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tags/tag3.xml" ContentType="application/vnd.openxmlformats-officedocument.presentationml.tags+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26.xml" ContentType="application/vnd.openxmlformats-officedocument.presentationml.notesSlide+xml"/>
  <Override PartName="/ppt/charts/chart16.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8.xml" ContentType="application/vnd.openxmlformats-officedocument.presentationml.notesSlide+xml"/>
  <Override PartName="/ppt/charts/chart17.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8.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70" r:id="rId3"/>
    <p:sldMasterId id="2147483684" r:id="rId4"/>
    <p:sldMasterId id="2147483692" r:id="rId5"/>
  </p:sldMasterIdLst>
  <p:notesMasterIdLst>
    <p:notesMasterId r:id="rId59"/>
  </p:notesMasterIdLst>
  <p:handoutMasterIdLst>
    <p:handoutMasterId r:id="rId60"/>
  </p:handoutMasterIdLst>
  <p:sldIdLst>
    <p:sldId id="293" r:id="rId6"/>
    <p:sldId id="1082" r:id="rId7"/>
    <p:sldId id="1080" r:id="rId8"/>
    <p:sldId id="1079" r:id="rId9"/>
    <p:sldId id="6046" r:id="rId10"/>
    <p:sldId id="1089" r:id="rId11"/>
    <p:sldId id="1088" r:id="rId12"/>
    <p:sldId id="5337" r:id="rId13"/>
    <p:sldId id="6045" r:id="rId14"/>
    <p:sldId id="5316" r:id="rId15"/>
    <p:sldId id="317" r:id="rId16"/>
    <p:sldId id="776" r:id="rId17"/>
    <p:sldId id="6043" r:id="rId18"/>
    <p:sldId id="321" r:id="rId19"/>
    <p:sldId id="5317" r:id="rId20"/>
    <p:sldId id="6044" r:id="rId21"/>
    <p:sldId id="368" r:id="rId22"/>
    <p:sldId id="3975" r:id="rId23"/>
    <p:sldId id="313" r:id="rId24"/>
    <p:sldId id="647" r:id="rId25"/>
    <p:sldId id="4010" r:id="rId26"/>
    <p:sldId id="6021" r:id="rId27"/>
    <p:sldId id="5341" r:id="rId28"/>
    <p:sldId id="5342" r:id="rId29"/>
    <p:sldId id="1101" r:id="rId30"/>
    <p:sldId id="5322" r:id="rId31"/>
    <p:sldId id="5299" r:id="rId32"/>
    <p:sldId id="5298" r:id="rId33"/>
    <p:sldId id="5300" r:id="rId34"/>
    <p:sldId id="5302" r:id="rId35"/>
    <p:sldId id="5269" r:id="rId36"/>
    <p:sldId id="5305" r:id="rId37"/>
    <p:sldId id="5295" r:id="rId38"/>
    <p:sldId id="5292" r:id="rId39"/>
    <p:sldId id="5287" r:id="rId40"/>
    <p:sldId id="5278" r:id="rId41"/>
    <p:sldId id="5304" r:id="rId42"/>
    <p:sldId id="6047" r:id="rId43"/>
    <p:sldId id="437" r:id="rId44"/>
    <p:sldId id="512" r:id="rId45"/>
    <p:sldId id="514" r:id="rId46"/>
    <p:sldId id="515" r:id="rId47"/>
    <p:sldId id="513" r:id="rId48"/>
    <p:sldId id="6027" r:id="rId49"/>
    <p:sldId id="451" r:id="rId50"/>
    <p:sldId id="511" r:id="rId51"/>
    <p:sldId id="6024" r:id="rId52"/>
    <p:sldId id="6028" r:id="rId53"/>
    <p:sldId id="6030" r:id="rId54"/>
    <p:sldId id="6029" r:id="rId55"/>
    <p:sldId id="6032" r:id="rId56"/>
    <p:sldId id="6031" r:id="rId57"/>
    <p:sldId id="604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792" userDrawn="1">
          <p15:clr>
            <a:srgbClr val="A4A3A4"/>
          </p15:clr>
        </p15:guide>
        <p15:guide id="3" pos="3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ot, James" initials="BJ" lastIdx="66" clrIdx="0">
    <p:extLst>
      <p:ext uri="{19B8F6BF-5375-455C-9EA6-DF929625EA0E}">
        <p15:presenceInfo xmlns:p15="http://schemas.microsoft.com/office/powerpoint/2012/main" userId="S::jamesb@iii.org::8580160f-2b6f-42b5-8d09-b03f6cc31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2AD"/>
    <a:srgbClr val="A6DCF7"/>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792" autoAdjust="0"/>
  </p:normalViewPr>
  <p:slideViewPr>
    <p:cSldViewPr snapToGrid="0">
      <p:cViewPr varScale="1">
        <p:scale>
          <a:sx n="67" d="100"/>
          <a:sy n="67" d="100"/>
        </p:scale>
        <p:origin x="568" y="44"/>
      </p:cViewPr>
      <p:guideLst>
        <p:guide orient="horz" pos="2184"/>
        <p:guide pos="3792"/>
        <p:guide pos="352"/>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30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80723242927968"/>
          <c:y val="3.7256562235393732E-2"/>
          <c:w val="0.74833323227335868"/>
          <c:h val="0.7741236240474174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BE6-46C5-965F-E480A0C9985E}"/>
                </c:ext>
              </c:extLst>
            </c:dLbl>
            <c:dLbl>
              <c:idx val="4"/>
              <c:delete val="1"/>
              <c:extLst>
                <c:ext xmlns:c15="http://schemas.microsoft.com/office/drawing/2012/chart" uri="{CE6537A1-D6FC-4f65-9D91-7224C49458BB}"/>
                <c:ext xmlns:c16="http://schemas.microsoft.com/office/drawing/2014/chart" uri="{C3380CC4-5D6E-409C-BE32-E72D297353CC}">
                  <c16:uniqueId val="{00000001-9FD8-478C-B0C6-AEA10B28AE70}"/>
                </c:ext>
              </c:extLst>
            </c:dLbl>
            <c:dLbl>
              <c:idx val="5"/>
              <c:delete val="1"/>
              <c:extLst>
                <c:ext xmlns:c15="http://schemas.microsoft.com/office/drawing/2012/chart" uri="{CE6537A1-D6FC-4f65-9D91-7224C49458BB}"/>
                <c:ext xmlns:c16="http://schemas.microsoft.com/office/drawing/2014/chart" uri="{C3380CC4-5D6E-409C-BE32-E72D297353CC}">
                  <c16:uniqueId val="{00000000-9FD8-478C-B0C6-AEA10B28AE7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Sheet1!$B$2:$B$8</c:f>
              <c:numCache>
                <c:formatCode>General</c:formatCode>
                <c:ptCount val="7"/>
                <c:pt idx="0">
                  <c:v>2</c:v>
                </c:pt>
                <c:pt idx="1">
                  <c:v>0.6</c:v>
                </c:pt>
                <c:pt idx="2">
                  <c:v>0.3</c:v>
                </c:pt>
                <c:pt idx="3">
                  <c:v>0.7</c:v>
                </c:pt>
                <c:pt idx="4">
                  <c:v>0</c:v>
                </c:pt>
                <c:pt idx="5">
                  <c:v>0</c:v>
                </c:pt>
                <c:pt idx="6">
                  <c:v>0.2</c:v>
                </c:pt>
              </c:numCache>
            </c:numRef>
          </c:val>
          <c:extLst>
            <c:ext xmlns:c16="http://schemas.microsoft.com/office/drawing/2014/chart" uri="{C3380CC4-5D6E-409C-BE32-E72D297353CC}">
              <c16:uniqueId val="{00000000-2BE6-46C5-965F-E480A0C9985E}"/>
            </c:ext>
          </c:extLst>
        </c:ser>
        <c:ser>
          <c:idx val="1"/>
          <c:order val="1"/>
          <c:tx>
            <c:strRef>
              <c:f>Sheet1!$C$1</c:f>
              <c:strCache>
                <c:ptCount val="1"/>
                <c:pt idx="0">
                  <c:v>Series 2</c:v>
                </c:pt>
              </c:strCache>
            </c:strRef>
          </c:tx>
          <c:spPr>
            <a:solidFill>
              <a:schemeClr val="accent2"/>
            </a:solidFill>
            <a:ln>
              <a:noFill/>
            </a:ln>
            <a:effectLst/>
          </c:spPr>
          <c:invertIfNegative val="0"/>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Sheet1!$C$2:$C$8</c:f>
              <c:numCache>
                <c:formatCode>General</c:formatCode>
                <c:ptCount val="7"/>
                <c:pt idx="0">
                  <c:v>20.7</c:v>
                </c:pt>
                <c:pt idx="1">
                  <c:v>3.4</c:v>
                </c:pt>
                <c:pt idx="2">
                  <c:v>3.3</c:v>
                </c:pt>
                <c:pt idx="3">
                  <c:v>26.3</c:v>
                </c:pt>
                <c:pt idx="4">
                  <c:v>1.7</c:v>
                </c:pt>
                <c:pt idx="5">
                  <c:v>0.8</c:v>
                </c:pt>
                <c:pt idx="6">
                  <c:v>91.8</c:v>
                </c:pt>
              </c:numCache>
            </c:numRef>
          </c:val>
          <c:extLst>
            <c:ext xmlns:c16="http://schemas.microsoft.com/office/drawing/2014/chart" uri="{C3380CC4-5D6E-409C-BE32-E72D297353CC}">
              <c16:uniqueId val="{00000001-2BE6-46C5-965F-E480A0C9985E}"/>
            </c:ext>
          </c:extLst>
        </c:ser>
        <c:ser>
          <c:idx val="2"/>
          <c:order val="2"/>
          <c:tx>
            <c:strRef>
              <c:f>Sheet1!$D$1</c:f>
              <c:strCache>
                <c:ptCount val="1"/>
                <c:pt idx="0">
                  <c:v>Series 3</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Sheet1!$D$2:$D$8</c:f>
              <c:numCache>
                <c:formatCode>General</c:formatCode>
                <c:ptCount val="7"/>
                <c:pt idx="0">
                  <c:v>22.7</c:v>
                </c:pt>
                <c:pt idx="1">
                  <c:v>4</c:v>
                </c:pt>
                <c:pt idx="2">
                  <c:v>2.6</c:v>
                </c:pt>
                <c:pt idx="3">
                  <c:v>27</c:v>
                </c:pt>
                <c:pt idx="4">
                  <c:v>1.7</c:v>
                </c:pt>
                <c:pt idx="5">
                  <c:v>0.8</c:v>
                </c:pt>
                <c:pt idx="6">
                  <c:v>92</c:v>
                </c:pt>
              </c:numCache>
            </c:numRef>
          </c:val>
          <c:extLst>
            <c:ext xmlns:c16="http://schemas.microsoft.com/office/drawing/2014/chart" uri="{C3380CC4-5D6E-409C-BE32-E72D297353CC}">
              <c16:uniqueId val="{00000003-2BE6-46C5-965F-E480A0C9985E}"/>
            </c:ext>
          </c:extLst>
        </c:ser>
        <c:dLbls>
          <c:showLegendKey val="0"/>
          <c:showVal val="0"/>
          <c:showCatName val="0"/>
          <c:showSerName val="0"/>
          <c:showPercent val="0"/>
          <c:showBubbleSize val="0"/>
        </c:dLbls>
        <c:gapWidth val="50"/>
        <c:overlap val="100"/>
        <c:axId val="1635819775"/>
        <c:axId val="1643022047"/>
      </c:barChart>
      <c:catAx>
        <c:axId val="1635819775"/>
        <c:scaling>
          <c:orientation val="minMax"/>
        </c:scaling>
        <c:delete val="0"/>
        <c:axPos val="l"/>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lgn="r">
              <a:lnSpc>
                <a:spcPct val="90000"/>
              </a:lnSpc>
              <a:defRPr sz="1200" b="0" i="0" u="none" strike="noStrike" kern="1200" baseline="0">
                <a:solidFill>
                  <a:schemeClr val="tx1"/>
                </a:solidFill>
                <a:latin typeface="+mn-lt"/>
                <a:ea typeface="+mn-ea"/>
                <a:cs typeface="+mn-cs"/>
              </a:defRPr>
            </a:pPr>
            <a:endParaRPr lang="en-US"/>
          </a:p>
        </c:txPr>
        <c:crossAx val="1643022047"/>
        <c:crosses val="autoZero"/>
        <c:auto val="1"/>
        <c:lblAlgn val="ctr"/>
        <c:lblOffset val="100"/>
        <c:noMultiLvlLbl val="0"/>
      </c:catAx>
      <c:valAx>
        <c:axId val="1643022047"/>
        <c:scaling>
          <c:orientation val="minMax"/>
          <c:max val="10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dirty="0">
                    <a:solidFill>
                      <a:schemeClr val="tx1"/>
                    </a:solidFill>
                  </a:rPr>
                  <a:t>Billions of US$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3581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8334330938107"/>
          <c:y val="4.2374390701162355E-2"/>
          <c:w val="0.76871676881166295"/>
          <c:h val="0.75130983627046621"/>
        </c:manualLayout>
      </c:layout>
      <c:barChart>
        <c:barDir val="col"/>
        <c:grouping val="stacked"/>
        <c:varyColors val="0"/>
        <c:ser>
          <c:idx val="0"/>
          <c:order val="1"/>
          <c:spPr>
            <a:solidFill>
              <a:schemeClr val="accent2"/>
            </a:solidFill>
          </c:spPr>
          <c:invertIfNegative val="0"/>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2-4B41-9742-270E0BA84DD2}"/>
                </c:ext>
              </c:extLst>
            </c:dLbl>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12-4B41-9742-270E0BA84DD2}"/>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Sheet1!$L$1:$BD$1</c:f>
              <c:strCache>
                <c:ptCount val="45"/>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pt idx="37">
                  <c:v>18:Q3</c:v>
                </c:pt>
                <c:pt idx="38">
                  <c:v>18:Q4</c:v>
                </c:pt>
                <c:pt idx="39">
                  <c:v>19:Q1</c:v>
                </c:pt>
                <c:pt idx="40">
                  <c:v>19:Q2</c:v>
                </c:pt>
                <c:pt idx="41">
                  <c:v>19:Q3</c:v>
                </c:pt>
                <c:pt idx="42">
                  <c:v>19:Q4</c:v>
                </c:pt>
                <c:pt idx="43">
                  <c:v>20:Q1</c:v>
                </c:pt>
                <c:pt idx="44">
                  <c:v>20:Q2E</c:v>
                </c:pt>
              </c:strCache>
            </c:strRef>
          </c:cat>
          <c:val>
            <c:numRef>
              <c:f>Sheet1!$L$3:$BD$3</c:f>
              <c:numCache>
                <c:formatCode>0%</c:formatCode>
                <c:ptCount val="45"/>
                <c:pt idx="0">
                  <c:v>5.9250006291509782E-2</c:v>
                </c:pt>
                <c:pt idx="1">
                  <c:v>6.0054644218620057E-2</c:v>
                </c:pt>
                <c:pt idx="2">
                  <c:v>4.2102689486552602E-2</c:v>
                </c:pt>
                <c:pt idx="3">
                  <c:v>5.7161403344125894E-2</c:v>
                </c:pt>
                <c:pt idx="4">
                  <c:v>-1.8810800813760076E-2</c:v>
                </c:pt>
                <c:pt idx="5">
                  <c:v>2.6899566281956222E-2</c:v>
                </c:pt>
                <c:pt idx="6">
                  <c:v>2.651798825256968E-2</c:v>
                </c:pt>
                <c:pt idx="7">
                  <c:v>1.2978165282960807E-2</c:v>
                </c:pt>
                <c:pt idx="8">
                  <c:v>-1.3145515043997857E-2</c:v>
                </c:pt>
                <c:pt idx="9">
                  <c:v>-3.6593698686003928E-2</c:v>
                </c:pt>
                <c:pt idx="10">
                  <c:v>2.1737838841440649E-2</c:v>
                </c:pt>
                <c:pt idx="11">
                  <c:v>3.69920117461493E-2</c:v>
                </c:pt>
                <c:pt idx="12">
                  <c:v>-5.0730288347804464E-3</c:v>
                </c:pt>
                <c:pt idx="13">
                  <c:v>2.7685506455078723E-2</c:v>
                </c:pt>
                <c:pt idx="14">
                  <c:v>5.8013090221067376E-3</c:v>
                </c:pt>
                <c:pt idx="15">
                  <c:v>3.5549368348231303E-2</c:v>
                </c:pt>
                <c:pt idx="16">
                  <c:v>1.0285699241612933E-2</c:v>
                </c:pt>
                <c:pt idx="17">
                  <c:v>1.6909125259777058E-2</c:v>
                </c:pt>
                <c:pt idx="18">
                  <c:v>4.646283453721356E-2</c:v>
                </c:pt>
                <c:pt idx="19">
                  <c:v>1.3192935198506284E-2</c:v>
                </c:pt>
                <c:pt idx="20">
                  <c:v>1.4463746223565055E-2</c:v>
                </c:pt>
                <c:pt idx="21">
                  <c:v>3.5051930164164968E-3</c:v>
                </c:pt>
                <c:pt idx="22">
                  <c:v>1.1648111299560338E-3</c:v>
                </c:pt>
                <c:pt idx="23">
                  <c:v>-4.4226146189348947E-3</c:v>
                </c:pt>
                <c:pt idx="24">
                  <c:v>1.0554836020424396E-3</c:v>
                </c:pt>
                <c:pt idx="25">
                  <c:v>-1.2743163320390383E-2</c:v>
                </c:pt>
                <c:pt idx="26">
                  <c:v>1.5560275355114728E-2</c:v>
                </c:pt>
                <c:pt idx="27">
                  <c:v>3.2631266686442562E-3</c:v>
                </c:pt>
                <c:pt idx="28">
                  <c:v>6.2684801892372022E-3</c:v>
                </c:pt>
                <c:pt idx="29">
                  <c:v>1.1224729666196476E-2</c:v>
                </c:pt>
                <c:pt idx="30">
                  <c:v>1.8335561108851151E-2</c:v>
                </c:pt>
                <c:pt idx="31">
                  <c:v>1.1556570124126253E-2</c:v>
                </c:pt>
                <c:pt idx="32">
                  <c:v>1.1283497884344129E-2</c:v>
                </c:pt>
                <c:pt idx="33">
                  <c:v>3.3472803347280866E-3</c:v>
                </c:pt>
                <c:pt idx="34">
                  <c:v>4.6010564359188155E-2</c:v>
                </c:pt>
                <c:pt idx="35">
                  <c:v>-4.2524916943522673E-3</c:v>
                </c:pt>
                <c:pt idx="36">
                  <c:v>1.5748031496063186E-2</c:v>
                </c:pt>
                <c:pt idx="37">
                  <c:v>2.6803310997240759E-2</c:v>
                </c:pt>
                <c:pt idx="38">
                  <c:v>-5.0287907869481674E-2</c:v>
                </c:pt>
                <c:pt idx="39">
                  <c:v>5.0255995688493593E-2</c:v>
                </c:pt>
                <c:pt idx="40">
                  <c:v>2.9121231558691507E-2</c:v>
                </c:pt>
                <c:pt idx="41">
                  <c:v>1.2465719272001907E-2</c:v>
                </c:pt>
                <c:pt idx="42">
                  <c:v>4.3831568579167479E-2</c:v>
                </c:pt>
                <c:pt idx="43">
                  <c:v>-8.9525831564048142E-2</c:v>
                </c:pt>
                <c:pt idx="44">
                  <c:v>7.5268817204301008E-2</c:v>
                </c:pt>
              </c:numCache>
            </c:numRef>
          </c:val>
          <c:extLst>
            <c:ext xmlns:c16="http://schemas.microsoft.com/office/drawing/2014/chart" uri="{C3380CC4-5D6E-409C-BE32-E72D297353CC}">
              <c16:uniqueId val="{00000003-2812-4B41-9742-270E0BA84DD2}"/>
            </c:ext>
          </c:extLst>
        </c:ser>
        <c:dLbls>
          <c:showLegendKey val="0"/>
          <c:showVal val="0"/>
          <c:showCatName val="0"/>
          <c:showSerName val="0"/>
          <c:showPercent val="0"/>
          <c:showBubbleSize val="0"/>
        </c:dLbls>
        <c:gapWidth val="10"/>
        <c:axId val="177321136"/>
        <c:axId val="1"/>
      </c:barChart>
      <c:lineChart>
        <c:grouping val="standard"/>
        <c:varyColors val="0"/>
        <c:ser>
          <c:idx val="2"/>
          <c:order val="0"/>
          <c:spPr>
            <a:ln w="34038">
              <a:solidFill>
                <a:schemeClr val="accent1"/>
              </a:solidFill>
              <a:prstDash val="solid"/>
            </a:ln>
          </c:spPr>
          <c:marker>
            <c:symbol val="none"/>
          </c:marker>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3-4F9C-A7FC-9656F84D5416}"/>
                </c:ext>
              </c:extLst>
            </c:dLbl>
            <c:dLbl>
              <c:idx val="4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F3-4F9C-A7FC-9656F84D5416}"/>
                </c:ext>
              </c:extLst>
            </c:dLbl>
            <c:dLbl>
              <c:idx val="4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F3-4F9C-A7FC-9656F84D5416}"/>
                </c:ext>
              </c:extLst>
            </c:dLbl>
            <c:dLbl>
              <c:idx val="4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F3-4F9C-A7FC-9656F84D5416}"/>
                </c:ext>
              </c:extLst>
            </c:dLbl>
            <c:numFmt formatCode="#,##0" sourceLinked="0"/>
            <c:spPr>
              <a:noFill/>
              <a:ln>
                <a:noFill/>
              </a:ln>
              <a:effectLst/>
            </c:spPr>
            <c:txPr>
              <a:bodyPr wrap="square" lIns="38100" tIns="19050" rIns="38100" bIns="19050" anchor="ctr">
                <a:spAutoFit/>
              </a:bodyPr>
              <a:lstStyle/>
              <a:p>
                <a:pPr>
                  <a:defRPr sz="1400" b="1">
                    <a:latin typeface="+mn-lt"/>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Sheet1!$L$1:$BD$1</c:f>
              <c:strCache>
                <c:ptCount val="45"/>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pt idx="37">
                  <c:v>18:Q3</c:v>
                </c:pt>
                <c:pt idx="38">
                  <c:v>18:Q4</c:v>
                </c:pt>
                <c:pt idx="39">
                  <c:v>19:Q1</c:v>
                </c:pt>
                <c:pt idx="40">
                  <c:v>19:Q2</c:v>
                </c:pt>
                <c:pt idx="41">
                  <c:v>19:Q3</c:v>
                </c:pt>
                <c:pt idx="42">
                  <c:v>19:Q4</c:v>
                </c:pt>
                <c:pt idx="43">
                  <c:v>20:Q1</c:v>
                </c:pt>
                <c:pt idx="44">
                  <c:v>20:Q2E</c:v>
                </c:pt>
              </c:strCache>
            </c:strRef>
          </c:cat>
          <c:val>
            <c:numRef>
              <c:f>Sheet1!$L$2:$BD$2</c:f>
              <c:numCache>
                <c:formatCode>"$"#,##0.0</c:formatCode>
                <c:ptCount val="45"/>
                <c:pt idx="0">
                  <c:v>462.995</c:v>
                </c:pt>
                <c:pt idx="1">
                  <c:v>490.8</c:v>
                </c:pt>
                <c:pt idx="2">
                  <c:v>511.464</c:v>
                </c:pt>
                <c:pt idx="3">
                  <c:v>540.70000000000005</c:v>
                </c:pt>
                <c:pt idx="4">
                  <c:v>530.529</c:v>
                </c:pt>
                <c:pt idx="5">
                  <c:v>544.79999999999995</c:v>
                </c:pt>
                <c:pt idx="6">
                  <c:v>559.24699999999996</c:v>
                </c:pt>
                <c:pt idx="7">
                  <c:v>566.505</c:v>
                </c:pt>
                <c:pt idx="8">
                  <c:v>559.05799999999999</c:v>
                </c:pt>
                <c:pt idx="9">
                  <c:v>538.6</c:v>
                </c:pt>
                <c:pt idx="10">
                  <c:v>550.30799999999999</c:v>
                </c:pt>
                <c:pt idx="11">
                  <c:v>570.66499999999996</c:v>
                </c:pt>
                <c:pt idx="12">
                  <c:v>567.77</c:v>
                </c:pt>
                <c:pt idx="13">
                  <c:v>583.48900000000003</c:v>
                </c:pt>
                <c:pt idx="14">
                  <c:v>586.87400000000002</c:v>
                </c:pt>
                <c:pt idx="15">
                  <c:v>607.73699999999997</c:v>
                </c:pt>
                <c:pt idx="16">
                  <c:v>613.98800000000006</c:v>
                </c:pt>
                <c:pt idx="17">
                  <c:v>624.37</c:v>
                </c:pt>
                <c:pt idx="18">
                  <c:v>653.38</c:v>
                </c:pt>
                <c:pt idx="19">
                  <c:v>662</c:v>
                </c:pt>
                <c:pt idx="20">
                  <c:v>671.57500000000005</c:v>
                </c:pt>
                <c:pt idx="21">
                  <c:v>673.92899999999997</c:v>
                </c:pt>
                <c:pt idx="22">
                  <c:v>674.71400000000006</c:v>
                </c:pt>
                <c:pt idx="23">
                  <c:v>671.73</c:v>
                </c:pt>
                <c:pt idx="24">
                  <c:v>672.43899999999996</c:v>
                </c:pt>
                <c:pt idx="25">
                  <c:v>663.87</c:v>
                </c:pt>
                <c:pt idx="26">
                  <c:v>674.2</c:v>
                </c:pt>
                <c:pt idx="27">
                  <c:v>676.4</c:v>
                </c:pt>
                <c:pt idx="28">
                  <c:v>680.64</c:v>
                </c:pt>
                <c:pt idx="29">
                  <c:v>688.28</c:v>
                </c:pt>
                <c:pt idx="30">
                  <c:v>700.9</c:v>
                </c:pt>
                <c:pt idx="31">
                  <c:v>709</c:v>
                </c:pt>
                <c:pt idx="32">
                  <c:v>717</c:v>
                </c:pt>
                <c:pt idx="33">
                  <c:v>719.4</c:v>
                </c:pt>
                <c:pt idx="34">
                  <c:v>752.5</c:v>
                </c:pt>
                <c:pt idx="35">
                  <c:v>749.3</c:v>
                </c:pt>
                <c:pt idx="36">
                  <c:v>761.1</c:v>
                </c:pt>
                <c:pt idx="37">
                  <c:v>781.5</c:v>
                </c:pt>
                <c:pt idx="38">
                  <c:v>742.2</c:v>
                </c:pt>
                <c:pt idx="39">
                  <c:v>779.5</c:v>
                </c:pt>
                <c:pt idx="40">
                  <c:v>802.2</c:v>
                </c:pt>
                <c:pt idx="41">
                  <c:v>812.2</c:v>
                </c:pt>
                <c:pt idx="42">
                  <c:v>847.8</c:v>
                </c:pt>
                <c:pt idx="43">
                  <c:v>771.9</c:v>
                </c:pt>
                <c:pt idx="44">
                  <c:v>830</c:v>
                </c:pt>
              </c:numCache>
            </c:numRef>
          </c:val>
          <c:smooth val="0"/>
          <c:extLst>
            <c:ext xmlns:c16="http://schemas.microsoft.com/office/drawing/2014/chart" uri="{C3380CC4-5D6E-409C-BE32-E72D297353CC}">
              <c16:uniqueId val="{00000000-C1AD-4B1D-8E00-E4F79FADAA43}"/>
            </c:ext>
          </c:extLst>
        </c:ser>
        <c:dLbls>
          <c:showLegendKey val="0"/>
          <c:showVal val="0"/>
          <c:showCatName val="0"/>
          <c:showSerName val="0"/>
          <c:showPercent val="0"/>
          <c:showBubbleSize val="0"/>
        </c:dLbls>
        <c:marker val="1"/>
        <c:smooth val="0"/>
        <c:axId val="177321136"/>
        <c:axId val="1"/>
      </c:lineChart>
      <c:catAx>
        <c:axId val="177321136"/>
        <c:scaling>
          <c:orientation val="minMax"/>
        </c:scaling>
        <c:delete val="0"/>
        <c:axPos val="b"/>
        <c:numFmt formatCode="General" sourceLinked="1"/>
        <c:majorTickMark val="out"/>
        <c:minorTickMark val="none"/>
        <c:tickLblPos val="nextTo"/>
        <c:spPr>
          <a:ln w="9525">
            <a:solidFill>
              <a:srgbClr val="868686"/>
            </a:solidFill>
            <a:prstDash val="solid"/>
          </a:ln>
        </c:spPr>
        <c:txPr>
          <a:bodyPr rot="-5400000" vert="horz"/>
          <a:lstStyle/>
          <a:p>
            <a:pPr>
              <a:defRPr sz="1200" b="0" i="0" u="none" strike="noStrike" baseline="0">
                <a:solidFill>
                  <a:schemeClr val="tx1"/>
                </a:solidFill>
                <a:latin typeface="+mn-lt"/>
                <a:ea typeface="Arial"/>
                <a:cs typeface="Arial"/>
              </a:defRPr>
            </a:pPr>
            <a:endParaRPr lang="en-US"/>
          </a:p>
        </c:txPr>
        <c:crossAx val="1"/>
        <c:crossesAt val="400"/>
        <c:auto val="0"/>
        <c:lblAlgn val="ctr"/>
        <c:lblOffset val="100"/>
        <c:noMultiLvlLbl val="0"/>
      </c:catAx>
      <c:valAx>
        <c:axId val="1"/>
        <c:scaling>
          <c:orientation val="minMax"/>
          <c:min val="400"/>
        </c:scaling>
        <c:delete val="0"/>
        <c:axPos val="l"/>
        <c:numFmt formatCode="\$#,##0" sourceLinked="0"/>
        <c:majorTickMark val="out"/>
        <c:minorTickMark val="none"/>
        <c:tickLblPos val="low"/>
        <c:spPr>
          <a:ln w="9525">
            <a:solidFill>
              <a:srgbClr val="868686"/>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77321136"/>
        <c:crosses val="autoZero"/>
        <c:crossBetween val="between"/>
        <c:majorUnit val="100"/>
        <c:minorUnit val="4"/>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49526028718364E-2"/>
          <c:y val="4.2936507936507939E-2"/>
          <c:w val="0.84434760733291181"/>
          <c:h val="0.75299587551556058"/>
        </c:manualLayout>
      </c:layout>
      <c:barChart>
        <c:barDir val="col"/>
        <c:grouping val="clustered"/>
        <c:varyColors val="0"/>
        <c:ser>
          <c:idx val="0"/>
          <c:order val="1"/>
          <c:spPr>
            <a:solidFill>
              <a:schemeClr val="accent2"/>
            </a:solidFill>
          </c:spPr>
          <c:invertIfNegative val="0"/>
          <c:dLbls>
            <c:dLbl>
              <c:idx val="15"/>
              <c:layout>
                <c:manualLayout>
                  <c:x val="0"/>
                  <c:y val="1.5873640794900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34-47CF-8BFA-93B286B4B0E2}"/>
                </c:ext>
              </c:extLst>
            </c:dLbl>
            <c:dLbl>
              <c:idx val="16"/>
              <c:layout>
                <c:manualLayout>
                  <c:x val="-1.680704212279867E-16"/>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34-47CF-8BFA-93B286B4B0E2}"/>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Sheet1!$AM$1:$BD$1</c:f>
              <c:strCache>
                <c:ptCount val="17"/>
                <c:pt idx="0">
                  <c:v>16:Q2</c:v>
                </c:pt>
                <c:pt idx="1">
                  <c:v>16:Q3</c:v>
                </c:pt>
                <c:pt idx="2">
                  <c:v>16:Q4</c:v>
                </c:pt>
                <c:pt idx="3">
                  <c:v>17:Q1</c:v>
                </c:pt>
                <c:pt idx="4">
                  <c:v>17:Q2</c:v>
                </c:pt>
                <c:pt idx="5">
                  <c:v>17:Q3</c:v>
                </c:pt>
                <c:pt idx="6">
                  <c:v>17:Q4</c:v>
                </c:pt>
                <c:pt idx="7">
                  <c:v>18:Q1</c:v>
                </c:pt>
                <c:pt idx="8">
                  <c:v>18:Q2</c:v>
                </c:pt>
                <c:pt idx="9">
                  <c:v>18:Q3</c:v>
                </c:pt>
                <c:pt idx="10">
                  <c:v>18:Q4</c:v>
                </c:pt>
                <c:pt idx="11">
                  <c:v>19:Q1</c:v>
                </c:pt>
                <c:pt idx="12">
                  <c:v>19:Q2</c:v>
                </c:pt>
                <c:pt idx="13">
                  <c:v>19:Q3</c:v>
                </c:pt>
                <c:pt idx="14">
                  <c:v>19:Q4</c:v>
                </c:pt>
                <c:pt idx="15">
                  <c:v>20:Q1</c:v>
                </c:pt>
                <c:pt idx="16">
                  <c:v>20:Q2E</c:v>
                </c:pt>
              </c:strCache>
            </c:strRef>
          </c:cat>
          <c:val>
            <c:numRef>
              <c:f>Sheet1!$AM$3:$BD$3</c:f>
              <c:numCache>
                <c:formatCode>0%</c:formatCode>
                <c:ptCount val="17"/>
                <c:pt idx="0">
                  <c:v>6.2684801892372022E-3</c:v>
                </c:pt>
                <c:pt idx="1">
                  <c:v>1.1224729666196476E-2</c:v>
                </c:pt>
                <c:pt idx="2">
                  <c:v>1.8335561108851151E-2</c:v>
                </c:pt>
                <c:pt idx="3">
                  <c:v>1.1556570124126253E-2</c:v>
                </c:pt>
                <c:pt idx="4">
                  <c:v>1.1283497884344129E-2</c:v>
                </c:pt>
                <c:pt idx="5">
                  <c:v>3.3472803347280866E-3</c:v>
                </c:pt>
                <c:pt idx="6">
                  <c:v>4.6010564359188155E-2</c:v>
                </c:pt>
                <c:pt idx="7">
                  <c:v>-4.2524916943522673E-3</c:v>
                </c:pt>
                <c:pt idx="8">
                  <c:v>1.5614573602028559E-2</c:v>
                </c:pt>
                <c:pt idx="9">
                  <c:v>2.6938239159001398E-2</c:v>
                </c:pt>
                <c:pt idx="10">
                  <c:v>-0.05</c:v>
                </c:pt>
                <c:pt idx="11">
                  <c:v>0.05</c:v>
                </c:pt>
                <c:pt idx="12">
                  <c:v>2.9121231558691507E-2</c:v>
                </c:pt>
                <c:pt idx="13">
                  <c:v>1.2465719272001907E-2</c:v>
                </c:pt>
                <c:pt idx="14">
                  <c:v>4.3831568579167479E-2</c:v>
                </c:pt>
                <c:pt idx="15">
                  <c:v>-8.9525831564048142E-2</c:v>
                </c:pt>
                <c:pt idx="16">
                  <c:v>7.5268817204301008E-2</c:v>
                </c:pt>
              </c:numCache>
            </c:numRef>
          </c:val>
          <c:extLst>
            <c:ext xmlns:c16="http://schemas.microsoft.com/office/drawing/2014/chart" uri="{C3380CC4-5D6E-409C-BE32-E72D297353CC}">
              <c16:uniqueId val="{00000002-FB1E-4C58-9C01-96BE2EE832D0}"/>
            </c:ext>
          </c:extLst>
        </c:ser>
        <c:dLbls>
          <c:showLegendKey val="0"/>
          <c:showVal val="0"/>
          <c:showCatName val="0"/>
          <c:showSerName val="0"/>
          <c:showPercent val="0"/>
          <c:showBubbleSize val="0"/>
        </c:dLbls>
        <c:gapWidth val="30"/>
        <c:axId val="177321136"/>
        <c:axId val="1"/>
        <c:extLst>
          <c:ext xmlns:c15="http://schemas.microsoft.com/office/drawing/2012/chart" uri="{02D57815-91ED-43cb-92C2-25804820EDAC}">
            <c15:filteredBarSeries>
              <c15:ser>
                <c:idx val="2"/>
                <c:order val="0"/>
                <c:spPr>
                  <a:ln w="34038">
                    <a:solidFill>
                      <a:schemeClr val="accent1"/>
                    </a:solidFill>
                    <a:prstDash val="solid"/>
                  </a:ln>
                </c:spPr>
                <c:invertIfNegative val="0"/>
                <c:dLbls>
                  <c:dLbl>
                    <c:idx val="32"/>
                    <c:showLegendKey val="0"/>
                    <c:showVal val="1"/>
                    <c:showCatName val="0"/>
                    <c:showSerName val="0"/>
                    <c:showPercent val="0"/>
                    <c:showBubbleSize val="0"/>
                    <c:extLst>
                      <c:ext uri="{CE6537A1-D6FC-4f65-9D91-7224C49458BB}"/>
                      <c:ext xmlns:c16="http://schemas.microsoft.com/office/drawing/2014/chart" uri="{C3380CC4-5D6E-409C-BE32-E72D297353CC}">
                        <c16:uniqueId val="{00000004-FB1E-4C58-9C01-96BE2EE832D0}"/>
                      </c:ext>
                    </c:extLst>
                  </c:dLbl>
                  <c:dLbl>
                    <c:idx val="33"/>
                    <c:showLegendKey val="0"/>
                    <c:showVal val="1"/>
                    <c:showCatName val="0"/>
                    <c:showSerName val="0"/>
                    <c:showPercent val="0"/>
                    <c:showBubbleSize val="0"/>
                    <c:extLst>
                      <c:ext uri="{CE6537A1-D6FC-4f65-9D91-7224C49458BB}"/>
                      <c:ext xmlns:c16="http://schemas.microsoft.com/office/drawing/2014/chart" uri="{C3380CC4-5D6E-409C-BE32-E72D297353CC}">
                        <c16:uniqueId val="{00000005-FB1E-4C58-9C01-96BE2EE832D0}"/>
                      </c:ext>
                    </c:extLst>
                  </c:dLbl>
                  <c:dLbl>
                    <c:idx val="34"/>
                    <c:showLegendKey val="0"/>
                    <c:showVal val="1"/>
                    <c:showCatName val="0"/>
                    <c:showSerName val="0"/>
                    <c:showPercent val="0"/>
                    <c:showBubbleSize val="0"/>
                    <c:extLst>
                      <c:ext uri="{CE6537A1-D6FC-4f65-9D91-7224C49458BB}"/>
                      <c:ext xmlns:c16="http://schemas.microsoft.com/office/drawing/2014/chart" uri="{C3380CC4-5D6E-409C-BE32-E72D297353CC}">
                        <c16:uniqueId val="{00000006-FB1E-4C58-9C01-96BE2EE832D0}"/>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uri="{CE6537A1-D6FC-4f65-9D91-7224C49458BB}">
                      <c15:showLeaderLines val="1"/>
                    </c:ext>
                  </c:extLst>
                </c:dLbls>
                <c:cat>
                  <c:strRef>
                    <c:extLst>
                      <c:ext uri="{02D57815-91ED-43cb-92C2-25804820EDAC}">
                        <c15:formulaRef>
                          <c15:sqref>Sheet1!$AM$1:$BD$1</c15:sqref>
                        </c15:formulaRef>
                      </c:ext>
                    </c:extLst>
                    <c:strCache>
                      <c:ptCount val="17"/>
                      <c:pt idx="0">
                        <c:v>16:Q2</c:v>
                      </c:pt>
                      <c:pt idx="1">
                        <c:v>16:Q3</c:v>
                      </c:pt>
                      <c:pt idx="2">
                        <c:v>16:Q4</c:v>
                      </c:pt>
                      <c:pt idx="3">
                        <c:v>17:Q1</c:v>
                      </c:pt>
                      <c:pt idx="4">
                        <c:v>17:Q2</c:v>
                      </c:pt>
                      <c:pt idx="5">
                        <c:v>17:Q3</c:v>
                      </c:pt>
                      <c:pt idx="6">
                        <c:v>17:Q4</c:v>
                      </c:pt>
                      <c:pt idx="7">
                        <c:v>18:Q1</c:v>
                      </c:pt>
                      <c:pt idx="8">
                        <c:v>18:Q2</c:v>
                      </c:pt>
                      <c:pt idx="9">
                        <c:v>18:Q3</c:v>
                      </c:pt>
                      <c:pt idx="10">
                        <c:v>18:Q4</c:v>
                      </c:pt>
                      <c:pt idx="11">
                        <c:v>19:Q1</c:v>
                      </c:pt>
                      <c:pt idx="12">
                        <c:v>19:Q2</c:v>
                      </c:pt>
                      <c:pt idx="13">
                        <c:v>19:Q3</c:v>
                      </c:pt>
                      <c:pt idx="14">
                        <c:v>19:Q4</c:v>
                      </c:pt>
                      <c:pt idx="15">
                        <c:v>20:Q1</c:v>
                      </c:pt>
                      <c:pt idx="16">
                        <c:v>20:Q2E</c:v>
                      </c:pt>
                    </c:strCache>
                  </c:strRef>
                </c:cat>
                <c:val>
                  <c:numRef>
                    <c:extLst>
                      <c:ext uri="{02D57815-91ED-43cb-92C2-25804820EDAC}">
                        <c15:formulaRef>
                          <c15:sqref>Sheet1!$AM$2:$BD$2</c15:sqref>
                        </c15:formulaRef>
                      </c:ext>
                    </c:extLst>
                    <c:numCache>
                      <c:formatCode>"$"#,##0.0</c:formatCode>
                      <c:ptCount val="17"/>
                      <c:pt idx="0">
                        <c:v>680.64</c:v>
                      </c:pt>
                      <c:pt idx="1">
                        <c:v>688.28</c:v>
                      </c:pt>
                      <c:pt idx="2">
                        <c:v>700.9</c:v>
                      </c:pt>
                      <c:pt idx="3">
                        <c:v>709</c:v>
                      </c:pt>
                      <c:pt idx="4">
                        <c:v>717</c:v>
                      </c:pt>
                      <c:pt idx="5">
                        <c:v>719.4</c:v>
                      </c:pt>
                      <c:pt idx="6">
                        <c:v>752.5</c:v>
                      </c:pt>
                      <c:pt idx="7">
                        <c:v>749.3</c:v>
                      </c:pt>
                      <c:pt idx="8">
                        <c:v>761</c:v>
                      </c:pt>
                      <c:pt idx="9">
                        <c:v>781.5</c:v>
                      </c:pt>
                      <c:pt idx="10" formatCode="&quot;$&quot;#,##0.00_);[Red]\(&quot;$&quot;#,##0.00\)">
                        <c:v>742.2</c:v>
                      </c:pt>
                      <c:pt idx="11" formatCode="&quot;$&quot;#,##0.00_);[Red]\(&quot;$&quot;#,##0.00\)">
                        <c:v>779.5</c:v>
                      </c:pt>
                      <c:pt idx="12" formatCode="&quot;$&quot;#,##0.00_);[Red]\(&quot;$&quot;#,##0.00\)">
                        <c:v>802.2</c:v>
                      </c:pt>
                      <c:pt idx="13">
                        <c:v>812.2</c:v>
                      </c:pt>
                      <c:pt idx="14">
                        <c:v>847.8</c:v>
                      </c:pt>
                      <c:pt idx="15">
                        <c:v>771.9</c:v>
                      </c:pt>
                      <c:pt idx="16">
                        <c:v>830</c:v>
                      </c:pt>
                    </c:numCache>
                  </c:numRef>
                </c:val>
                <c:extLst>
                  <c:ext xmlns:c16="http://schemas.microsoft.com/office/drawing/2014/chart" uri="{C3380CC4-5D6E-409C-BE32-E72D297353CC}">
                    <c16:uniqueId val="{00000007-FB1E-4C58-9C01-96BE2EE832D0}"/>
                  </c:ext>
                </c:extLst>
              </c15:ser>
            </c15:filteredBarSeries>
          </c:ext>
        </c:extLst>
      </c:barChart>
      <c:catAx>
        <c:axId val="177321136"/>
        <c:scaling>
          <c:orientation val="minMax"/>
        </c:scaling>
        <c:delete val="0"/>
        <c:axPos val="b"/>
        <c:numFmt formatCode="General" sourceLinked="1"/>
        <c:majorTickMark val="out"/>
        <c:minorTickMark val="none"/>
        <c:tickLblPos val="low"/>
        <c:spPr>
          <a:ln w="9525">
            <a:solidFill>
              <a:srgbClr val="868686"/>
            </a:solidFill>
            <a:prstDash val="solid"/>
          </a:ln>
        </c:spPr>
        <c:txPr>
          <a:bodyPr rot="-5400000" vert="horz"/>
          <a:lstStyle/>
          <a:p>
            <a:pPr>
              <a:defRPr sz="1200" b="0" i="0" u="none" strike="noStrike" baseline="0">
                <a:solidFill>
                  <a:schemeClr val="tx1"/>
                </a:solidFill>
                <a:latin typeface="+mn-lt"/>
                <a:ea typeface="Arial"/>
                <a:cs typeface="Arial"/>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77321136"/>
        <c:crosses val="autoZero"/>
        <c:crossBetween val="between"/>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08320707878994E-2"/>
          <c:y val="2.5101519739491509E-2"/>
          <c:w val="0.93360967074237666"/>
          <c:h val="0.8235305927875155"/>
        </c:manualLayout>
      </c:layout>
      <c:barChart>
        <c:barDir val="col"/>
        <c:grouping val="clustered"/>
        <c:varyColors val="0"/>
        <c:ser>
          <c:idx val="2"/>
          <c:order val="0"/>
          <c:tx>
            <c:strRef>
              <c:f>Sheet1!$A$2</c:f>
              <c:strCache>
                <c:ptCount val="1"/>
                <c:pt idx="0">
                  <c:v>Portfolio Yield</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Pt>
            <c:idx val="18"/>
            <c:invertIfNegative val="0"/>
            <c:bubble3D val="0"/>
            <c:spPr>
              <a:solidFill>
                <a:schemeClr val="accent1">
                  <a:alpha val="50000"/>
                </a:schemeClr>
              </a:solidFill>
            </c:spPr>
            <c:extLst>
              <c:ext xmlns:c16="http://schemas.microsoft.com/office/drawing/2014/chart" uri="{C3380CC4-5D6E-409C-BE32-E72D297353CC}">
                <c16:uniqueId val="{00000002-5CFE-4CF2-B486-7C2C7620127B}"/>
              </c:ext>
            </c:extLst>
          </c:dPt>
          <c:dPt>
            <c:idx val="19"/>
            <c:invertIfNegative val="0"/>
            <c:bubble3D val="0"/>
            <c:spPr>
              <a:solidFill>
                <a:schemeClr val="accent1">
                  <a:alpha val="50000"/>
                </a:schemeClr>
              </a:solidFill>
            </c:spPr>
            <c:extLst>
              <c:ext xmlns:c16="http://schemas.microsoft.com/office/drawing/2014/chart" uri="{C3380CC4-5D6E-409C-BE32-E72D297353CC}">
                <c16:uniqueId val="{00000004-5CFE-4CF2-B486-7C2C7620127B}"/>
              </c:ext>
            </c:extLst>
          </c:dPt>
          <c:dPt>
            <c:idx val="20"/>
            <c:invertIfNegative val="0"/>
            <c:bubble3D val="0"/>
            <c:spPr>
              <a:solidFill>
                <a:schemeClr val="accent1">
                  <a:alpha val="50000"/>
                </a:schemeClr>
              </a:solidFill>
            </c:spPr>
            <c:extLst>
              <c:ext xmlns:c16="http://schemas.microsoft.com/office/drawing/2014/chart" uri="{C3380CC4-5D6E-409C-BE32-E72D297353CC}">
                <c16:uniqueId val="{00000005-5CFE-4CF2-B486-7C2C7620127B}"/>
              </c:ext>
            </c:extLst>
          </c:dPt>
          <c:dPt>
            <c:idx val="21"/>
            <c:invertIfNegative val="0"/>
            <c:bubble3D val="0"/>
            <c:spPr>
              <a:solidFill>
                <a:schemeClr val="accent1">
                  <a:alpha val="50000"/>
                </a:schemeClr>
              </a:solidFill>
            </c:spPr>
            <c:extLst>
              <c:ext xmlns:c16="http://schemas.microsoft.com/office/drawing/2014/chart" uri="{C3380CC4-5D6E-409C-BE32-E72D297353CC}">
                <c16:uniqueId val="{00000006-5CFE-4CF2-B486-7C2C7620127B}"/>
              </c:ext>
            </c:extLst>
          </c:dPt>
          <c:dPt>
            <c:idx val="22"/>
            <c:invertIfNegative val="0"/>
            <c:bubble3D val="0"/>
            <c:spPr>
              <a:solidFill>
                <a:schemeClr val="accent1">
                  <a:alpha val="50000"/>
                </a:schemeClr>
              </a:solidFill>
            </c:spPr>
            <c:extLst>
              <c:ext xmlns:c16="http://schemas.microsoft.com/office/drawing/2014/chart" uri="{C3380CC4-5D6E-409C-BE32-E72D297353CC}">
                <c16:uniqueId val="{00000001-5CFE-4CF2-B486-7C2C7620127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FE-4CF2-B486-7C2C7620127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FE-4CF2-B486-7C2C7620127B}"/>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FE-4CF2-B486-7C2C7620127B}"/>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Sheet1!$B$1:$X$1</c:f>
              <c:strCache>
                <c:ptCount val="23"/>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8">
                  <c:v>19:Q1</c:v>
                </c:pt>
                <c:pt idx="19">
                  <c:v>19:Q2</c:v>
                </c:pt>
                <c:pt idx="20">
                  <c:v>19:Q3</c:v>
                </c:pt>
                <c:pt idx="21">
                  <c:v>19:Q4</c:v>
                </c:pt>
                <c:pt idx="22">
                  <c:v>20:Q1</c:v>
                </c:pt>
              </c:strCache>
            </c:strRef>
          </c:cat>
          <c:val>
            <c:numRef>
              <c:f>Sheet1!$B$2:$X$2</c:f>
              <c:numCache>
                <c:formatCode>0.00</c:formatCode>
                <c:ptCount val="23"/>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3.64</c:v>
                </c:pt>
                <c:pt idx="13">
                  <c:v>3.18</c:v>
                </c:pt>
                <c:pt idx="14">
                  <c:v>3.04</c:v>
                </c:pt>
                <c:pt idx="15">
                  <c:v>3.03</c:v>
                </c:pt>
                <c:pt idx="16">
                  <c:v>3.35</c:v>
                </c:pt>
                <c:pt idx="18">
                  <c:v>3.19</c:v>
                </c:pt>
                <c:pt idx="19">
                  <c:v>3.25</c:v>
                </c:pt>
                <c:pt idx="20">
                  <c:v>3.3</c:v>
                </c:pt>
                <c:pt idx="21">
                  <c:v>3.14</c:v>
                </c:pt>
                <c:pt idx="22">
                  <c:v>3.02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30"/>
        <c:axId val="546614696"/>
        <c:axId val="546613912"/>
      </c:barChart>
      <c:catAx>
        <c:axId val="546614696"/>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6"/>
          <c:min val="0"/>
        </c:scaling>
        <c:delete val="0"/>
        <c:axPos val="l"/>
        <c:numFmt formatCode="0&quot;%&quot;" sourceLinked="0"/>
        <c:majorTickMark val="out"/>
        <c:minorTickMark val="none"/>
        <c:tickLblPos val="nextTo"/>
        <c:txPr>
          <a:bodyPr/>
          <a:lstStyle/>
          <a:p>
            <a:pPr>
              <a:defRPr sz="1200">
                <a:solidFill>
                  <a:schemeClr val="tx1"/>
                </a:solidFill>
              </a:defRPr>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44081998414396E-2"/>
          <c:y val="2.6594635233807392E-2"/>
          <c:w val="0.93103531053341304"/>
          <c:h val="0.88244453238651965"/>
        </c:manualLayout>
      </c:layout>
      <c:barChart>
        <c:barDir val="col"/>
        <c:grouping val="clustered"/>
        <c:varyColors val="0"/>
        <c:ser>
          <c:idx val="1"/>
          <c:order val="1"/>
          <c:tx>
            <c:strRef>
              <c:f>Sheet1!$C$1</c:f>
              <c:strCache>
                <c:ptCount val="1"/>
                <c:pt idx="0">
                  <c:v>Median</c:v>
                </c:pt>
              </c:strCache>
            </c:strRef>
          </c:tx>
          <c:spPr>
            <a:ln w="28575" cap="rnd">
              <a:solidFill>
                <a:schemeClr val="accent2"/>
              </a:solidFill>
              <a:round/>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E1-415C-8472-3D1F65EDF19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F9-44C3-AC59-DAF8EA532B6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E1-415C-8472-3D1F65EDF194}"/>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E1-415C-8472-3D1F65EDF194}"/>
                </c:ext>
              </c:extLst>
            </c:dLbl>
            <c:spPr>
              <a:noFill/>
              <a:ln>
                <a:noFill/>
              </a:ln>
              <a:effectLst/>
            </c:spPr>
            <c:txPr>
              <a:bodyPr wrap="square" lIns="38100" tIns="19050" rIns="38100" bIns="19050" anchor="ctr">
                <a:spAutoFit/>
              </a:bodyPr>
              <a:lstStyle/>
              <a:p>
                <a:pPr>
                  <a:defRPr sz="1400"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2019:Q2</c:v>
                </c:pt>
                <c:pt idx="1">
                  <c:v>2019:Q3</c:v>
                </c:pt>
                <c:pt idx="2">
                  <c:v>2019:Q4</c:v>
                </c:pt>
                <c:pt idx="3">
                  <c:v>2020:Q1</c:v>
                </c:pt>
                <c:pt idx="4">
                  <c:v>2020:Q2</c:v>
                </c:pt>
                <c:pt idx="5">
                  <c:v>2020:Q3E</c:v>
                </c:pt>
                <c:pt idx="6">
                  <c:v>2020:Q4E</c:v>
                </c:pt>
                <c:pt idx="7">
                  <c:v>2021:Q1E</c:v>
                </c:pt>
                <c:pt idx="8">
                  <c:v>2021:Q2E</c:v>
                </c:pt>
                <c:pt idx="9">
                  <c:v>2021:Q3E</c:v>
                </c:pt>
                <c:pt idx="10">
                  <c:v>2021:Q4E</c:v>
                </c:pt>
              </c:strCache>
            </c:strRef>
          </c:cat>
          <c:val>
            <c:numRef>
              <c:f>Sheet1!$C$2:$C$13</c:f>
              <c:numCache>
                <c:formatCode>0.0%</c:formatCode>
                <c:ptCount val="11"/>
                <c:pt idx="0">
                  <c:v>2.3400000000000001E-2</c:v>
                </c:pt>
                <c:pt idx="1">
                  <c:v>1.7999999999999999E-2</c:v>
                </c:pt>
                <c:pt idx="2">
                  <c:v>1.7899999999999999E-2</c:v>
                </c:pt>
                <c:pt idx="3">
                  <c:v>1.37E-2</c:v>
                </c:pt>
                <c:pt idx="4">
                  <c:v>6.8999999999999999E-3</c:v>
                </c:pt>
                <c:pt idx="5">
                  <c:v>7.0000000000000001E-3</c:v>
                </c:pt>
                <c:pt idx="6">
                  <c:v>8.0000000000000002E-3</c:v>
                </c:pt>
                <c:pt idx="7">
                  <c:v>8.9999999999999993E-3</c:v>
                </c:pt>
                <c:pt idx="8">
                  <c:v>0.01</c:v>
                </c:pt>
                <c:pt idx="9">
                  <c:v>1.2999999999999999E-2</c:v>
                </c:pt>
                <c:pt idx="10">
                  <c:v>1.2999999999999999E-2</c:v>
                </c:pt>
              </c:numCache>
            </c:numRef>
          </c:val>
          <c:extLst>
            <c:ext xmlns:c16="http://schemas.microsoft.com/office/drawing/2014/chart" uri="{C3380CC4-5D6E-409C-BE32-E72D297353CC}">
              <c16:uniqueId val="{00000002-EE06-4A59-ABC4-C171C8E61CE0}"/>
            </c:ext>
          </c:extLst>
        </c:ser>
        <c:dLbls>
          <c:showLegendKey val="0"/>
          <c:showVal val="1"/>
          <c:showCatName val="0"/>
          <c:showSerName val="0"/>
          <c:showPercent val="0"/>
          <c:showBubbleSize val="0"/>
        </c:dLbls>
        <c:gapWidth val="50"/>
        <c:axId val="458108872"/>
        <c:axId val="458111224"/>
      </c:barChart>
      <c:lineChart>
        <c:grouping val="standard"/>
        <c:varyColors val="0"/>
        <c:ser>
          <c:idx val="0"/>
          <c:order val="0"/>
          <c:tx>
            <c:strRef>
              <c:f>Sheet1!$B$1</c:f>
              <c:strCache>
                <c:ptCount val="1"/>
                <c:pt idx="0">
                  <c:v>Bottom 10 Avg.</c:v>
                </c:pt>
              </c:strCache>
            </c:strRef>
          </c:tx>
          <c:spPr>
            <a:ln w="28575" cap="rnd">
              <a:solidFill>
                <a:schemeClr val="accent6"/>
              </a:solidFill>
              <a:prstDash val="sysDash"/>
              <a:round/>
            </a:ln>
            <a:effectLst/>
          </c:spPr>
          <c:marker>
            <c:symbol val="none"/>
          </c:marker>
          <c:cat>
            <c:strRef>
              <c:f>Sheet1!$A$2:$A$13</c:f>
              <c:strCache>
                <c:ptCount val="11"/>
                <c:pt idx="0">
                  <c:v>2019:Q2</c:v>
                </c:pt>
                <c:pt idx="1">
                  <c:v>2019:Q3</c:v>
                </c:pt>
                <c:pt idx="2">
                  <c:v>2019:Q4</c:v>
                </c:pt>
                <c:pt idx="3">
                  <c:v>2020:Q1</c:v>
                </c:pt>
                <c:pt idx="4">
                  <c:v>2020:Q2</c:v>
                </c:pt>
                <c:pt idx="5">
                  <c:v>2020:Q3E</c:v>
                </c:pt>
                <c:pt idx="6">
                  <c:v>2020:Q4E</c:v>
                </c:pt>
                <c:pt idx="7">
                  <c:v>2021:Q1E</c:v>
                </c:pt>
                <c:pt idx="8">
                  <c:v>2021:Q2E</c:v>
                </c:pt>
                <c:pt idx="9">
                  <c:v>2021:Q3E</c:v>
                </c:pt>
                <c:pt idx="10">
                  <c:v>2021:Q4E</c:v>
                </c:pt>
              </c:strCache>
            </c:strRef>
          </c:cat>
          <c:val>
            <c:numRef>
              <c:f>Sheet1!$B$2:$B$13</c:f>
              <c:numCache>
                <c:formatCode>General</c:formatCode>
                <c:ptCount val="11"/>
                <c:pt idx="5" formatCode="0.0%">
                  <c:v>6.0000000000000001E-3</c:v>
                </c:pt>
                <c:pt idx="6" formatCode="0.0%">
                  <c:v>6.0000000000000001E-3</c:v>
                </c:pt>
                <c:pt idx="7" formatCode="0.0%">
                  <c:v>6.0000000000000001E-3</c:v>
                </c:pt>
                <c:pt idx="8" formatCode="0.0%">
                  <c:v>7.0000000000000001E-3</c:v>
                </c:pt>
                <c:pt idx="9" formatCode="0.0%">
                  <c:v>8.0000000000000002E-3</c:v>
                </c:pt>
                <c:pt idx="10" formatCode="0.0%">
                  <c:v>8.9999999999999993E-3</c:v>
                </c:pt>
              </c:numCache>
            </c:numRef>
          </c:val>
          <c:smooth val="0"/>
          <c:extLst>
            <c:ext xmlns:c16="http://schemas.microsoft.com/office/drawing/2014/chart" uri="{C3380CC4-5D6E-409C-BE32-E72D297353CC}">
              <c16:uniqueId val="{00000000-EE06-4A59-ABC4-C171C8E61CE0}"/>
            </c:ext>
          </c:extLst>
        </c:ser>
        <c:ser>
          <c:idx val="2"/>
          <c:order val="2"/>
          <c:tx>
            <c:strRef>
              <c:f>Sheet1!$D$1</c:f>
              <c:strCache>
                <c:ptCount val="1"/>
                <c:pt idx="0">
                  <c:v>Top 10 Avg.</c:v>
                </c:pt>
              </c:strCache>
            </c:strRef>
          </c:tx>
          <c:spPr>
            <a:ln w="28575" cap="rnd">
              <a:solidFill>
                <a:schemeClr val="accent1"/>
              </a:solidFill>
              <a:prstDash val="sysDash"/>
              <a:round/>
            </a:ln>
            <a:effectLst/>
          </c:spPr>
          <c:marker>
            <c:symbol val="none"/>
          </c:marker>
          <c:cat>
            <c:strRef>
              <c:f>Sheet1!$A$2:$A$13</c:f>
              <c:strCache>
                <c:ptCount val="11"/>
                <c:pt idx="0">
                  <c:v>2019:Q2</c:v>
                </c:pt>
                <c:pt idx="1">
                  <c:v>2019:Q3</c:v>
                </c:pt>
                <c:pt idx="2">
                  <c:v>2019:Q4</c:v>
                </c:pt>
                <c:pt idx="3">
                  <c:v>2020:Q1</c:v>
                </c:pt>
                <c:pt idx="4">
                  <c:v>2020:Q2</c:v>
                </c:pt>
                <c:pt idx="5">
                  <c:v>2020:Q3E</c:v>
                </c:pt>
                <c:pt idx="6">
                  <c:v>2020:Q4E</c:v>
                </c:pt>
                <c:pt idx="7">
                  <c:v>2021:Q1E</c:v>
                </c:pt>
                <c:pt idx="8">
                  <c:v>2021:Q2E</c:v>
                </c:pt>
                <c:pt idx="9">
                  <c:v>2021:Q3E</c:v>
                </c:pt>
                <c:pt idx="10">
                  <c:v>2021:Q4E</c:v>
                </c:pt>
              </c:strCache>
            </c:strRef>
          </c:cat>
          <c:val>
            <c:numRef>
              <c:f>Sheet1!$D$2:$D$13</c:f>
              <c:numCache>
                <c:formatCode>General</c:formatCode>
                <c:ptCount val="11"/>
                <c:pt idx="5" formatCode="0.0%">
                  <c:v>8.9999999999999993E-3</c:v>
                </c:pt>
                <c:pt idx="6" formatCode="0.0%">
                  <c:v>0.01</c:v>
                </c:pt>
                <c:pt idx="7" formatCode="0.0%">
                  <c:v>1.2E-2</c:v>
                </c:pt>
                <c:pt idx="8" formatCode="0.0%">
                  <c:v>1.2999999999999999E-2</c:v>
                </c:pt>
                <c:pt idx="9" formatCode="0.0%">
                  <c:v>1.4E-2</c:v>
                </c:pt>
                <c:pt idx="10" formatCode="0.0%">
                  <c:v>1.6E-2</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marker val="1"/>
        <c:smooth val="0"/>
        <c:axId val="458108872"/>
        <c:axId val="458111224"/>
      </c:lineChart>
      <c:catAx>
        <c:axId val="458108872"/>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scaling>
        <c:delete val="0"/>
        <c:axPos val="l"/>
        <c:numFmt formatCode="0.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valAx>
      <c:spPr>
        <a:noFill/>
        <a:ln>
          <a:noFill/>
        </a:ln>
        <a:effectLst/>
      </c:spPr>
    </c:plotArea>
    <c:legend>
      <c:legendPos val="t"/>
      <c:layout>
        <c:manualLayout>
          <c:xMode val="edge"/>
          <c:yMode val="edge"/>
          <c:x val="0.83508847393410601"/>
          <c:y val="5.5408530152191771E-2"/>
          <c:w val="0.14529870227323791"/>
          <c:h val="0.149866513975255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910860735904"/>
          <c:y val="6.4005644592279004E-2"/>
          <c:w val="0.83417603795460527"/>
          <c:h val="0.76844405486357614"/>
        </c:manualLayout>
      </c:layout>
      <c:barChart>
        <c:barDir val="bar"/>
        <c:grouping val="stacked"/>
        <c:varyColors val="0"/>
        <c:ser>
          <c:idx val="0"/>
          <c:order val="0"/>
          <c:tx>
            <c:strRef>
              <c:f>Sheet1!$B$1</c:f>
              <c:strCache>
                <c:ptCount val="1"/>
                <c:pt idx="0">
                  <c:v>P/C Carriers</c:v>
                </c:pt>
              </c:strCache>
            </c:strRef>
          </c:tx>
          <c:spPr>
            <a:solidFill>
              <a:schemeClr val="accent1"/>
            </a:solidFill>
            <a:ln>
              <a:noFill/>
            </a:ln>
            <a:effectLst/>
          </c:spPr>
          <c:invertIfNegative val="0"/>
          <c:dLbls>
            <c:dLbl>
              <c:idx val="2"/>
              <c:layout>
                <c:manualLayout>
                  <c:x val="-3.730127527840017E-17"/>
                  <c:y val="0"/>
                </c:manualLayout>
              </c:layout>
              <c:tx>
                <c:rich>
                  <a:bodyPr/>
                  <a:lstStyle/>
                  <a:p>
                    <a:fld id="{F36B0AF0-8155-7940-9F11-B24D7C8562DF}"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Sheet1!$B$2:$B$4</c:f>
              <c:numCache>
                <c:formatCode>0.0</c:formatCode>
                <c:ptCount val="3"/>
                <c:pt idx="0">
                  <c:v>535</c:v>
                </c:pt>
                <c:pt idx="1">
                  <c:v>553.79999999999995</c:v>
                </c:pt>
                <c:pt idx="2">
                  <c:v>561.1</c:v>
                </c:pt>
              </c:numCache>
            </c:numRef>
          </c:val>
          <c:extLst>
            <c:ext xmlns:c16="http://schemas.microsoft.com/office/drawing/2014/chart" uri="{C3380CC4-5D6E-409C-BE32-E72D297353CC}">
              <c16:uniqueId val="{00000001-97B4-4E39-9A21-6EC8DD3D58AF}"/>
            </c:ext>
          </c:extLst>
        </c:ser>
        <c:ser>
          <c:idx val="1"/>
          <c:order val="1"/>
          <c:tx>
            <c:strRef>
              <c:f>Sheet1!$C$1</c:f>
              <c:strCache>
                <c:ptCount val="1"/>
                <c:pt idx="0">
                  <c:v>Life Carriers</c:v>
                </c:pt>
              </c:strCache>
            </c:strRef>
          </c:tx>
          <c:spPr>
            <a:solidFill>
              <a:schemeClr val="accent2"/>
            </a:solidFill>
            <a:ln>
              <a:noFill/>
            </a:ln>
            <a:effectLst/>
          </c:spPr>
          <c:invertIfNegative val="0"/>
          <c:dLbls>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Sheet1!$C$2:$C$4</c:f>
              <c:numCache>
                <c:formatCode>0.0</c:formatCode>
                <c:ptCount val="3"/>
                <c:pt idx="0">
                  <c:v>344.3</c:v>
                </c:pt>
                <c:pt idx="1">
                  <c:v>349.3</c:v>
                </c:pt>
                <c:pt idx="2">
                  <c:v>352.9</c:v>
                </c:pt>
              </c:numCache>
            </c:numRef>
          </c:val>
          <c:extLst>
            <c:ext xmlns:c16="http://schemas.microsoft.com/office/drawing/2014/chart" uri="{C3380CC4-5D6E-409C-BE32-E72D297353CC}">
              <c16:uniqueId val="{00000003-97B4-4E39-9A21-6EC8DD3D58AF}"/>
            </c:ext>
          </c:extLst>
        </c:ser>
        <c:ser>
          <c:idx val="2"/>
          <c:order val="2"/>
          <c:tx>
            <c:strRef>
              <c:f>Sheet1!$D$1</c:f>
              <c:strCache>
                <c:ptCount val="1"/>
                <c:pt idx="0">
                  <c:v>Health Carriers</c:v>
                </c:pt>
              </c:strCache>
            </c:strRef>
          </c:tx>
          <c:spPr>
            <a:solidFill>
              <a:schemeClr val="accent3"/>
            </a:solidFill>
            <a:ln>
              <a:noFill/>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97B4-4E39-9A21-6EC8DD3D58AF}"/>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Sheet1!$D$2:$D$4</c:f>
              <c:numCache>
                <c:formatCode>0.0</c:formatCode>
                <c:ptCount val="3"/>
                <c:pt idx="0">
                  <c:v>535.29999999999995</c:v>
                </c:pt>
                <c:pt idx="1">
                  <c:v>579.20000000000005</c:v>
                </c:pt>
                <c:pt idx="2">
                  <c:v>582.29999999999995</c:v>
                </c:pt>
              </c:numCache>
            </c:numRef>
          </c:val>
          <c:extLst>
            <c:ext xmlns:c16="http://schemas.microsoft.com/office/drawing/2014/chart" uri="{C3380CC4-5D6E-409C-BE32-E72D297353CC}">
              <c16:uniqueId val="{00000006-97B4-4E39-9A21-6EC8DD3D58AF}"/>
            </c:ext>
          </c:extLst>
        </c:ser>
        <c:ser>
          <c:idx val="3"/>
          <c:order val="3"/>
          <c:tx>
            <c:strRef>
              <c:f>Sheet1!$E$1</c:f>
              <c:strCache>
                <c:ptCount val="1"/>
                <c:pt idx="0">
                  <c:v>Agents/Brokers</c:v>
                </c:pt>
              </c:strCache>
            </c:strRef>
          </c:tx>
          <c:spPr>
            <a:solidFill>
              <a:schemeClr val="accent4"/>
            </a:solidFill>
            <a:ln>
              <a:noFill/>
            </a:ln>
            <a:effectLst/>
          </c:spPr>
          <c:invertIfNegative val="0"/>
          <c:dLbls>
            <c:dLbl>
              <c:idx val="0"/>
              <c:layout>
                <c:manualLayout>
                  <c:x val="2.0346385192317397E-3"/>
                  <c:y val="5.81869496293445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B4-4E39-9A21-6EC8DD3D58AF}"/>
                </c:ext>
              </c:extLst>
            </c:dLbl>
            <c:dLbl>
              <c:idx val="1"/>
              <c:layout>
                <c:manualLayout>
                  <c:x val="0"/>
                  <c:y val="5.81869496293445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B4-4E39-9A21-6EC8DD3D58AF}"/>
                </c:ext>
              </c:extLst>
            </c:dLbl>
            <c:dLbl>
              <c:idx val="2"/>
              <c:layout>
                <c:manualLayout>
                  <c:x val="0"/>
                  <c:y val="0"/>
                </c:manualLayout>
              </c:layout>
              <c:tx>
                <c:rich>
                  <a:bodyPr/>
                  <a:lstStyle/>
                  <a:p>
                    <a:fld id="{BD435416-75B7-894C-A9ED-D9ADD0530AA0}"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Sheet1!$E$2:$E$4</c:f>
              <c:numCache>
                <c:formatCode>0.0</c:formatCode>
                <c:ptCount val="3"/>
                <c:pt idx="0">
                  <c:v>825</c:v>
                </c:pt>
                <c:pt idx="1">
                  <c:v>837.2</c:v>
                </c:pt>
                <c:pt idx="2">
                  <c:v>844.5</c:v>
                </c:pt>
              </c:numCache>
            </c:numRef>
          </c:val>
          <c:extLst>
            <c:ext xmlns:c16="http://schemas.microsoft.com/office/drawing/2014/chart" uri="{C3380CC4-5D6E-409C-BE32-E72D297353CC}">
              <c16:uniqueId val="{0000000A-97B4-4E39-9A21-6EC8DD3D58AF}"/>
            </c:ext>
          </c:extLst>
        </c:ser>
        <c:dLbls>
          <c:dLblPos val="ctr"/>
          <c:showLegendKey val="0"/>
          <c:showVal val="1"/>
          <c:showCatName val="0"/>
          <c:showSerName val="0"/>
          <c:showPercent val="0"/>
          <c:showBubbleSize val="0"/>
        </c:dLbls>
        <c:gapWidth val="52"/>
        <c:overlap val="100"/>
        <c:axId val="260257304"/>
        <c:axId val="260269112"/>
      </c:barChart>
      <c:catAx>
        <c:axId val="260257304"/>
        <c:scaling>
          <c:orientation val="minMax"/>
        </c:scaling>
        <c:delete val="0"/>
        <c:axPos val="l"/>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0269112"/>
        <c:crosses val="autoZero"/>
        <c:auto val="1"/>
        <c:lblAlgn val="ctr"/>
        <c:lblOffset val="100"/>
        <c:noMultiLvlLbl val="0"/>
      </c:catAx>
      <c:valAx>
        <c:axId val="260269112"/>
        <c:scaling>
          <c:orientation val="minMax"/>
        </c:scaling>
        <c:delete val="0"/>
        <c:axPos val="b"/>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0257304"/>
        <c:crosses val="autoZero"/>
        <c:crossBetween val="between"/>
      </c:valAx>
      <c:spPr>
        <a:noFill/>
        <a:ln>
          <a:noFill/>
        </a:ln>
        <a:effectLst/>
      </c:spPr>
    </c:plotArea>
    <c:legend>
      <c:legendPos val="b"/>
      <c:layout>
        <c:manualLayout>
          <c:xMode val="edge"/>
          <c:yMode val="edge"/>
          <c:x val="0.17389340560072267"/>
          <c:y val="0.90397085822894485"/>
          <c:w val="0.65221318879855461"/>
          <c:h val="7.6895583999166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94182524705468"/>
          <c:y val="2.0510387765076282E-2"/>
          <c:w val="0.64676686043577825"/>
          <c:h val="0.80650285461436966"/>
        </c:manualLayout>
      </c:layout>
      <c:barChart>
        <c:barDir val="bar"/>
        <c:grouping val="clustered"/>
        <c:varyColors val="0"/>
        <c:ser>
          <c:idx val="0"/>
          <c:order val="0"/>
          <c:tx>
            <c:strRef>
              <c:f>Sheet1!$A$2</c:f>
              <c:strCache>
                <c:ptCount val="1"/>
                <c:pt idx="0">
                  <c:v>Lower</c:v>
                </c:pt>
              </c:strCache>
            </c:strRef>
          </c:tx>
          <c:spPr>
            <a:solidFill>
              <a:schemeClr val="accent1"/>
            </a:solidFill>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Series 1</c:v>
                </c:pt>
              </c:strCache>
            </c:strRef>
          </c:cat>
          <c:val>
            <c:numRef>
              <c:f>Sheet1!$B$2</c:f>
              <c:numCache>
                <c:formatCode>General</c:formatCode>
                <c:ptCount val="1"/>
                <c:pt idx="0">
                  <c:v>125</c:v>
                </c:pt>
              </c:numCache>
            </c:numRef>
          </c:val>
          <c:extLst>
            <c:ext xmlns:c16="http://schemas.microsoft.com/office/drawing/2014/chart" uri="{C3380CC4-5D6E-409C-BE32-E72D297353CC}">
              <c16:uniqueId val="{00000000-8B38-4FBA-A62F-F49435096225}"/>
            </c:ext>
          </c:extLst>
        </c:ser>
        <c:ser>
          <c:idx val="1"/>
          <c:order val="1"/>
          <c:tx>
            <c:strRef>
              <c:f>Sheet1!$A$3</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Sheet1!$B$3</c:f>
              <c:numCache>
                <c:formatCode>General</c:formatCode>
                <c:ptCount val="1"/>
                <c:pt idx="0">
                  <c:v>250</c:v>
                </c:pt>
              </c:numCache>
            </c:numRef>
          </c:val>
          <c:extLst>
            <c:ext xmlns:c16="http://schemas.microsoft.com/office/drawing/2014/chart" uri="{C3380CC4-5D6E-409C-BE32-E72D297353CC}">
              <c16:uniqueId val="{00000004-8B38-4FBA-A62F-F49435096225}"/>
            </c:ext>
          </c:extLst>
        </c:ser>
        <c:ser>
          <c:idx val="2"/>
          <c:order val="2"/>
          <c:tx>
            <c:strRef>
              <c:f>Sheet1!$A$4</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Sheet1!$B$4</c:f>
              <c:numCache>
                <c:formatCode>General</c:formatCode>
                <c:ptCount val="1"/>
                <c:pt idx="0">
                  <c:v>380</c:v>
                </c:pt>
              </c:numCache>
            </c:numRef>
          </c:val>
          <c:extLst>
            <c:ext xmlns:c16="http://schemas.microsoft.com/office/drawing/2014/chart" uri="{C3380CC4-5D6E-409C-BE32-E72D297353CC}">
              <c16:uniqueId val="{00000005-8B38-4FBA-A62F-F49435096225}"/>
            </c:ext>
          </c:extLst>
        </c:ser>
        <c:ser>
          <c:idx val="3"/>
          <c:order val="3"/>
          <c:tx>
            <c:strRef>
              <c:f>Sheet1!$A$5</c:f>
              <c:strCache>
                <c:ptCount val="1"/>
                <c:pt idx="0">
                  <c:v>Lower</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Sheet1!$B$5</c:f>
              <c:numCache>
                <c:formatCode>General</c:formatCode>
                <c:ptCount val="1"/>
                <c:pt idx="0">
                  <c:v>50</c:v>
                </c:pt>
              </c:numCache>
            </c:numRef>
          </c:val>
          <c:extLst>
            <c:ext xmlns:c16="http://schemas.microsoft.com/office/drawing/2014/chart" uri="{C3380CC4-5D6E-409C-BE32-E72D297353CC}">
              <c16:uniqueId val="{00000006-8B38-4FBA-A62F-F49435096225}"/>
            </c:ext>
          </c:extLst>
        </c:ser>
        <c:ser>
          <c:idx val="4"/>
          <c:order val="4"/>
          <c:tx>
            <c:strRef>
              <c:f>Sheet1!$A$6</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Sheet1!$B$6</c:f>
              <c:numCache>
                <c:formatCode>General</c:formatCode>
                <c:ptCount val="1"/>
                <c:pt idx="0">
                  <c:v>100</c:v>
                </c:pt>
              </c:numCache>
            </c:numRef>
          </c:val>
          <c:extLst>
            <c:ext xmlns:c16="http://schemas.microsoft.com/office/drawing/2014/chart" uri="{C3380CC4-5D6E-409C-BE32-E72D297353CC}">
              <c16:uniqueId val="{00000007-8B38-4FBA-A62F-F49435096225}"/>
            </c:ext>
          </c:extLst>
        </c:ser>
        <c:ser>
          <c:idx val="5"/>
          <c:order val="5"/>
          <c:tx>
            <c:strRef>
              <c:f>Sheet1!$A$7</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Sheet1!$B$7</c:f>
              <c:numCache>
                <c:formatCode>General</c:formatCode>
                <c:ptCount val="1"/>
                <c:pt idx="0">
                  <c:v>150</c:v>
                </c:pt>
              </c:numCache>
            </c:numRef>
          </c:val>
          <c:extLst>
            <c:ext xmlns:c16="http://schemas.microsoft.com/office/drawing/2014/chart" uri="{C3380CC4-5D6E-409C-BE32-E72D297353CC}">
              <c16:uniqueId val="{00000008-8B38-4FBA-A62F-F49435096225}"/>
            </c:ext>
          </c:extLst>
        </c:ser>
        <c:dLbls>
          <c:showLegendKey val="0"/>
          <c:showVal val="1"/>
          <c:showCatName val="0"/>
          <c:showSerName val="0"/>
          <c:showPercent val="0"/>
          <c:showBubbleSize val="0"/>
        </c:dLbls>
        <c:gapWidth val="40"/>
        <c:overlap val="-30"/>
        <c:axId val="197518848"/>
        <c:axId val="197520384"/>
      </c:barChart>
      <c:catAx>
        <c:axId val="197518848"/>
        <c:scaling>
          <c:orientation val="minMax"/>
        </c:scaling>
        <c:delete val="1"/>
        <c:axPos val="l"/>
        <c:numFmt formatCode="General" sourceLinked="0"/>
        <c:majorTickMark val="out"/>
        <c:minorTickMark val="none"/>
        <c:tickLblPos val="nextTo"/>
        <c:crossAx val="197520384"/>
        <c:crosses val="autoZero"/>
        <c:auto val="1"/>
        <c:lblAlgn val="ctr"/>
        <c:lblOffset val="100"/>
        <c:noMultiLvlLbl val="0"/>
      </c:catAx>
      <c:valAx>
        <c:axId val="197520384"/>
        <c:scaling>
          <c:orientation val="minMax"/>
        </c:scaling>
        <c:delete val="0"/>
        <c:axPos val="b"/>
        <c:title>
          <c:tx>
            <c:rich>
              <a:bodyPr/>
              <a:lstStyle/>
              <a:p>
                <a:pPr>
                  <a:defRPr/>
                </a:pPr>
                <a:r>
                  <a:rPr lang="en-US" dirty="0"/>
                  <a:t>Monthly Range ($B)</a:t>
                </a:r>
              </a:p>
            </c:rich>
          </c:tx>
          <c:overlay val="0"/>
        </c:title>
        <c:numFmt formatCode="General" sourceLinked="1"/>
        <c:majorTickMark val="out"/>
        <c:minorTickMark val="none"/>
        <c:tickLblPos val="nextTo"/>
        <c:crossAx val="1975188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79882833173027E-2"/>
          <c:y val="3.0296543440544513E-2"/>
          <c:w val="0.96732223638614434"/>
          <c:h val="0.85434165220872815"/>
        </c:manualLayout>
      </c:layout>
      <c:barChart>
        <c:barDir val="col"/>
        <c:grouping val="clustered"/>
        <c:varyColors val="0"/>
        <c:ser>
          <c:idx val="0"/>
          <c:order val="0"/>
          <c:tx>
            <c:strRef>
              <c:f>Sheet1!$B$1</c:f>
              <c:strCache>
                <c:ptCount val="1"/>
                <c:pt idx="0">
                  <c:v>Column1</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1-7FD9-49F0-B15B-5ADBA399AC2A}"/>
              </c:ext>
            </c:extLst>
          </c:dPt>
          <c:dPt>
            <c:idx val="2"/>
            <c:invertIfNegative val="0"/>
            <c:bubble3D val="0"/>
            <c:extLst>
              <c:ext xmlns:c16="http://schemas.microsoft.com/office/drawing/2014/chart" uri="{C3380CC4-5D6E-409C-BE32-E72D297353CC}">
                <c16:uniqueId val="{00000003-7FD9-49F0-B15B-5ADBA399AC2A}"/>
              </c:ext>
            </c:extLst>
          </c:dPt>
          <c:dPt>
            <c:idx val="3"/>
            <c:invertIfNegative val="0"/>
            <c:bubble3D val="0"/>
            <c:extLst>
              <c:ext xmlns:c16="http://schemas.microsoft.com/office/drawing/2014/chart" uri="{C3380CC4-5D6E-409C-BE32-E72D297353CC}">
                <c16:uniqueId val="{00000005-7FD9-49F0-B15B-5ADBA399AC2A}"/>
              </c:ext>
            </c:extLst>
          </c:dPt>
          <c:dPt>
            <c:idx val="4"/>
            <c:invertIfNegative val="0"/>
            <c:bubble3D val="0"/>
            <c:extLst>
              <c:ext xmlns:c16="http://schemas.microsoft.com/office/drawing/2014/chart" uri="{C3380CC4-5D6E-409C-BE32-E72D297353CC}">
                <c16:uniqueId val="{00000007-7FD9-49F0-B15B-5ADBA399AC2A}"/>
              </c:ext>
            </c:extLst>
          </c:dPt>
          <c:dPt>
            <c:idx val="5"/>
            <c:invertIfNegative val="0"/>
            <c:bubble3D val="0"/>
            <c:extLst>
              <c:ext xmlns:c16="http://schemas.microsoft.com/office/drawing/2014/chart" uri="{C3380CC4-5D6E-409C-BE32-E72D297353CC}">
                <c16:uniqueId val="{00000009-7FD9-49F0-B15B-5ADBA399AC2A}"/>
              </c:ext>
            </c:extLst>
          </c:dPt>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February</c:v>
                </c:pt>
                <c:pt idx="1">
                  <c:v>March</c:v>
                </c:pt>
                <c:pt idx="2">
                  <c:v>April</c:v>
                </c:pt>
                <c:pt idx="3">
                  <c:v>May</c:v>
                </c:pt>
                <c:pt idx="4">
                  <c:v>June</c:v>
                </c:pt>
                <c:pt idx="5">
                  <c:v>July</c:v>
                </c:pt>
                <c:pt idx="6">
                  <c:v>August</c:v>
                </c:pt>
              </c:strCache>
            </c:strRef>
          </c:cat>
          <c:val>
            <c:numRef>
              <c:f>Sheet1!$B$2:$B$8</c:f>
              <c:numCache>
                <c:formatCode>General</c:formatCode>
                <c:ptCount val="7"/>
                <c:pt idx="0">
                  <c:v>834</c:v>
                </c:pt>
                <c:pt idx="1">
                  <c:v>7730</c:v>
                </c:pt>
                <c:pt idx="2">
                  <c:v>7610</c:v>
                </c:pt>
                <c:pt idx="3">
                  <c:v>6910</c:v>
                </c:pt>
                <c:pt idx="4">
                  <c:v>3180</c:v>
                </c:pt>
                <c:pt idx="5">
                  <c:v>5000</c:v>
                </c:pt>
                <c:pt idx="6">
                  <c:v>4210</c:v>
                </c:pt>
              </c:numCache>
            </c:numRef>
          </c:val>
          <c:extLst>
            <c:ext xmlns:c16="http://schemas.microsoft.com/office/drawing/2014/chart" uri="{C3380CC4-5D6E-409C-BE32-E72D297353CC}">
              <c16:uniqueId val="{0000000A-7FD9-49F0-B15B-5ADBA399AC2A}"/>
            </c:ext>
          </c:extLst>
        </c:ser>
        <c:dLbls>
          <c:showLegendKey val="0"/>
          <c:showVal val="1"/>
          <c:showCatName val="0"/>
          <c:showSerName val="0"/>
          <c:showPercent val="0"/>
          <c:showBubbleSize val="0"/>
        </c:dLbls>
        <c:gapWidth val="75"/>
        <c:axId val="197743744"/>
        <c:axId val="197748608"/>
      </c:barChart>
      <c:catAx>
        <c:axId val="197743744"/>
        <c:scaling>
          <c:orientation val="minMax"/>
        </c:scaling>
        <c:delete val="0"/>
        <c:axPos val="b"/>
        <c:numFmt formatCode="General" sourceLinked="0"/>
        <c:majorTickMark val="out"/>
        <c:minorTickMark val="none"/>
        <c:tickLblPos val="nextTo"/>
        <c:crossAx val="197748608"/>
        <c:crosses val="autoZero"/>
        <c:auto val="1"/>
        <c:lblAlgn val="ctr"/>
        <c:lblOffset val="100"/>
        <c:noMultiLvlLbl val="0"/>
      </c:catAx>
      <c:valAx>
        <c:axId val="197748608"/>
        <c:scaling>
          <c:orientation val="minMax"/>
        </c:scaling>
        <c:delete val="1"/>
        <c:axPos val="l"/>
        <c:numFmt formatCode="General" sourceLinked="1"/>
        <c:majorTickMark val="out"/>
        <c:minorTickMark val="none"/>
        <c:tickLblPos val="nextTo"/>
        <c:crossAx val="19774374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BI &amp; Lawsuits</c:v>
                </c:pt>
              </c:strCache>
            </c:strRef>
          </c:tx>
          <c:marker>
            <c:symbol val="none"/>
          </c:marker>
          <c:cat>
            <c:strRef>
              <c:f>Sheet1!$B$1:$O$1</c:f>
              <c:strCache>
                <c:ptCount val="14"/>
                <c:pt idx="0">
                  <c:v>5/14-5/20</c:v>
                </c:pt>
                <c:pt idx="1">
                  <c:v>5/21-5/27</c:v>
                </c:pt>
                <c:pt idx="2">
                  <c:v>5/28-6/3</c:v>
                </c:pt>
                <c:pt idx="3">
                  <c:v>6/4-6/10</c:v>
                </c:pt>
                <c:pt idx="4">
                  <c:v>6/11-6/17</c:v>
                </c:pt>
                <c:pt idx="5">
                  <c:v>6/18-6/24</c:v>
                </c:pt>
                <c:pt idx="6">
                  <c:v>6/25-7/1</c:v>
                </c:pt>
                <c:pt idx="7">
                  <c:v>7/2-7/8</c:v>
                </c:pt>
                <c:pt idx="8">
                  <c:v>7/9-7/15</c:v>
                </c:pt>
                <c:pt idx="9">
                  <c:v>7/16-7/22</c:v>
                </c:pt>
                <c:pt idx="10">
                  <c:v>7/23-7/29</c:v>
                </c:pt>
                <c:pt idx="11">
                  <c:v>7/30-8/5</c:v>
                </c:pt>
                <c:pt idx="12">
                  <c:v>8/6-8/12</c:v>
                </c:pt>
                <c:pt idx="13">
                  <c:v>8/13-8/19</c:v>
                </c:pt>
              </c:strCache>
            </c:strRef>
          </c:cat>
          <c:val>
            <c:numRef>
              <c:f>Sheet1!$B$2:$O$2</c:f>
              <c:numCache>
                <c:formatCode>General</c:formatCode>
                <c:ptCount val="14"/>
                <c:pt idx="0">
                  <c:v>588</c:v>
                </c:pt>
                <c:pt idx="1">
                  <c:v>353</c:v>
                </c:pt>
                <c:pt idx="2">
                  <c:v>758</c:v>
                </c:pt>
                <c:pt idx="3">
                  <c:v>298</c:v>
                </c:pt>
                <c:pt idx="4">
                  <c:v>292</c:v>
                </c:pt>
                <c:pt idx="5">
                  <c:v>317</c:v>
                </c:pt>
                <c:pt idx="6">
                  <c:v>262</c:v>
                </c:pt>
                <c:pt idx="7">
                  <c:v>328</c:v>
                </c:pt>
                <c:pt idx="8">
                  <c:v>609</c:v>
                </c:pt>
                <c:pt idx="9">
                  <c:v>256</c:v>
                </c:pt>
                <c:pt idx="10">
                  <c:v>1500</c:v>
                </c:pt>
                <c:pt idx="11">
                  <c:v>1300</c:v>
                </c:pt>
                <c:pt idx="12">
                  <c:v>752</c:v>
                </c:pt>
                <c:pt idx="13">
                  <c:v>701</c:v>
                </c:pt>
              </c:numCache>
            </c:numRef>
          </c:val>
          <c:smooth val="0"/>
          <c:extLst>
            <c:ext xmlns:c16="http://schemas.microsoft.com/office/drawing/2014/chart" uri="{C3380CC4-5D6E-409C-BE32-E72D297353CC}">
              <c16:uniqueId val="{00000000-0FA5-4341-9C2B-333039EE2EEC}"/>
            </c:ext>
          </c:extLst>
        </c:ser>
        <c:ser>
          <c:idx val="1"/>
          <c:order val="1"/>
          <c:tx>
            <c:strRef>
              <c:f>Sheet1!$A$3</c:f>
              <c:strCache>
                <c:ptCount val="1"/>
                <c:pt idx="0">
                  <c:v>BI &amp; Federal Action</c:v>
                </c:pt>
              </c:strCache>
            </c:strRef>
          </c:tx>
          <c:marker>
            <c:symbol val="none"/>
          </c:marker>
          <c:cat>
            <c:strRef>
              <c:f>Sheet1!$B$1:$O$1</c:f>
              <c:strCache>
                <c:ptCount val="14"/>
                <c:pt idx="0">
                  <c:v>5/14-5/20</c:v>
                </c:pt>
                <c:pt idx="1">
                  <c:v>5/21-5/27</c:v>
                </c:pt>
                <c:pt idx="2">
                  <c:v>5/28-6/3</c:v>
                </c:pt>
                <c:pt idx="3">
                  <c:v>6/4-6/10</c:v>
                </c:pt>
                <c:pt idx="4">
                  <c:v>6/11-6/17</c:v>
                </c:pt>
                <c:pt idx="5">
                  <c:v>6/18-6/24</c:v>
                </c:pt>
                <c:pt idx="6">
                  <c:v>6/25-7/1</c:v>
                </c:pt>
                <c:pt idx="7">
                  <c:v>7/2-7/8</c:v>
                </c:pt>
                <c:pt idx="8">
                  <c:v>7/9-7/15</c:v>
                </c:pt>
                <c:pt idx="9">
                  <c:v>7/16-7/22</c:v>
                </c:pt>
                <c:pt idx="10">
                  <c:v>7/23-7/29</c:v>
                </c:pt>
                <c:pt idx="11">
                  <c:v>7/30-8/5</c:v>
                </c:pt>
                <c:pt idx="12">
                  <c:v>8/6-8/12</c:v>
                </c:pt>
                <c:pt idx="13">
                  <c:v>8/13-8/19</c:v>
                </c:pt>
              </c:strCache>
            </c:strRef>
          </c:cat>
          <c:val>
            <c:numRef>
              <c:f>Sheet1!$B$3:$O$3</c:f>
              <c:numCache>
                <c:formatCode>General</c:formatCode>
                <c:ptCount val="14"/>
                <c:pt idx="0">
                  <c:v>1080</c:v>
                </c:pt>
                <c:pt idx="1">
                  <c:v>804</c:v>
                </c:pt>
                <c:pt idx="2">
                  <c:v>1140</c:v>
                </c:pt>
                <c:pt idx="3">
                  <c:v>614</c:v>
                </c:pt>
                <c:pt idx="4">
                  <c:v>431</c:v>
                </c:pt>
                <c:pt idx="5">
                  <c:v>366</c:v>
                </c:pt>
                <c:pt idx="6">
                  <c:v>335</c:v>
                </c:pt>
                <c:pt idx="7">
                  <c:v>631</c:v>
                </c:pt>
                <c:pt idx="8">
                  <c:v>542</c:v>
                </c:pt>
                <c:pt idx="9">
                  <c:v>241</c:v>
                </c:pt>
                <c:pt idx="10">
                  <c:v>1540</c:v>
                </c:pt>
                <c:pt idx="11">
                  <c:v>1520</c:v>
                </c:pt>
                <c:pt idx="12">
                  <c:v>1430</c:v>
                </c:pt>
                <c:pt idx="13">
                  <c:v>566</c:v>
                </c:pt>
              </c:numCache>
            </c:numRef>
          </c:val>
          <c:smooth val="0"/>
          <c:extLst>
            <c:ext xmlns:c16="http://schemas.microsoft.com/office/drawing/2014/chart" uri="{C3380CC4-5D6E-409C-BE32-E72D297353CC}">
              <c16:uniqueId val="{00000001-0FA5-4341-9C2B-333039EE2EEC}"/>
            </c:ext>
          </c:extLst>
        </c:ser>
        <c:dLbls>
          <c:showLegendKey val="0"/>
          <c:showVal val="0"/>
          <c:showCatName val="0"/>
          <c:showSerName val="0"/>
          <c:showPercent val="0"/>
          <c:showBubbleSize val="0"/>
        </c:dLbls>
        <c:smooth val="0"/>
        <c:axId val="198200704"/>
        <c:axId val="198210688"/>
      </c:lineChart>
      <c:catAx>
        <c:axId val="198200704"/>
        <c:scaling>
          <c:orientation val="minMax"/>
        </c:scaling>
        <c:delete val="0"/>
        <c:axPos val="b"/>
        <c:numFmt formatCode="General" sourceLinked="0"/>
        <c:majorTickMark val="out"/>
        <c:minorTickMark val="none"/>
        <c:tickLblPos val="nextTo"/>
        <c:txPr>
          <a:bodyPr/>
          <a:lstStyle/>
          <a:p>
            <a:pPr>
              <a:defRPr sz="1200"/>
            </a:pPr>
            <a:endParaRPr lang="en-US"/>
          </a:p>
        </c:txPr>
        <c:crossAx val="198210688"/>
        <c:crosses val="autoZero"/>
        <c:auto val="1"/>
        <c:lblAlgn val="ctr"/>
        <c:lblOffset val="100"/>
        <c:noMultiLvlLbl val="0"/>
      </c:catAx>
      <c:valAx>
        <c:axId val="198210688"/>
        <c:scaling>
          <c:orientation val="minMax"/>
          <c:max val="1600"/>
        </c:scaling>
        <c:delete val="0"/>
        <c:axPos val="l"/>
        <c:numFmt formatCode="#,##0" sourceLinked="0"/>
        <c:majorTickMark val="out"/>
        <c:minorTickMark val="none"/>
        <c:tickLblPos val="nextTo"/>
        <c:txPr>
          <a:bodyPr/>
          <a:lstStyle/>
          <a:p>
            <a:pPr>
              <a:defRPr sz="1200"/>
            </a:pPr>
            <a:endParaRPr lang="en-US"/>
          </a:p>
        </c:txPr>
        <c:crossAx val="198200704"/>
        <c:crosses val="autoZero"/>
        <c:crossBetween val="midCat"/>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6098360940698"/>
          <c:y val="2.7344239041809305E-2"/>
          <c:w val="0.78697824039319175"/>
          <c:h val="0.9207053609388713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C04F-439E-B9FF-5CE1BD1830F2}"/>
              </c:ext>
            </c:extLst>
          </c:dPt>
          <c:dPt>
            <c:idx val="1"/>
            <c:bubble3D val="0"/>
            <c:spPr>
              <a:solidFill>
                <a:schemeClr val="accent2"/>
              </a:solidFill>
              <a:ln>
                <a:solidFill>
                  <a:schemeClr val="bg1"/>
                </a:solidFill>
              </a:ln>
            </c:spPr>
            <c:extLst>
              <c:ext xmlns:c16="http://schemas.microsoft.com/office/drawing/2014/chart" uri="{C3380CC4-5D6E-409C-BE32-E72D297353CC}">
                <c16:uniqueId val="{00000003-C04F-439E-B9FF-5CE1BD1830F2}"/>
              </c:ext>
            </c:extLst>
          </c:dPt>
          <c:dPt>
            <c:idx val="2"/>
            <c:bubble3D val="0"/>
            <c:spPr>
              <a:solidFill>
                <a:schemeClr val="accent3"/>
              </a:solidFill>
              <a:ln>
                <a:solidFill>
                  <a:schemeClr val="bg1"/>
                </a:solidFill>
              </a:ln>
            </c:spPr>
            <c:extLst>
              <c:ext xmlns:c16="http://schemas.microsoft.com/office/drawing/2014/chart" uri="{C3380CC4-5D6E-409C-BE32-E72D297353CC}">
                <c16:uniqueId val="{00000005-C04F-439E-B9FF-5CE1BD1830F2}"/>
              </c:ext>
            </c:extLst>
          </c:dPt>
          <c:dLbls>
            <c:dLbl>
              <c:idx val="0"/>
              <c:layout>
                <c:manualLayout>
                  <c:x val="-1.0348008130655418E-2"/>
                  <c:y val="-3.1045744365126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4F-439E-B9FF-5CE1BD1830F2}"/>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Somewhat Agree</c:v>
                </c:pt>
                <c:pt idx="1">
                  <c:v>Strongly Agree</c:v>
                </c:pt>
                <c:pt idx="2">
                  <c:v>Neutral</c:v>
                </c:pt>
                <c:pt idx="3">
                  <c:v>Somewhat Disagree</c:v>
                </c:pt>
                <c:pt idx="4">
                  <c:v>Strongly Disagree</c:v>
                </c:pt>
              </c:strCache>
            </c:strRef>
          </c:cat>
          <c:val>
            <c:numRef>
              <c:f>Sheet1!$B$2:$B$6</c:f>
              <c:numCache>
                <c:formatCode>0%</c:formatCode>
                <c:ptCount val="5"/>
                <c:pt idx="0">
                  <c:v>0.38</c:v>
                </c:pt>
                <c:pt idx="1">
                  <c:v>0.32</c:v>
                </c:pt>
                <c:pt idx="2">
                  <c:v>0.13</c:v>
                </c:pt>
                <c:pt idx="3">
                  <c:v>0.11</c:v>
                </c:pt>
                <c:pt idx="4">
                  <c:v>0.06</c:v>
                </c:pt>
              </c:numCache>
            </c:numRef>
          </c:val>
          <c:extLst>
            <c:ext xmlns:c16="http://schemas.microsoft.com/office/drawing/2014/chart" uri="{C3380CC4-5D6E-409C-BE32-E72D297353CC}">
              <c16:uniqueId val="{00000006-C04F-439E-B9FF-5CE1BD1830F2}"/>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342849402511229"/>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5D4-45EF-82F3-0237C7A6936E}"/>
              </c:ext>
            </c:extLst>
          </c:dPt>
          <c:dLbls>
            <c:dLbl>
              <c:idx val="4"/>
              <c:layout>
                <c:manualLayout>
                  <c:x val="0"/>
                  <c:y val="-0.2441229492961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37-4CFF-990D-FB76F7BA7A81}"/>
                </c:ext>
              </c:extLst>
            </c:dLbl>
            <c:dLbl>
              <c:idx val="5"/>
              <c:layout>
                <c:manualLayout>
                  <c:x val="0"/>
                  <c:y val="-0.271768857944604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4-45EF-82F3-0237C7A6936E}"/>
                </c:ext>
              </c:extLst>
            </c:dLbl>
            <c:dLbl>
              <c:idx val="6"/>
              <c:layout>
                <c:manualLayout>
                  <c:x val="-9.3806131331146762E-8"/>
                  <c:y val="-0.1523047484750543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4306541927025576E-2"/>
                      <c:h val="8.8538091582051032E-2"/>
                    </c:manualLayout>
                  </c15:layout>
                </c:ext>
                <c:ext xmlns:c16="http://schemas.microsoft.com/office/drawing/2014/chart" uri="{C3380CC4-5D6E-409C-BE32-E72D297353CC}">
                  <c16:uniqueId val="{00000006-B2E9-4326-82F4-D0FE344340C1}"/>
                </c:ext>
              </c:extLst>
            </c:dLbl>
            <c:dLbl>
              <c:idx val="7"/>
              <c:layout>
                <c:manualLayout>
                  <c:x val="-9.3806131243783003E-8"/>
                  <c:y val="-0.1536877500970304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9071893394209743E-2"/>
                      <c:h val="9.5712977447695358E-2"/>
                    </c:manualLayout>
                  </c15:layout>
                </c:ext>
                <c:ext xmlns:c16="http://schemas.microsoft.com/office/drawing/2014/chart" uri="{C3380CC4-5D6E-409C-BE32-E72D297353CC}">
                  <c16:uniqueId val="{00000007-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Summaries!$P$31:$W$31</c:f>
              <c:numCache>
                <c:formatCode>0%</c:formatCode>
                <c:ptCount val="8"/>
                <c:pt idx="0">
                  <c:v>0.97748050718703894</c:v>
                </c:pt>
                <c:pt idx="1">
                  <c:v>1.0060211515773043</c:v>
                </c:pt>
                <c:pt idx="2">
                  <c:v>1.0362965154734971</c:v>
                </c:pt>
                <c:pt idx="3">
                  <c:v>0.99096673736560281</c:v>
                </c:pt>
                <c:pt idx="4">
                  <c:v>0.98801202146383993</c:v>
                </c:pt>
                <c:pt idx="5">
                  <c:v>1.024963417044217</c:v>
                </c:pt>
                <c:pt idx="6">
                  <c:v>0.98715035057367673</c:v>
                </c:pt>
                <c:pt idx="7">
                  <c:v>0.98914230864597297</c:v>
                </c:pt>
              </c:numCache>
            </c:numRef>
          </c:val>
          <c:extLst>
            <c:ext xmlns:c16="http://schemas.microsoft.com/office/drawing/2014/chart" uri="{C3380CC4-5D6E-409C-BE32-E72D297353CC}">
              <c16:uniqueId val="{00000002-05D4-45EF-82F3-0237C7A6936E}"/>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7-05D4-45EF-82F3-0237C7A6936E}"/>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Summaries!$AN$9:$AU$9</c:f>
              <c:numCache>
                <c:formatCode>0%</c:formatCode>
                <c:ptCount val="8"/>
                <c:pt idx="0">
                  <c:v>3.8297839747818863E-2</c:v>
                </c:pt>
                <c:pt idx="1">
                  <c:v>3.8332621275227075E-2</c:v>
                </c:pt>
                <c:pt idx="2">
                  <c:v>4.83592341570247E-2</c:v>
                </c:pt>
                <c:pt idx="3">
                  <c:v>5.5733918922389547E-2</c:v>
                </c:pt>
                <c:pt idx="4">
                  <c:v>5.1085711308874515E-2</c:v>
                </c:pt>
                <c:pt idx="5">
                  <c:v>-1.8388440494402358E-3</c:v>
                </c:pt>
                <c:pt idx="6">
                  <c:v>7.3048923986511305E-2</c:v>
                </c:pt>
                <c:pt idx="7">
                  <c:v>6.0347948295020215E-2</c:v>
                </c:pt>
              </c:numCache>
            </c:numRef>
          </c:val>
          <c:smooth val="0"/>
          <c:extLst>
            <c:ext xmlns:c16="http://schemas.microsoft.com/office/drawing/2014/chart" uri="{C3380CC4-5D6E-409C-BE32-E72D297353CC}">
              <c16:uniqueId val="{00000008-05D4-45EF-82F3-0237C7A6936E}"/>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A-05D4-45EF-82F3-0237C7A6936E}"/>
              </c:ext>
            </c:extLst>
          </c:dPt>
          <c:dLbls>
            <c:dLbl>
              <c:idx val="5"/>
              <c:layout>
                <c:manualLayout>
                  <c:x val="-3.9586656415532648E-2"/>
                  <c:y val="-0.12678023324593532"/>
                </c:manualLayout>
              </c:layout>
              <c:spPr>
                <a:solidFill>
                  <a:schemeClr val="accent2"/>
                </a:solid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66040416934482E-2"/>
                      <c:h val="8.8538091582051032E-2"/>
                    </c:manualLayout>
                  </c15:layout>
                </c:ext>
                <c:ext xmlns:c16="http://schemas.microsoft.com/office/drawing/2014/chart" uri="{C3380CC4-5D6E-409C-BE32-E72D297353CC}">
                  <c16:uniqueId val="{0000000A-05D4-45EF-82F3-0237C7A6936E}"/>
                </c:ext>
              </c:extLst>
            </c:dLbl>
            <c:dLbl>
              <c:idx val="6"/>
              <c:layout>
                <c:manualLayout>
                  <c:x val="-3.7204016577903051E-2"/>
                  <c:y val="-6.579370338795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9-4326-82F4-D0FE344340C1}"/>
                </c:ext>
              </c:extLst>
            </c:dLbl>
            <c:dLbl>
              <c:idx val="7"/>
              <c:layout>
                <c:manualLayout>
                  <c:x val="-3.7204016577902961E-2"/>
                  <c:y val="-8.0143475119247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Summaries!$P$9:$W$9</c:f>
              <c:numCache>
                <c:formatCode>0%</c:formatCode>
                <c:ptCount val="8"/>
                <c:pt idx="0">
                  <c:v>3.4757955102466154E-2</c:v>
                </c:pt>
                <c:pt idx="1">
                  <c:v>2.6338740685499573E-2</c:v>
                </c:pt>
                <c:pt idx="2">
                  <c:v>4.5739009809072195E-2</c:v>
                </c:pt>
                <c:pt idx="3">
                  <c:v>0.1071177626470281</c:v>
                </c:pt>
                <c:pt idx="4">
                  <c:v>3.4344614136679663E-2</c:v>
                </c:pt>
                <c:pt idx="5">
                  <c:v>-4.6342160303599611E-3</c:v>
                </c:pt>
                <c:pt idx="6">
                  <c:v>7.2816596849714088E-2</c:v>
                </c:pt>
                <c:pt idx="7">
                  <c:v>5.9102783448808927E-2</c:v>
                </c:pt>
              </c:numCache>
            </c:numRef>
          </c:val>
          <c:smooth val="0"/>
          <c:extLst>
            <c:ext xmlns:c16="http://schemas.microsoft.com/office/drawing/2014/chart" uri="{C3380CC4-5D6E-409C-BE32-E72D297353CC}">
              <c16:uniqueId val="{0000000B-05D4-45EF-82F3-0237C7A6936E}"/>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Combined Ratio</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Premium Growth</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4411579700473"/>
          <c:y val="4.2069294656195376E-2"/>
          <c:w val="0.83189837020952284"/>
          <c:h val="0.61798111728924887"/>
        </c:manualLayout>
      </c:layout>
      <c:lineChart>
        <c:grouping val="standard"/>
        <c:varyColors val="0"/>
        <c:ser>
          <c:idx val="0"/>
          <c:order val="0"/>
          <c:tx>
            <c:strRef>
              <c:f>Sheet1!$A$2</c:f>
              <c:strCache>
                <c:ptCount val="1"/>
                <c:pt idx="0">
                  <c:v>% Change</c:v>
                </c:pt>
              </c:strCache>
            </c:strRef>
          </c:tx>
          <c:spPr>
            <a:ln>
              <a:solidFill>
                <a:schemeClr val="accent1"/>
              </a:solidFill>
            </a:ln>
          </c:spPr>
          <c:marker>
            <c:symbol val="none"/>
          </c:marker>
          <c:dLbls>
            <c:dLbl>
              <c:idx val="6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7C-4F47-A695-E3ACFF0BD9F6}"/>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Sheet1!$K$1:$BY$1</c:f>
              <c:strCache>
                <c:ptCount val="67"/>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pt idx="45">
                  <c:v>2015:Q1</c:v>
                </c:pt>
                <c:pt idx="46">
                  <c:v>2015:Q2</c:v>
                </c:pt>
                <c:pt idx="47">
                  <c:v>2015:Q3</c:v>
                </c:pt>
                <c:pt idx="48">
                  <c:v>2015:Q4</c:v>
                </c:pt>
                <c:pt idx="49">
                  <c:v>2016:Q1</c:v>
                </c:pt>
                <c:pt idx="50">
                  <c:v>2016:Q2</c:v>
                </c:pt>
                <c:pt idx="51">
                  <c:v>2016:Q3</c:v>
                </c:pt>
                <c:pt idx="52">
                  <c:v>2016:Q4</c:v>
                </c:pt>
                <c:pt idx="53">
                  <c:v>2017:Q1</c:v>
                </c:pt>
                <c:pt idx="54">
                  <c:v>2017:Q2</c:v>
                </c:pt>
                <c:pt idx="55">
                  <c:v>2017:Q3</c:v>
                </c:pt>
                <c:pt idx="56">
                  <c:v>2017:Q4</c:v>
                </c:pt>
                <c:pt idx="57">
                  <c:v>2018:Q1</c:v>
                </c:pt>
                <c:pt idx="58">
                  <c:v>2018:Q2</c:v>
                </c:pt>
                <c:pt idx="59">
                  <c:v>2018:Q3</c:v>
                </c:pt>
                <c:pt idx="60">
                  <c:v>2018:Q4</c:v>
                </c:pt>
                <c:pt idx="61">
                  <c:v>2019:Q1</c:v>
                </c:pt>
                <c:pt idx="62">
                  <c:v>2019:Q2</c:v>
                </c:pt>
                <c:pt idx="63">
                  <c:v>2019:Q3</c:v>
                </c:pt>
                <c:pt idx="64">
                  <c:v>2019:Q4</c:v>
                </c:pt>
                <c:pt idx="65">
                  <c:v>2020:Q1</c:v>
                </c:pt>
                <c:pt idx="66">
                  <c:v>2020:Q2</c:v>
                </c:pt>
              </c:strCache>
            </c:strRef>
          </c:cat>
          <c:val>
            <c:numRef>
              <c:f>Sheet1!$K$2:$BY$2</c:f>
              <c:numCache>
                <c:formatCode>0%</c:formatCode>
                <c:ptCount val="67"/>
                <c:pt idx="0">
                  <c:v>0.12</c:v>
                </c:pt>
                <c:pt idx="1">
                  <c:v>0.09</c:v>
                </c:pt>
                <c:pt idx="2">
                  <c:v>7.0000000000000007E-2</c:v>
                </c:pt>
                <c:pt idx="3">
                  <c:v>0.04</c:v>
                </c:pt>
                <c:pt idx="4">
                  <c:v>0.02</c:v>
                </c:pt>
                <c:pt idx="5">
                  <c:v>-0.01</c:v>
                </c:pt>
                <c:pt idx="6">
                  <c:v>-0.03</c:v>
                </c:pt>
                <c:pt idx="7">
                  <c:v>-0.05</c:v>
                </c:pt>
                <c:pt idx="8">
                  <c:v>-0.06</c:v>
                </c:pt>
                <c:pt idx="9">
                  <c:v>-0.06</c:v>
                </c:pt>
                <c:pt idx="10">
                  <c:v>-7.0000000000000007E-2</c:v>
                </c:pt>
                <c:pt idx="11">
                  <c:v>-0.08</c:v>
                </c:pt>
                <c:pt idx="12">
                  <c:v>-0.08</c:v>
                </c:pt>
                <c:pt idx="13">
                  <c:v>-0.12</c:v>
                </c:pt>
                <c:pt idx="14">
                  <c:v>-0.14000000000000001</c:v>
                </c:pt>
                <c:pt idx="15">
                  <c:v>-0.15</c:v>
                </c:pt>
                <c:pt idx="16">
                  <c:v>-0.16</c:v>
                </c:pt>
                <c:pt idx="17">
                  <c:v>-0.12</c:v>
                </c:pt>
                <c:pt idx="18">
                  <c:v>-0.11</c:v>
                </c:pt>
                <c:pt idx="19">
                  <c:v>-0.1</c:v>
                </c:pt>
                <c:pt idx="20">
                  <c:v>-0.09</c:v>
                </c:pt>
                <c:pt idx="21">
                  <c:v>-7.0000000000000007E-2</c:v>
                </c:pt>
                <c:pt idx="22">
                  <c:v>-0.06</c:v>
                </c:pt>
                <c:pt idx="23">
                  <c:v>-0.04</c:v>
                </c:pt>
                <c:pt idx="24">
                  <c:v>-0.04</c:v>
                </c:pt>
                <c:pt idx="25">
                  <c:v>-0.04</c:v>
                </c:pt>
                <c:pt idx="26">
                  <c:v>-0.03</c:v>
                </c:pt>
                <c:pt idx="27">
                  <c:v>-0.04</c:v>
                </c:pt>
                <c:pt idx="28">
                  <c:v>-0.05</c:v>
                </c:pt>
                <c:pt idx="29">
                  <c:v>-0.04</c:v>
                </c:pt>
                <c:pt idx="30">
                  <c:v>-0.03</c:v>
                </c:pt>
                <c:pt idx="31">
                  <c:v>0</c:v>
                </c:pt>
                <c:pt idx="32">
                  <c:v>0.01</c:v>
                </c:pt>
                <c:pt idx="33">
                  <c:v>0.03</c:v>
                </c:pt>
                <c:pt idx="34">
                  <c:v>0.04</c:v>
                </c:pt>
                <c:pt idx="35">
                  <c:v>0.05</c:v>
                </c:pt>
                <c:pt idx="36">
                  <c:v>0.05</c:v>
                </c:pt>
                <c:pt idx="37">
                  <c:v>0.05</c:v>
                </c:pt>
                <c:pt idx="38">
                  <c:v>0.05</c:v>
                </c:pt>
                <c:pt idx="39">
                  <c:v>0.05</c:v>
                </c:pt>
                <c:pt idx="40">
                  <c:v>0.03</c:v>
                </c:pt>
                <c:pt idx="41">
                  <c:v>0.03</c:v>
                </c:pt>
                <c:pt idx="42">
                  <c:v>0.02</c:v>
                </c:pt>
                <c:pt idx="43">
                  <c:v>0.02</c:v>
                </c:pt>
                <c:pt idx="44">
                  <c:v>0</c:v>
                </c:pt>
                <c:pt idx="45">
                  <c:v>0</c:v>
                </c:pt>
                <c:pt idx="46">
                  <c:v>0</c:v>
                </c:pt>
                <c:pt idx="47">
                  <c:v>-0.01</c:v>
                </c:pt>
                <c:pt idx="48">
                  <c:v>-0.04</c:v>
                </c:pt>
                <c:pt idx="49">
                  <c:v>-0.03</c:v>
                </c:pt>
                <c:pt idx="50">
                  <c:v>-0.01</c:v>
                </c:pt>
                <c:pt idx="51">
                  <c:v>-0.01</c:v>
                </c:pt>
                <c:pt idx="52">
                  <c:v>-0.01</c:v>
                </c:pt>
                <c:pt idx="53">
                  <c:v>0.01</c:v>
                </c:pt>
                <c:pt idx="54">
                  <c:v>0.01</c:v>
                </c:pt>
                <c:pt idx="55" formatCode="0.00%">
                  <c:v>0.01</c:v>
                </c:pt>
                <c:pt idx="56">
                  <c:v>0.02</c:v>
                </c:pt>
                <c:pt idx="57">
                  <c:v>0.02</c:v>
                </c:pt>
                <c:pt idx="58" formatCode="0.0%">
                  <c:v>2.5000000000000001E-2</c:v>
                </c:pt>
                <c:pt idx="59" formatCode="0.0%">
                  <c:v>2.5000000000000001E-2</c:v>
                </c:pt>
                <c:pt idx="60">
                  <c:v>0.02</c:v>
                </c:pt>
                <c:pt idx="61">
                  <c:v>0.02</c:v>
                </c:pt>
                <c:pt idx="62">
                  <c:v>0.03</c:v>
                </c:pt>
                <c:pt idx="63">
                  <c:v>0.04</c:v>
                </c:pt>
                <c:pt idx="64">
                  <c:v>0.02</c:v>
                </c:pt>
                <c:pt idx="65" formatCode="0.0%">
                  <c:v>4.4999999999999998E-2</c:v>
                </c:pt>
                <c:pt idx="66" formatCode="0.0%">
                  <c:v>4.8000000000000001E-2</c:v>
                </c:pt>
              </c:numCache>
            </c:numRef>
          </c:val>
          <c:smooth val="0"/>
          <c:extLst>
            <c:ext xmlns:c16="http://schemas.microsoft.com/office/drawing/2014/chart" uri="{C3380CC4-5D6E-409C-BE32-E72D297353CC}">
              <c16:uniqueId val="{00000000-AA50-C049-A65B-DE180F4A8231}"/>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1.6803717458627698E-2"/>
              <c:y val="1.8163796097833734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0.1"/>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223032544322"/>
          <c:y val="0.14476284658730454"/>
          <c:w val="0.85443814052133704"/>
          <c:h val="0.58524671341079704"/>
        </c:manualLayout>
      </c:layout>
      <c:lineChart>
        <c:grouping val="standard"/>
        <c:varyColors val="0"/>
        <c:ser>
          <c:idx val="0"/>
          <c:order val="0"/>
          <c:tx>
            <c:strRef>
              <c:f>Sheet1!$A$2</c:f>
              <c:strCache>
                <c:ptCount val="1"/>
                <c:pt idx="0">
                  <c:v>% Change
 in GDP YoY</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DD4-4119-B057-4F3236BEDDFC}"/>
                </c:ext>
              </c:extLst>
            </c:dLbl>
            <c:dLbl>
              <c:idx val="1"/>
              <c:delete val="1"/>
              <c:extLst>
                <c:ext xmlns:c15="http://schemas.microsoft.com/office/drawing/2012/chart" uri="{CE6537A1-D6FC-4f65-9D91-7224C49458BB}"/>
                <c:ext xmlns:c16="http://schemas.microsoft.com/office/drawing/2014/chart" uri="{C3380CC4-5D6E-409C-BE32-E72D297353CC}">
                  <c16:uniqueId val="{00000001-2DD4-4119-B057-4F3236BEDDFC}"/>
                </c:ext>
              </c:extLst>
            </c:dLbl>
            <c:dLbl>
              <c:idx val="2"/>
              <c:delete val="1"/>
              <c:extLst>
                <c:ext xmlns:c15="http://schemas.microsoft.com/office/drawing/2012/chart" uri="{CE6537A1-D6FC-4f65-9D91-7224C49458BB}"/>
                <c:ext xmlns:c16="http://schemas.microsoft.com/office/drawing/2014/chart" uri="{C3380CC4-5D6E-409C-BE32-E72D297353CC}">
                  <c16:uniqueId val="{00000002-2DD4-4119-B057-4F3236BEDDFC}"/>
                </c:ext>
              </c:extLst>
            </c:dLbl>
            <c:dLbl>
              <c:idx val="3"/>
              <c:delete val="1"/>
              <c:extLst>
                <c:ext xmlns:c15="http://schemas.microsoft.com/office/drawing/2012/chart" uri="{CE6537A1-D6FC-4f65-9D91-7224C49458BB}"/>
                <c:ext xmlns:c16="http://schemas.microsoft.com/office/drawing/2014/chart" uri="{C3380CC4-5D6E-409C-BE32-E72D297353CC}">
                  <c16:uniqueId val="{00000003-2DD4-4119-B057-4F3236BEDDFC}"/>
                </c:ext>
              </c:extLst>
            </c:dLbl>
            <c:dLbl>
              <c:idx val="4"/>
              <c:layout>
                <c:manualLayout>
                  <c:x val="-3.0215938294262308E-3"/>
                  <c:y val="-2.1123249554493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D-4DA2-9F4D-8E1C5367F3FB}"/>
                </c:ext>
              </c:extLst>
            </c:dLbl>
            <c:dLbl>
              <c:idx val="5"/>
              <c:layout>
                <c:manualLayout>
                  <c:x val="-0.11808321578112203"/>
                  <c:y val="2.522404467306486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9138685839205048E-2"/>
                      <c:h val="0.10035999860761612"/>
                    </c:manualLayout>
                  </c15:layout>
                </c:ext>
                <c:ext xmlns:c16="http://schemas.microsoft.com/office/drawing/2014/chart" uri="{C3380CC4-5D6E-409C-BE32-E72D297353CC}">
                  <c16:uniqueId val="{00000002-3B6D-4DA2-9F4D-8E1C5367F3FB}"/>
                </c:ext>
              </c:extLst>
            </c:dLbl>
            <c:numFmt formatCode="0.0%" sourceLinked="0"/>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2016</c:v>
                </c:pt>
                <c:pt idx="1">
                  <c:v>2017</c:v>
                </c:pt>
                <c:pt idx="2">
                  <c:v>2018</c:v>
                </c:pt>
                <c:pt idx="3">
                  <c:v>2019</c:v>
                </c:pt>
                <c:pt idx="4">
                  <c:v>2020E</c:v>
                </c:pt>
                <c:pt idx="5">
                  <c:v>2021F</c:v>
                </c:pt>
                <c:pt idx="6">
                  <c:v>2022F</c:v>
                </c:pt>
              </c:strCache>
            </c:strRef>
          </c:cat>
          <c:val>
            <c:numRef>
              <c:f>Sheet1!$B$2:$H$2</c:f>
              <c:numCache>
                <c:formatCode>0.0%</c:formatCode>
                <c:ptCount val="7"/>
                <c:pt idx="0">
                  <c:v>2.7E-2</c:v>
                </c:pt>
                <c:pt idx="1">
                  <c:v>4.2999999999999997E-2</c:v>
                </c:pt>
                <c:pt idx="2">
                  <c:v>5.3999999999999999E-2</c:v>
                </c:pt>
                <c:pt idx="3">
                  <c:v>4.1000000000000002E-2</c:v>
                </c:pt>
                <c:pt idx="4">
                  <c:v>-4.2999999999999997E-2</c:v>
                </c:pt>
                <c:pt idx="5" formatCode="0.00%">
                  <c:v>5.5E-2</c:v>
                </c:pt>
                <c:pt idx="6" formatCode="0.00%">
                  <c:v>5.2999999999999999E-2</c:v>
                </c:pt>
              </c:numCache>
            </c:numRef>
          </c:val>
          <c:smooth val="0"/>
          <c:extLst>
            <c:ext xmlns:c16="http://schemas.microsoft.com/office/drawing/2014/chart" uri="{C3380CC4-5D6E-409C-BE32-E72D297353CC}">
              <c16:uniqueId val="{00000000-3B6D-4DA2-9F4D-8E1C5367F3FB}"/>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8.3711377305111159E-3"/>
              <c:y val="4.9667119191429202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3.0000000000000006E-2"/>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02973916878276E-2"/>
          <c:y val="3.4661451319408544E-2"/>
          <c:w val="0.93358717609485808"/>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dLbl>
              <c:idx val="3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D8-42B2-B231-D40972C0E328}"/>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D7-4FE3-ACE8-DAADF0129CD8}"/>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Sheet1!$A$5:$A$45</c:f>
              <c:strCache>
                <c:ptCount val="41"/>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strCache>
            </c:strRef>
          </c:cat>
          <c:val>
            <c:numRef>
              <c:f>Sheet1!$B$5:$B$45</c:f>
              <c:numCache>
                <c:formatCode>"$"#,##0.0</c:formatCode>
                <c:ptCount val="41"/>
                <c:pt idx="0">
                  <c:v>3.48</c:v>
                </c:pt>
                <c:pt idx="1">
                  <c:v>1.95</c:v>
                </c:pt>
                <c:pt idx="2">
                  <c:v>3.99</c:v>
                </c:pt>
                <c:pt idx="3">
                  <c:v>5.73</c:v>
                </c:pt>
                <c:pt idx="4">
                  <c:v>3.78</c:v>
                </c:pt>
                <c:pt idx="5">
                  <c:v>6.65</c:v>
                </c:pt>
                <c:pt idx="6">
                  <c:v>2.0499999999999998</c:v>
                </c:pt>
                <c:pt idx="7">
                  <c:v>2.0499999999999998</c:v>
                </c:pt>
                <c:pt idx="8">
                  <c:v>2.97</c:v>
                </c:pt>
                <c:pt idx="9">
                  <c:v>15.34</c:v>
                </c:pt>
                <c:pt idx="10">
                  <c:v>5.32</c:v>
                </c:pt>
                <c:pt idx="11">
                  <c:v>8.8000000000000007</c:v>
                </c:pt>
                <c:pt idx="12">
                  <c:v>41.32</c:v>
                </c:pt>
                <c:pt idx="13">
                  <c:v>9.7200000000000006</c:v>
                </c:pt>
                <c:pt idx="14">
                  <c:v>28.84</c:v>
                </c:pt>
                <c:pt idx="15">
                  <c:v>13.81</c:v>
                </c:pt>
                <c:pt idx="16">
                  <c:v>11.97</c:v>
                </c:pt>
                <c:pt idx="17">
                  <c:v>4.1900000000000004</c:v>
                </c:pt>
                <c:pt idx="18">
                  <c:v>15.75</c:v>
                </c:pt>
                <c:pt idx="19">
                  <c:v>12.58</c:v>
                </c:pt>
                <c:pt idx="20">
                  <c:v>6.65</c:v>
                </c:pt>
                <c:pt idx="21">
                  <c:v>37.950000000000003</c:v>
                </c:pt>
                <c:pt idx="22">
                  <c:v>8.2899999999999991</c:v>
                </c:pt>
                <c:pt idx="23">
                  <c:v>17.8</c:v>
                </c:pt>
                <c:pt idx="24">
                  <c:v>36.82</c:v>
                </c:pt>
                <c:pt idx="25">
                  <c:v>80.400000000000006</c:v>
                </c:pt>
                <c:pt idx="26">
                  <c:v>11.56</c:v>
                </c:pt>
                <c:pt idx="27">
                  <c:v>8.18</c:v>
                </c:pt>
                <c:pt idx="28">
                  <c:v>32.020000000000003</c:v>
                </c:pt>
                <c:pt idx="29">
                  <c:v>12.23</c:v>
                </c:pt>
                <c:pt idx="30">
                  <c:v>16.7</c:v>
                </c:pt>
                <c:pt idx="31">
                  <c:v>38.5</c:v>
                </c:pt>
                <c:pt idx="32">
                  <c:v>39.299999999999997</c:v>
                </c:pt>
                <c:pt idx="33">
                  <c:v>14.2</c:v>
                </c:pt>
                <c:pt idx="34">
                  <c:v>16.8</c:v>
                </c:pt>
                <c:pt idx="35">
                  <c:v>16.399999999999999</c:v>
                </c:pt>
                <c:pt idx="36">
                  <c:v>23</c:v>
                </c:pt>
                <c:pt idx="37">
                  <c:v>111</c:v>
                </c:pt>
                <c:pt idx="38">
                  <c:v>50.9</c:v>
                </c:pt>
                <c:pt idx="39">
                  <c:v>24.2</c:v>
                </c:pt>
                <c:pt idx="40">
                  <c:v>8</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3126992"/>
        <c:axId val="1303443920"/>
      </c:barChart>
      <c:lineChart>
        <c:grouping val="standard"/>
        <c:varyColors val="0"/>
        <c:ser>
          <c:idx val="2"/>
          <c:order val="1"/>
          <c:tx>
            <c:strRef>
              <c:f>Sheet1!$D$1</c:f>
              <c:strCache>
                <c:ptCount val="1"/>
                <c:pt idx="0">
                  <c:v>Average for Decade</c:v>
                </c:pt>
              </c:strCache>
            </c:strRef>
          </c:tx>
          <c:spPr>
            <a:ln w="25400">
              <a:solidFill>
                <a:schemeClr val="accent2"/>
              </a:solidFill>
            </a:ln>
          </c:spPr>
          <c:marker>
            <c:symbol val="none"/>
          </c:marker>
          <c:dLbls>
            <c:dLbl>
              <c:idx val="0"/>
              <c:layout>
                <c:manualLayout>
                  <c:x val="-1.1112889344116549E-2"/>
                  <c:y val="-0.23074799161427725"/>
                </c:manualLayout>
              </c:layout>
              <c:tx>
                <c:rich>
                  <a:bodyPr/>
                  <a:lstStyle/>
                  <a:p>
                    <a:r>
                      <a:rPr lang="en-US" dirty="0"/>
                      <a:t>1980s:$</a:t>
                    </a:r>
                    <a:fld id="{1E4725C8-E8DB-49AC-99C8-2CBDA2CA931B}"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1441613497499804"/>
                  <c:y val="-0.23005374905071518"/>
                </c:manualLayout>
              </c:layout>
              <c:tx>
                <c:rich>
                  <a:bodyPr wrap="square" lIns="38100" tIns="19050" rIns="38100" bIns="19050" anchor="ctr">
                    <a:noAutofit/>
                  </a:bodyPr>
                  <a:lstStyle/>
                  <a:p>
                    <a:pPr>
                      <a:defRPr sz="1400" b="1"/>
                    </a:pPr>
                    <a:r>
                      <a:rPr lang="en-US" dirty="0"/>
                      <a:t>2000s: $</a:t>
                    </a:r>
                    <a:fld id="{0BFF2094-A064-4D60-AEED-4ED1FDC3B945}" type="VALUE">
                      <a:rPr lang="en-US" smtClean="0"/>
                      <a:pPr>
                        <a:defRPr sz="1400" b="1"/>
                      </a:pPr>
                      <a:t>[VALUE]</a:t>
                    </a:fld>
                    <a:r>
                      <a:rPr lang="en-US" dirty="0"/>
                      <a:t> B</a:t>
                    </a: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1989762712587755"/>
                      <c:h val="8.3957374710412092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8706584441172577E-2"/>
                  <c:y val="-0.15353377276842836"/>
                </c:manualLayout>
              </c:layout>
              <c:tx>
                <c:rich>
                  <a:bodyPr/>
                  <a:lstStyle/>
                  <a:p>
                    <a:r>
                      <a:rPr lang="en-US" dirty="0"/>
                      <a:t>2010s: $</a:t>
                    </a:r>
                    <a:fld id="{0E3ADEC9-83B9-43E8-8B31-4F6E9597E785}"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a:prstDash val="lgDash"/>
                    </a:ln>
                  </c:spPr>
                </c15:leaderLines>
              </c:ext>
            </c:extLst>
          </c:dLbls>
          <c:cat>
            <c:strRef>
              <c:f>Sheet1!$A$2:$A$47</c:f>
              <c:strCache>
                <c:ptCount val="44"/>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pt idx="39">
                  <c:v>16</c:v>
                </c:pt>
                <c:pt idx="40">
                  <c:v>17</c:v>
                </c:pt>
                <c:pt idx="41">
                  <c:v>18</c:v>
                </c:pt>
                <c:pt idx="42">
                  <c:v>19</c:v>
                </c:pt>
                <c:pt idx="43">
                  <c:v>20*</c:v>
                </c:pt>
              </c:strCache>
            </c:strRef>
          </c:cat>
          <c:val>
            <c:numRef>
              <c:f>Sheet1!$D$5:$D$45</c:f>
              <c:numCache>
                <c:formatCode>"$"#,##0.0</c:formatCode>
                <c:ptCount val="41"/>
                <c:pt idx="0">
                  <c:v>4.7989999999999995</c:v>
                </c:pt>
                <c:pt idx="1">
                  <c:v>4.7989999999999995</c:v>
                </c:pt>
                <c:pt idx="2">
                  <c:v>4.7989999999999995</c:v>
                </c:pt>
                <c:pt idx="3">
                  <c:v>4.7989999999999995</c:v>
                </c:pt>
                <c:pt idx="4">
                  <c:v>4.7989999999999995</c:v>
                </c:pt>
                <c:pt idx="5">
                  <c:v>4.7989999999999995</c:v>
                </c:pt>
                <c:pt idx="6">
                  <c:v>4.7989999999999995</c:v>
                </c:pt>
                <c:pt idx="7">
                  <c:v>4.7989999999999995</c:v>
                </c:pt>
                <c:pt idx="8">
                  <c:v>4.7989999999999995</c:v>
                </c:pt>
                <c:pt idx="9">
                  <c:v>4.7989999999999995</c:v>
                </c:pt>
                <c:pt idx="10">
                  <c:v>15.23</c:v>
                </c:pt>
                <c:pt idx="11">
                  <c:v>15.23</c:v>
                </c:pt>
                <c:pt idx="12">
                  <c:v>15.23</c:v>
                </c:pt>
                <c:pt idx="13">
                  <c:v>15.23</c:v>
                </c:pt>
                <c:pt idx="14">
                  <c:v>15.23</c:v>
                </c:pt>
                <c:pt idx="15">
                  <c:v>15.23</c:v>
                </c:pt>
                <c:pt idx="16">
                  <c:v>15.23</c:v>
                </c:pt>
                <c:pt idx="17">
                  <c:v>15.23</c:v>
                </c:pt>
                <c:pt idx="18">
                  <c:v>15.23</c:v>
                </c:pt>
                <c:pt idx="19">
                  <c:v>15.23</c:v>
                </c:pt>
                <c:pt idx="20">
                  <c:v>25.19</c:v>
                </c:pt>
                <c:pt idx="21">
                  <c:v>25.19</c:v>
                </c:pt>
                <c:pt idx="22">
                  <c:v>25.19</c:v>
                </c:pt>
                <c:pt idx="23">
                  <c:v>25.19</c:v>
                </c:pt>
                <c:pt idx="24">
                  <c:v>25.19</c:v>
                </c:pt>
                <c:pt idx="25">
                  <c:v>25.19</c:v>
                </c:pt>
                <c:pt idx="26">
                  <c:v>25.19</c:v>
                </c:pt>
                <c:pt idx="27">
                  <c:v>25.19</c:v>
                </c:pt>
                <c:pt idx="28">
                  <c:v>25.19</c:v>
                </c:pt>
                <c:pt idx="29">
                  <c:v>25.19</c:v>
                </c:pt>
                <c:pt idx="30">
                  <c:v>35.099999999999994</c:v>
                </c:pt>
                <c:pt idx="31">
                  <c:v>35.099999999999994</c:v>
                </c:pt>
                <c:pt idx="32">
                  <c:v>35.099999999999994</c:v>
                </c:pt>
                <c:pt idx="33">
                  <c:v>35.099999999999994</c:v>
                </c:pt>
                <c:pt idx="34">
                  <c:v>35.099999999999994</c:v>
                </c:pt>
                <c:pt idx="35">
                  <c:v>35.099999999999994</c:v>
                </c:pt>
                <c:pt idx="36">
                  <c:v>35.099999999999994</c:v>
                </c:pt>
                <c:pt idx="37">
                  <c:v>35.099999999999994</c:v>
                </c:pt>
                <c:pt idx="38">
                  <c:v>35.099999999999994</c:v>
                </c:pt>
                <c:pt idx="39">
                  <c:v>35.099999999999994</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1303126992"/>
        <c:axId val="1303443920"/>
      </c:lineChart>
      <c:catAx>
        <c:axId val="1303126992"/>
        <c:scaling>
          <c:orientation val="minMax"/>
        </c:scaling>
        <c:delete val="0"/>
        <c:axPos val="b"/>
        <c:numFmt formatCode="General" sourceLinked="0"/>
        <c:majorTickMark val="out"/>
        <c:minorTickMark val="none"/>
        <c:tickLblPos val="low"/>
        <c:txPr>
          <a:bodyPr/>
          <a:lstStyle/>
          <a:p>
            <a:pPr>
              <a:defRPr sz="1200"/>
            </a:pPr>
            <a:endParaRPr lang="en-US"/>
          </a:p>
        </c:txPr>
        <c:crossAx val="1303443920"/>
        <c:crosses val="autoZero"/>
        <c:auto val="1"/>
        <c:lblAlgn val="ctr"/>
        <c:lblOffset val="100"/>
        <c:tickLblSkip val="2"/>
        <c:noMultiLvlLbl val="0"/>
      </c:catAx>
      <c:valAx>
        <c:axId val="1303443920"/>
        <c:scaling>
          <c:orientation val="minMax"/>
          <c:max val="115"/>
          <c:min val="0"/>
        </c:scaling>
        <c:delete val="0"/>
        <c:axPos val="l"/>
        <c:title>
          <c:tx>
            <c:rich>
              <a:bodyPr/>
              <a:lstStyle/>
              <a:p>
                <a:pPr>
                  <a:defRPr sz="1200"/>
                </a:pPr>
                <a:r>
                  <a:rPr lang="en-US" sz="1200" dirty="0"/>
                  <a:t>$ Billions, 2019</a:t>
                </a:r>
              </a:p>
            </c:rich>
          </c:tx>
          <c:overlay val="0"/>
        </c:title>
        <c:numFmt formatCode="&quot;$&quot;#,##0" sourceLinked="0"/>
        <c:majorTickMark val="out"/>
        <c:minorTickMark val="none"/>
        <c:tickLblPos val="nextTo"/>
        <c:txPr>
          <a:bodyPr/>
          <a:lstStyle/>
          <a:p>
            <a:pPr>
              <a:defRPr sz="1200"/>
            </a:pPr>
            <a:endParaRPr lang="en-US"/>
          </a:p>
        </c:txPr>
        <c:crossAx val="1303126992"/>
        <c:crosses val="autoZero"/>
        <c:crossBetween val="between"/>
        <c:majorUnit val="10"/>
        <c:minorUnit val="0.01"/>
      </c:valAx>
    </c:plotArea>
    <c:legend>
      <c:legendPos val="r"/>
      <c:legendEntry>
        <c:idx val="0"/>
        <c:delete val="1"/>
      </c:legendEntry>
      <c:layout>
        <c:manualLayout>
          <c:xMode val="edge"/>
          <c:yMode val="edge"/>
          <c:x val="6.8961298536869886E-2"/>
          <c:y val="2.4984662445931768E-2"/>
          <c:w val="0.16787115279289275"/>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08640078526767E-2"/>
          <c:y val="3.6730973096047288E-2"/>
          <c:w val="0.93664547012924193"/>
          <c:h val="0.79877466067783498"/>
        </c:manualLayout>
      </c:layout>
      <c:barChart>
        <c:barDir val="col"/>
        <c:grouping val="clustered"/>
        <c:varyColors val="0"/>
        <c:ser>
          <c:idx val="0"/>
          <c:order val="0"/>
          <c:tx>
            <c:strRef>
              <c:f>Sheet1!$C$1</c:f>
              <c:strCache>
                <c:ptCount val="1"/>
                <c:pt idx="0">
                  <c:v>April Forecast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Named Storms</c:v>
                </c:pt>
                <c:pt idx="1">
                  <c:v>Hurricanes</c:v>
                </c:pt>
                <c:pt idx="2">
                  <c:v>Major Hurricanes</c:v>
                </c:pt>
              </c:strCache>
            </c:strRef>
          </c:cat>
          <c:val>
            <c:numRef>
              <c:f>Sheet1!$C$2:$C$4</c:f>
              <c:numCache>
                <c:formatCode>General</c:formatCode>
                <c:ptCount val="3"/>
                <c:pt idx="0">
                  <c:v>16</c:v>
                </c:pt>
                <c:pt idx="1">
                  <c:v>8</c:v>
                </c:pt>
                <c:pt idx="2">
                  <c:v>4</c:v>
                </c:pt>
              </c:numCache>
            </c:numRef>
          </c:val>
          <c:extLst>
            <c:ext xmlns:c16="http://schemas.microsoft.com/office/drawing/2014/chart" uri="{C3380CC4-5D6E-409C-BE32-E72D297353CC}">
              <c16:uniqueId val="{00000000-A4B7-4B30-A76B-2CEA856796F1}"/>
            </c:ext>
          </c:extLst>
        </c:ser>
        <c:ser>
          <c:idx val="1"/>
          <c:order val="1"/>
          <c:tx>
            <c:strRef>
              <c:f>Sheet1!$D$1</c:f>
              <c:strCache>
                <c:ptCount val="1"/>
                <c:pt idx="0">
                  <c:v>June Forecast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Named Storms</c:v>
                </c:pt>
                <c:pt idx="1">
                  <c:v>Hurricanes</c:v>
                </c:pt>
                <c:pt idx="2">
                  <c:v>Major Hurricanes</c:v>
                </c:pt>
              </c:strCache>
            </c:strRef>
          </c:cat>
          <c:val>
            <c:numRef>
              <c:f>Sheet1!$D$2:$D$4</c:f>
              <c:numCache>
                <c:formatCode>General</c:formatCode>
                <c:ptCount val="3"/>
                <c:pt idx="0">
                  <c:v>19</c:v>
                </c:pt>
                <c:pt idx="1">
                  <c:v>9</c:v>
                </c:pt>
                <c:pt idx="2">
                  <c:v>4</c:v>
                </c:pt>
              </c:numCache>
            </c:numRef>
          </c:val>
          <c:extLst>
            <c:ext xmlns:c16="http://schemas.microsoft.com/office/drawing/2014/chart" uri="{C3380CC4-5D6E-409C-BE32-E72D297353CC}">
              <c16:uniqueId val="{00000001-A4B7-4B30-A76B-2CEA856796F1}"/>
            </c:ext>
          </c:extLst>
        </c:ser>
        <c:ser>
          <c:idx val="2"/>
          <c:order val="2"/>
          <c:tx>
            <c:strRef>
              <c:f>Sheet1!$E$1</c:f>
              <c:strCache>
                <c:ptCount val="1"/>
                <c:pt idx="0">
                  <c:v>July Forecast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Named Storms</c:v>
                </c:pt>
                <c:pt idx="1">
                  <c:v>Hurricanes</c:v>
                </c:pt>
                <c:pt idx="2">
                  <c:v>Major Hurricanes</c:v>
                </c:pt>
              </c:strCache>
            </c:strRef>
          </c:cat>
          <c:val>
            <c:numRef>
              <c:f>Sheet1!$E$2:$E$4</c:f>
              <c:numCache>
                <c:formatCode>General</c:formatCode>
                <c:ptCount val="3"/>
                <c:pt idx="0">
                  <c:v>20</c:v>
                </c:pt>
                <c:pt idx="1">
                  <c:v>9</c:v>
                </c:pt>
                <c:pt idx="2">
                  <c:v>4</c:v>
                </c:pt>
              </c:numCache>
            </c:numRef>
          </c:val>
          <c:extLst>
            <c:ext xmlns:c16="http://schemas.microsoft.com/office/drawing/2014/chart" uri="{C3380CC4-5D6E-409C-BE32-E72D297353CC}">
              <c16:uniqueId val="{00000002-A4B7-4B30-A76B-2CEA856796F1}"/>
            </c:ext>
          </c:extLst>
        </c:ser>
        <c:ser>
          <c:idx val="3"/>
          <c:order val="3"/>
          <c:tx>
            <c:strRef>
              <c:f>Sheet1!$F$1</c:f>
              <c:strCache>
                <c:ptCount val="1"/>
                <c:pt idx="0">
                  <c:v>August Forecast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Named Storms</c:v>
                </c:pt>
                <c:pt idx="1">
                  <c:v>Hurricanes</c:v>
                </c:pt>
                <c:pt idx="2">
                  <c:v>Major Hurricanes</c:v>
                </c:pt>
              </c:strCache>
            </c:strRef>
          </c:cat>
          <c:val>
            <c:numRef>
              <c:f>Sheet1!$F$2:$F$4</c:f>
              <c:numCache>
                <c:formatCode>General</c:formatCode>
                <c:ptCount val="3"/>
                <c:pt idx="0">
                  <c:v>24</c:v>
                </c:pt>
                <c:pt idx="1">
                  <c:v>12</c:v>
                </c:pt>
                <c:pt idx="2">
                  <c:v>5</c:v>
                </c:pt>
              </c:numCache>
            </c:numRef>
          </c:val>
          <c:extLst>
            <c:ext xmlns:c16="http://schemas.microsoft.com/office/drawing/2014/chart" uri="{C3380CC4-5D6E-409C-BE32-E72D297353CC}">
              <c16:uniqueId val="{00000003-A4B7-4B30-A76B-2CEA856796F1}"/>
            </c:ext>
          </c:extLst>
        </c:ser>
        <c:ser>
          <c:idx val="4"/>
          <c:order val="4"/>
          <c:tx>
            <c:strRef>
              <c:f>Sheet1!$B$1</c:f>
              <c:strCache>
                <c:ptCount val="1"/>
                <c:pt idx="0">
                  <c:v>1981-2020 Average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Named Storms</c:v>
                </c:pt>
                <c:pt idx="1">
                  <c:v>Hurricanes</c:v>
                </c:pt>
                <c:pt idx="2">
                  <c:v>Major Hurricanes</c:v>
                </c:pt>
              </c:strCache>
            </c:strRef>
          </c:cat>
          <c:val>
            <c:numRef>
              <c:f>Sheet1!$B$2:$B$4</c:f>
              <c:numCache>
                <c:formatCode>General</c:formatCode>
                <c:ptCount val="3"/>
                <c:pt idx="0">
                  <c:v>12.1</c:v>
                </c:pt>
                <c:pt idx="1">
                  <c:v>6.4</c:v>
                </c:pt>
                <c:pt idx="2">
                  <c:v>2.7</c:v>
                </c:pt>
              </c:numCache>
            </c:numRef>
          </c:val>
          <c:extLst>
            <c:ext xmlns:c16="http://schemas.microsoft.com/office/drawing/2014/chart" uri="{C3380CC4-5D6E-409C-BE32-E72D297353CC}">
              <c16:uniqueId val="{00000004-A4B7-4B30-A76B-2CEA856796F1}"/>
            </c:ext>
          </c:extLst>
        </c:ser>
        <c:dLbls>
          <c:showLegendKey val="0"/>
          <c:showVal val="0"/>
          <c:showCatName val="0"/>
          <c:showSerName val="0"/>
          <c:showPercent val="0"/>
          <c:showBubbleSize val="0"/>
        </c:dLbls>
        <c:gapWidth val="50"/>
        <c:axId val="1313665279"/>
        <c:axId val="1308164607"/>
      </c:barChart>
      <c:catAx>
        <c:axId val="1313665279"/>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08164607"/>
        <c:crosses val="autoZero"/>
        <c:auto val="1"/>
        <c:lblAlgn val="ctr"/>
        <c:lblOffset val="100"/>
        <c:noMultiLvlLbl val="0"/>
      </c:catAx>
      <c:valAx>
        <c:axId val="1308164607"/>
        <c:scaling>
          <c:orientation val="minMax"/>
        </c:scaling>
        <c:delete val="0"/>
        <c:axPos val="l"/>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3665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80301547232064E-2"/>
          <c:y val="2.3127732963958824E-2"/>
          <c:w val="0.91271827292905749"/>
          <c:h val="0.85363657386479019"/>
        </c:manualLayout>
      </c:layout>
      <c:lineChart>
        <c:grouping val="standard"/>
        <c:varyColors val="0"/>
        <c:ser>
          <c:idx val="0"/>
          <c:order val="0"/>
          <c:tx>
            <c:strRef>
              <c:f>Sheet1!$A$2</c:f>
              <c:strCache>
                <c:ptCount val="1"/>
                <c:pt idx="0">
                  <c:v>MarketScout</c:v>
                </c:pt>
              </c:strCache>
            </c:strRef>
          </c:tx>
          <c:marker>
            <c:symbol val="none"/>
          </c:marker>
          <c:dLbls>
            <c:dLbl>
              <c:idx val="9"/>
              <c:dLblPos val="b"/>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F8D9-4DBB-8ACA-C8D23E2B11D0}"/>
                </c:ext>
              </c:extLst>
            </c:dLbl>
            <c:dLbl>
              <c:idx val="28"/>
              <c:layout>
                <c:manualLayout>
                  <c:x val="-3.2343880756624658E-3"/>
                  <c:y val="3.62177136804367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D9-4DBB-8ACA-C8D23E2B11D0}"/>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Sheet1!$C$1:$AE$1</c:f>
              <c:strCache>
                <c:ptCount val="29"/>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strCache>
            </c:strRef>
          </c:cat>
          <c:val>
            <c:numRef>
              <c:f>Sheet1!$C$2:$AE$2</c:f>
              <c:numCache>
                <c:formatCode>0%</c:formatCode>
                <c:ptCount val="29"/>
                <c:pt idx="0">
                  <c:v>0.05</c:v>
                </c:pt>
                <c:pt idx="1">
                  <c:v>0.05</c:v>
                </c:pt>
                <c:pt idx="2">
                  <c:v>0.05</c:v>
                </c:pt>
                <c:pt idx="3">
                  <c:v>0.03</c:v>
                </c:pt>
                <c:pt idx="4">
                  <c:v>0.03</c:v>
                </c:pt>
                <c:pt idx="5">
                  <c:v>0.02</c:v>
                </c:pt>
                <c:pt idx="6">
                  <c:v>0.02</c:v>
                </c:pt>
                <c:pt idx="7">
                  <c:v>0</c:v>
                </c:pt>
                <c:pt idx="8">
                  <c:v>0</c:v>
                </c:pt>
                <c:pt idx="9">
                  <c:v>0</c:v>
                </c:pt>
                <c:pt idx="10">
                  <c:v>-0.01</c:v>
                </c:pt>
                <c:pt idx="11">
                  <c:v>-0.04</c:v>
                </c:pt>
                <c:pt idx="12">
                  <c:v>-0.03</c:v>
                </c:pt>
                <c:pt idx="13">
                  <c:v>-0.01</c:v>
                </c:pt>
                <c:pt idx="14">
                  <c:v>-0.01</c:v>
                </c:pt>
                <c:pt idx="15">
                  <c:v>-0.01</c:v>
                </c:pt>
                <c:pt idx="16">
                  <c:v>0.01</c:v>
                </c:pt>
                <c:pt idx="17">
                  <c:v>0.01</c:v>
                </c:pt>
                <c:pt idx="18" formatCode="0.00%">
                  <c:v>0.01</c:v>
                </c:pt>
                <c:pt idx="19">
                  <c:v>0.02</c:v>
                </c:pt>
                <c:pt idx="20">
                  <c:v>0.02</c:v>
                </c:pt>
                <c:pt idx="21" formatCode="0.0%">
                  <c:v>2.5000000000000001E-2</c:v>
                </c:pt>
                <c:pt idx="22" formatCode="0.0%">
                  <c:v>2.5000000000000001E-2</c:v>
                </c:pt>
                <c:pt idx="23">
                  <c:v>0.02</c:v>
                </c:pt>
                <c:pt idx="24">
                  <c:v>0.02</c:v>
                </c:pt>
                <c:pt idx="25">
                  <c:v>0.03</c:v>
                </c:pt>
                <c:pt idx="26">
                  <c:v>0.04</c:v>
                </c:pt>
                <c:pt idx="27">
                  <c:v>0.02</c:v>
                </c:pt>
                <c:pt idx="28" formatCode="0.0%">
                  <c:v>4.4999999999999998E-2</c:v>
                </c:pt>
              </c:numCache>
            </c:numRef>
          </c:val>
          <c:smooth val="0"/>
          <c:extLst>
            <c:ext xmlns:c16="http://schemas.microsoft.com/office/drawing/2014/chart" uri="{C3380CC4-5D6E-409C-BE32-E72D297353CC}">
              <c16:uniqueId val="{00000000-F8D9-4DBB-8ACA-C8D23E2B11D0}"/>
            </c:ext>
          </c:extLst>
        </c:ser>
        <c:ser>
          <c:idx val="1"/>
          <c:order val="1"/>
          <c:tx>
            <c:strRef>
              <c:f>Sheet1!$A$3</c:f>
              <c:strCache>
                <c:ptCount val="1"/>
                <c:pt idx="0">
                  <c:v>Willis</c:v>
                </c:pt>
              </c:strCache>
            </c:strRef>
          </c:tx>
          <c:marker>
            <c:symbol val="none"/>
          </c:marker>
          <c:dLbls>
            <c:dLbl>
              <c:idx val="6"/>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F8D9-4DBB-8ACA-C8D23E2B11D0}"/>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D9-4DBB-8ACA-C8D23E2B11D0}"/>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Sheet1!$C$1:$AE$1</c:f>
              <c:strCache>
                <c:ptCount val="29"/>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strCache>
            </c:strRef>
          </c:cat>
          <c:val>
            <c:numRef>
              <c:f>Sheet1!$C$3:$AE$3</c:f>
              <c:numCache>
                <c:formatCode>0%</c:formatCode>
                <c:ptCount val="29"/>
                <c:pt idx="0">
                  <c:v>7.0000000000000007E-2</c:v>
                </c:pt>
                <c:pt idx="1">
                  <c:v>0.06</c:v>
                </c:pt>
                <c:pt idx="2">
                  <c:v>0.06</c:v>
                </c:pt>
                <c:pt idx="3">
                  <c:v>0.05</c:v>
                </c:pt>
                <c:pt idx="4">
                  <c:v>0.04</c:v>
                </c:pt>
                <c:pt idx="5">
                  <c:v>0.03</c:v>
                </c:pt>
                <c:pt idx="6">
                  <c:v>0.03</c:v>
                </c:pt>
                <c:pt idx="7">
                  <c:v>0.02</c:v>
                </c:pt>
                <c:pt idx="8">
                  <c:v>0.02</c:v>
                </c:pt>
                <c:pt idx="9">
                  <c:v>0.01</c:v>
                </c:pt>
                <c:pt idx="10">
                  <c:v>0.01</c:v>
                </c:pt>
                <c:pt idx="11">
                  <c:v>0.01</c:v>
                </c:pt>
                <c:pt idx="12">
                  <c:v>0</c:v>
                </c:pt>
                <c:pt idx="13">
                  <c:v>0</c:v>
                </c:pt>
                <c:pt idx="14">
                  <c:v>0</c:v>
                </c:pt>
                <c:pt idx="15">
                  <c:v>0</c:v>
                </c:pt>
                <c:pt idx="16">
                  <c:v>0.01</c:v>
                </c:pt>
                <c:pt idx="17">
                  <c:v>0</c:v>
                </c:pt>
                <c:pt idx="18">
                  <c:v>0</c:v>
                </c:pt>
                <c:pt idx="19">
                  <c:v>0.01</c:v>
                </c:pt>
                <c:pt idx="20">
                  <c:v>0.01</c:v>
                </c:pt>
                <c:pt idx="21">
                  <c:v>0.03</c:v>
                </c:pt>
                <c:pt idx="22" formatCode="0.0%">
                  <c:v>0.02</c:v>
                </c:pt>
                <c:pt idx="23">
                  <c:v>0.02</c:v>
                </c:pt>
                <c:pt idx="24">
                  <c:v>0.02</c:v>
                </c:pt>
                <c:pt idx="25">
                  <c:v>0.04</c:v>
                </c:pt>
                <c:pt idx="26">
                  <c:v>4.4999999999999998E-2</c:v>
                </c:pt>
                <c:pt idx="27">
                  <c:v>0.06</c:v>
                </c:pt>
              </c:numCache>
            </c:numRef>
          </c:val>
          <c:smooth val="0"/>
          <c:extLst>
            <c:ext xmlns:c16="http://schemas.microsoft.com/office/drawing/2014/chart" uri="{C3380CC4-5D6E-409C-BE32-E72D297353CC}">
              <c16:uniqueId val="{00000001-F8D9-4DBB-8ACA-C8D23E2B11D0}"/>
            </c:ext>
          </c:extLst>
        </c:ser>
        <c:ser>
          <c:idx val="2"/>
          <c:order val="2"/>
          <c:tx>
            <c:strRef>
              <c:f>Sheet1!$A$4</c:f>
              <c:strCache>
                <c:ptCount val="1"/>
                <c:pt idx="0">
                  <c:v>Marsh</c:v>
                </c:pt>
              </c:strCache>
            </c:strRef>
          </c:tx>
          <c:marker>
            <c:symbol val="none"/>
          </c:marker>
          <c:dLbls>
            <c:dLbl>
              <c:idx val="7"/>
              <c:spPr>
                <a:noFill/>
                <a:ln>
                  <a:noFill/>
                </a:ln>
                <a:effectLst/>
              </c:spPr>
              <c:txPr>
                <a:bodyPr wrap="square" lIns="38100" tIns="19050" rIns="38100" bIns="19050" anchor="ctr">
                  <a:spAutoFit/>
                </a:bodyPr>
                <a:lstStyle/>
                <a:p>
                  <a:pPr>
                    <a:defRPr sz="1400" b="1"/>
                  </a:pPr>
                  <a:endParaRPr lang="en-US"/>
                </a:p>
              </c:txPr>
              <c:dLblPos val="b"/>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F8D9-4DBB-8ACA-C8D23E2B11D0}"/>
                </c:ext>
              </c:extLst>
            </c:dLbl>
            <c:dLbl>
              <c:idx val="28"/>
              <c:layout>
                <c:manualLayout>
                  <c:x val="-6.0583199328311356E-3"/>
                  <c:y val="6.7261468263668219E-3"/>
                </c:manualLayout>
              </c:layout>
              <c:spPr>
                <a:noFill/>
                <a:ln>
                  <a:noFill/>
                </a:ln>
                <a:effectLst/>
              </c:spPr>
              <c:txPr>
                <a:bodyPr wrap="square" lIns="38100" tIns="19050" rIns="38100" bIns="19050" anchor="ctr">
                  <a:spAutoFit/>
                </a:bodyPr>
                <a:lstStyle/>
                <a:p>
                  <a:pPr>
                    <a:defRPr sz="1400"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D9-4DBB-8ACA-C8D23E2B11D0}"/>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Sheet1!$C$1:$AE$1</c:f>
              <c:strCache>
                <c:ptCount val="29"/>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strCache>
            </c:strRef>
          </c:cat>
          <c:val>
            <c:numRef>
              <c:f>Sheet1!$C$4:$AE$4</c:f>
              <c:numCache>
                <c:formatCode>0%</c:formatCode>
                <c:ptCount val="29"/>
                <c:pt idx="0">
                  <c:v>0.02</c:v>
                </c:pt>
                <c:pt idx="1">
                  <c:v>0.02</c:v>
                </c:pt>
                <c:pt idx="2">
                  <c:v>0.02</c:v>
                </c:pt>
                <c:pt idx="3">
                  <c:v>0.01</c:v>
                </c:pt>
                <c:pt idx="4">
                  <c:v>0</c:v>
                </c:pt>
                <c:pt idx="5">
                  <c:v>-0.01</c:v>
                </c:pt>
                <c:pt idx="6">
                  <c:v>0</c:v>
                </c:pt>
                <c:pt idx="7">
                  <c:v>-0.02</c:v>
                </c:pt>
                <c:pt idx="8">
                  <c:v>-0.02</c:v>
                </c:pt>
                <c:pt idx="9">
                  <c:v>-0.02</c:v>
                </c:pt>
                <c:pt idx="10">
                  <c:v>-0.03</c:v>
                </c:pt>
                <c:pt idx="11">
                  <c:v>-0.04</c:v>
                </c:pt>
                <c:pt idx="12">
                  <c:v>-0.03</c:v>
                </c:pt>
                <c:pt idx="13">
                  <c:v>-0.04</c:v>
                </c:pt>
                <c:pt idx="14">
                  <c:v>-0.03</c:v>
                </c:pt>
                <c:pt idx="15">
                  <c:v>-0.03</c:v>
                </c:pt>
                <c:pt idx="16">
                  <c:v>-0.02</c:v>
                </c:pt>
                <c:pt idx="17">
                  <c:v>-0.03</c:v>
                </c:pt>
                <c:pt idx="18" formatCode="0.00%">
                  <c:v>-0.03</c:v>
                </c:pt>
                <c:pt idx="19">
                  <c:v>-0.01</c:v>
                </c:pt>
                <c:pt idx="20">
                  <c:v>-0.01</c:v>
                </c:pt>
                <c:pt idx="21">
                  <c:v>0</c:v>
                </c:pt>
                <c:pt idx="22" formatCode="0.0%">
                  <c:v>0</c:v>
                </c:pt>
                <c:pt idx="23">
                  <c:v>0</c:v>
                </c:pt>
                <c:pt idx="24">
                  <c:v>0.01</c:v>
                </c:pt>
                <c:pt idx="25">
                  <c:v>0.05</c:v>
                </c:pt>
                <c:pt idx="26">
                  <c:v>0.06</c:v>
                </c:pt>
                <c:pt idx="27">
                  <c:v>0.1</c:v>
                </c:pt>
                <c:pt idx="28">
                  <c:v>0.14000000000000001</c:v>
                </c:pt>
              </c:numCache>
            </c:numRef>
          </c:val>
          <c:smooth val="0"/>
          <c:extLst>
            <c:ext xmlns:c16="http://schemas.microsoft.com/office/drawing/2014/chart" uri="{C3380CC4-5D6E-409C-BE32-E72D297353CC}">
              <c16:uniqueId val="{00000004-F8D9-4DBB-8ACA-C8D23E2B11D0}"/>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solidFill>
          </a:ln>
        </c:spPr>
        <c:txPr>
          <a:bodyPr rot="-5400000" vert="horz"/>
          <a:lstStyle/>
          <a:p>
            <a:pPr>
              <a:defRPr sz="1200" baseline="0">
                <a:solidFill>
                  <a:schemeClr val="tx1"/>
                </a:solidFill>
              </a:defRPr>
            </a:pPr>
            <a:endParaRPr lang="en-US"/>
          </a:p>
        </c:txPr>
        <c:crossAx val="226602200"/>
        <c:crosses val="autoZero"/>
        <c:auto val="1"/>
        <c:lblAlgn val="ctr"/>
        <c:lblOffset val="200"/>
        <c:tickMarkSkip val="1"/>
        <c:noMultiLvlLbl val="0"/>
      </c:catAx>
      <c:valAx>
        <c:axId val="226602200"/>
        <c:scaling>
          <c:orientation val="minMax"/>
        </c:scaling>
        <c:delete val="0"/>
        <c:axPos val="l"/>
        <c:numFmt formatCode="0%" sourceLinked="0"/>
        <c:majorTickMark val="out"/>
        <c:minorTickMark val="none"/>
        <c:tickLblPos val="nextTo"/>
        <c:spPr>
          <a:ln>
            <a:solidFill>
              <a:srgbClr val="868686"/>
            </a:solidFill>
          </a:ln>
        </c:spPr>
        <c:txPr>
          <a:bodyPr rot="-60000000" vert="horz"/>
          <a:lstStyle/>
          <a:p>
            <a:pPr>
              <a:defRPr sz="1200"/>
            </a:pPr>
            <a:endParaRPr lang="en-US"/>
          </a:p>
        </c:txPr>
        <c:crossAx val="22659828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426434500565476E-2"/>
          <c:y val="4.0455957533953923E-2"/>
          <c:w val="0.93015260795652577"/>
          <c:h val="0.73083918963441574"/>
        </c:manualLayout>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Property</c:v>
                </c:pt>
                <c:pt idx="1">
                  <c:v>Business
Interrupt</c:v>
                </c:pt>
                <c:pt idx="2">
                  <c:v>BOP</c:v>
                </c:pt>
                <c:pt idx="3">
                  <c:v>Inland
Marine</c:v>
                </c:pt>
                <c:pt idx="4">
                  <c:v>GL</c:v>
                </c:pt>
                <c:pt idx="5">
                  <c:v>Umb/
Excess</c:v>
                </c:pt>
                <c:pt idx="6">
                  <c:v>Comm
Auto</c:v>
                </c:pt>
                <c:pt idx="7">
                  <c:v>WC</c:v>
                </c:pt>
                <c:pt idx="8">
                  <c:v>Prof
Liab</c:v>
                </c:pt>
                <c:pt idx="9">
                  <c:v>D&amp;O</c:v>
                </c:pt>
                <c:pt idx="10">
                  <c:v>EPLI</c:v>
                </c:pt>
              </c:strCache>
            </c:strRef>
          </c:cat>
          <c:val>
            <c:numRef>
              <c:f>Sheet1!$B$2:$B$12</c:f>
              <c:numCache>
                <c:formatCode>0.0%</c:formatCode>
                <c:ptCount val="11"/>
                <c:pt idx="0">
                  <c:v>3.5000000000000003E-2</c:v>
                </c:pt>
                <c:pt idx="1">
                  <c:v>0.03</c:v>
                </c:pt>
                <c:pt idx="2">
                  <c:v>2.5000000000000001E-2</c:v>
                </c:pt>
                <c:pt idx="3">
                  <c:v>0.02</c:v>
                </c:pt>
                <c:pt idx="4">
                  <c:v>0.03</c:v>
                </c:pt>
                <c:pt idx="5">
                  <c:v>2.5000000000000001E-2</c:v>
                </c:pt>
                <c:pt idx="6">
                  <c:v>0.06</c:v>
                </c:pt>
                <c:pt idx="7">
                  <c:v>-1.4999999999999999E-2</c:v>
                </c:pt>
                <c:pt idx="8">
                  <c:v>2.5000000000000001E-2</c:v>
                </c:pt>
                <c:pt idx="9">
                  <c:v>0.02</c:v>
                </c:pt>
                <c:pt idx="10">
                  <c:v>1.4999999999999999E-2</c:v>
                </c:pt>
              </c:numCache>
            </c:numRef>
          </c:val>
          <c:extLst>
            <c:ext xmlns:c16="http://schemas.microsoft.com/office/drawing/2014/chart" uri="{C3380CC4-5D6E-409C-BE32-E72D297353CC}">
              <c16:uniqueId val="{00000000-6CCA-41B6-84E0-6F40A42244F7}"/>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Property</c:v>
                </c:pt>
                <c:pt idx="1">
                  <c:v>Business
Interrupt</c:v>
                </c:pt>
                <c:pt idx="2">
                  <c:v>BOP</c:v>
                </c:pt>
                <c:pt idx="3">
                  <c:v>Inland
Marine</c:v>
                </c:pt>
                <c:pt idx="4">
                  <c:v>GL</c:v>
                </c:pt>
                <c:pt idx="5">
                  <c:v>Umb/
Excess</c:v>
                </c:pt>
                <c:pt idx="6">
                  <c:v>Comm
Auto</c:v>
                </c:pt>
                <c:pt idx="7">
                  <c:v>WC</c:v>
                </c:pt>
                <c:pt idx="8">
                  <c:v>Prof
Liab</c:v>
                </c:pt>
                <c:pt idx="9">
                  <c:v>D&amp;O</c:v>
                </c:pt>
                <c:pt idx="10">
                  <c:v>EPLI</c:v>
                </c:pt>
              </c:strCache>
            </c:strRef>
          </c:cat>
          <c:val>
            <c:numRef>
              <c:f>Sheet1!$C$2:$C$12</c:f>
              <c:numCache>
                <c:formatCode>0.0%</c:formatCode>
                <c:ptCount val="11"/>
                <c:pt idx="0">
                  <c:v>0.05</c:v>
                </c:pt>
                <c:pt idx="1">
                  <c:v>0.06</c:v>
                </c:pt>
                <c:pt idx="2">
                  <c:v>4.5999999999999999E-2</c:v>
                </c:pt>
                <c:pt idx="3">
                  <c:v>4.5999999999999999E-2</c:v>
                </c:pt>
                <c:pt idx="4">
                  <c:v>4.2999999999999997E-2</c:v>
                </c:pt>
                <c:pt idx="5">
                  <c:v>0.03</c:v>
                </c:pt>
                <c:pt idx="6">
                  <c:v>5.2999999999999999E-2</c:v>
                </c:pt>
                <c:pt idx="7">
                  <c:v>0</c:v>
                </c:pt>
                <c:pt idx="8">
                  <c:v>6.7000000000000004E-2</c:v>
                </c:pt>
                <c:pt idx="9">
                  <c:v>9.2999999999999999E-2</c:v>
                </c:pt>
                <c:pt idx="10">
                  <c:v>0.05</c:v>
                </c:pt>
              </c:numCache>
            </c:numRef>
          </c:val>
          <c:extLst>
            <c:ext xmlns:c16="http://schemas.microsoft.com/office/drawing/2014/chart" uri="{C3380CC4-5D6E-409C-BE32-E72D297353CC}">
              <c16:uniqueId val="{00000000-8FDC-42B8-8EC5-981D61E8D0E0}"/>
            </c:ext>
          </c:extLst>
        </c:ser>
        <c:dLbls>
          <c:showLegendKey val="0"/>
          <c:showVal val="0"/>
          <c:showCatName val="0"/>
          <c:showSerName val="0"/>
          <c:showPercent val="0"/>
          <c:showBubbleSize val="0"/>
        </c:dLbls>
        <c:gapWidth val="30"/>
        <c:axId val="915038927"/>
        <c:axId val="1231014127"/>
      </c:barChart>
      <c:catAx>
        <c:axId val="915038927"/>
        <c:scaling>
          <c:orientation val="minMax"/>
        </c:scaling>
        <c:delete val="0"/>
        <c:axPos val="b"/>
        <c:numFmt formatCode="General"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1014127"/>
        <c:crosses val="autoZero"/>
        <c:auto val="1"/>
        <c:lblAlgn val="ctr"/>
        <c:lblOffset val="100"/>
        <c:tickLblSkip val="1"/>
        <c:noMultiLvlLbl val="0"/>
      </c:catAx>
      <c:valAx>
        <c:axId val="1231014127"/>
        <c:scaling>
          <c:orientation val="minMax"/>
        </c:scaling>
        <c:delete val="0"/>
        <c:axPos val="l"/>
        <c:numFmt formatCode="0.0%" sourceLinked="1"/>
        <c:majorTickMark val="out"/>
        <c:minorTickMark val="none"/>
        <c:tickLblPos val="low"/>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15038927"/>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37268207327733E-2"/>
          <c:y val="2.7954174142903757E-2"/>
          <c:w val="0.93290424570912356"/>
          <c:h val="0.84945199490119749"/>
        </c:manualLayout>
      </c:layout>
      <c:barChart>
        <c:barDir val="col"/>
        <c:grouping val="stacked"/>
        <c:varyColors val="0"/>
        <c:ser>
          <c:idx val="0"/>
          <c:order val="0"/>
          <c:tx>
            <c:strRef>
              <c:f>Sheet1!$B$1</c:f>
              <c:strCache>
                <c:ptCount val="1"/>
                <c:pt idx="0">
                  <c:v>Net investment gains</c:v>
                </c:pt>
              </c:strCache>
            </c:strRef>
          </c:tx>
          <c:spPr>
            <a:solidFill>
              <a:schemeClr val="accent1"/>
            </a:solidFill>
          </c:spPr>
          <c:invertIfNegative val="0"/>
          <c:dPt>
            <c:idx val="0"/>
            <c:invertIfNegative val="0"/>
            <c:bubble3D val="0"/>
            <c:extLst xmlns:c15="http://schemas.microsoft.com/office/drawing/2012/chart">
              <c:ext xmlns:c16="http://schemas.microsoft.com/office/drawing/2014/chart" uri="{C3380CC4-5D6E-409C-BE32-E72D297353CC}">
                <c16:uniqueId val="{00000003-6C64-471C-8F81-661FDB8A1ABC}"/>
              </c:ext>
            </c:extLst>
          </c:dPt>
          <c:dPt>
            <c:idx val="1"/>
            <c:invertIfNegative val="0"/>
            <c:bubble3D val="0"/>
            <c:extLst xmlns:c15="http://schemas.microsoft.com/office/drawing/2012/chart">
              <c:ext xmlns:c16="http://schemas.microsoft.com/office/drawing/2014/chart" uri="{C3380CC4-5D6E-409C-BE32-E72D297353CC}">
                <c16:uniqueId val="{00000004-6C64-471C-8F81-661FDB8A1ABC}"/>
              </c:ext>
            </c:extLst>
          </c:dPt>
          <c:dPt>
            <c:idx val="2"/>
            <c:invertIfNegative val="0"/>
            <c:bubble3D val="0"/>
            <c:extLst xmlns:c15="http://schemas.microsoft.com/office/drawing/2012/chart">
              <c:ext xmlns:c16="http://schemas.microsoft.com/office/drawing/2014/chart" uri="{C3380CC4-5D6E-409C-BE32-E72D297353CC}">
                <c16:uniqueId val="{00000001-6C64-471C-8F81-661FDB8A1ABC}"/>
              </c:ext>
            </c:extLst>
          </c:dPt>
          <c:dPt>
            <c:idx val="3"/>
            <c:invertIfNegative val="0"/>
            <c:bubble3D val="0"/>
            <c:extLst xmlns:c15="http://schemas.microsoft.com/office/drawing/2012/chart">
              <c:ext xmlns:c16="http://schemas.microsoft.com/office/drawing/2014/chart" uri="{C3380CC4-5D6E-409C-BE32-E72D297353CC}">
                <c16:uniqueId val="{00000005-6C64-471C-8F81-661FDB8A1ABC}"/>
              </c:ext>
            </c:extLst>
          </c:dPt>
          <c:dPt>
            <c:idx val="4"/>
            <c:invertIfNegative val="0"/>
            <c:bubble3D val="0"/>
            <c:extLst xmlns:c15="http://schemas.microsoft.com/office/drawing/2012/chart">
              <c:ext xmlns:c16="http://schemas.microsoft.com/office/drawing/2014/chart" uri="{C3380CC4-5D6E-409C-BE32-E72D297353CC}">
                <c16:uniqueId val="{00000006-6C64-471C-8F81-661FDB8A1ABC}"/>
              </c:ext>
            </c:extLst>
          </c:dPt>
          <c:dPt>
            <c:idx val="5"/>
            <c:invertIfNegative val="0"/>
            <c:bubble3D val="0"/>
            <c:extLst xmlns:c15="http://schemas.microsoft.com/office/drawing/2012/chart">
              <c:ext xmlns:c16="http://schemas.microsoft.com/office/drawing/2014/chart" uri="{C3380CC4-5D6E-409C-BE32-E72D297353CC}">
                <c16:uniqueId val="{00000007-6C64-471C-8F81-661FDB8A1ABC}"/>
              </c:ext>
            </c:extLst>
          </c:dPt>
          <c:dPt>
            <c:idx val="6"/>
            <c:invertIfNegative val="0"/>
            <c:bubble3D val="0"/>
            <c:extLst xmlns:c15="http://schemas.microsoft.com/office/drawing/2012/chart">
              <c:ext xmlns:c16="http://schemas.microsoft.com/office/drawing/2014/chart" uri="{C3380CC4-5D6E-409C-BE32-E72D297353CC}">
                <c16:uniqueId val="{00000004-C0F4-4DB2-A308-D8DBC4180399}"/>
              </c:ext>
            </c:extLst>
          </c:dPt>
          <c:dPt>
            <c:idx val="7"/>
            <c:invertIfNegative val="0"/>
            <c:bubble3D val="0"/>
            <c:extLst xmlns:c15="http://schemas.microsoft.com/office/drawing/2012/chart">
              <c:ext xmlns:c16="http://schemas.microsoft.com/office/drawing/2014/chart" uri="{C3380CC4-5D6E-409C-BE32-E72D297353CC}">
                <c16:uniqueId val="{00000005-C0F4-4DB2-A308-D8DBC4180399}"/>
              </c:ext>
            </c:extLst>
          </c:dPt>
          <c:dPt>
            <c:idx val="8"/>
            <c:invertIfNegative val="0"/>
            <c:bubble3D val="0"/>
            <c:extLst xmlns:c15="http://schemas.microsoft.com/office/drawing/2012/chart">
              <c:ext xmlns:c16="http://schemas.microsoft.com/office/drawing/2014/chart" uri="{C3380CC4-5D6E-409C-BE32-E72D297353CC}">
                <c16:uniqueId val="{00000000-6C64-471C-8F81-661FDB8A1ABC}"/>
              </c:ext>
            </c:extLst>
          </c:dPt>
          <c:dPt>
            <c:idx val="9"/>
            <c:invertIfNegative val="0"/>
            <c:bubble3D val="0"/>
            <c:extLst xmlns:c15="http://schemas.microsoft.com/office/drawing/2012/chart">
              <c:ext xmlns:c16="http://schemas.microsoft.com/office/drawing/2014/chart" uri="{C3380CC4-5D6E-409C-BE32-E72D297353CC}">
                <c16:uniqueId val="{00000002-6C64-471C-8F81-661FDB8A1ABC}"/>
              </c:ext>
            </c:extLst>
          </c:dPt>
          <c:dPt>
            <c:idx val="10"/>
            <c:invertIfNegative val="0"/>
            <c:bubble3D val="0"/>
            <c:extLst xmlns:c15="http://schemas.microsoft.com/office/drawing/2012/chart">
              <c:ext xmlns:c16="http://schemas.microsoft.com/office/drawing/2014/chart" uri="{C3380CC4-5D6E-409C-BE32-E72D297353CC}">
                <c16:uniqueId val="{00000006-C0F4-4DB2-A308-D8DBC4180399}"/>
              </c:ext>
            </c:extLst>
          </c:dPt>
          <c:dPt>
            <c:idx val="23"/>
            <c:invertIfNegative val="0"/>
            <c:bubble3D val="0"/>
            <c:extLst xmlns:c15="http://schemas.microsoft.com/office/drawing/2012/chart">
              <c:ext xmlns:c16="http://schemas.microsoft.com/office/drawing/2014/chart" uri="{C3380CC4-5D6E-409C-BE32-E72D297353CC}">
                <c16:uniqueId val="{00000000-AC74-493F-90D3-7BC3CBDAB987}"/>
              </c:ext>
            </c:extLst>
          </c:dPt>
          <c:dPt>
            <c:idx val="25"/>
            <c:invertIfNegative val="0"/>
            <c:bubble3D val="0"/>
            <c:extLst xmlns:c15="http://schemas.microsoft.com/office/drawing/2012/chart">
              <c:ext xmlns:c16="http://schemas.microsoft.com/office/drawing/2014/chart" uri="{C3380CC4-5D6E-409C-BE32-E72D297353CC}">
                <c16:uniqueId val="{00000001-AC74-493F-90D3-7BC3CBDAB987}"/>
              </c:ext>
            </c:extLst>
          </c:dPt>
          <c:dPt>
            <c:idx val="26"/>
            <c:invertIfNegative val="0"/>
            <c:bubble3D val="0"/>
            <c:extLst xmlns:c15="http://schemas.microsoft.com/office/drawing/2012/char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Sheet1!$B$2:$B$13</c:f>
              <c:numCache>
                <c:formatCode>"$"#,##0.0</c:formatCode>
                <c:ptCount val="12"/>
                <c:pt idx="0">
                  <c:v>4.0134290718467014</c:v>
                </c:pt>
                <c:pt idx="1">
                  <c:v>14.563171469099</c:v>
                </c:pt>
                <c:pt idx="2">
                  <c:v>14.145840246080001</c:v>
                </c:pt>
                <c:pt idx="3">
                  <c:v>14.645882781584</c:v>
                </c:pt>
                <c:pt idx="4">
                  <c:v>20.1879211185184</c:v>
                </c:pt>
                <c:pt idx="5">
                  <c:v>14.516503702</c:v>
                </c:pt>
                <c:pt idx="6">
                  <c:v>16.816374128</c:v>
                </c:pt>
                <c:pt idx="7">
                  <c:v>13.642744528075401</c:v>
                </c:pt>
                <c:pt idx="8">
                  <c:v>14.854729619</c:v>
                </c:pt>
                <c:pt idx="9">
                  <c:v>15.3</c:v>
                </c:pt>
                <c:pt idx="10">
                  <c:v>14.7</c:v>
                </c:pt>
                <c:pt idx="11">
                  <c:v>14.6</c:v>
                </c:pt>
              </c:numCache>
            </c:numRef>
          </c:val>
          <c:extLst xmlns:c15="http://schemas.microsoft.com/office/drawing/2012/chart">
            <c:ext xmlns:c16="http://schemas.microsoft.com/office/drawing/2014/chart" uri="{C3380CC4-5D6E-409C-BE32-E72D297353CC}">
              <c16:uniqueId val="{00000004-AC74-493F-90D3-7BC3CBDAB987}"/>
            </c:ext>
          </c:extLst>
        </c:ser>
        <c:ser>
          <c:idx val="2"/>
          <c:order val="1"/>
          <c:tx>
            <c:strRef>
              <c:f>Sheet1!$C$1</c:f>
              <c:strCache>
                <c:ptCount val="1"/>
                <c:pt idx="0">
                  <c:v>Underwriting gains/losses </c:v>
                </c:pt>
              </c:strCache>
            </c:strRef>
          </c:tx>
          <c:spPr>
            <a:solidFill>
              <a:schemeClr val="accent3"/>
            </a:solidFill>
          </c:spPr>
          <c:invertIfNegative val="0"/>
          <c:dLbls>
            <c:dLbl>
              <c:idx val="3"/>
              <c:layout>
                <c:manualLayout>
                  <c:x val="1.483679525222552E-3"/>
                  <c:y val="-3.071946932237694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87-4ADA-8FC5-512906D86B5D}"/>
                </c:ext>
              </c:extLst>
            </c:dLbl>
            <c:dLbl>
              <c:idx val="8"/>
              <c:layout>
                <c:manualLayout>
                  <c:x val="-1.4836795252226608E-3"/>
                  <c:y val="-2.7647522390139252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287-4ADA-8FC5-512906D86B5D}"/>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Sheet1!$C$2:$C$13</c:f>
              <c:numCache>
                <c:formatCode>"$"#,##0.0</c:formatCode>
                <c:ptCount val="12"/>
                <c:pt idx="0">
                  <c:v>-2.196469183</c:v>
                </c:pt>
                <c:pt idx="1">
                  <c:v>-1.2003770760000001</c:v>
                </c:pt>
                <c:pt idx="2">
                  <c:v>-4.1758771260000005</c:v>
                </c:pt>
                <c:pt idx="3">
                  <c:v>0.13086173800000001</c:v>
                </c:pt>
                <c:pt idx="4">
                  <c:v>5.0417390219999998</c:v>
                </c:pt>
                <c:pt idx="5">
                  <c:v>2.8252383370000005</c:v>
                </c:pt>
                <c:pt idx="6">
                  <c:v>4.6387066590000003</c:v>
                </c:pt>
                <c:pt idx="7">
                  <c:v>2.9363630440000001</c:v>
                </c:pt>
                <c:pt idx="8">
                  <c:v>6.2908400000000002E-4</c:v>
                </c:pt>
                <c:pt idx="9">
                  <c:v>4.0999999999999996</c:v>
                </c:pt>
                <c:pt idx="10">
                  <c:v>5.3</c:v>
                </c:pt>
                <c:pt idx="11">
                  <c:v>6.3</c:v>
                </c:pt>
              </c:numCache>
            </c:numRef>
          </c:val>
          <c:extLst>
            <c:ext xmlns:c16="http://schemas.microsoft.com/office/drawing/2014/chart" uri="{C3380CC4-5D6E-409C-BE32-E72D297353CC}">
              <c16:uniqueId val="{0000000E-2287-4ADA-8FC5-512906D86B5D}"/>
            </c:ext>
          </c:extLst>
        </c:ser>
        <c:dLbls>
          <c:dLblPos val="ctr"/>
          <c:showLegendKey val="0"/>
          <c:showVal val="1"/>
          <c:showCatName val="0"/>
          <c:showSerName val="0"/>
          <c:showPercent val="0"/>
          <c:showBubbleSize val="0"/>
        </c:dLbls>
        <c:gapWidth val="50"/>
        <c:overlap val="100"/>
        <c:axId val="1306718992"/>
        <c:axId val="1304183856"/>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30"/>
          <c:min val="-10"/>
        </c:scaling>
        <c:delete val="0"/>
        <c:axPos val="l"/>
        <c:numFmt formatCode="&quot;$&quot;#,##0" sourceLinked="0"/>
        <c:majorTickMark val="out"/>
        <c:minorTickMark val="none"/>
        <c:tickLblPos val="nextTo"/>
        <c:txPr>
          <a:bodyPr/>
          <a:lstStyle/>
          <a:p>
            <a:pPr>
              <a:defRPr sz="1200">
                <a:solidFill>
                  <a:schemeClr val="tx1"/>
                </a:solidFill>
              </a:defRPr>
            </a:pPr>
            <a:endParaRPr lang="en-US"/>
          </a:p>
        </c:txPr>
        <c:crossAx val="1306718992"/>
        <c:crosses val="autoZero"/>
        <c:crossBetween val="between"/>
        <c:majorUnit val="10"/>
        <c:minorUnit val="0.01"/>
      </c:valAx>
    </c:plotArea>
    <c:legend>
      <c:legendPos val="b"/>
      <c:layout>
        <c:manualLayout>
          <c:xMode val="edge"/>
          <c:yMode val="edge"/>
          <c:x val="0.78287134839852335"/>
          <c:y val="2.8664658687554717E-2"/>
          <c:w val="0.2112955138737739"/>
          <c:h val="0.14311761991109836"/>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emf"/></Relationships>
</file>

<file path=ppt/drawings/drawing1.xml><?xml version="1.0" encoding="utf-8"?>
<c:userShapes xmlns:c="http://schemas.openxmlformats.org/drawingml/2006/chart">
  <cdr:relSizeAnchor xmlns:cdr="http://schemas.openxmlformats.org/drawingml/2006/chartDrawing">
    <cdr:from>
      <cdr:x>0.27291</cdr:x>
      <cdr:y>0.22692</cdr:y>
    </cdr:from>
    <cdr:to>
      <cdr:x>0.41843</cdr:x>
      <cdr:y>0.35741</cdr:y>
    </cdr:to>
    <cdr:sp macro="" textlink="">
      <cdr:nvSpPr>
        <cdr:cNvPr id="6" name="AutoShape 4"/>
        <cdr:cNvSpPr>
          <a:spLocks xmlns:a="http://schemas.openxmlformats.org/drawingml/2006/main" noChangeArrowheads="1"/>
        </cdr:cNvSpPr>
      </cdr:nvSpPr>
      <cdr:spPr bwMode="gray">
        <a:xfrm xmlns:a="http://schemas.openxmlformats.org/drawingml/2006/main">
          <a:off x="3069450" y="885954"/>
          <a:ext cx="1636681" cy="509450"/>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Hurricane Andrew       </a:t>
          </a:r>
        </a:p>
      </cdr:txBody>
    </cdr:sp>
  </cdr:relSizeAnchor>
  <cdr:relSizeAnchor xmlns:cdr="http://schemas.openxmlformats.org/drawingml/2006/chartDrawing">
    <cdr:from>
      <cdr:x>0.34189</cdr:x>
      <cdr:y>0.35467</cdr:y>
    </cdr:from>
    <cdr:to>
      <cdr:x>0.34189</cdr:x>
      <cdr:y>0.48831</cdr:y>
    </cdr:to>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845317" y="1384735"/>
          <a:ext cx="0" cy="521752"/>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0.89381</cdr:x>
      <cdr:y>0.15739</cdr:y>
    </cdr:from>
    <cdr:to>
      <cdr:x>1</cdr:x>
      <cdr:y>0.23266</cdr:y>
    </cdr:to>
    <cdr:sp macro="" textlink="">
      <cdr:nvSpPr>
        <cdr:cNvPr id="2" name="TextBox 1">
          <a:extLst xmlns:a="http://schemas.openxmlformats.org/drawingml/2006/main">
            <a:ext uri="{FF2B5EF4-FFF2-40B4-BE49-F238E27FC236}">
              <a16:creationId xmlns:a16="http://schemas.microsoft.com/office/drawing/2014/main" id="{E5727C9E-BB5A-40FB-BD8F-89D801C0F153}"/>
            </a:ext>
          </a:extLst>
        </cdr:cNvPr>
        <cdr:cNvSpPr txBox="1"/>
      </cdr:nvSpPr>
      <cdr:spPr>
        <a:xfrm xmlns:a="http://schemas.openxmlformats.org/drawingml/2006/main">
          <a:off x="10052788" y="598447"/>
          <a:ext cx="1194332" cy="286232"/>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1200"/>
            </a:spcBef>
            <a:buClr>
              <a:srgbClr val="337DBE"/>
            </a:buClr>
            <a:buSzPct val="77000"/>
          </a:pPr>
          <a:r>
            <a:rPr lang="en-US" sz="1400" b="1" dirty="0"/>
            <a:t>2,340.8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9/8/2020</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0675"/>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a:t>
            </a:fld>
            <a:endParaRPr lang="en-US" dirty="0"/>
          </a:p>
        </p:txBody>
      </p:sp>
    </p:spTree>
    <p:extLst>
      <p:ext uri="{BB962C8B-B14F-4D97-AF65-F5344CB8AC3E}">
        <p14:creationId xmlns:p14="http://schemas.microsoft.com/office/powerpoint/2010/main" val="369119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10</a:t>
            </a:fld>
            <a:endParaRPr lang="en-US" dirty="0"/>
          </a:p>
        </p:txBody>
      </p:sp>
      <p:sp>
        <p:nvSpPr>
          <p:cNvPr id="6" name="Slide Image Placeholder 5">
            <a:extLst>
              <a:ext uri="{FF2B5EF4-FFF2-40B4-BE49-F238E27FC236}">
                <a16:creationId xmlns:a16="http://schemas.microsoft.com/office/drawing/2014/main" id="{1A9103BA-3900-4351-9F27-ED94AD58886D}"/>
              </a:ext>
            </a:extLst>
          </p:cNvPr>
          <p:cNvSpPr>
            <a:spLocks noGrp="1" noRot="1" noChangeAspect="1"/>
          </p:cNvSpPr>
          <p:nvPr>
            <p:ph type="sldImg"/>
          </p:nvPr>
        </p:nvSpPr>
        <p:spPr/>
      </p:sp>
    </p:spTree>
    <p:extLst>
      <p:ext uri="{BB962C8B-B14F-4D97-AF65-F5344CB8AC3E}">
        <p14:creationId xmlns:p14="http://schemas.microsoft.com/office/powerpoint/2010/main" val="124985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5F8523C-8729-40F0-9536-D6C4CA3AD238}" type="slidenum">
              <a:rPr lang="en-US" smtClean="0"/>
              <a:pPr/>
              <a:t>12</a:t>
            </a:fld>
            <a:endParaRPr lang="en-US" dirty="0"/>
          </a:p>
        </p:txBody>
      </p:sp>
      <p:sp>
        <p:nvSpPr>
          <p:cNvPr id="6" name="Slide Image Placeholder 5">
            <a:extLst>
              <a:ext uri="{FF2B5EF4-FFF2-40B4-BE49-F238E27FC236}">
                <a16:creationId xmlns:a16="http://schemas.microsoft.com/office/drawing/2014/main" id="{8E034318-43E9-4865-AE5E-6BA30770E4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9E895A7-4CDE-41F1-B3FB-60833CD4BC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3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237998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14</a:t>
            </a:fld>
            <a:endParaRPr lang="en-US" dirty="0"/>
          </a:p>
        </p:txBody>
      </p:sp>
      <p:sp>
        <p:nvSpPr>
          <p:cNvPr id="6" name="Slide Image Placeholder 5"/>
          <p:cNvSpPr>
            <a:spLocks noGrp="1" noRot="1" noChangeAspect="1"/>
          </p:cNvSpPr>
          <p:nvPr>
            <p:ph type="sldImg"/>
          </p:nvPr>
        </p:nvSpPr>
        <p:spPr>
          <a:xfrm>
            <a:off x="685800" y="320675"/>
            <a:ext cx="5486400" cy="3086100"/>
          </a:xfrm>
        </p:spPr>
      </p:sp>
      <p:sp>
        <p:nvSpPr>
          <p:cNvPr id="7" name="Notes Placeholder 6"/>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41876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15</a:t>
            </a:fld>
            <a:endParaRPr lang="en-US" dirty="0"/>
          </a:p>
        </p:txBody>
      </p:sp>
    </p:spTree>
    <p:extLst>
      <p:ext uri="{BB962C8B-B14F-4D97-AF65-F5344CB8AC3E}">
        <p14:creationId xmlns:p14="http://schemas.microsoft.com/office/powerpoint/2010/main" val="197376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23850"/>
            <a:ext cx="5537200" cy="3116263"/>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142400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p:txBody>
          <a:bodyPr/>
          <a:lstStyle/>
          <a:p>
            <a:pPr marL="0" indent="0">
              <a:buNone/>
            </a:pPr>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17</a:t>
            </a:fld>
            <a:endParaRPr lang="en-US" dirty="0"/>
          </a:p>
        </p:txBody>
      </p:sp>
      <p:sp>
        <p:nvSpPr>
          <p:cNvPr id="6" name="Slide Image Placeholder 5">
            <a:extLst>
              <a:ext uri="{FF2B5EF4-FFF2-40B4-BE49-F238E27FC236}">
                <a16:creationId xmlns:a16="http://schemas.microsoft.com/office/drawing/2014/main" id="{0F41C6E5-4948-4DCA-91C9-FC5280646803}"/>
              </a:ext>
            </a:extLst>
          </p:cNvPr>
          <p:cNvSpPr>
            <a:spLocks noGrp="1" noRot="1" noChangeAspect="1"/>
          </p:cNvSpPr>
          <p:nvPr>
            <p:ph type="sldImg"/>
          </p:nvPr>
        </p:nvSpPr>
        <p:spPr/>
      </p:sp>
    </p:spTree>
    <p:extLst>
      <p:ext uri="{BB962C8B-B14F-4D97-AF65-F5344CB8AC3E}">
        <p14:creationId xmlns:p14="http://schemas.microsoft.com/office/powerpoint/2010/main" val="407482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3"/>
          <p:cNvSpPr>
            <a:spLocks noGrp="1" noChangeArrowheads="1"/>
          </p:cNvSpPr>
          <p:nvPr>
            <p:ph type="body" idx="1"/>
          </p:nvPr>
        </p:nvSpPr>
        <p:spPr/>
        <p:txBody>
          <a:bodyPr/>
          <a:lstStyle/>
          <a:p>
            <a:pPr marL="0" indent="0">
              <a:buNone/>
            </a:pPr>
            <a:endParaRPr lang="en-US" dirty="0"/>
          </a:p>
        </p:txBody>
      </p:sp>
      <p:sp>
        <p:nvSpPr>
          <p:cNvPr id="3" name="Slide Image Placeholder 2">
            <a:extLst>
              <a:ext uri="{FF2B5EF4-FFF2-40B4-BE49-F238E27FC236}">
                <a16:creationId xmlns:a16="http://schemas.microsoft.com/office/drawing/2014/main" id="{E3E36693-BF10-4669-ACCE-6251A0320A83}"/>
              </a:ext>
            </a:extLst>
          </p:cNvPr>
          <p:cNvSpPr>
            <a:spLocks noGrp="1" noRot="1" noChangeAspect="1"/>
          </p:cNvSpPr>
          <p:nvPr>
            <p:ph type="sldImg"/>
          </p:nvPr>
        </p:nvSpPr>
        <p:spPr/>
      </p:sp>
      <p:sp>
        <p:nvSpPr>
          <p:cNvPr id="7" name="Slide Number Placeholder 4">
            <a:extLst>
              <a:ext uri="{FF2B5EF4-FFF2-40B4-BE49-F238E27FC236}">
                <a16:creationId xmlns:a16="http://schemas.microsoft.com/office/drawing/2014/main" id="{3E1569F6-0442-46BE-AEA0-0924F263E940}"/>
              </a:ext>
            </a:extLst>
          </p:cNvPr>
          <p:cNvSpPr txBox="1">
            <a:spLocks/>
          </p:cNvSpPr>
          <p:nvPr/>
        </p:nvSpPr>
        <p:spPr>
          <a:xfrm>
            <a:off x="0" y="8866597"/>
            <a:ext cx="6856413" cy="275815"/>
          </a:xfrm>
          <a:prstGeom prst="rect">
            <a:avLst/>
          </a:prstGeom>
        </p:spPr>
        <p:txBody>
          <a:bodyPr vert="horz" lIns="91440" tIns="45720" rIns="91440" bIns="45720" rtlCol="0" anchor="b"/>
          <a:lstStyle>
            <a:defPPr>
              <a:defRPr lang="en-US"/>
            </a:defPPr>
            <a:lvl1pPr marL="0" algn="ctr" defTabSz="914400" rtl="0" eaLnBrk="1" latinLnBrk="0" hangingPunct="1">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F8523C-8729-40F0-9536-D6C4CA3AD238}" type="slidenum">
              <a:rPr lang="en-US" smtClean="0"/>
              <a:pPr/>
              <a:t>18</a:t>
            </a:fld>
            <a:endParaRPr lang="en-US" dirty="0"/>
          </a:p>
        </p:txBody>
      </p:sp>
    </p:spTree>
    <p:extLst>
      <p:ext uri="{BB962C8B-B14F-4D97-AF65-F5344CB8AC3E}">
        <p14:creationId xmlns:p14="http://schemas.microsoft.com/office/powerpoint/2010/main" val="222345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19</a:t>
            </a:fld>
            <a:endParaRPr lang="en-US" dirty="0"/>
          </a:p>
        </p:txBody>
      </p:sp>
      <p:sp>
        <p:nvSpPr>
          <p:cNvPr id="5" name="Slide Image Placeholder 4">
            <a:extLst>
              <a:ext uri="{FF2B5EF4-FFF2-40B4-BE49-F238E27FC236}">
                <a16:creationId xmlns:a16="http://schemas.microsoft.com/office/drawing/2014/main" id="{1516D16F-ED47-4950-B04D-B7667E4FDADD}"/>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A7A9A681-D554-4040-B37D-835203CD89E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976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Insurer investment income will continue to flatten or fall because of the sharp drop-off in interest rates starting in second quarter of this year. And the bounceback will be slow, according to the consensus of economists surveyed by Blue Chip Economic Indicators. </a:t>
            </a:r>
          </a:p>
        </p:txBody>
      </p:sp>
      <p:sp>
        <p:nvSpPr>
          <p:cNvPr id="4" name="Slide Number Placeholder 3"/>
          <p:cNvSpPr>
            <a:spLocks noGrp="1"/>
          </p:cNvSpPr>
          <p:nvPr>
            <p:ph type="sldNum" sz="quarter" idx="5"/>
          </p:nvPr>
        </p:nvSpPr>
        <p:spPr/>
        <p:txBody>
          <a:bodyPr/>
          <a:lstStyle/>
          <a:p>
            <a:fld id="{D5F8523C-8729-40F0-9536-D6C4CA3AD238}" type="slidenum">
              <a:rPr lang="en-US" smtClean="0"/>
              <a:pPr/>
              <a:t>20</a:t>
            </a:fld>
            <a:endParaRPr lang="en-US" dirty="0"/>
          </a:p>
        </p:txBody>
      </p:sp>
      <p:sp>
        <p:nvSpPr>
          <p:cNvPr id="7" name="Slide Image Placeholder 6">
            <a:extLst>
              <a:ext uri="{FF2B5EF4-FFF2-40B4-BE49-F238E27FC236}">
                <a16:creationId xmlns:a16="http://schemas.microsoft.com/office/drawing/2014/main" id="{F27FC074-D5EC-4153-8C54-C69720DABDE1}"/>
              </a:ext>
            </a:extLst>
          </p:cNvPr>
          <p:cNvSpPr>
            <a:spLocks noGrp="1" noRot="1" noChangeAspect="1"/>
          </p:cNvSpPr>
          <p:nvPr>
            <p:ph type="sldImg"/>
          </p:nvPr>
        </p:nvSpPr>
        <p:spPr/>
      </p:sp>
    </p:spTree>
    <p:extLst>
      <p:ext uri="{BB962C8B-B14F-4D97-AF65-F5344CB8AC3E}">
        <p14:creationId xmlns:p14="http://schemas.microsoft.com/office/powerpoint/2010/main" val="225230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2</a:t>
            </a:fld>
            <a:endParaRPr lang="en-US" noProof="0" dirty="0"/>
          </a:p>
        </p:txBody>
      </p:sp>
      <p:sp>
        <p:nvSpPr>
          <p:cNvPr id="3" name="Slide Image Placeholder 2">
            <a:extLst>
              <a:ext uri="{FF2B5EF4-FFF2-40B4-BE49-F238E27FC236}">
                <a16:creationId xmlns:a16="http://schemas.microsoft.com/office/drawing/2014/main" id="{BE5BD0B4-4EC9-4D17-9E9A-A6D1B082E9B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3C2B7C9-4787-4A31-9AEA-7071717BCF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174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21</a:t>
            </a:fld>
            <a:endParaRPr lang="en-US" dirty="0"/>
          </a:p>
        </p:txBody>
      </p:sp>
    </p:spTree>
    <p:extLst>
      <p:ext uri="{BB962C8B-B14F-4D97-AF65-F5344CB8AC3E}">
        <p14:creationId xmlns:p14="http://schemas.microsoft.com/office/powerpoint/2010/main" val="409525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22</a:t>
            </a:fld>
            <a:endParaRPr lang="en-US" noProof="0" dirty="0"/>
          </a:p>
        </p:txBody>
      </p:sp>
      <p:sp>
        <p:nvSpPr>
          <p:cNvPr id="7" name="Slide Image Placeholder 6">
            <a:extLst>
              <a:ext uri="{FF2B5EF4-FFF2-40B4-BE49-F238E27FC236}">
                <a16:creationId xmlns:a16="http://schemas.microsoft.com/office/drawing/2014/main" id="{F05A641E-D709-40CA-A37F-DBB85C9F7973}"/>
              </a:ext>
            </a:extLst>
          </p:cNvPr>
          <p:cNvSpPr>
            <a:spLocks noGrp="1" noRot="1" noChangeAspect="1"/>
          </p:cNvSpPr>
          <p:nvPr>
            <p:ph type="sldImg"/>
          </p:nvPr>
        </p:nvSpPr>
        <p:spPr/>
      </p:sp>
    </p:spTree>
    <p:extLst>
      <p:ext uri="{BB962C8B-B14F-4D97-AF65-F5344CB8AC3E}">
        <p14:creationId xmlns:p14="http://schemas.microsoft.com/office/powerpoint/2010/main" val="2000956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23</a:t>
            </a:fld>
            <a:endParaRPr lang="en-US" dirty="0"/>
          </a:p>
        </p:txBody>
      </p:sp>
    </p:spTree>
    <p:extLst>
      <p:ext uri="{BB962C8B-B14F-4D97-AF65-F5344CB8AC3E}">
        <p14:creationId xmlns:p14="http://schemas.microsoft.com/office/powerpoint/2010/main" val="280761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24</a:t>
            </a:fld>
            <a:endParaRPr lang="en-US" dirty="0"/>
          </a:p>
        </p:txBody>
      </p:sp>
    </p:spTree>
    <p:extLst>
      <p:ext uri="{BB962C8B-B14F-4D97-AF65-F5344CB8AC3E}">
        <p14:creationId xmlns:p14="http://schemas.microsoft.com/office/powerpoint/2010/main" val="355837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326BF327-26D5-3848-9814-7B217292901E}" type="slidenum">
              <a:rPr lang="en-US" noProof="0" smtClean="0"/>
              <a:pPr lvl="0"/>
              <a:t>25</a:t>
            </a:fld>
            <a:endParaRPr lang="en-US" noProof="0" dirty="0"/>
          </a:p>
        </p:txBody>
      </p:sp>
      <p:sp>
        <p:nvSpPr>
          <p:cNvPr id="6" name="Slide Image Placeholder 5">
            <a:extLst>
              <a:ext uri="{FF2B5EF4-FFF2-40B4-BE49-F238E27FC236}">
                <a16:creationId xmlns:a16="http://schemas.microsoft.com/office/drawing/2014/main" id="{7C35F0AF-19B0-4EEF-A183-801FF4ADB3B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BC071DE-4D7B-44E1-A834-521C0B91CD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228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spcBef>
                <a:spcPts val="600"/>
              </a:spcBef>
              <a:buNone/>
            </a:pPr>
            <a:endParaRPr lang="en-US" sz="1000" dirty="0"/>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26</a:t>
            </a:fld>
            <a:endParaRPr lang="en-US" noProof="0" dirty="0"/>
          </a:p>
        </p:txBody>
      </p:sp>
      <p:sp>
        <p:nvSpPr>
          <p:cNvPr id="8" name="Slide Image Placeholder 7">
            <a:extLst>
              <a:ext uri="{FF2B5EF4-FFF2-40B4-BE49-F238E27FC236}">
                <a16:creationId xmlns:a16="http://schemas.microsoft.com/office/drawing/2014/main" id="{A20A2802-C70D-4B9A-9C0A-834AC83160D1}"/>
              </a:ext>
            </a:extLst>
          </p:cNvPr>
          <p:cNvSpPr>
            <a:spLocks noGrp="1" noRot="1" noChangeAspect="1"/>
          </p:cNvSpPr>
          <p:nvPr>
            <p:ph type="sldImg"/>
          </p:nvPr>
        </p:nvSpPr>
        <p:spPr/>
      </p:sp>
    </p:spTree>
    <p:extLst>
      <p:ext uri="{BB962C8B-B14F-4D97-AF65-F5344CB8AC3E}">
        <p14:creationId xmlns:p14="http://schemas.microsoft.com/office/powerpoint/2010/main" val="39453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27</a:t>
            </a:fld>
            <a:endParaRPr lang="en-US" dirty="0"/>
          </a:p>
        </p:txBody>
      </p:sp>
    </p:spTree>
    <p:extLst>
      <p:ext uri="{BB962C8B-B14F-4D97-AF65-F5344CB8AC3E}">
        <p14:creationId xmlns:p14="http://schemas.microsoft.com/office/powerpoint/2010/main" val="2640694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28</a:t>
            </a:fld>
            <a:endParaRPr lang="en-US" noProof="0" dirty="0"/>
          </a:p>
        </p:txBody>
      </p:sp>
      <p:sp>
        <p:nvSpPr>
          <p:cNvPr id="6" name="Slide Image Placeholder 5">
            <a:extLst>
              <a:ext uri="{FF2B5EF4-FFF2-40B4-BE49-F238E27FC236}">
                <a16:creationId xmlns:a16="http://schemas.microsoft.com/office/drawing/2014/main" id="{A66BD940-984C-4D55-ABD2-9E1451C54DD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C3CA8CC-B73E-4AD0-AA8B-74D8269342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0593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286711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30</a:t>
            </a:fld>
            <a:endParaRPr lang="en-US" dirty="0"/>
          </a:p>
        </p:txBody>
      </p:sp>
    </p:spTree>
    <p:extLst>
      <p:ext uri="{BB962C8B-B14F-4D97-AF65-F5344CB8AC3E}">
        <p14:creationId xmlns:p14="http://schemas.microsoft.com/office/powerpoint/2010/main" val="149603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3</a:t>
            </a:fld>
            <a:endParaRPr lang="en-US" noProof="0" dirty="0"/>
          </a:p>
        </p:txBody>
      </p:sp>
      <p:sp>
        <p:nvSpPr>
          <p:cNvPr id="5" name="Slide Image Placeholder 4">
            <a:extLst>
              <a:ext uri="{FF2B5EF4-FFF2-40B4-BE49-F238E27FC236}">
                <a16:creationId xmlns:a16="http://schemas.microsoft.com/office/drawing/2014/main" id="{77F121E9-6F9E-4271-82FB-0481AF9551C9}"/>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49A85200-049E-432C-B38E-A5AEA8A421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227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31</a:t>
            </a:fld>
            <a:endParaRPr lang="en-US" noProof="0" dirty="0"/>
          </a:p>
        </p:txBody>
      </p:sp>
      <p:sp>
        <p:nvSpPr>
          <p:cNvPr id="6" name="Slide Image Placeholder 5">
            <a:extLst>
              <a:ext uri="{FF2B5EF4-FFF2-40B4-BE49-F238E27FC236}">
                <a16:creationId xmlns:a16="http://schemas.microsoft.com/office/drawing/2014/main" id="{6E0381AE-4D4C-4F84-B098-29895F132F0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2A49C5D-FEAB-443F-8D7C-800BF54E7B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7236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lvl="0"/>
            <a:fld id="{BDE0A1D7-41F4-4ABD-BFCE-86B7BE9B3D4B}" type="slidenum">
              <a:rPr lang="en-US" noProof="0" smtClean="0"/>
              <a:pPr lvl="0"/>
              <a:t>32</a:t>
            </a:fld>
            <a:endParaRPr lang="en-US" noProof="0" dirty="0"/>
          </a:p>
        </p:txBody>
      </p:sp>
      <p:sp>
        <p:nvSpPr>
          <p:cNvPr id="3" name="Slide Image Placeholder 2">
            <a:extLst>
              <a:ext uri="{FF2B5EF4-FFF2-40B4-BE49-F238E27FC236}">
                <a16:creationId xmlns:a16="http://schemas.microsoft.com/office/drawing/2014/main" id="{520C1EB7-8335-4CDE-9770-8731B3D013DF}"/>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65DC6D28-3EFD-4292-A0FF-62B02BD1AC8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696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lvl="0"/>
            <a:fld id="{BDE0A1D7-41F4-4ABD-BFCE-86B7BE9B3D4B}" type="slidenum">
              <a:rPr lang="en-US" noProof="0" smtClean="0"/>
              <a:pPr lvl="0"/>
              <a:t>33</a:t>
            </a:fld>
            <a:endParaRPr lang="en-US" noProof="0" dirty="0"/>
          </a:p>
        </p:txBody>
      </p:sp>
      <p:sp>
        <p:nvSpPr>
          <p:cNvPr id="3" name="Slide Image Placeholder 2">
            <a:extLst>
              <a:ext uri="{FF2B5EF4-FFF2-40B4-BE49-F238E27FC236}">
                <a16:creationId xmlns:a16="http://schemas.microsoft.com/office/drawing/2014/main" id="{4FCADF2C-817F-4747-8906-99DF0079F29A}"/>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B8648B09-3055-463F-9C4A-178728845B8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9418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lvl="0"/>
            <a:fld id="{BDE0A1D7-41F4-4ABD-BFCE-86B7BE9B3D4B}" type="slidenum">
              <a:rPr lang="en-US" noProof="0" smtClean="0"/>
              <a:pPr lvl="0"/>
              <a:t>34</a:t>
            </a:fld>
            <a:endParaRPr lang="en-US" noProof="0" dirty="0"/>
          </a:p>
        </p:txBody>
      </p:sp>
      <p:sp>
        <p:nvSpPr>
          <p:cNvPr id="3" name="Slide Image Placeholder 2">
            <a:extLst>
              <a:ext uri="{FF2B5EF4-FFF2-40B4-BE49-F238E27FC236}">
                <a16:creationId xmlns:a16="http://schemas.microsoft.com/office/drawing/2014/main" id="{25B8F5B9-A510-4D99-81A6-C2B7D7B41CCD}"/>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8BA14EA1-BADF-4D9D-BD67-807B5B81AD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609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lvl="0"/>
            <a:fld id="{BDE0A1D7-41F4-4ABD-BFCE-86B7BE9B3D4B}" type="slidenum">
              <a:rPr lang="en-US" noProof="0" smtClean="0"/>
              <a:pPr lvl="0"/>
              <a:t>35</a:t>
            </a:fld>
            <a:endParaRPr lang="en-US" noProof="0" dirty="0"/>
          </a:p>
        </p:txBody>
      </p:sp>
      <p:sp>
        <p:nvSpPr>
          <p:cNvPr id="3" name="Slide Image Placeholder 2">
            <a:extLst>
              <a:ext uri="{FF2B5EF4-FFF2-40B4-BE49-F238E27FC236}">
                <a16:creationId xmlns:a16="http://schemas.microsoft.com/office/drawing/2014/main" id="{1238C68A-4FC1-4A7B-8327-9FA28BA6D415}"/>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9DA5CC5F-B80D-44E0-A86D-12967AFEBC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1471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5"/>
          </p:nvPr>
        </p:nvSpPr>
        <p:spPr/>
        <p:txBody>
          <a:bodyPr/>
          <a:lstStyle/>
          <a:p>
            <a:pPr lvl="0"/>
            <a:fld id="{8D92C35E-9502-494E-8122-401420BF0AD4}" type="slidenum">
              <a:rPr lang="en-US" noProof="0" smtClean="0"/>
              <a:pPr lvl="0"/>
              <a:t>36</a:t>
            </a:fld>
            <a:endParaRPr lang="en-US" noProof="0" dirty="0"/>
          </a:p>
        </p:txBody>
      </p:sp>
      <p:sp>
        <p:nvSpPr>
          <p:cNvPr id="7" name="Slide Image Placeholder 6">
            <a:extLst>
              <a:ext uri="{FF2B5EF4-FFF2-40B4-BE49-F238E27FC236}">
                <a16:creationId xmlns:a16="http://schemas.microsoft.com/office/drawing/2014/main" id="{B9260B04-FFB6-468D-93E5-B75A2E018A6A}"/>
              </a:ext>
            </a:extLst>
          </p:cNvPr>
          <p:cNvSpPr>
            <a:spLocks noGrp="1" noRot="1" noChangeAspect="1"/>
          </p:cNvSpPr>
          <p:nvPr>
            <p:ph type="sldImg"/>
          </p:nvPr>
        </p:nvSpPr>
        <p:spPr/>
      </p:sp>
    </p:spTree>
    <p:extLst>
      <p:ext uri="{BB962C8B-B14F-4D97-AF65-F5344CB8AC3E}">
        <p14:creationId xmlns:p14="http://schemas.microsoft.com/office/powerpoint/2010/main" val="796024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37</a:t>
            </a:fld>
            <a:endParaRPr lang="en-US" dirty="0"/>
          </a:p>
        </p:txBody>
      </p:sp>
    </p:spTree>
    <p:extLst>
      <p:ext uri="{BB962C8B-B14F-4D97-AF65-F5344CB8AC3E}">
        <p14:creationId xmlns:p14="http://schemas.microsoft.com/office/powerpoint/2010/main" val="3867519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38</a:t>
            </a:fld>
            <a:endParaRPr lang="en-US" noProof="0" dirty="0"/>
          </a:p>
        </p:txBody>
      </p:sp>
      <p:sp>
        <p:nvSpPr>
          <p:cNvPr id="7" name="Slide Image Placeholder 6">
            <a:extLst>
              <a:ext uri="{FF2B5EF4-FFF2-40B4-BE49-F238E27FC236}">
                <a16:creationId xmlns:a16="http://schemas.microsoft.com/office/drawing/2014/main" id="{7254C8F9-AB72-4FC0-8656-85045E1C8A30}"/>
              </a:ext>
            </a:extLst>
          </p:cNvPr>
          <p:cNvSpPr>
            <a:spLocks noGrp="1" noRot="1" noChangeAspect="1"/>
          </p:cNvSpPr>
          <p:nvPr>
            <p:ph type="sldImg"/>
          </p:nvPr>
        </p:nvSpPr>
        <p:spPr/>
      </p:sp>
    </p:spTree>
    <p:extLst>
      <p:ext uri="{BB962C8B-B14F-4D97-AF65-F5344CB8AC3E}">
        <p14:creationId xmlns:p14="http://schemas.microsoft.com/office/powerpoint/2010/main" val="2364474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lvl="0"/>
            <a:fld id="{8268D18C-0784-4943-AE98-17D8DF7C11EF}" type="slidenum">
              <a:rPr lang="en-US" noProof="0" smtClean="0"/>
              <a:pPr lvl="0"/>
              <a:t>39</a:t>
            </a:fld>
            <a:endParaRPr lang="en-US" noProof="0" dirty="0"/>
          </a:p>
        </p:txBody>
      </p:sp>
      <p:sp>
        <p:nvSpPr>
          <p:cNvPr id="3" name="Slide Image Placeholder 2">
            <a:extLst>
              <a:ext uri="{FF2B5EF4-FFF2-40B4-BE49-F238E27FC236}">
                <a16:creationId xmlns:a16="http://schemas.microsoft.com/office/drawing/2014/main" id="{0A81B71A-3A95-4667-A0EE-99DDC5C33EAF}"/>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5809A490-90FC-4E5B-8B99-803CBB9139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1572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40</a:t>
            </a:fld>
            <a:endParaRPr lang="en-US" noProof="0" dirty="0"/>
          </a:p>
        </p:txBody>
      </p:sp>
      <p:sp>
        <p:nvSpPr>
          <p:cNvPr id="4" name="Slide Image Placeholder 3">
            <a:extLst>
              <a:ext uri="{FF2B5EF4-FFF2-40B4-BE49-F238E27FC236}">
                <a16:creationId xmlns:a16="http://schemas.microsoft.com/office/drawing/2014/main" id="{C41C62F2-7A64-42E7-B682-3A7219022DF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449ACFC-7433-40B5-B5B9-24162E386A8D}"/>
              </a:ext>
            </a:extLst>
          </p:cNvPr>
          <p:cNvSpPr>
            <a:spLocks noGrp="1"/>
          </p:cNvSpPr>
          <p:nvPr>
            <p:ph type="body" idx="1"/>
          </p:nvPr>
        </p:nvSpPr>
        <p:spPr/>
        <p:txBody>
          <a:bodyPr/>
          <a:lstStyle/>
          <a:p>
            <a:pPr marL="0" lvl="0" indent="0">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3274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326BF327-26D5-3848-9814-7B217292901E}" type="slidenum">
              <a:rPr lang="en-US" noProof="0" smtClean="0"/>
              <a:pPr lvl="0"/>
              <a:t>4</a:t>
            </a:fld>
            <a:endParaRPr lang="en-US" noProof="0" dirty="0"/>
          </a:p>
        </p:txBody>
      </p:sp>
      <p:sp>
        <p:nvSpPr>
          <p:cNvPr id="6" name="Slide Image Placeholder 5">
            <a:extLst>
              <a:ext uri="{FF2B5EF4-FFF2-40B4-BE49-F238E27FC236}">
                <a16:creationId xmlns:a16="http://schemas.microsoft.com/office/drawing/2014/main" id="{0356C03F-0F75-4A6E-AD88-32D32006710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C8C4CCB-3C61-4CF8-8E29-A79BECCBDF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6101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41</a:t>
            </a:fld>
            <a:endParaRPr lang="en-US" noProof="0" dirty="0"/>
          </a:p>
        </p:txBody>
      </p:sp>
      <p:sp>
        <p:nvSpPr>
          <p:cNvPr id="4" name="Slide Image Placeholder 3">
            <a:extLst>
              <a:ext uri="{FF2B5EF4-FFF2-40B4-BE49-F238E27FC236}">
                <a16:creationId xmlns:a16="http://schemas.microsoft.com/office/drawing/2014/main" id="{4044577F-7B2B-4694-9013-B9AC45E897A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58C664E-76F5-4296-9A10-ED355B934EE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530282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p:txBody>
          <a:bodyPr/>
          <a:lstStyle/>
          <a:p>
            <a:pPr marL="0" lvl="0" indent="0">
              <a:buNone/>
            </a:pPr>
            <a:endParaRPr lang="en-US" sz="1200" kern="1200" dirty="0">
              <a:solidFill>
                <a:schemeClr val="tx1"/>
              </a:solidFill>
              <a:effectLst/>
              <a:latin typeface="+mn-lt"/>
              <a:ea typeface="+mn-ea"/>
              <a:cs typeface="+mn-cs"/>
            </a:endParaRPr>
          </a:p>
        </p:txBody>
      </p:sp>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42</a:t>
            </a:fld>
            <a:endParaRPr lang="en-US" noProof="0" dirty="0"/>
          </a:p>
        </p:txBody>
      </p:sp>
      <p:sp>
        <p:nvSpPr>
          <p:cNvPr id="5" name="Slide Image Placeholder 4">
            <a:extLst>
              <a:ext uri="{FF2B5EF4-FFF2-40B4-BE49-F238E27FC236}">
                <a16:creationId xmlns:a16="http://schemas.microsoft.com/office/drawing/2014/main" id="{F722F470-56E2-4D2B-B81A-DCA71552E7F9}"/>
              </a:ext>
            </a:extLst>
          </p:cNvPr>
          <p:cNvSpPr>
            <a:spLocks noGrp="1" noRot="1" noChangeAspect="1"/>
          </p:cNvSpPr>
          <p:nvPr>
            <p:ph type="sldImg"/>
          </p:nvPr>
        </p:nvSpPr>
        <p:spPr/>
      </p:sp>
    </p:spTree>
    <p:extLst>
      <p:ext uri="{BB962C8B-B14F-4D97-AF65-F5344CB8AC3E}">
        <p14:creationId xmlns:p14="http://schemas.microsoft.com/office/powerpoint/2010/main" val="1247053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43</a:t>
            </a:fld>
            <a:endParaRPr lang="en-US" noProof="0" dirty="0"/>
          </a:p>
        </p:txBody>
      </p:sp>
      <p:sp>
        <p:nvSpPr>
          <p:cNvPr id="4" name="Slide Image Placeholder 3">
            <a:extLst>
              <a:ext uri="{FF2B5EF4-FFF2-40B4-BE49-F238E27FC236}">
                <a16:creationId xmlns:a16="http://schemas.microsoft.com/office/drawing/2014/main" id="{2C60E63A-5E8C-41BD-94AE-4E536EF6C7F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73EF482-9A4E-43E2-83A5-B9A8D473F93B}"/>
              </a:ext>
            </a:extLst>
          </p:cNvPr>
          <p:cNvSpPr>
            <a:spLocks noGrp="1"/>
          </p:cNvSpPr>
          <p:nvPr>
            <p:ph type="body" idx="1"/>
          </p:nvPr>
        </p:nvSpPr>
        <p:spPr/>
        <p:txBody>
          <a:bodyPr/>
          <a:lstStyle/>
          <a:p>
            <a:pPr marL="0" lvl="0" indent="0">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16593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44</a:t>
            </a:fld>
            <a:endParaRPr lang="en-US" dirty="0"/>
          </a:p>
        </p:txBody>
      </p:sp>
    </p:spTree>
    <p:extLst>
      <p:ext uri="{BB962C8B-B14F-4D97-AF65-F5344CB8AC3E}">
        <p14:creationId xmlns:p14="http://schemas.microsoft.com/office/powerpoint/2010/main" val="2486902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45</a:t>
            </a:fld>
            <a:endParaRPr lang="en-US" noProof="0" dirty="0"/>
          </a:p>
        </p:txBody>
      </p:sp>
      <p:sp>
        <p:nvSpPr>
          <p:cNvPr id="4" name="Slide Image Placeholder 3">
            <a:extLst>
              <a:ext uri="{FF2B5EF4-FFF2-40B4-BE49-F238E27FC236}">
                <a16:creationId xmlns:a16="http://schemas.microsoft.com/office/drawing/2014/main" id="{8A4A63CA-972F-4198-A280-F953108E7A9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524C810-A7A2-479C-A357-1FF9C4CD8A05}"/>
              </a:ext>
            </a:extLst>
          </p:cNvPr>
          <p:cNvSpPr>
            <a:spLocks noGrp="1"/>
          </p:cNvSpPr>
          <p:nvPr>
            <p:ph type="body" idx="1"/>
          </p:nvPr>
        </p:nvSpPr>
        <p:spPr/>
        <p:txBody>
          <a:bodyPr/>
          <a:lstStyle/>
          <a:p>
            <a:pPr marL="0" lvl="0" indent="0">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2161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46</a:t>
            </a:fld>
            <a:endParaRPr lang="en-US" noProof="0" dirty="0"/>
          </a:p>
        </p:txBody>
      </p:sp>
      <p:sp>
        <p:nvSpPr>
          <p:cNvPr id="4" name="Slide Image Placeholder 3">
            <a:extLst>
              <a:ext uri="{FF2B5EF4-FFF2-40B4-BE49-F238E27FC236}">
                <a16:creationId xmlns:a16="http://schemas.microsoft.com/office/drawing/2014/main" id="{19E41957-89A3-4778-A947-FECC459EE99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CD45A0F-A752-43B6-9348-82DFCD591814}"/>
              </a:ext>
            </a:extLst>
          </p:cNvPr>
          <p:cNvSpPr>
            <a:spLocks noGrp="1"/>
          </p:cNvSpPr>
          <p:nvPr>
            <p:ph type="body" idx="1"/>
          </p:nvPr>
        </p:nvSpPr>
        <p:spPr/>
        <p:txBody>
          <a:bodyPr/>
          <a:lstStyle/>
          <a:p>
            <a:pPr marL="0" lvl="0" indent="0">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9083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47</a:t>
            </a:fld>
            <a:endParaRPr lang="en-US" noProof="0" dirty="0"/>
          </a:p>
        </p:txBody>
      </p:sp>
      <p:sp>
        <p:nvSpPr>
          <p:cNvPr id="7" name="Slide Image Placeholder 6">
            <a:extLst>
              <a:ext uri="{FF2B5EF4-FFF2-40B4-BE49-F238E27FC236}">
                <a16:creationId xmlns:a16="http://schemas.microsoft.com/office/drawing/2014/main" id="{ED1ADCCE-3B3B-46C5-B6BC-DA5E6AADC52B}"/>
              </a:ext>
            </a:extLst>
          </p:cNvPr>
          <p:cNvSpPr>
            <a:spLocks noGrp="1" noRot="1" noChangeAspect="1"/>
          </p:cNvSpPr>
          <p:nvPr>
            <p:ph type="sldImg"/>
          </p:nvPr>
        </p:nvSpPr>
        <p:spPr/>
      </p:sp>
    </p:spTree>
    <p:extLst>
      <p:ext uri="{BB962C8B-B14F-4D97-AF65-F5344CB8AC3E}">
        <p14:creationId xmlns:p14="http://schemas.microsoft.com/office/powerpoint/2010/main" val="4088143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D5F8523C-8729-40F0-9536-D6C4CA3AD238}" type="slidenum">
              <a:rPr lang="en-US" smtClean="0"/>
              <a:pPr/>
              <a:t>48</a:t>
            </a:fld>
            <a:endParaRPr lang="en-US" dirty="0"/>
          </a:p>
        </p:txBody>
      </p:sp>
      <p:sp>
        <p:nvSpPr>
          <p:cNvPr id="6" name="Slide Image Placeholder 5">
            <a:extLst>
              <a:ext uri="{FF2B5EF4-FFF2-40B4-BE49-F238E27FC236}">
                <a16:creationId xmlns:a16="http://schemas.microsoft.com/office/drawing/2014/main" id="{0C871BE8-5128-4E64-AC2B-70DBFC3CBE7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1BB2E4D-D1AE-4B8F-9DD6-5875DA4B3D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245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49</a:t>
            </a:fld>
            <a:endParaRPr lang="en-US" dirty="0"/>
          </a:p>
        </p:txBody>
      </p:sp>
    </p:spTree>
    <p:extLst>
      <p:ext uri="{BB962C8B-B14F-4D97-AF65-F5344CB8AC3E}">
        <p14:creationId xmlns:p14="http://schemas.microsoft.com/office/powerpoint/2010/main" val="3718523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50</a:t>
            </a:fld>
            <a:endParaRPr lang="en-US" dirty="0"/>
          </a:p>
        </p:txBody>
      </p:sp>
    </p:spTree>
    <p:extLst>
      <p:ext uri="{BB962C8B-B14F-4D97-AF65-F5344CB8AC3E}">
        <p14:creationId xmlns:p14="http://schemas.microsoft.com/office/powerpoint/2010/main" val="420715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2863833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51</a:t>
            </a:fld>
            <a:endParaRPr lang="en-US" dirty="0"/>
          </a:p>
        </p:txBody>
      </p:sp>
    </p:spTree>
    <p:extLst>
      <p:ext uri="{BB962C8B-B14F-4D97-AF65-F5344CB8AC3E}">
        <p14:creationId xmlns:p14="http://schemas.microsoft.com/office/powerpoint/2010/main" val="1032164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52</a:t>
            </a:fld>
            <a:endParaRPr lang="en-US" dirty="0"/>
          </a:p>
        </p:txBody>
      </p:sp>
    </p:spTree>
    <p:extLst>
      <p:ext uri="{BB962C8B-B14F-4D97-AF65-F5344CB8AC3E}">
        <p14:creationId xmlns:p14="http://schemas.microsoft.com/office/powerpoint/2010/main" val="2278164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53</a:t>
            </a:fld>
            <a:endParaRPr lang="en-US" dirty="0"/>
          </a:p>
        </p:txBody>
      </p:sp>
    </p:spTree>
    <p:extLst>
      <p:ext uri="{BB962C8B-B14F-4D97-AF65-F5344CB8AC3E}">
        <p14:creationId xmlns:p14="http://schemas.microsoft.com/office/powerpoint/2010/main" val="131589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dirty="0"/>
          </a:p>
        </p:txBody>
      </p:sp>
      <p:sp>
        <p:nvSpPr>
          <p:cNvPr id="6" name="Slide Number Placeholder 5">
            <a:extLst>
              <a:ext uri="{FF2B5EF4-FFF2-40B4-BE49-F238E27FC236}">
                <a16:creationId xmlns:a16="http://schemas.microsoft.com/office/drawing/2014/main" id="{46157787-0A96-446D-8EE2-4291061B11EB}"/>
              </a:ext>
            </a:extLst>
          </p:cNvPr>
          <p:cNvSpPr>
            <a:spLocks noGrp="1"/>
          </p:cNvSpPr>
          <p:nvPr>
            <p:ph type="sldNum" sz="quarter" idx="5"/>
          </p:nvPr>
        </p:nvSpPr>
        <p:spPr/>
        <p:txBody>
          <a:bodyPr/>
          <a:lstStyle/>
          <a:p>
            <a:pPr lvl="0"/>
            <a:fld id="{326BF327-26D5-3848-9814-7B217292901E}" type="slidenum">
              <a:rPr lang="en-US" noProof="0" smtClean="0"/>
              <a:pPr lvl="0"/>
              <a:t>6</a:t>
            </a:fld>
            <a:endParaRPr lang="en-US" noProof="0" dirty="0"/>
          </a:p>
        </p:txBody>
      </p:sp>
      <p:sp>
        <p:nvSpPr>
          <p:cNvPr id="7" name="Slide Image Placeholder 6">
            <a:extLst>
              <a:ext uri="{FF2B5EF4-FFF2-40B4-BE49-F238E27FC236}">
                <a16:creationId xmlns:a16="http://schemas.microsoft.com/office/drawing/2014/main" id="{6B783DE9-281E-40EC-A769-9264448BA2E5}"/>
              </a:ext>
            </a:extLst>
          </p:cNvPr>
          <p:cNvSpPr>
            <a:spLocks noGrp="1" noRot="1" noChangeAspect="1"/>
          </p:cNvSpPr>
          <p:nvPr>
            <p:ph type="sldImg"/>
          </p:nvPr>
        </p:nvSpPr>
        <p:spPr/>
      </p:sp>
    </p:spTree>
    <p:extLst>
      <p:ext uri="{BB962C8B-B14F-4D97-AF65-F5344CB8AC3E}">
        <p14:creationId xmlns:p14="http://schemas.microsoft.com/office/powerpoint/2010/main" val="275008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00025" lvl="1" indent="0">
              <a:buNone/>
            </a:pPr>
            <a:endParaRPr lang="en-US" dirty="0"/>
          </a:p>
        </p:txBody>
      </p:sp>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7</a:t>
            </a:fld>
            <a:endParaRPr lang="en-US" noProof="0" dirty="0"/>
          </a:p>
        </p:txBody>
      </p:sp>
      <p:sp>
        <p:nvSpPr>
          <p:cNvPr id="6" name="Slide Image Placeholder 5">
            <a:extLst>
              <a:ext uri="{FF2B5EF4-FFF2-40B4-BE49-F238E27FC236}">
                <a16:creationId xmlns:a16="http://schemas.microsoft.com/office/drawing/2014/main" id="{978A8909-A873-4BD1-BE67-5D73ACBB244E}"/>
              </a:ext>
            </a:extLst>
          </p:cNvPr>
          <p:cNvSpPr>
            <a:spLocks noGrp="1" noRot="1" noChangeAspect="1"/>
          </p:cNvSpPr>
          <p:nvPr>
            <p:ph type="sldImg"/>
          </p:nvPr>
        </p:nvSpPr>
        <p:spPr/>
      </p:sp>
    </p:spTree>
    <p:extLst>
      <p:ext uri="{BB962C8B-B14F-4D97-AF65-F5344CB8AC3E}">
        <p14:creationId xmlns:p14="http://schemas.microsoft.com/office/powerpoint/2010/main" val="248052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8</a:t>
            </a:fld>
            <a:endParaRPr lang="en-US" noProof="0" dirty="0"/>
          </a:p>
        </p:txBody>
      </p:sp>
      <p:sp>
        <p:nvSpPr>
          <p:cNvPr id="7" name="Slide Image Placeholder 6">
            <a:extLst>
              <a:ext uri="{FF2B5EF4-FFF2-40B4-BE49-F238E27FC236}">
                <a16:creationId xmlns:a16="http://schemas.microsoft.com/office/drawing/2014/main" id="{700A06F2-47F4-4055-8E98-287ADFCAE3E9}"/>
              </a:ext>
            </a:extLst>
          </p:cNvPr>
          <p:cNvSpPr>
            <a:spLocks noGrp="1" noRot="1" noChangeAspect="1"/>
          </p:cNvSpPr>
          <p:nvPr>
            <p:ph type="sldImg"/>
          </p:nvPr>
        </p:nvSpPr>
        <p:spPr/>
      </p:sp>
    </p:spTree>
    <p:extLst>
      <p:ext uri="{BB962C8B-B14F-4D97-AF65-F5344CB8AC3E}">
        <p14:creationId xmlns:p14="http://schemas.microsoft.com/office/powerpoint/2010/main" val="161049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9</a:t>
            </a:fld>
            <a:endParaRPr lang="en-US" dirty="0"/>
          </a:p>
        </p:txBody>
      </p:sp>
      <p:sp>
        <p:nvSpPr>
          <p:cNvPr id="7" name="Slide Image Placeholder 6">
            <a:extLst>
              <a:ext uri="{FF2B5EF4-FFF2-40B4-BE49-F238E27FC236}">
                <a16:creationId xmlns:a16="http://schemas.microsoft.com/office/drawing/2014/main" id="{34A637D2-4E0F-4621-830E-3012322C546C}"/>
              </a:ext>
            </a:extLst>
          </p:cNvPr>
          <p:cNvSpPr>
            <a:spLocks noGrp="1" noRot="1" noChangeAspect="1"/>
          </p:cNvSpPr>
          <p:nvPr>
            <p:ph type="sldImg"/>
          </p:nvPr>
        </p:nvSpPr>
        <p:spPr/>
      </p:sp>
    </p:spTree>
    <p:extLst>
      <p:ext uri="{BB962C8B-B14F-4D97-AF65-F5344CB8AC3E}">
        <p14:creationId xmlns:p14="http://schemas.microsoft.com/office/powerpoint/2010/main" val="1748467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07E4AF-11F8-9747-8C28-BD60ED3D8FE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III_logo-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081" y="1817463"/>
            <a:ext cx="2539653" cy="752079"/>
          </a:xfrm>
          <a:prstGeom prst="rect">
            <a:avLst/>
          </a:prstGeom>
        </p:spPr>
      </p:pic>
      <p:sp>
        <p:nvSpPr>
          <p:cNvPr id="11" name="Text Placeholder 10"/>
          <p:cNvSpPr>
            <a:spLocks noGrp="1"/>
          </p:cNvSpPr>
          <p:nvPr>
            <p:ph type="body" sz="quarter" idx="10"/>
          </p:nvPr>
        </p:nvSpPr>
        <p:spPr>
          <a:xfrm>
            <a:off x="557213" y="2836545"/>
            <a:ext cx="10839450" cy="1025525"/>
          </a:xfrm>
        </p:spPr>
        <p:txBody>
          <a:bodyPr/>
          <a:lstStyle>
            <a:lvl1pPr marL="0" indent="0">
              <a:buNone/>
              <a:defRPr sz="3200">
                <a:solidFill>
                  <a:srgbClr val="2F72AD"/>
                </a:solidFill>
              </a:defRPr>
            </a:lvl1pPr>
          </a:lstStyle>
          <a:p>
            <a:pPr lvl="0"/>
            <a:r>
              <a:rPr lang="en-US" dirty="0"/>
              <a:t>Click to edit Master text style</a:t>
            </a:r>
          </a:p>
        </p:txBody>
      </p:sp>
      <p:sp>
        <p:nvSpPr>
          <p:cNvPr id="15" name="Text Placeholder 14"/>
          <p:cNvSpPr>
            <a:spLocks noGrp="1"/>
          </p:cNvSpPr>
          <p:nvPr>
            <p:ph type="body" sz="quarter" idx="11" hasCustomPrompt="1"/>
          </p:nvPr>
        </p:nvSpPr>
        <p:spPr>
          <a:xfrm>
            <a:off x="557213" y="4076436"/>
            <a:ext cx="10839450" cy="708025"/>
          </a:xfrm>
        </p:spPr>
        <p:txBody>
          <a:bodyPr/>
          <a:lstStyle>
            <a:lvl1pPr marL="0" indent="0">
              <a:lnSpc>
                <a:spcPct val="100000"/>
              </a:lnSpc>
              <a:spcBef>
                <a:spcPts val="0"/>
              </a:spcBef>
              <a:buFont typeface="Wingdings 3" panose="05040102010807070707" pitchFamily="18" charset="2"/>
              <a:buNone/>
              <a:defRPr sz="2400"/>
            </a:lvl1pPr>
          </a:lstStyle>
          <a:p>
            <a:pPr marL="0" indent="0">
              <a:lnSpc>
                <a:spcPct val="100000"/>
              </a:lnSpc>
              <a:spcBef>
                <a:spcPts val="0"/>
              </a:spcBef>
              <a:buFont typeface="Wingdings 3" panose="05040102010807070707" pitchFamily="18" charset="2"/>
              <a:buNone/>
            </a:pPr>
            <a:r>
              <a:rPr lang="en-US" sz="2000">
                <a:latin typeface="Arial" charset="0"/>
                <a:ea typeface="Arial" charset="0"/>
                <a:cs typeface="Arial" charset="0"/>
              </a:rPr>
              <a:t>Sample Subtitle Placeholder</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760340"/>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469900" y="2381252"/>
            <a:ext cx="5537200" cy="3277506"/>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6225116" y="2381249"/>
            <a:ext cx="5535168" cy="1174517"/>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1"/>
          <p:cNvSpPr>
            <a:spLocks noGrp="1"/>
          </p:cNvSpPr>
          <p:nvPr>
            <p:ph sz="quarter" idx="39"/>
          </p:nvPr>
        </p:nvSpPr>
        <p:spPr>
          <a:xfrm>
            <a:off x="6225116" y="4486527"/>
            <a:ext cx="5535168" cy="1172230"/>
          </a:xfrm>
        </p:spPr>
        <p:txBody>
          <a:bodyPr/>
          <a:lstStyle>
            <a:lvl1pPr>
              <a:defRPr sz="2000"/>
            </a:lvl1pPr>
            <a:lvl2pPr>
              <a:defRPr sz="1800"/>
            </a:lvl2pPr>
            <a:lvl3pPr>
              <a:defRPr sz="1600"/>
            </a:lvl3pPr>
            <a:lvl4pPr marL="1033246" indent="0">
              <a:buNone/>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5" name="Text Placeholder 12">
            <a:extLst>
              <a:ext uri="{FF2B5EF4-FFF2-40B4-BE49-F238E27FC236}">
                <a16:creationId xmlns:a16="http://schemas.microsoft.com/office/drawing/2014/main" id="{55D34884-3A41-9B48-9A26-A9EEFA3F4CE1}"/>
              </a:ext>
            </a:extLst>
          </p:cNvPr>
          <p:cNvSpPr>
            <a:spLocks noGrp="1"/>
          </p:cNvSpPr>
          <p:nvPr>
            <p:ph type="body" sz="quarter" idx="17" hasCustomPrompt="1"/>
          </p:nvPr>
        </p:nvSpPr>
        <p:spPr>
          <a:xfrm>
            <a:off x="1103936" y="5709556"/>
            <a:ext cx="10656348"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8175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6"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Content Placeholder 13"/>
          <p:cNvSpPr>
            <a:spLocks noGrp="1"/>
          </p:cNvSpPr>
          <p:nvPr>
            <p:ph sz="quarter" idx="37"/>
          </p:nvPr>
        </p:nvSpPr>
        <p:spPr>
          <a:xfrm>
            <a:off x="6225116" y="2378076"/>
            <a:ext cx="5535168" cy="328068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FB449E55-6D19-AB49-8DE9-7C2161501A1C}"/>
              </a:ext>
            </a:extLst>
          </p:cNvPr>
          <p:cNvSpPr>
            <a:spLocks noGrp="1"/>
          </p:cNvSpPr>
          <p:nvPr>
            <p:ph type="body" sz="quarter" idx="17" hasCustomPrompt="1"/>
          </p:nvPr>
        </p:nvSpPr>
        <p:spPr>
          <a:xfrm>
            <a:off x="1103936" y="57095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11" name="Text Placeholder 9">
            <a:extLst>
              <a:ext uri="{FF2B5EF4-FFF2-40B4-BE49-F238E27FC236}">
                <a16:creationId xmlns:a16="http://schemas.microsoft.com/office/drawing/2014/main" id="{A08D3E6A-0790-5C41-8059-7404ED2B37C3}"/>
              </a:ext>
            </a:extLst>
          </p:cNvPr>
          <p:cNvSpPr>
            <a:spLocks noGrp="1"/>
          </p:cNvSpPr>
          <p:nvPr>
            <p:ph type="body" sz="quarter" idx="38"/>
          </p:nvPr>
        </p:nvSpPr>
        <p:spPr>
          <a:xfrm>
            <a:off x="475488"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3" name="Text Placeholder 9">
            <a:extLst>
              <a:ext uri="{FF2B5EF4-FFF2-40B4-BE49-F238E27FC236}">
                <a16:creationId xmlns:a16="http://schemas.microsoft.com/office/drawing/2014/main" id="{9B8B750E-9070-964A-B97D-535B031EAF2A}"/>
              </a:ext>
            </a:extLst>
          </p:cNvPr>
          <p:cNvSpPr>
            <a:spLocks noGrp="1"/>
          </p:cNvSpPr>
          <p:nvPr>
            <p:ph type="body" sz="quarter" idx="36"/>
          </p:nvPr>
        </p:nvSpPr>
        <p:spPr>
          <a:xfrm>
            <a:off x="475488" y="3760340"/>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7" name="Content Placeholder 5">
            <a:extLst>
              <a:ext uri="{FF2B5EF4-FFF2-40B4-BE49-F238E27FC236}">
                <a16:creationId xmlns:a16="http://schemas.microsoft.com/office/drawing/2014/main" id="{7F7D54FE-8B84-9046-81AA-DEC363F0E9A4}"/>
              </a:ext>
            </a:extLst>
          </p:cNvPr>
          <p:cNvSpPr>
            <a:spLocks noGrp="1"/>
          </p:cNvSpPr>
          <p:nvPr>
            <p:ph sz="quarter" idx="39"/>
          </p:nvPr>
        </p:nvSpPr>
        <p:spPr>
          <a:xfrm>
            <a:off x="476484" y="2381249"/>
            <a:ext cx="5535168" cy="1174517"/>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11">
            <a:extLst>
              <a:ext uri="{FF2B5EF4-FFF2-40B4-BE49-F238E27FC236}">
                <a16:creationId xmlns:a16="http://schemas.microsoft.com/office/drawing/2014/main" id="{0A580081-F847-AD4A-9BBC-367E14928547}"/>
              </a:ext>
            </a:extLst>
          </p:cNvPr>
          <p:cNvSpPr>
            <a:spLocks noGrp="1"/>
          </p:cNvSpPr>
          <p:nvPr>
            <p:ph sz="quarter" idx="40"/>
          </p:nvPr>
        </p:nvSpPr>
        <p:spPr>
          <a:xfrm>
            <a:off x="476484" y="4486527"/>
            <a:ext cx="5535168" cy="117223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88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773253"/>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773253"/>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476257" y="2377440"/>
            <a:ext cx="5530849" cy="117043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5"/>
          <p:cNvSpPr>
            <a:spLocks noGrp="1"/>
          </p:cNvSpPr>
          <p:nvPr>
            <p:ph sz="quarter" idx="38"/>
          </p:nvPr>
        </p:nvSpPr>
        <p:spPr>
          <a:xfrm>
            <a:off x="6225116" y="2378077"/>
            <a:ext cx="5535168" cy="117043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17"/>
          <p:cNvSpPr>
            <a:spLocks noGrp="1"/>
          </p:cNvSpPr>
          <p:nvPr>
            <p:ph sz="quarter" idx="39"/>
          </p:nvPr>
        </p:nvSpPr>
        <p:spPr>
          <a:xfrm>
            <a:off x="476257" y="4495629"/>
            <a:ext cx="5530849" cy="117043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20" name="Content Placeholder 19"/>
          <p:cNvSpPr>
            <a:spLocks noGrp="1"/>
          </p:cNvSpPr>
          <p:nvPr>
            <p:ph sz="quarter" idx="40"/>
          </p:nvPr>
        </p:nvSpPr>
        <p:spPr>
          <a:xfrm>
            <a:off x="6225117" y="4494998"/>
            <a:ext cx="5532120" cy="117043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7" name="Text Placeholder 12">
            <a:extLst>
              <a:ext uri="{FF2B5EF4-FFF2-40B4-BE49-F238E27FC236}">
                <a16:creationId xmlns:a16="http://schemas.microsoft.com/office/drawing/2014/main" id="{B5B1464D-519C-4943-A9D9-041E4676D285}"/>
              </a:ext>
            </a:extLst>
          </p:cNvPr>
          <p:cNvSpPr>
            <a:spLocks noGrp="1"/>
          </p:cNvSpPr>
          <p:nvPr>
            <p:ph type="body" sz="quarter" idx="17" hasCustomPrompt="1"/>
          </p:nvPr>
        </p:nvSpPr>
        <p:spPr>
          <a:xfrm>
            <a:off x="1103936" y="5709556"/>
            <a:ext cx="10656348"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27159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A10009-BE40-B243-8975-4F3FA048396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III_logo-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173" y="2051143"/>
            <a:ext cx="2539653" cy="752079"/>
          </a:xfrm>
          <a:prstGeom prst="rect">
            <a:avLst/>
          </a:prstGeom>
        </p:spPr>
      </p:pic>
      <p:sp>
        <p:nvSpPr>
          <p:cNvPr id="8" name="Title 1"/>
          <p:cNvSpPr txBox="1">
            <a:spLocks/>
          </p:cNvSpPr>
          <p:nvPr userDrawn="1"/>
        </p:nvSpPr>
        <p:spPr>
          <a:xfrm>
            <a:off x="1052945" y="4098867"/>
            <a:ext cx="9633527" cy="671338"/>
          </a:xfrm>
          <a:prstGeom prst="rect">
            <a:avLst/>
          </a:prstGeom>
        </p:spPr>
        <p:txBody>
          <a:bodyPr/>
          <a:lst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a:lstStyle>
          <a:p>
            <a:pPr algn="ctr"/>
            <a:r>
              <a:rPr lang="en-US" dirty="0"/>
              <a:t>Thank you!</a:t>
            </a:r>
          </a:p>
        </p:txBody>
      </p:sp>
      <p:sp>
        <p:nvSpPr>
          <p:cNvPr id="9" name="Subtitle 2"/>
          <p:cNvSpPr txBox="1">
            <a:spLocks/>
          </p:cNvSpPr>
          <p:nvPr userDrawn="1"/>
        </p:nvSpPr>
        <p:spPr>
          <a:xfrm>
            <a:off x="1052945" y="4857177"/>
            <a:ext cx="9633526" cy="415498"/>
          </a:xfrm>
          <a:prstGeom prst="rect">
            <a:avLst/>
          </a:prstGeom>
        </p:spPr>
        <p:txBody>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solidFill>
                  <a:srgbClr val="153B65"/>
                </a:solidFill>
              </a:rPr>
              <a:t>www.iii.org</a:t>
            </a:r>
          </a:p>
        </p:txBody>
      </p:sp>
      <p:sp>
        <p:nvSpPr>
          <p:cNvPr id="11" name="Subtitle 2">
            <a:extLst>
              <a:ext uri="{FF2B5EF4-FFF2-40B4-BE49-F238E27FC236}">
                <a16:creationId xmlns:a16="http://schemas.microsoft.com/office/drawing/2014/main" id="{279DE439-7A34-904A-8FD8-3BEB7CA94911}"/>
              </a:ext>
            </a:extLst>
          </p:cNvPr>
          <p:cNvSpPr txBox="1">
            <a:spLocks/>
          </p:cNvSpPr>
          <p:nvPr userDrawn="1"/>
        </p:nvSpPr>
        <p:spPr bwMode="gray">
          <a:xfrm>
            <a:off x="4548548" y="2917775"/>
            <a:ext cx="3094903" cy="24314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Clr>
                <a:srgbClr val="337DBE"/>
              </a:buClr>
              <a:buSzPct val="77000"/>
              <a:buFont typeface="Wingdings 3" panose="05040102010807070707" pitchFamily="18" charset="2"/>
              <a:buNone/>
              <a:defRPr sz="2000" kern="1200">
                <a:solidFill>
                  <a:srgbClr val="072C44"/>
                </a:solidFill>
                <a:latin typeface="+mn-lt"/>
                <a:ea typeface="+mn-ea"/>
                <a:cs typeface="+mn-cs"/>
              </a:defRPr>
            </a:lvl1pPr>
            <a:lvl2pPr marL="457200" indent="0" algn="ctr" defTabSz="914400" rtl="0" eaLnBrk="1" latinLnBrk="0" hangingPunct="1">
              <a:lnSpc>
                <a:spcPct val="90000"/>
              </a:lnSpc>
              <a:spcBef>
                <a:spcPts val="1000"/>
              </a:spcBef>
              <a:buClr>
                <a:srgbClr val="337DBE"/>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rgbClr val="337DBE"/>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200"/>
              </a:spcBef>
              <a:buClr>
                <a:srgbClr val="337DBE"/>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100"/>
              </a:spcBef>
              <a:buClr>
                <a:srgbClr val="337DBE"/>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dirty="0">
                <a:solidFill>
                  <a:srgbClr val="153B65"/>
                </a:solidFill>
              </a:rPr>
              <a:t>Informed. Empowered.</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54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482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C1A3-8038-42ED-B28D-24E7C9EDF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A3968E-622F-4720-BF27-40D3D1900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0A878-6CB8-4213-A422-94C1A5354508}"/>
              </a:ext>
            </a:extLst>
          </p:cNvPr>
          <p:cNvSpPr>
            <a:spLocks noGrp="1"/>
          </p:cNvSpPr>
          <p:nvPr>
            <p:ph type="dt" sz="half" idx="10"/>
          </p:nvPr>
        </p:nvSpPr>
        <p:spPr/>
        <p:txBody>
          <a:bodyPr/>
          <a:lstStyle/>
          <a:p>
            <a:fld id="{DB2F76B7-D57E-42CC-8D63-FC693FD87262}" type="datetimeFigureOut">
              <a:rPr lang="en-US" smtClean="0"/>
              <a:t>9/8/2020</a:t>
            </a:fld>
            <a:endParaRPr lang="en-US" dirty="0"/>
          </a:p>
        </p:txBody>
      </p:sp>
      <p:sp>
        <p:nvSpPr>
          <p:cNvPr id="5" name="Footer Placeholder 4">
            <a:extLst>
              <a:ext uri="{FF2B5EF4-FFF2-40B4-BE49-F238E27FC236}">
                <a16:creationId xmlns:a16="http://schemas.microsoft.com/office/drawing/2014/main" id="{98DCC115-19C5-4A0D-BAC6-DA8A9FA1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100C64-DDD1-4932-BF33-D4D55AAE59CF}"/>
              </a:ext>
            </a:extLst>
          </p:cNvPr>
          <p:cNvSpPr>
            <a:spLocks noGrp="1"/>
          </p:cNvSpPr>
          <p:nvPr>
            <p:ph type="sldNum" sz="quarter" idx="12"/>
          </p:nvPr>
        </p:nvSpPr>
        <p:spPr/>
        <p:txBody>
          <a:bodyPr/>
          <a:lstStyle/>
          <a:p>
            <a:fld id="{B43CAC36-5B72-435F-8C01-14693AB9F6CB}" type="slidenum">
              <a:rPr lang="en-US" smtClean="0"/>
              <a:t>‹#›</a:t>
            </a:fld>
            <a:endParaRPr lang="en-US" dirty="0"/>
          </a:p>
        </p:txBody>
      </p:sp>
    </p:spTree>
    <p:extLst>
      <p:ext uri="{BB962C8B-B14F-4D97-AF65-F5344CB8AC3E}">
        <p14:creationId xmlns:p14="http://schemas.microsoft.com/office/powerpoint/2010/main" val="26775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068A-45C8-4F28-9C7E-7B779D952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963D8-B4AE-4120-A688-C1827AD725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A9E04-0063-4CCA-ACCF-06FB76FF7F6D}"/>
              </a:ext>
            </a:extLst>
          </p:cNvPr>
          <p:cNvSpPr>
            <a:spLocks noGrp="1"/>
          </p:cNvSpPr>
          <p:nvPr>
            <p:ph type="dt" sz="half" idx="10"/>
          </p:nvPr>
        </p:nvSpPr>
        <p:spPr/>
        <p:txBody>
          <a:bodyPr/>
          <a:lstStyle/>
          <a:p>
            <a:fld id="{DB2F76B7-D57E-42CC-8D63-FC693FD87262}" type="datetimeFigureOut">
              <a:rPr lang="en-US" smtClean="0"/>
              <a:t>9/8/2020</a:t>
            </a:fld>
            <a:endParaRPr lang="en-US" dirty="0"/>
          </a:p>
        </p:txBody>
      </p:sp>
      <p:sp>
        <p:nvSpPr>
          <p:cNvPr id="5" name="Footer Placeholder 4">
            <a:extLst>
              <a:ext uri="{FF2B5EF4-FFF2-40B4-BE49-F238E27FC236}">
                <a16:creationId xmlns:a16="http://schemas.microsoft.com/office/drawing/2014/main" id="{EB42E836-44B9-437E-8615-4A21917587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D6A26-A72E-4E68-A265-AC68B897F380}"/>
              </a:ext>
            </a:extLst>
          </p:cNvPr>
          <p:cNvSpPr>
            <a:spLocks noGrp="1"/>
          </p:cNvSpPr>
          <p:nvPr>
            <p:ph type="sldNum" sz="quarter" idx="12"/>
          </p:nvPr>
        </p:nvSpPr>
        <p:spPr/>
        <p:txBody>
          <a:bodyPr/>
          <a:lstStyle/>
          <a:p>
            <a:fld id="{B43CAC36-5B72-435F-8C01-14693AB9F6CB}" type="slidenum">
              <a:rPr lang="en-US" smtClean="0"/>
              <a:t>‹#›</a:t>
            </a:fld>
            <a:endParaRPr lang="en-US" dirty="0"/>
          </a:p>
        </p:txBody>
      </p:sp>
    </p:spTree>
    <p:extLst>
      <p:ext uri="{BB962C8B-B14F-4D97-AF65-F5344CB8AC3E}">
        <p14:creationId xmlns:p14="http://schemas.microsoft.com/office/powerpoint/2010/main" val="56034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F60C-C087-48A3-AFD3-7A5FAD9C3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5207C1-3413-485B-B189-FB6BF9984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F300D-3E9C-4409-966D-1E291183C8C7}"/>
              </a:ext>
            </a:extLst>
          </p:cNvPr>
          <p:cNvSpPr>
            <a:spLocks noGrp="1"/>
          </p:cNvSpPr>
          <p:nvPr>
            <p:ph type="dt" sz="half" idx="10"/>
          </p:nvPr>
        </p:nvSpPr>
        <p:spPr/>
        <p:txBody>
          <a:bodyPr/>
          <a:lstStyle/>
          <a:p>
            <a:fld id="{DB2F76B7-D57E-42CC-8D63-FC693FD87262}" type="datetimeFigureOut">
              <a:rPr lang="en-US" smtClean="0"/>
              <a:t>9/8/2020</a:t>
            </a:fld>
            <a:endParaRPr lang="en-US" dirty="0"/>
          </a:p>
        </p:txBody>
      </p:sp>
      <p:sp>
        <p:nvSpPr>
          <p:cNvPr id="5" name="Footer Placeholder 4">
            <a:extLst>
              <a:ext uri="{FF2B5EF4-FFF2-40B4-BE49-F238E27FC236}">
                <a16:creationId xmlns:a16="http://schemas.microsoft.com/office/drawing/2014/main" id="{7259AC3A-0C89-4B26-A372-6782CA754C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562DB6-3260-4665-80F6-43335A1926D1}"/>
              </a:ext>
            </a:extLst>
          </p:cNvPr>
          <p:cNvSpPr>
            <a:spLocks noGrp="1"/>
          </p:cNvSpPr>
          <p:nvPr>
            <p:ph type="sldNum" sz="quarter" idx="12"/>
          </p:nvPr>
        </p:nvSpPr>
        <p:spPr/>
        <p:txBody>
          <a:bodyPr/>
          <a:lstStyle/>
          <a:p>
            <a:fld id="{B43CAC36-5B72-435F-8C01-14693AB9F6CB}" type="slidenum">
              <a:rPr lang="en-US" smtClean="0"/>
              <a:t>‹#›</a:t>
            </a:fld>
            <a:endParaRPr lang="en-US" dirty="0"/>
          </a:p>
        </p:txBody>
      </p:sp>
    </p:spTree>
    <p:extLst>
      <p:ext uri="{BB962C8B-B14F-4D97-AF65-F5344CB8AC3E}">
        <p14:creationId xmlns:p14="http://schemas.microsoft.com/office/powerpoint/2010/main" val="2529421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3D53-27F4-404C-BF86-69DBF8817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4EE45-6237-4C3F-99E4-7F75F33F2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BE6ED3-D5F1-4FE0-B84B-A71124777E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FE74CB-00D3-4F75-B3D4-C6E998CB573B}"/>
              </a:ext>
            </a:extLst>
          </p:cNvPr>
          <p:cNvSpPr>
            <a:spLocks noGrp="1"/>
          </p:cNvSpPr>
          <p:nvPr>
            <p:ph type="dt" sz="half" idx="10"/>
          </p:nvPr>
        </p:nvSpPr>
        <p:spPr/>
        <p:txBody>
          <a:bodyPr/>
          <a:lstStyle/>
          <a:p>
            <a:fld id="{DB2F76B7-D57E-42CC-8D63-FC693FD87262}" type="datetimeFigureOut">
              <a:rPr lang="en-US" smtClean="0"/>
              <a:t>9/8/2020</a:t>
            </a:fld>
            <a:endParaRPr lang="en-US" dirty="0"/>
          </a:p>
        </p:txBody>
      </p:sp>
      <p:sp>
        <p:nvSpPr>
          <p:cNvPr id="6" name="Footer Placeholder 5">
            <a:extLst>
              <a:ext uri="{FF2B5EF4-FFF2-40B4-BE49-F238E27FC236}">
                <a16:creationId xmlns:a16="http://schemas.microsoft.com/office/drawing/2014/main" id="{55853FCC-EB34-4FD6-90EC-C5DCB959B0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BC038E-3233-4A34-9E46-513277B1857B}"/>
              </a:ext>
            </a:extLst>
          </p:cNvPr>
          <p:cNvSpPr>
            <a:spLocks noGrp="1"/>
          </p:cNvSpPr>
          <p:nvPr>
            <p:ph type="sldNum" sz="quarter" idx="12"/>
          </p:nvPr>
        </p:nvSpPr>
        <p:spPr/>
        <p:txBody>
          <a:bodyPr/>
          <a:lstStyle/>
          <a:p>
            <a:fld id="{B43CAC36-5B72-435F-8C01-14693AB9F6CB}" type="slidenum">
              <a:rPr lang="en-US" smtClean="0"/>
              <a:t>‹#›</a:t>
            </a:fld>
            <a:endParaRPr lang="en-US" dirty="0"/>
          </a:p>
        </p:txBody>
      </p:sp>
    </p:spTree>
    <p:extLst>
      <p:ext uri="{BB962C8B-B14F-4D97-AF65-F5344CB8AC3E}">
        <p14:creationId xmlns:p14="http://schemas.microsoft.com/office/powerpoint/2010/main" val="292244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rot="10800000" flipH="1">
            <a:off x="0"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bwMode="gray">
          <a:xfrm>
            <a:off x="938773" y="1960695"/>
            <a:ext cx="103632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938773" y="3542607"/>
            <a:ext cx="9265920" cy="813816"/>
          </a:xfrm>
        </p:spPr>
        <p:txBody>
          <a:bodyPr lIns="0" tIns="0" rIns="0" bIns="0"/>
          <a:lstStyle>
            <a:lvl1pPr marL="0" indent="0" algn="l">
              <a:spcBef>
                <a:spcPts val="40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699847DD-D513-364B-8658-8C0F6E5633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3333"/>
          <a:stretch/>
        </p:blipFill>
        <p:spPr>
          <a:xfrm>
            <a:off x="0" y="6400800"/>
            <a:ext cx="12192000" cy="457200"/>
          </a:xfrm>
          <a:prstGeom prst="rect">
            <a:avLst/>
          </a:prstGeom>
        </p:spPr>
      </p:pic>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DE35-74C2-4314-B3FC-F952CF7FFB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05E54-3DC3-4EB6-B760-9A7D01131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09535-4001-45AE-B8BF-65963C2228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B712A5-0AAF-455D-B8A7-148B20B2E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E4BFF4-8A26-4955-A957-EDF4D44E2F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DE6EB-0E75-46E8-ACA8-5A10ADB2D474}"/>
              </a:ext>
            </a:extLst>
          </p:cNvPr>
          <p:cNvSpPr>
            <a:spLocks noGrp="1"/>
          </p:cNvSpPr>
          <p:nvPr>
            <p:ph type="dt" sz="half" idx="10"/>
          </p:nvPr>
        </p:nvSpPr>
        <p:spPr/>
        <p:txBody>
          <a:bodyPr/>
          <a:lstStyle/>
          <a:p>
            <a:fld id="{DB2F76B7-D57E-42CC-8D63-FC693FD87262}" type="datetimeFigureOut">
              <a:rPr lang="en-US" smtClean="0"/>
              <a:t>9/8/2020</a:t>
            </a:fld>
            <a:endParaRPr lang="en-US" dirty="0"/>
          </a:p>
        </p:txBody>
      </p:sp>
      <p:sp>
        <p:nvSpPr>
          <p:cNvPr id="8" name="Footer Placeholder 7">
            <a:extLst>
              <a:ext uri="{FF2B5EF4-FFF2-40B4-BE49-F238E27FC236}">
                <a16:creationId xmlns:a16="http://schemas.microsoft.com/office/drawing/2014/main" id="{324BF5F4-1B81-4E15-B6BE-E796029533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EF4B53-C1B1-4C22-9746-34AB3C78DF72}"/>
              </a:ext>
            </a:extLst>
          </p:cNvPr>
          <p:cNvSpPr>
            <a:spLocks noGrp="1"/>
          </p:cNvSpPr>
          <p:nvPr>
            <p:ph type="sldNum" sz="quarter" idx="12"/>
          </p:nvPr>
        </p:nvSpPr>
        <p:spPr/>
        <p:txBody>
          <a:bodyPr/>
          <a:lstStyle/>
          <a:p>
            <a:fld id="{B43CAC36-5B72-435F-8C01-14693AB9F6CB}" type="slidenum">
              <a:rPr lang="en-US" smtClean="0"/>
              <a:t>‹#›</a:t>
            </a:fld>
            <a:endParaRPr lang="en-US" dirty="0"/>
          </a:p>
        </p:txBody>
      </p:sp>
    </p:spTree>
    <p:extLst>
      <p:ext uri="{BB962C8B-B14F-4D97-AF65-F5344CB8AC3E}">
        <p14:creationId xmlns:p14="http://schemas.microsoft.com/office/powerpoint/2010/main" val="3587774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6919-146E-4B4B-B024-5941EA42E2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0D8665-9D44-47FD-9174-E057412FB8F9}"/>
              </a:ext>
            </a:extLst>
          </p:cNvPr>
          <p:cNvSpPr>
            <a:spLocks noGrp="1"/>
          </p:cNvSpPr>
          <p:nvPr>
            <p:ph type="dt" sz="half" idx="10"/>
          </p:nvPr>
        </p:nvSpPr>
        <p:spPr/>
        <p:txBody>
          <a:bodyPr/>
          <a:lstStyle/>
          <a:p>
            <a:fld id="{DB2F76B7-D57E-42CC-8D63-FC693FD87262}" type="datetimeFigureOut">
              <a:rPr lang="en-US" smtClean="0"/>
              <a:t>9/8/2020</a:t>
            </a:fld>
            <a:endParaRPr lang="en-US" dirty="0"/>
          </a:p>
        </p:txBody>
      </p:sp>
      <p:sp>
        <p:nvSpPr>
          <p:cNvPr id="4" name="Footer Placeholder 3">
            <a:extLst>
              <a:ext uri="{FF2B5EF4-FFF2-40B4-BE49-F238E27FC236}">
                <a16:creationId xmlns:a16="http://schemas.microsoft.com/office/drawing/2014/main" id="{DAD1DADA-74AF-4D3C-ADF6-F1AFBC3B8E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BC6E3F-FBD5-4BE2-AC35-931B7A1AF644}"/>
              </a:ext>
            </a:extLst>
          </p:cNvPr>
          <p:cNvSpPr>
            <a:spLocks noGrp="1"/>
          </p:cNvSpPr>
          <p:nvPr>
            <p:ph type="sldNum" sz="quarter" idx="12"/>
          </p:nvPr>
        </p:nvSpPr>
        <p:spPr/>
        <p:txBody>
          <a:bodyPr/>
          <a:lstStyle/>
          <a:p>
            <a:fld id="{B43CAC36-5B72-435F-8C01-14693AB9F6CB}" type="slidenum">
              <a:rPr lang="en-US" smtClean="0"/>
              <a:t>‹#›</a:t>
            </a:fld>
            <a:endParaRPr lang="en-US" dirty="0"/>
          </a:p>
        </p:txBody>
      </p:sp>
    </p:spTree>
    <p:extLst>
      <p:ext uri="{BB962C8B-B14F-4D97-AF65-F5344CB8AC3E}">
        <p14:creationId xmlns:p14="http://schemas.microsoft.com/office/powerpoint/2010/main" val="78751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503EB-D54A-4469-AD35-09F19E1D9C10}"/>
              </a:ext>
            </a:extLst>
          </p:cNvPr>
          <p:cNvSpPr>
            <a:spLocks noGrp="1"/>
          </p:cNvSpPr>
          <p:nvPr>
            <p:ph type="dt" sz="half" idx="10"/>
          </p:nvPr>
        </p:nvSpPr>
        <p:spPr/>
        <p:txBody>
          <a:bodyPr/>
          <a:lstStyle/>
          <a:p>
            <a:fld id="{DB2F76B7-D57E-42CC-8D63-FC693FD87262}" type="datetimeFigureOut">
              <a:rPr lang="en-US" smtClean="0"/>
              <a:t>9/8/2020</a:t>
            </a:fld>
            <a:endParaRPr lang="en-US" dirty="0"/>
          </a:p>
        </p:txBody>
      </p:sp>
      <p:sp>
        <p:nvSpPr>
          <p:cNvPr id="3" name="Footer Placeholder 2">
            <a:extLst>
              <a:ext uri="{FF2B5EF4-FFF2-40B4-BE49-F238E27FC236}">
                <a16:creationId xmlns:a16="http://schemas.microsoft.com/office/drawing/2014/main" id="{A16C1A97-8C0E-45DA-87BF-CD80B56539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1A8A1C5-166A-41C1-B163-AB389B1D304F}"/>
              </a:ext>
            </a:extLst>
          </p:cNvPr>
          <p:cNvSpPr>
            <a:spLocks noGrp="1"/>
          </p:cNvSpPr>
          <p:nvPr>
            <p:ph type="sldNum" sz="quarter" idx="12"/>
          </p:nvPr>
        </p:nvSpPr>
        <p:spPr/>
        <p:txBody>
          <a:bodyPr/>
          <a:lstStyle/>
          <a:p>
            <a:fld id="{B43CAC36-5B72-435F-8C01-14693AB9F6CB}" type="slidenum">
              <a:rPr lang="en-US" smtClean="0"/>
              <a:t>‹#›</a:t>
            </a:fld>
            <a:endParaRPr lang="en-US" dirty="0"/>
          </a:p>
        </p:txBody>
      </p:sp>
    </p:spTree>
    <p:extLst>
      <p:ext uri="{BB962C8B-B14F-4D97-AF65-F5344CB8AC3E}">
        <p14:creationId xmlns:p14="http://schemas.microsoft.com/office/powerpoint/2010/main" val="175433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8AC72A-114E-5B4E-8696-6F277BDAF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3" name="Title 1">
            <a:extLst>
              <a:ext uri="{FF2B5EF4-FFF2-40B4-BE49-F238E27FC236}">
                <a16:creationId xmlns:a16="http://schemas.microsoft.com/office/drawing/2014/main" id="{F10C4868-0389-6D40-A21D-F9BEDC7C6224}"/>
              </a:ext>
            </a:extLst>
          </p:cNvPr>
          <p:cNvSpPr>
            <a:spLocks noGrp="1"/>
          </p:cNvSpPr>
          <p:nvPr>
            <p:ph type="ctrTitle"/>
          </p:nvPr>
        </p:nvSpPr>
        <p:spPr>
          <a:xfrm>
            <a:off x="844897" y="270398"/>
            <a:ext cx="9326880" cy="1656893"/>
          </a:xfrm>
        </p:spPr>
        <p:txBody>
          <a:bodyPr lIns="0" tIns="0" rIns="0" bIns="0"/>
          <a:lstStyle>
            <a:lvl1pPr algn="l">
              <a:defRPr sz="3600" b="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01276FE9-BB31-D944-9C4E-48037EC9537F}"/>
              </a:ext>
            </a:extLst>
          </p:cNvPr>
          <p:cNvSpPr>
            <a:spLocks noGrp="1"/>
          </p:cNvSpPr>
          <p:nvPr>
            <p:ph type="subTitle" idx="1"/>
          </p:nvPr>
        </p:nvSpPr>
        <p:spPr>
          <a:xfrm>
            <a:off x="844897" y="2060574"/>
            <a:ext cx="9326880" cy="976579"/>
          </a:xfrm>
        </p:spPr>
        <p:txBody>
          <a:bodyPr lIns="0" tIns="0" rIns="0" bIns="0"/>
          <a:lstStyle>
            <a:lvl1pPr marL="0" indent="0" algn="l">
              <a:spcBef>
                <a:spcPts val="480"/>
              </a:spcBef>
              <a:buNone/>
              <a:defRPr sz="2400">
                <a:solidFill>
                  <a:srgbClr val="072C44"/>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1" indent="0" algn="ctr">
              <a:buNone/>
              <a:defRPr>
                <a:solidFill>
                  <a:schemeClr val="tx1">
                    <a:tint val="75000"/>
                  </a:schemeClr>
                </a:solidFill>
              </a:defRPr>
            </a:lvl5pPr>
            <a:lvl6pPr marL="2743064"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a:t>Click to edit Master subtitle style</a:t>
            </a:r>
          </a:p>
        </p:txBody>
      </p:sp>
      <p:pic>
        <p:nvPicPr>
          <p:cNvPr id="15" name="Picture 14" descr="Insurance Information Institute logo">
            <a:extLst>
              <a:ext uri="{FF2B5EF4-FFF2-40B4-BE49-F238E27FC236}">
                <a16:creationId xmlns:a16="http://schemas.microsoft.com/office/drawing/2014/main" id="{312A99F3-ADA2-9549-96FD-AE5899ECA8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19867" y="1650293"/>
            <a:ext cx="1903820" cy="563787"/>
          </a:xfrm>
          <a:prstGeom prst="rect">
            <a:avLst/>
          </a:prstGeom>
        </p:spPr>
      </p:pic>
      <p:pic>
        <p:nvPicPr>
          <p:cNvPr id="16" name="Picture 15" descr="Milliman logo">
            <a:extLst>
              <a:ext uri="{FF2B5EF4-FFF2-40B4-BE49-F238E27FC236}">
                <a16:creationId xmlns:a16="http://schemas.microsoft.com/office/drawing/2014/main" id="{0123C286-84C3-214D-8F19-D64E64121BFD}"/>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98709" y="500307"/>
            <a:ext cx="2780885" cy="1059960"/>
          </a:xfrm>
          <a:prstGeom prst="rect">
            <a:avLst/>
          </a:prstGeom>
        </p:spPr>
      </p:pic>
    </p:spTree>
    <p:extLst>
      <p:ext uri="{BB962C8B-B14F-4D97-AF65-F5344CB8AC3E}">
        <p14:creationId xmlns:p14="http://schemas.microsoft.com/office/powerpoint/2010/main" val="22726016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6"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bwMode="gray">
          <a:xfrm>
            <a:off x="938773" y="1960695"/>
            <a:ext cx="103632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938773" y="3542607"/>
            <a:ext cx="9265920" cy="813816"/>
          </a:xfrm>
        </p:spPr>
        <p:txBody>
          <a:bodyPr lIns="0" tIns="0" rIns="0" bIns="0"/>
          <a:lstStyle>
            <a:lvl1pPr marL="0" indent="0" algn="l">
              <a:spcBef>
                <a:spcPts val="40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36990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9"/>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5" name="Text Placeholder 12">
            <a:extLst>
              <a:ext uri="{FF2B5EF4-FFF2-40B4-BE49-F238E27FC236}">
                <a16:creationId xmlns:a16="http://schemas.microsoft.com/office/drawing/2014/main" id="{897E8623-7513-7544-9353-C264A556CB3F}"/>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9" name="Title Placeholder 1">
            <a:extLst>
              <a:ext uri="{FF2B5EF4-FFF2-40B4-BE49-F238E27FC236}">
                <a16:creationId xmlns:a16="http://schemas.microsoft.com/office/drawing/2014/main" id="{EC1E92BD-0DD2-C64C-B9C2-65523F8422D6}"/>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3180476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CCCB4824-0FFE-344C-AABA-C935BB677339}"/>
              </a:ext>
            </a:extLst>
          </p:cNvPr>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itle Placeholder 1">
            <a:extLst>
              <a:ext uri="{FF2B5EF4-FFF2-40B4-BE49-F238E27FC236}">
                <a16:creationId xmlns:a16="http://schemas.microsoft.com/office/drawing/2014/main" id="{7497A3F6-E5B2-7D4F-A76B-11393ACA783D}"/>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8" name="Text Placeholder 12">
            <a:extLst>
              <a:ext uri="{FF2B5EF4-FFF2-40B4-BE49-F238E27FC236}">
                <a16:creationId xmlns:a16="http://schemas.microsoft.com/office/drawing/2014/main" id="{19525C71-8B18-0E4D-8E08-5A5E34F592F8}"/>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583124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6" name="Text Placeholder 9"/>
          <p:cNvSpPr>
            <a:spLocks noGrp="1"/>
          </p:cNvSpPr>
          <p:nvPr>
            <p:ph type="body" sz="quarter" idx="30"/>
          </p:nvPr>
        </p:nvSpPr>
        <p:spPr>
          <a:xfrm>
            <a:off x="469901" y="1806211"/>
            <a:ext cx="11290299"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469906" y="2526304"/>
            <a:ext cx="11290300" cy="35448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8F4979C4-97BC-6D4A-AE49-73E4809D86F9}"/>
              </a:ext>
            </a:extLst>
          </p:cNvPr>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1" name="Title Placeholder 1">
            <a:extLst>
              <a:ext uri="{FF2B5EF4-FFF2-40B4-BE49-F238E27FC236}">
                <a16:creationId xmlns:a16="http://schemas.microsoft.com/office/drawing/2014/main" id="{9429DB1E-2DC1-9543-BF0D-91A6EFA0589C}"/>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9" name="Text Placeholder 12">
            <a:extLst>
              <a:ext uri="{FF2B5EF4-FFF2-40B4-BE49-F238E27FC236}">
                <a16:creationId xmlns:a16="http://schemas.microsoft.com/office/drawing/2014/main" id="{17E8843D-69B7-834F-A2D9-46D78222F90E}"/>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81976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13" name="Snip Single Corner Rectangle 12">
            <a:extLst>
              <a:ext uri="{FF2B5EF4-FFF2-40B4-BE49-F238E27FC236}">
                <a16:creationId xmlns:a16="http://schemas.microsoft.com/office/drawing/2014/main" id="{F3BAFC78-8199-A74C-BD9D-457AD13E1144}"/>
              </a:ext>
            </a:extLst>
          </p:cNvPr>
          <p:cNvSpPr/>
          <p:nvPr userDrawn="1"/>
        </p:nvSpPr>
        <p:spPr>
          <a:xfrm>
            <a:off x="6183365" y="3845299"/>
            <a:ext cx="5531432" cy="2212848"/>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Rectangle 14">
            <a:extLst>
              <a:ext uri="{FF2B5EF4-FFF2-40B4-BE49-F238E27FC236}">
                <a16:creationId xmlns:a16="http://schemas.microsoft.com/office/drawing/2014/main" id="{0F2AB563-238C-9C4A-B2AD-EE7B296A2DD5}"/>
              </a:ext>
            </a:extLst>
          </p:cNvPr>
          <p:cNvSpPr/>
          <p:nvPr userDrawn="1"/>
        </p:nvSpPr>
        <p:spPr>
          <a:xfrm>
            <a:off x="6183365" y="1431288"/>
            <a:ext cx="5531432"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Rectangle 15">
            <a:extLst>
              <a:ext uri="{FF2B5EF4-FFF2-40B4-BE49-F238E27FC236}">
                <a16:creationId xmlns:a16="http://schemas.microsoft.com/office/drawing/2014/main" id="{8A747EB5-F24E-C34B-8023-A178AFE656EC}"/>
              </a:ext>
            </a:extLst>
          </p:cNvPr>
          <p:cNvSpPr/>
          <p:nvPr userDrawn="1"/>
        </p:nvSpPr>
        <p:spPr>
          <a:xfrm>
            <a:off x="475489" y="3845304"/>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Rectangle 17">
            <a:extLst>
              <a:ext uri="{FF2B5EF4-FFF2-40B4-BE49-F238E27FC236}">
                <a16:creationId xmlns:a16="http://schemas.microsoft.com/office/drawing/2014/main" id="{0B238EEC-8152-6949-BB59-582A9381985C}"/>
              </a:ext>
            </a:extLst>
          </p:cNvPr>
          <p:cNvSpPr/>
          <p:nvPr userDrawn="1"/>
        </p:nvSpPr>
        <p:spPr>
          <a:xfrm>
            <a:off x="475489" y="1431288"/>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cxnSp>
        <p:nvCxnSpPr>
          <p:cNvPr id="35" name="Straight Connector 34">
            <a:extLst>
              <a:ext uri="{FF2B5EF4-FFF2-40B4-BE49-F238E27FC236}">
                <a16:creationId xmlns:a16="http://schemas.microsoft.com/office/drawing/2014/main" id="{3AF518FF-ABA1-C740-89C1-FC4347D47FBD}"/>
              </a:ext>
            </a:extLst>
          </p:cNvPr>
          <p:cNvCxnSpPr>
            <a:cxnSpLocks/>
          </p:cNvCxnSpPr>
          <p:nvPr userDrawn="1"/>
        </p:nvCxnSpPr>
        <p:spPr>
          <a:xfrm>
            <a:off x="6161281" y="4256142"/>
            <a:ext cx="55925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76A47BB4-B2AD-7944-A750-0729E929BCA8}"/>
              </a:ext>
            </a:extLst>
          </p:cNvPr>
          <p:cNvSpPr>
            <a:spLocks noGrp="1"/>
          </p:cNvSpPr>
          <p:nvPr>
            <p:ph type="title"/>
          </p:nvPr>
        </p:nvSpPr>
        <p:spPr>
          <a:xfrm>
            <a:off x="475488" y="310666"/>
            <a:ext cx="11239309"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9" name="Chart Placeholder 5">
            <a:extLst>
              <a:ext uri="{FF2B5EF4-FFF2-40B4-BE49-F238E27FC236}">
                <a16:creationId xmlns:a16="http://schemas.microsoft.com/office/drawing/2014/main" id="{B6F2D2F6-8065-6E4F-80D4-D7F51B21083E}"/>
              </a:ext>
            </a:extLst>
          </p:cNvPr>
          <p:cNvSpPr>
            <a:spLocks noGrp="1"/>
          </p:cNvSpPr>
          <p:nvPr>
            <p:ph type="chart" sz="quarter" idx="10"/>
          </p:nvPr>
        </p:nvSpPr>
        <p:spPr>
          <a:xfrm>
            <a:off x="666709" y="1745758"/>
            <a:ext cx="5120640" cy="1770328"/>
          </a:xfrm>
        </p:spPr>
        <p:txBody>
          <a:bodyPr/>
          <a:lstStyle>
            <a:lvl1pPr marL="0" indent="0">
              <a:buNone/>
              <a:defRPr/>
            </a:lvl1pPr>
          </a:lstStyle>
          <a:p>
            <a:endParaRPr lang="en-US" dirty="0"/>
          </a:p>
        </p:txBody>
      </p:sp>
      <p:sp>
        <p:nvSpPr>
          <p:cNvPr id="40" name="Text Placeholder 10">
            <a:extLst>
              <a:ext uri="{FF2B5EF4-FFF2-40B4-BE49-F238E27FC236}">
                <a16:creationId xmlns:a16="http://schemas.microsoft.com/office/drawing/2014/main" id="{B43557F3-66F6-334D-A8CF-4AF6A80B063E}"/>
              </a:ext>
            </a:extLst>
          </p:cNvPr>
          <p:cNvSpPr>
            <a:spLocks noGrp="1"/>
          </p:cNvSpPr>
          <p:nvPr>
            <p:ph type="body" sz="quarter" idx="11" hasCustomPrompt="1"/>
          </p:nvPr>
        </p:nvSpPr>
        <p:spPr>
          <a:xfrm>
            <a:off x="563088" y="1489747"/>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1" name="Chart Placeholder 5">
            <a:extLst>
              <a:ext uri="{FF2B5EF4-FFF2-40B4-BE49-F238E27FC236}">
                <a16:creationId xmlns:a16="http://schemas.microsoft.com/office/drawing/2014/main" id="{2346A419-1F9D-3A42-A0C5-0433A7F2A8ED}"/>
              </a:ext>
            </a:extLst>
          </p:cNvPr>
          <p:cNvSpPr>
            <a:spLocks noGrp="1"/>
          </p:cNvSpPr>
          <p:nvPr>
            <p:ph type="chart" sz="quarter" idx="12"/>
          </p:nvPr>
        </p:nvSpPr>
        <p:spPr>
          <a:xfrm>
            <a:off x="666709" y="4162386"/>
            <a:ext cx="5120640" cy="1770327"/>
          </a:xfrm>
        </p:spPr>
        <p:txBody>
          <a:bodyPr/>
          <a:lstStyle>
            <a:lvl1pPr marL="0" indent="0">
              <a:buNone/>
              <a:defRPr/>
            </a:lvl1pPr>
          </a:lstStyle>
          <a:p>
            <a:endParaRPr lang="en-US" dirty="0"/>
          </a:p>
        </p:txBody>
      </p:sp>
      <p:sp>
        <p:nvSpPr>
          <p:cNvPr id="42" name="Text Placeholder 10">
            <a:extLst>
              <a:ext uri="{FF2B5EF4-FFF2-40B4-BE49-F238E27FC236}">
                <a16:creationId xmlns:a16="http://schemas.microsoft.com/office/drawing/2014/main" id="{C457DC29-A836-D448-AB15-CA08376EDF44}"/>
              </a:ext>
            </a:extLst>
          </p:cNvPr>
          <p:cNvSpPr>
            <a:spLocks noGrp="1"/>
          </p:cNvSpPr>
          <p:nvPr>
            <p:ph type="body" sz="quarter" idx="13" hasCustomPrompt="1"/>
          </p:nvPr>
        </p:nvSpPr>
        <p:spPr>
          <a:xfrm>
            <a:off x="563088" y="3906376"/>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3" name="Chart Placeholder 5">
            <a:extLst>
              <a:ext uri="{FF2B5EF4-FFF2-40B4-BE49-F238E27FC236}">
                <a16:creationId xmlns:a16="http://schemas.microsoft.com/office/drawing/2014/main" id="{73451660-11F0-DD41-BD19-E200960A1D40}"/>
              </a:ext>
            </a:extLst>
          </p:cNvPr>
          <p:cNvSpPr>
            <a:spLocks noGrp="1"/>
          </p:cNvSpPr>
          <p:nvPr>
            <p:ph type="chart" sz="quarter" idx="14"/>
          </p:nvPr>
        </p:nvSpPr>
        <p:spPr>
          <a:xfrm>
            <a:off x="6388761" y="1745758"/>
            <a:ext cx="5120640" cy="1770328"/>
          </a:xfrm>
        </p:spPr>
        <p:txBody>
          <a:bodyPr/>
          <a:lstStyle>
            <a:lvl1pPr marL="0" indent="0">
              <a:buNone/>
              <a:defRPr/>
            </a:lvl1pPr>
          </a:lstStyle>
          <a:p>
            <a:endParaRPr lang="en-US" dirty="0"/>
          </a:p>
        </p:txBody>
      </p:sp>
      <p:sp>
        <p:nvSpPr>
          <p:cNvPr id="44" name="Text Placeholder 10">
            <a:extLst>
              <a:ext uri="{FF2B5EF4-FFF2-40B4-BE49-F238E27FC236}">
                <a16:creationId xmlns:a16="http://schemas.microsoft.com/office/drawing/2014/main" id="{83F701B3-9A33-B349-BF3D-217EFD2970ED}"/>
              </a:ext>
            </a:extLst>
          </p:cNvPr>
          <p:cNvSpPr>
            <a:spLocks noGrp="1"/>
          </p:cNvSpPr>
          <p:nvPr>
            <p:ph type="body" sz="quarter" idx="15" hasCustomPrompt="1"/>
          </p:nvPr>
        </p:nvSpPr>
        <p:spPr>
          <a:xfrm>
            <a:off x="6282069" y="1489748"/>
            <a:ext cx="5230537" cy="256010"/>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6" name="Text Placeholder 44">
            <a:extLst>
              <a:ext uri="{FF2B5EF4-FFF2-40B4-BE49-F238E27FC236}">
                <a16:creationId xmlns:a16="http://schemas.microsoft.com/office/drawing/2014/main" id="{D21B3960-ABE4-F24E-B3E0-2A928174D6AE}"/>
              </a:ext>
            </a:extLst>
          </p:cNvPr>
          <p:cNvSpPr>
            <a:spLocks noGrp="1"/>
          </p:cNvSpPr>
          <p:nvPr>
            <p:ph type="body" sz="quarter" idx="16" hasCustomPrompt="1"/>
          </p:nvPr>
        </p:nvSpPr>
        <p:spPr>
          <a:xfrm>
            <a:off x="6247162" y="3908769"/>
            <a:ext cx="5278129" cy="1785937"/>
          </a:xfrm>
        </p:spPr>
        <p:txBody>
          <a:bodyPr/>
          <a:lstStyle>
            <a:lvl1pPr marL="0" indent="0">
              <a:spcBef>
                <a:spcPts val="0"/>
              </a:spcBef>
              <a:spcAft>
                <a:spcPts val="1200"/>
              </a:spcAft>
              <a:buFontTx/>
              <a:buNone/>
              <a:defRPr sz="1600" b="1">
                <a:solidFill>
                  <a:schemeClr val="bg1"/>
                </a:solidFill>
              </a:defRPr>
            </a:lvl1pPr>
            <a:lvl2pPr marL="238125" indent="-228600">
              <a:lnSpc>
                <a:spcPct val="100000"/>
              </a:lnSpc>
              <a:spcBef>
                <a:spcPts val="0"/>
              </a:spcBef>
              <a:buClr>
                <a:schemeClr val="bg2"/>
              </a:buClr>
              <a:buFont typeface="Arial" panose="020B0604020202020204" pitchFamily="34" charset="0"/>
              <a:buChar char="•"/>
              <a:tabLst/>
              <a:defRPr sz="1400">
                <a:solidFill>
                  <a:schemeClr val="bg1"/>
                </a:solidFill>
              </a:defRPr>
            </a:lvl2pPr>
            <a:lvl3pPr marL="466725" indent="-228600">
              <a:lnSpc>
                <a:spcPct val="100000"/>
              </a:lnSpc>
              <a:spcBef>
                <a:spcPts val="0"/>
              </a:spcBef>
              <a:buClr>
                <a:schemeClr val="bg2"/>
              </a:buClr>
              <a:tabLst/>
              <a:defRPr sz="1400">
                <a:solidFill>
                  <a:schemeClr val="bg1"/>
                </a:solidFill>
              </a:defRPr>
            </a:lvl3pPr>
            <a:lvl4pPr marL="693738" indent="-217488">
              <a:lnSpc>
                <a:spcPct val="100000"/>
              </a:lnSpc>
              <a:spcBef>
                <a:spcPts val="0"/>
              </a:spcBef>
              <a:buClr>
                <a:schemeClr val="bg2"/>
              </a:buClr>
              <a:tabLst/>
              <a:defRPr sz="1400">
                <a:solidFill>
                  <a:schemeClr val="bg1"/>
                </a:solidFill>
              </a:defRPr>
            </a:lvl4pPr>
            <a:lvl5pPr marL="857250" indent="-174625">
              <a:lnSpc>
                <a:spcPct val="100000"/>
              </a:lnSpc>
              <a:spcBef>
                <a:spcPts val="0"/>
              </a:spcBef>
              <a:buClr>
                <a:schemeClr val="bg2"/>
              </a:buClr>
              <a:tabLst/>
              <a:defRPr sz="1400">
                <a:solidFill>
                  <a:schemeClr val="bg1"/>
                </a:solidFill>
              </a:defRPr>
            </a:lvl5pPr>
          </a:lstStyle>
          <a:p>
            <a:pPr lvl="0"/>
            <a:r>
              <a:rPr lang="en-US" dirty="0"/>
              <a:t>Commentary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12">
            <a:extLst>
              <a:ext uri="{FF2B5EF4-FFF2-40B4-BE49-F238E27FC236}">
                <a16:creationId xmlns:a16="http://schemas.microsoft.com/office/drawing/2014/main" id="{B3D97F8D-1AE4-4D4F-A071-2356188B9F6C}"/>
              </a:ext>
            </a:extLst>
          </p:cNvPr>
          <p:cNvSpPr>
            <a:spLocks noGrp="1"/>
          </p:cNvSpPr>
          <p:nvPr>
            <p:ph type="body" sz="quarter" idx="17"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69598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6" name="Text Placeholder 9"/>
          <p:cNvSpPr>
            <a:spLocks noGrp="1"/>
          </p:cNvSpPr>
          <p:nvPr>
            <p:ph type="body" sz="quarter" idx="30"/>
          </p:nvPr>
        </p:nvSpPr>
        <p:spPr>
          <a:xfrm>
            <a:off x="469902" y="183886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83886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476257" y="2558960"/>
            <a:ext cx="5530849" cy="35767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6225116" y="2559595"/>
            <a:ext cx="5535168" cy="357588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B735CE19-4683-9045-A7CD-939625513907}"/>
              </a:ext>
            </a:extLst>
          </p:cNvPr>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4" name="Title Placeholder 1">
            <a:extLst>
              <a:ext uri="{FF2B5EF4-FFF2-40B4-BE49-F238E27FC236}">
                <a16:creationId xmlns:a16="http://schemas.microsoft.com/office/drawing/2014/main" id="{BC6B1947-4692-614E-8CFD-0FF9B545DC9C}"/>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9" name="Text Placeholder 12">
            <a:extLst>
              <a:ext uri="{FF2B5EF4-FFF2-40B4-BE49-F238E27FC236}">
                <a16:creationId xmlns:a16="http://schemas.microsoft.com/office/drawing/2014/main" id="{6381A7D0-ABA0-B349-8D81-364143A0A9D1}"/>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79836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04080" y="1960694"/>
            <a:ext cx="10363200" cy="1380744"/>
          </a:xfrm>
        </p:spPr>
        <p:txBody>
          <a:bodyPr lIns="0" tIns="0" rIns="0" bIns="0" anchor="b" anchorCtr="0"/>
          <a:lstStyle>
            <a:lvl1pPr algn="l">
              <a:defRPr sz="3600" b="0">
                <a:solidFill>
                  <a:schemeClr val="tx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9265920" cy="813816"/>
          </a:xfrm>
        </p:spPr>
        <p:txBody>
          <a:bodyPr lIns="0" tIns="0" rIns="0" bIns="0"/>
          <a:lstStyle>
            <a:lvl1pPr marL="0" indent="0" algn="l">
              <a:spcBef>
                <a:spcPts val="4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ight Triangle 7"/>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
        <p:nvSpPr>
          <p:cNvPr id="7" name="Rectangle 6">
            <a:extLst>
              <a:ext uri="{FF2B5EF4-FFF2-40B4-BE49-F238E27FC236}">
                <a16:creationId xmlns:a16="http://schemas.microsoft.com/office/drawing/2014/main" id="{5AC91DBD-28B5-BC4D-8013-9162C8BC6417}"/>
              </a:ext>
            </a:extLst>
          </p:cNvPr>
          <p:cNvSpPr/>
          <p:nvPr userDrawn="1"/>
        </p:nvSpPr>
        <p:spPr>
          <a:xfrm>
            <a:off x="0" y="6273664"/>
            <a:ext cx="12192000" cy="584336"/>
          </a:xfrm>
          <a:prstGeom prst="rect">
            <a:avLst/>
          </a:prstGeom>
          <a:solidFill>
            <a:srgbClr val="E86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89BF7D-589D-F444-AA0A-D647D94641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Tree>
    <p:extLst>
      <p:ext uri="{BB962C8B-B14F-4D97-AF65-F5344CB8AC3E}">
        <p14:creationId xmlns:p14="http://schemas.microsoft.com/office/powerpoint/2010/main" val="38631869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5" name="Text Placeholder 12">
            <a:extLst>
              <a:ext uri="{FF2B5EF4-FFF2-40B4-BE49-F238E27FC236}">
                <a16:creationId xmlns:a16="http://schemas.microsoft.com/office/drawing/2014/main" id="{E52494B6-15BA-BA46-AE93-1C5255CD6AC7}"/>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a:extLst>
              <a:ext uri="{FF2B5EF4-FFF2-40B4-BE49-F238E27FC236}">
                <a16:creationId xmlns:a16="http://schemas.microsoft.com/office/drawing/2014/main" id="{3974719A-BB37-C541-99E3-7D3B91413950}"/>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37856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a:extLst>
              <a:ext uri="{FF2B5EF4-FFF2-40B4-BE49-F238E27FC236}">
                <a16:creationId xmlns:a16="http://schemas.microsoft.com/office/drawing/2014/main" id="{E54DE06E-A783-FB4C-83B3-DF92FA7AD2D0}"/>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37856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a:extLst>
              <a:ext uri="{FF2B5EF4-FFF2-40B4-BE49-F238E27FC236}">
                <a16:creationId xmlns:a16="http://schemas.microsoft.com/office/drawing/2014/main" id="{F5EFED4F-063E-5D4B-88F4-99FF8257BD19}"/>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1" y="1657349"/>
            <a:ext cx="11290299"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469906" y="2377442"/>
            <a:ext cx="11290300" cy="3291836"/>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2">
            <a:extLst>
              <a:ext uri="{FF2B5EF4-FFF2-40B4-BE49-F238E27FC236}">
                <a16:creationId xmlns:a16="http://schemas.microsoft.com/office/drawing/2014/main" id="{13B2B34C-082D-AF4A-966F-51D8E99B26FE}"/>
              </a:ext>
            </a:extLst>
          </p:cNvPr>
          <p:cNvSpPr>
            <a:spLocks noGrp="1"/>
          </p:cNvSpPr>
          <p:nvPr>
            <p:ph type="body" sz="quarter" idx="17" hasCustomPrompt="1"/>
          </p:nvPr>
        </p:nvSpPr>
        <p:spPr>
          <a:xfrm>
            <a:off x="1103936" y="5709556"/>
            <a:ext cx="10656264"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9193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476257" y="2377440"/>
            <a:ext cx="5530849" cy="329183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6225116" y="2378075"/>
            <a:ext cx="5535168" cy="329100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3EB06BC2-B7C4-BD47-80B6-CEE658F8301B}"/>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5937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9.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8.jpeg"/><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31311"/>
            <a:ext cx="112776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75488" y="1883664"/>
            <a:ext cx="11277600" cy="38366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D6D9CDAE-B31A-7A4F-92FD-33EBF8D9F15B}"/>
              </a:ext>
            </a:extLst>
          </p:cNvPr>
          <p:cNvSpPr/>
          <p:nvPr userDrawn="1"/>
        </p:nvSpPr>
        <p:spPr>
          <a:xfrm>
            <a:off x="0" y="6273664"/>
            <a:ext cx="12192000" cy="584336"/>
          </a:xfrm>
          <a:prstGeom prst="rect">
            <a:avLst/>
          </a:prstGeom>
          <a:solidFill>
            <a:srgbClr val="E86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TextBox 12">
            <a:extLst>
              <a:ext uri="{FF2B5EF4-FFF2-40B4-BE49-F238E27FC236}">
                <a16:creationId xmlns:a16="http://schemas.microsoft.com/office/drawing/2014/main" id="{A7E37DA0-8F11-AA4F-A17A-46489DB3F776}"/>
              </a:ext>
            </a:extLst>
          </p:cNvPr>
          <p:cNvSpPr txBox="1"/>
          <p:nvPr userDrawn="1"/>
        </p:nvSpPr>
        <p:spPr>
          <a:xfrm>
            <a:off x="3609975" y="6474551"/>
            <a:ext cx="4972050" cy="307777"/>
          </a:xfrm>
          <a:prstGeom prst="rect">
            <a:avLst/>
          </a:prstGeom>
          <a:noFill/>
        </p:spPr>
        <p:txBody>
          <a:bodyPr wrap="square" rtlCol="0">
            <a:spAutoFit/>
          </a:bodyPr>
          <a:lstStyle/>
          <a:p>
            <a:pPr algn="ctr"/>
            <a:r>
              <a:rPr lang="en-US" sz="1400" b="0" i="0" spc="200" baseline="0" dirty="0">
                <a:solidFill>
                  <a:schemeClr val="bg1"/>
                </a:solidFill>
                <a:latin typeface="Arial Narrow" panose="020B0604020202020204" pitchFamily="34" charset="0"/>
                <a:cs typeface="Arial Narrow" panose="020B0604020202020204" pitchFamily="34" charset="0"/>
              </a:rPr>
              <a:t>2020 </a:t>
            </a:r>
            <a:r>
              <a:rPr lang="en-US" sz="1400" b="1" i="0" spc="200" baseline="0" dirty="0">
                <a:solidFill>
                  <a:schemeClr val="bg1"/>
                </a:solidFill>
                <a:latin typeface="Arial Narrow" panose="020B0604020202020204" pitchFamily="34" charset="0"/>
                <a:cs typeface="Arial Narrow" panose="020B0604020202020204" pitchFamily="34" charset="0"/>
              </a:rPr>
              <a:t>NAIC INSURANCE SUMMIT</a:t>
            </a:r>
          </a:p>
        </p:txBody>
      </p:sp>
      <p:sp>
        <p:nvSpPr>
          <p:cNvPr id="16" name="Slide Number Placeholder 5">
            <a:extLst>
              <a:ext uri="{FF2B5EF4-FFF2-40B4-BE49-F238E27FC236}">
                <a16:creationId xmlns:a16="http://schemas.microsoft.com/office/drawing/2014/main" id="{B3C8C5EB-ABAE-394A-AEA1-79AC4DDE4BE2}"/>
              </a:ext>
            </a:extLst>
          </p:cNvPr>
          <p:cNvSpPr txBox="1">
            <a:spLocks/>
          </p:cNvSpPr>
          <p:nvPr userDrawn="1"/>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bg2"/>
                </a:solidFill>
                <a:latin typeface="+mn-lt"/>
              </a:rPr>
              <a:pPr/>
              <a:t>‹#›</a:t>
            </a:fld>
            <a:endParaRPr lang="en-US" sz="900" dirty="0">
              <a:solidFill>
                <a:schemeClr val="bg2"/>
              </a:solidFill>
              <a:latin typeface="+mn-lt"/>
            </a:endParaRPr>
          </a:p>
        </p:txBody>
      </p:sp>
      <p:pic>
        <p:nvPicPr>
          <p:cNvPr id="17" name="Picture 16">
            <a:extLst>
              <a:ext uri="{FF2B5EF4-FFF2-40B4-BE49-F238E27FC236}">
                <a16:creationId xmlns:a16="http://schemas.microsoft.com/office/drawing/2014/main" id="{47A99DE3-3F5F-7C40-BEEF-2AD2EDC3138A}"/>
              </a:ext>
            </a:extLst>
          </p:cNvPr>
          <p:cNvPicPr>
            <a:picLocks noChangeAspect="1"/>
          </p:cNvPicPr>
          <p:nvPr userDrawn="1"/>
        </p:nvPicPr>
        <p:blipFill>
          <a:blip r:embed="rId15"/>
          <a:stretch>
            <a:fillRect/>
          </a:stretch>
        </p:blipFill>
        <p:spPr>
          <a:xfrm>
            <a:off x="469900" y="5852160"/>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6" r:id="rId3"/>
    <p:sldLayoutId id="2147483654" r:id="rId4"/>
    <p:sldLayoutId id="2147483664" r:id="rId5"/>
    <p:sldLayoutId id="2147483650" r:id="rId6"/>
    <p:sldLayoutId id="2147483665" r:id="rId7"/>
    <p:sldLayoutId id="2147483655" r:id="rId8"/>
    <p:sldLayoutId id="2147483656" r:id="rId9"/>
    <p:sldLayoutId id="2147483658" r:id="rId10"/>
    <p:sldLayoutId id="2147483659" r:id="rId11"/>
    <p:sldLayoutId id="2147483657" r:id="rId12"/>
    <p:sldLayoutId id="2147483669" r:id="rId13"/>
  </p:sldLayoutIdLst>
  <p:txStyles>
    <p:title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049902"/>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742101-50B6-3E42-8159-AEE25AC42F6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883783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AB376-02D3-4207-9E21-1C2F87252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A498E-A1D6-40FE-AB14-6598EA687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15A6A-6846-4CCE-8AE0-B7CB24690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F76B7-D57E-42CC-8D63-FC693FD87262}" type="datetimeFigureOut">
              <a:rPr lang="en-US" smtClean="0"/>
              <a:t>9/8/2020</a:t>
            </a:fld>
            <a:endParaRPr lang="en-US" dirty="0"/>
          </a:p>
        </p:txBody>
      </p:sp>
      <p:sp>
        <p:nvSpPr>
          <p:cNvPr id="5" name="Footer Placeholder 4">
            <a:extLst>
              <a:ext uri="{FF2B5EF4-FFF2-40B4-BE49-F238E27FC236}">
                <a16:creationId xmlns:a16="http://schemas.microsoft.com/office/drawing/2014/main" id="{ABDF37AA-0329-4916-BF5E-9AC837534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F2ACD0-188E-4AE2-A28C-980B84FE5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CAC36-5B72-435F-8C01-14693AB9F6CB}" type="slidenum">
              <a:rPr lang="en-US" smtClean="0"/>
              <a:t>‹#›</a:t>
            </a:fld>
            <a:endParaRPr lang="en-US" dirty="0"/>
          </a:p>
        </p:txBody>
      </p:sp>
    </p:spTree>
    <p:extLst>
      <p:ext uri="{BB962C8B-B14F-4D97-AF65-F5344CB8AC3E}">
        <p14:creationId xmlns:p14="http://schemas.microsoft.com/office/powerpoint/2010/main" val="8241905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lumMod val="75000"/>
                    <a:lumOff val="25000"/>
                  </a:schemeClr>
                </a:solidFill>
                <a:latin typeface="+mn-lt"/>
              </a:rPr>
              <a:pPr/>
              <a:t>‹#›</a:t>
            </a:fld>
            <a:endParaRPr lang="en-US" sz="900" dirty="0">
              <a:solidFill>
                <a:schemeClr val="tx1">
                  <a:lumMod val="75000"/>
                  <a:lumOff val="25000"/>
                </a:schemeClr>
              </a:solidFill>
              <a:latin typeface="+mn-lt"/>
            </a:endParaRPr>
          </a:p>
        </p:txBody>
      </p:sp>
      <p:sp>
        <p:nvSpPr>
          <p:cNvPr id="2" name="Title Placeholder 1"/>
          <p:cNvSpPr>
            <a:spLocks noGrp="1"/>
          </p:cNvSpPr>
          <p:nvPr>
            <p:ph type="title"/>
          </p:nvPr>
        </p:nvSpPr>
        <p:spPr>
          <a:xfrm>
            <a:off x="475488" y="310666"/>
            <a:ext cx="112776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75488" y="1963019"/>
            <a:ext cx="112776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0"/>
          <a:stretch>
            <a:fillRect/>
          </a:stretch>
        </p:blipFill>
        <p:spPr>
          <a:xfrm>
            <a:off x="1849806" y="6390723"/>
            <a:ext cx="330200" cy="304800"/>
          </a:xfrm>
          <a:prstGeom prst="rect">
            <a:avLst/>
          </a:prstGeom>
        </p:spPr>
      </p:pic>
      <p:pic>
        <p:nvPicPr>
          <p:cNvPr id="9" name="Picture 8" descr="A close up of a logo&#10;&#10;Description automatically generated">
            <a:extLst>
              <a:ext uri="{FF2B5EF4-FFF2-40B4-BE49-F238E27FC236}">
                <a16:creationId xmlns:a16="http://schemas.microsoft.com/office/drawing/2014/main" id="{310F9DEF-4104-9041-B49B-85550119EA5B}"/>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12192000" cy="243366"/>
          </a:xfrm>
          <a:prstGeom prst="rect">
            <a:avLst/>
          </a:prstGeom>
        </p:spPr>
      </p:pic>
      <p:pic>
        <p:nvPicPr>
          <p:cNvPr id="12" name="Picture 11">
            <a:extLst>
              <a:ext uri="{FF2B5EF4-FFF2-40B4-BE49-F238E27FC236}">
                <a16:creationId xmlns:a16="http://schemas.microsoft.com/office/drawing/2014/main" id="{31B1B29C-B14F-FA47-B9BD-ECF1F637295C}"/>
              </a:ext>
            </a:extLst>
          </p:cNvPr>
          <p:cNvPicPr>
            <a:picLocks noChangeAspect="1"/>
          </p:cNvPicPr>
          <p:nvPr userDrawn="1"/>
        </p:nvPicPr>
        <p:blipFill>
          <a:blip r:embed="rId12"/>
          <a:stretch>
            <a:fillRect/>
          </a:stretch>
        </p:blipFill>
        <p:spPr>
          <a:xfrm>
            <a:off x="475488" y="6426885"/>
            <a:ext cx="1143000" cy="232475"/>
          </a:xfrm>
          <a:prstGeom prst="rect">
            <a:avLst/>
          </a:prstGeom>
        </p:spPr>
      </p:pic>
    </p:spTree>
    <p:extLst>
      <p:ext uri="{BB962C8B-B14F-4D97-AF65-F5344CB8AC3E}">
        <p14:creationId xmlns:p14="http://schemas.microsoft.com/office/powerpoint/2010/main" val="326273964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8.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tags" Target="../tags/tag5.xml"/><Relationship Id="rId7" Type="http://schemas.openxmlformats.org/officeDocument/2006/relationships/image" Target="../media/image54.e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7.xml"/><Relationship Id="rId7" Type="http://schemas.openxmlformats.org/officeDocument/2006/relationships/image" Target="../media/image55.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7.xml"/><Relationship Id="rId10" Type="http://schemas.openxmlformats.org/officeDocument/2006/relationships/image" Target="../media/image58.jpeg"/><Relationship Id="rId4" Type="http://schemas.openxmlformats.org/officeDocument/2006/relationships/slideLayout" Target="../slideLayouts/slideLayout6.xml"/><Relationship Id="rId9" Type="http://schemas.openxmlformats.org/officeDocument/2006/relationships/image" Target="../media/image57.jpeg"/></Relationships>
</file>

<file path=ppt/slides/_rels/slide2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tags" Target="../tags/tag9.xml"/><Relationship Id="rId7" Type="http://schemas.openxmlformats.org/officeDocument/2006/relationships/image" Target="../media/image54.e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4.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7.jpe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image" Target="../media/image64.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1.jpeg"/></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2.jpe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34.xml"/><Relationship Id="rId16" Type="http://schemas.openxmlformats.org/officeDocument/2006/relationships/image" Target="../media/image84.png"/><Relationship Id="rId1" Type="http://schemas.openxmlformats.org/officeDocument/2006/relationships/slideLayout" Target="../slideLayouts/slideLayout21.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png"/><Relationship Id="rId15" Type="http://schemas.openxmlformats.org/officeDocument/2006/relationships/image" Target="../media/image83.jpeg"/><Relationship Id="rId10" Type="http://schemas.openxmlformats.org/officeDocument/2006/relationships/image" Target="../media/image78.png"/><Relationship Id="rId4" Type="http://schemas.openxmlformats.org/officeDocument/2006/relationships/image" Target="../media/image64.png"/><Relationship Id="rId9" Type="http://schemas.openxmlformats.org/officeDocument/2006/relationships/image" Target="../media/image77.png"/><Relationship Id="rId14"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88.sv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87.png"/><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7.jpeg"/><Relationship Id="rId3" Type="http://schemas.openxmlformats.org/officeDocument/2006/relationships/image" Target="../media/image89.jpeg"/><Relationship Id="rId7" Type="http://schemas.openxmlformats.org/officeDocument/2006/relationships/image" Target="../media/image93.jpeg"/><Relationship Id="rId12" Type="http://schemas.openxmlformats.org/officeDocument/2006/relationships/image" Target="../media/image65.png"/><Relationship Id="rId2" Type="http://schemas.openxmlformats.org/officeDocument/2006/relationships/notesSlide" Target="../notesSlides/notesSlide36.xml"/><Relationship Id="rId16" Type="http://schemas.openxmlformats.org/officeDocument/2006/relationships/image" Target="../media/image100.jpeg"/><Relationship Id="rId1" Type="http://schemas.openxmlformats.org/officeDocument/2006/relationships/slideLayout" Target="../slideLayouts/slideLayout22.xml"/><Relationship Id="rId6" Type="http://schemas.openxmlformats.org/officeDocument/2006/relationships/image" Target="../media/image92.jpeg"/><Relationship Id="rId11" Type="http://schemas.openxmlformats.org/officeDocument/2006/relationships/image" Target="../media/image64.png"/><Relationship Id="rId5" Type="http://schemas.openxmlformats.org/officeDocument/2006/relationships/image" Target="../media/image91.jpeg"/><Relationship Id="rId15" Type="http://schemas.openxmlformats.org/officeDocument/2006/relationships/image" Target="../media/image99.jpeg"/><Relationship Id="rId10" Type="http://schemas.openxmlformats.org/officeDocument/2006/relationships/image" Target="../media/image96.jpeg"/><Relationship Id="rId4" Type="http://schemas.openxmlformats.org/officeDocument/2006/relationships/image" Target="../media/image90.jpeg"/><Relationship Id="rId9" Type="http://schemas.openxmlformats.org/officeDocument/2006/relationships/image" Target="../media/image95.jpeg"/><Relationship Id="rId14" Type="http://schemas.openxmlformats.org/officeDocument/2006/relationships/image" Target="../media/image98.jpeg"/></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2.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en.wikipedia.org/wiki/SMART_criteria"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3.jpeg"/><Relationship Id="rId5" Type="http://schemas.openxmlformats.org/officeDocument/2006/relationships/image" Target="../media/image29.jpeg"/><Relationship Id="rId10" Type="http://schemas.openxmlformats.org/officeDocument/2006/relationships/image" Target="../media/image32.jpeg"/><Relationship Id="rId4" Type="http://schemas.openxmlformats.org/officeDocument/2006/relationships/image" Target="../media/image28.jpeg"/><Relationship Id="rId9"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115.jpeg"/><Relationship Id="rId5" Type="http://schemas.openxmlformats.org/officeDocument/2006/relationships/image" Target="../media/image114.jpg"/><Relationship Id="rId4" Type="http://schemas.openxmlformats.org/officeDocument/2006/relationships/image" Target="../media/image113.png"/></Relationships>
</file>

<file path=ppt/slides/_rels/slide52.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hyperlink" Target="http://www.propertycasualty360.com/2013/04/17/insurance-industry-crisis-400000-positions-to-fill?slreturn=147630429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3457CF-82ED-4047-9316-6294DECA12DD}"/>
              </a:ext>
            </a:extLst>
          </p:cNvPr>
          <p:cNvSpPr>
            <a:spLocks noGrp="1"/>
          </p:cNvSpPr>
          <p:nvPr>
            <p:ph type="body" sz="quarter" idx="10"/>
          </p:nvPr>
        </p:nvSpPr>
        <p:spPr/>
        <p:txBody>
          <a:bodyPr/>
          <a:lstStyle/>
          <a:p>
            <a:r>
              <a:rPr lang="en-US" dirty="0"/>
              <a:t>NAIC 2020 Insurance Summit </a:t>
            </a:r>
            <a:br>
              <a:rPr lang="en-US" dirty="0"/>
            </a:br>
            <a:r>
              <a:rPr lang="en-US" dirty="0"/>
              <a:t>Financial Keynote Presentation</a:t>
            </a:r>
          </a:p>
        </p:txBody>
      </p:sp>
      <p:sp>
        <p:nvSpPr>
          <p:cNvPr id="7" name="Text Placeholder 6">
            <a:extLst>
              <a:ext uri="{FF2B5EF4-FFF2-40B4-BE49-F238E27FC236}">
                <a16:creationId xmlns:a16="http://schemas.microsoft.com/office/drawing/2014/main" id="{C13DD9C4-4F3E-48BD-ABC6-02CE3D5C35A8}"/>
              </a:ext>
            </a:extLst>
          </p:cNvPr>
          <p:cNvSpPr>
            <a:spLocks noGrp="1"/>
          </p:cNvSpPr>
          <p:nvPr>
            <p:ph type="body" sz="quarter" idx="11"/>
          </p:nvPr>
        </p:nvSpPr>
        <p:spPr/>
        <p:txBody>
          <a:bodyPr/>
          <a:lstStyle/>
          <a:p>
            <a:r>
              <a:rPr lang="en-US" dirty="0"/>
              <a:t>Sean Kevelighan</a:t>
            </a:r>
          </a:p>
          <a:p>
            <a:r>
              <a:rPr lang="en-US" dirty="0"/>
              <a:t>Chief Executive Officer</a:t>
            </a:r>
          </a:p>
          <a:p>
            <a:endParaRPr lang="en-US" dirty="0"/>
          </a:p>
          <a:p>
            <a:r>
              <a:rPr lang="en-US" sz="2000" dirty="0"/>
              <a:t>September 8, 2020</a:t>
            </a:r>
          </a:p>
        </p:txBody>
      </p:sp>
      <p:sp>
        <p:nvSpPr>
          <p:cNvPr id="9" name="Rectangle 8">
            <a:extLst>
              <a:ext uri="{FF2B5EF4-FFF2-40B4-BE49-F238E27FC236}">
                <a16:creationId xmlns:a16="http://schemas.microsoft.com/office/drawing/2014/main" id="{F7AB4438-771F-41CB-9E08-7FE7E4F8292F}"/>
              </a:ext>
            </a:extLst>
          </p:cNvPr>
          <p:cNvSpPr/>
          <p:nvPr/>
        </p:nvSpPr>
        <p:spPr bwMode="gray">
          <a:xfrm>
            <a:off x="557213" y="5886033"/>
            <a:ext cx="6096000" cy="424732"/>
          </a:xfrm>
          <a:prstGeom prst="rect">
            <a:avLst/>
          </a:prstGeom>
        </p:spPr>
        <p:txBody>
          <a:bodyPr lIns="91440" tIns="45720" rIns="91440" bIns="45720">
            <a:spAutoFit/>
          </a:bodyPr>
          <a:lstStyle/>
          <a:p>
            <a:pPr>
              <a:lnSpc>
                <a:spcPct val="90000"/>
              </a:lnSpc>
              <a:spcBef>
                <a:spcPts val="600"/>
              </a:spcBef>
              <a:buClr>
                <a:srgbClr val="337DBE"/>
              </a:buClr>
            </a:pPr>
            <a:r>
              <a:rPr lang="en-US" altLang="en-US" sz="1200" spc="50" dirty="0">
                <a:sym typeface="Symbol" panose="05050102010706020507" pitchFamily="18" charset="2"/>
              </a:rPr>
              <a:t>Insurance Information Institute </a:t>
            </a:r>
            <a:r>
              <a:rPr lang="en-US" altLang="en-US" sz="1200" spc="50" dirty="0">
                <a:sym typeface="Wingdings"/>
              </a:rPr>
              <a:t> 110 William Street  </a:t>
            </a:r>
            <a:r>
              <a:rPr lang="en-US" altLang="en-US" sz="1200" spc="50" dirty="0">
                <a:sym typeface="Symbol" panose="05050102010706020507" pitchFamily="18" charset="2"/>
              </a:rPr>
              <a:t>New York, NY 10038 </a:t>
            </a:r>
            <a:br>
              <a:rPr lang="en-US" altLang="en-US" sz="1200" spc="50" dirty="0">
                <a:sym typeface="Symbol" panose="05050102010706020507" pitchFamily="18" charset="2"/>
              </a:rPr>
            </a:br>
            <a:r>
              <a:rPr lang="en-US" altLang="en-US" sz="1200" spc="50" dirty="0">
                <a:sym typeface="Symbol" panose="05050102010706020507" pitchFamily="18" charset="2"/>
              </a:rPr>
              <a:t>seank@iii.org </a:t>
            </a:r>
            <a:r>
              <a:rPr lang="en-US" altLang="en-US" sz="1200" spc="50" dirty="0">
                <a:sym typeface="Wingdings"/>
              </a:rPr>
              <a:t> </a:t>
            </a:r>
            <a:r>
              <a:rPr lang="en-US" altLang="en-US" sz="1200" spc="50" dirty="0">
                <a:sym typeface="Symbol" panose="05050102010706020507" pitchFamily="18" charset="2"/>
              </a:rPr>
              <a:t>212.346.5520 </a:t>
            </a:r>
            <a:r>
              <a:rPr lang="en-US" altLang="en-US" sz="1200" spc="50" dirty="0">
                <a:sym typeface="Wingdings"/>
              </a:rPr>
              <a:t> </a:t>
            </a:r>
            <a:r>
              <a:rPr lang="en-US" altLang="en-US" sz="1200" spc="50" dirty="0">
                <a:sym typeface="Symbol" panose="05050102010706020507" pitchFamily="18" charset="2"/>
              </a:rPr>
              <a:t>www.iii.org</a:t>
            </a:r>
            <a:endParaRPr lang="en-US" altLang="en-US" sz="1200" spc="50" dirty="0"/>
          </a:p>
        </p:txBody>
      </p:sp>
    </p:spTree>
    <p:extLst>
      <p:ext uri="{BB962C8B-B14F-4D97-AF65-F5344CB8AC3E}">
        <p14:creationId xmlns:p14="http://schemas.microsoft.com/office/powerpoint/2010/main" val="24918766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C570-8E06-4944-B42A-F669B5A11C4B}"/>
              </a:ext>
            </a:extLst>
          </p:cNvPr>
          <p:cNvSpPr>
            <a:spLocks noGrp="1"/>
          </p:cNvSpPr>
          <p:nvPr>
            <p:ph type="title"/>
          </p:nvPr>
        </p:nvSpPr>
        <p:spPr/>
        <p:txBody>
          <a:bodyPr/>
          <a:lstStyle/>
          <a:p>
            <a:r>
              <a:rPr lang="en-US" dirty="0"/>
              <a:t>COVID-19’s Impact</a:t>
            </a:r>
          </a:p>
        </p:txBody>
      </p:sp>
      <p:sp>
        <p:nvSpPr>
          <p:cNvPr id="4" name="Text Placeholder 3">
            <a:extLst>
              <a:ext uri="{FF2B5EF4-FFF2-40B4-BE49-F238E27FC236}">
                <a16:creationId xmlns:a16="http://schemas.microsoft.com/office/drawing/2014/main" id="{8E2C33FC-53FA-4147-83D7-26A9EAA27B8F}"/>
              </a:ext>
            </a:extLst>
          </p:cNvPr>
          <p:cNvSpPr>
            <a:spLocks noGrp="1"/>
          </p:cNvSpPr>
          <p:nvPr>
            <p:ph type="body" sz="quarter" idx="15"/>
          </p:nvPr>
        </p:nvSpPr>
        <p:spPr/>
        <p:txBody>
          <a:bodyPr/>
          <a:lstStyle/>
          <a:p>
            <a:r>
              <a:rPr lang="en-US" dirty="0"/>
              <a:t>Unprecedented Spread of Loss, Deterioration of Exposure </a:t>
            </a:r>
          </a:p>
        </p:txBody>
      </p:sp>
      <p:sp>
        <p:nvSpPr>
          <p:cNvPr id="5" name="Text Placeholder 4">
            <a:extLst>
              <a:ext uri="{FF2B5EF4-FFF2-40B4-BE49-F238E27FC236}">
                <a16:creationId xmlns:a16="http://schemas.microsoft.com/office/drawing/2014/main" id="{9C775109-1DD8-469A-B4AD-C849CDDF0E23}"/>
              </a:ext>
            </a:extLst>
          </p:cNvPr>
          <p:cNvSpPr>
            <a:spLocks noGrp="1"/>
          </p:cNvSpPr>
          <p:nvPr>
            <p:ph type="body" sz="quarter" idx="17"/>
          </p:nvPr>
        </p:nvSpPr>
        <p:spPr/>
        <p:txBody>
          <a:bodyPr/>
          <a:lstStyle/>
          <a:p>
            <a:r>
              <a:rPr lang="en-US" dirty="0"/>
              <a:t>Source: Willis Towers Watson, Insurance Information Institute..</a:t>
            </a:r>
          </a:p>
        </p:txBody>
      </p:sp>
      <p:sp>
        <p:nvSpPr>
          <p:cNvPr id="14" name="Text Placeholder 9">
            <a:extLst>
              <a:ext uri="{FF2B5EF4-FFF2-40B4-BE49-F238E27FC236}">
                <a16:creationId xmlns:a16="http://schemas.microsoft.com/office/drawing/2014/main" id="{96BC98FC-4253-4DBA-9C35-78B19508E8D8}"/>
              </a:ext>
            </a:extLst>
          </p:cNvPr>
          <p:cNvSpPr txBox="1">
            <a:spLocks/>
          </p:cNvSpPr>
          <p:nvPr/>
        </p:nvSpPr>
        <p:spPr bwMode="gray">
          <a:xfrm>
            <a:off x="6206242" y="1657349"/>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Exposure Impact</a:t>
            </a:r>
          </a:p>
        </p:txBody>
      </p:sp>
      <p:sp>
        <p:nvSpPr>
          <p:cNvPr id="15" name="Text Placeholder 10">
            <a:extLst>
              <a:ext uri="{FF2B5EF4-FFF2-40B4-BE49-F238E27FC236}">
                <a16:creationId xmlns:a16="http://schemas.microsoft.com/office/drawing/2014/main" id="{B538B970-E573-4BEB-8D73-357CEC57910E}"/>
              </a:ext>
            </a:extLst>
          </p:cNvPr>
          <p:cNvSpPr txBox="1">
            <a:spLocks/>
          </p:cNvSpPr>
          <p:nvPr/>
        </p:nvSpPr>
        <p:spPr bwMode="gray">
          <a:xfrm>
            <a:off x="6206242" y="3666799"/>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Investment</a:t>
            </a:r>
          </a:p>
        </p:txBody>
      </p:sp>
      <p:sp>
        <p:nvSpPr>
          <p:cNvPr id="16" name="Content Placeholder 11">
            <a:extLst>
              <a:ext uri="{FF2B5EF4-FFF2-40B4-BE49-F238E27FC236}">
                <a16:creationId xmlns:a16="http://schemas.microsoft.com/office/drawing/2014/main" id="{A8B958C4-EB33-4F1C-8235-2422620F12CB}"/>
              </a:ext>
            </a:extLst>
          </p:cNvPr>
          <p:cNvSpPr txBox="1">
            <a:spLocks/>
          </p:cNvSpPr>
          <p:nvPr/>
        </p:nvSpPr>
        <p:spPr bwMode="gray">
          <a:xfrm>
            <a:off x="6206242" y="2222390"/>
            <a:ext cx="5541264" cy="1417320"/>
          </a:xfrm>
          <a:prstGeom prst="rect">
            <a:avLst/>
          </a:prstGeom>
        </p:spPr>
        <p:txBody>
          <a:bodyPr vert="horz" lIns="91440" tIns="45720" rIns="91440" bIns="45720" rtlCol="0">
            <a:no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$14B auto premium</a:t>
            </a:r>
          </a:p>
          <a:p>
            <a:r>
              <a:rPr lang="en-US" sz="1800" dirty="0"/>
              <a:t>Employment related exposures (GL, WC)</a:t>
            </a:r>
          </a:p>
        </p:txBody>
      </p:sp>
      <p:sp>
        <p:nvSpPr>
          <p:cNvPr id="17" name="Content Placeholder 12">
            <a:extLst>
              <a:ext uri="{FF2B5EF4-FFF2-40B4-BE49-F238E27FC236}">
                <a16:creationId xmlns:a16="http://schemas.microsoft.com/office/drawing/2014/main" id="{6C1AD1C0-D4E9-4693-BC1C-8BB2A8337A89}"/>
              </a:ext>
            </a:extLst>
          </p:cNvPr>
          <p:cNvSpPr txBox="1">
            <a:spLocks/>
          </p:cNvSpPr>
          <p:nvPr/>
        </p:nvSpPr>
        <p:spPr bwMode="gray">
          <a:xfrm>
            <a:off x="6206242" y="4234811"/>
            <a:ext cx="5541264" cy="1676543"/>
          </a:xfrm>
          <a:prstGeom prst="rect">
            <a:avLst/>
          </a:prstGeom>
        </p:spPr>
        <p:txBody>
          <a:bodyPr vert="horz" lIns="91440" tIns="45720" rIns="91440" bIns="45720" rtlCol="0">
            <a:no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Volatile stocks, bond yields plunging</a:t>
            </a:r>
          </a:p>
          <a:p>
            <a:r>
              <a:rPr lang="en-US" sz="1800" dirty="0"/>
              <a:t>Lloyd’s estimate: $96B in investment losses</a:t>
            </a:r>
          </a:p>
          <a:p>
            <a:endParaRPr lang="en-US" sz="1800" dirty="0"/>
          </a:p>
        </p:txBody>
      </p:sp>
      <p:sp>
        <p:nvSpPr>
          <p:cNvPr id="18" name="Text Placeholder 8">
            <a:extLst>
              <a:ext uri="{FF2B5EF4-FFF2-40B4-BE49-F238E27FC236}">
                <a16:creationId xmlns:a16="http://schemas.microsoft.com/office/drawing/2014/main" id="{3EE5F441-23B1-419F-93C6-340B301351EB}"/>
              </a:ext>
            </a:extLst>
          </p:cNvPr>
          <p:cNvSpPr txBox="1">
            <a:spLocks/>
          </p:cNvSpPr>
          <p:nvPr/>
        </p:nvSpPr>
        <p:spPr bwMode="gray">
          <a:xfrm>
            <a:off x="569578" y="1657349"/>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Potential Loss Impact</a:t>
            </a:r>
          </a:p>
        </p:txBody>
      </p:sp>
      <p:graphicFrame>
        <p:nvGraphicFramePr>
          <p:cNvPr id="27" name="Content Placeholder 7">
            <a:extLst>
              <a:ext uri="{FF2B5EF4-FFF2-40B4-BE49-F238E27FC236}">
                <a16:creationId xmlns:a16="http://schemas.microsoft.com/office/drawing/2014/main" id="{D552F577-5A8F-41A3-8970-6A35CEE96A71}"/>
              </a:ext>
            </a:extLst>
          </p:cNvPr>
          <p:cNvGraphicFramePr>
            <a:graphicFrameLocks/>
          </p:cNvGraphicFramePr>
          <p:nvPr>
            <p:extLst>
              <p:ext uri="{D42A27DB-BD31-4B8C-83A1-F6EECF244321}">
                <p14:modId xmlns:p14="http://schemas.microsoft.com/office/powerpoint/2010/main" val="4217461770"/>
              </p:ext>
            </p:extLst>
          </p:nvPr>
        </p:nvGraphicFramePr>
        <p:xfrm>
          <a:off x="569578" y="2222390"/>
          <a:ext cx="5541264" cy="390982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857A5276-B285-4633-918F-E193283239EA}"/>
              </a:ext>
            </a:extLst>
          </p:cNvPr>
          <p:cNvSpPr>
            <a:spLocks noChangeArrowheads="1"/>
          </p:cNvSpPr>
          <p:nvPr/>
        </p:nvSpPr>
        <p:spPr bwMode="gray">
          <a:xfrm>
            <a:off x="3566994" y="3285375"/>
            <a:ext cx="1897635" cy="1385093"/>
          </a:xfrm>
          <a:prstGeom prst="rect">
            <a:avLst/>
          </a:prstGeom>
          <a:solidFill>
            <a:schemeClr val="bg1"/>
          </a:solidFill>
          <a:ln w="25400" algn="ctr">
            <a:solidFill>
              <a:schemeClr val="accent1"/>
            </a:solidFill>
            <a:miter lim="800000"/>
            <a:headEnd/>
            <a:tailEnd/>
          </a:ln>
        </p:spPr>
        <p:txBody>
          <a:bodyPr lIns="137160" tIns="137160" rIns="91440" bIns="13716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ct val="90000"/>
              </a:lnSpc>
              <a:spcBef>
                <a:spcPts val="600"/>
              </a:spcBef>
            </a:pPr>
            <a:r>
              <a:rPr lang="en-US" altLang="en-US" sz="1600" dirty="0">
                <a:solidFill>
                  <a:srgbClr val="286EB8"/>
                </a:solidFill>
                <a:latin typeface="+mn-lt"/>
              </a:rPr>
              <a:t>Loss estimates range from $30B</a:t>
            </a:r>
            <a:br>
              <a:rPr lang="en-US" altLang="en-US" sz="1600" dirty="0">
                <a:solidFill>
                  <a:srgbClr val="286EB8"/>
                </a:solidFill>
                <a:latin typeface="+mn-lt"/>
              </a:rPr>
            </a:br>
            <a:r>
              <a:rPr lang="en-US" altLang="en-US" sz="1600" dirty="0">
                <a:solidFill>
                  <a:srgbClr val="286EB8"/>
                </a:solidFill>
                <a:latin typeface="+mn-lt"/>
              </a:rPr>
              <a:t>(</a:t>
            </a:r>
            <a:r>
              <a:rPr lang="en-US" altLang="en-US" sz="1600" i="0" dirty="0">
                <a:solidFill>
                  <a:srgbClr val="286EB8"/>
                </a:solidFill>
                <a:latin typeface="Cambria Math" panose="02040503050406030204" pitchFamily="18" charset="0"/>
                <a:ea typeface="Cambria Math" panose="02040503050406030204" pitchFamily="18" charset="0"/>
              </a:rPr>
              <a:t>≈</a:t>
            </a:r>
            <a:r>
              <a:rPr lang="en-US" altLang="en-US" sz="1600" b="0" i="0" dirty="0">
                <a:solidFill>
                  <a:srgbClr val="286EB8"/>
                </a:solidFill>
                <a:latin typeface="Cambria Math" panose="02040503050406030204" pitchFamily="18" charset="0"/>
                <a:ea typeface="Cambria Math" panose="02040503050406030204" pitchFamily="18" charset="0"/>
              </a:rPr>
              <a:t> </a:t>
            </a:r>
            <a:r>
              <a:rPr lang="en-US" altLang="en-US" sz="1600" dirty="0">
                <a:solidFill>
                  <a:srgbClr val="286EB8"/>
                </a:solidFill>
                <a:latin typeface="+mn-lt"/>
              </a:rPr>
              <a:t>bad hurricane) to $140B (2-3 Katrinas)</a:t>
            </a:r>
          </a:p>
        </p:txBody>
      </p:sp>
      <p:sp>
        <p:nvSpPr>
          <p:cNvPr id="13" name="Right Triangle 12">
            <a:extLst>
              <a:ext uri="{FF2B5EF4-FFF2-40B4-BE49-F238E27FC236}">
                <a16:creationId xmlns:a16="http://schemas.microsoft.com/office/drawing/2014/main" id="{6CC5BEF8-0F4F-4803-A777-214E62CA47C9}"/>
              </a:ext>
            </a:extLst>
          </p:cNvPr>
          <p:cNvSpPr>
            <a:spLocks noChangeAspect="1"/>
          </p:cNvSpPr>
          <p:nvPr/>
        </p:nvSpPr>
        <p:spPr bwMode="gray">
          <a:xfrm rot="10800000">
            <a:off x="5213844" y="3277738"/>
            <a:ext cx="250785" cy="171884"/>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  </a:t>
            </a:r>
          </a:p>
        </p:txBody>
      </p:sp>
    </p:spTree>
    <p:extLst>
      <p:ext uri="{BB962C8B-B14F-4D97-AF65-F5344CB8AC3E}">
        <p14:creationId xmlns:p14="http://schemas.microsoft.com/office/powerpoint/2010/main" val="259028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65983A2-307F-7145-80C3-D5C159C39D5E}"/>
              </a:ext>
            </a:extLst>
          </p:cNvPr>
          <p:cNvSpPr/>
          <p:nvPr/>
        </p:nvSpPr>
        <p:spPr>
          <a:xfrm>
            <a:off x="6183365" y="1431288"/>
            <a:ext cx="5383144"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Industry Outlook</a:t>
            </a:r>
            <a:br>
              <a:rPr lang="en-US"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00000000-0008-0000-0600-00001A000000}"/>
              </a:ext>
            </a:extLst>
          </p:cNvPr>
          <p:cNvGraphicFramePr>
            <a:graphicFrameLocks noGrp="1"/>
          </p:cNvGraphicFramePr>
          <p:nvPr>
            <p:ph type="chart" sz="quarter" idx="10"/>
            <p:extLst>
              <p:ext uri="{D42A27DB-BD31-4B8C-83A1-F6EECF244321}">
                <p14:modId xmlns:p14="http://schemas.microsoft.com/office/powerpoint/2010/main" val="970279600"/>
              </p:ext>
            </p:extLst>
          </p:nvPr>
        </p:nvGraphicFramePr>
        <p:xfrm>
          <a:off x="6306335" y="1735099"/>
          <a:ext cx="5330142" cy="1770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Commercial Lines Rate Change</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a:xfrm>
            <a:off x="563088" y="3906375"/>
            <a:ext cx="5224261" cy="182880"/>
          </a:xfrm>
        </p:spPr>
        <p:txBody>
          <a:bodyPr/>
          <a:lstStyle/>
          <a:p>
            <a:r>
              <a:rPr lang="en-US" dirty="0">
                <a:latin typeface="Arial" panose="020B0604020202020204" pitchFamily="34" charset="0"/>
                <a:cs typeface="Arial" panose="020B0604020202020204" pitchFamily="34" charset="0"/>
              </a:rPr>
              <a:t>Growth in Nominal GDP (Real GDP + Inflation)</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cxnSp>
        <p:nvCxnSpPr>
          <p:cNvPr id="17" name="Straight Connector 16">
            <a:extLst>
              <a:ext uri="{FF2B5EF4-FFF2-40B4-BE49-F238E27FC236}">
                <a16:creationId xmlns:a16="http://schemas.microsoft.com/office/drawing/2014/main" id="{D1A66728-1558-5143-9DAA-AECDC06870AC}"/>
              </a:ext>
            </a:extLst>
          </p:cNvPr>
          <p:cNvCxnSpPr>
            <a:cxnSpLocks/>
          </p:cNvCxnSpPr>
          <p:nvPr/>
        </p:nvCxnSpPr>
        <p:spPr>
          <a:xfrm>
            <a:off x="6161281" y="4256142"/>
            <a:ext cx="54052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8">
            <a:extLst>
              <a:ext uri="{FF2B5EF4-FFF2-40B4-BE49-F238E27FC236}">
                <a16:creationId xmlns:a16="http://schemas.microsoft.com/office/drawing/2014/main" id="{DDBB1D97-E1A8-A246-A136-3D662D4FD68F}"/>
              </a:ext>
            </a:extLst>
          </p:cNvPr>
          <p:cNvGraphicFramePr>
            <a:graphicFrameLocks/>
          </p:cNvGraphicFramePr>
          <p:nvPr>
            <p:extLst>
              <p:ext uri="{D42A27DB-BD31-4B8C-83A1-F6EECF244321}">
                <p14:modId xmlns:p14="http://schemas.microsoft.com/office/powerpoint/2010/main" val="2098586893"/>
              </p:ext>
            </p:extLst>
          </p:nvPr>
        </p:nvGraphicFramePr>
        <p:xfrm>
          <a:off x="573122" y="1745758"/>
          <a:ext cx="5290496" cy="1770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extLst>
              <p:ext uri="{D42A27DB-BD31-4B8C-83A1-F6EECF244321}">
                <p14:modId xmlns:p14="http://schemas.microsoft.com/office/powerpoint/2010/main" val="423138981"/>
              </p:ext>
            </p:extLst>
          </p:nvPr>
        </p:nvGraphicFramePr>
        <p:xfrm>
          <a:off x="617056" y="4162387"/>
          <a:ext cx="5224260" cy="178111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22">
            <a:extLst>
              <a:ext uri="{FF2B5EF4-FFF2-40B4-BE49-F238E27FC236}">
                <a16:creationId xmlns:a16="http://schemas.microsoft.com/office/drawing/2014/main" id="{8AF1E806-C83E-D64A-937E-27B4F5CFF984}"/>
              </a:ext>
            </a:extLst>
          </p:cNvPr>
          <p:cNvSpPr txBox="1">
            <a:spLocks/>
          </p:cNvSpPr>
          <p:nvPr/>
        </p:nvSpPr>
        <p:spPr bwMode="gray">
          <a:xfrm>
            <a:off x="6247162" y="3917684"/>
            <a:ext cx="5319347" cy="2149378"/>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0"/>
              </a:spcBef>
              <a:spcAft>
                <a:spcPts val="1200"/>
              </a:spcAft>
              <a:buClr>
                <a:srgbClr val="337DBE"/>
              </a:buClr>
              <a:buSzPct val="77000"/>
              <a:buFontTx/>
              <a:buNone/>
              <a:defRPr sz="1600" b="1" kern="1200">
                <a:solidFill>
                  <a:schemeClr val="bg1"/>
                </a:solidFill>
                <a:latin typeface="+mn-lt"/>
                <a:ea typeface="+mn-ea"/>
                <a:cs typeface="+mn-cs"/>
              </a:defRPr>
            </a:lvl1pPr>
            <a:lvl2pPr marL="238125" indent="-228600" algn="l" defTabSz="914377" rtl="0" eaLnBrk="1" latinLnBrk="0" hangingPunct="1">
              <a:lnSpc>
                <a:spcPct val="100000"/>
              </a:lnSpc>
              <a:spcBef>
                <a:spcPts val="0"/>
              </a:spcBef>
              <a:buClr>
                <a:schemeClr val="bg2"/>
              </a:buClr>
              <a:buFont typeface="Arial" panose="020B0604020202020204" pitchFamily="34" charset="0"/>
              <a:buChar char="•"/>
              <a:tabLst/>
              <a:defRPr sz="1400" kern="1200">
                <a:solidFill>
                  <a:schemeClr val="bg1"/>
                </a:solidFill>
                <a:latin typeface="+mn-lt"/>
                <a:ea typeface="+mn-ea"/>
                <a:cs typeface="+mn-cs"/>
              </a:defRPr>
            </a:lvl2pPr>
            <a:lvl3pPr marL="466725" indent="-228600"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3pPr>
            <a:lvl4pPr marL="693738" indent="-217488" algn="l" defTabSz="914377" rtl="0" eaLnBrk="1" latinLnBrk="0" hangingPunct="1">
              <a:lnSpc>
                <a:spcPct val="100000"/>
              </a:lnSpc>
              <a:spcBef>
                <a:spcPts val="0"/>
              </a:spcBef>
              <a:buClr>
                <a:schemeClr val="bg2"/>
              </a:buClr>
              <a:buFont typeface="Wingdings" pitchFamily="2" charset="2"/>
              <a:buChar char="§"/>
              <a:tabLst/>
              <a:defRPr sz="1400" kern="1200">
                <a:solidFill>
                  <a:schemeClr val="bg1"/>
                </a:solidFill>
                <a:latin typeface="+mn-lt"/>
                <a:ea typeface="+mn-ea"/>
                <a:cs typeface="+mn-cs"/>
              </a:defRPr>
            </a:lvl4pPr>
            <a:lvl5pPr marL="857250" indent="-174625"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1200"/>
              </a:spcAft>
              <a:buClr>
                <a:srgbClr val="337DBE"/>
              </a:buClr>
              <a:buSzPct val="77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2020 Commentary</a:t>
            </a:r>
          </a:p>
          <a:p>
            <a:pPr marL="0" marR="0" lvl="0" indent="0" algn="l" defTabSz="914377" rtl="0" eaLnBrk="1" fontAlgn="auto" latinLnBrk="0" hangingPunct="1">
              <a:lnSpc>
                <a:spcPct val="100000"/>
              </a:lnSpc>
              <a:spcBef>
                <a:spcPts val="0"/>
              </a:spcBef>
              <a:spcAft>
                <a:spcPts val="600"/>
              </a:spcAft>
              <a:buClr>
                <a:srgbClr val="337DBE"/>
              </a:buClr>
              <a:buSzPct val="77000"/>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Overall premium projected to be flat. Underwriting result deteriorates.</a:t>
            </a:r>
          </a:p>
          <a:p>
            <a:pPr marL="171450" marR="0" lvl="0" indent="-17145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Pandemic and recession reduce exposure in personal auto, several commercial lines.</a:t>
            </a:r>
          </a:p>
          <a:p>
            <a:pPr marL="182880" marR="0" lvl="0" indent="-18288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Rate increases make up for lower exposures somewhat.</a:t>
            </a:r>
          </a:p>
          <a:p>
            <a:pPr marL="182880" marR="0" lvl="0" indent="-18288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Tremendous uncertainty due to pandemic’s impact on several lines.</a:t>
            </a:r>
          </a:p>
          <a:p>
            <a:pPr marL="182880" marR="0" lvl="0" indent="-18288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We assume normal cat year, despite bleak hurricane forecast.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68857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680798015"/>
              </p:ext>
            </p:extLst>
          </p:nvPr>
        </p:nvGraphicFramePr>
        <p:xfrm>
          <a:off x="472440" y="1258055"/>
          <a:ext cx="11247120" cy="3904255"/>
        </p:xfrm>
        <a:graphic>
          <a:graphicData uri="http://schemas.openxmlformats.org/drawingml/2006/chart">
            <c:chart xmlns:c="http://schemas.openxmlformats.org/drawingml/2006/chart" xmlns:r="http://schemas.openxmlformats.org/officeDocument/2006/relationships" r:id="rId3"/>
          </a:graphicData>
        </a:graphic>
      </p:graphicFrame>
      <p:sp>
        <p:nvSpPr>
          <p:cNvPr id="1929222" name="Rectangle 3"/>
          <p:cNvSpPr>
            <a:spLocks noGrp="1" noChangeArrowheads="1"/>
          </p:cNvSpPr>
          <p:nvPr>
            <p:ph type="title"/>
          </p:nvPr>
        </p:nvSpPr>
        <p:spPr/>
        <p:txBody>
          <a:bodyPr/>
          <a:lstStyle/>
          <a:p>
            <a:r>
              <a:rPr lang="en-US" dirty="0"/>
              <a:t>U.S. Inflation-Adjusted Insured Cat Losses</a:t>
            </a:r>
          </a:p>
        </p:txBody>
      </p:sp>
      <p:sp>
        <p:nvSpPr>
          <p:cNvPr id="13" name="Text Placeholder 12">
            <a:extLst>
              <a:ext uri="{FF2B5EF4-FFF2-40B4-BE49-F238E27FC236}">
                <a16:creationId xmlns:a16="http://schemas.microsoft.com/office/drawing/2014/main" id="{A629866E-0E5D-4D3F-8455-AAB00ADF372B}"/>
              </a:ext>
            </a:extLst>
          </p:cNvPr>
          <p:cNvSpPr>
            <a:spLocks noGrp="1"/>
          </p:cNvSpPr>
          <p:nvPr>
            <p:ph type="body" sz="quarter" idx="17"/>
          </p:nvPr>
        </p:nvSpPr>
        <p:spPr/>
        <p:txBody>
          <a:bodyPr/>
          <a:lstStyle/>
          <a:p>
            <a:r>
              <a:rPr lang="en-US" dirty="0"/>
              <a:t>*Aon estimate through April. 2010s is average of 2010 to 2019. All losses are Direct.</a:t>
            </a:r>
          </a:p>
          <a:p>
            <a:r>
              <a:rPr lang="en-US" dirty="0"/>
              <a:t>Sources: Property Claims Service, a Verisk Analytics business; Aon; Insurance Information Institute.</a:t>
            </a:r>
          </a:p>
        </p:txBody>
      </p:sp>
      <p:grpSp>
        <p:nvGrpSpPr>
          <p:cNvPr id="7" name="Group 6"/>
          <p:cNvGrpSpPr/>
          <p:nvPr/>
        </p:nvGrpSpPr>
        <p:grpSpPr bwMode="gray">
          <a:xfrm>
            <a:off x="10168192" y="840809"/>
            <a:ext cx="1879361" cy="385678"/>
            <a:chOff x="3279159" y="894181"/>
            <a:chExt cx="1359220" cy="794827"/>
          </a:xfrm>
        </p:grpSpPr>
        <p:sp>
          <p:nvSpPr>
            <p:cNvPr id="8" name="AutoShape 4"/>
            <p:cNvSpPr>
              <a:spLocks noChangeArrowheads="1"/>
            </p:cNvSpPr>
            <p:nvPr/>
          </p:nvSpPr>
          <p:spPr bwMode="gray">
            <a:xfrm>
              <a:off x="3279159" y="894181"/>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68564" tIns="34282" rIns="68564" bIns="34282" anchor="ctr">
              <a:flatTx/>
            </a:bodyPr>
            <a:lstStyle/>
            <a:p>
              <a:pPr algn="ctr" eaLnBrk="0" fontAlgn="base" hangingPunct="0">
                <a:lnSpc>
                  <a:spcPct val="90000"/>
                </a:lnSpc>
                <a:spcBef>
                  <a:spcPts val="225"/>
                </a:spcBef>
                <a:spcAft>
                  <a:spcPct val="0"/>
                </a:spcAft>
                <a:buClr>
                  <a:schemeClr val="accent2"/>
                </a:buClr>
                <a:buSzPct val="90000"/>
                <a:tabLst>
                  <a:tab pos="1202531" algn="ctr"/>
                  <a:tab pos="1970485" algn="ctr"/>
                </a:tabLst>
              </a:pPr>
              <a:r>
                <a:rPr lang="en-US" sz="14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00916"/>
            </a:xfrm>
            <a:prstGeom prst="straightConnector1">
              <a:avLst/>
            </a:prstGeom>
            <a:noFill/>
            <a:ln w="25400">
              <a:solidFill>
                <a:schemeClr val="accent1"/>
              </a:solidFill>
              <a:round/>
              <a:headEnd/>
              <a:tailEnd type="oval" w="med" len="med"/>
            </a:ln>
            <a:effectLst/>
          </p:spPr>
        </p:cxnSp>
      </p:grpSp>
      <p:sp>
        <p:nvSpPr>
          <p:cNvPr id="27" name="Text Placeholder 4">
            <a:extLst>
              <a:ext uri="{FF2B5EF4-FFF2-40B4-BE49-F238E27FC236}">
                <a16:creationId xmlns:a16="http://schemas.microsoft.com/office/drawing/2014/main" id="{8119650A-47A1-4AA1-B3C4-B92E874BFAAE}"/>
              </a:ext>
            </a:extLst>
          </p:cNvPr>
          <p:cNvSpPr txBox="1">
            <a:spLocks/>
          </p:cNvSpPr>
          <p:nvPr/>
        </p:nvSpPr>
        <p:spPr bwMode="gray">
          <a:xfrm>
            <a:off x="527304" y="5034839"/>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2019 Was a Relatively Mild Year; 2020 Faces Pandemic, Above-average Hurricane Forecast</a:t>
            </a:r>
          </a:p>
        </p:txBody>
      </p:sp>
      <p:grpSp>
        <p:nvGrpSpPr>
          <p:cNvPr id="10" name="Group 9">
            <a:extLst>
              <a:ext uri="{FF2B5EF4-FFF2-40B4-BE49-F238E27FC236}">
                <a16:creationId xmlns:a16="http://schemas.microsoft.com/office/drawing/2014/main" id="{E057668A-678F-4BC2-A434-F9B69D6370EA}"/>
              </a:ext>
            </a:extLst>
          </p:cNvPr>
          <p:cNvGrpSpPr/>
          <p:nvPr/>
        </p:nvGrpSpPr>
        <p:grpSpPr>
          <a:xfrm>
            <a:off x="6033834" y="2031962"/>
            <a:ext cx="1176673" cy="1167334"/>
            <a:chOff x="4851573" y="1066085"/>
            <a:chExt cx="675112" cy="1262550"/>
          </a:xfrm>
        </p:grpSpPr>
        <p:sp>
          <p:nvSpPr>
            <p:cNvPr id="11" name="AutoShape 4">
              <a:extLst>
                <a:ext uri="{FF2B5EF4-FFF2-40B4-BE49-F238E27FC236}">
                  <a16:creationId xmlns:a16="http://schemas.microsoft.com/office/drawing/2014/main" id="{11217084-80B1-4868-8D39-A895A764C6CB}"/>
                </a:ext>
              </a:extLst>
            </p:cNvPr>
            <p:cNvSpPr>
              <a:spLocks noChangeArrowheads="1"/>
            </p:cNvSpPr>
            <p:nvPr/>
          </p:nvSpPr>
          <p:spPr bwMode="gray">
            <a:xfrm>
              <a:off x="4851573" y="1066085"/>
              <a:ext cx="675112" cy="388619"/>
            </a:xfrm>
            <a:prstGeom prst="rect">
              <a:avLst/>
            </a:prstGeom>
            <a:solidFill>
              <a:schemeClr val="bg1"/>
            </a:solidFill>
            <a:ln w="25400">
              <a:solidFill>
                <a:schemeClr val="accent1"/>
              </a:solidFill>
              <a:miter lim="800000"/>
              <a:headEnd/>
              <a:tailEnd/>
            </a:ln>
            <a:effectLst/>
          </p:spPr>
          <p:txBody>
            <a:bodyPr wrap="square" lIns="91418" tIns="45709" rIns="91418" bIns="45709" anchor="ctr">
              <a:flatTx/>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WTC</a:t>
              </a:r>
            </a:p>
          </p:txBody>
        </p:sp>
        <p:cxnSp>
          <p:nvCxnSpPr>
            <p:cNvPr id="12" name="Straight Arrow Connector 11">
              <a:extLst>
                <a:ext uri="{FF2B5EF4-FFF2-40B4-BE49-F238E27FC236}">
                  <a16:creationId xmlns:a16="http://schemas.microsoft.com/office/drawing/2014/main" id="{81E781DC-9C5E-40E6-828B-5171A683ED22}"/>
                </a:ext>
              </a:extLst>
            </p:cNvPr>
            <p:cNvCxnSpPr>
              <a:stCxn id="11" idx="2"/>
            </p:cNvCxnSpPr>
            <p:nvPr/>
          </p:nvCxnSpPr>
          <p:spPr bwMode="gray">
            <a:xfrm>
              <a:off x="5189129" y="1454704"/>
              <a:ext cx="1426" cy="873931"/>
            </a:xfrm>
            <a:prstGeom prst="straightConnector1">
              <a:avLst/>
            </a:prstGeom>
            <a:noFill/>
            <a:ln w="25400">
              <a:solidFill>
                <a:schemeClr val="accent1"/>
              </a:solidFill>
              <a:round/>
              <a:headEnd/>
              <a:tailEnd type="oval" w="med" len="med"/>
            </a:ln>
            <a:effectLst/>
          </p:spPr>
        </p:cxnSp>
      </p:grpSp>
      <p:grpSp>
        <p:nvGrpSpPr>
          <p:cNvPr id="14" name="Group 13">
            <a:extLst>
              <a:ext uri="{FF2B5EF4-FFF2-40B4-BE49-F238E27FC236}">
                <a16:creationId xmlns:a16="http://schemas.microsoft.com/office/drawing/2014/main" id="{7DC2A82E-F4B4-4043-A2A5-E5DC00120505}"/>
              </a:ext>
            </a:extLst>
          </p:cNvPr>
          <p:cNvGrpSpPr/>
          <p:nvPr/>
        </p:nvGrpSpPr>
        <p:grpSpPr bwMode="gray">
          <a:xfrm>
            <a:off x="6713889" y="1223939"/>
            <a:ext cx="1869496" cy="837462"/>
            <a:chOff x="5125437" y="-5538946"/>
            <a:chExt cx="1359220" cy="1199423"/>
          </a:xfrm>
        </p:grpSpPr>
        <p:sp>
          <p:nvSpPr>
            <p:cNvPr id="15" name="AutoShape 4">
              <a:extLst>
                <a:ext uri="{FF2B5EF4-FFF2-40B4-BE49-F238E27FC236}">
                  <a16:creationId xmlns:a16="http://schemas.microsoft.com/office/drawing/2014/main" id="{B9B4D43D-2857-4018-B886-1576E893DF44}"/>
                </a:ext>
              </a:extLst>
            </p:cNvPr>
            <p:cNvSpPr>
              <a:spLocks noChangeArrowheads="1"/>
            </p:cNvSpPr>
            <p:nvPr/>
          </p:nvSpPr>
          <p:spPr bwMode="gray">
            <a:xfrm>
              <a:off x="5125437" y="-5538946"/>
              <a:ext cx="1359220" cy="712863"/>
            </a:xfrm>
            <a:prstGeom prst="rect">
              <a:avLst/>
            </a:prstGeom>
            <a:solidFill>
              <a:schemeClr val="bg1"/>
            </a:solidFill>
            <a:ln w="25400">
              <a:solidFill>
                <a:schemeClr val="accent1"/>
              </a:solidFill>
              <a:miter lim="800000"/>
              <a:headEnd/>
              <a:tailEnd/>
            </a:ln>
            <a:effectLst/>
          </p:spPr>
          <p:txBody>
            <a:bodyPr wrap="square" lIns="91418" tIns="45709" rIns="91418" bIns="45709" anchor="ctr">
              <a:flatTx/>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Katrina, Rita, Wilma</a:t>
              </a:r>
            </a:p>
          </p:txBody>
        </p:sp>
        <p:cxnSp>
          <p:nvCxnSpPr>
            <p:cNvPr id="16" name="Straight Arrow Connector 15">
              <a:extLst>
                <a:ext uri="{FF2B5EF4-FFF2-40B4-BE49-F238E27FC236}">
                  <a16:creationId xmlns:a16="http://schemas.microsoft.com/office/drawing/2014/main" id="{63F3780B-D7CD-4E26-9A91-0793363ABC5D}"/>
                </a:ext>
              </a:extLst>
            </p:cNvPr>
            <p:cNvCxnSpPr/>
            <p:nvPr/>
          </p:nvCxnSpPr>
          <p:spPr bwMode="gray">
            <a:xfrm flipH="1">
              <a:off x="5805048" y="-4829559"/>
              <a:ext cx="1" cy="490036"/>
            </a:xfrm>
            <a:prstGeom prst="straightConnector1">
              <a:avLst/>
            </a:prstGeom>
            <a:noFill/>
            <a:ln w="25400">
              <a:solidFill>
                <a:schemeClr val="accent1"/>
              </a:solidFill>
              <a:round/>
              <a:headEnd/>
              <a:tailEnd type="oval" w="med" len="med"/>
            </a:ln>
            <a:effectLst/>
          </p:spPr>
        </p:cxnSp>
      </p:grpSp>
    </p:spTree>
    <p:extLst>
      <p:ext uri="{BB962C8B-B14F-4D97-AF65-F5344CB8AC3E}">
        <p14:creationId xmlns:p14="http://schemas.microsoft.com/office/powerpoint/2010/main" val="834529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D82D-30BE-46A4-A698-A6AA2FB82F03}"/>
              </a:ext>
            </a:extLst>
          </p:cNvPr>
          <p:cNvSpPr>
            <a:spLocks noGrp="1"/>
          </p:cNvSpPr>
          <p:nvPr>
            <p:ph type="title"/>
          </p:nvPr>
        </p:nvSpPr>
        <p:spPr/>
        <p:txBody>
          <a:bodyPr/>
          <a:lstStyle/>
          <a:p>
            <a:r>
              <a:rPr lang="en-US" dirty="0"/>
              <a:t>Hurricane Forecast</a:t>
            </a:r>
          </a:p>
        </p:txBody>
      </p:sp>
      <p:sp>
        <p:nvSpPr>
          <p:cNvPr id="4" name="Text Placeholder 3">
            <a:extLst>
              <a:ext uri="{FF2B5EF4-FFF2-40B4-BE49-F238E27FC236}">
                <a16:creationId xmlns:a16="http://schemas.microsoft.com/office/drawing/2014/main" id="{D548B1AA-5699-4472-A769-9DAC0ABCDCFD}"/>
              </a:ext>
            </a:extLst>
          </p:cNvPr>
          <p:cNvSpPr>
            <a:spLocks noGrp="1"/>
          </p:cNvSpPr>
          <p:nvPr>
            <p:ph type="body" sz="quarter" idx="15"/>
          </p:nvPr>
        </p:nvSpPr>
        <p:spPr/>
        <p:txBody>
          <a:bodyPr/>
          <a:lstStyle/>
          <a:p>
            <a:r>
              <a:rPr lang="en-US" dirty="0"/>
              <a:t>Grim</a:t>
            </a:r>
          </a:p>
        </p:txBody>
      </p:sp>
      <p:sp>
        <p:nvSpPr>
          <p:cNvPr id="5" name="Text Placeholder 4">
            <a:extLst>
              <a:ext uri="{FF2B5EF4-FFF2-40B4-BE49-F238E27FC236}">
                <a16:creationId xmlns:a16="http://schemas.microsoft.com/office/drawing/2014/main" id="{04ED4270-5851-4F31-9382-E5C6C1A24923}"/>
              </a:ext>
            </a:extLst>
          </p:cNvPr>
          <p:cNvSpPr>
            <a:spLocks noGrp="1"/>
          </p:cNvSpPr>
          <p:nvPr>
            <p:ph type="body" sz="quarter" idx="17"/>
          </p:nvPr>
        </p:nvSpPr>
        <p:spPr/>
        <p:txBody>
          <a:bodyPr/>
          <a:lstStyle/>
          <a:p>
            <a:r>
              <a:rPr lang="en-US" dirty="0"/>
              <a:t>Source: Colorado State University Tropical Meteorology Project.</a:t>
            </a:r>
          </a:p>
        </p:txBody>
      </p:sp>
      <p:graphicFrame>
        <p:nvGraphicFramePr>
          <p:cNvPr id="8" name="Content Placeholder 7">
            <a:extLst>
              <a:ext uri="{FF2B5EF4-FFF2-40B4-BE49-F238E27FC236}">
                <a16:creationId xmlns:a16="http://schemas.microsoft.com/office/drawing/2014/main" id="{2770500B-69F6-4622-A9A2-66D4DB107CEA}"/>
              </a:ext>
            </a:extLst>
          </p:cNvPr>
          <p:cNvGraphicFramePr>
            <a:graphicFrameLocks noGrp="1"/>
          </p:cNvGraphicFramePr>
          <p:nvPr>
            <p:ph idx="4294967295"/>
          </p:nvPr>
        </p:nvGraphicFramePr>
        <p:xfrm>
          <a:off x="472440" y="1884363"/>
          <a:ext cx="11247120" cy="4040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578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Lines Rate Changes </a:t>
            </a:r>
          </a:p>
        </p:txBody>
      </p:sp>
      <p:sp>
        <p:nvSpPr>
          <p:cNvPr id="2" name="Text Placeholder 1">
            <a:extLst>
              <a:ext uri="{FF2B5EF4-FFF2-40B4-BE49-F238E27FC236}">
                <a16:creationId xmlns:a16="http://schemas.microsoft.com/office/drawing/2014/main" id="{DB7E38AD-C0E5-434C-A6D9-C747980FBC79}"/>
              </a:ext>
            </a:extLst>
          </p:cNvPr>
          <p:cNvSpPr>
            <a:spLocks noGrp="1"/>
          </p:cNvSpPr>
          <p:nvPr>
            <p:ph type="body" sz="quarter" idx="17"/>
          </p:nvPr>
        </p:nvSpPr>
        <p:spPr/>
        <p:txBody>
          <a:bodyPr/>
          <a:lstStyle/>
          <a:p>
            <a:r>
              <a:rPr lang="en-US" sz="1000" dirty="0"/>
              <a:t>Sources: Willis Towers Watson, MarketScout, Marsh.</a:t>
            </a:r>
          </a:p>
        </p:txBody>
      </p:sp>
      <p:graphicFrame>
        <p:nvGraphicFramePr>
          <p:cNvPr id="15" name="Content Placeholder 8"/>
          <p:cNvGraphicFramePr>
            <a:graphicFrameLocks/>
          </p:cNvGraphicFramePr>
          <p:nvPr/>
        </p:nvGraphicFramePr>
        <p:xfrm>
          <a:off x="472440" y="1216025"/>
          <a:ext cx="11550562" cy="368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5BBE1F0F-F688-499D-A63C-F13A672976E7}"/>
              </a:ext>
            </a:extLst>
          </p:cNvPr>
          <p:cNvSpPr txBox="1">
            <a:spLocks/>
          </p:cNvSpPr>
          <p:nvPr/>
        </p:nvSpPr>
        <p:spPr bwMode="gray">
          <a:xfrm>
            <a:off x="527304" y="5034839"/>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Rates Have Been Rising. Is It A Hard Market?</a:t>
            </a:r>
          </a:p>
        </p:txBody>
      </p:sp>
    </p:spTree>
    <p:extLst>
      <p:ext uri="{BB962C8B-B14F-4D97-AF65-F5344CB8AC3E}">
        <p14:creationId xmlns:p14="http://schemas.microsoft.com/office/powerpoint/2010/main" val="1902074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66AF-D2DA-40EE-B209-A6604DEC6BCF}"/>
              </a:ext>
            </a:extLst>
          </p:cNvPr>
          <p:cNvSpPr>
            <a:spLocks noGrp="1"/>
          </p:cNvSpPr>
          <p:nvPr>
            <p:ph type="title"/>
          </p:nvPr>
        </p:nvSpPr>
        <p:spPr/>
        <p:txBody>
          <a:bodyPr/>
          <a:lstStyle/>
          <a:p>
            <a:r>
              <a:rPr lang="en-US" dirty="0"/>
              <a:t>Commercial Rate Changes</a:t>
            </a:r>
          </a:p>
        </p:txBody>
      </p:sp>
      <p:sp>
        <p:nvSpPr>
          <p:cNvPr id="3" name="Text Placeholder 2">
            <a:extLst>
              <a:ext uri="{FF2B5EF4-FFF2-40B4-BE49-F238E27FC236}">
                <a16:creationId xmlns:a16="http://schemas.microsoft.com/office/drawing/2014/main" id="{F02A9B8A-F4BC-4465-8539-7DDBFCDD365C}"/>
              </a:ext>
            </a:extLst>
          </p:cNvPr>
          <p:cNvSpPr>
            <a:spLocks noGrp="1"/>
          </p:cNvSpPr>
          <p:nvPr>
            <p:ph type="body" sz="quarter" idx="15"/>
          </p:nvPr>
        </p:nvSpPr>
        <p:spPr/>
        <p:txBody>
          <a:bodyPr/>
          <a:lstStyle/>
          <a:p>
            <a:r>
              <a:rPr lang="en-US" dirty="0"/>
              <a:t>By Line, as of Second Quarter</a:t>
            </a:r>
          </a:p>
        </p:txBody>
      </p:sp>
      <p:sp>
        <p:nvSpPr>
          <p:cNvPr id="6" name="Text Placeholder 5">
            <a:extLst>
              <a:ext uri="{FF2B5EF4-FFF2-40B4-BE49-F238E27FC236}">
                <a16:creationId xmlns:a16="http://schemas.microsoft.com/office/drawing/2014/main" id="{1212CE57-127F-4966-8C6B-B7C7C2413ADF}"/>
              </a:ext>
            </a:extLst>
          </p:cNvPr>
          <p:cNvSpPr>
            <a:spLocks noGrp="1"/>
          </p:cNvSpPr>
          <p:nvPr>
            <p:ph type="body" sz="quarter" idx="17"/>
          </p:nvPr>
        </p:nvSpPr>
        <p:spPr/>
        <p:txBody>
          <a:bodyPr/>
          <a:lstStyle/>
          <a:p>
            <a:r>
              <a:rPr lang="en-US" dirty="0"/>
              <a:t>Source: MarketScout.</a:t>
            </a:r>
          </a:p>
        </p:txBody>
      </p:sp>
      <p:graphicFrame>
        <p:nvGraphicFramePr>
          <p:cNvPr id="13" name="Content Placeholder 12">
            <a:extLst>
              <a:ext uri="{FF2B5EF4-FFF2-40B4-BE49-F238E27FC236}">
                <a16:creationId xmlns:a16="http://schemas.microsoft.com/office/drawing/2014/main" id="{489A13A9-26E0-47FB-A52C-F90CA94DBDFB}"/>
              </a:ext>
            </a:extLst>
          </p:cNvPr>
          <p:cNvGraphicFramePr>
            <a:graphicFrameLocks noGrp="1"/>
          </p:cNvGraphicFramePr>
          <p:nvPr>
            <p:ph idx="4294967295"/>
            <p:extLst>
              <p:ext uri="{D42A27DB-BD31-4B8C-83A1-F6EECF244321}">
                <p14:modId xmlns:p14="http://schemas.microsoft.com/office/powerpoint/2010/main" val="2437797272"/>
              </p:ext>
            </p:extLst>
          </p:nvPr>
        </p:nvGraphicFramePr>
        <p:xfrm>
          <a:off x="472440" y="1792586"/>
          <a:ext cx="11247120" cy="4009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83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8468A08-22C7-452F-A543-3A4684369982}"/>
              </a:ext>
            </a:extLst>
          </p:cNvPr>
          <p:cNvSpPr/>
          <p:nvPr/>
        </p:nvSpPr>
        <p:spPr>
          <a:xfrm rot="10800000" flipH="1">
            <a:off x="0"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pic>
        <p:nvPicPr>
          <p:cNvPr id="10" name="Picture 9">
            <a:extLst>
              <a:ext uri="{FF2B5EF4-FFF2-40B4-BE49-F238E27FC236}">
                <a16:creationId xmlns:a16="http://schemas.microsoft.com/office/drawing/2014/main" id="{E262821E-5803-40BF-A187-2A15E95F09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3333"/>
          <a:stretch/>
        </p:blipFill>
        <p:spPr>
          <a:xfrm>
            <a:off x="0" y="6400800"/>
            <a:ext cx="12192000" cy="457200"/>
          </a:xfrm>
          <a:prstGeom prst="rect">
            <a:avLst/>
          </a:prstGeom>
        </p:spPr>
      </p:pic>
      <p:sp>
        <p:nvSpPr>
          <p:cNvPr id="2" name="Title 1"/>
          <p:cNvSpPr>
            <a:spLocks noGrp="1"/>
          </p:cNvSpPr>
          <p:nvPr>
            <p:ph type="ctrTitle"/>
          </p:nvPr>
        </p:nvSpPr>
        <p:spPr/>
        <p:txBody>
          <a:bodyPr/>
          <a:lstStyle/>
          <a:p>
            <a:r>
              <a:rPr lang="en-US" dirty="0"/>
              <a:t>Financial Trends  </a:t>
            </a:r>
          </a:p>
        </p:txBody>
      </p:sp>
      <p:pic>
        <p:nvPicPr>
          <p:cNvPr id="6" name="Picture 5" descr="A picture containing person, mirror, holding, light&#10;&#10;Description automatically generated">
            <a:extLst>
              <a:ext uri="{FF2B5EF4-FFF2-40B4-BE49-F238E27FC236}">
                <a16:creationId xmlns:a16="http://schemas.microsoft.com/office/drawing/2014/main" id="{FA168E2E-28C5-488D-AF6C-47A147A51C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970"/>
          <a:stretch/>
        </p:blipFill>
        <p:spPr>
          <a:xfrm>
            <a:off x="5857049" y="0"/>
            <a:ext cx="6334951" cy="6528816"/>
          </a:xfrm>
          <a:prstGeom prst="rect">
            <a:avLst/>
          </a:prstGeom>
        </p:spPr>
      </p:pic>
    </p:spTree>
    <p:extLst>
      <p:ext uri="{BB962C8B-B14F-4D97-AF65-F5344CB8AC3E}">
        <p14:creationId xmlns:p14="http://schemas.microsoft.com/office/powerpoint/2010/main" val="35409026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dirty="0"/>
              <a:t>Key Sources of P/C Insurer Profits</a:t>
            </a:r>
          </a:p>
        </p:txBody>
      </p:sp>
      <p:sp>
        <p:nvSpPr>
          <p:cNvPr id="2" name="Text Placeholder 1">
            <a:extLst>
              <a:ext uri="{FF2B5EF4-FFF2-40B4-BE49-F238E27FC236}">
                <a16:creationId xmlns:a16="http://schemas.microsoft.com/office/drawing/2014/main" id="{EB2DCF89-966B-4460-B5A4-27FADF60EA5D}"/>
              </a:ext>
            </a:extLst>
          </p:cNvPr>
          <p:cNvSpPr>
            <a:spLocks noGrp="1"/>
          </p:cNvSpPr>
          <p:nvPr>
            <p:ph type="body" sz="quarter" idx="17"/>
          </p:nvPr>
        </p:nvSpPr>
        <p:spPr/>
        <p:txBody>
          <a:bodyPr/>
          <a:lstStyle/>
          <a:p>
            <a:endParaRPr lang="en-US" dirty="0"/>
          </a:p>
          <a:p>
            <a:r>
              <a:rPr lang="en-US" dirty="0"/>
              <a:t>Through first quarter. </a:t>
            </a:r>
          </a:p>
          <a:p>
            <a:r>
              <a:rPr lang="en-US" dirty="0"/>
              <a:t>Data are before taxes and exclude extraordinary items.</a:t>
            </a:r>
          </a:p>
          <a:p>
            <a:r>
              <a:rPr lang="fr-FR" dirty="0"/>
              <a:t>Source: NAIC data, sourced from S&amp;P Global Market Intelligence.</a:t>
            </a:r>
            <a:endParaRPr lang="en-US" dirty="0"/>
          </a:p>
        </p:txBody>
      </p:sp>
      <p:graphicFrame>
        <p:nvGraphicFramePr>
          <p:cNvPr id="22" name="Chart 21"/>
          <p:cNvGraphicFramePr/>
          <p:nvPr/>
        </p:nvGraphicFramePr>
        <p:xfrm>
          <a:off x="472440" y="1185863"/>
          <a:ext cx="11247120" cy="38489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76397" y="877912"/>
            <a:ext cx="1055077"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t>$ Billions</a:t>
            </a:r>
          </a:p>
        </p:txBody>
      </p:sp>
      <p:sp>
        <p:nvSpPr>
          <p:cNvPr id="9" name="Text Placeholder 4">
            <a:extLst>
              <a:ext uri="{FF2B5EF4-FFF2-40B4-BE49-F238E27FC236}">
                <a16:creationId xmlns:a16="http://schemas.microsoft.com/office/drawing/2014/main" id="{557EEE88-3474-4363-87A9-8E0733AA2E72}"/>
              </a:ext>
            </a:extLst>
          </p:cNvPr>
          <p:cNvSpPr txBox="1">
            <a:spLocks/>
          </p:cNvSpPr>
          <p:nvPr/>
        </p:nvSpPr>
        <p:spPr bwMode="gray">
          <a:xfrm>
            <a:off x="527304" y="496865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Steady Investment Gains, Good Underwriting Results Lifted Profits in Most Years</a:t>
            </a:r>
          </a:p>
        </p:txBody>
      </p:sp>
    </p:spTree>
    <p:extLst>
      <p:ext uri="{BB962C8B-B14F-4D97-AF65-F5344CB8AC3E}">
        <p14:creationId xmlns:p14="http://schemas.microsoft.com/office/powerpoint/2010/main" val="2227789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nvGraphicFramePr>
        <p:xfrm>
          <a:off x="569578" y="1756294"/>
          <a:ext cx="5541264"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47109" name="Rectangle 110"/>
          <p:cNvSpPr txBox="1">
            <a:spLocks noGrp="1" noChangeArrowheads="1"/>
          </p:cNvSpPr>
          <p:nvPr/>
        </p:nvSpPr>
        <p:spPr bwMode="auto">
          <a:xfrm>
            <a:off x="9117807" y="5849541"/>
            <a:ext cx="335756" cy="8829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675">
                <a:solidFill>
                  <a:srgbClr val="000000"/>
                </a:solidFill>
                <a:latin typeface="Arial" charset="0"/>
                <a:cs typeface="Arial" charset="0"/>
              </a:rPr>
              <a:pPr algn="r" eaLnBrk="0" fontAlgn="base" hangingPunct="0">
                <a:lnSpc>
                  <a:spcPct val="85000"/>
                </a:lnSpc>
                <a:spcBef>
                  <a:spcPct val="20000"/>
                </a:spcBef>
                <a:spcAft>
                  <a:spcPct val="0"/>
                </a:spcAft>
              </a:pPr>
              <a:t>18</a:t>
            </a:fld>
            <a:endParaRPr lang="en-US" sz="675" dirty="0">
              <a:solidFill>
                <a:srgbClr val="000000"/>
              </a:solidFill>
              <a:latin typeface="Arial" charset="0"/>
              <a:cs typeface="Arial" charset="0"/>
            </a:endParaRPr>
          </a:p>
        </p:txBody>
      </p:sp>
      <p:sp>
        <p:nvSpPr>
          <p:cNvPr id="47110" name="Rectangle 2"/>
          <p:cNvSpPr>
            <a:spLocks noGrp="1" noChangeArrowheads="1"/>
          </p:cNvSpPr>
          <p:nvPr>
            <p:ph type="title"/>
          </p:nvPr>
        </p:nvSpPr>
        <p:spPr/>
        <p:txBody>
          <a:bodyPr/>
          <a:lstStyle/>
          <a:p>
            <a:r>
              <a:rPr lang="en-US" dirty="0"/>
              <a:t>Policyholder Surplus by Quarter</a:t>
            </a:r>
            <a:br>
              <a:rPr lang="en-US" dirty="0"/>
            </a:br>
            <a:endParaRPr lang="en-US" dirty="0"/>
          </a:p>
        </p:txBody>
      </p:sp>
      <p:sp>
        <p:nvSpPr>
          <p:cNvPr id="5" name="Text Placeholder 4">
            <a:extLst>
              <a:ext uri="{FF2B5EF4-FFF2-40B4-BE49-F238E27FC236}">
                <a16:creationId xmlns:a16="http://schemas.microsoft.com/office/drawing/2014/main" id="{52CEDF72-2020-4E5B-BD45-9658303E0A61}"/>
              </a:ext>
            </a:extLst>
          </p:cNvPr>
          <p:cNvSpPr>
            <a:spLocks noGrp="1"/>
          </p:cNvSpPr>
          <p:nvPr>
            <p:ph type="body" sz="quarter" idx="17"/>
          </p:nvPr>
        </p:nvSpPr>
        <p:spPr/>
        <p:txBody>
          <a:bodyPr/>
          <a:lstStyle/>
          <a:p>
            <a:r>
              <a:rPr lang="en-US" dirty="0"/>
              <a:t>Sources: ISO, A.M. Best, Insurance Information Institute.</a:t>
            </a:r>
          </a:p>
        </p:txBody>
      </p:sp>
      <p:sp>
        <p:nvSpPr>
          <p:cNvPr id="47122" name="Text Box 5"/>
          <p:cNvSpPr txBox="1">
            <a:spLocks noChangeArrowheads="1"/>
          </p:cNvSpPr>
          <p:nvPr/>
        </p:nvSpPr>
        <p:spPr bwMode="auto">
          <a:xfrm>
            <a:off x="7016317" y="4937668"/>
            <a:ext cx="1995486" cy="655564"/>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2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2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200" b="1" i="1" dirty="0">
              <a:solidFill>
                <a:srgbClr val="339966"/>
              </a:solidFill>
              <a:latin typeface="Arial" charset="0"/>
              <a:cs typeface="Arial" charset="0"/>
            </a:endParaRPr>
          </a:p>
        </p:txBody>
      </p:sp>
      <p:graphicFrame>
        <p:nvGraphicFramePr>
          <p:cNvPr id="21" name="Object 3">
            <a:extLst>
              <a:ext uri="{FF2B5EF4-FFF2-40B4-BE49-F238E27FC236}">
                <a16:creationId xmlns:a16="http://schemas.microsoft.com/office/drawing/2014/main" id="{CD8BE78A-1257-4B4E-9D23-E9CA94B76798}"/>
              </a:ext>
            </a:extLst>
          </p:cNvPr>
          <p:cNvGraphicFramePr>
            <a:graphicFrameLocks/>
          </p:cNvGraphicFramePr>
          <p:nvPr/>
        </p:nvGraphicFramePr>
        <p:xfrm>
          <a:off x="6206242" y="1756294"/>
          <a:ext cx="5541264"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4">
            <a:extLst>
              <a:ext uri="{FF2B5EF4-FFF2-40B4-BE49-F238E27FC236}">
                <a16:creationId xmlns:a16="http://schemas.microsoft.com/office/drawing/2014/main" id="{ABE47638-6E25-4976-A897-E1ED3B0F45FD}"/>
              </a:ext>
            </a:extLst>
          </p:cNvPr>
          <p:cNvSpPr txBox="1">
            <a:spLocks/>
          </p:cNvSpPr>
          <p:nvPr/>
        </p:nvSpPr>
        <p:spPr bwMode="gray">
          <a:xfrm>
            <a:off x="527304" y="496865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Surplus Has Rebounded from Q1 Decline Caused by Unrealized Capital Losses (Stock Declines). </a:t>
            </a:r>
            <a:br>
              <a:rPr lang="en-US" sz="1800" dirty="0"/>
            </a:br>
            <a:r>
              <a:rPr lang="en-US" sz="1800" dirty="0"/>
              <a:t>78 Cents of Premium per Dollar of Surplus.</a:t>
            </a:r>
          </a:p>
        </p:txBody>
      </p:sp>
      <p:sp>
        <p:nvSpPr>
          <p:cNvPr id="3" name="Text Placeholder 9">
            <a:extLst>
              <a:ext uri="{FF2B5EF4-FFF2-40B4-BE49-F238E27FC236}">
                <a16:creationId xmlns:a16="http://schemas.microsoft.com/office/drawing/2014/main" id="{A965B71F-FAF7-4F2A-A197-F94062C3A16A}"/>
              </a:ext>
            </a:extLst>
          </p:cNvPr>
          <p:cNvSpPr txBox="1">
            <a:spLocks/>
          </p:cNvSpPr>
          <p:nvPr/>
        </p:nvSpPr>
        <p:spPr bwMode="gray">
          <a:xfrm>
            <a:off x="6206242" y="1195485"/>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Change from Prior Quarter</a:t>
            </a:r>
          </a:p>
        </p:txBody>
      </p:sp>
      <p:sp>
        <p:nvSpPr>
          <p:cNvPr id="7" name="Text Placeholder 8">
            <a:extLst>
              <a:ext uri="{FF2B5EF4-FFF2-40B4-BE49-F238E27FC236}">
                <a16:creationId xmlns:a16="http://schemas.microsoft.com/office/drawing/2014/main" id="{DF886875-30B5-4FE8-8A10-67087C257526}"/>
              </a:ext>
            </a:extLst>
          </p:cNvPr>
          <p:cNvSpPr txBox="1">
            <a:spLocks/>
          </p:cNvSpPr>
          <p:nvPr/>
        </p:nvSpPr>
        <p:spPr bwMode="gray">
          <a:xfrm>
            <a:off x="569578" y="1195485"/>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Amount of Surplus ($ Billions)</a:t>
            </a:r>
          </a:p>
        </p:txBody>
      </p:sp>
    </p:spTree>
    <p:custDataLst>
      <p:tags r:id="rId1"/>
    </p:custDataLst>
    <p:extLst>
      <p:ext uri="{BB962C8B-B14F-4D97-AF65-F5344CB8AC3E}">
        <p14:creationId xmlns:p14="http://schemas.microsoft.com/office/powerpoint/2010/main" val="1930249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ext uri="{D42A27DB-BD31-4B8C-83A1-F6EECF244321}">
                <p14:modId xmlns:p14="http://schemas.microsoft.com/office/powerpoint/2010/main" val="773536549"/>
              </p:ext>
            </p:extLst>
          </p:nvPr>
        </p:nvGraphicFramePr>
        <p:xfrm>
          <a:off x="472440" y="1256040"/>
          <a:ext cx="11247120" cy="378535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 2002–2020:Q1</a:t>
            </a:r>
          </a:p>
        </p:txBody>
      </p:sp>
      <p:sp>
        <p:nvSpPr>
          <p:cNvPr id="2" name="Text Placeholder 1">
            <a:extLst>
              <a:ext uri="{FF2B5EF4-FFF2-40B4-BE49-F238E27FC236}">
                <a16:creationId xmlns:a16="http://schemas.microsoft.com/office/drawing/2014/main" id="{E7D511A8-CE6F-41A4-8E33-84FD6E4EECE1}"/>
              </a:ext>
            </a:extLst>
          </p:cNvPr>
          <p:cNvSpPr>
            <a:spLocks noGrp="1"/>
          </p:cNvSpPr>
          <p:nvPr>
            <p:ph type="body" sz="quarter" idx="17"/>
          </p:nvPr>
        </p:nvSpPr>
        <p:spPr/>
        <p:txBody>
          <a:bodyPr/>
          <a:lstStyle/>
          <a:p>
            <a:r>
              <a:rPr lang="fr-FR" dirty="0"/>
              <a:t>Sources: NAIC data, sourced from S&amp;P Global Market Intelligence; Insurance Information Institute.</a:t>
            </a:r>
          </a:p>
        </p:txBody>
      </p:sp>
      <p:sp>
        <p:nvSpPr>
          <p:cNvPr id="6" name="Text Placeholder 4"/>
          <p:cNvSpPr txBox="1">
            <a:spLocks/>
          </p:cNvSpPr>
          <p:nvPr/>
        </p:nvSpPr>
        <p:spPr bwMode="gray">
          <a:xfrm>
            <a:off x="6898740" y="1366807"/>
            <a:ext cx="467373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P/C Carrier Yields Have Been Falling for Over a Decade, Reflecting the Long Downtrend in Prevailing Interest Rates. </a:t>
            </a:r>
          </a:p>
        </p:txBody>
      </p:sp>
      <p:sp>
        <p:nvSpPr>
          <p:cNvPr id="8" name="Text Placeholder 4">
            <a:extLst>
              <a:ext uri="{FF2B5EF4-FFF2-40B4-BE49-F238E27FC236}">
                <a16:creationId xmlns:a16="http://schemas.microsoft.com/office/drawing/2014/main" id="{858F12E8-A7F4-4495-BEE8-758AE34F6F16}"/>
              </a:ext>
            </a:extLst>
          </p:cNvPr>
          <p:cNvSpPr txBox="1">
            <a:spLocks/>
          </p:cNvSpPr>
          <p:nvPr/>
        </p:nvSpPr>
        <p:spPr bwMode="gray">
          <a:xfrm>
            <a:off x="527304" y="496865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if Rates Rise in the Next Few Years, Portfolio Yields Are Unlikely to Rise Quickly Since Low Yields of Recent Years Are “Baked In” to Future Returns.</a:t>
            </a:r>
          </a:p>
        </p:txBody>
      </p:sp>
    </p:spTree>
    <p:extLst>
      <p:ext uri="{BB962C8B-B14F-4D97-AF65-F5344CB8AC3E}">
        <p14:creationId xmlns:p14="http://schemas.microsoft.com/office/powerpoint/2010/main" val="2105073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rowd of people walking down a street&#10;&#10;Description automatically generated">
            <a:extLst>
              <a:ext uri="{FF2B5EF4-FFF2-40B4-BE49-F238E27FC236}">
                <a16:creationId xmlns:a16="http://schemas.microsoft.com/office/drawing/2014/main" id="{605E0E5F-CFBD-45E9-8195-4EE9A53551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138590"/>
            <a:ext cx="12192000" cy="5719410"/>
          </a:xfrm>
          <a:prstGeom prst="rect">
            <a:avLst/>
          </a:prstGeom>
        </p:spPr>
      </p:pic>
      <p:sp>
        <p:nvSpPr>
          <p:cNvPr id="6" name="Title 5">
            <a:extLst>
              <a:ext uri="{FF2B5EF4-FFF2-40B4-BE49-F238E27FC236}">
                <a16:creationId xmlns:a16="http://schemas.microsoft.com/office/drawing/2014/main" id="{3D5A54DA-72E6-4A01-A15B-6F25EA633517}"/>
              </a:ext>
            </a:extLst>
          </p:cNvPr>
          <p:cNvSpPr>
            <a:spLocks noGrp="1"/>
          </p:cNvSpPr>
          <p:nvPr>
            <p:ph type="title"/>
          </p:nvPr>
        </p:nvSpPr>
        <p:spPr/>
        <p:txBody>
          <a:bodyPr/>
          <a:lstStyle/>
          <a:p>
            <a:r>
              <a:rPr lang="en-US" dirty="0"/>
              <a:t>The Triple-I &amp; Its Mission</a:t>
            </a:r>
          </a:p>
        </p:txBody>
      </p:sp>
      <p:sp>
        <p:nvSpPr>
          <p:cNvPr id="7" name="Text Placeholder 6">
            <a:extLst>
              <a:ext uri="{FF2B5EF4-FFF2-40B4-BE49-F238E27FC236}">
                <a16:creationId xmlns:a16="http://schemas.microsoft.com/office/drawing/2014/main" id="{0552DF1B-9818-4672-A9B9-A72A34545D59}"/>
              </a:ext>
            </a:extLst>
          </p:cNvPr>
          <p:cNvSpPr>
            <a:spLocks noGrp="1"/>
          </p:cNvSpPr>
          <p:nvPr>
            <p:ph type="body" sz="quarter" idx="15"/>
          </p:nvPr>
        </p:nvSpPr>
        <p:spPr/>
        <p:txBody>
          <a:bodyPr/>
          <a:lstStyle/>
          <a:p>
            <a:endParaRPr lang="en-US" dirty="0"/>
          </a:p>
        </p:txBody>
      </p:sp>
      <p:sp>
        <p:nvSpPr>
          <p:cNvPr id="8" name="Text Placeholder 7">
            <a:extLst>
              <a:ext uri="{FF2B5EF4-FFF2-40B4-BE49-F238E27FC236}">
                <a16:creationId xmlns:a16="http://schemas.microsoft.com/office/drawing/2014/main" id="{0F4FF965-3F28-4E70-9122-FC0C3CB08D2A}"/>
              </a:ext>
            </a:extLst>
          </p:cNvPr>
          <p:cNvSpPr>
            <a:spLocks noGrp="1"/>
          </p:cNvSpPr>
          <p:nvPr>
            <p:ph type="body" sz="quarter" idx="17"/>
          </p:nvPr>
        </p:nvSpPr>
        <p:spPr/>
        <p:txBody>
          <a:bodyPr/>
          <a:lstStyle/>
          <a:p>
            <a:endParaRPr lang="en-US" dirty="0"/>
          </a:p>
        </p:txBody>
      </p:sp>
      <p:grpSp>
        <p:nvGrpSpPr>
          <p:cNvPr id="3" name="Group 2"/>
          <p:cNvGrpSpPr/>
          <p:nvPr/>
        </p:nvGrpSpPr>
        <p:grpSpPr>
          <a:xfrm>
            <a:off x="11423904" y="6089904"/>
            <a:ext cx="768096" cy="768096"/>
            <a:chOff x="11423904" y="6089904"/>
            <a:chExt cx="768096" cy="768096"/>
          </a:xfrm>
        </p:grpSpPr>
        <p:sp>
          <p:nvSpPr>
            <p:cNvPr id="11" name="Right Triangle 10"/>
            <p:cNvSpPr>
              <a:spLocks noChangeAspect="1"/>
            </p:cNvSpPr>
            <p:nvPr/>
          </p:nvSpPr>
          <p:spPr>
            <a:xfrm rot="16200000">
              <a:off x="11423904" y="6089904"/>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p:cNvSpPr txBox="1">
              <a:spLocks/>
            </p:cNvSpPr>
            <p:nvPr/>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fld id="{35C0926A-889A-463A-A5EA-682F15689EEF}" type="slidenum">
                <a:rPr kumimoji="0" lang="en-US" sz="9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
        <p:nvSpPr>
          <p:cNvPr id="18" name="Text Placeholder 4">
            <a:extLst>
              <a:ext uri="{FF2B5EF4-FFF2-40B4-BE49-F238E27FC236}">
                <a16:creationId xmlns:a16="http://schemas.microsoft.com/office/drawing/2014/main" id="{E663E2A8-EA73-4832-933C-A39B7584CF72}"/>
              </a:ext>
            </a:extLst>
          </p:cNvPr>
          <p:cNvSpPr txBox="1">
            <a:spLocks/>
          </p:cNvSpPr>
          <p:nvPr/>
        </p:nvSpPr>
        <p:spPr bwMode="gray">
          <a:xfrm>
            <a:off x="577088" y="1730107"/>
            <a:ext cx="11037824" cy="1612394"/>
          </a:xfrm>
          <a:prstGeom prst="snip1Rect">
            <a:avLst>
              <a:gd name="adj" fmla="val 29185"/>
            </a:avLst>
          </a:prstGeom>
          <a:solidFill>
            <a:schemeClr val="accent2">
              <a:alpha val="90000"/>
            </a:schemeClr>
          </a:solidFill>
          <a:ln w="28575" cap="flat" cmpd="sng" algn="ctr">
            <a:noFill/>
            <a:prstDash val="solid"/>
            <a:miter lim="800000"/>
            <a:headEnd type="none" w="med" len="med"/>
            <a:tailEnd type="none" w="med" len="med"/>
          </a:ln>
          <a:effectLst/>
        </p:spPr>
        <p:txBody>
          <a:bodyPr vert="horz" wrap="square" lIns="182880" tIns="91440" rIns="182880" bIns="27432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4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world with MORE insurance</a:t>
            </a:r>
          </a:p>
        </p:txBody>
      </p:sp>
      <p:pic>
        <p:nvPicPr>
          <p:cNvPr id="19" name="Picture 18" descr="A crowd of people walking down a street&#10;&#10;Description automatically generated">
            <a:extLst>
              <a:ext uri="{FF2B5EF4-FFF2-40B4-BE49-F238E27FC236}">
                <a16:creationId xmlns:a16="http://schemas.microsoft.com/office/drawing/2014/main" id="{33AFA54C-1F40-405E-94F1-DC24CFAAD5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138590"/>
            <a:ext cx="12192000" cy="5719410"/>
          </a:xfrm>
          <a:prstGeom prst="rect">
            <a:avLst/>
          </a:prstGeom>
        </p:spPr>
      </p:pic>
      <p:sp>
        <p:nvSpPr>
          <p:cNvPr id="20" name="Text Placeholder 4">
            <a:extLst>
              <a:ext uri="{FF2B5EF4-FFF2-40B4-BE49-F238E27FC236}">
                <a16:creationId xmlns:a16="http://schemas.microsoft.com/office/drawing/2014/main" id="{A5B6AAD8-C5D0-4170-8816-519A73FD0F7D}"/>
              </a:ext>
            </a:extLst>
          </p:cNvPr>
          <p:cNvSpPr txBox="1">
            <a:spLocks/>
          </p:cNvSpPr>
          <p:nvPr/>
        </p:nvSpPr>
        <p:spPr bwMode="gray">
          <a:xfrm>
            <a:off x="577088" y="1932193"/>
            <a:ext cx="7629652" cy="1139958"/>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82880" tIns="91440" rIns="182880" bIns="27432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ED7D31"/>
              </a:buClr>
              <a:buSzPct val="90000"/>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are the trusted source of unique, data-driven insights on insurance…</a:t>
            </a:r>
          </a:p>
        </p:txBody>
      </p:sp>
      <p:sp>
        <p:nvSpPr>
          <p:cNvPr id="21" name="Text Placeholder 4">
            <a:extLst>
              <a:ext uri="{FF2B5EF4-FFF2-40B4-BE49-F238E27FC236}">
                <a16:creationId xmlns:a16="http://schemas.microsoft.com/office/drawing/2014/main" id="{3122C0B7-FF56-40E7-88B5-9DED4F4F9978}"/>
              </a:ext>
            </a:extLst>
          </p:cNvPr>
          <p:cNvSpPr txBox="1">
            <a:spLocks/>
          </p:cNvSpPr>
          <p:nvPr/>
        </p:nvSpPr>
        <p:spPr bwMode="gray">
          <a:xfrm>
            <a:off x="4762500" y="4011048"/>
            <a:ext cx="6852412" cy="1139958"/>
          </a:xfrm>
          <a:prstGeom prst="snip1Rect">
            <a:avLst>
              <a:gd name="adj" fmla="val 29763"/>
            </a:avLst>
          </a:prstGeom>
          <a:solidFill>
            <a:srgbClr val="F3B921">
              <a:alpha val="90000"/>
            </a:srgbClr>
          </a:solidFill>
          <a:ln w="28575" cap="flat" cmpd="sng" algn="ctr">
            <a:noFill/>
            <a:prstDash val="solid"/>
            <a:miter lim="800000"/>
            <a:headEnd type="none" w="med" len="med"/>
            <a:tailEnd type="none" w="med" len="med"/>
          </a:ln>
          <a:effectLst/>
        </p:spPr>
        <p:txBody>
          <a:bodyPr vert="horz" wrap="square" lIns="182880" tIns="91440" rIns="182880" bIns="27432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ED7D31"/>
              </a:buClr>
              <a:buSzPct val="90000"/>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inform and empower consumers.</a:t>
            </a:r>
          </a:p>
        </p:txBody>
      </p:sp>
      <p:grpSp>
        <p:nvGrpSpPr>
          <p:cNvPr id="22" name="Group 21">
            <a:extLst>
              <a:ext uri="{FF2B5EF4-FFF2-40B4-BE49-F238E27FC236}">
                <a16:creationId xmlns:a16="http://schemas.microsoft.com/office/drawing/2014/main" id="{750ADD43-8835-44CF-B89C-3E0E6F7779C8}"/>
              </a:ext>
            </a:extLst>
          </p:cNvPr>
          <p:cNvGrpSpPr/>
          <p:nvPr/>
        </p:nvGrpSpPr>
        <p:grpSpPr>
          <a:xfrm>
            <a:off x="11423904" y="6089904"/>
            <a:ext cx="768096" cy="768096"/>
            <a:chOff x="11423904" y="6089904"/>
            <a:chExt cx="768096" cy="768096"/>
          </a:xfrm>
        </p:grpSpPr>
        <p:sp>
          <p:nvSpPr>
            <p:cNvPr id="23" name="Right Triangle 22">
              <a:extLst>
                <a:ext uri="{FF2B5EF4-FFF2-40B4-BE49-F238E27FC236}">
                  <a16:creationId xmlns:a16="http://schemas.microsoft.com/office/drawing/2014/main" id="{761B7CDE-7D4D-4674-B86F-9714BA03AB28}"/>
                </a:ext>
              </a:extLst>
            </p:cNvPr>
            <p:cNvSpPr>
              <a:spLocks noChangeAspect="1"/>
            </p:cNvSpPr>
            <p:nvPr/>
          </p:nvSpPr>
          <p:spPr>
            <a:xfrm rot="16200000">
              <a:off x="11423904" y="6089904"/>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lide Number Placeholder 5">
              <a:extLst>
                <a:ext uri="{FF2B5EF4-FFF2-40B4-BE49-F238E27FC236}">
                  <a16:creationId xmlns:a16="http://schemas.microsoft.com/office/drawing/2014/main" id="{44E77B3C-BB8D-4523-A4FA-744AF0E8C3E6}"/>
                </a:ext>
              </a:extLst>
            </p:cNvPr>
            <p:cNvSpPr txBox="1">
              <a:spLocks/>
            </p:cNvSpPr>
            <p:nvPr/>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fld id="{35C0926A-889A-463A-A5EA-682F15689EEF}" type="slidenum">
                <a:rPr kumimoji="0" lang="en-US" sz="9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226678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100000" fill="hold" grpId="0"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0-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par>
                                <p:cTn id="9" presetID="2" presetClass="exit" presetSubtype="2" accel="100000" fill="hold" grpId="0" nodeType="withEffect">
                                  <p:stCondLst>
                                    <p:cond delay="0"/>
                                  </p:stCondLst>
                                  <p:childTnLst>
                                    <p:anim calcmode="lin" valueType="num">
                                      <p:cBhvr additive="base">
                                        <p:cTn id="10" dur="500"/>
                                        <p:tgtEl>
                                          <p:spTgt spid="21"/>
                                        </p:tgtEl>
                                        <p:attrNameLst>
                                          <p:attrName>ppt_x</p:attrName>
                                        </p:attrNameLst>
                                      </p:cBhvr>
                                      <p:tavLst>
                                        <p:tav tm="0">
                                          <p:val>
                                            <p:strVal val="ppt_x"/>
                                          </p:val>
                                        </p:tav>
                                        <p:tav tm="100000">
                                          <p:val>
                                            <p:strVal val="1+ppt_w/2"/>
                                          </p:val>
                                        </p:tav>
                                      </p:tavLst>
                                    </p:anim>
                                    <p:anim calcmode="lin" valueType="num">
                                      <p:cBhvr additive="base">
                                        <p:cTn id="11" dur="500"/>
                                        <p:tgtEl>
                                          <p:spTgt spid="21"/>
                                        </p:tgtEl>
                                        <p:attrNameLst>
                                          <p:attrName>ppt_y</p:attrName>
                                        </p:attrNameLst>
                                      </p:cBhvr>
                                      <p:tavLst>
                                        <p:tav tm="0">
                                          <p:val>
                                            <p:strVal val="ppt_y"/>
                                          </p:val>
                                        </p:tav>
                                        <p:tav tm="100000">
                                          <p:val>
                                            <p:strVal val="ppt_y"/>
                                          </p:val>
                                        </p:tav>
                                      </p:tavLst>
                                    </p:anim>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Rates Tumbled, Will Recover Slowly</a:t>
            </a:r>
          </a:p>
        </p:txBody>
      </p:sp>
      <p:sp>
        <p:nvSpPr>
          <p:cNvPr id="7" name="Text Placeholder 6">
            <a:extLst>
              <a:ext uri="{FF2B5EF4-FFF2-40B4-BE49-F238E27FC236}">
                <a16:creationId xmlns:a16="http://schemas.microsoft.com/office/drawing/2014/main" id="{2386A0D3-A17D-4728-A014-6A1DE9AD22FF}"/>
              </a:ext>
            </a:extLst>
          </p:cNvPr>
          <p:cNvSpPr>
            <a:spLocks noGrp="1"/>
          </p:cNvSpPr>
          <p:nvPr>
            <p:ph type="body" sz="quarter" idx="17"/>
          </p:nvPr>
        </p:nvSpPr>
        <p:spPr/>
        <p:txBody>
          <a:bodyPr/>
          <a:lstStyle/>
          <a:p>
            <a:r>
              <a:rPr lang="en-US" sz="1000" dirty="0"/>
              <a:t>Sources: Federal Reserve Economic Data (FRED); Blue Chip Economic Indicators (8/20); Insurance Information Institute. </a:t>
            </a:r>
          </a:p>
        </p:txBody>
      </p:sp>
      <p:graphicFrame>
        <p:nvGraphicFramePr>
          <p:cNvPr id="10" name="Chart Placeholder 9"/>
          <p:cNvGraphicFramePr>
            <a:graphicFrameLocks noGrp="1"/>
          </p:cNvGraphicFramePr>
          <p:nvPr>
            <p:ph type="chart" idx="4294967295"/>
            <p:extLst>
              <p:ext uri="{D42A27DB-BD31-4B8C-83A1-F6EECF244321}">
                <p14:modId xmlns:p14="http://schemas.microsoft.com/office/powerpoint/2010/main" val="161028356"/>
              </p:ext>
            </p:extLst>
          </p:nvPr>
        </p:nvGraphicFramePr>
        <p:xfrm>
          <a:off x="472282" y="1185863"/>
          <a:ext cx="11247437" cy="37827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a:extLst>
              <a:ext uri="{FF2B5EF4-FFF2-40B4-BE49-F238E27FC236}">
                <a16:creationId xmlns:a16="http://schemas.microsoft.com/office/drawing/2014/main" id="{A95CE12E-FAA2-47AB-8677-CAF18CC9143C}"/>
              </a:ext>
            </a:extLst>
          </p:cNvPr>
          <p:cNvSpPr txBox="1">
            <a:spLocks/>
          </p:cNvSpPr>
          <p:nvPr/>
        </p:nvSpPr>
        <p:spPr bwMode="gray">
          <a:xfrm>
            <a:off x="527304" y="496865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The Forecasts in the Blue Chip Survey See a Common Direction for the </a:t>
            </a:r>
            <a:br>
              <a:rPr lang="en-US" sz="1800" dirty="0"/>
            </a:br>
            <a:r>
              <a:rPr lang="en-US" sz="1800" dirty="0"/>
              <a:t>Yield of 10-year T-bonds in 2020–21 But Not Much Relief.</a:t>
            </a:r>
          </a:p>
        </p:txBody>
      </p:sp>
      <p:sp>
        <p:nvSpPr>
          <p:cNvPr id="8" name="TextBox 7">
            <a:extLst>
              <a:ext uri="{FF2B5EF4-FFF2-40B4-BE49-F238E27FC236}">
                <a16:creationId xmlns:a16="http://schemas.microsoft.com/office/drawing/2014/main" id="{B33B3EB4-0DFD-4860-9EF3-2F4276A80BA1}"/>
              </a:ext>
            </a:extLst>
          </p:cNvPr>
          <p:cNvSpPr txBox="1"/>
          <p:nvPr/>
        </p:nvSpPr>
        <p:spPr>
          <a:xfrm>
            <a:off x="389462" y="759851"/>
            <a:ext cx="1428948" cy="424732"/>
          </a:xfrm>
          <a:prstGeom prst="rect">
            <a:avLst/>
          </a:prstGeom>
          <a:noFill/>
        </p:spPr>
        <p:txBody>
          <a:bodyPr wrap="square" rtlCol="0" anchor="ctr" anchorCtr="0">
            <a:spAutoFit/>
          </a:bodyPr>
          <a:lstStyle/>
          <a:p>
            <a:pPr algn="ctr">
              <a:lnSpc>
                <a:spcPct val="90000"/>
              </a:lnSpc>
              <a:spcBef>
                <a:spcPts val="1200"/>
              </a:spcBef>
              <a:buClr>
                <a:srgbClr val="337DBE"/>
              </a:buClr>
              <a:buSzPct val="77000"/>
            </a:pPr>
            <a:r>
              <a:rPr lang="en-US" sz="1200" b="1" dirty="0"/>
              <a:t>(10-Year Treasury Yield)</a:t>
            </a:r>
          </a:p>
        </p:txBody>
      </p:sp>
    </p:spTree>
    <p:extLst>
      <p:ext uri="{BB962C8B-B14F-4D97-AF65-F5344CB8AC3E}">
        <p14:creationId xmlns:p14="http://schemas.microsoft.com/office/powerpoint/2010/main" val="38794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0A54-CA0A-4AFC-A482-572234CA88CF}"/>
              </a:ext>
            </a:extLst>
          </p:cNvPr>
          <p:cNvSpPr>
            <a:spLocks noGrp="1"/>
          </p:cNvSpPr>
          <p:nvPr>
            <p:ph type="title"/>
          </p:nvPr>
        </p:nvSpPr>
        <p:spPr/>
        <p:txBody>
          <a:bodyPr/>
          <a:lstStyle/>
          <a:p>
            <a:r>
              <a:rPr lang="en-US" dirty="0"/>
              <a:t>Employment in Major Subsectors of the Insurance Industry: </a:t>
            </a:r>
            <a:br>
              <a:rPr lang="en-US" dirty="0"/>
            </a:br>
            <a:r>
              <a:rPr lang="en-US" dirty="0"/>
              <a:t>A Surprise</a:t>
            </a:r>
          </a:p>
        </p:txBody>
      </p:sp>
      <p:sp>
        <p:nvSpPr>
          <p:cNvPr id="3" name="Text Placeholder 2">
            <a:extLst>
              <a:ext uri="{FF2B5EF4-FFF2-40B4-BE49-F238E27FC236}">
                <a16:creationId xmlns:a16="http://schemas.microsoft.com/office/drawing/2014/main" id="{20E4BD9C-1D98-4EE7-AD99-CF7E52116567}"/>
              </a:ext>
            </a:extLst>
          </p:cNvPr>
          <p:cNvSpPr>
            <a:spLocks noGrp="1"/>
          </p:cNvSpPr>
          <p:nvPr>
            <p:ph type="body" sz="quarter" idx="15"/>
          </p:nvPr>
        </p:nvSpPr>
        <p:spPr/>
        <p:txBody>
          <a:bodyPr/>
          <a:lstStyle/>
          <a:p>
            <a:r>
              <a:rPr lang="en-US" dirty="0"/>
              <a:t>Over the Last Two Years, All Four Major Insurance Industry Subsectors Have Grown Employment Despite the Recession That Began in February 2020</a:t>
            </a:r>
          </a:p>
        </p:txBody>
      </p:sp>
      <p:sp>
        <p:nvSpPr>
          <p:cNvPr id="15" name="Text Placeholder 14">
            <a:extLst>
              <a:ext uri="{FF2B5EF4-FFF2-40B4-BE49-F238E27FC236}">
                <a16:creationId xmlns:a16="http://schemas.microsoft.com/office/drawing/2014/main" id="{31193A14-33A5-4DAB-86C0-0B253F6D7524}"/>
              </a:ext>
            </a:extLst>
          </p:cNvPr>
          <p:cNvSpPr>
            <a:spLocks noGrp="1"/>
          </p:cNvSpPr>
          <p:nvPr>
            <p:ph type="body" sz="quarter" idx="17"/>
          </p:nvPr>
        </p:nvSpPr>
        <p:spPr/>
        <p:txBody>
          <a:bodyPr/>
          <a:lstStyle/>
          <a:p>
            <a:r>
              <a:rPr lang="en-US" dirty="0"/>
              <a:t>Data are seasonally adjusted</a:t>
            </a:r>
          </a:p>
          <a:p>
            <a:r>
              <a:rPr lang="en-US" dirty="0"/>
              <a:t>Sources: BLS; Triple-I</a:t>
            </a:r>
          </a:p>
        </p:txBody>
      </p:sp>
      <p:graphicFrame>
        <p:nvGraphicFramePr>
          <p:cNvPr id="6" name="Content Placeholder 7">
            <a:extLst>
              <a:ext uri="{FF2B5EF4-FFF2-40B4-BE49-F238E27FC236}">
                <a16:creationId xmlns:a16="http://schemas.microsoft.com/office/drawing/2014/main" id="{7B81737A-B933-4638-9B27-E147D43EA57E}"/>
              </a:ext>
            </a:extLst>
          </p:cNvPr>
          <p:cNvGraphicFramePr>
            <a:graphicFrameLocks/>
          </p:cNvGraphicFramePr>
          <p:nvPr>
            <p:extLst>
              <p:ext uri="{D42A27DB-BD31-4B8C-83A1-F6EECF244321}">
                <p14:modId xmlns:p14="http://schemas.microsoft.com/office/powerpoint/2010/main" val="1064404324"/>
              </p:ext>
            </p:extLst>
          </p:nvPr>
        </p:nvGraphicFramePr>
        <p:xfrm>
          <a:off x="472440" y="1866901"/>
          <a:ext cx="11247120" cy="38023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F8D2FF0-C8A8-4C42-A08E-D3AC2332F2DE}"/>
              </a:ext>
            </a:extLst>
          </p:cNvPr>
          <p:cNvSpPr txBox="1"/>
          <p:nvPr/>
        </p:nvSpPr>
        <p:spPr>
          <a:xfrm>
            <a:off x="10468949" y="3468007"/>
            <a:ext cx="96062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2,319.5</a:t>
            </a:r>
          </a:p>
        </p:txBody>
      </p:sp>
      <p:sp>
        <p:nvSpPr>
          <p:cNvPr id="8" name="TextBox 7">
            <a:extLst>
              <a:ext uri="{FF2B5EF4-FFF2-40B4-BE49-F238E27FC236}">
                <a16:creationId xmlns:a16="http://schemas.microsoft.com/office/drawing/2014/main" id="{91057014-472C-454C-8591-FB501C6EDFC4}"/>
              </a:ext>
            </a:extLst>
          </p:cNvPr>
          <p:cNvSpPr txBox="1"/>
          <p:nvPr/>
        </p:nvSpPr>
        <p:spPr>
          <a:xfrm>
            <a:off x="10151316" y="4386846"/>
            <a:ext cx="96062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2,238.9</a:t>
            </a:r>
          </a:p>
        </p:txBody>
      </p:sp>
      <p:sp>
        <p:nvSpPr>
          <p:cNvPr id="9" name="TextBox 8">
            <a:extLst>
              <a:ext uri="{FF2B5EF4-FFF2-40B4-BE49-F238E27FC236}">
                <a16:creationId xmlns:a16="http://schemas.microsoft.com/office/drawing/2014/main" id="{CE4D8E3A-7514-422C-A736-198DA7A09A0C}"/>
              </a:ext>
            </a:extLst>
          </p:cNvPr>
          <p:cNvSpPr txBox="1"/>
          <p:nvPr/>
        </p:nvSpPr>
        <p:spPr>
          <a:xfrm>
            <a:off x="1754075" y="1996885"/>
            <a:ext cx="1191237"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t>Thousands</a:t>
            </a:r>
          </a:p>
        </p:txBody>
      </p:sp>
    </p:spTree>
    <p:extLst>
      <p:ext uri="{BB962C8B-B14F-4D97-AF65-F5344CB8AC3E}">
        <p14:creationId xmlns:p14="http://schemas.microsoft.com/office/powerpoint/2010/main" val="3677301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9AEED5-EEB8-470F-96C6-2B2ED6B26F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9800" y="0"/>
            <a:ext cx="6172200" cy="6400799"/>
          </a:xfrm>
          <a:prstGeom prst="rect">
            <a:avLst/>
          </a:prstGeom>
        </p:spPr>
      </p:pic>
      <p:pic>
        <p:nvPicPr>
          <p:cNvPr id="13" name="Picture 12">
            <a:extLst>
              <a:ext uri="{FF2B5EF4-FFF2-40B4-BE49-F238E27FC236}">
                <a16:creationId xmlns:a16="http://schemas.microsoft.com/office/drawing/2014/main" id="{47BEF0B6-9949-4573-A89A-D5DDE9DBFD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3333"/>
          <a:stretch/>
        </p:blipFill>
        <p:spPr>
          <a:xfrm>
            <a:off x="0" y="6400800"/>
            <a:ext cx="12192000" cy="457200"/>
          </a:xfrm>
          <a:prstGeom prst="rect">
            <a:avLst/>
          </a:prstGeom>
        </p:spPr>
      </p:pic>
      <p:sp>
        <p:nvSpPr>
          <p:cNvPr id="2" name="Title 1"/>
          <p:cNvSpPr>
            <a:spLocks noGrp="1"/>
          </p:cNvSpPr>
          <p:nvPr>
            <p:ph type="ctrTitle"/>
          </p:nvPr>
        </p:nvSpPr>
        <p:spPr/>
        <p:txBody>
          <a:bodyPr/>
          <a:lstStyle/>
          <a:p>
            <a:r>
              <a:rPr lang="en-US" dirty="0"/>
              <a:t>COVID-19</a:t>
            </a:r>
          </a:p>
        </p:txBody>
      </p:sp>
      <p:sp>
        <p:nvSpPr>
          <p:cNvPr id="4" name="Subtitle 3">
            <a:extLst>
              <a:ext uri="{FF2B5EF4-FFF2-40B4-BE49-F238E27FC236}">
                <a16:creationId xmlns:a16="http://schemas.microsoft.com/office/drawing/2014/main" id="{914E616B-CCEE-4478-8447-52967407AAA6}"/>
              </a:ext>
            </a:extLst>
          </p:cNvPr>
          <p:cNvSpPr>
            <a:spLocks noGrp="1"/>
          </p:cNvSpPr>
          <p:nvPr>
            <p:ph type="subTitle" idx="1"/>
          </p:nvPr>
        </p:nvSpPr>
        <p:spPr/>
        <p:txBody>
          <a:bodyPr/>
          <a:lstStyle/>
          <a:p>
            <a:r>
              <a:rPr lang="en-US" dirty="0"/>
              <a:t>Economic and Cultural Impacts:</a:t>
            </a:r>
            <a:br>
              <a:rPr lang="en-US" dirty="0"/>
            </a:br>
            <a:r>
              <a:rPr lang="en-US" dirty="0"/>
              <a:t>An Industry’s Response</a:t>
            </a:r>
          </a:p>
        </p:txBody>
      </p:sp>
    </p:spTree>
    <p:extLst>
      <p:ext uri="{BB962C8B-B14F-4D97-AF65-F5344CB8AC3E}">
        <p14:creationId xmlns:p14="http://schemas.microsoft.com/office/powerpoint/2010/main" val="1653807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0590F-2698-3747-A827-1DAE4A1C5398}"/>
              </a:ext>
            </a:extLst>
          </p:cNvPr>
          <p:cNvSpPr>
            <a:spLocks noGrp="1"/>
          </p:cNvSpPr>
          <p:nvPr>
            <p:ph type="title"/>
          </p:nvPr>
        </p:nvSpPr>
        <p:spPr/>
        <p:txBody>
          <a:bodyPr/>
          <a:lstStyle/>
          <a:p>
            <a:r>
              <a:rPr lang="en-US" dirty="0"/>
              <a:t>Global Pandemics Are Uninsurable </a:t>
            </a:r>
          </a:p>
        </p:txBody>
      </p:sp>
      <p:sp>
        <p:nvSpPr>
          <p:cNvPr id="9" name="Text Placeholder 4">
            <a:extLst>
              <a:ext uri="{FF2B5EF4-FFF2-40B4-BE49-F238E27FC236}">
                <a16:creationId xmlns:a16="http://schemas.microsoft.com/office/drawing/2014/main" id="{28AC6425-6CCF-4E8C-A1C5-3A22F2D0B172}"/>
              </a:ext>
            </a:extLst>
          </p:cNvPr>
          <p:cNvSpPr txBox="1">
            <a:spLocks/>
          </p:cNvSpPr>
          <p:nvPr/>
        </p:nvSpPr>
        <p:spPr bwMode="gray">
          <a:xfrm>
            <a:off x="474017" y="995226"/>
            <a:ext cx="11176875" cy="614349"/>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 Impact of 9/11</a:t>
            </a:r>
          </a:p>
        </p:txBody>
      </p:sp>
      <p:grpSp>
        <p:nvGrpSpPr>
          <p:cNvPr id="10" name="Group 9">
            <a:extLst>
              <a:ext uri="{FF2B5EF4-FFF2-40B4-BE49-F238E27FC236}">
                <a16:creationId xmlns:a16="http://schemas.microsoft.com/office/drawing/2014/main" id="{17DA9B2F-04F2-4399-B46D-C0F14E5C969E}"/>
              </a:ext>
            </a:extLst>
          </p:cNvPr>
          <p:cNvGrpSpPr/>
          <p:nvPr/>
        </p:nvGrpSpPr>
        <p:grpSpPr bwMode="gray">
          <a:xfrm>
            <a:off x="855559" y="1769986"/>
            <a:ext cx="9197762" cy="4264116"/>
            <a:chOff x="855559" y="2028400"/>
            <a:chExt cx="9197762" cy="4264116"/>
          </a:xfrm>
        </p:grpSpPr>
        <p:grpSp>
          <p:nvGrpSpPr>
            <p:cNvPr id="12" name="Group 49">
              <a:extLst>
                <a:ext uri="{FF2B5EF4-FFF2-40B4-BE49-F238E27FC236}">
                  <a16:creationId xmlns:a16="http://schemas.microsoft.com/office/drawing/2014/main" id="{481D3E2C-E08F-4EA4-9113-6094CE028113}"/>
                </a:ext>
              </a:extLst>
            </p:cNvPr>
            <p:cNvGrpSpPr>
              <a:grpSpLocks/>
            </p:cNvGrpSpPr>
            <p:nvPr/>
          </p:nvGrpSpPr>
          <p:grpSpPr bwMode="gray">
            <a:xfrm>
              <a:off x="1189644" y="4457456"/>
              <a:ext cx="1071453" cy="722647"/>
              <a:chOff x="4817" y="3316"/>
              <a:chExt cx="1149" cy="776"/>
            </a:xfrm>
            <a:solidFill>
              <a:schemeClr val="accent1">
                <a:lumMod val="20000"/>
                <a:lumOff val="80000"/>
              </a:schemeClr>
            </a:solidFill>
          </p:grpSpPr>
          <p:sp>
            <p:nvSpPr>
              <p:cNvPr id="78" name="Freeform 50">
                <a:extLst>
                  <a:ext uri="{FF2B5EF4-FFF2-40B4-BE49-F238E27FC236}">
                    <a16:creationId xmlns:a16="http://schemas.microsoft.com/office/drawing/2014/main" id="{E92178C8-8870-45C1-A1A9-1B57D6339F2D}"/>
                  </a:ext>
                </a:extLst>
              </p:cNvPr>
              <p:cNvSpPr>
                <a:spLocks/>
              </p:cNvSpPr>
              <p:nvPr/>
            </p:nvSpPr>
            <p:spPr bwMode="gray">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51">
                <a:extLst>
                  <a:ext uri="{FF2B5EF4-FFF2-40B4-BE49-F238E27FC236}">
                    <a16:creationId xmlns:a16="http://schemas.microsoft.com/office/drawing/2014/main" id="{8AA07CF0-8FF0-4E2E-8D1A-329488A52E8E}"/>
                  </a:ext>
                </a:extLst>
              </p:cNvPr>
              <p:cNvSpPr>
                <a:spLocks/>
              </p:cNvSpPr>
              <p:nvPr/>
            </p:nvSpPr>
            <p:spPr bwMode="gray">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52">
                <a:extLst>
                  <a:ext uri="{FF2B5EF4-FFF2-40B4-BE49-F238E27FC236}">
                    <a16:creationId xmlns:a16="http://schemas.microsoft.com/office/drawing/2014/main" id="{109F2D5D-F569-48F5-AC26-F2AD3AD85C1A}"/>
                  </a:ext>
                </a:extLst>
              </p:cNvPr>
              <p:cNvSpPr>
                <a:spLocks/>
              </p:cNvSpPr>
              <p:nvPr/>
            </p:nvSpPr>
            <p:spPr bwMode="gray">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53">
                <a:extLst>
                  <a:ext uri="{FF2B5EF4-FFF2-40B4-BE49-F238E27FC236}">
                    <a16:creationId xmlns:a16="http://schemas.microsoft.com/office/drawing/2014/main" id="{2AC56569-1AAE-4590-895D-7B0D8D724C50}"/>
                  </a:ext>
                </a:extLst>
              </p:cNvPr>
              <p:cNvSpPr>
                <a:spLocks/>
              </p:cNvSpPr>
              <p:nvPr/>
            </p:nvSpPr>
            <p:spPr bwMode="gray">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54">
                <a:extLst>
                  <a:ext uri="{FF2B5EF4-FFF2-40B4-BE49-F238E27FC236}">
                    <a16:creationId xmlns:a16="http://schemas.microsoft.com/office/drawing/2014/main" id="{2B9E55F7-9B47-403D-B813-E1060E580254}"/>
                  </a:ext>
                </a:extLst>
              </p:cNvPr>
              <p:cNvSpPr>
                <a:spLocks/>
              </p:cNvSpPr>
              <p:nvPr/>
            </p:nvSpPr>
            <p:spPr bwMode="gray">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55">
                <a:extLst>
                  <a:ext uri="{FF2B5EF4-FFF2-40B4-BE49-F238E27FC236}">
                    <a16:creationId xmlns:a16="http://schemas.microsoft.com/office/drawing/2014/main" id="{9CE54BCC-41FE-45CD-923C-0CCEA773BD88}"/>
                  </a:ext>
                </a:extLst>
              </p:cNvPr>
              <p:cNvSpPr>
                <a:spLocks/>
              </p:cNvSpPr>
              <p:nvPr/>
            </p:nvSpPr>
            <p:spPr bwMode="gray">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56">
                <a:extLst>
                  <a:ext uri="{FF2B5EF4-FFF2-40B4-BE49-F238E27FC236}">
                    <a16:creationId xmlns:a16="http://schemas.microsoft.com/office/drawing/2014/main" id="{06731765-426A-418A-B974-D3BDDA16B56B}"/>
                  </a:ext>
                </a:extLst>
              </p:cNvPr>
              <p:cNvSpPr>
                <a:spLocks/>
              </p:cNvSpPr>
              <p:nvPr/>
            </p:nvSpPr>
            <p:spPr bwMode="gray">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57">
                <a:extLst>
                  <a:ext uri="{FF2B5EF4-FFF2-40B4-BE49-F238E27FC236}">
                    <a16:creationId xmlns:a16="http://schemas.microsoft.com/office/drawing/2014/main" id="{F0B36838-71DD-49E8-A371-2322562AC464}"/>
                  </a:ext>
                </a:extLst>
              </p:cNvPr>
              <p:cNvSpPr>
                <a:spLocks/>
              </p:cNvSpPr>
              <p:nvPr/>
            </p:nvSpPr>
            <p:spPr bwMode="gray">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 name="Group 91">
              <a:extLst>
                <a:ext uri="{FF2B5EF4-FFF2-40B4-BE49-F238E27FC236}">
                  <a16:creationId xmlns:a16="http://schemas.microsoft.com/office/drawing/2014/main" id="{F74C0778-14A9-4D74-AB9F-C71929A62657}"/>
                </a:ext>
              </a:extLst>
            </p:cNvPr>
            <p:cNvGrpSpPr>
              <a:grpSpLocks/>
            </p:cNvGrpSpPr>
            <p:nvPr/>
          </p:nvGrpSpPr>
          <p:grpSpPr bwMode="gray">
            <a:xfrm rot="19134295">
              <a:off x="855559" y="2709419"/>
              <a:ext cx="1837493" cy="1814128"/>
              <a:chOff x="1051" y="888"/>
              <a:chExt cx="1026" cy="1012"/>
            </a:xfrm>
            <a:solidFill>
              <a:schemeClr val="accent1">
                <a:lumMod val="20000"/>
                <a:lumOff val="80000"/>
              </a:schemeClr>
            </a:solidFill>
          </p:grpSpPr>
          <p:sp>
            <p:nvSpPr>
              <p:cNvPr id="67" name="Freeform 92">
                <a:extLst>
                  <a:ext uri="{FF2B5EF4-FFF2-40B4-BE49-F238E27FC236}">
                    <a16:creationId xmlns:a16="http://schemas.microsoft.com/office/drawing/2014/main" id="{3610DC9C-ADB2-4BE7-AF58-57B2F08646E9}"/>
                  </a:ext>
                </a:extLst>
              </p:cNvPr>
              <p:cNvSpPr>
                <a:spLocks/>
              </p:cNvSpPr>
              <p:nvPr/>
            </p:nvSpPr>
            <p:spPr bwMode="gray">
              <a:xfrm>
                <a:off x="1212" y="888"/>
                <a:ext cx="865" cy="1012"/>
              </a:xfrm>
              <a:custGeom>
                <a:avLst/>
                <a:gdLst>
                  <a:gd name="T0" fmla="*/ 378 w 515"/>
                  <a:gd name="T1" fmla="*/ 457 h 602"/>
                  <a:gd name="T2" fmla="*/ 406 w 515"/>
                  <a:gd name="T3" fmla="*/ 440 h 602"/>
                  <a:gd name="T4" fmla="*/ 291 w 515"/>
                  <a:gd name="T5" fmla="*/ 459 h 602"/>
                  <a:gd name="T6" fmla="*/ 227 w 515"/>
                  <a:gd name="T7" fmla="*/ 482 h 602"/>
                  <a:gd name="T8" fmla="*/ 104 w 515"/>
                  <a:gd name="T9" fmla="*/ 477 h 602"/>
                  <a:gd name="T10" fmla="*/ 37 w 515"/>
                  <a:gd name="T11" fmla="*/ 437 h 602"/>
                  <a:gd name="T12" fmla="*/ 37 w 515"/>
                  <a:gd name="T13" fmla="*/ 415 h 602"/>
                  <a:gd name="T14" fmla="*/ 116 w 515"/>
                  <a:gd name="T15" fmla="*/ 439 h 602"/>
                  <a:gd name="T16" fmla="*/ 217 w 515"/>
                  <a:gd name="T17" fmla="*/ 419 h 602"/>
                  <a:gd name="T18" fmla="*/ 198 w 515"/>
                  <a:gd name="T19" fmla="*/ 395 h 602"/>
                  <a:gd name="T20" fmla="*/ 178 w 515"/>
                  <a:gd name="T21" fmla="*/ 331 h 602"/>
                  <a:gd name="T22" fmla="*/ 217 w 515"/>
                  <a:gd name="T23" fmla="*/ 282 h 602"/>
                  <a:gd name="T24" fmla="*/ 244 w 515"/>
                  <a:gd name="T25" fmla="*/ 237 h 602"/>
                  <a:gd name="T26" fmla="*/ 249 w 515"/>
                  <a:gd name="T27" fmla="*/ 203 h 602"/>
                  <a:gd name="T28" fmla="*/ 312 w 515"/>
                  <a:gd name="T29" fmla="*/ 183 h 602"/>
                  <a:gd name="T30" fmla="*/ 375 w 515"/>
                  <a:gd name="T31" fmla="*/ 192 h 602"/>
                  <a:gd name="T32" fmla="*/ 440 w 515"/>
                  <a:gd name="T33" fmla="*/ 182 h 602"/>
                  <a:gd name="T34" fmla="*/ 422 w 515"/>
                  <a:gd name="T35" fmla="*/ 153 h 602"/>
                  <a:gd name="T36" fmla="*/ 420 w 515"/>
                  <a:gd name="T37" fmla="*/ 91 h 602"/>
                  <a:gd name="T38" fmla="*/ 477 w 515"/>
                  <a:gd name="T39" fmla="*/ 76 h 602"/>
                  <a:gd name="T40" fmla="*/ 494 w 515"/>
                  <a:gd name="T41" fmla="*/ 123 h 602"/>
                  <a:gd name="T42" fmla="*/ 514 w 515"/>
                  <a:gd name="T43" fmla="*/ 104 h 602"/>
                  <a:gd name="T44" fmla="*/ 539 w 515"/>
                  <a:gd name="T45" fmla="*/ 50 h 602"/>
                  <a:gd name="T46" fmla="*/ 588 w 515"/>
                  <a:gd name="T47" fmla="*/ 10 h 602"/>
                  <a:gd name="T48" fmla="*/ 687 w 515"/>
                  <a:gd name="T49" fmla="*/ 17 h 602"/>
                  <a:gd name="T50" fmla="*/ 731 w 515"/>
                  <a:gd name="T51" fmla="*/ 34 h 602"/>
                  <a:gd name="T52" fmla="*/ 756 w 515"/>
                  <a:gd name="T53" fmla="*/ 79 h 602"/>
                  <a:gd name="T54" fmla="*/ 788 w 515"/>
                  <a:gd name="T55" fmla="*/ 129 h 602"/>
                  <a:gd name="T56" fmla="*/ 820 w 515"/>
                  <a:gd name="T57" fmla="*/ 188 h 602"/>
                  <a:gd name="T58" fmla="*/ 537 w 515"/>
                  <a:gd name="T59" fmla="*/ 614 h 602"/>
                  <a:gd name="T60" fmla="*/ 568 w 515"/>
                  <a:gd name="T61" fmla="*/ 654 h 602"/>
                  <a:gd name="T62" fmla="*/ 574 w 515"/>
                  <a:gd name="T63" fmla="*/ 719 h 602"/>
                  <a:gd name="T64" fmla="*/ 628 w 515"/>
                  <a:gd name="T65" fmla="*/ 714 h 602"/>
                  <a:gd name="T66" fmla="*/ 642 w 515"/>
                  <a:gd name="T67" fmla="*/ 773 h 602"/>
                  <a:gd name="T68" fmla="*/ 638 w 515"/>
                  <a:gd name="T69" fmla="*/ 859 h 602"/>
                  <a:gd name="T70" fmla="*/ 663 w 515"/>
                  <a:gd name="T71" fmla="*/ 960 h 602"/>
                  <a:gd name="T72" fmla="*/ 630 w 515"/>
                  <a:gd name="T73" fmla="*/ 1002 h 602"/>
                  <a:gd name="T74" fmla="*/ 618 w 515"/>
                  <a:gd name="T75" fmla="*/ 999 h 602"/>
                  <a:gd name="T76" fmla="*/ 630 w 515"/>
                  <a:gd name="T77" fmla="*/ 970 h 602"/>
                  <a:gd name="T78" fmla="*/ 600 w 515"/>
                  <a:gd name="T79" fmla="*/ 950 h 602"/>
                  <a:gd name="T80" fmla="*/ 616 w 515"/>
                  <a:gd name="T81" fmla="*/ 921 h 602"/>
                  <a:gd name="T82" fmla="*/ 616 w 515"/>
                  <a:gd name="T83" fmla="*/ 883 h 602"/>
                  <a:gd name="T84" fmla="*/ 620 w 515"/>
                  <a:gd name="T85" fmla="*/ 852 h 602"/>
                  <a:gd name="T86" fmla="*/ 621 w 515"/>
                  <a:gd name="T87" fmla="*/ 805 h 602"/>
                  <a:gd name="T88" fmla="*/ 623 w 515"/>
                  <a:gd name="T89" fmla="*/ 758 h 602"/>
                  <a:gd name="T90" fmla="*/ 595 w 515"/>
                  <a:gd name="T91" fmla="*/ 782 h 602"/>
                  <a:gd name="T92" fmla="*/ 579 w 515"/>
                  <a:gd name="T93" fmla="*/ 773 h 602"/>
                  <a:gd name="T94" fmla="*/ 553 w 515"/>
                  <a:gd name="T95" fmla="*/ 736 h 602"/>
                  <a:gd name="T96" fmla="*/ 536 w 515"/>
                  <a:gd name="T97" fmla="*/ 686 h 602"/>
                  <a:gd name="T98" fmla="*/ 531 w 515"/>
                  <a:gd name="T99" fmla="*/ 656 h 602"/>
                  <a:gd name="T100" fmla="*/ 509 w 515"/>
                  <a:gd name="T101" fmla="*/ 624 h 602"/>
                  <a:gd name="T102" fmla="*/ 472 w 515"/>
                  <a:gd name="T103" fmla="*/ 592 h 602"/>
                  <a:gd name="T104" fmla="*/ 469 w 515"/>
                  <a:gd name="T105" fmla="*/ 530 h 602"/>
                  <a:gd name="T106" fmla="*/ 413 w 515"/>
                  <a:gd name="T107" fmla="*/ 50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02">
                    <a:moveTo>
                      <a:pt x="212" y="295"/>
                    </a:moveTo>
                    <a:cubicBezTo>
                      <a:pt x="212" y="295"/>
                      <a:pt x="212" y="295"/>
                      <a:pt x="208" y="295"/>
                    </a:cubicBezTo>
                    <a:cubicBezTo>
                      <a:pt x="204" y="295"/>
                      <a:pt x="201" y="295"/>
                      <a:pt x="195" y="290"/>
                    </a:cubicBezTo>
                    <a:cubicBezTo>
                      <a:pt x="195" y="290"/>
                      <a:pt x="201" y="288"/>
                      <a:pt x="206" y="288"/>
                    </a:cubicBezTo>
                    <a:cubicBezTo>
                      <a:pt x="211" y="288"/>
                      <a:pt x="211" y="288"/>
                      <a:pt x="211" y="278"/>
                    </a:cubicBezTo>
                    <a:cubicBezTo>
                      <a:pt x="211" y="278"/>
                      <a:pt x="216" y="272"/>
                      <a:pt x="225" y="272"/>
                    </a:cubicBezTo>
                    <a:cubicBezTo>
                      <a:pt x="234" y="272"/>
                      <a:pt x="234" y="272"/>
                      <a:pt x="234" y="272"/>
                    </a:cubicBezTo>
                    <a:cubicBezTo>
                      <a:pt x="243" y="273"/>
                      <a:pt x="243" y="273"/>
                      <a:pt x="243" y="273"/>
                    </a:cubicBezTo>
                    <a:cubicBezTo>
                      <a:pt x="243" y="273"/>
                      <a:pt x="248" y="273"/>
                      <a:pt x="258" y="273"/>
                    </a:cubicBezTo>
                    <a:cubicBezTo>
                      <a:pt x="267" y="273"/>
                      <a:pt x="262" y="269"/>
                      <a:pt x="262" y="269"/>
                    </a:cubicBezTo>
                    <a:cubicBezTo>
                      <a:pt x="262" y="269"/>
                      <a:pt x="254" y="265"/>
                      <a:pt x="251" y="262"/>
                    </a:cubicBezTo>
                    <a:cubicBezTo>
                      <a:pt x="247" y="258"/>
                      <a:pt x="242" y="262"/>
                      <a:pt x="242" y="262"/>
                    </a:cubicBezTo>
                    <a:cubicBezTo>
                      <a:pt x="230" y="262"/>
                      <a:pt x="230" y="262"/>
                      <a:pt x="230" y="262"/>
                    </a:cubicBezTo>
                    <a:cubicBezTo>
                      <a:pt x="224" y="262"/>
                      <a:pt x="224" y="262"/>
                      <a:pt x="224" y="262"/>
                    </a:cubicBezTo>
                    <a:cubicBezTo>
                      <a:pt x="214" y="265"/>
                      <a:pt x="214" y="265"/>
                      <a:pt x="214" y="265"/>
                    </a:cubicBezTo>
                    <a:cubicBezTo>
                      <a:pt x="207" y="267"/>
                      <a:pt x="207" y="267"/>
                      <a:pt x="207" y="267"/>
                    </a:cubicBezTo>
                    <a:cubicBezTo>
                      <a:pt x="195" y="268"/>
                      <a:pt x="195" y="268"/>
                      <a:pt x="195" y="268"/>
                    </a:cubicBezTo>
                    <a:cubicBezTo>
                      <a:pt x="195" y="268"/>
                      <a:pt x="177" y="269"/>
                      <a:pt x="173" y="273"/>
                    </a:cubicBezTo>
                    <a:cubicBezTo>
                      <a:pt x="174" y="279"/>
                      <a:pt x="174" y="279"/>
                      <a:pt x="174" y="279"/>
                    </a:cubicBezTo>
                    <a:cubicBezTo>
                      <a:pt x="171" y="288"/>
                      <a:pt x="171" y="288"/>
                      <a:pt x="171" y="288"/>
                    </a:cubicBezTo>
                    <a:cubicBezTo>
                      <a:pt x="171" y="288"/>
                      <a:pt x="171" y="288"/>
                      <a:pt x="166" y="288"/>
                    </a:cubicBezTo>
                    <a:cubicBezTo>
                      <a:pt x="160" y="288"/>
                      <a:pt x="158" y="289"/>
                      <a:pt x="158" y="289"/>
                    </a:cubicBezTo>
                    <a:cubicBezTo>
                      <a:pt x="158" y="289"/>
                      <a:pt x="151" y="288"/>
                      <a:pt x="144" y="288"/>
                    </a:cubicBezTo>
                    <a:cubicBezTo>
                      <a:pt x="136" y="288"/>
                      <a:pt x="135" y="287"/>
                      <a:pt x="135" y="287"/>
                    </a:cubicBezTo>
                    <a:cubicBezTo>
                      <a:pt x="125" y="287"/>
                      <a:pt x="125" y="287"/>
                      <a:pt x="125" y="287"/>
                    </a:cubicBezTo>
                    <a:cubicBezTo>
                      <a:pt x="125" y="287"/>
                      <a:pt x="117" y="286"/>
                      <a:pt x="106" y="286"/>
                    </a:cubicBezTo>
                    <a:cubicBezTo>
                      <a:pt x="96" y="286"/>
                      <a:pt x="97" y="284"/>
                      <a:pt x="92" y="284"/>
                    </a:cubicBezTo>
                    <a:cubicBezTo>
                      <a:pt x="87" y="284"/>
                      <a:pt x="85" y="284"/>
                      <a:pt x="85" y="284"/>
                    </a:cubicBezTo>
                    <a:cubicBezTo>
                      <a:pt x="85" y="284"/>
                      <a:pt x="85" y="284"/>
                      <a:pt x="72" y="284"/>
                    </a:cubicBezTo>
                    <a:cubicBezTo>
                      <a:pt x="59" y="284"/>
                      <a:pt x="72" y="284"/>
                      <a:pt x="62" y="284"/>
                    </a:cubicBezTo>
                    <a:cubicBezTo>
                      <a:pt x="51" y="284"/>
                      <a:pt x="52" y="284"/>
                      <a:pt x="52" y="284"/>
                    </a:cubicBezTo>
                    <a:cubicBezTo>
                      <a:pt x="48" y="277"/>
                      <a:pt x="48" y="277"/>
                      <a:pt x="48" y="277"/>
                    </a:cubicBezTo>
                    <a:cubicBezTo>
                      <a:pt x="43" y="272"/>
                      <a:pt x="43" y="272"/>
                      <a:pt x="43" y="272"/>
                    </a:cubicBezTo>
                    <a:cubicBezTo>
                      <a:pt x="27" y="269"/>
                      <a:pt x="27" y="269"/>
                      <a:pt x="27" y="269"/>
                    </a:cubicBezTo>
                    <a:cubicBezTo>
                      <a:pt x="23" y="266"/>
                      <a:pt x="23" y="266"/>
                      <a:pt x="23" y="266"/>
                    </a:cubicBezTo>
                    <a:cubicBezTo>
                      <a:pt x="22" y="260"/>
                      <a:pt x="22" y="260"/>
                      <a:pt x="22" y="260"/>
                    </a:cubicBezTo>
                    <a:cubicBezTo>
                      <a:pt x="22" y="260"/>
                      <a:pt x="22" y="260"/>
                      <a:pt x="20" y="257"/>
                    </a:cubicBezTo>
                    <a:cubicBezTo>
                      <a:pt x="17" y="254"/>
                      <a:pt x="20" y="257"/>
                      <a:pt x="10" y="257"/>
                    </a:cubicBezTo>
                    <a:cubicBezTo>
                      <a:pt x="0" y="257"/>
                      <a:pt x="2" y="257"/>
                      <a:pt x="2" y="257"/>
                    </a:cubicBezTo>
                    <a:cubicBezTo>
                      <a:pt x="8" y="247"/>
                      <a:pt x="8" y="247"/>
                      <a:pt x="8" y="247"/>
                    </a:cubicBezTo>
                    <a:cubicBezTo>
                      <a:pt x="17" y="247"/>
                      <a:pt x="17" y="247"/>
                      <a:pt x="17" y="247"/>
                    </a:cubicBezTo>
                    <a:cubicBezTo>
                      <a:pt x="22" y="247"/>
                      <a:pt x="22" y="247"/>
                      <a:pt x="22" y="247"/>
                    </a:cubicBezTo>
                    <a:cubicBezTo>
                      <a:pt x="22" y="247"/>
                      <a:pt x="29" y="246"/>
                      <a:pt x="33" y="250"/>
                    </a:cubicBezTo>
                    <a:cubicBezTo>
                      <a:pt x="41" y="255"/>
                      <a:pt x="41" y="255"/>
                      <a:pt x="41" y="255"/>
                    </a:cubicBezTo>
                    <a:cubicBezTo>
                      <a:pt x="41" y="255"/>
                      <a:pt x="41" y="255"/>
                      <a:pt x="41" y="263"/>
                    </a:cubicBezTo>
                    <a:cubicBezTo>
                      <a:pt x="52" y="266"/>
                      <a:pt x="52" y="266"/>
                      <a:pt x="52" y="266"/>
                    </a:cubicBezTo>
                    <a:cubicBezTo>
                      <a:pt x="62" y="257"/>
                      <a:pt x="62" y="257"/>
                      <a:pt x="62" y="257"/>
                    </a:cubicBezTo>
                    <a:cubicBezTo>
                      <a:pt x="69" y="261"/>
                      <a:pt x="69" y="261"/>
                      <a:pt x="69" y="261"/>
                    </a:cubicBezTo>
                    <a:cubicBezTo>
                      <a:pt x="69" y="261"/>
                      <a:pt x="74" y="266"/>
                      <a:pt x="81" y="266"/>
                    </a:cubicBezTo>
                    <a:cubicBezTo>
                      <a:pt x="87" y="266"/>
                      <a:pt x="85" y="266"/>
                      <a:pt x="90" y="266"/>
                    </a:cubicBezTo>
                    <a:cubicBezTo>
                      <a:pt x="95" y="266"/>
                      <a:pt x="99" y="266"/>
                      <a:pt x="103" y="266"/>
                    </a:cubicBezTo>
                    <a:cubicBezTo>
                      <a:pt x="106" y="266"/>
                      <a:pt x="107" y="266"/>
                      <a:pt x="114" y="259"/>
                    </a:cubicBezTo>
                    <a:cubicBezTo>
                      <a:pt x="121" y="252"/>
                      <a:pt x="117" y="253"/>
                      <a:pt x="117" y="253"/>
                    </a:cubicBezTo>
                    <a:cubicBezTo>
                      <a:pt x="129" y="249"/>
                      <a:pt x="129" y="249"/>
                      <a:pt x="129" y="249"/>
                    </a:cubicBezTo>
                    <a:cubicBezTo>
                      <a:pt x="141" y="249"/>
                      <a:pt x="141" y="249"/>
                      <a:pt x="141" y="249"/>
                    </a:cubicBezTo>
                    <a:cubicBezTo>
                      <a:pt x="137" y="245"/>
                      <a:pt x="137" y="245"/>
                      <a:pt x="137" y="245"/>
                    </a:cubicBezTo>
                    <a:cubicBezTo>
                      <a:pt x="133" y="241"/>
                      <a:pt x="133" y="241"/>
                      <a:pt x="133" y="241"/>
                    </a:cubicBezTo>
                    <a:cubicBezTo>
                      <a:pt x="128" y="237"/>
                      <a:pt x="128" y="237"/>
                      <a:pt x="128" y="237"/>
                    </a:cubicBezTo>
                    <a:cubicBezTo>
                      <a:pt x="125" y="232"/>
                      <a:pt x="125" y="232"/>
                      <a:pt x="125" y="232"/>
                    </a:cubicBezTo>
                    <a:cubicBezTo>
                      <a:pt x="118" y="235"/>
                      <a:pt x="118" y="235"/>
                      <a:pt x="118" y="235"/>
                    </a:cubicBezTo>
                    <a:cubicBezTo>
                      <a:pt x="118" y="227"/>
                      <a:pt x="118" y="227"/>
                      <a:pt x="118" y="227"/>
                    </a:cubicBezTo>
                    <a:cubicBezTo>
                      <a:pt x="125" y="224"/>
                      <a:pt x="125" y="224"/>
                      <a:pt x="125" y="224"/>
                    </a:cubicBezTo>
                    <a:cubicBezTo>
                      <a:pt x="125" y="216"/>
                      <a:pt x="125" y="216"/>
                      <a:pt x="125" y="216"/>
                    </a:cubicBezTo>
                    <a:cubicBezTo>
                      <a:pt x="116" y="210"/>
                      <a:pt x="116" y="210"/>
                      <a:pt x="116" y="210"/>
                    </a:cubicBezTo>
                    <a:cubicBezTo>
                      <a:pt x="102" y="202"/>
                      <a:pt x="102" y="202"/>
                      <a:pt x="102" y="202"/>
                    </a:cubicBezTo>
                    <a:cubicBezTo>
                      <a:pt x="106" y="197"/>
                      <a:pt x="106" y="197"/>
                      <a:pt x="106" y="197"/>
                    </a:cubicBezTo>
                    <a:cubicBezTo>
                      <a:pt x="116" y="187"/>
                      <a:pt x="116" y="187"/>
                      <a:pt x="116" y="187"/>
                    </a:cubicBezTo>
                    <a:cubicBezTo>
                      <a:pt x="116" y="187"/>
                      <a:pt x="121" y="187"/>
                      <a:pt x="125" y="187"/>
                    </a:cubicBezTo>
                    <a:cubicBezTo>
                      <a:pt x="128" y="187"/>
                      <a:pt x="128" y="180"/>
                      <a:pt x="128" y="180"/>
                    </a:cubicBezTo>
                    <a:cubicBezTo>
                      <a:pt x="140" y="168"/>
                      <a:pt x="140" y="168"/>
                      <a:pt x="140" y="168"/>
                    </a:cubicBezTo>
                    <a:cubicBezTo>
                      <a:pt x="134" y="168"/>
                      <a:pt x="134" y="168"/>
                      <a:pt x="134" y="168"/>
                    </a:cubicBezTo>
                    <a:cubicBezTo>
                      <a:pt x="129" y="168"/>
                      <a:pt x="129" y="168"/>
                      <a:pt x="129" y="168"/>
                    </a:cubicBezTo>
                    <a:cubicBezTo>
                      <a:pt x="125" y="168"/>
                      <a:pt x="125" y="168"/>
                      <a:pt x="125" y="168"/>
                    </a:cubicBezTo>
                    <a:cubicBezTo>
                      <a:pt x="121" y="156"/>
                      <a:pt x="121" y="156"/>
                      <a:pt x="121" y="156"/>
                    </a:cubicBezTo>
                    <a:cubicBezTo>
                      <a:pt x="125" y="149"/>
                      <a:pt x="125" y="149"/>
                      <a:pt x="125" y="149"/>
                    </a:cubicBezTo>
                    <a:cubicBezTo>
                      <a:pt x="129" y="138"/>
                      <a:pt x="129" y="138"/>
                      <a:pt x="129" y="138"/>
                    </a:cubicBezTo>
                    <a:cubicBezTo>
                      <a:pt x="140" y="137"/>
                      <a:pt x="140" y="137"/>
                      <a:pt x="140" y="137"/>
                    </a:cubicBezTo>
                    <a:cubicBezTo>
                      <a:pt x="145" y="141"/>
                      <a:pt x="145" y="141"/>
                      <a:pt x="145" y="141"/>
                    </a:cubicBezTo>
                    <a:cubicBezTo>
                      <a:pt x="145" y="141"/>
                      <a:pt x="145" y="141"/>
                      <a:pt x="145" y="149"/>
                    </a:cubicBezTo>
                    <a:cubicBezTo>
                      <a:pt x="148" y="146"/>
                      <a:pt x="148" y="146"/>
                      <a:pt x="148" y="146"/>
                    </a:cubicBezTo>
                    <a:cubicBezTo>
                      <a:pt x="148" y="138"/>
                      <a:pt x="148" y="138"/>
                      <a:pt x="148" y="138"/>
                    </a:cubicBezTo>
                    <a:cubicBezTo>
                      <a:pt x="148" y="129"/>
                      <a:pt x="148" y="129"/>
                      <a:pt x="148" y="129"/>
                    </a:cubicBezTo>
                    <a:cubicBezTo>
                      <a:pt x="155" y="125"/>
                      <a:pt x="155" y="125"/>
                      <a:pt x="155" y="125"/>
                    </a:cubicBezTo>
                    <a:cubicBezTo>
                      <a:pt x="148" y="121"/>
                      <a:pt x="148" y="121"/>
                      <a:pt x="148" y="121"/>
                    </a:cubicBezTo>
                    <a:cubicBezTo>
                      <a:pt x="148" y="117"/>
                      <a:pt x="148" y="117"/>
                      <a:pt x="148" y="117"/>
                    </a:cubicBezTo>
                    <a:cubicBezTo>
                      <a:pt x="148" y="113"/>
                      <a:pt x="148" y="113"/>
                      <a:pt x="148" y="113"/>
                    </a:cubicBezTo>
                    <a:cubicBezTo>
                      <a:pt x="156" y="109"/>
                      <a:pt x="156" y="109"/>
                      <a:pt x="156" y="109"/>
                    </a:cubicBezTo>
                    <a:cubicBezTo>
                      <a:pt x="156" y="109"/>
                      <a:pt x="161" y="109"/>
                      <a:pt x="168" y="109"/>
                    </a:cubicBezTo>
                    <a:cubicBezTo>
                      <a:pt x="174" y="109"/>
                      <a:pt x="175" y="109"/>
                      <a:pt x="175" y="109"/>
                    </a:cubicBezTo>
                    <a:cubicBezTo>
                      <a:pt x="186" y="109"/>
                      <a:pt x="186" y="109"/>
                      <a:pt x="186" y="109"/>
                    </a:cubicBezTo>
                    <a:cubicBezTo>
                      <a:pt x="190" y="105"/>
                      <a:pt x="190" y="105"/>
                      <a:pt x="190" y="105"/>
                    </a:cubicBezTo>
                    <a:cubicBezTo>
                      <a:pt x="197" y="105"/>
                      <a:pt x="197" y="105"/>
                      <a:pt x="197" y="105"/>
                    </a:cubicBezTo>
                    <a:cubicBezTo>
                      <a:pt x="202" y="105"/>
                      <a:pt x="202" y="105"/>
                      <a:pt x="202" y="105"/>
                    </a:cubicBezTo>
                    <a:cubicBezTo>
                      <a:pt x="202" y="105"/>
                      <a:pt x="209" y="107"/>
                      <a:pt x="213" y="107"/>
                    </a:cubicBezTo>
                    <a:cubicBezTo>
                      <a:pt x="216" y="107"/>
                      <a:pt x="213" y="107"/>
                      <a:pt x="213" y="114"/>
                    </a:cubicBezTo>
                    <a:cubicBezTo>
                      <a:pt x="213" y="114"/>
                      <a:pt x="216" y="114"/>
                      <a:pt x="223" y="114"/>
                    </a:cubicBezTo>
                    <a:cubicBezTo>
                      <a:pt x="229" y="114"/>
                      <a:pt x="228" y="119"/>
                      <a:pt x="228" y="119"/>
                    </a:cubicBezTo>
                    <a:cubicBezTo>
                      <a:pt x="232" y="125"/>
                      <a:pt x="232" y="125"/>
                      <a:pt x="232" y="125"/>
                    </a:cubicBezTo>
                    <a:cubicBezTo>
                      <a:pt x="237" y="125"/>
                      <a:pt x="237" y="125"/>
                      <a:pt x="237" y="125"/>
                    </a:cubicBezTo>
                    <a:cubicBezTo>
                      <a:pt x="245" y="125"/>
                      <a:pt x="245" y="125"/>
                      <a:pt x="245" y="125"/>
                    </a:cubicBezTo>
                    <a:cubicBezTo>
                      <a:pt x="258" y="112"/>
                      <a:pt x="258" y="112"/>
                      <a:pt x="258" y="112"/>
                    </a:cubicBezTo>
                    <a:cubicBezTo>
                      <a:pt x="262" y="108"/>
                      <a:pt x="262" y="108"/>
                      <a:pt x="262" y="108"/>
                    </a:cubicBezTo>
                    <a:cubicBezTo>
                      <a:pt x="265" y="111"/>
                      <a:pt x="265" y="111"/>
                      <a:pt x="265" y="111"/>
                    </a:cubicBezTo>
                    <a:cubicBezTo>
                      <a:pt x="271" y="105"/>
                      <a:pt x="271" y="105"/>
                      <a:pt x="271" y="105"/>
                    </a:cubicBezTo>
                    <a:cubicBezTo>
                      <a:pt x="265" y="102"/>
                      <a:pt x="265" y="102"/>
                      <a:pt x="265" y="102"/>
                    </a:cubicBezTo>
                    <a:cubicBezTo>
                      <a:pt x="258" y="95"/>
                      <a:pt x="258" y="95"/>
                      <a:pt x="258" y="95"/>
                    </a:cubicBezTo>
                    <a:cubicBezTo>
                      <a:pt x="251" y="95"/>
                      <a:pt x="251" y="95"/>
                      <a:pt x="251" y="95"/>
                    </a:cubicBezTo>
                    <a:cubicBezTo>
                      <a:pt x="251" y="91"/>
                      <a:pt x="251" y="91"/>
                      <a:pt x="251" y="91"/>
                    </a:cubicBezTo>
                    <a:cubicBezTo>
                      <a:pt x="245" y="85"/>
                      <a:pt x="245" y="85"/>
                      <a:pt x="245" y="85"/>
                    </a:cubicBezTo>
                    <a:cubicBezTo>
                      <a:pt x="236" y="76"/>
                      <a:pt x="236" y="76"/>
                      <a:pt x="236" y="76"/>
                    </a:cubicBezTo>
                    <a:cubicBezTo>
                      <a:pt x="236" y="66"/>
                      <a:pt x="236" y="66"/>
                      <a:pt x="236" y="66"/>
                    </a:cubicBezTo>
                    <a:cubicBezTo>
                      <a:pt x="236" y="61"/>
                      <a:pt x="236" y="61"/>
                      <a:pt x="236" y="61"/>
                    </a:cubicBezTo>
                    <a:cubicBezTo>
                      <a:pt x="243" y="54"/>
                      <a:pt x="243" y="54"/>
                      <a:pt x="243" y="54"/>
                    </a:cubicBezTo>
                    <a:cubicBezTo>
                      <a:pt x="250" y="54"/>
                      <a:pt x="250" y="54"/>
                      <a:pt x="250" y="54"/>
                    </a:cubicBezTo>
                    <a:cubicBezTo>
                      <a:pt x="255" y="50"/>
                      <a:pt x="255" y="50"/>
                      <a:pt x="255" y="50"/>
                    </a:cubicBezTo>
                    <a:cubicBezTo>
                      <a:pt x="256" y="41"/>
                      <a:pt x="256" y="41"/>
                      <a:pt x="256" y="41"/>
                    </a:cubicBezTo>
                    <a:cubicBezTo>
                      <a:pt x="259" y="32"/>
                      <a:pt x="259" y="32"/>
                      <a:pt x="259" y="32"/>
                    </a:cubicBezTo>
                    <a:cubicBezTo>
                      <a:pt x="259" y="32"/>
                      <a:pt x="266" y="36"/>
                      <a:pt x="271" y="36"/>
                    </a:cubicBezTo>
                    <a:cubicBezTo>
                      <a:pt x="276" y="36"/>
                      <a:pt x="277" y="37"/>
                      <a:pt x="277" y="42"/>
                    </a:cubicBezTo>
                    <a:cubicBezTo>
                      <a:pt x="277" y="47"/>
                      <a:pt x="284" y="45"/>
                      <a:pt x="284" y="45"/>
                    </a:cubicBezTo>
                    <a:cubicBezTo>
                      <a:pt x="284" y="45"/>
                      <a:pt x="284" y="45"/>
                      <a:pt x="290" y="45"/>
                    </a:cubicBezTo>
                    <a:cubicBezTo>
                      <a:pt x="296" y="45"/>
                      <a:pt x="298" y="49"/>
                      <a:pt x="298" y="55"/>
                    </a:cubicBezTo>
                    <a:cubicBezTo>
                      <a:pt x="298" y="62"/>
                      <a:pt x="291" y="55"/>
                      <a:pt x="287" y="55"/>
                    </a:cubicBezTo>
                    <a:cubicBezTo>
                      <a:pt x="283" y="55"/>
                      <a:pt x="287" y="61"/>
                      <a:pt x="287" y="61"/>
                    </a:cubicBezTo>
                    <a:cubicBezTo>
                      <a:pt x="287" y="68"/>
                      <a:pt x="287" y="68"/>
                      <a:pt x="287" y="68"/>
                    </a:cubicBezTo>
                    <a:cubicBezTo>
                      <a:pt x="287" y="68"/>
                      <a:pt x="290" y="73"/>
                      <a:pt x="294" y="73"/>
                    </a:cubicBezTo>
                    <a:cubicBezTo>
                      <a:pt x="298" y="73"/>
                      <a:pt x="294" y="76"/>
                      <a:pt x="297" y="79"/>
                    </a:cubicBezTo>
                    <a:cubicBezTo>
                      <a:pt x="300" y="82"/>
                      <a:pt x="301" y="80"/>
                      <a:pt x="301" y="80"/>
                    </a:cubicBezTo>
                    <a:cubicBezTo>
                      <a:pt x="301" y="80"/>
                      <a:pt x="305" y="80"/>
                      <a:pt x="312" y="80"/>
                    </a:cubicBezTo>
                    <a:cubicBezTo>
                      <a:pt x="312" y="74"/>
                      <a:pt x="312" y="74"/>
                      <a:pt x="312" y="74"/>
                    </a:cubicBezTo>
                    <a:cubicBezTo>
                      <a:pt x="312" y="74"/>
                      <a:pt x="309" y="71"/>
                      <a:pt x="306" y="68"/>
                    </a:cubicBezTo>
                    <a:cubicBezTo>
                      <a:pt x="303" y="65"/>
                      <a:pt x="306" y="62"/>
                      <a:pt x="306" y="62"/>
                    </a:cubicBezTo>
                    <a:cubicBezTo>
                      <a:pt x="306" y="62"/>
                      <a:pt x="312" y="62"/>
                      <a:pt x="317" y="62"/>
                    </a:cubicBezTo>
                    <a:cubicBezTo>
                      <a:pt x="322" y="62"/>
                      <a:pt x="317" y="55"/>
                      <a:pt x="317" y="55"/>
                    </a:cubicBezTo>
                    <a:cubicBezTo>
                      <a:pt x="311" y="49"/>
                      <a:pt x="311" y="49"/>
                      <a:pt x="311" y="49"/>
                    </a:cubicBezTo>
                    <a:cubicBezTo>
                      <a:pt x="315" y="42"/>
                      <a:pt x="315" y="42"/>
                      <a:pt x="315" y="42"/>
                    </a:cubicBezTo>
                    <a:cubicBezTo>
                      <a:pt x="321" y="37"/>
                      <a:pt x="321" y="37"/>
                      <a:pt x="321" y="37"/>
                    </a:cubicBezTo>
                    <a:cubicBezTo>
                      <a:pt x="321" y="30"/>
                      <a:pt x="321" y="30"/>
                      <a:pt x="321" y="30"/>
                    </a:cubicBezTo>
                    <a:cubicBezTo>
                      <a:pt x="329" y="22"/>
                      <a:pt x="329" y="22"/>
                      <a:pt x="329" y="22"/>
                    </a:cubicBezTo>
                    <a:cubicBezTo>
                      <a:pt x="331" y="12"/>
                      <a:pt x="331" y="12"/>
                      <a:pt x="331" y="12"/>
                    </a:cubicBezTo>
                    <a:cubicBezTo>
                      <a:pt x="330" y="2"/>
                      <a:pt x="330" y="2"/>
                      <a:pt x="330" y="2"/>
                    </a:cubicBezTo>
                    <a:cubicBezTo>
                      <a:pt x="330" y="2"/>
                      <a:pt x="334" y="0"/>
                      <a:pt x="339" y="0"/>
                    </a:cubicBezTo>
                    <a:cubicBezTo>
                      <a:pt x="344" y="0"/>
                      <a:pt x="345" y="0"/>
                      <a:pt x="345" y="0"/>
                    </a:cubicBezTo>
                    <a:cubicBezTo>
                      <a:pt x="350" y="6"/>
                      <a:pt x="350" y="6"/>
                      <a:pt x="350" y="6"/>
                    </a:cubicBezTo>
                    <a:cubicBezTo>
                      <a:pt x="350" y="6"/>
                      <a:pt x="350" y="6"/>
                      <a:pt x="354" y="9"/>
                    </a:cubicBezTo>
                    <a:cubicBezTo>
                      <a:pt x="358" y="13"/>
                      <a:pt x="354" y="9"/>
                      <a:pt x="359" y="14"/>
                    </a:cubicBezTo>
                    <a:cubicBezTo>
                      <a:pt x="364" y="19"/>
                      <a:pt x="371" y="9"/>
                      <a:pt x="371" y="9"/>
                    </a:cubicBezTo>
                    <a:cubicBezTo>
                      <a:pt x="385" y="9"/>
                      <a:pt x="385" y="9"/>
                      <a:pt x="385" y="9"/>
                    </a:cubicBezTo>
                    <a:cubicBezTo>
                      <a:pt x="385" y="9"/>
                      <a:pt x="393" y="9"/>
                      <a:pt x="397" y="9"/>
                    </a:cubicBezTo>
                    <a:cubicBezTo>
                      <a:pt x="401" y="9"/>
                      <a:pt x="409" y="10"/>
                      <a:pt x="409" y="10"/>
                    </a:cubicBezTo>
                    <a:cubicBezTo>
                      <a:pt x="419" y="10"/>
                      <a:pt x="419" y="10"/>
                      <a:pt x="419" y="10"/>
                    </a:cubicBezTo>
                    <a:cubicBezTo>
                      <a:pt x="424" y="4"/>
                      <a:pt x="424" y="4"/>
                      <a:pt x="424" y="4"/>
                    </a:cubicBezTo>
                    <a:cubicBezTo>
                      <a:pt x="428" y="4"/>
                      <a:pt x="433" y="8"/>
                      <a:pt x="433" y="8"/>
                    </a:cubicBezTo>
                    <a:cubicBezTo>
                      <a:pt x="429" y="12"/>
                      <a:pt x="429" y="12"/>
                      <a:pt x="429" y="12"/>
                    </a:cubicBezTo>
                    <a:cubicBezTo>
                      <a:pt x="429" y="17"/>
                      <a:pt x="429" y="17"/>
                      <a:pt x="429" y="17"/>
                    </a:cubicBezTo>
                    <a:cubicBezTo>
                      <a:pt x="435" y="20"/>
                      <a:pt x="435" y="20"/>
                      <a:pt x="435" y="20"/>
                    </a:cubicBezTo>
                    <a:cubicBezTo>
                      <a:pt x="435" y="20"/>
                      <a:pt x="439" y="23"/>
                      <a:pt x="435" y="27"/>
                    </a:cubicBezTo>
                    <a:cubicBezTo>
                      <a:pt x="431" y="30"/>
                      <a:pt x="439" y="30"/>
                      <a:pt x="439" y="30"/>
                    </a:cubicBezTo>
                    <a:cubicBezTo>
                      <a:pt x="439" y="30"/>
                      <a:pt x="439" y="30"/>
                      <a:pt x="442" y="33"/>
                    </a:cubicBezTo>
                    <a:cubicBezTo>
                      <a:pt x="444" y="36"/>
                      <a:pt x="444" y="35"/>
                      <a:pt x="447" y="35"/>
                    </a:cubicBezTo>
                    <a:cubicBezTo>
                      <a:pt x="451" y="35"/>
                      <a:pt x="450" y="35"/>
                      <a:pt x="450" y="39"/>
                    </a:cubicBezTo>
                    <a:cubicBezTo>
                      <a:pt x="450" y="42"/>
                      <a:pt x="450" y="39"/>
                      <a:pt x="450" y="47"/>
                    </a:cubicBezTo>
                    <a:cubicBezTo>
                      <a:pt x="450" y="55"/>
                      <a:pt x="446" y="52"/>
                      <a:pt x="446" y="52"/>
                    </a:cubicBezTo>
                    <a:cubicBezTo>
                      <a:pt x="450" y="56"/>
                      <a:pt x="450" y="56"/>
                      <a:pt x="450" y="56"/>
                    </a:cubicBezTo>
                    <a:cubicBezTo>
                      <a:pt x="453" y="62"/>
                      <a:pt x="453" y="62"/>
                      <a:pt x="453" y="62"/>
                    </a:cubicBezTo>
                    <a:cubicBezTo>
                      <a:pt x="453" y="62"/>
                      <a:pt x="455" y="65"/>
                      <a:pt x="457" y="67"/>
                    </a:cubicBezTo>
                    <a:cubicBezTo>
                      <a:pt x="459" y="69"/>
                      <a:pt x="465" y="70"/>
                      <a:pt x="465" y="70"/>
                    </a:cubicBezTo>
                    <a:cubicBezTo>
                      <a:pt x="465" y="70"/>
                      <a:pt x="469" y="73"/>
                      <a:pt x="469" y="77"/>
                    </a:cubicBezTo>
                    <a:cubicBezTo>
                      <a:pt x="469" y="81"/>
                      <a:pt x="469" y="82"/>
                      <a:pt x="469" y="82"/>
                    </a:cubicBezTo>
                    <a:cubicBezTo>
                      <a:pt x="474" y="91"/>
                      <a:pt x="474" y="91"/>
                      <a:pt x="474" y="91"/>
                    </a:cubicBezTo>
                    <a:cubicBezTo>
                      <a:pt x="474" y="91"/>
                      <a:pt x="476" y="93"/>
                      <a:pt x="479" y="96"/>
                    </a:cubicBezTo>
                    <a:cubicBezTo>
                      <a:pt x="482" y="99"/>
                      <a:pt x="482" y="101"/>
                      <a:pt x="482" y="101"/>
                    </a:cubicBezTo>
                    <a:cubicBezTo>
                      <a:pt x="482" y="101"/>
                      <a:pt x="485" y="103"/>
                      <a:pt x="482" y="106"/>
                    </a:cubicBezTo>
                    <a:cubicBezTo>
                      <a:pt x="479" y="108"/>
                      <a:pt x="485" y="108"/>
                      <a:pt x="488" y="112"/>
                    </a:cubicBezTo>
                    <a:cubicBezTo>
                      <a:pt x="491" y="115"/>
                      <a:pt x="492" y="116"/>
                      <a:pt x="492" y="116"/>
                    </a:cubicBezTo>
                    <a:cubicBezTo>
                      <a:pt x="492" y="116"/>
                      <a:pt x="496" y="116"/>
                      <a:pt x="504" y="123"/>
                    </a:cubicBezTo>
                    <a:cubicBezTo>
                      <a:pt x="511" y="131"/>
                      <a:pt x="508" y="128"/>
                      <a:pt x="508" y="128"/>
                    </a:cubicBezTo>
                    <a:cubicBezTo>
                      <a:pt x="508" y="135"/>
                      <a:pt x="508" y="135"/>
                      <a:pt x="508" y="135"/>
                    </a:cubicBezTo>
                    <a:cubicBezTo>
                      <a:pt x="515" y="141"/>
                      <a:pt x="515" y="141"/>
                      <a:pt x="515" y="141"/>
                    </a:cubicBezTo>
                    <a:cubicBezTo>
                      <a:pt x="320" y="365"/>
                      <a:pt x="320" y="365"/>
                      <a:pt x="320" y="365"/>
                    </a:cubicBezTo>
                    <a:cubicBezTo>
                      <a:pt x="324" y="370"/>
                      <a:pt x="324" y="370"/>
                      <a:pt x="324" y="370"/>
                    </a:cubicBezTo>
                    <a:cubicBezTo>
                      <a:pt x="324" y="375"/>
                      <a:pt x="324" y="375"/>
                      <a:pt x="324" y="375"/>
                    </a:cubicBezTo>
                    <a:cubicBezTo>
                      <a:pt x="329" y="375"/>
                      <a:pt x="329" y="375"/>
                      <a:pt x="329" y="375"/>
                    </a:cubicBezTo>
                    <a:cubicBezTo>
                      <a:pt x="329" y="375"/>
                      <a:pt x="333" y="375"/>
                      <a:pt x="338" y="375"/>
                    </a:cubicBezTo>
                    <a:cubicBezTo>
                      <a:pt x="343" y="375"/>
                      <a:pt x="338" y="379"/>
                      <a:pt x="338" y="379"/>
                    </a:cubicBezTo>
                    <a:cubicBezTo>
                      <a:pt x="338" y="389"/>
                      <a:pt x="338" y="389"/>
                      <a:pt x="338" y="389"/>
                    </a:cubicBezTo>
                    <a:cubicBezTo>
                      <a:pt x="338" y="389"/>
                      <a:pt x="337" y="398"/>
                      <a:pt x="339" y="399"/>
                    </a:cubicBezTo>
                    <a:cubicBezTo>
                      <a:pt x="340" y="401"/>
                      <a:pt x="339" y="403"/>
                      <a:pt x="339" y="407"/>
                    </a:cubicBezTo>
                    <a:cubicBezTo>
                      <a:pt x="339" y="410"/>
                      <a:pt x="339" y="413"/>
                      <a:pt x="339" y="417"/>
                    </a:cubicBezTo>
                    <a:cubicBezTo>
                      <a:pt x="339" y="420"/>
                      <a:pt x="337" y="420"/>
                      <a:pt x="337" y="423"/>
                    </a:cubicBezTo>
                    <a:cubicBezTo>
                      <a:pt x="337" y="426"/>
                      <a:pt x="337" y="428"/>
                      <a:pt x="337" y="428"/>
                    </a:cubicBezTo>
                    <a:cubicBezTo>
                      <a:pt x="342" y="428"/>
                      <a:pt x="342" y="428"/>
                      <a:pt x="342" y="428"/>
                    </a:cubicBezTo>
                    <a:cubicBezTo>
                      <a:pt x="342" y="428"/>
                      <a:pt x="344" y="428"/>
                      <a:pt x="347" y="428"/>
                    </a:cubicBezTo>
                    <a:cubicBezTo>
                      <a:pt x="350" y="428"/>
                      <a:pt x="355" y="428"/>
                      <a:pt x="355" y="428"/>
                    </a:cubicBezTo>
                    <a:cubicBezTo>
                      <a:pt x="358" y="425"/>
                      <a:pt x="358" y="425"/>
                      <a:pt x="358" y="425"/>
                    </a:cubicBezTo>
                    <a:cubicBezTo>
                      <a:pt x="364" y="425"/>
                      <a:pt x="364" y="425"/>
                      <a:pt x="364" y="425"/>
                    </a:cubicBezTo>
                    <a:cubicBezTo>
                      <a:pt x="369" y="424"/>
                      <a:pt x="369" y="424"/>
                      <a:pt x="369" y="424"/>
                    </a:cubicBezTo>
                    <a:cubicBezTo>
                      <a:pt x="374" y="425"/>
                      <a:pt x="374" y="425"/>
                      <a:pt x="374" y="425"/>
                    </a:cubicBezTo>
                    <a:cubicBezTo>
                      <a:pt x="379" y="425"/>
                      <a:pt x="379" y="425"/>
                      <a:pt x="379" y="425"/>
                    </a:cubicBezTo>
                    <a:cubicBezTo>
                      <a:pt x="379" y="425"/>
                      <a:pt x="379" y="432"/>
                      <a:pt x="379" y="434"/>
                    </a:cubicBezTo>
                    <a:cubicBezTo>
                      <a:pt x="379" y="436"/>
                      <a:pt x="379" y="440"/>
                      <a:pt x="381" y="442"/>
                    </a:cubicBezTo>
                    <a:cubicBezTo>
                      <a:pt x="382" y="443"/>
                      <a:pt x="381" y="450"/>
                      <a:pt x="381" y="450"/>
                    </a:cubicBezTo>
                    <a:cubicBezTo>
                      <a:pt x="381" y="450"/>
                      <a:pt x="381" y="452"/>
                      <a:pt x="381" y="454"/>
                    </a:cubicBezTo>
                    <a:cubicBezTo>
                      <a:pt x="381" y="456"/>
                      <a:pt x="382" y="460"/>
                      <a:pt x="382" y="460"/>
                    </a:cubicBezTo>
                    <a:cubicBezTo>
                      <a:pt x="382" y="460"/>
                      <a:pt x="383" y="466"/>
                      <a:pt x="383" y="469"/>
                    </a:cubicBezTo>
                    <a:cubicBezTo>
                      <a:pt x="383" y="472"/>
                      <a:pt x="383" y="473"/>
                      <a:pt x="383" y="475"/>
                    </a:cubicBezTo>
                    <a:cubicBezTo>
                      <a:pt x="383" y="477"/>
                      <a:pt x="383" y="480"/>
                      <a:pt x="383" y="482"/>
                    </a:cubicBezTo>
                    <a:cubicBezTo>
                      <a:pt x="383" y="484"/>
                      <a:pt x="382" y="490"/>
                      <a:pt x="381" y="491"/>
                    </a:cubicBezTo>
                    <a:cubicBezTo>
                      <a:pt x="379" y="493"/>
                      <a:pt x="380" y="496"/>
                      <a:pt x="380" y="499"/>
                    </a:cubicBezTo>
                    <a:cubicBezTo>
                      <a:pt x="380" y="501"/>
                      <a:pt x="380" y="508"/>
                      <a:pt x="380" y="511"/>
                    </a:cubicBezTo>
                    <a:cubicBezTo>
                      <a:pt x="380" y="514"/>
                      <a:pt x="377" y="528"/>
                      <a:pt x="377" y="528"/>
                    </a:cubicBezTo>
                    <a:cubicBezTo>
                      <a:pt x="377" y="528"/>
                      <a:pt x="375" y="535"/>
                      <a:pt x="375" y="538"/>
                    </a:cubicBezTo>
                    <a:cubicBezTo>
                      <a:pt x="375" y="540"/>
                      <a:pt x="379" y="541"/>
                      <a:pt x="380" y="543"/>
                    </a:cubicBezTo>
                    <a:cubicBezTo>
                      <a:pt x="382" y="544"/>
                      <a:pt x="385" y="550"/>
                      <a:pt x="385" y="550"/>
                    </a:cubicBezTo>
                    <a:cubicBezTo>
                      <a:pt x="391" y="563"/>
                      <a:pt x="391" y="563"/>
                      <a:pt x="391" y="563"/>
                    </a:cubicBezTo>
                    <a:cubicBezTo>
                      <a:pt x="395" y="571"/>
                      <a:pt x="395" y="571"/>
                      <a:pt x="395" y="571"/>
                    </a:cubicBezTo>
                    <a:cubicBezTo>
                      <a:pt x="395" y="571"/>
                      <a:pt x="392" y="572"/>
                      <a:pt x="389" y="572"/>
                    </a:cubicBezTo>
                    <a:cubicBezTo>
                      <a:pt x="387" y="572"/>
                      <a:pt x="385" y="576"/>
                      <a:pt x="385" y="576"/>
                    </a:cubicBezTo>
                    <a:cubicBezTo>
                      <a:pt x="385" y="576"/>
                      <a:pt x="385" y="579"/>
                      <a:pt x="385" y="581"/>
                    </a:cubicBezTo>
                    <a:cubicBezTo>
                      <a:pt x="385" y="583"/>
                      <a:pt x="384" y="587"/>
                      <a:pt x="384" y="587"/>
                    </a:cubicBezTo>
                    <a:cubicBezTo>
                      <a:pt x="380" y="591"/>
                      <a:pt x="380" y="591"/>
                      <a:pt x="380" y="591"/>
                    </a:cubicBezTo>
                    <a:cubicBezTo>
                      <a:pt x="375" y="596"/>
                      <a:pt x="375" y="596"/>
                      <a:pt x="375" y="596"/>
                    </a:cubicBezTo>
                    <a:cubicBezTo>
                      <a:pt x="375" y="596"/>
                      <a:pt x="374" y="598"/>
                      <a:pt x="371" y="600"/>
                    </a:cubicBezTo>
                    <a:cubicBezTo>
                      <a:pt x="369" y="602"/>
                      <a:pt x="370" y="602"/>
                      <a:pt x="367" y="602"/>
                    </a:cubicBezTo>
                    <a:cubicBezTo>
                      <a:pt x="367" y="602"/>
                      <a:pt x="366" y="600"/>
                      <a:pt x="366" y="600"/>
                    </a:cubicBezTo>
                    <a:cubicBezTo>
                      <a:pt x="365" y="599"/>
                      <a:pt x="365" y="598"/>
                      <a:pt x="365" y="598"/>
                    </a:cubicBezTo>
                    <a:cubicBezTo>
                      <a:pt x="365" y="598"/>
                      <a:pt x="363" y="597"/>
                      <a:pt x="364" y="596"/>
                    </a:cubicBezTo>
                    <a:cubicBezTo>
                      <a:pt x="365" y="595"/>
                      <a:pt x="367" y="595"/>
                      <a:pt x="368" y="594"/>
                    </a:cubicBezTo>
                    <a:cubicBezTo>
                      <a:pt x="368" y="593"/>
                      <a:pt x="369" y="594"/>
                      <a:pt x="370" y="593"/>
                    </a:cubicBezTo>
                    <a:cubicBezTo>
                      <a:pt x="371" y="592"/>
                      <a:pt x="371" y="591"/>
                      <a:pt x="371" y="589"/>
                    </a:cubicBezTo>
                    <a:cubicBezTo>
                      <a:pt x="371" y="588"/>
                      <a:pt x="371" y="587"/>
                      <a:pt x="371" y="587"/>
                    </a:cubicBezTo>
                    <a:cubicBezTo>
                      <a:pt x="371" y="587"/>
                      <a:pt x="371" y="585"/>
                      <a:pt x="371" y="584"/>
                    </a:cubicBezTo>
                    <a:cubicBezTo>
                      <a:pt x="371" y="583"/>
                      <a:pt x="372" y="582"/>
                      <a:pt x="374" y="580"/>
                    </a:cubicBezTo>
                    <a:cubicBezTo>
                      <a:pt x="375" y="579"/>
                      <a:pt x="375" y="578"/>
                      <a:pt x="375" y="577"/>
                    </a:cubicBezTo>
                    <a:cubicBezTo>
                      <a:pt x="375" y="576"/>
                      <a:pt x="376" y="575"/>
                      <a:pt x="375" y="574"/>
                    </a:cubicBezTo>
                    <a:cubicBezTo>
                      <a:pt x="373" y="572"/>
                      <a:pt x="373" y="572"/>
                      <a:pt x="373" y="571"/>
                    </a:cubicBezTo>
                    <a:cubicBezTo>
                      <a:pt x="373" y="570"/>
                      <a:pt x="372" y="568"/>
                      <a:pt x="371" y="568"/>
                    </a:cubicBezTo>
                    <a:cubicBezTo>
                      <a:pt x="370" y="568"/>
                      <a:pt x="369" y="566"/>
                      <a:pt x="366" y="566"/>
                    </a:cubicBezTo>
                    <a:cubicBezTo>
                      <a:pt x="364" y="566"/>
                      <a:pt x="366" y="566"/>
                      <a:pt x="363" y="566"/>
                    </a:cubicBezTo>
                    <a:cubicBezTo>
                      <a:pt x="360" y="566"/>
                      <a:pt x="357" y="565"/>
                      <a:pt x="357" y="565"/>
                    </a:cubicBezTo>
                    <a:cubicBezTo>
                      <a:pt x="357" y="563"/>
                      <a:pt x="357" y="563"/>
                      <a:pt x="357" y="563"/>
                    </a:cubicBezTo>
                    <a:cubicBezTo>
                      <a:pt x="357" y="563"/>
                      <a:pt x="358" y="564"/>
                      <a:pt x="360" y="561"/>
                    </a:cubicBezTo>
                    <a:cubicBezTo>
                      <a:pt x="363" y="559"/>
                      <a:pt x="366" y="559"/>
                      <a:pt x="366" y="558"/>
                    </a:cubicBezTo>
                    <a:cubicBezTo>
                      <a:pt x="367" y="557"/>
                      <a:pt x="371" y="555"/>
                      <a:pt x="370" y="555"/>
                    </a:cubicBezTo>
                    <a:cubicBezTo>
                      <a:pt x="369" y="554"/>
                      <a:pt x="368" y="553"/>
                      <a:pt x="368" y="551"/>
                    </a:cubicBezTo>
                    <a:cubicBezTo>
                      <a:pt x="368" y="550"/>
                      <a:pt x="367" y="550"/>
                      <a:pt x="367" y="548"/>
                    </a:cubicBezTo>
                    <a:cubicBezTo>
                      <a:pt x="367" y="547"/>
                      <a:pt x="364" y="547"/>
                      <a:pt x="366" y="545"/>
                    </a:cubicBezTo>
                    <a:cubicBezTo>
                      <a:pt x="367" y="544"/>
                      <a:pt x="368" y="542"/>
                      <a:pt x="368" y="542"/>
                    </a:cubicBezTo>
                    <a:cubicBezTo>
                      <a:pt x="368" y="542"/>
                      <a:pt x="368" y="540"/>
                      <a:pt x="368" y="539"/>
                    </a:cubicBezTo>
                    <a:cubicBezTo>
                      <a:pt x="368" y="538"/>
                      <a:pt x="367" y="537"/>
                      <a:pt x="367" y="534"/>
                    </a:cubicBezTo>
                    <a:cubicBezTo>
                      <a:pt x="367" y="532"/>
                      <a:pt x="367" y="531"/>
                      <a:pt x="367" y="530"/>
                    </a:cubicBezTo>
                    <a:cubicBezTo>
                      <a:pt x="367" y="528"/>
                      <a:pt x="367" y="525"/>
                      <a:pt x="367" y="525"/>
                    </a:cubicBezTo>
                    <a:cubicBezTo>
                      <a:pt x="367" y="525"/>
                      <a:pt x="369" y="524"/>
                      <a:pt x="366" y="522"/>
                    </a:cubicBezTo>
                    <a:cubicBezTo>
                      <a:pt x="364" y="520"/>
                      <a:pt x="365" y="520"/>
                      <a:pt x="364" y="519"/>
                    </a:cubicBezTo>
                    <a:cubicBezTo>
                      <a:pt x="363" y="517"/>
                      <a:pt x="362" y="517"/>
                      <a:pt x="362" y="516"/>
                    </a:cubicBezTo>
                    <a:cubicBezTo>
                      <a:pt x="362" y="514"/>
                      <a:pt x="361" y="513"/>
                      <a:pt x="363" y="513"/>
                    </a:cubicBezTo>
                    <a:cubicBezTo>
                      <a:pt x="365" y="513"/>
                      <a:pt x="369" y="511"/>
                      <a:pt x="369" y="510"/>
                    </a:cubicBezTo>
                    <a:cubicBezTo>
                      <a:pt x="369" y="508"/>
                      <a:pt x="369" y="507"/>
                      <a:pt x="369" y="507"/>
                    </a:cubicBezTo>
                    <a:cubicBezTo>
                      <a:pt x="369" y="507"/>
                      <a:pt x="370" y="503"/>
                      <a:pt x="370" y="501"/>
                    </a:cubicBezTo>
                    <a:cubicBezTo>
                      <a:pt x="370" y="499"/>
                      <a:pt x="372" y="500"/>
                      <a:pt x="371" y="497"/>
                    </a:cubicBezTo>
                    <a:cubicBezTo>
                      <a:pt x="370" y="493"/>
                      <a:pt x="371" y="490"/>
                      <a:pt x="371" y="488"/>
                    </a:cubicBezTo>
                    <a:cubicBezTo>
                      <a:pt x="371" y="487"/>
                      <a:pt x="370" y="486"/>
                      <a:pt x="370" y="485"/>
                    </a:cubicBezTo>
                    <a:cubicBezTo>
                      <a:pt x="370" y="483"/>
                      <a:pt x="370" y="481"/>
                      <a:pt x="370" y="481"/>
                    </a:cubicBezTo>
                    <a:cubicBezTo>
                      <a:pt x="370" y="481"/>
                      <a:pt x="372" y="481"/>
                      <a:pt x="370" y="479"/>
                    </a:cubicBezTo>
                    <a:cubicBezTo>
                      <a:pt x="367" y="477"/>
                      <a:pt x="366" y="478"/>
                      <a:pt x="366" y="476"/>
                    </a:cubicBezTo>
                    <a:cubicBezTo>
                      <a:pt x="366" y="474"/>
                      <a:pt x="366" y="474"/>
                      <a:pt x="366" y="472"/>
                    </a:cubicBezTo>
                    <a:cubicBezTo>
                      <a:pt x="366" y="470"/>
                      <a:pt x="366" y="468"/>
                      <a:pt x="368" y="466"/>
                    </a:cubicBezTo>
                    <a:cubicBezTo>
                      <a:pt x="369" y="464"/>
                      <a:pt x="367" y="464"/>
                      <a:pt x="369" y="462"/>
                    </a:cubicBezTo>
                    <a:cubicBezTo>
                      <a:pt x="371" y="460"/>
                      <a:pt x="371" y="458"/>
                      <a:pt x="371" y="456"/>
                    </a:cubicBezTo>
                    <a:cubicBezTo>
                      <a:pt x="371" y="453"/>
                      <a:pt x="373" y="449"/>
                      <a:pt x="371" y="451"/>
                    </a:cubicBezTo>
                    <a:cubicBezTo>
                      <a:pt x="369" y="453"/>
                      <a:pt x="367" y="458"/>
                      <a:pt x="367" y="458"/>
                    </a:cubicBezTo>
                    <a:cubicBezTo>
                      <a:pt x="367" y="458"/>
                      <a:pt x="365" y="461"/>
                      <a:pt x="365" y="463"/>
                    </a:cubicBezTo>
                    <a:cubicBezTo>
                      <a:pt x="365" y="464"/>
                      <a:pt x="364" y="465"/>
                      <a:pt x="363" y="466"/>
                    </a:cubicBezTo>
                    <a:cubicBezTo>
                      <a:pt x="362" y="467"/>
                      <a:pt x="361" y="470"/>
                      <a:pt x="360" y="469"/>
                    </a:cubicBezTo>
                    <a:cubicBezTo>
                      <a:pt x="359" y="469"/>
                      <a:pt x="360" y="470"/>
                      <a:pt x="358" y="468"/>
                    </a:cubicBezTo>
                    <a:cubicBezTo>
                      <a:pt x="356" y="466"/>
                      <a:pt x="354" y="465"/>
                      <a:pt x="354" y="465"/>
                    </a:cubicBezTo>
                    <a:cubicBezTo>
                      <a:pt x="354" y="465"/>
                      <a:pt x="349" y="461"/>
                      <a:pt x="351" y="459"/>
                    </a:cubicBezTo>
                    <a:cubicBezTo>
                      <a:pt x="354" y="457"/>
                      <a:pt x="354" y="456"/>
                      <a:pt x="354" y="454"/>
                    </a:cubicBezTo>
                    <a:cubicBezTo>
                      <a:pt x="354" y="452"/>
                      <a:pt x="356" y="453"/>
                      <a:pt x="354" y="450"/>
                    </a:cubicBezTo>
                    <a:cubicBezTo>
                      <a:pt x="352" y="448"/>
                      <a:pt x="351" y="446"/>
                      <a:pt x="350" y="446"/>
                    </a:cubicBezTo>
                    <a:cubicBezTo>
                      <a:pt x="350" y="446"/>
                      <a:pt x="345" y="447"/>
                      <a:pt x="345" y="449"/>
                    </a:cubicBezTo>
                    <a:cubicBezTo>
                      <a:pt x="345" y="452"/>
                      <a:pt x="345" y="460"/>
                      <a:pt x="345" y="460"/>
                    </a:cubicBezTo>
                    <a:cubicBezTo>
                      <a:pt x="345" y="460"/>
                      <a:pt x="347" y="460"/>
                      <a:pt x="343" y="460"/>
                    </a:cubicBezTo>
                    <a:cubicBezTo>
                      <a:pt x="339" y="460"/>
                      <a:pt x="337" y="458"/>
                      <a:pt x="337" y="458"/>
                    </a:cubicBezTo>
                    <a:cubicBezTo>
                      <a:pt x="337" y="458"/>
                      <a:pt x="339" y="463"/>
                      <a:pt x="336" y="457"/>
                    </a:cubicBezTo>
                    <a:cubicBezTo>
                      <a:pt x="333" y="451"/>
                      <a:pt x="334" y="455"/>
                      <a:pt x="332" y="450"/>
                    </a:cubicBezTo>
                    <a:cubicBezTo>
                      <a:pt x="330" y="445"/>
                      <a:pt x="329" y="443"/>
                      <a:pt x="329" y="442"/>
                    </a:cubicBezTo>
                    <a:cubicBezTo>
                      <a:pt x="329" y="441"/>
                      <a:pt x="329" y="439"/>
                      <a:pt x="329" y="438"/>
                    </a:cubicBezTo>
                    <a:cubicBezTo>
                      <a:pt x="329" y="436"/>
                      <a:pt x="329" y="425"/>
                      <a:pt x="327" y="424"/>
                    </a:cubicBezTo>
                    <a:cubicBezTo>
                      <a:pt x="326" y="423"/>
                      <a:pt x="327" y="422"/>
                      <a:pt x="326" y="421"/>
                    </a:cubicBezTo>
                    <a:cubicBezTo>
                      <a:pt x="325" y="420"/>
                      <a:pt x="325" y="419"/>
                      <a:pt x="324" y="418"/>
                    </a:cubicBezTo>
                    <a:cubicBezTo>
                      <a:pt x="323" y="417"/>
                      <a:pt x="321" y="416"/>
                      <a:pt x="321" y="415"/>
                    </a:cubicBezTo>
                    <a:cubicBezTo>
                      <a:pt x="321" y="413"/>
                      <a:pt x="320" y="413"/>
                      <a:pt x="320" y="411"/>
                    </a:cubicBezTo>
                    <a:cubicBezTo>
                      <a:pt x="320" y="410"/>
                      <a:pt x="319" y="409"/>
                      <a:pt x="319" y="408"/>
                    </a:cubicBezTo>
                    <a:cubicBezTo>
                      <a:pt x="319" y="407"/>
                      <a:pt x="319" y="405"/>
                      <a:pt x="319" y="404"/>
                    </a:cubicBezTo>
                    <a:cubicBezTo>
                      <a:pt x="319" y="402"/>
                      <a:pt x="319" y="402"/>
                      <a:pt x="320" y="401"/>
                    </a:cubicBezTo>
                    <a:cubicBezTo>
                      <a:pt x="322" y="399"/>
                      <a:pt x="325" y="400"/>
                      <a:pt x="326" y="399"/>
                    </a:cubicBezTo>
                    <a:cubicBezTo>
                      <a:pt x="327" y="398"/>
                      <a:pt x="330" y="398"/>
                      <a:pt x="330" y="396"/>
                    </a:cubicBezTo>
                    <a:cubicBezTo>
                      <a:pt x="330" y="394"/>
                      <a:pt x="330" y="392"/>
                      <a:pt x="326" y="392"/>
                    </a:cubicBezTo>
                    <a:cubicBezTo>
                      <a:pt x="322" y="392"/>
                      <a:pt x="319" y="390"/>
                      <a:pt x="316" y="390"/>
                    </a:cubicBezTo>
                    <a:cubicBezTo>
                      <a:pt x="312" y="390"/>
                      <a:pt x="310" y="389"/>
                      <a:pt x="310" y="388"/>
                    </a:cubicBezTo>
                    <a:cubicBezTo>
                      <a:pt x="309" y="387"/>
                      <a:pt x="309" y="387"/>
                      <a:pt x="306" y="385"/>
                    </a:cubicBezTo>
                    <a:cubicBezTo>
                      <a:pt x="304" y="382"/>
                      <a:pt x="304" y="380"/>
                      <a:pt x="304" y="380"/>
                    </a:cubicBezTo>
                    <a:cubicBezTo>
                      <a:pt x="304" y="380"/>
                      <a:pt x="304" y="378"/>
                      <a:pt x="306" y="377"/>
                    </a:cubicBezTo>
                    <a:cubicBezTo>
                      <a:pt x="307" y="376"/>
                      <a:pt x="307" y="374"/>
                      <a:pt x="307" y="374"/>
                    </a:cubicBezTo>
                    <a:cubicBezTo>
                      <a:pt x="307" y="374"/>
                      <a:pt x="306" y="379"/>
                      <a:pt x="303" y="371"/>
                    </a:cubicBezTo>
                    <a:cubicBezTo>
                      <a:pt x="300" y="362"/>
                      <a:pt x="296" y="363"/>
                      <a:pt x="296" y="363"/>
                    </a:cubicBezTo>
                    <a:cubicBezTo>
                      <a:pt x="296" y="363"/>
                      <a:pt x="294" y="362"/>
                      <a:pt x="293" y="360"/>
                    </a:cubicBezTo>
                    <a:cubicBezTo>
                      <a:pt x="291" y="358"/>
                      <a:pt x="289" y="358"/>
                      <a:pt x="288" y="357"/>
                    </a:cubicBezTo>
                    <a:cubicBezTo>
                      <a:pt x="287" y="356"/>
                      <a:pt x="286" y="355"/>
                      <a:pt x="286" y="355"/>
                    </a:cubicBezTo>
                    <a:cubicBezTo>
                      <a:pt x="286" y="355"/>
                      <a:pt x="285" y="355"/>
                      <a:pt x="283" y="354"/>
                    </a:cubicBezTo>
                    <a:cubicBezTo>
                      <a:pt x="282" y="352"/>
                      <a:pt x="281" y="352"/>
                      <a:pt x="281" y="352"/>
                    </a:cubicBezTo>
                    <a:cubicBezTo>
                      <a:pt x="281" y="352"/>
                      <a:pt x="273" y="351"/>
                      <a:pt x="273" y="347"/>
                    </a:cubicBezTo>
                    <a:cubicBezTo>
                      <a:pt x="273" y="344"/>
                      <a:pt x="273" y="342"/>
                      <a:pt x="273" y="340"/>
                    </a:cubicBezTo>
                    <a:cubicBezTo>
                      <a:pt x="276" y="333"/>
                      <a:pt x="276" y="333"/>
                      <a:pt x="276" y="333"/>
                    </a:cubicBezTo>
                    <a:cubicBezTo>
                      <a:pt x="279" y="328"/>
                      <a:pt x="279" y="328"/>
                      <a:pt x="279" y="328"/>
                    </a:cubicBezTo>
                    <a:cubicBezTo>
                      <a:pt x="279" y="322"/>
                      <a:pt x="279" y="322"/>
                      <a:pt x="279" y="322"/>
                    </a:cubicBezTo>
                    <a:cubicBezTo>
                      <a:pt x="279" y="315"/>
                      <a:pt x="279" y="315"/>
                      <a:pt x="279" y="315"/>
                    </a:cubicBezTo>
                    <a:cubicBezTo>
                      <a:pt x="275" y="312"/>
                      <a:pt x="275" y="312"/>
                      <a:pt x="275" y="312"/>
                    </a:cubicBezTo>
                    <a:cubicBezTo>
                      <a:pt x="275" y="312"/>
                      <a:pt x="271" y="310"/>
                      <a:pt x="271" y="306"/>
                    </a:cubicBezTo>
                    <a:cubicBezTo>
                      <a:pt x="271" y="302"/>
                      <a:pt x="268" y="299"/>
                      <a:pt x="268" y="299"/>
                    </a:cubicBezTo>
                    <a:cubicBezTo>
                      <a:pt x="264" y="292"/>
                      <a:pt x="264" y="292"/>
                      <a:pt x="264" y="292"/>
                    </a:cubicBezTo>
                    <a:cubicBezTo>
                      <a:pt x="256" y="295"/>
                      <a:pt x="256" y="295"/>
                      <a:pt x="256" y="295"/>
                    </a:cubicBezTo>
                    <a:cubicBezTo>
                      <a:pt x="246" y="301"/>
                      <a:pt x="246" y="301"/>
                      <a:pt x="246" y="301"/>
                    </a:cubicBezTo>
                    <a:cubicBezTo>
                      <a:pt x="240" y="301"/>
                      <a:pt x="212" y="295"/>
                      <a:pt x="212" y="295"/>
                    </a:cubicBez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93">
                <a:extLst>
                  <a:ext uri="{FF2B5EF4-FFF2-40B4-BE49-F238E27FC236}">
                    <a16:creationId xmlns:a16="http://schemas.microsoft.com/office/drawing/2014/main" id="{B402E568-185E-4E56-B6FB-01F5D02D8EEA}"/>
                  </a:ext>
                </a:extLst>
              </p:cNvPr>
              <p:cNvSpPr>
                <a:spLocks/>
              </p:cNvSpPr>
              <p:nvPr/>
            </p:nvSpPr>
            <p:spPr bwMode="gray">
              <a:xfrm>
                <a:off x="1165" y="1282"/>
                <a:ext cx="41" cy="22"/>
              </a:xfrm>
              <a:custGeom>
                <a:avLst/>
                <a:gdLst>
                  <a:gd name="T0" fmla="*/ 36 w 24"/>
                  <a:gd name="T1" fmla="*/ 22 h 13"/>
                  <a:gd name="T2" fmla="*/ 36 w 24"/>
                  <a:gd name="T3" fmla="*/ 14 h 13"/>
                  <a:gd name="T4" fmla="*/ 41 w 24"/>
                  <a:gd name="T5" fmla="*/ 7 h 13"/>
                  <a:gd name="T6" fmla="*/ 31 w 24"/>
                  <a:gd name="T7" fmla="*/ 0 h 13"/>
                  <a:gd name="T8" fmla="*/ 14 w 24"/>
                  <a:gd name="T9" fmla="*/ 0 h 13"/>
                  <a:gd name="T10" fmla="*/ 0 w 24"/>
                  <a:gd name="T11" fmla="*/ 0 h 13"/>
                  <a:gd name="T12" fmla="*/ 15 w 24"/>
                  <a:gd name="T13" fmla="*/ 8 h 13"/>
                  <a:gd name="T14" fmla="*/ 24 w 24"/>
                  <a:gd name="T15" fmla="*/ 15 h 13"/>
                  <a:gd name="T16" fmla="*/ 36 w 24"/>
                  <a:gd name="T17" fmla="*/ 2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3">
                    <a:moveTo>
                      <a:pt x="21" y="13"/>
                    </a:moveTo>
                    <a:cubicBezTo>
                      <a:pt x="21" y="8"/>
                      <a:pt x="21" y="8"/>
                      <a:pt x="21" y="8"/>
                    </a:cubicBezTo>
                    <a:cubicBezTo>
                      <a:pt x="24" y="4"/>
                      <a:pt x="24" y="4"/>
                      <a:pt x="24" y="4"/>
                    </a:cubicBezTo>
                    <a:cubicBezTo>
                      <a:pt x="24" y="4"/>
                      <a:pt x="23" y="0"/>
                      <a:pt x="18" y="0"/>
                    </a:cubicBezTo>
                    <a:cubicBezTo>
                      <a:pt x="13" y="0"/>
                      <a:pt x="8" y="0"/>
                      <a:pt x="8" y="0"/>
                    </a:cubicBezTo>
                    <a:cubicBezTo>
                      <a:pt x="0" y="0"/>
                      <a:pt x="0" y="0"/>
                      <a:pt x="0" y="0"/>
                    </a:cubicBezTo>
                    <a:cubicBezTo>
                      <a:pt x="9" y="5"/>
                      <a:pt x="9" y="5"/>
                      <a:pt x="9" y="5"/>
                    </a:cubicBezTo>
                    <a:cubicBezTo>
                      <a:pt x="14" y="9"/>
                      <a:pt x="14" y="9"/>
                      <a:pt x="14" y="9"/>
                    </a:cubicBezTo>
                    <a:lnTo>
                      <a:pt x="21" y="13"/>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Freeform 94">
                <a:extLst>
                  <a:ext uri="{FF2B5EF4-FFF2-40B4-BE49-F238E27FC236}">
                    <a16:creationId xmlns:a16="http://schemas.microsoft.com/office/drawing/2014/main" id="{0E8E1701-A558-4A3D-B611-67173B469149}"/>
                  </a:ext>
                </a:extLst>
              </p:cNvPr>
              <p:cNvSpPr>
                <a:spLocks/>
              </p:cNvSpPr>
              <p:nvPr/>
            </p:nvSpPr>
            <p:spPr bwMode="gray">
              <a:xfrm>
                <a:off x="1095" y="1246"/>
                <a:ext cx="42" cy="22"/>
              </a:xfrm>
              <a:custGeom>
                <a:avLst/>
                <a:gdLst>
                  <a:gd name="T0" fmla="*/ 32 w 25"/>
                  <a:gd name="T1" fmla="*/ 22 h 13"/>
                  <a:gd name="T2" fmla="*/ 32 w 25"/>
                  <a:gd name="T3" fmla="*/ 15 h 13"/>
                  <a:gd name="T4" fmla="*/ 32 w 25"/>
                  <a:gd name="T5" fmla="*/ 5 h 13"/>
                  <a:gd name="T6" fmla="*/ 22 w 25"/>
                  <a:gd name="T7" fmla="*/ 5 h 13"/>
                  <a:gd name="T8" fmla="*/ 17 w 25"/>
                  <a:gd name="T9" fmla="*/ 10 h 13"/>
                  <a:gd name="T10" fmla="*/ 0 w 25"/>
                  <a:gd name="T11" fmla="*/ 10 h 13"/>
                  <a:gd name="T12" fmla="*/ 13 w 25"/>
                  <a:gd name="T13" fmla="*/ 20 h 13"/>
                  <a:gd name="T14" fmla="*/ 32 w 25"/>
                  <a:gd name="T15" fmla="*/ 2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19" y="13"/>
                    </a:moveTo>
                    <a:cubicBezTo>
                      <a:pt x="19" y="9"/>
                      <a:pt x="19" y="9"/>
                      <a:pt x="19" y="9"/>
                    </a:cubicBezTo>
                    <a:cubicBezTo>
                      <a:pt x="19" y="9"/>
                      <a:pt x="25" y="3"/>
                      <a:pt x="19" y="3"/>
                    </a:cubicBezTo>
                    <a:cubicBezTo>
                      <a:pt x="13" y="3"/>
                      <a:pt x="16" y="0"/>
                      <a:pt x="13" y="3"/>
                    </a:cubicBezTo>
                    <a:cubicBezTo>
                      <a:pt x="10" y="6"/>
                      <a:pt x="10" y="6"/>
                      <a:pt x="10" y="6"/>
                    </a:cubicBezTo>
                    <a:cubicBezTo>
                      <a:pt x="0" y="6"/>
                      <a:pt x="0" y="6"/>
                      <a:pt x="0" y="6"/>
                    </a:cubicBezTo>
                    <a:cubicBezTo>
                      <a:pt x="8" y="12"/>
                      <a:pt x="8" y="12"/>
                      <a:pt x="8" y="12"/>
                    </a:cubicBezTo>
                    <a:lnTo>
                      <a:pt x="19" y="13"/>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Freeform 95">
                <a:extLst>
                  <a:ext uri="{FF2B5EF4-FFF2-40B4-BE49-F238E27FC236}">
                    <a16:creationId xmlns:a16="http://schemas.microsoft.com/office/drawing/2014/main" id="{FFEE4FEA-C638-4596-87B5-A5E00AE3085F}"/>
                  </a:ext>
                </a:extLst>
              </p:cNvPr>
              <p:cNvSpPr>
                <a:spLocks/>
              </p:cNvSpPr>
              <p:nvPr/>
            </p:nvSpPr>
            <p:spPr bwMode="gray">
              <a:xfrm>
                <a:off x="1051" y="1230"/>
                <a:ext cx="47" cy="10"/>
              </a:xfrm>
              <a:custGeom>
                <a:avLst/>
                <a:gdLst>
                  <a:gd name="T0" fmla="*/ 30 w 47"/>
                  <a:gd name="T1" fmla="*/ 10 h 10"/>
                  <a:gd name="T2" fmla="*/ 47 w 47"/>
                  <a:gd name="T3" fmla="*/ 10 h 10"/>
                  <a:gd name="T4" fmla="*/ 44 w 47"/>
                  <a:gd name="T5" fmla="*/ 0 h 10"/>
                  <a:gd name="T6" fmla="*/ 32 w 47"/>
                  <a:gd name="T7" fmla="*/ 0 h 10"/>
                  <a:gd name="T8" fmla="*/ 24 w 47"/>
                  <a:gd name="T9" fmla="*/ 0 h 10"/>
                  <a:gd name="T10" fmla="*/ 17 w 47"/>
                  <a:gd name="T11" fmla="*/ 0 h 10"/>
                  <a:gd name="T12" fmla="*/ 0 w 47"/>
                  <a:gd name="T13" fmla="*/ 0 h 10"/>
                  <a:gd name="T14" fmla="*/ 8 w 47"/>
                  <a:gd name="T15" fmla="*/ 8 h 10"/>
                  <a:gd name="T16" fmla="*/ 3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0">
                    <a:moveTo>
                      <a:pt x="30" y="10"/>
                    </a:moveTo>
                    <a:lnTo>
                      <a:pt x="47" y="10"/>
                    </a:lnTo>
                    <a:lnTo>
                      <a:pt x="44" y="0"/>
                    </a:lnTo>
                    <a:lnTo>
                      <a:pt x="32" y="0"/>
                    </a:lnTo>
                    <a:lnTo>
                      <a:pt x="24" y="0"/>
                    </a:lnTo>
                    <a:lnTo>
                      <a:pt x="17" y="0"/>
                    </a:lnTo>
                    <a:lnTo>
                      <a:pt x="0" y="0"/>
                    </a:lnTo>
                    <a:lnTo>
                      <a:pt x="8" y="8"/>
                    </a:lnTo>
                    <a:lnTo>
                      <a:pt x="30" y="1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96">
                <a:extLst>
                  <a:ext uri="{FF2B5EF4-FFF2-40B4-BE49-F238E27FC236}">
                    <a16:creationId xmlns:a16="http://schemas.microsoft.com/office/drawing/2014/main" id="{DB1BF7F0-5BA3-4731-9D88-D589F98602DD}"/>
                  </a:ext>
                </a:extLst>
              </p:cNvPr>
              <p:cNvSpPr>
                <a:spLocks/>
              </p:cNvSpPr>
              <p:nvPr/>
            </p:nvSpPr>
            <p:spPr bwMode="gray">
              <a:xfrm>
                <a:off x="1762" y="1798"/>
                <a:ext cx="38" cy="90"/>
              </a:xfrm>
              <a:custGeom>
                <a:avLst/>
                <a:gdLst>
                  <a:gd name="T0" fmla="*/ 18 w 23"/>
                  <a:gd name="T1" fmla="*/ 83 h 54"/>
                  <a:gd name="T2" fmla="*/ 25 w 23"/>
                  <a:gd name="T3" fmla="*/ 83 h 54"/>
                  <a:gd name="T4" fmla="*/ 30 w 23"/>
                  <a:gd name="T5" fmla="*/ 70 h 54"/>
                  <a:gd name="T6" fmla="*/ 33 w 23"/>
                  <a:gd name="T7" fmla="*/ 63 h 54"/>
                  <a:gd name="T8" fmla="*/ 33 w 23"/>
                  <a:gd name="T9" fmla="*/ 53 h 54"/>
                  <a:gd name="T10" fmla="*/ 35 w 23"/>
                  <a:gd name="T11" fmla="*/ 45 h 54"/>
                  <a:gd name="T12" fmla="*/ 35 w 23"/>
                  <a:gd name="T13" fmla="*/ 38 h 54"/>
                  <a:gd name="T14" fmla="*/ 38 w 23"/>
                  <a:gd name="T15" fmla="*/ 25 h 54"/>
                  <a:gd name="T16" fmla="*/ 38 w 23"/>
                  <a:gd name="T17" fmla="*/ 17 h 54"/>
                  <a:gd name="T18" fmla="*/ 30 w 23"/>
                  <a:gd name="T19" fmla="*/ 8 h 54"/>
                  <a:gd name="T20" fmla="*/ 21 w 23"/>
                  <a:gd name="T21" fmla="*/ 17 h 54"/>
                  <a:gd name="T22" fmla="*/ 21 w 23"/>
                  <a:gd name="T23" fmla="*/ 32 h 54"/>
                  <a:gd name="T24" fmla="*/ 10 w 23"/>
                  <a:gd name="T25" fmla="*/ 33 h 54"/>
                  <a:gd name="T26" fmla="*/ 3 w 23"/>
                  <a:gd name="T27" fmla="*/ 40 h 54"/>
                  <a:gd name="T28" fmla="*/ 3 w 23"/>
                  <a:gd name="T29" fmla="*/ 55 h 54"/>
                  <a:gd name="T30" fmla="*/ 3 w 23"/>
                  <a:gd name="T31" fmla="*/ 70 h 54"/>
                  <a:gd name="T32" fmla="*/ 12 w 23"/>
                  <a:gd name="T33" fmla="*/ 52 h 54"/>
                  <a:gd name="T34" fmla="*/ 20 w 23"/>
                  <a:gd name="T35" fmla="*/ 60 h 54"/>
                  <a:gd name="T36" fmla="*/ 12 w 23"/>
                  <a:gd name="T37" fmla="*/ 73 h 54"/>
                  <a:gd name="T38" fmla="*/ 18 w 23"/>
                  <a:gd name="T39" fmla="*/ 8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4">
                    <a:moveTo>
                      <a:pt x="11" y="50"/>
                    </a:moveTo>
                    <a:cubicBezTo>
                      <a:pt x="11" y="50"/>
                      <a:pt x="15" y="54"/>
                      <a:pt x="15" y="50"/>
                    </a:cubicBezTo>
                    <a:cubicBezTo>
                      <a:pt x="15" y="46"/>
                      <a:pt x="18" y="42"/>
                      <a:pt x="18" y="42"/>
                    </a:cubicBezTo>
                    <a:cubicBezTo>
                      <a:pt x="18" y="42"/>
                      <a:pt x="17" y="42"/>
                      <a:pt x="20" y="38"/>
                    </a:cubicBezTo>
                    <a:cubicBezTo>
                      <a:pt x="23" y="35"/>
                      <a:pt x="20" y="32"/>
                      <a:pt x="20" y="32"/>
                    </a:cubicBezTo>
                    <a:cubicBezTo>
                      <a:pt x="21" y="27"/>
                      <a:pt x="21" y="27"/>
                      <a:pt x="21" y="27"/>
                    </a:cubicBezTo>
                    <a:cubicBezTo>
                      <a:pt x="21" y="23"/>
                      <a:pt x="21" y="23"/>
                      <a:pt x="21" y="23"/>
                    </a:cubicBezTo>
                    <a:cubicBezTo>
                      <a:pt x="23" y="15"/>
                      <a:pt x="23" y="15"/>
                      <a:pt x="23" y="15"/>
                    </a:cubicBezTo>
                    <a:cubicBezTo>
                      <a:pt x="23" y="10"/>
                      <a:pt x="23" y="10"/>
                      <a:pt x="23" y="10"/>
                    </a:cubicBezTo>
                    <a:cubicBezTo>
                      <a:pt x="23" y="10"/>
                      <a:pt x="18" y="0"/>
                      <a:pt x="18" y="5"/>
                    </a:cubicBezTo>
                    <a:cubicBezTo>
                      <a:pt x="18" y="10"/>
                      <a:pt x="13" y="10"/>
                      <a:pt x="13" y="10"/>
                    </a:cubicBezTo>
                    <a:cubicBezTo>
                      <a:pt x="13" y="19"/>
                      <a:pt x="13" y="19"/>
                      <a:pt x="13" y="19"/>
                    </a:cubicBezTo>
                    <a:cubicBezTo>
                      <a:pt x="6" y="20"/>
                      <a:pt x="6" y="20"/>
                      <a:pt x="6" y="20"/>
                    </a:cubicBezTo>
                    <a:cubicBezTo>
                      <a:pt x="2" y="24"/>
                      <a:pt x="2" y="24"/>
                      <a:pt x="2" y="24"/>
                    </a:cubicBezTo>
                    <a:cubicBezTo>
                      <a:pt x="2" y="24"/>
                      <a:pt x="2" y="30"/>
                      <a:pt x="2" y="33"/>
                    </a:cubicBezTo>
                    <a:cubicBezTo>
                      <a:pt x="2" y="37"/>
                      <a:pt x="0" y="49"/>
                      <a:pt x="2" y="42"/>
                    </a:cubicBezTo>
                    <a:cubicBezTo>
                      <a:pt x="4" y="35"/>
                      <a:pt x="7" y="31"/>
                      <a:pt x="7" y="31"/>
                    </a:cubicBezTo>
                    <a:cubicBezTo>
                      <a:pt x="7" y="31"/>
                      <a:pt x="17" y="31"/>
                      <a:pt x="12" y="36"/>
                    </a:cubicBezTo>
                    <a:cubicBezTo>
                      <a:pt x="7" y="41"/>
                      <a:pt x="7" y="44"/>
                      <a:pt x="7" y="44"/>
                    </a:cubicBezTo>
                    <a:lnTo>
                      <a:pt x="11" y="5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97">
                <a:extLst>
                  <a:ext uri="{FF2B5EF4-FFF2-40B4-BE49-F238E27FC236}">
                    <a16:creationId xmlns:a16="http://schemas.microsoft.com/office/drawing/2014/main" id="{1E2A8AF1-0AB6-47E8-867F-D5B2E9DD183D}"/>
                  </a:ext>
                </a:extLst>
              </p:cNvPr>
              <p:cNvSpPr>
                <a:spLocks/>
              </p:cNvSpPr>
              <p:nvPr/>
            </p:nvSpPr>
            <p:spPr bwMode="gray">
              <a:xfrm>
                <a:off x="1794" y="1757"/>
                <a:ext cx="26" cy="36"/>
              </a:xfrm>
              <a:custGeom>
                <a:avLst/>
                <a:gdLst>
                  <a:gd name="T0" fmla="*/ 8 w 16"/>
                  <a:gd name="T1" fmla="*/ 29 h 21"/>
                  <a:gd name="T2" fmla="*/ 15 w 16"/>
                  <a:gd name="T3" fmla="*/ 29 h 21"/>
                  <a:gd name="T4" fmla="*/ 20 w 16"/>
                  <a:gd name="T5" fmla="*/ 24 h 21"/>
                  <a:gd name="T6" fmla="*/ 26 w 16"/>
                  <a:gd name="T7" fmla="*/ 17 h 21"/>
                  <a:gd name="T8" fmla="*/ 23 w 16"/>
                  <a:gd name="T9" fmla="*/ 7 h 21"/>
                  <a:gd name="T10" fmla="*/ 15 w 16"/>
                  <a:gd name="T11" fmla="*/ 0 h 21"/>
                  <a:gd name="T12" fmla="*/ 11 w 16"/>
                  <a:gd name="T13" fmla="*/ 14 h 21"/>
                  <a:gd name="T14" fmla="*/ 5 w 16"/>
                  <a:gd name="T15" fmla="*/ 21 h 21"/>
                  <a:gd name="T16" fmla="*/ 0 w 16"/>
                  <a:gd name="T17" fmla="*/ 31 h 21"/>
                  <a:gd name="T18" fmla="*/ 8 w 16"/>
                  <a:gd name="T19" fmla="*/ 29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1">
                    <a:moveTo>
                      <a:pt x="5" y="17"/>
                    </a:moveTo>
                    <a:cubicBezTo>
                      <a:pt x="5" y="17"/>
                      <a:pt x="9" y="21"/>
                      <a:pt x="9" y="17"/>
                    </a:cubicBezTo>
                    <a:cubicBezTo>
                      <a:pt x="9" y="14"/>
                      <a:pt x="12" y="14"/>
                      <a:pt x="12" y="14"/>
                    </a:cubicBezTo>
                    <a:cubicBezTo>
                      <a:pt x="16" y="10"/>
                      <a:pt x="16" y="10"/>
                      <a:pt x="16" y="10"/>
                    </a:cubicBezTo>
                    <a:cubicBezTo>
                      <a:pt x="14" y="4"/>
                      <a:pt x="14" y="4"/>
                      <a:pt x="14" y="4"/>
                    </a:cubicBezTo>
                    <a:cubicBezTo>
                      <a:pt x="9" y="0"/>
                      <a:pt x="9" y="0"/>
                      <a:pt x="9" y="0"/>
                    </a:cubicBezTo>
                    <a:cubicBezTo>
                      <a:pt x="7" y="8"/>
                      <a:pt x="7" y="8"/>
                      <a:pt x="7" y="8"/>
                    </a:cubicBezTo>
                    <a:cubicBezTo>
                      <a:pt x="7" y="8"/>
                      <a:pt x="3" y="9"/>
                      <a:pt x="3" y="12"/>
                    </a:cubicBezTo>
                    <a:cubicBezTo>
                      <a:pt x="3" y="15"/>
                      <a:pt x="0" y="18"/>
                      <a:pt x="0" y="18"/>
                    </a:cubicBezTo>
                    <a:lnTo>
                      <a:pt x="5" y="1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98">
                <a:extLst>
                  <a:ext uri="{FF2B5EF4-FFF2-40B4-BE49-F238E27FC236}">
                    <a16:creationId xmlns:a16="http://schemas.microsoft.com/office/drawing/2014/main" id="{343C81F6-4334-4682-887D-EFB1373458BB}"/>
                  </a:ext>
                </a:extLst>
              </p:cNvPr>
              <p:cNvSpPr>
                <a:spLocks/>
              </p:cNvSpPr>
              <p:nvPr/>
            </p:nvSpPr>
            <p:spPr bwMode="gray">
              <a:xfrm>
                <a:off x="1794" y="1700"/>
                <a:ext cx="28" cy="45"/>
              </a:xfrm>
              <a:custGeom>
                <a:avLst/>
                <a:gdLst>
                  <a:gd name="T0" fmla="*/ 0 w 17"/>
                  <a:gd name="T1" fmla="*/ 42 h 27"/>
                  <a:gd name="T2" fmla="*/ 18 w 17"/>
                  <a:gd name="T3" fmla="*/ 38 h 27"/>
                  <a:gd name="T4" fmla="*/ 25 w 17"/>
                  <a:gd name="T5" fmla="*/ 38 h 27"/>
                  <a:gd name="T6" fmla="*/ 25 w 17"/>
                  <a:gd name="T7" fmla="*/ 23 h 27"/>
                  <a:gd name="T8" fmla="*/ 28 w 17"/>
                  <a:gd name="T9" fmla="*/ 13 h 27"/>
                  <a:gd name="T10" fmla="*/ 28 w 17"/>
                  <a:gd name="T11" fmla="*/ 7 h 27"/>
                  <a:gd name="T12" fmla="*/ 28 w 17"/>
                  <a:gd name="T13" fmla="*/ 0 h 27"/>
                  <a:gd name="T14" fmla="*/ 20 w 17"/>
                  <a:gd name="T15" fmla="*/ 0 h 27"/>
                  <a:gd name="T16" fmla="*/ 20 w 17"/>
                  <a:gd name="T17" fmla="*/ 7 h 27"/>
                  <a:gd name="T18" fmla="*/ 13 w 17"/>
                  <a:gd name="T19" fmla="*/ 13 h 27"/>
                  <a:gd name="T20" fmla="*/ 13 w 17"/>
                  <a:gd name="T21" fmla="*/ 22 h 27"/>
                  <a:gd name="T22" fmla="*/ 8 w 17"/>
                  <a:gd name="T23" fmla="*/ 27 h 27"/>
                  <a:gd name="T24" fmla="*/ 3 w 17"/>
                  <a:gd name="T25" fmla="*/ 33 h 27"/>
                  <a:gd name="T26" fmla="*/ 0 w 17"/>
                  <a:gd name="T27" fmla="*/ 42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27">
                    <a:moveTo>
                      <a:pt x="0" y="25"/>
                    </a:moveTo>
                    <a:cubicBezTo>
                      <a:pt x="11" y="23"/>
                      <a:pt x="11" y="23"/>
                      <a:pt x="11" y="23"/>
                    </a:cubicBezTo>
                    <a:cubicBezTo>
                      <a:pt x="11" y="23"/>
                      <a:pt x="15" y="27"/>
                      <a:pt x="15" y="23"/>
                    </a:cubicBezTo>
                    <a:cubicBezTo>
                      <a:pt x="15" y="20"/>
                      <a:pt x="12" y="16"/>
                      <a:pt x="15" y="14"/>
                    </a:cubicBezTo>
                    <a:cubicBezTo>
                      <a:pt x="17" y="12"/>
                      <a:pt x="17" y="8"/>
                      <a:pt x="17" y="8"/>
                    </a:cubicBezTo>
                    <a:cubicBezTo>
                      <a:pt x="17" y="4"/>
                      <a:pt x="17" y="4"/>
                      <a:pt x="17" y="4"/>
                    </a:cubicBezTo>
                    <a:cubicBezTo>
                      <a:pt x="17" y="0"/>
                      <a:pt x="17" y="0"/>
                      <a:pt x="17" y="0"/>
                    </a:cubicBezTo>
                    <a:cubicBezTo>
                      <a:pt x="12" y="0"/>
                      <a:pt x="12" y="0"/>
                      <a:pt x="12" y="0"/>
                    </a:cubicBezTo>
                    <a:cubicBezTo>
                      <a:pt x="12" y="4"/>
                      <a:pt x="12" y="4"/>
                      <a:pt x="12" y="4"/>
                    </a:cubicBezTo>
                    <a:cubicBezTo>
                      <a:pt x="8" y="8"/>
                      <a:pt x="8" y="8"/>
                      <a:pt x="8" y="8"/>
                    </a:cubicBezTo>
                    <a:cubicBezTo>
                      <a:pt x="8" y="13"/>
                      <a:pt x="8" y="13"/>
                      <a:pt x="8" y="13"/>
                    </a:cubicBezTo>
                    <a:cubicBezTo>
                      <a:pt x="5" y="16"/>
                      <a:pt x="5" y="16"/>
                      <a:pt x="5" y="16"/>
                    </a:cubicBezTo>
                    <a:cubicBezTo>
                      <a:pt x="2" y="20"/>
                      <a:pt x="2" y="20"/>
                      <a:pt x="2" y="20"/>
                    </a:cubicBezTo>
                    <a:lnTo>
                      <a:pt x="0" y="25"/>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99">
                <a:extLst>
                  <a:ext uri="{FF2B5EF4-FFF2-40B4-BE49-F238E27FC236}">
                    <a16:creationId xmlns:a16="http://schemas.microsoft.com/office/drawing/2014/main" id="{CFF6C4D2-6B1A-4773-93BE-11D4D69DDBB0}"/>
                  </a:ext>
                </a:extLst>
              </p:cNvPr>
              <p:cNvSpPr>
                <a:spLocks/>
              </p:cNvSpPr>
              <p:nvPr/>
            </p:nvSpPr>
            <p:spPr bwMode="gray">
              <a:xfrm>
                <a:off x="1763" y="1660"/>
                <a:ext cx="41" cy="54"/>
              </a:xfrm>
              <a:custGeom>
                <a:avLst/>
                <a:gdLst>
                  <a:gd name="T0" fmla="*/ 31 w 24"/>
                  <a:gd name="T1" fmla="*/ 54 h 32"/>
                  <a:gd name="T2" fmla="*/ 36 w 24"/>
                  <a:gd name="T3" fmla="*/ 44 h 32"/>
                  <a:gd name="T4" fmla="*/ 36 w 24"/>
                  <a:gd name="T5" fmla="*/ 37 h 32"/>
                  <a:gd name="T6" fmla="*/ 36 w 24"/>
                  <a:gd name="T7" fmla="*/ 27 h 32"/>
                  <a:gd name="T8" fmla="*/ 26 w 24"/>
                  <a:gd name="T9" fmla="*/ 17 h 32"/>
                  <a:gd name="T10" fmla="*/ 17 w 24"/>
                  <a:gd name="T11" fmla="*/ 10 h 32"/>
                  <a:gd name="T12" fmla="*/ 10 w 24"/>
                  <a:gd name="T13" fmla="*/ 10 h 32"/>
                  <a:gd name="T14" fmla="*/ 0 w 24"/>
                  <a:gd name="T15" fmla="*/ 10 h 32"/>
                  <a:gd name="T16" fmla="*/ 0 w 24"/>
                  <a:gd name="T17" fmla="*/ 35 h 32"/>
                  <a:gd name="T18" fmla="*/ 7 w 24"/>
                  <a:gd name="T19" fmla="*/ 42 h 32"/>
                  <a:gd name="T20" fmla="*/ 15 w 24"/>
                  <a:gd name="T21" fmla="*/ 51 h 32"/>
                  <a:gd name="T22" fmla="*/ 31 w 24"/>
                  <a:gd name="T23" fmla="*/ 54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2">
                    <a:moveTo>
                      <a:pt x="18" y="32"/>
                    </a:moveTo>
                    <a:cubicBezTo>
                      <a:pt x="18" y="29"/>
                      <a:pt x="21" y="26"/>
                      <a:pt x="21" y="26"/>
                    </a:cubicBezTo>
                    <a:cubicBezTo>
                      <a:pt x="21" y="26"/>
                      <a:pt x="21" y="28"/>
                      <a:pt x="21" y="22"/>
                    </a:cubicBezTo>
                    <a:cubicBezTo>
                      <a:pt x="21" y="16"/>
                      <a:pt x="24" y="19"/>
                      <a:pt x="21" y="16"/>
                    </a:cubicBezTo>
                    <a:cubicBezTo>
                      <a:pt x="18" y="14"/>
                      <a:pt x="15" y="10"/>
                      <a:pt x="15" y="10"/>
                    </a:cubicBezTo>
                    <a:cubicBezTo>
                      <a:pt x="10" y="6"/>
                      <a:pt x="10" y="6"/>
                      <a:pt x="10" y="6"/>
                    </a:cubicBezTo>
                    <a:cubicBezTo>
                      <a:pt x="6" y="6"/>
                      <a:pt x="6" y="6"/>
                      <a:pt x="6" y="6"/>
                    </a:cubicBezTo>
                    <a:cubicBezTo>
                      <a:pt x="6" y="6"/>
                      <a:pt x="0" y="0"/>
                      <a:pt x="0" y="6"/>
                    </a:cubicBezTo>
                    <a:cubicBezTo>
                      <a:pt x="0" y="11"/>
                      <a:pt x="0" y="21"/>
                      <a:pt x="0" y="21"/>
                    </a:cubicBezTo>
                    <a:cubicBezTo>
                      <a:pt x="4" y="25"/>
                      <a:pt x="4" y="25"/>
                      <a:pt x="4" y="25"/>
                    </a:cubicBezTo>
                    <a:cubicBezTo>
                      <a:pt x="9" y="30"/>
                      <a:pt x="9" y="30"/>
                      <a:pt x="9" y="30"/>
                    </a:cubicBezTo>
                    <a:lnTo>
                      <a:pt x="18" y="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100">
                <a:extLst>
                  <a:ext uri="{FF2B5EF4-FFF2-40B4-BE49-F238E27FC236}">
                    <a16:creationId xmlns:a16="http://schemas.microsoft.com/office/drawing/2014/main" id="{E4AF0237-EF0E-4DB7-A551-8D5B216EC6F2}"/>
                  </a:ext>
                </a:extLst>
              </p:cNvPr>
              <p:cNvSpPr>
                <a:spLocks/>
              </p:cNvSpPr>
              <p:nvPr/>
            </p:nvSpPr>
            <p:spPr bwMode="gray">
              <a:xfrm>
                <a:off x="1758" y="1707"/>
                <a:ext cx="27" cy="69"/>
              </a:xfrm>
              <a:custGeom>
                <a:avLst/>
                <a:gdLst>
                  <a:gd name="T0" fmla="*/ 5 w 16"/>
                  <a:gd name="T1" fmla="*/ 69 h 41"/>
                  <a:gd name="T2" fmla="*/ 19 w 16"/>
                  <a:gd name="T3" fmla="*/ 56 h 41"/>
                  <a:gd name="T4" fmla="*/ 19 w 16"/>
                  <a:gd name="T5" fmla="*/ 40 h 41"/>
                  <a:gd name="T6" fmla="*/ 19 w 16"/>
                  <a:gd name="T7" fmla="*/ 32 h 41"/>
                  <a:gd name="T8" fmla="*/ 19 w 16"/>
                  <a:gd name="T9" fmla="*/ 24 h 41"/>
                  <a:gd name="T10" fmla="*/ 27 w 16"/>
                  <a:gd name="T11" fmla="*/ 15 h 41"/>
                  <a:gd name="T12" fmla="*/ 19 w 16"/>
                  <a:gd name="T13" fmla="*/ 7 h 41"/>
                  <a:gd name="T14" fmla="*/ 10 w 16"/>
                  <a:gd name="T15" fmla="*/ 5 h 41"/>
                  <a:gd name="T16" fmla="*/ 5 w 16"/>
                  <a:gd name="T17" fmla="*/ 10 h 41"/>
                  <a:gd name="T18" fmla="*/ 5 w 16"/>
                  <a:gd name="T19" fmla="*/ 19 h 41"/>
                  <a:gd name="T20" fmla="*/ 5 w 16"/>
                  <a:gd name="T21" fmla="*/ 37 h 41"/>
                  <a:gd name="T22" fmla="*/ 0 w 16"/>
                  <a:gd name="T23" fmla="*/ 42 h 41"/>
                  <a:gd name="T24" fmla="*/ 0 w 16"/>
                  <a:gd name="T25" fmla="*/ 57 h 41"/>
                  <a:gd name="T26" fmla="*/ 5 w 16"/>
                  <a:gd name="T27" fmla="*/ 6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41">
                    <a:moveTo>
                      <a:pt x="3" y="41"/>
                    </a:moveTo>
                    <a:cubicBezTo>
                      <a:pt x="11" y="33"/>
                      <a:pt x="11" y="33"/>
                      <a:pt x="11" y="33"/>
                    </a:cubicBezTo>
                    <a:cubicBezTo>
                      <a:pt x="11" y="24"/>
                      <a:pt x="11" y="24"/>
                      <a:pt x="11" y="24"/>
                    </a:cubicBezTo>
                    <a:cubicBezTo>
                      <a:pt x="11" y="19"/>
                      <a:pt x="11" y="19"/>
                      <a:pt x="11" y="19"/>
                    </a:cubicBezTo>
                    <a:cubicBezTo>
                      <a:pt x="11" y="14"/>
                      <a:pt x="11" y="14"/>
                      <a:pt x="11" y="14"/>
                    </a:cubicBezTo>
                    <a:cubicBezTo>
                      <a:pt x="16" y="9"/>
                      <a:pt x="16" y="9"/>
                      <a:pt x="16" y="9"/>
                    </a:cubicBezTo>
                    <a:cubicBezTo>
                      <a:pt x="11" y="4"/>
                      <a:pt x="11" y="4"/>
                      <a:pt x="11" y="4"/>
                    </a:cubicBezTo>
                    <a:cubicBezTo>
                      <a:pt x="11" y="4"/>
                      <a:pt x="9" y="0"/>
                      <a:pt x="6" y="3"/>
                    </a:cubicBezTo>
                    <a:cubicBezTo>
                      <a:pt x="3" y="6"/>
                      <a:pt x="3" y="6"/>
                      <a:pt x="3" y="6"/>
                    </a:cubicBezTo>
                    <a:cubicBezTo>
                      <a:pt x="3" y="6"/>
                      <a:pt x="3" y="6"/>
                      <a:pt x="3" y="11"/>
                    </a:cubicBezTo>
                    <a:cubicBezTo>
                      <a:pt x="3" y="15"/>
                      <a:pt x="3" y="22"/>
                      <a:pt x="3" y="22"/>
                    </a:cubicBezTo>
                    <a:cubicBezTo>
                      <a:pt x="0" y="25"/>
                      <a:pt x="0" y="25"/>
                      <a:pt x="0" y="25"/>
                    </a:cubicBezTo>
                    <a:cubicBezTo>
                      <a:pt x="0" y="34"/>
                      <a:pt x="0" y="34"/>
                      <a:pt x="0" y="34"/>
                    </a:cubicBezTo>
                    <a:lnTo>
                      <a:pt x="3" y="41"/>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101">
                <a:extLst>
                  <a:ext uri="{FF2B5EF4-FFF2-40B4-BE49-F238E27FC236}">
                    <a16:creationId xmlns:a16="http://schemas.microsoft.com/office/drawing/2014/main" id="{4DAA79DB-A53C-4056-874F-02FCFB7D634C}"/>
                  </a:ext>
                </a:extLst>
              </p:cNvPr>
              <p:cNvSpPr>
                <a:spLocks/>
              </p:cNvSpPr>
              <p:nvPr/>
            </p:nvSpPr>
            <p:spPr bwMode="gray">
              <a:xfrm>
                <a:off x="1394" y="1088"/>
                <a:ext cx="37" cy="32"/>
              </a:xfrm>
              <a:custGeom>
                <a:avLst/>
                <a:gdLst>
                  <a:gd name="T0" fmla="*/ 13 w 22"/>
                  <a:gd name="T1" fmla="*/ 32 h 19"/>
                  <a:gd name="T2" fmla="*/ 29 w 22"/>
                  <a:gd name="T3" fmla="*/ 32 h 19"/>
                  <a:gd name="T4" fmla="*/ 29 w 22"/>
                  <a:gd name="T5" fmla="*/ 15 h 19"/>
                  <a:gd name="T6" fmla="*/ 7 w 22"/>
                  <a:gd name="T7" fmla="*/ 7 h 19"/>
                  <a:gd name="T8" fmla="*/ 2 w 22"/>
                  <a:gd name="T9" fmla="*/ 0 h 19"/>
                  <a:gd name="T10" fmla="*/ 0 w 22"/>
                  <a:gd name="T11" fmla="*/ 15 h 19"/>
                  <a:gd name="T12" fmla="*/ 0 w 22"/>
                  <a:gd name="T13" fmla="*/ 24 h 19"/>
                  <a:gd name="T14" fmla="*/ 13 w 22"/>
                  <a:gd name="T15" fmla="*/ 3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9">
                    <a:moveTo>
                      <a:pt x="8" y="19"/>
                    </a:moveTo>
                    <a:cubicBezTo>
                      <a:pt x="17" y="19"/>
                      <a:pt x="17" y="19"/>
                      <a:pt x="17" y="19"/>
                    </a:cubicBezTo>
                    <a:cubicBezTo>
                      <a:pt x="17" y="19"/>
                      <a:pt x="22" y="14"/>
                      <a:pt x="17" y="9"/>
                    </a:cubicBezTo>
                    <a:cubicBezTo>
                      <a:pt x="11" y="4"/>
                      <a:pt x="4" y="4"/>
                      <a:pt x="4" y="4"/>
                    </a:cubicBezTo>
                    <a:cubicBezTo>
                      <a:pt x="1" y="0"/>
                      <a:pt x="1" y="0"/>
                      <a:pt x="1" y="0"/>
                    </a:cubicBezTo>
                    <a:cubicBezTo>
                      <a:pt x="0" y="9"/>
                      <a:pt x="0" y="9"/>
                      <a:pt x="0" y="9"/>
                    </a:cubicBezTo>
                    <a:cubicBezTo>
                      <a:pt x="0" y="14"/>
                      <a:pt x="0" y="14"/>
                      <a:pt x="0" y="14"/>
                    </a:cubicBezTo>
                    <a:lnTo>
                      <a:pt x="8" y="19"/>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102">
                <a:extLst>
                  <a:ext uri="{FF2B5EF4-FFF2-40B4-BE49-F238E27FC236}">
                    <a16:creationId xmlns:a16="http://schemas.microsoft.com/office/drawing/2014/main" id="{A2CDA897-F639-4A7F-9C21-7D979786263E}"/>
                  </a:ext>
                </a:extLst>
              </p:cNvPr>
              <p:cNvSpPr>
                <a:spLocks/>
              </p:cNvSpPr>
              <p:nvPr/>
            </p:nvSpPr>
            <p:spPr bwMode="gray">
              <a:xfrm>
                <a:off x="1506" y="930"/>
                <a:ext cx="25" cy="58"/>
              </a:xfrm>
              <a:custGeom>
                <a:avLst/>
                <a:gdLst>
                  <a:gd name="T0" fmla="*/ 0 w 15"/>
                  <a:gd name="T1" fmla="*/ 48 h 34"/>
                  <a:gd name="T2" fmla="*/ 15 w 15"/>
                  <a:gd name="T3" fmla="*/ 58 h 34"/>
                  <a:gd name="T4" fmla="*/ 25 w 15"/>
                  <a:gd name="T5" fmla="*/ 58 h 34"/>
                  <a:gd name="T6" fmla="*/ 25 w 15"/>
                  <a:gd name="T7" fmla="*/ 49 h 34"/>
                  <a:gd name="T8" fmla="*/ 25 w 15"/>
                  <a:gd name="T9" fmla="*/ 38 h 34"/>
                  <a:gd name="T10" fmla="*/ 25 w 15"/>
                  <a:gd name="T11" fmla="*/ 26 h 34"/>
                  <a:gd name="T12" fmla="*/ 20 w 15"/>
                  <a:gd name="T13" fmla="*/ 10 h 34"/>
                  <a:gd name="T14" fmla="*/ 20 w 15"/>
                  <a:gd name="T15" fmla="*/ 2 h 34"/>
                  <a:gd name="T16" fmla="*/ 0 w 15"/>
                  <a:gd name="T17" fmla="*/ 0 h 34"/>
                  <a:gd name="T18" fmla="*/ 0 w 15"/>
                  <a:gd name="T19" fmla="*/ 10 h 34"/>
                  <a:gd name="T20" fmla="*/ 0 w 15"/>
                  <a:gd name="T21" fmla="*/ 20 h 34"/>
                  <a:gd name="T22" fmla="*/ 10 w 15"/>
                  <a:gd name="T23" fmla="*/ 29 h 34"/>
                  <a:gd name="T24" fmla="*/ 0 w 15"/>
                  <a:gd name="T25" fmla="*/ 48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34">
                    <a:moveTo>
                      <a:pt x="0" y="28"/>
                    </a:moveTo>
                    <a:cubicBezTo>
                      <a:pt x="9" y="34"/>
                      <a:pt x="9" y="34"/>
                      <a:pt x="9" y="34"/>
                    </a:cubicBezTo>
                    <a:cubicBezTo>
                      <a:pt x="15" y="34"/>
                      <a:pt x="15" y="34"/>
                      <a:pt x="15" y="34"/>
                    </a:cubicBezTo>
                    <a:cubicBezTo>
                      <a:pt x="15" y="34"/>
                      <a:pt x="15" y="33"/>
                      <a:pt x="15" y="29"/>
                    </a:cubicBezTo>
                    <a:cubicBezTo>
                      <a:pt x="15" y="26"/>
                      <a:pt x="15" y="22"/>
                      <a:pt x="15" y="22"/>
                    </a:cubicBezTo>
                    <a:cubicBezTo>
                      <a:pt x="15" y="15"/>
                      <a:pt x="15" y="15"/>
                      <a:pt x="15" y="15"/>
                    </a:cubicBezTo>
                    <a:cubicBezTo>
                      <a:pt x="12" y="6"/>
                      <a:pt x="12" y="6"/>
                      <a:pt x="12" y="6"/>
                    </a:cubicBezTo>
                    <a:cubicBezTo>
                      <a:pt x="12" y="1"/>
                      <a:pt x="12" y="1"/>
                      <a:pt x="12" y="1"/>
                    </a:cubicBezTo>
                    <a:cubicBezTo>
                      <a:pt x="0" y="0"/>
                      <a:pt x="0" y="0"/>
                      <a:pt x="0" y="0"/>
                    </a:cubicBezTo>
                    <a:cubicBezTo>
                      <a:pt x="0" y="6"/>
                      <a:pt x="0" y="6"/>
                      <a:pt x="0" y="6"/>
                    </a:cubicBezTo>
                    <a:cubicBezTo>
                      <a:pt x="0" y="12"/>
                      <a:pt x="0" y="12"/>
                      <a:pt x="0" y="12"/>
                    </a:cubicBezTo>
                    <a:cubicBezTo>
                      <a:pt x="6" y="17"/>
                      <a:pt x="6" y="17"/>
                      <a:pt x="6" y="17"/>
                    </a:cubicBezTo>
                    <a:lnTo>
                      <a:pt x="0" y="2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4" name="Group 278">
              <a:extLst>
                <a:ext uri="{FF2B5EF4-FFF2-40B4-BE49-F238E27FC236}">
                  <a16:creationId xmlns:a16="http://schemas.microsoft.com/office/drawing/2014/main" id="{3263EA71-AAC6-4E39-90C2-1B66EC1F7DF4}"/>
                </a:ext>
              </a:extLst>
            </p:cNvPr>
            <p:cNvGrpSpPr>
              <a:grpSpLocks/>
            </p:cNvGrpSpPr>
            <p:nvPr/>
          </p:nvGrpSpPr>
          <p:grpSpPr bwMode="gray">
            <a:xfrm>
              <a:off x="3153963" y="2028400"/>
              <a:ext cx="6899358" cy="4264116"/>
              <a:chOff x="987" y="635"/>
              <a:chExt cx="4134" cy="2555"/>
            </a:xfrm>
            <a:solidFill>
              <a:schemeClr val="accent1">
                <a:lumMod val="20000"/>
                <a:lumOff val="80000"/>
              </a:schemeClr>
            </a:solidFill>
          </p:grpSpPr>
          <p:sp>
            <p:nvSpPr>
              <p:cNvPr id="15" name="Freeform 31">
                <a:extLst>
                  <a:ext uri="{FF2B5EF4-FFF2-40B4-BE49-F238E27FC236}">
                    <a16:creationId xmlns:a16="http://schemas.microsoft.com/office/drawing/2014/main" id="{27440FF0-C4B6-4517-BD58-EE7AA31CD899}"/>
                  </a:ext>
                </a:extLst>
              </p:cNvPr>
              <p:cNvSpPr>
                <a:spLocks/>
              </p:cNvSpPr>
              <p:nvPr/>
            </p:nvSpPr>
            <p:spPr bwMode="gray">
              <a:xfrm>
                <a:off x="4683" y="1054"/>
                <a:ext cx="139" cy="250"/>
              </a:xfrm>
              <a:custGeom>
                <a:avLst/>
                <a:gdLst>
                  <a:gd name="T0" fmla="*/ 0 w 138"/>
                  <a:gd name="T1" fmla="*/ 32 h 248"/>
                  <a:gd name="T2" fmla="*/ 6 w 138"/>
                  <a:gd name="T3" fmla="*/ 42 h 248"/>
                  <a:gd name="T4" fmla="*/ 4 w 138"/>
                  <a:gd name="T5" fmla="*/ 46 h 248"/>
                  <a:gd name="T6" fmla="*/ 8 w 138"/>
                  <a:gd name="T7" fmla="*/ 50 h 248"/>
                  <a:gd name="T8" fmla="*/ 8 w 138"/>
                  <a:gd name="T9" fmla="*/ 54 h 248"/>
                  <a:gd name="T10" fmla="*/ 20 w 138"/>
                  <a:gd name="T11" fmla="*/ 83 h 248"/>
                  <a:gd name="T12" fmla="*/ 24 w 138"/>
                  <a:gd name="T13" fmla="*/ 103 h 248"/>
                  <a:gd name="T14" fmla="*/ 18 w 138"/>
                  <a:gd name="T15" fmla="*/ 115 h 248"/>
                  <a:gd name="T16" fmla="*/ 20 w 138"/>
                  <a:gd name="T17" fmla="*/ 125 h 248"/>
                  <a:gd name="T18" fmla="*/ 32 w 138"/>
                  <a:gd name="T19" fmla="*/ 153 h 248"/>
                  <a:gd name="T20" fmla="*/ 30 w 138"/>
                  <a:gd name="T21" fmla="*/ 165 h 248"/>
                  <a:gd name="T22" fmla="*/ 32 w 138"/>
                  <a:gd name="T23" fmla="*/ 171 h 248"/>
                  <a:gd name="T24" fmla="*/ 34 w 138"/>
                  <a:gd name="T25" fmla="*/ 169 h 248"/>
                  <a:gd name="T26" fmla="*/ 34 w 138"/>
                  <a:gd name="T27" fmla="*/ 167 h 248"/>
                  <a:gd name="T28" fmla="*/ 38 w 138"/>
                  <a:gd name="T29" fmla="*/ 165 h 248"/>
                  <a:gd name="T30" fmla="*/ 46 w 138"/>
                  <a:gd name="T31" fmla="*/ 179 h 248"/>
                  <a:gd name="T32" fmla="*/ 50 w 138"/>
                  <a:gd name="T33" fmla="*/ 204 h 248"/>
                  <a:gd name="T34" fmla="*/ 50 w 138"/>
                  <a:gd name="T35" fmla="*/ 218 h 248"/>
                  <a:gd name="T36" fmla="*/ 56 w 138"/>
                  <a:gd name="T37" fmla="*/ 234 h 248"/>
                  <a:gd name="T38" fmla="*/ 64 w 138"/>
                  <a:gd name="T39" fmla="*/ 250 h 248"/>
                  <a:gd name="T40" fmla="*/ 117 w 138"/>
                  <a:gd name="T41" fmla="*/ 238 h 248"/>
                  <a:gd name="T42" fmla="*/ 117 w 138"/>
                  <a:gd name="T43" fmla="*/ 234 h 248"/>
                  <a:gd name="T44" fmla="*/ 111 w 138"/>
                  <a:gd name="T45" fmla="*/ 228 h 248"/>
                  <a:gd name="T46" fmla="*/ 111 w 138"/>
                  <a:gd name="T47" fmla="*/ 218 h 248"/>
                  <a:gd name="T48" fmla="*/ 113 w 138"/>
                  <a:gd name="T49" fmla="*/ 214 h 248"/>
                  <a:gd name="T50" fmla="*/ 111 w 138"/>
                  <a:gd name="T51" fmla="*/ 204 h 248"/>
                  <a:gd name="T52" fmla="*/ 107 w 138"/>
                  <a:gd name="T53" fmla="*/ 163 h 248"/>
                  <a:gd name="T54" fmla="*/ 107 w 138"/>
                  <a:gd name="T55" fmla="*/ 151 h 248"/>
                  <a:gd name="T56" fmla="*/ 111 w 138"/>
                  <a:gd name="T57" fmla="*/ 127 h 248"/>
                  <a:gd name="T58" fmla="*/ 115 w 138"/>
                  <a:gd name="T59" fmla="*/ 111 h 248"/>
                  <a:gd name="T60" fmla="*/ 117 w 138"/>
                  <a:gd name="T61" fmla="*/ 101 h 248"/>
                  <a:gd name="T62" fmla="*/ 111 w 138"/>
                  <a:gd name="T63" fmla="*/ 91 h 248"/>
                  <a:gd name="T64" fmla="*/ 111 w 138"/>
                  <a:gd name="T65" fmla="*/ 83 h 248"/>
                  <a:gd name="T66" fmla="*/ 115 w 138"/>
                  <a:gd name="T67" fmla="*/ 77 h 248"/>
                  <a:gd name="T68" fmla="*/ 131 w 138"/>
                  <a:gd name="T69" fmla="*/ 65 h 248"/>
                  <a:gd name="T70" fmla="*/ 139 w 138"/>
                  <a:gd name="T71" fmla="*/ 42 h 248"/>
                  <a:gd name="T72" fmla="*/ 131 w 138"/>
                  <a:gd name="T73" fmla="*/ 28 h 248"/>
                  <a:gd name="T74" fmla="*/ 129 w 138"/>
                  <a:gd name="T75" fmla="*/ 22 h 248"/>
                  <a:gd name="T76" fmla="*/ 133 w 138"/>
                  <a:gd name="T77" fmla="*/ 18 h 248"/>
                  <a:gd name="T78" fmla="*/ 131 w 138"/>
                  <a:gd name="T79" fmla="*/ 14 h 248"/>
                  <a:gd name="T80" fmla="*/ 127 w 138"/>
                  <a:gd name="T81" fmla="*/ 0 h 248"/>
                  <a:gd name="T82" fmla="*/ 0 w 138"/>
                  <a:gd name="T83" fmla="*/ 32 h 248"/>
                  <a:gd name="T84" fmla="*/ 0 w 138"/>
                  <a:gd name="T85" fmla="*/ 32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reeform 6">
                <a:extLst>
                  <a:ext uri="{FF2B5EF4-FFF2-40B4-BE49-F238E27FC236}">
                    <a16:creationId xmlns:a16="http://schemas.microsoft.com/office/drawing/2014/main" id="{11117680-6703-4E7E-BA62-E4BB19968CA0}"/>
                  </a:ext>
                </a:extLst>
              </p:cNvPr>
              <p:cNvSpPr>
                <a:spLocks/>
              </p:cNvSpPr>
              <p:nvPr/>
            </p:nvSpPr>
            <p:spPr bwMode="gray">
              <a:xfrm>
                <a:off x="1182" y="635"/>
                <a:ext cx="529" cy="385"/>
              </a:xfrm>
              <a:custGeom>
                <a:avLst/>
                <a:gdLst>
                  <a:gd name="T0" fmla="*/ 6 w 526"/>
                  <a:gd name="T1" fmla="*/ 233 h 384"/>
                  <a:gd name="T2" fmla="*/ 0 w 526"/>
                  <a:gd name="T3" fmla="*/ 233 h 384"/>
                  <a:gd name="T4" fmla="*/ 4 w 526"/>
                  <a:gd name="T5" fmla="*/ 217 h 384"/>
                  <a:gd name="T6" fmla="*/ 6 w 526"/>
                  <a:gd name="T7" fmla="*/ 207 h 384"/>
                  <a:gd name="T8" fmla="*/ 8 w 526"/>
                  <a:gd name="T9" fmla="*/ 203 h 384"/>
                  <a:gd name="T10" fmla="*/ 12 w 526"/>
                  <a:gd name="T11" fmla="*/ 211 h 384"/>
                  <a:gd name="T12" fmla="*/ 10 w 526"/>
                  <a:gd name="T13" fmla="*/ 217 h 384"/>
                  <a:gd name="T14" fmla="*/ 20 w 526"/>
                  <a:gd name="T15" fmla="*/ 211 h 384"/>
                  <a:gd name="T16" fmla="*/ 18 w 526"/>
                  <a:gd name="T17" fmla="*/ 203 h 384"/>
                  <a:gd name="T18" fmla="*/ 20 w 526"/>
                  <a:gd name="T19" fmla="*/ 193 h 384"/>
                  <a:gd name="T20" fmla="*/ 14 w 526"/>
                  <a:gd name="T21" fmla="*/ 176 h 384"/>
                  <a:gd name="T22" fmla="*/ 20 w 526"/>
                  <a:gd name="T23" fmla="*/ 176 h 384"/>
                  <a:gd name="T24" fmla="*/ 32 w 526"/>
                  <a:gd name="T25" fmla="*/ 170 h 384"/>
                  <a:gd name="T26" fmla="*/ 24 w 526"/>
                  <a:gd name="T27" fmla="*/ 162 h 384"/>
                  <a:gd name="T28" fmla="*/ 16 w 526"/>
                  <a:gd name="T29" fmla="*/ 166 h 384"/>
                  <a:gd name="T30" fmla="*/ 16 w 526"/>
                  <a:gd name="T31" fmla="*/ 148 h 384"/>
                  <a:gd name="T32" fmla="*/ 18 w 526"/>
                  <a:gd name="T33" fmla="*/ 126 h 384"/>
                  <a:gd name="T34" fmla="*/ 18 w 526"/>
                  <a:gd name="T35" fmla="*/ 98 h 384"/>
                  <a:gd name="T36" fmla="*/ 12 w 526"/>
                  <a:gd name="T37" fmla="*/ 62 h 384"/>
                  <a:gd name="T38" fmla="*/ 14 w 526"/>
                  <a:gd name="T39" fmla="*/ 34 h 384"/>
                  <a:gd name="T40" fmla="*/ 68 w 526"/>
                  <a:gd name="T41" fmla="*/ 54 h 384"/>
                  <a:gd name="T42" fmla="*/ 113 w 526"/>
                  <a:gd name="T43" fmla="*/ 74 h 384"/>
                  <a:gd name="T44" fmla="*/ 135 w 526"/>
                  <a:gd name="T45" fmla="*/ 82 h 384"/>
                  <a:gd name="T46" fmla="*/ 143 w 526"/>
                  <a:gd name="T47" fmla="*/ 88 h 384"/>
                  <a:gd name="T48" fmla="*/ 143 w 526"/>
                  <a:gd name="T49" fmla="*/ 118 h 384"/>
                  <a:gd name="T50" fmla="*/ 131 w 526"/>
                  <a:gd name="T51" fmla="*/ 134 h 384"/>
                  <a:gd name="T52" fmla="*/ 133 w 526"/>
                  <a:gd name="T53" fmla="*/ 148 h 384"/>
                  <a:gd name="T54" fmla="*/ 131 w 526"/>
                  <a:gd name="T55" fmla="*/ 156 h 384"/>
                  <a:gd name="T56" fmla="*/ 135 w 526"/>
                  <a:gd name="T57" fmla="*/ 166 h 384"/>
                  <a:gd name="T58" fmla="*/ 149 w 526"/>
                  <a:gd name="T59" fmla="*/ 138 h 384"/>
                  <a:gd name="T60" fmla="*/ 159 w 526"/>
                  <a:gd name="T61" fmla="*/ 124 h 384"/>
                  <a:gd name="T62" fmla="*/ 171 w 526"/>
                  <a:gd name="T63" fmla="*/ 106 h 384"/>
                  <a:gd name="T64" fmla="*/ 155 w 526"/>
                  <a:gd name="T65" fmla="*/ 58 h 384"/>
                  <a:gd name="T66" fmla="*/ 159 w 526"/>
                  <a:gd name="T67" fmla="*/ 52 h 384"/>
                  <a:gd name="T68" fmla="*/ 171 w 526"/>
                  <a:gd name="T69" fmla="*/ 42 h 384"/>
                  <a:gd name="T70" fmla="*/ 161 w 526"/>
                  <a:gd name="T71" fmla="*/ 26 h 384"/>
                  <a:gd name="T72" fmla="*/ 159 w 526"/>
                  <a:gd name="T73" fmla="*/ 0 h 384"/>
                  <a:gd name="T74" fmla="*/ 364 w 526"/>
                  <a:gd name="T75" fmla="*/ 54 h 384"/>
                  <a:gd name="T76" fmla="*/ 529 w 526"/>
                  <a:gd name="T77" fmla="*/ 92 h 384"/>
                  <a:gd name="T78" fmla="*/ 473 w 526"/>
                  <a:gd name="T79" fmla="*/ 343 h 384"/>
                  <a:gd name="T80" fmla="*/ 469 w 526"/>
                  <a:gd name="T81" fmla="*/ 351 h 384"/>
                  <a:gd name="T82" fmla="*/ 473 w 526"/>
                  <a:gd name="T83" fmla="*/ 359 h 384"/>
                  <a:gd name="T84" fmla="*/ 475 w 526"/>
                  <a:gd name="T85" fmla="*/ 367 h 384"/>
                  <a:gd name="T86" fmla="*/ 469 w 526"/>
                  <a:gd name="T87" fmla="*/ 373 h 384"/>
                  <a:gd name="T88" fmla="*/ 471 w 526"/>
                  <a:gd name="T89" fmla="*/ 385 h 384"/>
                  <a:gd name="T90" fmla="*/ 320 w 526"/>
                  <a:gd name="T91" fmla="*/ 355 h 384"/>
                  <a:gd name="T92" fmla="*/ 306 w 526"/>
                  <a:gd name="T93" fmla="*/ 353 h 384"/>
                  <a:gd name="T94" fmla="*/ 292 w 526"/>
                  <a:gd name="T95" fmla="*/ 351 h 384"/>
                  <a:gd name="T96" fmla="*/ 278 w 526"/>
                  <a:gd name="T97" fmla="*/ 353 h 384"/>
                  <a:gd name="T98" fmla="*/ 257 w 526"/>
                  <a:gd name="T99" fmla="*/ 351 h 384"/>
                  <a:gd name="T100" fmla="*/ 239 w 526"/>
                  <a:gd name="T101" fmla="*/ 357 h 384"/>
                  <a:gd name="T102" fmla="*/ 219 w 526"/>
                  <a:gd name="T103" fmla="*/ 353 h 384"/>
                  <a:gd name="T104" fmla="*/ 177 w 526"/>
                  <a:gd name="T105" fmla="*/ 353 h 384"/>
                  <a:gd name="T106" fmla="*/ 145 w 526"/>
                  <a:gd name="T107" fmla="*/ 335 h 384"/>
                  <a:gd name="T108" fmla="*/ 115 w 526"/>
                  <a:gd name="T109" fmla="*/ 335 h 384"/>
                  <a:gd name="T110" fmla="*/ 70 w 526"/>
                  <a:gd name="T111" fmla="*/ 325 h 384"/>
                  <a:gd name="T112" fmla="*/ 68 w 526"/>
                  <a:gd name="T113" fmla="*/ 291 h 384"/>
                  <a:gd name="T114" fmla="*/ 66 w 526"/>
                  <a:gd name="T115" fmla="*/ 271 h 384"/>
                  <a:gd name="T116" fmla="*/ 40 w 526"/>
                  <a:gd name="T117" fmla="*/ 259 h 384"/>
                  <a:gd name="T118" fmla="*/ 34 w 526"/>
                  <a:gd name="T119" fmla="*/ 249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7">
                <a:extLst>
                  <a:ext uri="{FF2B5EF4-FFF2-40B4-BE49-F238E27FC236}">
                    <a16:creationId xmlns:a16="http://schemas.microsoft.com/office/drawing/2014/main" id="{E0640A28-0E7D-4915-9C8F-19F9498F184E}"/>
                  </a:ext>
                </a:extLst>
              </p:cNvPr>
              <p:cNvSpPr>
                <a:spLocks/>
              </p:cNvSpPr>
              <p:nvPr/>
            </p:nvSpPr>
            <p:spPr bwMode="gray">
              <a:xfrm>
                <a:off x="1557" y="726"/>
                <a:ext cx="472" cy="768"/>
              </a:xfrm>
              <a:custGeom>
                <a:avLst/>
                <a:gdLst>
                  <a:gd name="T0" fmla="*/ 40 w 470"/>
                  <a:gd name="T1" fmla="*/ 506 h 762"/>
                  <a:gd name="T2" fmla="*/ 50 w 470"/>
                  <a:gd name="T3" fmla="*/ 482 h 762"/>
                  <a:gd name="T4" fmla="*/ 54 w 470"/>
                  <a:gd name="T5" fmla="*/ 478 h 762"/>
                  <a:gd name="T6" fmla="*/ 52 w 470"/>
                  <a:gd name="T7" fmla="*/ 464 h 762"/>
                  <a:gd name="T8" fmla="*/ 38 w 470"/>
                  <a:gd name="T9" fmla="*/ 452 h 762"/>
                  <a:gd name="T10" fmla="*/ 58 w 470"/>
                  <a:gd name="T11" fmla="*/ 413 h 762"/>
                  <a:gd name="T12" fmla="*/ 76 w 470"/>
                  <a:gd name="T13" fmla="*/ 399 h 762"/>
                  <a:gd name="T14" fmla="*/ 84 w 470"/>
                  <a:gd name="T15" fmla="*/ 387 h 762"/>
                  <a:gd name="T16" fmla="*/ 116 w 470"/>
                  <a:gd name="T17" fmla="*/ 321 h 762"/>
                  <a:gd name="T18" fmla="*/ 102 w 470"/>
                  <a:gd name="T19" fmla="*/ 312 h 762"/>
                  <a:gd name="T20" fmla="*/ 94 w 470"/>
                  <a:gd name="T21" fmla="*/ 294 h 762"/>
                  <a:gd name="T22" fmla="*/ 96 w 470"/>
                  <a:gd name="T23" fmla="*/ 276 h 762"/>
                  <a:gd name="T24" fmla="*/ 94 w 470"/>
                  <a:gd name="T25" fmla="*/ 264 h 762"/>
                  <a:gd name="T26" fmla="*/ 96 w 470"/>
                  <a:gd name="T27" fmla="*/ 252 h 762"/>
                  <a:gd name="T28" fmla="*/ 151 w 470"/>
                  <a:gd name="T29" fmla="*/ 0 h 762"/>
                  <a:gd name="T30" fmla="*/ 197 w 470"/>
                  <a:gd name="T31" fmla="*/ 111 h 762"/>
                  <a:gd name="T32" fmla="*/ 213 w 470"/>
                  <a:gd name="T33" fmla="*/ 155 h 762"/>
                  <a:gd name="T34" fmla="*/ 205 w 470"/>
                  <a:gd name="T35" fmla="*/ 169 h 762"/>
                  <a:gd name="T36" fmla="*/ 217 w 470"/>
                  <a:gd name="T37" fmla="*/ 185 h 762"/>
                  <a:gd name="T38" fmla="*/ 247 w 470"/>
                  <a:gd name="T39" fmla="*/ 228 h 762"/>
                  <a:gd name="T40" fmla="*/ 255 w 470"/>
                  <a:gd name="T41" fmla="*/ 254 h 762"/>
                  <a:gd name="T42" fmla="*/ 265 w 470"/>
                  <a:gd name="T43" fmla="*/ 262 h 762"/>
                  <a:gd name="T44" fmla="*/ 285 w 470"/>
                  <a:gd name="T45" fmla="*/ 270 h 762"/>
                  <a:gd name="T46" fmla="*/ 271 w 470"/>
                  <a:gd name="T47" fmla="*/ 306 h 762"/>
                  <a:gd name="T48" fmla="*/ 263 w 470"/>
                  <a:gd name="T49" fmla="*/ 329 h 762"/>
                  <a:gd name="T50" fmla="*/ 265 w 470"/>
                  <a:gd name="T51" fmla="*/ 339 h 762"/>
                  <a:gd name="T52" fmla="*/ 253 w 470"/>
                  <a:gd name="T53" fmla="*/ 355 h 762"/>
                  <a:gd name="T54" fmla="*/ 251 w 470"/>
                  <a:gd name="T55" fmla="*/ 369 h 762"/>
                  <a:gd name="T56" fmla="*/ 269 w 470"/>
                  <a:gd name="T57" fmla="*/ 381 h 762"/>
                  <a:gd name="T58" fmla="*/ 293 w 470"/>
                  <a:gd name="T59" fmla="*/ 363 h 762"/>
                  <a:gd name="T60" fmla="*/ 297 w 470"/>
                  <a:gd name="T61" fmla="*/ 371 h 762"/>
                  <a:gd name="T62" fmla="*/ 305 w 470"/>
                  <a:gd name="T63" fmla="*/ 377 h 762"/>
                  <a:gd name="T64" fmla="*/ 303 w 470"/>
                  <a:gd name="T65" fmla="*/ 409 h 762"/>
                  <a:gd name="T66" fmla="*/ 315 w 470"/>
                  <a:gd name="T67" fmla="*/ 433 h 762"/>
                  <a:gd name="T68" fmla="*/ 309 w 470"/>
                  <a:gd name="T69" fmla="*/ 447 h 762"/>
                  <a:gd name="T70" fmla="*/ 325 w 470"/>
                  <a:gd name="T71" fmla="*/ 462 h 762"/>
                  <a:gd name="T72" fmla="*/ 335 w 470"/>
                  <a:gd name="T73" fmla="*/ 478 h 762"/>
                  <a:gd name="T74" fmla="*/ 331 w 470"/>
                  <a:gd name="T75" fmla="*/ 494 h 762"/>
                  <a:gd name="T76" fmla="*/ 347 w 470"/>
                  <a:gd name="T77" fmla="*/ 510 h 762"/>
                  <a:gd name="T78" fmla="*/ 358 w 470"/>
                  <a:gd name="T79" fmla="*/ 498 h 762"/>
                  <a:gd name="T80" fmla="*/ 378 w 470"/>
                  <a:gd name="T81" fmla="*/ 506 h 762"/>
                  <a:gd name="T82" fmla="*/ 390 w 470"/>
                  <a:gd name="T83" fmla="*/ 498 h 762"/>
                  <a:gd name="T84" fmla="*/ 414 w 470"/>
                  <a:gd name="T85" fmla="*/ 502 h 762"/>
                  <a:gd name="T86" fmla="*/ 426 w 470"/>
                  <a:gd name="T87" fmla="*/ 506 h 762"/>
                  <a:gd name="T88" fmla="*/ 444 w 470"/>
                  <a:gd name="T89" fmla="*/ 498 h 762"/>
                  <a:gd name="T90" fmla="*/ 464 w 470"/>
                  <a:gd name="T91" fmla="*/ 500 h 762"/>
                  <a:gd name="T92" fmla="*/ 472 w 470"/>
                  <a:gd name="T93" fmla="*/ 520 h 762"/>
                  <a:gd name="T94" fmla="*/ 438 w 470"/>
                  <a:gd name="T95" fmla="*/ 768 h 762"/>
                  <a:gd name="T96" fmla="*/ 217 w 470"/>
                  <a:gd name="T97" fmla="*/ 72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8">
                <a:extLst>
                  <a:ext uri="{FF2B5EF4-FFF2-40B4-BE49-F238E27FC236}">
                    <a16:creationId xmlns:a16="http://schemas.microsoft.com/office/drawing/2014/main" id="{0DD649D0-B689-4DF1-AC4E-7026D4E93164}"/>
                  </a:ext>
                </a:extLst>
              </p:cNvPr>
              <p:cNvSpPr>
                <a:spLocks/>
              </p:cNvSpPr>
              <p:nvPr/>
            </p:nvSpPr>
            <p:spPr bwMode="gray">
              <a:xfrm>
                <a:off x="1270" y="1359"/>
                <a:ext cx="504" cy="775"/>
              </a:xfrm>
              <a:custGeom>
                <a:avLst/>
                <a:gdLst>
                  <a:gd name="T0" fmla="*/ 74 w 502"/>
                  <a:gd name="T1" fmla="*/ 0 h 772"/>
                  <a:gd name="T2" fmla="*/ 0 w 502"/>
                  <a:gd name="T3" fmla="*/ 295 h 772"/>
                  <a:gd name="T4" fmla="*/ 325 w 502"/>
                  <a:gd name="T5" fmla="*/ 775 h 772"/>
                  <a:gd name="T6" fmla="*/ 325 w 502"/>
                  <a:gd name="T7" fmla="*/ 771 h 772"/>
                  <a:gd name="T8" fmla="*/ 329 w 502"/>
                  <a:gd name="T9" fmla="*/ 763 h 772"/>
                  <a:gd name="T10" fmla="*/ 335 w 502"/>
                  <a:gd name="T11" fmla="*/ 743 h 772"/>
                  <a:gd name="T12" fmla="*/ 331 w 502"/>
                  <a:gd name="T13" fmla="*/ 735 h 772"/>
                  <a:gd name="T14" fmla="*/ 337 w 502"/>
                  <a:gd name="T15" fmla="*/ 689 h 772"/>
                  <a:gd name="T16" fmla="*/ 333 w 502"/>
                  <a:gd name="T17" fmla="*/ 671 h 772"/>
                  <a:gd name="T18" fmla="*/ 337 w 502"/>
                  <a:gd name="T19" fmla="*/ 665 h 772"/>
                  <a:gd name="T20" fmla="*/ 349 w 502"/>
                  <a:gd name="T21" fmla="*/ 663 h 772"/>
                  <a:gd name="T22" fmla="*/ 365 w 502"/>
                  <a:gd name="T23" fmla="*/ 667 h 772"/>
                  <a:gd name="T24" fmla="*/ 369 w 502"/>
                  <a:gd name="T25" fmla="*/ 673 h 772"/>
                  <a:gd name="T26" fmla="*/ 369 w 502"/>
                  <a:gd name="T27" fmla="*/ 677 h 772"/>
                  <a:gd name="T28" fmla="*/ 375 w 502"/>
                  <a:gd name="T29" fmla="*/ 683 h 772"/>
                  <a:gd name="T30" fmla="*/ 384 w 502"/>
                  <a:gd name="T31" fmla="*/ 683 h 772"/>
                  <a:gd name="T32" fmla="*/ 400 w 502"/>
                  <a:gd name="T33" fmla="*/ 640 h 772"/>
                  <a:gd name="T34" fmla="*/ 408 w 502"/>
                  <a:gd name="T35" fmla="*/ 588 h 772"/>
                  <a:gd name="T36" fmla="*/ 504 w 502"/>
                  <a:gd name="T37" fmla="*/ 94 h 772"/>
                  <a:gd name="T38" fmla="*/ 287 w 502"/>
                  <a:gd name="T39" fmla="*/ 50 h 772"/>
                  <a:gd name="T40" fmla="*/ 74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9">
                <a:extLst>
                  <a:ext uri="{FF2B5EF4-FFF2-40B4-BE49-F238E27FC236}">
                    <a16:creationId xmlns:a16="http://schemas.microsoft.com/office/drawing/2014/main" id="{F622BCAF-5DE4-4403-81C6-7F8152D8985E}"/>
                  </a:ext>
                </a:extLst>
              </p:cNvPr>
              <p:cNvSpPr>
                <a:spLocks/>
              </p:cNvSpPr>
              <p:nvPr/>
            </p:nvSpPr>
            <p:spPr bwMode="gray">
              <a:xfrm>
                <a:off x="2073" y="1612"/>
                <a:ext cx="574" cy="455"/>
              </a:xfrm>
              <a:custGeom>
                <a:avLst/>
                <a:gdLst>
                  <a:gd name="T0" fmla="*/ 0 w 572"/>
                  <a:gd name="T1" fmla="*/ 397 h 454"/>
                  <a:gd name="T2" fmla="*/ 54 w 572"/>
                  <a:gd name="T3" fmla="*/ 0 h 454"/>
                  <a:gd name="T4" fmla="*/ 425 w 572"/>
                  <a:gd name="T5" fmla="*/ 42 h 454"/>
                  <a:gd name="T6" fmla="*/ 574 w 572"/>
                  <a:gd name="T7" fmla="*/ 54 h 454"/>
                  <a:gd name="T8" fmla="*/ 568 w 572"/>
                  <a:gd name="T9" fmla="*/ 154 h 454"/>
                  <a:gd name="T10" fmla="*/ 550 w 572"/>
                  <a:gd name="T11" fmla="*/ 455 h 454"/>
                  <a:gd name="T12" fmla="*/ 474 w 572"/>
                  <a:gd name="T13" fmla="*/ 449 h 454"/>
                  <a:gd name="T14" fmla="*/ 0 w 572"/>
                  <a:gd name="T15" fmla="*/ 397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10">
                <a:extLst>
                  <a:ext uri="{FF2B5EF4-FFF2-40B4-BE49-F238E27FC236}">
                    <a16:creationId xmlns:a16="http://schemas.microsoft.com/office/drawing/2014/main" id="{B933F2D9-D386-4751-9FBC-F2B8ABA87046}"/>
                  </a:ext>
                </a:extLst>
              </p:cNvPr>
              <p:cNvSpPr>
                <a:spLocks/>
              </p:cNvSpPr>
              <p:nvPr/>
            </p:nvSpPr>
            <p:spPr bwMode="gray">
              <a:xfrm>
                <a:off x="1993" y="2008"/>
                <a:ext cx="553" cy="574"/>
              </a:xfrm>
              <a:custGeom>
                <a:avLst/>
                <a:gdLst>
                  <a:gd name="T0" fmla="*/ 80 w 552"/>
                  <a:gd name="T1" fmla="*/ 0 h 570"/>
                  <a:gd name="T2" fmla="*/ 0 w 552"/>
                  <a:gd name="T3" fmla="*/ 564 h 570"/>
                  <a:gd name="T4" fmla="*/ 0 w 552"/>
                  <a:gd name="T5" fmla="*/ 564 h 570"/>
                  <a:gd name="T6" fmla="*/ 72 w 552"/>
                  <a:gd name="T7" fmla="*/ 574 h 570"/>
                  <a:gd name="T8" fmla="*/ 78 w 552"/>
                  <a:gd name="T9" fmla="*/ 530 h 570"/>
                  <a:gd name="T10" fmla="*/ 214 w 552"/>
                  <a:gd name="T11" fmla="*/ 546 h 570"/>
                  <a:gd name="T12" fmla="*/ 214 w 552"/>
                  <a:gd name="T13" fmla="*/ 544 h 570"/>
                  <a:gd name="T14" fmla="*/ 210 w 552"/>
                  <a:gd name="T15" fmla="*/ 536 h 570"/>
                  <a:gd name="T16" fmla="*/ 214 w 552"/>
                  <a:gd name="T17" fmla="*/ 532 h 570"/>
                  <a:gd name="T18" fmla="*/ 212 w 552"/>
                  <a:gd name="T19" fmla="*/ 530 h 570"/>
                  <a:gd name="T20" fmla="*/ 210 w 552"/>
                  <a:gd name="T21" fmla="*/ 526 h 570"/>
                  <a:gd name="T22" fmla="*/ 212 w 552"/>
                  <a:gd name="T23" fmla="*/ 524 h 570"/>
                  <a:gd name="T24" fmla="*/ 509 w 552"/>
                  <a:gd name="T25" fmla="*/ 554 h 570"/>
                  <a:gd name="T26" fmla="*/ 545 w 552"/>
                  <a:gd name="T27" fmla="*/ 103 h 570"/>
                  <a:gd name="T28" fmla="*/ 551 w 552"/>
                  <a:gd name="T29" fmla="*/ 103 h 570"/>
                  <a:gd name="T30" fmla="*/ 553 w 552"/>
                  <a:gd name="T31" fmla="*/ 52 h 570"/>
                  <a:gd name="T32" fmla="*/ 80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11">
                <a:extLst>
                  <a:ext uri="{FF2B5EF4-FFF2-40B4-BE49-F238E27FC236}">
                    <a16:creationId xmlns:a16="http://schemas.microsoft.com/office/drawing/2014/main" id="{B73E84C4-EA92-4B55-9A40-9DE2375D95D9}"/>
                  </a:ext>
                </a:extLst>
              </p:cNvPr>
              <p:cNvSpPr>
                <a:spLocks/>
              </p:cNvSpPr>
              <p:nvPr/>
            </p:nvSpPr>
            <p:spPr bwMode="gray">
              <a:xfrm>
                <a:off x="2498" y="1453"/>
                <a:ext cx="655" cy="322"/>
              </a:xfrm>
              <a:custGeom>
                <a:avLst/>
                <a:gdLst>
                  <a:gd name="T0" fmla="*/ 0 w 650"/>
                  <a:gd name="T1" fmla="*/ 200 h 322"/>
                  <a:gd name="T2" fmla="*/ 16 w 650"/>
                  <a:gd name="T3" fmla="*/ 0 h 322"/>
                  <a:gd name="T4" fmla="*/ 421 w 650"/>
                  <a:gd name="T5" fmla="*/ 22 h 322"/>
                  <a:gd name="T6" fmla="*/ 431 w 650"/>
                  <a:gd name="T7" fmla="*/ 38 h 322"/>
                  <a:gd name="T8" fmla="*/ 445 w 650"/>
                  <a:gd name="T9" fmla="*/ 38 h 322"/>
                  <a:gd name="T10" fmla="*/ 455 w 650"/>
                  <a:gd name="T11" fmla="*/ 34 h 322"/>
                  <a:gd name="T12" fmla="*/ 464 w 650"/>
                  <a:gd name="T13" fmla="*/ 40 h 322"/>
                  <a:gd name="T14" fmla="*/ 468 w 650"/>
                  <a:gd name="T15" fmla="*/ 52 h 322"/>
                  <a:gd name="T16" fmla="*/ 480 w 650"/>
                  <a:gd name="T17" fmla="*/ 56 h 322"/>
                  <a:gd name="T18" fmla="*/ 490 w 650"/>
                  <a:gd name="T19" fmla="*/ 52 h 322"/>
                  <a:gd name="T20" fmla="*/ 500 w 650"/>
                  <a:gd name="T21" fmla="*/ 46 h 322"/>
                  <a:gd name="T22" fmla="*/ 514 w 650"/>
                  <a:gd name="T23" fmla="*/ 46 h 322"/>
                  <a:gd name="T24" fmla="*/ 522 w 650"/>
                  <a:gd name="T25" fmla="*/ 48 h 322"/>
                  <a:gd name="T26" fmla="*/ 554 w 650"/>
                  <a:gd name="T27" fmla="*/ 68 h 322"/>
                  <a:gd name="T28" fmla="*/ 568 w 650"/>
                  <a:gd name="T29" fmla="*/ 80 h 322"/>
                  <a:gd name="T30" fmla="*/ 570 w 650"/>
                  <a:gd name="T31" fmla="*/ 90 h 322"/>
                  <a:gd name="T32" fmla="*/ 580 w 650"/>
                  <a:gd name="T33" fmla="*/ 96 h 322"/>
                  <a:gd name="T34" fmla="*/ 580 w 650"/>
                  <a:gd name="T35" fmla="*/ 102 h 322"/>
                  <a:gd name="T36" fmla="*/ 574 w 650"/>
                  <a:gd name="T37" fmla="*/ 116 h 322"/>
                  <a:gd name="T38" fmla="*/ 582 w 650"/>
                  <a:gd name="T39" fmla="*/ 124 h 322"/>
                  <a:gd name="T40" fmla="*/ 588 w 650"/>
                  <a:gd name="T41" fmla="*/ 140 h 322"/>
                  <a:gd name="T42" fmla="*/ 597 w 650"/>
                  <a:gd name="T43" fmla="*/ 148 h 322"/>
                  <a:gd name="T44" fmla="*/ 595 w 650"/>
                  <a:gd name="T45" fmla="*/ 156 h 322"/>
                  <a:gd name="T46" fmla="*/ 597 w 650"/>
                  <a:gd name="T47" fmla="*/ 164 h 322"/>
                  <a:gd name="T48" fmla="*/ 607 w 650"/>
                  <a:gd name="T49" fmla="*/ 172 h 322"/>
                  <a:gd name="T50" fmla="*/ 609 w 650"/>
                  <a:gd name="T51" fmla="*/ 180 h 322"/>
                  <a:gd name="T52" fmla="*/ 607 w 650"/>
                  <a:gd name="T53" fmla="*/ 188 h 322"/>
                  <a:gd name="T54" fmla="*/ 605 w 650"/>
                  <a:gd name="T55" fmla="*/ 204 h 322"/>
                  <a:gd name="T56" fmla="*/ 615 w 650"/>
                  <a:gd name="T57" fmla="*/ 208 h 322"/>
                  <a:gd name="T58" fmla="*/ 617 w 650"/>
                  <a:gd name="T59" fmla="*/ 216 h 322"/>
                  <a:gd name="T60" fmla="*/ 613 w 650"/>
                  <a:gd name="T61" fmla="*/ 224 h 322"/>
                  <a:gd name="T62" fmla="*/ 615 w 650"/>
                  <a:gd name="T63" fmla="*/ 232 h 322"/>
                  <a:gd name="T64" fmla="*/ 621 w 650"/>
                  <a:gd name="T65" fmla="*/ 240 h 322"/>
                  <a:gd name="T66" fmla="*/ 617 w 650"/>
                  <a:gd name="T67" fmla="*/ 248 h 322"/>
                  <a:gd name="T68" fmla="*/ 621 w 650"/>
                  <a:gd name="T69" fmla="*/ 258 h 322"/>
                  <a:gd name="T70" fmla="*/ 623 w 650"/>
                  <a:gd name="T71" fmla="*/ 262 h 322"/>
                  <a:gd name="T72" fmla="*/ 629 w 650"/>
                  <a:gd name="T73" fmla="*/ 272 h 322"/>
                  <a:gd name="T74" fmla="*/ 637 w 650"/>
                  <a:gd name="T75" fmla="*/ 280 h 322"/>
                  <a:gd name="T76" fmla="*/ 639 w 650"/>
                  <a:gd name="T77" fmla="*/ 294 h 322"/>
                  <a:gd name="T78" fmla="*/ 649 w 650"/>
                  <a:gd name="T79" fmla="*/ 306 h 322"/>
                  <a:gd name="T80" fmla="*/ 655 w 650"/>
                  <a:gd name="T81" fmla="*/ 308 h 322"/>
                  <a:gd name="T82" fmla="*/ 653 w 650"/>
                  <a:gd name="T83" fmla="*/ 320 h 322"/>
                  <a:gd name="T84" fmla="*/ 653 w 650"/>
                  <a:gd name="T85" fmla="*/ 322 h 322"/>
                  <a:gd name="T86" fmla="*/ 143 w 650"/>
                  <a:gd name="T87" fmla="*/ 312 h 322"/>
                  <a:gd name="T88" fmla="*/ 149 w 650"/>
                  <a:gd name="T89" fmla="*/ 212 h 322"/>
                  <a:gd name="T90" fmla="*/ 0 w 650"/>
                  <a:gd name="T91" fmla="*/ 200 h 322"/>
                  <a:gd name="T92" fmla="*/ 0 w 650"/>
                  <a:gd name="T93" fmla="*/ 200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12">
                <a:extLst>
                  <a:ext uri="{FF2B5EF4-FFF2-40B4-BE49-F238E27FC236}">
                    <a16:creationId xmlns:a16="http://schemas.microsoft.com/office/drawing/2014/main" id="{4E223189-0F41-44E5-9F4C-6AD0CAE2D05C}"/>
                  </a:ext>
                </a:extLst>
              </p:cNvPr>
              <p:cNvSpPr>
                <a:spLocks/>
              </p:cNvSpPr>
              <p:nvPr/>
            </p:nvSpPr>
            <p:spPr bwMode="gray">
              <a:xfrm>
                <a:off x="2624" y="1766"/>
                <a:ext cx="586" cy="312"/>
              </a:xfrm>
              <a:custGeom>
                <a:avLst/>
                <a:gdLst>
                  <a:gd name="T0" fmla="*/ 18 w 584"/>
                  <a:gd name="T1" fmla="*/ 0 h 312"/>
                  <a:gd name="T2" fmla="*/ 526 w 584"/>
                  <a:gd name="T3" fmla="*/ 10 h 312"/>
                  <a:gd name="T4" fmla="*/ 560 w 584"/>
                  <a:gd name="T5" fmla="*/ 36 h 312"/>
                  <a:gd name="T6" fmla="*/ 550 w 584"/>
                  <a:gd name="T7" fmla="*/ 48 h 312"/>
                  <a:gd name="T8" fmla="*/ 548 w 584"/>
                  <a:gd name="T9" fmla="*/ 60 h 312"/>
                  <a:gd name="T10" fmla="*/ 552 w 584"/>
                  <a:gd name="T11" fmla="*/ 66 h 312"/>
                  <a:gd name="T12" fmla="*/ 560 w 584"/>
                  <a:gd name="T13" fmla="*/ 70 h 312"/>
                  <a:gd name="T14" fmla="*/ 566 w 584"/>
                  <a:gd name="T15" fmla="*/ 88 h 312"/>
                  <a:gd name="T16" fmla="*/ 574 w 584"/>
                  <a:gd name="T17" fmla="*/ 92 h 312"/>
                  <a:gd name="T18" fmla="*/ 580 w 584"/>
                  <a:gd name="T19" fmla="*/ 94 h 312"/>
                  <a:gd name="T20" fmla="*/ 584 w 584"/>
                  <a:gd name="T21" fmla="*/ 96 h 312"/>
                  <a:gd name="T22" fmla="*/ 586 w 584"/>
                  <a:gd name="T23" fmla="*/ 312 h 312"/>
                  <a:gd name="T24" fmla="*/ 0 w 584"/>
                  <a:gd name="T25" fmla="*/ 300 h 312"/>
                  <a:gd name="T26" fmla="*/ 18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13">
                <a:extLst>
                  <a:ext uri="{FF2B5EF4-FFF2-40B4-BE49-F238E27FC236}">
                    <a16:creationId xmlns:a16="http://schemas.microsoft.com/office/drawing/2014/main" id="{E9B0606C-2640-47B0-B313-8918704D7C37}"/>
                  </a:ext>
                </a:extLst>
              </p:cNvPr>
              <p:cNvSpPr>
                <a:spLocks/>
              </p:cNvSpPr>
              <p:nvPr/>
            </p:nvSpPr>
            <p:spPr bwMode="gray">
              <a:xfrm>
                <a:off x="3119" y="1708"/>
                <a:ext cx="532" cy="457"/>
              </a:xfrm>
              <a:custGeom>
                <a:avLst/>
                <a:gdLst>
                  <a:gd name="T0" fmla="*/ 447 w 528"/>
                  <a:gd name="T1" fmla="*/ 405 h 456"/>
                  <a:gd name="T2" fmla="*/ 453 w 528"/>
                  <a:gd name="T3" fmla="*/ 415 h 456"/>
                  <a:gd name="T4" fmla="*/ 455 w 528"/>
                  <a:gd name="T5" fmla="*/ 431 h 456"/>
                  <a:gd name="T6" fmla="*/ 435 w 528"/>
                  <a:gd name="T7" fmla="*/ 451 h 456"/>
                  <a:gd name="T8" fmla="*/ 488 w 528"/>
                  <a:gd name="T9" fmla="*/ 453 h 456"/>
                  <a:gd name="T10" fmla="*/ 490 w 528"/>
                  <a:gd name="T11" fmla="*/ 433 h 456"/>
                  <a:gd name="T12" fmla="*/ 500 w 528"/>
                  <a:gd name="T13" fmla="*/ 403 h 456"/>
                  <a:gd name="T14" fmla="*/ 516 w 528"/>
                  <a:gd name="T15" fmla="*/ 391 h 456"/>
                  <a:gd name="T16" fmla="*/ 524 w 528"/>
                  <a:gd name="T17" fmla="*/ 389 h 456"/>
                  <a:gd name="T18" fmla="*/ 530 w 528"/>
                  <a:gd name="T19" fmla="*/ 355 h 456"/>
                  <a:gd name="T20" fmla="*/ 522 w 528"/>
                  <a:gd name="T21" fmla="*/ 351 h 456"/>
                  <a:gd name="T22" fmla="*/ 520 w 528"/>
                  <a:gd name="T23" fmla="*/ 347 h 456"/>
                  <a:gd name="T24" fmla="*/ 514 w 528"/>
                  <a:gd name="T25" fmla="*/ 351 h 456"/>
                  <a:gd name="T26" fmla="*/ 494 w 528"/>
                  <a:gd name="T27" fmla="*/ 325 h 456"/>
                  <a:gd name="T28" fmla="*/ 500 w 528"/>
                  <a:gd name="T29" fmla="*/ 315 h 456"/>
                  <a:gd name="T30" fmla="*/ 494 w 528"/>
                  <a:gd name="T31" fmla="*/ 303 h 456"/>
                  <a:gd name="T32" fmla="*/ 468 w 528"/>
                  <a:gd name="T33" fmla="*/ 265 h 456"/>
                  <a:gd name="T34" fmla="*/ 433 w 528"/>
                  <a:gd name="T35" fmla="*/ 249 h 456"/>
                  <a:gd name="T36" fmla="*/ 415 w 528"/>
                  <a:gd name="T37" fmla="*/ 224 h 456"/>
                  <a:gd name="T38" fmla="*/ 433 w 528"/>
                  <a:gd name="T39" fmla="*/ 200 h 456"/>
                  <a:gd name="T40" fmla="*/ 435 w 528"/>
                  <a:gd name="T41" fmla="*/ 174 h 456"/>
                  <a:gd name="T42" fmla="*/ 413 w 528"/>
                  <a:gd name="T43" fmla="*/ 158 h 456"/>
                  <a:gd name="T44" fmla="*/ 399 w 528"/>
                  <a:gd name="T45" fmla="*/ 170 h 456"/>
                  <a:gd name="T46" fmla="*/ 383 w 528"/>
                  <a:gd name="T47" fmla="*/ 130 h 456"/>
                  <a:gd name="T48" fmla="*/ 353 w 528"/>
                  <a:gd name="T49" fmla="*/ 106 h 456"/>
                  <a:gd name="T50" fmla="*/ 330 w 528"/>
                  <a:gd name="T51" fmla="*/ 72 h 456"/>
                  <a:gd name="T52" fmla="*/ 322 w 528"/>
                  <a:gd name="T53" fmla="*/ 38 h 456"/>
                  <a:gd name="T54" fmla="*/ 326 w 528"/>
                  <a:gd name="T55" fmla="*/ 22 h 456"/>
                  <a:gd name="T56" fmla="*/ 0 w 528"/>
                  <a:gd name="T57" fmla="*/ 8 h 456"/>
                  <a:gd name="T58" fmla="*/ 14 w 528"/>
                  <a:gd name="T59" fmla="*/ 26 h 456"/>
                  <a:gd name="T60" fmla="*/ 26 w 528"/>
                  <a:gd name="T61" fmla="*/ 52 h 456"/>
                  <a:gd name="T62" fmla="*/ 30 w 528"/>
                  <a:gd name="T63" fmla="*/ 66 h 456"/>
                  <a:gd name="T64" fmla="*/ 64 w 528"/>
                  <a:gd name="T65" fmla="*/ 94 h 456"/>
                  <a:gd name="T66" fmla="*/ 52 w 528"/>
                  <a:gd name="T67" fmla="*/ 118 h 456"/>
                  <a:gd name="T68" fmla="*/ 64 w 528"/>
                  <a:gd name="T69" fmla="*/ 128 h 456"/>
                  <a:gd name="T70" fmla="*/ 79 w 528"/>
                  <a:gd name="T71" fmla="*/ 150 h 456"/>
                  <a:gd name="T72" fmla="*/ 89 w 528"/>
                  <a:gd name="T73" fmla="*/ 154 h 456"/>
                  <a:gd name="T74" fmla="*/ 93 w 528"/>
                  <a:gd name="T75" fmla="*/ 421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14">
                <a:extLst>
                  <a:ext uri="{FF2B5EF4-FFF2-40B4-BE49-F238E27FC236}">
                    <a16:creationId xmlns:a16="http://schemas.microsoft.com/office/drawing/2014/main" id="{D2806E5D-1823-4563-A180-636347272126}"/>
                  </a:ext>
                </a:extLst>
              </p:cNvPr>
              <p:cNvSpPr>
                <a:spLocks/>
              </p:cNvSpPr>
              <p:nvPr/>
            </p:nvSpPr>
            <p:spPr bwMode="gray">
              <a:xfrm>
                <a:off x="3261" y="2468"/>
                <a:ext cx="453" cy="389"/>
              </a:xfrm>
              <a:custGeom>
                <a:avLst/>
                <a:gdLst>
                  <a:gd name="T0" fmla="*/ 243 w 448"/>
                  <a:gd name="T1" fmla="*/ 8 h 388"/>
                  <a:gd name="T2" fmla="*/ 259 w 448"/>
                  <a:gd name="T3" fmla="*/ 58 h 388"/>
                  <a:gd name="T4" fmla="*/ 255 w 448"/>
                  <a:gd name="T5" fmla="*/ 78 h 388"/>
                  <a:gd name="T6" fmla="*/ 231 w 448"/>
                  <a:gd name="T7" fmla="*/ 126 h 388"/>
                  <a:gd name="T8" fmla="*/ 372 w 448"/>
                  <a:gd name="T9" fmla="*/ 192 h 388"/>
                  <a:gd name="T10" fmla="*/ 372 w 448"/>
                  <a:gd name="T11" fmla="*/ 235 h 388"/>
                  <a:gd name="T12" fmla="*/ 370 w 448"/>
                  <a:gd name="T13" fmla="*/ 267 h 388"/>
                  <a:gd name="T14" fmla="*/ 338 w 448"/>
                  <a:gd name="T15" fmla="*/ 259 h 388"/>
                  <a:gd name="T16" fmla="*/ 330 w 448"/>
                  <a:gd name="T17" fmla="*/ 287 h 388"/>
                  <a:gd name="T18" fmla="*/ 364 w 448"/>
                  <a:gd name="T19" fmla="*/ 281 h 388"/>
                  <a:gd name="T20" fmla="*/ 386 w 448"/>
                  <a:gd name="T21" fmla="*/ 277 h 388"/>
                  <a:gd name="T22" fmla="*/ 378 w 448"/>
                  <a:gd name="T23" fmla="*/ 291 h 388"/>
                  <a:gd name="T24" fmla="*/ 390 w 448"/>
                  <a:gd name="T25" fmla="*/ 301 h 388"/>
                  <a:gd name="T26" fmla="*/ 419 w 448"/>
                  <a:gd name="T27" fmla="*/ 279 h 388"/>
                  <a:gd name="T28" fmla="*/ 433 w 448"/>
                  <a:gd name="T29" fmla="*/ 281 h 388"/>
                  <a:gd name="T30" fmla="*/ 431 w 448"/>
                  <a:gd name="T31" fmla="*/ 297 h 388"/>
                  <a:gd name="T32" fmla="*/ 398 w 448"/>
                  <a:gd name="T33" fmla="*/ 329 h 388"/>
                  <a:gd name="T34" fmla="*/ 419 w 448"/>
                  <a:gd name="T35" fmla="*/ 355 h 388"/>
                  <a:gd name="T36" fmla="*/ 449 w 448"/>
                  <a:gd name="T37" fmla="*/ 379 h 388"/>
                  <a:gd name="T38" fmla="*/ 419 w 448"/>
                  <a:gd name="T39" fmla="*/ 371 h 388"/>
                  <a:gd name="T40" fmla="*/ 376 w 448"/>
                  <a:gd name="T41" fmla="*/ 347 h 388"/>
                  <a:gd name="T42" fmla="*/ 360 w 448"/>
                  <a:gd name="T43" fmla="*/ 365 h 388"/>
                  <a:gd name="T44" fmla="*/ 350 w 448"/>
                  <a:gd name="T45" fmla="*/ 381 h 388"/>
                  <a:gd name="T46" fmla="*/ 334 w 448"/>
                  <a:gd name="T47" fmla="*/ 369 h 388"/>
                  <a:gd name="T48" fmla="*/ 318 w 448"/>
                  <a:gd name="T49" fmla="*/ 369 h 388"/>
                  <a:gd name="T50" fmla="*/ 287 w 448"/>
                  <a:gd name="T51" fmla="*/ 377 h 388"/>
                  <a:gd name="T52" fmla="*/ 241 w 448"/>
                  <a:gd name="T53" fmla="*/ 347 h 388"/>
                  <a:gd name="T54" fmla="*/ 222 w 448"/>
                  <a:gd name="T55" fmla="*/ 333 h 388"/>
                  <a:gd name="T56" fmla="*/ 218 w 448"/>
                  <a:gd name="T57" fmla="*/ 327 h 388"/>
                  <a:gd name="T58" fmla="*/ 200 w 448"/>
                  <a:gd name="T59" fmla="*/ 325 h 388"/>
                  <a:gd name="T60" fmla="*/ 192 w 448"/>
                  <a:gd name="T61" fmla="*/ 317 h 388"/>
                  <a:gd name="T62" fmla="*/ 180 w 448"/>
                  <a:gd name="T63" fmla="*/ 343 h 388"/>
                  <a:gd name="T64" fmla="*/ 83 w 448"/>
                  <a:gd name="T65" fmla="*/ 327 h 388"/>
                  <a:gd name="T66" fmla="*/ 18 w 448"/>
                  <a:gd name="T67" fmla="*/ 325 h 388"/>
                  <a:gd name="T68" fmla="*/ 30 w 448"/>
                  <a:gd name="T69" fmla="*/ 309 h 388"/>
                  <a:gd name="T70" fmla="*/ 32 w 448"/>
                  <a:gd name="T71" fmla="*/ 271 h 388"/>
                  <a:gd name="T72" fmla="*/ 36 w 448"/>
                  <a:gd name="T73" fmla="*/ 249 h 388"/>
                  <a:gd name="T74" fmla="*/ 49 w 448"/>
                  <a:gd name="T75" fmla="*/ 215 h 388"/>
                  <a:gd name="T76" fmla="*/ 38 w 448"/>
                  <a:gd name="T77" fmla="*/ 178 h 388"/>
                  <a:gd name="T78" fmla="*/ 34 w 448"/>
                  <a:gd name="T79" fmla="*/ 166 h 388"/>
                  <a:gd name="T80" fmla="*/ 22 w 448"/>
                  <a:gd name="T81" fmla="*/ 148 h 388"/>
                  <a:gd name="T82" fmla="*/ 6 w 448"/>
                  <a:gd name="T83" fmla="*/ 112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15">
                <a:extLst>
                  <a:ext uri="{FF2B5EF4-FFF2-40B4-BE49-F238E27FC236}">
                    <a16:creationId xmlns:a16="http://schemas.microsoft.com/office/drawing/2014/main" id="{37023130-80F1-485A-910A-9BFC0514F451}"/>
                  </a:ext>
                </a:extLst>
              </p:cNvPr>
              <p:cNvSpPr>
                <a:spLocks/>
              </p:cNvSpPr>
              <p:nvPr/>
            </p:nvSpPr>
            <p:spPr bwMode="gray">
              <a:xfrm>
                <a:off x="3441" y="1501"/>
                <a:ext cx="316" cy="560"/>
              </a:xfrm>
              <a:custGeom>
                <a:avLst/>
                <a:gdLst>
                  <a:gd name="T0" fmla="*/ 52 w 314"/>
                  <a:gd name="T1" fmla="*/ 14 h 558"/>
                  <a:gd name="T2" fmla="*/ 70 w 314"/>
                  <a:gd name="T3" fmla="*/ 30 h 558"/>
                  <a:gd name="T4" fmla="*/ 87 w 314"/>
                  <a:gd name="T5" fmla="*/ 46 h 558"/>
                  <a:gd name="T6" fmla="*/ 91 w 314"/>
                  <a:gd name="T7" fmla="*/ 72 h 558"/>
                  <a:gd name="T8" fmla="*/ 81 w 314"/>
                  <a:gd name="T9" fmla="*/ 88 h 558"/>
                  <a:gd name="T10" fmla="*/ 68 w 314"/>
                  <a:gd name="T11" fmla="*/ 110 h 558"/>
                  <a:gd name="T12" fmla="*/ 52 w 314"/>
                  <a:gd name="T13" fmla="*/ 118 h 558"/>
                  <a:gd name="T14" fmla="*/ 30 w 314"/>
                  <a:gd name="T15" fmla="*/ 124 h 558"/>
                  <a:gd name="T16" fmla="*/ 26 w 314"/>
                  <a:gd name="T17" fmla="*/ 143 h 558"/>
                  <a:gd name="T18" fmla="*/ 38 w 314"/>
                  <a:gd name="T19" fmla="*/ 159 h 558"/>
                  <a:gd name="T20" fmla="*/ 24 w 314"/>
                  <a:gd name="T21" fmla="*/ 199 h 558"/>
                  <a:gd name="T22" fmla="*/ 8 w 314"/>
                  <a:gd name="T23" fmla="*/ 213 h 558"/>
                  <a:gd name="T24" fmla="*/ 4 w 314"/>
                  <a:gd name="T25" fmla="*/ 229 h 558"/>
                  <a:gd name="T26" fmla="*/ 0 w 314"/>
                  <a:gd name="T27" fmla="*/ 245 h 558"/>
                  <a:gd name="T28" fmla="*/ 8 w 314"/>
                  <a:gd name="T29" fmla="*/ 279 h 558"/>
                  <a:gd name="T30" fmla="*/ 30 w 314"/>
                  <a:gd name="T31" fmla="*/ 313 h 558"/>
                  <a:gd name="T32" fmla="*/ 60 w 314"/>
                  <a:gd name="T33" fmla="*/ 337 h 558"/>
                  <a:gd name="T34" fmla="*/ 76 w 314"/>
                  <a:gd name="T35" fmla="*/ 377 h 558"/>
                  <a:gd name="T36" fmla="*/ 91 w 314"/>
                  <a:gd name="T37" fmla="*/ 365 h 558"/>
                  <a:gd name="T38" fmla="*/ 113 w 314"/>
                  <a:gd name="T39" fmla="*/ 381 h 558"/>
                  <a:gd name="T40" fmla="*/ 111 w 314"/>
                  <a:gd name="T41" fmla="*/ 407 h 558"/>
                  <a:gd name="T42" fmla="*/ 93 w 314"/>
                  <a:gd name="T43" fmla="*/ 432 h 558"/>
                  <a:gd name="T44" fmla="*/ 111 w 314"/>
                  <a:gd name="T45" fmla="*/ 456 h 558"/>
                  <a:gd name="T46" fmla="*/ 145 w 314"/>
                  <a:gd name="T47" fmla="*/ 472 h 558"/>
                  <a:gd name="T48" fmla="*/ 171 w 314"/>
                  <a:gd name="T49" fmla="*/ 510 h 558"/>
                  <a:gd name="T50" fmla="*/ 177 w 314"/>
                  <a:gd name="T51" fmla="*/ 522 h 558"/>
                  <a:gd name="T52" fmla="*/ 171 w 314"/>
                  <a:gd name="T53" fmla="*/ 532 h 558"/>
                  <a:gd name="T54" fmla="*/ 191 w 314"/>
                  <a:gd name="T55" fmla="*/ 558 h 558"/>
                  <a:gd name="T56" fmla="*/ 197 w 314"/>
                  <a:gd name="T57" fmla="*/ 554 h 558"/>
                  <a:gd name="T58" fmla="*/ 203 w 314"/>
                  <a:gd name="T59" fmla="*/ 540 h 558"/>
                  <a:gd name="T60" fmla="*/ 225 w 314"/>
                  <a:gd name="T61" fmla="*/ 536 h 558"/>
                  <a:gd name="T62" fmla="*/ 246 w 314"/>
                  <a:gd name="T63" fmla="*/ 548 h 558"/>
                  <a:gd name="T64" fmla="*/ 252 w 314"/>
                  <a:gd name="T65" fmla="*/ 524 h 558"/>
                  <a:gd name="T66" fmla="*/ 258 w 314"/>
                  <a:gd name="T67" fmla="*/ 508 h 558"/>
                  <a:gd name="T68" fmla="*/ 284 w 314"/>
                  <a:gd name="T69" fmla="*/ 500 h 558"/>
                  <a:gd name="T70" fmla="*/ 274 w 314"/>
                  <a:gd name="T71" fmla="*/ 486 h 558"/>
                  <a:gd name="T72" fmla="*/ 280 w 314"/>
                  <a:gd name="T73" fmla="*/ 476 h 558"/>
                  <a:gd name="T74" fmla="*/ 282 w 314"/>
                  <a:gd name="T75" fmla="*/ 470 h 558"/>
                  <a:gd name="T76" fmla="*/ 280 w 314"/>
                  <a:gd name="T77" fmla="*/ 462 h 558"/>
                  <a:gd name="T78" fmla="*/ 286 w 314"/>
                  <a:gd name="T79" fmla="*/ 430 h 558"/>
                  <a:gd name="T80" fmla="*/ 304 w 314"/>
                  <a:gd name="T81" fmla="*/ 401 h 558"/>
                  <a:gd name="T82" fmla="*/ 316 w 314"/>
                  <a:gd name="T83" fmla="*/ 375 h 558"/>
                  <a:gd name="T84" fmla="*/ 304 w 314"/>
                  <a:gd name="T85" fmla="*/ 337 h 558"/>
                  <a:gd name="T86" fmla="*/ 304 w 314"/>
                  <a:gd name="T87" fmla="*/ 315 h 558"/>
                  <a:gd name="T88" fmla="*/ 288 w 314"/>
                  <a:gd name="T89" fmla="*/ 74 h 558"/>
                  <a:gd name="T90" fmla="*/ 282 w 314"/>
                  <a:gd name="T91" fmla="*/ 66 h 558"/>
                  <a:gd name="T92" fmla="*/ 274 w 314"/>
                  <a:gd name="T93" fmla="*/ 38 h 558"/>
                  <a:gd name="T94" fmla="*/ 260 w 314"/>
                  <a:gd name="T95" fmla="*/ 1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6" name="Group 111">
                <a:extLst>
                  <a:ext uri="{FF2B5EF4-FFF2-40B4-BE49-F238E27FC236}">
                    <a16:creationId xmlns:a16="http://schemas.microsoft.com/office/drawing/2014/main" id="{36318A0B-689C-462E-A255-041B4A494F90}"/>
                  </a:ext>
                </a:extLst>
              </p:cNvPr>
              <p:cNvGrpSpPr>
                <a:grpSpLocks/>
              </p:cNvGrpSpPr>
              <p:nvPr/>
            </p:nvGrpSpPr>
            <p:grpSpPr bwMode="gray">
              <a:xfrm>
                <a:off x="3484" y="1005"/>
                <a:ext cx="598" cy="564"/>
                <a:chOff x="3484" y="1005"/>
                <a:chExt cx="598" cy="564"/>
              </a:xfrm>
              <a:grpFill/>
            </p:grpSpPr>
            <p:sp>
              <p:nvSpPr>
                <p:cNvPr id="65" name="Freeform 20">
                  <a:extLst>
                    <a:ext uri="{FF2B5EF4-FFF2-40B4-BE49-F238E27FC236}">
                      <a16:creationId xmlns:a16="http://schemas.microsoft.com/office/drawing/2014/main" id="{AF0C5B8C-1BB4-4C1A-BDE0-ACDF25C82606}"/>
                    </a:ext>
                  </a:extLst>
                </p:cNvPr>
                <p:cNvSpPr>
                  <a:spLocks/>
                </p:cNvSpPr>
                <p:nvPr/>
              </p:nvSpPr>
              <p:spPr bwMode="gray">
                <a:xfrm>
                  <a:off x="3773" y="1148"/>
                  <a:ext cx="309" cy="421"/>
                </a:xfrm>
                <a:custGeom>
                  <a:avLst/>
                  <a:gdLst>
                    <a:gd name="T0" fmla="*/ 156 w 306"/>
                    <a:gd name="T1" fmla="*/ 403 h 420"/>
                    <a:gd name="T2" fmla="*/ 252 w 306"/>
                    <a:gd name="T3" fmla="*/ 393 h 420"/>
                    <a:gd name="T4" fmla="*/ 267 w 306"/>
                    <a:gd name="T5" fmla="*/ 367 h 420"/>
                    <a:gd name="T6" fmla="*/ 269 w 306"/>
                    <a:gd name="T7" fmla="*/ 345 h 420"/>
                    <a:gd name="T8" fmla="*/ 287 w 306"/>
                    <a:gd name="T9" fmla="*/ 323 h 420"/>
                    <a:gd name="T10" fmla="*/ 289 w 306"/>
                    <a:gd name="T11" fmla="*/ 307 h 420"/>
                    <a:gd name="T12" fmla="*/ 297 w 306"/>
                    <a:gd name="T13" fmla="*/ 293 h 420"/>
                    <a:gd name="T14" fmla="*/ 301 w 306"/>
                    <a:gd name="T15" fmla="*/ 301 h 420"/>
                    <a:gd name="T16" fmla="*/ 309 w 306"/>
                    <a:gd name="T17" fmla="*/ 295 h 420"/>
                    <a:gd name="T18" fmla="*/ 307 w 306"/>
                    <a:gd name="T19" fmla="*/ 275 h 420"/>
                    <a:gd name="T20" fmla="*/ 305 w 306"/>
                    <a:gd name="T21" fmla="*/ 247 h 420"/>
                    <a:gd name="T22" fmla="*/ 279 w 306"/>
                    <a:gd name="T23" fmla="*/ 166 h 420"/>
                    <a:gd name="T24" fmla="*/ 248 w 306"/>
                    <a:gd name="T25" fmla="*/ 164 h 420"/>
                    <a:gd name="T26" fmla="*/ 212 w 306"/>
                    <a:gd name="T27" fmla="*/ 213 h 420"/>
                    <a:gd name="T28" fmla="*/ 208 w 306"/>
                    <a:gd name="T29" fmla="*/ 211 h 420"/>
                    <a:gd name="T30" fmla="*/ 194 w 306"/>
                    <a:gd name="T31" fmla="*/ 202 h 420"/>
                    <a:gd name="T32" fmla="*/ 194 w 306"/>
                    <a:gd name="T33" fmla="*/ 178 h 420"/>
                    <a:gd name="T34" fmla="*/ 212 w 306"/>
                    <a:gd name="T35" fmla="*/ 164 h 420"/>
                    <a:gd name="T36" fmla="*/ 214 w 306"/>
                    <a:gd name="T37" fmla="*/ 152 h 420"/>
                    <a:gd name="T38" fmla="*/ 222 w 306"/>
                    <a:gd name="T39" fmla="*/ 142 h 420"/>
                    <a:gd name="T40" fmla="*/ 228 w 306"/>
                    <a:gd name="T41" fmla="*/ 104 h 420"/>
                    <a:gd name="T42" fmla="*/ 220 w 306"/>
                    <a:gd name="T43" fmla="*/ 86 h 420"/>
                    <a:gd name="T44" fmla="*/ 210 w 306"/>
                    <a:gd name="T45" fmla="*/ 72 h 420"/>
                    <a:gd name="T46" fmla="*/ 220 w 306"/>
                    <a:gd name="T47" fmla="*/ 62 h 420"/>
                    <a:gd name="T48" fmla="*/ 212 w 306"/>
                    <a:gd name="T49" fmla="*/ 42 h 420"/>
                    <a:gd name="T50" fmla="*/ 178 w 306"/>
                    <a:gd name="T51" fmla="*/ 26 h 420"/>
                    <a:gd name="T52" fmla="*/ 151 w 306"/>
                    <a:gd name="T53" fmla="*/ 16 h 420"/>
                    <a:gd name="T54" fmla="*/ 123 w 306"/>
                    <a:gd name="T55" fmla="*/ 8 h 420"/>
                    <a:gd name="T56" fmla="*/ 107 w 306"/>
                    <a:gd name="T57" fmla="*/ 6 h 420"/>
                    <a:gd name="T58" fmla="*/ 91 w 306"/>
                    <a:gd name="T59" fmla="*/ 24 h 420"/>
                    <a:gd name="T60" fmla="*/ 93 w 306"/>
                    <a:gd name="T61" fmla="*/ 38 h 420"/>
                    <a:gd name="T62" fmla="*/ 97 w 306"/>
                    <a:gd name="T63" fmla="*/ 44 h 420"/>
                    <a:gd name="T64" fmla="*/ 89 w 306"/>
                    <a:gd name="T65" fmla="*/ 48 h 420"/>
                    <a:gd name="T66" fmla="*/ 77 w 306"/>
                    <a:gd name="T67" fmla="*/ 58 h 420"/>
                    <a:gd name="T68" fmla="*/ 75 w 306"/>
                    <a:gd name="T69" fmla="*/ 80 h 420"/>
                    <a:gd name="T70" fmla="*/ 71 w 306"/>
                    <a:gd name="T71" fmla="*/ 102 h 420"/>
                    <a:gd name="T72" fmla="*/ 59 w 306"/>
                    <a:gd name="T73" fmla="*/ 98 h 420"/>
                    <a:gd name="T74" fmla="*/ 59 w 306"/>
                    <a:gd name="T75" fmla="*/ 76 h 420"/>
                    <a:gd name="T76" fmla="*/ 59 w 306"/>
                    <a:gd name="T77" fmla="*/ 70 h 420"/>
                    <a:gd name="T78" fmla="*/ 50 w 306"/>
                    <a:gd name="T79" fmla="*/ 78 h 420"/>
                    <a:gd name="T80" fmla="*/ 46 w 306"/>
                    <a:gd name="T81" fmla="*/ 94 h 420"/>
                    <a:gd name="T82" fmla="*/ 32 w 306"/>
                    <a:gd name="T83" fmla="*/ 102 h 420"/>
                    <a:gd name="T84" fmla="*/ 28 w 306"/>
                    <a:gd name="T85" fmla="*/ 114 h 420"/>
                    <a:gd name="T86" fmla="*/ 18 w 306"/>
                    <a:gd name="T87" fmla="*/ 140 h 420"/>
                    <a:gd name="T88" fmla="*/ 16 w 306"/>
                    <a:gd name="T89" fmla="*/ 168 h 420"/>
                    <a:gd name="T90" fmla="*/ 4 w 306"/>
                    <a:gd name="T91" fmla="*/ 188 h 420"/>
                    <a:gd name="T92" fmla="*/ 12 w 306"/>
                    <a:gd name="T93" fmla="*/ 221 h 420"/>
                    <a:gd name="T94" fmla="*/ 14 w 306"/>
                    <a:gd name="T95" fmla="*/ 245 h 420"/>
                    <a:gd name="T96" fmla="*/ 38 w 306"/>
                    <a:gd name="T97" fmla="*/ 297 h 420"/>
                    <a:gd name="T98" fmla="*/ 42 w 306"/>
                    <a:gd name="T99" fmla="*/ 323 h 420"/>
                    <a:gd name="T100" fmla="*/ 40 w 306"/>
                    <a:gd name="T101" fmla="*/ 329 h 420"/>
                    <a:gd name="T102" fmla="*/ 34 w 306"/>
                    <a:gd name="T103" fmla="*/ 365 h 420"/>
                    <a:gd name="T104" fmla="*/ 16 w 306"/>
                    <a:gd name="T105" fmla="*/ 409 h 420"/>
                    <a:gd name="T106" fmla="*/ 0 w 306"/>
                    <a:gd name="T107" fmla="*/ 421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Freeform 21">
                  <a:extLst>
                    <a:ext uri="{FF2B5EF4-FFF2-40B4-BE49-F238E27FC236}">
                      <a16:creationId xmlns:a16="http://schemas.microsoft.com/office/drawing/2014/main" id="{1117F82B-13BB-4463-A986-0DC1760A596D}"/>
                    </a:ext>
                  </a:extLst>
                </p:cNvPr>
                <p:cNvSpPr>
                  <a:spLocks/>
                </p:cNvSpPr>
                <p:nvPr/>
              </p:nvSpPr>
              <p:spPr bwMode="gray">
                <a:xfrm>
                  <a:off x="3484" y="1005"/>
                  <a:ext cx="484" cy="236"/>
                </a:xfrm>
                <a:custGeom>
                  <a:avLst/>
                  <a:gdLst>
                    <a:gd name="T0" fmla="*/ 22 w 480"/>
                    <a:gd name="T1" fmla="*/ 92 h 236"/>
                    <a:gd name="T2" fmla="*/ 46 w 480"/>
                    <a:gd name="T3" fmla="*/ 74 h 236"/>
                    <a:gd name="T4" fmla="*/ 113 w 480"/>
                    <a:gd name="T5" fmla="*/ 32 h 236"/>
                    <a:gd name="T6" fmla="*/ 151 w 480"/>
                    <a:gd name="T7" fmla="*/ 4 h 236"/>
                    <a:gd name="T8" fmla="*/ 179 w 480"/>
                    <a:gd name="T9" fmla="*/ 4 h 236"/>
                    <a:gd name="T10" fmla="*/ 159 w 480"/>
                    <a:gd name="T11" fmla="*/ 22 h 236"/>
                    <a:gd name="T12" fmla="*/ 135 w 480"/>
                    <a:gd name="T13" fmla="*/ 50 h 236"/>
                    <a:gd name="T14" fmla="*/ 135 w 480"/>
                    <a:gd name="T15" fmla="*/ 68 h 236"/>
                    <a:gd name="T16" fmla="*/ 163 w 480"/>
                    <a:gd name="T17" fmla="*/ 56 h 236"/>
                    <a:gd name="T18" fmla="*/ 230 w 480"/>
                    <a:gd name="T19" fmla="*/ 90 h 236"/>
                    <a:gd name="T20" fmla="*/ 250 w 480"/>
                    <a:gd name="T21" fmla="*/ 94 h 236"/>
                    <a:gd name="T22" fmla="*/ 258 w 480"/>
                    <a:gd name="T23" fmla="*/ 98 h 236"/>
                    <a:gd name="T24" fmla="*/ 284 w 480"/>
                    <a:gd name="T25" fmla="*/ 76 h 236"/>
                    <a:gd name="T26" fmla="*/ 371 w 480"/>
                    <a:gd name="T27" fmla="*/ 48 h 236"/>
                    <a:gd name="T28" fmla="*/ 371 w 480"/>
                    <a:gd name="T29" fmla="*/ 66 h 236"/>
                    <a:gd name="T30" fmla="*/ 385 w 480"/>
                    <a:gd name="T31" fmla="*/ 80 h 236"/>
                    <a:gd name="T32" fmla="*/ 421 w 480"/>
                    <a:gd name="T33" fmla="*/ 76 h 236"/>
                    <a:gd name="T34" fmla="*/ 444 w 480"/>
                    <a:gd name="T35" fmla="*/ 104 h 236"/>
                    <a:gd name="T36" fmla="*/ 480 w 480"/>
                    <a:gd name="T37" fmla="*/ 108 h 236"/>
                    <a:gd name="T38" fmla="*/ 478 w 480"/>
                    <a:gd name="T39" fmla="*/ 122 h 236"/>
                    <a:gd name="T40" fmla="*/ 460 w 480"/>
                    <a:gd name="T41" fmla="*/ 120 h 236"/>
                    <a:gd name="T42" fmla="*/ 440 w 480"/>
                    <a:gd name="T43" fmla="*/ 122 h 236"/>
                    <a:gd name="T44" fmla="*/ 407 w 480"/>
                    <a:gd name="T45" fmla="*/ 122 h 236"/>
                    <a:gd name="T46" fmla="*/ 403 w 480"/>
                    <a:gd name="T47" fmla="*/ 138 h 236"/>
                    <a:gd name="T48" fmla="*/ 361 w 480"/>
                    <a:gd name="T49" fmla="*/ 124 h 236"/>
                    <a:gd name="T50" fmla="*/ 333 w 480"/>
                    <a:gd name="T51" fmla="*/ 136 h 236"/>
                    <a:gd name="T52" fmla="*/ 319 w 480"/>
                    <a:gd name="T53" fmla="*/ 142 h 236"/>
                    <a:gd name="T54" fmla="*/ 294 w 480"/>
                    <a:gd name="T55" fmla="*/ 144 h 236"/>
                    <a:gd name="T56" fmla="*/ 268 w 480"/>
                    <a:gd name="T57" fmla="*/ 176 h 236"/>
                    <a:gd name="T58" fmla="*/ 272 w 480"/>
                    <a:gd name="T59" fmla="*/ 160 h 236"/>
                    <a:gd name="T60" fmla="*/ 256 w 480"/>
                    <a:gd name="T61" fmla="*/ 166 h 236"/>
                    <a:gd name="T62" fmla="*/ 244 w 480"/>
                    <a:gd name="T63" fmla="*/ 154 h 236"/>
                    <a:gd name="T64" fmla="*/ 230 w 480"/>
                    <a:gd name="T65" fmla="*/ 184 h 236"/>
                    <a:gd name="T66" fmla="*/ 212 w 480"/>
                    <a:gd name="T67" fmla="*/ 222 h 236"/>
                    <a:gd name="T68" fmla="*/ 200 w 480"/>
                    <a:gd name="T69" fmla="*/ 230 h 236"/>
                    <a:gd name="T70" fmla="*/ 202 w 480"/>
                    <a:gd name="T71" fmla="*/ 208 h 236"/>
                    <a:gd name="T72" fmla="*/ 186 w 480"/>
                    <a:gd name="T73" fmla="*/ 208 h 236"/>
                    <a:gd name="T74" fmla="*/ 173 w 480"/>
                    <a:gd name="T75" fmla="*/ 168 h 236"/>
                    <a:gd name="T76" fmla="*/ 167 w 480"/>
                    <a:gd name="T77" fmla="*/ 160 h 236"/>
                    <a:gd name="T78" fmla="*/ 135 w 480"/>
                    <a:gd name="T79" fmla="*/ 150 h 236"/>
                    <a:gd name="T80" fmla="*/ 125 w 480"/>
                    <a:gd name="T81" fmla="*/ 150 h 236"/>
                    <a:gd name="T82" fmla="*/ 93 w 480"/>
                    <a:gd name="T83" fmla="*/ 138 h 236"/>
                    <a:gd name="T84" fmla="*/ 20 w 480"/>
                    <a:gd name="T85" fmla="*/ 112 h 236"/>
                    <a:gd name="T86" fmla="*/ 0 w 480"/>
                    <a:gd name="T87" fmla="*/ 10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7" name="Freeform 22">
                <a:extLst>
                  <a:ext uri="{FF2B5EF4-FFF2-40B4-BE49-F238E27FC236}">
                    <a16:creationId xmlns:a16="http://schemas.microsoft.com/office/drawing/2014/main" id="{7F6409F1-3EAC-4BCB-913B-D35844D6BE63}"/>
                  </a:ext>
                </a:extLst>
              </p:cNvPr>
              <p:cNvSpPr>
                <a:spLocks/>
              </p:cNvSpPr>
              <p:nvPr/>
            </p:nvSpPr>
            <p:spPr bwMode="gray">
              <a:xfrm>
                <a:off x="3478" y="2252"/>
                <a:ext cx="276" cy="488"/>
              </a:xfrm>
              <a:custGeom>
                <a:avLst/>
                <a:gdLst>
                  <a:gd name="T0" fmla="*/ 256 w 276"/>
                  <a:gd name="T1" fmla="*/ 0 h 486"/>
                  <a:gd name="T2" fmla="*/ 90 w 276"/>
                  <a:gd name="T3" fmla="*/ 14 h 486"/>
                  <a:gd name="T4" fmla="*/ 88 w 276"/>
                  <a:gd name="T5" fmla="*/ 18 h 486"/>
                  <a:gd name="T6" fmla="*/ 72 w 276"/>
                  <a:gd name="T7" fmla="*/ 32 h 486"/>
                  <a:gd name="T8" fmla="*/ 68 w 276"/>
                  <a:gd name="T9" fmla="*/ 48 h 486"/>
                  <a:gd name="T10" fmla="*/ 68 w 276"/>
                  <a:gd name="T11" fmla="*/ 62 h 486"/>
                  <a:gd name="T12" fmla="*/ 66 w 276"/>
                  <a:gd name="T13" fmla="*/ 72 h 486"/>
                  <a:gd name="T14" fmla="*/ 52 w 276"/>
                  <a:gd name="T15" fmla="*/ 80 h 486"/>
                  <a:gd name="T16" fmla="*/ 42 w 276"/>
                  <a:gd name="T17" fmla="*/ 96 h 486"/>
                  <a:gd name="T18" fmla="*/ 38 w 276"/>
                  <a:gd name="T19" fmla="*/ 100 h 486"/>
                  <a:gd name="T20" fmla="*/ 38 w 276"/>
                  <a:gd name="T21" fmla="*/ 112 h 486"/>
                  <a:gd name="T22" fmla="*/ 30 w 276"/>
                  <a:gd name="T23" fmla="*/ 123 h 486"/>
                  <a:gd name="T24" fmla="*/ 30 w 276"/>
                  <a:gd name="T25" fmla="*/ 133 h 486"/>
                  <a:gd name="T26" fmla="*/ 26 w 276"/>
                  <a:gd name="T27" fmla="*/ 145 h 486"/>
                  <a:gd name="T28" fmla="*/ 18 w 276"/>
                  <a:gd name="T29" fmla="*/ 159 h 486"/>
                  <a:gd name="T30" fmla="*/ 20 w 276"/>
                  <a:gd name="T31" fmla="*/ 175 h 486"/>
                  <a:gd name="T32" fmla="*/ 28 w 276"/>
                  <a:gd name="T33" fmla="*/ 183 h 486"/>
                  <a:gd name="T34" fmla="*/ 30 w 276"/>
                  <a:gd name="T35" fmla="*/ 193 h 486"/>
                  <a:gd name="T36" fmla="*/ 32 w 276"/>
                  <a:gd name="T37" fmla="*/ 195 h 486"/>
                  <a:gd name="T38" fmla="*/ 32 w 276"/>
                  <a:gd name="T39" fmla="*/ 199 h 486"/>
                  <a:gd name="T40" fmla="*/ 28 w 276"/>
                  <a:gd name="T41" fmla="*/ 203 h 486"/>
                  <a:gd name="T42" fmla="*/ 26 w 276"/>
                  <a:gd name="T43" fmla="*/ 211 h 486"/>
                  <a:gd name="T44" fmla="*/ 26 w 276"/>
                  <a:gd name="T45" fmla="*/ 217 h 486"/>
                  <a:gd name="T46" fmla="*/ 26 w 276"/>
                  <a:gd name="T47" fmla="*/ 225 h 486"/>
                  <a:gd name="T48" fmla="*/ 36 w 276"/>
                  <a:gd name="T49" fmla="*/ 245 h 486"/>
                  <a:gd name="T50" fmla="*/ 36 w 276"/>
                  <a:gd name="T51" fmla="*/ 263 h 486"/>
                  <a:gd name="T52" fmla="*/ 42 w 276"/>
                  <a:gd name="T53" fmla="*/ 275 h 486"/>
                  <a:gd name="T54" fmla="*/ 48 w 276"/>
                  <a:gd name="T55" fmla="*/ 279 h 486"/>
                  <a:gd name="T56" fmla="*/ 48 w 276"/>
                  <a:gd name="T57" fmla="*/ 289 h 486"/>
                  <a:gd name="T58" fmla="*/ 38 w 276"/>
                  <a:gd name="T59" fmla="*/ 295 h 486"/>
                  <a:gd name="T60" fmla="*/ 34 w 276"/>
                  <a:gd name="T61" fmla="*/ 299 h 486"/>
                  <a:gd name="T62" fmla="*/ 30 w 276"/>
                  <a:gd name="T63" fmla="*/ 319 h 486"/>
                  <a:gd name="T64" fmla="*/ 14 w 276"/>
                  <a:gd name="T65" fmla="*/ 343 h 486"/>
                  <a:gd name="T66" fmla="*/ 0 w 276"/>
                  <a:gd name="T67" fmla="*/ 386 h 486"/>
                  <a:gd name="T68" fmla="*/ 0 w 276"/>
                  <a:gd name="T69" fmla="*/ 416 h 486"/>
                  <a:gd name="T70" fmla="*/ 154 w 276"/>
                  <a:gd name="T71" fmla="*/ 410 h 486"/>
                  <a:gd name="T72" fmla="*/ 158 w 276"/>
                  <a:gd name="T73" fmla="*/ 416 h 486"/>
                  <a:gd name="T74" fmla="*/ 154 w 276"/>
                  <a:gd name="T75" fmla="*/ 430 h 486"/>
                  <a:gd name="T76" fmla="*/ 154 w 276"/>
                  <a:gd name="T77" fmla="*/ 452 h 486"/>
                  <a:gd name="T78" fmla="*/ 172 w 276"/>
                  <a:gd name="T79" fmla="*/ 468 h 486"/>
                  <a:gd name="T80" fmla="*/ 174 w 276"/>
                  <a:gd name="T81" fmla="*/ 488 h 486"/>
                  <a:gd name="T82" fmla="*/ 186 w 276"/>
                  <a:gd name="T83" fmla="*/ 488 h 486"/>
                  <a:gd name="T84" fmla="*/ 202 w 276"/>
                  <a:gd name="T85" fmla="*/ 474 h 486"/>
                  <a:gd name="T86" fmla="*/ 240 w 276"/>
                  <a:gd name="T87" fmla="*/ 462 h 486"/>
                  <a:gd name="T88" fmla="*/ 250 w 276"/>
                  <a:gd name="T89" fmla="*/ 466 h 486"/>
                  <a:gd name="T90" fmla="*/ 264 w 276"/>
                  <a:gd name="T91" fmla="*/ 462 h 486"/>
                  <a:gd name="T92" fmla="*/ 266 w 276"/>
                  <a:gd name="T93" fmla="*/ 464 h 486"/>
                  <a:gd name="T94" fmla="*/ 274 w 276"/>
                  <a:gd name="T95" fmla="*/ 468 h 486"/>
                  <a:gd name="T96" fmla="*/ 276 w 276"/>
                  <a:gd name="T97" fmla="*/ 466 h 486"/>
                  <a:gd name="T98" fmla="*/ 260 w 276"/>
                  <a:gd name="T99" fmla="*/ 317 h 486"/>
                  <a:gd name="T100" fmla="*/ 258 w 276"/>
                  <a:gd name="T101" fmla="*/ 303 h 486"/>
                  <a:gd name="T102" fmla="*/ 264 w 276"/>
                  <a:gd name="T103" fmla="*/ 10 h 486"/>
                  <a:gd name="T104" fmla="*/ 25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Freeform 23">
                <a:extLst>
                  <a:ext uri="{FF2B5EF4-FFF2-40B4-BE49-F238E27FC236}">
                    <a16:creationId xmlns:a16="http://schemas.microsoft.com/office/drawing/2014/main" id="{D4237142-8661-4F43-92B0-D4EAF9BC3898}"/>
                  </a:ext>
                </a:extLst>
              </p:cNvPr>
              <p:cNvSpPr>
                <a:spLocks/>
              </p:cNvSpPr>
              <p:nvPr/>
            </p:nvSpPr>
            <p:spPr bwMode="gray">
              <a:xfrm>
                <a:off x="3735" y="2234"/>
                <a:ext cx="306" cy="486"/>
              </a:xfrm>
              <a:custGeom>
                <a:avLst/>
                <a:gdLst>
                  <a:gd name="T0" fmla="*/ 0 w 304"/>
                  <a:gd name="T1" fmla="*/ 18 h 484"/>
                  <a:gd name="T2" fmla="*/ 8 w 304"/>
                  <a:gd name="T3" fmla="*/ 28 h 484"/>
                  <a:gd name="T4" fmla="*/ 2 w 304"/>
                  <a:gd name="T5" fmla="*/ 321 h 484"/>
                  <a:gd name="T6" fmla="*/ 4 w 304"/>
                  <a:gd name="T7" fmla="*/ 335 h 484"/>
                  <a:gd name="T8" fmla="*/ 20 w 304"/>
                  <a:gd name="T9" fmla="*/ 484 h 484"/>
                  <a:gd name="T10" fmla="*/ 24 w 304"/>
                  <a:gd name="T11" fmla="*/ 480 h 484"/>
                  <a:gd name="T12" fmla="*/ 30 w 304"/>
                  <a:gd name="T13" fmla="*/ 478 h 484"/>
                  <a:gd name="T14" fmla="*/ 42 w 304"/>
                  <a:gd name="T15" fmla="*/ 482 h 484"/>
                  <a:gd name="T16" fmla="*/ 46 w 304"/>
                  <a:gd name="T17" fmla="*/ 476 h 484"/>
                  <a:gd name="T18" fmla="*/ 48 w 304"/>
                  <a:gd name="T19" fmla="*/ 454 h 484"/>
                  <a:gd name="T20" fmla="*/ 54 w 304"/>
                  <a:gd name="T21" fmla="*/ 440 h 484"/>
                  <a:gd name="T22" fmla="*/ 62 w 304"/>
                  <a:gd name="T23" fmla="*/ 454 h 484"/>
                  <a:gd name="T24" fmla="*/ 60 w 304"/>
                  <a:gd name="T25" fmla="*/ 460 h 484"/>
                  <a:gd name="T26" fmla="*/ 64 w 304"/>
                  <a:gd name="T27" fmla="*/ 472 h 484"/>
                  <a:gd name="T28" fmla="*/ 74 w 304"/>
                  <a:gd name="T29" fmla="*/ 486 h 484"/>
                  <a:gd name="T30" fmla="*/ 83 w 304"/>
                  <a:gd name="T31" fmla="*/ 486 h 484"/>
                  <a:gd name="T32" fmla="*/ 91 w 304"/>
                  <a:gd name="T33" fmla="*/ 486 h 484"/>
                  <a:gd name="T34" fmla="*/ 101 w 304"/>
                  <a:gd name="T35" fmla="*/ 474 h 484"/>
                  <a:gd name="T36" fmla="*/ 103 w 304"/>
                  <a:gd name="T37" fmla="*/ 474 h 484"/>
                  <a:gd name="T38" fmla="*/ 107 w 304"/>
                  <a:gd name="T39" fmla="*/ 470 h 484"/>
                  <a:gd name="T40" fmla="*/ 107 w 304"/>
                  <a:gd name="T41" fmla="*/ 468 h 484"/>
                  <a:gd name="T42" fmla="*/ 107 w 304"/>
                  <a:gd name="T43" fmla="*/ 466 h 484"/>
                  <a:gd name="T44" fmla="*/ 101 w 304"/>
                  <a:gd name="T45" fmla="*/ 462 h 484"/>
                  <a:gd name="T46" fmla="*/ 101 w 304"/>
                  <a:gd name="T47" fmla="*/ 460 h 484"/>
                  <a:gd name="T48" fmla="*/ 105 w 304"/>
                  <a:gd name="T49" fmla="*/ 452 h 484"/>
                  <a:gd name="T50" fmla="*/ 105 w 304"/>
                  <a:gd name="T51" fmla="*/ 448 h 484"/>
                  <a:gd name="T52" fmla="*/ 97 w 304"/>
                  <a:gd name="T53" fmla="*/ 444 h 484"/>
                  <a:gd name="T54" fmla="*/ 95 w 304"/>
                  <a:gd name="T55" fmla="*/ 442 h 484"/>
                  <a:gd name="T56" fmla="*/ 91 w 304"/>
                  <a:gd name="T57" fmla="*/ 438 h 484"/>
                  <a:gd name="T58" fmla="*/ 85 w 304"/>
                  <a:gd name="T59" fmla="*/ 430 h 484"/>
                  <a:gd name="T60" fmla="*/ 83 w 304"/>
                  <a:gd name="T61" fmla="*/ 422 h 484"/>
                  <a:gd name="T62" fmla="*/ 87 w 304"/>
                  <a:gd name="T63" fmla="*/ 420 h 484"/>
                  <a:gd name="T64" fmla="*/ 85 w 304"/>
                  <a:gd name="T65" fmla="*/ 418 h 484"/>
                  <a:gd name="T66" fmla="*/ 85 w 304"/>
                  <a:gd name="T67" fmla="*/ 412 h 484"/>
                  <a:gd name="T68" fmla="*/ 306 w 304"/>
                  <a:gd name="T69" fmla="*/ 392 h 484"/>
                  <a:gd name="T70" fmla="*/ 304 w 304"/>
                  <a:gd name="T71" fmla="*/ 386 h 484"/>
                  <a:gd name="T72" fmla="*/ 294 w 304"/>
                  <a:gd name="T73" fmla="*/ 370 h 484"/>
                  <a:gd name="T74" fmla="*/ 296 w 304"/>
                  <a:gd name="T75" fmla="*/ 343 h 484"/>
                  <a:gd name="T76" fmla="*/ 286 w 304"/>
                  <a:gd name="T77" fmla="*/ 321 h 484"/>
                  <a:gd name="T78" fmla="*/ 284 w 304"/>
                  <a:gd name="T79" fmla="*/ 305 h 484"/>
                  <a:gd name="T80" fmla="*/ 290 w 304"/>
                  <a:gd name="T81" fmla="*/ 293 h 484"/>
                  <a:gd name="T82" fmla="*/ 290 w 304"/>
                  <a:gd name="T83" fmla="*/ 279 h 484"/>
                  <a:gd name="T84" fmla="*/ 298 w 304"/>
                  <a:gd name="T85" fmla="*/ 267 h 484"/>
                  <a:gd name="T86" fmla="*/ 298 w 304"/>
                  <a:gd name="T87" fmla="*/ 265 h 484"/>
                  <a:gd name="T88" fmla="*/ 292 w 304"/>
                  <a:gd name="T89" fmla="*/ 257 h 484"/>
                  <a:gd name="T90" fmla="*/ 294 w 304"/>
                  <a:gd name="T91" fmla="*/ 247 h 484"/>
                  <a:gd name="T92" fmla="*/ 288 w 304"/>
                  <a:gd name="T93" fmla="*/ 243 h 484"/>
                  <a:gd name="T94" fmla="*/ 280 w 304"/>
                  <a:gd name="T95" fmla="*/ 237 h 484"/>
                  <a:gd name="T96" fmla="*/ 278 w 304"/>
                  <a:gd name="T97" fmla="*/ 231 h 484"/>
                  <a:gd name="T98" fmla="*/ 274 w 304"/>
                  <a:gd name="T99" fmla="*/ 215 h 484"/>
                  <a:gd name="T100" fmla="*/ 268 w 304"/>
                  <a:gd name="T101" fmla="*/ 211 h 484"/>
                  <a:gd name="T102" fmla="*/ 209 w 304"/>
                  <a:gd name="T103" fmla="*/ 0 h 484"/>
                  <a:gd name="T104" fmla="*/ 0 w 304"/>
                  <a:gd name="T105" fmla="*/ 18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25">
                <a:extLst>
                  <a:ext uri="{FF2B5EF4-FFF2-40B4-BE49-F238E27FC236}">
                    <a16:creationId xmlns:a16="http://schemas.microsoft.com/office/drawing/2014/main" id="{5F79A90D-9601-4D22-BD95-C812BFC50D4E}"/>
                  </a:ext>
                </a:extLst>
              </p:cNvPr>
              <p:cNvSpPr>
                <a:spLocks/>
              </p:cNvSpPr>
              <p:nvPr/>
            </p:nvSpPr>
            <p:spPr bwMode="gray">
              <a:xfrm>
                <a:off x="4127" y="2167"/>
                <a:ext cx="407" cy="305"/>
              </a:xfrm>
              <a:custGeom>
                <a:avLst/>
                <a:gdLst>
                  <a:gd name="T0" fmla="*/ 240 w 404"/>
                  <a:gd name="T1" fmla="*/ 305 h 304"/>
                  <a:gd name="T2" fmla="*/ 226 w 404"/>
                  <a:gd name="T3" fmla="*/ 301 h 304"/>
                  <a:gd name="T4" fmla="*/ 218 w 404"/>
                  <a:gd name="T5" fmla="*/ 277 h 304"/>
                  <a:gd name="T6" fmla="*/ 195 w 404"/>
                  <a:gd name="T7" fmla="*/ 257 h 304"/>
                  <a:gd name="T8" fmla="*/ 179 w 404"/>
                  <a:gd name="T9" fmla="*/ 229 h 304"/>
                  <a:gd name="T10" fmla="*/ 169 w 404"/>
                  <a:gd name="T11" fmla="*/ 215 h 304"/>
                  <a:gd name="T12" fmla="*/ 147 w 404"/>
                  <a:gd name="T13" fmla="*/ 197 h 304"/>
                  <a:gd name="T14" fmla="*/ 137 w 404"/>
                  <a:gd name="T15" fmla="*/ 185 h 304"/>
                  <a:gd name="T16" fmla="*/ 129 w 404"/>
                  <a:gd name="T17" fmla="*/ 173 h 304"/>
                  <a:gd name="T18" fmla="*/ 89 w 404"/>
                  <a:gd name="T19" fmla="*/ 144 h 304"/>
                  <a:gd name="T20" fmla="*/ 75 w 404"/>
                  <a:gd name="T21" fmla="*/ 132 h 304"/>
                  <a:gd name="T22" fmla="*/ 56 w 404"/>
                  <a:gd name="T23" fmla="*/ 106 h 304"/>
                  <a:gd name="T24" fmla="*/ 44 w 404"/>
                  <a:gd name="T25" fmla="*/ 92 h 304"/>
                  <a:gd name="T26" fmla="*/ 6 w 404"/>
                  <a:gd name="T27" fmla="*/ 78 h 304"/>
                  <a:gd name="T28" fmla="*/ 8 w 404"/>
                  <a:gd name="T29" fmla="*/ 56 h 304"/>
                  <a:gd name="T30" fmla="*/ 16 w 404"/>
                  <a:gd name="T31" fmla="*/ 46 h 304"/>
                  <a:gd name="T32" fmla="*/ 16 w 404"/>
                  <a:gd name="T33" fmla="*/ 40 h 304"/>
                  <a:gd name="T34" fmla="*/ 48 w 404"/>
                  <a:gd name="T35" fmla="*/ 28 h 304"/>
                  <a:gd name="T36" fmla="*/ 69 w 404"/>
                  <a:gd name="T37" fmla="*/ 14 h 304"/>
                  <a:gd name="T38" fmla="*/ 75 w 404"/>
                  <a:gd name="T39" fmla="*/ 12 h 304"/>
                  <a:gd name="T40" fmla="*/ 181 w 404"/>
                  <a:gd name="T41" fmla="*/ 2 h 304"/>
                  <a:gd name="T42" fmla="*/ 183 w 404"/>
                  <a:gd name="T43" fmla="*/ 10 h 304"/>
                  <a:gd name="T44" fmla="*/ 208 w 404"/>
                  <a:gd name="T45" fmla="*/ 18 h 304"/>
                  <a:gd name="T46" fmla="*/ 298 w 404"/>
                  <a:gd name="T47" fmla="*/ 18 h 304"/>
                  <a:gd name="T48" fmla="*/ 403 w 404"/>
                  <a:gd name="T49" fmla="*/ 94 h 304"/>
                  <a:gd name="T50" fmla="*/ 387 w 404"/>
                  <a:gd name="T51" fmla="*/ 110 h 304"/>
                  <a:gd name="T52" fmla="*/ 369 w 404"/>
                  <a:gd name="T53" fmla="*/ 138 h 304"/>
                  <a:gd name="T54" fmla="*/ 367 w 404"/>
                  <a:gd name="T55" fmla="*/ 161 h 304"/>
                  <a:gd name="T56" fmla="*/ 363 w 404"/>
                  <a:gd name="T57" fmla="*/ 173 h 304"/>
                  <a:gd name="T58" fmla="*/ 355 w 404"/>
                  <a:gd name="T59" fmla="*/ 179 h 304"/>
                  <a:gd name="T60" fmla="*/ 345 w 404"/>
                  <a:gd name="T61" fmla="*/ 189 h 304"/>
                  <a:gd name="T62" fmla="*/ 334 w 404"/>
                  <a:gd name="T63" fmla="*/ 205 h 304"/>
                  <a:gd name="T64" fmla="*/ 314 w 404"/>
                  <a:gd name="T65" fmla="*/ 225 h 304"/>
                  <a:gd name="T66" fmla="*/ 296 w 404"/>
                  <a:gd name="T67" fmla="*/ 239 h 304"/>
                  <a:gd name="T68" fmla="*/ 286 w 404"/>
                  <a:gd name="T69" fmla="*/ 249 h 304"/>
                  <a:gd name="T70" fmla="*/ 274 w 404"/>
                  <a:gd name="T71" fmla="*/ 255 h 304"/>
                  <a:gd name="T72" fmla="*/ 272 w 404"/>
                  <a:gd name="T73" fmla="*/ 261 h 304"/>
                  <a:gd name="T74" fmla="*/ 268 w 404"/>
                  <a:gd name="T75" fmla="*/ 271 h 304"/>
                  <a:gd name="T76" fmla="*/ 254 w 404"/>
                  <a:gd name="T77" fmla="*/ 277 h 304"/>
                  <a:gd name="T78" fmla="*/ 252 w 404"/>
                  <a:gd name="T79" fmla="*/ 279 h 304"/>
                  <a:gd name="T80" fmla="*/ 256 w 404"/>
                  <a:gd name="T81" fmla="*/ 283 h 304"/>
                  <a:gd name="T82" fmla="*/ 256 w 404"/>
                  <a:gd name="T83" fmla="*/ 289 h 304"/>
                  <a:gd name="T84" fmla="*/ 246 w 404"/>
                  <a:gd name="T85" fmla="*/ 297 h 304"/>
                  <a:gd name="T86" fmla="*/ 244 w 404"/>
                  <a:gd name="T87" fmla="*/ 30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6">
                <a:extLst>
                  <a:ext uri="{FF2B5EF4-FFF2-40B4-BE49-F238E27FC236}">
                    <a16:creationId xmlns:a16="http://schemas.microsoft.com/office/drawing/2014/main" id="{B819257A-C2BA-4F8C-B75D-DD83BD5EFA22}"/>
                  </a:ext>
                </a:extLst>
              </p:cNvPr>
              <p:cNvSpPr>
                <a:spLocks/>
              </p:cNvSpPr>
              <p:nvPr/>
            </p:nvSpPr>
            <p:spPr bwMode="gray">
              <a:xfrm>
                <a:off x="3944" y="2208"/>
                <a:ext cx="433" cy="447"/>
              </a:xfrm>
              <a:custGeom>
                <a:avLst/>
                <a:gdLst>
                  <a:gd name="T0" fmla="*/ 58 w 432"/>
                  <a:gd name="T1" fmla="*/ 237 h 446"/>
                  <a:gd name="T2" fmla="*/ 68 w 432"/>
                  <a:gd name="T3" fmla="*/ 257 h 446"/>
                  <a:gd name="T4" fmla="*/ 78 w 432"/>
                  <a:gd name="T5" fmla="*/ 269 h 446"/>
                  <a:gd name="T6" fmla="*/ 82 w 432"/>
                  <a:gd name="T7" fmla="*/ 283 h 446"/>
                  <a:gd name="T8" fmla="*/ 88 w 432"/>
                  <a:gd name="T9" fmla="*/ 293 h 446"/>
                  <a:gd name="T10" fmla="*/ 80 w 432"/>
                  <a:gd name="T11" fmla="*/ 319 h 446"/>
                  <a:gd name="T12" fmla="*/ 76 w 432"/>
                  <a:gd name="T13" fmla="*/ 347 h 446"/>
                  <a:gd name="T14" fmla="*/ 84 w 432"/>
                  <a:gd name="T15" fmla="*/ 395 h 446"/>
                  <a:gd name="T16" fmla="*/ 96 w 432"/>
                  <a:gd name="T17" fmla="*/ 417 h 446"/>
                  <a:gd name="T18" fmla="*/ 104 w 432"/>
                  <a:gd name="T19" fmla="*/ 429 h 446"/>
                  <a:gd name="T20" fmla="*/ 110 w 432"/>
                  <a:gd name="T21" fmla="*/ 443 h 446"/>
                  <a:gd name="T22" fmla="*/ 341 w 432"/>
                  <a:gd name="T23" fmla="*/ 441 h 446"/>
                  <a:gd name="T24" fmla="*/ 355 w 432"/>
                  <a:gd name="T25" fmla="*/ 447 h 446"/>
                  <a:gd name="T26" fmla="*/ 351 w 432"/>
                  <a:gd name="T27" fmla="*/ 413 h 446"/>
                  <a:gd name="T28" fmla="*/ 353 w 432"/>
                  <a:gd name="T29" fmla="*/ 401 h 446"/>
                  <a:gd name="T30" fmla="*/ 377 w 432"/>
                  <a:gd name="T31" fmla="*/ 403 h 446"/>
                  <a:gd name="T32" fmla="*/ 397 w 432"/>
                  <a:gd name="T33" fmla="*/ 403 h 446"/>
                  <a:gd name="T34" fmla="*/ 393 w 432"/>
                  <a:gd name="T35" fmla="*/ 377 h 446"/>
                  <a:gd name="T36" fmla="*/ 395 w 432"/>
                  <a:gd name="T37" fmla="*/ 359 h 446"/>
                  <a:gd name="T38" fmla="*/ 409 w 432"/>
                  <a:gd name="T39" fmla="*/ 311 h 446"/>
                  <a:gd name="T40" fmla="*/ 421 w 432"/>
                  <a:gd name="T41" fmla="*/ 281 h 446"/>
                  <a:gd name="T42" fmla="*/ 431 w 432"/>
                  <a:gd name="T43" fmla="*/ 273 h 446"/>
                  <a:gd name="T44" fmla="*/ 427 w 432"/>
                  <a:gd name="T45" fmla="*/ 267 h 446"/>
                  <a:gd name="T46" fmla="*/ 423 w 432"/>
                  <a:gd name="T47" fmla="*/ 265 h 446"/>
                  <a:gd name="T48" fmla="*/ 409 w 432"/>
                  <a:gd name="T49" fmla="*/ 261 h 446"/>
                  <a:gd name="T50" fmla="*/ 401 w 432"/>
                  <a:gd name="T51" fmla="*/ 237 h 446"/>
                  <a:gd name="T52" fmla="*/ 379 w 432"/>
                  <a:gd name="T53" fmla="*/ 216 h 446"/>
                  <a:gd name="T54" fmla="*/ 363 w 432"/>
                  <a:gd name="T55" fmla="*/ 188 h 446"/>
                  <a:gd name="T56" fmla="*/ 353 w 432"/>
                  <a:gd name="T57" fmla="*/ 174 h 446"/>
                  <a:gd name="T58" fmla="*/ 331 w 432"/>
                  <a:gd name="T59" fmla="*/ 156 h 446"/>
                  <a:gd name="T60" fmla="*/ 321 w 432"/>
                  <a:gd name="T61" fmla="*/ 144 h 446"/>
                  <a:gd name="T62" fmla="*/ 313 w 432"/>
                  <a:gd name="T63" fmla="*/ 132 h 446"/>
                  <a:gd name="T64" fmla="*/ 273 w 432"/>
                  <a:gd name="T65" fmla="*/ 104 h 446"/>
                  <a:gd name="T66" fmla="*/ 259 w 432"/>
                  <a:gd name="T67" fmla="*/ 92 h 446"/>
                  <a:gd name="T68" fmla="*/ 241 w 432"/>
                  <a:gd name="T69" fmla="*/ 66 h 446"/>
                  <a:gd name="T70" fmla="*/ 229 w 432"/>
                  <a:gd name="T71" fmla="*/ 52 h 446"/>
                  <a:gd name="T72" fmla="*/ 190 w 432"/>
                  <a:gd name="T73" fmla="*/ 38 h 446"/>
                  <a:gd name="T74" fmla="*/ 192 w 432"/>
                  <a:gd name="T75" fmla="*/ 16 h 446"/>
                  <a:gd name="T76" fmla="*/ 200 w 432"/>
                  <a:gd name="T77" fmla="*/ 6 h 446"/>
                  <a:gd name="T78" fmla="*/ 200 w 432"/>
                  <a:gd name="T79" fmla="*/ 0 h 446"/>
                  <a:gd name="T80" fmla="*/ 0 w 432"/>
                  <a:gd name="T81" fmla="*/ 2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27">
                <a:extLst>
                  <a:ext uri="{FF2B5EF4-FFF2-40B4-BE49-F238E27FC236}">
                    <a16:creationId xmlns:a16="http://schemas.microsoft.com/office/drawing/2014/main" id="{4B65CFA4-FC0B-4377-A5AB-F358E4DF9900}"/>
                  </a:ext>
                </a:extLst>
              </p:cNvPr>
              <p:cNvSpPr>
                <a:spLocks/>
              </p:cNvSpPr>
              <p:nvPr/>
            </p:nvSpPr>
            <p:spPr bwMode="gray">
              <a:xfrm>
                <a:off x="3817" y="2605"/>
                <a:ext cx="724" cy="546"/>
              </a:xfrm>
              <a:custGeom>
                <a:avLst/>
                <a:gdLst>
                  <a:gd name="T0" fmla="*/ 2 w 720"/>
                  <a:gd name="T1" fmla="*/ 46 h 544"/>
                  <a:gd name="T2" fmla="*/ 2 w 720"/>
                  <a:gd name="T3" fmla="*/ 58 h 544"/>
                  <a:gd name="T4" fmla="*/ 14 w 720"/>
                  <a:gd name="T5" fmla="*/ 72 h 544"/>
                  <a:gd name="T6" fmla="*/ 18 w 720"/>
                  <a:gd name="T7" fmla="*/ 88 h 544"/>
                  <a:gd name="T8" fmla="*/ 24 w 720"/>
                  <a:gd name="T9" fmla="*/ 96 h 544"/>
                  <a:gd name="T10" fmla="*/ 20 w 720"/>
                  <a:gd name="T11" fmla="*/ 108 h 544"/>
                  <a:gd name="T12" fmla="*/ 40 w 720"/>
                  <a:gd name="T13" fmla="*/ 102 h 544"/>
                  <a:gd name="T14" fmla="*/ 50 w 720"/>
                  <a:gd name="T15" fmla="*/ 88 h 544"/>
                  <a:gd name="T16" fmla="*/ 62 w 720"/>
                  <a:gd name="T17" fmla="*/ 88 h 544"/>
                  <a:gd name="T18" fmla="*/ 54 w 720"/>
                  <a:gd name="T19" fmla="*/ 100 h 544"/>
                  <a:gd name="T20" fmla="*/ 111 w 720"/>
                  <a:gd name="T21" fmla="*/ 82 h 544"/>
                  <a:gd name="T22" fmla="*/ 109 w 720"/>
                  <a:gd name="T23" fmla="*/ 92 h 544"/>
                  <a:gd name="T24" fmla="*/ 147 w 720"/>
                  <a:gd name="T25" fmla="*/ 100 h 544"/>
                  <a:gd name="T26" fmla="*/ 169 w 720"/>
                  <a:gd name="T27" fmla="*/ 106 h 544"/>
                  <a:gd name="T28" fmla="*/ 185 w 720"/>
                  <a:gd name="T29" fmla="*/ 110 h 544"/>
                  <a:gd name="T30" fmla="*/ 185 w 720"/>
                  <a:gd name="T31" fmla="*/ 116 h 544"/>
                  <a:gd name="T32" fmla="*/ 211 w 720"/>
                  <a:gd name="T33" fmla="*/ 143 h 544"/>
                  <a:gd name="T34" fmla="*/ 205 w 720"/>
                  <a:gd name="T35" fmla="*/ 149 h 544"/>
                  <a:gd name="T36" fmla="*/ 203 w 720"/>
                  <a:gd name="T37" fmla="*/ 153 h 544"/>
                  <a:gd name="T38" fmla="*/ 239 w 720"/>
                  <a:gd name="T39" fmla="*/ 143 h 544"/>
                  <a:gd name="T40" fmla="*/ 292 w 720"/>
                  <a:gd name="T41" fmla="*/ 120 h 544"/>
                  <a:gd name="T42" fmla="*/ 294 w 720"/>
                  <a:gd name="T43" fmla="*/ 102 h 544"/>
                  <a:gd name="T44" fmla="*/ 362 w 720"/>
                  <a:gd name="T45" fmla="*/ 124 h 544"/>
                  <a:gd name="T46" fmla="*/ 404 w 720"/>
                  <a:gd name="T47" fmla="*/ 163 h 544"/>
                  <a:gd name="T48" fmla="*/ 434 w 720"/>
                  <a:gd name="T49" fmla="*/ 177 h 544"/>
                  <a:gd name="T50" fmla="*/ 450 w 720"/>
                  <a:gd name="T51" fmla="*/ 207 h 544"/>
                  <a:gd name="T52" fmla="*/ 448 w 720"/>
                  <a:gd name="T53" fmla="*/ 279 h 544"/>
                  <a:gd name="T54" fmla="*/ 469 w 720"/>
                  <a:gd name="T55" fmla="*/ 317 h 544"/>
                  <a:gd name="T56" fmla="*/ 463 w 720"/>
                  <a:gd name="T57" fmla="*/ 291 h 544"/>
                  <a:gd name="T58" fmla="*/ 479 w 720"/>
                  <a:gd name="T59" fmla="*/ 301 h 544"/>
                  <a:gd name="T60" fmla="*/ 487 w 720"/>
                  <a:gd name="T61" fmla="*/ 293 h 544"/>
                  <a:gd name="T62" fmla="*/ 487 w 720"/>
                  <a:gd name="T63" fmla="*/ 309 h 544"/>
                  <a:gd name="T64" fmla="*/ 473 w 720"/>
                  <a:gd name="T65" fmla="*/ 333 h 544"/>
                  <a:gd name="T66" fmla="*/ 487 w 720"/>
                  <a:gd name="T67" fmla="*/ 355 h 544"/>
                  <a:gd name="T68" fmla="*/ 523 w 720"/>
                  <a:gd name="T69" fmla="*/ 397 h 544"/>
                  <a:gd name="T70" fmla="*/ 535 w 720"/>
                  <a:gd name="T71" fmla="*/ 403 h 544"/>
                  <a:gd name="T72" fmla="*/ 551 w 720"/>
                  <a:gd name="T73" fmla="*/ 432 h 544"/>
                  <a:gd name="T74" fmla="*/ 581 w 720"/>
                  <a:gd name="T75" fmla="*/ 478 h 544"/>
                  <a:gd name="T76" fmla="*/ 634 w 720"/>
                  <a:gd name="T77" fmla="*/ 516 h 544"/>
                  <a:gd name="T78" fmla="*/ 654 w 720"/>
                  <a:gd name="T79" fmla="*/ 528 h 544"/>
                  <a:gd name="T80" fmla="*/ 646 w 720"/>
                  <a:gd name="T81" fmla="*/ 534 h 544"/>
                  <a:gd name="T82" fmla="*/ 640 w 720"/>
                  <a:gd name="T83" fmla="*/ 538 h 544"/>
                  <a:gd name="T84" fmla="*/ 662 w 720"/>
                  <a:gd name="T85" fmla="*/ 542 h 544"/>
                  <a:gd name="T86" fmla="*/ 712 w 720"/>
                  <a:gd name="T87" fmla="*/ 514 h 544"/>
                  <a:gd name="T88" fmla="*/ 710 w 720"/>
                  <a:gd name="T89" fmla="*/ 482 h 544"/>
                  <a:gd name="T90" fmla="*/ 716 w 720"/>
                  <a:gd name="T91" fmla="*/ 434 h 544"/>
                  <a:gd name="T92" fmla="*/ 708 w 720"/>
                  <a:gd name="T93" fmla="*/ 357 h 544"/>
                  <a:gd name="T94" fmla="*/ 666 w 720"/>
                  <a:gd name="T95" fmla="*/ 281 h 544"/>
                  <a:gd name="T96" fmla="*/ 646 w 720"/>
                  <a:gd name="T97" fmla="*/ 249 h 544"/>
                  <a:gd name="T98" fmla="*/ 646 w 720"/>
                  <a:gd name="T99" fmla="*/ 219 h 544"/>
                  <a:gd name="T100" fmla="*/ 607 w 720"/>
                  <a:gd name="T101" fmla="*/ 169 h 544"/>
                  <a:gd name="T102" fmla="*/ 579 w 720"/>
                  <a:gd name="T103" fmla="*/ 139 h 544"/>
                  <a:gd name="T104" fmla="*/ 541 w 720"/>
                  <a:gd name="T105" fmla="*/ 48 h 544"/>
                  <a:gd name="T106" fmla="*/ 531 w 720"/>
                  <a:gd name="T107" fmla="*/ 36 h 544"/>
                  <a:gd name="T108" fmla="*/ 519 w 720"/>
                  <a:gd name="T109" fmla="*/ 8 h 544"/>
                  <a:gd name="T110" fmla="*/ 481 w 720"/>
                  <a:gd name="T111" fmla="*/ 4 h 544"/>
                  <a:gd name="T112" fmla="*/ 485 w 720"/>
                  <a:gd name="T113" fmla="*/ 38 h 544"/>
                  <a:gd name="T114" fmla="*/ 469 w 720"/>
                  <a:gd name="T115" fmla="*/ 44 h 544"/>
                  <a:gd name="T116" fmla="*/ 231 w 720"/>
                  <a:gd name="T117" fmla="*/ 38 h 544"/>
                  <a:gd name="T118" fmla="*/ 223 w 720"/>
                  <a:gd name="T119" fmla="*/ 20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28">
                <a:extLst>
                  <a:ext uri="{FF2B5EF4-FFF2-40B4-BE49-F238E27FC236}">
                    <a16:creationId xmlns:a16="http://schemas.microsoft.com/office/drawing/2014/main" id="{B10E61CD-8398-4622-B3EB-0077BBE20FBA}"/>
                  </a:ext>
                </a:extLst>
              </p:cNvPr>
              <p:cNvSpPr>
                <a:spLocks/>
              </p:cNvSpPr>
              <p:nvPr/>
            </p:nvSpPr>
            <p:spPr bwMode="gray">
              <a:xfrm>
                <a:off x="4627" y="1626"/>
                <a:ext cx="87" cy="138"/>
              </a:xfrm>
              <a:custGeom>
                <a:avLst/>
                <a:gdLst>
                  <a:gd name="T0" fmla="*/ 87 w 86"/>
                  <a:gd name="T1" fmla="*/ 128 h 138"/>
                  <a:gd name="T2" fmla="*/ 87 w 86"/>
                  <a:gd name="T3" fmla="*/ 118 h 138"/>
                  <a:gd name="T4" fmla="*/ 81 w 86"/>
                  <a:gd name="T5" fmla="*/ 104 h 138"/>
                  <a:gd name="T6" fmla="*/ 71 w 86"/>
                  <a:gd name="T7" fmla="*/ 94 h 138"/>
                  <a:gd name="T8" fmla="*/ 57 w 86"/>
                  <a:gd name="T9" fmla="*/ 86 h 138"/>
                  <a:gd name="T10" fmla="*/ 53 w 86"/>
                  <a:gd name="T11" fmla="*/ 80 h 138"/>
                  <a:gd name="T12" fmla="*/ 49 w 86"/>
                  <a:gd name="T13" fmla="*/ 72 h 138"/>
                  <a:gd name="T14" fmla="*/ 38 w 86"/>
                  <a:gd name="T15" fmla="*/ 54 h 138"/>
                  <a:gd name="T16" fmla="*/ 34 w 86"/>
                  <a:gd name="T17" fmla="*/ 46 h 138"/>
                  <a:gd name="T18" fmla="*/ 24 w 86"/>
                  <a:gd name="T19" fmla="*/ 36 h 138"/>
                  <a:gd name="T20" fmla="*/ 22 w 86"/>
                  <a:gd name="T21" fmla="*/ 30 h 138"/>
                  <a:gd name="T22" fmla="*/ 20 w 86"/>
                  <a:gd name="T23" fmla="*/ 24 h 138"/>
                  <a:gd name="T24" fmla="*/ 20 w 86"/>
                  <a:gd name="T25" fmla="*/ 22 h 138"/>
                  <a:gd name="T26" fmla="*/ 20 w 86"/>
                  <a:gd name="T27" fmla="*/ 20 h 138"/>
                  <a:gd name="T28" fmla="*/ 26 w 86"/>
                  <a:gd name="T29" fmla="*/ 2 h 138"/>
                  <a:gd name="T30" fmla="*/ 20 w 86"/>
                  <a:gd name="T31" fmla="*/ 0 h 138"/>
                  <a:gd name="T32" fmla="*/ 12 w 86"/>
                  <a:gd name="T33" fmla="*/ 0 h 138"/>
                  <a:gd name="T34" fmla="*/ 4 w 86"/>
                  <a:gd name="T35" fmla="*/ 8 h 138"/>
                  <a:gd name="T36" fmla="*/ 4 w 86"/>
                  <a:gd name="T37" fmla="*/ 14 h 138"/>
                  <a:gd name="T38" fmla="*/ 2 w 86"/>
                  <a:gd name="T39" fmla="*/ 14 h 138"/>
                  <a:gd name="T40" fmla="*/ 0 w 86"/>
                  <a:gd name="T41" fmla="*/ 16 h 138"/>
                  <a:gd name="T42" fmla="*/ 36 w 86"/>
                  <a:gd name="T43" fmla="*/ 138 h 138"/>
                  <a:gd name="T44" fmla="*/ 87 w 86"/>
                  <a:gd name="T45" fmla="*/ 12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29">
                <a:extLst>
                  <a:ext uri="{FF2B5EF4-FFF2-40B4-BE49-F238E27FC236}">
                    <a16:creationId xmlns:a16="http://schemas.microsoft.com/office/drawing/2014/main" id="{3CA20796-B3B6-4CAC-B92C-58B857EEBC4C}"/>
                  </a:ext>
                </a:extLst>
              </p:cNvPr>
              <p:cNvSpPr>
                <a:spLocks/>
              </p:cNvSpPr>
              <p:nvPr/>
            </p:nvSpPr>
            <p:spPr bwMode="gray">
              <a:xfrm>
                <a:off x="4748" y="1249"/>
                <a:ext cx="260" cy="134"/>
              </a:xfrm>
              <a:custGeom>
                <a:avLst/>
                <a:gdLst>
                  <a:gd name="T0" fmla="*/ 52 w 260"/>
                  <a:gd name="T1" fmla="*/ 44 h 134"/>
                  <a:gd name="T2" fmla="*/ 138 w 260"/>
                  <a:gd name="T3" fmla="*/ 22 h 134"/>
                  <a:gd name="T4" fmla="*/ 144 w 260"/>
                  <a:gd name="T5" fmla="*/ 22 h 134"/>
                  <a:gd name="T6" fmla="*/ 144 w 260"/>
                  <a:gd name="T7" fmla="*/ 14 h 134"/>
                  <a:gd name="T8" fmla="*/ 156 w 260"/>
                  <a:gd name="T9" fmla="*/ 0 h 134"/>
                  <a:gd name="T10" fmla="*/ 166 w 260"/>
                  <a:gd name="T11" fmla="*/ 2 h 134"/>
                  <a:gd name="T12" fmla="*/ 180 w 260"/>
                  <a:gd name="T13" fmla="*/ 22 h 134"/>
                  <a:gd name="T14" fmla="*/ 182 w 260"/>
                  <a:gd name="T15" fmla="*/ 30 h 134"/>
                  <a:gd name="T16" fmla="*/ 172 w 260"/>
                  <a:gd name="T17" fmla="*/ 42 h 134"/>
                  <a:gd name="T18" fmla="*/ 168 w 260"/>
                  <a:gd name="T19" fmla="*/ 58 h 134"/>
                  <a:gd name="T20" fmla="*/ 190 w 260"/>
                  <a:gd name="T21" fmla="*/ 64 h 134"/>
                  <a:gd name="T22" fmla="*/ 210 w 260"/>
                  <a:gd name="T23" fmla="*/ 88 h 134"/>
                  <a:gd name="T24" fmla="*/ 234 w 260"/>
                  <a:gd name="T25" fmla="*/ 98 h 134"/>
                  <a:gd name="T26" fmla="*/ 250 w 260"/>
                  <a:gd name="T27" fmla="*/ 82 h 134"/>
                  <a:gd name="T28" fmla="*/ 240 w 260"/>
                  <a:gd name="T29" fmla="*/ 72 h 134"/>
                  <a:gd name="T30" fmla="*/ 232 w 260"/>
                  <a:gd name="T31" fmla="*/ 64 h 134"/>
                  <a:gd name="T32" fmla="*/ 242 w 260"/>
                  <a:gd name="T33" fmla="*/ 64 h 134"/>
                  <a:gd name="T34" fmla="*/ 260 w 260"/>
                  <a:gd name="T35" fmla="*/ 98 h 134"/>
                  <a:gd name="T36" fmla="*/ 252 w 260"/>
                  <a:gd name="T37" fmla="*/ 100 h 134"/>
                  <a:gd name="T38" fmla="*/ 232 w 260"/>
                  <a:gd name="T39" fmla="*/ 112 h 134"/>
                  <a:gd name="T40" fmla="*/ 214 w 260"/>
                  <a:gd name="T41" fmla="*/ 124 h 134"/>
                  <a:gd name="T42" fmla="*/ 214 w 260"/>
                  <a:gd name="T43" fmla="*/ 116 h 134"/>
                  <a:gd name="T44" fmla="*/ 208 w 260"/>
                  <a:gd name="T45" fmla="*/ 108 h 134"/>
                  <a:gd name="T46" fmla="*/ 192 w 260"/>
                  <a:gd name="T47" fmla="*/ 132 h 134"/>
                  <a:gd name="T48" fmla="*/ 184 w 260"/>
                  <a:gd name="T49" fmla="*/ 128 h 134"/>
                  <a:gd name="T50" fmla="*/ 180 w 260"/>
                  <a:gd name="T51" fmla="*/ 126 h 134"/>
                  <a:gd name="T52" fmla="*/ 174 w 260"/>
                  <a:gd name="T53" fmla="*/ 120 h 134"/>
                  <a:gd name="T54" fmla="*/ 160 w 260"/>
                  <a:gd name="T55" fmla="*/ 112 h 134"/>
                  <a:gd name="T56" fmla="*/ 152 w 260"/>
                  <a:gd name="T57" fmla="*/ 102 h 134"/>
                  <a:gd name="T58" fmla="*/ 122 w 260"/>
                  <a:gd name="T59" fmla="*/ 98 h 134"/>
                  <a:gd name="T60" fmla="*/ 52 w 260"/>
                  <a:gd name="T61" fmla="*/ 120 h 134"/>
                  <a:gd name="T62" fmla="*/ 48 w 260"/>
                  <a:gd name="T63" fmla="*/ 116 h 134"/>
                  <a:gd name="T64" fmla="*/ 0 w 260"/>
                  <a:gd name="T65" fmla="*/ 12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30">
                <a:extLst>
                  <a:ext uri="{FF2B5EF4-FFF2-40B4-BE49-F238E27FC236}">
                    <a16:creationId xmlns:a16="http://schemas.microsoft.com/office/drawing/2014/main" id="{1771C92A-58AC-48DF-AA5F-FC1C15367DCD}"/>
                  </a:ext>
                </a:extLst>
              </p:cNvPr>
              <p:cNvSpPr>
                <a:spLocks/>
              </p:cNvSpPr>
              <p:nvPr/>
            </p:nvSpPr>
            <p:spPr bwMode="gray">
              <a:xfrm>
                <a:off x="4871" y="1339"/>
                <a:ext cx="67" cy="78"/>
              </a:xfrm>
              <a:custGeom>
                <a:avLst/>
                <a:gdLst>
                  <a:gd name="T0" fmla="*/ 0 w 68"/>
                  <a:gd name="T1" fmla="*/ 6 h 76"/>
                  <a:gd name="T2" fmla="*/ 14 w 68"/>
                  <a:gd name="T3" fmla="*/ 64 h 76"/>
                  <a:gd name="T4" fmla="*/ 12 w 68"/>
                  <a:gd name="T5" fmla="*/ 70 h 76"/>
                  <a:gd name="T6" fmla="*/ 12 w 68"/>
                  <a:gd name="T7" fmla="*/ 72 h 76"/>
                  <a:gd name="T8" fmla="*/ 12 w 68"/>
                  <a:gd name="T9" fmla="*/ 76 h 76"/>
                  <a:gd name="T10" fmla="*/ 12 w 68"/>
                  <a:gd name="T11" fmla="*/ 78 h 76"/>
                  <a:gd name="T12" fmla="*/ 16 w 68"/>
                  <a:gd name="T13" fmla="*/ 78 h 76"/>
                  <a:gd name="T14" fmla="*/ 30 w 68"/>
                  <a:gd name="T15" fmla="*/ 68 h 76"/>
                  <a:gd name="T16" fmla="*/ 39 w 68"/>
                  <a:gd name="T17" fmla="*/ 62 h 76"/>
                  <a:gd name="T18" fmla="*/ 39 w 68"/>
                  <a:gd name="T19" fmla="*/ 55 h 76"/>
                  <a:gd name="T20" fmla="*/ 35 w 68"/>
                  <a:gd name="T21" fmla="*/ 49 h 76"/>
                  <a:gd name="T22" fmla="*/ 35 w 68"/>
                  <a:gd name="T23" fmla="*/ 41 h 76"/>
                  <a:gd name="T24" fmla="*/ 41 w 68"/>
                  <a:gd name="T25" fmla="*/ 35 h 76"/>
                  <a:gd name="T26" fmla="*/ 45 w 68"/>
                  <a:gd name="T27" fmla="*/ 37 h 76"/>
                  <a:gd name="T28" fmla="*/ 45 w 68"/>
                  <a:gd name="T29" fmla="*/ 43 h 76"/>
                  <a:gd name="T30" fmla="*/ 45 w 68"/>
                  <a:gd name="T31" fmla="*/ 55 h 76"/>
                  <a:gd name="T32" fmla="*/ 47 w 68"/>
                  <a:gd name="T33" fmla="*/ 57 h 76"/>
                  <a:gd name="T34" fmla="*/ 51 w 68"/>
                  <a:gd name="T35" fmla="*/ 57 h 76"/>
                  <a:gd name="T36" fmla="*/ 51 w 68"/>
                  <a:gd name="T37" fmla="*/ 49 h 76"/>
                  <a:gd name="T38" fmla="*/ 55 w 68"/>
                  <a:gd name="T39" fmla="*/ 49 h 76"/>
                  <a:gd name="T40" fmla="*/ 59 w 68"/>
                  <a:gd name="T41" fmla="*/ 47 h 76"/>
                  <a:gd name="T42" fmla="*/ 67 w 68"/>
                  <a:gd name="T43" fmla="*/ 45 h 76"/>
                  <a:gd name="T44" fmla="*/ 67 w 68"/>
                  <a:gd name="T45" fmla="*/ 43 h 76"/>
                  <a:gd name="T46" fmla="*/ 61 w 68"/>
                  <a:gd name="T47" fmla="*/ 37 h 76"/>
                  <a:gd name="T48" fmla="*/ 61 w 68"/>
                  <a:gd name="T49" fmla="*/ 35 h 76"/>
                  <a:gd name="T50" fmla="*/ 57 w 68"/>
                  <a:gd name="T51" fmla="*/ 35 h 76"/>
                  <a:gd name="T52" fmla="*/ 55 w 68"/>
                  <a:gd name="T53" fmla="*/ 33 h 76"/>
                  <a:gd name="T54" fmla="*/ 51 w 68"/>
                  <a:gd name="T55" fmla="*/ 29 h 76"/>
                  <a:gd name="T56" fmla="*/ 51 w 68"/>
                  <a:gd name="T57" fmla="*/ 25 h 76"/>
                  <a:gd name="T58" fmla="*/ 37 w 68"/>
                  <a:gd name="T59" fmla="*/ 21 h 76"/>
                  <a:gd name="T60" fmla="*/ 34 w 68"/>
                  <a:gd name="T61" fmla="*/ 12 h 76"/>
                  <a:gd name="T62" fmla="*/ 30 w 68"/>
                  <a:gd name="T63" fmla="*/ 10 h 76"/>
                  <a:gd name="T64" fmla="*/ 26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32">
                <a:extLst>
                  <a:ext uri="{FF2B5EF4-FFF2-40B4-BE49-F238E27FC236}">
                    <a16:creationId xmlns:a16="http://schemas.microsoft.com/office/drawing/2014/main" id="{2F304C21-F9EC-451B-BBD7-C08B6FC76D88}"/>
                  </a:ext>
                </a:extLst>
              </p:cNvPr>
              <p:cNvSpPr>
                <a:spLocks/>
              </p:cNvSpPr>
              <p:nvPr/>
            </p:nvSpPr>
            <p:spPr bwMode="gray">
              <a:xfrm>
                <a:off x="4789" y="1017"/>
                <a:ext cx="127" cy="275"/>
              </a:xfrm>
              <a:custGeom>
                <a:avLst/>
                <a:gdLst>
                  <a:gd name="T0" fmla="*/ 125 w 126"/>
                  <a:gd name="T1" fmla="*/ 233 h 274"/>
                  <a:gd name="T2" fmla="*/ 121 w 126"/>
                  <a:gd name="T3" fmla="*/ 231 h 274"/>
                  <a:gd name="T4" fmla="*/ 115 w 126"/>
                  <a:gd name="T5" fmla="*/ 231 h 274"/>
                  <a:gd name="T6" fmla="*/ 109 w 126"/>
                  <a:gd name="T7" fmla="*/ 243 h 274"/>
                  <a:gd name="T8" fmla="*/ 103 w 126"/>
                  <a:gd name="T9" fmla="*/ 245 h 274"/>
                  <a:gd name="T10" fmla="*/ 103 w 126"/>
                  <a:gd name="T11" fmla="*/ 251 h 274"/>
                  <a:gd name="T12" fmla="*/ 103 w 126"/>
                  <a:gd name="T13" fmla="*/ 253 h 274"/>
                  <a:gd name="T14" fmla="*/ 101 w 126"/>
                  <a:gd name="T15" fmla="*/ 251 h 274"/>
                  <a:gd name="T16" fmla="*/ 97 w 126"/>
                  <a:gd name="T17" fmla="*/ 253 h 274"/>
                  <a:gd name="T18" fmla="*/ 97 w 126"/>
                  <a:gd name="T19" fmla="*/ 257 h 274"/>
                  <a:gd name="T20" fmla="*/ 10 w 126"/>
                  <a:gd name="T21" fmla="*/ 275 h 274"/>
                  <a:gd name="T22" fmla="*/ 10 w 126"/>
                  <a:gd name="T23" fmla="*/ 271 h 274"/>
                  <a:gd name="T24" fmla="*/ 4 w 126"/>
                  <a:gd name="T25" fmla="*/ 265 h 274"/>
                  <a:gd name="T26" fmla="*/ 4 w 126"/>
                  <a:gd name="T27" fmla="*/ 255 h 274"/>
                  <a:gd name="T28" fmla="*/ 6 w 126"/>
                  <a:gd name="T29" fmla="*/ 251 h 274"/>
                  <a:gd name="T30" fmla="*/ 4 w 126"/>
                  <a:gd name="T31" fmla="*/ 241 h 274"/>
                  <a:gd name="T32" fmla="*/ 0 w 126"/>
                  <a:gd name="T33" fmla="*/ 201 h 274"/>
                  <a:gd name="T34" fmla="*/ 0 w 126"/>
                  <a:gd name="T35" fmla="*/ 189 h 274"/>
                  <a:gd name="T36" fmla="*/ 4 w 126"/>
                  <a:gd name="T37" fmla="*/ 165 h 274"/>
                  <a:gd name="T38" fmla="*/ 8 w 126"/>
                  <a:gd name="T39" fmla="*/ 149 h 274"/>
                  <a:gd name="T40" fmla="*/ 10 w 126"/>
                  <a:gd name="T41" fmla="*/ 139 h 274"/>
                  <a:gd name="T42" fmla="*/ 4 w 126"/>
                  <a:gd name="T43" fmla="*/ 128 h 274"/>
                  <a:gd name="T44" fmla="*/ 4 w 126"/>
                  <a:gd name="T45" fmla="*/ 120 h 274"/>
                  <a:gd name="T46" fmla="*/ 8 w 126"/>
                  <a:gd name="T47" fmla="*/ 114 h 274"/>
                  <a:gd name="T48" fmla="*/ 24 w 126"/>
                  <a:gd name="T49" fmla="*/ 102 h 274"/>
                  <a:gd name="T50" fmla="*/ 32 w 126"/>
                  <a:gd name="T51" fmla="*/ 80 h 274"/>
                  <a:gd name="T52" fmla="*/ 24 w 126"/>
                  <a:gd name="T53" fmla="*/ 66 h 274"/>
                  <a:gd name="T54" fmla="*/ 22 w 126"/>
                  <a:gd name="T55" fmla="*/ 60 h 274"/>
                  <a:gd name="T56" fmla="*/ 26 w 126"/>
                  <a:gd name="T57" fmla="*/ 56 h 274"/>
                  <a:gd name="T58" fmla="*/ 24 w 126"/>
                  <a:gd name="T59" fmla="*/ 52 h 274"/>
                  <a:gd name="T60" fmla="*/ 20 w 126"/>
                  <a:gd name="T61" fmla="*/ 38 h 274"/>
                  <a:gd name="T62" fmla="*/ 24 w 126"/>
                  <a:gd name="T63" fmla="*/ 20 h 274"/>
                  <a:gd name="T64" fmla="*/ 20 w 126"/>
                  <a:gd name="T65" fmla="*/ 14 h 274"/>
                  <a:gd name="T66" fmla="*/ 22 w 126"/>
                  <a:gd name="T67" fmla="*/ 10 h 274"/>
                  <a:gd name="T68" fmla="*/ 26 w 126"/>
                  <a:gd name="T69" fmla="*/ 10 h 274"/>
                  <a:gd name="T70" fmla="*/ 30 w 126"/>
                  <a:gd name="T71" fmla="*/ 4 h 274"/>
                  <a:gd name="T72" fmla="*/ 34 w 126"/>
                  <a:gd name="T73" fmla="*/ 6 h 274"/>
                  <a:gd name="T74" fmla="*/ 38 w 126"/>
                  <a:gd name="T75" fmla="*/ 6 h 274"/>
                  <a:gd name="T76" fmla="*/ 42 w 126"/>
                  <a:gd name="T77" fmla="*/ 0 h 274"/>
                  <a:gd name="T78" fmla="*/ 99 w 126"/>
                  <a:gd name="T79" fmla="*/ 169 h 274"/>
                  <a:gd name="T80" fmla="*/ 101 w 126"/>
                  <a:gd name="T81" fmla="*/ 173 h 274"/>
                  <a:gd name="T82" fmla="*/ 101 w 126"/>
                  <a:gd name="T83" fmla="*/ 181 h 274"/>
                  <a:gd name="T84" fmla="*/ 101 w 126"/>
                  <a:gd name="T85" fmla="*/ 183 h 274"/>
                  <a:gd name="T86" fmla="*/ 115 w 126"/>
                  <a:gd name="T87" fmla="*/ 195 h 274"/>
                  <a:gd name="T88" fmla="*/ 117 w 126"/>
                  <a:gd name="T89" fmla="*/ 195 h 274"/>
                  <a:gd name="T90" fmla="*/ 119 w 126"/>
                  <a:gd name="T91" fmla="*/ 201 h 274"/>
                  <a:gd name="T92" fmla="*/ 119 w 126"/>
                  <a:gd name="T93" fmla="*/ 203 h 274"/>
                  <a:gd name="T94" fmla="*/ 127 w 126"/>
                  <a:gd name="T95" fmla="*/ 217 h 274"/>
                  <a:gd name="T96" fmla="*/ 127 w 126"/>
                  <a:gd name="T97" fmla="*/ 221 h 274"/>
                  <a:gd name="T98" fmla="*/ 125 w 126"/>
                  <a:gd name="T99" fmla="*/ 227 h 274"/>
                  <a:gd name="T100" fmla="*/ 125 w 126"/>
                  <a:gd name="T101" fmla="*/ 233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33">
                <a:extLst>
                  <a:ext uri="{FF2B5EF4-FFF2-40B4-BE49-F238E27FC236}">
                    <a16:creationId xmlns:a16="http://schemas.microsoft.com/office/drawing/2014/main" id="{55878278-AAD5-4BDB-B57F-0C3395BA5962}"/>
                  </a:ext>
                </a:extLst>
              </p:cNvPr>
              <p:cNvSpPr>
                <a:spLocks/>
              </p:cNvSpPr>
              <p:nvPr/>
            </p:nvSpPr>
            <p:spPr bwMode="gray">
              <a:xfrm>
                <a:off x="4832" y="767"/>
                <a:ext cx="289" cy="467"/>
              </a:xfrm>
              <a:custGeom>
                <a:avLst/>
                <a:gdLst>
                  <a:gd name="T0" fmla="*/ 56 w 288"/>
                  <a:gd name="T1" fmla="*/ 419 h 464"/>
                  <a:gd name="T2" fmla="*/ 58 w 288"/>
                  <a:gd name="T3" fmla="*/ 431 h 464"/>
                  <a:gd name="T4" fmla="*/ 72 w 288"/>
                  <a:gd name="T5" fmla="*/ 445 h 464"/>
                  <a:gd name="T6" fmla="*/ 76 w 288"/>
                  <a:gd name="T7" fmla="*/ 451 h 464"/>
                  <a:gd name="T8" fmla="*/ 84 w 288"/>
                  <a:gd name="T9" fmla="*/ 467 h 464"/>
                  <a:gd name="T10" fmla="*/ 88 w 288"/>
                  <a:gd name="T11" fmla="*/ 453 h 464"/>
                  <a:gd name="T12" fmla="*/ 94 w 288"/>
                  <a:gd name="T13" fmla="*/ 429 h 464"/>
                  <a:gd name="T14" fmla="*/ 106 w 288"/>
                  <a:gd name="T15" fmla="*/ 403 h 464"/>
                  <a:gd name="T16" fmla="*/ 104 w 288"/>
                  <a:gd name="T17" fmla="*/ 397 h 464"/>
                  <a:gd name="T18" fmla="*/ 118 w 288"/>
                  <a:gd name="T19" fmla="*/ 368 h 464"/>
                  <a:gd name="T20" fmla="*/ 124 w 288"/>
                  <a:gd name="T21" fmla="*/ 378 h 464"/>
                  <a:gd name="T22" fmla="*/ 130 w 288"/>
                  <a:gd name="T23" fmla="*/ 378 h 464"/>
                  <a:gd name="T24" fmla="*/ 130 w 288"/>
                  <a:gd name="T25" fmla="*/ 364 h 464"/>
                  <a:gd name="T26" fmla="*/ 151 w 288"/>
                  <a:gd name="T27" fmla="*/ 358 h 464"/>
                  <a:gd name="T28" fmla="*/ 155 w 288"/>
                  <a:gd name="T29" fmla="*/ 348 h 464"/>
                  <a:gd name="T30" fmla="*/ 167 w 288"/>
                  <a:gd name="T31" fmla="*/ 344 h 464"/>
                  <a:gd name="T32" fmla="*/ 173 w 288"/>
                  <a:gd name="T33" fmla="*/ 330 h 464"/>
                  <a:gd name="T34" fmla="*/ 179 w 288"/>
                  <a:gd name="T35" fmla="*/ 310 h 464"/>
                  <a:gd name="T36" fmla="*/ 183 w 288"/>
                  <a:gd name="T37" fmla="*/ 304 h 464"/>
                  <a:gd name="T38" fmla="*/ 199 w 288"/>
                  <a:gd name="T39" fmla="*/ 302 h 464"/>
                  <a:gd name="T40" fmla="*/ 205 w 288"/>
                  <a:gd name="T41" fmla="*/ 288 h 464"/>
                  <a:gd name="T42" fmla="*/ 217 w 288"/>
                  <a:gd name="T43" fmla="*/ 276 h 464"/>
                  <a:gd name="T44" fmla="*/ 235 w 288"/>
                  <a:gd name="T45" fmla="*/ 284 h 464"/>
                  <a:gd name="T46" fmla="*/ 253 w 288"/>
                  <a:gd name="T47" fmla="*/ 260 h 464"/>
                  <a:gd name="T48" fmla="*/ 273 w 288"/>
                  <a:gd name="T49" fmla="*/ 240 h 464"/>
                  <a:gd name="T50" fmla="*/ 279 w 288"/>
                  <a:gd name="T51" fmla="*/ 238 h 464"/>
                  <a:gd name="T52" fmla="*/ 289 w 288"/>
                  <a:gd name="T53" fmla="*/ 227 h 464"/>
                  <a:gd name="T54" fmla="*/ 283 w 288"/>
                  <a:gd name="T55" fmla="*/ 217 h 464"/>
                  <a:gd name="T56" fmla="*/ 277 w 288"/>
                  <a:gd name="T57" fmla="*/ 215 h 464"/>
                  <a:gd name="T58" fmla="*/ 283 w 288"/>
                  <a:gd name="T59" fmla="*/ 207 h 464"/>
                  <a:gd name="T60" fmla="*/ 277 w 288"/>
                  <a:gd name="T61" fmla="*/ 189 h 464"/>
                  <a:gd name="T62" fmla="*/ 263 w 288"/>
                  <a:gd name="T63" fmla="*/ 185 h 464"/>
                  <a:gd name="T64" fmla="*/ 255 w 288"/>
                  <a:gd name="T65" fmla="*/ 191 h 464"/>
                  <a:gd name="T66" fmla="*/ 241 w 288"/>
                  <a:gd name="T67" fmla="*/ 163 h 464"/>
                  <a:gd name="T68" fmla="*/ 243 w 288"/>
                  <a:gd name="T69" fmla="*/ 155 h 464"/>
                  <a:gd name="T70" fmla="*/ 237 w 288"/>
                  <a:gd name="T71" fmla="*/ 153 h 464"/>
                  <a:gd name="T72" fmla="*/ 223 w 288"/>
                  <a:gd name="T73" fmla="*/ 151 h 464"/>
                  <a:gd name="T74" fmla="*/ 213 w 288"/>
                  <a:gd name="T75" fmla="*/ 149 h 464"/>
                  <a:gd name="T76" fmla="*/ 209 w 288"/>
                  <a:gd name="T77" fmla="*/ 131 h 464"/>
                  <a:gd name="T78" fmla="*/ 142 w 288"/>
                  <a:gd name="T79" fmla="*/ 2 h 464"/>
                  <a:gd name="T80" fmla="*/ 128 w 288"/>
                  <a:gd name="T81" fmla="*/ 2 h 464"/>
                  <a:gd name="T82" fmla="*/ 122 w 288"/>
                  <a:gd name="T83" fmla="*/ 12 h 464"/>
                  <a:gd name="T84" fmla="*/ 108 w 288"/>
                  <a:gd name="T85" fmla="*/ 16 h 464"/>
                  <a:gd name="T86" fmla="*/ 88 w 288"/>
                  <a:gd name="T87" fmla="*/ 30 h 464"/>
                  <a:gd name="T88" fmla="*/ 82 w 288"/>
                  <a:gd name="T89" fmla="*/ 12 h 464"/>
                  <a:gd name="T90" fmla="*/ 74 w 288"/>
                  <a:gd name="T91" fmla="*/ 8 h 464"/>
                  <a:gd name="T92" fmla="*/ 38 w 288"/>
                  <a:gd name="T93" fmla="*/ 97 h 464"/>
                  <a:gd name="T94" fmla="*/ 42 w 288"/>
                  <a:gd name="T95" fmla="*/ 115 h 464"/>
                  <a:gd name="T96" fmla="*/ 40 w 288"/>
                  <a:gd name="T97" fmla="*/ 131 h 464"/>
                  <a:gd name="T98" fmla="*/ 32 w 288"/>
                  <a:gd name="T99" fmla="*/ 143 h 464"/>
                  <a:gd name="T100" fmla="*/ 36 w 288"/>
                  <a:gd name="T101" fmla="*/ 189 h 464"/>
                  <a:gd name="T102" fmla="*/ 24 w 288"/>
                  <a:gd name="T103" fmla="*/ 215 h 464"/>
                  <a:gd name="T104" fmla="*/ 26 w 288"/>
                  <a:gd name="T105" fmla="*/ 231 h 464"/>
                  <a:gd name="T106" fmla="*/ 18 w 288"/>
                  <a:gd name="T107" fmla="*/ 234 h 464"/>
                  <a:gd name="T108" fmla="*/ 18 w 288"/>
                  <a:gd name="T109" fmla="*/ 248 h 464"/>
                  <a:gd name="T110" fmla="*/ 8 w 288"/>
                  <a:gd name="T111" fmla="*/ 24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34">
                <a:extLst>
                  <a:ext uri="{FF2B5EF4-FFF2-40B4-BE49-F238E27FC236}">
                    <a16:creationId xmlns:a16="http://schemas.microsoft.com/office/drawing/2014/main" id="{25DA3E3F-A62E-4609-8445-5C12334E4A06}"/>
                  </a:ext>
                </a:extLst>
              </p:cNvPr>
              <p:cNvSpPr>
                <a:spLocks/>
              </p:cNvSpPr>
              <p:nvPr/>
            </p:nvSpPr>
            <p:spPr bwMode="gray">
              <a:xfrm>
                <a:off x="3213" y="2112"/>
                <a:ext cx="392" cy="364"/>
              </a:xfrm>
              <a:custGeom>
                <a:avLst/>
                <a:gdLst>
                  <a:gd name="T0" fmla="*/ 0 w 392"/>
                  <a:gd name="T1" fmla="*/ 16 h 360"/>
                  <a:gd name="T2" fmla="*/ 352 w 392"/>
                  <a:gd name="T3" fmla="*/ 0 h 360"/>
                  <a:gd name="T4" fmla="*/ 350 w 392"/>
                  <a:gd name="T5" fmla="*/ 4 h 360"/>
                  <a:gd name="T6" fmla="*/ 358 w 392"/>
                  <a:gd name="T7" fmla="*/ 10 h 360"/>
                  <a:gd name="T8" fmla="*/ 362 w 392"/>
                  <a:gd name="T9" fmla="*/ 18 h 360"/>
                  <a:gd name="T10" fmla="*/ 360 w 392"/>
                  <a:gd name="T11" fmla="*/ 26 h 360"/>
                  <a:gd name="T12" fmla="*/ 350 w 392"/>
                  <a:gd name="T13" fmla="*/ 34 h 360"/>
                  <a:gd name="T14" fmla="*/ 340 w 392"/>
                  <a:gd name="T15" fmla="*/ 47 h 360"/>
                  <a:gd name="T16" fmla="*/ 338 w 392"/>
                  <a:gd name="T17" fmla="*/ 53 h 360"/>
                  <a:gd name="T18" fmla="*/ 392 w 392"/>
                  <a:gd name="T19" fmla="*/ 49 h 360"/>
                  <a:gd name="T20" fmla="*/ 390 w 392"/>
                  <a:gd name="T21" fmla="*/ 55 h 360"/>
                  <a:gd name="T22" fmla="*/ 392 w 392"/>
                  <a:gd name="T23" fmla="*/ 59 h 360"/>
                  <a:gd name="T24" fmla="*/ 388 w 392"/>
                  <a:gd name="T25" fmla="*/ 67 h 360"/>
                  <a:gd name="T26" fmla="*/ 378 w 392"/>
                  <a:gd name="T27" fmla="*/ 77 h 360"/>
                  <a:gd name="T28" fmla="*/ 374 w 392"/>
                  <a:gd name="T29" fmla="*/ 99 h 360"/>
                  <a:gd name="T30" fmla="*/ 364 w 392"/>
                  <a:gd name="T31" fmla="*/ 111 h 360"/>
                  <a:gd name="T32" fmla="*/ 366 w 392"/>
                  <a:gd name="T33" fmla="*/ 125 h 360"/>
                  <a:gd name="T34" fmla="*/ 364 w 392"/>
                  <a:gd name="T35" fmla="*/ 144 h 360"/>
                  <a:gd name="T36" fmla="*/ 362 w 392"/>
                  <a:gd name="T37" fmla="*/ 144 h 360"/>
                  <a:gd name="T38" fmla="*/ 354 w 392"/>
                  <a:gd name="T39" fmla="*/ 154 h 360"/>
                  <a:gd name="T40" fmla="*/ 352 w 392"/>
                  <a:gd name="T41" fmla="*/ 158 h 360"/>
                  <a:gd name="T42" fmla="*/ 336 w 392"/>
                  <a:gd name="T43" fmla="*/ 172 h 360"/>
                  <a:gd name="T44" fmla="*/ 332 w 392"/>
                  <a:gd name="T45" fmla="*/ 188 h 360"/>
                  <a:gd name="T46" fmla="*/ 332 w 392"/>
                  <a:gd name="T47" fmla="*/ 202 h 360"/>
                  <a:gd name="T48" fmla="*/ 330 w 392"/>
                  <a:gd name="T49" fmla="*/ 212 h 360"/>
                  <a:gd name="T50" fmla="*/ 316 w 392"/>
                  <a:gd name="T51" fmla="*/ 220 h 360"/>
                  <a:gd name="T52" fmla="*/ 306 w 392"/>
                  <a:gd name="T53" fmla="*/ 237 h 360"/>
                  <a:gd name="T54" fmla="*/ 302 w 392"/>
                  <a:gd name="T55" fmla="*/ 241 h 360"/>
                  <a:gd name="T56" fmla="*/ 302 w 392"/>
                  <a:gd name="T57" fmla="*/ 253 h 360"/>
                  <a:gd name="T58" fmla="*/ 294 w 392"/>
                  <a:gd name="T59" fmla="*/ 263 h 360"/>
                  <a:gd name="T60" fmla="*/ 294 w 392"/>
                  <a:gd name="T61" fmla="*/ 273 h 360"/>
                  <a:gd name="T62" fmla="*/ 290 w 392"/>
                  <a:gd name="T63" fmla="*/ 285 h 360"/>
                  <a:gd name="T64" fmla="*/ 282 w 392"/>
                  <a:gd name="T65" fmla="*/ 299 h 360"/>
                  <a:gd name="T66" fmla="*/ 284 w 392"/>
                  <a:gd name="T67" fmla="*/ 315 h 360"/>
                  <a:gd name="T68" fmla="*/ 292 w 392"/>
                  <a:gd name="T69" fmla="*/ 324 h 360"/>
                  <a:gd name="T70" fmla="*/ 294 w 392"/>
                  <a:gd name="T71" fmla="*/ 334 h 360"/>
                  <a:gd name="T72" fmla="*/ 296 w 392"/>
                  <a:gd name="T73" fmla="*/ 336 h 360"/>
                  <a:gd name="T74" fmla="*/ 296 w 392"/>
                  <a:gd name="T75" fmla="*/ 340 h 360"/>
                  <a:gd name="T76" fmla="*/ 292 w 392"/>
                  <a:gd name="T77" fmla="*/ 344 h 360"/>
                  <a:gd name="T78" fmla="*/ 290 w 392"/>
                  <a:gd name="T79" fmla="*/ 352 h 360"/>
                  <a:gd name="T80" fmla="*/ 290 w 392"/>
                  <a:gd name="T81" fmla="*/ 358 h 360"/>
                  <a:gd name="T82" fmla="*/ 50 w 392"/>
                  <a:gd name="T83" fmla="*/ 364 h 360"/>
                  <a:gd name="T84" fmla="*/ 50 w 392"/>
                  <a:gd name="T85" fmla="*/ 311 h 360"/>
                  <a:gd name="T86" fmla="*/ 38 w 392"/>
                  <a:gd name="T87" fmla="*/ 309 h 360"/>
                  <a:gd name="T88" fmla="*/ 28 w 392"/>
                  <a:gd name="T89" fmla="*/ 313 h 360"/>
                  <a:gd name="T90" fmla="*/ 24 w 392"/>
                  <a:gd name="T91" fmla="*/ 311 h 360"/>
                  <a:gd name="T92" fmla="*/ 12 w 392"/>
                  <a:gd name="T93" fmla="*/ 303 h 360"/>
                  <a:gd name="T94" fmla="*/ 14 w 392"/>
                  <a:gd name="T95" fmla="*/ 125 h 360"/>
                  <a:gd name="T96" fmla="*/ 0 w 392"/>
                  <a:gd name="T97" fmla="*/ 16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35">
                <a:extLst>
                  <a:ext uri="{FF2B5EF4-FFF2-40B4-BE49-F238E27FC236}">
                    <a16:creationId xmlns:a16="http://schemas.microsoft.com/office/drawing/2014/main" id="{A67AB202-3C3F-4A3E-A486-123273360BF2}"/>
                  </a:ext>
                </a:extLst>
              </p:cNvPr>
              <p:cNvSpPr>
                <a:spLocks/>
              </p:cNvSpPr>
              <p:nvPr/>
            </p:nvSpPr>
            <p:spPr bwMode="gray">
              <a:xfrm>
                <a:off x="1678" y="1453"/>
                <a:ext cx="450" cy="555"/>
              </a:xfrm>
              <a:custGeom>
                <a:avLst/>
                <a:gdLst>
                  <a:gd name="T0" fmla="*/ 396 w 446"/>
                  <a:gd name="T1" fmla="*/ 555 h 554"/>
                  <a:gd name="T2" fmla="*/ 450 w 446"/>
                  <a:gd name="T3" fmla="*/ 158 h 554"/>
                  <a:gd name="T4" fmla="*/ 303 w 446"/>
                  <a:gd name="T5" fmla="*/ 136 h 554"/>
                  <a:gd name="T6" fmla="*/ 317 w 446"/>
                  <a:gd name="T7" fmla="*/ 40 h 554"/>
                  <a:gd name="T8" fmla="*/ 97 w 446"/>
                  <a:gd name="T9" fmla="*/ 0 h 554"/>
                  <a:gd name="T10" fmla="*/ 0 w 446"/>
                  <a:gd name="T11" fmla="*/ 493 h 554"/>
                  <a:gd name="T12" fmla="*/ 0 w 446"/>
                  <a:gd name="T13" fmla="*/ 493 h 554"/>
                  <a:gd name="T14" fmla="*/ 396 w 446"/>
                  <a:gd name="T15" fmla="*/ 555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6">
                <a:extLst>
                  <a:ext uri="{FF2B5EF4-FFF2-40B4-BE49-F238E27FC236}">
                    <a16:creationId xmlns:a16="http://schemas.microsoft.com/office/drawing/2014/main" id="{57D49A8B-C06C-49D2-A818-EFEBBA9E1CF6}"/>
                  </a:ext>
                </a:extLst>
              </p:cNvPr>
              <p:cNvSpPr>
                <a:spLocks/>
              </p:cNvSpPr>
              <p:nvPr/>
            </p:nvSpPr>
            <p:spPr bwMode="gray">
              <a:xfrm>
                <a:off x="1754" y="743"/>
                <a:ext cx="811" cy="513"/>
              </a:xfrm>
              <a:custGeom>
                <a:avLst/>
                <a:gdLst>
                  <a:gd name="T0" fmla="*/ 284 w 806"/>
                  <a:gd name="T1" fmla="*/ 453 h 510"/>
                  <a:gd name="T2" fmla="*/ 276 w 806"/>
                  <a:gd name="T3" fmla="*/ 503 h 510"/>
                  <a:gd name="T4" fmla="*/ 268 w 806"/>
                  <a:gd name="T5" fmla="*/ 483 h 510"/>
                  <a:gd name="T6" fmla="*/ 248 w 806"/>
                  <a:gd name="T7" fmla="*/ 481 h 510"/>
                  <a:gd name="T8" fmla="*/ 229 w 806"/>
                  <a:gd name="T9" fmla="*/ 489 h 510"/>
                  <a:gd name="T10" fmla="*/ 217 w 806"/>
                  <a:gd name="T11" fmla="*/ 485 h 510"/>
                  <a:gd name="T12" fmla="*/ 193 w 806"/>
                  <a:gd name="T13" fmla="*/ 481 h 510"/>
                  <a:gd name="T14" fmla="*/ 181 w 806"/>
                  <a:gd name="T15" fmla="*/ 489 h 510"/>
                  <a:gd name="T16" fmla="*/ 161 w 806"/>
                  <a:gd name="T17" fmla="*/ 481 h 510"/>
                  <a:gd name="T18" fmla="*/ 151 w 806"/>
                  <a:gd name="T19" fmla="*/ 493 h 510"/>
                  <a:gd name="T20" fmla="*/ 135 w 806"/>
                  <a:gd name="T21" fmla="*/ 477 h 510"/>
                  <a:gd name="T22" fmla="*/ 139 w 806"/>
                  <a:gd name="T23" fmla="*/ 461 h 510"/>
                  <a:gd name="T24" fmla="*/ 129 w 806"/>
                  <a:gd name="T25" fmla="*/ 445 h 510"/>
                  <a:gd name="T26" fmla="*/ 113 w 806"/>
                  <a:gd name="T27" fmla="*/ 431 h 510"/>
                  <a:gd name="T28" fmla="*/ 119 w 806"/>
                  <a:gd name="T29" fmla="*/ 416 h 510"/>
                  <a:gd name="T30" fmla="*/ 107 w 806"/>
                  <a:gd name="T31" fmla="*/ 392 h 510"/>
                  <a:gd name="T32" fmla="*/ 109 w 806"/>
                  <a:gd name="T33" fmla="*/ 360 h 510"/>
                  <a:gd name="T34" fmla="*/ 101 w 806"/>
                  <a:gd name="T35" fmla="*/ 354 h 510"/>
                  <a:gd name="T36" fmla="*/ 97 w 806"/>
                  <a:gd name="T37" fmla="*/ 346 h 510"/>
                  <a:gd name="T38" fmla="*/ 72 w 806"/>
                  <a:gd name="T39" fmla="*/ 364 h 510"/>
                  <a:gd name="T40" fmla="*/ 54 w 806"/>
                  <a:gd name="T41" fmla="*/ 352 h 510"/>
                  <a:gd name="T42" fmla="*/ 56 w 806"/>
                  <a:gd name="T43" fmla="*/ 338 h 510"/>
                  <a:gd name="T44" fmla="*/ 68 w 806"/>
                  <a:gd name="T45" fmla="*/ 322 h 510"/>
                  <a:gd name="T46" fmla="*/ 66 w 806"/>
                  <a:gd name="T47" fmla="*/ 312 h 510"/>
                  <a:gd name="T48" fmla="*/ 74 w 806"/>
                  <a:gd name="T49" fmla="*/ 290 h 510"/>
                  <a:gd name="T50" fmla="*/ 89 w 806"/>
                  <a:gd name="T51" fmla="*/ 253 h 510"/>
                  <a:gd name="T52" fmla="*/ 68 w 806"/>
                  <a:gd name="T53" fmla="*/ 245 h 510"/>
                  <a:gd name="T54" fmla="*/ 58 w 806"/>
                  <a:gd name="T55" fmla="*/ 237 h 510"/>
                  <a:gd name="T56" fmla="*/ 50 w 806"/>
                  <a:gd name="T57" fmla="*/ 211 h 510"/>
                  <a:gd name="T58" fmla="*/ 20 w 806"/>
                  <a:gd name="T59" fmla="*/ 169 h 510"/>
                  <a:gd name="T60" fmla="*/ 8 w 806"/>
                  <a:gd name="T61" fmla="*/ 153 h 510"/>
                  <a:gd name="T62" fmla="*/ 16 w 806"/>
                  <a:gd name="T63" fmla="*/ 139 h 510"/>
                  <a:gd name="T64" fmla="*/ 0 w 806"/>
                  <a:gd name="T65" fmla="*/ 95 h 510"/>
                  <a:gd name="T66" fmla="*/ 93 w 806"/>
                  <a:gd name="T67" fmla="*/ 12 h 510"/>
                  <a:gd name="T68" fmla="*/ 493 w 806"/>
                  <a:gd name="T69" fmla="*/ 80 h 510"/>
                  <a:gd name="T70" fmla="*/ 787 w 806"/>
                  <a:gd name="T71" fmla="*/ 416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37">
                <a:extLst>
                  <a:ext uri="{FF2B5EF4-FFF2-40B4-BE49-F238E27FC236}">
                    <a16:creationId xmlns:a16="http://schemas.microsoft.com/office/drawing/2014/main" id="{20A3173B-7BB5-4681-8CA6-0C03B57C983C}"/>
                  </a:ext>
                </a:extLst>
              </p:cNvPr>
              <p:cNvSpPr>
                <a:spLocks/>
              </p:cNvSpPr>
              <p:nvPr/>
            </p:nvSpPr>
            <p:spPr bwMode="gray">
              <a:xfrm>
                <a:off x="1981" y="1195"/>
                <a:ext cx="548" cy="457"/>
              </a:xfrm>
              <a:custGeom>
                <a:avLst/>
                <a:gdLst>
                  <a:gd name="T0" fmla="*/ 516 w 548"/>
                  <a:gd name="T1" fmla="*/ 457 h 456"/>
                  <a:gd name="T2" fmla="*/ 532 w 548"/>
                  <a:gd name="T3" fmla="*/ 257 h 456"/>
                  <a:gd name="T4" fmla="*/ 548 w 548"/>
                  <a:gd name="T5" fmla="*/ 60 h 456"/>
                  <a:gd name="T6" fmla="*/ 58 w 548"/>
                  <a:gd name="T7" fmla="*/ 0 h 456"/>
                  <a:gd name="T8" fmla="*/ 50 w 548"/>
                  <a:gd name="T9" fmla="*/ 50 h 456"/>
                  <a:gd name="T10" fmla="*/ 16 w 548"/>
                  <a:gd name="T11" fmla="*/ 297 h 456"/>
                  <a:gd name="T12" fmla="*/ 14 w 548"/>
                  <a:gd name="T13" fmla="*/ 297 h 456"/>
                  <a:gd name="T14" fmla="*/ 0 w 548"/>
                  <a:gd name="T15" fmla="*/ 393 h 456"/>
                  <a:gd name="T16" fmla="*/ 146 w 548"/>
                  <a:gd name="T17" fmla="*/ 415 h 456"/>
                  <a:gd name="T18" fmla="*/ 516 w 548"/>
                  <a:gd name="T19" fmla="*/ 457 h 456"/>
                  <a:gd name="T20" fmla="*/ 516 w 548"/>
                  <a:gd name="T21" fmla="*/ 457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38">
                <a:extLst>
                  <a:ext uri="{FF2B5EF4-FFF2-40B4-BE49-F238E27FC236}">
                    <a16:creationId xmlns:a16="http://schemas.microsoft.com/office/drawing/2014/main" id="{7A0AE15F-0896-4C11-B3CE-5E76B3B93E85}"/>
                  </a:ext>
                </a:extLst>
              </p:cNvPr>
              <p:cNvSpPr>
                <a:spLocks/>
              </p:cNvSpPr>
              <p:nvPr/>
            </p:nvSpPr>
            <p:spPr bwMode="gray">
              <a:xfrm>
                <a:off x="2541" y="857"/>
                <a:ext cx="518" cy="324"/>
              </a:xfrm>
              <a:custGeom>
                <a:avLst/>
                <a:gdLst>
                  <a:gd name="T0" fmla="*/ 0 w 516"/>
                  <a:gd name="T1" fmla="*/ 302 h 324"/>
                  <a:gd name="T2" fmla="*/ 24 w 516"/>
                  <a:gd name="T3" fmla="*/ 0 h 324"/>
                  <a:gd name="T4" fmla="*/ 253 w 516"/>
                  <a:gd name="T5" fmla="*/ 16 h 324"/>
                  <a:gd name="T6" fmla="*/ 478 w 516"/>
                  <a:gd name="T7" fmla="*/ 22 h 324"/>
                  <a:gd name="T8" fmla="*/ 478 w 516"/>
                  <a:gd name="T9" fmla="*/ 30 h 324"/>
                  <a:gd name="T10" fmla="*/ 486 w 516"/>
                  <a:gd name="T11" fmla="*/ 54 h 324"/>
                  <a:gd name="T12" fmla="*/ 482 w 516"/>
                  <a:gd name="T13" fmla="*/ 62 h 324"/>
                  <a:gd name="T14" fmla="*/ 480 w 516"/>
                  <a:gd name="T15" fmla="*/ 78 h 324"/>
                  <a:gd name="T16" fmla="*/ 482 w 516"/>
                  <a:gd name="T17" fmla="*/ 106 h 324"/>
                  <a:gd name="T18" fmla="*/ 488 w 516"/>
                  <a:gd name="T19" fmla="*/ 138 h 324"/>
                  <a:gd name="T20" fmla="*/ 496 w 516"/>
                  <a:gd name="T21" fmla="*/ 146 h 324"/>
                  <a:gd name="T22" fmla="*/ 502 w 516"/>
                  <a:gd name="T23" fmla="*/ 176 h 324"/>
                  <a:gd name="T24" fmla="*/ 504 w 516"/>
                  <a:gd name="T25" fmla="*/ 226 h 324"/>
                  <a:gd name="T26" fmla="*/ 506 w 516"/>
                  <a:gd name="T27" fmla="*/ 236 h 324"/>
                  <a:gd name="T28" fmla="*/ 506 w 516"/>
                  <a:gd name="T29" fmla="*/ 254 h 324"/>
                  <a:gd name="T30" fmla="*/ 508 w 516"/>
                  <a:gd name="T31" fmla="*/ 260 h 324"/>
                  <a:gd name="T32" fmla="*/ 518 w 516"/>
                  <a:gd name="T33" fmla="*/ 296 h 324"/>
                  <a:gd name="T34" fmla="*/ 518 w 516"/>
                  <a:gd name="T35" fmla="*/ 310 h 324"/>
                  <a:gd name="T36" fmla="*/ 518 w 516"/>
                  <a:gd name="T37" fmla="*/ 324 h 324"/>
                  <a:gd name="T38" fmla="*/ 0 w 516"/>
                  <a:gd name="T39" fmla="*/ 30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39">
                <a:extLst>
                  <a:ext uri="{FF2B5EF4-FFF2-40B4-BE49-F238E27FC236}">
                    <a16:creationId xmlns:a16="http://schemas.microsoft.com/office/drawing/2014/main" id="{9EF5BF00-A166-4DBF-AD90-AB350301ECF5}"/>
                  </a:ext>
                </a:extLst>
              </p:cNvPr>
              <p:cNvSpPr>
                <a:spLocks/>
              </p:cNvSpPr>
              <p:nvPr/>
            </p:nvSpPr>
            <p:spPr bwMode="gray">
              <a:xfrm>
                <a:off x="2515" y="1160"/>
                <a:ext cx="554" cy="372"/>
              </a:xfrm>
              <a:custGeom>
                <a:avLst/>
                <a:gdLst>
                  <a:gd name="T0" fmla="*/ 0 w 552"/>
                  <a:gd name="T1" fmla="*/ 292 h 372"/>
                  <a:gd name="T2" fmla="*/ 16 w 552"/>
                  <a:gd name="T3" fmla="*/ 96 h 372"/>
                  <a:gd name="T4" fmla="*/ 26 w 552"/>
                  <a:gd name="T5" fmla="*/ 0 h 372"/>
                  <a:gd name="T6" fmla="*/ 544 w 552"/>
                  <a:gd name="T7" fmla="*/ 22 h 372"/>
                  <a:gd name="T8" fmla="*/ 544 w 552"/>
                  <a:gd name="T9" fmla="*/ 30 h 372"/>
                  <a:gd name="T10" fmla="*/ 540 w 552"/>
                  <a:gd name="T11" fmla="*/ 40 h 372"/>
                  <a:gd name="T12" fmla="*/ 526 w 552"/>
                  <a:gd name="T13" fmla="*/ 54 h 372"/>
                  <a:gd name="T14" fmla="*/ 528 w 552"/>
                  <a:gd name="T15" fmla="*/ 62 h 372"/>
                  <a:gd name="T16" fmla="*/ 554 w 552"/>
                  <a:gd name="T17" fmla="*/ 86 h 372"/>
                  <a:gd name="T18" fmla="*/ 554 w 552"/>
                  <a:gd name="T19" fmla="*/ 268 h 372"/>
                  <a:gd name="T20" fmla="*/ 548 w 552"/>
                  <a:gd name="T21" fmla="*/ 266 h 372"/>
                  <a:gd name="T22" fmla="*/ 542 w 552"/>
                  <a:gd name="T23" fmla="*/ 268 h 372"/>
                  <a:gd name="T24" fmla="*/ 546 w 552"/>
                  <a:gd name="T25" fmla="*/ 274 h 372"/>
                  <a:gd name="T26" fmla="*/ 548 w 552"/>
                  <a:gd name="T27" fmla="*/ 280 h 372"/>
                  <a:gd name="T28" fmla="*/ 544 w 552"/>
                  <a:gd name="T29" fmla="*/ 290 h 372"/>
                  <a:gd name="T30" fmla="*/ 550 w 552"/>
                  <a:gd name="T31" fmla="*/ 294 h 372"/>
                  <a:gd name="T32" fmla="*/ 554 w 552"/>
                  <a:gd name="T33" fmla="*/ 310 h 372"/>
                  <a:gd name="T34" fmla="*/ 548 w 552"/>
                  <a:gd name="T35" fmla="*/ 314 h 372"/>
                  <a:gd name="T36" fmla="*/ 548 w 552"/>
                  <a:gd name="T37" fmla="*/ 324 h 372"/>
                  <a:gd name="T38" fmla="*/ 542 w 552"/>
                  <a:gd name="T39" fmla="*/ 340 h 372"/>
                  <a:gd name="T40" fmla="*/ 548 w 552"/>
                  <a:gd name="T41" fmla="*/ 358 h 372"/>
                  <a:gd name="T42" fmla="*/ 552 w 552"/>
                  <a:gd name="T43" fmla="*/ 368 h 372"/>
                  <a:gd name="T44" fmla="*/ 550 w 552"/>
                  <a:gd name="T45" fmla="*/ 372 h 372"/>
                  <a:gd name="T46" fmla="*/ 536 w 552"/>
                  <a:gd name="T47" fmla="*/ 360 h 372"/>
                  <a:gd name="T48" fmla="*/ 504 w 552"/>
                  <a:gd name="T49" fmla="*/ 340 h 372"/>
                  <a:gd name="T50" fmla="*/ 496 w 552"/>
                  <a:gd name="T51" fmla="*/ 338 h 372"/>
                  <a:gd name="T52" fmla="*/ 482 w 552"/>
                  <a:gd name="T53" fmla="*/ 338 h 372"/>
                  <a:gd name="T54" fmla="*/ 472 w 552"/>
                  <a:gd name="T55" fmla="*/ 344 h 372"/>
                  <a:gd name="T56" fmla="*/ 462 w 552"/>
                  <a:gd name="T57" fmla="*/ 348 h 372"/>
                  <a:gd name="T58" fmla="*/ 450 w 552"/>
                  <a:gd name="T59" fmla="*/ 344 h 372"/>
                  <a:gd name="T60" fmla="*/ 446 w 552"/>
                  <a:gd name="T61" fmla="*/ 332 h 372"/>
                  <a:gd name="T62" fmla="*/ 438 w 552"/>
                  <a:gd name="T63" fmla="*/ 326 h 372"/>
                  <a:gd name="T64" fmla="*/ 428 w 552"/>
                  <a:gd name="T65" fmla="*/ 330 h 372"/>
                  <a:gd name="T66" fmla="*/ 413 w 552"/>
                  <a:gd name="T67" fmla="*/ 330 h 372"/>
                  <a:gd name="T68" fmla="*/ 403 w 552"/>
                  <a:gd name="T69" fmla="*/ 314 h 372"/>
                  <a:gd name="T70" fmla="*/ 0 w 552"/>
                  <a:gd name="T71" fmla="*/ 292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40">
                <a:extLst>
                  <a:ext uri="{FF2B5EF4-FFF2-40B4-BE49-F238E27FC236}">
                    <a16:creationId xmlns:a16="http://schemas.microsoft.com/office/drawing/2014/main" id="{C17F4BDC-F6BA-4BE6-8923-D3053C1F307B}"/>
                  </a:ext>
                </a:extLst>
              </p:cNvPr>
              <p:cNvSpPr>
                <a:spLocks/>
              </p:cNvSpPr>
              <p:nvPr/>
            </p:nvSpPr>
            <p:spPr bwMode="gray">
              <a:xfrm>
                <a:off x="3316" y="1070"/>
                <a:ext cx="419" cy="446"/>
              </a:xfrm>
              <a:custGeom>
                <a:avLst/>
                <a:gdLst>
                  <a:gd name="T0" fmla="*/ 175 w 416"/>
                  <a:gd name="T1" fmla="*/ 436 h 442"/>
                  <a:gd name="T2" fmla="*/ 145 w 416"/>
                  <a:gd name="T3" fmla="*/ 422 h 442"/>
                  <a:gd name="T4" fmla="*/ 135 w 416"/>
                  <a:gd name="T5" fmla="*/ 381 h 442"/>
                  <a:gd name="T6" fmla="*/ 141 w 416"/>
                  <a:gd name="T7" fmla="*/ 365 h 442"/>
                  <a:gd name="T8" fmla="*/ 127 w 416"/>
                  <a:gd name="T9" fmla="*/ 347 h 442"/>
                  <a:gd name="T10" fmla="*/ 125 w 416"/>
                  <a:gd name="T11" fmla="*/ 315 h 442"/>
                  <a:gd name="T12" fmla="*/ 101 w 416"/>
                  <a:gd name="T13" fmla="*/ 295 h 442"/>
                  <a:gd name="T14" fmla="*/ 73 w 416"/>
                  <a:gd name="T15" fmla="*/ 264 h 442"/>
                  <a:gd name="T16" fmla="*/ 46 w 416"/>
                  <a:gd name="T17" fmla="*/ 250 h 442"/>
                  <a:gd name="T18" fmla="*/ 42 w 416"/>
                  <a:gd name="T19" fmla="*/ 244 h 442"/>
                  <a:gd name="T20" fmla="*/ 22 w 416"/>
                  <a:gd name="T21" fmla="*/ 236 h 442"/>
                  <a:gd name="T22" fmla="*/ 10 w 416"/>
                  <a:gd name="T23" fmla="*/ 224 h 442"/>
                  <a:gd name="T24" fmla="*/ 14 w 416"/>
                  <a:gd name="T25" fmla="*/ 182 h 442"/>
                  <a:gd name="T26" fmla="*/ 18 w 416"/>
                  <a:gd name="T27" fmla="*/ 161 h 442"/>
                  <a:gd name="T28" fmla="*/ 0 w 416"/>
                  <a:gd name="T29" fmla="*/ 143 h 442"/>
                  <a:gd name="T30" fmla="*/ 8 w 416"/>
                  <a:gd name="T31" fmla="*/ 125 h 442"/>
                  <a:gd name="T32" fmla="*/ 28 w 416"/>
                  <a:gd name="T33" fmla="*/ 99 h 442"/>
                  <a:gd name="T34" fmla="*/ 40 w 416"/>
                  <a:gd name="T35" fmla="*/ 91 h 442"/>
                  <a:gd name="T36" fmla="*/ 44 w 416"/>
                  <a:gd name="T37" fmla="*/ 32 h 442"/>
                  <a:gd name="T38" fmla="*/ 56 w 416"/>
                  <a:gd name="T39" fmla="*/ 28 h 442"/>
                  <a:gd name="T40" fmla="*/ 79 w 416"/>
                  <a:gd name="T41" fmla="*/ 30 h 442"/>
                  <a:gd name="T42" fmla="*/ 131 w 416"/>
                  <a:gd name="T43" fmla="*/ 0 h 442"/>
                  <a:gd name="T44" fmla="*/ 141 w 416"/>
                  <a:gd name="T45" fmla="*/ 2 h 442"/>
                  <a:gd name="T46" fmla="*/ 137 w 416"/>
                  <a:gd name="T47" fmla="*/ 16 h 442"/>
                  <a:gd name="T48" fmla="*/ 133 w 416"/>
                  <a:gd name="T49" fmla="*/ 34 h 442"/>
                  <a:gd name="T50" fmla="*/ 153 w 416"/>
                  <a:gd name="T51" fmla="*/ 28 h 442"/>
                  <a:gd name="T52" fmla="*/ 169 w 416"/>
                  <a:gd name="T53" fmla="*/ 34 h 442"/>
                  <a:gd name="T54" fmla="*/ 183 w 416"/>
                  <a:gd name="T55" fmla="*/ 42 h 442"/>
                  <a:gd name="T56" fmla="*/ 191 w 416"/>
                  <a:gd name="T57" fmla="*/ 57 h 442"/>
                  <a:gd name="T58" fmla="*/ 262 w 416"/>
                  <a:gd name="T59" fmla="*/ 73 h 442"/>
                  <a:gd name="T60" fmla="*/ 284 w 416"/>
                  <a:gd name="T61" fmla="*/ 85 h 442"/>
                  <a:gd name="T62" fmla="*/ 296 w 416"/>
                  <a:gd name="T63" fmla="*/ 89 h 442"/>
                  <a:gd name="T64" fmla="*/ 304 w 416"/>
                  <a:gd name="T65" fmla="*/ 85 h 442"/>
                  <a:gd name="T66" fmla="*/ 330 w 416"/>
                  <a:gd name="T67" fmla="*/ 91 h 442"/>
                  <a:gd name="T68" fmla="*/ 332 w 416"/>
                  <a:gd name="T69" fmla="*/ 97 h 442"/>
                  <a:gd name="T70" fmla="*/ 342 w 416"/>
                  <a:gd name="T71" fmla="*/ 103 h 442"/>
                  <a:gd name="T72" fmla="*/ 359 w 416"/>
                  <a:gd name="T73" fmla="*/ 119 h 442"/>
                  <a:gd name="T74" fmla="*/ 357 w 416"/>
                  <a:gd name="T75" fmla="*/ 145 h 442"/>
                  <a:gd name="T76" fmla="*/ 371 w 416"/>
                  <a:gd name="T77" fmla="*/ 143 h 442"/>
                  <a:gd name="T78" fmla="*/ 365 w 416"/>
                  <a:gd name="T79" fmla="*/ 153 h 442"/>
                  <a:gd name="T80" fmla="*/ 379 w 416"/>
                  <a:gd name="T81" fmla="*/ 172 h 442"/>
                  <a:gd name="T82" fmla="*/ 363 w 416"/>
                  <a:gd name="T83" fmla="*/ 190 h 442"/>
                  <a:gd name="T84" fmla="*/ 351 w 416"/>
                  <a:gd name="T85" fmla="*/ 220 h 442"/>
                  <a:gd name="T86" fmla="*/ 353 w 416"/>
                  <a:gd name="T87" fmla="*/ 230 h 442"/>
                  <a:gd name="T88" fmla="*/ 375 w 416"/>
                  <a:gd name="T89" fmla="*/ 202 h 442"/>
                  <a:gd name="T90" fmla="*/ 393 w 416"/>
                  <a:gd name="T91" fmla="*/ 190 h 442"/>
                  <a:gd name="T92" fmla="*/ 401 w 416"/>
                  <a:gd name="T93" fmla="*/ 178 h 442"/>
                  <a:gd name="T94" fmla="*/ 403 w 416"/>
                  <a:gd name="T95" fmla="*/ 163 h 442"/>
                  <a:gd name="T96" fmla="*/ 407 w 416"/>
                  <a:gd name="T97" fmla="*/ 155 h 442"/>
                  <a:gd name="T98" fmla="*/ 413 w 416"/>
                  <a:gd name="T99" fmla="*/ 147 h 442"/>
                  <a:gd name="T100" fmla="*/ 419 w 416"/>
                  <a:gd name="T101" fmla="*/ 151 h 442"/>
                  <a:gd name="T102" fmla="*/ 407 w 416"/>
                  <a:gd name="T103" fmla="*/ 190 h 442"/>
                  <a:gd name="T104" fmla="*/ 399 w 416"/>
                  <a:gd name="T105" fmla="*/ 204 h 442"/>
                  <a:gd name="T106" fmla="*/ 391 w 416"/>
                  <a:gd name="T107" fmla="*/ 230 h 442"/>
                  <a:gd name="T108" fmla="*/ 389 w 416"/>
                  <a:gd name="T109" fmla="*/ 260 h 442"/>
                  <a:gd name="T110" fmla="*/ 379 w 416"/>
                  <a:gd name="T111" fmla="*/ 276 h 442"/>
                  <a:gd name="T112" fmla="*/ 383 w 416"/>
                  <a:gd name="T113" fmla="*/ 315 h 442"/>
                  <a:gd name="T114" fmla="*/ 371 w 416"/>
                  <a:gd name="T115" fmla="*/ 345 h 442"/>
                  <a:gd name="T116" fmla="*/ 385 w 416"/>
                  <a:gd name="T117" fmla="*/ 408 h 442"/>
                  <a:gd name="T118" fmla="*/ 385 w 416"/>
                  <a:gd name="T119" fmla="*/ 416 h 442"/>
                  <a:gd name="T120" fmla="*/ 385 w 416"/>
                  <a:gd name="T121" fmla="*/ 432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41">
                <a:extLst>
                  <a:ext uri="{FF2B5EF4-FFF2-40B4-BE49-F238E27FC236}">
                    <a16:creationId xmlns:a16="http://schemas.microsoft.com/office/drawing/2014/main" id="{882C2E9A-8523-4396-8E8B-3644DC61833A}"/>
                  </a:ext>
                </a:extLst>
              </p:cNvPr>
              <p:cNvSpPr>
                <a:spLocks/>
              </p:cNvSpPr>
              <p:nvPr/>
            </p:nvSpPr>
            <p:spPr bwMode="gray">
              <a:xfrm>
                <a:off x="1530" y="1946"/>
                <a:ext cx="543" cy="626"/>
              </a:xfrm>
              <a:custGeom>
                <a:avLst/>
                <a:gdLst>
                  <a:gd name="T0" fmla="*/ 462 w 538"/>
                  <a:gd name="T1" fmla="*/ 626 h 622"/>
                  <a:gd name="T2" fmla="*/ 543 w 538"/>
                  <a:gd name="T3" fmla="*/ 62 h 622"/>
                  <a:gd name="T4" fmla="*/ 147 w 538"/>
                  <a:gd name="T5" fmla="*/ 0 h 622"/>
                  <a:gd name="T6" fmla="*/ 147 w 538"/>
                  <a:gd name="T7" fmla="*/ 0 h 622"/>
                  <a:gd name="T8" fmla="*/ 139 w 538"/>
                  <a:gd name="T9" fmla="*/ 52 h 622"/>
                  <a:gd name="T10" fmla="*/ 123 w 538"/>
                  <a:gd name="T11" fmla="*/ 95 h 622"/>
                  <a:gd name="T12" fmla="*/ 115 w 538"/>
                  <a:gd name="T13" fmla="*/ 95 h 622"/>
                  <a:gd name="T14" fmla="*/ 109 w 538"/>
                  <a:gd name="T15" fmla="*/ 89 h 622"/>
                  <a:gd name="T16" fmla="*/ 109 w 538"/>
                  <a:gd name="T17" fmla="*/ 85 h 622"/>
                  <a:gd name="T18" fmla="*/ 105 w 538"/>
                  <a:gd name="T19" fmla="*/ 79 h 622"/>
                  <a:gd name="T20" fmla="*/ 89 w 538"/>
                  <a:gd name="T21" fmla="*/ 74 h 622"/>
                  <a:gd name="T22" fmla="*/ 77 w 538"/>
                  <a:gd name="T23" fmla="*/ 76 h 622"/>
                  <a:gd name="T24" fmla="*/ 73 w 538"/>
                  <a:gd name="T25" fmla="*/ 83 h 622"/>
                  <a:gd name="T26" fmla="*/ 77 w 538"/>
                  <a:gd name="T27" fmla="*/ 101 h 622"/>
                  <a:gd name="T28" fmla="*/ 71 w 538"/>
                  <a:gd name="T29" fmla="*/ 147 h 622"/>
                  <a:gd name="T30" fmla="*/ 75 w 538"/>
                  <a:gd name="T31" fmla="*/ 155 h 622"/>
                  <a:gd name="T32" fmla="*/ 69 w 538"/>
                  <a:gd name="T33" fmla="*/ 175 h 622"/>
                  <a:gd name="T34" fmla="*/ 65 w 538"/>
                  <a:gd name="T35" fmla="*/ 183 h 622"/>
                  <a:gd name="T36" fmla="*/ 65 w 538"/>
                  <a:gd name="T37" fmla="*/ 187 h 622"/>
                  <a:gd name="T38" fmla="*/ 65 w 538"/>
                  <a:gd name="T39" fmla="*/ 201 h 622"/>
                  <a:gd name="T40" fmla="*/ 67 w 538"/>
                  <a:gd name="T41" fmla="*/ 207 h 622"/>
                  <a:gd name="T42" fmla="*/ 65 w 538"/>
                  <a:gd name="T43" fmla="*/ 211 h 622"/>
                  <a:gd name="T44" fmla="*/ 71 w 538"/>
                  <a:gd name="T45" fmla="*/ 223 h 622"/>
                  <a:gd name="T46" fmla="*/ 71 w 538"/>
                  <a:gd name="T47" fmla="*/ 233 h 622"/>
                  <a:gd name="T48" fmla="*/ 75 w 538"/>
                  <a:gd name="T49" fmla="*/ 240 h 622"/>
                  <a:gd name="T50" fmla="*/ 77 w 538"/>
                  <a:gd name="T51" fmla="*/ 252 h 622"/>
                  <a:gd name="T52" fmla="*/ 83 w 538"/>
                  <a:gd name="T53" fmla="*/ 256 h 622"/>
                  <a:gd name="T54" fmla="*/ 87 w 538"/>
                  <a:gd name="T55" fmla="*/ 262 h 622"/>
                  <a:gd name="T56" fmla="*/ 89 w 538"/>
                  <a:gd name="T57" fmla="*/ 270 h 622"/>
                  <a:gd name="T58" fmla="*/ 87 w 538"/>
                  <a:gd name="T59" fmla="*/ 274 h 622"/>
                  <a:gd name="T60" fmla="*/ 85 w 538"/>
                  <a:gd name="T61" fmla="*/ 272 h 622"/>
                  <a:gd name="T62" fmla="*/ 75 w 538"/>
                  <a:gd name="T63" fmla="*/ 280 h 622"/>
                  <a:gd name="T64" fmla="*/ 63 w 538"/>
                  <a:gd name="T65" fmla="*/ 284 h 622"/>
                  <a:gd name="T66" fmla="*/ 52 w 538"/>
                  <a:gd name="T67" fmla="*/ 296 h 622"/>
                  <a:gd name="T68" fmla="*/ 46 w 538"/>
                  <a:gd name="T69" fmla="*/ 322 h 622"/>
                  <a:gd name="T70" fmla="*/ 30 w 538"/>
                  <a:gd name="T71" fmla="*/ 342 h 622"/>
                  <a:gd name="T72" fmla="*/ 22 w 538"/>
                  <a:gd name="T73" fmla="*/ 342 h 622"/>
                  <a:gd name="T74" fmla="*/ 22 w 538"/>
                  <a:gd name="T75" fmla="*/ 348 h 622"/>
                  <a:gd name="T76" fmla="*/ 24 w 538"/>
                  <a:gd name="T77" fmla="*/ 356 h 622"/>
                  <a:gd name="T78" fmla="*/ 24 w 538"/>
                  <a:gd name="T79" fmla="*/ 362 h 622"/>
                  <a:gd name="T80" fmla="*/ 20 w 538"/>
                  <a:gd name="T81" fmla="*/ 374 h 622"/>
                  <a:gd name="T82" fmla="*/ 22 w 538"/>
                  <a:gd name="T83" fmla="*/ 380 h 622"/>
                  <a:gd name="T84" fmla="*/ 34 w 538"/>
                  <a:gd name="T85" fmla="*/ 388 h 622"/>
                  <a:gd name="T86" fmla="*/ 36 w 538"/>
                  <a:gd name="T87" fmla="*/ 395 h 622"/>
                  <a:gd name="T88" fmla="*/ 32 w 538"/>
                  <a:gd name="T89" fmla="*/ 399 h 622"/>
                  <a:gd name="T90" fmla="*/ 30 w 538"/>
                  <a:gd name="T91" fmla="*/ 405 h 622"/>
                  <a:gd name="T92" fmla="*/ 24 w 538"/>
                  <a:gd name="T93" fmla="*/ 413 h 622"/>
                  <a:gd name="T94" fmla="*/ 20 w 538"/>
                  <a:gd name="T95" fmla="*/ 411 h 622"/>
                  <a:gd name="T96" fmla="*/ 6 w 538"/>
                  <a:gd name="T97" fmla="*/ 409 h 622"/>
                  <a:gd name="T98" fmla="*/ 0 w 538"/>
                  <a:gd name="T99" fmla="*/ 433 h 622"/>
                  <a:gd name="T100" fmla="*/ 293 w 538"/>
                  <a:gd name="T101" fmla="*/ 600 h 622"/>
                  <a:gd name="T102" fmla="*/ 462 w 538"/>
                  <a:gd name="T103" fmla="*/ 626 h 622"/>
                  <a:gd name="T104" fmla="*/ 462 w 538"/>
                  <a:gd name="T105" fmla="*/ 626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2">
                <a:extLst>
                  <a:ext uri="{FF2B5EF4-FFF2-40B4-BE49-F238E27FC236}">
                    <a16:creationId xmlns:a16="http://schemas.microsoft.com/office/drawing/2014/main" id="{E1E3806E-BD29-45F7-9390-99B32EDB1558}"/>
                  </a:ext>
                </a:extLst>
              </p:cNvPr>
              <p:cNvSpPr>
                <a:spLocks/>
              </p:cNvSpPr>
              <p:nvPr/>
            </p:nvSpPr>
            <p:spPr bwMode="gray">
              <a:xfrm>
                <a:off x="2203" y="2112"/>
                <a:ext cx="1106" cy="1078"/>
              </a:xfrm>
              <a:custGeom>
                <a:avLst/>
                <a:gdLst>
                  <a:gd name="T0" fmla="*/ 1004 w 1102"/>
                  <a:gd name="T1" fmla="*/ 295 h 1074"/>
                  <a:gd name="T2" fmla="*/ 933 w 1102"/>
                  <a:gd name="T3" fmla="*/ 277 h 1074"/>
                  <a:gd name="T4" fmla="*/ 887 w 1102"/>
                  <a:gd name="T5" fmla="*/ 285 h 1074"/>
                  <a:gd name="T6" fmla="*/ 849 w 1102"/>
                  <a:gd name="T7" fmla="*/ 285 h 1074"/>
                  <a:gd name="T8" fmla="*/ 839 w 1102"/>
                  <a:gd name="T9" fmla="*/ 285 h 1074"/>
                  <a:gd name="T10" fmla="*/ 821 w 1102"/>
                  <a:gd name="T11" fmla="*/ 277 h 1074"/>
                  <a:gd name="T12" fmla="*/ 803 w 1102"/>
                  <a:gd name="T13" fmla="*/ 299 h 1074"/>
                  <a:gd name="T14" fmla="*/ 793 w 1102"/>
                  <a:gd name="T15" fmla="*/ 281 h 1074"/>
                  <a:gd name="T16" fmla="*/ 755 w 1102"/>
                  <a:gd name="T17" fmla="*/ 273 h 1074"/>
                  <a:gd name="T18" fmla="*/ 733 w 1102"/>
                  <a:gd name="T19" fmla="*/ 269 h 1074"/>
                  <a:gd name="T20" fmla="*/ 699 w 1102"/>
                  <a:gd name="T21" fmla="*/ 261 h 1074"/>
                  <a:gd name="T22" fmla="*/ 676 w 1102"/>
                  <a:gd name="T23" fmla="*/ 253 h 1074"/>
                  <a:gd name="T24" fmla="*/ 640 w 1102"/>
                  <a:gd name="T25" fmla="*/ 243 h 1074"/>
                  <a:gd name="T26" fmla="*/ 624 w 1102"/>
                  <a:gd name="T27" fmla="*/ 221 h 1074"/>
                  <a:gd name="T28" fmla="*/ 584 w 1102"/>
                  <a:gd name="T29" fmla="*/ 211 h 1074"/>
                  <a:gd name="T30" fmla="*/ 341 w 1102"/>
                  <a:gd name="T31" fmla="*/ 0 h 1074"/>
                  <a:gd name="T32" fmla="*/ 0 w 1102"/>
                  <a:gd name="T33" fmla="*/ 422 h 1074"/>
                  <a:gd name="T34" fmla="*/ 4 w 1102"/>
                  <a:gd name="T35" fmla="*/ 440 h 1074"/>
                  <a:gd name="T36" fmla="*/ 30 w 1102"/>
                  <a:gd name="T37" fmla="*/ 476 h 1074"/>
                  <a:gd name="T38" fmla="*/ 134 w 1102"/>
                  <a:gd name="T39" fmla="*/ 578 h 1074"/>
                  <a:gd name="T40" fmla="*/ 149 w 1102"/>
                  <a:gd name="T41" fmla="*/ 612 h 1074"/>
                  <a:gd name="T42" fmla="*/ 221 w 1102"/>
                  <a:gd name="T43" fmla="*/ 721 h 1074"/>
                  <a:gd name="T44" fmla="*/ 289 w 1102"/>
                  <a:gd name="T45" fmla="*/ 731 h 1074"/>
                  <a:gd name="T46" fmla="*/ 327 w 1102"/>
                  <a:gd name="T47" fmla="*/ 670 h 1074"/>
                  <a:gd name="T48" fmla="*/ 351 w 1102"/>
                  <a:gd name="T49" fmla="*/ 664 h 1074"/>
                  <a:gd name="T50" fmla="*/ 393 w 1102"/>
                  <a:gd name="T51" fmla="*/ 677 h 1074"/>
                  <a:gd name="T52" fmla="*/ 438 w 1102"/>
                  <a:gd name="T53" fmla="*/ 699 h 1074"/>
                  <a:gd name="T54" fmla="*/ 454 w 1102"/>
                  <a:gd name="T55" fmla="*/ 711 h 1074"/>
                  <a:gd name="T56" fmla="*/ 490 w 1102"/>
                  <a:gd name="T57" fmla="*/ 757 h 1074"/>
                  <a:gd name="T58" fmla="*/ 550 w 1102"/>
                  <a:gd name="T59" fmla="*/ 871 h 1074"/>
                  <a:gd name="T60" fmla="*/ 584 w 1102"/>
                  <a:gd name="T61" fmla="*/ 911 h 1074"/>
                  <a:gd name="T62" fmla="*/ 598 w 1102"/>
                  <a:gd name="T63" fmla="*/ 972 h 1074"/>
                  <a:gd name="T64" fmla="*/ 650 w 1102"/>
                  <a:gd name="T65" fmla="*/ 1032 h 1074"/>
                  <a:gd name="T66" fmla="*/ 741 w 1102"/>
                  <a:gd name="T67" fmla="*/ 1060 h 1074"/>
                  <a:gd name="T68" fmla="*/ 791 w 1102"/>
                  <a:gd name="T69" fmla="*/ 1068 h 1074"/>
                  <a:gd name="T70" fmla="*/ 785 w 1102"/>
                  <a:gd name="T71" fmla="*/ 1054 h 1074"/>
                  <a:gd name="T72" fmla="*/ 769 w 1102"/>
                  <a:gd name="T73" fmla="*/ 950 h 1074"/>
                  <a:gd name="T74" fmla="*/ 761 w 1102"/>
                  <a:gd name="T75" fmla="*/ 937 h 1074"/>
                  <a:gd name="T76" fmla="*/ 783 w 1102"/>
                  <a:gd name="T77" fmla="*/ 899 h 1074"/>
                  <a:gd name="T78" fmla="*/ 789 w 1102"/>
                  <a:gd name="T79" fmla="*/ 883 h 1074"/>
                  <a:gd name="T80" fmla="*/ 803 w 1102"/>
                  <a:gd name="T81" fmla="*/ 849 h 1074"/>
                  <a:gd name="T82" fmla="*/ 817 w 1102"/>
                  <a:gd name="T83" fmla="*/ 849 h 1074"/>
                  <a:gd name="T84" fmla="*/ 827 w 1102"/>
                  <a:gd name="T85" fmla="*/ 833 h 1074"/>
                  <a:gd name="T86" fmla="*/ 837 w 1102"/>
                  <a:gd name="T87" fmla="*/ 831 h 1074"/>
                  <a:gd name="T88" fmla="*/ 859 w 1102"/>
                  <a:gd name="T89" fmla="*/ 821 h 1074"/>
                  <a:gd name="T90" fmla="*/ 871 w 1102"/>
                  <a:gd name="T91" fmla="*/ 799 h 1074"/>
                  <a:gd name="T92" fmla="*/ 879 w 1102"/>
                  <a:gd name="T93" fmla="*/ 807 h 1074"/>
                  <a:gd name="T94" fmla="*/ 967 w 1102"/>
                  <a:gd name="T95" fmla="*/ 761 h 1074"/>
                  <a:gd name="T96" fmla="*/ 986 w 1102"/>
                  <a:gd name="T97" fmla="*/ 713 h 1074"/>
                  <a:gd name="T98" fmla="*/ 1004 w 1102"/>
                  <a:gd name="T99" fmla="*/ 707 h 1074"/>
                  <a:gd name="T100" fmla="*/ 1062 w 1102"/>
                  <a:gd name="T101" fmla="*/ 697 h 1074"/>
                  <a:gd name="T102" fmla="*/ 1078 w 1102"/>
                  <a:gd name="T103" fmla="*/ 689 h 1074"/>
                  <a:gd name="T104" fmla="*/ 1088 w 1102"/>
                  <a:gd name="T105" fmla="*/ 666 h 1074"/>
                  <a:gd name="T106" fmla="*/ 1092 w 1102"/>
                  <a:gd name="T107" fmla="*/ 624 h 1074"/>
                  <a:gd name="T108" fmla="*/ 1102 w 1102"/>
                  <a:gd name="T109" fmla="*/ 590 h 1074"/>
                  <a:gd name="T110" fmla="*/ 1096 w 1102"/>
                  <a:gd name="T111" fmla="*/ 536 h 1074"/>
                  <a:gd name="T112" fmla="*/ 1088 w 1102"/>
                  <a:gd name="T113" fmla="*/ 514 h 1074"/>
                  <a:gd name="T114" fmla="*/ 1076 w 1102"/>
                  <a:gd name="T115" fmla="*/ 482 h 1074"/>
                  <a:gd name="T116" fmla="*/ 1058 w 1102"/>
                  <a:gd name="T117" fmla="*/ 311 h 1074"/>
                  <a:gd name="T118" fmla="*/ 1020 w 1102"/>
                  <a:gd name="T119" fmla="*/ 303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43">
                <a:extLst>
                  <a:ext uri="{FF2B5EF4-FFF2-40B4-BE49-F238E27FC236}">
                    <a16:creationId xmlns:a16="http://schemas.microsoft.com/office/drawing/2014/main" id="{AE541C17-6FB4-40DD-BBFE-258E0AC23F3D}"/>
                  </a:ext>
                </a:extLst>
              </p:cNvPr>
              <p:cNvSpPr>
                <a:spLocks/>
              </p:cNvSpPr>
              <p:nvPr/>
            </p:nvSpPr>
            <p:spPr bwMode="gray">
              <a:xfrm>
                <a:off x="3617" y="1811"/>
                <a:ext cx="583" cy="301"/>
              </a:xfrm>
              <a:custGeom>
                <a:avLst/>
                <a:gdLst>
                  <a:gd name="T0" fmla="*/ 117 w 580"/>
                  <a:gd name="T1" fmla="*/ 291 h 298"/>
                  <a:gd name="T2" fmla="*/ 115 w 580"/>
                  <a:gd name="T3" fmla="*/ 277 h 298"/>
                  <a:gd name="T4" fmla="*/ 133 w 580"/>
                  <a:gd name="T5" fmla="*/ 277 h 298"/>
                  <a:gd name="T6" fmla="*/ 466 w 580"/>
                  <a:gd name="T7" fmla="*/ 242 h 298"/>
                  <a:gd name="T8" fmla="*/ 501 w 580"/>
                  <a:gd name="T9" fmla="*/ 224 h 298"/>
                  <a:gd name="T10" fmla="*/ 521 w 580"/>
                  <a:gd name="T11" fmla="*/ 206 h 298"/>
                  <a:gd name="T12" fmla="*/ 523 w 580"/>
                  <a:gd name="T13" fmla="*/ 194 h 298"/>
                  <a:gd name="T14" fmla="*/ 531 w 580"/>
                  <a:gd name="T15" fmla="*/ 182 h 298"/>
                  <a:gd name="T16" fmla="*/ 579 w 580"/>
                  <a:gd name="T17" fmla="*/ 139 h 298"/>
                  <a:gd name="T18" fmla="*/ 577 w 580"/>
                  <a:gd name="T19" fmla="*/ 131 h 298"/>
                  <a:gd name="T20" fmla="*/ 569 w 580"/>
                  <a:gd name="T21" fmla="*/ 127 h 298"/>
                  <a:gd name="T22" fmla="*/ 559 w 580"/>
                  <a:gd name="T23" fmla="*/ 121 h 298"/>
                  <a:gd name="T24" fmla="*/ 553 w 580"/>
                  <a:gd name="T25" fmla="*/ 119 h 298"/>
                  <a:gd name="T26" fmla="*/ 527 w 580"/>
                  <a:gd name="T27" fmla="*/ 83 h 298"/>
                  <a:gd name="T28" fmla="*/ 525 w 580"/>
                  <a:gd name="T29" fmla="*/ 71 h 298"/>
                  <a:gd name="T30" fmla="*/ 523 w 580"/>
                  <a:gd name="T31" fmla="*/ 48 h 298"/>
                  <a:gd name="T32" fmla="*/ 511 w 580"/>
                  <a:gd name="T33" fmla="*/ 38 h 298"/>
                  <a:gd name="T34" fmla="*/ 495 w 580"/>
                  <a:gd name="T35" fmla="*/ 26 h 298"/>
                  <a:gd name="T36" fmla="*/ 480 w 580"/>
                  <a:gd name="T37" fmla="*/ 26 h 298"/>
                  <a:gd name="T38" fmla="*/ 472 w 580"/>
                  <a:gd name="T39" fmla="*/ 34 h 298"/>
                  <a:gd name="T40" fmla="*/ 460 w 580"/>
                  <a:gd name="T41" fmla="*/ 38 h 298"/>
                  <a:gd name="T42" fmla="*/ 440 w 580"/>
                  <a:gd name="T43" fmla="*/ 34 h 298"/>
                  <a:gd name="T44" fmla="*/ 418 w 580"/>
                  <a:gd name="T45" fmla="*/ 30 h 298"/>
                  <a:gd name="T46" fmla="*/ 390 w 580"/>
                  <a:gd name="T47" fmla="*/ 26 h 298"/>
                  <a:gd name="T48" fmla="*/ 368 w 580"/>
                  <a:gd name="T49" fmla="*/ 0 h 298"/>
                  <a:gd name="T50" fmla="*/ 356 w 580"/>
                  <a:gd name="T51" fmla="*/ 6 h 298"/>
                  <a:gd name="T52" fmla="*/ 340 w 580"/>
                  <a:gd name="T53" fmla="*/ 2 h 298"/>
                  <a:gd name="T54" fmla="*/ 338 w 580"/>
                  <a:gd name="T55" fmla="*/ 14 h 298"/>
                  <a:gd name="T56" fmla="*/ 340 w 580"/>
                  <a:gd name="T57" fmla="*/ 38 h 298"/>
                  <a:gd name="T58" fmla="*/ 320 w 580"/>
                  <a:gd name="T59" fmla="*/ 48 h 298"/>
                  <a:gd name="T60" fmla="*/ 302 w 580"/>
                  <a:gd name="T61" fmla="*/ 51 h 298"/>
                  <a:gd name="T62" fmla="*/ 269 w 580"/>
                  <a:gd name="T63" fmla="*/ 107 h 298"/>
                  <a:gd name="T64" fmla="*/ 245 w 580"/>
                  <a:gd name="T65" fmla="*/ 125 h 298"/>
                  <a:gd name="T66" fmla="*/ 231 w 580"/>
                  <a:gd name="T67" fmla="*/ 113 h 298"/>
                  <a:gd name="T68" fmla="*/ 219 w 580"/>
                  <a:gd name="T69" fmla="*/ 141 h 298"/>
                  <a:gd name="T70" fmla="*/ 205 w 580"/>
                  <a:gd name="T71" fmla="*/ 141 h 298"/>
                  <a:gd name="T72" fmla="*/ 187 w 580"/>
                  <a:gd name="T73" fmla="*/ 139 h 298"/>
                  <a:gd name="T74" fmla="*/ 177 w 580"/>
                  <a:gd name="T75" fmla="*/ 156 h 298"/>
                  <a:gd name="T76" fmla="*/ 151 w 580"/>
                  <a:gd name="T77" fmla="*/ 141 h 298"/>
                  <a:gd name="T78" fmla="*/ 119 w 580"/>
                  <a:gd name="T79" fmla="*/ 147 h 298"/>
                  <a:gd name="T80" fmla="*/ 117 w 580"/>
                  <a:gd name="T81" fmla="*/ 160 h 298"/>
                  <a:gd name="T82" fmla="*/ 105 w 580"/>
                  <a:gd name="T83" fmla="*/ 160 h 298"/>
                  <a:gd name="T84" fmla="*/ 105 w 580"/>
                  <a:gd name="T85" fmla="*/ 162 h 298"/>
                  <a:gd name="T86" fmla="*/ 101 w 580"/>
                  <a:gd name="T87" fmla="*/ 174 h 298"/>
                  <a:gd name="T88" fmla="*/ 99 w 580"/>
                  <a:gd name="T89" fmla="*/ 180 h 298"/>
                  <a:gd name="T90" fmla="*/ 105 w 580"/>
                  <a:gd name="T91" fmla="*/ 192 h 298"/>
                  <a:gd name="T92" fmla="*/ 72 w 580"/>
                  <a:gd name="T93" fmla="*/ 202 h 298"/>
                  <a:gd name="T94" fmla="*/ 78 w 580"/>
                  <a:gd name="T95" fmla="*/ 234 h 298"/>
                  <a:gd name="T96" fmla="*/ 58 w 580"/>
                  <a:gd name="T97" fmla="*/ 232 h 298"/>
                  <a:gd name="T98" fmla="*/ 36 w 580"/>
                  <a:gd name="T99" fmla="*/ 224 h 298"/>
                  <a:gd name="T100" fmla="*/ 22 w 580"/>
                  <a:gd name="T101" fmla="*/ 246 h 298"/>
                  <a:gd name="T102" fmla="*/ 24 w 580"/>
                  <a:gd name="T103" fmla="*/ 250 h 298"/>
                  <a:gd name="T104" fmla="*/ 32 w 580"/>
                  <a:gd name="T105" fmla="*/ 263 h 298"/>
                  <a:gd name="T106" fmla="*/ 20 w 580"/>
                  <a:gd name="T107" fmla="*/ 291 h 298"/>
                  <a:gd name="T108" fmla="*/ 6 w 580"/>
                  <a:gd name="T109" fmla="*/ 29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44">
                <a:extLst>
                  <a:ext uri="{FF2B5EF4-FFF2-40B4-BE49-F238E27FC236}">
                    <a16:creationId xmlns:a16="http://schemas.microsoft.com/office/drawing/2014/main" id="{FD394132-4A8C-4454-B105-B6D6330730FF}"/>
                  </a:ext>
                </a:extLst>
              </p:cNvPr>
              <p:cNvSpPr>
                <a:spLocks/>
              </p:cNvSpPr>
              <p:nvPr/>
            </p:nvSpPr>
            <p:spPr bwMode="gray">
              <a:xfrm>
                <a:off x="3567" y="2037"/>
                <a:ext cx="649" cy="229"/>
              </a:xfrm>
              <a:custGeom>
                <a:avLst/>
                <a:gdLst>
                  <a:gd name="T0" fmla="*/ 649 w 646"/>
                  <a:gd name="T1" fmla="*/ 0 h 228"/>
                  <a:gd name="T2" fmla="*/ 516 w 646"/>
                  <a:gd name="T3" fmla="*/ 16 h 228"/>
                  <a:gd name="T4" fmla="*/ 510 w 646"/>
                  <a:gd name="T5" fmla="*/ 22 h 228"/>
                  <a:gd name="T6" fmla="*/ 183 w 646"/>
                  <a:gd name="T7" fmla="*/ 50 h 228"/>
                  <a:gd name="T8" fmla="*/ 177 w 646"/>
                  <a:gd name="T9" fmla="*/ 48 h 228"/>
                  <a:gd name="T10" fmla="*/ 165 w 646"/>
                  <a:gd name="T11" fmla="*/ 50 h 228"/>
                  <a:gd name="T12" fmla="*/ 167 w 646"/>
                  <a:gd name="T13" fmla="*/ 54 h 228"/>
                  <a:gd name="T14" fmla="*/ 167 w 646"/>
                  <a:gd name="T15" fmla="*/ 64 h 228"/>
                  <a:gd name="T16" fmla="*/ 50 w 646"/>
                  <a:gd name="T17" fmla="*/ 74 h 228"/>
                  <a:gd name="T18" fmla="*/ 44 w 646"/>
                  <a:gd name="T19" fmla="*/ 88 h 228"/>
                  <a:gd name="T20" fmla="*/ 40 w 646"/>
                  <a:gd name="T21" fmla="*/ 104 h 228"/>
                  <a:gd name="T22" fmla="*/ 42 w 646"/>
                  <a:gd name="T23" fmla="*/ 110 h 228"/>
                  <a:gd name="T24" fmla="*/ 38 w 646"/>
                  <a:gd name="T25" fmla="*/ 125 h 228"/>
                  <a:gd name="T26" fmla="*/ 36 w 646"/>
                  <a:gd name="T27" fmla="*/ 131 h 228"/>
                  <a:gd name="T28" fmla="*/ 38 w 646"/>
                  <a:gd name="T29" fmla="*/ 135 h 228"/>
                  <a:gd name="T30" fmla="*/ 34 w 646"/>
                  <a:gd name="T31" fmla="*/ 143 h 228"/>
                  <a:gd name="T32" fmla="*/ 24 w 646"/>
                  <a:gd name="T33" fmla="*/ 153 h 228"/>
                  <a:gd name="T34" fmla="*/ 20 w 646"/>
                  <a:gd name="T35" fmla="*/ 175 h 228"/>
                  <a:gd name="T36" fmla="*/ 10 w 646"/>
                  <a:gd name="T37" fmla="*/ 187 h 228"/>
                  <a:gd name="T38" fmla="*/ 12 w 646"/>
                  <a:gd name="T39" fmla="*/ 201 h 228"/>
                  <a:gd name="T40" fmla="*/ 10 w 646"/>
                  <a:gd name="T41" fmla="*/ 219 h 228"/>
                  <a:gd name="T42" fmla="*/ 8 w 646"/>
                  <a:gd name="T43" fmla="*/ 219 h 228"/>
                  <a:gd name="T44" fmla="*/ 0 w 646"/>
                  <a:gd name="T45" fmla="*/ 229 h 228"/>
                  <a:gd name="T46" fmla="*/ 167 w 646"/>
                  <a:gd name="T47" fmla="*/ 215 h 228"/>
                  <a:gd name="T48" fmla="*/ 376 w 646"/>
                  <a:gd name="T49" fmla="*/ 197 h 228"/>
                  <a:gd name="T50" fmla="*/ 456 w 646"/>
                  <a:gd name="T51" fmla="*/ 189 h 228"/>
                  <a:gd name="T52" fmla="*/ 458 w 646"/>
                  <a:gd name="T53" fmla="*/ 165 h 228"/>
                  <a:gd name="T54" fmla="*/ 466 w 646"/>
                  <a:gd name="T55" fmla="*/ 165 h 228"/>
                  <a:gd name="T56" fmla="*/ 470 w 646"/>
                  <a:gd name="T57" fmla="*/ 165 h 228"/>
                  <a:gd name="T58" fmla="*/ 476 w 646"/>
                  <a:gd name="T59" fmla="*/ 159 h 228"/>
                  <a:gd name="T60" fmla="*/ 476 w 646"/>
                  <a:gd name="T61" fmla="*/ 153 h 228"/>
                  <a:gd name="T62" fmla="*/ 476 w 646"/>
                  <a:gd name="T63" fmla="*/ 147 h 228"/>
                  <a:gd name="T64" fmla="*/ 478 w 646"/>
                  <a:gd name="T65" fmla="*/ 141 h 228"/>
                  <a:gd name="T66" fmla="*/ 484 w 646"/>
                  <a:gd name="T67" fmla="*/ 135 h 228"/>
                  <a:gd name="T68" fmla="*/ 500 w 646"/>
                  <a:gd name="T69" fmla="*/ 127 h 228"/>
                  <a:gd name="T70" fmla="*/ 520 w 646"/>
                  <a:gd name="T71" fmla="*/ 123 h 228"/>
                  <a:gd name="T72" fmla="*/ 538 w 646"/>
                  <a:gd name="T73" fmla="*/ 106 h 228"/>
                  <a:gd name="T74" fmla="*/ 545 w 646"/>
                  <a:gd name="T75" fmla="*/ 102 h 228"/>
                  <a:gd name="T76" fmla="*/ 557 w 646"/>
                  <a:gd name="T77" fmla="*/ 92 h 228"/>
                  <a:gd name="T78" fmla="*/ 559 w 646"/>
                  <a:gd name="T79" fmla="*/ 82 h 228"/>
                  <a:gd name="T80" fmla="*/ 563 w 646"/>
                  <a:gd name="T81" fmla="*/ 82 h 228"/>
                  <a:gd name="T82" fmla="*/ 567 w 646"/>
                  <a:gd name="T83" fmla="*/ 82 h 228"/>
                  <a:gd name="T84" fmla="*/ 571 w 646"/>
                  <a:gd name="T85" fmla="*/ 78 h 228"/>
                  <a:gd name="T86" fmla="*/ 571 w 646"/>
                  <a:gd name="T87" fmla="*/ 76 h 228"/>
                  <a:gd name="T88" fmla="*/ 577 w 646"/>
                  <a:gd name="T89" fmla="*/ 70 h 228"/>
                  <a:gd name="T90" fmla="*/ 581 w 646"/>
                  <a:gd name="T91" fmla="*/ 70 h 228"/>
                  <a:gd name="T92" fmla="*/ 585 w 646"/>
                  <a:gd name="T93" fmla="*/ 74 h 228"/>
                  <a:gd name="T94" fmla="*/ 591 w 646"/>
                  <a:gd name="T95" fmla="*/ 70 h 228"/>
                  <a:gd name="T96" fmla="*/ 593 w 646"/>
                  <a:gd name="T97" fmla="*/ 66 h 228"/>
                  <a:gd name="T98" fmla="*/ 601 w 646"/>
                  <a:gd name="T99" fmla="*/ 58 h 228"/>
                  <a:gd name="T100" fmla="*/ 609 w 646"/>
                  <a:gd name="T101" fmla="*/ 56 h 228"/>
                  <a:gd name="T102" fmla="*/ 621 w 646"/>
                  <a:gd name="T103" fmla="*/ 56 h 228"/>
                  <a:gd name="T104" fmla="*/ 635 w 646"/>
                  <a:gd name="T105" fmla="*/ 34 h 228"/>
                  <a:gd name="T106" fmla="*/ 645 w 646"/>
                  <a:gd name="T107" fmla="*/ 26 h 228"/>
                  <a:gd name="T108" fmla="*/ 647 w 646"/>
                  <a:gd name="T109" fmla="*/ 20 h 228"/>
                  <a:gd name="T110" fmla="*/ 649 w 646"/>
                  <a:gd name="T111" fmla="*/ 14 h 228"/>
                  <a:gd name="T112" fmla="*/ 647 w 646"/>
                  <a:gd name="T113" fmla="*/ 6 h 228"/>
                  <a:gd name="T114" fmla="*/ 649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45">
                <a:extLst>
                  <a:ext uri="{FF2B5EF4-FFF2-40B4-BE49-F238E27FC236}">
                    <a16:creationId xmlns:a16="http://schemas.microsoft.com/office/drawing/2014/main" id="{68487F30-F3D4-401F-AEB3-328F9A8A464E}"/>
                  </a:ext>
                </a:extLst>
              </p:cNvPr>
              <p:cNvSpPr>
                <a:spLocks/>
              </p:cNvSpPr>
              <p:nvPr/>
            </p:nvSpPr>
            <p:spPr bwMode="gray">
              <a:xfrm>
                <a:off x="3930" y="1489"/>
                <a:ext cx="331" cy="371"/>
              </a:xfrm>
              <a:custGeom>
                <a:avLst/>
                <a:gdLst>
                  <a:gd name="T0" fmla="*/ 28 w 330"/>
                  <a:gd name="T1" fmla="*/ 325 h 370"/>
                  <a:gd name="T2" fmla="*/ 44 w 330"/>
                  <a:gd name="T3" fmla="*/ 329 h 370"/>
                  <a:gd name="T4" fmla="*/ 56 w 330"/>
                  <a:gd name="T5" fmla="*/ 323 h 370"/>
                  <a:gd name="T6" fmla="*/ 78 w 330"/>
                  <a:gd name="T7" fmla="*/ 349 h 370"/>
                  <a:gd name="T8" fmla="*/ 106 w 330"/>
                  <a:gd name="T9" fmla="*/ 353 h 370"/>
                  <a:gd name="T10" fmla="*/ 128 w 330"/>
                  <a:gd name="T11" fmla="*/ 357 h 370"/>
                  <a:gd name="T12" fmla="*/ 148 w 330"/>
                  <a:gd name="T13" fmla="*/ 361 h 370"/>
                  <a:gd name="T14" fmla="*/ 160 w 330"/>
                  <a:gd name="T15" fmla="*/ 357 h 370"/>
                  <a:gd name="T16" fmla="*/ 169 w 330"/>
                  <a:gd name="T17" fmla="*/ 349 h 370"/>
                  <a:gd name="T18" fmla="*/ 183 w 330"/>
                  <a:gd name="T19" fmla="*/ 349 h 370"/>
                  <a:gd name="T20" fmla="*/ 199 w 330"/>
                  <a:gd name="T21" fmla="*/ 361 h 370"/>
                  <a:gd name="T22" fmla="*/ 211 w 330"/>
                  <a:gd name="T23" fmla="*/ 371 h 370"/>
                  <a:gd name="T24" fmla="*/ 229 w 330"/>
                  <a:gd name="T25" fmla="*/ 357 h 370"/>
                  <a:gd name="T26" fmla="*/ 235 w 330"/>
                  <a:gd name="T27" fmla="*/ 343 h 370"/>
                  <a:gd name="T28" fmla="*/ 241 w 330"/>
                  <a:gd name="T29" fmla="*/ 307 h 370"/>
                  <a:gd name="T30" fmla="*/ 255 w 330"/>
                  <a:gd name="T31" fmla="*/ 319 h 370"/>
                  <a:gd name="T32" fmla="*/ 261 w 330"/>
                  <a:gd name="T33" fmla="*/ 297 h 370"/>
                  <a:gd name="T34" fmla="*/ 275 w 330"/>
                  <a:gd name="T35" fmla="*/ 273 h 370"/>
                  <a:gd name="T36" fmla="*/ 281 w 330"/>
                  <a:gd name="T37" fmla="*/ 263 h 370"/>
                  <a:gd name="T38" fmla="*/ 297 w 330"/>
                  <a:gd name="T39" fmla="*/ 261 h 370"/>
                  <a:gd name="T40" fmla="*/ 313 w 330"/>
                  <a:gd name="T41" fmla="*/ 241 h 370"/>
                  <a:gd name="T42" fmla="*/ 325 w 330"/>
                  <a:gd name="T43" fmla="*/ 231 h 370"/>
                  <a:gd name="T44" fmla="*/ 321 w 330"/>
                  <a:gd name="T45" fmla="*/ 215 h 370"/>
                  <a:gd name="T46" fmla="*/ 325 w 330"/>
                  <a:gd name="T47" fmla="*/ 199 h 370"/>
                  <a:gd name="T48" fmla="*/ 317 w 330"/>
                  <a:gd name="T49" fmla="*/ 154 h 370"/>
                  <a:gd name="T50" fmla="*/ 323 w 330"/>
                  <a:gd name="T51" fmla="*/ 136 h 370"/>
                  <a:gd name="T52" fmla="*/ 331 w 330"/>
                  <a:gd name="T53" fmla="*/ 132 h 370"/>
                  <a:gd name="T54" fmla="*/ 271 w 330"/>
                  <a:gd name="T55" fmla="*/ 20 h 370"/>
                  <a:gd name="T56" fmla="*/ 247 w 330"/>
                  <a:gd name="T57" fmla="*/ 34 h 370"/>
                  <a:gd name="T58" fmla="*/ 219 w 330"/>
                  <a:gd name="T59" fmla="*/ 62 h 370"/>
                  <a:gd name="T60" fmla="*/ 201 w 330"/>
                  <a:gd name="T61" fmla="*/ 62 h 370"/>
                  <a:gd name="T62" fmla="*/ 177 w 330"/>
                  <a:gd name="T63" fmla="*/ 78 h 370"/>
                  <a:gd name="T64" fmla="*/ 154 w 330"/>
                  <a:gd name="T65" fmla="*/ 72 h 370"/>
                  <a:gd name="T66" fmla="*/ 146 w 330"/>
                  <a:gd name="T67" fmla="*/ 72 h 370"/>
                  <a:gd name="T68" fmla="*/ 146 w 330"/>
                  <a:gd name="T69" fmla="*/ 66 h 370"/>
                  <a:gd name="T70" fmla="*/ 112 w 330"/>
                  <a:gd name="T71" fmla="*/ 56 h 370"/>
                  <a:gd name="T72" fmla="*/ 96 w 330"/>
                  <a:gd name="T73" fmla="*/ 58 h 370"/>
                  <a:gd name="T74" fmla="*/ 0 w 330"/>
                  <a:gd name="T75" fmla="*/ 6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Freeform 46">
                <a:extLst>
                  <a:ext uri="{FF2B5EF4-FFF2-40B4-BE49-F238E27FC236}">
                    <a16:creationId xmlns:a16="http://schemas.microsoft.com/office/drawing/2014/main" id="{503D73E3-C719-4EB2-B69F-D189F41DBF77}"/>
                  </a:ext>
                </a:extLst>
              </p:cNvPr>
              <p:cNvSpPr>
                <a:spLocks/>
              </p:cNvSpPr>
              <p:nvPr/>
            </p:nvSpPr>
            <p:spPr bwMode="gray">
              <a:xfrm>
                <a:off x="4023" y="1958"/>
                <a:ext cx="699" cy="301"/>
              </a:xfrm>
              <a:custGeom>
                <a:avLst/>
                <a:gdLst>
                  <a:gd name="T0" fmla="*/ 10 w 694"/>
                  <a:gd name="T1" fmla="*/ 243 h 300"/>
                  <a:gd name="T2" fmla="*/ 20 w 694"/>
                  <a:gd name="T3" fmla="*/ 231 h 300"/>
                  <a:gd name="T4" fmla="*/ 28 w 694"/>
                  <a:gd name="T5" fmla="*/ 213 h 300"/>
                  <a:gd name="T6" fmla="*/ 83 w 694"/>
                  <a:gd name="T7" fmla="*/ 185 h 300"/>
                  <a:gd name="T8" fmla="*/ 103 w 694"/>
                  <a:gd name="T9" fmla="*/ 161 h 300"/>
                  <a:gd name="T10" fmla="*/ 115 w 694"/>
                  <a:gd name="T11" fmla="*/ 157 h 300"/>
                  <a:gd name="T12" fmla="*/ 125 w 694"/>
                  <a:gd name="T13" fmla="*/ 148 h 300"/>
                  <a:gd name="T14" fmla="*/ 137 w 694"/>
                  <a:gd name="T15" fmla="*/ 144 h 300"/>
                  <a:gd name="T16" fmla="*/ 165 w 694"/>
                  <a:gd name="T17" fmla="*/ 134 h 300"/>
                  <a:gd name="T18" fmla="*/ 191 w 694"/>
                  <a:gd name="T19" fmla="*/ 98 h 300"/>
                  <a:gd name="T20" fmla="*/ 193 w 694"/>
                  <a:gd name="T21" fmla="*/ 78 h 300"/>
                  <a:gd name="T22" fmla="*/ 214 w 694"/>
                  <a:gd name="T23" fmla="*/ 76 h 300"/>
                  <a:gd name="T24" fmla="*/ 248 w 694"/>
                  <a:gd name="T25" fmla="*/ 72 h 300"/>
                  <a:gd name="T26" fmla="*/ 661 w 694"/>
                  <a:gd name="T27" fmla="*/ 4 h 300"/>
                  <a:gd name="T28" fmla="*/ 671 w 694"/>
                  <a:gd name="T29" fmla="*/ 12 h 300"/>
                  <a:gd name="T30" fmla="*/ 683 w 694"/>
                  <a:gd name="T31" fmla="*/ 30 h 300"/>
                  <a:gd name="T32" fmla="*/ 679 w 694"/>
                  <a:gd name="T33" fmla="*/ 32 h 300"/>
                  <a:gd name="T34" fmla="*/ 667 w 694"/>
                  <a:gd name="T35" fmla="*/ 32 h 300"/>
                  <a:gd name="T36" fmla="*/ 663 w 694"/>
                  <a:gd name="T37" fmla="*/ 34 h 300"/>
                  <a:gd name="T38" fmla="*/ 639 w 694"/>
                  <a:gd name="T39" fmla="*/ 50 h 300"/>
                  <a:gd name="T40" fmla="*/ 616 w 694"/>
                  <a:gd name="T41" fmla="*/ 66 h 300"/>
                  <a:gd name="T42" fmla="*/ 624 w 694"/>
                  <a:gd name="T43" fmla="*/ 68 h 300"/>
                  <a:gd name="T44" fmla="*/ 657 w 694"/>
                  <a:gd name="T45" fmla="*/ 54 h 300"/>
                  <a:gd name="T46" fmla="*/ 669 w 694"/>
                  <a:gd name="T47" fmla="*/ 64 h 300"/>
                  <a:gd name="T48" fmla="*/ 677 w 694"/>
                  <a:gd name="T49" fmla="*/ 68 h 300"/>
                  <a:gd name="T50" fmla="*/ 691 w 694"/>
                  <a:gd name="T51" fmla="*/ 54 h 300"/>
                  <a:gd name="T52" fmla="*/ 699 w 694"/>
                  <a:gd name="T53" fmla="*/ 84 h 300"/>
                  <a:gd name="T54" fmla="*/ 687 w 694"/>
                  <a:gd name="T55" fmla="*/ 102 h 300"/>
                  <a:gd name="T56" fmla="*/ 671 w 694"/>
                  <a:gd name="T57" fmla="*/ 114 h 300"/>
                  <a:gd name="T58" fmla="*/ 647 w 694"/>
                  <a:gd name="T59" fmla="*/ 116 h 300"/>
                  <a:gd name="T60" fmla="*/ 643 w 694"/>
                  <a:gd name="T61" fmla="*/ 110 h 300"/>
                  <a:gd name="T62" fmla="*/ 637 w 694"/>
                  <a:gd name="T63" fmla="*/ 104 h 300"/>
                  <a:gd name="T64" fmla="*/ 635 w 694"/>
                  <a:gd name="T65" fmla="*/ 122 h 300"/>
                  <a:gd name="T66" fmla="*/ 643 w 694"/>
                  <a:gd name="T67" fmla="*/ 128 h 300"/>
                  <a:gd name="T68" fmla="*/ 647 w 694"/>
                  <a:gd name="T69" fmla="*/ 144 h 300"/>
                  <a:gd name="T70" fmla="*/ 618 w 694"/>
                  <a:gd name="T71" fmla="*/ 163 h 300"/>
                  <a:gd name="T72" fmla="*/ 616 w 694"/>
                  <a:gd name="T73" fmla="*/ 169 h 300"/>
                  <a:gd name="T74" fmla="*/ 657 w 694"/>
                  <a:gd name="T75" fmla="*/ 157 h 300"/>
                  <a:gd name="T76" fmla="*/ 669 w 694"/>
                  <a:gd name="T77" fmla="*/ 159 h 300"/>
                  <a:gd name="T78" fmla="*/ 637 w 694"/>
                  <a:gd name="T79" fmla="*/ 187 h 300"/>
                  <a:gd name="T80" fmla="*/ 602 w 694"/>
                  <a:gd name="T81" fmla="*/ 213 h 300"/>
                  <a:gd name="T82" fmla="*/ 596 w 694"/>
                  <a:gd name="T83" fmla="*/ 219 h 300"/>
                  <a:gd name="T84" fmla="*/ 564 w 694"/>
                  <a:gd name="T85" fmla="*/ 259 h 300"/>
                  <a:gd name="T86" fmla="*/ 546 w 694"/>
                  <a:gd name="T87" fmla="*/ 293 h 300"/>
                  <a:gd name="T88" fmla="*/ 403 w 694"/>
                  <a:gd name="T89" fmla="*/ 227 h 300"/>
                  <a:gd name="T90" fmla="*/ 294 w 694"/>
                  <a:gd name="T91" fmla="*/ 213 h 300"/>
                  <a:gd name="T92" fmla="*/ 286 w 694"/>
                  <a:gd name="T93" fmla="*/ 211 h 300"/>
                  <a:gd name="T94" fmla="*/ 175 w 694"/>
                  <a:gd name="T95" fmla="*/ 219 h 300"/>
                  <a:gd name="T96" fmla="*/ 153 w 694"/>
                  <a:gd name="T97" fmla="*/ 237 h 300"/>
                  <a:gd name="T98" fmla="*/ 0 w 694"/>
                  <a:gd name="T99" fmla="*/ 267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47">
                <a:extLst>
                  <a:ext uri="{FF2B5EF4-FFF2-40B4-BE49-F238E27FC236}">
                    <a16:creationId xmlns:a16="http://schemas.microsoft.com/office/drawing/2014/main" id="{9E21D673-3294-41F4-A333-E0438C2343A6}"/>
                  </a:ext>
                </a:extLst>
              </p:cNvPr>
              <p:cNvSpPr>
                <a:spLocks/>
              </p:cNvSpPr>
              <p:nvPr/>
            </p:nvSpPr>
            <p:spPr bwMode="gray">
              <a:xfrm>
                <a:off x="4139" y="1619"/>
                <a:ext cx="356" cy="351"/>
              </a:xfrm>
              <a:custGeom>
                <a:avLst/>
                <a:gdLst>
                  <a:gd name="T0" fmla="*/ 119 w 354"/>
                  <a:gd name="T1" fmla="*/ 0 h 350"/>
                  <a:gd name="T2" fmla="*/ 117 w 354"/>
                  <a:gd name="T3" fmla="*/ 16 h 350"/>
                  <a:gd name="T4" fmla="*/ 121 w 354"/>
                  <a:gd name="T5" fmla="*/ 32 h 350"/>
                  <a:gd name="T6" fmla="*/ 111 w 354"/>
                  <a:gd name="T7" fmla="*/ 76 h 350"/>
                  <a:gd name="T8" fmla="*/ 113 w 354"/>
                  <a:gd name="T9" fmla="*/ 90 h 350"/>
                  <a:gd name="T10" fmla="*/ 107 w 354"/>
                  <a:gd name="T11" fmla="*/ 108 h 350"/>
                  <a:gd name="T12" fmla="*/ 88 w 354"/>
                  <a:gd name="T13" fmla="*/ 128 h 350"/>
                  <a:gd name="T14" fmla="*/ 78 w 354"/>
                  <a:gd name="T15" fmla="*/ 134 h 350"/>
                  <a:gd name="T16" fmla="*/ 64 w 354"/>
                  <a:gd name="T17" fmla="*/ 138 h 350"/>
                  <a:gd name="T18" fmla="*/ 58 w 354"/>
                  <a:gd name="T19" fmla="*/ 150 h 350"/>
                  <a:gd name="T20" fmla="*/ 52 w 354"/>
                  <a:gd name="T21" fmla="*/ 179 h 350"/>
                  <a:gd name="T22" fmla="*/ 36 w 354"/>
                  <a:gd name="T23" fmla="*/ 177 h 350"/>
                  <a:gd name="T24" fmla="*/ 24 w 354"/>
                  <a:gd name="T25" fmla="*/ 201 h 350"/>
                  <a:gd name="T26" fmla="*/ 24 w 354"/>
                  <a:gd name="T27" fmla="*/ 223 h 350"/>
                  <a:gd name="T28" fmla="*/ 10 w 354"/>
                  <a:gd name="T29" fmla="*/ 241 h 350"/>
                  <a:gd name="T30" fmla="*/ 2 w 354"/>
                  <a:gd name="T31" fmla="*/ 255 h 350"/>
                  <a:gd name="T32" fmla="*/ 2 w 354"/>
                  <a:gd name="T33" fmla="*/ 269 h 350"/>
                  <a:gd name="T34" fmla="*/ 20 w 354"/>
                  <a:gd name="T35" fmla="*/ 295 h 350"/>
                  <a:gd name="T36" fmla="*/ 32 w 354"/>
                  <a:gd name="T37" fmla="*/ 313 h 350"/>
                  <a:gd name="T38" fmla="*/ 44 w 354"/>
                  <a:gd name="T39" fmla="*/ 315 h 350"/>
                  <a:gd name="T40" fmla="*/ 48 w 354"/>
                  <a:gd name="T41" fmla="*/ 319 h 350"/>
                  <a:gd name="T42" fmla="*/ 60 w 354"/>
                  <a:gd name="T43" fmla="*/ 323 h 350"/>
                  <a:gd name="T44" fmla="*/ 60 w 354"/>
                  <a:gd name="T45" fmla="*/ 333 h 350"/>
                  <a:gd name="T46" fmla="*/ 88 w 354"/>
                  <a:gd name="T47" fmla="*/ 351 h 350"/>
                  <a:gd name="T48" fmla="*/ 107 w 354"/>
                  <a:gd name="T49" fmla="*/ 345 h 350"/>
                  <a:gd name="T50" fmla="*/ 113 w 354"/>
                  <a:gd name="T51" fmla="*/ 335 h 350"/>
                  <a:gd name="T52" fmla="*/ 123 w 354"/>
                  <a:gd name="T53" fmla="*/ 343 h 350"/>
                  <a:gd name="T54" fmla="*/ 149 w 354"/>
                  <a:gd name="T55" fmla="*/ 333 h 350"/>
                  <a:gd name="T56" fmla="*/ 155 w 354"/>
                  <a:gd name="T57" fmla="*/ 321 h 350"/>
                  <a:gd name="T58" fmla="*/ 175 w 354"/>
                  <a:gd name="T59" fmla="*/ 311 h 350"/>
                  <a:gd name="T60" fmla="*/ 193 w 354"/>
                  <a:gd name="T61" fmla="*/ 297 h 350"/>
                  <a:gd name="T62" fmla="*/ 191 w 354"/>
                  <a:gd name="T63" fmla="*/ 279 h 350"/>
                  <a:gd name="T64" fmla="*/ 221 w 354"/>
                  <a:gd name="T65" fmla="*/ 189 h 350"/>
                  <a:gd name="T66" fmla="*/ 235 w 354"/>
                  <a:gd name="T67" fmla="*/ 195 h 350"/>
                  <a:gd name="T68" fmla="*/ 241 w 354"/>
                  <a:gd name="T69" fmla="*/ 203 h 350"/>
                  <a:gd name="T70" fmla="*/ 257 w 354"/>
                  <a:gd name="T71" fmla="*/ 191 h 350"/>
                  <a:gd name="T72" fmla="*/ 270 w 354"/>
                  <a:gd name="T73" fmla="*/ 156 h 350"/>
                  <a:gd name="T74" fmla="*/ 286 w 354"/>
                  <a:gd name="T75" fmla="*/ 146 h 350"/>
                  <a:gd name="T76" fmla="*/ 296 w 354"/>
                  <a:gd name="T77" fmla="*/ 136 h 350"/>
                  <a:gd name="T78" fmla="*/ 306 w 354"/>
                  <a:gd name="T79" fmla="*/ 120 h 350"/>
                  <a:gd name="T80" fmla="*/ 304 w 354"/>
                  <a:gd name="T81" fmla="*/ 114 h 350"/>
                  <a:gd name="T82" fmla="*/ 306 w 354"/>
                  <a:gd name="T83" fmla="*/ 90 h 350"/>
                  <a:gd name="T84" fmla="*/ 346 w 354"/>
                  <a:gd name="T85" fmla="*/ 110 h 350"/>
                  <a:gd name="T86" fmla="*/ 352 w 354"/>
                  <a:gd name="T87" fmla="*/ 110 h 350"/>
                  <a:gd name="T88" fmla="*/ 356 w 354"/>
                  <a:gd name="T89" fmla="*/ 92 h 350"/>
                  <a:gd name="T90" fmla="*/ 344 w 354"/>
                  <a:gd name="T91" fmla="*/ 72 h 350"/>
                  <a:gd name="T92" fmla="*/ 334 w 354"/>
                  <a:gd name="T93" fmla="*/ 68 h 350"/>
                  <a:gd name="T94" fmla="*/ 322 w 354"/>
                  <a:gd name="T95" fmla="*/ 64 h 350"/>
                  <a:gd name="T96" fmla="*/ 296 w 354"/>
                  <a:gd name="T97" fmla="*/ 78 h 350"/>
                  <a:gd name="T98" fmla="*/ 276 w 354"/>
                  <a:gd name="T99" fmla="*/ 80 h 350"/>
                  <a:gd name="T100" fmla="*/ 268 w 354"/>
                  <a:gd name="T101" fmla="*/ 84 h 350"/>
                  <a:gd name="T102" fmla="*/ 255 w 354"/>
                  <a:gd name="T103" fmla="*/ 96 h 350"/>
                  <a:gd name="T104" fmla="*/ 233 w 354"/>
                  <a:gd name="T105" fmla="*/ 116 h 350"/>
                  <a:gd name="T106" fmla="*/ 225 w 354"/>
                  <a:gd name="T107" fmla="*/ 126 h 350"/>
                  <a:gd name="T108" fmla="*/ 137 w 354"/>
                  <a:gd name="T109" fmla="*/ 9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48">
                <a:extLst>
                  <a:ext uri="{FF2B5EF4-FFF2-40B4-BE49-F238E27FC236}">
                    <a16:creationId xmlns:a16="http://schemas.microsoft.com/office/drawing/2014/main" id="{22AF93FB-6121-44A8-86BE-CD5F729B0C1E}"/>
                  </a:ext>
                </a:extLst>
              </p:cNvPr>
              <p:cNvSpPr>
                <a:spLocks/>
              </p:cNvSpPr>
              <p:nvPr/>
            </p:nvSpPr>
            <p:spPr bwMode="gray">
              <a:xfrm>
                <a:off x="987" y="1278"/>
                <a:ext cx="633" cy="1080"/>
              </a:xfrm>
              <a:custGeom>
                <a:avLst/>
                <a:gdLst>
                  <a:gd name="T0" fmla="*/ 358 w 630"/>
                  <a:gd name="T1" fmla="*/ 1054 h 1076"/>
                  <a:gd name="T2" fmla="*/ 360 w 630"/>
                  <a:gd name="T3" fmla="*/ 1038 h 1076"/>
                  <a:gd name="T4" fmla="*/ 352 w 630"/>
                  <a:gd name="T5" fmla="*/ 1026 h 1076"/>
                  <a:gd name="T6" fmla="*/ 336 w 630"/>
                  <a:gd name="T7" fmla="*/ 956 h 1076"/>
                  <a:gd name="T8" fmla="*/ 297 w 630"/>
                  <a:gd name="T9" fmla="*/ 915 h 1076"/>
                  <a:gd name="T10" fmla="*/ 283 w 630"/>
                  <a:gd name="T11" fmla="*/ 899 h 1076"/>
                  <a:gd name="T12" fmla="*/ 275 w 630"/>
                  <a:gd name="T13" fmla="*/ 879 h 1076"/>
                  <a:gd name="T14" fmla="*/ 229 w 630"/>
                  <a:gd name="T15" fmla="*/ 861 h 1076"/>
                  <a:gd name="T16" fmla="*/ 195 w 630"/>
                  <a:gd name="T17" fmla="*/ 825 h 1076"/>
                  <a:gd name="T18" fmla="*/ 133 w 630"/>
                  <a:gd name="T19" fmla="*/ 801 h 1076"/>
                  <a:gd name="T20" fmla="*/ 129 w 630"/>
                  <a:gd name="T21" fmla="*/ 777 h 1076"/>
                  <a:gd name="T22" fmla="*/ 137 w 630"/>
                  <a:gd name="T23" fmla="*/ 743 h 1076"/>
                  <a:gd name="T24" fmla="*/ 125 w 630"/>
                  <a:gd name="T25" fmla="*/ 715 h 1076"/>
                  <a:gd name="T26" fmla="*/ 129 w 630"/>
                  <a:gd name="T27" fmla="*/ 703 h 1076"/>
                  <a:gd name="T28" fmla="*/ 94 w 630"/>
                  <a:gd name="T29" fmla="*/ 640 h 1076"/>
                  <a:gd name="T30" fmla="*/ 70 w 630"/>
                  <a:gd name="T31" fmla="*/ 596 h 1076"/>
                  <a:gd name="T32" fmla="*/ 82 w 630"/>
                  <a:gd name="T33" fmla="*/ 566 h 1076"/>
                  <a:gd name="T34" fmla="*/ 86 w 630"/>
                  <a:gd name="T35" fmla="*/ 534 h 1076"/>
                  <a:gd name="T36" fmla="*/ 56 w 630"/>
                  <a:gd name="T37" fmla="*/ 504 h 1076"/>
                  <a:gd name="T38" fmla="*/ 58 w 630"/>
                  <a:gd name="T39" fmla="*/ 458 h 1076"/>
                  <a:gd name="T40" fmla="*/ 68 w 630"/>
                  <a:gd name="T41" fmla="*/ 440 h 1076"/>
                  <a:gd name="T42" fmla="*/ 72 w 630"/>
                  <a:gd name="T43" fmla="*/ 462 h 1076"/>
                  <a:gd name="T44" fmla="*/ 88 w 630"/>
                  <a:gd name="T45" fmla="*/ 458 h 1076"/>
                  <a:gd name="T46" fmla="*/ 82 w 630"/>
                  <a:gd name="T47" fmla="*/ 416 h 1076"/>
                  <a:gd name="T48" fmla="*/ 70 w 630"/>
                  <a:gd name="T49" fmla="*/ 428 h 1076"/>
                  <a:gd name="T50" fmla="*/ 46 w 630"/>
                  <a:gd name="T51" fmla="*/ 414 h 1076"/>
                  <a:gd name="T52" fmla="*/ 38 w 630"/>
                  <a:gd name="T53" fmla="*/ 397 h 1076"/>
                  <a:gd name="T54" fmla="*/ 18 w 630"/>
                  <a:gd name="T55" fmla="*/ 331 h 1076"/>
                  <a:gd name="T56" fmla="*/ 10 w 630"/>
                  <a:gd name="T57" fmla="*/ 281 h 1076"/>
                  <a:gd name="T58" fmla="*/ 22 w 630"/>
                  <a:gd name="T59" fmla="*/ 241 h 1076"/>
                  <a:gd name="T60" fmla="*/ 12 w 630"/>
                  <a:gd name="T61" fmla="*/ 193 h 1076"/>
                  <a:gd name="T62" fmla="*/ 4 w 630"/>
                  <a:gd name="T63" fmla="*/ 177 h 1076"/>
                  <a:gd name="T64" fmla="*/ 2 w 630"/>
                  <a:gd name="T65" fmla="*/ 151 h 1076"/>
                  <a:gd name="T66" fmla="*/ 40 w 630"/>
                  <a:gd name="T67" fmla="*/ 94 h 1076"/>
                  <a:gd name="T68" fmla="*/ 48 w 630"/>
                  <a:gd name="T69" fmla="*/ 70 h 1076"/>
                  <a:gd name="T70" fmla="*/ 50 w 630"/>
                  <a:gd name="T71" fmla="*/ 18 h 1076"/>
                  <a:gd name="T72" fmla="*/ 358 w 630"/>
                  <a:gd name="T73" fmla="*/ 80 h 1076"/>
                  <a:gd name="T74" fmla="*/ 609 w 630"/>
                  <a:gd name="T75" fmla="*/ 869 h 1076"/>
                  <a:gd name="T76" fmla="*/ 615 w 630"/>
                  <a:gd name="T77" fmla="*/ 891 h 1076"/>
                  <a:gd name="T78" fmla="*/ 621 w 630"/>
                  <a:gd name="T79" fmla="*/ 919 h 1076"/>
                  <a:gd name="T80" fmla="*/ 633 w 630"/>
                  <a:gd name="T81" fmla="*/ 937 h 1076"/>
                  <a:gd name="T82" fmla="*/ 619 w 630"/>
                  <a:gd name="T83" fmla="*/ 948 h 1076"/>
                  <a:gd name="T84" fmla="*/ 591 w 630"/>
                  <a:gd name="T85" fmla="*/ 990 h 1076"/>
                  <a:gd name="T86" fmla="*/ 567 w 630"/>
                  <a:gd name="T87" fmla="*/ 1016 h 1076"/>
                  <a:gd name="T88" fmla="*/ 565 w 630"/>
                  <a:gd name="T89" fmla="*/ 1042 h 1076"/>
                  <a:gd name="T90" fmla="*/ 581 w 630"/>
                  <a:gd name="T91" fmla="*/ 1062 h 1076"/>
                  <a:gd name="T92" fmla="*/ 569 w 630"/>
                  <a:gd name="T93" fmla="*/ 1080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58">
                <a:extLst>
                  <a:ext uri="{FF2B5EF4-FFF2-40B4-BE49-F238E27FC236}">
                    <a16:creationId xmlns:a16="http://schemas.microsoft.com/office/drawing/2014/main" id="{A3F38FDA-13F8-4522-951F-E5846A947D76}"/>
                  </a:ext>
                </a:extLst>
              </p:cNvPr>
              <p:cNvSpPr>
                <a:spLocks/>
              </p:cNvSpPr>
              <p:nvPr/>
            </p:nvSpPr>
            <p:spPr bwMode="gray">
              <a:xfrm>
                <a:off x="4353" y="1640"/>
                <a:ext cx="364" cy="177"/>
              </a:xfrm>
              <a:custGeom>
                <a:avLst/>
                <a:gdLst>
                  <a:gd name="T0" fmla="*/ 209 w 362"/>
                  <a:gd name="T1" fmla="*/ 12 h 174"/>
                  <a:gd name="T2" fmla="*/ 12 w 362"/>
                  <a:gd name="T3" fmla="*/ 106 h 174"/>
                  <a:gd name="T4" fmla="*/ 20 w 362"/>
                  <a:gd name="T5" fmla="*/ 96 h 174"/>
                  <a:gd name="T6" fmla="*/ 42 w 362"/>
                  <a:gd name="T7" fmla="*/ 75 h 174"/>
                  <a:gd name="T8" fmla="*/ 54 w 362"/>
                  <a:gd name="T9" fmla="*/ 63 h 174"/>
                  <a:gd name="T10" fmla="*/ 62 w 362"/>
                  <a:gd name="T11" fmla="*/ 59 h 174"/>
                  <a:gd name="T12" fmla="*/ 82 w 362"/>
                  <a:gd name="T13" fmla="*/ 57 h 174"/>
                  <a:gd name="T14" fmla="*/ 109 w 362"/>
                  <a:gd name="T15" fmla="*/ 43 h 174"/>
                  <a:gd name="T16" fmla="*/ 121 w 362"/>
                  <a:gd name="T17" fmla="*/ 47 h 174"/>
                  <a:gd name="T18" fmla="*/ 131 w 362"/>
                  <a:gd name="T19" fmla="*/ 51 h 174"/>
                  <a:gd name="T20" fmla="*/ 143 w 362"/>
                  <a:gd name="T21" fmla="*/ 71 h 174"/>
                  <a:gd name="T22" fmla="*/ 149 w 362"/>
                  <a:gd name="T23" fmla="*/ 69 h 174"/>
                  <a:gd name="T24" fmla="*/ 163 w 362"/>
                  <a:gd name="T25" fmla="*/ 75 h 174"/>
                  <a:gd name="T26" fmla="*/ 167 w 362"/>
                  <a:gd name="T27" fmla="*/ 94 h 174"/>
                  <a:gd name="T28" fmla="*/ 189 w 362"/>
                  <a:gd name="T29" fmla="*/ 100 h 174"/>
                  <a:gd name="T30" fmla="*/ 205 w 362"/>
                  <a:gd name="T31" fmla="*/ 112 h 174"/>
                  <a:gd name="T32" fmla="*/ 193 w 362"/>
                  <a:gd name="T33" fmla="*/ 134 h 174"/>
                  <a:gd name="T34" fmla="*/ 189 w 362"/>
                  <a:gd name="T35" fmla="*/ 161 h 174"/>
                  <a:gd name="T36" fmla="*/ 211 w 362"/>
                  <a:gd name="T37" fmla="*/ 155 h 174"/>
                  <a:gd name="T38" fmla="*/ 225 w 362"/>
                  <a:gd name="T39" fmla="*/ 167 h 174"/>
                  <a:gd name="T40" fmla="*/ 233 w 362"/>
                  <a:gd name="T41" fmla="*/ 163 h 174"/>
                  <a:gd name="T42" fmla="*/ 263 w 362"/>
                  <a:gd name="T43" fmla="*/ 169 h 174"/>
                  <a:gd name="T44" fmla="*/ 274 w 362"/>
                  <a:gd name="T45" fmla="*/ 173 h 174"/>
                  <a:gd name="T46" fmla="*/ 269 w 362"/>
                  <a:gd name="T47" fmla="*/ 165 h 174"/>
                  <a:gd name="T48" fmla="*/ 257 w 362"/>
                  <a:gd name="T49" fmla="*/ 151 h 174"/>
                  <a:gd name="T50" fmla="*/ 257 w 362"/>
                  <a:gd name="T51" fmla="*/ 146 h 174"/>
                  <a:gd name="T52" fmla="*/ 261 w 362"/>
                  <a:gd name="T53" fmla="*/ 142 h 174"/>
                  <a:gd name="T54" fmla="*/ 247 w 362"/>
                  <a:gd name="T55" fmla="*/ 128 h 174"/>
                  <a:gd name="T56" fmla="*/ 239 w 362"/>
                  <a:gd name="T57" fmla="*/ 106 h 174"/>
                  <a:gd name="T58" fmla="*/ 241 w 362"/>
                  <a:gd name="T59" fmla="*/ 75 h 174"/>
                  <a:gd name="T60" fmla="*/ 237 w 362"/>
                  <a:gd name="T61" fmla="*/ 69 h 174"/>
                  <a:gd name="T62" fmla="*/ 239 w 362"/>
                  <a:gd name="T63" fmla="*/ 59 h 174"/>
                  <a:gd name="T64" fmla="*/ 243 w 362"/>
                  <a:gd name="T65" fmla="*/ 49 h 174"/>
                  <a:gd name="T66" fmla="*/ 259 w 362"/>
                  <a:gd name="T67" fmla="*/ 37 h 174"/>
                  <a:gd name="T68" fmla="*/ 271 w 362"/>
                  <a:gd name="T69" fmla="*/ 22 h 174"/>
                  <a:gd name="T70" fmla="*/ 267 w 362"/>
                  <a:gd name="T71" fmla="*/ 39 h 174"/>
                  <a:gd name="T72" fmla="*/ 257 w 362"/>
                  <a:gd name="T73" fmla="*/ 53 h 174"/>
                  <a:gd name="T74" fmla="*/ 259 w 362"/>
                  <a:gd name="T75" fmla="*/ 71 h 174"/>
                  <a:gd name="T76" fmla="*/ 269 w 362"/>
                  <a:gd name="T77" fmla="*/ 92 h 174"/>
                  <a:gd name="T78" fmla="*/ 257 w 362"/>
                  <a:gd name="T79" fmla="*/ 102 h 174"/>
                  <a:gd name="T80" fmla="*/ 267 w 362"/>
                  <a:gd name="T81" fmla="*/ 108 h 174"/>
                  <a:gd name="T82" fmla="*/ 267 w 362"/>
                  <a:gd name="T83" fmla="*/ 120 h 174"/>
                  <a:gd name="T84" fmla="*/ 269 w 362"/>
                  <a:gd name="T85" fmla="*/ 130 h 174"/>
                  <a:gd name="T86" fmla="*/ 286 w 362"/>
                  <a:gd name="T87" fmla="*/ 151 h 174"/>
                  <a:gd name="T88" fmla="*/ 294 w 362"/>
                  <a:gd name="T89" fmla="*/ 146 h 174"/>
                  <a:gd name="T90" fmla="*/ 304 w 362"/>
                  <a:gd name="T91" fmla="*/ 149 h 174"/>
                  <a:gd name="T92" fmla="*/ 308 w 362"/>
                  <a:gd name="T93" fmla="*/ 165 h 174"/>
                  <a:gd name="T94" fmla="*/ 312 w 362"/>
                  <a:gd name="T95" fmla="*/ 175 h 174"/>
                  <a:gd name="T96" fmla="*/ 324 w 362"/>
                  <a:gd name="T97" fmla="*/ 177 h 174"/>
                  <a:gd name="T98" fmla="*/ 354 w 362"/>
                  <a:gd name="T99" fmla="*/ 161 h 174"/>
                  <a:gd name="T100" fmla="*/ 358 w 362"/>
                  <a:gd name="T101" fmla="*/ 151 h 174"/>
                  <a:gd name="T102" fmla="*/ 362 w 362"/>
                  <a:gd name="T103" fmla="*/ 114 h 174"/>
                  <a:gd name="T104" fmla="*/ 27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Freeform 59">
                <a:extLst>
                  <a:ext uri="{FF2B5EF4-FFF2-40B4-BE49-F238E27FC236}">
                    <a16:creationId xmlns:a16="http://schemas.microsoft.com/office/drawing/2014/main" id="{50E58EAD-20BB-4A77-9DF4-C33E027570B5}"/>
                  </a:ext>
                </a:extLst>
              </p:cNvPr>
              <p:cNvSpPr>
                <a:spLocks/>
              </p:cNvSpPr>
              <p:nvPr/>
            </p:nvSpPr>
            <p:spPr bwMode="gray">
              <a:xfrm>
                <a:off x="4649" y="1463"/>
                <a:ext cx="112" cy="242"/>
              </a:xfrm>
              <a:custGeom>
                <a:avLst/>
                <a:gdLst>
                  <a:gd name="T0" fmla="*/ 0 w 110"/>
                  <a:gd name="T1" fmla="*/ 182 h 242"/>
                  <a:gd name="T2" fmla="*/ 4 w 110"/>
                  <a:gd name="T3" fmla="*/ 182 h 242"/>
                  <a:gd name="T4" fmla="*/ 14 w 110"/>
                  <a:gd name="T5" fmla="*/ 198 h 242"/>
                  <a:gd name="T6" fmla="*/ 39 w 110"/>
                  <a:gd name="T7" fmla="*/ 214 h 242"/>
                  <a:gd name="T8" fmla="*/ 57 w 110"/>
                  <a:gd name="T9" fmla="*/ 218 h 242"/>
                  <a:gd name="T10" fmla="*/ 63 w 110"/>
                  <a:gd name="T11" fmla="*/ 232 h 242"/>
                  <a:gd name="T12" fmla="*/ 67 w 110"/>
                  <a:gd name="T13" fmla="*/ 242 h 242"/>
                  <a:gd name="T14" fmla="*/ 77 w 110"/>
                  <a:gd name="T15" fmla="*/ 226 h 242"/>
                  <a:gd name="T16" fmla="*/ 86 w 110"/>
                  <a:gd name="T17" fmla="*/ 200 h 242"/>
                  <a:gd name="T18" fmla="*/ 102 w 110"/>
                  <a:gd name="T19" fmla="*/ 174 h 242"/>
                  <a:gd name="T20" fmla="*/ 112 w 110"/>
                  <a:gd name="T21" fmla="*/ 150 h 242"/>
                  <a:gd name="T22" fmla="*/ 108 w 110"/>
                  <a:gd name="T23" fmla="*/ 110 h 242"/>
                  <a:gd name="T24" fmla="*/ 100 w 110"/>
                  <a:gd name="T25" fmla="*/ 76 h 242"/>
                  <a:gd name="T26" fmla="*/ 86 w 110"/>
                  <a:gd name="T27" fmla="*/ 82 h 242"/>
                  <a:gd name="T28" fmla="*/ 79 w 110"/>
                  <a:gd name="T29" fmla="*/ 78 h 242"/>
                  <a:gd name="T30" fmla="*/ 75 w 110"/>
                  <a:gd name="T31" fmla="*/ 80 h 242"/>
                  <a:gd name="T32" fmla="*/ 81 w 110"/>
                  <a:gd name="T33" fmla="*/ 64 h 242"/>
                  <a:gd name="T34" fmla="*/ 88 w 110"/>
                  <a:gd name="T35" fmla="*/ 60 h 242"/>
                  <a:gd name="T36" fmla="*/ 90 w 110"/>
                  <a:gd name="T37" fmla="*/ 42 h 242"/>
                  <a:gd name="T38" fmla="*/ 96 w 110"/>
                  <a:gd name="T39" fmla="*/ 34 h 242"/>
                  <a:gd name="T40" fmla="*/ 26 w 110"/>
                  <a:gd name="T41" fmla="*/ 0 h 242"/>
                  <a:gd name="T42" fmla="*/ 18 w 110"/>
                  <a:gd name="T43" fmla="*/ 12 h 242"/>
                  <a:gd name="T44" fmla="*/ 14 w 110"/>
                  <a:gd name="T45" fmla="*/ 30 h 242"/>
                  <a:gd name="T46" fmla="*/ 4 w 110"/>
                  <a:gd name="T47" fmla="*/ 42 h 242"/>
                  <a:gd name="T48" fmla="*/ 10 w 110"/>
                  <a:gd name="T49" fmla="*/ 52 h 242"/>
                  <a:gd name="T50" fmla="*/ 6 w 110"/>
                  <a:gd name="T51" fmla="*/ 64 h 242"/>
                  <a:gd name="T52" fmla="*/ 8 w 110"/>
                  <a:gd name="T53" fmla="*/ 84 h 242"/>
                  <a:gd name="T54" fmla="*/ 20 w 110"/>
                  <a:gd name="T55" fmla="*/ 98 h 242"/>
                  <a:gd name="T56" fmla="*/ 33 w 110"/>
                  <a:gd name="T57" fmla="*/ 102 h 242"/>
                  <a:gd name="T58" fmla="*/ 43 w 110"/>
                  <a:gd name="T59" fmla="*/ 110 h 242"/>
                  <a:gd name="T60" fmla="*/ 53 w 110"/>
                  <a:gd name="T61" fmla="*/ 120 h 242"/>
                  <a:gd name="T62" fmla="*/ 29 w 110"/>
                  <a:gd name="T63" fmla="*/ 140 h 242"/>
                  <a:gd name="T64" fmla="*/ 6 w 110"/>
                  <a:gd name="T65" fmla="*/ 164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60">
                <a:extLst>
                  <a:ext uri="{FF2B5EF4-FFF2-40B4-BE49-F238E27FC236}">
                    <a16:creationId xmlns:a16="http://schemas.microsoft.com/office/drawing/2014/main" id="{E330BD52-7560-4767-80D9-D5051C46925F}"/>
                  </a:ext>
                </a:extLst>
              </p:cNvPr>
              <p:cNvSpPr>
                <a:spLocks/>
              </p:cNvSpPr>
              <p:nvPr/>
            </p:nvSpPr>
            <p:spPr bwMode="gray">
              <a:xfrm>
                <a:off x="2544" y="2061"/>
                <a:ext cx="680" cy="354"/>
              </a:xfrm>
              <a:custGeom>
                <a:avLst/>
                <a:gdLst>
                  <a:gd name="T0" fmla="*/ 78 w 678"/>
                  <a:gd name="T1" fmla="*/ 6 h 352"/>
                  <a:gd name="T2" fmla="*/ 0 w 678"/>
                  <a:gd name="T3" fmla="*/ 50 h 352"/>
                  <a:gd name="T4" fmla="*/ 231 w 678"/>
                  <a:gd name="T5" fmla="*/ 257 h 352"/>
                  <a:gd name="T6" fmla="*/ 243 w 678"/>
                  <a:gd name="T7" fmla="*/ 261 h 352"/>
                  <a:gd name="T8" fmla="*/ 261 w 678"/>
                  <a:gd name="T9" fmla="*/ 280 h 352"/>
                  <a:gd name="T10" fmla="*/ 283 w 678"/>
                  <a:gd name="T11" fmla="*/ 272 h 352"/>
                  <a:gd name="T12" fmla="*/ 295 w 678"/>
                  <a:gd name="T13" fmla="*/ 282 h 352"/>
                  <a:gd name="T14" fmla="*/ 299 w 678"/>
                  <a:gd name="T15" fmla="*/ 294 h 352"/>
                  <a:gd name="T16" fmla="*/ 323 w 678"/>
                  <a:gd name="T17" fmla="*/ 300 h 352"/>
                  <a:gd name="T18" fmla="*/ 335 w 678"/>
                  <a:gd name="T19" fmla="*/ 304 h 352"/>
                  <a:gd name="T20" fmla="*/ 343 w 678"/>
                  <a:gd name="T21" fmla="*/ 300 h 352"/>
                  <a:gd name="T22" fmla="*/ 357 w 678"/>
                  <a:gd name="T23" fmla="*/ 312 h 352"/>
                  <a:gd name="T24" fmla="*/ 383 w 678"/>
                  <a:gd name="T25" fmla="*/ 308 h 352"/>
                  <a:gd name="T26" fmla="*/ 391 w 678"/>
                  <a:gd name="T27" fmla="*/ 320 h 352"/>
                  <a:gd name="T28" fmla="*/ 395 w 678"/>
                  <a:gd name="T29" fmla="*/ 332 h 352"/>
                  <a:gd name="T30" fmla="*/ 413 w 678"/>
                  <a:gd name="T31" fmla="*/ 324 h 352"/>
                  <a:gd name="T32" fmla="*/ 439 w 678"/>
                  <a:gd name="T33" fmla="*/ 336 h 352"/>
                  <a:gd name="T34" fmla="*/ 451 w 678"/>
                  <a:gd name="T35" fmla="*/ 332 h 352"/>
                  <a:gd name="T36" fmla="*/ 459 w 678"/>
                  <a:gd name="T37" fmla="*/ 336 h 352"/>
                  <a:gd name="T38" fmla="*/ 461 w 678"/>
                  <a:gd name="T39" fmla="*/ 350 h 352"/>
                  <a:gd name="T40" fmla="*/ 465 w 678"/>
                  <a:gd name="T41" fmla="*/ 340 h 352"/>
                  <a:gd name="T42" fmla="*/ 479 w 678"/>
                  <a:gd name="T43" fmla="*/ 328 h 352"/>
                  <a:gd name="T44" fmla="*/ 483 w 678"/>
                  <a:gd name="T45" fmla="*/ 334 h 352"/>
                  <a:gd name="T46" fmla="*/ 497 w 678"/>
                  <a:gd name="T47" fmla="*/ 336 h 352"/>
                  <a:gd name="T48" fmla="*/ 507 w 678"/>
                  <a:gd name="T49" fmla="*/ 334 h 352"/>
                  <a:gd name="T50" fmla="*/ 507 w 678"/>
                  <a:gd name="T51" fmla="*/ 336 h 352"/>
                  <a:gd name="T52" fmla="*/ 528 w 678"/>
                  <a:gd name="T53" fmla="*/ 350 h 352"/>
                  <a:gd name="T54" fmla="*/ 546 w 678"/>
                  <a:gd name="T55" fmla="*/ 336 h 352"/>
                  <a:gd name="T56" fmla="*/ 578 w 678"/>
                  <a:gd name="T57" fmla="*/ 330 h 352"/>
                  <a:gd name="T58" fmla="*/ 592 w 678"/>
                  <a:gd name="T59" fmla="*/ 328 h 352"/>
                  <a:gd name="T60" fmla="*/ 622 w 678"/>
                  <a:gd name="T61" fmla="*/ 328 h 352"/>
                  <a:gd name="T62" fmla="*/ 662 w 678"/>
                  <a:gd name="T63" fmla="*/ 346 h 352"/>
                  <a:gd name="T64" fmla="*/ 674 w 678"/>
                  <a:gd name="T65" fmla="*/ 352 h 352"/>
                  <a:gd name="T66" fmla="*/ 680 w 678"/>
                  <a:gd name="T67" fmla="*/ 177 h 352"/>
                  <a:gd name="T68" fmla="*/ 664 w 678"/>
                  <a:gd name="T69" fmla="*/ 18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61">
                <a:extLst>
                  <a:ext uri="{FF2B5EF4-FFF2-40B4-BE49-F238E27FC236}">
                    <a16:creationId xmlns:a16="http://schemas.microsoft.com/office/drawing/2014/main" id="{CCC30C7D-7473-4EA6-BD46-F178393CAB69}"/>
                  </a:ext>
                </a:extLst>
              </p:cNvPr>
              <p:cNvSpPr>
                <a:spLocks/>
              </p:cNvSpPr>
              <p:nvPr/>
            </p:nvSpPr>
            <p:spPr bwMode="gray">
              <a:xfrm>
                <a:off x="4286" y="1087"/>
                <a:ext cx="597" cy="457"/>
              </a:xfrm>
              <a:custGeom>
                <a:avLst/>
                <a:gdLst>
                  <a:gd name="T0" fmla="*/ 456 w 594"/>
                  <a:gd name="T1" fmla="*/ 409 h 456"/>
                  <a:gd name="T2" fmla="*/ 448 w 594"/>
                  <a:gd name="T3" fmla="*/ 425 h 456"/>
                  <a:gd name="T4" fmla="*/ 442 w 594"/>
                  <a:gd name="T5" fmla="*/ 439 h 456"/>
                  <a:gd name="T6" fmla="*/ 438 w 594"/>
                  <a:gd name="T7" fmla="*/ 457 h 456"/>
                  <a:gd name="T8" fmla="*/ 452 w 594"/>
                  <a:gd name="T9" fmla="*/ 441 h 456"/>
                  <a:gd name="T10" fmla="*/ 476 w 594"/>
                  <a:gd name="T11" fmla="*/ 439 h 456"/>
                  <a:gd name="T12" fmla="*/ 509 w 594"/>
                  <a:gd name="T13" fmla="*/ 425 h 456"/>
                  <a:gd name="T14" fmla="*/ 563 w 594"/>
                  <a:gd name="T15" fmla="*/ 387 h 456"/>
                  <a:gd name="T16" fmla="*/ 581 w 594"/>
                  <a:gd name="T17" fmla="*/ 373 h 456"/>
                  <a:gd name="T18" fmla="*/ 597 w 594"/>
                  <a:gd name="T19" fmla="*/ 357 h 456"/>
                  <a:gd name="T20" fmla="*/ 589 w 594"/>
                  <a:gd name="T21" fmla="*/ 361 h 456"/>
                  <a:gd name="T22" fmla="*/ 567 w 594"/>
                  <a:gd name="T23" fmla="*/ 371 h 456"/>
                  <a:gd name="T24" fmla="*/ 553 w 594"/>
                  <a:gd name="T25" fmla="*/ 379 h 456"/>
                  <a:gd name="T26" fmla="*/ 569 w 594"/>
                  <a:gd name="T27" fmla="*/ 353 h 456"/>
                  <a:gd name="T28" fmla="*/ 557 w 594"/>
                  <a:gd name="T29" fmla="*/ 365 h 456"/>
                  <a:gd name="T30" fmla="*/ 507 w 594"/>
                  <a:gd name="T31" fmla="*/ 393 h 456"/>
                  <a:gd name="T32" fmla="*/ 468 w 594"/>
                  <a:gd name="T33" fmla="*/ 419 h 456"/>
                  <a:gd name="T34" fmla="*/ 466 w 594"/>
                  <a:gd name="T35" fmla="*/ 399 h 456"/>
                  <a:gd name="T36" fmla="*/ 476 w 594"/>
                  <a:gd name="T37" fmla="*/ 373 h 456"/>
                  <a:gd name="T38" fmla="*/ 462 w 594"/>
                  <a:gd name="T39" fmla="*/ 289 h 456"/>
                  <a:gd name="T40" fmla="*/ 452 w 594"/>
                  <a:gd name="T41" fmla="*/ 200 h 456"/>
                  <a:gd name="T42" fmla="*/ 442 w 594"/>
                  <a:gd name="T43" fmla="*/ 146 h 456"/>
                  <a:gd name="T44" fmla="*/ 430 w 594"/>
                  <a:gd name="T45" fmla="*/ 136 h 456"/>
                  <a:gd name="T46" fmla="*/ 428 w 594"/>
                  <a:gd name="T47" fmla="*/ 120 h 456"/>
                  <a:gd name="T48" fmla="*/ 420 w 594"/>
                  <a:gd name="T49" fmla="*/ 70 h 456"/>
                  <a:gd name="T50" fmla="*/ 404 w 594"/>
                  <a:gd name="T51" fmla="*/ 18 h 456"/>
                  <a:gd name="T52" fmla="*/ 396 w 594"/>
                  <a:gd name="T53" fmla="*/ 0 h 456"/>
                  <a:gd name="T54" fmla="*/ 302 w 594"/>
                  <a:gd name="T55" fmla="*/ 20 h 456"/>
                  <a:gd name="T56" fmla="*/ 267 w 594"/>
                  <a:gd name="T57" fmla="*/ 48 h 456"/>
                  <a:gd name="T58" fmla="*/ 243 w 594"/>
                  <a:gd name="T59" fmla="*/ 90 h 456"/>
                  <a:gd name="T60" fmla="*/ 211 w 594"/>
                  <a:gd name="T61" fmla="*/ 130 h 456"/>
                  <a:gd name="T62" fmla="*/ 215 w 594"/>
                  <a:gd name="T63" fmla="*/ 146 h 456"/>
                  <a:gd name="T64" fmla="*/ 227 w 594"/>
                  <a:gd name="T65" fmla="*/ 154 h 456"/>
                  <a:gd name="T66" fmla="*/ 229 w 594"/>
                  <a:gd name="T67" fmla="*/ 174 h 456"/>
                  <a:gd name="T68" fmla="*/ 191 w 594"/>
                  <a:gd name="T69" fmla="*/ 218 h 456"/>
                  <a:gd name="T70" fmla="*/ 125 w 594"/>
                  <a:gd name="T71" fmla="*/ 231 h 456"/>
                  <a:gd name="T72" fmla="*/ 72 w 594"/>
                  <a:gd name="T73" fmla="*/ 235 h 456"/>
                  <a:gd name="T74" fmla="*/ 38 w 594"/>
                  <a:gd name="T75" fmla="*/ 263 h 456"/>
                  <a:gd name="T76" fmla="*/ 56 w 594"/>
                  <a:gd name="T77" fmla="*/ 297 h 456"/>
                  <a:gd name="T78" fmla="*/ 42 w 594"/>
                  <a:gd name="T79" fmla="*/ 321 h 456"/>
                  <a:gd name="T80" fmla="*/ 6 w 594"/>
                  <a:gd name="T81" fmla="*/ 387 h 456"/>
                  <a:gd name="T82" fmla="*/ 334 w 594"/>
                  <a:gd name="T83" fmla="*/ 331 h 456"/>
                  <a:gd name="T84" fmla="*/ 342 w 594"/>
                  <a:gd name="T85" fmla="*/ 337 h 456"/>
                  <a:gd name="T86" fmla="*/ 358 w 594"/>
                  <a:gd name="T87" fmla="*/ 363 h 456"/>
                  <a:gd name="T88" fmla="*/ 382 w 594"/>
                  <a:gd name="T89" fmla="*/ 371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62">
                <a:extLst>
                  <a:ext uri="{FF2B5EF4-FFF2-40B4-BE49-F238E27FC236}">
                    <a16:creationId xmlns:a16="http://schemas.microsoft.com/office/drawing/2014/main" id="{490CA2AB-5EC2-43E2-8CDF-231FA6B41066}"/>
                  </a:ext>
                </a:extLst>
              </p:cNvPr>
              <p:cNvSpPr>
                <a:spLocks/>
              </p:cNvSpPr>
              <p:nvPr/>
            </p:nvSpPr>
            <p:spPr bwMode="gray">
              <a:xfrm>
                <a:off x="4238" y="1410"/>
                <a:ext cx="462" cy="301"/>
              </a:xfrm>
              <a:custGeom>
                <a:avLst/>
                <a:gdLst>
                  <a:gd name="T0" fmla="*/ 114 w 460"/>
                  <a:gd name="T1" fmla="*/ 285 h 298"/>
                  <a:gd name="T2" fmla="*/ 323 w 460"/>
                  <a:gd name="T3" fmla="*/ 244 h 298"/>
                  <a:gd name="T4" fmla="*/ 390 w 460"/>
                  <a:gd name="T5" fmla="*/ 232 h 298"/>
                  <a:gd name="T6" fmla="*/ 392 w 460"/>
                  <a:gd name="T7" fmla="*/ 230 h 298"/>
                  <a:gd name="T8" fmla="*/ 394 w 460"/>
                  <a:gd name="T9" fmla="*/ 230 h 298"/>
                  <a:gd name="T10" fmla="*/ 394 w 460"/>
                  <a:gd name="T11" fmla="*/ 224 h 298"/>
                  <a:gd name="T12" fmla="*/ 402 w 460"/>
                  <a:gd name="T13" fmla="*/ 216 h 298"/>
                  <a:gd name="T14" fmla="*/ 410 w 460"/>
                  <a:gd name="T15" fmla="*/ 216 h 298"/>
                  <a:gd name="T16" fmla="*/ 416 w 460"/>
                  <a:gd name="T17" fmla="*/ 218 h 298"/>
                  <a:gd name="T18" fmla="*/ 436 w 460"/>
                  <a:gd name="T19" fmla="*/ 204 h 298"/>
                  <a:gd name="T20" fmla="*/ 438 w 460"/>
                  <a:gd name="T21" fmla="*/ 194 h 298"/>
                  <a:gd name="T22" fmla="*/ 450 w 460"/>
                  <a:gd name="T23" fmla="*/ 182 h 298"/>
                  <a:gd name="T24" fmla="*/ 462 w 460"/>
                  <a:gd name="T25" fmla="*/ 174 h 298"/>
                  <a:gd name="T26" fmla="*/ 462 w 460"/>
                  <a:gd name="T27" fmla="*/ 172 h 298"/>
                  <a:gd name="T28" fmla="*/ 452 w 460"/>
                  <a:gd name="T29" fmla="*/ 164 h 298"/>
                  <a:gd name="T30" fmla="*/ 448 w 460"/>
                  <a:gd name="T31" fmla="*/ 160 h 298"/>
                  <a:gd name="T32" fmla="*/ 442 w 460"/>
                  <a:gd name="T33" fmla="*/ 156 h 298"/>
                  <a:gd name="T34" fmla="*/ 440 w 460"/>
                  <a:gd name="T35" fmla="*/ 154 h 298"/>
                  <a:gd name="T36" fmla="*/ 430 w 460"/>
                  <a:gd name="T37" fmla="*/ 152 h 298"/>
                  <a:gd name="T38" fmla="*/ 428 w 460"/>
                  <a:gd name="T39" fmla="*/ 139 h 298"/>
                  <a:gd name="T40" fmla="*/ 418 w 460"/>
                  <a:gd name="T41" fmla="*/ 137 h 298"/>
                  <a:gd name="T42" fmla="*/ 416 w 460"/>
                  <a:gd name="T43" fmla="*/ 135 h 298"/>
                  <a:gd name="T44" fmla="*/ 416 w 460"/>
                  <a:gd name="T45" fmla="*/ 117 h 298"/>
                  <a:gd name="T46" fmla="*/ 420 w 460"/>
                  <a:gd name="T47" fmla="*/ 115 h 298"/>
                  <a:gd name="T48" fmla="*/ 420 w 460"/>
                  <a:gd name="T49" fmla="*/ 105 h 298"/>
                  <a:gd name="T50" fmla="*/ 414 w 460"/>
                  <a:gd name="T51" fmla="*/ 99 h 298"/>
                  <a:gd name="T52" fmla="*/ 414 w 460"/>
                  <a:gd name="T53" fmla="*/ 95 h 298"/>
                  <a:gd name="T54" fmla="*/ 416 w 460"/>
                  <a:gd name="T55" fmla="*/ 93 h 298"/>
                  <a:gd name="T56" fmla="*/ 424 w 460"/>
                  <a:gd name="T57" fmla="*/ 83 h 298"/>
                  <a:gd name="T58" fmla="*/ 428 w 460"/>
                  <a:gd name="T59" fmla="*/ 69 h 298"/>
                  <a:gd name="T60" fmla="*/ 428 w 460"/>
                  <a:gd name="T61" fmla="*/ 65 h 298"/>
                  <a:gd name="T62" fmla="*/ 432 w 460"/>
                  <a:gd name="T63" fmla="*/ 57 h 298"/>
                  <a:gd name="T64" fmla="*/ 436 w 460"/>
                  <a:gd name="T65" fmla="*/ 53 h 298"/>
                  <a:gd name="T66" fmla="*/ 430 w 460"/>
                  <a:gd name="T67" fmla="*/ 48 h 298"/>
                  <a:gd name="T68" fmla="*/ 410 w 460"/>
                  <a:gd name="T69" fmla="*/ 46 h 298"/>
                  <a:gd name="T70" fmla="*/ 410 w 460"/>
                  <a:gd name="T71" fmla="*/ 44 h 298"/>
                  <a:gd name="T72" fmla="*/ 406 w 460"/>
                  <a:gd name="T73" fmla="*/ 40 h 298"/>
                  <a:gd name="T74" fmla="*/ 406 w 460"/>
                  <a:gd name="T75" fmla="*/ 34 h 298"/>
                  <a:gd name="T76" fmla="*/ 396 w 460"/>
                  <a:gd name="T77" fmla="*/ 14 h 298"/>
                  <a:gd name="T78" fmla="*/ 390 w 460"/>
                  <a:gd name="T79" fmla="*/ 14 h 298"/>
                  <a:gd name="T80" fmla="*/ 388 w 460"/>
                  <a:gd name="T81" fmla="*/ 10 h 298"/>
                  <a:gd name="T82" fmla="*/ 384 w 460"/>
                  <a:gd name="T83" fmla="*/ 12 h 298"/>
                  <a:gd name="T84" fmla="*/ 382 w 460"/>
                  <a:gd name="T85" fmla="*/ 8 h 298"/>
                  <a:gd name="T86" fmla="*/ 380 w 460"/>
                  <a:gd name="T87" fmla="*/ 4 h 298"/>
                  <a:gd name="T88" fmla="*/ 374 w 460"/>
                  <a:gd name="T89" fmla="*/ 0 h 298"/>
                  <a:gd name="T90" fmla="*/ 54 w 460"/>
                  <a:gd name="T91" fmla="*/ 65 h 298"/>
                  <a:gd name="T92" fmla="*/ 48 w 460"/>
                  <a:gd name="T93" fmla="*/ 38 h 298"/>
                  <a:gd name="T94" fmla="*/ 32 w 460"/>
                  <a:gd name="T95" fmla="*/ 55 h 298"/>
                  <a:gd name="T96" fmla="*/ 28 w 460"/>
                  <a:gd name="T97" fmla="*/ 57 h 298"/>
                  <a:gd name="T98" fmla="*/ 26 w 460"/>
                  <a:gd name="T99" fmla="*/ 53 h 298"/>
                  <a:gd name="T100" fmla="*/ 24 w 460"/>
                  <a:gd name="T101" fmla="*/ 53 h 298"/>
                  <a:gd name="T102" fmla="*/ 20 w 460"/>
                  <a:gd name="T103" fmla="*/ 63 h 298"/>
                  <a:gd name="T104" fmla="*/ 4 w 460"/>
                  <a:gd name="T105" fmla="*/ 75 h 298"/>
                  <a:gd name="T106" fmla="*/ 0 w 460"/>
                  <a:gd name="T107" fmla="*/ 79 h 298"/>
                  <a:gd name="T108" fmla="*/ 22 w 460"/>
                  <a:gd name="T109" fmla="*/ 212 h 298"/>
                  <a:gd name="T110" fmla="*/ 38 w 460"/>
                  <a:gd name="T111" fmla="*/ 301 h 298"/>
                  <a:gd name="T112" fmla="*/ 114 w 460"/>
                  <a:gd name="T113" fmla="*/ 285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63">
                <a:extLst>
                  <a:ext uri="{FF2B5EF4-FFF2-40B4-BE49-F238E27FC236}">
                    <a16:creationId xmlns:a16="http://schemas.microsoft.com/office/drawing/2014/main" id="{B52CB298-9A99-49AA-BD77-2136FA0A8E17}"/>
                  </a:ext>
                </a:extLst>
              </p:cNvPr>
              <p:cNvSpPr>
                <a:spLocks/>
              </p:cNvSpPr>
              <p:nvPr/>
            </p:nvSpPr>
            <p:spPr bwMode="gray">
              <a:xfrm>
                <a:off x="4748" y="1347"/>
                <a:ext cx="135" cy="132"/>
              </a:xfrm>
              <a:custGeom>
                <a:avLst/>
                <a:gdLst>
                  <a:gd name="T0" fmla="*/ 0 w 134"/>
                  <a:gd name="T1" fmla="*/ 30 h 134"/>
                  <a:gd name="T2" fmla="*/ 46 w 134"/>
                  <a:gd name="T3" fmla="*/ 18 h 134"/>
                  <a:gd name="T4" fmla="*/ 50 w 134"/>
                  <a:gd name="T5" fmla="*/ 24 h 134"/>
                  <a:gd name="T6" fmla="*/ 50 w 134"/>
                  <a:gd name="T7" fmla="*/ 22 h 134"/>
                  <a:gd name="T8" fmla="*/ 52 w 134"/>
                  <a:gd name="T9" fmla="*/ 18 h 134"/>
                  <a:gd name="T10" fmla="*/ 121 w 134"/>
                  <a:gd name="T11" fmla="*/ 0 h 134"/>
                  <a:gd name="T12" fmla="*/ 135 w 134"/>
                  <a:gd name="T13" fmla="*/ 55 h 134"/>
                  <a:gd name="T14" fmla="*/ 133 w 134"/>
                  <a:gd name="T15" fmla="*/ 61 h 134"/>
                  <a:gd name="T16" fmla="*/ 133 w 134"/>
                  <a:gd name="T17" fmla="*/ 63 h 134"/>
                  <a:gd name="T18" fmla="*/ 133 w 134"/>
                  <a:gd name="T19" fmla="*/ 67 h 134"/>
                  <a:gd name="T20" fmla="*/ 133 w 134"/>
                  <a:gd name="T21" fmla="*/ 69 h 134"/>
                  <a:gd name="T22" fmla="*/ 125 w 134"/>
                  <a:gd name="T23" fmla="*/ 69 h 134"/>
                  <a:gd name="T24" fmla="*/ 103 w 134"/>
                  <a:gd name="T25" fmla="*/ 79 h 134"/>
                  <a:gd name="T26" fmla="*/ 97 w 134"/>
                  <a:gd name="T27" fmla="*/ 79 h 134"/>
                  <a:gd name="T28" fmla="*/ 95 w 134"/>
                  <a:gd name="T29" fmla="*/ 81 h 134"/>
                  <a:gd name="T30" fmla="*/ 93 w 134"/>
                  <a:gd name="T31" fmla="*/ 85 h 134"/>
                  <a:gd name="T32" fmla="*/ 93 w 134"/>
                  <a:gd name="T33" fmla="*/ 87 h 134"/>
                  <a:gd name="T34" fmla="*/ 79 w 134"/>
                  <a:gd name="T35" fmla="*/ 89 h 134"/>
                  <a:gd name="T36" fmla="*/ 60 w 134"/>
                  <a:gd name="T37" fmla="*/ 97 h 134"/>
                  <a:gd name="T38" fmla="*/ 58 w 134"/>
                  <a:gd name="T39" fmla="*/ 93 h 134"/>
                  <a:gd name="T40" fmla="*/ 46 w 134"/>
                  <a:gd name="T41" fmla="*/ 104 h 134"/>
                  <a:gd name="T42" fmla="*/ 20 w 134"/>
                  <a:gd name="T43" fmla="*/ 126 h 134"/>
                  <a:gd name="T44" fmla="*/ 10 w 134"/>
                  <a:gd name="T45" fmla="*/ 132 h 134"/>
                  <a:gd name="T46" fmla="*/ 2 w 134"/>
                  <a:gd name="T47" fmla="*/ 124 h 134"/>
                  <a:gd name="T48" fmla="*/ 14 w 134"/>
                  <a:gd name="T49" fmla="*/ 112 h 134"/>
                  <a:gd name="T50" fmla="*/ 14 w 134"/>
                  <a:gd name="T51" fmla="*/ 108 h 134"/>
                  <a:gd name="T52" fmla="*/ 10 w 134"/>
                  <a:gd name="T53" fmla="*/ 100 h 134"/>
                  <a:gd name="T54" fmla="*/ 0 w 134"/>
                  <a:gd name="T55" fmla="*/ 3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64">
                <a:extLst>
                  <a:ext uri="{FF2B5EF4-FFF2-40B4-BE49-F238E27FC236}">
                    <a16:creationId xmlns:a16="http://schemas.microsoft.com/office/drawing/2014/main" id="{461B0738-F1E3-4BAD-A26A-E8BE70FFF7E6}"/>
                  </a:ext>
                </a:extLst>
              </p:cNvPr>
              <p:cNvSpPr>
                <a:spLocks/>
              </p:cNvSpPr>
              <p:nvPr/>
            </p:nvSpPr>
            <p:spPr bwMode="gray">
              <a:xfrm>
                <a:off x="3057" y="1417"/>
                <a:ext cx="476" cy="313"/>
              </a:xfrm>
              <a:custGeom>
                <a:avLst/>
                <a:gdLst>
                  <a:gd name="T0" fmla="*/ 386 w 474"/>
                  <a:gd name="T1" fmla="*/ 0 h 312"/>
                  <a:gd name="T2" fmla="*/ 400 w 474"/>
                  <a:gd name="T3" fmla="*/ 18 h 312"/>
                  <a:gd name="T4" fmla="*/ 394 w 474"/>
                  <a:gd name="T5" fmla="*/ 34 h 312"/>
                  <a:gd name="T6" fmla="*/ 404 w 474"/>
                  <a:gd name="T7" fmla="*/ 74 h 312"/>
                  <a:gd name="T8" fmla="*/ 434 w 474"/>
                  <a:gd name="T9" fmla="*/ 88 h 312"/>
                  <a:gd name="T10" fmla="*/ 440 w 474"/>
                  <a:gd name="T11" fmla="*/ 102 h 312"/>
                  <a:gd name="T12" fmla="*/ 456 w 474"/>
                  <a:gd name="T13" fmla="*/ 122 h 312"/>
                  <a:gd name="T14" fmla="*/ 476 w 474"/>
                  <a:gd name="T15" fmla="*/ 148 h 312"/>
                  <a:gd name="T16" fmla="*/ 470 w 474"/>
                  <a:gd name="T17" fmla="*/ 167 h 312"/>
                  <a:gd name="T18" fmla="*/ 464 w 474"/>
                  <a:gd name="T19" fmla="*/ 181 h 312"/>
                  <a:gd name="T20" fmla="*/ 440 w 474"/>
                  <a:gd name="T21" fmla="*/ 199 h 312"/>
                  <a:gd name="T22" fmla="*/ 420 w 474"/>
                  <a:gd name="T23" fmla="*/ 205 h 312"/>
                  <a:gd name="T24" fmla="*/ 408 w 474"/>
                  <a:gd name="T25" fmla="*/ 219 h 312"/>
                  <a:gd name="T26" fmla="*/ 418 w 474"/>
                  <a:gd name="T27" fmla="*/ 237 h 312"/>
                  <a:gd name="T28" fmla="*/ 418 w 474"/>
                  <a:gd name="T29" fmla="*/ 257 h 312"/>
                  <a:gd name="T30" fmla="*/ 396 w 474"/>
                  <a:gd name="T31" fmla="*/ 289 h 312"/>
                  <a:gd name="T32" fmla="*/ 394 w 474"/>
                  <a:gd name="T33" fmla="*/ 305 h 312"/>
                  <a:gd name="T34" fmla="*/ 364 w 474"/>
                  <a:gd name="T35" fmla="*/ 291 h 312"/>
                  <a:gd name="T36" fmla="*/ 60 w 474"/>
                  <a:gd name="T37" fmla="*/ 295 h 312"/>
                  <a:gd name="T38" fmla="*/ 60 w 474"/>
                  <a:gd name="T39" fmla="*/ 277 h 312"/>
                  <a:gd name="T40" fmla="*/ 52 w 474"/>
                  <a:gd name="T41" fmla="*/ 261 h 312"/>
                  <a:gd name="T42" fmla="*/ 54 w 474"/>
                  <a:gd name="T43" fmla="*/ 245 h 312"/>
                  <a:gd name="T44" fmla="*/ 46 w 474"/>
                  <a:gd name="T45" fmla="*/ 225 h 312"/>
                  <a:gd name="T46" fmla="*/ 46 w 474"/>
                  <a:gd name="T47" fmla="*/ 209 h 312"/>
                  <a:gd name="T48" fmla="*/ 34 w 474"/>
                  <a:gd name="T49" fmla="*/ 193 h 312"/>
                  <a:gd name="T50" fmla="*/ 28 w 474"/>
                  <a:gd name="T51" fmla="*/ 177 h 312"/>
                  <a:gd name="T52" fmla="*/ 14 w 474"/>
                  <a:gd name="T53" fmla="*/ 152 h 312"/>
                  <a:gd name="T54" fmla="*/ 20 w 474"/>
                  <a:gd name="T55" fmla="*/ 132 h 312"/>
                  <a:gd name="T56" fmla="*/ 8 w 474"/>
                  <a:gd name="T57" fmla="*/ 116 h 312"/>
                  <a:gd name="T58" fmla="*/ 6 w 474"/>
                  <a:gd name="T59" fmla="*/ 102 h 312"/>
                  <a:gd name="T60" fmla="*/ 6 w 474"/>
                  <a:gd name="T61" fmla="*/ 68 h 312"/>
                  <a:gd name="T62" fmla="*/ 12 w 474"/>
                  <a:gd name="T63" fmla="*/ 54 h 312"/>
                  <a:gd name="T64" fmla="*/ 2 w 474"/>
                  <a:gd name="T65" fmla="*/ 34 h 312"/>
                  <a:gd name="T66" fmla="*/ 4 w 474"/>
                  <a:gd name="T67" fmla="*/ 18 h 312"/>
                  <a:gd name="T68" fmla="*/ 6 w 474"/>
                  <a:gd name="T69" fmla="*/ 10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65">
                <a:extLst>
                  <a:ext uri="{FF2B5EF4-FFF2-40B4-BE49-F238E27FC236}">
                    <a16:creationId xmlns:a16="http://schemas.microsoft.com/office/drawing/2014/main" id="{6B5193CD-7856-465B-B71C-04301F113954}"/>
                  </a:ext>
                </a:extLst>
              </p:cNvPr>
              <p:cNvSpPr>
                <a:spLocks/>
              </p:cNvSpPr>
              <p:nvPr/>
            </p:nvSpPr>
            <p:spPr bwMode="gray">
              <a:xfrm>
                <a:off x="3018" y="842"/>
                <a:ext cx="523" cy="587"/>
              </a:xfrm>
              <a:custGeom>
                <a:avLst/>
                <a:gdLst>
                  <a:gd name="T0" fmla="*/ 50 w 518"/>
                  <a:gd name="T1" fmla="*/ 404 h 584"/>
                  <a:gd name="T2" fmla="*/ 22 w 518"/>
                  <a:gd name="T3" fmla="*/ 372 h 584"/>
                  <a:gd name="T4" fmla="*/ 40 w 518"/>
                  <a:gd name="T5" fmla="*/ 348 h 584"/>
                  <a:gd name="T6" fmla="*/ 40 w 518"/>
                  <a:gd name="T7" fmla="*/ 326 h 584"/>
                  <a:gd name="T8" fmla="*/ 30 w 518"/>
                  <a:gd name="T9" fmla="*/ 275 h 584"/>
                  <a:gd name="T10" fmla="*/ 28 w 518"/>
                  <a:gd name="T11" fmla="*/ 251 h 584"/>
                  <a:gd name="T12" fmla="*/ 24 w 518"/>
                  <a:gd name="T13" fmla="*/ 191 h 584"/>
                  <a:gd name="T14" fmla="*/ 10 w 518"/>
                  <a:gd name="T15" fmla="*/ 153 h 584"/>
                  <a:gd name="T16" fmla="*/ 2 w 518"/>
                  <a:gd name="T17" fmla="*/ 92 h 584"/>
                  <a:gd name="T18" fmla="*/ 8 w 518"/>
                  <a:gd name="T19" fmla="*/ 68 h 584"/>
                  <a:gd name="T20" fmla="*/ 0 w 518"/>
                  <a:gd name="T21" fmla="*/ 36 h 584"/>
                  <a:gd name="T22" fmla="*/ 135 w 518"/>
                  <a:gd name="T23" fmla="*/ 14 h 584"/>
                  <a:gd name="T24" fmla="*/ 147 w 518"/>
                  <a:gd name="T25" fmla="*/ 0 h 584"/>
                  <a:gd name="T26" fmla="*/ 164 w 518"/>
                  <a:gd name="T27" fmla="*/ 28 h 584"/>
                  <a:gd name="T28" fmla="*/ 166 w 518"/>
                  <a:gd name="T29" fmla="*/ 56 h 584"/>
                  <a:gd name="T30" fmla="*/ 186 w 518"/>
                  <a:gd name="T31" fmla="*/ 64 h 584"/>
                  <a:gd name="T32" fmla="*/ 202 w 518"/>
                  <a:gd name="T33" fmla="*/ 72 h 584"/>
                  <a:gd name="T34" fmla="*/ 226 w 518"/>
                  <a:gd name="T35" fmla="*/ 72 h 584"/>
                  <a:gd name="T36" fmla="*/ 228 w 518"/>
                  <a:gd name="T37" fmla="*/ 82 h 584"/>
                  <a:gd name="T38" fmla="*/ 254 w 518"/>
                  <a:gd name="T39" fmla="*/ 74 h 584"/>
                  <a:gd name="T40" fmla="*/ 303 w 518"/>
                  <a:gd name="T41" fmla="*/ 78 h 584"/>
                  <a:gd name="T42" fmla="*/ 305 w 518"/>
                  <a:gd name="T43" fmla="*/ 82 h 584"/>
                  <a:gd name="T44" fmla="*/ 313 w 518"/>
                  <a:gd name="T45" fmla="*/ 86 h 584"/>
                  <a:gd name="T46" fmla="*/ 321 w 518"/>
                  <a:gd name="T47" fmla="*/ 103 h 584"/>
                  <a:gd name="T48" fmla="*/ 335 w 518"/>
                  <a:gd name="T49" fmla="*/ 96 h 584"/>
                  <a:gd name="T50" fmla="*/ 347 w 518"/>
                  <a:gd name="T51" fmla="*/ 96 h 584"/>
                  <a:gd name="T52" fmla="*/ 368 w 518"/>
                  <a:gd name="T53" fmla="*/ 111 h 584"/>
                  <a:gd name="T54" fmla="*/ 380 w 518"/>
                  <a:gd name="T55" fmla="*/ 123 h 584"/>
                  <a:gd name="T56" fmla="*/ 400 w 518"/>
                  <a:gd name="T57" fmla="*/ 121 h 584"/>
                  <a:gd name="T58" fmla="*/ 430 w 518"/>
                  <a:gd name="T59" fmla="*/ 105 h 584"/>
                  <a:gd name="T60" fmla="*/ 475 w 518"/>
                  <a:gd name="T61" fmla="*/ 113 h 584"/>
                  <a:gd name="T62" fmla="*/ 487 w 518"/>
                  <a:gd name="T63" fmla="*/ 117 h 584"/>
                  <a:gd name="T64" fmla="*/ 505 w 518"/>
                  <a:gd name="T65" fmla="*/ 121 h 584"/>
                  <a:gd name="T66" fmla="*/ 513 w 518"/>
                  <a:gd name="T67" fmla="*/ 129 h 584"/>
                  <a:gd name="T68" fmla="*/ 477 w 518"/>
                  <a:gd name="T69" fmla="*/ 145 h 584"/>
                  <a:gd name="T70" fmla="*/ 458 w 518"/>
                  <a:gd name="T71" fmla="*/ 159 h 584"/>
                  <a:gd name="T72" fmla="*/ 428 w 518"/>
                  <a:gd name="T73" fmla="*/ 175 h 584"/>
                  <a:gd name="T74" fmla="*/ 347 w 518"/>
                  <a:gd name="T75" fmla="*/ 253 h 584"/>
                  <a:gd name="T76" fmla="*/ 337 w 518"/>
                  <a:gd name="T77" fmla="*/ 265 h 584"/>
                  <a:gd name="T78" fmla="*/ 335 w 518"/>
                  <a:gd name="T79" fmla="*/ 326 h 584"/>
                  <a:gd name="T80" fmla="*/ 307 w 518"/>
                  <a:gd name="T81" fmla="*/ 344 h 584"/>
                  <a:gd name="T82" fmla="*/ 305 w 518"/>
                  <a:gd name="T83" fmla="*/ 356 h 584"/>
                  <a:gd name="T84" fmla="*/ 309 w 518"/>
                  <a:gd name="T85" fmla="*/ 376 h 584"/>
                  <a:gd name="T86" fmla="*/ 311 w 518"/>
                  <a:gd name="T87" fmla="*/ 400 h 584"/>
                  <a:gd name="T88" fmla="*/ 309 w 518"/>
                  <a:gd name="T89" fmla="*/ 428 h 584"/>
                  <a:gd name="T90" fmla="*/ 313 w 518"/>
                  <a:gd name="T91" fmla="*/ 458 h 584"/>
                  <a:gd name="T92" fmla="*/ 323 w 518"/>
                  <a:gd name="T93" fmla="*/ 468 h 584"/>
                  <a:gd name="T94" fmla="*/ 345 w 518"/>
                  <a:gd name="T95" fmla="*/ 474 h 584"/>
                  <a:gd name="T96" fmla="*/ 351 w 518"/>
                  <a:gd name="T97" fmla="*/ 482 h 584"/>
                  <a:gd name="T98" fmla="*/ 380 w 518"/>
                  <a:gd name="T99" fmla="*/ 507 h 584"/>
                  <a:gd name="T100" fmla="*/ 422 w 518"/>
                  <a:gd name="T101" fmla="*/ 537 h 584"/>
                  <a:gd name="T102" fmla="*/ 424 w 518"/>
                  <a:gd name="T103" fmla="*/ 555 h 584"/>
                  <a:gd name="T104" fmla="*/ 50 w 518"/>
                  <a:gd name="T105" fmla="*/ 58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66">
                <a:extLst>
                  <a:ext uri="{FF2B5EF4-FFF2-40B4-BE49-F238E27FC236}">
                    <a16:creationId xmlns:a16="http://schemas.microsoft.com/office/drawing/2014/main" id="{1A8DB7FC-83D4-45A7-8BED-FF5304C39021}"/>
                  </a:ext>
                </a:extLst>
              </p:cNvPr>
              <p:cNvSpPr>
                <a:spLocks/>
              </p:cNvSpPr>
              <p:nvPr/>
            </p:nvSpPr>
            <p:spPr bwMode="gray">
              <a:xfrm>
                <a:off x="1040" y="878"/>
                <a:ext cx="635" cy="530"/>
              </a:xfrm>
              <a:custGeom>
                <a:avLst/>
                <a:gdLst>
                  <a:gd name="T0" fmla="*/ 6 w 634"/>
                  <a:gd name="T1" fmla="*/ 393 h 528"/>
                  <a:gd name="T2" fmla="*/ 4 w 634"/>
                  <a:gd name="T3" fmla="*/ 363 h 528"/>
                  <a:gd name="T4" fmla="*/ 10 w 634"/>
                  <a:gd name="T5" fmla="*/ 339 h 528"/>
                  <a:gd name="T6" fmla="*/ 12 w 634"/>
                  <a:gd name="T7" fmla="*/ 301 h 528"/>
                  <a:gd name="T8" fmla="*/ 22 w 634"/>
                  <a:gd name="T9" fmla="*/ 293 h 528"/>
                  <a:gd name="T10" fmla="*/ 30 w 634"/>
                  <a:gd name="T11" fmla="*/ 279 h 528"/>
                  <a:gd name="T12" fmla="*/ 34 w 634"/>
                  <a:gd name="T13" fmla="*/ 263 h 528"/>
                  <a:gd name="T14" fmla="*/ 62 w 634"/>
                  <a:gd name="T15" fmla="*/ 221 h 528"/>
                  <a:gd name="T16" fmla="*/ 98 w 634"/>
                  <a:gd name="T17" fmla="*/ 135 h 528"/>
                  <a:gd name="T18" fmla="*/ 122 w 634"/>
                  <a:gd name="T19" fmla="*/ 76 h 528"/>
                  <a:gd name="T20" fmla="*/ 142 w 634"/>
                  <a:gd name="T21" fmla="*/ 20 h 528"/>
                  <a:gd name="T22" fmla="*/ 144 w 634"/>
                  <a:gd name="T23" fmla="*/ 2 h 528"/>
                  <a:gd name="T24" fmla="*/ 158 w 634"/>
                  <a:gd name="T25" fmla="*/ 2 h 528"/>
                  <a:gd name="T26" fmla="*/ 176 w 634"/>
                  <a:gd name="T27" fmla="*/ 6 h 528"/>
                  <a:gd name="T28" fmla="*/ 182 w 634"/>
                  <a:gd name="T29" fmla="*/ 16 h 528"/>
                  <a:gd name="T30" fmla="*/ 208 w 634"/>
                  <a:gd name="T31" fmla="*/ 28 h 528"/>
                  <a:gd name="T32" fmla="*/ 210 w 634"/>
                  <a:gd name="T33" fmla="*/ 48 h 528"/>
                  <a:gd name="T34" fmla="*/ 212 w 634"/>
                  <a:gd name="T35" fmla="*/ 82 h 528"/>
                  <a:gd name="T36" fmla="*/ 256 w 634"/>
                  <a:gd name="T37" fmla="*/ 92 h 528"/>
                  <a:gd name="T38" fmla="*/ 286 w 634"/>
                  <a:gd name="T39" fmla="*/ 92 h 528"/>
                  <a:gd name="T40" fmla="*/ 319 w 634"/>
                  <a:gd name="T41" fmla="*/ 110 h 528"/>
                  <a:gd name="T42" fmla="*/ 361 w 634"/>
                  <a:gd name="T43" fmla="*/ 110 h 528"/>
                  <a:gd name="T44" fmla="*/ 381 w 634"/>
                  <a:gd name="T45" fmla="*/ 114 h 528"/>
                  <a:gd name="T46" fmla="*/ 399 w 634"/>
                  <a:gd name="T47" fmla="*/ 108 h 528"/>
                  <a:gd name="T48" fmla="*/ 419 w 634"/>
                  <a:gd name="T49" fmla="*/ 110 h 528"/>
                  <a:gd name="T50" fmla="*/ 433 w 634"/>
                  <a:gd name="T51" fmla="*/ 108 h 528"/>
                  <a:gd name="T52" fmla="*/ 447 w 634"/>
                  <a:gd name="T53" fmla="*/ 110 h 528"/>
                  <a:gd name="T54" fmla="*/ 461 w 634"/>
                  <a:gd name="T55" fmla="*/ 112 h 528"/>
                  <a:gd name="T56" fmla="*/ 611 w 634"/>
                  <a:gd name="T57" fmla="*/ 143 h 528"/>
                  <a:gd name="T58" fmla="*/ 619 w 634"/>
                  <a:gd name="T59" fmla="*/ 161 h 528"/>
                  <a:gd name="T60" fmla="*/ 633 w 634"/>
                  <a:gd name="T61" fmla="*/ 169 h 528"/>
                  <a:gd name="T62" fmla="*/ 601 w 634"/>
                  <a:gd name="T63" fmla="*/ 235 h 528"/>
                  <a:gd name="T64" fmla="*/ 593 w 634"/>
                  <a:gd name="T65" fmla="*/ 247 h 528"/>
                  <a:gd name="T66" fmla="*/ 575 w 634"/>
                  <a:gd name="T67" fmla="*/ 261 h 528"/>
                  <a:gd name="T68" fmla="*/ 555 w 634"/>
                  <a:gd name="T69" fmla="*/ 299 h 528"/>
                  <a:gd name="T70" fmla="*/ 569 w 634"/>
                  <a:gd name="T71" fmla="*/ 311 h 528"/>
                  <a:gd name="T72" fmla="*/ 571 w 634"/>
                  <a:gd name="T73" fmla="*/ 325 h 528"/>
                  <a:gd name="T74" fmla="*/ 567 w 634"/>
                  <a:gd name="T75" fmla="*/ 329 h 528"/>
                  <a:gd name="T76" fmla="*/ 557 w 634"/>
                  <a:gd name="T77" fmla="*/ 353 h 528"/>
                  <a:gd name="T78" fmla="*/ 304 w 634"/>
                  <a:gd name="T79" fmla="*/ 480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67">
                <a:extLst>
                  <a:ext uri="{FF2B5EF4-FFF2-40B4-BE49-F238E27FC236}">
                    <a16:creationId xmlns:a16="http://schemas.microsoft.com/office/drawing/2014/main" id="{8AE94322-20AA-4432-950E-2F5840E1DDCB}"/>
                  </a:ext>
                </a:extLst>
              </p:cNvPr>
              <p:cNvSpPr>
                <a:spLocks/>
              </p:cNvSpPr>
              <p:nvPr/>
            </p:nvSpPr>
            <p:spPr bwMode="gray">
              <a:xfrm>
                <a:off x="3720" y="1551"/>
                <a:ext cx="242" cy="421"/>
              </a:xfrm>
              <a:custGeom>
                <a:avLst/>
                <a:gdLst>
                  <a:gd name="T0" fmla="*/ 8 w 240"/>
                  <a:gd name="T1" fmla="*/ 24 h 420"/>
                  <a:gd name="T2" fmla="*/ 28 w 240"/>
                  <a:gd name="T3" fmla="*/ 261 h 420"/>
                  <a:gd name="T4" fmla="*/ 24 w 240"/>
                  <a:gd name="T5" fmla="*/ 265 h 420"/>
                  <a:gd name="T6" fmla="*/ 26 w 240"/>
                  <a:gd name="T7" fmla="*/ 275 h 420"/>
                  <a:gd name="T8" fmla="*/ 24 w 240"/>
                  <a:gd name="T9" fmla="*/ 287 h 420"/>
                  <a:gd name="T10" fmla="*/ 32 w 240"/>
                  <a:gd name="T11" fmla="*/ 305 h 420"/>
                  <a:gd name="T12" fmla="*/ 36 w 240"/>
                  <a:gd name="T13" fmla="*/ 325 h 420"/>
                  <a:gd name="T14" fmla="*/ 24 w 240"/>
                  <a:gd name="T15" fmla="*/ 345 h 420"/>
                  <a:gd name="T16" fmla="*/ 24 w 240"/>
                  <a:gd name="T17" fmla="*/ 351 h 420"/>
                  <a:gd name="T18" fmla="*/ 16 w 240"/>
                  <a:gd name="T19" fmla="*/ 367 h 420"/>
                  <a:gd name="T20" fmla="*/ 6 w 240"/>
                  <a:gd name="T21" fmla="*/ 379 h 420"/>
                  <a:gd name="T22" fmla="*/ 6 w 240"/>
                  <a:gd name="T23" fmla="*/ 393 h 420"/>
                  <a:gd name="T24" fmla="*/ 0 w 240"/>
                  <a:gd name="T25" fmla="*/ 411 h 420"/>
                  <a:gd name="T26" fmla="*/ 0 w 240"/>
                  <a:gd name="T27" fmla="*/ 415 h 420"/>
                  <a:gd name="T28" fmla="*/ 2 w 240"/>
                  <a:gd name="T29" fmla="*/ 419 h 420"/>
                  <a:gd name="T30" fmla="*/ 2 w 240"/>
                  <a:gd name="T31" fmla="*/ 419 h 420"/>
                  <a:gd name="T32" fmla="*/ 8 w 240"/>
                  <a:gd name="T33" fmla="*/ 421 h 420"/>
                  <a:gd name="T34" fmla="*/ 14 w 240"/>
                  <a:gd name="T35" fmla="*/ 419 h 420"/>
                  <a:gd name="T36" fmla="*/ 12 w 240"/>
                  <a:gd name="T37" fmla="*/ 415 h 420"/>
                  <a:gd name="T38" fmla="*/ 16 w 240"/>
                  <a:gd name="T39" fmla="*/ 407 h 420"/>
                  <a:gd name="T40" fmla="*/ 30 w 240"/>
                  <a:gd name="T41" fmla="*/ 409 h 420"/>
                  <a:gd name="T42" fmla="*/ 48 w 240"/>
                  <a:gd name="T43" fmla="*/ 401 h 420"/>
                  <a:gd name="T44" fmla="*/ 73 w 240"/>
                  <a:gd name="T45" fmla="*/ 413 h 420"/>
                  <a:gd name="T46" fmla="*/ 75 w 240"/>
                  <a:gd name="T47" fmla="*/ 415 h 420"/>
                  <a:gd name="T48" fmla="*/ 79 w 240"/>
                  <a:gd name="T49" fmla="*/ 413 h 420"/>
                  <a:gd name="T50" fmla="*/ 85 w 240"/>
                  <a:gd name="T51" fmla="*/ 399 h 420"/>
                  <a:gd name="T52" fmla="*/ 97 w 240"/>
                  <a:gd name="T53" fmla="*/ 393 h 420"/>
                  <a:gd name="T54" fmla="*/ 103 w 240"/>
                  <a:gd name="T55" fmla="*/ 401 h 420"/>
                  <a:gd name="T56" fmla="*/ 111 w 240"/>
                  <a:gd name="T57" fmla="*/ 405 h 420"/>
                  <a:gd name="T58" fmla="*/ 117 w 240"/>
                  <a:gd name="T59" fmla="*/ 401 h 420"/>
                  <a:gd name="T60" fmla="*/ 123 w 240"/>
                  <a:gd name="T61" fmla="*/ 381 h 420"/>
                  <a:gd name="T62" fmla="*/ 129 w 240"/>
                  <a:gd name="T63" fmla="*/ 373 h 420"/>
                  <a:gd name="T64" fmla="*/ 133 w 240"/>
                  <a:gd name="T65" fmla="*/ 375 h 420"/>
                  <a:gd name="T66" fmla="*/ 143 w 240"/>
                  <a:gd name="T67" fmla="*/ 385 h 420"/>
                  <a:gd name="T68" fmla="*/ 163 w 240"/>
                  <a:gd name="T69" fmla="*/ 383 h 420"/>
                  <a:gd name="T70" fmla="*/ 167 w 240"/>
                  <a:gd name="T71" fmla="*/ 367 h 420"/>
                  <a:gd name="T72" fmla="*/ 200 w 240"/>
                  <a:gd name="T73" fmla="*/ 325 h 420"/>
                  <a:gd name="T74" fmla="*/ 200 w 240"/>
                  <a:gd name="T75" fmla="*/ 311 h 420"/>
                  <a:gd name="T76" fmla="*/ 206 w 240"/>
                  <a:gd name="T77" fmla="*/ 307 h 420"/>
                  <a:gd name="T78" fmla="*/ 218 w 240"/>
                  <a:gd name="T79" fmla="*/ 309 h 420"/>
                  <a:gd name="T80" fmla="*/ 228 w 240"/>
                  <a:gd name="T81" fmla="*/ 301 h 420"/>
                  <a:gd name="T82" fmla="*/ 238 w 240"/>
                  <a:gd name="T83" fmla="*/ 299 h 420"/>
                  <a:gd name="T84" fmla="*/ 242 w 240"/>
                  <a:gd name="T85" fmla="*/ 293 h 420"/>
                  <a:gd name="T86" fmla="*/ 236 w 240"/>
                  <a:gd name="T87" fmla="*/ 275 h 420"/>
                  <a:gd name="T88" fmla="*/ 236 w 240"/>
                  <a:gd name="T89" fmla="*/ 271 h 420"/>
                  <a:gd name="T90" fmla="*/ 238 w 240"/>
                  <a:gd name="T91" fmla="*/ 263 h 420"/>
                  <a:gd name="T92" fmla="*/ 210 w 240"/>
                  <a:gd name="T93" fmla="*/ 4 h 420"/>
                  <a:gd name="T94" fmla="*/ 210 w 240"/>
                  <a:gd name="T95" fmla="*/ 0 h 420"/>
                  <a:gd name="T96" fmla="*/ 54 w 240"/>
                  <a:gd name="T97" fmla="*/ 18 h 420"/>
                  <a:gd name="T98" fmla="*/ 50 w 240"/>
                  <a:gd name="T99" fmla="*/ 22 h 420"/>
                  <a:gd name="T100" fmla="*/ 40 w 240"/>
                  <a:gd name="T101" fmla="*/ 26 h 420"/>
                  <a:gd name="T102" fmla="*/ 32 w 240"/>
                  <a:gd name="T103" fmla="*/ 30 h 420"/>
                  <a:gd name="T104" fmla="*/ 18 w 240"/>
                  <a:gd name="T105" fmla="*/ 32 h 420"/>
                  <a:gd name="T106" fmla="*/ 8 w 240"/>
                  <a:gd name="T107" fmla="*/ 24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2" name="Group 277">
                <a:extLst>
                  <a:ext uri="{FF2B5EF4-FFF2-40B4-BE49-F238E27FC236}">
                    <a16:creationId xmlns:a16="http://schemas.microsoft.com/office/drawing/2014/main" id="{62C3AC67-C0B0-4B20-A574-7E2AED176EDB}"/>
                  </a:ext>
                </a:extLst>
              </p:cNvPr>
              <p:cNvGrpSpPr>
                <a:grpSpLocks/>
              </p:cNvGrpSpPr>
              <p:nvPr/>
            </p:nvGrpSpPr>
            <p:grpSpPr bwMode="gray">
              <a:xfrm>
                <a:off x="4084" y="1708"/>
                <a:ext cx="621" cy="343"/>
                <a:chOff x="4084" y="1708"/>
                <a:chExt cx="621" cy="343"/>
              </a:xfrm>
              <a:grpFill/>
            </p:grpSpPr>
            <p:sp>
              <p:nvSpPr>
                <p:cNvPr id="63" name="Freeform 24">
                  <a:extLst>
                    <a:ext uri="{FF2B5EF4-FFF2-40B4-BE49-F238E27FC236}">
                      <a16:creationId xmlns:a16="http://schemas.microsoft.com/office/drawing/2014/main" id="{D6962B8D-D8DA-46E7-B276-37D0ACF0A01E}"/>
                    </a:ext>
                  </a:extLst>
                </p:cNvPr>
                <p:cNvSpPr>
                  <a:spLocks/>
                </p:cNvSpPr>
                <p:nvPr/>
              </p:nvSpPr>
              <p:spPr bwMode="gray">
                <a:xfrm>
                  <a:off x="4084" y="1708"/>
                  <a:ext cx="604" cy="343"/>
                </a:xfrm>
                <a:custGeom>
                  <a:avLst/>
                  <a:gdLst>
                    <a:gd name="T0" fmla="*/ 187 w 600"/>
                    <a:gd name="T1" fmla="*/ 321 h 344"/>
                    <a:gd name="T2" fmla="*/ 153 w 600"/>
                    <a:gd name="T3" fmla="*/ 325 h 344"/>
                    <a:gd name="T4" fmla="*/ 133 w 600"/>
                    <a:gd name="T5" fmla="*/ 327 h 344"/>
                    <a:gd name="T6" fmla="*/ 34 w 600"/>
                    <a:gd name="T7" fmla="*/ 325 h 344"/>
                    <a:gd name="T8" fmla="*/ 54 w 600"/>
                    <a:gd name="T9" fmla="*/ 299 h 344"/>
                    <a:gd name="T10" fmla="*/ 64 w 600"/>
                    <a:gd name="T11" fmla="*/ 283 h 344"/>
                    <a:gd name="T12" fmla="*/ 117 w 600"/>
                    <a:gd name="T13" fmla="*/ 233 h 344"/>
                    <a:gd name="T14" fmla="*/ 127 w 600"/>
                    <a:gd name="T15" fmla="*/ 255 h 344"/>
                    <a:gd name="T16" fmla="*/ 163 w 600"/>
                    <a:gd name="T17" fmla="*/ 255 h 344"/>
                    <a:gd name="T18" fmla="*/ 177 w 600"/>
                    <a:gd name="T19" fmla="*/ 251 h 344"/>
                    <a:gd name="T20" fmla="*/ 205 w 600"/>
                    <a:gd name="T21" fmla="*/ 243 h 344"/>
                    <a:gd name="T22" fmla="*/ 215 w 600"/>
                    <a:gd name="T23" fmla="*/ 235 h 344"/>
                    <a:gd name="T24" fmla="*/ 250 w 600"/>
                    <a:gd name="T25" fmla="*/ 207 h 344"/>
                    <a:gd name="T26" fmla="*/ 262 w 600"/>
                    <a:gd name="T27" fmla="*/ 166 h 344"/>
                    <a:gd name="T28" fmla="*/ 292 w 600"/>
                    <a:gd name="T29" fmla="*/ 106 h 344"/>
                    <a:gd name="T30" fmla="*/ 308 w 600"/>
                    <a:gd name="T31" fmla="*/ 112 h 344"/>
                    <a:gd name="T32" fmla="*/ 326 w 600"/>
                    <a:gd name="T33" fmla="*/ 68 h 344"/>
                    <a:gd name="T34" fmla="*/ 348 w 600"/>
                    <a:gd name="T35" fmla="*/ 54 h 344"/>
                    <a:gd name="T36" fmla="*/ 362 w 600"/>
                    <a:gd name="T37" fmla="*/ 32 h 344"/>
                    <a:gd name="T38" fmla="*/ 360 w 600"/>
                    <a:gd name="T39" fmla="*/ 6 h 344"/>
                    <a:gd name="T40" fmla="*/ 403 w 600"/>
                    <a:gd name="T41" fmla="*/ 22 h 344"/>
                    <a:gd name="T42" fmla="*/ 413 w 600"/>
                    <a:gd name="T43" fmla="*/ 4 h 344"/>
                    <a:gd name="T44" fmla="*/ 433 w 600"/>
                    <a:gd name="T45" fmla="*/ 8 h 344"/>
                    <a:gd name="T46" fmla="*/ 453 w 600"/>
                    <a:gd name="T47" fmla="*/ 26 h 344"/>
                    <a:gd name="T48" fmla="*/ 475 w 600"/>
                    <a:gd name="T49" fmla="*/ 44 h 344"/>
                    <a:gd name="T50" fmla="*/ 459 w 600"/>
                    <a:gd name="T51" fmla="*/ 82 h 344"/>
                    <a:gd name="T52" fmla="*/ 481 w 600"/>
                    <a:gd name="T53" fmla="*/ 86 h 344"/>
                    <a:gd name="T54" fmla="*/ 499 w 600"/>
                    <a:gd name="T55" fmla="*/ 100 h 344"/>
                    <a:gd name="T56" fmla="*/ 513 w 600"/>
                    <a:gd name="T57" fmla="*/ 104 h 344"/>
                    <a:gd name="T58" fmla="*/ 548 w 600"/>
                    <a:gd name="T59" fmla="*/ 116 h 344"/>
                    <a:gd name="T60" fmla="*/ 548 w 600"/>
                    <a:gd name="T61" fmla="*/ 132 h 344"/>
                    <a:gd name="T62" fmla="*/ 544 w 600"/>
                    <a:gd name="T63" fmla="*/ 150 h 344"/>
                    <a:gd name="T64" fmla="*/ 562 w 600"/>
                    <a:gd name="T65" fmla="*/ 166 h 344"/>
                    <a:gd name="T66" fmla="*/ 550 w 600"/>
                    <a:gd name="T67" fmla="*/ 172 h 344"/>
                    <a:gd name="T68" fmla="*/ 554 w 600"/>
                    <a:gd name="T69" fmla="*/ 179 h 344"/>
                    <a:gd name="T70" fmla="*/ 544 w 600"/>
                    <a:gd name="T71" fmla="*/ 185 h 344"/>
                    <a:gd name="T72" fmla="*/ 556 w 600"/>
                    <a:gd name="T73" fmla="*/ 193 h 344"/>
                    <a:gd name="T74" fmla="*/ 558 w 600"/>
                    <a:gd name="T75" fmla="*/ 209 h 344"/>
                    <a:gd name="T76" fmla="*/ 542 w 600"/>
                    <a:gd name="T77" fmla="*/ 209 h 344"/>
                    <a:gd name="T78" fmla="*/ 566 w 600"/>
                    <a:gd name="T79" fmla="*/ 217 h 344"/>
                    <a:gd name="T80" fmla="*/ 594 w 600"/>
                    <a:gd name="T81" fmla="*/ 209 h 344"/>
                    <a:gd name="T82" fmla="*/ 598 w 600"/>
                    <a:gd name="T83" fmla="*/ 24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Freeform 276">
                  <a:extLst>
                    <a:ext uri="{FF2B5EF4-FFF2-40B4-BE49-F238E27FC236}">
                      <a16:creationId xmlns:a16="http://schemas.microsoft.com/office/drawing/2014/main" id="{AF7E60D8-0BAD-4282-B427-E1425EB1F5F8}"/>
                    </a:ext>
                  </a:extLst>
                </p:cNvPr>
                <p:cNvSpPr>
                  <a:spLocks/>
                </p:cNvSpPr>
                <p:nvPr/>
              </p:nvSpPr>
              <p:spPr bwMode="gray">
                <a:xfrm>
                  <a:off x="4665" y="1801"/>
                  <a:ext cx="40" cy="95"/>
                </a:xfrm>
                <a:custGeom>
                  <a:avLst/>
                  <a:gdLst>
                    <a:gd name="T0" fmla="*/ 11 w 19"/>
                    <a:gd name="T1" fmla="*/ 17 h 44"/>
                    <a:gd name="T2" fmla="*/ 11 w 19"/>
                    <a:gd name="T3" fmla="*/ 15 h 44"/>
                    <a:gd name="T4" fmla="*/ 8 w 19"/>
                    <a:gd name="T5" fmla="*/ 24 h 44"/>
                    <a:gd name="T6" fmla="*/ 6 w 19"/>
                    <a:gd name="T7" fmla="*/ 26 h 44"/>
                    <a:gd name="T8" fmla="*/ 13 w 19"/>
                    <a:gd name="T9" fmla="*/ 26 h 44"/>
                    <a:gd name="T10" fmla="*/ 11 w 19"/>
                    <a:gd name="T11" fmla="*/ 37 h 44"/>
                    <a:gd name="T12" fmla="*/ 6 w 19"/>
                    <a:gd name="T13" fmla="*/ 50 h 44"/>
                    <a:gd name="T14" fmla="*/ 4 w 19"/>
                    <a:gd name="T15" fmla="*/ 58 h 44"/>
                    <a:gd name="T16" fmla="*/ 2 w 19"/>
                    <a:gd name="T17" fmla="*/ 76 h 44"/>
                    <a:gd name="T18" fmla="*/ 6 w 19"/>
                    <a:gd name="T19" fmla="*/ 86 h 44"/>
                    <a:gd name="T20" fmla="*/ 11 w 19"/>
                    <a:gd name="T21" fmla="*/ 91 h 44"/>
                    <a:gd name="T22" fmla="*/ 13 w 19"/>
                    <a:gd name="T23" fmla="*/ 82 h 44"/>
                    <a:gd name="T24" fmla="*/ 15 w 19"/>
                    <a:gd name="T25" fmla="*/ 71 h 44"/>
                    <a:gd name="T26" fmla="*/ 21 w 19"/>
                    <a:gd name="T27" fmla="*/ 63 h 44"/>
                    <a:gd name="T28" fmla="*/ 23 w 19"/>
                    <a:gd name="T29" fmla="*/ 56 h 44"/>
                    <a:gd name="T30" fmla="*/ 27 w 19"/>
                    <a:gd name="T31" fmla="*/ 50 h 44"/>
                    <a:gd name="T32" fmla="*/ 34 w 19"/>
                    <a:gd name="T33" fmla="*/ 30 h 44"/>
                    <a:gd name="T34" fmla="*/ 34 w 19"/>
                    <a:gd name="T35" fmla="*/ 19 h 44"/>
                    <a:gd name="T36" fmla="*/ 38 w 19"/>
                    <a:gd name="T37" fmla="*/ 4 h 44"/>
                    <a:gd name="T38" fmla="*/ 40 w 19"/>
                    <a:gd name="T39" fmla="*/ 0 h 44"/>
                    <a:gd name="T40" fmla="*/ 17 w 19"/>
                    <a:gd name="T41" fmla="*/ 9 h 44"/>
                    <a:gd name="T42" fmla="*/ 11 w 19"/>
                    <a:gd name="T43" fmla="*/ 17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44">
                      <a:moveTo>
                        <a:pt x="5" y="8"/>
                      </a:moveTo>
                      <a:cubicBezTo>
                        <a:pt x="5" y="7"/>
                        <a:pt x="5" y="7"/>
                        <a:pt x="5" y="7"/>
                      </a:cubicBezTo>
                      <a:cubicBezTo>
                        <a:pt x="5" y="8"/>
                        <a:pt x="5" y="10"/>
                        <a:pt x="4" y="11"/>
                      </a:cubicBezTo>
                      <a:cubicBezTo>
                        <a:pt x="3" y="11"/>
                        <a:pt x="3" y="12"/>
                        <a:pt x="3" y="12"/>
                      </a:cubicBezTo>
                      <a:cubicBezTo>
                        <a:pt x="4" y="13"/>
                        <a:pt x="6" y="12"/>
                        <a:pt x="6" y="12"/>
                      </a:cubicBezTo>
                      <a:cubicBezTo>
                        <a:pt x="7" y="13"/>
                        <a:pt x="5" y="15"/>
                        <a:pt x="5" y="17"/>
                      </a:cubicBezTo>
                      <a:cubicBezTo>
                        <a:pt x="5" y="18"/>
                        <a:pt x="4" y="21"/>
                        <a:pt x="3" y="23"/>
                      </a:cubicBezTo>
                      <a:cubicBezTo>
                        <a:pt x="2" y="25"/>
                        <a:pt x="2" y="27"/>
                        <a:pt x="2" y="27"/>
                      </a:cubicBezTo>
                      <a:cubicBezTo>
                        <a:pt x="2" y="27"/>
                        <a:pt x="0" y="33"/>
                        <a:pt x="1" y="35"/>
                      </a:cubicBezTo>
                      <a:cubicBezTo>
                        <a:pt x="2" y="38"/>
                        <a:pt x="3" y="40"/>
                        <a:pt x="3" y="40"/>
                      </a:cubicBezTo>
                      <a:cubicBezTo>
                        <a:pt x="3" y="40"/>
                        <a:pt x="4" y="44"/>
                        <a:pt x="5" y="42"/>
                      </a:cubicBezTo>
                      <a:cubicBezTo>
                        <a:pt x="6" y="41"/>
                        <a:pt x="5" y="39"/>
                        <a:pt x="6" y="38"/>
                      </a:cubicBezTo>
                      <a:cubicBezTo>
                        <a:pt x="6" y="38"/>
                        <a:pt x="7" y="35"/>
                        <a:pt x="7" y="33"/>
                      </a:cubicBezTo>
                      <a:cubicBezTo>
                        <a:pt x="7" y="32"/>
                        <a:pt x="8" y="30"/>
                        <a:pt x="10" y="29"/>
                      </a:cubicBezTo>
                      <a:cubicBezTo>
                        <a:pt x="11" y="27"/>
                        <a:pt x="10" y="27"/>
                        <a:pt x="11" y="26"/>
                      </a:cubicBezTo>
                      <a:cubicBezTo>
                        <a:pt x="13" y="24"/>
                        <a:pt x="13" y="25"/>
                        <a:pt x="13" y="23"/>
                      </a:cubicBezTo>
                      <a:cubicBezTo>
                        <a:pt x="13" y="18"/>
                        <a:pt x="16" y="17"/>
                        <a:pt x="16" y="14"/>
                      </a:cubicBezTo>
                      <a:cubicBezTo>
                        <a:pt x="16" y="11"/>
                        <a:pt x="16" y="11"/>
                        <a:pt x="16" y="9"/>
                      </a:cubicBezTo>
                      <a:cubicBezTo>
                        <a:pt x="16" y="6"/>
                        <a:pt x="17" y="3"/>
                        <a:pt x="18" y="2"/>
                      </a:cubicBezTo>
                      <a:cubicBezTo>
                        <a:pt x="19" y="2"/>
                        <a:pt x="19" y="1"/>
                        <a:pt x="19" y="0"/>
                      </a:cubicBezTo>
                      <a:cubicBezTo>
                        <a:pt x="8" y="4"/>
                        <a:pt x="8" y="4"/>
                        <a:pt x="8" y="4"/>
                      </a:cubicBezTo>
                      <a:lnTo>
                        <a:pt x="5" y="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grpSp>
        <p:nvGrpSpPr>
          <p:cNvPr id="86" name="Group 85">
            <a:extLst>
              <a:ext uri="{FF2B5EF4-FFF2-40B4-BE49-F238E27FC236}">
                <a16:creationId xmlns:a16="http://schemas.microsoft.com/office/drawing/2014/main" id="{B27A5A03-2E90-4388-94E9-7C8331498E23}"/>
              </a:ext>
            </a:extLst>
          </p:cNvPr>
          <p:cNvGrpSpPr/>
          <p:nvPr/>
        </p:nvGrpSpPr>
        <p:grpSpPr bwMode="gray">
          <a:xfrm>
            <a:off x="9441711" y="1907668"/>
            <a:ext cx="1842387" cy="1468871"/>
            <a:chOff x="9441711" y="2166082"/>
            <a:chExt cx="1842387" cy="1468871"/>
          </a:xfrm>
        </p:grpSpPr>
        <p:sp>
          <p:nvSpPr>
            <p:cNvPr id="87" name="Freeform: Shape 86">
              <a:extLst>
                <a:ext uri="{FF2B5EF4-FFF2-40B4-BE49-F238E27FC236}">
                  <a16:creationId xmlns:a16="http://schemas.microsoft.com/office/drawing/2014/main" id="{374B9874-2141-4DD4-94EF-A59C72C2AF07}"/>
                </a:ext>
              </a:extLst>
            </p:cNvPr>
            <p:cNvSpPr/>
            <p:nvPr/>
          </p:nvSpPr>
          <p:spPr bwMode="gray">
            <a:xfrm>
              <a:off x="9441711" y="2166082"/>
              <a:ext cx="740022" cy="1468871"/>
            </a:xfrm>
            <a:custGeom>
              <a:avLst/>
              <a:gdLst>
                <a:gd name="connsiteX0" fmla="*/ 0 w 754911"/>
                <a:gd name="connsiteY0" fmla="*/ 1137684 h 1456660"/>
                <a:gd name="connsiteX1" fmla="*/ 754911 w 754911"/>
                <a:gd name="connsiteY1" fmla="*/ 0 h 1456660"/>
                <a:gd name="connsiteX2" fmla="*/ 754911 w 754911"/>
                <a:gd name="connsiteY2" fmla="*/ 1456660 h 1456660"/>
                <a:gd name="connsiteX3" fmla="*/ 10632 w 754911"/>
                <a:gd name="connsiteY3" fmla="*/ 1424763 h 1456660"/>
                <a:gd name="connsiteX4" fmla="*/ 95693 w 754911"/>
                <a:gd name="connsiteY4" fmla="*/ 1360967 h 1456660"/>
                <a:gd name="connsiteX5" fmla="*/ 116958 w 754911"/>
                <a:gd name="connsiteY5" fmla="*/ 1275907 h 1456660"/>
                <a:gd name="connsiteX6" fmla="*/ 95693 w 754911"/>
                <a:gd name="connsiteY6" fmla="*/ 1212111 h 1456660"/>
                <a:gd name="connsiteX7" fmla="*/ 0 w 754911"/>
                <a:gd name="connsiteY7" fmla="*/ 1137684 h 1456660"/>
                <a:gd name="connsiteX0" fmla="*/ 0 w 754911"/>
                <a:gd name="connsiteY0" fmla="*/ 1134732 h 1453708"/>
                <a:gd name="connsiteX1" fmla="*/ 743102 w 754911"/>
                <a:gd name="connsiteY1" fmla="*/ 0 h 1453708"/>
                <a:gd name="connsiteX2" fmla="*/ 754911 w 754911"/>
                <a:gd name="connsiteY2" fmla="*/ 1453708 h 1453708"/>
                <a:gd name="connsiteX3" fmla="*/ 10632 w 754911"/>
                <a:gd name="connsiteY3" fmla="*/ 1421811 h 1453708"/>
                <a:gd name="connsiteX4" fmla="*/ 95693 w 754911"/>
                <a:gd name="connsiteY4" fmla="*/ 1358015 h 1453708"/>
                <a:gd name="connsiteX5" fmla="*/ 116958 w 754911"/>
                <a:gd name="connsiteY5" fmla="*/ 1272955 h 1453708"/>
                <a:gd name="connsiteX6" fmla="*/ 95693 w 754911"/>
                <a:gd name="connsiteY6" fmla="*/ 1209159 h 1453708"/>
                <a:gd name="connsiteX7" fmla="*/ 0 w 754911"/>
                <a:gd name="connsiteY7" fmla="*/ 1134732 h 1453708"/>
                <a:gd name="connsiteX0" fmla="*/ 0 w 743817"/>
                <a:gd name="connsiteY0" fmla="*/ 1134732 h 1459613"/>
                <a:gd name="connsiteX1" fmla="*/ 743102 w 743817"/>
                <a:gd name="connsiteY1" fmla="*/ 0 h 1459613"/>
                <a:gd name="connsiteX2" fmla="*/ 737197 w 743817"/>
                <a:gd name="connsiteY2" fmla="*/ 1459613 h 1459613"/>
                <a:gd name="connsiteX3" fmla="*/ 10632 w 743817"/>
                <a:gd name="connsiteY3" fmla="*/ 1421811 h 1459613"/>
                <a:gd name="connsiteX4" fmla="*/ 95693 w 743817"/>
                <a:gd name="connsiteY4" fmla="*/ 1358015 h 1459613"/>
                <a:gd name="connsiteX5" fmla="*/ 116958 w 743817"/>
                <a:gd name="connsiteY5" fmla="*/ 1272955 h 1459613"/>
                <a:gd name="connsiteX6" fmla="*/ 95693 w 743817"/>
                <a:gd name="connsiteY6" fmla="*/ 1209159 h 1459613"/>
                <a:gd name="connsiteX7" fmla="*/ 0 w 743817"/>
                <a:gd name="connsiteY7" fmla="*/ 1134732 h 1459613"/>
                <a:gd name="connsiteX0" fmla="*/ 0 w 738333"/>
                <a:gd name="connsiteY0" fmla="*/ 1140637 h 1465518"/>
                <a:gd name="connsiteX1" fmla="*/ 737197 w 738333"/>
                <a:gd name="connsiteY1" fmla="*/ 0 h 1465518"/>
                <a:gd name="connsiteX2" fmla="*/ 737197 w 738333"/>
                <a:gd name="connsiteY2" fmla="*/ 1465518 h 1465518"/>
                <a:gd name="connsiteX3" fmla="*/ 10632 w 738333"/>
                <a:gd name="connsiteY3" fmla="*/ 1427716 h 1465518"/>
                <a:gd name="connsiteX4" fmla="*/ 95693 w 738333"/>
                <a:gd name="connsiteY4" fmla="*/ 1363920 h 1465518"/>
                <a:gd name="connsiteX5" fmla="*/ 116958 w 738333"/>
                <a:gd name="connsiteY5" fmla="*/ 1278860 h 1465518"/>
                <a:gd name="connsiteX6" fmla="*/ 95693 w 738333"/>
                <a:gd name="connsiteY6" fmla="*/ 1215064 h 1465518"/>
                <a:gd name="connsiteX7" fmla="*/ 0 w 738333"/>
                <a:gd name="connsiteY7" fmla="*/ 1140637 h 146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333" h="1465518">
                  <a:moveTo>
                    <a:pt x="0" y="1140637"/>
                  </a:moveTo>
                  <a:lnTo>
                    <a:pt x="737197" y="0"/>
                  </a:lnTo>
                  <a:cubicBezTo>
                    <a:pt x="741133" y="484569"/>
                    <a:pt x="733261" y="980949"/>
                    <a:pt x="737197" y="1465518"/>
                  </a:cubicBezTo>
                  <a:lnTo>
                    <a:pt x="10632" y="1427716"/>
                  </a:lnTo>
                  <a:lnTo>
                    <a:pt x="95693" y="1363920"/>
                  </a:lnTo>
                  <a:lnTo>
                    <a:pt x="116958" y="1278860"/>
                  </a:lnTo>
                  <a:lnTo>
                    <a:pt x="95693" y="1215064"/>
                  </a:lnTo>
                  <a:lnTo>
                    <a:pt x="0" y="1140637"/>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8" name="Picture 87">
              <a:extLst>
                <a:ext uri="{FF2B5EF4-FFF2-40B4-BE49-F238E27FC236}">
                  <a16:creationId xmlns:a16="http://schemas.microsoft.com/office/drawing/2014/main" id="{7DE2691A-A181-4690-8163-345A8BF295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gray">
            <a:xfrm>
              <a:off x="10189866" y="2169550"/>
              <a:ext cx="1094232" cy="1458976"/>
            </a:xfrm>
            <a:prstGeom prst="rect">
              <a:avLst/>
            </a:prstGeom>
            <a:ln>
              <a:solidFill>
                <a:schemeClr val="bg1">
                  <a:lumMod val="75000"/>
                </a:schemeClr>
              </a:solidFill>
            </a:ln>
          </p:spPr>
        </p:pic>
      </p:grpSp>
      <p:sp>
        <p:nvSpPr>
          <p:cNvPr id="89" name="Oval 88">
            <a:extLst>
              <a:ext uri="{FF2B5EF4-FFF2-40B4-BE49-F238E27FC236}">
                <a16:creationId xmlns:a16="http://schemas.microsoft.com/office/drawing/2014/main" id="{D45D8A40-6C75-427F-9102-0A1444BBF018}"/>
              </a:ext>
            </a:extLst>
          </p:cNvPr>
          <p:cNvSpPr/>
          <p:nvPr/>
        </p:nvSpPr>
        <p:spPr bwMode="gray">
          <a:xfrm>
            <a:off x="9285613" y="3056731"/>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0" name="Group 89">
            <a:extLst>
              <a:ext uri="{FF2B5EF4-FFF2-40B4-BE49-F238E27FC236}">
                <a16:creationId xmlns:a16="http://schemas.microsoft.com/office/drawing/2014/main" id="{E690CA18-B861-4CED-BE78-0A9E2CB13A2E}"/>
              </a:ext>
            </a:extLst>
          </p:cNvPr>
          <p:cNvGrpSpPr/>
          <p:nvPr/>
        </p:nvGrpSpPr>
        <p:grpSpPr bwMode="gray">
          <a:xfrm>
            <a:off x="9144000" y="3528140"/>
            <a:ext cx="2140098" cy="1125415"/>
            <a:chOff x="9144000" y="3786554"/>
            <a:chExt cx="2140098" cy="1125415"/>
          </a:xfrm>
        </p:grpSpPr>
        <p:sp>
          <p:nvSpPr>
            <p:cNvPr id="91" name="Freeform: Shape 90">
              <a:extLst>
                <a:ext uri="{FF2B5EF4-FFF2-40B4-BE49-F238E27FC236}">
                  <a16:creationId xmlns:a16="http://schemas.microsoft.com/office/drawing/2014/main" id="{BE514614-71E5-4CC9-A8B9-205D28CB96AF}"/>
                </a:ext>
              </a:extLst>
            </p:cNvPr>
            <p:cNvSpPr/>
            <p:nvPr/>
          </p:nvSpPr>
          <p:spPr bwMode="gray">
            <a:xfrm>
              <a:off x="9144000" y="3786554"/>
              <a:ext cx="597536" cy="1125415"/>
            </a:xfrm>
            <a:custGeom>
              <a:avLst/>
              <a:gdLst>
                <a:gd name="connsiteX0" fmla="*/ 23446 w 633046"/>
                <a:gd name="connsiteY0" fmla="*/ 0 h 1125415"/>
                <a:gd name="connsiteX1" fmla="*/ 633046 w 633046"/>
                <a:gd name="connsiteY1" fmla="*/ 93784 h 1125415"/>
                <a:gd name="connsiteX2" fmla="*/ 633046 w 633046"/>
                <a:gd name="connsiteY2" fmla="*/ 1125415 h 1125415"/>
                <a:gd name="connsiteX3" fmla="*/ 0 w 633046"/>
                <a:gd name="connsiteY3" fmla="*/ 281354 h 1125415"/>
                <a:gd name="connsiteX4" fmla="*/ 140677 w 633046"/>
                <a:gd name="connsiteY4" fmla="*/ 222738 h 1125415"/>
                <a:gd name="connsiteX5" fmla="*/ 164123 w 633046"/>
                <a:gd name="connsiteY5" fmla="*/ 128954 h 1125415"/>
                <a:gd name="connsiteX6" fmla="*/ 70338 w 633046"/>
                <a:gd name="connsiteY6" fmla="*/ 23446 h 1125415"/>
                <a:gd name="connsiteX7" fmla="*/ 23446 w 633046"/>
                <a:gd name="connsiteY7" fmla="*/ 0 h 1125415"/>
                <a:gd name="connsiteX0" fmla="*/ 23446 w 633046"/>
                <a:gd name="connsiteY0" fmla="*/ 0 h 1125415"/>
                <a:gd name="connsiteX1" fmla="*/ 597536 w 633046"/>
                <a:gd name="connsiteY1" fmla="*/ 81947 h 1125415"/>
                <a:gd name="connsiteX2" fmla="*/ 633046 w 633046"/>
                <a:gd name="connsiteY2" fmla="*/ 1125415 h 1125415"/>
                <a:gd name="connsiteX3" fmla="*/ 0 w 633046"/>
                <a:gd name="connsiteY3" fmla="*/ 281354 h 1125415"/>
                <a:gd name="connsiteX4" fmla="*/ 140677 w 633046"/>
                <a:gd name="connsiteY4" fmla="*/ 222738 h 1125415"/>
                <a:gd name="connsiteX5" fmla="*/ 164123 w 633046"/>
                <a:gd name="connsiteY5" fmla="*/ 128954 h 1125415"/>
                <a:gd name="connsiteX6" fmla="*/ 70338 w 633046"/>
                <a:gd name="connsiteY6" fmla="*/ 23446 h 1125415"/>
                <a:gd name="connsiteX7" fmla="*/ 23446 w 633046"/>
                <a:gd name="connsiteY7" fmla="*/ 0 h 1125415"/>
                <a:gd name="connsiteX0" fmla="*/ 23446 w 597536"/>
                <a:gd name="connsiteY0" fmla="*/ 0 h 1125415"/>
                <a:gd name="connsiteX1" fmla="*/ 597536 w 597536"/>
                <a:gd name="connsiteY1" fmla="*/ 81947 h 1125415"/>
                <a:gd name="connsiteX2" fmla="*/ 594576 w 597536"/>
                <a:gd name="connsiteY2" fmla="*/ 1125415 h 1125415"/>
                <a:gd name="connsiteX3" fmla="*/ 0 w 597536"/>
                <a:gd name="connsiteY3" fmla="*/ 281354 h 1125415"/>
                <a:gd name="connsiteX4" fmla="*/ 140677 w 597536"/>
                <a:gd name="connsiteY4" fmla="*/ 222738 h 1125415"/>
                <a:gd name="connsiteX5" fmla="*/ 164123 w 597536"/>
                <a:gd name="connsiteY5" fmla="*/ 128954 h 1125415"/>
                <a:gd name="connsiteX6" fmla="*/ 70338 w 597536"/>
                <a:gd name="connsiteY6" fmla="*/ 23446 h 1125415"/>
                <a:gd name="connsiteX7" fmla="*/ 23446 w 597536"/>
                <a:gd name="connsiteY7" fmla="*/ 0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536" h="1125415">
                  <a:moveTo>
                    <a:pt x="23446" y="0"/>
                  </a:moveTo>
                  <a:lnTo>
                    <a:pt x="597536" y="81947"/>
                  </a:lnTo>
                  <a:cubicBezTo>
                    <a:pt x="596549" y="429770"/>
                    <a:pt x="595563" y="777592"/>
                    <a:pt x="594576" y="1125415"/>
                  </a:cubicBezTo>
                  <a:lnTo>
                    <a:pt x="0" y="281354"/>
                  </a:lnTo>
                  <a:lnTo>
                    <a:pt x="140677" y="222738"/>
                  </a:lnTo>
                  <a:lnTo>
                    <a:pt x="164123" y="128954"/>
                  </a:lnTo>
                  <a:lnTo>
                    <a:pt x="70338" y="23446"/>
                  </a:lnTo>
                  <a:lnTo>
                    <a:pt x="23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2" name="Picture 91">
              <a:extLst>
                <a:ext uri="{FF2B5EF4-FFF2-40B4-BE49-F238E27FC236}">
                  <a16:creationId xmlns:a16="http://schemas.microsoft.com/office/drawing/2014/main" id="{1CE0EDB8-A441-4583-B96B-6A90BA6E51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gray">
            <a:xfrm>
              <a:off x="9747906" y="3868232"/>
              <a:ext cx="1536192" cy="1039188"/>
            </a:xfrm>
            <a:prstGeom prst="rect">
              <a:avLst/>
            </a:prstGeom>
            <a:ln>
              <a:solidFill>
                <a:schemeClr val="bg1">
                  <a:lumMod val="75000"/>
                </a:schemeClr>
              </a:solidFill>
            </a:ln>
          </p:spPr>
        </p:pic>
      </p:grpSp>
      <p:sp>
        <p:nvSpPr>
          <p:cNvPr id="93" name="Oval 92">
            <a:extLst>
              <a:ext uri="{FF2B5EF4-FFF2-40B4-BE49-F238E27FC236}">
                <a16:creationId xmlns:a16="http://schemas.microsoft.com/office/drawing/2014/main" id="{2F28F5AC-69B8-4ADB-A63B-7F6B0A56CA8A}"/>
              </a:ext>
            </a:extLst>
          </p:cNvPr>
          <p:cNvSpPr/>
          <p:nvPr/>
        </p:nvSpPr>
        <p:spPr bwMode="gray">
          <a:xfrm>
            <a:off x="9020253" y="3538082"/>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6B3CC4F0-FFC7-48C4-857C-E823627B0980}"/>
              </a:ext>
            </a:extLst>
          </p:cNvPr>
          <p:cNvSpPr/>
          <p:nvPr/>
        </p:nvSpPr>
        <p:spPr bwMode="gray">
          <a:xfrm>
            <a:off x="8700653" y="3267016"/>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104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4*#ppt_w"/>
                                          </p:val>
                                        </p:tav>
                                        <p:tav tm="100000">
                                          <p:val>
                                            <p:strVal val="#ppt_w"/>
                                          </p:val>
                                        </p:tav>
                                      </p:tavLst>
                                    </p:anim>
                                    <p:anim calcmode="lin" valueType="num">
                                      <p:cBhvr>
                                        <p:cTn id="8" dur="1000" fill="hold"/>
                                        <p:tgtEl>
                                          <p:spTgt spid="89"/>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500"/>
                                  </p:stCondLst>
                                  <p:childTnLst>
                                    <p:set>
                                      <p:cBhvr>
                                        <p:cTn id="10" dur="1" fill="hold">
                                          <p:stCondLst>
                                            <p:cond delay="0"/>
                                          </p:stCondLst>
                                        </p:cTn>
                                        <p:tgtEl>
                                          <p:spTgt spid="93"/>
                                        </p:tgtEl>
                                        <p:attrNameLst>
                                          <p:attrName>style.visibility</p:attrName>
                                        </p:attrNameLst>
                                      </p:cBhvr>
                                      <p:to>
                                        <p:strVal val="visible"/>
                                      </p:to>
                                    </p:set>
                                    <p:anim calcmode="lin" valueType="num">
                                      <p:cBhvr>
                                        <p:cTn id="11" dur="1000" fill="hold"/>
                                        <p:tgtEl>
                                          <p:spTgt spid="93"/>
                                        </p:tgtEl>
                                        <p:attrNameLst>
                                          <p:attrName>ppt_w</p:attrName>
                                        </p:attrNameLst>
                                      </p:cBhvr>
                                      <p:tavLst>
                                        <p:tav tm="0">
                                          <p:val>
                                            <p:strVal val="4*#ppt_w"/>
                                          </p:val>
                                        </p:tav>
                                        <p:tav tm="100000">
                                          <p:val>
                                            <p:strVal val="#ppt_w"/>
                                          </p:val>
                                        </p:tav>
                                      </p:tavLst>
                                    </p:anim>
                                    <p:anim calcmode="lin" valueType="num">
                                      <p:cBhvr>
                                        <p:cTn id="12" dur="1000" fill="hold"/>
                                        <p:tgtEl>
                                          <p:spTgt spid="93"/>
                                        </p:tgtEl>
                                        <p:attrNameLst>
                                          <p:attrName>ppt_h</p:attrName>
                                        </p:attrNameLst>
                                      </p:cBhvr>
                                      <p:tavLst>
                                        <p:tav tm="0">
                                          <p:val>
                                            <p:strVal val="4*#ppt_h"/>
                                          </p:val>
                                        </p:tav>
                                        <p:tav tm="100000">
                                          <p:val>
                                            <p:strVal val="#ppt_h"/>
                                          </p:val>
                                        </p:tav>
                                      </p:tavLst>
                                    </p:anim>
                                  </p:childTnLst>
                                </p:cTn>
                              </p:par>
                              <p:par>
                                <p:cTn id="13" presetID="22" presetClass="entr" presetSubtype="8" fill="hold" nodeType="withEffect">
                                  <p:stCondLst>
                                    <p:cond delay="100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500"/>
                                        <p:tgtEl>
                                          <p:spTgt spid="86"/>
                                        </p:tgtEl>
                                      </p:cBhvr>
                                    </p:animEffect>
                                  </p:childTnLst>
                                </p:cTn>
                              </p:par>
                              <p:par>
                                <p:cTn id="16" presetID="22" presetClass="entr" presetSubtype="8" fill="hold" nodeType="withEffect">
                                  <p:stCondLst>
                                    <p:cond delay="1000"/>
                                  </p:stCondLst>
                                  <p:childTnLst>
                                    <p:set>
                                      <p:cBhvr>
                                        <p:cTn id="17" dur="1" fill="hold">
                                          <p:stCondLst>
                                            <p:cond delay="0"/>
                                          </p:stCondLst>
                                        </p:cTn>
                                        <p:tgtEl>
                                          <p:spTgt spid="90"/>
                                        </p:tgtEl>
                                        <p:attrNameLst>
                                          <p:attrName>style.visibility</p:attrName>
                                        </p:attrNameLst>
                                      </p:cBhvr>
                                      <p:to>
                                        <p:strVal val="visible"/>
                                      </p:to>
                                    </p:set>
                                    <p:animEffect transition="in" filter="wipe(left)">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9"/>
                                        </p:tgtEl>
                                      </p:cBhvr>
                                    </p:animEffect>
                                    <p:set>
                                      <p:cBhvr>
                                        <p:cTn id="23" dur="1" fill="hold">
                                          <p:stCondLst>
                                            <p:cond delay="499"/>
                                          </p:stCondLst>
                                        </p:cTn>
                                        <p:tgtEl>
                                          <p:spTgt spid="8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93"/>
                                        </p:tgtEl>
                                      </p:cBhvr>
                                    </p:animEffect>
                                    <p:set>
                                      <p:cBhvr>
                                        <p:cTn id="26" dur="1" fill="hold">
                                          <p:stCondLst>
                                            <p:cond delay="499"/>
                                          </p:stCondLst>
                                        </p:cTn>
                                        <p:tgtEl>
                                          <p:spTgt spid="9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6"/>
                                        </p:tgtEl>
                                      </p:cBhvr>
                                    </p:animEffect>
                                    <p:set>
                                      <p:cBhvr>
                                        <p:cTn id="32" dur="1" fill="hold">
                                          <p:stCondLst>
                                            <p:cond delay="499"/>
                                          </p:stCondLst>
                                        </p:cTn>
                                        <p:tgtEl>
                                          <p:spTgt spid="8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0"/>
                                        </p:tgtEl>
                                      </p:cBhvr>
                                    </p:animEffect>
                                    <p:set>
                                      <p:cBhvr>
                                        <p:cTn id="35" dur="1" fill="hold">
                                          <p:stCondLst>
                                            <p:cond delay="499"/>
                                          </p:stCondLst>
                                        </p:cTn>
                                        <p:tgtEl>
                                          <p:spTgt spid="9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1000" fill="hold"/>
                                        <p:tgtEl>
                                          <p:spTgt spid="94"/>
                                        </p:tgtEl>
                                        <p:attrNameLst>
                                          <p:attrName>ppt_w</p:attrName>
                                        </p:attrNameLst>
                                      </p:cBhvr>
                                      <p:tavLst>
                                        <p:tav tm="0">
                                          <p:val>
                                            <p:strVal val="4*#ppt_w"/>
                                          </p:val>
                                        </p:tav>
                                        <p:tav tm="100000">
                                          <p:val>
                                            <p:strVal val="#ppt_w"/>
                                          </p:val>
                                        </p:tav>
                                      </p:tavLst>
                                    </p:anim>
                                    <p:anim calcmode="lin" valueType="num">
                                      <p:cBhvr>
                                        <p:cTn id="41" dur="1000" fill="hold"/>
                                        <p:tgtEl>
                                          <p:spTgt spid="94"/>
                                        </p:tgtEl>
                                        <p:attrNameLst>
                                          <p:attrName>ppt_h</p:attrName>
                                        </p:attrNameLst>
                                      </p:cBhvr>
                                      <p:tavLst>
                                        <p:tav tm="0">
                                          <p:val>
                                            <p:strVal val="4*#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94"/>
                                        </p:tgtEl>
                                      </p:cBhvr>
                                    </p:animEffect>
                                    <p:set>
                                      <p:cBhvr>
                                        <p:cTn id="46"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9" grpId="0" animBg="1"/>
      <p:bldP spid="89" grpId="1" animBg="1"/>
      <p:bldP spid="93" grpId="0" animBg="1"/>
      <p:bldP spid="93" grpId="1" animBg="1"/>
      <p:bldP spid="94" grpId="0" animBg="1"/>
      <p:bldP spid="9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0590F-2698-3747-A827-1DAE4A1C5398}"/>
              </a:ext>
            </a:extLst>
          </p:cNvPr>
          <p:cNvSpPr>
            <a:spLocks noGrp="1"/>
          </p:cNvSpPr>
          <p:nvPr>
            <p:ph type="title"/>
          </p:nvPr>
        </p:nvSpPr>
        <p:spPr/>
        <p:txBody>
          <a:bodyPr/>
          <a:lstStyle/>
          <a:p>
            <a:r>
              <a:rPr lang="en-US" dirty="0"/>
              <a:t>Global Pandemics Are Uninsurable </a:t>
            </a:r>
          </a:p>
        </p:txBody>
      </p:sp>
      <p:sp>
        <p:nvSpPr>
          <p:cNvPr id="12" name="Text Placeholder 4">
            <a:extLst>
              <a:ext uri="{FF2B5EF4-FFF2-40B4-BE49-F238E27FC236}">
                <a16:creationId xmlns:a16="http://schemas.microsoft.com/office/drawing/2014/main" id="{AA12BCFE-04A5-49A4-8C9E-7E4865EB5DAA}"/>
              </a:ext>
            </a:extLst>
          </p:cNvPr>
          <p:cNvSpPr txBox="1">
            <a:spLocks/>
          </p:cNvSpPr>
          <p:nvPr/>
        </p:nvSpPr>
        <p:spPr bwMode="gray">
          <a:xfrm>
            <a:off x="474018" y="995226"/>
            <a:ext cx="11176876" cy="614349"/>
          </a:xfrm>
          <a:prstGeom prst="snip1Rect">
            <a:avLst>
              <a:gd name="adj" fmla="val 29185"/>
            </a:avLst>
          </a:prstGeom>
          <a:solidFill>
            <a:schemeClr val="accent2"/>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 Impact of Coronavirus</a:t>
            </a:r>
          </a:p>
        </p:txBody>
      </p:sp>
      <p:grpSp>
        <p:nvGrpSpPr>
          <p:cNvPr id="13" name="Group 12">
            <a:extLst>
              <a:ext uri="{FF2B5EF4-FFF2-40B4-BE49-F238E27FC236}">
                <a16:creationId xmlns:a16="http://schemas.microsoft.com/office/drawing/2014/main" id="{894978AD-45D2-4E3E-B758-16B26140688F}"/>
              </a:ext>
            </a:extLst>
          </p:cNvPr>
          <p:cNvGrpSpPr/>
          <p:nvPr/>
        </p:nvGrpSpPr>
        <p:grpSpPr bwMode="gray">
          <a:xfrm>
            <a:off x="855559" y="1769986"/>
            <a:ext cx="9197762" cy="4264116"/>
            <a:chOff x="855559" y="2028400"/>
            <a:chExt cx="9197762" cy="4264116"/>
          </a:xfrm>
        </p:grpSpPr>
        <p:grpSp>
          <p:nvGrpSpPr>
            <p:cNvPr id="14" name="Group 13">
              <a:extLst>
                <a:ext uri="{FF2B5EF4-FFF2-40B4-BE49-F238E27FC236}">
                  <a16:creationId xmlns:a16="http://schemas.microsoft.com/office/drawing/2014/main" id="{D7729631-E997-490E-9A8B-B821634D0358}"/>
                </a:ext>
              </a:extLst>
            </p:cNvPr>
            <p:cNvGrpSpPr/>
            <p:nvPr/>
          </p:nvGrpSpPr>
          <p:grpSpPr bwMode="gray">
            <a:xfrm>
              <a:off x="855559" y="2709419"/>
              <a:ext cx="1837493" cy="2470684"/>
              <a:chOff x="855559" y="2709419"/>
              <a:chExt cx="1837493" cy="2470684"/>
            </a:xfrm>
            <a:solidFill>
              <a:schemeClr val="accent2">
                <a:lumMod val="40000"/>
                <a:lumOff val="60000"/>
              </a:schemeClr>
            </a:solidFill>
          </p:grpSpPr>
          <p:grpSp>
            <p:nvGrpSpPr>
              <p:cNvPr id="68" name="Group 49">
                <a:extLst>
                  <a:ext uri="{FF2B5EF4-FFF2-40B4-BE49-F238E27FC236}">
                    <a16:creationId xmlns:a16="http://schemas.microsoft.com/office/drawing/2014/main" id="{F0CF97FF-1B79-407C-8B91-0AD736718450}"/>
                  </a:ext>
                </a:extLst>
              </p:cNvPr>
              <p:cNvGrpSpPr>
                <a:grpSpLocks/>
              </p:cNvGrpSpPr>
              <p:nvPr/>
            </p:nvGrpSpPr>
            <p:grpSpPr bwMode="gray">
              <a:xfrm>
                <a:off x="1189644" y="4457456"/>
                <a:ext cx="1071453" cy="722647"/>
                <a:chOff x="4817" y="3316"/>
                <a:chExt cx="1149" cy="776"/>
              </a:xfrm>
              <a:grpFill/>
            </p:grpSpPr>
            <p:sp>
              <p:nvSpPr>
                <p:cNvPr id="81" name="Freeform 50">
                  <a:extLst>
                    <a:ext uri="{FF2B5EF4-FFF2-40B4-BE49-F238E27FC236}">
                      <a16:creationId xmlns:a16="http://schemas.microsoft.com/office/drawing/2014/main" id="{188E3479-A74C-4B22-9913-A41D1199D719}"/>
                    </a:ext>
                  </a:extLst>
                </p:cNvPr>
                <p:cNvSpPr>
                  <a:spLocks/>
                </p:cNvSpPr>
                <p:nvPr/>
              </p:nvSpPr>
              <p:spPr bwMode="gray">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51">
                  <a:extLst>
                    <a:ext uri="{FF2B5EF4-FFF2-40B4-BE49-F238E27FC236}">
                      <a16:creationId xmlns:a16="http://schemas.microsoft.com/office/drawing/2014/main" id="{C5F96057-34BF-40A2-B71C-94EB6A6BE77F}"/>
                    </a:ext>
                  </a:extLst>
                </p:cNvPr>
                <p:cNvSpPr>
                  <a:spLocks/>
                </p:cNvSpPr>
                <p:nvPr/>
              </p:nvSpPr>
              <p:spPr bwMode="gray">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52">
                  <a:extLst>
                    <a:ext uri="{FF2B5EF4-FFF2-40B4-BE49-F238E27FC236}">
                      <a16:creationId xmlns:a16="http://schemas.microsoft.com/office/drawing/2014/main" id="{A4DEF039-8417-4F12-B0E7-AD76480A0626}"/>
                    </a:ext>
                  </a:extLst>
                </p:cNvPr>
                <p:cNvSpPr>
                  <a:spLocks/>
                </p:cNvSpPr>
                <p:nvPr/>
              </p:nvSpPr>
              <p:spPr bwMode="gray">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53">
                  <a:extLst>
                    <a:ext uri="{FF2B5EF4-FFF2-40B4-BE49-F238E27FC236}">
                      <a16:creationId xmlns:a16="http://schemas.microsoft.com/office/drawing/2014/main" id="{FDB439E7-137D-4070-A3F7-9BFB38026EEC}"/>
                    </a:ext>
                  </a:extLst>
                </p:cNvPr>
                <p:cNvSpPr>
                  <a:spLocks/>
                </p:cNvSpPr>
                <p:nvPr/>
              </p:nvSpPr>
              <p:spPr bwMode="gray">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54">
                  <a:extLst>
                    <a:ext uri="{FF2B5EF4-FFF2-40B4-BE49-F238E27FC236}">
                      <a16:creationId xmlns:a16="http://schemas.microsoft.com/office/drawing/2014/main" id="{96CC8753-BDDA-4ECC-A7FF-D8DCADBACD66}"/>
                    </a:ext>
                  </a:extLst>
                </p:cNvPr>
                <p:cNvSpPr>
                  <a:spLocks/>
                </p:cNvSpPr>
                <p:nvPr/>
              </p:nvSpPr>
              <p:spPr bwMode="gray">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55">
                  <a:extLst>
                    <a:ext uri="{FF2B5EF4-FFF2-40B4-BE49-F238E27FC236}">
                      <a16:creationId xmlns:a16="http://schemas.microsoft.com/office/drawing/2014/main" id="{13BB0E51-02A0-49DF-B19A-22F68ABBAA42}"/>
                    </a:ext>
                  </a:extLst>
                </p:cNvPr>
                <p:cNvSpPr>
                  <a:spLocks/>
                </p:cNvSpPr>
                <p:nvPr/>
              </p:nvSpPr>
              <p:spPr bwMode="gray">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56">
                  <a:extLst>
                    <a:ext uri="{FF2B5EF4-FFF2-40B4-BE49-F238E27FC236}">
                      <a16:creationId xmlns:a16="http://schemas.microsoft.com/office/drawing/2014/main" id="{814D68D3-E606-4060-B7DA-A82C307FFCE2}"/>
                    </a:ext>
                  </a:extLst>
                </p:cNvPr>
                <p:cNvSpPr>
                  <a:spLocks/>
                </p:cNvSpPr>
                <p:nvPr/>
              </p:nvSpPr>
              <p:spPr bwMode="gray">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Freeform 57">
                  <a:extLst>
                    <a:ext uri="{FF2B5EF4-FFF2-40B4-BE49-F238E27FC236}">
                      <a16:creationId xmlns:a16="http://schemas.microsoft.com/office/drawing/2014/main" id="{557CF5BB-D788-4DFD-8ABB-D67E2E1A33E0}"/>
                    </a:ext>
                  </a:extLst>
                </p:cNvPr>
                <p:cNvSpPr>
                  <a:spLocks/>
                </p:cNvSpPr>
                <p:nvPr/>
              </p:nvSpPr>
              <p:spPr bwMode="gray">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9" name="Group 91">
                <a:extLst>
                  <a:ext uri="{FF2B5EF4-FFF2-40B4-BE49-F238E27FC236}">
                    <a16:creationId xmlns:a16="http://schemas.microsoft.com/office/drawing/2014/main" id="{B3E25070-7273-4F33-B921-757AFEF9DED4}"/>
                  </a:ext>
                </a:extLst>
              </p:cNvPr>
              <p:cNvGrpSpPr>
                <a:grpSpLocks/>
              </p:cNvGrpSpPr>
              <p:nvPr/>
            </p:nvGrpSpPr>
            <p:grpSpPr bwMode="gray">
              <a:xfrm rot="19134295">
                <a:off x="855559" y="2709419"/>
                <a:ext cx="1837493" cy="1814128"/>
                <a:chOff x="1051" y="888"/>
                <a:chExt cx="1026" cy="1012"/>
              </a:xfrm>
              <a:grpFill/>
            </p:grpSpPr>
            <p:sp>
              <p:nvSpPr>
                <p:cNvPr id="70" name="Freeform 92">
                  <a:extLst>
                    <a:ext uri="{FF2B5EF4-FFF2-40B4-BE49-F238E27FC236}">
                      <a16:creationId xmlns:a16="http://schemas.microsoft.com/office/drawing/2014/main" id="{6AF0A6A2-D2B0-44A9-88DB-65D89248929A}"/>
                    </a:ext>
                  </a:extLst>
                </p:cNvPr>
                <p:cNvSpPr>
                  <a:spLocks/>
                </p:cNvSpPr>
                <p:nvPr/>
              </p:nvSpPr>
              <p:spPr bwMode="gray">
                <a:xfrm>
                  <a:off x="1212" y="888"/>
                  <a:ext cx="865" cy="1012"/>
                </a:xfrm>
                <a:custGeom>
                  <a:avLst/>
                  <a:gdLst>
                    <a:gd name="T0" fmla="*/ 378 w 515"/>
                    <a:gd name="T1" fmla="*/ 457 h 602"/>
                    <a:gd name="T2" fmla="*/ 406 w 515"/>
                    <a:gd name="T3" fmla="*/ 440 h 602"/>
                    <a:gd name="T4" fmla="*/ 291 w 515"/>
                    <a:gd name="T5" fmla="*/ 459 h 602"/>
                    <a:gd name="T6" fmla="*/ 227 w 515"/>
                    <a:gd name="T7" fmla="*/ 482 h 602"/>
                    <a:gd name="T8" fmla="*/ 104 w 515"/>
                    <a:gd name="T9" fmla="*/ 477 h 602"/>
                    <a:gd name="T10" fmla="*/ 37 w 515"/>
                    <a:gd name="T11" fmla="*/ 437 h 602"/>
                    <a:gd name="T12" fmla="*/ 37 w 515"/>
                    <a:gd name="T13" fmla="*/ 415 h 602"/>
                    <a:gd name="T14" fmla="*/ 116 w 515"/>
                    <a:gd name="T15" fmla="*/ 439 h 602"/>
                    <a:gd name="T16" fmla="*/ 217 w 515"/>
                    <a:gd name="T17" fmla="*/ 419 h 602"/>
                    <a:gd name="T18" fmla="*/ 198 w 515"/>
                    <a:gd name="T19" fmla="*/ 395 h 602"/>
                    <a:gd name="T20" fmla="*/ 178 w 515"/>
                    <a:gd name="T21" fmla="*/ 331 h 602"/>
                    <a:gd name="T22" fmla="*/ 217 w 515"/>
                    <a:gd name="T23" fmla="*/ 282 h 602"/>
                    <a:gd name="T24" fmla="*/ 244 w 515"/>
                    <a:gd name="T25" fmla="*/ 237 h 602"/>
                    <a:gd name="T26" fmla="*/ 249 w 515"/>
                    <a:gd name="T27" fmla="*/ 203 h 602"/>
                    <a:gd name="T28" fmla="*/ 312 w 515"/>
                    <a:gd name="T29" fmla="*/ 183 h 602"/>
                    <a:gd name="T30" fmla="*/ 375 w 515"/>
                    <a:gd name="T31" fmla="*/ 192 h 602"/>
                    <a:gd name="T32" fmla="*/ 440 w 515"/>
                    <a:gd name="T33" fmla="*/ 182 h 602"/>
                    <a:gd name="T34" fmla="*/ 422 w 515"/>
                    <a:gd name="T35" fmla="*/ 153 h 602"/>
                    <a:gd name="T36" fmla="*/ 420 w 515"/>
                    <a:gd name="T37" fmla="*/ 91 h 602"/>
                    <a:gd name="T38" fmla="*/ 477 w 515"/>
                    <a:gd name="T39" fmla="*/ 76 h 602"/>
                    <a:gd name="T40" fmla="*/ 494 w 515"/>
                    <a:gd name="T41" fmla="*/ 123 h 602"/>
                    <a:gd name="T42" fmla="*/ 514 w 515"/>
                    <a:gd name="T43" fmla="*/ 104 h 602"/>
                    <a:gd name="T44" fmla="*/ 539 w 515"/>
                    <a:gd name="T45" fmla="*/ 50 h 602"/>
                    <a:gd name="T46" fmla="*/ 588 w 515"/>
                    <a:gd name="T47" fmla="*/ 10 h 602"/>
                    <a:gd name="T48" fmla="*/ 687 w 515"/>
                    <a:gd name="T49" fmla="*/ 17 h 602"/>
                    <a:gd name="T50" fmla="*/ 731 w 515"/>
                    <a:gd name="T51" fmla="*/ 34 h 602"/>
                    <a:gd name="T52" fmla="*/ 756 w 515"/>
                    <a:gd name="T53" fmla="*/ 79 h 602"/>
                    <a:gd name="T54" fmla="*/ 788 w 515"/>
                    <a:gd name="T55" fmla="*/ 129 h 602"/>
                    <a:gd name="T56" fmla="*/ 820 w 515"/>
                    <a:gd name="T57" fmla="*/ 188 h 602"/>
                    <a:gd name="T58" fmla="*/ 537 w 515"/>
                    <a:gd name="T59" fmla="*/ 614 h 602"/>
                    <a:gd name="T60" fmla="*/ 568 w 515"/>
                    <a:gd name="T61" fmla="*/ 654 h 602"/>
                    <a:gd name="T62" fmla="*/ 574 w 515"/>
                    <a:gd name="T63" fmla="*/ 719 h 602"/>
                    <a:gd name="T64" fmla="*/ 628 w 515"/>
                    <a:gd name="T65" fmla="*/ 714 h 602"/>
                    <a:gd name="T66" fmla="*/ 642 w 515"/>
                    <a:gd name="T67" fmla="*/ 773 h 602"/>
                    <a:gd name="T68" fmla="*/ 638 w 515"/>
                    <a:gd name="T69" fmla="*/ 859 h 602"/>
                    <a:gd name="T70" fmla="*/ 663 w 515"/>
                    <a:gd name="T71" fmla="*/ 960 h 602"/>
                    <a:gd name="T72" fmla="*/ 630 w 515"/>
                    <a:gd name="T73" fmla="*/ 1002 h 602"/>
                    <a:gd name="T74" fmla="*/ 618 w 515"/>
                    <a:gd name="T75" fmla="*/ 999 h 602"/>
                    <a:gd name="T76" fmla="*/ 630 w 515"/>
                    <a:gd name="T77" fmla="*/ 970 h 602"/>
                    <a:gd name="T78" fmla="*/ 600 w 515"/>
                    <a:gd name="T79" fmla="*/ 950 h 602"/>
                    <a:gd name="T80" fmla="*/ 616 w 515"/>
                    <a:gd name="T81" fmla="*/ 921 h 602"/>
                    <a:gd name="T82" fmla="*/ 616 w 515"/>
                    <a:gd name="T83" fmla="*/ 883 h 602"/>
                    <a:gd name="T84" fmla="*/ 620 w 515"/>
                    <a:gd name="T85" fmla="*/ 852 h 602"/>
                    <a:gd name="T86" fmla="*/ 621 w 515"/>
                    <a:gd name="T87" fmla="*/ 805 h 602"/>
                    <a:gd name="T88" fmla="*/ 623 w 515"/>
                    <a:gd name="T89" fmla="*/ 758 h 602"/>
                    <a:gd name="T90" fmla="*/ 595 w 515"/>
                    <a:gd name="T91" fmla="*/ 782 h 602"/>
                    <a:gd name="T92" fmla="*/ 579 w 515"/>
                    <a:gd name="T93" fmla="*/ 773 h 602"/>
                    <a:gd name="T94" fmla="*/ 553 w 515"/>
                    <a:gd name="T95" fmla="*/ 736 h 602"/>
                    <a:gd name="T96" fmla="*/ 536 w 515"/>
                    <a:gd name="T97" fmla="*/ 686 h 602"/>
                    <a:gd name="T98" fmla="*/ 531 w 515"/>
                    <a:gd name="T99" fmla="*/ 656 h 602"/>
                    <a:gd name="T100" fmla="*/ 509 w 515"/>
                    <a:gd name="T101" fmla="*/ 624 h 602"/>
                    <a:gd name="T102" fmla="*/ 472 w 515"/>
                    <a:gd name="T103" fmla="*/ 592 h 602"/>
                    <a:gd name="T104" fmla="*/ 469 w 515"/>
                    <a:gd name="T105" fmla="*/ 530 h 602"/>
                    <a:gd name="T106" fmla="*/ 413 w 515"/>
                    <a:gd name="T107" fmla="*/ 50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02">
                      <a:moveTo>
                        <a:pt x="212" y="295"/>
                      </a:moveTo>
                      <a:cubicBezTo>
                        <a:pt x="212" y="295"/>
                        <a:pt x="212" y="295"/>
                        <a:pt x="208" y="295"/>
                      </a:cubicBezTo>
                      <a:cubicBezTo>
                        <a:pt x="204" y="295"/>
                        <a:pt x="201" y="295"/>
                        <a:pt x="195" y="290"/>
                      </a:cubicBezTo>
                      <a:cubicBezTo>
                        <a:pt x="195" y="290"/>
                        <a:pt x="201" y="288"/>
                        <a:pt x="206" y="288"/>
                      </a:cubicBezTo>
                      <a:cubicBezTo>
                        <a:pt x="211" y="288"/>
                        <a:pt x="211" y="288"/>
                        <a:pt x="211" y="278"/>
                      </a:cubicBezTo>
                      <a:cubicBezTo>
                        <a:pt x="211" y="278"/>
                        <a:pt x="216" y="272"/>
                        <a:pt x="225" y="272"/>
                      </a:cubicBezTo>
                      <a:cubicBezTo>
                        <a:pt x="234" y="272"/>
                        <a:pt x="234" y="272"/>
                        <a:pt x="234" y="272"/>
                      </a:cubicBezTo>
                      <a:cubicBezTo>
                        <a:pt x="243" y="273"/>
                        <a:pt x="243" y="273"/>
                        <a:pt x="243" y="273"/>
                      </a:cubicBezTo>
                      <a:cubicBezTo>
                        <a:pt x="243" y="273"/>
                        <a:pt x="248" y="273"/>
                        <a:pt x="258" y="273"/>
                      </a:cubicBezTo>
                      <a:cubicBezTo>
                        <a:pt x="267" y="273"/>
                        <a:pt x="262" y="269"/>
                        <a:pt x="262" y="269"/>
                      </a:cubicBezTo>
                      <a:cubicBezTo>
                        <a:pt x="262" y="269"/>
                        <a:pt x="254" y="265"/>
                        <a:pt x="251" y="262"/>
                      </a:cubicBezTo>
                      <a:cubicBezTo>
                        <a:pt x="247" y="258"/>
                        <a:pt x="242" y="262"/>
                        <a:pt x="242" y="262"/>
                      </a:cubicBezTo>
                      <a:cubicBezTo>
                        <a:pt x="230" y="262"/>
                        <a:pt x="230" y="262"/>
                        <a:pt x="230" y="262"/>
                      </a:cubicBezTo>
                      <a:cubicBezTo>
                        <a:pt x="224" y="262"/>
                        <a:pt x="224" y="262"/>
                        <a:pt x="224" y="262"/>
                      </a:cubicBezTo>
                      <a:cubicBezTo>
                        <a:pt x="214" y="265"/>
                        <a:pt x="214" y="265"/>
                        <a:pt x="214" y="265"/>
                      </a:cubicBezTo>
                      <a:cubicBezTo>
                        <a:pt x="207" y="267"/>
                        <a:pt x="207" y="267"/>
                        <a:pt x="207" y="267"/>
                      </a:cubicBezTo>
                      <a:cubicBezTo>
                        <a:pt x="195" y="268"/>
                        <a:pt x="195" y="268"/>
                        <a:pt x="195" y="268"/>
                      </a:cubicBezTo>
                      <a:cubicBezTo>
                        <a:pt x="195" y="268"/>
                        <a:pt x="177" y="269"/>
                        <a:pt x="173" y="273"/>
                      </a:cubicBezTo>
                      <a:cubicBezTo>
                        <a:pt x="174" y="279"/>
                        <a:pt x="174" y="279"/>
                        <a:pt x="174" y="279"/>
                      </a:cubicBezTo>
                      <a:cubicBezTo>
                        <a:pt x="171" y="288"/>
                        <a:pt x="171" y="288"/>
                        <a:pt x="171" y="288"/>
                      </a:cubicBezTo>
                      <a:cubicBezTo>
                        <a:pt x="171" y="288"/>
                        <a:pt x="171" y="288"/>
                        <a:pt x="166" y="288"/>
                      </a:cubicBezTo>
                      <a:cubicBezTo>
                        <a:pt x="160" y="288"/>
                        <a:pt x="158" y="289"/>
                        <a:pt x="158" y="289"/>
                      </a:cubicBezTo>
                      <a:cubicBezTo>
                        <a:pt x="158" y="289"/>
                        <a:pt x="151" y="288"/>
                        <a:pt x="144" y="288"/>
                      </a:cubicBezTo>
                      <a:cubicBezTo>
                        <a:pt x="136" y="288"/>
                        <a:pt x="135" y="287"/>
                        <a:pt x="135" y="287"/>
                      </a:cubicBezTo>
                      <a:cubicBezTo>
                        <a:pt x="125" y="287"/>
                        <a:pt x="125" y="287"/>
                        <a:pt x="125" y="287"/>
                      </a:cubicBezTo>
                      <a:cubicBezTo>
                        <a:pt x="125" y="287"/>
                        <a:pt x="117" y="286"/>
                        <a:pt x="106" y="286"/>
                      </a:cubicBezTo>
                      <a:cubicBezTo>
                        <a:pt x="96" y="286"/>
                        <a:pt x="97" y="284"/>
                        <a:pt x="92" y="284"/>
                      </a:cubicBezTo>
                      <a:cubicBezTo>
                        <a:pt x="87" y="284"/>
                        <a:pt x="85" y="284"/>
                        <a:pt x="85" y="284"/>
                      </a:cubicBezTo>
                      <a:cubicBezTo>
                        <a:pt x="85" y="284"/>
                        <a:pt x="85" y="284"/>
                        <a:pt x="72" y="284"/>
                      </a:cubicBezTo>
                      <a:cubicBezTo>
                        <a:pt x="59" y="284"/>
                        <a:pt x="72" y="284"/>
                        <a:pt x="62" y="284"/>
                      </a:cubicBezTo>
                      <a:cubicBezTo>
                        <a:pt x="51" y="284"/>
                        <a:pt x="52" y="284"/>
                        <a:pt x="52" y="284"/>
                      </a:cubicBezTo>
                      <a:cubicBezTo>
                        <a:pt x="48" y="277"/>
                        <a:pt x="48" y="277"/>
                        <a:pt x="48" y="277"/>
                      </a:cubicBezTo>
                      <a:cubicBezTo>
                        <a:pt x="43" y="272"/>
                        <a:pt x="43" y="272"/>
                        <a:pt x="43" y="272"/>
                      </a:cubicBezTo>
                      <a:cubicBezTo>
                        <a:pt x="27" y="269"/>
                        <a:pt x="27" y="269"/>
                        <a:pt x="27" y="269"/>
                      </a:cubicBezTo>
                      <a:cubicBezTo>
                        <a:pt x="23" y="266"/>
                        <a:pt x="23" y="266"/>
                        <a:pt x="23" y="266"/>
                      </a:cubicBezTo>
                      <a:cubicBezTo>
                        <a:pt x="22" y="260"/>
                        <a:pt x="22" y="260"/>
                        <a:pt x="22" y="260"/>
                      </a:cubicBezTo>
                      <a:cubicBezTo>
                        <a:pt x="22" y="260"/>
                        <a:pt x="22" y="260"/>
                        <a:pt x="20" y="257"/>
                      </a:cubicBezTo>
                      <a:cubicBezTo>
                        <a:pt x="17" y="254"/>
                        <a:pt x="20" y="257"/>
                        <a:pt x="10" y="257"/>
                      </a:cubicBezTo>
                      <a:cubicBezTo>
                        <a:pt x="0" y="257"/>
                        <a:pt x="2" y="257"/>
                        <a:pt x="2" y="257"/>
                      </a:cubicBezTo>
                      <a:cubicBezTo>
                        <a:pt x="8" y="247"/>
                        <a:pt x="8" y="247"/>
                        <a:pt x="8" y="247"/>
                      </a:cubicBezTo>
                      <a:cubicBezTo>
                        <a:pt x="17" y="247"/>
                        <a:pt x="17" y="247"/>
                        <a:pt x="17" y="247"/>
                      </a:cubicBezTo>
                      <a:cubicBezTo>
                        <a:pt x="22" y="247"/>
                        <a:pt x="22" y="247"/>
                        <a:pt x="22" y="247"/>
                      </a:cubicBezTo>
                      <a:cubicBezTo>
                        <a:pt x="22" y="247"/>
                        <a:pt x="29" y="246"/>
                        <a:pt x="33" y="250"/>
                      </a:cubicBezTo>
                      <a:cubicBezTo>
                        <a:pt x="41" y="255"/>
                        <a:pt x="41" y="255"/>
                        <a:pt x="41" y="255"/>
                      </a:cubicBezTo>
                      <a:cubicBezTo>
                        <a:pt x="41" y="255"/>
                        <a:pt x="41" y="255"/>
                        <a:pt x="41" y="263"/>
                      </a:cubicBezTo>
                      <a:cubicBezTo>
                        <a:pt x="52" y="266"/>
                        <a:pt x="52" y="266"/>
                        <a:pt x="52" y="266"/>
                      </a:cubicBezTo>
                      <a:cubicBezTo>
                        <a:pt x="62" y="257"/>
                        <a:pt x="62" y="257"/>
                        <a:pt x="62" y="257"/>
                      </a:cubicBezTo>
                      <a:cubicBezTo>
                        <a:pt x="69" y="261"/>
                        <a:pt x="69" y="261"/>
                        <a:pt x="69" y="261"/>
                      </a:cubicBezTo>
                      <a:cubicBezTo>
                        <a:pt x="69" y="261"/>
                        <a:pt x="74" y="266"/>
                        <a:pt x="81" y="266"/>
                      </a:cubicBezTo>
                      <a:cubicBezTo>
                        <a:pt x="87" y="266"/>
                        <a:pt x="85" y="266"/>
                        <a:pt x="90" y="266"/>
                      </a:cubicBezTo>
                      <a:cubicBezTo>
                        <a:pt x="95" y="266"/>
                        <a:pt x="99" y="266"/>
                        <a:pt x="103" y="266"/>
                      </a:cubicBezTo>
                      <a:cubicBezTo>
                        <a:pt x="106" y="266"/>
                        <a:pt x="107" y="266"/>
                        <a:pt x="114" y="259"/>
                      </a:cubicBezTo>
                      <a:cubicBezTo>
                        <a:pt x="121" y="252"/>
                        <a:pt x="117" y="253"/>
                        <a:pt x="117" y="253"/>
                      </a:cubicBezTo>
                      <a:cubicBezTo>
                        <a:pt x="129" y="249"/>
                        <a:pt x="129" y="249"/>
                        <a:pt x="129" y="249"/>
                      </a:cubicBezTo>
                      <a:cubicBezTo>
                        <a:pt x="141" y="249"/>
                        <a:pt x="141" y="249"/>
                        <a:pt x="141" y="249"/>
                      </a:cubicBezTo>
                      <a:cubicBezTo>
                        <a:pt x="137" y="245"/>
                        <a:pt x="137" y="245"/>
                        <a:pt x="137" y="245"/>
                      </a:cubicBezTo>
                      <a:cubicBezTo>
                        <a:pt x="133" y="241"/>
                        <a:pt x="133" y="241"/>
                        <a:pt x="133" y="241"/>
                      </a:cubicBezTo>
                      <a:cubicBezTo>
                        <a:pt x="128" y="237"/>
                        <a:pt x="128" y="237"/>
                        <a:pt x="128" y="237"/>
                      </a:cubicBezTo>
                      <a:cubicBezTo>
                        <a:pt x="125" y="232"/>
                        <a:pt x="125" y="232"/>
                        <a:pt x="125" y="232"/>
                      </a:cubicBezTo>
                      <a:cubicBezTo>
                        <a:pt x="118" y="235"/>
                        <a:pt x="118" y="235"/>
                        <a:pt x="118" y="235"/>
                      </a:cubicBezTo>
                      <a:cubicBezTo>
                        <a:pt x="118" y="227"/>
                        <a:pt x="118" y="227"/>
                        <a:pt x="118" y="227"/>
                      </a:cubicBezTo>
                      <a:cubicBezTo>
                        <a:pt x="125" y="224"/>
                        <a:pt x="125" y="224"/>
                        <a:pt x="125" y="224"/>
                      </a:cubicBezTo>
                      <a:cubicBezTo>
                        <a:pt x="125" y="216"/>
                        <a:pt x="125" y="216"/>
                        <a:pt x="125" y="216"/>
                      </a:cubicBezTo>
                      <a:cubicBezTo>
                        <a:pt x="116" y="210"/>
                        <a:pt x="116" y="210"/>
                        <a:pt x="116" y="210"/>
                      </a:cubicBezTo>
                      <a:cubicBezTo>
                        <a:pt x="102" y="202"/>
                        <a:pt x="102" y="202"/>
                        <a:pt x="102" y="202"/>
                      </a:cubicBezTo>
                      <a:cubicBezTo>
                        <a:pt x="106" y="197"/>
                        <a:pt x="106" y="197"/>
                        <a:pt x="106" y="197"/>
                      </a:cubicBezTo>
                      <a:cubicBezTo>
                        <a:pt x="116" y="187"/>
                        <a:pt x="116" y="187"/>
                        <a:pt x="116" y="187"/>
                      </a:cubicBezTo>
                      <a:cubicBezTo>
                        <a:pt x="116" y="187"/>
                        <a:pt x="121" y="187"/>
                        <a:pt x="125" y="187"/>
                      </a:cubicBezTo>
                      <a:cubicBezTo>
                        <a:pt x="128" y="187"/>
                        <a:pt x="128" y="180"/>
                        <a:pt x="128" y="180"/>
                      </a:cubicBezTo>
                      <a:cubicBezTo>
                        <a:pt x="140" y="168"/>
                        <a:pt x="140" y="168"/>
                        <a:pt x="140" y="168"/>
                      </a:cubicBezTo>
                      <a:cubicBezTo>
                        <a:pt x="134" y="168"/>
                        <a:pt x="134" y="168"/>
                        <a:pt x="134" y="168"/>
                      </a:cubicBezTo>
                      <a:cubicBezTo>
                        <a:pt x="129" y="168"/>
                        <a:pt x="129" y="168"/>
                        <a:pt x="129" y="168"/>
                      </a:cubicBezTo>
                      <a:cubicBezTo>
                        <a:pt x="125" y="168"/>
                        <a:pt x="125" y="168"/>
                        <a:pt x="125" y="168"/>
                      </a:cubicBezTo>
                      <a:cubicBezTo>
                        <a:pt x="121" y="156"/>
                        <a:pt x="121" y="156"/>
                        <a:pt x="121" y="156"/>
                      </a:cubicBezTo>
                      <a:cubicBezTo>
                        <a:pt x="125" y="149"/>
                        <a:pt x="125" y="149"/>
                        <a:pt x="125" y="149"/>
                      </a:cubicBezTo>
                      <a:cubicBezTo>
                        <a:pt x="129" y="138"/>
                        <a:pt x="129" y="138"/>
                        <a:pt x="129" y="138"/>
                      </a:cubicBezTo>
                      <a:cubicBezTo>
                        <a:pt x="140" y="137"/>
                        <a:pt x="140" y="137"/>
                        <a:pt x="140" y="137"/>
                      </a:cubicBezTo>
                      <a:cubicBezTo>
                        <a:pt x="145" y="141"/>
                        <a:pt x="145" y="141"/>
                        <a:pt x="145" y="141"/>
                      </a:cubicBezTo>
                      <a:cubicBezTo>
                        <a:pt x="145" y="141"/>
                        <a:pt x="145" y="141"/>
                        <a:pt x="145" y="149"/>
                      </a:cubicBezTo>
                      <a:cubicBezTo>
                        <a:pt x="148" y="146"/>
                        <a:pt x="148" y="146"/>
                        <a:pt x="148" y="146"/>
                      </a:cubicBezTo>
                      <a:cubicBezTo>
                        <a:pt x="148" y="138"/>
                        <a:pt x="148" y="138"/>
                        <a:pt x="148" y="138"/>
                      </a:cubicBezTo>
                      <a:cubicBezTo>
                        <a:pt x="148" y="129"/>
                        <a:pt x="148" y="129"/>
                        <a:pt x="148" y="129"/>
                      </a:cubicBezTo>
                      <a:cubicBezTo>
                        <a:pt x="155" y="125"/>
                        <a:pt x="155" y="125"/>
                        <a:pt x="155" y="125"/>
                      </a:cubicBezTo>
                      <a:cubicBezTo>
                        <a:pt x="148" y="121"/>
                        <a:pt x="148" y="121"/>
                        <a:pt x="148" y="121"/>
                      </a:cubicBezTo>
                      <a:cubicBezTo>
                        <a:pt x="148" y="117"/>
                        <a:pt x="148" y="117"/>
                        <a:pt x="148" y="117"/>
                      </a:cubicBezTo>
                      <a:cubicBezTo>
                        <a:pt x="148" y="113"/>
                        <a:pt x="148" y="113"/>
                        <a:pt x="148" y="113"/>
                      </a:cubicBezTo>
                      <a:cubicBezTo>
                        <a:pt x="156" y="109"/>
                        <a:pt x="156" y="109"/>
                        <a:pt x="156" y="109"/>
                      </a:cubicBezTo>
                      <a:cubicBezTo>
                        <a:pt x="156" y="109"/>
                        <a:pt x="161" y="109"/>
                        <a:pt x="168" y="109"/>
                      </a:cubicBezTo>
                      <a:cubicBezTo>
                        <a:pt x="174" y="109"/>
                        <a:pt x="175" y="109"/>
                        <a:pt x="175" y="109"/>
                      </a:cubicBezTo>
                      <a:cubicBezTo>
                        <a:pt x="186" y="109"/>
                        <a:pt x="186" y="109"/>
                        <a:pt x="186" y="109"/>
                      </a:cubicBezTo>
                      <a:cubicBezTo>
                        <a:pt x="190" y="105"/>
                        <a:pt x="190" y="105"/>
                        <a:pt x="190" y="105"/>
                      </a:cubicBezTo>
                      <a:cubicBezTo>
                        <a:pt x="197" y="105"/>
                        <a:pt x="197" y="105"/>
                        <a:pt x="197" y="105"/>
                      </a:cubicBezTo>
                      <a:cubicBezTo>
                        <a:pt x="202" y="105"/>
                        <a:pt x="202" y="105"/>
                        <a:pt x="202" y="105"/>
                      </a:cubicBezTo>
                      <a:cubicBezTo>
                        <a:pt x="202" y="105"/>
                        <a:pt x="209" y="107"/>
                        <a:pt x="213" y="107"/>
                      </a:cubicBezTo>
                      <a:cubicBezTo>
                        <a:pt x="216" y="107"/>
                        <a:pt x="213" y="107"/>
                        <a:pt x="213" y="114"/>
                      </a:cubicBezTo>
                      <a:cubicBezTo>
                        <a:pt x="213" y="114"/>
                        <a:pt x="216" y="114"/>
                        <a:pt x="223" y="114"/>
                      </a:cubicBezTo>
                      <a:cubicBezTo>
                        <a:pt x="229" y="114"/>
                        <a:pt x="228" y="119"/>
                        <a:pt x="228" y="119"/>
                      </a:cubicBezTo>
                      <a:cubicBezTo>
                        <a:pt x="232" y="125"/>
                        <a:pt x="232" y="125"/>
                        <a:pt x="232" y="125"/>
                      </a:cubicBezTo>
                      <a:cubicBezTo>
                        <a:pt x="237" y="125"/>
                        <a:pt x="237" y="125"/>
                        <a:pt x="237" y="125"/>
                      </a:cubicBezTo>
                      <a:cubicBezTo>
                        <a:pt x="245" y="125"/>
                        <a:pt x="245" y="125"/>
                        <a:pt x="245" y="125"/>
                      </a:cubicBezTo>
                      <a:cubicBezTo>
                        <a:pt x="258" y="112"/>
                        <a:pt x="258" y="112"/>
                        <a:pt x="258" y="112"/>
                      </a:cubicBezTo>
                      <a:cubicBezTo>
                        <a:pt x="262" y="108"/>
                        <a:pt x="262" y="108"/>
                        <a:pt x="262" y="108"/>
                      </a:cubicBezTo>
                      <a:cubicBezTo>
                        <a:pt x="265" y="111"/>
                        <a:pt x="265" y="111"/>
                        <a:pt x="265" y="111"/>
                      </a:cubicBezTo>
                      <a:cubicBezTo>
                        <a:pt x="271" y="105"/>
                        <a:pt x="271" y="105"/>
                        <a:pt x="271" y="105"/>
                      </a:cubicBezTo>
                      <a:cubicBezTo>
                        <a:pt x="265" y="102"/>
                        <a:pt x="265" y="102"/>
                        <a:pt x="265" y="102"/>
                      </a:cubicBezTo>
                      <a:cubicBezTo>
                        <a:pt x="258" y="95"/>
                        <a:pt x="258" y="95"/>
                        <a:pt x="258" y="95"/>
                      </a:cubicBezTo>
                      <a:cubicBezTo>
                        <a:pt x="251" y="95"/>
                        <a:pt x="251" y="95"/>
                        <a:pt x="251" y="95"/>
                      </a:cubicBezTo>
                      <a:cubicBezTo>
                        <a:pt x="251" y="91"/>
                        <a:pt x="251" y="91"/>
                        <a:pt x="251" y="91"/>
                      </a:cubicBezTo>
                      <a:cubicBezTo>
                        <a:pt x="245" y="85"/>
                        <a:pt x="245" y="85"/>
                        <a:pt x="245" y="85"/>
                      </a:cubicBezTo>
                      <a:cubicBezTo>
                        <a:pt x="236" y="76"/>
                        <a:pt x="236" y="76"/>
                        <a:pt x="236" y="76"/>
                      </a:cubicBezTo>
                      <a:cubicBezTo>
                        <a:pt x="236" y="66"/>
                        <a:pt x="236" y="66"/>
                        <a:pt x="236" y="66"/>
                      </a:cubicBezTo>
                      <a:cubicBezTo>
                        <a:pt x="236" y="61"/>
                        <a:pt x="236" y="61"/>
                        <a:pt x="236" y="61"/>
                      </a:cubicBezTo>
                      <a:cubicBezTo>
                        <a:pt x="243" y="54"/>
                        <a:pt x="243" y="54"/>
                        <a:pt x="243" y="54"/>
                      </a:cubicBezTo>
                      <a:cubicBezTo>
                        <a:pt x="250" y="54"/>
                        <a:pt x="250" y="54"/>
                        <a:pt x="250" y="54"/>
                      </a:cubicBezTo>
                      <a:cubicBezTo>
                        <a:pt x="255" y="50"/>
                        <a:pt x="255" y="50"/>
                        <a:pt x="255" y="50"/>
                      </a:cubicBezTo>
                      <a:cubicBezTo>
                        <a:pt x="256" y="41"/>
                        <a:pt x="256" y="41"/>
                        <a:pt x="256" y="41"/>
                      </a:cubicBezTo>
                      <a:cubicBezTo>
                        <a:pt x="259" y="32"/>
                        <a:pt x="259" y="32"/>
                        <a:pt x="259" y="32"/>
                      </a:cubicBezTo>
                      <a:cubicBezTo>
                        <a:pt x="259" y="32"/>
                        <a:pt x="266" y="36"/>
                        <a:pt x="271" y="36"/>
                      </a:cubicBezTo>
                      <a:cubicBezTo>
                        <a:pt x="276" y="36"/>
                        <a:pt x="277" y="37"/>
                        <a:pt x="277" y="42"/>
                      </a:cubicBezTo>
                      <a:cubicBezTo>
                        <a:pt x="277" y="47"/>
                        <a:pt x="284" y="45"/>
                        <a:pt x="284" y="45"/>
                      </a:cubicBezTo>
                      <a:cubicBezTo>
                        <a:pt x="284" y="45"/>
                        <a:pt x="284" y="45"/>
                        <a:pt x="290" y="45"/>
                      </a:cubicBezTo>
                      <a:cubicBezTo>
                        <a:pt x="296" y="45"/>
                        <a:pt x="298" y="49"/>
                        <a:pt x="298" y="55"/>
                      </a:cubicBezTo>
                      <a:cubicBezTo>
                        <a:pt x="298" y="62"/>
                        <a:pt x="291" y="55"/>
                        <a:pt x="287" y="55"/>
                      </a:cubicBezTo>
                      <a:cubicBezTo>
                        <a:pt x="283" y="55"/>
                        <a:pt x="287" y="61"/>
                        <a:pt x="287" y="61"/>
                      </a:cubicBezTo>
                      <a:cubicBezTo>
                        <a:pt x="287" y="68"/>
                        <a:pt x="287" y="68"/>
                        <a:pt x="287" y="68"/>
                      </a:cubicBezTo>
                      <a:cubicBezTo>
                        <a:pt x="287" y="68"/>
                        <a:pt x="290" y="73"/>
                        <a:pt x="294" y="73"/>
                      </a:cubicBezTo>
                      <a:cubicBezTo>
                        <a:pt x="298" y="73"/>
                        <a:pt x="294" y="76"/>
                        <a:pt x="297" y="79"/>
                      </a:cubicBezTo>
                      <a:cubicBezTo>
                        <a:pt x="300" y="82"/>
                        <a:pt x="301" y="80"/>
                        <a:pt x="301" y="80"/>
                      </a:cubicBezTo>
                      <a:cubicBezTo>
                        <a:pt x="301" y="80"/>
                        <a:pt x="305" y="80"/>
                        <a:pt x="312" y="80"/>
                      </a:cubicBezTo>
                      <a:cubicBezTo>
                        <a:pt x="312" y="74"/>
                        <a:pt x="312" y="74"/>
                        <a:pt x="312" y="74"/>
                      </a:cubicBezTo>
                      <a:cubicBezTo>
                        <a:pt x="312" y="74"/>
                        <a:pt x="309" y="71"/>
                        <a:pt x="306" y="68"/>
                      </a:cubicBezTo>
                      <a:cubicBezTo>
                        <a:pt x="303" y="65"/>
                        <a:pt x="306" y="62"/>
                        <a:pt x="306" y="62"/>
                      </a:cubicBezTo>
                      <a:cubicBezTo>
                        <a:pt x="306" y="62"/>
                        <a:pt x="312" y="62"/>
                        <a:pt x="317" y="62"/>
                      </a:cubicBezTo>
                      <a:cubicBezTo>
                        <a:pt x="322" y="62"/>
                        <a:pt x="317" y="55"/>
                        <a:pt x="317" y="55"/>
                      </a:cubicBezTo>
                      <a:cubicBezTo>
                        <a:pt x="311" y="49"/>
                        <a:pt x="311" y="49"/>
                        <a:pt x="311" y="49"/>
                      </a:cubicBezTo>
                      <a:cubicBezTo>
                        <a:pt x="315" y="42"/>
                        <a:pt x="315" y="42"/>
                        <a:pt x="315" y="42"/>
                      </a:cubicBezTo>
                      <a:cubicBezTo>
                        <a:pt x="321" y="37"/>
                        <a:pt x="321" y="37"/>
                        <a:pt x="321" y="37"/>
                      </a:cubicBezTo>
                      <a:cubicBezTo>
                        <a:pt x="321" y="30"/>
                        <a:pt x="321" y="30"/>
                        <a:pt x="321" y="30"/>
                      </a:cubicBezTo>
                      <a:cubicBezTo>
                        <a:pt x="329" y="22"/>
                        <a:pt x="329" y="22"/>
                        <a:pt x="329" y="22"/>
                      </a:cubicBezTo>
                      <a:cubicBezTo>
                        <a:pt x="331" y="12"/>
                        <a:pt x="331" y="12"/>
                        <a:pt x="331" y="12"/>
                      </a:cubicBezTo>
                      <a:cubicBezTo>
                        <a:pt x="330" y="2"/>
                        <a:pt x="330" y="2"/>
                        <a:pt x="330" y="2"/>
                      </a:cubicBezTo>
                      <a:cubicBezTo>
                        <a:pt x="330" y="2"/>
                        <a:pt x="334" y="0"/>
                        <a:pt x="339" y="0"/>
                      </a:cubicBezTo>
                      <a:cubicBezTo>
                        <a:pt x="344" y="0"/>
                        <a:pt x="345" y="0"/>
                        <a:pt x="345" y="0"/>
                      </a:cubicBezTo>
                      <a:cubicBezTo>
                        <a:pt x="350" y="6"/>
                        <a:pt x="350" y="6"/>
                        <a:pt x="350" y="6"/>
                      </a:cubicBezTo>
                      <a:cubicBezTo>
                        <a:pt x="350" y="6"/>
                        <a:pt x="350" y="6"/>
                        <a:pt x="354" y="9"/>
                      </a:cubicBezTo>
                      <a:cubicBezTo>
                        <a:pt x="358" y="13"/>
                        <a:pt x="354" y="9"/>
                        <a:pt x="359" y="14"/>
                      </a:cubicBezTo>
                      <a:cubicBezTo>
                        <a:pt x="364" y="19"/>
                        <a:pt x="371" y="9"/>
                        <a:pt x="371" y="9"/>
                      </a:cubicBezTo>
                      <a:cubicBezTo>
                        <a:pt x="385" y="9"/>
                        <a:pt x="385" y="9"/>
                        <a:pt x="385" y="9"/>
                      </a:cubicBezTo>
                      <a:cubicBezTo>
                        <a:pt x="385" y="9"/>
                        <a:pt x="393" y="9"/>
                        <a:pt x="397" y="9"/>
                      </a:cubicBezTo>
                      <a:cubicBezTo>
                        <a:pt x="401" y="9"/>
                        <a:pt x="409" y="10"/>
                        <a:pt x="409" y="10"/>
                      </a:cubicBezTo>
                      <a:cubicBezTo>
                        <a:pt x="419" y="10"/>
                        <a:pt x="419" y="10"/>
                        <a:pt x="419" y="10"/>
                      </a:cubicBezTo>
                      <a:cubicBezTo>
                        <a:pt x="424" y="4"/>
                        <a:pt x="424" y="4"/>
                        <a:pt x="424" y="4"/>
                      </a:cubicBezTo>
                      <a:cubicBezTo>
                        <a:pt x="428" y="4"/>
                        <a:pt x="433" y="8"/>
                        <a:pt x="433" y="8"/>
                      </a:cubicBezTo>
                      <a:cubicBezTo>
                        <a:pt x="429" y="12"/>
                        <a:pt x="429" y="12"/>
                        <a:pt x="429" y="12"/>
                      </a:cubicBezTo>
                      <a:cubicBezTo>
                        <a:pt x="429" y="17"/>
                        <a:pt x="429" y="17"/>
                        <a:pt x="429" y="17"/>
                      </a:cubicBezTo>
                      <a:cubicBezTo>
                        <a:pt x="435" y="20"/>
                        <a:pt x="435" y="20"/>
                        <a:pt x="435" y="20"/>
                      </a:cubicBezTo>
                      <a:cubicBezTo>
                        <a:pt x="435" y="20"/>
                        <a:pt x="439" y="23"/>
                        <a:pt x="435" y="27"/>
                      </a:cubicBezTo>
                      <a:cubicBezTo>
                        <a:pt x="431" y="30"/>
                        <a:pt x="439" y="30"/>
                        <a:pt x="439" y="30"/>
                      </a:cubicBezTo>
                      <a:cubicBezTo>
                        <a:pt x="439" y="30"/>
                        <a:pt x="439" y="30"/>
                        <a:pt x="442" y="33"/>
                      </a:cubicBezTo>
                      <a:cubicBezTo>
                        <a:pt x="444" y="36"/>
                        <a:pt x="444" y="35"/>
                        <a:pt x="447" y="35"/>
                      </a:cubicBezTo>
                      <a:cubicBezTo>
                        <a:pt x="451" y="35"/>
                        <a:pt x="450" y="35"/>
                        <a:pt x="450" y="39"/>
                      </a:cubicBezTo>
                      <a:cubicBezTo>
                        <a:pt x="450" y="42"/>
                        <a:pt x="450" y="39"/>
                        <a:pt x="450" y="47"/>
                      </a:cubicBezTo>
                      <a:cubicBezTo>
                        <a:pt x="450" y="55"/>
                        <a:pt x="446" y="52"/>
                        <a:pt x="446" y="52"/>
                      </a:cubicBezTo>
                      <a:cubicBezTo>
                        <a:pt x="450" y="56"/>
                        <a:pt x="450" y="56"/>
                        <a:pt x="450" y="56"/>
                      </a:cubicBezTo>
                      <a:cubicBezTo>
                        <a:pt x="453" y="62"/>
                        <a:pt x="453" y="62"/>
                        <a:pt x="453" y="62"/>
                      </a:cubicBezTo>
                      <a:cubicBezTo>
                        <a:pt x="453" y="62"/>
                        <a:pt x="455" y="65"/>
                        <a:pt x="457" y="67"/>
                      </a:cubicBezTo>
                      <a:cubicBezTo>
                        <a:pt x="459" y="69"/>
                        <a:pt x="465" y="70"/>
                        <a:pt x="465" y="70"/>
                      </a:cubicBezTo>
                      <a:cubicBezTo>
                        <a:pt x="465" y="70"/>
                        <a:pt x="469" y="73"/>
                        <a:pt x="469" y="77"/>
                      </a:cubicBezTo>
                      <a:cubicBezTo>
                        <a:pt x="469" y="81"/>
                        <a:pt x="469" y="82"/>
                        <a:pt x="469" y="82"/>
                      </a:cubicBezTo>
                      <a:cubicBezTo>
                        <a:pt x="474" y="91"/>
                        <a:pt x="474" y="91"/>
                        <a:pt x="474" y="91"/>
                      </a:cubicBezTo>
                      <a:cubicBezTo>
                        <a:pt x="474" y="91"/>
                        <a:pt x="476" y="93"/>
                        <a:pt x="479" y="96"/>
                      </a:cubicBezTo>
                      <a:cubicBezTo>
                        <a:pt x="482" y="99"/>
                        <a:pt x="482" y="101"/>
                        <a:pt x="482" y="101"/>
                      </a:cubicBezTo>
                      <a:cubicBezTo>
                        <a:pt x="482" y="101"/>
                        <a:pt x="485" y="103"/>
                        <a:pt x="482" y="106"/>
                      </a:cubicBezTo>
                      <a:cubicBezTo>
                        <a:pt x="479" y="108"/>
                        <a:pt x="485" y="108"/>
                        <a:pt x="488" y="112"/>
                      </a:cubicBezTo>
                      <a:cubicBezTo>
                        <a:pt x="491" y="115"/>
                        <a:pt x="492" y="116"/>
                        <a:pt x="492" y="116"/>
                      </a:cubicBezTo>
                      <a:cubicBezTo>
                        <a:pt x="492" y="116"/>
                        <a:pt x="496" y="116"/>
                        <a:pt x="504" y="123"/>
                      </a:cubicBezTo>
                      <a:cubicBezTo>
                        <a:pt x="511" y="131"/>
                        <a:pt x="508" y="128"/>
                        <a:pt x="508" y="128"/>
                      </a:cubicBezTo>
                      <a:cubicBezTo>
                        <a:pt x="508" y="135"/>
                        <a:pt x="508" y="135"/>
                        <a:pt x="508" y="135"/>
                      </a:cubicBezTo>
                      <a:cubicBezTo>
                        <a:pt x="515" y="141"/>
                        <a:pt x="515" y="141"/>
                        <a:pt x="515" y="141"/>
                      </a:cubicBezTo>
                      <a:cubicBezTo>
                        <a:pt x="320" y="365"/>
                        <a:pt x="320" y="365"/>
                        <a:pt x="320" y="365"/>
                      </a:cubicBezTo>
                      <a:cubicBezTo>
                        <a:pt x="324" y="370"/>
                        <a:pt x="324" y="370"/>
                        <a:pt x="324" y="370"/>
                      </a:cubicBezTo>
                      <a:cubicBezTo>
                        <a:pt x="324" y="375"/>
                        <a:pt x="324" y="375"/>
                        <a:pt x="324" y="375"/>
                      </a:cubicBezTo>
                      <a:cubicBezTo>
                        <a:pt x="329" y="375"/>
                        <a:pt x="329" y="375"/>
                        <a:pt x="329" y="375"/>
                      </a:cubicBezTo>
                      <a:cubicBezTo>
                        <a:pt x="329" y="375"/>
                        <a:pt x="333" y="375"/>
                        <a:pt x="338" y="375"/>
                      </a:cubicBezTo>
                      <a:cubicBezTo>
                        <a:pt x="343" y="375"/>
                        <a:pt x="338" y="379"/>
                        <a:pt x="338" y="379"/>
                      </a:cubicBezTo>
                      <a:cubicBezTo>
                        <a:pt x="338" y="389"/>
                        <a:pt x="338" y="389"/>
                        <a:pt x="338" y="389"/>
                      </a:cubicBezTo>
                      <a:cubicBezTo>
                        <a:pt x="338" y="389"/>
                        <a:pt x="337" y="398"/>
                        <a:pt x="339" y="399"/>
                      </a:cubicBezTo>
                      <a:cubicBezTo>
                        <a:pt x="340" y="401"/>
                        <a:pt x="339" y="403"/>
                        <a:pt x="339" y="407"/>
                      </a:cubicBezTo>
                      <a:cubicBezTo>
                        <a:pt x="339" y="410"/>
                        <a:pt x="339" y="413"/>
                        <a:pt x="339" y="417"/>
                      </a:cubicBezTo>
                      <a:cubicBezTo>
                        <a:pt x="339" y="420"/>
                        <a:pt x="337" y="420"/>
                        <a:pt x="337" y="423"/>
                      </a:cubicBezTo>
                      <a:cubicBezTo>
                        <a:pt x="337" y="426"/>
                        <a:pt x="337" y="428"/>
                        <a:pt x="337" y="428"/>
                      </a:cubicBezTo>
                      <a:cubicBezTo>
                        <a:pt x="342" y="428"/>
                        <a:pt x="342" y="428"/>
                        <a:pt x="342" y="428"/>
                      </a:cubicBezTo>
                      <a:cubicBezTo>
                        <a:pt x="342" y="428"/>
                        <a:pt x="344" y="428"/>
                        <a:pt x="347" y="428"/>
                      </a:cubicBezTo>
                      <a:cubicBezTo>
                        <a:pt x="350" y="428"/>
                        <a:pt x="355" y="428"/>
                        <a:pt x="355" y="428"/>
                      </a:cubicBezTo>
                      <a:cubicBezTo>
                        <a:pt x="358" y="425"/>
                        <a:pt x="358" y="425"/>
                        <a:pt x="358" y="425"/>
                      </a:cubicBezTo>
                      <a:cubicBezTo>
                        <a:pt x="364" y="425"/>
                        <a:pt x="364" y="425"/>
                        <a:pt x="364" y="425"/>
                      </a:cubicBezTo>
                      <a:cubicBezTo>
                        <a:pt x="369" y="424"/>
                        <a:pt x="369" y="424"/>
                        <a:pt x="369" y="424"/>
                      </a:cubicBezTo>
                      <a:cubicBezTo>
                        <a:pt x="374" y="425"/>
                        <a:pt x="374" y="425"/>
                        <a:pt x="374" y="425"/>
                      </a:cubicBezTo>
                      <a:cubicBezTo>
                        <a:pt x="379" y="425"/>
                        <a:pt x="379" y="425"/>
                        <a:pt x="379" y="425"/>
                      </a:cubicBezTo>
                      <a:cubicBezTo>
                        <a:pt x="379" y="425"/>
                        <a:pt x="379" y="432"/>
                        <a:pt x="379" y="434"/>
                      </a:cubicBezTo>
                      <a:cubicBezTo>
                        <a:pt x="379" y="436"/>
                        <a:pt x="379" y="440"/>
                        <a:pt x="381" y="442"/>
                      </a:cubicBezTo>
                      <a:cubicBezTo>
                        <a:pt x="382" y="443"/>
                        <a:pt x="381" y="450"/>
                        <a:pt x="381" y="450"/>
                      </a:cubicBezTo>
                      <a:cubicBezTo>
                        <a:pt x="381" y="450"/>
                        <a:pt x="381" y="452"/>
                        <a:pt x="381" y="454"/>
                      </a:cubicBezTo>
                      <a:cubicBezTo>
                        <a:pt x="381" y="456"/>
                        <a:pt x="382" y="460"/>
                        <a:pt x="382" y="460"/>
                      </a:cubicBezTo>
                      <a:cubicBezTo>
                        <a:pt x="382" y="460"/>
                        <a:pt x="383" y="466"/>
                        <a:pt x="383" y="469"/>
                      </a:cubicBezTo>
                      <a:cubicBezTo>
                        <a:pt x="383" y="472"/>
                        <a:pt x="383" y="473"/>
                        <a:pt x="383" y="475"/>
                      </a:cubicBezTo>
                      <a:cubicBezTo>
                        <a:pt x="383" y="477"/>
                        <a:pt x="383" y="480"/>
                        <a:pt x="383" y="482"/>
                      </a:cubicBezTo>
                      <a:cubicBezTo>
                        <a:pt x="383" y="484"/>
                        <a:pt x="382" y="490"/>
                        <a:pt x="381" y="491"/>
                      </a:cubicBezTo>
                      <a:cubicBezTo>
                        <a:pt x="379" y="493"/>
                        <a:pt x="380" y="496"/>
                        <a:pt x="380" y="499"/>
                      </a:cubicBezTo>
                      <a:cubicBezTo>
                        <a:pt x="380" y="501"/>
                        <a:pt x="380" y="508"/>
                        <a:pt x="380" y="511"/>
                      </a:cubicBezTo>
                      <a:cubicBezTo>
                        <a:pt x="380" y="514"/>
                        <a:pt x="377" y="528"/>
                        <a:pt x="377" y="528"/>
                      </a:cubicBezTo>
                      <a:cubicBezTo>
                        <a:pt x="377" y="528"/>
                        <a:pt x="375" y="535"/>
                        <a:pt x="375" y="538"/>
                      </a:cubicBezTo>
                      <a:cubicBezTo>
                        <a:pt x="375" y="540"/>
                        <a:pt x="379" y="541"/>
                        <a:pt x="380" y="543"/>
                      </a:cubicBezTo>
                      <a:cubicBezTo>
                        <a:pt x="382" y="544"/>
                        <a:pt x="385" y="550"/>
                        <a:pt x="385" y="550"/>
                      </a:cubicBezTo>
                      <a:cubicBezTo>
                        <a:pt x="391" y="563"/>
                        <a:pt x="391" y="563"/>
                        <a:pt x="391" y="563"/>
                      </a:cubicBezTo>
                      <a:cubicBezTo>
                        <a:pt x="395" y="571"/>
                        <a:pt x="395" y="571"/>
                        <a:pt x="395" y="571"/>
                      </a:cubicBezTo>
                      <a:cubicBezTo>
                        <a:pt x="395" y="571"/>
                        <a:pt x="392" y="572"/>
                        <a:pt x="389" y="572"/>
                      </a:cubicBezTo>
                      <a:cubicBezTo>
                        <a:pt x="387" y="572"/>
                        <a:pt x="385" y="576"/>
                        <a:pt x="385" y="576"/>
                      </a:cubicBezTo>
                      <a:cubicBezTo>
                        <a:pt x="385" y="576"/>
                        <a:pt x="385" y="579"/>
                        <a:pt x="385" y="581"/>
                      </a:cubicBezTo>
                      <a:cubicBezTo>
                        <a:pt x="385" y="583"/>
                        <a:pt x="384" y="587"/>
                        <a:pt x="384" y="587"/>
                      </a:cubicBezTo>
                      <a:cubicBezTo>
                        <a:pt x="380" y="591"/>
                        <a:pt x="380" y="591"/>
                        <a:pt x="380" y="591"/>
                      </a:cubicBezTo>
                      <a:cubicBezTo>
                        <a:pt x="375" y="596"/>
                        <a:pt x="375" y="596"/>
                        <a:pt x="375" y="596"/>
                      </a:cubicBezTo>
                      <a:cubicBezTo>
                        <a:pt x="375" y="596"/>
                        <a:pt x="374" y="598"/>
                        <a:pt x="371" y="600"/>
                      </a:cubicBezTo>
                      <a:cubicBezTo>
                        <a:pt x="369" y="602"/>
                        <a:pt x="370" y="602"/>
                        <a:pt x="367" y="602"/>
                      </a:cubicBezTo>
                      <a:cubicBezTo>
                        <a:pt x="367" y="602"/>
                        <a:pt x="366" y="600"/>
                        <a:pt x="366" y="600"/>
                      </a:cubicBezTo>
                      <a:cubicBezTo>
                        <a:pt x="365" y="599"/>
                        <a:pt x="365" y="598"/>
                        <a:pt x="365" y="598"/>
                      </a:cubicBezTo>
                      <a:cubicBezTo>
                        <a:pt x="365" y="598"/>
                        <a:pt x="363" y="597"/>
                        <a:pt x="364" y="596"/>
                      </a:cubicBezTo>
                      <a:cubicBezTo>
                        <a:pt x="365" y="595"/>
                        <a:pt x="367" y="595"/>
                        <a:pt x="368" y="594"/>
                      </a:cubicBezTo>
                      <a:cubicBezTo>
                        <a:pt x="368" y="593"/>
                        <a:pt x="369" y="594"/>
                        <a:pt x="370" y="593"/>
                      </a:cubicBezTo>
                      <a:cubicBezTo>
                        <a:pt x="371" y="592"/>
                        <a:pt x="371" y="591"/>
                        <a:pt x="371" y="589"/>
                      </a:cubicBezTo>
                      <a:cubicBezTo>
                        <a:pt x="371" y="588"/>
                        <a:pt x="371" y="587"/>
                        <a:pt x="371" y="587"/>
                      </a:cubicBezTo>
                      <a:cubicBezTo>
                        <a:pt x="371" y="587"/>
                        <a:pt x="371" y="585"/>
                        <a:pt x="371" y="584"/>
                      </a:cubicBezTo>
                      <a:cubicBezTo>
                        <a:pt x="371" y="583"/>
                        <a:pt x="372" y="582"/>
                        <a:pt x="374" y="580"/>
                      </a:cubicBezTo>
                      <a:cubicBezTo>
                        <a:pt x="375" y="579"/>
                        <a:pt x="375" y="578"/>
                        <a:pt x="375" y="577"/>
                      </a:cubicBezTo>
                      <a:cubicBezTo>
                        <a:pt x="375" y="576"/>
                        <a:pt x="376" y="575"/>
                        <a:pt x="375" y="574"/>
                      </a:cubicBezTo>
                      <a:cubicBezTo>
                        <a:pt x="373" y="572"/>
                        <a:pt x="373" y="572"/>
                        <a:pt x="373" y="571"/>
                      </a:cubicBezTo>
                      <a:cubicBezTo>
                        <a:pt x="373" y="570"/>
                        <a:pt x="372" y="568"/>
                        <a:pt x="371" y="568"/>
                      </a:cubicBezTo>
                      <a:cubicBezTo>
                        <a:pt x="370" y="568"/>
                        <a:pt x="369" y="566"/>
                        <a:pt x="366" y="566"/>
                      </a:cubicBezTo>
                      <a:cubicBezTo>
                        <a:pt x="364" y="566"/>
                        <a:pt x="366" y="566"/>
                        <a:pt x="363" y="566"/>
                      </a:cubicBezTo>
                      <a:cubicBezTo>
                        <a:pt x="360" y="566"/>
                        <a:pt x="357" y="565"/>
                        <a:pt x="357" y="565"/>
                      </a:cubicBezTo>
                      <a:cubicBezTo>
                        <a:pt x="357" y="563"/>
                        <a:pt x="357" y="563"/>
                        <a:pt x="357" y="563"/>
                      </a:cubicBezTo>
                      <a:cubicBezTo>
                        <a:pt x="357" y="563"/>
                        <a:pt x="358" y="564"/>
                        <a:pt x="360" y="561"/>
                      </a:cubicBezTo>
                      <a:cubicBezTo>
                        <a:pt x="363" y="559"/>
                        <a:pt x="366" y="559"/>
                        <a:pt x="366" y="558"/>
                      </a:cubicBezTo>
                      <a:cubicBezTo>
                        <a:pt x="367" y="557"/>
                        <a:pt x="371" y="555"/>
                        <a:pt x="370" y="555"/>
                      </a:cubicBezTo>
                      <a:cubicBezTo>
                        <a:pt x="369" y="554"/>
                        <a:pt x="368" y="553"/>
                        <a:pt x="368" y="551"/>
                      </a:cubicBezTo>
                      <a:cubicBezTo>
                        <a:pt x="368" y="550"/>
                        <a:pt x="367" y="550"/>
                        <a:pt x="367" y="548"/>
                      </a:cubicBezTo>
                      <a:cubicBezTo>
                        <a:pt x="367" y="547"/>
                        <a:pt x="364" y="547"/>
                        <a:pt x="366" y="545"/>
                      </a:cubicBezTo>
                      <a:cubicBezTo>
                        <a:pt x="367" y="544"/>
                        <a:pt x="368" y="542"/>
                        <a:pt x="368" y="542"/>
                      </a:cubicBezTo>
                      <a:cubicBezTo>
                        <a:pt x="368" y="542"/>
                        <a:pt x="368" y="540"/>
                        <a:pt x="368" y="539"/>
                      </a:cubicBezTo>
                      <a:cubicBezTo>
                        <a:pt x="368" y="538"/>
                        <a:pt x="367" y="537"/>
                        <a:pt x="367" y="534"/>
                      </a:cubicBezTo>
                      <a:cubicBezTo>
                        <a:pt x="367" y="532"/>
                        <a:pt x="367" y="531"/>
                        <a:pt x="367" y="530"/>
                      </a:cubicBezTo>
                      <a:cubicBezTo>
                        <a:pt x="367" y="528"/>
                        <a:pt x="367" y="525"/>
                        <a:pt x="367" y="525"/>
                      </a:cubicBezTo>
                      <a:cubicBezTo>
                        <a:pt x="367" y="525"/>
                        <a:pt x="369" y="524"/>
                        <a:pt x="366" y="522"/>
                      </a:cubicBezTo>
                      <a:cubicBezTo>
                        <a:pt x="364" y="520"/>
                        <a:pt x="365" y="520"/>
                        <a:pt x="364" y="519"/>
                      </a:cubicBezTo>
                      <a:cubicBezTo>
                        <a:pt x="363" y="517"/>
                        <a:pt x="362" y="517"/>
                        <a:pt x="362" y="516"/>
                      </a:cubicBezTo>
                      <a:cubicBezTo>
                        <a:pt x="362" y="514"/>
                        <a:pt x="361" y="513"/>
                        <a:pt x="363" y="513"/>
                      </a:cubicBezTo>
                      <a:cubicBezTo>
                        <a:pt x="365" y="513"/>
                        <a:pt x="369" y="511"/>
                        <a:pt x="369" y="510"/>
                      </a:cubicBezTo>
                      <a:cubicBezTo>
                        <a:pt x="369" y="508"/>
                        <a:pt x="369" y="507"/>
                        <a:pt x="369" y="507"/>
                      </a:cubicBezTo>
                      <a:cubicBezTo>
                        <a:pt x="369" y="507"/>
                        <a:pt x="370" y="503"/>
                        <a:pt x="370" y="501"/>
                      </a:cubicBezTo>
                      <a:cubicBezTo>
                        <a:pt x="370" y="499"/>
                        <a:pt x="372" y="500"/>
                        <a:pt x="371" y="497"/>
                      </a:cubicBezTo>
                      <a:cubicBezTo>
                        <a:pt x="370" y="493"/>
                        <a:pt x="371" y="490"/>
                        <a:pt x="371" y="488"/>
                      </a:cubicBezTo>
                      <a:cubicBezTo>
                        <a:pt x="371" y="487"/>
                        <a:pt x="370" y="486"/>
                        <a:pt x="370" y="485"/>
                      </a:cubicBezTo>
                      <a:cubicBezTo>
                        <a:pt x="370" y="483"/>
                        <a:pt x="370" y="481"/>
                        <a:pt x="370" y="481"/>
                      </a:cubicBezTo>
                      <a:cubicBezTo>
                        <a:pt x="370" y="481"/>
                        <a:pt x="372" y="481"/>
                        <a:pt x="370" y="479"/>
                      </a:cubicBezTo>
                      <a:cubicBezTo>
                        <a:pt x="367" y="477"/>
                        <a:pt x="366" y="478"/>
                        <a:pt x="366" y="476"/>
                      </a:cubicBezTo>
                      <a:cubicBezTo>
                        <a:pt x="366" y="474"/>
                        <a:pt x="366" y="474"/>
                        <a:pt x="366" y="472"/>
                      </a:cubicBezTo>
                      <a:cubicBezTo>
                        <a:pt x="366" y="470"/>
                        <a:pt x="366" y="468"/>
                        <a:pt x="368" y="466"/>
                      </a:cubicBezTo>
                      <a:cubicBezTo>
                        <a:pt x="369" y="464"/>
                        <a:pt x="367" y="464"/>
                        <a:pt x="369" y="462"/>
                      </a:cubicBezTo>
                      <a:cubicBezTo>
                        <a:pt x="371" y="460"/>
                        <a:pt x="371" y="458"/>
                        <a:pt x="371" y="456"/>
                      </a:cubicBezTo>
                      <a:cubicBezTo>
                        <a:pt x="371" y="453"/>
                        <a:pt x="373" y="449"/>
                        <a:pt x="371" y="451"/>
                      </a:cubicBezTo>
                      <a:cubicBezTo>
                        <a:pt x="369" y="453"/>
                        <a:pt x="367" y="458"/>
                        <a:pt x="367" y="458"/>
                      </a:cubicBezTo>
                      <a:cubicBezTo>
                        <a:pt x="367" y="458"/>
                        <a:pt x="365" y="461"/>
                        <a:pt x="365" y="463"/>
                      </a:cubicBezTo>
                      <a:cubicBezTo>
                        <a:pt x="365" y="464"/>
                        <a:pt x="364" y="465"/>
                        <a:pt x="363" y="466"/>
                      </a:cubicBezTo>
                      <a:cubicBezTo>
                        <a:pt x="362" y="467"/>
                        <a:pt x="361" y="470"/>
                        <a:pt x="360" y="469"/>
                      </a:cubicBezTo>
                      <a:cubicBezTo>
                        <a:pt x="359" y="469"/>
                        <a:pt x="360" y="470"/>
                        <a:pt x="358" y="468"/>
                      </a:cubicBezTo>
                      <a:cubicBezTo>
                        <a:pt x="356" y="466"/>
                        <a:pt x="354" y="465"/>
                        <a:pt x="354" y="465"/>
                      </a:cubicBezTo>
                      <a:cubicBezTo>
                        <a:pt x="354" y="465"/>
                        <a:pt x="349" y="461"/>
                        <a:pt x="351" y="459"/>
                      </a:cubicBezTo>
                      <a:cubicBezTo>
                        <a:pt x="354" y="457"/>
                        <a:pt x="354" y="456"/>
                        <a:pt x="354" y="454"/>
                      </a:cubicBezTo>
                      <a:cubicBezTo>
                        <a:pt x="354" y="452"/>
                        <a:pt x="356" y="453"/>
                        <a:pt x="354" y="450"/>
                      </a:cubicBezTo>
                      <a:cubicBezTo>
                        <a:pt x="352" y="448"/>
                        <a:pt x="351" y="446"/>
                        <a:pt x="350" y="446"/>
                      </a:cubicBezTo>
                      <a:cubicBezTo>
                        <a:pt x="350" y="446"/>
                        <a:pt x="345" y="447"/>
                        <a:pt x="345" y="449"/>
                      </a:cubicBezTo>
                      <a:cubicBezTo>
                        <a:pt x="345" y="452"/>
                        <a:pt x="345" y="460"/>
                        <a:pt x="345" y="460"/>
                      </a:cubicBezTo>
                      <a:cubicBezTo>
                        <a:pt x="345" y="460"/>
                        <a:pt x="347" y="460"/>
                        <a:pt x="343" y="460"/>
                      </a:cubicBezTo>
                      <a:cubicBezTo>
                        <a:pt x="339" y="460"/>
                        <a:pt x="337" y="458"/>
                        <a:pt x="337" y="458"/>
                      </a:cubicBezTo>
                      <a:cubicBezTo>
                        <a:pt x="337" y="458"/>
                        <a:pt x="339" y="463"/>
                        <a:pt x="336" y="457"/>
                      </a:cubicBezTo>
                      <a:cubicBezTo>
                        <a:pt x="333" y="451"/>
                        <a:pt x="334" y="455"/>
                        <a:pt x="332" y="450"/>
                      </a:cubicBezTo>
                      <a:cubicBezTo>
                        <a:pt x="330" y="445"/>
                        <a:pt x="329" y="443"/>
                        <a:pt x="329" y="442"/>
                      </a:cubicBezTo>
                      <a:cubicBezTo>
                        <a:pt x="329" y="441"/>
                        <a:pt x="329" y="439"/>
                        <a:pt x="329" y="438"/>
                      </a:cubicBezTo>
                      <a:cubicBezTo>
                        <a:pt x="329" y="436"/>
                        <a:pt x="329" y="425"/>
                        <a:pt x="327" y="424"/>
                      </a:cubicBezTo>
                      <a:cubicBezTo>
                        <a:pt x="326" y="423"/>
                        <a:pt x="327" y="422"/>
                        <a:pt x="326" y="421"/>
                      </a:cubicBezTo>
                      <a:cubicBezTo>
                        <a:pt x="325" y="420"/>
                        <a:pt x="325" y="419"/>
                        <a:pt x="324" y="418"/>
                      </a:cubicBezTo>
                      <a:cubicBezTo>
                        <a:pt x="323" y="417"/>
                        <a:pt x="321" y="416"/>
                        <a:pt x="321" y="415"/>
                      </a:cubicBezTo>
                      <a:cubicBezTo>
                        <a:pt x="321" y="413"/>
                        <a:pt x="320" y="413"/>
                        <a:pt x="320" y="411"/>
                      </a:cubicBezTo>
                      <a:cubicBezTo>
                        <a:pt x="320" y="410"/>
                        <a:pt x="319" y="409"/>
                        <a:pt x="319" y="408"/>
                      </a:cubicBezTo>
                      <a:cubicBezTo>
                        <a:pt x="319" y="407"/>
                        <a:pt x="319" y="405"/>
                        <a:pt x="319" y="404"/>
                      </a:cubicBezTo>
                      <a:cubicBezTo>
                        <a:pt x="319" y="402"/>
                        <a:pt x="319" y="402"/>
                        <a:pt x="320" y="401"/>
                      </a:cubicBezTo>
                      <a:cubicBezTo>
                        <a:pt x="322" y="399"/>
                        <a:pt x="325" y="400"/>
                        <a:pt x="326" y="399"/>
                      </a:cubicBezTo>
                      <a:cubicBezTo>
                        <a:pt x="327" y="398"/>
                        <a:pt x="330" y="398"/>
                        <a:pt x="330" y="396"/>
                      </a:cubicBezTo>
                      <a:cubicBezTo>
                        <a:pt x="330" y="394"/>
                        <a:pt x="330" y="392"/>
                        <a:pt x="326" y="392"/>
                      </a:cubicBezTo>
                      <a:cubicBezTo>
                        <a:pt x="322" y="392"/>
                        <a:pt x="319" y="390"/>
                        <a:pt x="316" y="390"/>
                      </a:cubicBezTo>
                      <a:cubicBezTo>
                        <a:pt x="312" y="390"/>
                        <a:pt x="310" y="389"/>
                        <a:pt x="310" y="388"/>
                      </a:cubicBezTo>
                      <a:cubicBezTo>
                        <a:pt x="309" y="387"/>
                        <a:pt x="309" y="387"/>
                        <a:pt x="306" y="385"/>
                      </a:cubicBezTo>
                      <a:cubicBezTo>
                        <a:pt x="304" y="382"/>
                        <a:pt x="304" y="380"/>
                        <a:pt x="304" y="380"/>
                      </a:cubicBezTo>
                      <a:cubicBezTo>
                        <a:pt x="304" y="380"/>
                        <a:pt x="304" y="378"/>
                        <a:pt x="306" y="377"/>
                      </a:cubicBezTo>
                      <a:cubicBezTo>
                        <a:pt x="307" y="376"/>
                        <a:pt x="307" y="374"/>
                        <a:pt x="307" y="374"/>
                      </a:cubicBezTo>
                      <a:cubicBezTo>
                        <a:pt x="307" y="374"/>
                        <a:pt x="306" y="379"/>
                        <a:pt x="303" y="371"/>
                      </a:cubicBezTo>
                      <a:cubicBezTo>
                        <a:pt x="300" y="362"/>
                        <a:pt x="296" y="363"/>
                        <a:pt x="296" y="363"/>
                      </a:cubicBezTo>
                      <a:cubicBezTo>
                        <a:pt x="296" y="363"/>
                        <a:pt x="294" y="362"/>
                        <a:pt x="293" y="360"/>
                      </a:cubicBezTo>
                      <a:cubicBezTo>
                        <a:pt x="291" y="358"/>
                        <a:pt x="289" y="358"/>
                        <a:pt x="288" y="357"/>
                      </a:cubicBezTo>
                      <a:cubicBezTo>
                        <a:pt x="287" y="356"/>
                        <a:pt x="286" y="355"/>
                        <a:pt x="286" y="355"/>
                      </a:cubicBezTo>
                      <a:cubicBezTo>
                        <a:pt x="286" y="355"/>
                        <a:pt x="285" y="355"/>
                        <a:pt x="283" y="354"/>
                      </a:cubicBezTo>
                      <a:cubicBezTo>
                        <a:pt x="282" y="352"/>
                        <a:pt x="281" y="352"/>
                        <a:pt x="281" y="352"/>
                      </a:cubicBezTo>
                      <a:cubicBezTo>
                        <a:pt x="281" y="352"/>
                        <a:pt x="273" y="351"/>
                        <a:pt x="273" y="347"/>
                      </a:cubicBezTo>
                      <a:cubicBezTo>
                        <a:pt x="273" y="344"/>
                        <a:pt x="273" y="342"/>
                        <a:pt x="273" y="340"/>
                      </a:cubicBezTo>
                      <a:cubicBezTo>
                        <a:pt x="276" y="333"/>
                        <a:pt x="276" y="333"/>
                        <a:pt x="276" y="333"/>
                      </a:cubicBezTo>
                      <a:cubicBezTo>
                        <a:pt x="279" y="328"/>
                        <a:pt x="279" y="328"/>
                        <a:pt x="279" y="328"/>
                      </a:cubicBezTo>
                      <a:cubicBezTo>
                        <a:pt x="279" y="322"/>
                        <a:pt x="279" y="322"/>
                        <a:pt x="279" y="322"/>
                      </a:cubicBezTo>
                      <a:cubicBezTo>
                        <a:pt x="279" y="315"/>
                        <a:pt x="279" y="315"/>
                        <a:pt x="279" y="315"/>
                      </a:cubicBezTo>
                      <a:cubicBezTo>
                        <a:pt x="275" y="312"/>
                        <a:pt x="275" y="312"/>
                        <a:pt x="275" y="312"/>
                      </a:cubicBezTo>
                      <a:cubicBezTo>
                        <a:pt x="275" y="312"/>
                        <a:pt x="271" y="310"/>
                        <a:pt x="271" y="306"/>
                      </a:cubicBezTo>
                      <a:cubicBezTo>
                        <a:pt x="271" y="302"/>
                        <a:pt x="268" y="299"/>
                        <a:pt x="268" y="299"/>
                      </a:cubicBezTo>
                      <a:cubicBezTo>
                        <a:pt x="264" y="292"/>
                        <a:pt x="264" y="292"/>
                        <a:pt x="264" y="292"/>
                      </a:cubicBezTo>
                      <a:cubicBezTo>
                        <a:pt x="256" y="295"/>
                        <a:pt x="256" y="295"/>
                        <a:pt x="256" y="295"/>
                      </a:cubicBezTo>
                      <a:cubicBezTo>
                        <a:pt x="246" y="301"/>
                        <a:pt x="246" y="301"/>
                        <a:pt x="246" y="301"/>
                      </a:cubicBezTo>
                      <a:cubicBezTo>
                        <a:pt x="240" y="301"/>
                        <a:pt x="212" y="295"/>
                        <a:pt x="212" y="295"/>
                      </a:cubicBez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93">
                  <a:extLst>
                    <a:ext uri="{FF2B5EF4-FFF2-40B4-BE49-F238E27FC236}">
                      <a16:creationId xmlns:a16="http://schemas.microsoft.com/office/drawing/2014/main" id="{2DCE7D57-AEFF-443F-B788-6C1A9C7CA06F}"/>
                    </a:ext>
                  </a:extLst>
                </p:cNvPr>
                <p:cNvSpPr>
                  <a:spLocks/>
                </p:cNvSpPr>
                <p:nvPr/>
              </p:nvSpPr>
              <p:spPr bwMode="gray">
                <a:xfrm>
                  <a:off x="1165" y="1282"/>
                  <a:ext cx="41" cy="22"/>
                </a:xfrm>
                <a:custGeom>
                  <a:avLst/>
                  <a:gdLst>
                    <a:gd name="T0" fmla="*/ 36 w 24"/>
                    <a:gd name="T1" fmla="*/ 22 h 13"/>
                    <a:gd name="T2" fmla="*/ 36 w 24"/>
                    <a:gd name="T3" fmla="*/ 14 h 13"/>
                    <a:gd name="T4" fmla="*/ 41 w 24"/>
                    <a:gd name="T5" fmla="*/ 7 h 13"/>
                    <a:gd name="T6" fmla="*/ 31 w 24"/>
                    <a:gd name="T7" fmla="*/ 0 h 13"/>
                    <a:gd name="T8" fmla="*/ 14 w 24"/>
                    <a:gd name="T9" fmla="*/ 0 h 13"/>
                    <a:gd name="T10" fmla="*/ 0 w 24"/>
                    <a:gd name="T11" fmla="*/ 0 h 13"/>
                    <a:gd name="T12" fmla="*/ 15 w 24"/>
                    <a:gd name="T13" fmla="*/ 8 h 13"/>
                    <a:gd name="T14" fmla="*/ 24 w 24"/>
                    <a:gd name="T15" fmla="*/ 15 h 13"/>
                    <a:gd name="T16" fmla="*/ 36 w 24"/>
                    <a:gd name="T17" fmla="*/ 2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3">
                      <a:moveTo>
                        <a:pt x="21" y="13"/>
                      </a:moveTo>
                      <a:cubicBezTo>
                        <a:pt x="21" y="8"/>
                        <a:pt x="21" y="8"/>
                        <a:pt x="21" y="8"/>
                      </a:cubicBezTo>
                      <a:cubicBezTo>
                        <a:pt x="24" y="4"/>
                        <a:pt x="24" y="4"/>
                        <a:pt x="24" y="4"/>
                      </a:cubicBezTo>
                      <a:cubicBezTo>
                        <a:pt x="24" y="4"/>
                        <a:pt x="23" y="0"/>
                        <a:pt x="18" y="0"/>
                      </a:cubicBezTo>
                      <a:cubicBezTo>
                        <a:pt x="13" y="0"/>
                        <a:pt x="8" y="0"/>
                        <a:pt x="8" y="0"/>
                      </a:cubicBezTo>
                      <a:cubicBezTo>
                        <a:pt x="0" y="0"/>
                        <a:pt x="0" y="0"/>
                        <a:pt x="0" y="0"/>
                      </a:cubicBezTo>
                      <a:cubicBezTo>
                        <a:pt x="9" y="5"/>
                        <a:pt x="9" y="5"/>
                        <a:pt x="9" y="5"/>
                      </a:cubicBezTo>
                      <a:cubicBezTo>
                        <a:pt x="14" y="9"/>
                        <a:pt x="14" y="9"/>
                        <a:pt x="14" y="9"/>
                      </a:cubicBezTo>
                      <a:lnTo>
                        <a:pt x="21" y="13"/>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94">
                  <a:extLst>
                    <a:ext uri="{FF2B5EF4-FFF2-40B4-BE49-F238E27FC236}">
                      <a16:creationId xmlns:a16="http://schemas.microsoft.com/office/drawing/2014/main" id="{D27F314C-15F6-475F-86F0-705C231C02F3}"/>
                    </a:ext>
                  </a:extLst>
                </p:cNvPr>
                <p:cNvSpPr>
                  <a:spLocks/>
                </p:cNvSpPr>
                <p:nvPr/>
              </p:nvSpPr>
              <p:spPr bwMode="gray">
                <a:xfrm>
                  <a:off x="1095" y="1246"/>
                  <a:ext cx="42" cy="22"/>
                </a:xfrm>
                <a:custGeom>
                  <a:avLst/>
                  <a:gdLst>
                    <a:gd name="T0" fmla="*/ 32 w 25"/>
                    <a:gd name="T1" fmla="*/ 22 h 13"/>
                    <a:gd name="T2" fmla="*/ 32 w 25"/>
                    <a:gd name="T3" fmla="*/ 15 h 13"/>
                    <a:gd name="T4" fmla="*/ 32 w 25"/>
                    <a:gd name="T5" fmla="*/ 5 h 13"/>
                    <a:gd name="T6" fmla="*/ 22 w 25"/>
                    <a:gd name="T7" fmla="*/ 5 h 13"/>
                    <a:gd name="T8" fmla="*/ 17 w 25"/>
                    <a:gd name="T9" fmla="*/ 10 h 13"/>
                    <a:gd name="T10" fmla="*/ 0 w 25"/>
                    <a:gd name="T11" fmla="*/ 10 h 13"/>
                    <a:gd name="T12" fmla="*/ 13 w 25"/>
                    <a:gd name="T13" fmla="*/ 20 h 13"/>
                    <a:gd name="T14" fmla="*/ 32 w 25"/>
                    <a:gd name="T15" fmla="*/ 2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19" y="13"/>
                      </a:moveTo>
                      <a:cubicBezTo>
                        <a:pt x="19" y="9"/>
                        <a:pt x="19" y="9"/>
                        <a:pt x="19" y="9"/>
                      </a:cubicBezTo>
                      <a:cubicBezTo>
                        <a:pt x="19" y="9"/>
                        <a:pt x="25" y="3"/>
                        <a:pt x="19" y="3"/>
                      </a:cubicBezTo>
                      <a:cubicBezTo>
                        <a:pt x="13" y="3"/>
                        <a:pt x="16" y="0"/>
                        <a:pt x="13" y="3"/>
                      </a:cubicBezTo>
                      <a:cubicBezTo>
                        <a:pt x="10" y="6"/>
                        <a:pt x="10" y="6"/>
                        <a:pt x="10" y="6"/>
                      </a:cubicBezTo>
                      <a:cubicBezTo>
                        <a:pt x="0" y="6"/>
                        <a:pt x="0" y="6"/>
                        <a:pt x="0" y="6"/>
                      </a:cubicBezTo>
                      <a:cubicBezTo>
                        <a:pt x="8" y="12"/>
                        <a:pt x="8" y="12"/>
                        <a:pt x="8" y="12"/>
                      </a:cubicBezTo>
                      <a:lnTo>
                        <a:pt x="19" y="13"/>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95">
                  <a:extLst>
                    <a:ext uri="{FF2B5EF4-FFF2-40B4-BE49-F238E27FC236}">
                      <a16:creationId xmlns:a16="http://schemas.microsoft.com/office/drawing/2014/main" id="{637A190E-FB99-489E-A238-79AAA85A533A}"/>
                    </a:ext>
                  </a:extLst>
                </p:cNvPr>
                <p:cNvSpPr>
                  <a:spLocks/>
                </p:cNvSpPr>
                <p:nvPr/>
              </p:nvSpPr>
              <p:spPr bwMode="gray">
                <a:xfrm>
                  <a:off x="1051" y="1230"/>
                  <a:ext cx="47" cy="10"/>
                </a:xfrm>
                <a:custGeom>
                  <a:avLst/>
                  <a:gdLst>
                    <a:gd name="T0" fmla="*/ 30 w 47"/>
                    <a:gd name="T1" fmla="*/ 10 h 10"/>
                    <a:gd name="T2" fmla="*/ 47 w 47"/>
                    <a:gd name="T3" fmla="*/ 10 h 10"/>
                    <a:gd name="T4" fmla="*/ 44 w 47"/>
                    <a:gd name="T5" fmla="*/ 0 h 10"/>
                    <a:gd name="T6" fmla="*/ 32 w 47"/>
                    <a:gd name="T7" fmla="*/ 0 h 10"/>
                    <a:gd name="T8" fmla="*/ 24 w 47"/>
                    <a:gd name="T9" fmla="*/ 0 h 10"/>
                    <a:gd name="T10" fmla="*/ 17 w 47"/>
                    <a:gd name="T11" fmla="*/ 0 h 10"/>
                    <a:gd name="T12" fmla="*/ 0 w 47"/>
                    <a:gd name="T13" fmla="*/ 0 h 10"/>
                    <a:gd name="T14" fmla="*/ 8 w 47"/>
                    <a:gd name="T15" fmla="*/ 8 h 10"/>
                    <a:gd name="T16" fmla="*/ 3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0">
                      <a:moveTo>
                        <a:pt x="30" y="10"/>
                      </a:moveTo>
                      <a:lnTo>
                        <a:pt x="47" y="10"/>
                      </a:lnTo>
                      <a:lnTo>
                        <a:pt x="44" y="0"/>
                      </a:lnTo>
                      <a:lnTo>
                        <a:pt x="32" y="0"/>
                      </a:lnTo>
                      <a:lnTo>
                        <a:pt x="24" y="0"/>
                      </a:lnTo>
                      <a:lnTo>
                        <a:pt x="17" y="0"/>
                      </a:lnTo>
                      <a:lnTo>
                        <a:pt x="0" y="0"/>
                      </a:lnTo>
                      <a:lnTo>
                        <a:pt x="8" y="8"/>
                      </a:lnTo>
                      <a:lnTo>
                        <a:pt x="30" y="1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96">
                  <a:extLst>
                    <a:ext uri="{FF2B5EF4-FFF2-40B4-BE49-F238E27FC236}">
                      <a16:creationId xmlns:a16="http://schemas.microsoft.com/office/drawing/2014/main" id="{7EAA20E5-DEAA-4070-BAE0-13C688CCC134}"/>
                    </a:ext>
                  </a:extLst>
                </p:cNvPr>
                <p:cNvSpPr>
                  <a:spLocks/>
                </p:cNvSpPr>
                <p:nvPr/>
              </p:nvSpPr>
              <p:spPr bwMode="gray">
                <a:xfrm>
                  <a:off x="1762" y="1798"/>
                  <a:ext cx="38" cy="90"/>
                </a:xfrm>
                <a:custGeom>
                  <a:avLst/>
                  <a:gdLst>
                    <a:gd name="T0" fmla="*/ 18 w 23"/>
                    <a:gd name="T1" fmla="*/ 83 h 54"/>
                    <a:gd name="T2" fmla="*/ 25 w 23"/>
                    <a:gd name="T3" fmla="*/ 83 h 54"/>
                    <a:gd name="T4" fmla="*/ 30 w 23"/>
                    <a:gd name="T5" fmla="*/ 70 h 54"/>
                    <a:gd name="T6" fmla="*/ 33 w 23"/>
                    <a:gd name="T7" fmla="*/ 63 h 54"/>
                    <a:gd name="T8" fmla="*/ 33 w 23"/>
                    <a:gd name="T9" fmla="*/ 53 h 54"/>
                    <a:gd name="T10" fmla="*/ 35 w 23"/>
                    <a:gd name="T11" fmla="*/ 45 h 54"/>
                    <a:gd name="T12" fmla="*/ 35 w 23"/>
                    <a:gd name="T13" fmla="*/ 38 h 54"/>
                    <a:gd name="T14" fmla="*/ 38 w 23"/>
                    <a:gd name="T15" fmla="*/ 25 h 54"/>
                    <a:gd name="T16" fmla="*/ 38 w 23"/>
                    <a:gd name="T17" fmla="*/ 17 h 54"/>
                    <a:gd name="T18" fmla="*/ 30 w 23"/>
                    <a:gd name="T19" fmla="*/ 8 h 54"/>
                    <a:gd name="T20" fmla="*/ 21 w 23"/>
                    <a:gd name="T21" fmla="*/ 17 h 54"/>
                    <a:gd name="T22" fmla="*/ 21 w 23"/>
                    <a:gd name="T23" fmla="*/ 32 h 54"/>
                    <a:gd name="T24" fmla="*/ 10 w 23"/>
                    <a:gd name="T25" fmla="*/ 33 h 54"/>
                    <a:gd name="T26" fmla="*/ 3 w 23"/>
                    <a:gd name="T27" fmla="*/ 40 h 54"/>
                    <a:gd name="T28" fmla="*/ 3 w 23"/>
                    <a:gd name="T29" fmla="*/ 55 h 54"/>
                    <a:gd name="T30" fmla="*/ 3 w 23"/>
                    <a:gd name="T31" fmla="*/ 70 h 54"/>
                    <a:gd name="T32" fmla="*/ 12 w 23"/>
                    <a:gd name="T33" fmla="*/ 52 h 54"/>
                    <a:gd name="T34" fmla="*/ 20 w 23"/>
                    <a:gd name="T35" fmla="*/ 60 h 54"/>
                    <a:gd name="T36" fmla="*/ 12 w 23"/>
                    <a:gd name="T37" fmla="*/ 73 h 54"/>
                    <a:gd name="T38" fmla="*/ 18 w 23"/>
                    <a:gd name="T39" fmla="*/ 8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4">
                      <a:moveTo>
                        <a:pt x="11" y="50"/>
                      </a:moveTo>
                      <a:cubicBezTo>
                        <a:pt x="11" y="50"/>
                        <a:pt x="15" y="54"/>
                        <a:pt x="15" y="50"/>
                      </a:cubicBezTo>
                      <a:cubicBezTo>
                        <a:pt x="15" y="46"/>
                        <a:pt x="18" y="42"/>
                        <a:pt x="18" y="42"/>
                      </a:cubicBezTo>
                      <a:cubicBezTo>
                        <a:pt x="18" y="42"/>
                        <a:pt x="17" y="42"/>
                        <a:pt x="20" y="38"/>
                      </a:cubicBezTo>
                      <a:cubicBezTo>
                        <a:pt x="23" y="35"/>
                        <a:pt x="20" y="32"/>
                        <a:pt x="20" y="32"/>
                      </a:cubicBezTo>
                      <a:cubicBezTo>
                        <a:pt x="21" y="27"/>
                        <a:pt x="21" y="27"/>
                        <a:pt x="21" y="27"/>
                      </a:cubicBezTo>
                      <a:cubicBezTo>
                        <a:pt x="21" y="23"/>
                        <a:pt x="21" y="23"/>
                        <a:pt x="21" y="23"/>
                      </a:cubicBezTo>
                      <a:cubicBezTo>
                        <a:pt x="23" y="15"/>
                        <a:pt x="23" y="15"/>
                        <a:pt x="23" y="15"/>
                      </a:cubicBezTo>
                      <a:cubicBezTo>
                        <a:pt x="23" y="10"/>
                        <a:pt x="23" y="10"/>
                        <a:pt x="23" y="10"/>
                      </a:cubicBezTo>
                      <a:cubicBezTo>
                        <a:pt x="23" y="10"/>
                        <a:pt x="18" y="0"/>
                        <a:pt x="18" y="5"/>
                      </a:cubicBezTo>
                      <a:cubicBezTo>
                        <a:pt x="18" y="10"/>
                        <a:pt x="13" y="10"/>
                        <a:pt x="13" y="10"/>
                      </a:cubicBezTo>
                      <a:cubicBezTo>
                        <a:pt x="13" y="19"/>
                        <a:pt x="13" y="19"/>
                        <a:pt x="13" y="19"/>
                      </a:cubicBezTo>
                      <a:cubicBezTo>
                        <a:pt x="6" y="20"/>
                        <a:pt x="6" y="20"/>
                        <a:pt x="6" y="20"/>
                      </a:cubicBezTo>
                      <a:cubicBezTo>
                        <a:pt x="2" y="24"/>
                        <a:pt x="2" y="24"/>
                        <a:pt x="2" y="24"/>
                      </a:cubicBezTo>
                      <a:cubicBezTo>
                        <a:pt x="2" y="24"/>
                        <a:pt x="2" y="30"/>
                        <a:pt x="2" y="33"/>
                      </a:cubicBezTo>
                      <a:cubicBezTo>
                        <a:pt x="2" y="37"/>
                        <a:pt x="0" y="49"/>
                        <a:pt x="2" y="42"/>
                      </a:cubicBezTo>
                      <a:cubicBezTo>
                        <a:pt x="4" y="35"/>
                        <a:pt x="7" y="31"/>
                        <a:pt x="7" y="31"/>
                      </a:cubicBezTo>
                      <a:cubicBezTo>
                        <a:pt x="7" y="31"/>
                        <a:pt x="17" y="31"/>
                        <a:pt x="12" y="36"/>
                      </a:cubicBezTo>
                      <a:cubicBezTo>
                        <a:pt x="7" y="41"/>
                        <a:pt x="7" y="44"/>
                        <a:pt x="7" y="44"/>
                      </a:cubicBezTo>
                      <a:lnTo>
                        <a:pt x="11" y="5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97">
                  <a:extLst>
                    <a:ext uri="{FF2B5EF4-FFF2-40B4-BE49-F238E27FC236}">
                      <a16:creationId xmlns:a16="http://schemas.microsoft.com/office/drawing/2014/main" id="{371252C3-1C5F-4BCF-B33F-2AFC8069B825}"/>
                    </a:ext>
                  </a:extLst>
                </p:cNvPr>
                <p:cNvSpPr>
                  <a:spLocks/>
                </p:cNvSpPr>
                <p:nvPr/>
              </p:nvSpPr>
              <p:spPr bwMode="gray">
                <a:xfrm>
                  <a:off x="1794" y="1757"/>
                  <a:ext cx="26" cy="36"/>
                </a:xfrm>
                <a:custGeom>
                  <a:avLst/>
                  <a:gdLst>
                    <a:gd name="T0" fmla="*/ 8 w 16"/>
                    <a:gd name="T1" fmla="*/ 29 h 21"/>
                    <a:gd name="T2" fmla="*/ 15 w 16"/>
                    <a:gd name="T3" fmla="*/ 29 h 21"/>
                    <a:gd name="T4" fmla="*/ 20 w 16"/>
                    <a:gd name="T5" fmla="*/ 24 h 21"/>
                    <a:gd name="T6" fmla="*/ 26 w 16"/>
                    <a:gd name="T7" fmla="*/ 17 h 21"/>
                    <a:gd name="T8" fmla="*/ 23 w 16"/>
                    <a:gd name="T9" fmla="*/ 7 h 21"/>
                    <a:gd name="T10" fmla="*/ 15 w 16"/>
                    <a:gd name="T11" fmla="*/ 0 h 21"/>
                    <a:gd name="T12" fmla="*/ 11 w 16"/>
                    <a:gd name="T13" fmla="*/ 14 h 21"/>
                    <a:gd name="T14" fmla="*/ 5 w 16"/>
                    <a:gd name="T15" fmla="*/ 21 h 21"/>
                    <a:gd name="T16" fmla="*/ 0 w 16"/>
                    <a:gd name="T17" fmla="*/ 31 h 21"/>
                    <a:gd name="T18" fmla="*/ 8 w 16"/>
                    <a:gd name="T19" fmla="*/ 29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1">
                      <a:moveTo>
                        <a:pt x="5" y="17"/>
                      </a:moveTo>
                      <a:cubicBezTo>
                        <a:pt x="5" y="17"/>
                        <a:pt x="9" y="21"/>
                        <a:pt x="9" y="17"/>
                      </a:cubicBezTo>
                      <a:cubicBezTo>
                        <a:pt x="9" y="14"/>
                        <a:pt x="12" y="14"/>
                        <a:pt x="12" y="14"/>
                      </a:cubicBezTo>
                      <a:cubicBezTo>
                        <a:pt x="16" y="10"/>
                        <a:pt x="16" y="10"/>
                        <a:pt x="16" y="10"/>
                      </a:cubicBezTo>
                      <a:cubicBezTo>
                        <a:pt x="14" y="4"/>
                        <a:pt x="14" y="4"/>
                        <a:pt x="14" y="4"/>
                      </a:cubicBezTo>
                      <a:cubicBezTo>
                        <a:pt x="9" y="0"/>
                        <a:pt x="9" y="0"/>
                        <a:pt x="9" y="0"/>
                      </a:cubicBezTo>
                      <a:cubicBezTo>
                        <a:pt x="7" y="8"/>
                        <a:pt x="7" y="8"/>
                        <a:pt x="7" y="8"/>
                      </a:cubicBezTo>
                      <a:cubicBezTo>
                        <a:pt x="7" y="8"/>
                        <a:pt x="3" y="9"/>
                        <a:pt x="3" y="12"/>
                      </a:cubicBezTo>
                      <a:cubicBezTo>
                        <a:pt x="3" y="15"/>
                        <a:pt x="0" y="18"/>
                        <a:pt x="0" y="18"/>
                      </a:cubicBezTo>
                      <a:lnTo>
                        <a:pt x="5" y="1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98">
                  <a:extLst>
                    <a:ext uri="{FF2B5EF4-FFF2-40B4-BE49-F238E27FC236}">
                      <a16:creationId xmlns:a16="http://schemas.microsoft.com/office/drawing/2014/main" id="{D799D845-A1BE-47DC-9F8C-ECB8BEA194DA}"/>
                    </a:ext>
                  </a:extLst>
                </p:cNvPr>
                <p:cNvSpPr>
                  <a:spLocks/>
                </p:cNvSpPr>
                <p:nvPr/>
              </p:nvSpPr>
              <p:spPr bwMode="gray">
                <a:xfrm>
                  <a:off x="1794" y="1700"/>
                  <a:ext cx="28" cy="45"/>
                </a:xfrm>
                <a:custGeom>
                  <a:avLst/>
                  <a:gdLst>
                    <a:gd name="T0" fmla="*/ 0 w 17"/>
                    <a:gd name="T1" fmla="*/ 42 h 27"/>
                    <a:gd name="T2" fmla="*/ 18 w 17"/>
                    <a:gd name="T3" fmla="*/ 38 h 27"/>
                    <a:gd name="T4" fmla="*/ 25 w 17"/>
                    <a:gd name="T5" fmla="*/ 38 h 27"/>
                    <a:gd name="T6" fmla="*/ 25 w 17"/>
                    <a:gd name="T7" fmla="*/ 23 h 27"/>
                    <a:gd name="T8" fmla="*/ 28 w 17"/>
                    <a:gd name="T9" fmla="*/ 13 h 27"/>
                    <a:gd name="T10" fmla="*/ 28 w 17"/>
                    <a:gd name="T11" fmla="*/ 7 h 27"/>
                    <a:gd name="T12" fmla="*/ 28 w 17"/>
                    <a:gd name="T13" fmla="*/ 0 h 27"/>
                    <a:gd name="T14" fmla="*/ 20 w 17"/>
                    <a:gd name="T15" fmla="*/ 0 h 27"/>
                    <a:gd name="T16" fmla="*/ 20 w 17"/>
                    <a:gd name="T17" fmla="*/ 7 h 27"/>
                    <a:gd name="T18" fmla="*/ 13 w 17"/>
                    <a:gd name="T19" fmla="*/ 13 h 27"/>
                    <a:gd name="T20" fmla="*/ 13 w 17"/>
                    <a:gd name="T21" fmla="*/ 22 h 27"/>
                    <a:gd name="T22" fmla="*/ 8 w 17"/>
                    <a:gd name="T23" fmla="*/ 27 h 27"/>
                    <a:gd name="T24" fmla="*/ 3 w 17"/>
                    <a:gd name="T25" fmla="*/ 33 h 27"/>
                    <a:gd name="T26" fmla="*/ 0 w 17"/>
                    <a:gd name="T27" fmla="*/ 42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27">
                      <a:moveTo>
                        <a:pt x="0" y="25"/>
                      </a:moveTo>
                      <a:cubicBezTo>
                        <a:pt x="11" y="23"/>
                        <a:pt x="11" y="23"/>
                        <a:pt x="11" y="23"/>
                      </a:cubicBezTo>
                      <a:cubicBezTo>
                        <a:pt x="11" y="23"/>
                        <a:pt x="15" y="27"/>
                        <a:pt x="15" y="23"/>
                      </a:cubicBezTo>
                      <a:cubicBezTo>
                        <a:pt x="15" y="20"/>
                        <a:pt x="12" y="16"/>
                        <a:pt x="15" y="14"/>
                      </a:cubicBezTo>
                      <a:cubicBezTo>
                        <a:pt x="17" y="12"/>
                        <a:pt x="17" y="8"/>
                        <a:pt x="17" y="8"/>
                      </a:cubicBezTo>
                      <a:cubicBezTo>
                        <a:pt x="17" y="4"/>
                        <a:pt x="17" y="4"/>
                        <a:pt x="17" y="4"/>
                      </a:cubicBezTo>
                      <a:cubicBezTo>
                        <a:pt x="17" y="0"/>
                        <a:pt x="17" y="0"/>
                        <a:pt x="17" y="0"/>
                      </a:cubicBezTo>
                      <a:cubicBezTo>
                        <a:pt x="12" y="0"/>
                        <a:pt x="12" y="0"/>
                        <a:pt x="12" y="0"/>
                      </a:cubicBezTo>
                      <a:cubicBezTo>
                        <a:pt x="12" y="4"/>
                        <a:pt x="12" y="4"/>
                        <a:pt x="12" y="4"/>
                      </a:cubicBezTo>
                      <a:cubicBezTo>
                        <a:pt x="8" y="8"/>
                        <a:pt x="8" y="8"/>
                        <a:pt x="8" y="8"/>
                      </a:cubicBezTo>
                      <a:cubicBezTo>
                        <a:pt x="8" y="13"/>
                        <a:pt x="8" y="13"/>
                        <a:pt x="8" y="13"/>
                      </a:cubicBezTo>
                      <a:cubicBezTo>
                        <a:pt x="5" y="16"/>
                        <a:pt x="5" y="16"/>
                        <a:pt x="5" y="16"/>
                      </a:cubicBezTo>
                      <a:cubicBezTo>
                        <a:pt x="2" y="20"/>
                        <a:pt x="2" y="20"/>
                        <a:pt x="2" y="20"/>
                      </a:cubicBezTo>
                      <a:lnTo>
                        <a:pt x="0" y="25"/>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99">
                  <a:extLst>
                    <a:ext uri="{FF2B5EF4-FFF2-40B4-BE49-F238E27FC236}">
                      <a16:creationId xmlns:a16="http://schemas.microsoft.com/office/drawing/2014/main" id="{4177EE73-137B-4171-9BA0-1025BE883DE1}"/>
                    </a:ext>
                  </a:extLst>
                </p:cNvPr>
                <p:cNvSpPr>
                  <a:spLocks/>
                </p:cNvSpPr>
                <p:nvPr/>
              </p:nvSpPr>
              <p:spPr bwMode="gray">
                <a:xfrm>
                  <a:off x="1763" y="1660"/>
                  <a:ext cx="41" cy="54"/>
                </a:xfrm>
                <a:custGeom>
                  <a:avLst/>
                  <a:gdLst>
                    <a:gd name="T0" fmla="*/ 31 w 24"/>
                    <a:gd name="T1" fmla="*/ 54 h 32"/>
                    <a:gd name="T2" fmla="*/ 36 w 24"/>
                    <a:gd name="T3" fmla="*/ 44 h 32"/>
                    <a:gd name="T4" fmla="*/ 36 w 24"/>
                    <a:gd name="T5" fmla="*/ 37 h 32"/>
                    <a:gd name="T6" fmla="*/ 36 w 24"/>
                    <a:gd name="T7" fmla="*/ 27 h 32"/>
                    <a:gd name="T8" fmla="*/ 26 w 24"/>
                    <a:gd name="T9" fmla="*/ 17 h 32"/>
                    <a:gd name="T10" fmla="*/ 17 w 24"/>
                    <a:gd name="T11" fmla="*/ 10 h 32"/>
                    <a:gd name="T12" fmla="*/ 10 w 24"/>
                    <a:gd name="T13" fmla="*/ 10 h 32"/>
                    <a:gd name="T14" fmla="*/ 0 w 24"/>
                    <a:gd name="T15" fmla="*/ 10 h 32"/>
                    <a:gd name="T16" fmla="*/ 0 w 24"/>
                    <a:gd name="T17" fmla="*/ 35 h 32"/>
                    <a:gd name="T18" fmla="*/ 7 w 24"/>
                    <a:gd name="T19" fmla="*/ 42 h 32"/>
                    <a:gd name="T20" fmla="*/ 15 w 24"/>
                    <a:gd name="T21" fmla="*/ 51 h 32"/>
                    <a:gd name="T22" fmla="*/ 31 w 24"/>
                    <a:gd name="T23" fmla="*/ 54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2">
                      <a:moveTo>
                        <a:pt x="18" y="32"/>
                      </a:moveTo>
                      <a:cubicBezTo>
                        <a:pt x="18" y="29"/>
                        <a:pt x="21" y="26"/>
                        <a:pt x="21" y="26"/>
                      </a:cubicBezTo>
                      <a:cubicBezTo>
                        <a:pt x="21" y="26"/>
                        <a:pt x="21" y="28"/>
                        <a:pt x="21" y="22"/>
                      </a:cubicBezTo>
                      <a:cubicBezTo>
                        <a:pt x="21" y="16"/>
                        <a:pt x="24" y="19"/>
                        <a:pt x="21" y="16"/>
                      </a:cubicBezTo>
                      <a:cubicBezTo>
                        <a:pt x="18" y="14"/>
                        <a:pt x="15" y="10"/>
                        <a:pt x="15" y="10"/>
                      </a:cubicBezTo>
                      <a:cubicBezTo>
                        <a:pt x="10" y="6"/>
                        <a:pt x="10" y="6"/>
                        <a:pt x="10" y="6"/>
                      </a:cubicBezTo>
                      <a:cubicBezTo>
                        <a:pt x="6" y="6"/>
                        <a:pt x="6" y="6"/>
                        <a:pt x="6" y="6"/>
                      </a:cubicBezTo>
                      <a:cubicBezTo>
                        <a:pt x="6" y="6"/>
                        <a:pt x="0" y="0"/>
                        <a:pt x="0" y="6"/>
                      </a:cubicBezTo>
                      <a:cubicBezTo>
                        <a:pt x="0" y="11"/>
                        <a:pt x="0" y="21"/>
                        <a:pt x="0" y="21"/>
                      </a:cubicBezTo>
                      <a:cubicBezTo>
                        <a:pt x="4" y="25"/>
                        <a:pt x="4" y="25"/>
                        <a:pt x="4" y="25"/>
                      </a:cubicBezTo>
                      <a:cubicBezTo>
                        <a:pt x="9" y="30"/>
                        <a:pt x="9" y="30"/>
                        <a:pt x="9" y="30"/>
                      </a:cubicBezTo>
                      <a:lnTo>
                        <a:pt x="18" y="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100">
                  <a:extLst>
                    <a:ext uri="{FF2B5EF4-FFF2-40B4-BE49-F238E27FC236}">
                      <a16:creationId xmlns:a16="http://schemas.microsoft.com/office/drawing/2014/main" id="{022ACB53-047D-44BA-A933-F7B73807684B}"/>
                    </a:ext>
                  </a:extLst>
                </p:cNvPr>
                <p:cNvSpPr>
                  <a:spLocks/>
                </p:cNvSpPr>
                <p:nvPr/>
              </p:nvSpPr>
              <p:spPr bwMode="gray">
                <a:xfrm>
                  <a:off x="1758" y="1707"/>
                  <a:ext cx="27" cy="69"/>
                </a:xfrm>
                <a:custGeom>
                  <a:avLst/>
                  <a:gdLst>
                    <a:gd name="T0" fmla="*/ 5 w 16"/>
                    <a:gd name="T1" fmla="*/ 69 h 41"/>
                    <a:gd name="T2" fmla="*/ 19 w 16"/>
                    <a:gd name="T3" fmla="*/ 56 h 41"/>
                    <a:gd name="T4" fmla="*/ 19 w 16"/>
                    <a:gd name="T5" fmla="*/ 40 h 41"/>
                    <a:gd name="T6" fmla="*/ 19 w 16"/>
                    <a:gd name="T7" fmla="*/ 32 h 41"/>
                    <a:gd name="T8" fmla="*/ 19 w 16"/>
                    <a:gd name="T9" fmla="*/ 24 h 41"/>
                    <a:gd name="T10" fmla="*/ 27 w 16"/>
                    <a:gd name="T11" fmla="*/ 15 h 41"/>
                    <a:gd name="T12" fmla="*/ 19 w 16"/>
                    <a:gd name="T13" fmla="*/ 7 h 41"/>
                    <a:gd name="T14" fmla="*/ 10 w 16"/>
                    <a:gd name="T15" fmla="*/ 5 h 41"/>
                    <a:gd name="T16" fmla="*/ 5 w 16"/>
                    <a:gd name="T17" fmla="*/ 10 h 41"/>
                    <a:gd name="T18" fmla="*/ 5 w 16"/>
                    <a:gd name="T19" fmla="*/ 19 h 41"/>
                    <a:gd name="T20" fmla="*/ 5 w 16"/>
                    <a:gd name="T21" fmla="*/ 37 h 41"/>
                    <a:gd name="T22" fmla="*/ 0 w 16"/>
                    <a:gd name="T23" fmla="*/ 42 h 41"/>
                    <a:gd name="T24" fmla="*/ 0 w 16"/>
                    <a:gd name="T25" fmla="*/ 57 h 41"/>
                    <a:gd name="T26" fmla="*/ 5 w 16"/>
                    <a:gd name="T27" fmla="*/ 6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41">
                      <a:moveTo>
                        <a:pt x="3" y="41"/>
                      </a:moveTo>
                      <a:cubicBezTo>
                        <a:pt x="11" y="33"/>
                        <a:pt x="11" y="33"/>
                        <a:pt x="11" y="33"/>
                      </a:cubicBezTo>
                      <a:cubicBezTo>
                        <a:pt x="11" y="24"/>
                        <a:pt x="11" y="24"/>
                        <a:pt x="11" y="24"/>
                      </a:cubicBezTo>
                      <a:cubicBezTo>
                        <a:pt x="11" y="19"/>
                        <a:pt x="11" y="19"/>
                        <a:pt x="11" y="19"/>
                      </a:cubicBezTo>
                      <a:cubicBezTo>
                        <a:pt x="11" y="14"/>
                        <a:pt x="11" y="14"/>
                        <a:pt x="11" y="14"/>
                      </a:cubicBezTo>
                      <a:cubicBezTo>
                        <a:pt x="16" y="9"/>
                        <a:pt x="16" y="9"/>
                        <a:pt x="16" y="9"/>
                      </a:cubicBezTo>
                      <a:cubicBezTo>
                        <a:pt x="11" y="4"/>
                        <a:pt x="11" y="4"/>
                        <a:pt x="11" y="4"/>
                      </a:cubicBezTo>
                      <a:cubicBezTo>
                        <a:pt x="11" y="4"/>
                        <a:pt x="9" y="0"/>
                        <a:pt x="6" y="3"/>
                      </a:cubicBezTo>
                      <a:cubicBezTo>
                        <a:pt x="3" y="6"/>
                        <a:pt x="3" y="6"/>
                        <a:pt x="3" y="6"/>
                      </a:cubicBezTo>
                      <a:cubicBezTo>
                        <a:pt x="3" y="6"/>
                        <a:pt x="3" y="6"/>
                        <a:pt x="3" y="11"/>
                      </a:cubicBezTo>
                      <a:cubicBezTo>
                        <a:pt x="3" y="15"/>
                        <a:pt x="3" y="22"/>
                        <a:pt x="3" y="22"/>
                      </a:cubicBezTo>
                      <a:cubicBezTo>
                        <a:pt x="0" y="25"/>
                        <a:pt x="0" y="25"/>
                        <a:pt x="0" y="25"/>
                      </a:cubicBezTo>
                      <a:cubicBezTo>
                        <a:pt x="0" y="34"/>
                        <a:pt x="0" y="34"/>
                        <a:pt x="0" y="34"/>
                      </a:cubicBezTo>
                      <a:lnTo>
                        <a:pt x="3" y="41"/>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01">
                  <a:extLst>
                    <a:ext uri="{FF2B5EF4-FFF2-40B4-BE49-F238E27FC236}">
                      <a16:creationId xmlns:a16="http://schemas.microsoft.com/office/drawing/2014/main" id="{DABBD7EF-01F4-4BCD-BF2C-2887BEC4110E}"/>
                    </a:ext>
                  </a:extLst>
                </p:cNvPr>
                <p:cNvSpPr>
                  <a:spLocks/>
                </p:cNvSpPr>
                <p:nvPr/>
              </p:nvSpPr>
              <p:spPr bwMode="gray">
                <a:xfrm>
                  <a:off x="1394" y="1088"/>
                  <a:ext cx="37" cy="32"/>
                </a:xfrm>
                <a:custGeom>
                  <a:avLst/>
                  <a:gdLst>
                    <a:gd name="T0" fmla="*/ 13 w 22"/>
                    <a:gd name="T1" fmla="*/ 32 h 19"/>
                    <a:gd name="T2" fmla="*/ 29 w 22"/>
                    <a:gd name="T3" fmla="*/ 32 h 19"/>
                    <a:gd name="T4" fmla="*/ 29 w 22"/>
                    <a:gd name="T5" fmla="*/ 15 h 19"/>
                    <a:gd name="T6" fmla="*/ 7 w 22"/>
                    <a:gd name="T7" fmla="*/ 7 h 19"/>
                    <a:gd name="T8" fmla="*/ 2 w 22"/>
                    <a:gd name="T9" fmla="*/ 0 h 19"/>
                    <a:gd name="T10" fmla="*/ 0 w 22"/>
                    <a:gd name="T11" fmla="*/ 15 h 19"/>
                    <a:gd name="T12" fmla="*/ 0 w 22"/>
                    <a:gd name="T13" fmla="*/ 24 h 19"/>
                    <a:gd name="T14" fmla="*/ 13 w 22"/>
                    <a:gd name="T15" fmla="*/ 3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9">
                      <a:moveTo>
                        <a:pt x="8" y="19"/>
                      </a:moveTo>
                      <a:cubicBezTo>
                        <a:pt x="17" y="19"/>
                        <a:pt x="17" y="19"/>
                        <a:pt x="17" y="19"/>
                      </a:cubicBezTo>
                      <a:cubicBezTo>
                        <a:pt x="17" y="19"/>
                        <a:pt x="22" y="14"/>
                        <a:pt x="17" y="9"/>
                      </a:cubicBezTo>
                      <a:cubicBezTo>
                        <a:pt x="11" y="4"/>
                        <a:pt x="4" y="4"/>
                        <a:pt x="4" y="4"/>
                      </a:cubicBezTo>
                      <a:cubicBezTo>
                        <a:pt x="1" y="0"/>
                        <a:pt x="1" y="0"/>
                        <a:pt x="1" y="0"/>
                      </a:cubicBezTo>
                      <a:cubicBezTo>
                        <a:pt x="0" y="9"/>
                        <a:pt x="0" y="9"/>
                        <a:pt x="0" y="9"/>
                      </a:cubicBezTo>
                      <a:cubicBezTo>
                        <a:pt x="0" y="14"/>
                        <a:pt x="0" y="14"/>
                        <a:pt x="0" y="14"/>
                      </a:cubicBezTo>
                      <a:lnTo>
                        <a:pt x="8" y="19"/>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102">
                  <a:extLst>
                    <a:ext uri="{FF2B5EF4-FFF2-40B4-BE49-F238E27FC236}">
                      <a16:creationId xmlns:a16="http://schemas.microsoft.com/office/drawing/2014/main" id="{1A88E71B-6833-4117-828C-067EAB0F59D8}"/>
                    </a:ext>
                  </a:extLst>
                </p:cNvPr>
                <p:cNvSpPr>
                  <a:spLocks/>
                </p:cNvSpPr>
                <p:nvPr/>
              </p:nvSpPr>
              <p:spPr bwMode="gray">
                <a:xfrm>
                  <a:off x="1506" y="930"/>
                  <a:ext cx="25" cy="58"/>
                </a:xfrm>
                <a:custGeom>
                  <a:avLst/>
                  <a:gdLst>
                    <a:gd name="T0" fmla="*/ 0 w 15"/>
                    <a:gd name="T1" fmla="*/ 48 h 34"/>
                    <a:gd name="T2" fmla="*/ 15 w 15"/>
                    <a:gd name="T3" fmla="*/ 58 h 34"/>
                    <a:gd name="T4" fmla="*/ 25 w 15"/>
                    <a:gd name="T5" fmla="*/ 58 h 34"/>
                    <a:gd name="T6" fmla="*/ 25 w 15"/>
                    <a:gd name="T7" fmla="*/ 49 h 34"/>
                    <a:gd name="T8" fmla="*/ 25 w 15"/>
                    <a:gd name="T9" fmla="*/ 38 h 34"/>
                    <a:gd name="T10" fmla="*/ 25 w 15"/>
                    <a:gd name="T11" fmla="*/ 26 h 34"/>
                    <a:gd name="T12" fmla="*/ 20 w 15"/>
                    <a:gd name="T13" fmla="*/ 10 h 34"/>
                    <a:gd name="T14" fmla="*/ 20 w 15"/>
                    <a:gd name="T15" fmla="*/ 2 h 34"/>
                    <a:gd name="T16" fmla="*/ 0 w 15"/>
                    <a:gd name="T17" fmla="*/ 0 h 34"/>
                    <a:gd name="T18" fmla="*/ 0 w 15"/>
                    <a:gd name="T19" fmla="*/ 10 h 34"/>
                    <a:gd name="T20" fmla="*/ 0 w 15"/>
                    <a:gd name="T21" fmla="*/ 20 h 34"/>
                    <a:gd name="T22" fmla="*/ 10 w 15"/>
                    <a:gd name="T23" fmla="*/ 29 h 34"/>
                    <a:gd name="T24" fmla="*/ 0 w 15"/>
                    <a:gd name="T25" fmla="*/ 48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34">
                      <a:moveTo>
                        <a:pt x="0" y="28"/>
                      </a:moveTo>
                      <a:cubicBezTo>
                        <a:pt x="9" y="34"/>
                        <a:pt x="9" y="34"/>
                        <a:pt x="9" y="34"/>
                      </a:cubicBezTo>
                      <a:cubicBezTo>
                        <a:pt x="15" y="34"/>
                        <a:pt x="15" y="34"/>
                        <a:pt x="15" y="34"/>
                      </a:cubicBezTo>
                      <a:cubicBezTo>
                        <a:pt x="15" y="34"/>
                        <a:pt x="15" y="33"/>
                        <a:pt x="15" y="29"/>
                      </a:cubicBezTo>
                      <a:cubicBezTo>
                        <a:pt x="15" y="26"/>
                        <a:pt x="15" y="22"/>
                        <a:pt x="15" y="22"/>
                      </a:cubicBezTo>
                      <a:cubicBezTo>
                        <a:pt x="15" y="15"/>
                        <a:pt x="15" y="15"/>
                        <a:pt x="15" y="15"/>
                      </a:cubicBezTo>
                      <a:cubicBezTo>
                        <a:pt x="12" y="6"/>
                        <a:pt x="12" y="6"/>
                        <a:pt x="12" y="6"/>
                      </a:cubicBezTo>
                      <a:cubicBezTo>
                        <a:pt x="12" y="1"/>
                        <a:pt x="12" y="1"/>
                        <a:pt x="12" y="1"/>
                      </a:cubicBezTo>
                      <a:cubicBezTo>
                        <a:pt x="0" y="0"/>
                        <a:pt x="0" y="0"/>
                        <a:pt x="0" y="0"/>
                      </a:cubicBezTo>
                      <a:cubicBezTo>
                        <a:pt x="0" y="6"/>
                        <a:pt x="0" y="6"/>
                        <a:pt x="0" y="6"/>
                      </a:cubicBezTo>
                      <a:cubicBezTo>
                        <a:pt x="0" y="12"/>
                        <a:pt x="0" y="12"/>
                        <a:pt x="0" y="12"/>
                      </a:cubicBezTo>
                      <a:cubicBezTo>
                        <a:pt x="6" y="17"/>
                        <a:pt x="6" y="17"/>
                        <a:pt x="6" y="17"/>
                      </a:cubicBezTo>
                      <a:lnTo>
                        <a:pt x="0" y="2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5" name="Group 278">
              <a:extLst>
                <a:ext uri="{FF2B5EF4-FFF2-40B4-BE49-F238E27FC236}">
                  <a16:creationId xmlns:a16="http://schemas.microsoft.com/office/drawing/2014/main" id="{816D81A4-992F-4EBA-9CC7-689C9E520563}"/>
                </a:ext>
              </a:extLst>
            </p:cNvPr>
            <p:cNvGrpSpPr>
              <a:grpSpLocks/>
            </p:cNvGrpSpPr>
            <p:nvPr/>
          </p:nvGrpSpPr>
          <p:grpSpPr bwMode="gray">
            <a:xfrm>
              <a:off x="3153963" y="2028400"/>
              <a:ext cx="6899358" cy="4264116"/>
              <a:chOff x="987" y="635"/>
              <a:chExt cx="4134" cy="2555"/>
            </a:xfrm>
            <a:solidFill>
              <a:schemeClr val="accent2">
                <a:lumMod val="40000"/>
                <a:lumOff val="60000"/>
              </a:schemeClr>
            </a:solidFill>
          </p:grpSpPr>
          <p:sp>
            <p:nvSpPr>
              <p:cNvPr id="16" name="Freeform 31">
                <a:extLst>
                  <a:ext uri="{FF2B5EF4-FFF2-40B4-BE49-F238E27FC236}">
                    <a16:creationId xmlns:a16="http://schemas.microsoft.com/office/drawing/2014/main" id="{68985E2E-32A6-4A7C-8EEB-CD3283F971D7}"/>
                  </a:ext>
                </a:extLst>
              </p:cNvPr>
              <p:cNvSpPr>
                <a:spLocks/>
              </p:cNvSpPr>
              <p:nvPr/>
            </p:nvSpPr>
            <p:spPr bwMode="gray">
              <a:xfrm>
                <a:off x="4683" y="1054"/>
                <a:ext cx="139" cy="250"/>
              </a:xfrm>
              <a:custGeom>
                <a:avLst/>
                <a:gdLst>
                  <a:gd name="T0" fmla="*/ 0 w 138"/>
                  <a:gd name="T1" fmla="*/ 32 h 248"/>
                  <a:gd name="T2" fmla="*/ 6 w 138"/>
                  <a:gd name="T3" fmla="*/ 42 h 248"/>
                  <a:gd name="T4" fmla="*/ 4 w 138"/>
                  <a:gd name="T5" fmla="*/ 46 h 248"/>
                  <a:gd name="T6" fmla="*/ 8 w 138"/>
                  <a:gd name="T7" fmla="*/ 50 h 248"/>
                  <a:gd name="T8" fmla="*/ 8 w 138"/>
                  <a:gd name="T9" fmla="*/ 54 h 248"/>
                  <a:gd name="T10" fmla="*/ 20 w 138"/>
                  <a:gd name="T11" fmla="*/ 83 h 248"/>
                  <a:gd name="T12" fmla="*/ 24 w 138"/>
                  <a:gd name="T13" fmla="*/ 103 h 248"/>
                  <a:gd name="T14" fmla="*/ 18 w 138"/>
                  <a:gd name="T15" fmla="*/ 115 h 248"/>
                  <a:gd name="T16" fmla="*/ 20 w 138"/>
                  <a:gd name="T17" fmla="*/ 125 h 248"/>
                  <a:gd name="T18" fmla="*/ 32 w 138"/>
                  <a:gd name="T19" fmla="*/ 153 h 248"/>
                  <a:gd name="T20" fmla="*/ 30 w 138"/>
                  <a:gd name="T21" fmla="*/ 165 h 248"/>
                  <a:gd name="T22" fmla="*/ 32 w 138"/>
                  <a:gd name="T23" fmla="*/ 171 h 248"/>
                  <a:gd name="T24" fmla="*/ 34 w 138"/>
                  <a:gd name="T25" fmla="*/ 169 h 248"/>
                  <a:gd name="T26" fmla="*/ 34 w 138"/>
                  <a:gd name="T27" fmla="*/ 167 h 248"/>
                  <a:gd name="T28" fmla="*/ 38 w 138"/>
                  <a:gd name="T29" fmla="*/ 165 h 248"/>
                  <a:gd name="T30" fmla="*/ 46 w 138"/>
                  <a:gd name="T31" fmla="*/ 179 h 248"/>
                  <a:gd name="T32" fmla="*/ 50 w 138"/>
                  <a:gd name="T33" fmla="*/ 204 h 248"/>
                  <a:gd name="T34" fmla="*/ 50 w 138"/>
                  <a:gd name="T35" fmla="*/ 218 h 248"/>
                  <a:gd name="T36" fmla="*/ 56 w 138"/>
                  <a:gd name="T37" fmla="*/ 234 h 248"/>
                  <a:gd name="T38" fmla="*/ 64 w 138"/>
                  <a:gd name="T39" fmla="*/ 250 h 248"/>
                  <a:gd name="T40" fmla="*/ 117 w 138"/>
                  <a:gd name="T41" fmla="*/ 238 h 248"/>
                  <a:gd name="T42" fmla="*/ 117 w 138"/>
                  <a:gd name="T43" fmla="*/ 234 h 248"/>
                  <a:gd name="T44" fmla="*/ 111 w 138"/>
                  <a:gd name="T45" fmla="*/ 228 h 248"/>
                  <a:gd name="T46" fmla="*/ 111 w 138"/>
                  <a:gd name="T47" fmla="*/ 218 h 248"/>
                  <a:gd name="T48" fmla="*/ 113 w 138"/>
                  <a:gd name="T49" fmla="*/ 214 h 248"/>
                  <a:gd name="T50" fmla="*/ 111 w 138"/>
                  <a:gd name="T51" fmla="*/ 204 h 248"/>
                  <a:gd name="T52" fmla="*/ 107 w 138"/>
                  <a:gd name="T53" fmla="*/ 163 h 248"/>
                  <a:gd name="T54" fmla="*/ 107 w 138"/>
                  <a:gd name="T55" fmla="*/ 151 h 248"/>
                  <a:gd name="T56" fmla="*/ 111 w 138"/>
                  <a:gd name="T57" fmla="*/ 127 h 248"/>
                  <a:gd name="T58" fmla="*/ 115 w 138"/>
                  <a:gd name="T59" fmla="*/ 111 h 248"/>
                  <a:gd name="T60" fmla="*/ 117 w 138"/>
                  <a:gd name="T61" fmla="*/ 101 h 248"/>
                  <a:gd name="T62" fmla="*/ 111 w 138"/>
                  <a:gd name="T63" fmla="*/ 91 h 248"/>
                  <a:gd name="T64" fmla="*/ 111 w 138"/>
                  <a:gd name="T65" fmla="*/ 83 h 248"/>
                  <a:gd name="T66" fmla="*/ 115 w 138"/>
                  <a:gd name="T67" fmla="*/ 77 h 248"/>
                  <a:gd name="T68" fmla="*/ 131 w 138"/>
                  <a:gd name="T69" fmla="*/ 65 h 248"/>
                  <a:gd name="T70" fmla="*/ 139 w 138"/>
                  <a:gd name="T71" fmla="*/ 42 h 248"/>
                  <a:gd name="T72" fmla="*/ 131 w 138"/>
                  <a:gd name="T73" fmla="*/ 28 h 248"/>
                  <a:gd name="T74" fmla="*/ 129 w 138"/>
                  <a:gd name="T75" fmla="*/ 22 h 248"/>
                  <a:gd name="T76" fmla="*/ 133 w 138"/>
                  <a:gd name="T77" fmla="*/ 18 h 248"/>
                  <a:gd name="T78" fmla="*/ 131 w 138"/>
                  <a:gd name="T79" fmla="*/ 14 h 248"/>
                  <a:gd name="T80" fmla="*/ 127 w 138"/>
                  <a:gd name="T81" fmla="*/ 0 h 248"/>
                  <a:gd name="T82" fmla="*/ 0 w 138"/>
                  <a:gd name="T83" fmla="*/ 32 h 248"/>
                  <a:gd name="T84" fmla="*/ 0 w 138"/>
                  <a:gd name="T85" fmla="*/ 32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6">
                <a:extLst>
                  <a:ext uri="{FF2B5EF4-FFF2-40B4-BE49-F238E27FC236}">
                    <a16:creationId xmlns:a16="http://schemas.microsoft.com/office/drawing/2014/main" id="{A37A864F-2CF9-4735-ACBD-4A878ED89A09}"/>
                  </a:ext>
                </a:extLst>
              </p:cNvPr>
              <p:cNvSpPr>
                <a:spLocks/>
              </p:cNvSpPr>
              <p:nvPr/>
            </p:nvSpPr>
            <p:spPr bwMode="gray">
              <a:xfrm>
                <a:off x="1182" y="635"/>
                <a:ext cx="529" cy="385"/>
              </a:xfrm>
              <a:custGeom>
                <a:avLst/>
                <a:gdLst>
                  <a:gd name="T0" fmla="*/ 6 w 526"/>
                  <a:gd name="T1" fmla="*/ 233 h 384"/>
                  <a:gd name="T2" fmla="*/ 0 w 526"/>
                  <a:gd name="T3" fmla="*/ 233 h 384"/>
                  <a:gd name="T4" fmla="*/ 4 w 526"/>
                  <a:gd name="T5" fmla="*/ 217 h 384"/>
                  <a:gd name="T6" fmla="*/ 6 w 526"/>
                  <a:gd name="T7" fmla="*/ 207 h 384"/>
                  <a:gd name="T8" fmla="*/ 8 w 526"/>
                  <a:gd name="T9" fmla="*/ 203 h 384"/>
                  <a:gd name="T10" fmla="*/ 12 w 526"/>
                  <a:gd name="T11" fmla="*/ 211 h 384"/>
                  <a:gd name="T12" fmla="*/ 10 w 526"/>
                  <a:gd name="T13" fmla="*/ 217 h 384"/>
                  <a:gd name="T14" fmla="*/ 20 w 526"/>
                  <a:gd name="T15" fmla="*/ 211 h 384"/>
                  <a:gd name="T16" fmla="*/ 18 w 526"/>
                  <a:gd name="T17" fmla="*/ 203 h 384"/>
                  <a:gd name="T18" fmla="*/ 20 w 526"/>
                  <a:gd name="T19" fmla="*/ 193 h 384"/>
                  <a:gd name="T20" fmla="*/ 14 w 526"/>
                  <a:gd name="T21" fmla="*/ 176 h 384"/>
                  <a:gd name="T22" fmla="*/ 20 w 526"/>
                  <a:gd name="T23" fmla="*/ 176 h 384"/>
                  <a:gd name="T24" fmla="*/ 32 w 526"/>
                  <a:gd name="T25" fmla="*/ 170 h 384"/>
                  <a:gd name="T26" fmla="*/ 24 w 526"/>
                  <a:gd name="T27" fmla="*/ 162 h 384"/>
                  <a:gd name="T28" fmla="*/ 16 w 526"/>
                  <a:gd name="T29" fmla="*/ 166 h 384"/>
                  <a:gd name="T30" fmla="*/ 16 w 526"/>
                  <a:gd name="T31" fmla="*/ 148 h 384"/>
                  <a:gd name="T32" fmla="*/ 18 w 526"/>
                  <a:gd name="T33" fmla="*/ 126 h 384"/>
                  <a:gd name="T34" fmla="*/ 18 w 526"/>
                  <a:gd name="T35" fmla="*/ 98 h 384"/>
                  <a:gd name="T36" fmla="*/ 12 w 526"/>
                  <a:gd name="T37" fmla="*/ 62 h 384"/>
                  <a:gd name="T38" fmla="*/ 14 w 526"/>
                  <a:gd name="T39" fmla="*/ 34 h 384"/>
                  <a:gd name="T40" fmla="*/ 68 w 526"/>
                  <a:gd name="T41" fmla="*/ 54 h 384"/>
                  <a:gd name="T42" fmla="*/ 113 w 526"/>
                  <a:gd name="T43" fmla="*/ 74 h 384"/>
                  <a:gd name="T44" fmla="*/ 135 w 526"/>
                  <a:gd name="T45" fmla="*/ 82 h 384"/>
                  <a:gd name="T46" fmla="*/ 143 w 526"/>
                  <a:gd name="T47" fmla="*/ 88 h 384"/>
                  <a:gd name="T48" fmla="*/ 143 w 526"/>
                  <a:gd name="T49" fmla="*/ 118 h 384"/>
                  <a:gd name="T50" fmla="*/ 131 w 526"/>
                  <a:gd name="T51" fmla="*/ 134 h 384"/>
                  <a:gd name="T52" fmla="*/ 133 w 526"/>
                  <a:gd name="T53" fmla="*/ 148 h 384"/>
                  <a:gd name="T54" fmla="*/ 131 w 526"/>
                  <a:gd name="T55" fmla="*/ 156 h 384"/>
                  <a:gd name="T56" fmla="*/ 135 w 526"/>
                  <a:gd name="T57" fmla="*/ 166 h 384"/>
                  <a:gd name="T58" fmla="*/ 149 w 526"/>
                  <a:gd name="T59" fmla="*/ 138 h 384"/>
                  <a:gd name="T60" fmla="*/ 159 w 526"/>
                  <a:gd name="T61" fmla="*/ 124 h 384"/>
                  <a:gd name="T62" fmla="*/ 171 w 526"/>
                  <a:gd name="T63" fmla="*/ 106 h 384"/>
                  <a:gd name="T64" fmla="*/ 155 w 526"/>
                  <a:gd name="T65" fmla="*/ 58 h 384"/>
                  <a:gd name="T66" fmla="*/ 159 w 526"/>
                  <a:gd name="T67" fmla="*/ 52 h 384"/>
                  <a:gd name="T68" fmla="*/ 171 w 526"/>
                  <a:gd name="T69" fmla="*/ 42 h 384"/>
                  <a:gd name="T70" fmla="*/ 161 w 526"/>
                  <a:gd name="T71" fmla="*/ 26 h 384"/>
                  <a:gd name="T72" fmla="*/ 159 w 526"/>
                  <a:gd name="T73" fmla="*/ 0 h 384"/>
                  <a:gd name="T74" fmla="*/ 364 w 526"/>
                  <a:gd name="T75" fmla="*/ 54 h 384"/>
                  <a:gd name="T76" fmla="*/ 529 w 526"/>
                  <a:gd name="T77" fmla="*/ 92 h 384"/>
                  <a:gd name="T78" fmla="*/ 473 w 526"/>
                  <a:gd name="T79" fmla="*/ 343 h 384"/>
                  <a:gd name="T80" fmla="*/ 469 w 526"/>
                  <a:gd name="T81" fmla="*/ 351 h 384"/>
                  <a:gd name="T82" fmla="*/ 473 w 526"/>
                  <a:gd name="T83" fmla="*/ 359 h 384"/>
                  <a:gd name="T84" fmla="*/ 475 w 526"/>
                  <a:gd name="T85" fmla="*/ 367 h 384"/>
                  <a:gd name="T86" fmla="*/ 469 w 526"/>
                  <a:gd name="T87" fmla="*/ 373 h 384"/>
                  <a:gd name="T88" fmla="*/ 471 w 526"/>
                  <a:gd name="T89" fmla="*/ 385 h 384"/>
                  <a:gd name="T90" fmla="*/ 320 w 526"/>
                  <a:gd name="T91" fmla="*/ 355 h 384"/>
                  <a:gd name="T92" fmla="*/ 306 w 526"/>
                  <a:gd name="T93" fmla="*/ 353 h 384"/>
                  <a:gd name="T94" fmla="*/ 292 w 526"/>
                  <a:gd name="T95" fmla="*/ 351 h 384"/>
                  <a:gd name="T96" fmla="*/ 278 w 526"/>
                  <a:gd name="T97" fmla="*/ 353 h 384"/>
                  <a:gd name="T98" fmla="*/ 257 w 526"/>
                  <a:gd name="T99" fmla="*/ 351 h 384"/>
                  <a:gd name="T100" fmla="*/ 239 w 526"/>
                  <a:gd name="T101" fmla="*/ 357 h 384"/>
                  <a:gd name="T102" fmla="*/ 219 w 526"/>
                  <a:gd name="T103" fmla="*/ 353 h 384"/>
                  <a:gd name="T104" fmla="*/ 177 w 526"/>
                  <a:gd name="T105" fmla="*/ 353 h 384"/>
                  <a:gd name="T106" fmla="*/ 145 w 526"/>
                  <a:gd name="T107" fmla="*/ 335 h 384"/>
                  <a:gd name="T108" fmla="*/ 115 w 526"/>
                  <a:gd name="T109" fmla="*/ 335 h 384"/>
                  <a:gd name="T110" fmla="*/ 70 w 526"/>
                  <a:gd name="T111" fmla="*/ 325 h 384"/>
                  <a:gd name="T112" fmla="*/ 68 w 526"/>
                  <a:gd name="T113" fmla="*/ 291 h 384"/>
                  <a:gd name="T114" fmla="*/ 66 w 526"/>
                  <a:gd name="T115" fmla="*/ 271 h 384"/>
                  <a:gd name="T116" fmla="*/ 40 w 526"/>
                  <a:gd name="T117" fmla="*/ 259 h 384"/>
                  <a:gd name="T118" fmla="*/ 34 w 526"/>
                  <a:gd name="T119" fmla="*/ 249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7">
                <a:extLst>
                  <a:ext uri="{FF2B5EF4-FFF2-40B4-BE49-F238E27FC236}">
                    <a16:creationId xmlns:a16="http://schemas.microsoft.com/office/drawing/2014/main" id="{8F08AC77-A773-42D5-B690-B39827D30205}"/>
                  </a:ext>
                </a:extLst>
              </p:cNvPr>
              <p:cNvSpPr>
                <a:spLocks/>
              </p:cNvSpPr>
              <p:nvPr/>
            </p:nvSpPr>
            <p:spPr bwMode="gray">
              <a:xfrm>
                <a:off x="1557" y="726"/>
                <a:ext cx="472" cy="768"/>
              </a:xfrm>
              <a:custGeom>
                <a:avLst/>
                <a:gdLst>
                  <a:gd name="T0" fmla="*/ 40 w 470"/>
                  <a:gd name="T1" fmla="*/ 506 h 762"/>
                  <a:gd name="T2" fmla="*/ 50 w 470"/>
                  <a:gd name="T3" fmla="*/ 482 h 762"/>
                  <a:gd name="T4" fmla="*/ 54 w 470"/>
                  <a:gd name="T5" fmla="*/ 478 h 762"/>
                  <a:gd name="T6" fmla="*/ 52 w 470"/>
                  <a:gd name="T7" fmla="*/ 464 h 762"/>
                  <a:gd name="T8" fmla="*/ 38 w 470"/>
                  <a:gd name="T9" fmla="*/ 452 h 762"/>
                  <a:gd name="T10" fmla="*/ 58 w 470"/>
                  <a:gd name="T11" fmla="*/ 413 h 762"/>
                  <a:gd name="T12" fmla="*/ 76 w 470"/>
                  <a:gd name="T13" fmla="*/ 399 h 762"/>
                  <a:gd name="T14" fmla="*/ 84 w 470"/>
                  <a:gd name="T15" fmla="*/ 387 h 762"/>
                  <a:gd name="T16" fmla="*/ 116 w 470"/>
                  <a:gd name="T17" fmla="*/ 321 h 762"/>
                  <a:gd name="T18" fmla="*/ 102 w 470"/>
                  <a:gd name="T19" fmla="*/ 312 h 762"/>
                  <a:gd name="T20" fmla="*/ 94 w 470"/>
                  <a:gd name="T21" fmla="*/ 294 h 762"/>
                  <a:gd name="T22" fmla="*/ 96 w 470"/>
                  <a:gd name="T23" fmla="*/ 276 h 762"/>
                  <a:gd name="T24" fmla="*/ 94 w 470"/>
                  <a:gd name="T25" fmla="*/ 264 h 762"/>
                  <a:gd name="T26" fmla="*/ 96 w 470"/>
                  <a:gd name="T27" fmla="*/ 252 h 762"/>
                  <a:gd name="T28" fmla="*/ 151 w 470"/>
                  <a:gd name="T29" fmla="*/ 0 h 762"/>
                  <a:gd name="T30" fmla="*/ 197 w 470"/>
                  <a:gd name="T31" fmla="*/ 111 h 762"/>
                  <a:gd name="T32" fmla="*/ 213 w 470"/>
                  <a:gd name="T33" fmla="*/ 155 h 762"/>
                  <a:gd name="T34" fmla="*/ 205 w 470"/>
                  <a:gd name="T35" fmla="*/ 169 h 762"/>
                  <a:gd name="T36" fmla="*/ 217 w 470"/>
                  <a:gd name="T37" fmla="*/ 185 h 762"/>
                  <a:gd name="T38" fmla="*/ 247 w 470"/>
                  <a:gd name="T39" fmla="*/ 228 h 762"/>
                  <a:gd name="T40" fmla="*/ 255 w 470"/>
                  <a:gd name="T41" fmla="*/ 254 h 762"/>
                  <a:gd name="T42" fmla="*/ 265 w 470"/>
                  <a:gd name="T43" fmla="*/ 262 h 762"/>
                  <a:gd name="T44" fmla="*/ 285 w 470"/>
                  <a:gd name="T45" fmla="*/ 270 h 762"/>
                  <a:gd name="T46" fmla="*/ 271 w 470"/>
                  <a:gd name="T47" fmla="*/ 306 h 762"/>
                  <a:gd name="T48" fmla="*/ 263 w 470"/>
                  <a:gd name="T49" fmla="*/ 329 h 762"/>
                  <a:gd name="T50" fmla="*/ 265 w 470"/>
                  <a:gd name="T51" fmla="*/ 339 h 762"/>
                  <a:gd name="T52" fmla="*/ 253 w 470"/>
                  <a:gd name="T53" fmla="*/ 355 h 762"/>
                  <a:gd name="T54" fmla="*/ 251 w 470"/>
                  <a:gd name="T55" fmla="*/ 369 h 762"/>
                  <a:gd name="T56" fmla="*/ 269 w 470"/>
                  <a:gd name="T57" fmla="*/ 381 h 762"/>
                  <a:gd name="T58" fmla="*/ 293 w 470"/>
                  <a:gd name="T59" fmla="*/ 363 h 762"/>
                  <a:gd name="T60" fmla="*/ 297 w 470"/>
                  <a:gd name="T61" fmla="*/ 371 h 762"/>
                  <a:gd name="T62" fmla="*/ 305 w 470"/>
                  <a:gd name="T63" fmla="*/ 377 h 762"/>
                  <a:gd name="T64" fmla="*/ 303 w 470"/>
                  <a:gd name="T65" fmla="*/ 409 h 762"/>
                  <a:gd name="T66" fmla="*/ 315 w 470"/>
                  <a:gd name="T67" fmla="*/ 433 h 762"/>
                  <a:gd name="T68" fmla="*/ 309 w 470"/>
                  <a:gd name="T69" fmla="*/ 447 h 762"/>
                  <a:gd name="T70" fmla="*/ 325 w 470"/>
                  <a:gd name="T71" fmla="*/ 462 h 762"/>
                  <a:gd name="T72" fmla="*/ 335 w 470"/>
                  <a:gd name="T73" fmla="*/ 478 h 762"/>
                  <a:gd name="T74" fmla="*/ 331 w 470"/>
                  <a:gd name="T75" fmla="*/ 494 h 762"/>
                  <a:gd name="T76" fmla="*/ 347 w 470"/>
                  <a:gd name="T77" fmla="*/ 510 h 762"/>
                  <a:gd name="T78" fmla="*/ 358 w 470"/>
                  <a:gd name="T79" fmla="*/ 498 h 762"/>
                  <a:gd name="T80" fmla="*/ 378 w 470"/>
                  <a:gd name="T81" fmla="*/ 506 h 762"/>
                  <a:gd name="T82" fmla="*/ 390 w 470"/>
                  <a:gd name="T83" fmla="*/ 498 h 762"/>
                  <a:gd name="T84" fmla="*/ 414 w 470"/>
                  <a:gd name="T85" fmla="*/ 502 h 762"/>
                  <a:gd name="T86" fmla="*/ 426 w 470"/>
                  <a:gd name="T87" fmla="*/ 506 h 762"/>
                  <a:gd name="T88" fmla="*/ 444 w 470"/>
                  <a:gd name="T89" fmla="*/ 498 h 762"/>
                  <a:gd name="T90" fmla="*/ 464 w 470"/>
                  <a:gd name="T91" fmla="*/ 500 h 762"/>
                  <a:gd name="T92" fmla="*/ 472 w 470"/>
                  <a:gd name="T93" fmla="*/ 520 h 762"/>
                  <a:gd name="T94" fmla="*/ 438 w 470"/>
                  <a:gd name="T95" fmla="*/ 768 h 762"/>
                  <a:gd name="T96" fmla="*/ 217 w 470"/>
                  <a:gd name="T97" fmla="*/ 72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8">
                <a:extLst>
                  <a:ext uri="{FF2B5EF4-FFF2-40B4-BE49-F238E27FC236}">
                    <a16:creationId xmlns:a16="http://schemas.microsoft.com/office/drawing/2014/main" id="{C3DA7D0F-B2B2-42C0-AFEA-670EB8C0F635}"/>
                  </a:ext>
                </a:extLst>
              </p:cNvPr>
              <p:cNvSpPr>
                <a:spLocks/>
              </p:cNvSpPr>
              <p:nvPr/>
            </p:nvSpPr>
            <p:spPr bwMode="gray">
              <a:xfrm>
                <a:off x="1270" y="1359"/>
                <a:ext cx="504" cy="775"/>
              </a:xfrm>
              <a:custGeom>
                <a:avLst/>
                <a:gdLst>
                  <a:gd name="T0" fmla="*/ 74 w 502"/>
                  <a:gd name="T1" fmla="*/ 0 h 772"/>
                  <a:gd name="T2" fmla="*/ 0 w 502"/>
                  <a:gd name="T3" fmla="*/ 295 h 772"/>
                  <a:gd name="T4" fmla="*/ 325 w 502"/>
                  <a:gd name="T5" fmla="*/ 775 h 772"/>
                  <a:gd name="T6" fmla="*/ 325 w 502"/>
                  <a:gd name="T7" fmla="*/ 771 h 772"/>
                  <a:gd name="T8" fmla="*/ 329 w 502"/>
                  <a:gd name="T9" fmla="*/ 763 h 772"/>
                  <a:gd name="T10" fmla="*/ 335 w 502"/>
                  <a:gd name="T11" fmla="*/ 743 h 772"/>
                  <a:gd name="T12" fmla="*/ 331 w 502"/>
                  <a:gd name="T13" fmla="*/ 735 h 772"/>
                  <a:gd name="T14" fmla="*/ 337 w 502"/>
                  <a:gd name="T15" fmla="*/ 689 h 772"/>
                  <a:gd name="T16" fmla="*/ 333 w 502"/>
                  <a:gd name="T17" fmla="*/ 671 h 772"/>
                  <a:gd name="T18" fmla="*/ 337 w 502"/>
                  <a:gd name="T19" fmla="*/ 665 h 772"/>
                  <a:gd name="T20" fmla="*/ 349 w 502"/>
                  <a:gd name="T21" fmla="*/ 663 h 772"/>
                  <a:gd name="T22" fmla="*/ 365 w 502"/>
                  <a:gd name="T23" fmla="*/ 667 h 772"/>
                  <a:gd name="T24" fmla="*/ 369 w 502"/>
                  <a:gd name="T25" fmla="*/ 673 h 772"/>
                  <a:gd name="T26" fmla="*/ 369 w 502"/>
                  <a:gd name="T27" fmla="*/ 677 h 772"/>
                  <a:gd name="T28" fmla="*/ 375 w 502"/>
                  <a:gd name="T29" fmla="*/ 683 h 772"/>
                  <a:gd name="T30" fmla="*/ 384 w 502"/>
                  <a:gd name="T31" fmla="*/ 683 h 772"/>
                  <a:gd name="T32" fmla="*/ 400 w 502"/>
                  <a:gd name="T33" fmla="*/ 640 h 772"/>
                  <a:gd name="T34" fmla="*/ 408 w 502"/>
                  <a:gd name="T35" fmla="*/ 588 h 772"/>
                  <a:gd name="T36" fmla="*/ 504 w 502"/>
                  <a:gd name="T37" fmla="*/ 94 h 772"/>
                  <a:gd name="T38" fmla="*/ 287 w 502"/>
                  <a:gd name="T39" fmla="*/ 50 h 772"/>
                  <a:gd name="T40" fmla="*/ 74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9">
                <a:extLst>
                  <a:ext uri="{FF2B5EF4-FFF2-40B4-BE49-F238E27FC236}">
                    <a16:creationId xmlns:a16="http://schemas.microsoft.com/office/drawing/2014/main" id="{204409AF-A016-4FF7-B794-843946BCFFED}"/>
                  </a:ext>
                </a:extLst>
              </p:cNvPr>
              <p:cNvSpPr>
                <a:spLocks/>
              </p:cNvSpPr>
              <p:nvPr/>
            </p:nvSpPr>
            <p:spPr bwMode="gray">
              <a:xfrm>
                <a:off x="2073" y="1612"/>
                <a:ext cx="574" cy="455"/>
              </a:xfrm>
              <a:custGeom>
                <a:avLst/>
                <a:gdLst>
                  <a:gd name="T0" fmla="*/ 0 w 572"/>
                  <a:gd name="T1" fmla="*/ 397 h 454"/>
                  <a:gd name="T2" fmla="*/ 54 w 572"/>
                  <a:gd name="T3" fmla="*/ 0 h 454"/>
                  <a:gd name="T4" fmla="*/ 425 w 572"/>
                  <a:gd name="T5" fmla="*/ 42 h 454"/>
                  <a:gd name="T6" fmla="*/ 574 w 572"/>
                  <a:gd name="T7" fmla="*/ 54 h 454"/>
                  <a:gd name="T8" fmla="*/ 568 w 572"/>
                  <a:gd name="T9" fmla="*/ 154 h 454"/>
                  <a:gd name="T10" fmla="*/ 550 w 572"/>
                  <a:gd name="T11" fmla="*/ 455 h 454"/>
                  <a:gd name="T12" fmla="*/ 474 w 572"/>
                  <a:gd name="T13" fmla="*/ 449 h 454"/>
                  <a:gd name="T14" fmla="*/ 0 w 572"/>
                  <a:gd name="T15" fmla="*/ 397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10">
                <a:extLst>
                  <a:ext uri="{FF2B5EF4-FFF2-40B4-BE49-F238E27FC236}">
                    <a16:creationId xmlns:a16="http://schemas.microsoft.com/office/drawing/2014/main" id="{BB2FFF24-988C-47C4-944F-170F8125CB2D}"/>
                  </a:ext>
                </a:extLst>
              </p:cNvPr>
              <p:cNvSpPr>
                <a:spLocks/>
              </p:cNvSpPr>
              <p:nvPr/>
            </p:nvSpPr>
            <p:spPr bwMode="gray">
              <a:xfrm>
                <a:off x="1993" y="2008"/>
                <a:ext cx="553" cy="574"/>
              </a:xfrm>
              <a:custGeom>
                <a:avLst/>
                <a:gdLst>
                  <a:gd name="T0" fmla="*/ 80 w 552"/>
                  <a:gd name="T1" fmla="*/ 0 h 570"/>
                  <a:gd name="T2" fmla="*/ 0 w 552"/>
                  <a:gd name="T3" fmla="*/ 564 h 570"/>
                  <a:gd name="T4" fmla="*/ 0 w 552"/>
                  <a:gd name="T5" fmla="*/ 564 h 570"/>
                  <a:gd name="T6" fmla="*/ 72 w 552"/>
                  <a:gd name="T7" fmla="*/ 574 h 570"/>
                  <a:gd name="T8" fmla="*/ 78 w 552"/>
                  <a:gd name="T9" fmla="*/ 530 h 570"/>
                  <a:gd name="T10" fmla="*/ 214 w 552"/>
                  <a:gd name="T11" fmla="*/ 546 h 570"/>
                  <a:gd name="T12" fmla="*/ 214 w 552"/>
                  <a:gd name="T13" fmla="*/ 544 h 570"/>
                  <a:gd name="T14" fmla="*/ 210 w 552"/>
                  <a:gd name="T15" fmla="*/ 536 h 570"/>
                  <a:gd name="T16" fmla="*/ 214 w 552"/>
                  <a:gd name="T17" fmla="*/ 532 h 570"/>
                  <a:gd name="T18" fmla="*/ 212 w 552"/>
                  <a:gd name="T19" fmla="*/ 530 h 570"/>
                  <a:gd name="T20" fmla="*/ 210 w 552"/>
                  <a:gd name="T21" fmla="*/ 526 h 570"/>
                  <a:gd name="T22" fmla="*/ 212 w 552"/>
                  <a:gd name="T23" fmla="*/ 524 h 570"/>
                  <a:gd name="T24" fmla="*/ 509 w 552"/>
                  <a:gd name="T25" fmla="*/ 554 h 570"/>
                  <a:gd name="T26" fmla="*/ 545 w 552"/>
                  <a:gd name="T27" fmla="*/ 103 h 570"/>
                  <a:gd name="T28" fmla="*/ 551 w 552"/>
                  <a:gd name="T29" fmla="*/ 103 h 570"/>
                  <a:gd name="T30" fmla="*/ 553 w 552"/>
                  <a:gd name="T31" fmla="*/ 52 h 570"/>
                  <a:gd name="T32" fmla="*/ 80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11">
                <a:extLst>
                  <a:ext uri="{FF2B5EF4-FFF2-40B4-BE49-F238E27FC236}">
                    <a16:creationId xmlns:a16="http://schemas.microsoft.com/office/drawing/2014/main" id="{665B62DF-6514-41A8-887D-7B0CCB86092F}"/>
                  </a:ext>
                </a:extLst>
              </p:cNvPr>
              <p:cNvSpPr>
                <a:spLocks/>
              </p:cNvSpPr>
              <p:nvPr/>
            </p:nvSpPr>
            <p:spPr bwMode="gray">
              <a:xfrm>
                <a:off x="2498" y="1453"/>
                <a:ext cx="655" cy="322"/>
              </a:xfrm>
              <a:custGeom>
                <a:avLst/>
                <a:gdLst>
                  <a:gd name="T0" fmla="*/ 0 w 650"/>
                  <a:gd name="T1" fmla="*/ 200 h 322"/>
                  <a:gd name="T2" fmla="*/ 16 w 650"/>
                  <a:gd name="T3" fmla="*/ 0 h 322"/>
                  <a:gd name="T4" fmla="*/ 421 w 650"/>
                  <a:gd name="T5" fmla="*/ 22 h 322"/>
                  <a:gd name="T6" fmla="*/ 431 w 650"/>
                  <a:gd name="T7" fmla="*/ 38 h 322"/>
                  <a:gd name="T8" fmla="*/ 445 w 650"/>
                  <a:gd name="T9" fmla="*/ 38 h 322"/>
                  <a:gd name="T10" fmla="*/ 455 w 650"/>
                  <a:gd name="T11" fmla="*/ 34 h 322"/>
                  <a:gd name="T12" fmla="*/ 464 w 650"/>
                  <a:gd name="T13" fmla="*/ 40 h 322"/>
                  <a:gd name="T14" fmla="*/ 468 w 650"/>
                  <a:gd name="T15" fmla="*/ 52 h 322"/>
                  <a:gd name="T16" fmla="*/ 480 w 650"/>
                  <a:gd name="T17" fmla="*/ 56 h 322"/>
                  <a:gd name="T18" fmla="*/ 490 w 650"/>
                  <a:gd name="T19" fmla="*/ 52 h 322"/>
                  <a:gd name="T20" fmla="*/ 500 w 650"/>
                  <a:gd name="T21" fmla="*/ 46 h 322"/>
                  <a:gd name="T22" fmla="*/ 514 w 650"/>
                  <a:gd name="T23" fmla="*/ 46 h 322"/>
                  <a:gd name="T24" fmla="*/ 522 w 650"/>
                  <a:gd name="T25" fmla="*/ 48 h 322"/>
                  <a:gd name="T26" fmla="*/ 554 w 650"/>
                  <a:gd name="T27" fmla="*/ 68 h 322"/>
                  <a:gd name="T28" fmla="*/ 568 w 650"/>
                  <a:gd name="T29" fmla="*/ 80 h 322"/>
                  <a:gd name="T30" fmla="*/ 570 w 650"/>
                  <a:gd name="T31" fmla="*/ 90 h 322"/>
                  <a:gd name="T32" fmla="*/ 580 w 650"/>
                  <a:gd name="T33" fmla="*/ 96 h 322"/>
                  <a:gd name="T34" fmla="*/ 580 w 650"/>
                  <a:gd name="T35" fmla="*/ 102 h 322"/>
                  <a:gd name="T36" fmla="*/ 574 w 650"/>
                  <a:gd name="T37" fmla="*/ 116 h 322"/>
                  <a:gd name="T38" fmla="*/ 582 w 650"/>
                  <a:gd name="T39" fmla="*/ 124 h 322"/>
                  <a:gd name="T40" fmla="*/ 588 w 650"/>
                  <a:gd name="T41" fmla="*/ 140 h 322"/>
                  <a:gd name="T42" fmla="*/ 597 w 650"/>
                  <a:gd name="T43" fmla="*/ 148 h 322"/>
                  <a:gd name="T44" fmla="*/ 595 w 650"/>
                  <a:gd name="T45" fmla="*/ 156 h 322"/>
                  <a:gd name="T46" fmla="*/ 597 w 650"/>
                  <a:gd name="T47" fmla="*/ 164 h 322"/>
                  <a:gd name="T48" fmla="*/ 607 w 650"/>
                  <a:gd name="T49" fmla="*/ 172 h 322"/>
                  <a:gd name="T50" fmla="*/ 609 w 650"/>
                  <a:gd name="T51" fmla="*/ 180 h 322"/>
                  <a:gd name="T52" fmla="*/ 607 w 650"/>
                  <a:gd name="T53" fmla="*/ 188 h 322"/>
                  <a:gd name="T54" fmla="*/ 605 w 650"/>
                  <a:gd name="T55" fmla="*/ 204 h 322"/>
                  <a:gd name="T56" fmla="*/ 615 w 650"/>
                  <a:gd name="T57" fmla="*/ 208 h 322"/>
                  <a:gd name="T58" fmla="*/ 617 w 650"/>
                  <a:gd name="T59" fmla="*/ 216 h 322"/>
                  <a:gd name="T60" fmla="*/ 613 w 650"/>
                  <a:gd name="T61" fmla="*/ 224 h 322"/>
                  <a:gd name="T62" fmla="*/ 615 w 650"/>
                  <a:gd name="T63" fmla="*/ 232 h 322"/>
                  <a:gd name="T64" fmla="*/ 621 w 650"/>
                  <a:gd name="T65" fmla="*/ 240 h 322"/>
                  <a:gd name="T66" fmla="*/ 617 w 650"/>
                  <a:gd name="T67" fmla="*/ 248 h 322"/>
                  <a:gd name="T68" fmla="*/ 621 w 650"/>
                  <a:gd name="T69" fmla="*/ 258 h 322"/>
                  <a:gd name="T70" fmla="*/ 623 w 650"/>
                  <a:gd name="T71" fmla="*/ 262 h 322"/>
                  <a:gd name="T72" fmla="*/ 629 w 650"/>
                  <a:gd name="T73" fmla="*/ 272 h 322"/>
                  <a:gd name="T74" fmla="*/ 637 w 650"/>
                  <a:gd name="T75" fmla="*/ 280 h 322"/>
                  <a:gd name="T76" fmla="*/ 639 w 650"/>
                  <a:gd name="T77" fmla="*/ 294 h 322"/>
                  <a:gd name="T78" fmla="*/ 649 w 650"/>
                  <a:gd name="T79" fmla="*/ 306 h 322"/>
                  <a:gd name="T80" fmla="*/ 655 w 650"/>
                  <a:gd name="T81" fmla="*/ 308 h 322"/>
                  <a:gd name="T82" fmla="*/ 653 w 650"/>
                  <a:gd name="T83" fmla="*/ 320 h 322"/>
                  <a:gd name="T84" fmla="*/ 653 w 650"/>
                  <a:gd name="T85" fmla="*/ 322 h 322"/>
                  <a:gd name="T86" fmla="*/ 143 w 650"/>
                  <a:gd name="T87" fmla="*/ 312 h 322"/>
                  <a:gd name="T88" fmla="*/ 149 w 650"/>
                  <a:gd name="T89" fmla="*/ 212 h 322"/>
                  <a:gd name="T90" fmla="*/ 0 w 650"/>
                  <a:gd name="T91" fmla="*/ 200 h 322"/>
                  <a:gd name="T92" fmla="*/ 0 w 650"/>
                  <a:gd name="T93" fmla="*/ 200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12">
                <a:extLst>
                  <a:ext uri="{FF2B5EF4-FFF2-40B4-BE49-F238E27FC236}">
                    <a16:creationId xmlns:a16="http://schemas.microsoft.com/office/drawing/2014/main" id="{8875DE7C-5AA0-4874-9D6C-48046D9F54FD}"/>
                  </a:ext>
                </a:extLst>
              </p:cNvPr>
              <p:cNvSpPr>
                <a:spLocks/>
              </p:cNvSpPr>
              <p:nvPr/>
            </p:nvSpPr>
            <p:spPr bwMode="gray">
              <a:xfrm>
                <a:off x="2624" y="1766"/>
                <a:ext cx="586" cy="312"/>
              </a:xfrm>
              <a:custGeom>
                <a:avLst/>
                <a:gdLst>
                  <a:gd name="T0" fmla="*/ 18 w 584"/>
                  <a:gd name="T1" fmla="*/ 0 h 312"/>
                  <a:gd name="T2" fmla="*/ 526 w 584"/>
                  <a:gd name="T3" fmla="*/ 10 h 312"/>
                  <a:gd name="T4" fmla="*/ 560 w 584"/>
                  <a:gd name="T5" fmla="*/ 36 h 312"/>
                  <a:gd name="T6" fmla="*/ 550 w 584"/>
                  <a:gd name="T7" fmla="*/ 48 h 312"/>
                  <a:gd name="T8" fmla="*/ 548 w 584"/>
                  <a:gd name="T9" fmla="*/ 60 h 312"/>
                  <a:gd name="T10" fmla="*/ 552 w 584"/>
                  <a:gd name="T11" fmla="*/ 66 h 312"/>
                  <a:gd name="T12" fmla="*/ 560 w 584"/>
                  <a:gd name="T13" fmla="*/ 70 h 312"/>
                  <a:gd name="T14" fmla="*/ 566 w 584"/>
                  <a:gd name="T15" fmla="*/ 88 h 312"/>
                  <a:gd name="T16" fmla="*/ 574 w 584"/>
                  <a:gd name="T17" fmla="*/ 92 h 312"/>
                  <a:gd name="T18" fmla="*/ 580 w 584"/>
                  <a:gd name="T19" fmla="*/ 94 h 312"/>
                  <a:gd name="T20" fmla="*/ 584 w 584"/>
                  <a:gd name="T21" fmla="*/ 96 h 312"/>
                  <a:gd name="T22" fmla="*/ 586 w 584"/>
                  <a:gd name="T23" fmla="*/ 312 h 312"/>
                  <a:gd name="T24" fmla="*/ 0 w 584"/>
                  <a:gd name="T25" fmla="*/ 300 h 312"/>
                  <a:gd name="T26" fmla="*/ 18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13">
                <a:extLst>
                  <a:ext uri="{FF2B5EF4-FFF2-40B4-BE49-F238E27FC236}">
                    <a16:creationId xmlns:a16="http://schemas.microsoft.com/office/drawing/2014/main" id="{D8A5B400-88B0-4139-9286-17E8D598E566}"/>
                  </a:ext>
                </a:extLst>
              </p:cNvPr>
              <p:cNvSpPr>
                <a:spLocks/>
              </p:cNvSpPr>
              <p:nvPr/>
            </p:nvSpPr>
            <p:spPr bwMode="gray">
              <a:xfrm>
                <a:off x="3119" y="1708"/>
                <a:ext cx="532" cy="457"/>
              </a:xfrm>
              <a:custGeom>
                <a:avLst/>
                <a:gdLst>
                  <a:gd name="T0" fmla="*/ 447 w 528"/>
                  <a:gd name="T1" fmla="*/ 405 h 456"/>
                  <a:gd name="T2" fmla="*/ 453 w 528"/>
                  <a:gd name="T3" fmla="*/ 415 h 456"/>
                  <a:gd name="T4" fmla="*/ 455 w 528"/>
                  <a:gd name="T5" fmla="*/ 431 h 456"/>
                  <a:gd name="T6" fmla="*/ 435 w 528"/>
                  <a:gd name="T7" fmla="*/ 451 h 456"/>
                  <a:gd name="T8" fmla="*/ 488 w 528"/>
                  <a:gd name="T9" fmla="*/ 453 h 456"/>
                  <a:gd name="T10" fmla="*/ 490 w 528"/>
                  <a:gd name="T11" fmla="*/ 433 h 456"/>
                  <a:gd name="T12" fmla="*/ 500 w 528"/>
                  <a:gd name="T13" fmla="*/ 403 h 456"/>
                  <a:gd name="T14" fmla="*/ 516 w 528"/>
                  <a:gd name="T15" fmla="*/ 391 h 456"/>
                  <a:gd name="T16" fmla="*/ 524 w 528"/>
                  <a:gd name="T17" fmla="*/ 389 h 456"/>
                  <a:gd name="T18" fmla="*/ 530 w 528"/>
                  <a:gd name="T19" fmla="*/ 355 h 456"/>
                  <a:gd name="T20" fmla="*/ 522 w 528"/>
                  <a:gd name="T21" fmla="*/ 351 h 456"/>
                  <a:gd name="T22" fmla="*/ 520 w 528"/>
                  <a:gd name="T23" fmla="*/ 347 h 456"/>
                  <a:gd name="T24" fmla="*/ 514 w 528"/>
                  <a:gd name="T25" fmla="*/ 351 h 456"/>
                  <a:gd name="T26" fmla="*/ 494 w 528"/>
                  <a:gd name="T27" fmla="*/ 325 h 456"/>
                  <a:gd name="T28" fmla="*/ 500 w 528"/>
                  <a:gd name="T29" fmla="*/ 315 h 456"/>
                  <a:gd name="T30" fmla="*/ 494 w 528"/>
                  <a:gd name="T31" fmla="*/ 303 h 456"/>
                  <a:gd name="T32" fmla="*/ 468 w 528"/>
                  <a:gd name="T33" fmla="*/ 265 h 456"/>
                  <a:gd name="T34" fmla="*/ 433 w 528"/>
                  <a:gd name="T35" fmla="*/ 249 h 456"/>
                  <a:gd name="T36" fmla="*/ 415 w 528"/>
                  <a:gd name="T37" fmla="*/ 224 h 456"/>
                  <a:gd name="T38" fmla="*/ 433 w 528"/>
                  <a:gd name="T39" fmla="*/ 200 h 456"/>
                  <a:gd name="T40" fmla="*/ 435 w 528"/>
                  <a:gd name="T41" fmla="*/ 174 h 456"/>
                  <a:gd name="T42" fmla="*/ 413 w 528"/>
                  <a:gd name="T43" fmla="*/ 158 h 456"/>
                  <a:gd name="T44" fmla="*/ 399 w 528"/>
                  <a:gd name="T45" fmla="*/ 170 h 456"/>
                  <a:gd name="T46" fmla="*/ 383 w 528"/>
                  <a:gd name="T47" fmla="*/ 130 h 456"/>
                  <a:gd name="T48" fmla="*/ 353 w 528"/>
                  <a:gd name="T49" fmla="*/ 106 h 456"/>
                  <a:gd name="T50" fmla="*/ 330 w 528"/>
                  <a:gd name="T51" fmla="*/ 72 h 456"/>
                  <a:gd name="T52" fmla="*/ 322 w 528"/>
                  <a:gd name="T53" fmla="*/ 38 h 456"/>
                  <a:gd name="T54" fmla="*/ 326 w 528"/>
                  <a:gd name="T55" fmla="*/ 22 h 456"/>
                  <a:gd name="T56" fmla="*/ 0 w 528"/>
                  <a:gd name="T57" fmla="*/ 8 h 456"/>
                  <a:gd name="T58" fmla="*/ 14 w 528"/>
                  <a:gd name="T59" fmla="*/ 26 h 456"/>
                  <a:gd name="T60" fmla="*/ 26 w 528"/>
                  <a:gd name="T61" fmla="*/ 52 h 456"/>
                  <a:gd name="T62" fmla="*/ 30 w 528"/>
                  <a:gd name="T63" fmla="*/ 66 h 456"/>
                  <a:gd name="T64" fmla="*/ 64 w 528"/>
                  <a:gd name="T65" fmla="*/ 94 h 456"/>
                  <a:gd name="T66" fmla="*/ 52 w 528"/>
                  <a:gd name="T67" fmla="*/ 118 h 456"/>
                  <a:gd name="T68" fmla="*/ 64 w 528"/>
                  <a:gd name="T69" fmla="*/ 128 h 456"/>
                  <a:gd name="T70" fmla="*/ 79 w 528"/>
                  <a:gd name="T71" fmla="*/ 150 h 456"/>
                  <a:gd name="T72" fmla="*/ 89 w 528"/>
                  <a:gd name="T73" fmla="*/ 154 h 456"/>
                  <a:gd name="T74" fmla="*/ 93 w 528"/>
                  <a:gd name="T75" fmla="*/ 421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14">
                <a:extLst>
                  <a:ext uri="{FF2B5EF4-FFF2-40B4-BE49-F238E27FC236}">
                    <a16:creationId xmlns:a16="http://schemas.microsoft.com/office/drawing/2014/main" id="{8104D61B-3529-4D5C-BBFD-75C406E6495E}"/>
                  </a:ext>
                </a:extLst>
              </p:cNvPr>
              <p:cNvSpPr>
                <a:spLocks/>
              </p:cNvSpPr>
              <p:nvPr/>
            </p:nvSpPr>
            <p:spPr bwMode="gray">
              <a:xfrm>
                <a:off x="3261" y="2468"/>
                <a:ext cx="453" cy="389"/>
              </a:xfrm>
              <a:custGeom>
                <a:avLst/>
                <a:gdLst>
                  <a:gd name="T0" fmla="*/ 243 w 448"/>
                  <a:gd name="T1" fmla="*/ 8 h 388"/>
                  <a:gd name="T2" fmla="*/ 259 w 448"/>
                  <a:gd name="T3" fmla="*/ 58 h 388"/>
                  <a:gd name="T4" fmla="*/ 255 w 448"/>
                  <a:gd name="T5" fmla="*/ 78 h 388"/>
                  <a:gd name="T6" fmla="*/ 231 w 448"/>
                  <a:gd name="T7" fmla="*/ 126 h 388"/>
                  <a:gd name="T8" fmla="*/ 372 w 448"/>
                  <a:gd name="T9" fmla="*/ 192 h 388"/>
                  <a:gd name="T10" fmla="*/ 372 w 448"/>
                  <a:gd name="T11" fmla="*/ 235 h 388"/>
                  <a:gd name="T12" fmla="*/ 370 w 448"/>
                  <a:gd name="T13" fmla="*/ 267 h 388"/>
                  <a:gd name="T14" fmla="*/ 338 w 448"/>
                  <a:gd name="T15" fmla="*/ 259 h 388"/>
                  <a:gd name="T16" fmla="*/ 330 w 448"/>
                  <a:gd name="T17" fmla="*/ 287 h 388"/>
                  <a:gd name="T18" fmla="*/ 364 w 448"/>
                  <a:gd name="T19" fmla="*/ 281 h 388"/>
                  <a:gd name="T20" fmla="*/ 386 w 448"/>
                  <a:gd name="T21" fmla="*/ 277 h 388"/>
                  <a:gd name="T22" fmla="*/ 378 w 448"/>
                  <a:gd name="T23" fmla="*/ 291 h 388"/>
                  <a:gd name="T24" fmla="*/ 390 w 448"/>
                  <a:gd name="T25" fmla="*/ 301 h 388"/>
                  <a:gd name="T26" fmla="*/ 419 w 448"/>
                  <a:gd name="T27" fmla="*/ 279 h 388"/>
                  <a:gd name="T28" fmla="*/ 433 w 448"/>
                  <a:gd name="T29" fmla="*/ 281 h 388"/>
                  <a:gd name="T30" fmla="*/ 431 w 448"/>
                  <a:gd name="T31" fmla="*/ 297 h 388"/>
                  <a:gd name="T32" fmla="*/ 398 w 448"/>
                  <a:gd name="T33" fmla="*/ 329 h 388"/>
                  <a:gd name="T34" fmla="*/ 419 w 448"/>
                  <a:gd name="T35" fmla="*/ 355 h 388"/>
                  <a:gd name="T36" fmla="*/ 449 w 448"/>
                  <a:gd name="T37" fmla="*/ 379 h 388"/>
                  <a:gd name="T38" fmla="*/ 419 w 448"/>
                  <a:gd name="T39" fmla="*/ 371 h 388"/>
                  <a:gd name="T40" fmla="*/ 376 w 448"/>
                  <a:gd name="T41" fmla="*/ 347 h 388"/>
                  <a:gd name="T42" fmla="*/ 360 w 448"/>
                  <a:gd name="T43" fmla="*/ 365 h 388"/>
                  <a:gd name="T44" fmla="*/ 350 w 448"/>
                  <a:gd name="T45" fmla="*/ 381 h 388"/>
                  <a:gd name="T46" fmla="*/ 334 w 448"/>
                  <a:gd name="T47" fmla="*/ 369 h 388"/>
                  <a:gd name="T48" fmla="*/ 318 w 448"/>
                  <a:gd name="T49" fmla="*/ 369 h 388"/>
                  <a:gd name="T50" fmla="*/ 287 w 448"/>
                  <a:gd name="T51" fmla="*/ 377 h 388"/>
                  <a:gd name="T52" fmla="*/ 241 w 448"/>
                  <a:gd name="T53" fmla="*/ 347 h 388"/>
                  <a:gd name="T54" fmla="*/ 222 w 448"/>
                  <a:gd name="T55" fmla="*/ 333 h 388"/>
                  <a:gd name="T56" fmla="*/ 218 w 448"/>
                  <a:gd name="T57" fmla="*/ 327 h 388"/>
                  <a:gd name="T58" fmla="*/ 200 w 448"/>
                  <a:gd name="T59" fmla="*/ 325 h 388"/>
                  <a:gd name="T60" fmla="*/ 192 w 448"/>
                  <a:gd name="T61" fmla="*/ 317 h 388"/>
                  <a:gd name="T62" fmla="*/ 180 w 448"/>
                  <a:gd name="T63" fmla="*/ 343 h 388"/>
                  <a:gd name="T64" fmla="*/ 83 w 448"/>
                  <a:gd name="T65" fmla="*/ 327 h 388"/>
                  <a:gd name="T66" fmla="*/ 18 w 448"/>
                  <a:gd name="T67" fmla="*/ 325 h 388"/>
                  <a:gd name="T68" fmla="*/ 30 w 448"/>
                  <a:gd name="T69" fmla="*/ 309 h 388"/>
                  <a:gd name="T70" fmla="*/ 32 w 448"/>
                  <a:gd name="T71" fmla="*/ 271 h 388"/>
                  <a:gd name="T72" fmla="*/ 36 w 448"/>
                  <a:gd name="T73" fmla="*/ 249 h 388"/>
                  <a:gd name="T74" fmla="*/ 49 w 448"/>
                  <a:gd name="T75" fmla="*/ 215 h 388"/>
                  <a:gd name="T76" fmla="*/ 38 w 448"/>
                  <a:gd name="T77" fmla="*/ 178 h 388"/>
                  <a:gd name="T78" fmla="*/ 34 w 448"/>
                  <a:gd name="T79" fmla="*/ 166 h 388"/>
                  <a:gd name="T80" fmla="*/ 22 w 448"/>
                  <a:gd name="T81" fmla="*/ 148 h 388"/>
                  <a:gd name="T82" fmla="*/ 6 w 448"/>
                  <a:gd name="T83" fmla="*/ 112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15">
                <a:extLst>
                  <a:ext uri="{FF2B5EF4-FFF2-40B4-BE49-F238E27FC236}">
                    <a16:creationId xmlns:a16="http://schemas.microsoft.com/office/drawing/2014/main" id="{A18A4677-5411-4DFC-9480-25CFF26CFE96}"/>
                  </a:ext>
                </a:extLst>
              </p:cNvPr>
              <p:cNvSpPr>
                <a:spLocks/>
              </p:cNvSpPr>
              <p:nvPr/>
            </p:nvSpPr>
            <p:spPr bwMode="gray">
              <a:xfrm>
                <a:off x="3441" y="1501"/>
                <a:ext cx="316" cy="560"/>
              </a:xfrm>
              <a:custGeom>
                <a:avLst/>
                <a:gdLst>
                  <a:gd name="T0" fmla="*/ 52 w 314"/>
                  <a:gd name="T1" fmla="*/ 14 h 558"/>
                  <a:gd name="T2" fmla="*/ 70 w 314"/>
                  <a:gd name="T3" fmla="*/ 30 h 558"/>
                  <a:gd name="T4" fmla="*/ 87 w 314"/>
                  <a:gd name="T5" fmla="*/ 46 h 558"/>
                  <a:gd name="T6" fmla="*/ 91 w 314"/>
                  <a:gd name="T7" fmla="*/ 72 h 558"/>
                  <a:gd name="T8" fmla="*/ 81 w 314"/>
                  <a:gd name="T9" fmla="*/ 88 h 558"/>
                  <a:gd name="T10" fmla="*/ 68 w 314"/>
                  <a:gd name="T11" fmla="*/ 110 h 558"/>
                  <a:gd name="T12" fmla="*/ 52 w 314"/>
                  <a:gd name="T13" fmla="*/ 118 h 558"/>
                  <a:gd name="T14" fmla="*/ 30 w 314"/>
                  <a:gd name="T15" fmla="*/ 124 h 558"/>
                  <a:gd name="T16" fmla="*/ 26 w 314"/>
                  <a:gd name="T17" fmla="*/ 143 h 558"/>
                  <a:gd name="T18" fmla="*/ 38 w 314"/>
                  <a:gd name="T19" fmla="*/ 159 h 558"/>
                  <a:gd name="T20" fmla="*/ 24 w 314"/>
                  <a:gd name="T21" fmla="*/ 199 h 558"/>
                  <a:gd name="T22" fmla="*/ 8 w 314"/>
                  <a:gd name="T23" fmla="*/ 213 h 558"/>
                  <a:gd name="T24" fmla="*/ 4 w 314"/>
                  <a:gd name="T25" fmla="*/ 229 h 558"/>
                  <a:gd name="T26" fmla="*/ 0 w 314"/>
                  <a:gd name="T27" fmla="*/ 245 h 558"/>
                  <a:gd name="T28" fmla="*/ 8 w 314"/>
                  <a:gd name="T29" fmla="*/ 279 h 558"/>
                  <a:gd name="T30" fmla="*/ 30 w 314"/>
                  <a:gd name="T31" fmla="*/ 313 h 558"/>
                  <a:gd name="T32" fmla="*/ 60 w 314"/>
                  <a:gd name="T33" fmla="*/ 337 h 558"/>
                  <a:gd name="T34" fmla="*/ 76 w 314"/>
                  <a:gd name="T35" fmla="*/ 377 h 558"/>
                  <a:gd name="T36" fmla="*/ 91 w 314"/>
                  <a:gd name="T37" fmla="*/ 365 h 558"/>
                  <a:gd name="T38" fmla="*/ 113 w 314"/>
                  <a:gd name="T39" fmla="*/ 381 h 558"/>
                  <a:gd name="T40" fmla="*/ 111 w 314"/>
                  <a:gd name="T41" fmla="*/ 407 h 558"/>
                  <a:gd name="T42" fmla="*/ 93 w 314"/>
                  <a:gd name="T43" fmla="*/ 432 h 558"/>
                  <a:gd name="T44" fmla="*/ 111 w 314"/>
                  <a:gd name="T45" fmla="*/ 456 h 558"/>
                  <a:gd name="T46" fmla="*/ 145 w 314"/>
                  <a:gd name="T47" fmla="*/ 472 h 558"/>
                  <a:gd name="T48" fmla="*/ 171 w 314"/>
                  <a:gd name="T49" fmla="*/ 510 h 558"/>
                  <a:gd name="T50" fmla="*/ 177 w 314"/>
                  <a:gd name="T51" fmla="*/ 522 h 558"/>
                  <a:gd name="T52" fmla="*/ 171 w 314"/>
                  <a:gd name="T53" fmla="*/ 532 h 558"/>
                  <a:gd name="T54" fmla="*/ 191 w 314"/>
                  <a:gd name="T55" fmla="*/ 558 h 558"/>
                  <a:gd name="T56" fmla="*/ 197 w 314"/>
                  <a:gd name="T57" fmla="*/ 554 h 558"/>
                  <a:gd name="T58" fmla="*/ 203 w 314"/>
                  <a:gd name="T59" fmla="*/ 540 h 558"/>
                  <a:gd name="T60" fmla="*/ 225 w 314"/>
                  <a:gd name="T61" fmla="*/ 536 h 558"/>
                  <a:gd name="T62" fmla="*/ 246 w 314"/>
                  <a:gd name="T63" fmla="*/ 548 h 558"/>
                  <a:gd name="T64" fmla="*/ 252 w 314"/>
                  <a:gd name="T65" fmla="*/ 524 h 558"/>
                  <a:gd name="T66" fmla="*/ 258 w 314"/>
                  <a:gd name="T67" fmla="*/ 508 h 558"/>
                  <a:gd name="T68" fmla="*/ 284 w 314"/>
                  <a:gd name="T69" fmla="*/ 500 h 558"/>
                  <a:gd name="T70" fmla="*/ 274 w 314"/>
                  <a:gd name="T71" fmla="*/ 486 h 558"/>
                  <a:gd name="T72" fmla="*/ 280 w 314"/>
                  <a:gd name="T73" fmla="*/ 476 h 558"/>
                  <a:gd name="T74" fmla="*/ 282 w 314"/>
                  <a:gd name="T75" fmla="*/ 470 h 558"/>
                  <a:gd name="T76" fmla="*/ 280 w 314"/>
                  <a:gd name="T77" fmla="*/ 462 h 558"/>
                  <a:gd name="T78" fmla="*/ 286 w 314"/>
                  <a:gd name="T79" fmla="*/ 430 h 558"/>
                  <a:gd name="T80" fmla="*/ 304 w 314"/>
                  <a:gd name="T81" fmla="*/ 401 h 558"/>
                  <a:gd name="T82" fmla="*/ 316 w 314"/>
                  <a:gd name="T83" fmla="*/ 375 h 558"/>
                  <a:gd name="T84" fmla="*/ 304 w 314"/>
                  <a:gd name="T85" fmla="*/ 337 h 558"/>
                  <a:gd name="T86" fmla="*/ 304 w 314"/>
                  <a:gd name="T87" fmla="*/ 315 h 558"/>
                  <a:gd name="T88" fmla="*/ 288 w 314"/>
                  <a:gd name="T89" fmla="*/ 74 h 558"/>
                  <a:gd name="T90" fmla="*/ 282 w 314"/>
                  <a:gd name="T91" fmla="*/ 66 h 558"/>
                  <a:gd name="T92" fmla="*/ 274 w 314"/>
                  <a:gd name="T93" fmla="*/ 38 h 558"/>
                  <a:gd name="T94" fmla="*/ 260 w 314"/>
                  <a:gd name="T95" fmla="*/ 1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111">
                <a:extLst>
                  <a:ext uri="{FF2B5EF4-FFF2-40B4-BE49-F238E27FC236}">
                    <a16:creationId xmlns:a16="http://schemas.microsoft.com/office/drawing/2014/main" id="{76C41621-65F3-4C53-8836-0BD51C15655D}"/>
                  </a:ext>
                </a:extLst>
              </p:cNvPr>
              <p:cNvGrpSpPr>
                <a:grpSpLocks/>
              </p:cNvGrpSpPr>
              <p:nvPr/>
            </p:nvGrpSpPr>
            <p:grpSpPr bwMode="gray">
              <a:xfrm>
                <a:off x="3484" y="1005"/>
                <a:ext cx="598" cy="564"/>
                <a:chOff x="3484" y="1005"/>
                <a:chExt cx="598" cy="564"/>
              </a:xfrm>
              <a:grpFill/>
            </p:grpSpPr>
            <p:sp>
              <p:nvSpPr>
                <p:cNvPr id="66" name="Freeform 20">
                  <a:extLst>
                    <a:ext uri="{FF2B5EF4-FFF2-40B4-BE49-F238E27FC236}">
                      <a16:creationId xmlns:a16="http://schemas.microsoft.com/office/drawing/2014/main" id="{128CB607-3ED6-4BDA-89AF-6A4F42A11B93}"/>
                    </a:ext>
                  </a:extLst>
                </p:cNvPr>
                <p:cNvSpPr>
                  <a:spLocks/>
                </p:cNvSpPr>
                <p:nvPr/>
              </p:nvSpPr>
              <p:spPr bwMode="gray">
                <a:xfrm>
                  <a:off x="3773" y="1148"/>
                  <a:ext cx="309" cy="421"/>
                </a:xfrm>
                <a:custGeom>
                  <a:avLst/>
                  <a:gdLst>
                    <a:gd name="T0" fmla="*/ 156 w 306"/>
                    <a:gd name="T1" fmla="*/ 403 h 420"/>
                    <a:gd name="T2" fmla="*/ 252 w 306"/>
                    <a:gd name="T3" fmla="*/ 393 h 420"/>
                    <a:gd name="T4" fmla="*/ 267 w 306"/>
                    <a:gd name="T5" fmla="*/ 367 h 420"/>
                    <a:gd name="T6" fmla="*/ 269 w 306"/>
                    <a:gd name="T7" fmla="*/ 345 h 420"/>
                    <a:gd name="T8" fmla="*/ 287 w 306"/>
                    <a:gd name="T9" fmla="*/ 323 h 420"/>
                    <a:gd name="T10" fmla="*/ 289 w 306"/>
                    <a:gd name="T11" fmla="*/ 307 h 420"/>
                    <a:gd name="T12" fmla="*/ 297 w 306"/>
                    <a:gd name="T13" fmla="*/ 293 h 420"/>
                    <a:gd name="T14" fmla="*/ 301 w 306"/>
                    <a:gd name="T15" fmla="*/ 301 h 420"/>
                    <a:gd name="T16" fmla="*/ 309 w 306"/>
                    <a:gd name="T17" fmla="*/ 295 h 420"/>
                    <a:gd name="T18" fmla="*/ 307 w 306"/>
                    <a:gd name="T19" fmla="*/ 275 h 420"/>
                    <a:gd name="T20" fmla="*/ 305 w 306"/>
                    <a:gd name="T21" fmla="*/ 247 h 420"/>
                    <a:gd name="T22" fmla="*/ 279 w 306"/>
                    <a:gd name="T23" fmla="*/ 166 h 420"/>
                    <a:gd name="T24" fmla="*/ 248 w 306"/>
                    <a:gd name="T25" fmla="*/ 164 h 420"/>
                    <a:gd name="T26" fmla="*/ 212 w 306"/>
                    <a:gd name="T27" fmla="*/ 213 h 420"/>
                    <a:gd name="T28" fmla="*/ 208 w 306"/>
                    <a:gd name="T29" fmla="*/ 211 h 420"/>
                    <a:gd name="T30" fmla="*/ 194 w 306"/>
                    <a:gd name="T31" fmla="*/ 202 h 420"/>
                    <a:gd name="T32" fmla="*/ 194 w 306"/>
                    <a:gd name="T33" fmla="*/ 178 h 420"/>
                    <a:gd name="T34" fmla="*/ 212 w 306"/>
                    <a:gd name="T35" fmla="*/ 164 h 420"/>
                    <a:gd name="T36" fmla="*/ 214 w 306"/>
                    <a:gd name="T37" fmla="*/ 152 h 420"/>
                    <a:gd name="T38" fmla="*/ 222 w 306"/>
                    <a:gd name="T39" fmla="*/ 142 h 420"/>
                    <a:gd name="T40" fmla="*/ 228 w 306"/>
                    <a:gd name="T41" fmla="*/ 104 h 420"/>
                    <a:gd name="T42" fmla="*/ 220 w 306"/>
                    <a:gd name="T43" fmla="*/ 86 h 420"/>
                    <a:gd name="T44" fmla="*/ 210 w 306"/>
                    <a:gd name="T45" fmla="*/ 72 h 420"/>
                    <a:gd name="T46" fmla="*/ 220 w 306"/>
                    <a:gd name="T47" fmla="*/ 62 h 420"/>
                    <a:gd name="T48" fmla="*/ 212 w 306"/>
                    <a:gd name="T49" fmla="*/ 42 h 420"/>
                    <a:gd name="T50" fmla="*/ 178 w 306"/>
                    <a:gd name="T51" fmla="*/ 26 h 420"/>
                    <a:gd name="T52" fmla="*/ 151 w 306"/>
                    <a:gd name="T53" fmla="*/ 16 h 420"/>
                    <a:gd name="T54" fmla="*/ 123 w 306"/>
                    <a:gd name="T55" fmla="*/ 8 h 420"/>
                    <a:gd name="T56" fmla="*/ 107 w 306"/>
                    <a:gd name="T57" fmla="*/ 6 h 420"/>
                    <a:gd name="T58" fmla="*/ 91 w 306"/>
                    <a:gd name="T59" fmla="*/ 24 h 420"/>
                    <a:gd name="T60" fmla="*/ 93 w 306"/>
                    <a:gd name="T61" fmla="*/ 38 h 420"/>
                    <a:gd name="T62" fmla="*/ 97 w 306"/>
                    <a:gd name="T63" fmla="*/ 44 h 420"/>
                    <a:gd name="T64" fmla="*/ 89 w 306"/>
                    <a:gd name="T65" fmla="*/ 48 h 420"/>
                    <a:gd name="T66" fmla="*/ 77 w 306"/>
                    <a:gd name="T67" fmla="*/ 58 h 420"/>
                    <a:gd name="T68" fmla="*/ 75 w 306"/>
                    <a:gd name="T69" fmla="*/ 80 h 420"/>
                    <a:gd name="T70" fmla="*/ 71 w 306"/>
                    <a:gd name="T71" fmla="*/ 102 h 420"/>
                    <a:gd name="T72" fmla="*/ 59 w 306"/>
                    <a:gd name="T73" fmla="*/ 98 h 420"/>
                    <a:gd name="T74" fmla="*/ 59 w 306"/>
                    <a:gd name="T75" fmla="*/ 76 h 420"/>
                    <a:gd name="T76" fmla="*/ 59 w 306"/>
                    <a:gd name="T77" fmla="*/ 70 h 420"/>
                    <a:gd name="T78" fmla="*/ 50 w 306"/>
                    <a:gd name="T79" fmla="*/ 78 h 420"/>
                    <a:gd name="T80" fmla="*/ 46 w 306"/>
                    <a:gd name="T81" fmla="*/ 94 h 420"/>
                    <a:gd name="T82" fmla="*/ 32 w 306"/>
                    <a:gd name="T83" fmla="*/ 102 h 420"/>
                    <a:gd name="T84" fmla="*/ 28 w 306"/>
                    <a:gd name="T85" fmla="*/ 114 h 420"/>
                    <a:gd name="T86" fmla="*/ 18 w 306"/>
                    <a:gd name="T87" fmla="*/ 140 h 420"/>
                    <a:gd name="T88" fmla="*/ 16 w 306"/>
                    <a:gd name="T89" fmla="*/ 168 h 420"/>
                    <a:gd name="T90" fmla="*/ 4 w 306"/>
                    <a:gd name="T91" fmla="*/ 188 h 420"/>
                    <a:gd name="T92" fmla="*/ 12 w 306"/>
                    <a:gd name="T93" fmla="*/ 221 h 420"/>
                    <a:gd name="T94" fmla="*/ 14 w 306"/>
                    <a:gd name="T95" fmla="*/ 245 h 420"/>
                    <a:gd name="T96" fmla="*/ 38 w 306"/>
                    <a:gd name="T97" fmla="*/ 297 h 420"/>
                    <a:gd name="T98" fmla="*/ 42 w 306"/>
                    <a:gd name="T99" fmla="*/ 323 h 420"/>
                    <a:gd name="T100" fmla="*/ 40 w 306"/>
                    <a:gd name="T101" fmla="*/ 329 h 420"/>
                    <a:gd name="T102" fmla="*/ 34 w 306"/>
                    <a:gd name="T103" fmla="*/ 365 h 420"/>
                    <a:gd name="T104" fmla="*/ 16 w 306"/>
                    <a:gd name="T105" fmla="*/ 409 h 420"/>
                    <a:gd name="T106" fmla="*/ 0 w 306"/>
                    <a:gd name="T107" fmla="*/ 421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Freeform 21">
                  <a:extLst>
                    <a:ext uri="{FF2B5EF4-FFF2-40B4-BE49-F238E27FC236}">
                      <a16:creationId xmlns:a16="http://schemas.microsoft.com/office/drawing/2014/main" id="{7273A8BC-55A6-46AE-B079-F585C44D7932}"/>
                    </a:ext>
                  </a:extLst>
                </p:cNvPr>
                <p:cNvSpPr>
                  <a:spLocks/>
                </p:cNvSpPr>
                <p:nvPr/>
              </p:nvSpPr>
              <p:spPr bwMode="gray">
                <a:xfrm>
                  <a:off x="3484" y="1005"/>
                  <a:ext cx="484" cy="236"/>
                </a:xfrm>
                <a:custGeom>
                  <a:avLst/>
                  <a:gdLst>
                    <a:gd name="T0" fmla="*/ 22 w 480"/>
                    <a:gd name="T1" fmla="*/ 92 h 236"/>
                    <a:gd name="T2" fmla="*/ 46 w 480"/>
                    <a:gd name="T3" fmla="*/ 74 h 236"/>
                    <a:gd name="T4" fmla="*/ 113 w 480"/>
                    <a:gd name="T5" fmla="*/ 32 h 236"/>
                    <a:gd name="T6" fmla="*/ 151 w 480"/>
                    <a:gd name="T7" fmla="*/ 4 h 236"/>
                    <a:gd name="T8" fmla="*/ 179 w 480"/>
                    <a:gd name="T9" fmla="*/ 4 h 236"/>
                    <a:gd name="T10" fmla="*/ 159 w 480"/>
                    <a:gd name="T11" fmla="*/ 22 h 236"/>
                    <a:gd name="T12" fmla="*/ 135 w 480"/>
                    <a:gd name="T13" fmla="*/ 50 h 236"/>
                    <a:gd name="T14" fmla="*/ 135 w 480"/>
                    <a:gd name="T15" fmla="*/ 68 h 236"/>
                    <a:gd name="T16" fmla="*/ 163 w 480"/>
                    <a:gd name="T17" fmla="*/ 56 h 236"/>
                    <a:gd name="T18" fmla="*/ 230 w 480"/>
                    <a:gd name="T19" fmla="*/ 90 h 236"/>
                    <a:gd name="T20" fmla="*/ 250 w 480"/>
                    <a:gd name="T21" fmla="*/ 94 h 236"/>
                    <a:gd name="T22" fmla="*/ 258 w 480"/>
                    <a:gd name="T23" fmla="*/ 98 h 236"/>
                    <a:gd name="T24" fmla="*/ 284 w 480"/>
                    <a:gd name="T25" fmla="*/ 76 h 236"/>
                    <a:gd name="T26" fmla="*/ 371 w 480"/>
                    <a:gd name="T27" fmla="*/ 48 h 236"/>
                    <a:gd name="T28" fmla="*/ 371 w 480"/>
                    <a:gd name="T29" fmla="*/ 66 h 236"/>
                    <a:gd name="T30" fmla="*/ 385 w 480"/>
                    <a:gd name="T31" fmla="*/ 80 h 236"/>
                    <a:gd name="T32" fmla="*/ 421 w 480"/>
                    <a:gd name="T33" fmla="*/ 76 h 236"/>
                    <a:gd name="T34" fmla="*/ 444 w 480"/>
                    <a:gd name="T35" fmla="*/ 104 h 236"/>
                    <a:gd name="T36" fmla="*/ 480 w 480"/>
                    <a:gd name="T37" fmla="*/ 108 h 236"/>
                    <a:gd name="T38" fmla="*/ 478 w 480"/>
                    <a:gd name="T39" fmla="*/ 122 h 236"/>
                    <a:gd name="T40" fmla="*/ 460 w 480"/>
                    <a:gd name="T41" fmla="*/ 120 h 236"/>
                    <a:gd name="T42" fmla="*/ 440 w 480"/>
                    <a:gd name="T43" fmla="*/ 122 h 236"/>
                    <a:gd name="T44" fmla="*/ 407 w 480"/>
                    <a:gd name="T45" fmla="*/ 122 h 236"/>
                    <a:gd name="T46" fmla="*/ 403 w 480"/>
                    <a:gd name="T47" fmla="*/ 138 h 236"/>
                    <a:gd name="T48" fmla="*/ 361 w 480"/>
                    <a:gd name="T49" fmla="*/ 124 h 236"/>
                    <a:gd name="T50" fmla="*/ 333 w 480"/>
                    <a:gd name="T51" fmla="*/ 136 h 236"/>
                    <a:gd name="T52" fmla="*/ 319 w 480"/>
                    <a:gd name="T53" fmla="*/ 142 h 236"/>
                    <a:gd name="T54" fmla="*/ 294 w 480"/>
                    <a:gd name="T55" fmla="*/ 144 h 236"/>
                    <a:gd name="T56" fmla="*/ 268 w 480"/>
                    <a:gd name="T57" fmla="*/ 176 h 236"/>
                    <a:gd name="T58" fmla="*/ 272 w 480"/>
                    <a:gd name="T59" fmla="*/ 160 h 236"/>
                    <a:gd name="T60" fmla="*/ 256 w 480"/>
                    <a:gd name="T61" fmla="*/ 166 h 236"/>
                    <a:gd name="T62" fmla="*/ 244 w 480"/>
                    <a:gd name="T63" fmla="*/ 154 h 236"/>
                    <a:gd name="T64" fmla="*/ 230 w 480"/>
                    <a:gd name="T65" fmla="*/ 184 h 236"/>
                    <a:gd name="T66" fmla="*/ 212 w 480"/>
                    <a:gd name="T67" fmla="*/ 222 h 236"/>
                    <a:gd name="T68" fmla="*/ 200 w 480"/>
                    <a:gd name="T69" fmla="*/ 230 h 236"/>
                    <a:gd name="T70" fmla="*/ 202 w 480"/>
                    <a:gd name="T71" fmla="*/ 208 h 236"/>
                    <a:gd name="T72" fmla="*/ 186 w 480"/>
                    <a:gd name="T73" fmla="*/ 208 h 236"/>
                    <a:gd name="T74" fmla="*/ 173 w 480"/>
                    <a:gd name="T75" fmla="*/ 168 h 236"/>
                    <a:gd name="T76" fmla="*/ 167 w 480"/>
                    <a:gd name="T77" fmla="*/ 160 h 236"/>
                    <a:gd name="T78" fmla="*/ 135 w 480"/>
                    <a:gd name="T79" fmla="*/ 150 h 236"/>
                    <a:gd name="T80" fmla="*/ 125 w 480"/>
                    <a:gd name="T81" fmla="*/ 150 h 236"/>
                    <a:gd name="T82" fmla="*/ 93 w 480"/>
                    <a:gd name="T83" fmla="*/ 138 h 236"/>
                    <a:gd name="T84" fmla="*/ 20 w 480"/>
                    <a:gd name="T85" fmla="*/ 112 h 236"/>
                    <a:gd name="T86" fmla="*/ 0 w 480"/>
                    <a:gd name="T87" fmla="*/ 10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8" name="Freeform 22">
                <a:extLst>
                  <a:ext uri="{FF2B5EF4-FFF2-40B4-BE49-F238E27FC236}">
                    <a16:creationId xmlns:a16="http://schemas.microsoft.com/office/drawing/2014/main" id="{A795DDFC-6D21-405B-86FE-243586957C0F}"/>
                  </a:ext>
                </a:extLst>
              </p:cNvPr>
              <p:cNvSpPr>
                <a:spLocks/>
              </p:cNvSpPr>
              <p:nvPr/>
            </p:nvSpPr>
            <p:spPr bwMode="gray">
              <a:xfrm>
                <a:off x="3478" y="2252"/>
                <a:ext cx="276" cy="488"/>
              </a:xfrm>
              <a:custGeom>
                <a:avLst/>
                <a:gdLst>
                  <a:gd name="T0" fmla="*/ 256 w 276"/>
                  <a:gd name="T1" fmla="*/ 0 h 486"/>
                  <a:gd name="T2" fmla="*/ 90 w 276"/>
                  <a:gd name="T3" fmla="*/ 14 h 486"/>
                  <a:gd name="T4" fmla="*/ 88 w 276"/>
                  <a:gd name="T5" fmla="*/ 18 h 486"/>
                  <a:gd name="T6" fmla="*/ 72 w 276"/>
                  <a:gd name="T7" fmla="*/ 32 h 486"/>
                  <a:gd name="T8" fmla="*/ 68 w 276"/>
                  <a:gd name="T9" fmla="*/ 48 h 486"/>
                  <a:gd name="T10" fmla="*/ 68 w 276"/>
                  <a:gd name="T11" fmla="*/ 62 h 486"/>
                  <a:gd name="T12" fmla="*/ 66 w 276"/>
                  <a:gd name="T13" fmla="*/ 72 h 486"/>
                  <a:gd name="T14" fmla="*/ 52 w 276"/>
                  <a:gd name="T15" fmla="*/ 80 h 486"/>
                  <a:gd name="T16" fmla="*/ 42 w 276"/>
                  <a:gd name="T17" fmla="*/ 96 h 486"/>
                  <a:gd name="T18" fmla="*/ 38 w 276"/>
                  <a:gd name="T19" fmla="*/ 100 h 486"/>
                  <a:gd name="T20" fmla="*/ 38 w 276"/>
                  <a:gd name="T21" fmla="*/ 112 h 486"/>
                  <a:gd name="T22" fmla="*/ 30 w 276"/>
                  <a:gd name="T23" fmla="*/ 123 h 486"/>
                  <a:gd name="T24" fmla="*/ 30 w 276"/>
                  <a:gd name="T25" fmla="*/ 133 h 486"/>
                  <a:gd name="T26" fmla="*/ 26 w 276"/>
                  <a:gd name="T27" fmla="*/ 145 h 486"/>
                  <a:gd name="T28" fmla="*/ 18 w 276"/>
                  <a:gd name="T29" fmla="*/ 159 h 486"/>
                  <a:gd name="T30" fmla="*/ 20 w 276"/>
                  <a:gd name="T31" fmla="*/ 175 h 486"/>
                  <a:gd name="T32" fmla="*/ 28 w 276"/>
                  <a:gd name="T33" fmla="*/ 183 h 486"/>
                  <a:gd name="T34" fmla="*/ 30 w 276"/>
                  <a:gd name="T35" fmla="*/ 193 h 486"/>
                  <a:gd name="T36" fmla="*/ 32 w 276"/>
                  <a:gd name="T37" fmla="*/ 195 h 486"/>
                  <a:gd name="T38" fmla="*/ 32 w 276"/>
                  <a:gd name="T39" fmla="*/ 199 h 486"/>
                  <a:gd name="T40" fmla="*/ 28 w 276"/>
                  <a:gd name="T41" fmla="*/ 203 h 486"/>
                  <a:gd name="T42" fmla="*/ 26 w 276"/>
                  <a:gd name="T43" fmla="*/ 211 h 486"/>
                  <a:gd name="T44" fmla="*/ 26 w 276"/>
                  <a:gd name="T45" fmla="*/ 217 h 486"/>
                  <a:gd name="T46" fmla="*/ 26 w 276"/>
                  <a:gd name="T47" fmla="*/ 225 h 486"/>
                  <a:gd name="T48" fmla="*/ 36 w 276"/>
                  <a:gd name="T49" fmla="*/ 245 h 486"/>
                  <a:gd name="T50" fmla="*/ 36 w 276"/>
                  <a:gd name="T51" fmla="*/ 263 h 486"/>
                  <a:gd name="T52" fmla="*/ 42 w 276"/>
                  <a:gd name="T53" fmla="*/ 275 h 486"/>
                  <a:gd name="T54" fmla="*/ 48 w 276"/>
                  <a:gd name="T55" fmla="*/ 279 h 486"/>
                  <a:gd name="T56" fmla="*/ 48 w 276"/>
                  <a:gd name="T57" fmla="*/ 289 h 486"/>
                  <a:gd name="T58" fmla="*/ 38 w 276"/>
                  <a:gd name="T59" fmla="*/ 295 h 486"/>
                  <a:gd name="T60" fmla="*/ 34 w 276"/>
                  <a:gd name="T61" fmla="*/ 299 h 486"/>
                  <a:gd name="T62" fmla="*/ 30 w 276"/>
                  <a:gd name="T63" fmla="*/ 319 h 486"/>
                  <a:gd name="T64" fmla="*/ 14 w 276"/>
                  <a:gd name="T65" fmla="*/ 343 h 486"/>
                  <a:gd name="T66" fmla="*/ 0 w 276"/>
                  <a:gd name="T67" fmla="*/ 386 h 486"/>
                  <a:gd name="T68" fmla="*/ 0 w 276"/>
                  <a:gd name="T69" fmla="*/ 416 h 486"/>
                  <a:gd name="T70" fmla="*/ 154 w 276"/>
                  <a:gd name="T71" fmla="*/ 410 h 486"/>
                  <a:gd name="T72" fmla="*/ 158 w 276"/>
                  <a:gd name="T73" fmla="*/ 416 h 486"/>
                  <a:gd name="T74" fmla="*/ 154 w 276"/>
                  <a:gd name="T75" fmla="*/ 430 h 486"/>
                  <a:gd name="T76" fmla="*/ 154 w 276"/>
                  <a:gd name="T77" fmla="*/ 452 h 486"/>
                  <a:gd name="T78" fmla="*/ 172 w 276"/>
                  <a:gd name="T79" fmla="*/ 468 h 486"/>
                  <a:gd name="T80" fmla="*/ 174 w 276"/>
                  <a:gd name="T81" fmla="*/ 488 h 486"/>
                  <a:gd name="T82" fmla="*/ 186 w 276"/>
                  <a:gd name="T83" fmla="*/ 488 h 486"/>
                  <a:gd name="T84" fmla="*/ 202 w 276"/>
                  <a:gd name="T85" fmla="*/ 474 h 486"/>
                  <a:gd name="T86" fmla="*/ 240 w 276"/>
                  <a:gd name="T87" fmla="*/ 462 h 486"/>
                  <a:gd name="T88" fmla="*/ 250 w 276"/>
                  <a:gd name="T89" fmla="*/ 466 h 486"/>
                  <a:gd name="T90" fmla="*/ 264 w 276"/>
                  <a:gd name="T91" fmla="*/ 462 h 486"/>
                  <a:gd name="T92" fmla="*/ 266 w 276"/>
                  <a:gd name="T93" fmla="*/ 464 h 486"/>
                  <a:gd name="T94" fmla="*/ 274 w 276"/>
                  <a:gd name="T95" fmla="*/ 468 h 486"/>
                  <a:gd name="T96" fmla="*/ 276 w 276"/>
                  <a:gd name="T97" fmla="*/ 466 h 486"/>
                  <a:gd name="T98" fmla="*/ 260 w 276"/>
                  <a:gd name="T99" fmla="*/ 317 h 486"/>
                  <a:gd name="T100" fmla="*/ 258 w 276"/>
                  <a:gd name="T101" fmla="*/ 303 h 486"/>
                  <a:gd name="T102" fmla="*/ 264 w 276"/>
                  <a:gd name="T103" fmla="*/ 10 h 486"/>
                  <a:gd name="T104" fmla="*/ 25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23">
                <a:extLst>
                  <a:ext uri="{FF2B5EF4-FFF2-40B4-BE49-F238E27FC236}">
                    <a16:creationId xmlns:a16="http://schemas.microsoft.com/office/drawing/2014/main" id="{2F13D984-AB5B-41D9-880C-422763893A8D}"/>
                  </a:ext>
                </a:extLst>
              </p:cNvPr>
              <p:cNvSpPr>
                <a:spLocks/>
              </p:cNvSpPr>
              <p:nvPr/>
            </p:nvSpPr>
            <p:spPr bwMode="gray">
              <a:xfrm>
                <a:off x="3735" y="2234"/>
                <a:ext cx="306" cy="486"/>
              </a:xfrm>
              <a:custGeom>
                <a:avLst/>
                <a:gdLst>
                  <a:gd name="T0" fmla="*/ 0 w 304"/>
                  <a:gd name="T1" fmla="*/ 18 h 484"/>
                  <a:gd name="T2" fmla="*/ 8 w 304"/>
                  <a:gd name="T3" fmla="*/ 28 h 484"/>
                  <a:gd name="T4" fmla="*/ 2 w 304"/>
                  <a:gd name="T5" fmla="*/ 321 h 484"/>
                  <a:gd name="T6" fmla="*/ 4 w 304"/>
                  <a:gd name="T7" fmla="*/ 335 h 484"/>
                  <a:gd name="T8" fmla="*/ 20 w 304"/>
                  <a:gd name="T9" fmla="*/ 484 h 484"/>
                  <a:gd name="T10" fmla="*/ 24 w 304"/>
                  <a:gd name="T11" fmla="*/ 480 h 484"/>
                  <a:gd name="T12" fmla="*/ 30 w 304"/>
                  <a:gd name="T13" fmla="*/ 478 h 484"/>
                  <a:gd name="T14" fmla="*/ 42 w 304"/>
                  <a:gd name="T15" fmla="*/ 482 h 484"/>
                  <a:gd name="T16" fmla="*/ 46 w 304"/>
                  <a:gd name="T17" fmla="*/ 476 h 484"/>
                  <a:gd name="T18" fmla="*/ 48 w 304"/>
                  <a:gd name="T19" fmla="*/ 454 h 484"/>
                  <a:gd name="T20" fmla="*/ 54 w 304"/>
                  <a:gd name="T21" fmla="*/ 440 h 484"/>
                  <a:gd name="T22" fmla="*/ 62 w 304"/>
                  <a:gd name="T23" fmla="*/ 454 h 484"/>
                  <a:gd name="T24" fmla="*/ 60 w 304"/>
                  <a:gd name="T25" fmla="*/ 460 h 484"/>
                  <a:gd name="T26" fmla="*/ 64 w 304"/>
                  <a:gd name="T27" fmla="*/ 472 h 484"/>
                  <a:gd name="T28" fmla="*/ 74 w 304"/>
                  <a:gd name="T29" fmla="*/ 486 h 484"/>
                  <a:gd name="T30" fmla="*/ 83 w 304"/>
                  <a:gd name="T31" fmla="*/ 486 h 484"/>
                  <a:gd name="T32" fmla="*/ 91 w 304"/>
                  <a:gd name="T33" fmla="*/ 486 h 484"/>
                  <a:gd name="T34" fmla="*/ 101 w 304"/>
                  <a:gd name="T35" fmla="*/ 474 h 484"/>
                  <a:gd name="T36" fmla="*/ 103 w 304"/>
                  <a:gd name="T37" fmla="*/ 474 h 484"/>
                  <a:gd name="T38" fmla="*/ 107 w 304"/>
                  <a:gd name="T39" fmla="*/ 470 h 484"/>
                  <a:gd name="T40" fmla="*/ 107 w 304"/>
                  <a:gd name="T41" fmla="*/ 468 h 484"/>
                  <a:gd name="T42" fmla="*/ 107 w 304"/>
                  <a:gd name="T43" fmla="*/ 466 h 484"/>
                  <a:gd name="T44" fmla="*/ 101 w 304"/>
                  <a:gd name="T45" fmla="*/ 462 h 484"/>
                  <a:gd name="T46" fmla="*/ 101 w 304"/>
                  <a:gd name="T47" fmla="*/ 460 h 484"/>
                  <a:gd name="T48" fmla="*/ 105 w 304"/>
                  <a:gd name="T49" fmla="*/ 452 h 484"/>
                  <a:gd name="T50" fmla="*/ 105 w 304"/>
                  <a:gd name="T51" fmla="*/ 448 h 484"/>
                  <a:gd name="T52" fmla="*/ 97 w 304"/>
                  <a:gd name="T53" fmla="*/ 444 h 484"/>
                  <a:gd name="T54" fmla="*/ 95 w 304"/>
                  <a:gd name="T55" fmla="*/ 442 h 484"/>
                  <a:gd name="T56" fmla="*/ 91 w 304"/>
                  <a:gd name="T57" fmla="*/ 438 h 484"/>
                  <a:gd name="T58" fmla="*/ 85 w 304"/>
                  <a:gd name="T59" fmla="*/ 430 h 484"/>
                  <a:gd name="T60" fmla="*/ 83 w 304"/>
                  <a:gd name="T61" fmla="*/ 422 h 484"/>
                  <a:gd name="T62" fmla="*/ 87 w 304"/>
                  <a:gd name="T63" fmla="*/ 420 h 484"/>
                  <a:gd name="T64" fmla="*/ 85 w 304"/>
                  <a:gd name="T65" fmla="*/ 418 h 484"/>
                  <a:gd name="T66" fmla="*/ 85 w 304"/>
                  <a:gd name="T67" fmla="*/ 412 h 484"/>
                  <a:gd name="T68" fmla="*/ 306 w 304"/>
                  <a:gd name="T69" fmla="*/ 392 h 484"/>
                  <a:gd name="T70" fmla="*/ 304 w 304"/>
                  <a:gd name="T71" fmla="*/ 386 h 484"/>
                  <a:gd name="T72" fmla="*/ 294 w 304"/>
                  <a:gd name="T73" fmla="*/ 370 h 484"/>
                  <a:gd name="T74" fmla="*/ 296 w 304"/>
                  <a:gd name="T75" fmla="*/ 343 h 484"/>
                  <a:gd name="T76" fmla="*/ 286 w 304"/>
                  <a:gd name="T77" fmla="*/ 321 h 484"/>
                  <a:gd name="T78" fmla="*/ 284 w 304"/>
                  <a:gd name="T79" fmla="*/ 305 h 484"/>
                  <a:gd name="T80" fmla="*/ 290 w 304"/>
                  <a:gd name="T81" fmla="*/ 293 h 484"/>
                  <a:gd name="T82" fmla="*/ 290 w 304"/>
                  <a:gd name="T83" fmla="*/ 279 h 484"/>
                  <a:gd name="T84" fmla="*/ 298 w 304"/>
                  <a:gd name="T85" fmla="*/ 267 h 484"/>
                  <a:gd name="T86" fmla="*/ 298 w 304"/>
                  <a:gd name="T87" fmla="*/ 265 h 484"/>
                  <a:gd name="T88" fmla="*/ 292 w 304"/>
                  <a:gd name="T89" fmla="*/ 257 h 484"/>
                  <a:gd name="T90" fmla="*/ 294 w 304"/>
                  <a:gd name="T91" fmla="*/ 247 h 484"/>
                  <a:gd name="T92" fmla="*/ 288 w 304"/>
                  <a:gd name="T93" fmla="*/ 243 h 484"/>
                  <a:gd name="T94" fmla="*/ 280 w 304"/>
                  <a:gd name="T95" fmla="*/ 237 h 484"/>
                  <a:gd name="T96" fmla="*/ 278 w 304"/>
                  <a:gd name="T97" fmla="*/ 231 h 484"/>
                  <a:gd name="T98" fmla="*/ 274 w 304"/>
                  <a:gd name="T99" fmla="*/ 215 h 484"/>
                  <a:gd name="T100" fmla="*/ 268 w 304"/>
                  <a:gd name="T101" fmla="*/ 211 h 484"/>
                  <a:gd name="T102" fmla="*/ 209 w 304"/>
                  <a:gd name="T103" fmla="*/ 0 h 484"/>
                  <a:gd name="T104" fmla="*/ 0 w 304"/>
                  <a:gd name="T105" fmla="*/ 18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5">
                <a:extLst>
                  <a:ext uri="{FF2B5EF4-FFF2-40B4-BE49-F238E27FC236}">
                    <a16:creationId xmlns:a16="http://schemas.microsoft.com/office/drawing/2014/main" id="{B10EAD03-B314-41CE-B0B8-9922ED8A5649}"/>
                  </a:ext>
                </a:extLst>
              </p:cNvPr>
              <p:cNvSpPr>
                <a:spLocks/>
              </p:cNvSpPr>
              <p:nvPr/>
            </p:nvSpPr>
            <p:spPr bwMode="gray">
              <a:xfrm>
                <a:off x="4127" y="2167"/>
                <a:ext cx="407" cy="305"/>
              </a:xfrm>
              <a:custGeom>
                <a:avLst/>
                <a:gdLst>
                  <a:gd name="T0" fmla="*/ 240 w 404"/>
                  <a:gd name="T1" fmla="*/ 305 h 304"/>
                  <a:gd name="T2" fmla="*/ 226 w 404"/>
                  <a:gd name="T3" fmla="*/ 301 h 304"/>
                  <a:gd name="T4" fmla="*/ 218 w 404"/>
                  <a:gd name="T5" fmla="*/ 277 h 304"/>
                  <a:gd name="T6" fmla="*/ 195 w 404"/>
                  <a:gd name="T7" fmla="*/ 257 h 304"/>
                  <a:gd name="T8" fmla="*/ 179 w 404"/>
                  <a:gd name="T9" fmla="*/ 229 h 304"/>
                  <a:gd name="T10" fmla="*/ 169 w 404"/>
                  <a:gd name="T11" fmla="*/ 215 h 304"/>
                  <a:gd name="T12" fmla="*/ 147 w 404"/>
                  <a:gd name="T13" fmla="*/ 197 h 304"/>
                  <a:gd name="T14" fmla="*/ 137 w 404"/>
                  <a:gd name="T15" fmla="*/ 185 h 304"/>
                  <a:gd name="T16" fmla="*/ 129 w 404"/>
                  <a:gd name="T17" fmla="*/ 173 h 304"/>
                  <a:gd name="T18" fmla="*/ 89 w 404"/>
                  <a:gd name="T19" fmla="*/ 144 h 304"/>
                  <a:gd name="T20" fmla="*/ 75 w 404"/>
                  <a:gd name="T21" fmla="*/ 132 h 304"/>
                  <a:gd name="T22" fmla="*/ 56 w 404"/>
                  <a:gd name="T23" fmla="*/ 106 h 304"/>
                  <a:gd name="T24" fmla="*/ 44 w 404"/>
                  <a:gd name="T25" fmla="*/ 92 h 304"/>
                  <a:gd name="T26" fmla="*/ 6 w 404"/>
                  <a:gd name="T27" fmla="*/ 78 h 304"/>
                  <a:gd name="T28" fmla="*/ 8 w 404"/>
                  <a:gd name="T29" fmla="*/ 56 h 304"/>
                  <a:gd name="T30" fmla="*/ 16 w 404"/>
                  <a:gd name="T31" fmla="*/ 46 h 304"/>
                  <a:gd name="T32" fmla="*/ 16 w 404"/>
                  <a:gd name="T33" fmla="*/ 40 h 304"/>
                  <a:gd name="T34" fmla="*/ 48 w 404"/>
                  <a:gd name="T35" fmla="*/ 28 h 304"/>
                  <a:gd name="T36" fmla="*/ 69 w 404"/>
                  <a:gd name="T37" fmla="*/ 14 h 304"/>
                  <a:gd name="T38" fmla="*/ 75 w 404"/>
                  <a:gd name="T39" fmla="*/ 12 h 304"/>
                  <a:gd name="T40" fmla="*/ 181 w 404"/>
                  <a:gd name="T41" fmla="*/ 2 h 304"/>
                  <a:gd name="T42" fmla="*/ 183 w 404"/>
                  <a:gd name="T43" fmla="*/ 10 h 304"/>
                  <a:gd name="T44" fmla="*/ 208 w 404"/>
                  <a:gd name="T45" fmla="*/ 18 h 304"/>
                  <a:gd name="T46" fmla="*/ 298 w 404"/>
                  <a:gd name="T47" fmla="*/ 18 h 304"/>
                  <a:gd name="T48" fmla="*/ 403 w 404"/>
                  <a:gd name="T49" fmla="*/ 94 h 304"/>
                  <a:gd name="T50" fmla="*/ 387 w 404"/>
                  <a:gd name="T51" fmla="*/ 110 h 304"/>
                  <a:gd name="T52" fmla="*/ 369 w 404"/>
                  <a:gd name="T53" fmla="*/ 138 h 304"/>
                  <a:gd name="T54" fmla="*/ 367 w 404"/>
                  <a:gd name="T55" fmla="*/ 161 h 304"/>
                  <a:gd name="T56" fmla="*/ 363 w 404"/>
                  <a:gd name="T57" fmla="*/ 173 h 304"/>
                  <a:gd name="T58" fmla="*/ 355 w 404"/>
                  <a:gd name="T59" fmla="*/ 179 h 304"/>
                  <a:gd name="T60" fmla="*/ 345 w 404"/>
                  <a:gd name="T61" fmla="*/ 189 h 304"/>
                  <a:gd name="T62" fmla="*/ 334 w 404"/>
                  <a:gd name="T63" fmla="*/ 205 h 304"/>
                  <a:gd name="T64" fmla="*/ 314 w 404"/>
                  <a:gd name="T65" fmla="*/ 225 h 304"/>
                  <a:gd name="T66" fmla="*/ 296 w 404"/>
                  <a:gd name="T67" fmla="*/ 239 h 304"/>
                  <a:gd name="T68" fmla="*/ 286 w 404"/>
                  <a:gd name="T69" fmla="*/ 249 h 304"/>
                  <a:gd name="T70" fmla="*/ 274 w 404"/>
                  <a:gd name="T71" fmla="*/ 255 h 304"/>
                  <a:gd name="T72" fmla="*/ 272 w 404"/>
                  <a:gd name="T73" fmla="*/ 261 h 304"/>
                  <a:gd name="T74" fmla="*/ 268 w 404"/>
                  <a:gd name="T75" fmla="*/ 271 h 304"/>
                  <a:gd name="T76" fmla="*/ 254 w 404"/>
                  <a:gd name="T77" fmla="*/ 277 h 304"/>
                  <a:gd name="T78" fmla="*/ 252 w 404"/>
                  <a:gd name="T79" fmla="*/ 279 h 304"/>
                  <a:gd name="T80" fmla="*/ 256 w 404"/>
                  <a:gd name="T81" fmla="*/ 283 h 304"/>
                  <a:gd name="T82" fmla="*/ 256 w 404"/>
                  <a:gd name="T83" fmla="*/ 289 h 304"/>
                  <a:gd name="T84" fmla="*/ 246 w 404"/>
                  <a:gd name="T85" fmla="*/ 297 h 304"/>
                  <a:gd name="T86" fmla="*/ 244 w 404"/>
                  <a:gd name="T87" fmla="*/ 30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26">
                <a:extLst>
                  <a:ext uri="{FF2B5EF4-FFF2-40B4-BE49-F238E27FC236}">
                    <a16:creationId xmlns:a16="http://schemas.microsoft.com/office/drawing/2014/main" id="{F26F665E-7C5E-43F3-AA50-BFAC6C8123B9}"/>
                  </a:ext>
                </a:extLst>
              </p:cNvPr>
              <p:cNvSpPr>
                <a:spLocks/>
              </p:cNvSpPr>
              <p:nvPr/>
            </p:nvSpPr>
            <p:spPr bwMode="gray">
              <a:xfrm>
                <a:off x="3944" y="2208"/>
                <a:ext cx="433" cy="447"/>
              </a:xfrm>
              <a:custGeom>
                <a:avLst/>
                <a:gdLst>
                  <a:gd name="T0" fmla="*/ 58 w 432"/>
                  <a:gd name="T1" fmla="*/ 237 h 446"/>
                  <a:gd name="T2" fmla="*/ 68 w 432"/>
                  <a:gd name="T3" fmla="*/ 257 h 446"/>
                  <a:gd name="T4" fmla="*/ 78 w 432"/>
                  <a:gd name="T5" fmla="*/ 269 h 446"/>
                  <a:gd name="T6" fmla="*/ 82 w 432"/>
                  <a:gd name="T7" fmla="*/ 283 h 446"/>
                  <a:gd name="T8" fmla="*/ 88 w 432"/>
                  <a:gd name="T9" fmla="*/ 293 h 446"/>
                  <a:gd name="T10" fmla="*/ 80 w 432"/>
                  <a:gd name="T11" fmla="*/ 319 h 446"/>
                  <a:gd name="T12" fmla="*/ 76 w 432"/>
                  <a:gd name="T13" fmla="*/ 347 h 446"/>
                  <a:gd name="T14" fmla="*/ 84 w 432"/>
                  <a:gd name="T15" fmla="*/ 395 h 446"/>
                  <a:gd name="T16" fmla="*/ 96 w 432"/>
                  <a:gd name="T17" fmla="*/ 417 h 446"/>
                  <a:gd name="T18" fmla="*/ 104 w 432"/>
                  <a:gd name="T19" fmla="*/ 429 h 446"/>
                  <a:gd name="T20" fmla="*/ 110 w 432"/>
                  <a:gd name="T21" fmla="*/ 443 h 446"/>
                  <a:gd name="T22" fmla="*/ 341 w 432"/>
                  <a:gd name="T23" fmla="*/ 441 h 446"/>
                  <a:gd name="T24" fmla="*/ 355 w 432"/>
                  <a:gd name="T25" fmla="*/ 447 h 446"/>
                  <a:gd name="T26" fmla="*/ 351 w 432"/>
                  <a:gd name="T27" fmla="*/ 413 h 446"/>
                  <a:gd name="T28" fmla="*/ 353 w 432"/>
                  <a:gd name="T29" fmla="*/ 401 h 446"/>
                  <a:gd name="T30" fmla="*/ 377 w 432"/>
                  <a:gd name="T31" fmla="*/ 403 h 446"/>
                  <a:gd name="T32" fmla="*/ 397 w 432"/>
                  <a:gd name="T33" fmla="*/ 403 h 446"/>
                  <a:gd name="T34" fmla="*/ 393 w 432"/>
                  <a:gd name="T35" fmla="*/ 377 h 446"/>
                  <a:gd name="T36" fmla="*/ 395 w 432"/>
                  <a:gd name="T37" fmla="*/ 359 h 446"/>
                  <a:gd name="T38" fmla="*/ 409 w 432"/>
                  <a:gd name="T39" fmla="*/ 311 h 446"/>
                  <a:gd name="T40" fmla="*/ 421 w 432"/>
                  <a:gd name="T41" fmla="*/ 281 h 446"/>
                  <a:gd name="T42" fmla="*/ 431 w 432"/>
                  <a:gd name="T43" fmla="*/ 273 h 446"/>
                  <a:gd name="T44" fmla="*/ 427 w 432"/>
                  <a:gd name="T45" fmla="*/ 267 h 446"/>
                  <a:gd name="T46" fmla="*/ 423 w 432"/>
                  <a:gd name="T47" fmla="*/ 265 h 446"/>
                  <a:gd name="T48" fmla="*/ 409 w 432"/>
                  <a:gd name="T49" fmla="*/ 261 h 446"/>
                  <a:gd name="T50" fmla="*/ 401 w 432"/>
                  <a:gd name="T51" fmla="*/ 237 h 446"/>
                  <a:gd name="T52" fmla="*/ 379 w 432"/>
                  <a:gd name="T53" fmla="*/ 216 h 446"/>
                  <a:gd name="T54" fmla="*/ 363 w 432"/>
                  <a:gd name="T55" fmla="*/ 188 h 446"/>
                  <a:gd name="T56" fmla="*/ 353 w 432"/>
                  <a:gd name="T57" fmla="*/ 174 h 446"/>
                  <a:gd name="T58" fmla="*/ 331 w 432"/>
                  <a:gd name="T59" fmla="*/ 156 h 446"/>
                  <a:gd name="T60" fmla="*/ 321 w 432"/>
                  <a:gd name="T61" fmla="*/ 144 h 446"/>
                  <a:gd name="T62" fmla="*/ 313 w 432"/>
                  <a:gd name="T63" fmla="*/ 132 h 446"/>
                  <a:gd name="T64" fmla="*/ 273 w 432"/>
                  <a:gd name="T65" fmla="*/ 104 h 446"/>
                  <a:gd name="T66" fmla="*/ 259 w 432"/>
                  <a:gd name="T67" fmla="*/ 92 h 446"/>
                  <a:gd name="T68" fmla="*/ 241 w 432"/>
                  <a:gd name="T69" fmla="*/ 66 h 446"/>
                  <a:gd name="T70" fmla="*/ 229 w 432"/>
                  <a:gd name="T71" fmla="*/ 52 h 446"/>
                  <a:gd name="T72" fmla="*/ 190 w 432"/>
                  <a:gd name="T73" fmla="*/ 38 h 446"/>
                  <a:gd name="T74" fmla="*/ 192 w 432"/>
                  <a:gd name="T75" fmla="*/ 16 h 446"/>
                  <a:gd name="T76" fmla="*/ 200 w 432"/>
                  <a:gd name="T77" fmla="*/ 6 h 446"/>
                  <a:gd name="T78" fmla="*/ 200 w 432"/>
                  <a:gd name="T79" fmla="*/ 0 h 446"/>
                  <a:gd name="T80" fmla="*/ 0 w 432"/>
                  <a:gd name="T81" fmla="*/ 2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27">
                <a:extLst>
                  <a:ext uri="{FF2B5EF4-FFF2-40B4-BE49-F238E27FC236}">
                    <a16:creationId xmlns:a16="http://schemas.microsoft.com/office/drawing/2014/main" id="{44126067-C292-4E7D-B718-C31631C7EFB0}"/>
                  </a:ext>
                </a:extLst>
              </p:cNvPr>
              <p:cNvSpPr>
                <a:spLocks/>
              </p:cNvSpPr>
              <p:nvPr/>
            </p:nvSpPr>
            <p:spPr bwMode="gray">
              <a:xfrm>
                <a:off x="3817" y="2605"/>
                <a:ext cx="724" cy="546"/>
              </a:xfrm>
              <a:custGeom>
                <a:avLst/>
                <a:gdLst>
                  <a:gd name="T0" fmla="*/ 2 w 720"/>
                  <a:gd name="T1" fmla="*/ 46 h 544"/>
                  <a:gd name="T2" fmla="*/ 2 w 720"/>
                  <a:gd name="T3" fmla="*/ 58 h 544"/>
                  <a:gd name="T4" fmla="*/ 14 w 720"/>
                  <a:gd name="T5" fmla="*/ 72 h 544"/>
                  <a:gd name="T6" fmla="*/ 18 w 720"/>
                  <a:gd name="T7" fmla="*/ 88 h 544"/>
                  <a:gd name="T8" fmla="*/ 24 w 720"/>
                  <a:gd name="T9" fmla="*/ 96 h 544"/>
                  <a:gd name="T10" fmla="*/ 20 w 720"/>
                  <a:gd name="T11" fmla="*/ 108 h 544"/>
                  <a:gd name="T12" fmla="*/ 40 w 720"/>
                  <a:gd name="T13" fmla="*/ 102 h 544"/>
                  <a:gd name="T14" fmla="*/ 50 w 720"/>
                  <a:gd name="T15" fmla="*/ 88 h 544"/>
                  <a:gd name="T16" fmla="*/ 62 w 720"/>
                  <a:gd name="T17" fmla="*/ 88 h 544"/>
                  <a:gd name="T18" fmla="*/ 54 w 720"/>
                  <a:gd name="T19" fmla="*/ 100 h 544"/>
                  <a:gd name="T20" fmla="*/ 111 w 720"/>
                  <a:gd name="T21" fmla="*/ 82 h 544"/>
                  <a:gd name="T22" fmla="*/ 109 w 720"/>
                  <a:gd name="T23" fmla="*/ 92 h 544"/>
                  <a:gd name="T24" fmla="*/ 147 w 720"/>
                  <a:gd name="T25" fmla="*/ 100 h 544"/>
                  <a:gd name="T26" fmla="*/ 169 w 720"/>
                  <a:gd name="T27" fmla="*/ 106 h 544"/>
                  <a:gd name="T28" fmla="*/ 185 w 720"/>
                  <a:gd name="T29" fmla="*/ 110 h 544"/>
                  <a:gd name="T30" fmla="*/ 185 w 720"/>
                  <a:gd name="T31" fmla="*/ 116 h 544"/>
                  <a:gd name="T32" fmla="*/ 211 w 720"/>
                  <a:gd name="T33" fmla="*/ 143 h 544"/>
                  <a:gd name="T34" fmla="*/ 205 w 720"/>
                  <a:gd name="T35" fmla="*/ 149 h 544"/>
                  <a:gd name="T36" fmla="*/ 203 w 720"/>
                  <a:gd name="T37" fmla="*/ 153 h 544"/>
                  <a:gd name="T38" fmla="*/ 239 w 720"/>
                  <a:gd name="T39" fmla="*/ 143 h 544"/>
                  <a:gd name="T40" fmla="*/ 292 w 720"/>
                  <a:gd name="T41" fmla="*/ 120 h 544"/>
                  <a:gd name="T42" fmla="*/ 294 w 720"/>
                  <a:gd name="T43" fmla="*/ 102 h 544"/>
                  <a:gd name="T44" fmla="*/ 362 w 720"/>
                  <a:gd name="T45" fmla="*/ 124 h 544"/>
                  <a:gd name="T46" fmla="*/ 404 w 720"/>
                  <a:gd name="T47" fmla="*/ 163 h 544"/>
                  <a:gd name="T48" fmla="*/ 434 w 720"/>
                  <a:gd name="T49" fmla="*/ 177 h 544"/>
                  <a:gd name="T50" fmla="*/ 450 w 720"/>
                  <a:gd name="T51" fmla="*/ 207 h 544"/>
                  <a:gd name="T52" fmla="*/ 448 w 720"/>
                  <a:gd name="T53" fmla="*/ 279 h 544"/>
                  <a:gd name="T54" fmla="*/ 469 w 720"/>
                  <a:gd name="T55" fmla="*/ 317 h 544"/>
                  <a:gd name="T56" fmla="*/ 463 w 720"/>
                  <a:gd name="T57" fmla="*/ 291 h 544"/>
                  <a:gd name="T58" fmla="*/ 479 w 720"/>
                  <a:gd name="T59" fmla="*/ 301 h 544"/>
                  <a:gd name="T60" fmla="*/ 487 w 720"/>
                  <a:gd name="T61" fmla="*/ 293 h 544"/>
                  <a:gd name="T62" fmla="*/ 487 w 720"/>
                  <a:gd name="T63" fmla="*/ 309 h 544"/>
                  <a:gd name="T64" fmla="*/ 473 w 720"/>
                  <a:gd name="T65" fmla="*/ 333 h 544"/>
                  <a:gd name="T66" fmla="*/ 487 w 720"/>
                  <a:gd name="T67" fmla="*/ 355 h 544"/>
                  <a:gd name="T68" fmla="*/ 523 w 720"/>
                  <a:gd name="T69" fmla="*/ 397 h 544"/>
                  <a:gd name="T70" fmla="*/ 535 w 720"/>
                  <a:gd name="T71" fmla="*/ 403 h 544"/>
                  <a:gd name="T72" fmla="*/ 551 w 720"/>
                  <a:gd name="T73" fmla="*/ 432 h 544"/>
                  <a:gd name="T74" fmla="*/ 581 w 720"/>
                  <a:gd name="T75" fmla="*/ 478 h 544"/>
                  <a:gd name="T76" fmla="*/ 634 w 720"/>
                  <a:gd name="T77" fmla="*/ 516 h 544"/>
                  <a:gd name="T78" fmla="*/ 654 w 720"/>
                  <a:gd name="T79" fmla="*/ 528 h 544"/>
                  <a:gd name="T80" fmla="*/ 646 w 720"/>
                  <a:gd name="T81" fmla="*/ 534 h 544"/>
                  <a:gd name="T82" fmla="*/ 640 w 720"/>
                  <a:gd name="T83" fmla="*/ 538 h 544"/>
                  <a:gd name="T84" fmla="*/ 662 w 720"/>
                  <a:gd name="T85" fmla="*/ 542 h 544"/>
                  <a:gd name="T86" fmla="*/ 712 w 720"/>
                  <a:gd name="T87" fmla="*/ 514 h 544"/>
                  <a:gd name="T88" fmla="*/ 710 w 720"/>
                  <a:gd name="T89" fmla="*/ 482 h 544"/>
                  <a:gd name="T90" fmla="*/ 716 w 720"/>
                  <a:gd name="T91" fmla="*/ 434 h 544"/>
                  <a:gd name="T92" fmla="*/ 708 w 720"/>
                  <a:gd name="T93" fmla="*/ 357 h 544"/>
                  <a:gd name="T94" fmla="*/ 666 w 720"/>
                  <a:gd name="T95" fmla="*/ 281 h 544"/>
                  <a:gd name="T96" fmla="*/ 646 w 720"/>
                  <a:gd name="T97" fmla="*/ 249 h 544"/>
                  <a:gd name="T98" fmla="*/ 646 w 720"/>
                  <a:gd name="T99" fmla="*/ 219 h 544"/>
                  <a:gd name="T100" fmla="*/ 607 w 720"/>
                  <a:gd name="T101" fmla="*/ 169 h 544"/>
                  <a:gd name="T102" fmla="*/ 579 w 720"/>
                  <a:gd name="T103" fmla="*/ 139 h 544"/>
                  <a:gd name="T104" fmla="*/ 541 w 720"/>
                  <a:gd name="T105" fmla="*/ 48 h 544"/>
                  <a:gd name="T106" fmla="*/ 531 w 720"/>
                  <a:gd name="T107" fmla="*/ 36 h 544"/>
                  <a:gd name="T108" fmla="*/ 519 w 720"/>
                  <a:gd name="T109" fmla="*/ 8 h 544"/>
                  <a:gd name="T110" fmla="*/ 481 w 720"/>
                  <a:gd name="T111" fmla="*/ 4 h 544"/>
                  <a:gd name="T112" fmla="*/ 485 w 720"/>
                  <a:gd name="T113" fmla="*/ 38 h 544"/>
                  <a:gd name="T114" fmla="*/ 469 w 720"/>
                  <a:gd name="T115" fmla="*/ 44 h 544"/>
                  <a:gd name="T116" fmla="*/ 231 w 720"/>
                  <a:gd name="T117" fmla="*/ 38 h 544"/>
                  <a:gd name="T118" fmla="*/ 223 w 720"/>
                  <a:gd name="T119" fmla="*/ 20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28">
                <a:extLst>
                  <a:ext uri="{FF2B5EF4-FFF2-40B4-BE49-F238E27FC236}">
                    <a16:creationId xmlns:a16="http://schemas.microsoft.com/office/drawing/2014/main" id="{634A80F6-02E6-4A5D-8E46-FD3C1F1732EB}"/>
                  </a:ext>
                </a:extLst>
              </p:cNvPr>
              <p:cNvSpPr>
                <a:spLocks/>
              </p:cNvSpPr>
              <p:nvPr/>
            </p:nvSpPr>
            <p:spPr bwMode="gray">
              <a:xfrm>
                <a:off x="4627" y="1626"/>
                <a:ext cx="87" cy="138"/>
              </a:xfrm>
              <a:custGeom>
                <a:avLst/>
                <a:gdLst>
                  <a:gd name="T0" fmla="*/ 87 w 86"/>
                  <a:gd name="T1" fmla="*/ 128 h 138"/>
                  <a:gd name="T2" fmla="*/ 87 w 86"/>
                  <a:gd name="T3" fmla="*/ 118 h 138"/>
                  <a:gd name="T4" fmla="*/ 81 w 86"/>
                  <a:gd name="T5" fmla="*/ 104 h 138"/>
                  <a:gd name="T6" fmla="*/ 71 w 86"/>
                  <a:gd name="T7" fmla="*/ 94 h 138"/>
                  <a:gd name="T8" fmla="*/ 57 w 86"/>
                  <a:gd name="T9" fmla="*/ 86 h 138"/>
                  <a:gd name="T10" fmla="*/ 53 w 86"/>
                  <a:gd name="T11" fmla="*/ 80 h 138"/>
                  <a:gd name="T12" fmla="*/ 49 w 86"/>
                  <a:gd name="T13" fmla="*/ 72 h 138"/>
                  <a:gd name="T14" fmla="*/ 38 w 86"/>
                  <a:gd name="T15" fmla="*/ 54 h 138"/>
                  <a:gd name="T16" fmla="*/ 34 w 86"/>
                  <a:gd name="T17" fmla="*/ 46 h 138"/>
                  <a:gd name="T18" fmla="*/ 24 w 86"/>
                  <a:gd name="T19" fmla="*/ 36 h 138"/>
                  <a:gd name="T20" fmla="*/ 22 w 86"/>
                  <a:gd name="T21" fmla="*/ 30 h 138"/>
                  <a:gd name="T22" fmla="*/ 20 w 86"/>
                  <a:gd name="T23" fmla="*/ 24 h 138"/>
                  <a:gd name="T24" fmla="*/ 20 w 86"/>
                  <a:gd name="T25" fmla="*/ 22 h 138"/>
                  <a:gd name="T26" fmla="*/ 20 w 86"/>
                  <a:gd name="T27" fmla="*/ 20 h 138"/>
                  <a:gd name="T28" fmla="*/ 26 w 86"/>
                  <a:gd name="T29" fmla="*/ 2 h 138"/>
                  <a:gd name="T30" fmla="*/ 20 w 86"/>
                  <a:gd name="T31" fmla="*/ 0 h 138"/>
                  <a:gd name="T32" fmla="*/ 12 w 86"/>
                  <a:gd name="T33" fmla="*/ 0 h 138"/>
                  <a:gd name="T34" fmla="*/ 4 w 86"/>
                  <a:gd name="T35" fmla="*/ 8 h 138"/>
                  <a:gd name="T36" fmla="*/ 4 w 86"/>
                  <a:gd name="T37" fmla="*/ 14 h 138"/>
                  <a:gd name="T38" fmla="*/ 2 w 86"/>
                  <a:gd name="T39" fmla="*/ 14 h 138"/>
                  <a:gd name="T40" fmla="*/ 0 w 86"/>
                  <a:gd name="T41" fmla="*/ 16 h 138"/>
                  <a:gd name="T42" fmla="*/ 36 w 86"/>
                  <a:gd name="T43" fmla="*/ 138 h 138"/>
                  <a:gd name="T44" fmla="*/ 87 w 86"/>
                  <a:gd name="T45" fmla="*/ 12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29">
                <a:extLst>
                  <a:ext uri="{FF2B5EF4-FFF2-40B4-BE49-F238E27FC236}">
                    <a16:creationId xmlns:a16="http://schemas.microsoft.com/office/drawing/2014/main" id="{F4A81EA2-1490-4C53-9D08-E2548FD0F4F7}"/>
                  </a:ext>
                </a:extLst>
              </p:cNvPr>
              <p:cNvSpPr>
                <a:spLocks/>
              </p:cNvSpPr>
              <p:nvPr/>
            </p:nvSpPr>
            <p:spPr bwMode="gray">
              <a:xfrm>
                <a:off x="4748" y="1249"/>
                <a:ext cx="260" cy="134"/>
              </a:xfrm>
              <a:custGeom>
                <a:avLst/>
                <a:gdLst>
                  <a:gd name="T0" fmla="*/ 52 w 260"/>
                  <a:gd name="T1" fmla="*/ 44 h 134"/>
                  <a:gd name="T2" fmla="*/ 138 w 260"/>
                  <a:gd name="T3" fmla="*/ 22 h 134"/>
                  <a:gd name="T4" fmla="*/ 144 w 260"/>
                  <a:gd name="T5" fmla="*/ 22 h 134"/>
                  <a:gd name="T6" fmla="*/ 144 w 260"/>
                  <a:gd name="T7" fmla="*/ 14 h 134"/>
                  <a:gd name="T8" fmla="*/ 156 w 260"/>
                  <a:gd name="T9" fmla="*/ 0 h 134"/>
                  <a:gd name="T10" fmla="*/ 166 w 260"/>
                  <a:gd name="T11" fmla="*/ 2 h 134"/>
                  <a:gd name="T12" fmla="*/ 180 w 260"/>
                  <a:gd name="T13" fmla="*/ 22 h 134"/>
                  <a:gd name="T14" fmla="*/ 182 w 260"/>
                  <a:gd name="T15" fmla="*/ 30 h 134"/>
                  <a:gd name="T16" fmla="*/ 172 w 260"/>
                  <a:gd name="T17" fmla="*/ 42 h 134"/>
                  <a:gd name="T18" fmla="*/ 168 w 260"/>
                  <a:gd name="T19" fmla="*/ 58 h 134"/>
                  <a:gd name="T20" fmla="*/ 190 w 260"/>
                  <a:gd name="T21" fmla="*/ 64 h 134"/>
                  <a:gd name="T22" fmla="*/ 210 w 260"/>
                  <a:gd name="T23" fmla="*/ 88 h 134"/>
                  <a:gd name="T24" fmla="*/ 234 w 260"/>
                  <a:gd name="T25" fmla="*/ 98 h 134"/>
                  <a:gd name="T26" fmla="*/ 250 w 260"/>
                  <a:gd name="T27" fmla="*/ 82 h 134"/>
                  <a:gd name="T28" fmla="*/ 240 w 260"/>
                  <a:gd name="T29" fmla="*/ 72 h 134"/>
                  <a:gd name="T30" fmla="*/ 232 w 260"/>
                  <a:gd name="T31" fmla="*/ 64 h 134"/>
                  <a:gd name="T32" fmla="*/ 242 w 260"/>
                  <a:gd name="T33" fmla="*/ 64 h 134"/>
                  <a:gd name="T34" fmla="*/ 260 w 260"/>
                  <a:gd name="T35" fmla="*/ 98 h 134"/>
                  <a:gd name="T36" fmla="*/ 252 w 260"/>
                  <a:gd name="T37" fmla="*/ 100 h 134"/>
                  <a:gd name="T38" fmla="*/ 232 w 260"/>
                  <a:gd name="T39" fmla="*/ 112 h 134"/>
                  <a:gd name="T40" fmla="*/ 214 w 260"/>
                  <a:gd name="T41" fmla="*/ 124 h 134"/>
                  <a:gd name="T42" fmla="*/ 214 w 260"/>
                  <a:gd name="T43" fmla="*/ 116 h 134"/>
                  <a:gd name="T44" fmla="*/ 208 w 260"/>
                  <a:gd name="T45" fmla="*/ 108 h 134"/>
                  <a:gd name="T46" fmla="*/ 192 w 260"/>
                  <a:gd name="T47" fmla="*/ 132 h 134"/>
                  <a:gd name="T48" fmla="*/ 184 w 260"/>
                  <a:gd name="T49" fmla="*/ 128 h 134"/>
                  <a:gd name="T50" fmla="*/ 180 w 260"/>
                  <a:gd name="T51" fmla="*/ 126 h 134"/>
                  <a:gd name="T52" fmla="*/ 174 w 260"/>
                  <a:gd name="T53" fmla="*/ 120 h 134"/>
                  <a:gd name="T54" fmla="*/ 160 w 260"/>
                  <a:gd name="T55" fmla="*/ 112 h 134"/>
                  <a:gd name="T56" fmla="*/ 152 w 260"/>
                  <a:gd name="T57" fmla="*/ 102 h 134"/>
                  <a:gd name="T58" fmla="*/ 122 w 260"/>
                  <a:gd name="T59" fmla="*/ 98 h 134"/>
                  <a:gd name="T60" fmla="*/ 52 w 260"/>
                  <a:gd name="T61" fmla="*/ 120 h 134"/>
                  <a:gd name="T62" fmla="*/ 48 w 260"/>
                  <a:gd name="T63" fmla="*/ 116 h 134"/>
                  <a:gd name="T64" fmla="*/ 0 w 260"/>
                  <a:gd name="T65" fmla="*/ 12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30">
                <a:extLst>
                  <a:ext uri="{FF2B5EF4-FFF2-40B4-BE49-F238E27FC236}">
                    <a16:creationId xmlns:a16="http://schemas.microsoft.com/office/drawing/2014/main" id="{84CAA22B-306D-4E29-8DF7-F46F3909837C}"/>
                  </a:ext>
                </a:extLst>
              </p:cNvPr>
              <p:cNvSpPr>
                <a:spLocks/>
              </p:cNvSpPr>
              <p:nvPr/>
            </p:nvSpPr>
            <p:spPr bwMode="gray">
              <a:xfrm>
                <a:off x="4871" y="1339"/>
                <a:ext cx="67" cy="78"/>
              </a:xfrm>
              <a:custGeom>
                <a:avLst/>
                <a:gdLst>
                  <a:gd name="T0" fmla="*/ 0 w 68"/>
                  <a:gd name="T1" fmla="*/ 6 h 76"/>
                  <a:gd name="T2" fmla="*/ 14 w 68"/>
                  <a:gd name="T3" fmla="*/ 64 h 76"/>
                  <a:gd name="T4" fmla="*/ 12 w 68"/>
                  <a:gd name="T5" fmla="*/ 70 h 76"/>
                  <a:gd name="T6" fmla="*/ 12 w 68"/>
                  <a:gd name="T7" fmla="*/ 72 h 76"/>
                  <a:gd name="T8" fmla="*/ 12 w 68"/>
                  <a:gd name="T9" fmla="*/ 76 h 76"/>
                  <a:gd name="T10" fmla="*/ 12 w 68"/>
                  <a:gd name="T11" fmla="*/ 78 h 76"/>
                  <a:gd name="T12" fmla="*/ 16 w 68"/>
                  <a:gd name="T13" fmla="*/ 78 h 76"/>
                  <a:gd name="T14" fmla="*/ 30 w 68"/>
                  <a:gd name="T15" fmla="*/ 68 h 76"/>
                  <a:gd name="T16" fmla="*/ 39 w 68"/>
                  <a:gd name="T17" fmla="*/ 62 h 76"/>
                  <a:gd name="T18" fmla="*/ 39 w 68"/>
                  <a:gd name="T19" fmla="*/ 55 h 76"/>
                  <a:gd name="T20" fmla="*/ 35 w 68"/>
                  <a:gd name="T21" fmla="*/ 49 h 76"/>
                  <a:gd name="T22" fmla="*/ 35 w 68"/>
                  <a:gd name="T23" fmla="*/ 41 h 76"/>
                  <a:gd name="T24" fmla="*/ 41 w 68"/>
                  <a:gd name="T25" fmla="*/ 35 h 76"/>
                  <a:gd name="T26" fmla="*/ 45 w 68"/>
                  <a:gd name="T27" fmla="*/ 37 h 76"/>
                  <a:gd name="T28" fmla="*/ 45 w 68"/>
                  <a:gd name="T29" fmla="*/ 43 h 76"/>
                  <a:gd name="T30" fmla="*/ 45 w 68"/>
                  <a:gd name="T31" fmla="*/ 55 h 76"/>
                  <a:gd name="T32" fmla="*/ 47 w 68"/>
                  <a:gd name="T33" fmla="*/ 57 h 76"/>
                  <a:gd name="T34" fmla="*/ 51 w 68"/>
                  <a:gd name="T35" fmla="*/ 57 h 76"/>
                  <a:gd name="T36" fmla="*/ 51 w 68"/>
                  <a:gd name="T37" fmla="*/ 49 h 76"/>
                  <a:gd name="T38" fmla="*/ 55 w 68"/>
                  <a:gd name="T39" fmla="*/ 49 h 76"/>
                  <a:gd name="T40" fmla="*/ 59 w 68"/>
                  <a:gd name="T41" fmla="*/ 47 h 76"/>
                  <a:gd name="T42" fmla="*/ 67 w 68"/>
                  <a:gd name="T43" fmla="*/ 45 h 76"/>
                  <a:gd name="T44" fmla="*/ 67 w 68"/>
                  <a:gd name="T45" fmla="*/ 43 h 76"/>
                  <a:gd name="T46" fmla="*/ 61 w 68"/>
                  <a:gd name="T47" fmla="*/ 37 h 76"/>
                  <a:gd name="T48" fmla="*/ 61 w 68"/>
                  <a:gd name="T49" fmla="*/ 35 h 76"/>
                  <a:gd name="T50" fmla="*/ 57 w 68"/>
                  <a:gd name="T51" fmla="*/ 35 h 76"/>
                  <a:gd name="T52" fmla="*/ 55 w 68"/>
                  <a:gd name="T53" fmla="*/ 33 h 76"/>
                  <a:gd name="T54" fmla="*/ 51 w 68"/>
                  <a:gd name="T55" fmla="*/ 29 h 76"/>
                  <a:gd name="T56" fmla="*/ 51 w 68"/>
                  <a:gd name="T57" fmla="*/ 25 h 76"/>
                  <a:gd name="T58" fmla="*/ 37 w 68"/>
                  <a:gd name="T59" fmla="*/ 21 h 76"/>
                  <a:gd name="T60" fmla="*/ 34 w 68"/>
                  <a:gd name="T61" fmla="*/ 12 h 76"/>
                  <a:gd name="T62" fmla="*/ 30 w 68"/>
                  <a:gd name="T63" fmla="*/ 10 h 76"/>
                  <a:gd name="T64" fmla="*/ 26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32">
                <a:extLst>
                  <a:ext uri="{FF2B5EF4-FFF2-40B4-BE49-F238E27FC236}">
                    <a16:creationId xmlns:a16="http://schemas.microsoft.com/office/drawing/2014/main" id="{C06FB35A-A541-4F8A-918F-7A093D8ADCCE}"/>
                  </a:ext>
                </a:extLst>
              </p:cNvPr>
              <p:cNvSpPr>
                <a:spLocks/>
              </p:cNvSpPr>
              <p:nvPr/>
            </p:nvSpPr>
            <p:spPr bwMode="gray">
              <a:xfrm>
                <a:off x="4789" y="1017"/>
                <a:ext cx="127" cy="275"/>
              </a:xfrm>
              <a:custGeom>
                <a:avLst/>
                <a:gdLst>
                  <a:gd name="T0" fmla="*/ 125 w 126"/>
                  <a:gd name="T1" fmla="*/ 233 h 274"/>
                  <a:gd name="T2" fmla="*/ 121 w 126"/>
                  <a:gd name="T3" fmla="*/ 231 h 274"/>
                  <a:gd name="T4" fmla="*/ 115 w 126"/>
                  <a:gd name="T5" fmla="*/ 231 h 274"/>
                  <a:gd name="T6" fmla="*/ 109 w 126"/>
                  <a:gd name="T7" fmla="*/ 243 h 274"/>
                  <a:gd name="T8" fmla="*/ 103 w 126"/>
                  <a:gd name="T9" fmla="*/ 245 h 274"/>
                  <a:gd name="T10" fmla="*/ 103 w 126"/>
                  <a:gd name="T11" fmla="*/ 251 h 274"/>
                  <a:gd name="T12" fmla="*/ 103 w 126"/>
                  <a:gd name="T13" fmla="*/ 253 h 274"/>
                  <a:gd name="T14" fmla="*/ 101 w 126"/>
                  <a:gd name="T15" fmla="*/ 251 h 274"/>
                  <a:gd name="T16" fmla="*/ 97 w 126"/>
                  <a:gd name="T17" fmla="*/ 253 h 274"/>
                  <a:gd name="T18" fmla="*/ 97 w 126"/>
                  <a:gd name="T19" fmla="*/ 257 h 274"/>
                  <a:gd name="T20" fmla="*/ 10 w 126"/>
                  <a:gd name="T21" fmla="*/ 275 h 274"/>
                  <a:gd name="T22" fmla="*/ 10 w 126"/>
                  <a:gd name="T23" fmla="*/ 271 h 274"/>
                  <a:gd name="T24" fmla="*/ 4 w 126"/>
                  <a:gd name="T25" fmla="*/ 265 h 274"/>
                  <a:gd name="T26" fmla="*/ 4 w 126"/>
                  <a:gd name="T27" fmla="*/ 255 h 274"/>
                  <a:gd name="T28" fmla="*/ 6 w 126"/>
                  <a:gd name="T29" fmla="*/ 251 h 274"/>
                  <a:gd name="T30" fmla="*/ 4 w 126"/>
                  <a:gd name="T31" fmla="*/ 241 h 274"/>
                  <a:gd name="T32" fmla="*/ 0 w 126"/>
                  <a:gd name="T33" fmla="*/ 201 h 274"/>
                  <a:gd name="T34" fmla="*/ 0 w 126"/>
                  <a:gd name="T35" fmla="*/ 189 h 274"/>
                  <a:gd name="T36" fmla="*/ 4 w 126"/>
                  <a:gd name="T37" fmla="*/ 165 h 274"/>
                  <a:gd name="T38" fmla="*/ 8 w 126"/>
                  <a:gd name="T39" fmla="*/ 149 h 274"/>
                  <a:gd name="T40" fmla="*/ 10 w 126"/>
                  <a:gd name="T41" fmla="*/ 139 h 274"/>
                  <a:gd name="T42" fmla="*/ 4 w 126"/>
                  <a:gd name="T43" fmla="*/ 128 h 274"/>
                  <a:gd name="T44" fmla="*/ 4 w 126"/>
                  <a:gd name="T45" fmla="*/ 120 h 274"/>
                  <a:gd name="T46" fmla="*/ 8 w 126"/>
                  <a:gd name="T47" fmla="*/ 114 h 274"/>
                  <a:gd name="T48" fmla="*/ 24 w 126"/>
                  <a:gd name="T49" fmla="*/ 102 h 274"/>
                  <a:gd name="T50" fmla="*/ 32 w 126"/>
                  <a:gd name="T51" fmla="*/ 80 h 274"/>
                  <a:gd name="T52" fmla="*/ 24 w 126"/>
                  <a:gd name="T53" fmla="*/ 66 h 274"/>
                  <a:gd name="T54" fmla="*/ 22 w 126"/>
                  <a:gd name="T55" fmla="*/ 60 h 274"/>
                  <a:gd name="T56" fmla="*/ 26 w 126"/>
                  <a:gd name="T57" fmla="*/ 56 h 274"/>
                  <a:gd name="T58" fmla="*/ 24 w 126"/>
                  <a:gd name="T59" fmla="*/ 52 h 274"/>
                  <a:gd name="T60" fmla="*/ 20 w 126"/>
                  <a:gd name="T61" fmla="*/ 38 h 274"/>
                  <a:gd name="T62" fmla="*/ 24 w 126"/>
                  <a:gd name="T63" fmla="*/ 20 h 274"/>
                  <a:gd name="T64" fmla="*/ 20 w 126"/>
                  <a:gd name="T65" fmla="*/ 14 h 274"/>
                  <a:gd name="T66" fmla="*/ 22 w 126"/>
                  <a:gd name="T67" fmla="*/ 10 h 274"/>
                  <a:gd name="T68" fmla="*/ 26 w 126"/>
                  <a:gd name="T69" fmla="*/ 10 h 274"/>
                  <a:gd name="T70" fmla="*/ 30 w 126"/>
                  <a:gd name="T71" fmla="*/ 4 h 274"/>
                  <a:gd name="T72" fmla="*/ 34 w 126"/>
                  <a:gd name="T73" fmla="*/ 6 h 274"/>
                  <a:gd name="T74" fmla="*/ 38 w 126"/>
                  <a:gd name="T75" fmla="*/ 6 h 274"/>
                  <a:gd name="T76" fmla="*/ 42 w 126"/>
                  <a:gd name="T77" fmla="*/ 0 h 274"/>
                  <a:gd name="T78" fmla="*/ 99 w 126"/>
                  <a:gd name="T79" fmla="*/ 169 h 274"/>
                  <a:gd name="T80" fmla="*/ 101 w 126"/>
                  <a:gd name="T81" fmla="*/ 173 h 274"/>
                  <a:gd name="T82" fmla="*/ 101 w 126"/>
                  <a:gd name="T83" fmla="*/ 181 h 274"/>
                  <a:gd name="T84" fmla="*/ 101 w 126"/>
                  <a:gd name="T85" fmla="*/ 183 h 274"/>
                  <a:gd name="T86" fmla="*/ 115 w 126"/>
                  <a:gd name="T87" fmla="*/ 195 h 274"/>
                  <a:gd name="T88" fmla="*/ 117 w 126"/>
                  <a:gd name="T89" fmla="*/ 195 h 274"/>
                  <a:gd name="T90" fmla="*/ 119 w 126"/>
                  <a:gd name="T91" fmla="*/ 201 h 274"/>
                  <a:gd name="T92" fmla="*/ 119 w 126"/>
                  <a:gd name="T93" fmla="*/ 203 h 274"/>
                  <a:gd name="T94" fmla="*/ 127 w 126"/>
                  <a:gd name="T95" fmla="*/ 217 h 274"/>
                  <a:gd name="T96" fmla="*/ 127 w 126"/>
                  <a:gd name="T97" fmla="*/ 221 h 274"/>
                  <a:gd name="T98" fmla="*/ 125 w 126"/>
                  <a:gd name="T99" fmla="*/ 227 h 274"/>
                  <a:gd name="T100" fmla="*/ 125 w 126"/>
                  <a:gd name="T101" fmla="*/ 233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33">
                <a:extLst>
                  <a:ext uri="{FF2B5EF4-FFF2-40B4-BE49-F238E27FC236}">
                    <a16:creationId xmlns:a16="http://schemas.microsoft.com/office/drawing/2014/main" id="{F8B49055-3978-478D-9684-83D62D1AB551}"/>
                  </a:ext>
                </a:extLst>
              </p:cNvPr>
              <p:cNvSpPr>
                <a:spLocks/>
              </p:cNvSpPr>
              <p:nvPr/>
            </p:nvSpPr>
            <p:spPr bwMode="gray">
              <a:xfrm>
                <a:off x="4832" y="767"/>
                <a:ext cx="289" cy="467"/>
              </a:xfrm>
              <a:custGeom>
                <a:avLst/>
                <a:gdLst>
                  <a:gd name="T0" fmla="*/ 56 w 288"/>
                  <a:gd name="T1" fmla="*/ 419 h 464"/>
                  <a:gd name="T2" fmla="*/ 58 w 288"/>
                  <a:gd name="T3" fmla="*/ 431 h 464"/>
                  <a:gd name="T4" fmla="*/ 72 w 288"/>
                  <a:gd name="T5" fmla="*/ 445 h 464"/>
                  <a:gd name="T6" fmla="*/ 76 w 288"/>
                  <a:gd name="T7" fmla="*/ 451 h 464"/>
                  <a:gd name="T8" fmla="*/ 84 w 288"/>
                  <a:gd name="T9" fmla="*/ 467 h 464"/>
                  <a:gd name="T10" fmla="*/ 88 w 288"/>
                  <a:gd name="T11" fmla="*/ 453 h 464"/>
                  <a:gd name="T12" fmla="*/ 94 w 288"/>
                  <a:gd name="T13" fmla="*/ 429 h 464"/>
                  <a:gd name="T14" fmla="*/ 106 w 288"/>
                  <a:gd name="T15" fmla="*/ 403 h 464"/>
                  <a:gd name="T16" fmla="*/ 104 w 288"/>
                  <a:gd name="T17" fmla="*/ 397 h 464"/>
                  <a:gd name="T18" fmla="*/ 118 w 288"/>
                  <a:gd name="T19" fmla="*/ 368 h 464"/>
                  <a:gd name="T20" fmla="*/ 124 w 288"/>
                  <a:gd name="T21" fmla="*/ 378 h 464"/>
                  <a:gd name="T22" fmla="*/ 130 w 288"/>
                  <a:gd name="T23" fmla="*/ 378 h 464"/>
                  <a:gd name="T24" fmla="*/ 130 w 288"/>
                  <a:gd name="T25" fmla="*/ 364 h 464"/>
                  <a:gd name="T26" fmla="*/ 151 w 288"/>
                  <a:gd name="T27" fmla="*/ 358 h 464"/>
                  <a:gd name="T28" fmla="*/ 155 w 288"/>
                  <a:gd name="T29" fmla="*/ 348 h 464"/>
                  <a:gd name="T30" fmla="*/ 167 w 288"/>
                  <a:gd name="T31" fmla="*/ 344 h 464"/>
                  <a:gd name="T32" fmla="*/ 173 w 288"/>
                  <a:gd name="T33" fmla="*/ 330 h 464"/>
                  <a:gd name="T34" fmla="*/ 179 w 288"/>
                  <a:gd name="T35" fmla="*/ 310 h 464"/>
                  <a:gd name="T36" fmla="*/ 183 w 288"/>
                  <a:gd name="T37" fmla="*/ 304 h 464"/>
                  <a:gd name="T38" fmla="*/ 199 w 288"/>
                  <a:gd name="T39" fmla="*/ 302 h 464"/>
                  <a:gd name="T40" fmla="*/ 205 w 288"/>
                  <a:gd name="T41" fmla="*/ 288 h 464"/>
                  <a:gd name="T42" fmla="*/ 217 w 288"/>
                  <a:gd name="T43" fmla="*/ 276 h 464"/>
                  <a:gd name="T44" fmla="*/ 235 w 288"/>
                  <a:gd name="T45" fmla="*/ 284 h 464"/>
                  <a:gd name="T46" fmla="*/ 253 w 288"/>
                  <a:gd name="T47" fmla="*/ 260 h 464"/>
                  <a:gd name="T48" fmla="*/ 273 w 288"/>
                  <a:gd name="T49" fmla="*/ 240 h 464"/>
                  <a:gd name="T50" fmla="*/ 279 w 288"/>
                  <a:gd name="T51" fmla="*/ 238 h 464"/>
                  <a:gd name="T52" fmla="*/ 289 w 288"/>
                  <a:gd name="T53" fmla="*/ 227 h 464"/>
                  <a:gd name="T54" fmla="*/ 283 w 288"/>
                  <a:gd name="T55" fmla="*/ 217 h 464"/>
                  <a:gd name="T56" fmla="*/ 277 w 288"/>
                  <a:gd name="T57" fmla="*/ 215 h 464"/>
                  <a:gd name="T58" fmla="*/ 283 w 288"/>
                  <a:gd name="T59" fmla="*/ 207 h 464"/>
                  <a:gd name="T60" fmla="*/ 277 w 288"/>
                  <a:gd name="T61" fmla="*/ 189 h 464"/>
                  <a:gd name="T62" fmla="*/ 263 w 288"/>
                  <a:gd name="T63" fmla="*/ 185 h 464"/>
                  <a:gd name="T64" fmla="*/ 255 w 288"/>
                  <a:gd name="T65" fmla="*/ 191 h 464"/>
                  <a:gd name="T66" fmla="*/ 241 w 288"/>
                  <a:gd name="T67" fmla="*/ 163 h 464"/>
                  <a:gd name="T68" fmla="*/ 243 w 288"/>
                  <a:gd name="T69" fmla="*/ 155 h 464"/>
                  <a:gd name="T70" fmla="*/ 237 w 288"/>
                  <a:gd name="T71" fmla="*/ 153 h 464"/>
                  <a:gd name="T72" fmla="*/ 223 w 288"/>
                  <a:gd name="T73" fmla="*/ 151 h 464"/>
                  <a:gd name="T74" fmla="*/ 213 w 288"/>
                  <a:gd name="T75" fmla="*/ 149 h 464"/>
                  <a:gd name="T76" fmla="*/ 209 w 288"/>
                  <a:gd name="T77" fmla="*/ 131 h 464"/>
                  <a:gd name="T78" fmla="*/ 142 w 288"/>
                  <a:gd name="T79" fmla="*/ 2 h 464"/>
                  <a:gd name="T80" fmla="*/ 128 w 288"/>
                  <a:gd name="T81" fmla="*/ 2 h 464"/>
                  <a:gd name="T82" fmla="*/ 122 w 288"/>
                  <a:gd name="T83" fmla="*/ 12 h 464"/>
                  <a:gd name="T84" fmla="*/ 108 w 288"/>
                  <a:gd name="T85" fmla="*/ 16 h 464"/>
                  <a:gd name="T86" fmla="*/ 88 w 288"/>
                  <a:gd name="T87" fmla="*/ 30 h 464"/>
                  <a:gd name="T88" fmla="*/ 82 w 288"/>
                  <a:gd name="T89" fmla="*/ 12 h 464"/>
                  <a:gd name="T90" fmla="*/ 74 w 288"/>
                  <a:gd name="T91" fmla="*/ 8 h 464"/>
                  <a:gd name="T92" fmla="*/ 38 w 288"/>
                  <a:gd name="T93" fmla="*/ 97 h 464"/>
                  <a:gd name="T94" fmla="*/ 42 w 288"/>
                  <a:gd name="T95" fmla="*/ 115 h 464"/>
                  <a:gd name="T96" fmla="*/ 40 w 288"/>
                  <a:gd name="T97" fmla="*/ 131 h 464"/>
                  <a:gd name="T98" fmla="*/ 32 w 288"/>
                  <a:gd name="T99" fmla="*/ 143 h 464"/>
                  <a:gd name="T100" fmla="*/ 36 w 288"/>
                  <a:gd name="T101" fmla="*/ 189 h 464"/>
                  <a:gd name="T102" fmla="*/ 24 w 288"/>
                  <a:gd name="T103" fmla="*/ 215 h 464"/>
                  <a:gd name="T104" fmla="*/ 26 w 288"/>
                  <a:gd name="T105" fmla="*/ 231 h 464"/>
                  <a:gd name="T106" fmla="*/ 18 w 288"/>
                  <a:gd name="T107" fmla="*/ 234 h 464"/>
                  <a:gd name="T108" fmla="*/ 18 w 288"/>
                  <a:gd name="T109" fmla="*/ 248 h 464"/>
                  <a:gd name="T110" fmla="*/ 8 w 288"/>
                  <a:gd name="T111" fmla="*/ 24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34">
                <a:extLst>
                  <a:ext uri="{FF2B5EF4-FFF2-40B4-BE49-F238E27FC236}">
                    <a16:creationId xmlns:a16="http://schemas.microsoft.com/office/drawing/2014/main" id="{4E87E856-E1EB-4DEC-A4D1-774984984778}"/>
                  </a:ext>
                </a:extLst>
              </p:cNvPr>
              <p:cNvSpPr>
                <a:spLocks/>
              </p:cNvSpPr>
              <p:nvPr/>
            </p:nvSpPr>
            <p:spPr bwMode="gray">
              <a:xfrm>
                <a:off x="3213" y="2112"/>
                <a:ext cx="392" cy="364"/>
              </a:xfrm>
              <a:custGeom>
                <a:avLst/>
                <a:gdLst>
                  <a:gd name="T0" fmla="*/ 0 w 392"/>
                  <a:gd name="T1" fmla="*/ 16 h 360"/>
                  <a:gd name="T2" fmla="*/ 352 w 392"/>
                  <a:gd name="T3" fmla="*/ 0 h 360"/>
                  <a:gd name="T4" fmla="*/ 350 w 392"/>
                  <a:gd name="T5" fmla="*/ 4 h 360"/>
                  <a:gd name="T6" fmla="*/ 358 w 392"/>
                  <a:gd name="T7" fmla="*/ 10 h 360"/>
                  <a:gd name="T8" fmla="*/ 362 w 392"/>
                  <a:gd name="T9" fmla="*/ 18 h 360"/>
                  <a:gd name="T10" fmla="*/ 360 w 392"/>
                  <a:gd name="T11" fmla="*/ 26 h 360"/>
                  <a:gd name="T12" fmla="*/ 350 w 392"/>
                  <a:gd name="T13" fmla="*/ 34 h 360"/>
                  <a:gd name="T14" fmla="*/ 340 w 392"/>
                  <a:gd name="T15" fmla="*/ 47 h 360"/>
                  <a:gd name="T16" fmla="*/ 338 w 392"/>
                  <a:gd name="T17" fmla="*/ 53 h 360"/>
                  <a:gd name="T18" fmla="*/ 392 w 392"/>
                  <a:gd name="T19" fmla="*/ 49 h 360"/>
                  <a:gd name="T20" fmla="*/ 390 w 392"/>
                  <a:gd name="T21" fmla="*/ 55 h 360"/>
                  <a:gd name="T22" fmla="*/ 392 w 392"/>
                  <a:gd name="T23" fmla="*/ 59 h 360"/>
                  <a:gd name="T24" fmla="*/ 388 w 392"/>
                  <a:gd name="T25" fmla="*/ 67 h 360"/>
                  <a:gd name="T26" fmla="*/ 378 w 392"/>
                  <a:gd name="T27" fmla="*/ 77 h 360"/>
                  <a:gd name="T28" fmla="*/ 374 w 392"/>
                  <a:gd name="T29" fmla="*/ 99 h 360"/>
                  <a:gd name="T30" fmla="*/ 364 w 392"/>
                  <a:gd name="T31" fmla="*/ 111 h 360"/>
                  <a:gd name="T32" fmla="*/ 366 w 392"/>
                  <a:gd name="T33" fmla="*/ 125 h 360"/>
                  <a:gd name="T34" fmla="*/ 364 w 392"/>
                  <a:gd name="T35" fmla="*/ 144 h 360"/>
                  <a:gd name="T36" fmla="*/ 362 w 392"/>
                  <a:gd name="T37" fmla="*/ 144 h 360"/>
                  <a:gd name="T38" fmla="*/ 354 w 392"/>
                  <a:gd name="T39" fmla="*/ 154 h 360"/>
                  <a:gd name="T40" fmla="*/ 352 w 392"/>
                  <a:gd name="T41" fmla="*/ 158 h 360"/>
                  <a:gd name="T42" fmla="*/ 336 w 392"/>
                  <a:gd name="T43" fmla="*/ 172 h 360"/>
                  <a:gd name="T44" fmla="*/ 332 w 392"/>
                  <a:gd name="T45" fmla="*/ 188 h 360"/>
                  <a:gd name="T46" fmla="*/ 332 w 392"/>
                  <a:gd name="T47" fmla="*/ 202 h 360"/>
                  <a:gd name="T48" fmla="*/ 330 w 392"/>
                  <a:gd name="T49" fmla="*/ 212 h 360"/>
                  <a:gd name="T50" fmla="*/ 316 w 392"/>
                  <a:gd name="T51" fmla="*/ 220 h 360"/>
                  <a:gd name="T52" fmla="*/ 306 w 392"/>
                  <a:gd name="T53" fmla="*/ 237 h 360"/>
                  <a:gd name="T54" fmla="*/ 302 w 392"/>
                  <a:gd name="T55" fmla="*/ 241 h 360"/>
                  <a:gd name="T56" fmla="*/ 302 w 392"/>
                  <a:gd name="T57" fmla="*/ 253 h 360"/>
                  <a:gd name="T58" fmla="*/ 294 w 392"/>
                  <a:gd name="T59" fmla="*/ 263 h 360"/>
                  <a:gd name="T60" fmla="*/ 294 w 392"/>
                  <a:gd name="T61" fmla="*/ 273 h 360"/>
                  <a:gd name="T62" fmla="*/ 290 w 392"/>
                  <a:gd name="T63" fmla="*/ 285 h 360"/>
                  <a:gd name="T64" fmla="*/ 282 w 392"/>
                  <a:gd name="T65" fmla="*/ 299 h 360"/>
                  <a:gd name="T66" fmla="*/ 284 w 392"/>
                  <a:gd name="T67" fmla="*/ 315 h 360"/>
                  <a:gd name="T68" fmla="*/ 292 w 392"/>
                  <a:gd name="T69" fmla="*/ 324 h 360"/>
                  <a:gd name="T70" fmla="*/ 294 w 392"/>
                  <a:gd name="T71" fmla="*/ 334 h 360"/>
                  <a:gd name="T72" fmla="*/ 296 w 392"/>
                  <a:gd name="T73" fmla="*/ 336 h 360"/>
                  <a:gd name="T74" fmla="*/ 296 w 392"/>
                  <a:gd name="T75" fmla="*/ 340 h 360"/>
                  <a:gd name="T76" fmla="*/ 292 w 392"/>
                  <a:gd name="T77" fmla="*/ 344 h 360"/>
                  <a:gd name="T78" fmla="*/ 290 w 392"/>
                  <a:gd name="T79" fmla="*/ 352 h 360"/>
                  <a:gd name="T80" fmla="*/ 290 w 392"/>
                  <a:gd name="T81" fmla="*/ 358 h 360"/>
                  <a:gd name="T82" fmla="*/ 50 w 392"/>
                  <a:gd name="T83" fmla="*/ 364 h 360"/>
                  <a:gd name="T84" fmla="*/ 50 w 392"/>
                  <a:gd name="T85" fmla="*/ 311 h 360"/>
                  <a:gd name="T86" fmla="*/ 38 w 392"/>
                  <a:gd name="T87" fmla="*/ 309 h 360"/>
                  <a:gd name="T88" fmla="*/ 28 w 392"/>
                  <a:gd name="T89" fmla="*/ 313 h 360"/>
                  <a:gd name="T90" fmla="*/ 24 w 392"/>
                  <a:gd name="T91" fmla="*/ 311 h 360"/>
                  <a:gd name="T92" fmla="*/ 12 w 392"/>
                  <a:gd name="T93" fmla="*/ 303 h 360"/>
                  <a:gd name="T94" fmla="*/ 14 w 392"/>
                  <a:gd name="T95" fmla="*/ 125 h 360"/>
                  <a:gd name="T96" fmla="*/ 0 w 392"/>
                  <a:gd name="T97" fmla="*/ 16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5">
                <a:extLst>
                  <a:ext uri="{FF2B5EF4-FFF2-40B4-BE49-F238E27FC236}">
                    <a16:creationId xmlns:a16="http://schemas.microsoft.com/office/drawing/2014/main" id="{1073ACFD-0DBC-40A8-A9E3-39DBC9A7396E}"/>
                  </a:ext>
                </a:extLst>
              </p:cNvPr>
              <p:cNvSpPr>
                <a:spLocks/>
              </p:cNvSpPr>
              <p:nvPr/>
            </p:nvSpPr>
            <p:spPr bwMode="gray">
              <a:xfrm>
                <a:off x="1678" y="1453"/>
                <a:ext cx="450" cy="555"/>
              </a:xfrm>
              <a:custGeom>
                <a:avLst/>
                <a:gdLst>
                  <a:gd name="T0" fmla="*/ 396 w 446"/>
                  <a:gd name="T1" fmla="*/ 555 h 554"/>
                  <a:gd name="T2" fmla="*/ 450 w 446"/>
                  <a:gd name="T3" fmla="*/ 158 h 554"/>
                  <a:gd name="T4" fmla="*/ 303 w 446"/>
                  <a:gd name="T5" fmla="*/ 136 h 554"/>
                  <a:gd name="T6" fmla="*/ 317 w 446"/>
                  <a:gd name="T7" fmla="*/ 40 h 554"/>
                  <a:gd name="T8" fmla="*/ 97 w 446"/>
                  <a:gd name="T9" fmla="*/ 0 h 554"/>
                  <a:gd name="T10" fmla="*/ 0 w 446"/>
                  <a:gd name="T11" fmla="*/ 493 h 554"/>
                  <a:gd name="T12" fmla="*/ 0 w 446"/>
                  <a:gd name="T13" fmla="*/ 493 h 554"/>
                  <a:gd name="T14" fmla="*/ 396 w 446"/>
                  <a:gd name="T15" fmla="*/ 555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36">
                <a:extLst>
                  <a:ext uri="{FF2B5EF4-FFF2-40B4-BE49-F238E27FC236}">
                    <a16:creationId xmlns:a16="http://schemas.microsoft.com/office/drawing/2014/main" id="{5CA34DAC-B6B3-46E5-BC9F-853396C14F6D}"/>
                  </a:ext>
                </a:extLst>
              </p:cNvPr>
              <p:cNvSpPr>
                <a:spLocks/>
              </p:cNvSpPr>
              <p:nvPr/>
            </p:nvSpPr>
            <p:spPr bwMode="gray">
              <a:xfrm>
                <a:off x="1754" y="743"/>
                <a:ext cx="811" cy="513"/>
              </a:xfrm>
              <a:custGeom>
                <a:avLst/>
                <a:gdLst>
                  <a:gd name="T0" fmla="*/ 284 w 806"/>
                  <a:gd name="T1" fmla="*/ 453 h 510"/>
                  <a:gd name="T2" fmla="*/ 276 w 806"/>
                  <a:gd name="T3" fmla="*/ 503 h 510"/>
                  <a:gd name="T4" fmla="*/ 268 w 806"/>
                  <a:gd name="T5" fmla="*/ 483 h 510"/>
                  <a:gd name="T6" fmla="*/ 248 w 806"/>
                  <a:gd name="T7" fmla="*/ 481 h 510"/>
                  <a:gd name="T8" fmla="*/ 229 w 806"/>
                  <a:gd name="T9" fmla="*/ 489 h 510"/>
                  <a:gd name="T10" fmla="*/ 217 w 806"/>
                  <a:gd name="T11" fmla="*/ 485 h 510"/>
                  <a:gd name="T12" fmla="*/ 193 w 806"/>
                  <a:gd name="T13" fmla="*/ 481 h 510"/>
                  <a:gd name="T14" fmla="*/ 181 w 806"/>
                  <a:gd name="T15" fmla="*/ 489 h 510"/>
                  <a:gd name="T16" fmla="*/ 161 w 806"/>
                  <a:gd name="T17" fmla="*/ 481 h 510"/>
                  <a:gd name="T18" fmla="*/ 151 w 806"/>
                  <a:gd name="T19" fmla="*/ 493 h 510"/>
                  <a:gd name="T20" fmla="*/ 135 w 806"/>
                  <a:gd name="T21" fmla="*/ 477 h 510"/>
                  <a:gd name="T22" fmla="*/ 139 w 806"/>
                  <a:gd name="T23" fmla="*/ 461 h 510"/>
                  <a:gd name="T24" fmla="*/ 129 w 806"/>
                  <a:gd name="T25" fmla="*/ 445 h 510"/>
                  <a:gd name="T26" fmla="*/ 113 w 806"/>
                  <a:gd name="T27" fmla="*/ 431 h 510"/>
                  <a:gd name="T28" fmla="*/ 119 w 806"/>
                  <a:gd name="T29" fmla="*/ 416 h 510"/>
                  <a:gd name="T30" fmla="*/ 107 w 806"/>
                  <a:gd name="T31" fmla="*/ 392 h 510"/>
                  <a:gd name="T32" fmla="*/ 109 w 806"/>
                  <a:gd name="T33" fmla="*/ 360 h 510"/>
                  <a:gd name="T34" fmla="*/ 101 w 806"/>
                  <a:gd name="T35" fmla="*/ 354 h 510"/>
                  <a:gd name="T36" fmla="*/ 97 w 806"/>
                  <a:gd name="T37" fmla="*/ 346 h 510"/>
                  <a:gd name="T38" fmla="*/ 72 w 806"/>
                  <a:gd name="T39" fmla="*/ 364 h 510"/>
                  <a:gd name="T40" fmla="*/ 54 w 806"/>
                  <a:gd name="T41" fmla="*/ 352 h 510"/>
                  <a:gd name="T42" fmla="*/ 56 w 806"/>
                  <a:gd name="T43" fmla="*/ 338 h 510"/>
                  <a:gd name="T44" fmla="*/ 68 w 806"/>
                  <a:gd name="T45" fmla="*/ 322 h 510"/>
                  <a:gd name="T46" fmla="*/ 66 w 806"/>
                  <a:gd name="T47" fmla="*/ 312 h 510"/>
                  <a:gd name="T48" fmla="*/ 74 w 806"/>
                  <a:gd name="T49" fmla="*/ 290 h 510"/>
                  <a:gd name="T50" fmla="*/ 89 w 806"/>
                  <a:gd name="T51" fmla="*/ 253 h 510"/>
                  <a:gd name="T52" fmla="*/ 68 w 806"/>
                  <a:gd name="T53" fmla="*/ 245 h 510"/>
                  <a:gd name="T54" fmla="*/ 58 w 806"/>
                  <a:gd name="T55" fmla="*/ 237 h 510"/>
                  <a:gd name="T56" fmla="*/ 50 w 806"/>
                  <a:gd name="T57" fmla="*/ 211 h 510"/>
                  <a:gd name="T58" fmla="*/ 20 w 806"/>
                  <a:gd name="T59" fmla="*/ 169 h 510"/>
                  <a:gd name="T60" fmla="*/ 8 w 806"/>
                  <a:gd name="T61" fmla="*/ 153 h 510"/>
                  <a:gd name="T62" fmla="*/ 16 w 806"/>
                  <a:gd name="T63" fmla="*/ 139 h 510"/>
                  <a:gd name="T64" fmla="*/ 0 w 806"/>
                  <a:gd name="T65" fmla="*/ 95 h 510"/>
                  <a:gd name="T66" fmla="*/ 93 w 806"/>
                  <a:gd name="T67" fmla="*/ 12 h 510"/>
                  <a:gd name="T68" fmla="*/ 493 w 806"/>
                  <a:gd name="T69" fmla="*/ 80 h 510"/>
                  <a:gd name="T70" fmla="*/ 787 w 806"/>
                  <a:gd name="T71" fmla="*/ 416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37">
                <a:extLst>
                  <a:ext uri="{FF2B5EF4-FFF2-40B4-BE49-F238E27FC236}">
                    <a16:creationId xmlns:a16="http://schemas.microsoft.com/office/drawing/2014/main" id="{0D6B413D-02D2-405C-BAC0-220A8178FC8C}"/>
                  </a:ext>
                </a:extLst>
              </p:cNvPr>
              <p:cNvSpPr>
                <a:spLocks/>
              </p:cNvSpPr>
              <p:nvPr/>
            </p:nvSpPr>
            <p:spPr bwMode="gray">
              <a:xfrm>
                <a:off x="1981" y="1195"/>
                <a:ext cx="548" cy="457"/>
              </a:xfrm>
              <a:custGeom>
                <a:avLst/>
                <a:gdLst>
                  <a:gd name="T0" fmla="*/ 516 w 548"/>
                  <a:gd name="T1" fmla="*/ 457 h 456"/>
                  <a:gd name="T2" fmla="*/ 532 w 548"/>
                  <a:gd name="T3" fmla="*/ 257 h 456"/>
                  <a:gd name="T4" fmla="*/ 548 w 548"/>
                  <a:gd name="T5" fmla="*/ 60 h 456"/>
                  <a:gd name="T6" fmla="*/ 58 w 548"/>
                  <a:gd name="T7" fmla="*/ 0 h 456"/>
                  <a:gd name="T8" fmla="*/ 50 w 548"/>
                  <a:gd name="T9" fmla="*/ 50 h 456"/>
                  <a:gd name="T10" fmla="*/ 16 w 548"/>
                  <a:gd name="T11" fmla="*/ 297 h 456"/>
                  <a:gd name="T12" fmla="*/ 14 w 548"/>
                  <a:gd name="T13" fmla="*/ 297 h 456"/>
                  <a:gd name="T14" fmla="*/ 0 w 548"/>
                  <a:gd name="T15" fmla="*/ 393 h 456"/>
                  <a:gd name="T16" fmla="*/ 146 w 548"/>
                  <a:gd name="T17" fmla="*/ 415 h 456"/>
                  <a:gd name="T18" fmla="*/ 516 w 548"/>
                  <a:gd name="T19" fmla="*/ 457 h 456"/>
                  <a:gd name="T20" fmla="*/ 516 w 548"/>
                  <a:gd name="T21" fmla="*/ 457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38">
                <a:extLst>
                  <a:ext uri="{FF2B5EF4-FFF2-40B4-BE49-F238E27FC236}">
                    <a16:creationId xmlns:a16="http://schemas.microsoft.com/office/drawing/2014/main" id="{AFFC1036-5C6E-4E6B-9583-59A28D8BBF33}"/>
                  </a:ext>
                </a:extLst>
              </p:cNvPr>
              <p:cNvSpPr>
                <a:spLocks/>
              </p:cNvSpPr>
              <p:nvPr/>
            </p:nvSpPr>
            <p:spPr bwMode="gray">
              <a:xfrm>
                <a:off x="2541" y="857"/>
                <a:ext cx="518" cy="324"/>
              </a:xfrm>
              <a:custGeom>
                <a:avLst/>
                <a:gdLst>
                  <a:gd name="T0" fmla="*/ 0 w 516"/>
                  <a:gd name="T1" fmla="*/ 302 h 324"/>
                  <a:gd name="T2" fmla="*/ 24 w 516"/>
                  <a:gd name="T3" fmla="*/ 0 h 324"/>
                  <a:gd name="T4" fmla="*/ 253 w 516"/>
                  <a:gd name="T5" fmla="*/ 16 h 324"/>
                  <a:gd name="T6" fmla="*/ 478 w 516"/>
                  <a:gd name="T7" fmla="*/ 22 h 324"/>
                  <a:gd name="T8" fmla="*/ 478 w 516"/>
                  <a:gd name="T9" fmla="*/ 30 h 324"/>
                  <a:gd name="T10" fmla="*/ 486 w 516"/>
                  <a:gd name="T11" fmla="*/ 54 h 324"/>
                  <a:gd name="T12" fmla="*/ 482 w 516"/>
                  <a:gd name="T13" fmla="*/ 62 h 324"/>
                  <a:gd name="T14" fmla="*/ 480 w 516"/>
                  <a:gd name="T15" fmla="*/ 78 h 324"/>
                  <a:gd name="T16" fmla="*/ 482 w 516"/>
                  <a:gd name="T17" fmla="*/ 106 h 324"/>
                  <a:gd name="T18" fmla="*/ 488 w 516"/>
                  <a:gd name="T19" fmla="*/ 138 h 324"/>
                  <a:gd name="T20" fmla="*/ 496 w 516"/>
                  <a:gd name="T21" fmla="*/ 146 h 324"/>
                  <a:gd name="T22" fmla="*/ 502 w 516"/>
                  <a:gd name="T23" fmla="*/ 176 h 324"/>
                  <a:gd name="T24" fmla="*/ 504 w 516"/>
                  <a:gd name="T25" fmla="*/ 226 h 324"/>
                  <a:gd name="T26" fmla="*/ 506 w 516"/>
                  <a:gd name="T27" fmla="*/ 236 h 324"/>
                  <a:gd name="T28" fmla="*/ 506 w 516"/>
                  <a:gd name="T29" fmla="*/ 254 h 324"/>
                  <a:gd name="T30" fmla="*/ 508 w 516"/>
                  <a:gd name="T31" fmla="*/ 260 h 324"/>
                  <a:gd name="T32" fmla="*/ 518 w 516"/>
                  <a:gd name="T33" fmla="*/ 296 h 324"/>
                  <a:gd name="T34" fmla="*/ 518 w 516"/>
                  <a:gd name="T35" fmla="*/ 310 h 324"/>
                  <a:gd name="T36" fmla="*/ 518 w 516"/>
                  <a:gd name="T37" fmla="*/ 324 h 324"/>
                  <a:gd name="T38" fmla="*/ 0 w 516"/>
                  <a:gd name="T39" fmla="*/ 30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39">
                <a:extLst>
                  <a:ext uri="{FF2B5EF4-FFF2-40B4-BE49-F238E27FC236}">
                    <a16:creationId xmlns:a16="http://schemas.microsoft.com/office/drawing/2014/main" id="{4FD18260-C264-45A5-B6BA-6EFCBB73CC2F}"/>
                  </a:ext>
                </a:extLst>
              </p:cNvPr>
              <p:cNvSpPr>
                <a:spLocks/>
              </p:cNvSpPr>
              <p:nvPr/>
            </p:nvSpPr>
            <p:spPr bwMode="gray">
              <a:xfrm>
                <a:off x="2515" y="1160"/>
                <a:ext cx="554" cy="372"/>
              </a:xfrm>
              <a:custGeom>
                <a:avLst/>
                <a:gdLst>
                  <a:gd name="T0" fmla="*/ 0 w 552"/>
                  <a:gd name="T1" fmla="*/ 292 h 372"/>
                  <a:gd name="T2" fmla="*/ 16 w 552"/>
                  <a:gd name="T3" fmla="*/ 96 h 372"/>
                  <a:gd name="T4" fmla="*/ 26 w 552"/>
                  <a:gd name="T5" fmla="*/ 0 h 372"/>
                  <a:gd name="T6" fmla="*/ 544 w 552"/>
                  <a:gd name="T7" fmla="*/ 22 h 372"/>
                  <a:gd name="T8" fmla="*/ 544 w 552"/>
                  <a:gd name="T9" fmla="*/ 30 h 372"/>
                  <a:gd name="T10" fmla="*/ 540 w 552"/>
                  <a:gd name="T11" fmla="*/ 40 h 372"/>
                  <a:gd name="T12" fmla="*/ 526 w 552"/>
                  <a:gd name="T13" fmla="*/ 54 h 372"/>
                  <a:gd name="T14" fmla="*/ 528 w 552"/>
                  <a:gd name="T15" fmla="*/ 62 h 372"/>
                  <a:gd name="T16" fmla="*/ 554 w 552"/>
                  <a:gd name="T17" fmla="*/ 86 h 372"/>
                  <a:gd name="T18" fmla="*/ 554 w 552"/>
                  <a:gd name="T19" fmla="*/ 268 h 372"/>
                  <a:gd name="T20" fmla="*/ 548 w 552"/>
                  <a:gd name="T21" fmla="*/ 266 h 372"/>
                  <a:gd name="T22" fmla="*/ 542 w 552"/>
                  <a:gd name="T23" fmla="*/ 268 h 372"/>
                  <a:gd name="T24" fmla="*/ 546 w 552"/>
                  <a:gd name="T25" fmla="*/ 274 h 372"/>
                  <a:gd name="T26" fmla="*/ 548 w 552"/>
                  <a:gd name="T27" fmla="*/ 280 h 372"/>
                  <a:gd name="T28" fmla="*/ 544 w 552"/>
                  <a:gd name="T29" fmla="*/ 290 h 372"/>
                  <a:gd name="T30" fmla="*/ 550 w 552"/>
                  <a:gd name="T31" fmla="*/ 294 h 372"/>
                  <a:gd name="T32" fmla="*/ 554 w 552"/>
                  <a:gd name="T33" fmla="*/ 310 h 372"/>
                  <a:gd name="T34" fmla="*/ 548 w 552"/>
                  <a:gd name="T35" fmla="*/ 314 h 372"/>
                  <a:gd name="T36" fmla="*/ 548 w 552"/>
                  <a:gd name="T37" fmla="*/ 324 h 372"/>
                  <a:gd name="T38" fmla="*/ 542 w 552"/>
                  <a:gd name="T39" fmla="*/ 340 h 372"/>
                  <a:gd name="T40" fmla="*/ 548 w 552"/>
                  <a:gd name="T41" fmla="*/ 358 h 372"/>
                  <a:gd name="T42" fmla="*/ 552 w 552"/>
                  <a:gd name="T43" fmla="*/ 368 h 372"/>
                  <a:gd name="T44" fmla="*/ 550 w 552"/>
                  <a:gd name="T45" fmla="*/ 372 h 372"/>
                  <a:gd name="T46" fmla="*/ 536 w 552"/>
                  <a:gd name="T47" fmla="*/ 360 h 372"/>
                  <a:gd name="T48" fmla="*/ 504 w 552"/>
                  <a:gd name="T49" fmla="*/ 340 h 372"/>
                  <a:gd name="T50" fmla="*/ 496 w 552"/>
                  <a:gd name="T51" fmla="*/ 338 h 372"/>
                  <a:gd name="T52" fmla="*/ 482 w 552"/>
                  <a:gd name="T53" fmla="*/ 338 h 372"/>
                  <a:gd name="T54" fmla="*/ 472 w 552"/>
                  <a:gd name="T55" fmla="*/ 344 h 372"/>
                  <a:gd name="T56" fmla="*/ 462 w 552"/>
                  <a:gd name="T57" fmla="*/ 348 h 372"/>
                  <a:gd name="T58" fmla="*/ 450 w 552"/>
                  <a:gd name="T59" fmla="*/ 344 h 372"/>
                  <a:gd name="T60" fmla="*/ 446 w 552"/>
                  <a:gd name="T61" fmla="*/ 332 h 372"/>
                  <a:gd name="T62" fmla="*/ 438 w 552"/>
                  <a:gd name="T63" fmla="*/ 326 h 372"/>
                  <a:gd name="T64" fmla="*/ 428 w 552"/>
                  <a:gd name="T65" fmla="*/ 330 h 372"/>
                  <a:gd name="T66" fmla="*/ 413 w 552"/>
                  <a:gd name="T67" fmla="*/ 330 h 372"/>
                  <a:gd name="T68" fmla="*/ 403 w 552"/>
                  <a:gd name="T69" fmla="*/ 314 h 372"/>
                  <a:gd name="T70" fmla="*/ 0 w 552"/>
                  <a:gd name="T71" fmla="*/ 292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40">
                <a:extLst>
                  <a:ext uri="{FF2B5EF4-FFF2-40B4-BE49-F238E27FC236}">
                    <a16:creationId xmlns:a16="http://schemas.microsoft.com/office/drawing/2014/main" id="{46847A3C-C54C-4550-93BD-AB79BDFD42EC}"/>
                  </a:ext>
                </a:extLst>
              </p:cNvPr>
              <p:cNvSpPr>
                <a:spLocks/>
              </p:cNvSpPr>
              <p:nvPr/>
            </p:nvSpPr>
            <p:spPr bwMode="gray">
              <a:xfrm>
                <a:off x="3316" y="1070"/>
                <a:ext cx="419" cy="446"/>
              </a:xfrm>
              <a:custGeom>
                <a:avLst/>
                <a:gdLst>
                  <a:gd name="T0" fmla="*/ 175 w 416"/>
                  <a:gd name="T1" fmla="*/ 436 h 442"/>
                  <a:gd name="T2" fmla="*/ 145 w 416"/>
                  <a:gd name="T3" fmla="*/ 422 h 442"/>
                  <a:gd name="T4" fmla="*/ 135 w 416"/>
                  <a:gd name="T5" fmla="*/ 381 h 442"/>
                  <a:gd name="T6" fmla="*/ 141 w 416"/>
                  <a:gd name="T7" fmla="*/ 365 h 442"/>
                  <a:gd name="T8" fmla="*/ 127 w 416"/>
                  <a:gd name="T9" fmla="*/ 347 h 442"/>
                  <a:gd name="T10" fmla="*/ 125 w 416"/>
                  <a:gd name="T11" fmla="*/ 315 h 442"/>
                  <a:gd name="T12" fmla="*/ 101 w 416"/>
                  <a:gd name="T13" fmla="*/ 295 h 442"/>
                  <a:gd name="T14" fmla="*/ 73 w 416"/>
                  <a:gd name="T15" fmla="*/ 264 h 442"/>
                  <a:gd name="T16" fmla="*/ 46 w 416"/>
                  <a:gd name="T17" fmla="*/ 250 h 442"/>
                  <a:gd name="T18" fmla="*/ 42 w 416"/>
                  <a:gd name="T19" fmla="*/ 244 h 442"/>
                  <a:gd name="T20" fmla="*/ 22 w 416"/>
                  <a:gd name="T21" fmla="*/ 236 h 442"/>
                  <a:gd name="T22" fmla="*/ 10 w 416"/>
                  <a:gd name="T23" fmla="*/ 224 h 442"/>
                  <a:gd name="T24" fmla="*/ 14 w 416"/>
                  <a:gd name="T25" fmla="*/ 182 h 442"/>
                  <a:gd name="T26" fmla="*/ 18 w 416"/>
                  <a:gd name="T27" fmla="*/ 161 h 442"/>
                  <a:gd name="T28" fmla="*/ 0 w 416"/>
                  <a:gd name="T29" fmla="*/ 143 h 442"/>
                  <a:gd name="T30" fmla="*/ 8 w 416"/>
                  <a:gd name="T31" fmla="*/ 125 h 442"/>
                  <a:gd name="T32" fmla="*/ 28 w 416"/>
                  <a:gd name="T33" fmla="*/ 99 h 442"/>
                  <a:gd name="T34" fmla="*/ 40 w 416"/>
                  <a:gd name="T35" fmla="*/ 91 h 442"/>
                  <a:gd name="T36" fmla="*/ 44 w 416"/>
                  <a:gd name="T37" fmla="*/ 32 h 442"/>
                  <a:gd name="T38" fmla="*/ 56 w 416"/>
                  <a:gd name="T39" fmla="*/ 28 h 442"/>
                  <a:gd name="T40" fmla="*/ 79 w 416"/>
                  <a:gd name="T41" fmla="*/ 30 h 442"/>
                  <a:gd name="T42" fmla="*/ 131 w 416"/>
                  <a:gd name="T43" fmla="*/ 0 h 442"/>
                  <a:gd name="T44" fmla="*/ 141 w 416"/>
                  <a:gd name="T45" fmla="*/ 2 h 442"/>
                  <a:gd name="T46" fmla="*/ 137 w 416"/>
                  <a:gd name="T47" fmla="*/ 16 h 442"/>
                  <a:gd name="T48" fmla="*/ 133 w 416"/>
                  <a:gd name="T49" fmla="*/ 34 h 442"/>
                  <a:gd name="T50" fmla="*/ 153 w 416"/>
                  <a:gd name="T51" fmla="*/ 28 h 442"/>
                  <a:gd name="T52" fmla="*/ 169 w 416"/>
                  <a:gd name="T53" fmla="*/ 34 h 442"/>
                  <a:gd name="T54" fmla="*/ 183 w 416"/>
                  <a:gd name="T55" fmla="*/ 42 h 442"/>
                  <a:gd name="T56" fmla="*/ 191 w 416"/>
                  <a:gd name="T57" fmla="*/ 57 h 442"/>
                  <a:gd name="T58" fmla="*/ 262 w 416"/>
                  <a:gd name="T59" fmla="*/ 73 h 442"/>
                  <a:gd name="T60" fmla="*/ 284 w 416"/>
                  <a:gd name="T61" fmla="*/ 85 h 442"/>
                  <a:gd name="T62" fmla="*/ 296 w 416"/>
                  <a:gd name="T63" fmla="*/ 89 h 442"/>
                  <a:gd name="T64" fmla="*/ 304 w 416"/>
                  <a:gd name="T65" fmla="*/ 85 h 442"/>
                  <a:gd name="T66" fmla="*/ 330 w 416"/>
                  <a:gd name="T67" fmla="*/ 91 h 442"/>
                  <a:gd name="T68" fmla="*/ 332 w 416"/>
                  <a:gd name="T69" fmla="*/ 97 h 442"/>
                  <a:gd name="T70" fmla="*/ 342 w 416"/>
                  <a:gd name="T71" fmla="*/ 103 h 442"/>
                  <a:gd name="T72" fmla="*/ 359 w 416"/>
                  <a:gd name="T73" fmla="*/ 119 h 442"/>
                  <a:gd name="T74" fmla="*/ 357 w 416"/>
                  <a:gd name="T75" fmla="*/ 145 h 442"/>
                  <a:gd name="T76" fmla="*/ 371 w 416"/>
                  <a:gd name="T77" fmla="*/ 143 h 442"/>
                  <a:gd name="T78" fmla="*/ 365 w 416"/>
                  <a:gd name="T79" fmla="*/ 153 h 442"/>
                  <a:gd name="T80" fmla="*/ 379 w 416"/>
                  <a:gd name="T81" fmla="*/ 172 h 442"/>
                  <a:gd name="T82" fmla="*/ 363 w 416"/>
                  <a:gd name="T83" fmla="*/ 190 h 442"/>
                  <a:gd name="T84" fmla="*/ 351 w 416"/>
                  <a:gd name="T85" fmla="*/ 220 h 442"/>
                  <a:gd name="T86" fmla="*/ 353 w 416"/>
                  <a:gd name="T87" fmla="*/ 230 h 442"/>
                  <a:gd name="T88" fmla="*/ 375 w 416"/>
                  <a:gd name="T89" fmla="*/ 202 h 442"/>
                  <a:gd name="T90" fmla="*/ 393 w 416"/>
                  <a:gd name="T91" fmla="*/ 190 h 442"/>
                  <a:gd name="T92" fmla="*/ 401 w 416"/>
                  <a:gd name="T93" fmla="*/ 178 h 442"/>
                  <a:gd name="T94" fmla="*/ 403 w 416"/>
                  <a:gd name="T95" fmla="*/ 163 h 442"/>
                  <a:gd name="T96" fmla="*/ 407 w 416"/>
                  <a:gd name="T97" fmla="*/ 155 h 442"/>
                  <a:gd name="T98" fmla="*/ 413 w 416"/>
                  <a:gd name="T99" fmla="*/ 147 h 442"/>
                  <a:gd name="T100" fmla="*/ 419 w 416"/>
                  <a:gd name="T101" fmla="*/ 151 h 442"/>
                  <a:gd name="T102" fmla="*/ 407 w 416"/>
                  <a:gd name="T103" fmla="*/ 190 h 442"/>
                  <a:gd name="T104" fmla="*/ 399 w 416"/>
                  <a:gd name="T105" fmla="*/ 204 h 442"/>
                  <a:gd name="T106" fmla="*/ 391 w 416"/>
                  <a:gd name="T107" fmla="*/ 230 h 442"/>
                  <a:gd name="T108" fmla="*/ 389 w 416"/>
                  <a:gd name="T109" fmla="*/ 260 h 442"/>
                  <a:gd name="T110" fmla="*/ 379 w 416"/>
                  <a:gd name="T111" fmla="*/ 276 h 442"/>
                  <a:gd name="T112" fmla="*/ 383 w 416"/>
                  <a:gd name="T113" fmla="*/ 315 h 442"/>
                  <a:gd name="T114" fmla="*/ 371 w 416"/>
                  <a:gd name="T115" fmla="*/ 345 h 442"/>
                  <a:gd name="T116" fmla="*/ 385 w 416"/>
                  <a:gd name="T117" fmla="*/ 408 h 442"/>
                  <a:gd name="T118" fmla="*/ 385 w 416"/>
                  <a:gd name="T119" fmla="*/ 416 h 442"/>
                  <a:gd name="T120" fmla="*/ 385 w 416"/>
                  <a:gd name="T121" fmla="*/ 432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1">
                <a:extLst>
                  <a:ext uri="{FF2B5EF4-FFF2-40B4-BE49-F238E27FC236}">
                    <a16:creationId xmlns:a16="http://schemas.microsoft.com/office/drawing/2014/main" id="{EB5AFB76-789E-4E9A-AC6D-8181402C068A}"/>
                  </a:ext>
                </a:extLst>
              </p:cNvPr>
              <p:cNvSpPr>
                <a:spLocks/>
              </p:cNvSpPr>
              <p:nvPr/>
            </p:nvSpPr>
            <p:spPr bwMode="gray">
              <a:xfrm>
                <a:off x="1530" y="1946"/>
                <a:ext cx="543" cy="626"/>
              </a:xfrm>
              <a:custGeom>
                <a:avLst/>
                <a:gdLst>
                  <a:gd name="T0" fmla="*/ 462 w 538"/>
                  <a:gd name="T1" fmla="*/ 626 h 622"/>
                  <a:gd name="T2" fmla="*/ 543 w 538"/>
                  <a:gd name="T3" fmla="*/ 62 h 622"/>
                  <a:gd name="T4" fmla="*/ 147 w 538"/>
                  <a:gd name="T5" fmla="*/ 0 h 622"/>
                  <a:gd name="T6" fmla="*/ 147 w 538"/>
                  <a:gd name="T7" fmla="*/ 0 h 622"/>
                  <a:gd name="T8" fmla="*/ 139 w 538"/>
                  <a:gd name="T9" fmla="*/ 52 h 622"/>
                  <a:gd name="T10" fmla="*/ 123 w 538"/>
                  <a:gd name="T11" fmla="*/ 95 h 622"/>
                  <a:gd name="T12" fmla="*/ 115 w 538"/>
                  <a:gd name="T13" fmla="*/ 95 h 622"/>
                  <a:gd name="T14" fmla="*/ 109 w 538"/>
                  <a:gd name="T15" fmla="*/ 89 h 622"/>
                  <a:gd name="T16" fmla="*/ 109 w 538"/>
                  <a:gd name="T17" fmla="*/ 85 h 622"/>
                  <a:gd name="T18" fmla="*/ 105 w 538"/>
                  <a:gd name="T19" fmla="*/ 79 h 622"/>
                  <a:gd name="T20" fmla="*/ 89 w 538"/>
                  <a:gd name="T21" fmla="*/ 74 h 622"/>
                  <a:gd name="T22" fmla="*/ 77 w 538"/>
                  <a:gd name="T23" fmla="*/ 76 h 622"/>
                  <a:gd name="T24" fmla="*/ 73 w 538"/>
                  <a:gd name="T25" fmla="*/ 83 h 622"/>
                  <a:gd name="T26" fmla="*/ 77 w 538"/>
                  <a:gd name="T27" fmla="*/ 101 h 622"/>
                  <a:gd name="T28" fmla="*/ 71 w 538"/>
                  <a:gd name="T29" fmla="*/ 147 h 622"/>
                  <a:gd name="T30" fmla="*/ 75 w 538"/>
                  <a:gd name="T31" fmla="*/ 155 h 622"/>
                  <a:gd name="T32" fmla="*/ 69 w 538"/>
                  <a:gd name="T33" fmla="*/ 175 h 622"/>
                  <a:gd name="T34" fmla="*/ 65 w 538"/>
                  <a:gd name="T35" fmla="*/ 183 h 622"/>
                  <a:gd name="T36" fmla="*/ 65 w 538"/>
                  <a:gd name="T37" fmla="*/ 187 h 622"/>
                  <a:gd name="T38" fmla="*/ 65 w 538"/>
                  <a:gd name="T39" fmla="*/ 201 h 622"/>
                  <a:gd name="T40" fmla="*/ 67 w 538"/>
                  <a:gd name="T41" fmla="*/ 207 h 622"/>
                  <a:gd name="T42" fmla="*/ 65 w 538"/>
                  <a:gd name="T43" fmla="*/ 211 h 622"/>
                  <a:gd name="T44" fmla="*/ 71 w 538"/>
                  <a:gd name="T45" fmla="*/ 223 h 622"/>
                  <a:gd name="T46" fmla="*/ 71 w 538"/>
                  <a:gd name="T47" fmla="*/ 233 h 622"/>
                  <a:gd name="T48" fmla="*/ 75 w 538"/>
                  <a:gd name="T49" fmla="*/ 240 h 622"/>
                  <a:gd name="T50" fmla="*/ 77 w 538"/>
                  <a:gd name="T51" fmla="*/ 252 h 622"/>
                  <a:gd name="T52" fmla="*/ 83 w 538"/>
                  <a:gd name="T53" fmla="*/ 256 h 622"/>
                  <a:gd name="T54" fmla="*/ 87 w 538"/>
                  <a:gd name="T55" fmla="*/ 262 h 622"/>
                  <a:gd name="T56" fmla="*/ 89 w 538"/>
                  <a:gd name="T57" fmla="*/ 270 h 622"/>
                  <a:gd name="T58" fmla="*/ 87 w 538"/>
                  <a:gd name="T59" fmla="*/ 274 h 622"/>
                  <a:gd name="T60" fmla="*/ 85 w 538"/>
                  <a:gd name="T61" fmla="*/ 272 h 622"/>
                  <a:gd name="T62" fmla="*/ 75 w 538"/>
                  <a:gd name="T63" fmla="*/ 280 h 622"/>
                  <a:gd name="T64" fmla="*/ 63 w 538"/>
                  <a:gd name="T65" fmla="*/ 284 h 622"/>
                  <a:gd name="T66" fmla="*/ 52 w 538"/>
                  <a:gd name="T67" fmla="*/ 296 h 622"/>
                  <a:gd name="T68" fmla="*/ 46 w 538"/>
                  <a:gd name="T69" fmla="*/ 322 h 622"/>
                  <a:gd name="T70" fmla="*/ 30 w 538"/>
                  <a:gd name="T71" fmla="*/ 342 h 622"/>
                  <a:gd name="T72" fmla="*/ 22 w 538"/>
                  <a:gd name="T73" fmla="*/ 342 h 622"/>
                  <a:gd name="T74" fmla="*/ 22 w 538"/>
                  <a:gd name="T75" fmla="*/ 348 h 622"/>
                  <a:gd name="T76" fmla="*/ 24 w 538"/>
                  <a:gd name="T77" fmla="*/ 356 h 622"/>
                  <a:gd name="T78" fmla="*/ 24 w 538"/>
                  <a:gd name="T79" fmla="*/ 362 h 622"/>
                  <a:gd name="T80" fmla="*/ 20 w 538"/>
                  <a:gd name="T81" fmla="*/ 374 h 622"/>
                  <a:gd name="T82" fmla="*/ 22 w 538"/>
                  <a:gd name="T83" fmla="*/ 380 h 622"/>
                  <a:gd name="T84" fmla="*/ 34 w 538"/>
                  <a:gd name="T85" fmla="*/ 388 h 622"/>
                  <a:gd name="T86" fmla="*/ 36 w 538"/>
                  <a:gd name="T87" fmla="*/ 395 h 622"/>
                  <a:gd name="T88" fmla="*/ 32 w 538"/>
                  <a:gd name="T89" fmla="*/ 399 h 622"/>
                  <a:gd name="T90" fmla="*/ 30 w 538"/>
                  <a:gd name="T91" fmla="*/ 405 h 622"/>
                  <a:gd name="T92" fmla="*/ 24 w 538"/>
                  <a:gd name="T93" fmla="*/ 413 h 622"/>
                  <a:gd name="T94" fmla="*/ 20 w 538"/>
                  <a:gd name="T95" fmla="*/ 411 h 622"/>
                  <a:gd name="T96" fmla="*/ 6 w 538"/>
                  <a:gd name="T97" fmla="*/ 409 h 622"/>
                  <a:gd name="T98" fmla="*/ 0 w 538"/>
                  <a:gd name="T99" fmla="*/ 433 h 622"/>
                  <a:gd name="T100" fmla="*/ 293 w 538"/>
                  <a:gd name="T101" fmla="*/ 600 h 622"/>
                  <a:gd name="T102" fmla="*/ 462 w 538"/>
                  <a:gd name="T103" fmla="*/ 626 h 622"/>
                  <a:gd name="T104" fmla="*/ 462 w 538"/>
                  <a:gd name="T105" fmla="*/ 626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42">
                <a:extLst>
                  <a:ext uri="{FF2B5EF4-FFF2-40B4-BE49-F238E27FC236}">
                    <a16:creationId xmlns:a16="http://schemas.microsoft.com/office/drawing/2014/main" id="{0B1DA421-FF7B-4EB1-BD84-9B7023B8A47B}"/>
                  </a:ext>
                </a:extLst>
              </p:cNvPr>
              <p:cNvSpPr>
                <a:spLocks/>
              </p:cNvSpPr>
              <p:nvPr/>
            </p:nvSpPr>
            <p:spPr bwMode="gray">
              <a:xfrm>
                <a:off x="2203" y="2112"/>
                <a:ext cx="1106" cy="1078"/>
              </a:xfrm>
              <a:custGeom>
                <a:avLst/>
                <a:gdLst>
                  <a:gd name="T0" fmla="*/ 1004 w 1102"/>
                  <a:gd name="T1" fmla="*/ 295 h 1074"/>
                  <a:gd name="T2" fmla="*/ 933 w 1102"/>
                  <a:gd name="T3" fmla="*/ 277 h 1074"/>
                  <a:gd name="T4" fmla="*/ 887 w 1102"/>
                  <a:gd name="T5" fmla="*/ 285 h 1074"/>
                  <a:gd name="T6" fmla="*/ 849 w 1102"/>
                  <a:gd name="T7" fmla="*/ 285 h 1074"/>
                  <a:gd name="T8" fmla="*/ 839 w 1102"/>
                  <a:gd name="T9" fmla="*/ 285 h 1074"/>
                  <a:gd name="T10" fmla="*/ 821 w 1102"/>
                  <a:gd name="T11" fmla="*/ 277 h 1074"/>
                  <a:gd name="T12" fmla="*/ 803 w 1102"/>
                  <a:gd name="T13" fmla="*/ 299 h 1074"/>
                  <a:gd name="T14" fmla="*/ 793 w 1102"/>
                  <a:gd name="T15" fmla="*/ 281 h 1074"/>
                  <a:gd name="T16" fmla="*/ 755 w 1102"/>
                  <a:gd name="T17" fmla="*/ 273 h 1074"/>
                  <a:gd name="T18" fmla="*/ 733 w 1102"/>
                  <a:gd name="T19" fmla="*/ 269 h 1074"/>
                  <a:gd name="T20" fmla="*/ 699 w 1102"/>
                  <a:gd name="T21" fmla="*/ 261 h 1074"/>
                  <a:gd name="T22" fmla="*/ 676 w 1102"/>
                  <a:gd name="T23" fmla="*/ 253 h 1074"/>
                  <a:gd name="T24" fmla="*/ 640 w 1102"/>
                  <a:gd name="T25" fmla="*/ 243 h 1074"/>
                  <a:gd name="T26" fmla="*/ 624 w 1102"/>
                  <a:gd name="T27" fmla="*/ 221 h 1074"/>
                  <a:gd name="T28" fmla="*/ 584 w 1102"/>
                  <a:gd name="T29" fmla="*/ 211 h 1074"/>
                  <a:gd name="T30" fmla="*/ 341 w 1102"/>
                  <a:gd name="T31" fmla="*/ 0 h 1074"/>
                  <a:gd name="T32" fmla="*/ 0 w 1102"/>
                  <a:gd name="T33" fmla="*/ 422 h 1074"/>
                  <a:gd name="T34" fmla="*/ 4 w 1102"/>
                  <a:gd name="T35" fmla="*/ 440 h 1074"/>
                  <a:gd name="T36" fmla="*/ 30 w 1102"/>
                  <a:gd name="T37" fmla="*/ 476 h 1074"/>
                  <a:gd name="T38" fmla="*/ 134 w 1102"/>
                  <a:gd name="T39" fmla="*/ 578 h 1074"/>
                  <a:gd name="T40" fmla="*/ 149 w 1102"/>
                  <a:gd name="T41" fmla="*/ 612 h 1074"/>
                  <a:gd name="T42" fmla="*/ 221 w 1102"/>
                  <a:gd name="T43" fmla="*/ 721 h 1074"/>
                  <a:gd name="T44" fmla="*/ 289 w 1102"/>
                  <a:gd name="T45" fmla="*/ 731 h 1074"/>
                  <a:gd name="T46" fmla="*/ 327 w 1102"/>
                  <a:gd name="T47" fmla="*/ 670 h 1074"/>
                  <a:gd name="T48" fmla="*/ 351 w 1102"/>
                  <a:gd name="T49" fmla="*/ 664 h 1074"/>
                  <a:gd name="T50" fmla="*/ 393 w 1102"/>
                  <a:gd name="T51" fmla="*/ 677 h 1074"/>
                  <a:gd name="T52" fmla="*/ 438 w 1102"/>
                  <a:gd name="T53" fmla="*/ 699 h 1074"/>
                  <a:gd name="T54" fmla="*/ 454 w 1102"/>
                  <a:gd name="T55" fmla="*/ 711 h 1074"/>
                  <a:gd name="T56" fmla="*/ 490 w 1102"/>
                  <a:gd name="T57" fmla="*/ 757 h 1074"/>
                  <a:gd name="T58" fmla="*/ 550 w 1102"/>
                  <a:gd name="T59" fmla="*/ 871 h 1074"/>
                  <a:gd name="T60" fmla="*/ 584 w 1102"/>
                  <a:gd name="T61" fmla="*/ 911 h 1074"/>
                  <a:gd name="T62" fmla="*/ 598 w 1102"/>
                  <a:gd name="T63" fmla="*/ 972 h 1074"/>
                  <a:gd name="T64" fmla="*/ 650 w 1102"/>
                  <a:gd name="T65" fmla="*/ 1032 h 1074"/>
                  <a:gd name="T66" fmla="*/ 741 w 1102"/>
                  <a:gd name="T67" fmla="*/ 1060 h 1074"/>
                  <a:gd name="T68" fmla="*/ 791 w 1102"/>
                  <a:gd name="T69" fmla="*/ 1068 h 1074"/>
                  <a:gd name="T70" fmla="*/ 785 w 1102"/>
                  <a:gd name="T71" fmla="*/ 1054 h 1074"/>
                  <a:gd name="T72" fmla="*/ 769 w 1102"/>
                  <a:gd name="T73" fmla="*/ 950 h 1074"/>
                  <a:gd name="T74" fmla="*/ 761 w 1102"/>
                  <a:gd name="T75" fmla="*/ 937 h 1074"/>
                  <a:gd name="T76" fmla="*/ 783 w 1102"/>
                  <a:gd name="T77" fmla="*/ 899 h 1074"/>
                  <a:gd name="T78" fmla="*/ 789 w 1102"/>
                  <a:gd name="T79" fmla="*/ 883 h 1074"/>
                  <a:gd name="T80" fmla="*/ 803 w 1102"/>
                  <a:gd name="T81" fmla="*/ 849 h 1074"/>
                  <a:gd name="T82" fmla="*/ 817 w 1102"/>
                  <a:gd name="T83" fmla="*/ 849 h 1074"/>
                  <a:gd name="T84" fmla="*/ 827 w 1102"/>
                  <a:gd name="T85" fmla="*/ 833 h 1074"/>
                  <a:gd name="T86" fmla="*/ 837 w 1102"/>
                  <a:gd name="T87" fmla="*/ 831 h 1074"/>
                  <a:gd name="T88" fmla="*/ 859 w 1102"/>
                  <a:gd name="T89" fmla="*/ 821 h 1074"/>
                  <a:gd name="T90" fmla="*/ 871 w 1102"/>
                  <a:gd name="T91" fmla="*/ 799 h 1074"/>
                  <a:gd name="T92" fmla="*/ 879 w 1102"/>
                  <a:gd name="T93" fmla="*/ 807 h 1074"/>
                  <a:gd name="T94" fmla="*/ 967 w 1102"/>
                  <a:gd name="T95" fmla="*/ 761 h 1074"/>
                  <a:gd name="T96" fmla="*/ 986 w 1102"/>
                  <a:gd name="T97" fmla="*/ 713 h 1074"/>
                  <a:gd name="T98" fmla="*/ 1004 w 1102"/>
                  <a:gd name="T99" fmla="*/ 707 h 1074"/>
                  <a:gd name="T100" fmla="*/ 1062 w 1102"/>
                  <a:gd name="T101" fmla="*/ 697 h 1074"/>
                  <a:gd name="T102" fmla="*/ 1078 w 1102"/>
                  <a:gd name="T103" fmla="*/ 689 h 1074"/>
                  <a:gd name="T104" fmla="*/ 1088 w 1102"/>
                  <a:gd name="T105" fmla="*/ 666 h 1074"/>
                  <a:gd name="T106" fmla="*/ 1092 w 1102"/>
                  <a:gd name="T107" fmla="*/ 624 h 1074"/>
                  <a:gd name="T108" fmla="*/ 1102 w 1102"/>
                  <a:gd name="T109" fmla="*/ 590 h 1074"/>
                  <a:gd name="T110" fmla="*/ 1096 w 1102"/>
                  <a:gd name="T111" fmla="*/ 536 h 1074"/>
                  <a:gd name="T112" fmla="*/ 1088 w 1102"/>
                  <a:gd name="T113" fmla="*/ 514 h 1074"/>
                  <a:gd name="T114" fmla="*/ 1076 w 1102"/>
                  <a:gd name="T115" fmla="*/ 482 h 1074"/>
                  <a:gd name="T116" fmla="*/ 1058 w 1102"/>
                  <a:gd name="T117" fmla="*/ 311 h 1074"/>
                  <a:gd name="T118" fmla="*/ 1020 w 1102"/>
                  <a:gd name="T119" fmla="*/ 303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43">
                <a:extLst>
                  <a:ext uri="{FF2B5EF4-FFF2-40B4-BE49-F238E27FC236}">
                    <a16:creationId xmlns:a16="http://schemas.microsoft.com/office/drawing/2014/main" id="{9D5DF2A4-02AF-4932-823B-A3FC84145CD8}"/>
                  </a:ext>
                </a:extLst>
              </p:cNvPr>
              <p:cNvSpPr>
                <a:spLocks/>
              </p:cNvSpPr>
              <p:nvPr/>
            </p:nvSpPr>
            <p:spPr bwMode="gray">
              <a:xfrm>
                <a:off x="3617" y="1811"/>
                <a:ext cx="583" cy="301"/>
              </a:xfrm>
              <a:custGeom>
                <a:avLst/>
                <a:gdLst>
                  <a:gd name="T0" fmla="*/ 117 w 580"/>
                  <a:gd name="T1" fmla="*/ 291 h 298"/>
                  <a:gd name="T2" fmla="*/ 115 w 580"/>
                  <a:gd name="T3" fmla="*/ 277 h 298"/>
                  <a:gd name="T4" fmla="*/ 133 w 580"/>
                  <a:gd name="T5" fmla="*/ 277 h 298"/>
                  <a:gd name="T6" fmla="*/ 466 w 580"/>
                  <a:gd name="T7" fmla="*/ 242 h 298"/>
                  <a:gd name="T8" fmla="*/ 501 w 580"/>
                  <a:gd name="T9" fmla="*/ 224 h 298"/>
                  <a:gd name="T10" fmla="*/ 521 w 580"/>
                  <a:gd name="T11" fmla="*/ 206 h 298"/>
                  <a:gd name="T12" fmla="*/ 523 w 580"/>
                  <a:gd name="T13" fmla="*/ 194 h 298"/>
                  <a:gd name="T14" fmla="*/ 531 w 580"/>
                  <a:gd name="T15" fmla="*/ 182 h 298"/>
                  <a:gd name="T16" fmla="*/ 579 w 580"/>
                  <a:gd name="T17" fmla="*/ 139 h 298"/>
                  <a:gd name="T18" fmla="*/ 577 w 580"/>
                  <a:gd name="T19" fmla="*/ 131 h 298"/>
                  <a:gd name="T20" fmla="*/ 569 w 580"/>
                  <a:gd name="T21" fmla="*/ 127 h 298"/>
                  <a:gd name="T22" fmla="*/ 559 w 580"/>
                  <a:gd name="T23" fmla="*/ 121 h 298"/>
                  <a:gd name="T24" fmla="*/ 553 w 580"/>
                  <a:gd name="T25" fmla="*/ 119 h 298"/>
                  <a:gd name="T26" fmla="*/ 527 w 580"/>
                  <a:gd name="T27" fmla="*/ 83 h 298"/>
                  <a:gd name="T28" fmla="*/ 525 w 580"/>
                  <a:gd name="T29" fmla="*/ 71 h 298"/>
                  <a:gd name="T30" fmla="*/ 523 w 580"/>
                  <a:gd name="T31" fmla="*/ 48 h 298"/>
                  <a:gd name="T32" fmla="*/ 511 w 580"/>
                  <a:gd name="T33" fmla="*/ 38 h 298"/>
                  <a:gd name="T34" fmla="*/ 495 w 580"/>
                  <a:gd name="T35" fmla="*/ 26 h 298"/>
                  <a:gd name="T36" fmla="*/ 480 w 580"/>
                  <a:gd name="T37" fmla="*/ 26 h 298"/>
                  <a:gd name="T38" fmla="*/ 472 w 580"/>
                  <a:gd name="T39" fmla="*/ 34 h 298"/>
                  <a:gd name="T40" fmla="*/ 460 w 580"/>
                  <a:gd name="T41" fmla="*/ 38 h 298"/>
                  <a:gd name="T42" fmla="*/ 440 w 580"/>
                  <a:gd name="T43" fmla="*/ 34 h 298"/>
                  <a:gd name="T44" fmla="*/ 418 w 580"/>
                  <a:gd name="T45" fmla="*/ 30 h 298"/>
                  <a:gd name="T46" fmla="*/ 390 w 580"/>
                  <a:gd name="T47" fmla="*/ 26 h 298"/>
                  <a:gd name="T48" fmla="*/ 368 w 580"/>
                  <a:gd name="T49" fmla="*/ 0 h 298"/>
                  <a:gd name="T50" fmla="*/ 356 w 580"/>
                  <a:gd name="T51" fmla="*/ 6 h 298"/>
                  <a:gd name="T52" fmla="*/ 340 w 580"/>
                  <a:gd name="T53" fmla="*/ 2 h 298"/>
                  <a:gd name="T54" fmla="*/ 338 w 580"/>
                  <a:gd name="T55" fmla="*/ 14 h 298"/>
                  <a:gd name="T56" fmla="*/ 340 w 580"/>
                  <a:gd name="T57" fmla="*/ 38 h 298"/>
                  <a:gd name="T58" fmla="*/ 320 w 580"/>
                  <a:gd name="T59" fmla="*/ 48 h 298"/>
                  <a:gd name="T60" fmla="*/ 302 w 580"/>
                  <a:gd name="T61" fmla="*/ 51 h 298"/>
                  <a:gd name="T62" fmla="*/ 269 w 580"/>
                  <a:gd name="T63" fmla="*/ 107 h 298"/>
                  <a:gd name="T64" fmla="*/ 245 w 580"/>
                  <a:gd name="T65" fmla="*/ 125 h 298"/>
                  <a:gd name="T66" fmla="*/ 231 w 580"/>
                  <a:gd name="T67" fmla="*/ 113 h 298"/>
                  <a:gd name="T68" fmla="*/ 219 w 580"/>
                  <a:gd name="T69" fmla="*/ 141 h 298"/>
                  <a:gd name="T70" fmla="*/ 205 w 580"/>
                  <a:gd name="T71" fmla="*/ 141 h 298"/>
                  <a:gd name="T72" fmla="*/ 187 w 580"/>
                  <a:gd name="T73" fmla="*/ 139 h 298"/>
                  <a:gd name="T74" fmla="*/ 177 w 580"/>
                  <a:gd name="T75" fmla="*/ 156 h 298"/>
                  <a:gd name="T76" fmla="*/ 151 w 580"/>
                  <a:gd name="T77" fmla="*/ 141 h 298"/>
                  <a:gd name="T78" fmla="*/ 119 w 580"/>
                  <a:gd name="T79" fmla="*/ 147 h 298"/>
                  <a:gd name="T80" fmla="*/ 117 w 580"/>
                  <a:gd name="T81" fmla="*/ 160 h 298"/>
                  <a:gd name="T82" fmla="*/ 105 w 580"/>
                  <a:gd name="T83" fmla="*/ 160 h 298"/>
                  <a:gd name="T84" fmla="*/ 105 w 580"/>
                  <a:gd name="T85" fmla="*/ 162 h 298"/>
                  <a:gd name="T86" fmla="*/ 101 w 580"/>
                  <a:gd name="T87" fmla="*/ 174 h 298"/>
                  <a:gd name="T88" fmla="*/ 99 w 580"/>
                  <a:gd name="T89" fmla="*/ 180 h 298"/>
                  <a:gd name="T90" fmla="*/ 105 w 580"/>
                  <a:gd name="T91" fmla="*/ 192 h 298"/>
                  <a:gd name="T92" fmla="*/ 72 w 580"/>
                  <a:gd name="T93" fmla="*/ 202 h 298"/>
                  <a:gd name="T94" fmla="*/ 78 w 580"/>
                  <a:gd name="T95" fmla="*/ 234 h 298"/>
                  <a:gd name="T96" fmla="*/ 58 w 580"/>
                  <a:gd name="T97" fmla="*/ 232 h 298"/>
                  <a:gd name="T98" fmla="*/ 36 w 580"/>
                  <a:gd name="T99" fmla="*/ 224 h 298"/>
                  <a:gd name="T100" fmla="*/ 22 w 580"/>
                  <a:gd name="T101" fmla="*/ 246 h 298"/>
                  <a:gd name="T102" fmla="*/ 24 w 580"/>
                  <a:gd name="T103" fmla="*/ 250 h 298"/>
                  <a:gd name="T104" fmla="*/ 32 w 580"/>
                  <a:gd name="T105" fmla="*/ 263 h 298"/>
                  <a:gd name="T106" fmla="*/ 20 w 580"/>
                  <a:gd name="T107" fmla="*/ 291 h 298"/>
                  <a:gd name="T108" fmla="*/ 6 w 580"/>
                  <a:gd name="T109" fmla="*/ 29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44">
                <a:extLst>
                  <a:ext uri="{FF2B5EF4-FFF2-40B4-BE49-F238E27FC236}">
                    <a16:creationId xmlns:a16="http://schemas.microsoft.com/office/drawing/2014/main" id="{82BE65FE-8E82-47B5-8B71-FACDABF36CED}"/>
                  </a:ext>
                </a:extLst>
              </p:cNvPr>
              <p:cNvSpPr>
                <a:spLocks/>
              </p:cNvSpPr>
              <p:nvPr/>
            </p:nvSpPr>
            <p:spPr bwMode="gray">
              <a:xfrm>
                <a:off x="3567" y="2037"/>
                <a:ext cx="649" cy="229"/>
              </a:xfrm>
              <a:custGeom>
                <a:avLst/>
                <a:gdLst>
                  <a:gd name="T0" fmla="*/ 649 w 646"/>
                  <a:gd name="T1" fmla="*/ 0 h 228"/>
                  <a:gd name="T2" fmla="*/ 516 w 646"/>
                  <a:gd name="T3" fmla="*/ 16 h 228"/>
                  <a:gd name="T4" fmla="*/ 510 w 646"/>
                  <a:gd name="T5" fmla="*/ 22 h 228"/>
                  <a:gd name="T6" fmla="*/ 183 w 646"/>
                  <a:gd name="T7" fmla="*/ 50 h 228"/>
                  <a:gd name="T8" fmla="*/ 177 w 646"/>
                  <a:gd name="T9" fmla="*/ 48 h 228"/>
                  <a:gd name="T10" fmla="*/ 165 w 646"/>
                  <a:gd name="T11" fmla="*/ 50 h 228"/>
                  <a:gd name="T12" fmla="*/ 167 w 646"/>
                  <a:gd name="T13" fmla="*/ 54 h 228"/>
                  <a:gd name="T14" fmla="*/ 167 w 646"/>
                  <a:gd name="T15" fmla="*/ 64 h 228"/>
                  <a:gd name="T16" fmla="*/ 50 w 646"/>
                  <a:gd name="T17" fmla="*/ 74 h 228"/>
                  <a:gd name="T18" fmla="*/ 44 w 646"/>
                  <a:gd name="T19" fmla="*/ 88 h 228"/>
                  <a:gd name="T20" fmla="*/ 40 w 646"/>
                  <a:gd name="T21" fmla="*/ 104 h 228"/>
                  <a:gd name="T22" fmla="*/ 42 w 646"/>
                  <a:gd name="T23" fmla="*/ 110 h 228"/>
                  <a:gd name="T24" fmla="*/ 38 w 646"/>
                  <a:gd name="T25" fmla="*/ 125 h 228"/>
                  <a:gd name="T26" fmla="*/ 36 w 646"/>
                  <a:gd name="T27" fmla="*/ 131 h 228"/>
                  <a:gd name="T28" fmla="*/ 38 w 646"/>
                  <a:gd name="T29" fmla="*/ 135 h 228"/>
                  <a:gd name="T30" fmla="*/ 34 w 646"/>
                  <a:gd name="T31" fmla="*/ 143 h 228"/>
                  <a:gd name="T32" fmla="*/ 24 w 646"/>
                  <a:gd name="T33" fmla="*/ 153 h 228"/>
                  <a:gd name="T34" fmla="*/ 20 w 646"/>
                  <a:gd name="T35" fmla="*/ 175 h 228"/>
                  <a:gd name="T36" fmla="*/ 10 w 646"/>
                  <a:gd name="T37" fmla="*/ 187 h 228"/>
                  <a:gd name="T38" fmla="*/ 12 w 646"/>
                  <a:gd name="T39" fmla="*/ 201 h 228"/>
                  <a:gd name="T40" fmla="*/ 10 w 646"/>
                  <a:gd name="T41" fmla="*/ 219 h 228"/>
                  <a:gd name="T42" fmla="*/ 8 w 646"/>
                  <a:gd name="T43" fmla="*/ 219 h 228"/>
                  <a:gd name="T44" fmla="*/ 0 w 646"/>
                  <a:gd name="T45" fmla="*/ 229 h 228"/>
                  <a:gd name="T46" fmla="*/ 167 w 646"/>
                  <a:gd name="T47" fmla="*/ 215 h 228"/>
                  <a:gd name="T48" fmla="*/ 376 w 646"/>
                  <a:gd name="T49" fmla="*/ 197 h 228"/>
                  <a:gd name="T50" fmla="*/ 456 w 646"/>
                  <a:gd name="T51" fmla="*/ 189 h 228"/>
                  <a:gd name="T52" fmla="*/ 458 w 646"/>
                  <a:gd name="T53" fmla="*/ 165 h 228"/>
                  <a:gd name="T54" fmla="*/ 466 w 646"/>
                  <a:gd name="T55" fmla="*/ 165 h 228"/>
                  <a:gd name="T56" fmla="*/ 470 w 646"/>
                  <a:gd name="T57" fmla="*/ 165 h 228"/>
                  <a:gd name="T58" fmla="*/ 476 w 646"/>
                  <a:gd name="T59" fmla="*/ 159 h 228"/>
                  <a:gd name="T60" fmla="*/ 476 w 646"/>
                  <a:gd name="T61" fmla="*/ 153 h 228"/>
                  <a:gd name="T62" fmla="*/ 476 w 646"/>
                  <a:gd name="T63" fmla="*/ 147 h 228"/>
                  <a:gd name="T64" fmla="*/ 478 w 646"/>
                  <a:gd name="T65" fmla="*/ 141 h 228"/>
                  <a:gd name="T66" fmla="*/ 484 w 646"/>
                  <a:gd name="T67" fmla="*/ 135 h 228"/>
                  <a:gd name="T68" fmla="*/ 500 w 646"/>
                  <a:gd name="T69" fmla="*/ 127 h 228"/>
                  <a:gd name="T70" fmla="*/ 520 w 646"/>
                  <a:gd name="T71" fmla="*/ 123 h 228"/>
                  <a:gd name="T72" fmla="*/ 538 w 646"/>
                  <a:gd name="T73" fmla="*/ 106 h 228"/>
                  <a:gd name="T74" fmla="*/ 545 w 646"/>
                  <a:gd name="T75" fmla="*/ 102 h 228"/>
                  <a:gd name="T76" fmla="*/ 557 w 646"/>
                  <a:gd name="T77" fmla="*/ 92 h 228"/>
                  <a:gd name="T78" fmla="*/ 559 w 646"/>
                  <a:gd name="T79" fmla="*/ 82 h 228"/>
                  <a:gd name="T80" fmla="*/ 563 w 646"/>
                  <a:gd name="T81" fmla="*/ 82 h 228"/>
                  <a:gd name="T82" fmla="*/ 567 w 646"/>
                  <a:gd name="T83" fmla="*/ 82 h 228"/>
                  <a:gd name="T84" fmla="*/ 571 w 646"/>
                  <a:gd name="T85" fmla="*/ 78 h 228"/>
                  <a:gd name="T86" fmla="*/ 571 w 646"/>
                  <a:gd name="T87" fmla="*/ 76 h 228"/>
                  <a:gd name="T88" fmla="*/ 577 w 646"/>
                  <a:gd name="T89" fmla="*/ 70 h 228"/>
                  <a:gd name="T90" fmla="*/ 581 w 646"/>
                  <a:gd name="T91" fmla="*/ 70 h 228"/>
                  <a:gd name="T92" fmla="*/ 585 w 646"/>
                  <a:gd name="T93" fmla="*/ 74 h 228"/>
                  <a:gd name="T94" fmla="*/ 591 w 646"/>
                  <a:gd name="T95" fmla="*/ 70 h 228"/>
                  <a:gd name="T96" fmla="*/ 593 w 646"/>
                  <a:gd name="T97" fmla="*/ 66 h 228"/>
                  <a:gd name="T98" fmla="*/ 601 w 646"/>
                  <a:gd name="T99" fmla="*/ 58 h 228"/>
                  <a:gd name="T100" fmla="*/ 609 w 646"/>
                  <a:gd name="T101" fmla="*/ 56 h 228"/>
                  <a:gd name="T102" fmla="*/ 621 w 646"/>
                  <a:gd name="T103" fmla="*/ 56 h 228"/>
                  <a:gd name="T104" fmla="*/ 635 w 646"/>
                  <a:gd name="T105" fmla="*/ 34 h 228"/>
                  <a:gd name="T106" fmla="*/ 645 w 646"/>
                  <a:gd name="T107" fmla="*/ 26 h 228"/>
                  <a:gd name="T108" fmla="*/ 647 w 646"/>
                  <a:gd name="T109" fmla="*/ 20 h 228"/>
                  <a:gd name="T110" fmla="*/ 649 w 646"/>
                  <a:gd name="T111" fmla="*/ 14 h 228"/>
                  <a:gd name="T112" fmla="*/ 647 w 646"/>
                  <a:gd name="T113" fmla="*/ 6 h 228"/>
                  <a:gd name="T114" fmla="*/ 649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Freeform 45">
                <a:extLst>
                  <a:ext uri="{FF2B5EF4-FFF2-40B4-BE49-F238E27FC236}">
                    <a16:creationId xmlns:a16="http://schemas.microsoft.com/office/drawing/2014/main" id="{04C99B6B-4F80-47F2-94E1-1C56CF30F5AA}"/>
                  </a:ext>
                </a:extLst>
              </p:cNvPr>
              <p:cNvSpPr>
                <a:spLocks/>
              </p:cNvSpPr>
              <p:nvPr/>
            </p:nvSpPr>
            <p:spPr bwMode="gray">
              <a:xfrm>
                <a:off x="3930" y="1489"/>
                <a:ext cx="331" cy="371"/>
              </a:xfrm>
              <a:custGeom>
                <a:avLst/>
                <a:gdLst>
                  <a:gd name="T0" fmla="*/ 28 w 330"/>
                  <a:gd name="T1" fmla="*/ 325 h 370"/>
                  <a:gd name="T2" fmla="*/ 44 w 330"/>
                  <a:gd name="T3" fmla="*/ 329 h 370"/>
                  <a:gd name="T4" fmla="*/ 56 w 330"/>
                  <a:gd name="T5" fmla="*/ 323 h 370"/>
                  <a:gd name="T6" fmla="*/ 78 w 330"/>
                  <a:gd name="T7" fmla="*/ 349 h 370"/>
                  <a:gd name="T8" fmla="*/ 106 w 330"/>
                  <a:gd name="T9" fmla="*/ 353 h 370"/>
                  <a:gd name="T10" fmla="*/ 128 w 330"/>
                  <a:gd name="T11" fmla="*/ 357 h 370"/>
                  <a:gd name="T12" fmla="*/ 148 w 330"/>
                  <a:gd name="T13" fmla="*/ 361 h 370"/>
                  <a:gd name="T14" fmla="*/ 160 w 330"/>
                  <a:gd name="T15" fmla="*/ 357 h 370"/>
                  <a:gd name="T16" fmla="*/ 169 w 330"/>
                  <a:gd name="T17" fmla="*/ 349 h 370"/>
                  <a:gd name="T18" fmla="*/ 183 w 330"/>
                  <a:gd name="T19" fmla="*/ 349 h 370"/>
                  <a:gd name="T20" fmla="*/ 199 w 330"/>
                  <a:gd name="T21" fmla="*/ 361 h 370"/>
                  <a:gd name="T22" fmla="*/ 211 w 330"/>
                  <a:gd name="T23" fmla="*/ 371 h 370"/>
                  <a:gd name="T24" fmla="*/ 229 w 330"/>
                  <a:gd name="T25" fmla="*/ 357 h 370"/>
                  <a:gd name="T26" fmla="*/ 235 w 330"/>
                  <a:gd name="T27" fmla="*/ 343 h 370"/>
                  <a:gd name="T28" fmla="*/ 241 w 330"/>
                  <a:gd name="T29" fmla="*/ 307 h 370"/>
                  <a:gd name="T30" fmla="*/ 255 w 330"/>
                  <a:gd name="T31" fmla="*/ 319 h 370"/>
                  <a:gd name="T32" fmla="*/ 261 w 330"/>
                  <a:gd name="T33" fmla="*/ 297 h 370"/>
                  <a:gd name="T34" fmla="*/ 275 w 330"/>
                  <a:gd name="T35" fmla="*/ 273 h 370"/>
                  <a:gd name="T36" fmla="*/ 281 w 330"/>
                  <a:gd name="T37" fmla="*/ 263 h 370"/>
                  <a:gd name="T38" fmla="*/ 297 w 330"/>
                  <a:gd name="T39" fmla="*/ 261 h 370"/>
                  <a:gd name="T40" fmla="*/ 313 w 330"/>
                  <a:gd name="T41" fmla="*/ 241 h 370"/>
                  <a:gd name="T42" fmla="*/ 325 w 330"/>
                  <a:gd name="T43" fmla="*/ 231 h 370"/>
                  <a:gd name="T44" fmla="*/ 321 w 330"/>
                  <a:gd name="T45" fmla="*/ 215 h 370"/>
                  <a:gd name="T46" fmla="*/ 325 w 330"/>
                  <a:gd name="T47" fmla="*/ 199 h 370"/>
                  <a:gd name="T48" fmla="*/ 317 w 330"/>
                  <a:gd name="T49" fmla="*/ 154 h 370"/>
                  <a:gd name="T50" fmla="*/ 323 w 330"/>
                  <a:gd name="T51" fmla="*/ 136 h 370"/>
                  <a:gd name="T52" fmla="*/ 331 w 330"/>
                  <a:gd name="T53" fmla="*/ 132 h 370"/>
                  <a:gd name="T54" fmla="*/ 271 w 330"/>
                  <a:gd name="T55" fmla="*/ 20 h 370"/>
                  <a:gd name="T56" fmla="*/ 247 w 330"/>
                  <a:gd name="T57" fmla="*/ 34 h 370"/>
                  <a:gd name="T58" fmla="*/ 219 w 330"/>
                  <a:gd name="T59" fmla="*/ 62 h 370"/>
                  <a:gd name="T60" fmla="*/ 201 w 330"/>
                  <a:gd name="T61" fmla="*/ 62 h 370"/>
                  <a:gd name="T62" fmla="*/ 177 w 330"/>
                  <a:gd name="T63" fmla="*/ 78 h 370"/>
                  <a:gd name="T64" fmla="*/ 154 w 330"/>
                  <a:gd name="T65" fmla="*/ 72 h 370"/>
                  <a:gd name="T66" fmla="*/ 146 w 330"/>
                  <a:gd name="T67" fmla="*/ 72 h 370"/>
                  <a:gd name="T68" fmla="*/ 146 w 330"/>
                  <a:gd name="T69" fmla="*/ 66 h 370"/>
                  <a:gd name="T70" fmla="*/ 112 w 330"/>
                  <a:gd name="T71" fmla="*/ 56 h 370"/>
                  <a:gd name="T72" fmla="*/ 96 w 330"/>
                  <a:gd name="T73" fmla="*/ 58 h 370"/>
                  <a:gd name="T74" fmla="*/ 0 w 330"/>
                  <a:gd name="T75" fmla="*/ 6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46">
                <a:extLst>
                  <a:ext uri="{FF2B5EF4-FFF2-40B4-BE49-F238E27FC236}">
                    <a16:creationId xmlns:a16="http://schemas.microsoft.com/office/drawing/2014/main" id="{7190C8CC-CC40-4FF4-896D-941D2D4F4A20}"/>
                  </a:ext>
                </a:extLst>
              </p:cNvPr>
              <p:cNvSpPr>
                <a:spLocks/>
              </p:cNvSpPr>
              <p:nvPr/>
            </p:nvSpPr>
            <p:spPr bwMode="gray">
              <a:xfrm>
                <a:off x="4023" y="1958"/>
                <a:ext cx="699" cy="301"/>
              </a:xfrm>
              <a:custGeom>
                <a:avLst/>
                <a:gdLst>
                  <a:gd name="T0" fmla="*/ 10 w 694"/>
                  <a:gd name="T1" fmla="*/ 243 h 300"/>
                  <a:gd name="T2" fmla="*/ 20 w 694"/>
                  <a:gd name="T3" fmla="*/ 231 h 300"/>
                  <a:gd name="T4" fmla="*/ 28 w 694"/>
                  <a:gd name="T5" fmla="*/ 213 h 300"/>
                  <a:gd name="T6" fmla="*/ 83 w 694"/>
                  <a:gd name="T7" fmla="*/ 185 h 300"/>
                  <a:gd name="T8" fmla="*/ 103 w 694"/>
                  <a:gd name="T9" fmla="*/ 161 h 300"/>
                  <a:gd name="T10" fmla="*/ 115 w 694"/>
                  <a:gd name="T11" fmla="*/ 157 h 300"/>
                  <a:gd name="T12" fmla="*/ 125 w 694"/>
                  <a:gd name="T13" fmla="*/ 148 h 300"/>
                  <a:gd name="T14" fmla="*/ 137 w 694"/>
                  <a:gd name="T15" fmla="*/ 144 h 300"/>
                  <a:gd name="T16" fmla="*/ 165 w 694"/>
                  <a:gd name="T17" fmla="*/ 134 h 300"/>
                  <a:gd name="T18" fmla="*/ 191 w 694"/>
                  <a:gd name="T19" fmla="*/ 98 h 300"/>
                  <a:gd name="T20" fmla="*/ 193 w 694"/>
                  <a:gd name="T21" fmla="*/ 78 h 300"/>
                  <a:gd name="T22" fmla="*/ 214 w 694"/>
                  <a:gd name="T23" fmla="*/ 76 h 300"/>
                  <a:gd name="T24" fmla="*/ 248 w 694"/>
                  <a:gd name="T25" fmla="*/ 72 h 300"/>
                  <a:gd name="T26" fmla="*/ 661 w 694"/>
                  <a:gd name="T27" fmla="*/ 4 h 300"/>
                  <a:gd name="T28" fmla="*/ 671 w 694"/>
                  <a:gd name="T29" fmla="*/ 12 h 300"/>
                  <a:gd name="T30" fmla="*/ 683 w 694"/>
                  <a:gd name="T31" fmla="*/ 30 h 300"/>
                  <a:gd name="T32" fmla="*/ 679 w 694"/>
                  <a:gd name="T33" fmla="*/ 32 h 300"/>
                  <a:gd name="T34" fmla="*/ 667 w 694"/>
                  <a:gd name="T35" fmla="*/ 32 h 300"/>
                  <a:gd name="T36" fmla="*/ 663 w 694"/>
                  <a:gd name="T37" fmla="*/ 34 h 300"/>
                  <a:gd name="T38" fmla="*/ 639 w 694"/>
                  <a:gd name="T39" fmla="*/ 50 h 300"/>
                  <a:gd name="T40" fmla="*/ 616 w 694"/>
                  <a:gd name="T41" fmla="*/ 66 h 300"/>
                  <a:gd name="T42" fmla="*/ 624 w 694"/>
                  <a:gd name="T43" fmla="*/ 68 h 300"/>
                  <a:gd name="T44" fmla="*/ 657 w 694"/>
                  <a:gd name="T45" fmla="*/ 54 h 300"/>
                  <a:gd name="T46" fmla="*/ 669 w 694"/>
                  <a:gd name="T47" fmla="*/ 64 h 300"/>
                  <a:gd name="T48" fmla="*/ 677 w 694"/>
                  <a:gd name="T49" fmla="*/ 68 h 300"/>
                  <a:gd name="T50" fmla="*/ 691 w 694"/>
                  <a:gd name="T51" fmla="*/ 54 h 300"/>
                  <a:gd name="T52" fmla="*/ 699 w 694"/>
                  <a:gd name="T53" fmla="*/ 84 h 300"/>
                  <a:gd name="T54" fmla="*/ 687 w 694"/>
                  <a:gd name="T55" fmla="*/ 102 h 300"/>
                  <a:gd name="T56" fmla="*/ 671 w 694"/>
                  <a:gd name="T57" fmla="*/ 114 h 300"/>
                  <a:gd name="T58" fmla="*/ 647 w 694"/>
                  <a:gd name="T59" fmla="*/ 116 h 300"/>
                  <a:gd name="T60" fmla="*/ 643 w 694"/>
                  <a:gd name="T61" fmla="*/ 110 h 300"/>
                  <a:gd name="T62" fmla="*/ 637 w 694"/>
                  <a:gd name="T63" fmla="*/ 104 h 300"/>
                  <a:gd name="T64" fmla="*/ 635 w 694"/>
                  <a:gd name="T65" fmla="*/ 122 h 300"/>
                  <a:gd name="T66" fmla="*/ 643 w 694"/>
                  <a:gd name="T67" fmla="*/ 128 h 300"/>
                  <a:gd name="T68" fmla="*/ 647 w 694"/>
                  <a:gd name="T69" fmla="*/ 144 h 300"/>
                  <a:gd name="T70" fmla="*/ 618 w 694"/>
                  <a:gd name="T71" fmla="*/ 163 h 300"/>
                  <a:gd name="T72" fmla="*/ 616 w 694"/>
                  <a:gd name="T73" fmla="*/ 169 h 300"/>
                  <a:gd name="T74" fmla="*/ 657 w 694"/>
                  <a:gd name="T75" fmla="*/ 157 h 300"/>
                  <a:gd name="T76" fmla="*/ 669 w 694"/>
                  <a:gd name="T77" fmla="*/ 159 h 300"/>
                  <a:gd name="T78" fmla="*/ 637 w 694"/>
                  <a:gd name="T79" fmla="*/ 187 h 300"/>
                  <a:gd name="T80" fmla="*/ 602 w 694"/>
                  <a:gd name="T81" fmla="*/ 213 h 300"/>
                  <a:gd name="T82" fmla="*/ 596 w 694"/>
                  <a:gd name="T83" fmla="*/ 219 h 300"/>
                  <a:gd name="T84" fmla="*/ 564 w 694"/>
                  <a:gd name="T85" fmla="*/ 259 h 300"/>
                  <a:gd name="T86" fmla="*/ 546 w 694"/>
                  <a:gd name="T87" fmla="*/ 293 h 300"/>
                  <a:gd name="T88" fmla="*/ 403 w 694"/>
                  <a:gd name="T89" fmla="*/ 227 h 300"/>
                  <a:gd name="T90" fmla="*/ 294 w 694"/>
                  <a:gd name="T91" fmla="*/ 213 h 300"/>
                  <a:gd name="T92" fmla="*/ 286 w 694"/>
                  <a:gd name="T93" fmla="*/ 211 h 300"/>
                  <a:gd name="T94" fmla="*/ 175 w 694"/>
                  <a:gd name="T95" fmla="*/ 219 h 300"/>
                  <a:gd name="T96" fmla="*/ 153 w 694"/>
                  <a:gd name="T97" fmla="*/ 237 h 300"/>
                  <a:gd name="T98" fmla="*/ 0 w 694"/>
                  <a:gd name="T99" fmla="*/ 267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47">
                <a:extLst>
                  <a:ext uri="{FF2B5EF4-FFF2-40B4-BE49-F238E27FC236}">
                    <a16:creationId xmlns:a16="http://schemas.microsoft.com/office/drawing/2014/main" id="{D9FABBA0-1193-49DA-BC19-061AC8B2067F}"/>
                  </a:ext>
                </a:extLst>
              </p:cNvPr>
              <p:cNvSpPr>
                <a:spLocks/>
              </p:cNvSpPr>
              <p:nvPr/>
            </p:nvSpPr>
            <p:spPr bwMode="gray">
              <a:xfrm>
                <a:off x="4139" y="1619"/>
                <a:ext cx="356" cy="351"/>
              </a:xfrm>
              <a:custGeom>
                <a:avLst/>
                <a:gdLst>
                  <a:gd name="T0" fmla="*/ 119 w 354"/>
                  <a:gd name="T1" fmla="*/ 0 h 350"/>
                  <a:gd name="T2" fmla="*/ 117 w 354"/>
                  <a:gd name="T3" fmla="*/ 16 h 350"/>
                  <a:gd name="T4" fmla="*/ 121 w 354"/>
                  <a:gd name="T5" fmla="*/ 32 h 350"/>
                  <a:gd name="T6" fmla="*/ 111 w 354"/>
                  <a:gd name="T7" fmla="*/ 76 h 350"/>
                  <a:gd name="T8" fmla="*/ 113 w 354"/>
                  <a:gd name="T9" fmla="*/ 90 h 350"/>
                  <a:gd name="T10" fmla="*/ 107 w 354"/>
                  <a:gd name="T11" fmla="*/ 108 h 350"/>
                  <a:gd name="T12" fmla="*/ 88 w 354"/>
                  <a:gd name="T13" fmla="*/ 128 h 350"/>
                  <a:gd name="T14" fmla="*/ 78 w 354"/>
                  <a:gd name="T15" fmla="*/ 134 h 350"/>
                  <a:gd name="T16" fmla="*/ 64 w 354"/>
                  <a:gd name="T17" fmla="*/ 138 h 350"/>
                  <a:gd name="T18" fmla="*/ 58 w 354"/>
                  <a:gd name="T19" fmla="*/ 150 h 350"/>
                  <a:gd name="T20" fmla="*/ 52 w 354"/>
                  <a:gd name="T21" fmla="*/ 179 h 350"/>
                  <a:gd name="T22" fmla="*/ 36 w 354"/>
                  <a:gd name="T23" fmla="*/ 177 h 350"/>
                  <a:gd name="T24" fmla="*/ 24 w 354"/>
                  <a:gd name="T25" fmla="*/ 201 h 350"/>
                  <a:gd name="T26" fmla="*/ 24 w 354"/>
                  <a:gd name="T27" fmla="*/ 223 h 350"/>
                  <a:gd name="T28" fmla="*/ 10 w 354"/>
                  <a:gd name="T29" fmla="*/ 241 h 350"/>
                  <a:gd name="T30" fmla="*/ 2 w 354"/>
                  <a:gd name="T31" fmla="*/ 255 h 350"/>
                  <a:gd name="T32" fmla="*/ 2 w 354"/>
                  <a:gd name="T33" fmla="*/ 269 h 350"/>
                  <a:gd name="T34" fmla="*/ 20 w 354"/>
                  <a:gd name="T35" fmla="*/ 295 h 350"/>
                  <a:gd name="T36" fmla="*/ 32 w 354"/>
                  <a:gd name="T37" fmla="*/ 313 h 350"/>
                  <a:gd name="T38" fmla="*/ 44 w 354"/>
                  <a:gd name="T39" fmla="*/ 315 h 350"/>
                  <a:gd name="T40" fmla="*/ 48 w 354"/>
                  <a:gd name="T41" fmla="*/ 319 h 350"/>
                  <a:gd name="T42" fmla="*/ 60 w 354"/>
                  <a:gd name="T43" fmla="*/ 323 h 350"/>
                  <a:gd name="T44" fmla="*/ 60 w 354"/>
                  <a:gd name="T45" fmla="*/ 333 h 350"/>
                  <a:gd name="T46" fmla="*/ 88 w 354"/>
                  <a:gd name="T47" fmla="*/ 351 h 350"/>
                  <a:gd name="T48" fmla="*/ 107 w 354"/>
                  <a:gd name="T49" fmla="*/ 345 h 350"/>
                  <a:gd name="T50" fmla="*/ 113 w 354"/>
                  <a:gd name="T51" fmla="*/ 335 h 350"/>
                  <a:gd name="T52" fmla="*/ 123 w 354"/>
                  <a:gd name="T53" fmla="*/ 343 h 350"/>
                  <a:gd name="T54" fmla="*/ 149 w 354"/>
                  <a:gd name="T55" fmla="*/ 333 h 350"/>
                  <a:gd name="T56" fmla="*/ 155 w 354"/>
                  <a:gd name="T57" fmla="*/ 321 h 350"/>
                  <a:gd name="T58" fmla="*/ 175 w 354"/>
                  <a:gd name="T59" fmla="*/ 311 h 350"/>
                  <a:gd name="T60" fmla="*/ 193 w 354"/>
                  <a:gd name="T61" fmla="*/ 297 h 350"/>
                  <a:gd name="T62" fmla="*/ 191 w 354"/>
                  <a:gd name="T63" fmla="*/ 279 h 350"/>
                  <a:gd name="T64" fmla="*/ 221 w 354"/>
                  <a:gd name="T65" fmla="*/ 189 h 350"/>
                  <a:gd name="T66" fmla="*/ 235 w 354"/>
                  <a:gd name="T67" fmla="*/ 195 h 350"/>
                  <a:gd name="T68" fmla="*/ 241 w 354"/>
                  <a:gd name="T69" fmla="*/ 203 h 350"/>
                  <a:gd name="T70" fmla="*/ 257 w 354"/>
                  <a:gd name="T71" fmla="*/ 191 h 350"/>
                  <a:gd name="T72" fmla="*/ 270 w 354"/>
                  <a:gd name="T73" fmla="*/ 156 h 350"/>
                  <a:gd name="T74" fmla="*/ 286 w 354"/>
                  <a:gd name="T75" fmla="*/ 146 h 350"/>
                  <a:gd name="T76" fmla="*/ 296 w 354"/>
                  <a:gd name="T77" fmla="*/ 136 h 350"/>
                  <a:gd name="T78" fmla="*/ 306 w 354"/>
                  <a:gd name="T79" fmla="*/ 120 h 350"/>
                  <a:gd name="T80" fmla="*/ 304 w 354"/>
                  <a:gd name="T81" fmla="*/ 114 h 350"/>
                  <a:gd name="T82" fmla="*/ 306 w 354"/>
                  <a:gd name="T83" fmla="*/ 90 h 350"/>
                  <a:gd name="T84" fmla="*/ 346 w 354"/>
                  <a:gd name="T85" fmla="*/ 110 h 350"/>
                  <a:gd name="T86" fmla="*/ 352 w 354"/>
                  <a:gd name="T87" fmla="*/ 110 h 350"/>
                  <a:gd name="T88" fmla="*/ 356 w 354"/>
                  <a:gd name="T89" fmla="*/ 92 h 350"/>
                  <a:gd name="T90" fmla="*/ 344 w 354"/>
                  <a:gd name="T91" fmla="*/ 72 h 350"/>
                  <a:gd name="T92" fmla="*/ 334 w 354"/>
                  <a:gd name="T93" fmla="*/ 68 h 350"/>
                  <a:gd name="T94" fmla="*/ 322 w 354"/>
                  <a:gd name="T95" fmla="*/ 64 h 350"/>
                  <a:gd name="T96" fmla="*/ 296 w 354"/>
                  <a:gd name="T97" fmla="*/ 78 h 350"/>
                  <a:gd name="T98" fmla="*/ 276 w 354"/>
                  <a:gd name="T99" fmla="*/ 80 h 350"/>
                  <a:gd name="T100" fmla="*/ 268 w 354"/>
                  <a:gd name="T101" fmla="*/ 84 h 350"/>
                  <a:gd name="T102" fmla="*/ 255 w 354"/>
                  <a:gd name="T103" fmla="*/ 96 h 350"/>
                  <a:gd name="T104" fmla="*/ 233 w 354"/>
                  <a:gd name="T105" fmla="*/ 116 h 350"/>
                  <a:gd name="T106" fmla="*/ 225 w 354"/>
                  <a:gd name="T107" fmla="*/ 126 h 350"/>
                  <a:gd name="T108" fmla="*/ 137 w 354"/>
                  <a:gd name="T109" fmla="*/ 9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48">
                <a:extLst>
                  <a:ext uri="{FF2B5EF4-FFF2-40B4-BE49-F238E27FC236}">
                    <a16:creationId xmlns:a16="http://schemas.microsoft.com/office/drawing/2014/main" id="{47929C20-2EF9-4588-BB24-2E9889BA4CAE}"/>
                  </a:ext>
                </a:extLst>
              </p:cNvPr>
              <p:cNvSpPr>
                <a:spLocks/>
              </p:cNvSpPr>
              <p:nvPr/>
            </p:nvSpPr>
            <p:spPr bwMode="gray">
              <a:xfrm>
                <a:off x="987" y="1278"/>
                <a:ext cx="633" cy="1080"/>
              </a:xfrm>
              <a:custGeom>
                <a:avLst/>
                <a:gdLst>
                  <a:gd name="T0" fmla="*/ 358 w 630"/>
                  <a:gd name="T1" fmla="*/ 1054 h 1076"/>
                  <a:gd name="T2" fmla="*/ 360 w 630"/>
                  <a:gd name="T3" fmla="*/ 1038 h 1076"/>
                  <a:gd name="T4" fmla="*/ 352 w 630"/>
                  <a:gd name="T5" fmla="*/ 1026 h 1076"/>
                  <a:gd name="T6" fmla="*/ 336 w 630"/>
                  <a:gd name="T7" fmla="*/ 956 h 1076"/>
                  <a:gd name="T8" fmla="*/ 297 w 630"/>
                  <a:gd name="T9" fmla="*/ 915 h 1076"/>
                  <a:gd name="T10" fmla="*/ 283 w 630"/>
                  <a:gd name="T11" fmla="*/ 899 h 1076"/>
                  <a:gd name="T12" fmla="*/ 275 w 630"/>
                  <a:gd name="T13" fmla="*/ 879 h 1076"/>
                  <a:gd name="T14" fmla="*/ 229 w 630"/>
                  <a:gd name="T15" fmla="*/ 861 h 1076"/>
                  <a:gd name="T16" fmla="*/ 195 w 630"/>
                  <a:gd name="T17" fmla="*/ 825 h 1076"/>
                  <a:gd name="T18" fmla="*/ 133 w 630"/>
                  <a:gd name="T19" fmla="*/ 801 h 1076"/>
                  <a:gd name="T20" fmla="*/ 129 w 630"/>
                  <a:gd name="T21" fmla="*/ 777 h 1076"/>
                  <a:gd name="T22" fmla="*/ 137 w 630"/>
                  <a:gd name="T23" fmla="*/ 743 h 1076"/>
                  <a:gd name="T24" fmla="*/ 125 w 630"/>
                  <a:gd name="T25" fmla="*/ 715 h 1076"/>
                  <a:gd name="T26" fmla="*/ 129 w 630"/>
                  <a:gd name="T27" fmla="*/ 703 h 1076"/>
                  <a:gd name="T28" fmla="*/ 94 w 630"/>
                  <a:gd name="T29" fmla="*/ 640 h 1076"/>
                  <a:gd name="T30" fmla="*/ 70 w 630"/>
                  <a:gd name="T31" fmla="*/ 596 h 1076"/>
                  <a:gd name="T32" fmla="*/ 82 w 630"/>
                  <a:gd name="T33" fmla="*/ 566 h 1076"/>
                  <a:gd name="T34" fmla="*/ 86 w 630"/>
                  <a:gd name="T35" fmla="*/ 534 h 1076"/>
                  <a:gd name="T36" fmla="*/ 56 w 630"/>
                  <a:gd name="T37" fmla="*/ 504 h 1076"/>
                  <a:gd name="T38" fmla="*/ 58 w 630"/>
                  <a:gd name="T39" fmla="*/ 458 h 1076"/>
                  <a:gd name="T40" fmla="*/ 68 w 630"/>
                  <a:gd name="T41" fmla="*/ 440 h 1076"/>
                  <a:gd name="T42" fmla="*/ 72 w 630"/>
                  <a:gd name="T43" fmla="*/ 462 h 1076"/>
                  <a:gd name="T44" fmla="*/ 88 w 630"/>
                  <a:gd name="T45" fmla="*/ 458 h 1076"/>
                  <a:gd name="T46" fmla="*/ 82 w 630"/>
                  <a:gd name="T47" fmla="*/ 416 h 1076"/>
                  <a:gd name="T48" fmla="*/ 70 w 630"/>
                  <a:gd name="T49" fmla="*/ 428 h 1076"/>
                  <a:gd name="T50" fmla="*/ 46 w 630"/>
                  <a:gd name="T51" fmla="*/ 414 h 1076"/>
                  <a:gd name="T52" fmla="*/ 38 w 630"/>
                  <a:gd name="T53" fmla="*/ 397 h 1076"/>
                  <a:gd name="T54" fmla="*/ 18 w 630"/>
                  <a:gd name="T55" fmla="*/ 331 h 1076"/>
                  <a:gd name="T56" fmla="*/ 10 w 630"/>
                  <a:gd name="T57" fmla="*/ 281 h 1076"/>
                  <a:gd name="T58" fmla="*/ 22 w 630"/>
                  <a:gd name="T59" fmla="*/ 241 h 1076"/>
                  <a:gd name="T60" fmla="*/ 12 w 630"/>
                  <a:gd name="T61" fmla="*/ 193 h 1076"/>
                  <a:gd name="T62" fmla="*/ 4 w 630"/>
                  <a:gd name="T63" fmla="*/ 177 h 1076"/>
                  <a:gd name="T64" fmla="*/ 2 w 630"/>
                  <a:gd name="T65" fmla="*/ 151 h 1076"/>
                  <a:gd name="T66" fmla="*/ 40 w 630"/>
                  <a:gd name="T67" fmla="*/ 94 h 1076"/>
                  <a:gd name="T68" fmla="*/ 48 w 630"/>
                  <a:gd name="T69" fmla="*/ 70 h 1076"/>
                  <a:gd name="T70" fmla="*/ 50 w 630"/>
                  <a:gd name="T71" fmla="*/ 18 h 1076"/>
                  <a:gd name="T72" fmla="*/ 358 w 630"/>
                  <a:gd name="T73" fmla="*/ 80 h 1076"/>
                  <a:gd name="T74" fmla="*/ 609 w 630"/>
                  <a:gd name="T75" fmla="*/ 869 h 1076"/>
                  <a:gd name="T76" fmla="*/ 615 w 630"/>
                  <a:gd name="T77" fmla="*/ 891 h 1076"/>
                  <a:gd name="T78" fmla="*/ 621 w 630"/>
                  <a:gd name="T79" fmla="*/ 919 h 1076"/>
                  <a:gd name="T80" fmla="*/ 633 w 630"/>
                  <a:gd name="T81" fmla="*/ 937 h 1076"/>
                  <a:gd name="T82" fmla="*/ 619 w 630"/>
                  <a:gd name="T83" fmla="*/ 948 h 1076"/>
                  <a:gd name="T84" fmla="*/ 591 w 630"/>
                  <a:gd name="T85" fmla="*/ 990 h 1076"/>
                  <a:gd name="T86" fmla="*/ 567 w 630"/>
                  <a:gd name="T87" fmla="*/ 1016 h 1076"/>
                  <a:gd name="T88" fmla="*/ 565 w 630"/>
                  <a:gd name="T89" fmla="*/ 1042 h 1076"/>
                  <a:gd name="T90" fmla="*/ 581 w 630"/>
                  <a:gd name="T91" fmla="*/ 1062 h 1076"/>
                  <a:gd name="T92" fmla="*/ 569 w 630"/>
                  <a:gd name="T93" fmla="*/ 1080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Freeform 58">
                <a:extLst>
                  <a:ext uri="{FF2B5EF4-FFF2-40B4-BE49-F238E27FC236}">
                    <a16:creationId xmlns:a16="http://schemas.microsoft.com/office/drawing/2014/main" id="{BDED96F9-A7E7-4D1A-B444-2A4E33074E41}"/>
                  </a:ext>
                </a:extLst>
              </p:cNvPr>
              <p:cNvSpPr>
                <a:spLocks/>
              </p:cNvSpPr>
              <p:nvPr/>
            </p:nvSpPr>
            <p:spPr bwMode="gray">
              <a:xfrm>
                <a:off x="4353" y="1640"/>
                <a:ext cx="364" cy="177"/>
              </a:xfrm>
              <a:custGeom>
                <a:avLst/>
                <a:gdLst>
                  <a:gd name="T0" fmla="*/ 209 w 362"/>
                  <a:gd name="T1" fmla="*/ 12 h 174"/>
                  <a:gd name="T2" fmla="*/ 12 w 362"/>
                  <a:gd name="T3" fmla="*/ 106 h 174"/>
                  <a:gd name="T4" fmla="*/ 20 w 362"/>
                  <a:gd name="T5" fmla="*/ 96 h 174"/>
                  <a:gd name="T6" fmla="*/ 42 w 362"/>
                  <a:gd name="T7" fmla="*/ 75 h 174"/>
                  <a:gd name="T8" fmla="*/ 54 w 362"/>
                  <a:gd name="T9" fmla="*/ 63 h 174"/>
                  <a:gd name="T10" fmla="*/ 62 w 362"/>
                  <a:gd name="T11" fmla="*/ 59 h 174"/>
                  <a:gd name="T12" fmla="*/ 82 w 362"/>
                  <a:gd name="T13" fmla="*/ 57 h 174"/>
                  <a:gd name="T14" fmla="*/ 109 w 362"/>
                  <a:gd name="T15" fmla="*/ 43 h 174"/>
                  <a:gd name="T16" fmla="*/ 121 w 362"/>
                  <a:gd name="T17" fmla="*/ 47 h 174"/>
                  <a:gd name="T18" fmla="*/ 131 w 362"/>
                  <a:gd name="T19" fmla="*/ 51 h 174"/>
                  <a:gd name="T20" fmla="*/ 143 w 362"/>
                  <a:gd name="T21" fmla="*/ 71 h 174"/>
                  <a:gd name="T22" fmla="*/ 149 w 362"/>
                  <a:gd name="T23" fmla="*/ 69 h 174"/>
                  <a:gd name="T24" fmla="*/ 163 w 362"/>
                  <a:gd name="T25" fmla="*/ 75 h 174"/>
                  <a:gd name="T26" fmla="*/ 167 w 362"/>
                  <a:gd name="T27" fmla="*/ 94 h 174"/>
                  <a:gd name="T28" fmla="*/ 189 w 362"/>
                  <a:gd name="T29" fmla="*/ 100 h 174"/>
                  <a:gd name="T30" fmla="*/ 205 w 362"/>
                  <a:gd name="T31" fmla="*/ 112 h 174"/>
                  <a:gd name="T32" fmla="*/ 193 w 362"/>
                  <a:gd name="T33" fmla="*/ 134 h 174"/>
                  <a:gd name="T34" fmla="*/ 189 w 362"/>
                  <a:gd name="T35" fmla="*/ 161 h 174"/>
                  <a:gd name="T36" fmla="*/ 211 w 362"/>
                  <a:gd name="T37" fmla="*/ 155 h 174"/>
                  <a:gd name="T38" fmla="*/ 225 w 362"/>
                  <a:gd name="T39" fmla="*/ 167 h 174"/>
                  <a:gd name="T40" fmla="*/ 233 w 362"/>
                  <a:gd name="T41" fmla="*/ 163 h 174"/>
                  <a:gd name="T42" fmla="*/ 263 w 362"/>
                  <a:gd name="T43" fmla="*/ 169 h 174"/>
                  <a:gd name="T44" fmla="*/ 274 w 362"/>
                  <a:gd name="T45" fmla="*/ 173 h 174"/>
                  <a:gd name="T46" fmla="*/ 269 w 362"/>
                  <a:gd name="T47" fmla="*/ 165 h 174"/>
                  <a:gd name="T48" fmla="*/ 257 w 362"/>
                  <a:gd name="T49" fmla="*/ 151 h 174"/>
                  <a:gd name="T50" fmla="*/ 257 w 362"/>
                  <a:gd name="T51" fmla="*/ 146 h 174"/>
                  <a:gd name="T52" fmla="*/ 261 w 362"/>
                  <a:gd name="T53" fmla="*/ 142 h 174"/>
                  <a:gd name="T54" fmla="*/ 247 w 362"/>
                  <a:gd name="T55" fmla="*/ 128 h 174"/>
                  <a:gd name="T56" fmla="*/ 239 w 362"/>
                  <a:gd name="T57" fmla="*/ 106 h 174"/>
                  <a:gd name="T58" fmla="*/ 241 w 362"/>
                  <a:gd name="T59" fmla="*/ 75 h 174"/>
                  <a:gd name="T60" fmla="*/ 237 w 362"/>
                  <a:gd name="T61" fmla="*/ 69 h 174"/>
                  <a:gd name="T62" fmla="*/ 239 w 362"/>
                  <a:gd name="T63" fmla="*/ 59 h 174"/>
                  <a:gd name="T64" fmla="*/ 243 w 362"/>
                  <a:gd name="T65" fmla="*/ 49 h 174"/>
                  <a:gd name="T66" fmla="*/ 259 w 362"/>
                  <a:gd name="T67" fmla="*/ 37 h 174"/>
                  <a:gd name="T68" fmla="*/ 271 w 362"/>
                  <a:gd name="T69" fmla="*/ 22 h 174"/>
                  <a:gd name="T70" fmla="*/ 267 w 362"/>
                  <a:gd name="T71" fmla="*/ 39 h 174"/>
                  <a:gd name="T72" fmla="*/ 257 w 362"/>
                  <a:gd name="T73" fmla="*/ 53 h 174"/>
                  <a:gd name="T74" fmla="*/ 259 w 362"/>
                  <a:gd name="T75" fmla="*/ 71 h 174"/>
                  <a:gd name="T76" fmla="*/ 269 w 362"/>
                  <a:gd name="T77" fmla="*/ 92 h 174"/>
                  <a:gd name="T78" fmla="*/ 257 w 362"/>
                  <a:gd name="T79" fmla="*/ 102 h 174"/>
                  <a:gd name="T80" fmla="*/ 267 w 362"/>
                  <a:gd name="T81" fmla="*/ 108 h 174"/>
                  <a:gd name="T82" fmla="*/ 267 w 362"/>
                  <a:gd name="T83" fmla="*/ 120 h 174"/>
                  <a:gd name="T84" fmla="*/ 269 w 362"/>
                  <a:gd name="T85" fmla="*/ 130 h 174"/>
                  <a:gd name="T86" fmla="*/ 286 w 362"/>
                  <a:gd name="T87" fmla="*/ 151 h 174"/>
                  <a:gd name="T88" fmla="*/ 294 w 362"/>
                  <a:gd name="T89" fmla="*/ 146 h 174"/>
                  <a:gd name="T90" fmla="*/ 304 w 362"/>
                  <a:gd name="T91" fmla="*/ 149 h 174"/>
                  <a:gd name="T92" fmla="*/ 308 w 362"/>
                  <a:gd name="T93" fmla="*/ 165 h 174"/>
                  <a:gd name="T94" fmla="*/ 312 w 362"/>
                  <a:gd name="T95" fmla="*/ 175 h 174"/>
                  <a:gd name="T96" fmla="*/ 324 w 362"/>
                  <a:gd name="T97" fmla="*/ 177 h 174"/>
                  <a:gd name="T98" fmla="*/ 354 w 362"/>
                  <a:gd name="T99" fmla="*/ 161 h 174"/>
                  <a:gd name="T100" fmla="*/ 358 w 362"/>
                  <a:gd name="T101" fmla="*/ 151 h 174"/>
                  <a:gd name="T102" fmla="*/ 362 w 362"/>
                  <a:gd name="T103" fmla="*/ 114 h 174"/>
                  <a:gd name="T104" fmla="*/ 27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59">
                <a:extLst>
                  <a:ext uri="{FF2B5EF4-FFF2-40B4-BE49-F238E27FC236}">
                    <a16:creationId xmlns:a16="http://schemas.microsoft.com/office/drawing/2014/main" id="{FB1300FF-75D3-4A62-9D5B-9FDE1194397B}"/>
                  </a:ext>
                </a:extLst>
              </p:cNvPr>
              <p:cNvSpPr>
                <a:spLocks/>
              </p:cNvSpPr>
              <p:nvPr/>
            </p:nvSpPr>
            <p:spPr bwMode="gray">
              <a:xfrm>
                <a:off x="4649" y="1463"/>
                <a:ext cx="112" cy="242"/>
              </a:xfrm>
              <a:custGeom>
                <a:avLst/>
                <a:gdLst>
                  <a:gd name="T0" fmla="*/ 0 w 110"/>
                  <a:gd name="T1" fmla="*/ 182 h 242"/>
                  <a:gd name="T2" fmla="*/ 4 w 110"/>
                  <a:gd name="T3" fmla="*/ 182 h 242"/>
                  <a:gd name="T4" fmla="*/ 14 w 110"/>
                  <a:gd name="T5" fmla="*/ 198 h 242"/>
                  <a:gd name="T6" fmla="*/ 39 w 110"/>
                  <a:gd name="T7" fmla="*/ 214 h 242"/>
                  <a:gd name="T8" fmla="*/ 57 w 110"/>
                  <a:gd name="T9" fmla="*/ 218 h 242"/>
                  <a:gd name="T10" fmla="*/ 63 w 110"/>
                  <a:gd name="T11" fmla="*/ 232 h 242"/>
                  <a:gd name="T12" fmla="*/ 67 w 110"/>
                  <a:gd name="T13" fmla="*/ 242 h 242"/>
                  <a:gd name="T14" fmla="*/ 77 w 110"/>
                  <a:gd name="T15" fmla="*/ 226 h 242"/>
                  <a:gd name="T16" fmla="*/ 86 w 110"/>
                  <a:gd name="T17" fmla="*/ 200 h 242"/>
                  <a:gd name="T18" fmla="*/ 102 w 110"/>
                  <a:gd name="T19" fmla="*/ 174 h 242"/>
                  <a:gd name="T20" fmla="*/ 112 w 110"/>
                  <a:gd name="T21" fmla="*/ 150 h 242"/>
                  <a:gd name="T22" fmla="*/ 108 w 110"/>
                  <a:gd name="T23" fmla="*/ 110 h 242"/>
                  <a:gd name="T24" fmla="*/ 100 w 110"/>
                  <a:gd name="T25" fmla="*/ 76 h 242"/>
                  <a:gd name="T26" fmla="*/ 86 w 110"/>
                  <a:gd name="T27" fmla="*/ 82 h 242"/>
                  <a:gd name="T28" fmla="*/ 79 w 110"/>
                  <a:gd name="T29" fmla="*/ 78 h 242"/>
                  <a:gd name="T30" fmla="*/ 75 w 110"/>
                  <a:gd name="T31" fmla="*/ 80 h 242"/>
                  <a:gd name="T32" fmla="*/ 81 w 110"/>
                  <a:gd name="T33" fmla="*/ 64 h 242"/>
                  <a:gd name="T34" fmla="*/ 88 w 110"/>
                  <a:gd name="T35" fmla="*/ 60 h 242"/>
                  <a:gd name="T36" fmla="*/ 90 w 110"/>
                  <a:gd name="T37" fmla="*/ 42 h 242"/>
                  <a:gd name="T38" fmla="*/ 96 w 110"/>
                  <a:gd name="T39" fmla="*/ 34 h 242"/>
                  <a:gd name="T40" fmla="*/ 26 w 110"/>
                  <a:gd name="T41" fmla="*/ 0 h 242"/>
                  <a:gd name="T42" fmla="*/ 18 w 110"/>
                  <a:gd name="T43" fmla="*/ 12 h 242"/>
                  <a:gd name="T44" fmla="*/ 14 w 110"/>
                  <a:gd name="T45" fmla="*/ 30 h 242"/>
                  <a:gd name="T46" fmla="*/ 4 w 110"/>
                  <a:gd name="T47" fmla="*/ 42 h 242"/>
                  <a:gd name="T48" fmla="*/ 10 w 110"/>
                  <a:gd name="T49" fmla="*/ 52 h 242"/>
                  <a:gd name="T50" fmla="*/ 6 w 110"/>
                  <a:gd name="T51" fmla="*/ 64 h 242"/>
                  <a:gd name="T52" fmla="*/ 8 w 110"/>
                  <a:gd name="T53" fmla="*/ 84 h 242"/>
                  <a:gd name="T54" fmla="*/ 20 w 110"/>
                  <a:gd name="T55" fmla="*/ 98 h 242"/>
                  <a:gd name="T56" fmla="*/ 33 w 110"/>
                  <a:gd name="T57" fmla="*/ 102 h 242"/>
                  <a:gd name="T58" fmla="*/ 43 w 110"/>
                  <a:gd name="T59" fmla="*/ 110 h 242"/>
                  <a:gd name="T60" fmla="*/ 53 w 110"/>
                  <a:gd name="T61" fmla="*/ 120 h 242"/>
                  <a:gd name="T62" fmla="*/ 29 w 110"/>
                  <a:gd name="T63" fmla="*/ 140 h 242"/>
                  <a:gd name="T64" fmla="*/ 6 w 110"/>
                  <a:gd name="T65" fmla="*/ 164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60">
                <a:extLst>
                  <a:ext uri="{FF2B5EF4-FFF2-40B4-BE49-F238E27FC236}">
                    <a16:creationId xmlns:a16="http://schemas.microsoft.com/office/drawing/2014/main" id="{DDF57B49-1705-4DE2-8AFC-2C20A0B495E9}"/>
                  </a:ext>
                </a:extLst>
              </p:cNvPr>
              <p:cNvSpPr>
                <a:spLocks/>
              </p:cNvSpPr>
              <p:nvPr/>
            </p:nvSpPr>
            <p:spPr bwMode="gray">
              <a:xfrm>
                <a:off x="2544" y="2061"/>
                <a:ext cx="680" cy="354"/>
              </a:xfrm>
              <a:custGeom>
                <a:avLst/>
                <a:gdLst>
                  <a:gd name="T0" fmla="*/ 78 w 678"/>
                  <a:gd name="T1" fmla="*/ 6 h 352"/>
                  <a:gd name="T2" fmla="*/ 0 w 678"/>
                  <a:gd name="T3" fmla="*/ 50 h 352"/>
                  <a:gd name="T4" fmla="*/ 231 w 678"/>
                  <a:gd name="T5" fmla="*/ 257 h 352"/>
                  <a:gd name="T6" fmla="*/ 243 w 678"/>
                  <a:gd name="T7" fmla="*/ 261 h 352"/>
                  <a:gd name="T8" fmla="*/ 261 w 678"/>
                  <a:gd name="T9" fmla="*/ 280 h 352"/>
                  <a:gd name="T10" fmla="*/ 283 w 678"/>
                  <a:gd name="T11" fmla="*/ 272 h 352"/>
                  <a:gd name="T12" fmla="*/ 295 w 678"/>
                  <a:gd name="T13" fmla="*/ 282 h 352"/>
                  <a:gd name="T14" fmla="*/ 299 w 678"/>
                  <a:gd name="T15" fmla="*/ 294 h 352"/>
                  <a:gd name="T16" fmla="*/ 323 w 678"/>
                  <a:gd name="T17" fmla="*/ 300 h 352"/>
                  <a:gd name="T18" fmla="*/ 335 w 678"/>
                  <a:gd name="T19" fmla="*/ 304 h 352"/>
                  <a:gd name="T20" fmla="*/ 343 w 678"/>
                  <a:gd name="T21" fmla="*/ 300 h 352"/>
                  <a:gd name="T22" fmla="*/ 357 w 678"/>
                  <a:gd name="T23" fmla="*/ 312 h 352"/>
                  <a:gd name="T24" fmla="*/ 383 w 678"/>
                  <a:gd name="T25" fmla="*/ 308 h 352"/>
                  <a:gd name="T26" fmla="*/ 391 w 678"/>
                  <a:gd name="T27" fmla="*/ 320 h 352"/>
                  <a:gd name="T28" fmla="*/ 395 w 678"/>
                  <a:gd name="T29" fmla="*/ 332 h 352"/>
                  <a:gd name="T30" fmla="*/ 413 w 678"/>
                  <a:gd name="T31" fmla="*/ 324 h 352"/>
                  <a:gd name="T32" fmla="*/ 439 w 678"/>
                  <a:gd name="T33" fmla="*/ 336 h 352"/>
                  <a:gd name="T34" fmla="*/ 451 w 678"/>
                  <a:gd name="T35" fmla="*/ 332 h 352"/>
                  <a:gd name="T36" fmla="*/ 459 w 678"/>
                  <a:gd name="T37" fmla="*/ 336 h 352"/>
                  <a:gd name="T38" fmla="*/ 461 w 678"/>
                  <a:gd name="T39" fmla="*/ 350 h 352"/>
                  <a:gd name="T40" fmla="*/ 465 w 678"/>
                  <a:gd name="T41" fmla="*/ 340 h 352"/>
                  <a:gd name="T42" fmla="*/ 479 w 678"/>
                  <a:gd name="T43" fmla="*/ 328 h 352"/>
                  <a:gd name="T44" fmla="*/ 483 w 678"/>
                  <a:gd name="T45" fmla="*/ 334 h 352"/>
                  <a:gd name="T46" fmla="*/ 497 w 678"/>
                  <a:gd name="T47" fmla="*/ 336 h 352"/>
                  <a:gd name="T48" fmla="*/ 507 w 678"/>
                  <a:gd name="T49" fmla="*/ 334 h 352"/>
                  <a:gd name="T50" fmla="*/ 507 w 678"/>
                  <a:gd name="T51" fmla="*/ 336 h 352"/>
                  <a:gd name="T52" fmla="*/ 528 w 678"/>
                  <a:gd name="T53" fmla="*/ 350 h 352"/>
                  <a:gd name="T54" fmla="*/ 546 w 678"/>
                  <a:gd name="T55" fmla="*/ 336 h 352"/>
                  <a:gd name="T56" fmla="*/ 578 w 678"/>
                  <a:gd name="T57" fmla="*/ 330 h 352"/>
                  <a:gd name="T58" fmla="*/ 592 w 678"/>
                  <a:gd name="T59" fmla="*/ 328 h 352"/>
                  <a:gd name="T60" fmla="*/ 622 w 678"/>
                  <a:gd name="T61" fmla="*/ 328 h 352"/>
                  <a:gd name="T62" fmla="*/ 662 w 678"/>
                  <a:gd name="T63" fmla="*/ 346 h 352"/>
                  <a:gd name="T64" fmla="*/ 674 w 678"/>
                  <a:gd name="T65" fmla="*/ 352 h 352"/>
                  <a:gd name="T66" fmla="*/ 680 w 678"/>
                  <a:gd name="T67" fmla="*/ 177 h 352"/>
                  <a:gd name="T68" fmla="*/ 664 w 678"/>
                  <a:gd name="T69" fmla="*/ 18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61">
                <a:extLst>
                  <a:ext uri="{FF2B5EF4-FFF2-40B4-BE49-F238E27FC236}">
                    <a16:creationId xmlns:a16="http://schemas.microsoft.com/office/drawing/2014/main" id="{DCF444A3-1909-4A22-A79F-821B5A3BA24B}"/>
                  </a:ext>
                </a:extLst>
              </p:cNvPr>
              <p:cNvSpPr>
                <a:spLocks/>
              </p:cNvSpPr>
              <p:nvPr/>
            </p:nvSpPr>
            <p:spPr bwMode="gray">
              <a:xfrm>
                <a:off x="4286" y="1087"/>
                <a:ext cx="597" cy="457"/>
              </a:xfrm>
              <a:custGeom>
                <a:avLst/>
                <a:gdLst>
                  <a:gd name="T0" fmla="*/ 456 w 594"/>
                  <a:gd name="T1" fmla="*/ 409 h 456"/>
                  <a:gd name="T2" fmla="*/ 448 w 594"/>
                  <a:gd name="T3" fmla="*/ 425 h 456"/>
                  <a:gd name="T4" fmla="*/ 442 w 594"/>
                  <a:gd name="T5" fmla="*/ 439 h 456"/>
                  <a:gd name="T6" fmla="*/ 438 w 594"/>
                  <a:gd name="T7" fmla="*/ 457 h 456"/>
                  <a:gd name="T8" fmla="*/ 452 w 594"/>
                  <a:gd name="T9" fmla="*/ 441 h 456"/>
                  <a:gd name="T10" fmla="*/ 476 w 594"/>
                  <a:gd name="T11" fmla="*/ 439 h 456"/>
                  <a:gd name="T12" fmla="*/ 509 w 594"/>
                  <a:gd name="T13" fmla="*/ 425 h 456"/>
                  <a:gd name="T14" fmla="*/ 563 w 594"/>
                  <a:gd name="T15" fmla="*/ 387 h 456"/>
                  <a:gd name="T16" fmla="*/ 581 w 594"/>
                  <a:gd name="T17" fmla="*/ 373 h 456"/>
                  <a:gd name="T18" fmla="*/ 597 w 594"/>
                  <a:gd name="T19" fmla="*/ 357 h 456"/>
                  <a:gd name="T20" fmla="*/ 589 w 594"/>
                  <a:gd name="T21" fmla="*/ 361 h 456"/>
                  <a:gd name="T22" fmla="*/ 567 w 594"/>
                  <a:gd name="T23" fmla="*/ 371 h 456"/>
                  <a:gd name="T24" fmla="*/ 553 w 594"/>
                  <a:gd name="T25" fmla="*/ 379 h 456"/>
                  <a:gd name="T26" fmla="*/ 569 w 594"/>
                  <a:gd name="T27" fmla="*/ 353 h 456"/>
                  <a:gd name="T28" fmla="*/ 557 w 594"/>
                  <a:gd name="T29" fmla="*/ 365 h 456"/>
                  <a:gd name="T30" fmla="*/ 507 w 594"/>
                  <a:gd name="T31" fmla="*/ 393 h 456"/>
                  <a:gd name="T32" fmla="*/ 468 w 594"/>
                  <a:gd name="T33" fmla="*/ 419 h 456"/>
                  <a:gd name="T34" fmla="*/ 466 w 594"/>
                  <a:gd name="T35" fmla="*/ 399 h 456"/>
                  <a:gd name="T36" fmla="*/ 476 w 594"/>
                  <a:gd name="T37" fmla="*/ 373 h 456"/>
                  <a:gd name="T38" fmla="*/ 462 w 594"/>
                  <a:gd name="T39" fmla="*/ 289 h 456"/>
                  <a:gd name="T40" fmla="*/ 452 w 594"/>
                  <a:gd name="T41" fmla="*/ 200 h 456"/>
                  <a:gd name="T42" fmla="*/ 442 w 594"/>
                  <a:gd name="T43" fmla="*/ 146 h 456"/>
                  <a:gd name="T44" fmla="*/ 430 w 594"/>
                  <a:gd name="T45" fmla="*/ 136 h 456"/>
                  <a:gd name="T46" fmla="*/ 428 w 594"/>
                  <a:gd name="T47" fmla="*/ 120 h 456"/>
                  <a:gd name="T48" fmla="*/ 420 w 594"/>
                  <a:gd name="T49" fmla="*/ 70 h 456"/>
                  <a:gd name="T50" fmla="*/ 404 w 594"/>
                  <a:gd name="T51" fmla="*/ 18 h 456"/>
                  <a:gd name="T52" fmla="*/ 396 w 594"/>
                  <a:gd name="T53" fmla="*/ 0 h 456"/>
                  <a:gd name="T54" fmla="*/ 302 w 594"/>
                  <a:gd name="T55" fmla="*/ 20 h 456"/>
                  <a:gd name="T56" fmla="*/ 267 w 594"/>
                  <a:gd name="T57" fmla="*/ 48 h 456"/>
                  <a:gd name="T58" fmla="*/ 243 w 594"/>
                  <a:gd name="T59" fmla="*/ 90 h 456"/>
                  <a:gd name="T60" fmla="*/ 211 w 594"/>
                  <a:gd name="T61" fmla="*/ 130 h 456"/>
                  <a:gd name="T62" fmla="*/ 215 w 594"/>
                  <a:gd name="T63" fmla="*/ 146 h 456"/>
                  <a:gd name="T64" fmla="*/ 227 w 594"/>
                  <a:gd name="T65" fmla="*/ 154 h 456"/>
                  <a:gd name="T66" fmla="*/ 229 w 594"/>
                  <a:gd name="T67" fmla="*/ 174 h 456"/>
                  <a:gd name="T68" fmla="*/ 191 w 594"/>
                  <a:gd name="T69" fmla="*/ 218 h 456"/>
                  <a:gd name="T70" fmla="*/ 125 w 594"/>
                  <a:gd name="T71" fmla="*/ 231 h 456"/>
                  <a:gd name="T72" fmla="*/ 72 w 594"/>
                  <a:gd name="T73" fmla="*/ 235 h 456"/>
                  <a:gd name="T74" fmla="*/ 38 w 594"/>
                  <a:gd name="T75" fmla="*/ 263 h 456"/>
                  <a:gd name="T76" fmla="*/ 56 w 594"/>
                  <a:gd name="T77" fmla="*/ 297 h 456"/>
                  <a:gd name="T78" fmla="*/ 42 w 594"/>
                  <a:gd name="T79" fmla="*/ 321 h 456"/>
                  <a:gd name="T80" fmla="*/ 6 w 594"/>
                  <a:gd name="T81" fmla="*/ 387 h 456"/>
                  <a:gd name="T82" fmla="*/ 334 w 594"/>
                  <a:gd name="T83" fmla="*/ 331 h 456"/>
                  <a:gd name="T84" fmla="*/ 342 w 594"/>
                  <a:gd name="T85" fmla="*/ 337 h 456"/>
                  <a:gd name="T86" fmla="*/ 358 w 594"/>
                  <a:gd name="T87" fmla="*/ 363 h 456"/>
                  <a:gd name="T88" fmla="*/ 382 w 594"/>
                  <a:gd name="T89" fmla="*/ 371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62">
                <a:extLst>
                  <a:ext uri="{FF2B5EF4-FFF2-40B4-BE49-F238E27FC236}">
                    <a16:creationId xmlns:a16="http://schemas.microsoft.com/office/drawing/2014/main" id="{ABA3814C-EE43-4B1C-9EB8-8480B1FAF41E}"/>
                  </a:ext>
                </a:extLst>
              </p:cNvPr>
              <p:cNvSpPr>
                <a:spLocks/>
              </p:cNvSpPr>
              <p:nvPr/>
            </p:nvSpPr>
            <p:spPr bwMode="gray">
              <a:xfrm>
                <a:off x="4238" y="1410"/>
                <a:ext cx="462" cy="301"/>
              </a:xfrm>
              <a:custGeom>
                <a:avLst/>
                <a:gdLst>
                  <a:gd name="T0" fmla="*/ 114 w 460"/>
                  <a:gd name="T1" fmla="*/ 285 h 298"/>
                  <a:gd name="T2" fmla="*/ 323 w 460"/>
                  <a:gd name="T3" fmla="*/ 244 h 298"/>
                  <a:gd name="T4" fmla="*/ 390 w 460"/>
                  <a:gd name="T5" fmla="*/ 232 h 298"/>
                  <a:gd name="T6" fmla="*/ 392 w 460"/>
                  <a:gd name="T7" fmla="*/ 230 h 298"/>
                  <a:gd name="T8" fmla="*/ 394 w 460"/>
                  <a:gd name="T9" fmla="*/ 230 h 298"/>
                  <a:gd name="T10" fmla="*/ 394 w 460"/>
                  <a:gd name="T11" fmla="*/ 224 h 298"/>
                  <a:gd name="T12" fmla="*/ 402 w 460"/>
                  <a:gd name="T13" fmla="*/ 216 h 298"/>
                  <a:gd name="T14" fmla="*/ 410 w 460"/>
                  <a:gd name="T15" fmla="*/ 216 h 298"/>
                  <a:gd name="T16" fmla="*/ 416 w 460"/>
                  <a:gd name="T17" fmla="*/ 218 h 298"/>
                  <a:gd name="T18" fmla="*/ 436 w 460"/>
                  <a:gd name="T19" fmla="*/ 204 h 298"/>
                  <a:gd name="T20" fmla="*/ 438 w 460"/>
                  <a:gd name="T21" fmla="*/ 194 h 298"/>
                  <a:gd name="T22" fmla="*/ 450 w 460"/>
                  <a:gd name="T23" fmla="*/ 182 h 298"/>
                  <a:gd name="T24" fmla="*/ 462 w 460"/>
                  <a:gd name="T25" fmla="*/ 174 h 298"/>
                  <a:gd name="T26" fmla="*/ 462 w 460"/>
                  <a:gd name="T27" fmla="*/ 172 h 298"/>
                  <a:gd name="T28" fmla="*/ 452 w 460"/>
                  <a:gd name="T29" fmla="*/ 164 h 298"/>
                  <a:gd name="T30" fmla="*/ 448 w 460"/>
                  <a:gd name="T31" fmla="*/ 160 h 298"/>
                  <a:gd name="T32" fmla="*/ 442 w 460"/>
                  <a:gd name="T33" fmla="*/ 156 h 298"/>
                  <a:gd name="T34" fmla="*/ 440 w 460"/>
                  <a:gd name="T35" fmla="*/ 154 h 298"/>
                  <a:gd name="T36" fmla="*/ 430 w 460"/>
                  <a:gd name="T37" fmla="*/ 152 h 298"/>
                  <a:gd name="T38" fmla="*/ 428 w 460"/>
                  <a:gd name="T39" fmla="*/ 139 h 298"/>
                  <a:gd name="T40" fmla="*/ 418 w 460"/>
                  <a:gd name="T41" fmla="*/ 137 h 298"/>
                  <a:gd name="T42" fmla="*/ 416 w 460"/>
                  <a:gd name="T43" fmla="*/ 135 h 298"/>
                  <a:gd name="T44" fmla="*/ 416 w 460"/>
                  <a:gd name="T45" fmla="*/ 117 h 298"/>
                  <a:gd name="T46" fmla="*/ 420 w 460"/>
                  <a:gd name="T47" fmla="*/ 115 h 298"/>
                  <a:gd name="T48" fmla="*/ 420 w 460"/>
                  <a:gd name="T49" fmla="*/ 105 h 298"/>
                  <a:gd name="T50" fmla="*/ 414 w 460"/>
                  <a:gd name="T51" fmla="*/ 99 h 298"/>
                  <a:gd name="T52" fmla="*/ 414 w 460"/>
                  <a:gd name="T53" fmla="*/ 95 h 298"/>
                  <a:gd name="T54" fmla="*/ 416 w 460"/>
                  <a:gd name="T55" fmla="*/ 93 h 298"/>
                  <a:gd name="T56" fmla="*/ 424 w 460"/>
                  <a:gd name="T57" fmla="*/ 83 h 298"/>
                  <a:gd name="T58" fmla="*/ 428 w 460"/>
                  <a:gd name="T59" fmla="*/ 69 h 298"/>
                  <a:gd name="T60" fmla="*/ 428 w 460"/>
                  <a:gd name="T61" fmla="*/ 65 h 298"/>
                  <a:gd name="T62" fmla="*/ 432 w 460"/>
                  <a:gd name="T63" fmla="*/ 57 h 298"/>
                  <a:gd name="T64" fmla="*/ 436 w 460"/>
                  <a:gd name="T65" fmla="*/ 53 h 298"/>
                  <a:gd name="T66" fmla="*/ 430 w 460"/>
                  <a:gd name="T67" fmla="*/ 48 h 298"/>
                  <a:gd name="T68" fmla="*/ 410 w 460"/>
                  <a:gd name="T69" fmla="*/ 46 h 298"/>
                  <a:gd name="T70" fmla="*/ 410 w 460"/>
                  <a:gd name="T71" fmla="*/ 44 h 298"/>
                  <a:gd name="T72" fmla="*/ 406 w 460"/>
                  <a:gd name="T73" fmla="*/ 40 h 298"/>
                  <a:gd name="T74" fmla="*/ 406 w 460"/>
                  <a:gd name="T75" fmla="*/ 34 h 298"/>
                  <a:gd name="T76" fmla="*/ 396 w 460"/>
                  <a:gd name="T77" fmla="*/ 14 h 298"/>
                  <a:gd name="T78" fmla="*/ 390 w 460"/>
                  <a:gd name="T79" fmla="*/ 14 h 298"/>
                  <a:gd name="T80" fmla="*/ 388 w 460"/>
                  <a:gd name="T81" fmla="*/ 10 h 298"/>
                  <a:gd name="T82" fmla="*/ 384 w 460"/>
                  <a:gd name="T83" fmla="*/ 12 h 298"/>
                  <a:gd name="T84" fmla="*/ 382 w 460"/>
                  <a:gd name="T85" fmla="*/ 8 h 298"/>
                  <a:gd name="T86" fmla="*/ 380 w 460"/>
                  <a:gd name="T87" fmla="*/ 4 h 298"/>
                  <a:gd name="T88" fmla="*/ 374 w 460"/>
                  <a:gd name="T89" fmla="*/ 0 h 298"/>
                  <a:gd name="T90" fmla="*/ 54 w 460"/>
                  <a:gd name="T91" fmla="*/ 65 h 298"/>
                  <a:gd name="T92" fmla="*/ 48 w 460"/>
                  <a:gd name="T93" fmla="*/ 38 h 298"/>
                  <a:gd name="T94" fmla="*/ 32 w 460"/>
                  <a:gd name="T95" fmla="*/ 55 h 298"/>
                  <a:gd name="T96" fmla="*/ 28 w 460"/>
                  <a:gd name="T97" fmla="*/ 57 h 298"/>
                  <a:gd name="T98" fmla="*/ 26 w 460"/>
                  <a:gd name="T99" fmla="*/ 53 h 298"/>
                  <a:gd name="T100" fmla="*/ 24 w 460"/>
                  <a:gd name="T101" fmla="*/ 53 h 298"/>
                  <a:gd name="T102" fmla="*/ 20 w 460"/>
                  <a:gd name="T103" fmla="*/ 63 h 298"/>
                  <a:gd name="T104" fmla="*/ 4 w 460"/>
                  <a:gd name="T105" fmla="*/ 75 h 298"/>
                  <a:gd name="T106" fmla="*/ 0 w 460"/>
                  <a:gd name="T107" fmla="*/ 79 h 298"/>
                  <a:gd name="T108" fmla="*/ 22 w 460"/>
                  <a:gd name="T109" fmla="*/ 212 h 298"/>
                  <a:gd name="T110" fmla="*/ 38 w 460"/>
                  <a:gd name="T111" fmla="*/ 301 h 298"/>
                  <a:gd name="T112" fmla="*/ 114 w 460"/>
                  <a:gd name="T113" fmla="*/ 285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63">
                <a:extLst>
                  <a:ext uri="{FF2B5EF4-FFF2-40B4-BE49-F238E27FC236}">
                    <a16:creationId xmlns:a16="http://schemas.microsoft.com/office/drawing/2014/main" id="{576B7FD2-4CCF-4B48-9B5A-1399147EB9E9}"/>
                  </a:ext>
                </a:extLst>
              </p:cNvPr>
              <p:cNvSpPr>
                <a:spLocks/>
              </p:cNvSpPr>
              <p:nvPr/>
            </p:nvSpPr>
            <p:spPr bwMode="gray">
              <a:xfrm>
                <a:off x="4748" y="1347"/>
                <a:ext cx="135" cy="132"/>
              </a:xfrm>
              <a:custGeom>
                <a:avLst/>
                <a:gdLst>
                  <a:gd name="T0" fmla="*/ 0 w 134"/>
                  <a:gd name="T1" fmla="*/ 30 h 134"/>
                  <a:gd name="T2" fmla="*/ 46 w 134"/>
                  <a:gd name="T3" fmla="*/ 18 h 134"/>
                  <a:gd name="T4" fmla="*/ 50 w 134"/>
                  <a:gd name="T5" fmla="*/ 24 h 134"/>
                  <a:gd name="T6" fmla="*/ 50 w 134"/>
                  <a:gd name="T7" fmla="*/ 22 h 134"/>
                  <a:gd name="T8" fmla="*/ 52 w 134"/>
                  <a:gd name="T9" fmla="*/ 18 h 134"/>
                  <a:gd name="T10" fmla="*/ 121 w 134"/>
                  <a:gd name="T11" fmla="*/ 0 h 134"/>
                  <a:gd name="T12" fmla="*/ 135 w 134"/>
                  <a:gd name="T13" fmla="*/ 55 h 134"/>
                  <a:gd name="T14" fmla="*/ 133 w 134"/>
                  <a:gd name="T15" fmla="*/ 61 h 134"/>
                  <a:gd name="T16" fmla="*/ 133 w 134"/>
                  <a:gd name="T17" fmla="*/ 63 h 134"/>
                  <a:gd name="T18" fmla="*/ 133 w 134"/>
                  <a:gd name="T19" fmla="*/ 67 h 134"/>
                  <a:gd name="T20" fmla="*/ 133 w 134"/>
                  <a:gd name="T21" fmla="*/ 69 h 134"/>
                  <a:gd name="T22" fmla="*/ 125 w 134"/>
                  <a:gd name="T23" fmla="*/ 69 h 134"/>
                  <a:gd name="T24" fmla="*/ 103 w 134"/>
                  <a:gd name="T25" fmla="*/ 79 h 134"/>
                  <a:gd name="T26" fmla="*/ 97 w 134"/>
                  <a:gd name="T27" fmla="*/ 79 h 134"/>
                  <a:gd name="T28" fmla="*/ 95 w 134"/>
                  <a:gd name="T29" fmla="*/ 81 h 134"/>
                  <a:gd name="T30" fmla="*/ 93 w 134"/>
                  <a:gd name="T31" fmla="*/ 85 h 134"/>
                  <a:gd name="T32" fmla="*/ 93 w 134"/>
                  <a:gd name="T33" fmla="*/ 87 h 134"/>
                  <a:gd name="T34" fmla="*/ 79 w 134"/>
                  <a:gd name="T35" fmla="*/ 89 h 134"/>
                  <a:gd name="T36" fmla="*/ 60 w 134"/>
                  <a:gd name="T37" fmla="*/ 97 h 134"/>
                  <a:gd name="T38" fmla="*/ 58 w 134"/>
                  <a:gd name="T39" fmla="*/ 93 h 134"/>
                  <a:gd name="T40" fmla="*/ 46 w 134"/>
                  <a:gd name="T41" fmla="*/ 104 h 134"/>
                  <a:gd name="T42" fmla="*/ 20 w 134"/>
                  <a:gd name="T43" fmla="*/ 126 h 134"/>
                  <a:gd name="T44" fmla="*/ 10 w 134"/>
                  <a:gd name="T45" fmla="*/ 132 h 134"/>
                  <a:gd name="T46" fmla="*/ 2 w 134"/>
                  <a:gd name="T47" fmla="*/ 124 h 134"/>
                  <a:gd name="T48" fmla="*/ 14 w 134"/>
                  <a:gd name="T49" fmla="*/ 112 h 134"/>
                  <a:gd name="T50" fmla="*/ 14 w 134"/>
                  <a:gd name="T51" fmla="*/ 108 h 134"/>
                  <a:gd name="T52" fmla="*/ 10 w 134"/>
                  <a:gd name="T53" fmla="*/ 100 h 134"/>
                  <a:gd name="T54" fmla="*/ 0 w 134"/>
                  <a:gd name="T55" fmla="*/ 3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64">
                <a:extLst>
                  <a:ext uri="{FF2B5EF4-FFF2-40B4-BE49-F238E27FC236}">
                    <a16:creationId xmlns:a16="http://schemas.microsoft.com/office/drawing/2014/main" id="{BA756C94-A0A7-456D-8EE9-E200D56C327F}"/>
                  </a:ext>
                </a:extLst>
              </p:cNvPr>
              <p:cNvSpPr>
                <a:spLocks/>
              </p:cNvSpPr>
              <p:nvPr/>
            </p:nvSpPr>
            <p:spPr bwMode="gray">
              <a:xfrm>
                <a:off x="3057" y="1417"/>
                <a:ext cx="476" cy="313"/>
              </a:xfrm>
              <a:custGeom>
                <a:avLst/>
                <a:gdLst>
                  <a:gd name="T0" fmla="*/ 386 w 474"/>
                  <a:gd name="T1" fmla="*/ 0 h 312"/>
                  <a:gd name="T2" fmla="*/ 400 w 474"/>
                  <a:gd name="T3" fmla="*/ 18 h 312"/>
                  <a:gd name="T4" fmla="*/ 394 w 474"/>
                  <a:gd name="T5" fmla="*/ 34 h 312"/>
                  <a:gd name="T6" fmla="*/ 404 w 474"/>
                  <a:gd name="T7" fmla="*/ 74 h 312"/>
                  <a:gd name="T8" fmla="*/ 434 w 474"/>
                  <a:gd name="T9" fmla="*/ 88 h 312"/>
                  <a:gd name="T10" fmla="*/ 440 w 474"/>
                  <a:gd name="T11" fmla="*/ 102 h 312"/>
                  <a:gd name="T12" fmla="*/ 456 w 474"/>
                  <a:gd name="T13" fmla="*/ 122 h 312"/>
                  <a:gd name="T14" fmla="*/ 476 w 474"/>
                  <a:gd name="T15" fmla="*/ 148 h 312"/>
                  <a:gd name="T16" fmla="*/ 470 w 474"/>
                  <a:gd name="T17" fmla="*/ 167 h 312"/>
                  <a:gd name="T18" fmla="*/ 464 w 474"/>
                  <a:gd name="T19" fmla="*/ 181 h 312"/>
                  <a:gd name="T20" fmla="*/ 440 w 474"/>
                  <a:gd name="T21" fmla="*/ 199 h 312"/>
                  <a:gd name="T22" fmla="*/ 420 w 474"/>
                  <a:gd name="T23" fmla="*/ 205 h 312"/>
                  <a:gd name="T24" fmla="*/ 408 w 474"/>
                  <a:gd name="T25" fmla="*/ 219 h 312"/>
                  <a:gd name="T26" fmla="*/ 418 w 474"/>
                  <a:gd name="T27" fmla="*/ 237 h 312"/>
                  <a:gd name="T28" fmla="*/ 418 w 474"/>
                  <a:gd name="T29" fmla="*/ 257 h 312"/>
                  <a:gd name="T30" fmla="*/ 396 w 474"/>
                  <a:gd name="T31" fmla="*/ 289 h 312"/>
                  <a:gd name="T32" fmla="*/ 394 w 474"/>
                  <a:gd name="T33" fmla="*/ 305 h 312"/>
                  <a:gd name="T34" fmla="*/ 364 w 474"/>
                  <a:gd name="T35" fmla="*/ 291 h 312"/>
                  <a:gd name="T36" fmla="*/ 60 w 474"/>
                  <a:gd name="T37" fmla="*/ 295 h 312"/>
                  <a:gd name="T38" fmla="*/ 60 w 474"/>
                  <a:gd name="T39" fmla="*/ 277 h 312"/>
                  <a:gd name="T40" fmla="*/ 52 w 474"/>
                  <a:gd name="T41" fmla="*/ 261 h 312"/>
                  <a:gd name="T42" fmla="*/ 54 w 474"/>
                  <a:gd name="T43" fmla="*/ 245 h 312"/>
                  <a:gd name="T44" fmla="*/ 46 w 474"/>
                  <a:gd name="T45" fmla="*/ 225 h 312"/>
                  <a:gd name="T46" fmla="*/ 46 w 474"/>
                  <a:gd name="T47" fmla="*/ 209 h 312"/>
                  <a:gd name="T48" fmla="*/ 34 w 474"/>
                  <a:gd name="T49" fmla="*/ 193 h 312"/>
                  <a:gd name="T50" fmla="*/ 28 w 474"/>
                  <a:gd name="T51" fmla="*/ 177 h 312"/>
                  <a:gd name="T52" fmla="*/ 14 w 474"/>
                  <a:gd name="T53" fmla="*/ 152 h 312"/>
                  <a:gd name="T54" fmla="*/ 20 w 474"/>
                  <a:gd name="T55" fmla="*/ 132 h 312"/>
                  <a:gd name="T56" fmla="*/ 8 w 474"/>
                  <a:gd name="T57" fmla="*/ 116 h 312"/>
                  <a:gd name="T58" fmla="*/ 6 w 474"/>
                  <a:gd name="T59" fmla="*/ 102 h 312"/>
                  <a:gd name="T60" fmla="*/ 6 w 474"/>
                  <a:gd name="T61" fmla="*/ 68 h 312"/>
                  <a:gd name="T62" fmla="*/ 12 w 474"/>
                  <a:gd name="T63" fmla="*/ 54 h 312"/>
                  <a:gd name="T64" fmla="*/ 2 w 474"/>
                  <a:gd name="T65" fmla="*/ 34 h 312"/>
                  <a:gd name="T66" fmla="*/ 4 w 474"/>
                  <a:gd name="T67" fmla="*/ 18 h 312"/>
                  <a:gd name="T68" fmla="*/ 6 w 474"/>
                  <a:gd name="T69" fmla="*/ 10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65">
                <a:extLst>
                  <a:ext uri="{FF2B5EF4-FFF2-40B4-BE49-F238E27FC236}">
                    <a16:creationId xmlns:a16="http://schemas.microsoft.com/office/drawing/2014/main" id="{7BA191C9-859E-4400-BB2A-7F087A8EA907}"/>
                  </a:ext>
                </a:extLst>
              </p:cNvPr>
              <p:cNvSpPr>
                <a:spLocks/>
              </p:cNvSpPr>
              <p:nvPr/>
            </p:nvSpPr>
            <p:spPr bwMode="gray">
              <a:xfrm>
                <a:off x="3018" y="842"/>
                <a:ext cx="523" cy="587"/>
              </a:xfrm>
              <a:custGeom>
                <a:avLst/>
                <a:gdLst>
                  <a:gd name="T0" fmla="*/ 50 w 518"/>
                  <a:gd name="T1" fmla="*/ 404 h 584"/>
                  <a:gd name="T2" fmla="*/ 22 w 518"/>
                  <a:gd name="T3" fmla="*/ 372 h 584"/>
                  <a:gd name="T4" fmla="*/ 40 w 518"/>
                  <a:gd name="T5" fmla="*/ 348 h 584"/>
                  <a:gd name="T6" fmla="*/ 40 w 518"/>
                  <a:gd name="T7" fmla="*/ 326 h 584"/>
                  <a:gd name="T8" fmla="*/ 30 w 518"/>
                  <a:gd name="T9" fmla="*/ 275 h 584"/>
                  <a:gd name="T10" fmla="*/ 28 w 518"/>
                  <a:gd name="T11" fmla="*/ 251 h 584"/>
                  <a:gd name="T12" fmla="*/ 24 w 518"/>
                  <a:gd name="T13" fmla="*/ 191 h 584"/>
                  <a:gd name="T14" fmla="*/ 10 w 518"/>
                  <a:gd name="T15" fmla="*/ 153 h 584"/>
                  <a:gd name="T16" fmla="*/ 2 w 518"/>
                  <a:gd name="T17" fmla="*/ 92 h 584"/>
                  <a:gd name="T18" fmla="*/ 8 w 518"/>
                  <a:gd name="T19" fmla="*/ 68 h 584"/>
                  <a:gd name="T20" fmla="*/ 0 w 518"/>
                  <a:gd name="T21" fmla="*/ 36 h 584"/>
                  <a:gd name="T22" fmla="*/ 135 w 518"/>
                  <a:gd name="T23" fmla="*/ 14 h 584"/>
                  <a:gd name="T24" fmla="*/ 147 w 518"/>
                  <a:gd name="T25" fmla="*/ 0 h 584"/>
                  <a:gd name="T26" fmla="*/ 164 w 518"/>
                  <a:gd name="T27" fmla="*/ 28 h 584"/>
                  <a:gd name="T28" fmla="*/ 166 w 518"/>
                  <a:gd name="T29" fmla="*/ 56 h 584"/>
                  <a:gd name="T30" fmla="*/ 186 w 518"/>
                  <a:gd name="T31" fmla="*/ 64 h 584"/>
                  <a:gd name="T32" fmla="*/ 202 w 518"/>
                  <a:gd name="T33" fmla="*/ 72 h 584"/>
                  <a:gd name="T34" fmla="*/ 226 w 518"/>
                  <a:gd name="T35" fmla="*/ 72 h 584"/>
                  <a:gd name="T36" fmla="*/ 228 w 518"/>
                  <a:gd name="T37" fmla="*/ 82 h 584"/>
                  <a:gd name="T38" fmla="*/ 254 w 518"/>
                  <a:gd name="T39" fmla="*/ 74 h 584"/>
                  <a:gd name="T40" fmla="*/ 303 w 518"/>
                  <a:gd name="T41" fmla="*/ 78 h 584"/>
                  <a:gd name="T42" fmla="*/ 305 w 518"/>
                  <a:gd name="T43" fmla="*/ 82 h 584"/>
                  <a:gd name="T44" fmla="*/ 313 w 518"/>
                  <a:gd name="T45" fmla="*/ 86 h 584"/>
                  <a:gd name="T46" fmla="*/ 321 w 518"/>
                  <a:gd name="T47" fmla="*/ 103 h 584"/>
                  <a:gd name="T48" fmla="*/ 335 w 518"/>
                  <a:gd name="T49" fmla="*/ 96 h 584"/>
                  <a:gd name="T50" fmla="*/ 347 w 518"/>
                  <a:gd name="T51" fmla="*/ 96 h 584"/>
                  <a:gd name="T52" fmla="*/ 368 w 518"/>
                  <a:gd name="T53" fmla="*/ 111 h 584"/>
                  <a:gd name="T54" fmla="*/ 380 w 518"/>
                  <a:gd name="T55" fmla="*/ 123 h 584"/>
                  <a:gd name="T56" fmla="*/ 400 w 518"/>
                  <a:gd name="T57" fmla="*/ 121 h 584"/>
                  <a:gd name="T58" fmla="*/ 430 w 518"/>
                  <a:gd name="T59" fmla="*/ 105 h 584"/>
                  <a:gd name="T60" fmla="*/ 475 w 518"/>
                  <a:gd name="T61" fmla="*/ 113 h 584"/>
                  <a:gd name="T62" fmla="*/ 487 w 518"/>
                  <a:gd name="T63" fmla="*/ 117 h 584"/>
                  <a:gd name="T64" fmla="*/ 505 w 518"/>
                  <a:gd name="T65" fmla="*/ 121 h 584"/>
                  <a:gd name="T66" fmla="*/ 513 w 518"/>
                  <a:gd name="T67" fmla="*/ 129 h 584"/>
                  <a:gd name="T68" fmla="*/ 477 w 518"/>
                  <a:gd name="T69" fmla="*/ 145 h 584"/>
                  <a:gd name="T70" fmla="*/ 458 w 518"/>
                  <a:gd name="T71" fmla="*/ 159 h 584"/>
                  <a:gd name="T72" fmla="*/ 428 w 518"/>
                  <a:gd name="T73" fmla="*/ 175 h 584"/>
                  <a:gd name="T74" fmla="*/ 347 w 518"/>
                  <a:gd name="T75" fmla="*/ 253 h 584"/>
                  <a:gd name="T76" fmla="*/ 337 w 518"/>
                  <a:gd name="T77" fmla="*/ 265 h 584"/>
                  <a:gd name="T78" fmla="*/ 335 w 518"/>
                  <a:gd name="T79" fmla="*/ 326 h 584"/>
                  <a:gd name="T80" fmla="*/ 307 w 518"/>
                  <a:gd name="T81" fmla="*/ 344 h 584"/>
                  <a:gd name="T82" fmla="*/ 305 w 518"/>
                  <a:gd name="T83" fmla="*/ 356 h 584"/>
                  <a:gd name="T84" fmla="*/ 309 w 518"/>
                  <a:gd name="T85" fmla="*/ 376 h 584"/>
                  <a:gd name="T86" fmla="*/ 311 w 518"/>
                  <a:gd name="T87" fmla="*/ 400 h 584"/>
                  <a:gd name="T88" fmla="*/ 309 w 518"/>
                  <a:gd name="T89" fmla="*/ 428 h 584"/>
                  <a:gd name="T90" fmla="*/ 313 w 518"/>
                  <a:gd name="T91" fmla="*/ 458 h 584"/>
                  <a:gd name="T92" fmla="*/ 323 w 518"/>
                  <a:gd name="T93" fmla="*/ 468 h 584"/>
                  <a:gd name="T94" fmla="*/ 345 w 518"/>
                  <a:gd name="T95" fmla="*/ 474 h 584"/>
                  <a:gd name="T96" fmla="*/ 351 w 518"/>
                  <a:gd name="T97" fmla="*/ 482 h 584"/>
                  <a:gd name="T98" fmla="*/ 380 w 518"/>
                  <a:gd name="T99" fmla="*/ 507 h 584"/>
                  <a:gd name="T100" fmla="*/ 422 w 518"/>
                  <a:gd name="T101" fmla="*/ 537 h 584"/>
                  <a:gd name="T102" fmla="*/ 424 w 518"/>
                  <a:gd name="T103" fmla="*/ 555 h 584"/>
                  <a:gd name="T104" fmla="*/ 50 w 518"/>
                  <a:gd name="T105" fmla="*/ 58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66">
                <a:extLst>
                  <a:ext uri="{FF2B5EF4-FFF2-40B4-BE49-F238E27FC236}">
                    <a16:creationId xmlns:a16="http://schemas.microsoft.com/office/drawing/2014/main" id="{71C2A5F3-CA40-4910-BD98-F8B78F803D5E}"/>
                  </a:ext>
                </a:extLst>
              </p:cNvPr>
              <p:cNvSpPr>
                <a:spLocks/>
              </p:cNvSpPr>
              <p:nvPr/>
            </p:nvSpPr>
            <p:spPr bwMode="gray">
              <a:xfrm>
                <a:off x="1040" y="878"/>
                <a:ext cx="635" cy="530"/>
              </a:xfrm>
              <a:custGeom>
                <a:avLst/>
                <a:gdLst>
                  <a:gd name="T0" fmla="*/ 6 w 634"/>
                  <a:gd name="T1" fmla="*/ 393 h 528"/>
                  <a:gd name="T2" fmla="*/ 4 w 634"/>
                  <a:gd name="T3" fmla="*/ 363 h 528"/>
                  <a:gd name="T4" fmla="*/ 10 w 634"/>
                  <a:gd name="T5" fmla="*/ 339 h 528"/>
                  <a:gd name="T6" fmla="*/ 12 w 634"/>
                  <a:gd name="T7" fmla="*/ 301 h 528"/>
                  <a:gd name="T8" fmla="*/ 22 w 634"/>
                  <a:gd name="T9" fmla="*/ 293 h 528"/>
                  <a:gd name="T10" fmla="*/ 30 w 634"/>
                  <a:gd name="T11" fmla="*/ 279 h 528"/>
                  <a:gd name="T12" fmla="*/ 34 w 634"/>
                  <a:gd name="T13" fmla="*/ 263 h 528"/>
                  <a:gd name="T14" fmla="*/ 62 w 634"/>
                  <a:gd name="T15" fmla="*/ 221 h 528"/>
                  <a:gd name="T16" fmla="*/ 98 w 634"/>
                  <a:gd name="T17" fmla="*/ 135 h 528"/>
                  <a:gd name="T18" fmla="*/ 122 w 634"/>
                  <a:gd name="T19" fmla="*/ 76 h 528"/>
                  <a:gd name="T20" fmla="*/ 142 w 634"/>
                  <a:gd name="T21" fmla="*/ 20 h 528"/>
                  <a:gd name="T22" fmla="*/ 144 w 634"/>
                  <a:gd name="T23" fmla="*/ 2 h 528"/>
                  <a:gd name="T24" fmla="*/ 158 w 634"/>
                  <a:gd name="T25" fmla="*/ 2 h 528"/>
                  <a:gd name="T26" fmla="*/ 176 w 634"/>
                  <a:gd name="T27" fmla="*/ 6 h 528"/>
                  <a:gd name="T28" fmla="*/ 182 w 634"/>
                  <a:gd name="T29" fmla="*/ 16 h 528"/>
                  <a:gd name="T30" fmla="*/ 208 w 634"/>
                  <a:gd name="T31" fmla="*/ 28 h 528"/>
                  <a:gd name="T32" fmla="*/ 210 w 634"/>
                  <a:gd name="T33" fmla="*/ 48 h 528"/>
                  <a:gd name="T34" fmla="*/ 212 w 634"/>
                  <a:gd name="T35" fmla="*/ 82 h 528"/>
                  <a:gd name="T36" fmla="*/ 256 w 634"/>
                  <a:gd name="T37" fmla="*/ 92 h 528"/>
                  <a:gd name="T38" fmla="*/ 286 w 634"/>
                  <a:gd name="T39" fmla="*/ 92 h 528"/>
                  <a:gd name="T40" fmla="*/ 319 w 634"/>
                  <a:gd name="T41" fmla="*/ 110 h 528"/>
                  <a:gd name="T42" fmla="*/ 361 w 634"/>
                  <a:gd name="T43" fmla="*/ 110 h 528"/>
                  <a:gd name="T44" fmla="*/ 381 w 634"/>
                  <a:gd name="T45" fmla="*/ 114 h 528"/>
                  <a:gd name="T46" fmla="*/ 399 w 634"/>
                  <a:gd name="T47" fmla="*/ 108 h 528"/>
                  <a:gd name="T48" fmla="*/ 419 w 634"/>
                  <a:gd name="T49" fmla="*/ 110 h 528"/>
                  <a:gd name="T50" fmla="*/ 433 w 634"/>
                  <a:gd name="T51" fmla="*/ 108 h 528"/>
                  <a:gd name="T52" fmla="*/ 447 w 634"/>
                  <a:gd name="T53" fmla="*/ 110 h 528"/>
                  <a:gd name="T54" fmla="*/ 461 w 634"/>
                  <a:gd name="T55" fmla="*/ 112 h 528"/>
                  <a:gd name="T56" fmla="*/ 611 w 634"/>
                  <a:gd name="T57" fmla="*/ 143 h 528"/>
                  <a:gd name="T58" fmla="*/ 619 w 634"/>
                  <a:gd name="T59" fmla="*/ 161 h 528"/>
                  <a:gd name="T60" fmla="*/ 633 w 634"/>
                  <a:gd name="T61" fmla="*/ 169 h 528"/>
                  <a:gd name="T62" fmla="*/ 601 w 634"/>
                  <a:gd name="T63" fmla="*/ 235 h 528"/>
                  <a:gd name="T64" fmla="*/ 593 w 634"/>
                  <a:gd name="T65" fmla="*/ 247 h 528"/>
                  <a:gd name="T66" fmla="*/ 575 w 634"/>
                  <a:gd name="T67" fmla="*/ 261 h 528"/>
                  <a:gd name="T68" fmla="*/ 555 w 634"/>
                  <a:gd name="T69" fmla="*/ 299 h 528"/>
                  <a:gd name="T70" fmla="*/ 569 w 634"/>
                  <a:gd name="T71" fmla="*/ 311 h 528"/>
                  <a:gd name="T72" fmla="*/ 571 w 634"/>
                  <a:gd name="T73" fmla="*/ 325 h 528"/>
                  <a:gd name="T74" fmla="*/ 567 w 634"/>
                  <a:gd name="T75" fmla="*/ 329 h 528"/>
                  <a:gd name="T76" fmla="*/ 557 w 634"/>
                  <a:gd name="T77" fmla="*/ 353 h 528"/>
                  <a:gd name="T78" fmla="*/ 304 w 634"/>
                  <a:gd name="T79" fmla="*/ 480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Freeform 67">
                <a:extLst>
                  <a:ext uri="{FF2B5EF4-FFF2-40B4-BE49-F238E27FC236}">
                    <a16:creationId xmlns:a16="http://schemas.microsoft.com/office/drawing/2014/main" id="{11B34589-FBD2-4CEC-9E52-490370288143}"/>
                  </a:ext>
                </a:extLst>
              </p:cNvPr>
              <p:cNvSpPr>
                <a:spLocks/>
              </p:cNvSpPr>
              <p:nvPr/>
            </p:nvSpPr>
            <p:spPr bwMode="gray">
              <a:xfrm>
                <a:off x="3720" y="1551"/>
                <a:ext cx="242" cy="421"/>
              </a:xfrm>
              <a:custGeom>
                <a:avLst/>
                <a:gdLst>
                  <a:gd name="T0" fmla="*/ 8 w 240"/>
                  <a:gd name="T1" fmla="*/ 24 h 420"/>
                  <a:gd name="T2" fmla="*/ 28 w 240"/>
                  <a:gd name="T3" fmla="*/ 261 h 420"/>
                  <a:gd name="T4" fmla="*/ 24 w 240"/>
                  <a:gd name="T5" fmla="*/ 265 h 420"/>
                  <a:gd name="T6" fmla="*/ 26 w 240"/>
                  <a:gd name="T7" fmla="*/ 275 h 420"/>
                  <a:gd name="T8" fmla="*/ 24 w 240"/>
                  <a:gd name="T9" fmla="*/ 287 h 420"/>
                  <a:gd name="T10" fmla="*/ 32 w 240"/>
                  <a:gd name="T11" fmla="*/ 305 h 420"/>
                  <a:gd name="T12" fmla="*/ 36 w 240"/>
                  <a:gd name="T13" fmla="*/ 325 h 420"/>
                  <a:gd name="T14" fmla="*/ 24 w 240"/>
                  <a:gd name="T15" fmla="*/ 345 h 420"/>
                  <a:gd name="T16" fmla="*/ 24 w 240"/>
                  <a:gd name="T17" fmla="*/ 351 h 420"/>
                  <a:gd name="T18" fmla="*/ 16 w 240"/>
                  <a:gd name="T19" fmla="*/ 367 h 420"/>
                  <a:gd name="T20" fmla="*/ 6 w 240"/>
                  <a:gd name="T21" fmla="*/ 379 h 420"/>
                  <a:gd name="T22" fmla="*/ 6 w 240"/>
                  <a:gd name="T23" fmla="*/ 393 h 420"/>
                  <a:gd name="T24" fmla="*/ 0 w 240"/>
                  <a:gd name="T25" fmla="*/ 411 h 420"/>
                  <a:gd name="T26" fmla="*/ 0 w 240"/>
                  <a:gd name="T27" fmla="*/ 415 h 420"/>
                  <a:gd name="T28" fmla="*/ 2 w 240"/>
                  <a:gd name="T29" fmla="*/ 419 h 420"/>
                  <a:gd name="T30" fmla="*/ 2 w 240"/>
                  <a:gd name="T31" fmla="*/ 419 h 420"/>
                  <a:gd name="T32" fmla="*/ 8 w 240"/>
                  <a:gd name="T33" fmla="*/ 421 h 420"/>
                  <a:gd name="T34" fmla="*/ 14 w 240"/>
                  <a:gd name="T35" fmla="*/ 419 h 420"/>
                  <a:gd name="T36" fmla="*/ 12 w 240"/>
                  <a:gd name="T37" fmla="*/ 415 h 420"/>
                  <a:gd name="T38" fmla="*/ 16 w 240"/>
                  <a:gd name="T39" fmla="*/ 407 h 420"/>
                  <a:gd name="T40" fmla="*/ 30 w 240"/>
                  <a:gd name="T41" fmla="*/ 409 h 420"/>
                  <a:gd name="T42" fmla="*/ 48 w 240"/>
                  <a:gd name="T43" fmla="*/ 401 h 420"/>
                  <a:gd name="T44" fmla="*/ 73 w 240"/>
                  <a:gd name="T45" fmla="*/ 413 h 420"/>
                  <a:gd name="T46" fmla="*/ 75 w 240"/>
                  <a:gd name="T47" fmla="*/ 415 h 420"/>
                  <a:gd name="T48" fmla="*/ 79 w 240"/>
                  <a:gd name="T49" fmla="*/ 413 h 420"/>
                  <a:gd name="T50" fmla="*/ 85 w 240"/>
                  <a:gd name="T51" fmla="*/ 399 h 420"/>
                  <a:gd name="T52" fmla="*/ 97 w 240"/>
                  <a:gd name="T53" fmla="*/ 393 h 420"/>
                  <a:gd name="T54" fmla="*/ 103 w 240"/>
                  <a:gd name="T55" fmla="*/ 401 h 420"/>
                  <a:gd name="T56" fmla="*/ 111 w 240"/>
                  <a:gd name="T57" fmla="*/ 405 h 420"/>
                  <a:gd name="T58" fmla="*/ 117 w 240"/>
                  <a:gd name="T59" fmla="*/ 401 h 420"/>
                  <a:gd name="T60" fmla="*/ 123 w 240"/>
                  <a:gd name="T61" fmla="*/ 381 h 420"/>
                  <a:gd name="T62" fmla="*/ 129 w 240"/>
                  <a:gd name="T63" fmla="*/ 373 h 420"/>
                  <a:gd name="T64" fmla="*/ 133 w 240"/>
                  <a:gd name="T65" fmla="*/ 375 h 420"/>
                  <a:gd name="T66" fmla="*/ 143 w 240"/>
                  <a:gd name="T67" fmla="*/ 385 h 420"/>
                  <a:gd name="T68" fmla="*/ 163 w 240"/>
                  <a:gd name="T69" fmla="*/ 383 h 420"/>
                  <a:gd name="T70" fmla="*/ 167 w 240"/>
                  <a:gd name="T71" fmla="*/ 367 h 420"/>
                  <a:gd name="T72" fmla="*/ 200 w 240"/>
                  <a:gd name="T73" fmla="*/ 325 h 420"/>
                  <a:gd name="T74" fmla="*/ 200 w 240"/>
                  <a:gd name="T75" fmla="*/ 311 h 420"/>
                  <a:gd name="T76" fmla="*/ 206 w 240"/>
                  <a:gd name="T77" fmla="*/ 307 h 420"/>
                  <a:gd name="T78" fmla="*/ 218 w 240"/>
                  <a:gd name="T79" fmla="*/ 309 h 420"/>
                  <a:gd name="T80" fmla="*/ 228 w 240"/>
                  <a:gd name="T81" fmla="*/ 301 h 420"/>
                  <a:gd name="T82" fmla="*/ 238 w 240"/>
                  <a:gd name="T83" fmla="*/ 299 h 420"/>
                  <a:gd name="T84" fmla="*/ 242 w 240"/>
                  <a:gd name="T85" fmla="*/ 293 h 420"/>
                  <a:gd name="T86" fmla="*/ 236 w 240"/>
                  <a:gd name="T87" fmla="*/ 275 h 420"/>
                  <a:gd name="T88" fmla="*/ 236 w 240"/>
                  <a:gd name="T89" fmla="*/ 271 h 420"/>
                  <a:gd name="T90" fmla="*/ 238 w 240"/>
                  <a:gd name="T91" fmla="*/ 263 h 420"/>
                  <a:gd name="T92" fmla="*/ 210 w 240"/>
                  <a:gd name="T93" fmla="*/ 4 h 420"/>
                  <a:gd name="T94" fmla="*/ 210 w 240"/>
                  <a:gd name="T95" fmla="*/ 0 h 420"/>
                  <a:gd name="T96" fmla="*/ 54 w 240"/>
                  <a:gd name="T97" fmla="*/ 18 h 420"/>
                  <a:gd name="T98" fmla="*/ 50 w 240"/>
                  <a:gd name="T99" fmla="*/ 22 h 420"/>
                  <a:gd name="T100" fmla="*/ 40 w 240"/>
                  <a:gd name="T101" fmla="*/ 26 h 420"/>
                  <a:gd name="T102" fmla="*/ 32 w 240"/>
                  <a:gd name="T103" fmla="*/ 30 h 420"/>
                  <a:gd name="T104" fmla="*/ 18 w 240"/>
                  <a:gd name="T105" fmla="*/ 32 h 420"/>
                  <a:gd name="T106" fmla="*/ 8 w 240"/>
                  <a:gd name="T107" fmla="*/ 24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3" name="Group 277">
                <a:extLst>
                  <a:ext uri="{FF2B5EF4-FFF2-40B4-BE49-F238E27FC236}">
                    <a16:creationId xmlns:a16="http://schemas.microsoft.com/office/drawing/2014/main" id="{D062A6F9-4CF5-43D1-A4CA-CA4A2129732B}"/>
                  </a:ext>
                </a:extLst>
              </p:cNvPr>
              <p:cNvGrpSpPr>
                <a:grpSpLocks/>
              </p:cNvGrpSpPr>
              <p:nvPr/>
            </p:nvGrpSpPr>
            <p:grpSpPr bwMode="gray">
              <a:xfrm>
                <a:off x="4084" y="1708"/>
                <a:ext cx="621" cy="343"/>
                <a:chOff x="4084" y="1708"/>
                <a:chExt cx="621" cy="343"/>
              </a:xfrm>
              <a:grpFill/>
            </p:grpSpPr>
            <p:sp>
              <p:nvSpPr>
                <p:cNvPr id="64" name="Freeform 24">
                  <a:extLst>
                    <a:ext uri="{FF2B5EF4-FFF2-40B4-BE49-F238E27FC236}">
                      <a16:creationId xmlns:a16="http://schemas.microsoft.com/office/drawing/2014/main" id="{B3B310B3-FBDA-4534-BFF8-95B7B87717B9}"/>
                    </a:ext>
                  </a:extLst>
                </p:cNvPr>
                <p:cNvSpPr>
                  <a:spLocks/>
                </p:cNvSpPr>
                <p:nvPr/>
              </p:nvSpPr>
              <p:spPr bwMode="gray">
                <a:xfrm>
                  <a:off x="4084" y="1708"/>
                  <a:ext cx="604" cy="343"/>
                </a:xfrm>
                <a:custGeom>
                  <a:avLst/>
                  <a:gdLst>
                    <a:gd name="T0" fmla="*/ 187 w 600"/>
                    <a:gd name="T1" fmla="*/ 321 h 344"/>
                    <a:gd name="T2" fmla="*/ 153 w 600"/>
                    <a:gd name="T3" fmla="*/ 325 h 344"/>
                    <a:gd name="T4" fmla="*/ 133 w 600"/>
                    <a:gd name="T5" fmla="*/ 327 h 344"/>
                    <a:gd name="T6" fmla="*/ 34 w 600"/>
                    <a:gd name="T7" fmla="*/ 325 h 344"/>
                    <a:gd name="T8" fmla="*/ 54 w 600"/>
                    <a:gd name="T9" fmla="*/ 299 h 344"/>
                    <a:gd name="T10" fmla="*/ 64 w 600"/>
                    <a:gd name="T11" fmla="*/ 283 h 344"/>
                    <a:gd name="T12" fmla="*/ 117 w 600"/>
                    <a:gd name="T13" fmla="*/ 233 h 344"/>
                    <a:gd name="T14" fmla="*/ 127 w 600"/>
                    <a:gd name="T15" fmla="*/ 255 h 344"/>
                    <a:gd name="T16" fmla="*/ 163 w 600"/>
                    <a:gd name="T17" fmla="*/ 255 h 344"/>
                    <a:gd name="T18" fmla="*/ 177 w 600"/>
                    <a:gd name="T19" fmla="*/ 251 h 344"/>
                    <a:gd name="T20" fmla="*/ 205 w 600"/>
                    <a:gd name="T21" fmla="*/ 243 h 344"/>
                    <a:gd name="T22" fmla="*/ 215 w 600"/>
                    <a:gd name="T23" fmla="*/ 235 h 344"/>
                    <a:gd name="T24" fmla="*/ 250 w 600"/>
                    <a:gd name="T25" fmla="*/ 207 h 344"/>
                    <a:gd name="T26" fmla="*/ 262 w 600"/>
                    <a:gd name="T27" fmla="*/ 166 h 344"/>
                    <a:gd name="T28" fmla="*/ 292 w 600"/>
                    <a:gd name="T29" fmla="*/ 106 h 344"/>
                    <a:gd name="T30" fmla="*/ 308 w 600"/>
                    <a:gd name="T31" fmla="*/ 112 h 344"/>
                    <a:gd name="T32" fmla="*/ 326 w 600"/>
                    <a:gd name="T33" fmla="*/ 68 h 344"/>
                    <a:gd name="T34" fmla="*/ 348 w 600"/>
                    <a:gd name="T35" fmla="*/ 54 h 344"/>
                    <a:gd name="T36" fmla="*/ 362 w 600"/>
                    <a:gd name="T37" fmla="*/ 32 h 344"/>
                    <a:gd name="T38" fmla="*/ 360 w 600"/>
                    <a:gd name="T39" fmla="*/ 6 h 344"/>
                    <a:gd name="T40" fmla="*/ 403 w 600"/>
                    <a:gd name="T41" fmla="*/ 22 h 344"/>
                    <a:gd name="T42" fmla="*/ 413 w 600"/>
                    <a:gd name="T43" fmla="*/ 4 h 344"/>
                    <a:gd name="T44" fmla="*/ 433 w 600"/>
                    <a:gd name="T45" fmla="*/ 8 h 344"/>
                    <a:gd name="T46" fmla="*/ 453 w 600"/>
                    <a:gd name="T47" fmla="*/ 26 h 344"/>
                    <a:gd name="T48" fmla="*/ 475 w 600"/>
                    <a:gd name="T49" fmla="*/ 44 h 344"/>
                    <a:gd name="T50" fmla="*/ 459 w 600"/>
                    <a:gd name="T51" fmla="*/ 82 h 344"/>
                    <a:gd name="T52" fmla="*/ 481 w 600"/>
                    <a:gd name="T53" fmla="*/ 86 h 344"/>
                    <a:gd name="T54" fmla="*/ 499 w 600"/>
                    <a:gd name="T55" fmla="*/ 100 h 344"/>
                    <a:gd name="T56" fmla="*/ 513 w 600"/>
                    <a:gd name="T57" fmla="*/ 104 h 344"/>
                    <a:gd name="T58" fmla="*/ 548 w 600"/>
                    <a:gd name="T59" fmla="*/ 116 h 344"/>
                    <a:gd name="T60" fmla="*/ 548 w 600"/>
                    <a:gd name="T61" fmla="*/ 132 h 344"/>
                    <a:gd name="T62" fmla="*/ 544 w 600"/>
                    <a:gd name="T63" fmla="*/ 150 h 344"/>
                    <a:gd name="T64" fmla="*/ 562 w 600"/>
                    <a:gd name="T65" fmla="*/ 166 h 344"/>
                    <a:gd name="T66" fmla="*/ 550 w 600"/>
                    <a:gd name="T67" fmla="*/ 172 h 344"/>
                    <a:gd name="T68" fmla="*/ 554 w 600"/>
                    <a:gd name="T69" fmla="*/ 179 h 344"/>
                    <a:gd name="T70" fmla="*/ 544 w 600"/>
                    <a:gd name="T71" fmla="*/ 185 h 344"/>
                    <a:gd name="T72" fmla="*/ 556 w 600"/>
                    <a:gd name="T73" fmla="*/ 193 h 344"/>
                    <a:gd name="T74" fmla="*/ 558 w 600"/>
                    <a:gd name="T75" fmla="*/ 209 h 344"/>
                    <a:gd name="T76" fmla="*/ 542 w 600"/>
                    <a:gd name="T77" fmla="*/ 209 h 344"/>
                    <a:gd name="T78" fmla="*/ 566 w 600"/>
                    <a:gd name="T79" fmla="*/ 217 h 344"/>
                    <a:gd name="T80" fmla="*/ 594 w 600"/>
                    <a:gd name="T81" fmla="*/ 209 h 344"/>
                    <a:gd name="T82" fmla="*/ 598 w 600"/>
                    <a:gd name="T83" fmla="*/ 24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reeform 276">
                  <a:extLst>
                    <a:ext uri="{FF2B5EF4-FFF2-40B4-BE49-F238E27FC236}">
                      <a16:creationId xmlns:a16="http://schemas.microsoft.com/office/drawing/2014/main" id="{56BF6880-17F4-49F5-8665-518C976184B9}"/>
                    </a:ext>
                  </a:extLst>
                </p:cNvPr>
                <p:cNvSpPr>
                  <a:spLocks/>
                </p:cNvSpPr>
                <p:nvPr/>
              </p:nvSpPr>
              <p:spPr bwMode="gray">
                <a:xfrm>
                  <a:off x="4665" y="1801"/>
                  <a:ext cx="40" cy="95"/>
                </a:xfrm>
                <a:custGeom>
                  <a:avLst/>
                  <a:gdLst>
                    <a:gd name="T0" fmla="*/ 11 w 19"/>
                    <a:gd name="T1" fmla="*/ 17 h 44"/>
                    <a:gd name="T2" fmla="*/ 11 w 19"/>
                    <a:gd name="T3" fmla="*/ 15 h 44"/>
                    <a:gd name="T4" fmla="*/ 8 w 19"/>
                    <a:gd name="T5" fmla="*/ 24 h 44"/>
                    <a:gd name="T6" fmla="*/ 6 w 19"/>
                    <a:gd name="T7" fmla="*/ 26 h 44"/>
                    <a:gd name="T8" fmla="*/ 13 w 19"/>
                    <a:gd name="T9" fmla="*/ 26 h 44"/>
                    <a:gd name="T10" fmla="*/ 11 w 19"/>
                    <a:gd name="T11" fmla="*/ 37 h 44"/>
                    <a:gd name="T12" fmla="*/ 6 w 19"/>
                    <a:gd name="T13" fmla="*/ 50 h 44"/>
                    <a:gd name="T14" fmla="*/ 4 w 19"/>
                    <a:gd name="T15" fmla="*/ 58 h 44"/>
                    <a:gd name="T16" fmla="*/ 2 w 19"/>
                    <a:gd name="T17" fmla="*/ 76 h 44"/>
                    <a:gd name="T18" fmla="*/ 6 w 19"/>
                    <a:gd name="T19" fmla="*/ 86 h 44"/>
                    <a:gd name="T20" fmla="*/ 11 w 19"/>
                    <a:gd name="T21" fmla="*/ 91 h 44"/>
                    <a:gd name="T22" fmla="*/ 13 w 19"/>
                    <a:gd name="T23" fmla="*/ 82 h 44"/>
                    <a:gd name="T24" fmla="*/ 15 w 19"/>
                    <a:gd name="T25" fmla="*/ 71 h 44"/>
                    <a:gd name="T26" fmla="*/ 21 w 19"/>
                    <a:gd name="T27" fmla="*/ 63 h 44"/>
                    <a:gd name="T28" fmla="*/ 23 w 19"/>
                    <a:gd name="T29" fmla="*/ 56 h 44"/>
                    <a:gd name="T30" fmla="*/ 27 w 19"/>
                    <a:gd name="T31" fmla="*/ 50 h 44"/>
                    <a:gd name="T32" fmla="*/ 34 w 19"/>
                    <a:gd name="T33" fmla="*/ 30 h 44"/>
                    <a:gd name="T34" fmla="*/ 34 w 19"/>
                    <a:gd name="T35" fmla="*/ 19 h 44"/>
                    <a:gd name="T36" fmla="*/ 38 w 19"/>
                    <a:gd name="T37" fmla="*/ 4 h 44"/>
                    <a:gd name="T38" fmla="*/ 40 w 19"/>
                    <a:gd name="T39" fmla="*/ 0 h 44"/>
                    <a:gd name="T40" fmla="*/ 17 w 19"/>
                    <a:gd name="T41" fmla="*/ 9 h 44"/>
                    <a:gd name="T42" fmla="*/ 11 w 19"/>
                    <a:gd name="T43" fmla="*/ 17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44">
                      <a:moveTo>
                        <a:pt x="5" y="8"/>
                      </a:moveTo>
                      <a:cubicBezTo>
                        <a:pt x="5" y="7"/>
                        <a:pt x="5" y="7"/>
                        <a:pt x="5" y="7"/>
                      </a:cubicBezTo>
                      <a:cubicBezTo>
                        <a:pt x="5" y="8"/>
                        <a:pt x="5" y="10"/>
                        <a:pt x="4" y="11"/>
                      </a:cubicBezTo>
                      <a:cubicBezTo>
                        <a:pt x="3" y="11"/>
                        <a:pt x="3" y="12"/>
                        <a:pt x="3" y="12"/>
                      </a:cubicBezTo>
                      <a:cubicBezTo>
                        <a:pt x="4" y="13"/>
                        <a:pt x="6" y="12"/>
                        <a:pt x="6" y="12"/>
                      </a:cubicBezTo>
                      <a:cubicBezTo>
                        <a:pt x="7" y="13"/>
                        <a:pt x="5" y="15"/>
                        <a:pt x="5" y="17"/>
                      </a:cubicBezTo>
                      <a:cubicBezTo>
                        <a:pt x="5" y="18"/>
                        <a:pt x="4" y="21"/>
                        <a:pt x="3" y="23"/>
                      </a:cubicBezTo>
                      <a:cubicBezTo>
                        <a:pt x="2" y="25"/>
                        <a:pt x="2" y="27"/>
                        <a:pt x="2" y="27"/>
                      </a:cubicBezTo>
                      <a:cubicBezTo>
                        <a:pt x="2" y="27"/>
                        <a:pt x="0" y="33"/>
                        <a:pt x="1" y="35"/>
                      </a:cubicBezTo>
                      <a:cubicBezTo>
                        <a:pt x="2" y="38"/>
                        <a:pt x="3" y="40"/>
                        <a:pt x="3" y="40"/>
                      </a:cubicBezTo>
                      <a:cubicBezTo>
                        <a:pt x="3" y="40"/>
                        <a:pt x="4" y="44"/>
                        <a:pt x="5" y="42"/>
                      </a:cubicBezTo>
                      <a:cubicBezTo>
                        <a:pt x="6" y="41"/>
                        <a:pt x="5" y="39"/>
                        <a:pt x="6" y="38"/>
                      </a:cubicBezTo>
                      <a:cubicBezTo>
                        <a:pt x="6" y="38"/>
                        <a:pt x="7" y="35"/>
                        <a:pt x="7" y="33"/>
                      </a:cubicBezTo>
                      <a:cubicBezTo>
                        <a:pt x="7" y="32"/>
                        <a:pt x="8" y="30"/>
                        <a:pt x="10" y="29"/>
                      </a:cubicBezTo>
                      <a:cubicBezTo>
                        <a:pt x="11" y="27"/>
                        <a:pt x="10" y="27"/>
                        <a:pt x="11" y="26"/>
                      </a:cubicBezTo>
                      <a:cubicBezTo>
                        <a:pt x="13" y="24"/>
                        <a:pt x="13" y="25"/>
                        <a:pt x="13" y="23"/>
                      </a:cubicBezTo>
                      <a:cubicBezTo>
                        <a:pt x="13" y="18"/>
                        <a:pt x="16" y="17"/>
                        <a:pt x="16" y="14"/>
                      </a:cubicBezTo>
                      <a:cubicBezTo>
                        <a:pt x="16" y="11"/>
                        <a:pt x="16" y="11"/>
                        <a:pt x="16" y="9"/>
                      </a:cubicBezTo>
                      <a:cubicBezTo>
                        <a:pt x="16" y="6"/>
                        <a:pt x="17" y="3"/>
                        <a:pt x="18" y="2"/>
                      </a:cubicBezTo>
                      <a:cubicBezTo>
                        <a:pt x="19" y="2"/>
                        <a:pt x="19" y="1"/>
                        <a:pt x="19" y="0"/>
                      </a:cubicBezTo>
                      <a:cubicBezTo>
                        <a:pt x="8" y="4"/>
                        <a:pt x="8" y="4"/>
                        <a:pt x="8" y="4"/>
                      </a:cubicBezTo>
                      <a:lnTo>
                        <a:pt x="5" y="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sp>
        <p:nvSpPr>
          <p:cNvPr id="89" name="Oval 88">
            <a:extLst>
              <a:ext uri="{FF2B5EF4-FFF2-40B4-BE49-F238E27FC236}">
                <a16:creationId xmlns:a16="http://schemas.microsoft.com/office/drawing/2014/main" id="{1FB74DBD-D0EC-45D3-9E73-2E9624CCDE4E}"/>
              </a:ext>
            </a:extLst>
          </p:cNvPr>
          <p:cNvSpPr/>
          <p:nvPr/>
        </p:nvSpPr>
        <p:spPr bwMode="gray">
          <a:xfrm>
            <a:off x="8735359" y="2182410"/>
            <a:ext cx="1390902" cy="139090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517AF229-FD5D-4F52-9280-727F8BEE8D91}"/>
              </a:ext>
            </a:extLst>
          </p:cNvPr>
          <p:cNvSpPr/>
          <p:nvPr/>
        </p:nvSpPr>
        <p:spPr bwMode="gray">
          <a:xfrm>
            <a:off x="3056562" y="1677294"/>
            <a:ext cx="1305706" cy="130570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7B8FEB3F-8228-4BEA-903E-194FB43CEB86}"/>
              </a:ext>
            </a:extLst>
          </p:cNvPr>
          <p:cNvSpPr/>
          <p:nvPr/>
        </p:nvSpPr>
        <p:spPr bwMode="gray">
          <a:xfrm>
            <a:off x="3062914" y="3180915"/>
            <a:ext cx="1072056" cy="107205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Oval 91">
            <a:extLst>
              <a:ext uri="{FF2B5EF4-FFF2-40B4-BE49-F238E27FC236}">
                <a16:creationId xmlns:a16="http://schemas.microsoft.com/office/drawing/2014/main" id="{8ACAB330-31C4-4E90-8AC2-551B14A378DF}"/>
              </a:ext>
            </a:extLst>
          </p:cNvPr>
          <p:cNvSpPr/>
          <p:nvPr/>
        </p:nvSpPr>
        <p:spPr bwMode="gray">
          <a:xfrm>
            <a:off x="6791245" y="3370736"/>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Oval 92">
            <a:extLst>
              <a:ext uri="{FF2B5EF4-FFF2-40B4-BE49-F238E27FC236}">
                <a16:creationId xmlns:a16="http://schemas.microsoft.com/office/drawing/2014/main" id="{57CCDD36-7605-4BE0-B558-0A71F5905CAD}"/>
              </a:ext>
            </a:extLst>
          </p:cNvPr>
          <p:cNvSpPr/>
          <p:nvPr/>
        </p:nvSpPr>
        <p:spPr bwMode="gray">
          <a:xfrm>
            <a:off x="5987659" y="278587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1FB45E67-EC9B-457D-A551-DCAE9395FC4F}"/>
              </a:ext>
            </a:extLst>
          </p:cNvPr>
          <p:cNvSpPr/>
          <p:nvPr/>
        </p:nvSpPr>
        <p:spPr bwMode="gray">
          <a:xfrm>
            <a:off x="8353364" y="5235895"/>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Oval 94">
            <a:extLst>
              <a:ext uri="{FF2B5EF4-FFF2-40B4-BE49-F238E27FC236}">
                <a16:creationId xmlns:a16="http://schemas.microsoft.com/office/drawing/2014/main" id="{9ED41022-5A7E-4115-9EE0-A5778FE269E3}"/>
              </a:ext>
            </a:extLst>
          </p:cNvPr>
          <p:cNvSpPr/>
          <p:nvPr/>
        </p:nvSpPr>
        <p:spPr bwMode="gray">
          <a:xfrm>
            <a:off x="5916726" y="4138198"/>
            <a:ext cx="1332792" cy="133279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Oval 95">
            <a:extLst>
              <a:ext uri="{FF2B5EF4-FFF2-40B4-BE49-F238E27FC236}">
                <a16:creationId xmlns:a16="http://schemas.microsoft.com/office/drawing/2014/main" id="{911B20F8-04CE-459B-B6C9-F2F96FD050CA}"/>
              </a:ext>
            </a:extLst>
          </p:cNvPr>
          <p:cNvSpPr/>
          <p:nvPr/>
        </p:nvSpPr>
        <p:spPr bwMode="gray">
          <a:xfrm>
            <a:off x="5687727" y="3517683"/>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E021ED79-26E8-481C-91D4-14E3F313E58F}"/>
              </a:ext>
            </a:extLst>
          </p:cNvPr>
          <p:cNvSpPr/>
          <p:nvPr/>
        </p:nvSpPr>
        <p:spPr bwMode="gray">
          <a:xfrm>
            <a:off x="4783404" y="3951605"/>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F390AB90-5D7B-45B1-AA49-2294BA100376}"/>
              </a:ext>
            </a:extLst>
          </p:cNvPr>
          <p:cNvSpPr/>
          <p:nvPr/>
        </p:nvSpPr>
        <p:spPr bwMode="gray">
          <a:xfrm>
            <a:off x="4892988" y="3003981"/>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Oval 98">
            <a:extLst>
              <a:ext uri="{FF2B5EF4-FFF2-40B4-BE49-F238E27FC236}">
                <a16:creationId xmlns:a16="http://schemas.microsoft.com/office/drawing/2014/main" id="{DEB3CED0-C9A3-4954-9F1B-953F2553BE31}"/>
              </a:ext>
            </a:extLst>
          </p:cNvPr>
          <p:cNvSpPr/>
          <p:nvPr/>
        </p:nvSpPr>
        <p:spPr bwMode="gray">
          <a:xfrm>
            <a:off x="7630688" y="3440217"/>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Oval 99">
            <a:extLst>
              <a:ext uri="{FF2B5EF4-FFF2-40B4-BE49-F238E27FC236}">
                <a16:creationId xmlns:a16="http://schemas.microsoft.com/office/drawing/2014/main" id="{9DD781B4-3CEE-41BE-9D5B-138A817A00FC}"/>
              </a:ext>
            </a:extLst>
          </p:cNvPr>
          <p:cNvSpPr/>
          <p:nvPr/>
        </p:nvSpPr>
        <p:spPr bwMode="gray">
          <a:xfrm>
            <a:off x="8264590" y="4572898"/>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Oval 100">
            <a:extLst>
              <a:ext uri="{FF2B5EF4-FFF2-40B4-BE49-F238E27FC236}">
                <a16:creationId xmlns:a16="http://schemas.microsoft.com/office/drawing/2014/main" id="{70F77720-85D3-4466-AD59-7C803860860F}"/>
              </a:ext>
            </a:extLst>
          </p:cNvPr>
          <p:cNvSpPr/>
          <p:nvPr/>
        </p:nvSpPr>
        <p:spPr bwMode="gray">
          <a:xfrm>
            <a:off x="7156368" y="4178252"/>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a:extLst>
              <a:ext uri="{FF2B5EF4-FFF2-40B4-BE49-F238E27FC236}">
                <a16:creationId xmlns:a16="http://schemas.microsoft.com/office/drawing/2014/main" id="{2D3B1876-1B10-4049-9013-5DD717C3D028}"/>
              </a:ext>
            </a:extLst>
          </p:cNvPr>
          <p:cNvSpPr/>
          <p:nvPr/>
        </p:nvSpPr>
        <p:spPr bwMode="gray">
          <a:xfrm>
            <a:off x="4165969" y="4012397"/>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Oval 102">
            <a:extLst>
              <a:ext uri="{FF2B5EF4-FFF2-40B4-BE49-F238E27FC236}">
                <a16:creationId xmlns:a16="http://schemas.microsoft.com/office/drawing/2014/main" id="{F86840A5-DF0C-41D8-B460-B9D66CA37023}"/>
              </a:ext>
            </a:extLst>
          </p:cNvPr>
          <p:cNvSpPr/>
          <p:nvPr/>
        </p:nvSpPr>
        <p:spPr bwMode="gray">
          <a:xfrm>
            <a:off x="3094501" y="2452824"/>
            <a:ext cx="1372910" cy="137290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Oval 103">
            <a:extLst>
              <a:ext uri="{FF2B5EF4-FFF2-40B4-BE49-F238E27FC236}">
                <a16:creationId xmlns:a16="http://schemas.microsoft.com/office/drawing/2014/main" id="{3FE787B2-D28A-4794-95DB-31FB842C38EB}"/>
              </a:ext>
            </a:extLst>
          </p:cNvPr>
          <p:cNvSpPr/>
          <p:nvPr/>
        </p:nvSpPr>
        <p:spPr bwMode="gray">
          <a:xfrm>
            <a:off x="4832907" y="202150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Oval 104">
            <a:extLst>
              <a:ext uri="{FF2B5EF4-FFF2-40B4-BE49-F238E27FC236}">
                <a16:creationId xmlns:a16="http://schemas.microsoft.com/office/drawing/2014/main" id="{FCA0D9A2-C44B-4DB3-8B4D-4070110D09B4}"/>
              </a:ext>
            </a:extLst>
          </p:cNvPr>
          <p:cNvSpPr/>
          <p:nvPr/>
        </p:nvSpPr>
        <p:spPr bwMode="gray">
          <a:xfrm>
            <a:off x="4722884" y="3178563"/>
            <a:ext cx="920996" cy="9209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105">
            <a:extLst>
              <a:ext uri="{FF2B5EF4-FFF2-40B4-BE49-F238E27FC236}">
                <a16:creationId xmlns:a16="http://schemas.microsoft.com/office/drawing/2014/main" id="{7AD313C3-DC9F-469E-90ED-CFFA62F26462}"/>
              </a:ext>
            </a:extLst>
          </p:cNvPr>
          <p:cNvSpPr/>
          <p:nvPr/>
        </p:nvSpPr>
        <p:spPr bwMode="gray">
          <a:xfrm>
            <a:off x="6400715" y="1999459"/>
            <a:ext cx="548396" cy="5483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Oval 106">
            <a:extLst>
              <a:ext uri="{FF2B5EF4-FFF2-40B4-BE49-F238E27FC236}">
                <a16:creationId xmlns:a16="http://schemas.microsoft.com/office/drawing/2014/main" id="{CEC39541-6A5C-49C2-B9A8-06F7DC52FE88}"/>
              </a:ext>
            </a:extLst>
          </p:cNvPr>
          <p:cNvSpPr/>
          <p:nvPr/>
        </p:nvSpPr>
        <p:spPr bwMode="gray">
          <a:xfrm>
            <a:off x="7291405" y="2626147"/>
            <a:ext cx="548396" cy="5483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8" name="Oval 107">
            <a:extLst>
              <a:ext uri="{FF2B5EF4-FFF2-40B4-BE49-F238E27FC236}">
                <a16:creationId xmlns:a16="http://schemas.microsoft.com/office/drawing/2014/main" id="{FB9E85AA-C752-4F9C-989B-F3E99CFE17E7}"/>
              </a:ext>
            </a:extLst>
          </p:cNvPr>
          <p:cNvSpPr/>
          <p:nvPr/>
        </p:nvSpPr>
        <p:spPr bwMode="gray">
          <a:xfrm>
            <a:off x="7722665" y="2733227"/>
            <a:ext cx="895376" cy="89537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Oval 108">
            <a:extLst>
              <a:ext uri="{FF2B5EF4-FFF2-40B4-BE49-F238E27FC236}">
                <a16:creationId xmlns:a16="http://schemas.microsoft.com/office/drawing/2014/main" id="{908B6D3E-94D0-4338-9B52-08576D75412D}"/>
              </a:ext>
            </a:extLst>
          </p:cNvPr>
          <p:cNvSpPr/>
          <p:nvPr/>
        </p:nvSpPr>
        <p:spPr bwMode="gray">
          <a:xfrm>
            <a:off x="8572565" y="3436459"/>
            <a:ext cx="895376" cy="89537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Oval 109">
            <a:extLst>
              <a:ext uri="{FF2B5EF4-FFF2-40B4-BE49-F238E27FC236}">
                <a16:creationId xmlns:a16="http://schemas.microsoft.com/office/drawing/2014/main" id="{B66E60B3-CF1B-4289-9E4E-F23BEF15422C}"/>
              </a:ext>
            </a:extLst>
          </p:cNvPr>
          <p:cNvSpPr/>
          <p:nvPr/>
        </p:nvSpPr>
        <p:spPr bwMode="gray">
          <a:xfrm>
            <a:off x="5667744" y="3207509"/>
            <a:ext cx="960932" cy="96093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Oval 110">
            <a:extLst>
              <a:ext uri="{FF2B5EF4-FFF2-40B4-BE49-F238E27FC236}">
                <a16:creationId xmlns:a16="http://schemas.microsoft.com/office/drawing/2014/main" id="{EB55F5CE-F0F6-4DB2-B7D7-21F4DA7F2908}"/>
              </a:ext>
            </a:extLst>
          </p:cNvPr>
          <p:cNvSpPr/>
          <p:nvPr/>
        </p:nvSpPr>
        <p:spPr bwMode="gray">
          <a:xfrm>
            <a:off x="5307070" y="3924382"/>
            <a:ext cx="960932" cy="96093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Oval 111">
            <a:extLst>
              <a:ext uri="{FF2B5EF4-FFF2-40B4-BE49-F238E27FC236}">
                <a16:creationId xmlns:a16="http://schemas.microsoft.com/office/drawing/2014/main" id="{0B2A7D22-37A9-450B-85F3-3CC7C5A44A5C}"/>
              </a:ext>
            </a:extLst>
          </p:cNvPr>
          <p:cNvSpPr/>
          <p:nvPr/>
        </p:nvSpPr>
        <p:spPr bwMode="gray">
          <a:xfrm>
            <a:off x="5494462" y="2280666"/>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B77893F2-54A0-4BD5-A35B-CB9F58BAD49E}"/>
              </a:ext>
            </a:extLst>
          </p:cNvPr>
          <p:cNvSpPr/>
          <p:nvPr/>
        </p:nvSpPr>
        <p:spPr bwMode="gray">
          <a:xfrm>
            <a:off x="6487662" y="234686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44C92482-2555-498B-9F2F-35353E264BC9}"/>
              </a:ext>
            </a:extLst>
          </p:cNvPr>
          <p:cNvSpPr/>
          <p:nvPr/>
        </p:nvSpPr>
        <p:spPr bwMode="gray">
          <a:xfrm>
            <a:off x="7970229" y="4159894"/>
            <a:ext cx="557422" cy="55742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9D6585A1-BFCC-4F09-B048-7473332C9A58}"/>
              </a:ext>
            </a:extLst>
          </p:cNvPr>
          <p:cNvSpPr/>
          <p:nvPr/>
        </p:nvSpPr>
        <p:spPr bwMode="gray">
          <a:xfrm>
            <a:off x="6839201" y="3101245"/>
            <a:ext cx="395738" cy="39573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Oval 115">
            <a:extLst>
              <a:ext uri="{FF2B5EF4-FFF2-40B4-BE49-F238E27FC236}">
                <a16:creationId xmlns:a16="http://schemas.microsoft.com/office/drawing/2014/main" id="{50C4B8C0-7C32-4A54-BA1C-811AC3FBD59A}"/>
              </a:ext>
            </a:extLst>
          </p:cNvPr>
          <p:cNvSpPr/>
          <p:nvPr/>
        </p:nvSpPr>
        <p:spPr bwMode="gray">
          <a:xfrm>
            <a:off x="4386074" y="2392706"/>
            <a:ext cx="920996" cy="9209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Oval 116">
            <a:extLst>
              <a:ext uri="{FF2B5EF4-FFF2-40B4-BE49-F238E27FC236}">
                <a16:creationId xmlns:a16="http://schemas.microsoft.com/office/drawing/2014/main" id="{BCA583E2-6B92-4FAB-9EFB-F84E0DF88221}"/>
              </a:ext>
            </a:extLst>
          </p:cNvPr>
          <p:cNvSpPr/>
          <p:nvPr/>
        </p:nvSpPr>
        <p:spPr bwMode="gray">
          <a:xfrm>
            <a:off x="5379330" y="4866281"/>
            <a:ext cx="1332792" cy="133279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Oval 117">
            <a:extLst>
              <a:ext uri="{FF2B5EF4-FFF2-40B4-BE49-F238E27FC236}">
                <a16:creationId xmlns:a16="http://schemas.microsoft.com/office/drawing/2014/main" id="{7DCC089C-B670-4450-90A4-D777DB29F92F}"/>
              </a:ext>
            </a:extLst>
          </p:cNvPr>
          <p:cNvSpPr/>
          <p:nvPr/>
        </p:nvSpPr>
        <p:spPr bwMode="gray">
          <a:xfrm>
            <a:off x="1676707" y="4425121"/>
            <a:ext cx="584390" cy="58439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Oval 118">
            <a:extLst>
              <a:ext uri="{FF2B5EF4-FFF2-40B4-BE49-F238E27FC236}">
                <a16:creationId xmlns:a16="http://schemas.microsoft.com/office/drawing/2014/main" id="{D1AFB173-09D8-4843-AC2C-5E64BE240C2E}"/>
              </a:ext>
            </a:extLst>
          </p:cNvPr>
          <p:cNvSpPr/>
          <p:nvPr/>
        </p:nvSpPr>
        <p:spPr bwMode="gray">
          <a:xfrm>
            <a:off x="1172695" y="2336234"/>
            <a:ext cx="916950" cy="9169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CBFA1586-B15F-47B4-BF5D-FD01B7F564F3}"/>
              </a:ext>
            </a:extLst>
          </p:cNvPr>
          <p:cNvSpPr/>
          <p:nvPr/>
        </p:nvSpPr>
        <p:spPr bwMode="gray">
          <a:xfrm>
            <a:off x="3978907" y="3203597"/>
            <a:ext cx="1221656" cy="122165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Oval 120">
            <a:extLst>
              <a:ext uri="{FF2B5EF4-FFF2-40B4-BE49-F238E27FC236}">
                <a16:creationId xmlns:a16="http://schemas.microsoft.com/office/drawing/2014/main" id="{8345F9A4-A50B-4661-B3EE-6FB0EBA47ECA}"/>
              </a:ext>
            </a:extLst>
          </p:cNvPr>
          <p:cNvSpPr/>
          <p:nvPr/>
        </p:nvSpPr>
        <p:spPr bwMode="gray">
          <a:xfrm>
            <a:off x="6700142" y="382573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Oval 121">
            <a:extLst>
              <a:ext uri="{FF2B5EF4-FFF2-40B4-BE49-F238E27FC236}">
                <a16:creationId xmlns:a16="http://schemas.microsoft.com/office/drawing/2014/main" id="{915A8134-8C97-4819-A986-CF372DC8C5B0}"/>
              </a:ext>
            </a:extLst>
          </p:cNvPr>
          <p:cNvSpPr/>
          <p:nvPr/>
        </p:nvSpPr>
        <p:spPr bwMode="gray">
          <a:xfrm>
            <a:off x="7446020" y="3287043"/>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Oval 122">
            <a:extLst>
              <a:ext uri="{FF2B5EF4-FFF2-40B4-BE49-F238E27FC236}">
                <a16:creationId xmlns:a16="http://schemas.microsoft.com/office/drawing/2014/main" id="{01A6F792-09EE-48BC-9A99-10E4208ED355}"/>
              </a:ext>
            </a:extLst>
          </p:cNvPr>
          <p:cNvSpPr/>
          <p:nvPr/>
        </p:nvSpPr>
        <p:spPr bwMode="gray">
          <a:xfrm>
            <a:off x="8806280" y="403018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Oval 123">
            <a:extLst>
              <a:ext uri="{FF2B5EF4-FFF2-40B4-BE49-F238E27FC236}">
                <a16:creationId xmlns:a16="http://schemas.microsoft.com/office/drawing/2014/main" id="{41921114-CD96-4F52-BEF5-5C9B0157CC99}"/>
              </a:ext>
            </a:extLst>
          </p:cNvPr>
          <p:cNvSpPr/>
          <p:nvPr/>
        </p:nvSpPr>
        <p:spPr bwMode="gray">
          <a:xfrm>
            <a:off x="7164433" y="4885314"/>
            <a:ext cx="854916" cy="85491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Oval 124">
            <a:extLst>
              <a:ext uri="{FF2B5EF4-FFF2-40B4-BE49-F238E27FC236}">
                <a16:creationId xmlns:a16="http://schemas.microsoft.com/office/drawing/2014/main" id="{701AD294-6D6F-4544-AAFB-5F46EAA3416A}"/>
              </a:ext>
            </a:extLst>
          </p:cNvPr>
          <p:cNvSpPr/>
          <p:nvPr/>
        </p:nvSpPr>
        <p:spPr bwMode="gray">
          <a:xfrm>
            <a:off x="5586965" y="2983000"/>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6" name="Oval 125">
            <a:extLst>
              <a:ext uri="{FF2B5EF4-FFF2-40B4-BE49-F238E27FC236}">
                <a16:creationId xmlns:a16="http://schemas.microsoft.com/office/drawing/2014/main" id="{F7ED1A8D-CF74-409D-BE35-E00E84461B80}"/>
              </a:ext>
            </a:extLst>
          </p:cNvPr>
          <p:cNvSpPr/>
          <p:nvPr/>
        </p:nvSpPr>
        <p:spPr bwMode="gray">
          <a:xfrm>
            <a:off x="5933455" y="2054986"/>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Oval 126">
            <a:extLst>
              <a:ext uri="{FF2B5EF4-FFF2-40B4-BE49-F238E27FC236}">
                <a16:creationId xmlns:a16="http://schemas.microsoft.com/office/drawing/2014/main" id="{170C23AB-D88D-4EC4-BC4F-6192481F13EA}"/>
              </a:ext>
            </a:extLst>
          </p:cNvPr>
          <p:cNvSpPr/>
          <p:nvPr/>
        </p:nvSpPr>
        <p:spPr bwMode="gray">
          <a:xfrm>
            <a:off x="9612642" y="209940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8" name="Oval 127">
            <a:extLst>
              <a:ext uri="{FF2B5EF4-FFF2-40B4-BE49-F238E27FC236}">
                <a16:creationId xmlns:a16="http://schemas.microsoft.com/office/drawing/2014/main" id="{05DE1E3C-6E9C-4436-A0D8-3EEEE3E9410E}"/>
              </a:ext>
            </a:extLst>
          </p:cNvPr>
          <p:cNvSpPr/>
          <p:nvPr/>
        </p:nvSpPr>
        <p:spPr bwMode="gray">
          <a:xfrm>
            <a:off x="8374079" y="320125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Oval 128">
            <a:extLst>
              <a:ext uri="{FF2B5EF4-FFF2-40B4-BE49-F238E27FC236}">
                <a16:creationId xmlns:a16="http://schemas.microsoft.com/office/drawing/2014/main" id="{3352DB30-B324-4BD0-9D0A-524C57708175}"/>
              </a:ext>
            </a:extLst>
          </p:cNvPr>
          <p:cNvSpPr/>
          <p:nvPr/>
        </p:nvSpPr>
        <p:spPr bwMode="gray">
          <a:xfrm>
            <a:off x="8298202" y="4178252"/>
            <a:ext cx="773788" cy="77378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Oval 129">
            <a:extLst>
              <a:ext uri="{FF2B5EF4-FFF2-40B4-BE49-F238E27FC236}">
                <a16:creationId xmlns:a16="http://schemas.microsoft.com/office/drawing/2014/main" id="{6E5A7F7B-55E5-41C1-8B56-E797699B9100}"/>
              </a:ext>
            </a:extLst>
          </p:cNvPr>
          <p:cNvSpPr/>
          <p:nvPr/>
        </p:nvSpPr>
        <p:spPr bwMode="gray">
          <a:xfrm>
            <a:off x="6915592" y="3957953"/>
            <a:ext cx="588340" cy="58834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Oval 130">
            <a:extLst>
              <a:ext uri="{FF2B5EF4-FFF2-40B4-BE49-F238E27FC236}">
                <a16:creationId xmlns:a16="http://schemas.microsoft.com/office/drawing/2014/main" id="{4AD48AB2-97C1-4597-9D62-3CB64F7A5016}"/>
              </a:ext>
            </a:extLst>
          </p:cNvPr>
          <p:cNvSpPr/>
          <p:nvPr/>
        </p:nvSpPr>
        <p:spPr bwMode="gray">
          <a:xfrm>
            <a:off x="4387892" y="2119079"/>
            <a:ext cx="578529" cy="578529"/>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2" name="Picture 131" descr="A picture containing red, cake, food, piece&#10;&#10;Description automatically generated">
            <a:extLst>
              <a:ext uri="{FF2B5EF4-FFF2-40B4-BE49-F238E27FC236}">
                <a16:creationId xmlns:a16="http://schemas.microsoft.com/office/drawing/2014/main" id="{85340F19-6B53-4931-BFA6-3909254F61D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4772215" y="2319341"/>
            <a:ext cx="2998416" cy="2998416"/>
          </a:xfrm>
          <a:prstGeom prst="rect">
            <a:avLst/>
          </a:prstGeom>
        </p:spPr>
      </p:pic>
    </p:spTree>
    <p:extLst>
      <p:ext uri="{BB962C8B-B14F-4D97-AF65-F5344CB8AC3E}">
        <p14:creationId xmlns:p14="http://schemas.microsoft.com/office/powerpoint/2010/main" val="309968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3" presetClass="entr" presetSubtype="16" fill="hold" grpId="0" nodeType="withEffect">
                                  <p:stCondLst>
                                    <p:cond delay="250"/>
                                  </p:stCondLst>
                                  <p:childTnLst>
                                    <p:set>
                                      <p:cBhvr>
                                        <p:cTn id="9" dur="1" fill="hold">
                                          <p:stCondLst>
                                            <p:cond delay="0"/>
                                          </p:stCondLst>
                                        </p:cTn>
                                        <p:tgtEl>
                                          <p:spTgt spid="89"/>
                                        </p:tgtEl>
                                        <p:attrNameLst>
                                          <p:attrName>style.visibility</p:attrName>
                                        </p:attrNameLst>
                                      </p:cBhvr>
                                      <p:to>
                                        <p:strVal val="visible"/>
                                      </p:to>
                                    </p:set>
                                    <p:anim calcmode="lin" valueType="num">
                                      <p:cBhvr>
                                        <p:cTn id="10" dur="500" fill="hold"/>
                                        <p:tgtEl>
                                          <p:spTgt spid="89"/>
                                        </p:tgtEl>
                                        <p:attrNameLst>
                                          <p:attrName>ppt_w</p:attrName>
                                        </p:attrNameLst>
                                      </p:cBhvr>
                                      <p:tavLst>
                                        <p:tav tm="0">
                                          <p:val>
                                            <p:fltVal val="0"/>
                                          </p:val>
                                        </p:tav>
                                        <p:tav tm="100000">
                                          <p:val>
                                            <p:strVal val="#ppt_w"/>
                                          </p:val>
                                        </p:tav>
                                      </p:tavLst>
                                    </p:anim>
                                    <p:anim calcmode="lin" valueType="num">
                                      <p:cBhvr>
                                        <p:cTn id="11" dur="500" fill="hold"/>
                                        <p:tgtEl>
                                          <p:spTgt spid="89"/>
                                        </p:tgtEl>
                                        <p:attrNameLst>
                                          <p:attrName>ppt_h</p:attrName>
                                        </p:attrNameLst>
                                      </p:cBhvr>
                                      <p:tavLst>
                                        <p:tav tm="0">
                                          <p:val>
                                            <p:fltVal val="0"/>
                                          </p:val>
                                        </p:tav>
                                        <p:tav tm="100000">
                                          <p:val>
                                            <p:strVal val="#ppt_h"/>
                                          </p:val>
                                        </p:tav>
                                      </p:tavLst>
                                    </p:anim>
                                  </p:childTnLst>
                                </p:cTn>
                              </p:par>
                            </p:childTnLst>
                          </p:cTn>
                        </p:par>
                        <p:par>
                          <p:cTn id="12" fill="hold">
                            <p:stCondLst>
                              <p:cond delay="750"/>
                            </p:stCondLst>
                            <p:childTnLst>
                              <p:par>
                                <p:cTn id="13" presetID="23" presetClass="entr" presetSubtype="16"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p:cTn id="15" dur="250" fill="hold"/>
                                        <p:tgtEl>
                                          <p:spTgt spid="90"/>
                                        </p:tgtEl>
                                        <p:attrNameLst>
                                          <p:attrName>ppt_w</p:attrName>
                                        </p:attrNameLst>
                                      </p:cBhvr>
                                      <p:tavLst>
                                        <p:tav tm="0">
                                          <p:val>
                                            <p:fltVal val="0"/>
                                          </p:val>
                                        </p:tav>
                                        <p:tav tm="100000">
                                          <p:val>
                                            <p:strVal val="#ppt_w"/>
                                          </p:val>
                                        </p:tav>
                                      </p:tavLst>
                                    </p:anim>
                                    <p:anim calcmode="lin" valueType="num">
                                      <p:cBhvr>
                                        <p:cTn id="16" dur="250" fill="hold"/>
                                        <p:tgtEl>
                                          <p:spTgt spid="9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childTnLst>
                                </p:cTn>
                              </p:par>
                            </p:childTnLst>
                          </p:cTn>
                        </p:par>
                        <p:par>
                          <p:cTn id="21" fill="hold">
                            <p:stCondLst>
                              <p:cond delay="1250"/>
                            </p:stCondLst>
                            <p:childTnLst>
                              <p:par>
                                <p:cTn id="22" presetID="23" presetClass="entr" presetSubtype="16"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p:cTn id="24" dur="250" fill="hold"/>
                                        <p:tgtEl>
                                          <p:spTgt spid="110"/>
                                        </p:tgtEl>
                                        <p:attrNameLst>
                                          <p:attrName>ppt_w</p:attrName>
                                        </p:attrNameLst>
                                      </p:cBhvr>
                                      <p:tavLst>
                                        <p:tav tm="0">
                                          <p:val>
                                            <p:fltVal val="0"/>
                                          </p:val>
                                        </p:tav>
                                        <p:tav tm="100000">
                                          <p:val>
                                            <p:strVal val="#ppt_w"/>
                                          </p:val>
                                        </p:tav>
                                      </p:tavLst>
                                    </p:anim>
                                    <p:anim calcmode="lin" valueType="num">
                                      <p:cBhvr>
                                        <p:cTn id="25" dur="250" fill="hold"/>
                                        <p:tgtEl>
                                          <p:spTgt spid="110"/>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250" fill="hold"/>
                                        <p:tgtEl>
                                          <p:spTgt spid="108"/>
                                        </p:tgtEl>
                                        <p:attrNameLst>
                                          <p:attrName>ppt_w</p:attrName>
                                        </p:attrNameLst>
                                      </p:cBhvr>
                                      <p:tavLst>
                                        <p:tav tm="0">
                                          <p:val>
                                            <p:fltVal val="0"/>
                                          </p:val>
                                        </p:tav>
                                        <p:tav tm="100000">
                                          <p:val>
                                            <p:strVal val="#ppt_w"/>
                                          </p:val>
                                        </p:tav>
                                      </p:tavLst>
                                    </p:anim>
                                    <p:anim calcmode="lin" valueType="num">
                                      <p:cBhvr>
                                        <p:cTn id="30" dur="250" fill="hold"/>
                                        <p:tgtEl>
                                          <p:spTgt spid="10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p:cTn id="43" dur="250" fill="hold"/>
                                        <p:tgtEl>
                                          <p:spTgt spid="118"/>
                                        </p:tgtEl>
                                        <p:attrNameLst>
                                          <p:attrName>ppt_w</p:attrName>
                                        </p:attrNameLst>
                                      </p:cBhvr>
                                      <p:tavLst>
                                        <p:tav tm="0">
                                          <p:val>
                                            <p:fltVal val="0"/>
                                          </p:val>
                                        </p:tav>
                                        <p:tav tm="100000">
                                          <p:val>
                                            <p:strVal val="#ppt_w"/>
                                          </p:val>
                                        </p:tav>
                                      </p:tavLst>
                                    </p:anim>
                                    <p:anim calcmode="lin" valueType="num">
                                      <p:cBhvr>
                                        <p:cTn id="44" dur="250" fill="hold"/>
                                        <p:tgtEl>
                                          <p:spTgt spid="11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anim calcmode="lin" valueType="num">
                                      <p:cBhvr>
                                        <p:cTn id="47" dur="500" fill="hold"/>
                                        <p:tgtEl>
                                          <p:spTgt spid="119"/>
                                        </p:tgtEl>
                                        <p:attrNameLst>
                                          <p:attrName>ppt_w</p:attrName>
                                        </p:attrNameLst>
                                      </p:cBhvr>
                                      <p:tavLst>
                                        <p:tav tm="0">
                                          <p:val>
                                            <p:fltVal val="0"/>
                                          </p:val>
                                        </p:tav>
                                        <p:tav tm="100000">
                                          <p:val>
                                            <p:strVal val="#ppt_w"/>
                                          </p:val>
                                        </p:tav>
                                      </p:tavLst>
                                    </p:anim>
                                    <p:anim calcmode="lin" valueType="num">
                                      <p:cBhvr>
                                        <p:cTn id="48" dur="500" fill="hold"/>
                                        <p:tgtEl>
                                          <p:spTgt spid="119"/>
                                        </p:tgtEl>
                                        <p:attrNameLst>
                                          <p:attrName>ppt_h</p:attrName>
                                        </p:attrNameLst>
                                      </p:cBhvr>
                                      <p:tavLst>
                                        <p:tav tm="0">
                                          <p:val>
                                            <p:fltVal val="0"/>
                                          </p:val>
                                        </p:tav>
                                        <p:tav tm="100000">
                                          <p:val>
                                            <p:strVal val="#ppt_h"/>
                                          </p:val>
                                        </p:tav>
                                      </p:tavLst>
                                    </p:anim>
                                  </p:childTnLst>
                                </p:cTn>
                              </p:par>
                            </p:childTnLst>
                          </p:cTn>
                        </p:par>
                        <p:par>
                          <p:cTn id="49" fill="hold">
                            <p:stCondLst>
                              <p:cond delay="3000"/>
                            </p:stCondLst>
                            <p:childTnLst>
                              <p:par>
                                <p:cTn id="50" presetID="23" presetClass="entr" presetSubtype="16"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250" fill="hold"/>
                                        <p:tgtEl>
                                          <p:spTgt spid="91"/>
                                        </p:tgtEl>
                                        <p:attrNameLst>
                                          <p:attrName>ppt_w</p:attrName>
                                        </p:attrNameLst>
                                      </p:cBhvr>
                                      <p:tavLst>
                                        <p:tav tm="0">
                                          <p:val>
                                            <p:fltVal val="0"/>
                                          </p:val>
                                        </p:tav>
                                        <p:tav tm="100000">
                                          <p:val>
                                            <p:strVal val="#ppt_w"/>
                                          </p:val>
                                        </p:tav>
                                      </p:tavLst>
                                    </p:anim>
                                    <p:anim calcmode="lin" valueType="num">
                                      <p:cBhvr>
                                        <p:cTn id="53" dur="250" fill="hold"/>
                                        <p:tgtEl>
                                          <p:spTgt spid="91"/>
                                        </p:tgtEl>
                                        <p:attrNameLst>
                                          <p:attrName>ppt_h</p:attrName>
                                        </p:attrNameLst>
                                      </p:cBhvr>
                                      <p:tavLst>
                                        <p:tav tm="0">
                                          <p:val>
                                            <p:fltVal val="0"/>
                                          </p:val>
                                        </p:tav>
                                        <p:tav tm="100000">
                                          <p:val>
                                            <p:strVal val="#ppt_h"/>
                                          </p:val>
                                        </p:tav>
                                      </p:tavLst>
                                    </p:anim>
                                  </p:childTnLst>
                                </p:cTn>
                              </p:par>
                            </p:childTnLst>
                          </p:cTn>
                        </p:par>
                        <p:par>
                          <p:cTn id="54" fill="hold">
                            <p:stCondLst>
                              <p:cond delay="3250"/>
                            </p:stCondLst>
                            <p:childTnLst>
                              <p:par>
                                <p:cTn id="55" presetID="23" presetClass="entr" presetSubtype="16"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 calcmode="lin" valueType="num">
                                      <p:cBhvr>
                                        <p:cTn id="57" dur="500" fill="hold"/>
                                        <p:tgtEl>
                                          <p:spTgt spid="99"/>
                                        </p:tgtEl>
                                        <p:attrNameLst>
                                          <p:attrName>ppt_w</p:attrName>
                                        </p:attrNameLst>
                                      </p:cBhvr>
                                      <p:tavLst>
                                        <p:tav tm="0">
                                          <p:val>
                                            <p:fltVal val="0"/>
                                          </p:val>
                                        </p:tav>
                                        <p:tav tm="100000">
                                          <p:val>
                                            <p:strVal val="#ppt_w"/>
                                          </p:val>
                                        </p:tav>
                                      </p:tavLst>
                                    </p:anim>
                                    <p:anim calcmode="lin" valueType="num">
                                      <p:cBhvr>
                                        <p:cTn id="58" dur="500" fill="hold"/>
                                        <p:tgtEl>
                                          <p:spTgt spid="9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p:cTn id="61" dur="250" fill="hold"/>
                                        <p:tgtEl>
                                          <p:spTgt spid="113"/>
                                        </p:tgtEl>
                                        <p:attrNameLst>
                                          <p:attrName>ppt_w</p:attrName>
                                        </p:attrNameLst>
                                      </p:cBhvr>
                                      <p:tavLst>
                                        <p:tav tm="0">
                                          <p:val>
                                            <p:fltVal val="0"/>
                                          </p:val>
                                        </p:tav>
                                        <p:tav tm="100000">
                                          <p:val>
                                            <p:strVal val="#ppt_w"/>
                                          </p:val>
                                        </p:tav>
                                      </p:tavLst>
                                    </p:anim>
                                    <p:anim calcmode="lin" valueType="num">
                                      <p:cBhvr>
                                        <p:cTn id="62" dur="250" fill="hold"/>
                                        <p:tgtEl>
                                          <p:spTgt spid="113"/>
                                        </p:tgtEl>
                                        <p:attrNameLst>
                                          <p:attrName>ppt_h</p:attrName>
                                        </p:attrNameLst>
                                      </p:cBhvr>
                                      <p:tavLst>
                                        <p:tav tm="0">
                                          <p:val>
                                            <p:fltVal val="0"/>
                                          </p:val>
                                        </p:tav>
                                        <p:tav tm="100000">
                                          <p:val>
                                            <p:strVal val="#ppt_h"/>
                                          </p:val>
                                        </p:tav>
                                      </p:tavLst>
                                    </p:anim>
                                  </p:childTnLst>
                                </p:cTn>
                              </p:par>
                            </p:childTnLst>
                          </p:cTn>
                        </p:par>
                        <p:par>
                          <p:cTn id="63" fill="hold">
                            <p:stCondLst>
                              <p:cond delay="3750"/>
                            </p:stCondLst>
                            <p:childTnLst>
                              <p:par>
                                <p:cTn id="64" presetID="23" presetClass="entr" presetSubtype="16" fill="hold" grpId="0" nodeType="afterEffect">
                                  <p:stCondLst>
                                    <p:cond delay="0"/>
                                  </p:stCondLst>
                                  <p:childTnLst>
                                    <p:set>
                                      <p:cBhvr>
                                        <p:cTn id="65" dur="1" fill="hold">
                                          <p:stCondLst>
                                            <p:cond delay="0"/>
                                          </p:stCondLst>
                                        </p:cTn>
                                        <p:tgtEl>
                                          <p:spTgt spid="126"/>
                                        </p:tgtEl>
                                        <p:attrNameLst>
                                          <p:attrName>style.visibility</p:attrName>
                                        </p:attrNameLst>
                                      </p:cBhvr>
                                      <p:to>
                                        <p:strVal val="visible"/>
                                      </p:to>
                                    </p:set>
                                    <p:anim calcmode="lin" valueType="num">
                                      <p:cBhvr>
                                        <p:cTn id="66" dur="250" fill="hold"/>
                                        <p:tgtEl>
                                          <p:spTgt spid="126"/>
                                        </p:tgtEl>
                                        <p:attrNameLst>
                                          <p:attrName>ppt_w</p:attrName>
                                        </p:attrNameLst>
                                      </p:cBhvr>
                                      <p:tavLst>
                                        <p:tav tm="0">
                                          <p:val>
                                            <p:fltVal val="0"/>
                                          </p:val>
                                        </p:tav>
                                        <p:tav tm="100000">
                                          <p:val>
                                            <p:strVal val="#ppt_w"/>
                                          </p:val>
                                        </p:tav>
                                      </p:tavLst>
                                    </p:anim>
                                    <p:anim calcmode="lin" valueType="num">
                                      <p:cBhvr>
                                        <p:cTn id="67" dur="250" fill="hold"/>
                                        <p:tgtEl>
                                          <p:spTgt spid="126"/>
                                        </p:tgtEl>
                                        <p:attrNameLst>
                                          <p:attrName>ppt_h</p:attrName>
                                        </p:attrNameLst>
                                      </p:cBhvr>
                                      <p:tavLst>
                                        <p:tav tm="0">
                                          <p:val>
                                            <p:fltVal val="0"/>
                                          </p:val>
                                        </p:tav>
                                        <p:tav tm="100000">
                                          <p:val>
                                            <p:strVal val="#ppt_h"/>
                                          </p:val>
                                        </p:tav>
                                      </p:tavLst>
                                    </p:anim>
                                  </p:childTnLst>
                                </p:cTn>
                              </p:par>
                            </p:childTnLst>
                          </p:cTn>
                        </p:par>
                        <p:par>
                          <p:cTn id="68" fill="hold">
                            <p:stCondLst>
                              <p:cond delay="4000"/>
                            </p:stCondLst>
                            <p:childTnLst>
                              <p:par>
                                <p:cTn id="69" presetID="23" presetClass="entr" presetSubtype="16" fill="hold" grpId="0" nodeType="after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p:cTn id="71" dur="250" fill="hold"/>
                                        <p:tgtEl>
                                          <p:spTgt spid="127"/>
                                        </p:tgtEl>
                                        <p:attrNameLst>
                                          <p:attrName>ppt_w</p:attrName>
                                        </p:attrNameLst>
                                      </p:cBhvr>
                                      <p:tavLst>
                                        <p:tav tm="0">
                                          <p:val>
                                            <p:fltVal val="0"/>
                                          </p:val>
                                        </p:tav>
                                        <p:tav tm="100000">
                                          <p:val>
                                            <p:strVal val="#ppt_w"/>
                                          </p:val>
                                        </p:tav>
                                      </p:tavLst>
                                    </p:anim>
                                    <p:anim calcmode="lin" valueType="num">
                                      <p:cBhvr>
                                        <p:cTn id="72" dur="250" fill="hold"/>
                                        <p:tgtEl>
                                          <p:spTgt spid="127"/>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4250"/>
                            </p:stCondLst>
                            <p:childTnLst>
                              <p:par>
                                <p:cTn id="78" presetID="23" presetClass="entr" presetSubtype="16"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p:cTn id="80" dur="500" fill="hold"/>
                                        <p:tgtEl>
                                          <p:spTgt spid="124"/>
                                        </p:tgtEl>
                                        <p:attrNameLst>
                                          <p:attrName>ppt_w</p:attrName>
                                        </p:attrNameLst>
                                      </p:cBhvr>
                                      <p:tavLst>
                                        <p:tav tm="0">
                                          <p:val>
                                            <p:fltVal val="0"/>
                                          </p:val>
                                        </p:tav>
                                        <p:tav tm="100000">
                                          <p:val>
                                            <p:strVal val="#ppt_w"/>
                                          </p:val>
                                        </p:tav>
                                      </p:tavLst>
                                    </p:anim>
                                    <p:anim calcmode="lin" valueType="num">
                                      <p:cBhvr>
                                        <p:cTn id="81" dur="500" fill="hold"/>
                                        <p:tgtEl>
                                          <p:spTgt spid="124"/>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 calcmode="lin" valueType="num">
                                      <p:cBhvr>
                                        <p:cTn id="84" dur="250" fill="hold"/>
                                        <p:tgtEl>
                                          <p:spTgt spid="95"/>
                                        </p:tgtEl>
                                        <p:attrNameLst>
                                          <p:attrName>ppt_w</p:attrName>
                                        </p:attrNameLst>
                                      </p:cBhvr>
                                      <p:tavLst>
                                        <p:tav tm="0">
                                          <p:val>
                                            <p:fltVal val="0"/>
                                          </p:val>
                                        </p:tav>
                                        <p:tav tm="100000">
                                          <p:val>
                                            <p:strVal val="#ppt_w"/>
                                          </p:val>
                                        </p:tav>
                                      </p:tavLst>
                                    </p:anim>
                                    <p:anim calcmode="lin" valueType="num">
                                      <p:cBhvr>
                                        <p:cTn id="85" dur="250" fill="hold"/>
                                        <p:tgtEl>
                                          <p:spTgt spid="95"/>
                                        </p:tgtEl>
                                        <p:attrNameLst>
                                          <p:attrName>ppt_h</p:attrName>
                                        </p:attrNameLst>
                                      </p:cBhvr>
                                      <p:tavLst>
                                        <p:tav tm="0">
                                          <p:val>
                                            <p:fltVal val="0"/>
                                          </p:val>
                                        </p:tav>
                                        <p:tav tm="100000">
                                          <p:val>
                                            <p:strVal val="#ppt_h"/>
                                          </p:val>
                                        </p:tav>
                                      </p:tavLst>
                                    </p:anim>
                                  </p:childTnLst>
                                </p:cTn>
                              </p:par>
                            </p:childTnLst>
                          </p:cTn>
                        </p:par>
                        <p:par>
                          <p:cTn id="86" fill="hold">
                            <p:stCondLst>
                              <p:cond delay="4750"/>
                            </p:stCondLst>
                            <p:childTnLst>
                              <p:par>
                                <p:cTn id="87" presetID="2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250" fill="hold"/>
                                        <p:tgtEl>
                                          <p:spTgt spid="111"/>
                                        </p:tgtEl>
                                        <p:attrNameLst>
                                          <p:attrName>ppt_w</p:attrName>
                                        </p:attrNameLst>
                                      </p:cBhvr>
                                      <p:tavLst>
                                        <p:tav tm="0">
                                          <p:val>
                                            <p:fltVal val="0"/>
                                          </p:val>
                                        </p:tav>
                                        <p:tav tm="100000">
                                          <p:val>
                                            <p:strVal val="#ppt_w"/>
                                          </p:val>
                                        </p:tav>
                                      </p:tavLst>
                                    </p:anim>
                                    <p:anim calcmode="lin" valueType="num">
                                      <p:cBhvr>
                                        <p:cTn id="90" dur="250" fill="hold"/>
                                        <p:tgtEl>
                                          <p:spTgt spid="111"/>
                                        </p:tgtEl>
                                        <p:attrNameLst>
                                          <p:attrName>ppt_h</p:attrName>
                                        </p:attrNameLst>
                                      </p:cBhvr>
                                      <p:tavLst>
                                        <p:tav tm="0">
                                          <p:val>
                                            <p:fltVal val="0"/>
                                          </p:val>
                                        </p:tav>
                                        <p:tav tm="100000">
                                          <p:val>
                                            <p:strVal val="#ppt_h"/>
                                          </p:val>
                                        </p:tav>
                                      </p:tavLst>
                                    </p:anim>
                                  </p:childTnLst>
                                </p:cTn>
                              </p:par>
                            </p:childTnLst>
                          </p:cTn>
                        </p:par>
                        <p:par>
                          <p:cTn id="91" fill="hold">
                            <p:stCondLst>
                              <p:cond delay="5000"/>
                            </p:stCondLst>
                            <p:childTnLst>
                              <p:par>
                                <p:cTn id="92" presetID="23" presetClass="entr" presetSubtype="16" fill="hold" grpId="0" nodeType="after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250" fill="hold"/>
                                        <p:tgtEl>
                                          <p:spTgt spid="94"/>
                                        </p:tgtEl>
                                        <p:attrNameLst>
                                          <p:attrName>ppt_w</p:attrName>
                                        </p:attrNameLst>
                                      </p:cBhvr>
                                      <p:tavLst>
                                        <p:tav tm="0">
                                          <p:val>
                                            <p:fltVal val="0"/>
                                          </p:val>
                                        </p:tav>
                                        <p:tav tm="100000">
                                          <p:val>
                                            <p:strVal val="#ppt_w"/>
                                          </p:val>
                                        </p:tav>
                                      </p:tavLst>
                                    </p:anim>
                                    <p:anim calcmode="lin" valueType="num">
                                      <p:cBhvr>
                                        <p:cTn id="95" dur="250" fill="hold"/>
                                        <p:tgtEl>
                                          <p:spTgt spid="9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123"/>
                                        </p:tgtEl>
                                        <p:attrNameLst>
                                          <p:attrName>style.visibility</p:attrName>
                                        </p:attrNameLst>
                                      </p:cBhvr>
                                      <p:to>
                                        <p:strVal val="visible"/>
                                      </p:to>
                                    </p:set>
                                    <p:anim calcmode="lin" valueType="num">
                                      <p:cBhvr>
                                        <p:cTn id="98" dur="200" fill="hold"/>
                                        <p:tgtEl>
                                          <p:spTgt spid="123"/>
                                        </p:tgtEl>
                                        <p:attrNameLst>
                                          <p:attrName>ppt_w</p:attrName>
                                        </p:attrNameLst>
                                      </p:cBhvr>
                                      <p:tavLst>
                                        <p:tav tm="0">
                                          <p:val>
                                            <p:fltVal val="0"/>
                                          </p:val>
                                        </p:tav>
                                        <p:tav tm="100000">
                                          <p:val>
                                            <p:strVal val="#ppt_w"/>
                                          </p:val>
                                        </p:tav>
                                      </p:tavLst>
                                    </p:anim>
                                    <p:anim calcmode="lin" valueType="num">
                                      <p:cBhvr>
                                        <p:cTn id="99" dur="200" fill="hold"/>
                                        <p:tgtEl>
                                          <p:spTgt spid="123"/>
                                        </p:tgtEl>
                                        <p:attrNameLst>
                                          <p:attrName>ppt_h</p:attrName>
                                        </p:attrNameLst>
                                      </p:cBhvr>
                                      <p:tavLst>
                                        <p:tav tm="0">
                                          <p:val>
                                            <p:fltVal val="0"/>
                                          </p:val>
                                        </p:tav>
                                        <p:tav tm="100000">
                                          <p:val>
                                            <p:strVal val="#ppt_h"/>
                                          </p:val>
                                        </p:tav>
                                      </p:tavLst>
                                    </p:anim>
                                  </p:childTnLst>
                                </p:cTn>
                              </p:par>
                            </p:childTnLst>
                          </p:cTn>
                        </p:par>
                        <p:par>
                          <p:cTn id="100" fill="hold">
                            <p:stCondLst>
                              <p:cond delay="5250"/>
                            </p:stCondLst>
                            <p:childTnLst>
                              <p:par>
                                <p:cTn id="101" presetID="23" presetClass="entr" presetSubtype="16" fill="hold" grpId="0"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p:cTn id="103" dur="200" fill="hold"/>
                                        <p:tgtEl>
                                          <p:spTgt spid="106"/>
                                        </p:tgtEl>
                                        <p:attrNameLst>
                                          <p:attrName>ppt_w</p:attrName>
                                        </p:attrNameLst>
                                      </p:cBhvr>
                                      <p:tavLst>
                                        <p:tav tm="0">
                                          <p:val>
                                            <p:fltVal val="0"/>
                                          </p:val>
                                        </p:tav>
                                        <p:tav tm="100000">
                                          <p:val>
                                            <p:strVal val="#ppt_w"/>
                                          </p:val>
                                        </p:tav>
                                      </p:tavLst>
                                    </p:anim>
                                    <p:anim calcmode="lin" valueType="num">
                                      <p:cBhvr>
                                        <p:cTn id="104" dur="200" fill="hold"/>
                                        <p:tgtEl>
                                          <p:spTgt spid="106"/>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200" fill="hold"/>
                                        <p:tgtEl>
                                          <p:spTgt spid="112"/>
                                        </p:tgtEl>
                                        <p:attrNameLst>
                                          <p:attrName>ppt_w</p:attrName>
                                        </p:attrNameLst>
                                      </p:cBhvr>
                                      <p:tavLst>
                                        <p:tav tm="0">
                                          <p:val>
                                            <p:fltVal val="0"/>
                                          </p:val>
                                        </p:tav>
                                        <p:tav tm="100000">
                                          <p:val>
                                            <p:strVal val="#ppt_w"/>
                                          </p:val>
                                        </p:tav>
                                      </p:tavLst>
                                    </p:anim>
                                    <p:anim calcmode="lin" valueType="num">
                                      <p:cBhvr>
                                        <p:cTn id="108" dur="200" fill="hold"/>
                                        <p:tgtEl>
                                          <p:spTgt spid="112"/>
                                        </p:tgtEl>
                                        <p:attrNameLst>
                                          <p:attrName>ppt_h</p:attrName>
                                        </p:attrNameLst>
                                      </p:cBhvr>
                                      <p:tavLst>
                                        <p:tav tm="0">
                                          <p:val>
                                            <p:fltVal val="0"/>
                                          </p:val>
                                        </p:tav>
                                        <p:tav tm="100000">
                                          <p:val>
                                            <p:strVal val="#ppt_h"/>
                                          </p:val>
                                        </p:tav>
                                      </p:tavLst>
                                    </p:anim>
                                  </p:childTnLst>
                                </p:cTn>
                              </p:par>
                            </p:childTnLst>
                          </p:cTn>
                        </p:par>
                        <p:par>
                          <p:cTn id="109" fill="hold">
                            <p:stCondLst>
                              <p:cond delay="5450"/>
                            </p:stCondLst>
                            <p:childTnLst>
                              <p:par>
                                <p:cTn id="110" presetID="23" presetClass="entr" presetSubtype="16" fill="hold" grpId="0" nodeType="afterEffect">
                                  <p:stCondLst>
                                    <p:cond delay="0"/>
                                  </p:stCondLst>
                                  <p:childTnLst>
                                    <p:set>
                                      <p:cBhvr>
                                        <p:cTn id="111" dur="1" fill="hold">
                                          <p:stCondLst>
                                            <p:cond delay="0"/>
                                          </p:stCondLst>
                                        </p:cTn>
                                        <p:tgtEl>
                                          <p:spTgt spid="92"/>
                                        </p:tgtEl>
                                        <p:attrNameLst>
                                          <p:attrName>style.visibility</p:attrName>
                                        </p:attrNameLst>
                                      </p:cBhvr>
                                      <p:to>
                                        <p:strVal val="visible"/>
                                      </p:to>
                                    </p:set>
                                    <p:anim calcmode="lin" valueType="num">
                                      <p:cBhvr>
                                        <p:cTn id="112" dur="200" fill="hold"/>
                                        <p:tgtEl>
                                          <p:spTgt spid="92"/>
                                        </p:tgtEl>
                                        <p:attrNameLst>
                                          <p:attrName>ppt_w</p:attrName>
                                        </p:attrNameLst>
                                      </p:cBhvr>
                                      <p:tavLst>
                                        <p:tav tm="0">
                                          <p:val>
                                            <p:fltVal val="0"/>
                                          </p:val>
                                        </p:tav>
                                        <p:tav tm="100000">
                                          <p:val>
                                            <p:strVal val="#ppt_w"/>
                                          </p:val>
                                        </p:tav>
                                      </p:tavLst>
                                    </p:anim>
                                    <p:anim calcmode="lin" valueType="num">
                                      <p:cBhvr>
                                        <p:cTn id="113" dur="200" fill="hold"/>
                                        <p:tgtEl>
                                          <p:spTgt spid="92"/>
                                        </p:tgtEl>
                                        <p:attrNameLst>
                                          <p:attrName>ppt_h</p:attrName>
                                        </p:attrNameLst>
                                      </p:cBhvr>
                                      <p:tavLst>
                                        <p:tav tm="0">
                                          <p:val>
                                            <p:fltVal val="0"/>
                                          </p:val>
                                        </p:tav>
                                        <p:tav tm="100000">
                                          <p:val>
                                            <p:strVal val="#ppt_h"/>
                                          </p:val>
                                        </p:tav>
                                      </p:tavLst>
                                    </p:anim>
                                  </p:childTnLst>
                                </p:cTn>
                              </p:par>
                            </p:childTnLst>
                          </p:cTn>
                        </p:par>
                        <p:par>
                          <p:cTn id="114" fill="hold">
                            <p:stCondLst>
                              <p:cond delay="5650"/>
                            </p:stCondLst>
                            <p:childTnLst>
                              <p:par>
                                <p:cTn id="115" presetID="23" presetClass="entr" presetSubtype="16" fill="hold" grpId="0" nodeType="afterEffect">
                                  <p:stCondLst>
                                    <p:cond delay="0"/>
                                  </p:stCondLst>
                                  <p:childTnLst>
                                    <p:set>
                                      <p:cBhvr>
                                        <p:cTn id="116" dur="1" fill="hold">
                                          <p:stCondLst>
                                            <p:cond delay="0"/>
                                          </p:stCondLst>
                                        </p:cTn>
                                        <p:tgtEl>
                                          <p:spTgt spid="115"/>
                                        </p:tgtEl>
                                        <p:attrNameLst>
                                          <p:attrName>style.visibility</p:attrName>
                                        </p:attrNameLst>
                                      </p:cBhvr>
                                      <p:to>
                                        <p:strVal val="visible"/>
                                      </p:to>
                                    </p:set>
                                    <p:anim calcmode="lin" valueType="num">
                                      <p:cBhvr>
                                        <p:cTn id="117" dur="200" fill="hold"/>
                                        <p:tgtEl>
                                          <p:spTgt spid="115"/>
                                        </p:tgtEl>
                                        <p:attrNameLst>
                                          <p:attrName>ppt_w</p:attrName>
                                        </p:attrNameLst>
                                      </p:cBhvr>
                                      <p:tavLst>
                                        <p:tav tm="0">
                                          <p:val>
                                            <p:fltVal val="0"/>
                                          </p:val>
                                        </p:tav>
                                        <p:tav tm="100000">
                                          <p:val>
                                            <p:strVal val="#ppt_w"/>
                                          </p:val>
                                        </p:tav>
                                      </p:tavLst>
                                    </p:anim>
                                    <p:anim calcmode="lin" valueType="num">
                                      <p:cBhvr>
                                        <p:cTn id="118" dur="200" fill="hold"/>
                                        <p:tgtEl>
                                          <p:spTgt spid="115"/>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104"/>
                                        </p:tgtEl>
                                        <p:attrNameLst>
                                          <p:attrName>style.visibility</p:attrName>
                                        </p:attrNameLst>
                                      </p:cBhvr>
                                      <p:to>
                                        <p:strVal val="visible"/>
                                      </p:to>
                                    </p:set>
                                    <p:anim calcmode="lin" valueType="num">
                                      <p:cBhvr>
                                        <p:cTn id="121" dur="200" fill="hold"/>
                                        <p:tgtEl>
                                          <p:spTgt spid="104"/>
                                        </p:tgtEl>
                                        <p:attrNameLst>
                                          <p:attrName>ppt_w</p:attrName>
                                        </p:attrNameLst>
                                      </p:cBhvr>
                                      <p:tavLst>
                                        <p:tav tm="0">
                                          <p:val>
                                            <p:fltVal val="0"/>
                                          </p:val>
                                        </p:tav>
                                        <p:tav tm="100000">
                                          <p:val>
                                            <p:strVal val="#ppt_w"/>
                                          </p:val>
                                        </p:tav>
                                      </p:tavLst>
                                    </p:anim>
                                    <p:anim calcmode="lin" valueType="num">
                                      <p:cBhvr>
                                        <p:cTn id="122" dur="200" fill="hold"/>
                                        <p:tgtEl>
                                          <p:spTgt spid="104"/>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114"/>
                                        </p:tgtEl>
                                        <p:attrNameLst>
                                          <p:attrName>style.visibility</p:attrName>
                                        </p:attrNameLst>
                                      </p:cBhvr>
                                      <p:to>
                                        <p:strVal val="visible"/>
                                      </p:to>
                                    </p:set>
                                    <p:anim calcmode="lin" valueType="num">
                                      <p:cBhvr>
                                        <p:cTn id="125" dur="250" fill="hold"/>
                                        <p:tgtEl>
                                          <p:spTgt spid="114"/>
                                        </p:tgtEl>
                                        <p:attrNameLst>
                                          <p:attrName>ppt_w</p:attrName>
                                        </p:attrNameLst>
                                      </p:cBhvr>
                                      <p:tavLst>
                                        <p:tav tm="0">
                                          <p:val>
                                            <p:fltVal val="0"/>
                                          </p:val>
                                        </p:tav>
                                        <p:tav tm="100000">
                                          <p:val>
                                            <p:strVal val="#ppt_w"/>
                                          </p:val>
                                        </p:tav>
                                      </p:tavLst>
                                    </p:anim>
                                    <p:anim calcmode="lin" valueType="num">
                                      <p:cBhvr>
                                        <p:cTn id="126" dur="250" fill="hold"/>
                                        <p:tgtEl>
                                          <p:spTgt spid="114"/>
                                        </p:tgtEl>
                                        <p:attrNameLst>
                                          <p:attrName>ppt_h</p:attrName>
                                        </p:attrNameLst>
                                      </p:cBhvr>
                                      <p:tavLst>
                                        <p:tav tm="0">
                                          <p:val>
                                            <p:fltVal val="0"/>
                                          </p:val>
                                        </p:tav>
                                        <p:tav tm="100000">
                                          <p:val>
                                            <p:strVal val="#ppt_h"/>
                                          </p:val>
                                        </p:tav>
                                      </p:tavLst>
                                    </p:anim>
                                  </p:childTnLst>
                                </p:cTn>
                              </p:par>
                              <p:par>
                                <p:cTn id="127" presetID="23" presetClass="entr" presetSubtype="16"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anim calcmode="lin" valueType="num">
                                      <p:cBhvr>
                                        <p:cTn id="129" dur="250" fill="hold"/>
                                        <p:tgtEl>
                                          <p:spTgt spid="128"/>
                                        </p:tgtEl>
                                        <p:attrNameLst>
                                          <p:attrName>ppt_w</p:attrName>
                                        </p:attrNameLst>
                                      </p:cBhvr>
                                      <p:tavLst>
                                        <p:tav tm="0">
                                          <p:val>
                                            <p:fltVal val="0"/>
                                          </p:val>
                                        </p:tav>
                                        <p:tav tm="100000">
                                          <p:val>
                                            <p:strVal val="#ppt_w"/>
                                          </p:val>
                                        </p:tav>
                                      </p:tavLst>
                                    </p:anim>
                                    <p:anim calcmode="lin" valueType="num">
                                      <p:cBhvr>
                                        <p:cTn id="130" dur="250" fill="hold"/>
                                        <p:tgtEl>
                                          <p:spTgt spid="128"/>
                                        </p:tgtEl>
                                        <p:attrNameLst>
                                          <p:attrName>ppt_h</p:attrName>
                                        </p:attrNameLst>
                                      </p:cBhvr>
                                      <p:tavLst>
                                        <p:tav tm="0">
                                          <p:val>
                                            <p:fltVal val="0"/>
                                          </p:val>
                                        </p:tav>
                                        <p:tav tm="100000">
                                          <p:val>
                                            <p:strVal val="#ppt_h"/>
                                          </p:val>
                                        </p:tav>
                                      </p:tavLst>
                                    </p:anim>
                                  </p:childTnLst>
                                </p:cTn>
                              </p:par>
                              <p:par>
                                <p:cTn id="131" presetID="23" presetClass="entr" presetSubtype="16" fill="hold" grpId="0" nodeType="withEffect">
                                  <p:stCondLst>
                                    <p:cond delay="0"/>
                                  </p:stCondLst>
                                  <p:childTnLst>
                                    <p:set>
                                      <p:cBhvr>
                                        <p:cTn id="132" dur="1" fill="hold">
                                          <p:stCondLst>
                                            <p:cond delay="0"/>
                                          </p:stCondLst>
                                        </p:cTn>
                                        <p:tgtEl>
                                          <p:spTgt spid="109"/>
                                        </p:tgtEl>
                                        <p:attrNameLst>
                                          <p:attrName>style.visibility</p:attrName>
                                        </p:attrNameLst>
                                      </p:cBhvr>
                                      <p:to>
                                        <p:strVal val="visible"/>
                                      </p:to>
                                    </p:set>
                                    <p:anim calcmode="lin" valueType="num">
                                      <p:cBhvr>
                                        <p:cTn id="133" dur="250" fill="hold"/>
                                        <p:tgtEl>
                                          <p:spTgt spid="109"/>
                                        </p:tgtEl>
                                        <p:attrNameLst>
                                          <p:attrName>ppt_w</p:attrName>
                                        </p:attrNameLst>
                                      </p:cBhvr>
                                      <p:tavLst>
                                        <p:tav tm="0">
                                          <p:val>
                                            <p:fltVal val="0"/>
                                          </p:val>
                                        </p:tav>
                                        <p:tav tm="100000">
                                          <p:val>
                                            <p:strVal val="#ppt_w"/>
                                          </p:val>
                                        </p:tav>
                                      </p:tavLst>
                                    </p:anim>
                                    <p:anim calcmode="lin" valueType="num">
                                      <p:cBhvr>
                                        <p:cTn id="134" dur="250" fill="hold"/>
                                        <p:tgtEl>
                                          <p:spTgt spid="109"/>
                                        </p:tgtEl>
                                        <p:attrNameLst>
                                          <p:attrName>ppt_h</p:attrName>
                                        </p:attrNameLst>
                                      </p:cBhvr>
                                      <p:tavLst>
                                        <p:tav tm="0">
                                          <p:val>
                                            <p:fltVal val="0"/>
                                          </p:val>
                                        </p:tav>
                                        <p:tav tm="100000">
                                          <p:val>
                                            <p:strVal val="#ppt_h"/>
                                          </p:val>
                                        </p:tav>
                                      </p:tavLst>
                                    </p:anim>
                                  </p:childTnLst>
                                </p:cTn>
                              </p:par>
                            </p:childTnLst>
                          </p:cTn>
                        </p:par>
                        <p:par>
                          <p:cTn id="135" fill="hold">
                            <p:stCondLst>
                              <p:cond delay="5900"/>
                            </p:stCondLst>
                            <p:childTnLst>
                              <p:par>
                                <p:cTn id="136" presetID="23" presetClass="entr" presetSubtype="16" fill="hold" grpId="0" nodeType="afterEffect">
                                  <p:stCondLst>
                                    <p:cond delay="0"/>
                                  </p:stCondLst>
                                  <p:childTnLst>
                                    <p:set>
                                      <p:cBhvr>
                                        <p:cTn id="137" dur="1" fill="hold">
                                          <p:stCondLst>
                                            <p:cond delay="0"/>
                                          </p:stCondLst>
                                        </p:cTn>
                                        <p:tgtEl>
                                          <p:spTgt spid="125"/>
                                        </p:tgtEl>
                                        <p:attrNameLst>
                                          <p:attrName>style.visibility</p:attrName>
                                        </p:attrNameLst>
                                      </p:cBhvr>
                                      <p:to>
                                        <p:strVal val="visible"/>
                                      </p:to>
                                    </p:set>
                                    <p:anim calcmode="lin" valueType="num">
                                      <p:cBhvr>
                                        <p:cTn id="138" dur="250" fill="hold"/>
                                        <p:tgtEl>
                                          <p:spTgt spid="125"/>
                                        </p:tgtEl>
                                        <p:attrNameLst>
                                          <p:attrName>ppt_w</p:attrName>
                                        </p:attrNameLst>
                                      </p:cBhvr>
                                      <p:tavLst>
                                        <p:tav tm="0">
                                          <p:val>
                                            <p:fltVal val="0"/>
                                          </p:val>
                                        </p:tav>
                                        <p:tav tm="100000">
                                          <p:val>
                                            <p:strVal val="#ppt_w"/>
                                          </p:val>
                                        </p:tav>
                                      </p:tavLst>
                                    </p:anim>
                                    <p:anim calcmode="lin" valueType="num">
                                      <p:cBhvr>
                                        <p:cTn id="139" dur="250" fill="hold"/>
                                        <p:tgtEl>
                                          <p:spTgt spid="125"/>
                                        </p:tgtEl>
                                        <p:attrNameLst>
                                          <p:attrName>ppt_h</p:attrName>
                                        </p:attrNameLst>
                                      </p:cBhvr>
                                      <p:tavLst>
                                        <p:tav tm="0">
                                          <p:val>
                                            <p:fltVal val="0"/>
                                          </p:val>
                                        </p:tav>
                                        <p:tav tm="100000">
                                          <p:val>
                                            <p:strVal val="#ppt_h"/>
                                          </p:val>
                                        </p:tav>
                                      </p:tavLst>
                                    </p:anim>
                                  </p:childTnLst>
                                </p:cTn>
                              </p:par>
                              <p:par>
                                <p:cTn id="140" presetID="23" presetClass="entr" presetSubtype="16" fill="hold" grpId="0" nodeType="withEffect">
                                  <p:stCondLst>
                                    <p:cond delay="0"/>
                                  </p:stCondLst>
                                  <p:childTnLst>
                                    <p:set>
                                      <p:cBhvr>
                                        <p:cTn id="141" dur="1" fill="hold">
                                          <p:stCondLst>
                                            <p:cond delay="0"/>
                                          </p:stCondLst>
                                        </p:cTn>
                                        <p:tgtEl>
                                          <p:spTgt spid="107"/>
                                        </p:tgtEl>
                                        <p:attrNameLst>
                                          <p:attrName>style.visibility</p:attrName>
                                        </p:attrNameLst>
                                      </p:cBhvr>
                                      <p:to>
                                        <p:strVal val="visible"/>
                                      </p:to>
                                    </p:set>
                                    <p:anim calcmode="lin" valueType="num">
                                      <p:cBhvr>
                                        <p:cTn id="142" dur="250" fill="hold"/>
                                        <p:tgtEl>
                                          <p:spTgt spid="107"/>
                                        </p:tgtEl>
                                        <p:attrNameLst>
                                          <p:attrName>ppt_w</p:attrName>
                                        </p:attrNameLst>
                                      </p:cBhvr>
                                      <p:tavLst>
                                        <p:tav tm="0">
                                          <p:val>
                                            <p:fltVal val="0"/>
                                          </p:val>
                                        </p:tav>
                                        <p:tav tm="100000">
                                          <p:val>
                                            <p:strVal val="#ppt_w"/>
                                          </p:val>
                                        </p:tav>
                                      </p:tavLst>
                                    </p:anim>
                                    <p:anim calcmode="lin" valueType="num">
                                      <p:cBhvr>
                                        <p:cTn id="143" dur="250" fill="hold"/>
                                        <p:tgtEl>
                                          <p:spTgt spid="107"/>
                                        </p:tgtEl>
                                        <p:attrNameLst>
                                          <p:attrName>ppt_h</p:attrName>
                                        </p:attrNameLst>
                                      </p:cBhvr>
                                      <p:tavLst>
                                        <p:tav tm="0">
                                          <p:val>
                                            <p:fltVal val="0"/>
                                          </p:val>
                                        </p:tav>
                                        <p:tav tm="100000">
                                          <p:val>
                                            <p:strVal val="#ppt_h"/>
                                          </p:val>
                                        </p:tav>
                                      </p:tavLst>
                                    </p:anim>
                                  </p:childTnLst>
                                </p:cTn>
                              </p:par>
                              <p:par>
                                <p:cTn id="144" presetID="23" presetClass="entr" presetSubtype="16" fill="hold" grpId="0" nodeType="withEffect">
                                  <p:stCondLst>
                                    <p:cond delay="0"/>
                                  </p:stCondLst>
                                  <p:childTnLst>
                                    <p:set>
                                      <p:cBhvr>
                                        <p:cTn id="145" dur="1" fill="hold">
                                          <p:stCondLst>
                                            <p:cond delay="0"/>
                                          </p:stCondLst>
                                        </p:cTn>
                                        <p:tgtEl>
                                          <p:spTgt spid="116"/>
                                        </p:tgtEl>
                                        <p:attrNameLst>
                                          <p:attrName>style.visibility</p:attrName>
                                        </p:attrNameLst>
                                      </p:cBhvr>
                                      <p:to>
                                        <p:strVal val="visible"/>
                                      </p:to>
                                    </p:set>
                                    <p:anim calcmode="lin" valueType="num">
                                      <p:cBhvr>
                                        <p:cTn id="146" dur="250" fill="hold"/>
                                        <p:tgtEl>
                                          <p:spTgt spid="116"/>
                                        </p:tgtEl>
                                        <p:attrNameLst>
                                          <p:attrName>ppt_w</p:attrName>
                                        </p:attrNameLst>
                                      </p:cBhvr>
                                      <p:tavLst>
                                        <p:tav tm="0">
                                          <p:val>
                                            <p:fltVal val="0"/>
                                          </p:val>
                                        </p:tav>
                                        <p:tav tm="100000">
                                          <p:val>
                                            <p:strVal val="#ppt_w"/>
                                          </p:val>
                                        </p:tav>
                                      </p:tavLst>
                                    </p:anim>
                                    <p:anim calcmode="lin" valueType="num">
                                      <p:cBhvr>
                                        <p:cTn id="147" dur="250" fill="hold"/>
                                        <p:tgtEl>
                                          <p:spTgt spid="116"/>
                                        </p:tgtEl>
                                        <p:attrNameLst>
                                          <p:attrName>ppt_h</p:attrName>
                                        </p:attrNameLst>
                                      </p:cBhvr>
                                      <p:tavLst>
                                        <p:tav tm="0">
                                          <p:val>
                                            <p:fltVal val="0"/>
                                          </p:val>
                                        </p:tav>
                                        <p:tav tm="100000">
                                          <p:val>
                                            <p:strVal val="#ppt_h"/>
                                          </p:val>
                                        </p:tav>
                                      </p:tavLst>
                                    </p:anim>
                                  </p:childTnLst>
                                </p:cTn>
                              </p:par>
                            </p:childTnLst>
                          </p:cTn>
                        </p:par>
                        <p:par>
                          <p:cTn id="148" fill="hold">
                            <p:stCondLst>
                              <p:cond delay="6150"/>
                            </p:stCondLst>
                            <p:childTnLst>
                              <p:par>
                                <p:cTn id="149" presetID="23" presetClass="entr" presetSubtype="16"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 calcmode="lin" valueType="num">
                                      <p:cBhvr>
                                        <p:cTn id="151" dur="250" fill="hold"/>
                                        <p:tgtEl>
                                          <p:spTgt spid="97"/>
                                        </p:tgtEl>
                                        <p:attrNameLst>
                                          <p:attrName>ppt_w</p:attrName>
                                        </p:attrNameLst>
                                      </p:cBhvr>
                                      <p:tavLst>
                                        <p:tav tm="0">
                                          <p:val>
                                            <p:fltVal val="0"/>
                                          </p:val>
                                        </p:tav>
                                        <p:tav tm="100000">
                                          <p:val>
                                            <p:strVal val="#ppt_w"/>
                                          </p:val>
                                        </p:tav>
                                      </p:tavLst>
                                    </p:anim>
                                    <p:anim calcmode="lin" valueType="num">
                                      <p:cBhvr>
                                        <p:cTn id="152" dur="250" fill="hold"/>
                                        <p:tgtEl>
                                          <p:spTgt spid="97"/>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98"/>
                                        </p:tgtEl>
                                        <p:attrNameLst>
                                          <p:attrName>style.visibility</p:attrName>
                                        </p:attrNameLst>
                                      </p:cBhvr>
                                      <p:to>
                                        <p:strVal val="visible"/>
                                      </p:to>
                                    </p:set>
                                    <p:anim calcmode="lin" valueType="num">
                                      <p:cBhvr>
                                        <p:cTn id="155" dur="500" fill="hold"/>
                                        <p:tgtEl>
                                          <p:spTgt spid="98"/>
                                        </p:tgtEl>
                                        <p:attrNameLst>
                                          <p:attrName>ppt_w</p:attrName>
                                        </p:attrNameLst>
                                      </p:cBhvr>
                                      <p:tavLst>
                                        <p:tav tm="0">
                                          <p:val>
                                            <p:fltVal val="0"/>
                                          </p:val>
                                        </p:tav>
                                        <p:tav tm="100000">
                                          <p:val>
                                            <p:strVal val="#ppt_w"/>
                                          </p:val>
                                        </p:tav>
                                      </p:tavLst>
                                    </p:anim>
                                    <p:anim calcmode="lin" valueType="num">
                                      <p:cBhvr>
                                        <p:cTn id="156" dur="500" fill="hold"/>
                                        <p:tgtEl>
                                          <p:spTgt spid="98"/>
                                        </p:tgtEl>
                                        <p:attrNameLst>
                                          <p:attrName>ppt_h</p:attrName>
                                        </p:attrNameLst>
                                      </p:cBhvr>
                                      <p:tavLst>
                                        <p:tav tm="0">
                                          <p:val>
                                            <p:fltVal val="0"/>
                                          </p:val>
                                        </p:tav>
                                        <p:tav tm="100000">
                                          <p:val>
                                            <p:strVal val="#ppt_h"/>
                                          </p:val>
                                        </p:tav>
                                      </p:tavLst>
                                    </p:anim>
                                  </p:childTnLst>
                                </p:cTn>
                              </p:par>
                              <p:par>
                                <p:cTn id="157" presetID="23" presetClass="entr" presetSubtype="16" fill="hold" grpId="0" nodeType="withEffect">
                                  <p:stCondLst>
                                    <p:cond delay="0"/>
                                  </p:stCondLst>
                                  <p:childTnLst>
                                    <p:set>
                                      <p:cBhvr>
                                        <p:cTn id="158" dur="1" fill="hold">
                                          <p:stCondLst>
                                            <p:cond delay="0"/>
                                          </p:stCondLst>
                                        </p:cTn>
                                        <p:tgtEl>
                                          <p:spTgt spid="105"/>
                                        </p:tgtEl>
                                        <p:attrNameLst>
                                          <p:attrName>style.visibility</p:attrName>
                                        </p:attrNameLst>
                                      </p:cBhvr>
                                      <p:to>
                                        <p:strVal val="visible"/>
                                      </p:to>
                                    </p:set>
                                    <p:anim calcmode="lin" valueType="num">
                                      <p:cBhvr>
                                        <p:cTn id="159" dur="150" fill="hold"/>
                                        <p:tgtEl>
                                          <p:spTgt spid="105"/>
                                        </p:tgtEl>
                                        <p:attrNameLst>
                                          <p:attrName>ppt_w</p:attrName>
                                        </p:attrNameLst>
                                      </p:cBhvr>
                                      <p:tavLst>
                                        <p:tav tm="0">
                                          <p:val>
                                            <p:fltVal val="0"/>
                                          </p:val>
                                        </p:tav>
                                        <p:tav tm="100000">
                                          <p:val>
                                            <p:strVal val="#ppt_w"/>
                                          </p:val>
                                        </p:tav>
                                      </p:tavLst>
                                    </p:anim>
                                    <p:anim calcmode="lin" valueType="num">
                                      <p:cBhvr>
                                        <p:cTn id="160" dur="150" fill="hold"/>
                                        <p:tgtEl>
                                          <p:spTgt spid="105"/>
                                        </p:tgtEl>
                                        <p:attrNameLst>
                                          <p:attrName>ppt_h</p:attrName>
                                        </p:attrNameLst>
                                      </p:cBhvr>
                                      <p:tavLst>
                                        <p:tav tm="0">
                                          <p:val>
                                            <p:fltVal val="0"/>
                                          </p:val>
                                        </p:tav>
                                        <p:tav tm="100000">
                                          <p:val>
                                            <p:strVal val="#ppt_h"/>
                                          </p:val>
                                        </p:tav>
                                      </p:tavLst>
                                    </p:anim>
                                  </p:childTnLst>
                                </p:cTn>
                              </p:par>
                              <p:par>
                                <p:cTn id="161" presetID="23" presetClass="entr" presetSubtype="16" fill="hold" grpId="0" nodeType="withEffect">
                                  <p:stCondLst>
                                    <p:cond delay="0"/>
                                  </p:stCondLst>
                                  <p:childTnLst>
                                    <p:set>
                                      <p:cBhvr>
                                        <p:cTn id="162" dur="1" fill="hold">
                                          <p:stCondLst>
                                            <p:cond delay="0"/>
                                          </p:stCondLst>
                                        </p:cTn>
                                        <p:tgtEl>
                                          <p:spTgt spid="120"/>
                                        </p:tgtEl>
                                        <p:attrNameLst>
                                          <p:attrName>style.visibility</p:attrName>
                                        </p:attrNameLst>
                                      </p:cBhvr>
                                      <p:to>
                                        <p:strVal val="visible"/>
                                      </p:to>
                                    </p:set>
                                    <p:anim calcmode="lin" valueType="num">
                                      <p:cBhvr>
                                        <p:cTn id="163" dur="150" fill="hold"/>
                                        <p:tgtEl>
                                          <p:spTgt spid="120"/>
                                        </p:tgtEl>
                                        <p:attrNameLst>
                                          <p:attrName>ppt_w</p:attrName>
                                        </p:attrNameLst>
                                      </p:cBhvr>
                                      <p:tavLst>
                                        <p:tav tm="0">
                                          <p:val>
                                            <p:fltVal val="0"/>
                                          </p:val>
                                        </p:tav>
                                        <p:tav tm="100000">
                                          <p:val>
                                            <p:strVal val="#ppt_w"/>
                                          </p:val>
                                        </p:tav>
                                      </p:tavLst>
                                    </p:anim>
                                    <p:anim calcmode="lin" valueType="num">
                                      <p:cBhvr>
                                        <p:cTn id="164" dur="150" fill="hold"/>
                                        <p:tgtEl>
                                          <p:spTgt spid="120"/>
                                        </p:tgtEl>
                                        <p:attrNameLst>
                                          <p:attrName>ppt_h</p:attrName>
                                        </p:attrNameLst>
                                      </p:cBhvr>
                                      <p:tavLst>
                                        <p:tav tm="0">
                                          <p:val>
                                            <p:fltVal val="0"/>
                                          </p:val>
                                        </p:tav>
                                        <p:tav tm="100000">
                                          <p:val>
                                            <p:strVal val="#ppt_h"/>
                                          </p:val>
                                        </p:tav>
                                      </p:tavLst>
                                    </p:anim>
                                  </p:childTnLst>
                                </p:cTn>
                              </p:par>
                              <p:par>
                                <p:cTn id="165" presetID="23" presetClass="entr" presetSubtype="16" fill="hold" grpId="0" nodeType="withEffect">
                                  <p:stCondLst>
                                    <p:cond delay="0"/>
                                  </p:stCondLst>
                                  <p:childTnLst>
                                    <p:set>
                                      <p:cBhvr>
                                        <p:cTn id="166" dur="1" fill="hold">
                                          <p:stCondLst>
                                            <p:cond delay="0"/>
                                          </p:stCondLst>
                                        </p:cTn>
                                        <p:tgtEl>
                                          <p:spTgt spid="96"/>
                                        </p:tgtEl>
                                        <p:attrNameLst>
                                          <p:attrName>style.visibility</p:attrName>
                                        </p:attrNameLst>
                                      </p:cBhvr>
                                      <p:to>
                                        <p:strVal val="visible"/>
                                      </p:to>
                                    </p:set>
                                    <p:anim calcmode="lin" valueType="num">
                                      <p:cBhvr>
                                        <p:cTn id="167" dur="150" fill="hold"/>
                                        <p:tgtEl>
                                          <p:spTgt spid="96"/>
                                        </p:tgtEl>
                                        <p:attrNameLst>
                                          <p:attrName>ppt_w</p:attrName>
                                        </p:attrNameLst>
                                      </p:cBhvr>
                                      <p:tavLst>
                                        <p:tav tm="0">
                                          <p:val>
                                            <p:fltVal val="0"/>
                                          </p:val>
                                        </p:tav>
                                        <p:tav tm="100000">
                                          <p:val>
                                            <p:strVal val="#ppt_w"/>
                                          </p:val>
                                        </p:tav>
                                      </p:tavLst>
                                    </p:anim>
                                    <p:anim calcmode="lin" valueType="num">
                                      <p:cBhvr>
                                        <p:cTn id="168" dur="150" fill="hold"/>
                                        <p:tgtEl>
                                          <p:spTgt spid="96"/>
                                        </p:tgtEl>
                                        <p:attrNameLst>
                                          <p:attrName>ppt_h</p:attrName>
                                        </p:attrNameLst>
                                      </p:cBhvr>
                                      <p:tavLst>
                                        <p:tav tm="0">
                                          <p:val>
                                            <p:fltVal val="0"/>
                                          </p:val>
                                        </p:tav>
                                        <p:tav tm="100000">
                                          <p:val>
                                            <p:strVal val="#ppt_h"/>
                                          </p:val>
                                        </p:tav>
                                      </p:tavLst>
                                    </p:anim>
                                  </p:childTnLst>
                                </p:cTn>
                              </p:par>
                            </p:childTnLst>
                          </p:cTn>
                        </p:par>
                        <p:par>
                          <p:cTn id="169" fill="hold">
                            <p:stCondLst>
                              <p:cond delay="6650"/>
                            </p:stCondLst>
                            <p:childTnLst>
                              <p:par>
                                <p:cTn id="170" presetID="23" presetClass="entr" presetSubtype="16" fill="hold" grpId="0" nodeType="afterEffect">
                                  <p:stCondLst>
                                    <p:cond delay="0"/>
                                  </p:stCondLst>
                                  <p:childTnLst>
                                    <p:set>
                                      <p:cBhvr>
                                        <p:cTn id="171" dur="1" fill="hold">
                                          <p:stCondLst>
                                            <p:cond delay="0"/>
                                          </p:stCondLst>
                                        </p:cTn>
                                        <p:tgtEl>
                                          <p:spTgt spid="93"/>
                                        </p:tgtEl>
                                        <p:attrNameLst>
                                          <p:attrName>style.visibility</p:attrName>
                                        </p:attrNameLst>
                                      </p:cBhvr>
                                      <p:to>
                                        <p:strVal val="visible"/>
                                      </p:to>
                                    </p:set>
                                    <p:anim calcmode="lin" valueType="num">
                                      <p:cBhvr>
                                        <p:cTn id="172" dur="150" fill="hold"/>
                                        <p:tgtEl>
                                          <p:spTgt spid="93"/>
                                        </p:tgtEl>
                                        <p:attrNameLst>
                                          <p:attrName>ppt_w</p:attrName>
                                        </p:attrNameLst>
                                      </p:cBhvr>
                                      <p:tavLst>
                                        <p:tav tm="0">
                                          <p:val>
                                            <p:fltVal val="0"/>
                                          </p:val>
                                        </p:tav>
                                        <p:tav tm="100000">
                                          <p:val>
                                            <p:strVal val="#ppt_w"/>
                                          </p:val>
                                        </p:tav>
                                      </p:tavLst>
                                    </p:anim>
                                    <p:anim calcmode="lin" valueType="num">
                                      <p:cBhvr>
                                        <p:cTn id="173" dur="150" fill="hold"/>
                                        <p:tgtEl>
                                          <p:spTgt spid="93"/>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101"/>
                                        </p:tgtEl>
                                        <p:attrNameLst>
                                          <p:attrName>style.visibility</p:attrName>
                                        </p:attrNameLst>
                                      </p:cBhvr>
                                      <p:to>
                                        <p:strVal val="visible"/>
                                      </p:to>
                                    </p:set>
                                    <p:anim calcmode="lin" valueType="num">
                                      <p:cBhvr>
                                        <p:cTn id="176" dur="150" fill="hold"/>
                                        <p:tgtEl>
                                          <p:spTgt spid="101"/>
                                        </p:tgtEl>
                                        <p:attrNameLst>
                                          <p:attrName>ppt_w</p:attrName>
                                        </p:attrNameLst>
                                      </p:cBhvr>
                                      <p:tavLst>
                                        <p:tav tm="0">
                                          <p:val>
                                            <p:fltVal val="0"/>
                                          </p:val>
                                        </p:tav>
                                        <p:tav tm="100000">
                                          <p:val>
                                            <p:strVal val="#ppt_w"/>
                                          </p:val>
                                        </p:tav>
                                      </p:tavLst>
                                    </p:anim>
                                    <p:anim calcmode="lin" valueType="num">
                                      <p:cBhvr>
                                        <p:cTn id="177" dur="150" fill="hold"/>
                                        <p:tgtEl>
                                          <p:spTgt spid="101"/>
                                        </p:tgtEl>
                                        <p:attrNameLst>
                                          <p:attrName>ppt_h</p:attrName>
                                        </p:attrNameLst>
                                      </p:cBhvr>
                                      <p:tavLst>
                                        <p:tav tm="0">
                                          <p:val>
                                            <p:fltVal val="0"/>
                                          </p:val>
                                        </p:tav>
                                        <p:tav tm="100000">
                                          <p:val>
                                            <p:strVal val="#ppt_h"/>
                                          </p:val>
                                        </p:tav>
                                      </p:tavLst>
                                    </p:anim>
                                  </p:childTnLst>
                                </p:cTn>
                              </p:par>
                              <p:par>
                                <p:cTn id="178" presetID="23" presetClass="entr" presetSubtype="16" fill="hold" nodeType="withEffect">
                                  <p:stCondLst>
                                    <p:cond delay="0"/>
                                  </p:stCondLst>
                                  <p:childTnLst>
                                    <p:set>
                                      <p:cBhvr>
                                        <p:cTn id="179" dur="1" fill="hold">
                                          <p:stCondLst>
                                            <p:cond delay="0"/>
                                          </p:stCondLst>
                                        </p:cTn>
                                        <p:tgtEl>
                                          <p:spTgt spid="132"/>
                                        </p:tgtEl>
                                        <p:attrNameLst>
                                          <p:attrName>style.visibility</p:attrName>
                                        </p:attrNameLst>
                                      </p:cBhvr>
                                      <p:to>
                                        <p:strVal val="visible"/>
                                      </p:to>
                                    </p:set>
                                    <p:anim calcmode="lin" valueType="num">
                                      <p:cBhvr>
                                        <p:cTn id="180" dur="500" fill="hold"/>
                                        <p:tgtEl>
                                          <p:spTgt spid="132"/>
                                        </p:tgtEl>
                                        <p:attrNameLst>
                                          <p:attrName>ppt_w</p:attrName>
                                        </p:attrNameLst>
                                      </p:cBhvr>
                                      <p:tavLst>
                                        <p:tav tm="0">
                                          <p:val>
                                            <p:fltVal val="0"/>
                                          </p:val>
                                        </p:tav>
                                        <p:tav tm="100000">
                                          <p:val>
                                            <p:strVal val="#ppt_w"/>
                                          </p:val>
                                        </p:tav>
                                      </p:tavLst>
                                    </p:anim>
                                    <p:anim calcmode="lin" valueType="num">
                                      <p:cBhvr>
                                        <p:cTn id="181" dur="500" fill="hold"/>
                                        <p:tgtEl>
                                          <p:spTgt spid="132"/>
                                        </p:tgtEl>
                                        <p:attrNameLst>
                                          <p:attrName>ppt_h</p:attrName>
                                        </p:attrNameLst>
                                      </p:cBhvr>
                                      <p:tavLst>
                                        <p:tav tm="0">
                                          <p:val>
                                            <p:fltVal val="0"/>
                                          </p:val>
                                        </p:tav>
                                        <p:tav tm="100000">
                                          <p:val>
                                            <p:strVal val="#ppt_h"/>
                                          </p:val>
                                        </p:tav>
                                      </p:tavLst>
                                    </p:anim>
                                  </p:childTnLst>
                                </p:cTn>
                              </p:par>
                            </p:childTnLst>
                          </p:cTn>
                        </p:par>
                        <p:par>
                          <p:cTn id="182" fill="hold">
                            <p:stCondLst>
                              <p:cond delay="7150"/>
                            </p:stCondLst>
                            <p:childTnLst>
                              <p:par>
                                <p:cTn id="183" presetID="23" presetClass="entr" presetSubtype="16" fill="hold" grpId="0" nodeType="afterEffect">
                                  <p:stCondLst>
                                    <p:cond delay="0"/>
                                  </p:stCondLst>
                                  <p:childTnLst>
                                    <p:set>
                                      <p:cBhvr>
                                        <p:cTn id="184" dur="1" fill="hold">
                                          <p:stCondLst>
                                            <p:cond delay="0"/>
                                          </p:stCondLst>
                                        </p:cTn>
                                        <p:tgtEl>
                                          <p:spTgt spid="130"/>
                                        </p:tgtEl>
                                        <p:attrNameLst>
                                          <p:attrName>style.visibility</p:attrName>
                                        </p:attrNameLst>
                                      </p:cBhvr>
                                      <p:to>
                                        <p:strVal val="visible"/>
                                      </p:to>
                                    </p:set>
                                    <p:anim calcmode="lin" valueType="num">
                                      <p:cBhvr>
                                        <p:cTn id="185" dur="150" fill="hold"/>
                                        <p:tgtEl>
                                          <p:spTgt spid="130"/>
                                        </p:tgtEl>
                                        <p:attrNameLst>
                                          <p:attrName>ppt_w</p:attrName>
                                        </p:attrNameLst>
                                      </p:cBhvr>
                                      <p:tavLst>
                                        <p:tav tm="0">
                                          <p:val>
                                            <p:fltVal val="0"/>
                                          </p:val>
                                        </p:tav>
                                        <p:tav tm="100000">
                                          <p:val>
                                            <p:strVal val="#ppt_w"/>
                                          </p:val>
                                        </p:tav>
                                      </p:tavLst>
                                    </p:anim>
                                    <p:anim calcmode="lin" valueType="num">
                                      <p:cBhvr>
                                        <p:cTn id="186" dur="150" fill="hold"/>
                                        <p:tgtEl>
                                          <p:spTgt spid="130"/>
                                        </p:tgtEl>
                                        <p:attrNameLst>
                                          <p:attrName>ppt_h</p:attrName>
                                        </p:attrNameLst>
                                      </p:cBhvr>
                                      <p:tavLst>
                                        <p:tav tm="0">
                                          <p:val>
                                            <p:fltVal val="0"/>
                                          </p:val>
                                        </p:tav>
                                        <p:tav tm="100000">
                                          <p:val>
                                            <p:strVal val="#ppt_h"/>
                                          </p:val>
                                        </p:tav>
                                      </p:tavLst>
                                    </p:anim>
                                  </p:childTnLst>
                                </p:cTn>
                              </p:par>
                              <p:par>
                                <p:cTn id="187" presetID="23" presetClass="entr" presetSubtype="16" fill="hold" grpId="0" nodeType="withEffect">
                                  <p:stCondLst>
                                    <p:cond delay="0"/>
                                  </p:stCondLst>
                                  <p:childTnLst>
                                    <p:set>
                                      <p:cBhvr>
                                        <p:cTn id="188" dur="1" fill="hold">
                                          <p:stCondLst>
                                            <p:cond delay="0"/>
                                          </p:stCondLst>
                                        </p:cTn>
                                        <p:tgtEl>
                                          <p:spTgt spid="122"/>
                                        </p:tgtEl>
                                        <p:attrNameLst>
                                          <p:attrName>style.visibility</p:attrName>
                                        </p:attrNameLst>
                                      </p:cBhvr>
                                      <p:to>
                                        <p:strVal val="visible"/>
                                      </p:to>
                                    </p:set>
                                    <p:anim calcmode="lin" valueType="num">
                                      <p:cBhvr>
                                        <p:cTn id="189" dur="250" fill="hold"/>
                                        <p:tgtEl>
                                          <p:spTgt spid="122"/>
                                        </p:tgtEl>
                                        <p:attrNameLst>
                                          <p:attrName>ppt_w</p:attrName>
                                        </p:attrNameLst>
                                      </p:cBhvr>
                                      <p:tavLst>
                                        <p:tav tm="0">
                                          <p:val>
                                            <p:fltVal val="0"/>
                                          </p:val>
                                        </p:tav>
                                        <p:tav tm="100000">
                                          <p:val>
                                            <p:strVal val="#ppt_w"/>
                                          </p:val>
                                        </p:tav>
                                      </p:tavLst>
                                    </p:anim>
                                    <p:anim calcmode="lin" valueType="num">
                                      <p:cBhvr>
                                        <p:cTn id="190" dur="250" fill="hold"/>
                                        <p:tgtEl>
                                          <p:spTgt spid="122"/>
                                        </p:tgtEl>
                                        <p:attrNameLst>
                                          <p:attrName>ppt_h</p:attrName>
                                        </p:attrNameLst>
                                      </p:cBhvr>
                                      <p:tavLst>
                                        <p:tav tm="0">
                                          <p:val>
                                            <p:fltVal val="0"/>
                                          </p:val>
                                        </p:tav>
                                        <p:tav tm="100000">
                                          <p:val>
                                            <p:strVal val="#ppt_h"/>
                                          </p:val>
                                        </p:tav>
                                      </p:tavLst>
                                    </p:anim>
                                  </p:childTnLst>
                                </p:cTn>
                              </p:par>
                            </p:childTnLst>
                          </p:cTn>
                        </p:par>
                        <p:par>
                          <p:cTn id="191" fill="hold">
                            <p:stCondLst>
                              <p:cond delay="7400"/>
                            </p:stCondLst>
                            <p:childTnLst>
                              <p:par>
                                <p:cTn id="192" presetID="23" presetClass="entr" presetSubtype="16" fill="hold" grpId="0" nodeType="afterEffect">
                                  <p:stCondLst>
                                    <p:cond delay="0"/>
                                  </p:stCondLst>
                                  <p:childTnLst>
                                    <p:set>
                                      <p:cBhvr>
                                        <p:cTn id="193" dur="1" fill="hold">
                                          <p:stCondLst>
                                            <p:cond delay="0"/>
                                          </p:stCondLst>
                                        </p:cTn>
                                        <p:tgtEl>
                                          <p:spTgt spid="100"/>
                                        </p:tgtEl>
                                        <p:attrNameLst>
                                          <p:attrName>style.visibility</p:attrName>
                                        </p:attrNameLst>
                                      </p:cBhvr>
                                      <p:to>
                                        <p:strVal val="visible"/>
                                      </p:to>
                                    </p:set>
                                    <p:anim calcmode="lin" valueType="num">
                                      <p:cBhvr>
                                        <p:cTn id="194" dur="250" fill="hold"/>
                                        <p:tgtEl>
                                          <p:spTgt spid="100"/>
                                        </p:tgtEl>
                                        <p:attrNameLst>
                                          <p:attrName>ppt_w</p:attrName>
                                        </p:attrNameLst>
                                      </p:cBhvr>
                                      <p:tavLst>
                                        <p:tav tm="0">
                                          <p:val>
                                            <p:fltVal val="0"/>
                                          </p:val>
                                        </p:tav>
                                        <p:tav tm="100000">
                                          <p:val>
                                            <p:strVal val="#ppt_w"/>
                                          </p:val>
                                        </p:tav>
                                      </p:tavLst>
                                    </p:anim>
                                    <p:anim calcmode="lin" valueType="num">
                                      <p:cBhvr>
                                        <p:cTn id="195" dur="250" fill="hold"/>
                                        <p:tgtEl>
                                          <p:spTgt spid="100"/>
                                        </p:tgtEl>
                                        <p:attrNameLst>
                                          <p:attrName>ppt_h</p:attrName>
                                        </p:attrNameLst>
                                      </p:cBhvr>
                                      <p:tavLst>
                                        <p:tav tm="0">
                                          <p:val>
                                            <p:fltVal val="0"/>
                                          </p:val>
                                        </p:tav>
                                        <p:tav tm="100000">
                                          <p:val>
                                            <p:strVal val="#ppt_h"/>
                                          </p:val>
                                        </p:tav>
                                      </p:tavLst>
                                    </p:anim>
                                  </p:childTnLst>
                                </p:cTn>
                              </p:par>
                              <p:par>
                                <p:cTn id="196" presetID="23" presetClass="entr" presetSubtype="16" fill="hold" grpId="0" nodeType="withEffect">
                                  <p:stCondLst>
                                    <p:cond delay="0"/>
                                  </p:stCondLst>
                                  <p:childTnLst>
                                    <p:set>
                                      <p:cBhvr>
                                        <p:cTn id="197" dur="1" fill="hold">
                                          <p:stCondLst>
                                            <p:cond delay="0"/>
                                          </p:stCondLst>
                                        </p:cTn>
                                        <p:tgtEl>
                                          <p:spTgt spid="129"/>
                                        </p:tgtEl>
                                        <p:attrNameLst>
                                          <p:attrName>style.visibility</p:attrName>
                                        </p:attrNameLst>
                                      </p:cBhvr>
                                      <p:to>
                                        <p:strVal val="visible"/>
                                      </p:to>
                                    </p:set>
                                    <p:anim calcmode="lin" valueType="num">
                                      <p:cBhvr>
                                        <p:cTn id="198" dur="150" fill="hold"/>
                                        <p:tgtEl>
                                          <p:spTgt spid="129"/>
                                        </p:tgtEl>
                                        <p:attrNameLst>
                                          <p:attrName>ppt_w</p:attrName>
                                        </p:attrNameLst>
                                      </p:cBhvr>
                                      <p:tavLst>
                                        <p:tav tm="0">
                                          <p:val>
                                            <p:fltVal val="0"/>
                                          </p:val>
                                        </p:tav>
                                        <p:tav tm="100000">
                                          <p:val>
                                            <p:strVal val="#ppt_w"/>
                                          </p:val>
                                        </p:tav>
                                      </p:tavLst>
                                    </p:anim>
                                    <p:anim calcmode="lin" valueType="num">
                                      <p:cBhvr>
                                        <p:cTn id="199" dur="150" fill="hold"/>
                                        <p:tgtEl>
                                          <p:spTgt spid="129"/>
                                        </p:tgtEl>
                                        <p:attrNameLst>
                                          <p:attrName>ppt_h</p:attrName>
                                        </p:attrNameLst>
                                      </p:cBhvr>
                                      <p:tavLst>
                                        <p:tav tm="0">
                                          <p:val>
                                            <p:fltVal val="0"/>
                                          </p:val>
                                        </p:tav>
                                        <p:tav tm="100000">
                                          <p:val>
                                            <p:strVal val="#ppt_h"/>
                                          </p:val>
                                        </p:tav>
                                      </p:tavLst>
                                    </p:anim>
                                  </p:childTnLst>
                                </p:cTn>
                              </p:par>
                            </p:childTnLst>
                          </p:cTn>
                        </p:par>
                        <p:par>
                          <p:cTn id="200" fill="hold">
                            <p:stCondLst>
                              <p:cond delay="7650"/>
                            </p:stCondLst>
                            <p:childTnLst>
                              <p:par>
                                <p:cTn id="201" presetID="23" presetClass="entr" presetSubtype="16" fill="hold" grpId="0" nodeType="afterEffect">
                                  <p:stCondLst>
                                    <p:cond delay="0"/>
                                  </p:stCondLst>
                                  <p:childTnLst>
                                    <p:set>
                                      <p:cBhvr>
                                        <p:cTn id="202" dur="1" fill="hold">
                                          <p:stCondLst>
                                            <p:cond delay="0"/>
                                          </p:stCondLst>
                                        </p:cTn>
                                        <p:tgtEl>
                                          <p:spTgt spid="131"/>
                                        </p:tgtEl>
                                        <p:attrNameLst>
                                          <p:attrName>style.visibility</p:attrName>
                                        </p:attrNameLst>
                                      </p:cBhvr>
                                      <p:to>
                                        <p:strVal val="visible"/>
                                      </p:to>
                                    </p:set>
                                    <p:anim calcmode="lin" valueType="num">
                                      <p:cBhvr>
                                        <p:cTn id="203" dur="250" fill="hold"/>
                                        <p:tgtEl>
                                          <p:spTgt spid="131"/>
                                        </p:tgtEl>
                                        <p:attrNameLst>
                                          <p:attrName>ppt_w</p:attrName>
                                        </p:attrNameLst>
                                      </p:cBhvr>
                                      <p:tavLst>
                                        <p:tav tm="0">
                                          <p:val>
                                            <p:fltVal val="0"/>
                                          </p:val>
                                        </p:tav>
                                        <p:tav tm="100000">
                                          <p:val>
                                            <p:strVal val="#ppt_w"/>
                                          </p:val>
                                        </p:tav>
                                      </p:tavLst>
                                    </p:anim>
                                    <p:anim calcmode="lin" valueType="num">
                                      <p:cBhvr>
                                        <p:cTn id="204" dur="25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C42D6F5-C421-484C-9CE5-AEBC17426087}"/>
              </a:ext>
            </a:extLst>
          </p:cNvPr>
          <p:cNvSpPr/>
          <p:nvPr/>
        </p:nvSpPr>
        <p:spPr bwMode="gray">
          <a:xfrm>
            <a:off x="0" y="907624"/>
            <a:ext cx="12192000" cy="4845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06695-F122-493B-A27D-CFD0D1AC29D2}"/>
              </a:ext>
            </a:extLst>
          </p:cNvPr>
          <p:cNvSpPr>
            <a:spLocks noGrp="1"/>
          </p:cNvSpPr>
          <p:nvPr>
            <p:ph type="title"/>
          </p:nvPr>
        </p:nvSpPr>
        <p:spPr/>
        <p:txBody>
          <a:bodyPr/>
          <a:lstStyle/>
          <a:p>
            <a:r>
              <a:rPr lang="en-US" dirty="0"/>
              <a:t>Adopting and Adapting: Workarounds in the Workflow</a:t>
            </a:r>
          </a:p>
        </p:txBody>
      </p:sp>
      <p:pic>
        <p:nvPicPr>
          <p:cNvPr id="13" name="Picture 12">
            <a:extLst>
              <a:ext uri="{FF2B5EF4-FFF2-40B4-BE49-F238E27FC236}">
                <a16:creationId xmlns:a16="http://schemas.microsoft.com/office/drawing/2014/main" id="{BB501CE1-00F3-45F4-A7B1-F5EE8C9321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gray">
          <a:xfrm>
            <a:off x="417227" y="1551387"/>
            <a:ext cx="2743200" cy="2743200"/>
          </a:xfrm>
          <a:prstGeom prst="ellipse">
            <a:avLst/>
          </a:prstGeom>
        </p:spPr>
      </p:pic>
      <p:pic>
        <p:nvPicPr>
          <p:cNvPr id="31" name="Picture 30">
            <a:extLst>
              <a:ext uri="{FF2B5EF4-FFF2-40B4-BE49-F238E27FC236}">
                <a16:creationId xmlns:a16="http://schemas.microsoft.com/office/drawing/2014/main" id="{0B0B88F5-309D-4785-99A3-C33BB073AB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gray">
          <a:xfrm>
            <a:off x="3291161" y="1551387"/>
            <a:ext cx="2743200" cy="2743200"/>
          </a:xfrm>
          <a:prstGeom prst="ellipse">
            <a:avLst/>
          </a:prstGeom>
        </p:spPr>
      </p:pic>
      <p:pic>
        <p:nvPicPr>
          <p:cNvPr id="33" name="Picture 32">
            <a:extLst>
              <a:ext uri="{FF2B5EF4-FFF2-40B4-BE49-F238E27FC236}">
                <a16:creationId xmlns:a16="http://schemas.microsoft.com/office/drawing/2014/main" id="{5BAAC3DE-CA79-438E-A201-FEC37368ADF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bwMode="gray">
          <a:xfrm>
            <a:off x="9039028" y="1551387"/>
            <a:ext cx="2743200" cy="2743200"/>
          </a:xfrm>
          <a:prstGeom prst="ellipse">
            <a:avLst/>
          </a:prstGeom>
        </p:spPr>
      </p:pic>
      <p:pic>
        <p:nvPicPr>
          <p:cNvPr id="37" name="Picture 36">
            <a:extLst>
              <a:ext uri="{FF2B5EF4-FFF2-40B4-BE49-F238E27FC236}">
                <a16:creationId xmlns:a16="http://schemas.microsoft.com/office/drawing/2014/main" id="{4AC55A6F-0F6D-48E0-80FB-2D5767113F8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bwMode="gray">
          <a:xfrm>
            <a:off x="6165095" y="1551387"/>
            <a:ext cx="2743200" cy="2743200"/>
          </a:xfrm>
          <a:prstGeom prst="ellipse">
            <a:avLst/>
          </a:prstGeom>
        </p:spPr>
      </p:pic>
      <p:sp>
        <p:nvSpPr>
          <p:cNvPr id="38" name="TextBox 37">
            <a:extLst>
              <a:ext uri="{FF2B5EF4-FFF2-40B4-BE49-F238E27FC236}">
                <a16:creationId xmlns:a16="http://schemas.microsoft.com/office/drawing/2014/main" id="{6EBA7B59-1E00-4632-A2D3-12C384154A70}"/>
              </a:ext>
            </a:extLst>
          </p:cNvPr>
          <p:cNvSpPr txBox="1"/>
          <p:nvPr/>
        </p:nvSpPr>
        <p:spPr bwMode="gray">
          <a:xfrm>
            <a:off x="643511" y="4516594"/>
            <a:ext cx="2290632"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Zoom Meetings</a:t>
            </a:r>
          </a:p>
        </p:txBody>
      </p:sp>
      <p:sp>
        <p:nvSpPr>
          <p:cNvPr id="39" name="TextBox 38">
            <a:extLst>
              <a:ext uri="{FF2B5EF4-FFF2-40B4-BE49-F238E27FC236}">
                <a16:creationId xmlns:a16="http://schemas.microsoft.com/office/drawing/2014/main" id="{E23B0500-30F8-4971-BBBD-A1606283F0F0}"/>
              </a:ext>
            </a:extLst>
          </p:cNvPr>
          <p:cNvSpPr txBox="1"/>
          <p:nvPr/>
        </p:nvSpPr>
        <p:spPr bwMode="gray">
          <a:xfrm>
            <a:off x="3542828" y="4516594"/>
            <a:ext cx="2290632"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Restaurant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Out</a:t>
            </a:r>
          </a:p>
        </p:txBody>
      </p:sp>
      <p:sp>
        <p:nvSpPr>
          <p:cNvPr id="40" name="TextBox 39">
            <a:extLst>
              <a:ext uri="{FF2B5EF4-FFF2-40B4-BE49-F238E27FC236}">
                <a16:creationId xmlns:a16="http://schemas.microsoft.com/office/drawing/2014/main" id="{17662582-6998-4DB5-8F0A-9820991689F6}"/>
              </a:ext>
            </a:extLst>
          </p:cNvPr>
          <p:cNvSpPr txBox="1"/>
          <p:nvPr/>
        </p:nvSpPr>
        <p:spPr bwMode="gray">
          <a:xfrm>
            <a:off x="6442145" y="4516594"/>
            <a:ext cx="2290632"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Staying</a:t>
            </a:r>
            <a:b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Home</a:t>
            </a:r>
          </a:p>
        </p:txBody>
      </p:sp>
      <p:sp>
        <p:nvSpPr>
          <p:cNvPr id="41" name="TextBox 40">
            <a:extLst>
              <a:ext uri="{FF2B5EF4-FFF2-40B4-BE49-F238E27FC236}">
                <a16:creationId xmlns:a16="http://schemas.microsoft.com/office/drawing/2014/main" id="{12A6976D-2447-4D1A-AD1B-74F882E34B67}"/>
              </a:ext>
            </a:extLst>
          </p:cNvPr>
          <p:cNvSpPr txBox="1"/>
          <p:nvPr/>
        </p:nvSpPr>
        <p:spPr bwMode="gray">
          <a:xfrm>
            <a:off x="9341463" y="4516594"/>
            <a:ext cx="2290632"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 Distancing</a:t>
            </a:r>
          </a:p>
        </p:txBody>
      </p:sp>
    </p:spTree>
    <p:extLst>
      <p:ext uri="{BB962C8B-B14F-4D97-AF65-F5344CB8AC3E}">
        <p14:creationId xmlns:p14="http://schemas.microsoft.com/office/powerpoint/2010/main" val="182202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B1A0C558-E71F-4636-B9F5-2B1DE2F32CC1}"/>
              </a:ext>
            </a:extLst>
          </p:cNvPr>
          <p:cNvSpPr txBox="1">
            <a:spLocks/>
          </p:cNvSpPr>
          <p:nvPr/>
        </p:nvSpPr>
        <p:spPr bwMode="gray">
          <a:xfrm>
            <a:off x="449580" y="992223"/>
            <a:ext cx="11292840" cy="529440"/>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Regardless of Scenario, Retroactive Attempts to Include Pandemics in BI Causes Bankruptcy </a:t>
            </a:r>
          </a:p>
        </p:txBody>
      </p:sp>
      <p:sp>
        <p:nvSpPr>
          <p:cNvPr id="2" name="Title 1">
            <a:extLst>
              <a:ext uri="{FF2B5EF4-FFF2-40B4-BE49-F238E27FC236}">
                <a16:creationId xmlns:a16="http://schemas.microsoft.com/office/drawing/2014/main" id="{DC6C592F-1898-4740-97F1-844FDFEB9AE3}"/>
              </a:ext>
            </a:extLst>
          </p:cNvPr>
          <p:cNvSpPr>
            <a:spLocks noGrp="1"/>
          </p:cNvSpPr>
          <p:nvPr>
            <p:ph type="title"/>
          </p:nvPr>
        </p:nvSpPr>
        <p:spPr/>
        <p:txBody>
          <a:bodyPr/>
          <a:lstStyle/>
          <a:p>
            <a:r>
              <a:rPr lang="en-US" dirty="0"/>
              <a:t>Monthly Costs of Retroactive Changes to SME BI Policies</a:t>
            </a:r>
          </a:p>
        </p:txBody>
      </p:sp>
      <p:sp>
        <p:nvSpPr>
          <p:cNvPr id="6" name="Text Placeholder 5">
            <a:extLst>
              <a:ext uri="{FF2B5EF4-FFF2-40B4-BE49-F238E27FC236}">
                <a16:creationId xmlns:a16="http://schemas.microsoft.com/office/drawing/2014/main" id="{23775321-6853-4A29-82C7-BAD8CF6B9516}"/>
              </a:ext>
            </a:extLst>
          </p:cNvPr>
          <p:cNvSpPr>
            <a:spLocks noGrp="1"/>
          </p:cNvSpPr>
          <p:nvPr>
            <p:ph type="body" sz="quarter" idx="17"/>
          </p:nvPr>
        </p:nvSpPr>
        <p:spPr/>
        <p:txBody>
          <a:bodyPr/>
          <a:lstStyle/>
          <a:p>
            <a:r>
              <a:rPr lang="en-US" dirty="0"/>
              <a:t>Median estimates are model-driven. The higher and lower estimates assume a standard distribution for BI losses anchored in the mode-driven median loss estimates.</a:t>
            </a:r>
          </a:p>
        </p:txBody>
      </p:sp>
      <p:grpSp>
        <p:nvGrpSpPr>
          <p:cNvPr id="29" name="Group 28">
            <a:extLst>
              <a:ext uri="{FF2B5EF4-FFF2-40B4-BE49-F238E27FC236}">
                <a16:creationId xmlns:a16="http://schemas.microsoft.com/office/drawing/2014/main" id="{A7EADF08-9898-4156-BC87-EB4FD0E09AFD}"/>
              </a:ext>
            </a:extLst>
          </p:cNvPr>
          <p:cNvGrpSpPr/>
          <p:nvPr/>
        </p:nvGrpSpPr>
        <p:grpSpPr>
          <a:xfrm>
            <a:off x="2100925" y="4710123"/>
            <a:ext cx="7990150" cy="1136164"/>
            <a:chOff x="1411278" y="4981746"/>
            <a:chExt cx="7990150" cy="1245227"/>
          </a:xfrm>
        </p:grpSpPr>
        <p:sp>
          <p:nvSpPr>
            <p:cNvPr id="28" name="Rectangle 27">
              <a:extLst>
                <a:ext uri="{FF2B5EF4-FFF2-40B4-BE49-F238E27FC236}">
                  <a16:creationId xmlns:a16="http://schemas.microsoft.com/office/drawing/2014/main" id="{7931D4B5-6B46-469E-AF36-73C995831B0E}"/>
                </a:ext>
              </a:extLst>
            </p:cNvPr>
            <p:cNvSpPr/>
            <p:nvPr/>
          </p:nvSpPr>
          <p:spPr>
            <a:xfrm>
              <a:off x="2174748" y="4981746"/>
              <a:ext cx="7226680" cy="1245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 Placeholder 4">
              <a:extLst>
                <a:ext uri="{FF2B5EF4-FFF2-40B4-BE49-F238E27FC236}">
                  <a16:creationId xmlns:a16="http://schemas.microsoft.com/office/drawing/2014/main" id="{A13A0F97-83F3-43A9-B115-65D62D7E6A5A}"/>
                </a:ext>
              </a:extLst>
            </p:cNvPr>
            <p:cNvSpPr txBox="1">
              <a:spLocks/>
            </p:cNvSpPr>
            <p:nvPr/>
          </p:nvSpPr>
          <p:spPr bwMode="gray">
            <a:xfrm>
              <a:off x="1411278" y="4981746"/>
              <a:ext cx="1549092" cy="1245227"/>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45720" tIns="45715" rIns="0"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Key Assumptions</a:t>
              </a:r>
            </a:p>
          </p:txBody>
        </p:sp>
        <p:sp>
          <p:nvSpPr>
            <p:cNvPr id="27" name="TextBox 26">
              <a:extLst>
                <a:ext uri="{FF2B5EF4-FFF2-40B4-BE49-F238E27FC236}">
                  <a16:creationId xmlns:a16="http://schemas.microsoft.com/office/drawing/2014/main" id="{E4CE479D-03C9-4385-A66D-E9F378FCB1FE}"/>
                </a:ext>
              </a:extLst>
            </p:cNvPr>
            <p:cNvSpPr txBox="1"/>
            <p:nvPr/>
          </p:nvSpPr>
          <p:spPr>
            <a:xfrm>
              <a:off x="3071750" y="5065612"/>
              <a:ext cx="6329678" cy="1021818"/>
            </a:xfrm>
            <a:prstGeom prst="rect">
              <a:avLst/>
            </a:prstGeom>
            <a:noFill/>
          </p:spPr>
          <p:txBody>
            <a:bodyPr wrap="square">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Scenario 1: 40% take-up rate</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Scenario 2: 100% take-up rate</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Loss basis: Compensation, profits, adjustment costs 7 days waiting period </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Retained loss of 10% of total loss</a:t>
              </a:r>
            </a:p>
          </p:txBody>
        </p:sp>
      </p:grpSp>
      <p:graphicFrame>
        <p:nvGraphicFramePr>
          <p:cNvPr id="30" name="Content Placeholder 8">
            <a:extLst>
              <a:ext uri="{FF2B5EF4-FFF2-40B4-BE49-F238E27FC236}">
                <a16:creationId xmlns:a16="http://schemas.microsoft.com/office/drawing/2014/main" id="{C6A0A51F-0B67-42A4-979E-AC0B2AF1A8D1}"/>
              </a:ext>
            </a:extLst>
          </p:cNvPr>
          <p:cNvGraphicFramePr>
            <a:graphicFrameLocks/>
          </p:cNvGraphicFramePr>
          <p:nvPr>
            <p:extLst>
              <p:ext uri="{D42A27DB-BD31-4B8C-83A1-F6EECF244321}">
                <p14:modId xmlns:p14="http://schemas.microsoft.com/office/powerpoint/2010/main" val="480352852"/>
              </p:ext>
            </p:extLst>
          </p:nvPr>
        </p:nvGraphicFramePr>
        <p:xfrm>
          <a:off x="474018" y="1727417"/>
          <a:ext cx="11176876" cy="2939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Table 31">
            <a:extLst>
              <a:ext uri="{FF2B5EF4-FFF2-40B4-BE49-F238E27FC236}">
                <a16:creationId xmlns:a16="http://schemas.microsoft.com/office/drawing/2014/main" id="{71CC053E-DCD6-4F18-9AEA-2D41C134CDB7}"/>
              </a:ext>
            </a:extLst>
          </p:cNvPr>
          <p:cNvGraphicFramePr>
            <a:graphicFrameLocks noGrp="1"/>
          </p:cNvGraphicFramePr>
          <p:nvPr>
            <p:extLst>
              <p:ext uri="{D42A27DB-BD31-4B8C-83A1-F6EECF244321}">
                <p14:modId xmlns:p14="http://schemas.microsoft.com/office/powerpoint/2010/main" val="356514447"/>
              </p:ext>
            </p:extLst>
          </p:nvPr>
        </p:nvGraphicFramePr>
        <p:xfrm>
          <a:off x="2864394" y="1817879"/>
          <a:ext cx="1238975" cy="2323656"/>
        </p:xfrm>
        <a:graphic>
          <a:graphicData uri="http://schemas.openxmlformats.org/drawingml/2006/table">
            <a:tbl>
              <a:tblPr>
                <a:tableStyleId>{5C22544A-7EE6-4342-B048-85BDC9FD1C3A}</a:tableStyleId>
              </a:tblPr>
              <a:tblGrid>
                <a:gridCol w="1238975">
                  <a:extLst>
                    <a:ext uri="{9D8B030D-6E8A-4147-A177-3AD203B41FA5}">
                      <a16:colId xmlns:a16="http://schemas.microsoft.com/office/drawing/2014/main" val="1484009492"/>
                    </a:ext>
                  </a:extLst>
                </a:gridCol>
              </a:tblGrid>
              <a:tr h="387276">
                <a:tc>
                  <a:txBody>
                    <a:bodyPr/>
                    <a:lstStyle/>
                    <a:p>
                      <a:pPr algn="r"/>
                      <a:r>
                        <a:rPr lang="en-US" sz="1200" dirty="0"/>
                        <a:t>Higher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88745"/>
                  </a:ext>
                </a:extLst>
              </a:tr>
              <a:tr h="387276">
                <a:tc>
                  <a:txBody>
                    <a:bodyPr/>
                    <a:lstStyle/>
                    <a:p>
                      <a:pPr algn="r"/>
                      <a:r>
                        <a:rPr lang="en-US" sz="1200" dirty="0"/>
                        <a:t>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0882135"/>
                  </a:ext>
                </a:extLst>
              </a:tr>
              <a:tr h="387276">
                <a:tc>
                  <a:txBody>
                    <a:bodyPr/>
                    <a:lstStyle/>
                    <a:p>
                      <a:pPr algn="r"/>
                      <a:r>
                        <a:rPr lang="en-US" sz="1200" dirty="0"/>
                        <a:t>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502466"/>
                  </a:ext>
                </a:extLst>
              </a:tr>
              <a:tr h="387276">
                <a:tc>
                  <a:txBody>
                    <a:bodyPr/>
                    <a:lstStyle/>
                    <a:p>
                      <a:pPr algn="r"/>
                      <a:r>
                        <a:rPr lang="en-US" sz="1200" dirty="0"/>
                        <a:t>Higher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8127113"/>
                  </a:ext>
                </a:extLst>
              </a:tr>
              <a:tr h="387276">
                <a:tc>
                  <a:txBody>
                    <a:bodyPr/>
                    <a:lstStyle/>
                    <a:p>
                      <a:pPr algn="r"/>
                      <a:r>
                        <a:rPr lang="en-US" sz="1200" dirty="0"/>
                        <a:t>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973865"/>
                  </a:ext>
                </a:extLst>
              </a:tr>
              <a:tr h="387276">
                <a:tc>
                  <a:txBody>
                    <a:bodyPr/>
                    <a:lstStyle/>
                    <a:p>
                      <a:pPr algn="r"/>
                      <a:r>
                        <a:rPr lang="en-US" sz="1200" dirty="0"/>
                        <a:t>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117808"/>
                  </a:ext>
                </a:extLst>
              </a:tr>
            </a:tbl>
          </a:graphicData>
        </a:graphic>
      </p:graphicFrame>
      <p:cxnSp>
        <p:nvCxnSpPr>
          <p:cNvPr id="33" name="Straight Connector 32">
            <a:extLst>
              <a:ext uri="{FF2B5EF4-FFF2-40B4-BE49-F238E27FC236}">
                <a16:creationId xmlns:a16="http://schemas.microsoft.com/office/drawing/2014/main" id="{338A6A6F-7837-41F8-A3BD-572076541C1F}"/>
              </a:ext>
            </a:extLst>
          </p:cNvPr>
          <p:cNvCxnSpPr>
            <a:cxnSpLocks/>
          </p:cNvCxnSpPr>
          <p:nvPr/>
        </p:nvCxnSpPr>
        <p:spPr>
          <a:xfrm>
            <a:off x="449580" y="2972309"/>
            <a:ext cx="11292840" cy="0"/>
          </a:xfrm>
          <a:prstGeom prst="line">
            <a:avLst/>
          </a:prstGeom>
          <a:noFill/>
          <a:ln w="31750" cap="rnd" cmpd="sng" algn="ctr">
            <a:solidFill>
              <a:sysClr val="window" lastClr="FFFFFF">
                <a:lumMod val="75000"/>
              </a:sysClr>
            </a:solidFill>
            <a:prstDash val="sysDot"/>
            <a:miter lim="800000"/>
          </a:ln>
          <a:effectLst/>
        </p:spPr>
      </p:cxnSp>
      <p:sp>
        <p:nvSpPr>
          <p:cNvPr id="34" name="TextBox 33">
            <a:extLst>
              <a:ext uri="{FF2B5EF4-FFF2-40B4-BE49-F238E27FC236}">
                <a16:creationId xmlns:a16="http://schemas.microsoft.com/office/drawing/2014/main" id="{724D4310-4855-4CB0-B3CD-39099D2E3DFB}"/>
              </a:ext>
            </a:extLst>
          </p:cNvPr>
          <p:cNvSpPr txBox="1"/>
          <p:nvPr/>
        </p:nvSpPr>
        <p:spPr>
          <a:xfrm>
            <a:off x="1366311" y="2123390"/>
            <a:ext cx="1863090" cy="615576"/>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Virus / Bacteria Exclusion Removal</a:t>
            </a:r>
          </a:p>
        </p:txBody>
      </p:sp>
      <p:sp>
        <p:nvSpPr>
          <p:cNvPr id="36" name="TextBox 35">
            <a:extLst>
              <a:ext uri="{FF2B5EF4-FFF2-40B4-BE49-F238E27FC236}">
                <a16:creationId xmlns:a16="http://schemas.microsoft.com/office/drawing/2014/main" id="{633B9913-FC8E-4609-ACF6-C6A0590E22AF}"/>
              </a:ext>
            </a:extLst>
          </p:cNvPr>
          <p:cNvSpPr txBox="1"/>
          <p:nvPr/>
        </p:nvSpPr>
        <p:spPr>
          <a:xfrm>
            <a:off x="1366311" y="3354306"/>
            <a:ext cx="1863090" cy="615576"/>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Expanded BI to</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1" i="0" u="none" strike="noStrike" kern="1200" cap="none" spc="0" normalizeH="0" baseline="0" noProof="0" dirty="0">
                <a:ln>
                  <a:noFill/>
                </a:ln>
                <a:solidFill>
                  <a:srgbClr val="000000"/>
                </a:solidFill>
                <a:effectLst/>
                <a:uLnTx/>
                <a:uFillTx/>
                <a:latin typeface="Arial"/>
                <a:ea typeface="+mn-ea"/>
                <a:cs typeface="+mn-cs"/>
              </a:rPr>
              <a:t>All SMEs</a:t>
            </a:r>
          </a:p>
        </p:txBody>
      </p:sp>
      <p:sp>
        <p:nvSpPr>
          <p:cNvPr id="37" name="Oval 36">
            <a:extLst>
              <a:ext uri="{FF2B5EF4-FFF2-40B4-BE49-F238E27FC236}">
                <a16:creationId xmlns:a16="http://schemas.microsoft.com/office/drawing/2014/main" id="{D3F7AB81-C993-4022-B411-52CF49F62BE0}"/>
              </a:ext>
            </a:extLst>
          </p:cNvPr>
          <p:cNvSpPr/>
          <p:nvPr/>
        </p:nvSpPr>
        <p:spPr>
          <a:xfrm>
            <a:off x="737661" y="2155360"/>
            <a:ext cx="492449" cy="4924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38" name="Oval 37">
            <a:extLst>
              <a:ext uri="{FF2B5EF4-FFF2-40B4-BE49-F238E27FC236}">
                <a16:creationId xmlns:a16="http://schemas.microsoft.com/office/drawing/2014/main" id="{6D9FA51A-A824-48A3-85DC-1F841EBFB88B}"/>
              </a:ext>
            </a:extLst>
          </p:cNvPr>
          <p:cNvSpPr/>
          <p:nvPr/>
        </p:nvSpPr>
        <p:spPr>
          <a:xfrm>
            <a:off x="737661" y="3430050"/>
            <a:ext cx="492449" cy="4924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39" name="TextBox 38">
            <a:extLst>
              <a:ext uri="{FF2B5EF4-FFF2-40B4-BE49-F238E27FC236}">
                <a16:creationId xmlns:a16="http://schemas.microsoft.com/office/drawing/2014/main" id="{AE6DA563-7D10-40B8-A6F2-8354AB349E89}"/>
              </a:ext>
            </a:extLst>
          </p:cNvPr>
          <p:cNvSpPr txBox="1"/>
          <p:nvPr/>
        </p:nvSpPr>
        <p:spPr>
          <a:xfrm>
            <a:off x="474018" y="1520802"/>
            <a:ext cx="2863542" cy="443704"/>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Retroactive BI Scenarios</a:t>
            </a:r>
          </a:p>
        </p:txBody>
      </p:sp>
    </p:spTree>
    <p:extLst>
      <p:ext uri="{BB962C8B-B14F-4D97-AF65-F5344CB8AC3E}">
        <p14:creationId xmlns:p14="http://schemas.microsoft.com/office/powerpoint/2010/main" val="41729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841F-27E7-42F0-B3AA-4F0FBC23A4E6}"/>
              </a:ext>
            </a:extLst>
          </p:cNvPr>
          <p:cNvSpPr>
            <a:spLocks noGrp="1"/>
          </p:cNvSpPr>
          <p:nvPr>
            <p:ph type="title"/>
          </p:nvPr>
        </p:nvSpPr>
        <p:spPr/>
        <p:txBody>
          <a:bodyPr/>
          <a:lstStyle/>
          <a:p>
            <a:r>
              <a:rPr lang="en-US" dirty="0"/>
              <a:t>The Surge in Business Interruption Media Coverage Created an Opportunity for Triple-I to Serve as Industry Voice and Educator</a:t>
            </a:r>
          </a:p>
        </p:txBody>
      </p:sp>
      <p:sp>
        <p:nvSpPr>
          <p:cNvPr id="34" name="Text Placeholder 33">
            <a:extLst>
              <a:ext uri="{FF2B5EF4-FFF2-40B4-BE49-F238E27FC236}">
                <a16:creationId xmlns:a16="http://schemas.microsoft.com/office/drawing/2014/main" id="{BF139AF8-0902-41E7-9521-7447ADFD1780}"/>
              </a:ext>
            </a:extLst>
          </p:cNvPr>
          <p:cNvSpPr>
            <a:spLocks noGrp="1"/>
          </p:cNvSpPr>
          <p:nvPr>
            <p:ph type="body" sz="quarter" idx="17"/>
          </p:nvPr>
        </p:nvSpPr>
        <p:spPr/>
        <p:txBody>
          <a:bodyPr/>
          <a:lstStyle/>
          <a:p>
            <a:r>
              <a:rPr lang="en-US" dirty="0"/>
              <a:t>Source: Meltwater</a:t>
            </a:r>
          </a:p>
        </p:txBody>
      </p:sp>
      <p:graphicFrame>
        <p:nvGraphicFramePr>
          <p:cNvPr id="18" name="Object 17" hidden="1">
            <a:extLst>
              <a:ext uri="{FF2B5EF4-FFF2-40B4-BE49-F238E27FC236}">
                <a16:creationId xmlns:a16="http://schemas.microsoft.com/office/drawing/2014/main" id="{FF348AA7-C9AD-4E15-8A01-CA501960423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8" name="think-cell Slide" r:id="rId6" imgW="384" imgH="384" progId="TCLayout.ActiveDocument.1">
                  <p:embed/>
                </p:oleObj>
              </mc:Choice>
              <mc:Fallback>
                <p:oleObj name="think-cell Slide" r:id="rId6" imgW="384" imgH="384" progId="TCLayout.ActiveDocument.1">
                  <p:embed/>
                  <p:pic>
                    <p:nvPicPr>
                      <p:cNvPr id="18" name="Object 17" hidden="1">
                        <a:extLst>
                          <a:ext uri="{FF2B5EF4-FFF2-40B4-BE49-F238E27FC236}">
                            <a16:creationId xmlns:a16="http://schemas.microsoft.com/office/drawing/2014/main" id="{FF348AA7-C9AD-4E15-8A01-CA50196042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BEC5AA4D-0E4E-4F81-9DAC-D0B2E0572D9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400" dirty="0">
              <a:latin typeface="Calibri Light" panose="020F0302020204030204" pitchFamily="34" charset="0"/>
              <a:ea typeface="+mj-ea"/>
              <a:cs typeface="+mj-cs"/>
              <a:sym typeface="Calibri Light" panose="020F0302020204030204" pitchFamily="34" charset="0"/>
            </a:endParaRPr>
          </a:p>
        </p:txBody>
      </p:sp>
      <p:sp>
        <p:nvSpPr>
          <p:cNvPr id="31" name="Text Placeholder 4">
            <a:extLst>
              <a:ext uri="{FF2B5EF4-FFF2-40B4-BE49-F238E27FC236}">
                <a16:creationId xmlns:a16="http://schemas.microsoft.com/office/drawing/2014/main" id="{50B1FBFE-B425-4123-8ECA-9E7A284201FA}"/>
              </a:ext>
            </a:extLst>
          </p:cNvPr>
          <p:cNvSpPr txBox="1">
            <a:spLocks/>
          </p:cNvSpPr>
          <p:nvPr/>
        </p:nvSpPr>
        <p:spPr bwMode="gray">
          <a:xfrm>
            <a:off x="449580" y="1371600"/>
            <a:ext cx="11292840" cy="529440"/>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marR="0" lvl="0" indent="0" algn="ctr" fontAlgn="base">
              <a:lnSpc>
                <a:spcPct val="90000"/>
              </a:lnSpc>
              <a:spcBef>
                <a:spcPts val="0"/>
              </a:spcBef>
              <a:spcAft>
                <a:spcPct val="0"/>
              </a:spcAft>
              <a:buClr>
                <a:srgbClr val="F69322"/>
              </a:buClr>
              <a:buSzPct val="90000"/>
              <a:buFontTx/>
              <a:buNone/>
              <a:tabLst/>
              <a:defRPr kumimoji="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Count of Stories Mentioning Business Interruption Insurance &amp; COVID-19</a:t>
            </a:r>
          </a:p>
        </p:txBody>
      </p:sp>
      <p:graphicFrame>
        <p:nvGraphicFramePr>
          <p:cNvPr id="38" name="Content Placeholder 6">
            <a:extLst>
              <a:ext uri="{FF2B5EF4-FFF2-40B4-BE49-F238E27FC236}">
                <a16:creationId xmlns:a16="http://schemas.microsoft.com/office/drawing/2014/main" id="{20293BF4-853F-479F-9421-D6F2F89FB339}"/>
              </a:ext>
            </a:extLst>
          </p:cNvPr>
          <p:cNvGraphicFramePr>
            <a:graphicFrameLocks/>
          </p:cNvGraphicFramePr>
          <p:nvPr>
            <p:extLst>
              <p:ext uri="{D42A27DB-BD31-4B8C-83A1-F6EECF244321}">
                <p14:modId xmlns:p14="http://schemas.microsoft.com/office/powerpoint/2010/main" val="1796709516"/>
              </p:ext>
            </p:extLst>
          </p:nvPr>
        </p:nvGraphicFramePr>
        <p:xfrm>
          <a:off x="663575" y="2011680"/>
          <a:ext cx="10864850" cy="37465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675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2DA278-D9FF-4700-87D3-82A129C45321}"/>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14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F12DA278-D9FF-4700-87D3-82A129C45321}"/>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40E6B53-72EE-45F9-BBA3-EDC17AF0CD94}"/>
              </a:ext>
            </a:extLst>
          </p:cNvPr>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defRPr/>
            </a:pPr>
            <a:endParaRPr kumimoji="0" lang="en-US" sz="3400" u="none" strike="noStrike" kern="1200" cap="none" spc="0" normalizeH="0" noProof="0" dirty="0">
              <a:ln>
                <a:noFill/>
              </a:ln>
              <a:solidFill>
                <a:prstClr val="white"/>
              </a:solidFill>
              <a:effectLst/>
              <a:uLnTx/>
              <a:uFillTx/>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A1728E37-21B9-424A-A4A0-44774691ACA3}"/>
              </a:ext>
            </a:extLst>
          </p:cNvPr>
          <p:cNvSpPr>
            <a:spLocks noGrp="1"/>
          </p:cNvSpPr>
          <p:nvPr>
            <p:ph type="title"/>
          </p:nvPr>
        </p:nvSpPr>
        <p:spPr/>
        <p:txBody>
          <a:bodyPr/>
          <a:lstStyle/>
          <a:p>
            <a:r>
              <a:rPr lang="en-US" dirty="0"/>
              <a:t>With Increased Attention and Scrutiny on Industry, Triple-I Identified the Need to Launch an Industry Campaign </a:t>
            </a:r>
          </a:p>
        </p:txBody>
      </p:sp>
      <p:sp>
        <p:nvSpPr>
          <p:cNvPr id="13" name="Content Placeholder 12">
            <a:extLst>
              <a:ext uri="{FF2B5EF4-FFF2-40B4-BE49-F238E27FC236}">
                <a16:creationId xmlns:a16="http://schemas.microsoft.com/office/drawing/2014/main" id="{AB063429-2170-41E2-93AC-162B3E3EB7F8}"/>
              </a:ext>
            </a:extLst>
          </p:cNvPr>
          <p:cNvSpPr>
            <a:spLocks noGrp="1"/>
          </p:cNvSpPr>
          <p:nvPr>
            <p:ph idx="1"/>
          </p:nvPr>
        </p:nvSpPr>
        <p:spPr>
          <a:xfrm>
            <a:off x="6328228" y="1371600"/>
            <a:ext cx="5424859" cy="4483279"/>
          </a:xfrm>
        </p:spPr>
        <p:txBody>
          <a:bodyPr wrap="square">
            <a:spAutoFit/>
          </a:bodyPr>
          <a:lstStyle/>
          <a:p>
            <a:pPr lvl="0"/>
            <a:r>
              <a:rPr lang="en-US" sz="2000" noProof="0" dirty="0"/>
              <a:t>The ‘Future of American Insurance &amp; Reinsurance’ campaign launched in May and has served as a source of education and information surrounding pivotal industry activity, including Congressional hearings,</a:t>
            </a:r>
            <a:r>
              <a:rPr lang="en-US" sz="2000" dirty="0"/>
              <a:t> White House roundtables, </a:t>
            </a:r>
            <a:r>
              <a:rPr lang="en-US" sz="2000" noProof="0" dirty="0"/>
              <a:t>state legislation, and media stories.</a:t>
            </a:r>
          </a:p>
          <a:p>
            <a:pPr lvl="0"/>
            <a:r>
              <a:rPr lang="en-US" sz="2000" noProof="0" dirty="0"/>
              <a:t>With a separate website and public presences, this campaign provides the Triple-I with a separate platform and voice.</a:t>
            </a:r>
          </a:p>
          <a:p>
            <a:pPr lvl="0"/>
            <a:r>
              <a:rPr lang="en-US" sz="2000" noProof="0" dirty="0"/>
              <a:t>The campaign will take on overarching industry issues and emphasize its essential role in supporting and rebuilding communities in these uncertain times.</a:t>
            </a:r>
          </a:p>
        </p:txBody>
      </p:sp>
      <p:sp>
        <p:nvSpPr>
          <p:cNvPr id="14" name="Text Placeholder 13">
            <a:extLst>
              <a:ext uri="{FF2B5EF4-FFF2-40B4-BE49-F238E27FC236}">
                <a16:creationId xmlns:a16="http://schemas.microsoft.com/office/drawing/2014/main" id="{E5470750-160D-4AD7-BC2F-E68F1194087D}"/>
              </a:ext>
            </a:extLst>
          </p:cNvPr>
          <p:cNvSpPr>
            <a:spLocks noGrp="1"/>
          </p:cNvSpPr>
          <p:nvPr>
            <p:ph type="body" sz="quarter" idx="17"/>
          </p:nvPr>
        </p:nvSpPr>
        <p:spPr/>
        <p:txBody>
          <a:bodyPr/>
          <a:lstStyle/>
          <a:p>
            <a:r>
              <a:rPr lang="en-US" dirty="0"/>
              <a:t>www.fairinsure.org</a:t>
            </a:r>
          </a:p>
        </p:txBody>
      </p:sp>
      <p:pic>
        <p:nvPicPr>
          <p:cNvPr id="11" name="Picture 10" descr="A picture containing standing, man, front, walking&#10;&#10;Description automatically generated">
            <a:extLst>
              <a:ext uri="{FF2B5EF4-FFF2-40B4-BE49-F238E27FC236}">
                <a16:creationId xmlns:a16="http://schemas.microsoft.com/office/drawing/2014/main" id="{2CD67A51-7A32-4A6E-A6C1-4774F87B2E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580" y="1371600"/>
            <a:ext cx="3901439" cy="2194560"/>
          </a:xfrm>
          <a:prstGeom prst="rect">
            <a:avLst/>
          </a:prstGeom>
        </p:spPr>
      </p:pic>
      <p:pic>
        <p:nvPicPr>
          <p:cNvPr id="17" name="Picture 16">
            <a:extLst>
              <a:ext uri="{FF2B5EF4-FFF2-40B4-BE49-F238E27FC236}">
                <a16:creationId xmlns:a16="http://schemas.microsoft.com/office/drawing/2014/main" id="{7E797623-6D5F-42B6-8486-39F1A0BBF8F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38256" y="2424756"/>
            <a:ext cx="2589164"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a16="http://schemas.microsoft.com/office/drawing/2014/main" id="{4C00D5B8-9B1C-401D-A558-FD0247C2275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9580" y="4787617"/>
            <a:ext cx="5577840" cy="714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4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F3374651-AA6E-4A41-A570-B58BC1D013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3" name="think-cell Slide" r:id="rId6" imgW="384" imgH="384" progId="TCLayout.ActiveDocument.1">
                  <p:embed/>
                </p:oleObj>
              </mc:Choice>
              <mc:Fallback>
                <p:oleObj name="think-cell Slide" r:id="rId6" imgW="384" imgH="384" progId="TCLayout.ActiveDocument.1">
                  <p:embed/>
                  <p:pic>
                    <p:nvPicPr>
                      <p:cNvPr id="31" name="Object 30" hidden="1">
                        <a:extLst>
                          <a:ext uri="{FF2B5EF4-FFF2-40B4-BE49-F238E27FC236}">
                            <a16:creationId xmlns:a16="http://schemas.microsoft.com/office/drawing/2014/main" id="{F3374651-AA6E-4A41-A570-B58BC1D0134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9" name="Rectangle 28" hidden="1">
            <a:extLst>
              <a:ext uri="{FF2B5EF4-FFF2-40B4-BE49-F238E27FC236}">
                <a16:creationId xmlns:a16="http://schemas.microsoft.com/office/drawing/2014/main" id="{E114ADD6-AE26-4FD2-90B2-B39123CA69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400" dirty="0">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2" name="Title 1">
            <a:extLst>
              <a:ext uri="{FF2B5EF4-FFF2-40B4-BE49-F238E27FC236}">
                <a16:creationId xmlns:a16="http://schemas.microsoft.com/office/drawing/2014/main" id="{92D57FEC-73FF-4DA4-9F11-AA82074A786D}"/>
              </a:ext>
            </a:extLst>
          </p:cNvPr>
          <p:cNvSpPr>
            <a:spLocks noGrp="1"/>
          </p:cNvSpPr>
          <p:nvPr>
            <p:ph type="title"/>
          </p:nvPr>
        </p:nvSpPr>
        <p:spPr/>
        <p:txBody>
          <a:bodyPr/>
          <a:lstStyle/>
          <a:p>
            <a:r>
              <a:rPr lang="en-US" dirty="0"/>
              <a:t>Six Months into COVID-19, News Coverage Continues to Shine Light on Growing Need for a Federal Policy Solution</a:t>
            </a:r>
          </a:p>
        </p:txBody>
      </p:sp>
      <p:sp>
        <p:nvSpPr>
          <p:cNvPr id="65" name="Text Placeholder 64">
            <a:extLst>
              <a:ext uri="{FF2B5EF4-FFF2-40B4-BE49-F238E27FC236}">
                <a16:creationId xmlns:a16="http://schemas.microsoft.com/office/drawing/2014/main" id="{923EAC43-CF9E-4AA6-B3D0-DBB013D6D1FC}"/>
              </a:ext>
            </a:extLst>
          </p:cNvPr>
          <p:cNvSpPr>
            <a:spLocks noGrp="1"/>
          </p:cNvSpPr>
          <p:nvPr>
            <p:ph type="body" sz="quarter" idx="15"/>
          </p:nvPr>
        </p:nvSpPr>
        <p:spPr/>
        <p:txBody>
          <a:bodyPr/>
          <a:lstStyle/>
          <a:p>
            <a:r>
              <a:rPr lang="en-US" dirty="0"/>
              <a:t>Number of Stories</a:t>
            </a:r>
          </a:p>
        </p:txBody>
      </p:sp>
      <p:sp>
        <p:nvSpPr>
          <p:cNvPr id="66" name="Text Placeholder 65">
            <a:extLst>
              <a:ext uri="{FF2B5EF4-FFF2-40B4-BE49-F238E27FC236}">
                <a16:creationId xmlns:a16="http://schemas.microsoft.com/office/drawing/2014/main" id="{BDFA0603-7EAA-483F-8CFF-F6114C725164}"/>
              </a:ext>
            </a:extLst>
          </p:cNvPr>
          <p:cNvSpPr>
            <a:spLocks noGrp="1"/>
          </p:cNvSpPr>
          <p:nvPr>
            <p:ph type="body" sz="quarter" idx="17"/>
          </p:nvPr>
        </p:nvSpPr>
        <p:spPr/>
        <p:txBody>
          <a:bodyPr/>
          <a:lstStyle/>
          <a:p>
            <a:r>
              <a:rPr lang="en-US" dirty="0"/>
              <a:t>Source: Meltwater</a:t>
            </a:r>
          </a:p>
        </p:txBody>
      </p:sp>
      <p:sp>
        <p:nvSpPr>
          <p:cNvPr id="5" name="Title 17">
            <a:extLst>
              <a:ext uri="{FF2B5EF4-FFF2-40B4-BE49-F238E27FC236}">
                <a16:creationId xmlns:a16="http://schemas.microsoft.com/office/drawing/2014/main" id="{B59B3C1A-7E1D-4AA4-A99E-9BE0A550BC3F}"/>
              </a:ext>
            </a:extLst>
          </p:cNvPr>
          <p:cNvSpPr txBox="1">
            <a:spLocks/>
          </p:cNvSpPr>
          <p:nvPr/>
        </p:nvSpPr>
        <p:spPr>
          <a:xfrm>
            <a:off x="268224" y="576882"/>
            <a:ext cx="11655552" cy="7947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mn-lt"/>
            </a:endParaRPr>
          </a:p>
        </p:txBody>
      </p:sp>
      <p:graphicFrame>
        <p:nvGraphicFramePr>
          <p:cNvPr id="41" name="Content Placeholder 2">
            <a:extLst>
              <a:ext uri="{FF2B5EF4-FFF2-40B4-BE49-F238E27FC236}">
                <a16:creationId xmlns:a16="http://schemas.microsoft.com/office/drawing/2014/main" id="{6B20EFE1-499E-48DE-A226-E9B2F961F098}"/>
              </a:ext>
            </a:extLst>
          </p:cNvPr>
          <p:cNvGraphicFramePr>
            <a:graphicFrameLocks/>
          </p:cNvGraphicFramePr>
          <p:nvPr>
            <p:extLst>
              <p:ext uri="{D42A27DB-BD31-4B8C-83A1-F6EECF244321}">
                <p14:modId xmlns:p14="http://schemas.microsoft.com/office/powerpoint/2010/main" val="2376610195"/>
              </p:ext>
            </p:extLst>
          </p:nvPr>
        </p:nvGraphicFramePr>
        <p:xfrm>
          <a:off x="449580" y="1737360"/>
          <a:ext cx="11292840" cy="4114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6067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indoor, curtain, necktie, person&#10;&#10;Description automatically generated">
            <a:extLst>
              <a:ext uri="{FF2B5EF4-FFF2-40B4-BE49-F238E27FC236}">
                <a16:creationId xmlns:a16="http://schemas.microsoft.com/office/drawing/2014/main" id="{470B765F-359D-4E20-922E-97D0B60B3653}"/>
              </a:ext>
            </a:extLst>
          </p:cNvPr>
          <p:cNvPicPr>
            <a:picLocks noChangeAspect="1"/>
          </p:cNvPicPr>
          <p:nvPr/>
        </p:nvPicPr>
        <p:blipFill>
          <a:blip r:embed="rId3"/>
          <a:stretch>
            <a:fillRect/>
          </a:stretch>
        </p:blipFill>
        <p:spPr>
          <a:xfrm>
            <a:off x="3861972" y="3630648"/>
            <a:ext cx="4712429" cy="2484135"/>
          </a:xfrm>
          <a:prstGeom prst="rect">
            <a:avLst/>
          </a:prstGeom>
        </p:spPr>
      </p:pic>
      <p:pic>
        <p:nvPicPr>
          <p:cNvPr id="48" name="Picture 47" descr="A close up of a coral&#10;&#10;Description automatically generated">
            <a:extLst>
              <a:ext uri="{FF2B5EF4-FFF2-40B4-BE49-F238E27FC236}">
                <a16:creationId xmlns:a16="http://schemas.microsoft.com/office/drawing/2014/main" id="{4FF8FECA-A5E6-45DE-ADFE-D668E5981E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73"/>
          <a:stretch/>
        </p:blipFill>
        <p:spPr>
          <a:xfrm>
            <a:off x="3864362" y="1141184"/>
            <a:ext cx="4463273" cy="2488433"/>
          </a:xfrm>
          <a:prstGeom prst="rect">
            <a:avLst/>
          </a:prstGeom>
        </p:spPr>
      </p:pic>
      <p:sp>
        <p:nvSpPr>
          <p:cNvPr id="11" name="Title 10">
            <a:extLst>
              <a:ext uri="{FF2B5EF4-FFF2-40B4-BE49-F238E27FC236}">
                <a16:creationId xmlns:a16="http://schemas.microsoft.com/office/drawing/2014/main" id="{D719BBB1-AE4D-419E-B5B3-9D64B124EB26}"/>
              </a:ext>
            </a:extLst>
          </p:cNvPr>
          <p:cNvSpPr>
            <a:spLocks noGrp="1"/>
          </p:cNvSpPr>
          <p:nvPr>
            <p:ph type="title"/>
          </p:nvPr>
        </p:nvSpPr>
        <p:spPr/>
        <p:txBody>
          <a:bodyPr/>
          <a:lstStyle/>
          <a:p>
            <a:r>
              <a:rPr lang="en-US" dirty="0"/>
              <a:t>The Disruption Continuum</a:t>
            </a:r>
          </a:p>
        </p:txBody>
      </p:sp>
      <p:pic>
        <p:nvPicPr>
          <p:cNvPr id="34" name="Picture 33" descr="A circuit board&#10;&#10;Description automatically generated">
            <a:extLst>
              <a:ext uri="{FF2B5EF4-FFF2-40B4-BE49-F238E27FC236}">
                <a16:creationId xmlns:a16="http://schemas.microsoft.com/office/drawing/2014/main" id="{A0D34A0F-3E51-4559-9192-1DBBA843C8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27636" y="3630647"/>
            <a:ext cx="3864365" cy="2484136"/>
          </a:xfrm>
          <a:prstGeom prst="rect">
            <a:avLst/>
          </a:prstGeom>
        </p:spPr>
      </p:pic>
      <p:pic>
        <p:nvPicPr>
          <p:cNvPr id="35" name="Picture 34" descr="A car parked in front of a sunset&#10;&#10;Description automatically generated">
            <a:extLst>
              <a:ext uri="{FF2B5EF4-FFF2-40B4-BE49-F238E27FC236}">
                <a16:creationId xmlns:a16="http://schemas.microsoft.com/office/drawing/2014/main" id="{CA71D794-4AF5-4115-B5A2-3E715FEE08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142216"/>
            <a:ext cx="3864363" cy="2488433"/>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017739C2-611E-4AE8-A00B-CE5641D6AB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27636" y="1142214"/>
            <a:ext cx="3864364" cy="2488433"/>
          </a:xfrm>
          <a:prstGeom prst="rect">
            <a:avLst/>
          </a:prstGeom>
        </p:spPr>
      </p:pic>
      <p:pic>
        <p:nvPicPr>
          <p:cNvPr id="37" name="Picture 36" descr="A picture containing sky, outdoor&#10;&#10;Description automatically generated">
            <a:extLst>
              <a:ext uri="{FF2B5EF4-FFF2-40B4-BE49-F238E27FC236}">
                <a16:creationId xmlns:a16="http://schemas.microsoft.com/office/drawing/2014/main" id="{AB191585-1120-478B-9F7E-0715E214D5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630647"/>
            <a:ext cx="3864363" cy="2484136"/>
          </a:xfrm>
          <a:prstGeom prst="rect">
            <a:avLst/>
          </a:prstGeom>
        </p:spPr>
      </p:pic>
      <p:sp>
        <p:nvSpPr>
          <p:cNvPr id="42" name="Rectangle 41">
            <a:extLst>
              <a:ext uri="{FF2B5EF4-FFF2-40B4-BE49-F238E27FC236}">
                <a16:creationId xmlns:a16="http://schemas.microsoft.com/office/drawing/2014/main" id="{003D74B3-EE25-43F7-AF40-CF32D99ABE57}"/>
              </a:ext>
            </a:extLst>
          </p:cNvPr>
          <p:cNvSpPr/>
          <p:nvPr/>
        </p:nvSpPr>
        <p:spPr>
          <a:xfrm>
            <a:off x="3205382" y="3201965"/>
            <a:ext cx="5781236" cy="85115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INSURANCE</a:t>
            </a:r>
          </a:p>
        </p:txBody>
      </p:sp>
      <p:sp>
        <p:nvSpPr>
          <p:cNvPr id="51" name="Text Placeholder 4">
            <a:extLst>
              <a:ext uri="{FF2B5EF4-FFF2-40B4-BE49-F238E27FC236}">
                <a16:creationId xmlns:a16="http://schemas.microsoft.com/office/drawing/2014/main" id="{4925FC0D-96B9-40F5-AD27-8255CFA33798}"/>
              </a:ext>
            </a:extLst>
          </p:cNvPr>
          <p:cNvSpPr txBox="1">
            <a:spLocks/>
          </p:cNvSpPr>
          <p:nvPr/>
        </p:nvSpPr>
        <p:spPr bwMode="gray">
          <a:xfrm>
            <a:off x="159832" y="1245982"/>
            <a:ext cx="2552757" cy="320039"/>
          </a:xfrm>
          <a:prstGeom prst="snip1Rect">
            <a:avLst>
              <a:gd name="adj" fmla="val 29185"/>
            </a:avLst>
          </a:prstGeom>
          <a:solidFill>
            <a:srgbClr val="337DBE">
              <a:alpha val="80000"/>
            </a:srgb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Catastrophes</a:t>
            </a:r>
          </a:p>
        </p:txBody>
      </p:sp>
      <p:sp>
        <p:nvSpPr>
          <p:cNvPr id="52" name="Text Placeholder 4">
            <a:extLst>
              <a:ext uri="{FF2B5EF4-FFF2-40B4-BE49-F238E27FC236}">
                <a16:creationId xmlns:a16="http://schemas.microsoft.com/office/drawing/2014/main" id="{EAB35853-8A01-42A2-B88A-F1B5DA2F77D6}"/>
              </a:ext>
            </a:extLst>
          </p:cNvPr>
          <p:cNvSpPr txBox="1">
            <a:spLocks/>
          </p:cNvSpPr>
          <p:nvPr/>
        </p:nvSpPr>
        <p:spPr bwMode="gray">
          <a:xfrm>
            <a:off x="4024195" y="1245982"/>
            <a:ext cx="2552757" cy="320039"/>
          </a:xfrm>
          <a:prstGeom prst="snip1Rect">
            <a:avLst>
              <a:gd name="adj" fmla="val 29185"/>
            </a:avLst>
          </a:prstGeom>
          <a:solidFill>
            <a:schemeClr val="accent3">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COVID</a:t>
            </a:r>
          </a:p>
        </p:txBody>
      </p:sp>
      <p:sp>
        <p:nvSpPr>
          <p:cNvPr id="53" name="Text Placeholder 4">
            <a:extLst>
              <a:ext uri="{FF2B5EF4-FFF2-40B4-BE49-F238E27FC236}">
                <a16:creationId xmlns:a16="http://schemas.microsoft.com/office/drawing/2014/main" id="{7ADA8B2F-E39E-4538-8AD0-79D922E3F625}"/>
              </a:ext>
            </a:extLst>
          </p:cNvPr>
          <p:cNvSpPr txBox="1">
            <a:spLocks/>
          </p:cNvSpPr>
          <p:nvPr/>
        </p:nvSpPr>
        <p:spPr bwMode="gray">
          <a:xfrm>
            <a:off x="8487467" y="1245982"/>
            <a:ext cx="2552757" cy="320039"/>
          </a:xfrm>
          <a:prstGeom prst="snip1Rect">
            <a:avLst>
              <a:gd name="adj" fmla="val 29185"/>
            </a:avLst>
          </a:prstGeom>
          <a:solidFill>
            <a:schemeClr val="tx2">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Economics</a:t>
            </a:r>
          </a:p>
        </p:txBody>
      </p:sp>
      <p:sp>
        <p:nvSpPr>
          <p:cNvPr id="54" name="Text Placeholder 4">
            <a:extLst>
              <a:ext uri="{FF2B5EF4-FFF2-40B4-BE49-F238E27FC236}">
                <a16:creationId xmlns:a16="http://schemas.microsoft.com/office/drawing/2014/main" id="{294862B9-3B28-4947-B06A-038E537CB1CE}"/>
              </a:ext>
            </a:extLst>
          </p:cNvPr>
          <p:cNvSpPr txBox="1">
            <a:spLocks/>
          </p:cNvSpPr>
          <p:nvPr/>
        </p:nvSpPr>
        <p:spPr bwMode="gray">
          <a:xfrm>
            <a:off x="159832" y="5695273"/>
            <a:ext cx="2552757" cy="320039"/>
          </a:xfrm>
          <a:prstGeom prst="snip1Rect">
            <a:avLst>
              <a:gd name="adj" fmla="val 29185"/>
            </a:avLst>
          </a:prstGeom>
          <a:solidFill>
            <a:schemeClr val="accent2">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Geopolitical</a:t>
            </a:r>
          </a:p>
        </p:txBody>
      </p:sp>
      <p:sp>
        <p:nvSpPr>
          <p:cNvPr id="55" name="Text Placeholder 4">
            <a:extLst>
              <a:ext uri="{FF2B5EF4-FFF2-40B4-BE49-F238E27FC236}">
                <a16:creationId xmlns:a16="http://schemas.microsoft.com/office/drawing/2014/main" id="{5437ADA3-8BEB-4FC6-A4F8-9B84CD0170DC}"/>
              </a:ext>
            </a:extLst>
          </p:cNvPr>
          <p:cNvSpPr txBox="1">
            <a:spLocks/>
          </p:cNvSpPr>
          <p:nvPr/>
        </p:nvSpPr>
        <p:spPr bwMode="gray">
          <a:xfrm>
            <a:off x="4024195" y="5695273"/>
            <a:ext cx="2552757" cy="320039"/>
          </a:xfrm>
          <a:prstGeom prst="snip1Rect">
            <a:avLst>
              <a:gd name="adj" fmla="val 29185"/>
            </a:avLst>
          </a:prstGeom>
          <a:solidFill>
            <a:schemeClr val="accent6">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Social Unrest</a:t>
            </a:r>
          </a:p>
        </p:txBody>
      </p:sp>
      <p:sp>
        <p:nvSpPr>
          <p:cNvPr id="56" name="Text Placeholder 4">
            <a:extLst>
              <a:ext uri="{FF2B5EF4-FFF2-40B4-BE49-F238E27FC236}">
                <a16:creationId xmlns:a16="http://schemas.microsoft.com/office/drawing/2014/main" id="{FEC60953-D191-481E-A143-9B20E851FCCA}"/>
              </a:ext>
            </a:extLst>
          </p:cNvPr>
          <p:cNvSpPr txBox="1">
            <a:spLocks/>
          </p:cNvSpPr>
          <p:nvPr/>
        </p:nvSpPr>
        <p:spPr bwMode="gray">
          <a:xfrm>
            <a:off x="8487467" y="5695273"/>
            <a:ext cx="2552757" cy="320039"/>
          </a:xfrm>
          <a:prstGeom prst="snip1Rect">
            <a:avLst>
              <a:gd name="adj" fmla="val 29185"/>
            </a:avLst>
          </a:prstGeom>
          <a:solidFill>
            <a:schemeClr val="accent4">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Technology</a:t>
            </a:r>
          </a:p>
        </p:txBody>
      </p:sp>
    </p:spTree>
    <p:extLst>
      <p:ext uri="{BB962C8B-B14F-4D97-AF65-F5344CB8AC3E}">
        <p14:creationId xmlns:p14="http://schemas.microsoft.com/office/powerpoint/2010/main" val="37302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1" grpId="0" animBg="1"/>
      <p:bldP spid="52" grpId="0" animBg="1"/>
      <p:bldP spid="53" grpId="0" animBg="1"/>
      <p:bldP spid="54" grpId="0" animBg="1"/>
      <p:bldP spid="55" grpId="0" animBg="1"/>
      <p:bldP spid="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4BDB4F3-17B0-4F3E-B1E2-35D8C435184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5" name="think-cell Slide" r:id="rId6" imgW="384" imgH="384" progId="TCLayout.ActiveDocument.1">
                  <p:embed/>
                </p:oleObj>
              </mc:Choice>
              <mc:Fallback>
                <p:oleObj name="think-cell Slide" r:id="rId6" imgW="384" imgH="384" progId="TCLayout.ActiveDocument.1">
                  <p:embed/>
                  <p:pic>
                    <p:nvPicPr>
                      <p:cNvPr id="11" name="Object 10" hidden="1">
                        <a:extLst>
                          <a:ext uri="{FF2B5EF4-FFF2-40B4-BE49-F238E27FC236}">
                            <a16:creationId xmlns:a16="http://schemas.microsoft.com/office/drawing/2014/main" id="{14BDB4F3-17B0-4F3E-B1E2-35D8C435184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2C16E330-3FED-4A99-B016-0C0B9CC07D7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EEB96323-66A9-4E01-A0E3-2727F40834C0}"/>
              </a:ext>
            </a:extLst>
          </p:cNvPr>
          <p:cNvSpPr>
            <a:spLocks noGrp="1"/>
          </p:cNvSpPr>
          <p:nvPr>
            <p:ph type="title"/>
          </p:nvPr>
        </p:nvSpPr>
        <p:spPr/>
        <p:txBody>
          <a:bodyPr/>
          <a:lstStyle/>
          <a:p>
            <a:r>
              <a:rPr lang="en-US" dirty="0"/>
              <a:t>FAIR Guiding Principles:</a:t>
            </a:r>
            <a:br>
              <a:rPr lang="en-US" dirty="0"/>
            </a:br>
            <a:r>
              <a:rPr lang="en-US" dirty="0"/>
              <a:t>A Defined Perspective on Potential Policy Solutions</a:t>
            </a:r>
          </a:p>
        </p:txBody>
      </p:sp>
      <p:sp>
        <p:nvSpPr>
          <p:cNvPr id="5" name="Title 1">
            <a:extLst>
              <a:ext uri="{FF2B5EF4-FFF2-40B4-BE49-F238E27FC236}">
                <a16:creationId xmlns:a16="http://schemas.microsoft.com/office/drawing/2014/main" id="{6CF8ED14-6F08-44A1-9277-08358B6E53D1}"/>
              </a:ext>
            </a:extLst>
          </p:cNvPr>
          <p:cNvSpPr txBox="1">
            <a:spLocks/>
          </p:cNvSpPr>
          <p:nvPr/>
        </p:nvSpPr>
        <p:spPr>
          <a:xfrm>
            <a:off x="268224" y="576882"/>
            <a:ext cx="11655552" cy="794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5" name="Text Placeholder 17">
            <a:extLst>
              <a:ext uri="{FF2B5EF4-FFF2-40B4-BE49-F238E27FC236}">
                <a16:creationId xmlns:a16="http://schemas.microsoft.com/office/drawing/2014/main" id="{90C16E19-ADB5-4158-A427-0933995A626E}"/>
              </a:ext>
            </a:extLst>
          </p:cNvPr>
          <p:cNvSpPr txBox="1">
            <a:spLocks/>
          </p:cNvSpPr>
          <p:nvPr/>
        </p:nvSpPr>
        <p:spPr bwMode="gray">
          <a:xfrm>
            <a:off x="469901" y="1463040"/>
            <a:ext cx="11290299" cy="10058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ym typeface="Palatino" charset="0"/>
              </a:rPr>
              <a:t>Given their universal scope, pandemics are largely uninsurable. </a:t>
            </a:r>
            <a:br>
              <a:rPr lang="en-US" dirty="0">
                <a:sym typeface="Palatino" charset="0"/>
              </a:rPr>
            </a:br>
            <a:r>
              <a:rPr lang="en-US" dirty="0">
                <a:sym typeface="Palatino" charset="0"/>
              </a:rPr>
              <a:t>Therefore, only the government has the financial capacity to provide the relief </a:t>
            </a:r>
            <a:br>
              <a:rPr lang="en-US" dirty="0">
                <a:sym typeface="Palatino" charset="0"/>
              </a:rPr>
            </a:br>
            <a:r>
              <a:rPr lang="en-US" dirty="0">
                <a:sym typeface="Palatino" charset="0"/>
              </a:rPr>
              <a:t>small and large businesses need to weather this crisis.</a:t>
            </a:r>
          </a:p>
        </p:txBody>
      </p:sp>
      <p:sp>
        <p:nvSpPr>
          <p:cNvPr id="28" name="Content Placeholder 18">
            <a:extLst>
              <a:ext uri="{FF2B5EF4-FFF2-40B4-BE49-F238E27FC236}">
                <a16:creationId xmlns:a16="http://schemas.microsoft.com/office/drawing/2014/main" id="{17181090-E700-49E8-9C61-1B9C3777A7DF}"/>
              </a:ext>
            </a:extLst>
          </p:cNvPr>
          <p:cNvSpPr txBox="1">
            <a:spLocks/>
          </p:cNvSpPr>
          <p:nvPr/>
        </p:nvSpPr>
        <p:spPr bwMode="gray">
          <a:xfrm>
            <a:off x="469906" y="2651760"/>
            <a:ext cx="11290300" cy="2606867"/>
          </a:xfrm>
          <a:prstGeom prst="rect">
            <a:avLst/>
          </a:prstGeom>
        </p:spPr>
        <p:txBody>
          <a:bodyPr vert="horz" lIns="91440" tIns="45720" rIns="91440" bIns="45720" rtlCol="0">
            <a:sp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sz="1800" b="1" dirty="0">
                <a:sym typeface="Palatino" charset="0"/>
              </a:rPr>
              <a:t>Proposed solutions must:</a:t>
            </a:r>
          </a:p>
          <a:p>
            <a:r>
              <a:rPr lang="en-US" sz="1800" dirty="0"/>
              <a:t>Maintain the federal government as a primary provider of relief, reflecting the reality that pandemic risks are not privately insurable.</a:t>
            </a:r>
          </a:p>
          <a:p>
            <a:r>
              <a:rPr lang="en-US" sz="1800" dirty="0"/>
              <a:t>Provide widely accessible relief payments to businesses in a fast and efficient manner once a pandemic is declared by the government, with minimal chance of abuse. </a:t>
            </a:r>
          </a:p>
          <a:p>
            <a:r>
              <a:rPr lang="en-US" sz="1800" dirty="0"/>
              <a:t>Protect businesses from losses, and incentivize businesses to retain employees, without jeopardizing insurers' existing commitments. </a:t>
            </a:r>
          </a:p>
        </p:txBody>
      </p:sp>
    </p:spTree>
    <p:extLst>
      <p:ext uri="{BB962C8B-B14F-4D97-AF65-F5344CB8AC3E}">
        <p14:creationId xmlns:p14="http://schemas.microsoft.com/office/powerpoint/2010/main" val="437788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C8ACA56-C83C-A741-9FFE-EDF8524500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4" name="Rectangle 13">
            <a:extLst>
              <a:ext uri="{FF2B5EF4-FFF2-40B4-BE49-F238E27FC236}">
                <a16:creationId xmlns:a16="http://schemas.microsoft.com/office/drawing/2014/main" id="{6E6B4669-EA1F-0C49-A5B9-EF752E6B8605}"/>
              </a:ext>
            </a:extLst>
          </p:cNvPr>
          <p:cNvSpPr/>
          <p:nvPr/>
        </p:nvSpPr>
        <p:spPr>
          <a:xfrm>
            <a:off x="0" y="2527300"/>
            <a:ext cx="12192000" cy="2451100"/>
          </a:xfrm>
          <a:prstGeom prst="rect">
            <a:avLst/>
          </a:prstGeom>
          <a:solidFill>
            <a:srgbClr val="062C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7777C2D-00AC-4EF9-8CCC-0FD6E8451E4D}"/>
              </a:ext>
            </a:extLst>
          </p:cNvPr>
          <p:cNvSpPr txBox="1"/>
          <p:nvPr/>
        </p:nvSpPr>
        <p:spPr>
          <a:xfrm>
            <a:off x="731032" y="465328"/>
            <a:ext cx="1156086" cy="276999"/>
          </a:xfrm>
          <a:prstGeom prst="rect">
            <a:avLst/>
          </a:prstGeom>
          <a:noFill/>
          <a:ln>
            <a:solidFill>
              <a:srgbClr val="F8973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roxima Nova" panose="02000506030000020004" pitchFamily="2" charset="0"/>
                <a:ea typeface="+mn-ea"/>
                <a:cs typeface="Arial" panose="020B0604020202020204" pitchFamily="34" charset="0"/>
              </a:rPr>
              <a:t>Summer 2020</a:t>
            </a:r>
          </a:p>
        </p:txBody>
      </p:sp>
      <p:pic>
        <p:nvPicPr>
          <p:cNvPr id="9" name="Picture 8" descr="A picture containing drawing&#10;&#10;Description automatically generated">
            <a:extLst>
              <a:ext uri="{FF2B5EF4-FFF2-40B4-BE49-F238E27FC236}">
                <a16:creationId xmlns:a16="http://schemas.microsoft.com/office/drawing/2014/main" id="{06C7B342-EDB0-374D-A20F-23AEDF48C4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4885" y="5792356"/>
            <a:ext cx="2121408" cy="630689"/>
          </a:xfrm>
          <a:prstGeom prst="rect">
            <a:avLst/>
          </a:prstGeom>
        </p:spPr>
      </p:pic>
      <p:sp>
        <p:nvSpPr>
          <p:cNvPr id="3" name="TextBox 2">
            <a:extLst>
              <a:ext uri="{FF2B5EF4-FFF2-40B4-BE49-F238E27FC236}">
                <a16:creationId xmlns:a16="http://schemas.microsoft.com/office/drawing/2014/main" id="{B0767E75-2601-4B1B-A3E4-66949BD5BCFF}"/>
              </a:ext>
            </a:extLst>
          </p:cNvPr>
          <p:cNvSpPr txBox="1"/>
          <p:nvPr/>
        </p:nvSpPr>
        <p:spPr>
          <a:xfrm>
            <a:off x="7875999" y="6161159"/>
            <a:ext cx="1438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An initiative of the </a:t>
            </a:r>
          </a:p>
        </p:txBody>
      </p:sp>
      <p:pic>
        <p:nvPicPr>
          <p:cNvPr id="5" name="Picture 4" descr="A picture containing drawing, plate&#10;&#10;Description automatically generated">
            <a:extLst>
              <a:ext uri="{FF2B5EF4-FFF2-40B4-BE49-F238E27FC236}">
                <a16:creationId xmlns:a16="http://schemas.microsoft.com/office/drawing/2014/main" id="{8FBAE6DD-5E50-47C4-86B1-D95BC5D964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032" y="3012164"/>
            <a:ext cx="5865628" cy="1374327"/>
          </a:xfrm>
          <a:prstGeom prst="rect">
            <a:avLst/>
          </a:prstGeom>
        </p:spPr>
      </p:pic>
    </p:spTree>
    <p:extLst>
      <p:ext uri="{BB962C8B-B14F-4D97-AF65-F5344CB8AC3E}">
        <p14:creationId xmlns:p14="http://schemas.microsoft.com/office/powerpoint/2010/main" val="2935496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standing on top of a grass covered field&#10;">
            <a:extLst>
              <a:ext uri="{FF2B5EF4-FFF2-40B4-BE49-F238E27FC236}">
                <a16:creationId xmlns:a16="http://schemas.microsoft.com/office/drawing/2014/main" id="{06A004E9-E083-AF48-96D7-63BEC04690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56"/>
            <a:ext cx="12188952" cy="5928544"/>
          </a:xfrm>
          <a:prstGeom prst="rect">
            <a:avLst/>
          </a:prstGeom>
        </p:spPr>
      </p:pic>
      <p:pic>
        <p:nvPicPr>
          <p:cNvPr id="11" name="Picture 10" descr="A picture containing outdoor, person, holding, woman&#10;&#10;Description automatically generated">
            <a:extLst>
              <a:ext uri="{FF2B5EF4-FFF2-40B4-BE49-F238E27FC236}">
                <a16:creationId xmlns:a16="http://schemas.microsoft.com/office/drawing/2014/main" id="{EBE6256D-8495-4A24-A68D-F66218766936}"/>
              </a:ext>
            </a:extLst>
          </p:cNvPr>
          <p:cNvPicPr>
            <a:picLocks/>
          </p:cNvPicPr>
          <p:nvPr/>
        </p:nvPicPr>
        <p:blipFill rotWithShape="1">
          <a:blip r:embed="rId4" cstate="screen">
            <a:alphaModFix amt="95000"/>
            <a:extLst>
              <a:ext uri="{28A0092B-C50C-407E-A947-70E740481C1C}">
                <a14:useLocalDpi xmlns:a14="http://schemas.microsoft.com/office/drawing/2010/main"/>
              </a:ext>
            </a:extLst>
          </a:blip>
          <a:srcRect/>
          <a:stretch/>
        </p:blipFill>
        <p:spPr>
          <a:xfrm>
            <a:off x="378371" y="-2956"/>
            <a:ext cx="6300216" cy="5934456"/>
          </a:xfrm>
          <a:prstGeom prst="rect">
            <a:avLst/>
          </a:prstGeom>
        </p:spPr>
      </p:pic>
      <p:sp>
        <p:nvSpPr>
          <p:cNvPr id="20" name="Slide Number Placeholder 63">
            <a:extLst>
              <a:ext uri="{FF2B5EF4-FFF2-40B4-BE49-F238E27FC236}">
                <a16:creationId xmlns:a16="http://schemas.microsoft.com/office/drawing/2014/main" id="{E57F9B0D-FE32-9C46-9422-D09BF2CFADD2}"/>
              </a:ext>
            </a:extLst>
          </p:cNvPr>
          <p:cNvSpPr>
            <a:spLocks noGrp="1"/>
          </p:cNvSpPr>
          <p:nvPr>
            <p:ph type="sldNum" sz="quarter" idx="12"/>
          </p:nvPr>
        </p:nvSpPr>
        <p:spPr>
          <a:xfrm>
            <a:off x="11350752" y="6420255"/>
            <a:ext cx="458626" cy="301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783D5-201D-4232-AAC8-425A3BE9F13F}"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A159016-CADE-7F4A-A061-7939A71ECFE6}"/>
              </a:ext>
            </a:extLst>
          </p:cNvPr>
          <p:cNvGrpSpPr/>
          <p:nvPr/>
        </p:nvGrpSpPr>
        <p:grpSpPr>
          <a:xfrm>
            <a:off x="11286066" y="0"/>
            <a:ext cx="918634" cy="5994400"/>
            <a:chOff x="11362266" y="652206"/>
            <a:chExt cx="829734" cy="5414297"/>
          </a:xfrm>
        </p:grpSpPr>
        <p:pic>
          <p:nvPicPr>
            <p:cNvPr id="23" name="Picture 22" descr="A picture containing crosswalk, drawing, airplane&#10;&#10;Description automatically generated">
              <a:extLst>
                <a:ext uri="{FF2B5EF4-FFF2-40B4-BE49-F238E27FC236}">
                  <a16:creationId xmlns:a16="http://schemas.microsoft.com/office/drawing/2014/main" id="{17D0E03A-512F-0241-A4AA-0507E2F5E4DD}"/>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24" name="Picture 23" descr="A picture containing crosswalk, drawing, airplane&#10;&#10;Description automatically generated">
              <a:extLst>
                <a:ext uri="{FF2B5EF4-FFF2-40B4-BE49-F238E27FC236}">
                  <a16:creationId xmlns:a16="http://schemas.microsoft.com/office/drawing/2014/main" id="{1B30BDBB-AB5E-1F4B-B082-F38BCD739C7B}"/>
                </a:ext>
              </a:extLst>
            </p:cNvPr>
            <p:cNvPicPr>
              <a:picLocks noChangeAspect="1"/>
            </p:cNvPicPr>
            <p:nvPr/>
          </p:nvPicPr>
          <p:blipFill rotWithShape="1">
            <a:blip r:embed="rId6"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sp>
        <p:nvSpPr>
          <p:cNvPr id="17" name="Content Placeholder 5">
            <a:extLst>
              <a:ext uri="{FF2B5EF4-FFF2-40B4-BE49-F238E27FC236}">
                <a16:creationId xmlns:a16="http://schemas.microsoft.com/office/drawing/2014/main" id="{321316C8-B5C8-4FEE-B256-163AC8A4A83B}"/>
              </a:ext>
            </a:extLst>
          </p:cNvPr>
          <p:cNvSpPr txBox="1">
            <a:spLocks/>
          </p:cNvSpPr>
          <p:nvPr/>
        </p:nvSpPr>
        <p:spPr>
          <a:xfrm>
            <a:off x="914332" y="1737360"/>
            <a:ext cx="4857232" cy="41233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Drive </a:t>
            </a:r>
            <a:r>
              <a:rPr kumimoji="0" lang="en-US" sz="20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behavioral change </a:t>
            </a: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to help people and communities better manage risk and become more resilient</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p:txBody>
      </p:sp>
      <p:sp>
        <p:nvSpPr>
          <p:cNvPr id="18" name="Content Placeholder 5">
            <a:extLst>
              <a:ext uri="{FF2B5EF4-FFF2-40B4-BE49-F238E27FC236}">
                <a16:creationId xmlns:a16="http://schemas.microsoft.com/office/drawing/2014/main" id="{ED76E26C-690B-4B8A-9975-F562F5D115F5}"/>
              </a:ext>
            </a:extLst>
          </p:cNvPr>
          <p:cNvSpPr txBox="1">
            <a:spLocks/>
          </p:cNvSpPr>
          <p:nvPr/>
        </p:nvSpPr>
        <p:spPr>
          <a:xfrm>
            <a:off x="5039384" y="2613453"/>
            <a:ext cx="2573527" cy="2209927"/>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p:txBody>
      </p:sp>
      <p:sp>
        <p:nvSpPr>
          <p:cNvPr id="25" name="Title 9">
            <a:extLst>
              <a:ext uri="{FF2B5EF4-FFF2-40B4-BE49-F238E27FC236}">
                <a16:creationId xmlns:a16="http://schemas.microsoft.com/office/drawing/2014/main" id="{68985D87-C4A1-496F-AD00-78B1EB811834}"/>
              </a:ext>
            </a:extLst>
          </p:cNvPr>
          <p:cNvSpPr>
            <a:spLocks noGrp="1"/>
          </p:cNvSpPr>
          <p:nvPr>
            <p:ph type="title"/>
          </p:nvPr>
        </p:nvSpPr>
        <p:spPr>
          <a:xfrm>
            <a:off x="914332" y="365125"/>
            <a:ext cx="10885318" cy="1325563"/>
          </a:xfrm>
        </p:spPr>
        <p:txBody>
          <a:bodyPr/>
          <a:lstStyle/>
          <a:p>
            <a:r>
              <a:rPr lang="en-US" dirty="0">
                <a:solidFill>
                  <a:schemeClr val="bg1"/>
                </a:solidFill>
                <a:latin typeface="Proxima Nova"/>
              </a:rPr>
              <a:t>Objective</a:t>
            </a:r>
            <a:endParaRPr lang="en-US" dirty="0">
              <a:solidFill>
                <a:schemeClr val="bg1"/>
              </a:solidFill>
            </a:endParaRPr>
          </a:p>
        </p:txBody>
      </p:sp>
      <p:pic>
        <p:nvPicPr>
          <p:cNvPr id="19" name="Picture 18" descr="A picture containing drawing&#10;&#10;Description automatically generated">
            <a:extLst>
              <a:ext uri="{FF2B5EF4-FFF2-40B4-BE49-F238E27FC236}">
                <a16:creationId xmlns:a16="http://schemas.microsoft.com/office/drawing/2014/main" id="{9D31AE5A-87A9-478A-B8D8-34C1CCDC2F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371" y="6297509"/>
            <a:ext cx="1790671" cy="419557"/>
          </a:xfrm>
          <a:prstGeom prst="rect">
            <a:avLst/>
          </a:prstGeom>
        </p:spPr>
      </p:pic>
    </p:spTree>
    <p:extLst>
      <p:ext uri="{BB962C8B-B14F-4D97-AF65-F5344CB8AC3E}">
        <p14:creationId xmlns:p14="http://schemas.microsoft.com/office/powerpoint/2010/main" val="33215264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standing on top of a grass covered field&#10;">
            <a:extLst>
              <a:ext uri="{FF2B5EF4-FFF2-40B4-BE49-F238E27FC236}">
                <a16:creationId xmlns:a16="http://schemas.microsoft.com/office/drawing/2014/main" id="{06A004E9-E083-AF48-96D7-63BEC04690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3"/>
            <a:ext cx="12188952" cy="5928544"/>
          </a:xfrm>
          <a:prstGeom prst="rect">
            <a:avLst/>
          </a:prstGeom>
        </p:spPr>
      </p:pic>
      <p:pic>
        <p:nvPicPr>
          <p:cNvPr id="11" name="Picture 10" descr="A picture containing outdoor, person, holding, woman&#10;&#10;Description automatically generated">
            <a:extLst>
              <a:ext uri="{FF2B5EF4-FFF2-40B4-BE49-F238E27FC236}">
                <a16:creationId xmlns:a16="http://schemas.microsoft.com/office/drawing/2014/main" id="{EBE6256D-8495-4A24-A68D-F66218766936}"/>
              </a:ext>
            </a:extLst>
          </p:cNvPr>
          <p:cNvPicPr>
            <a:picLocks/>
          </p:cNvPicPr>
          <p:nvPr/>
        </p:nvPicPr>
        <p:blipFill rotWithShape="1">
          <a:blip r:embed="rId4" cstate="screen">
            <a:alphaModFix amt="95000"/>
            <a:extLst>
              <a:ext uri="{28A0092B-C50C-407E-A947-70E740481C1C}">
                <a14:useLocalDpi xmlns:a14="http://schemas.microsoft.com/office/drawing/2010/main"/>
              </a:ext>
            </a:extLst>
          </a:blip>
          <a:srcRect/>
          <a:stretch/>
        </p:blipFill>
        <p:spPr>
          <a:xfrm>
            <a:off x="378371" y="-4429"/>
            <a:ext cx="6300216" cy="5934456"/>
          </a:xfrm>
          <a:prstGeom prst="rect">
            <a:avLst/>
          </a:prstGeom>
        </p:spPr>
      </p:pic>
      <p:sp>
        <p:nvSpPr>
          <p:cNvPr id="20" name="Slide Number Placeholder 63">
            <a:extLst>
              <a:ext uri="{FF2B5EF4-FFF2-40B4-BE49-F238E27FC236}">
                <a16:creationId xmlns:a16="http://schemas.microsoft.com/office/drawing/2014/main" id="{E57F9B0D-FE32-9C46-9422-D09BF2CFADD2}"/>
              </a:ext>
            </a:extLst>
          </p:cNvPr>
          <p:cNvSpPr>
            <a:spLocks noGrp="1"/>
          </p:cNvSpPr>
          <p:nvPr>
            <p:ph type="sldNum" sz="quarter" idx="12"/>
          </p:nvPr>
        </p:nvSpPr>
        <p:spPr>
          <a:xfrm>
            <a:off x="11350752" y="6420255"/>
            <a:ext cx="458626" cy="301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783D5-201D-4232-AAC8-425A3BE9F13F}"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A159016-CADE-7F4A-A061-7939A71ECFE6}"/>
              </a:ext>
            </a:extLst>
          </p:cNvPr>
          <p:cNvGrpSpPr/>
          <p:nvPr/>
        </p:nvGrpSpPr>
        <p:grpSpPr>
          <a:xfrm>
            <a:off x="11286066" y="0"/>
            <a:ext cx="918634" cy="5994400"/>
            <a:chOff x="11362266" y="652206"/>
            <a:chExt cx="829734" cy="5414297"/>
          </a:xfrm>
        </p:grpSpPr>
        <p:pic>
          <p:nvPicPr>
            <p:cNvPr id="23" name="Picture 22" descr="A picture containing crosswalk, drawing, airplane&#10;&#10;Description automatically generated">
              <a:extLst>
                <a:ext uri="{FF2B5EF4-FFF2-40B4-BE49-F238E27FC236}">
                  <a16:creationId xmlns:a16="http://schemas.microsoft.com/office/drawing/2014/main" id="{17D0E03A-512F-0241-A4AA-0507E2F5E4DD}"/>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24" name="Picture 23" descr="A picture containing crosswalk, drawing, airplane&#10;&#10;Description automatically generated">
              <a:extLst>
                <a:ext uri="{FF2B5EF4-FFF2-40B4-BE49-F238E27FC236}">
                  <a16:creationId xmlns:a16="http://schemas.microsoft.com/office/drawing/2014/main" id="{1B30BDBB-AB5E-1F4B-B082-F38BCD739C7B}"/>
                </a:ext>
              </a:extLst>
            </p:cNvPr>
            <p:cNvPicPr>
              <a:picLocks noChangeAspect="1"/>
            </p:cNvPicPr>
            <p:nvPr/>
          </p:nvPicPr>
          <p:blipFill rotWithShape="1">
            <a:blip r:embed="rId6"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sp>
        <p:nvSpPr>
          <p:cNvPr id="17" name="Content Placeholder 5">
            <a:extLst>
              <a:ext uri="{FF2B5EF4-FFF2-40B4-BE49-F238E27FC236}">
                <a16:creationId xmlns:a16="http://schemas.microsoft.com/office/drawing/2014/main" id="{321316C8-B5C8-4FEE-B256-163AC8A4A83B}"/>
              </a:ext>
            </a:extLst>
          </p:cNvPr>
          <p:cNvSpPr txBox="1">
            <a:spLocks/>
          </p:cNvSpPr>
          <p:nvPr/>
        </p:nvSpPr>
        <p:spPr>
          <a:xfrm>
            <a:off x="914332" y="1737360"/>
            <a:ext cx="5310199" cy="30380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Create a resilience movement giving households and communities a stake in risk mitigation</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Educate and empower stakeholders about protection gaps and their impact on their recovery</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Fast-track the use of cost effective tools to drive risk mitigation, transfer and retention</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endParaRPr>
          </a:p>
        </p:txBody>
      </p:sp>
      <p:sp>
        <p:nvSpPr>
          <p:cNvPr id="18" name="Content Placeholder 5">
            <a:extLst>
              <a:ext uri="{FF2B5EF4-FFF2-40B4-BE49-F238E27FC236}">
                <a16:creationId xmlns:a16="http://schemas.microsoft.com/office/drawing/2014/main" id="{ED76E26C-690B-4B8A-9975-F562F5D115F5}"/>
              </a:ext>
            </a:extLst>
          </p:cNvPr>
          <p:cNvSpPr txBox="1">
            <a:spLocks/>
          </p:cNvSpPr>
          <p:nvPr/>
        </p:nvSpPr>
        <p:spPr>
          <a:xfrm>
            <a:off x="5039384" y="2613453"/>
            <a:ext cx="2573527" cy="2209927"/>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p:txBody>
      </p:sp>
      <p:sp>
        <p:nvSpPr>
          <p:cNvPr id="25" name="Title 9">
            <a:extLst>
              <a:ext uri="{FF2B5EF4-FFF2-40B4-BE49-F238E27FC236}">
                <a16:creationId xmlns:a16="http://schemas.microsoft.com/office/drawing/2014/main" id="{68985D87-C4A1-496F-AD00-78B1EB811834}"/>
              </a:ext>
            </a:extLst>
          </p:cNvPr>
          <p:cNvSpPr>
            <a:spLocks noGrp="1"/>
          </p:cNvSpPr>
          <p:nvPr>
            <p:ph type="title"/>
          </p:nvPr>
        </p:nvSpPr>
        <p:spPr>
          <a:xfrm>
            <a:off x="914332" y="365125"/>
            <a:ext cx="10885318" cy="1325563"/>
          </a:xfrm>
        </p:spPr>
        <p:txBody>
          <a:bodyPr/>
          <a:lstStyle/>
          <a:p>
            <a:r>
              <a:rPr lang="en-US" dirty="0">
                <a:solidFill>
                  <a:schemeClr val="bg1"/>
                </a:solidFill>
                <a:latin typeface="Proxima Nova"/>
              </a:rPr>
              <a:t>Strategies </a:t>
            </a:r>
            <a:endParaRPr lang="en-US" dirty="0">
              <a:solidFill>
                <a:schemeClr val="bg1"/>
              </a:solidFill>
            </a:endParaRPr>
          </a:p>
        </p:txBody>
      </p:sp>
      <p:pic>
        <p:nvPicPr>
          <p:cNvPr id="19" name="Picture 18" descr="A picture containing drawing&#10;&#10;Description automatically generated">
            <a:extLst>
              <a:ext uri="{FF2B5EF4-FFF2-40B4-BE49-F238E27FC236}">
                <a16:creationId xmlns:a16="http://schemas.microsoft.com/office/drawing/2014/main" id="{9D31AE5A-87A9-478A-B8D8-34C1CCDC2F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371" y="6297509"/>
            <a:ext cx="1790671" cy="419557"/>
          </a:xfrm>
          <a:prstGeom prst="rect">
            <a:avLst/>
          </a:prstGeom>
        </p:spPr>
      </p:pic>
    </p:spTree>
    <p:extLst>
      <p:ext uri="{BB962C8B-B14F-4D97-AF65-F5344CB8AC3E}">
        <p14:creationId xmlns:p14="http://schemas.microsoft.com/office/powerpoint/2010/main" val="31087210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771C98-9727-4357-B6FC-2D2D04794B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89970" y="0"/>
            <a:ext cx="8795395" cy="5856933"/>
          </a:xfrm>
          <a:prstGeom prst="rect">
            <a:avLst/>
          </a:prstGeom>
        </p:spPr>
      </p:pic>
      <p:sp>
        <p:nvSpPr>
          <p:cNvPr id="20" name="Slide Number Placeholder 63">
            <a:extLst>
              <a:ext uri="{FF2B5EF4-FFF2-40B4-BE49-F238E27FC236}">
                <a16:creationId xmlns:a16="http://schemas.microsoft.com/office/drawing/2014/main" id="{E57F9B0D-FE32-9C46-9422-D09BF2CFADD2}"/>
              </a:ext>
            </a:extLst>
          </p:cNvPr>
          <p:cNvSpPr>
            <a:spLocks noGrp="1"/>
          </p:cNvSpPr>
          <p:nvPr>
            <p:ph type="sldNum" sz="quarter" idx="12"/>
          </p:nvPr>
        </p:nvSpPr>
        <p:spPr>
          <a:xfrm>
            <a:off x="11350752" y="6420255"/>
            <a:ext cx="458626" cy="301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783D5-201D-4232-AAC8-425A3BE9F1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24A24001-2F0B-C84A-AF0E-08A5CE8E0A67}"/>
              </a:ext>
            </a:extLst>
          </p:cNvPr>
          <p:cNvGrpSpPr/>
          <p:nvPr/>
        </p:nvGrpSpPr>
        <p:grpSpPr>
          <a:xfrm>
            <a:off x="11940109" y="-91005"/>
            <a:ext cx="918634" cy="5934456"/>
            <a:chOff x="11362266" y="652206"/>
            <a:chExt cx="829734" cy="5414297"/>
          </a:xfrm>
        </p:grpSpPr>
        <p:pic>
          <p:nvPicPr>
            <p:cNvPr id="23" name="Picture 22" descr="A picture containing crosswalk, drawing, airplane&#10;&#10;Description automatically generated">
              <a:extLst>
                <a:ext uri="{FF2B5EF4-FFF2-40B4-BE49-F238E27FC236}">
                  <a16:creationId xmlns:a16="http://schemas.microsoft.com/office/drawing/2014/main" id="{8A457C17-2789-B64A-8976-F64BA4BFCD9E}"/>
                </a:ext>
              </a:extLst>
            </p:cNvPr>
            <p:cNvPicPr>
              <a:picLocks noChangeAspect="1"/>
            </p:cNvPicPr>
            <p:nvPr/>
          </p:nvPicPr>
          <p:blipFill rotWithShape="1">
            <a:blip r:embed="rId4"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24" name="Picture 23" descr="A picture containing crosswalk, drawing, airplane&#10;&#10;Description automatically generated">
              <a:extLst>
                <a:ext uri="{FF2B5EF4-FFF2-40B4-BE49-F238E27FC236}">
                  <a16:creationId xmlns:a16="http://schemas.microsoft.com/office/drawing/2014/main" id="{B965A9EC-7D1B-9744-8526-4FB9F327A38B}"/>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grpSp>
        <p:nvGrpSpPr>
          <p:cNvPr id="42" name="Group 41">
            <a:extLst>
              <a:ext uri="{FF2B5EF4-FFF2-40B4-BE49-F238E27FC236}">
                <a16:creationId xmlns:a16="http://schemas.microsoft.com/office/drawing/2014/main" id="{8964B24C-E632-46F7-9691-6C99A20908EB}"/>
              </a:ext>
            </a:extLst>
          </p:cNvPr>
          <p:cNvGrpSpPr/>
          <p:nvPr/>
        </p:nvGrpSpPr>
        <p:grpSpPr>
          <a:xfrm>
            <a:off x="11286066" y="0"/>
            <a:ext cx="918634" cy="5994400"/>
            <a:chOff x="11362266" y="652206"/>
            <a:chExt cx="829734" cy="5414297"/>
          </a:xfrm>
        </p:grpSpPr>
        <p:pic>
          <p:nvPicPr>
            <p:cNvPr id="43" name="Picture 42" descr="A picture containing crosswalk, drawing, airplane&#10;&#10;Description automatically generated">
              <a:extLst>
                <a:ext uri="{FF2B5EF4-FFF2-40B4-BE49-F238E27FC236}">
                  <a16:creationId xmlns:a16="http://schemas.microsoft.com/office/drawing/2014/main" id="{9CB3229F-6308-4BC9-9666-05770621CCF7}"/>
                </a:ext>
              </a:extLst>
            </p:cNvPr>
            <p:cNvPicPr>
              <a:picLocks noChangeAspect="1"/>
            </p:cNvPicPr>
            <p:nvPr/>
          </p:nvPicPr>
          <p:blipFill rotWithShape="1">
            <a:blip r:embed="rId6"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44" name="Picture 43" descr="A picture containing crosswalk, drawing, airplane&#10;&#10;Description automatically generated">
              <a:extLst>
                <a:ext uri="{FF2B5EF4-FFF2-40B4-BE49-F238E27FC236}">
                  <a16:creationId xmlns:a16="http://schemas.microsoft.com/office/drawing/2014/main" id="{1FBF5E17-B35F-4F0E-A48A-731AA3F6571B}"/>
                </a:ext>
              </a:extLst>
            </p:cNvPr>
            <p:cNvPicPr>
              <a:picLocks noChangeAspect="1"/>
            </p:cNvPicPr>
            <p:nvPr/>
          </p:nvPicPr>
          <p:blipFill rotWithShape="1">
            <a:blip r:embed="rId7"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sp>
        <p:nvSpPr>
          <p:cNvPr id="5" name="Rectangle 4">
            <a:extLst>
              <a:ext uri="{FF2B5EF4-FFF2-40B4-BE49-F238E27FC236}">
                <a16:creationId xmlns:a16="http://schemas.microsoft.com/office/drawing/2014/main" id="{457A47CB-15B9-44F0-A605-071A3161AA01}"/>
              </a:ext>
            </a:extLst>
          </p:cNvPr>
          <p:cNvSpPr/>
          <p:nvPr/>
        </p:nvSpPr>
        <p:spPr>
          <a:xfrm>
            <a:off x="2970359" y="4956257"/>
            <a:ext cx="344838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Proxima Nova"/>
                <a:ea typeface="+mn-ea"/>
                <a:cs typeface="+mn-cs"/>
              </a:rPr>
              <a:t>Five by 2025</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5D5766C-BA10-4D48-80BF-BCA8B5CD030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1" y="0"/>
            <a:ext cx="3370634" cy="5856933"/>
          </a:xfrm>
          <a:prstGeom prst="rect">
            <a:avLst/>
          </a:prstGeom>
        </p:spPr>
      </p:pic>
      <p:pic>
        <p:nvPicPr>
          <p:cNvPr id="27" name="Picture 26" descr="A picture containing outdoor, person, holding, woman&#10;&#10;Description automatically generated">
            <a:extLst>
              <a:ext uri="{FF2B5EF4-FFF2-40B4-BE49-F238E27FC236}">
                <a16:creationId xmlns:a16="http://schemas.microsoft.com/office/drawing/2014/main" id="{58121872-20D9-4229-B692-65E0EA193D4D}"/>
              </a:ext>
            </a:extLst>
          </p:cNvPr>
          <p:cNvPicPr>
            <a:picLocks/>
          </p:cNvPicPr>
          <p:nvPr/>
        </p:nvPicPr>
        <p:blipFill rotWithShape="1">
          <a:blip r:embed="rId9" cstate="screen">
            <a:alphaModFix amt="95000"/>
            <a:extLst>
              <a:ext uri="{28A0092B-C50C-407E-A947-70E740481C1C}">
                <a14:useLocalDpi xmlns:a14="http://schemas.microsoft.com/office/drawing/2010/main"/>
              </a:ext>
            </a:extLst>
          </a:blip>
          <a:srcRect/>
          <a:stretch/>
        </p:blipFill>
        <p:spPr>
          <a:xfrm>
            <a:off x="378371" y="0"/>
            <a:ext cx="6300216" cy="5856933"/>
          </a:xfrm>
          <a:prstGeom prst="rect">
            <a:avLst/>
          </a:prstGeom>
        </p:spPr>
      </p:pic>
      <p:sp>
        <p:nvSpPr>
          <p:cNvPr id="10" name="Title 9">
            <a:extLst>
              <a:ext uri="{FF2B5EF4-FFF2-40B4-BE49-F238E27FC236}">
                <a16:creationId xmlns:a16="http://schemas.microsoft.com/office/drawing/2014/main" id="{1AEE578C-B41E-604F-913D-82B422C4F009}"/>
              </a:ext>
            </a:extLst>
          </p:cNvPr>
          <p:cNvSpPr>
            <a:spLocks noGrp="1"/>
          </p:cNvSpPr>
          <p:nvPr>
            <p:ph type="title"/>
          </p:nvPr>
        </p:nvSpPr>
        <p:spPr>
          <a:xfrm>
            <a:off x="914332" y="350721"/>
            <a:ext cx="5764255" cy="1325563"/>
          </a:xfrm>
        </p:spPr>
        <p:txBody>
          <a:bodyPr/>
          <a:lstStyle/>
          <a:p>
            <a:r>
              <a:rPr lang="en-US" dirty="0">
                <a:solidFill>
                  <a:schemeClr val="bg1"/>
                </a:solidFill>
                <a:latin typeface="Proxima Nova"/>
              </a:rPr>
              <a:t>Success Metrics</a:t>
            </a:r>
            <a:endParaRPr lang="en-US" dirty="0">
              <a:solidFill>
                <a:schemeClr val="bg1"/>
              </a:solidFill>
            </a:endParaRPr>
          </a:p>
        </p:txBody>
      </p:sp>
      <p:sp>
        <p:nvSpPr>
          <p:cNvPr id="14" name="Content Placeholder 2">
            <a:extLst>
              <a:ext uri="{FF2B5EF4-FFF2-40B4-BE49-F238E27FC236}">
                <a16:creationId xmlns:a16="http://schemas.microsoft.com/office/drawing/2014/main" id="{3F68F0DC-642C-D043-8BDD-3183545F61EB}"/>
              </a:ext>
            </a:extLst>
          </p:cNvPr>
          <p:cNvSpPr txBox="1">
            <a:spLocks/>
          </p:cNvSpPr>
          <p:nvPr/>
        </p:nvSpPr>
        <p:spPr>
          <a:xfrm>
            <a:off x="914400" y="1737360"/>
            <a:ext cx="5211403" cy="3110473"/>
          </a:xfrm>
          <a:prstGeom prst="rect">
            <a:avLst/>
          </a:prstGeom>
        </p:spPr>
        <p:txBody>
          <a:bodyPr anchor="t"/>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marR="0" lvl="0" indent="-347663" algn="l" defTabSz="914400" rtl="0" eaLnBrk="1" fontAlgn="auto" latinLnBrk="0" hangingPunct="1">
              <a:lnSpc>
                <a:spcPct val="90000"/>
              </a:lnSpc>
              <a:spcBef>
                <a:spcPts val="2000"/>
              </a:spcBef>
              <a:spcAft>
                <a:spcPts val="0"/>
              </a:spcAft>
              <a:buClr>
                <a:prstClr val="white"/>
              </a:buClr>
              <a:buSzPct val="100000"/>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Quantify, track and improve resilience ratings for 50 cities</a:t>
            </a:r>
          </a:p>
          <a:p>
            <a:pPr marL="347663" marR="0" lvl="0" indent="-347663" algn="l" defTabSz="914400" rtl="0" eaLnBrk="1" fontAlgn="auto" latinLnBrk="0" hangingPunct="1">
              <a:lnSpc>
                <a:spcPct val="90000"/>
              </a:lnSpc>
              <a:spcBef>
                <a:spcPts val="2000"/>
              </a:spcBef>
              <a:spcAft>
                <a:spcPts val="0"/>
              </a:spcAft>
              <a:buClr>
                <a:prstClr val="white"/>
              </a:buClr>
              <a:buSzPct val="100000"/>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Connect 5,000 decision-makers</a:t>
            </a:r>
          </a:p>
          <a:p>
            <a:pPr marL="347663" marR="0" lvl="0" indent="-347663" algn="l" defTabSz="914400" rtl="0" eaLnBrk="1" fontAlgn="auto" latinLnBrk="0" hangingPunct="1">
              <a:lnSpc>
                <a:spcPct val="90000"/>
              </a:lnSpc>
              <a:spcBef>
                <a:spcPts val="2000"/>
              </a:spcBef>
              <a:spcAft>
                <a:spcPts val="0"/>
              </a:spcAft>
              <a:buClr>
                <a:prstClr val="white"/>
              </a:buClr>
              <a:buSzPct val="100000"/>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Bring-to-market 5 resilience tools</a:t>
            </a:r>
          </a:p>
          <a:p>
            <a:pPr marL="347663" marR="0" lvl="0" indent="-347663" algn="l" defTabSz="914400" rtl="0" eaLnBrk="1" fontAlgn="auto" latinLnBrk="0" hangingPunct="1">
              <a:lnSpc>
                <a:spcPct val="90000"/>
              </a:lnSpc>
              <a:spcBef>
                <a:spcPts val="2000"/>
              </a:spcBef>
              <a:spcAft>
                <a:spcPts val="0"/>
              </a:spcAft>
              <a:buClr>
                <a:prstClr val="white"/>
              </a:buClr>
              <a:buSzPct val="100000"/>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Change how 50,000 businesses and households manage risk</a:t>
            </a:r>
          </a:p>
          <a:p>
            <a:pPr marL="347663" marR="0" lvl="0" indent="-347663" algn="l" defTabSz="914400" rtl="0" eaLnBrk="1" fontAlgn="auto" latinLnBrk="0" hangingPunct="1">
              <a:lnSpc>
                <a:spcPct val="90000"/>
              </a:lnSpc>
              <a:spcBef>
                <a:spcPts val="2000"/>
              </a:spcBef>
              <a:spcAft>
                <a:spcPts val="0"/>
              </a:spcAft>
              <a:buClr>
                <a:prstClr val="white"/>
              </a:buClr>
              <a:buSzPct val="100000"/>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Integrate risk mitigation into 5% of residential and commercial policies</a:t>
            </a:r>
          </a:p>
        </p:txBody>
      </p:sp>
      <p:sp>
        <p:nvSpPr>
          <p:cNvPr id="15" name="Title 9">
            <a:extLst>
              <a:ext uri="{FF2B5EF4-FFF2-40B4-BE49-F238E27FC236}">
                <a16:creationId xmlns:a16="http://schemas.microsoft.com/office/drawing/2014/main" id="{DE2D8754-77F1-4DB3-8FE5-AC87CC67AA48}"/>
              </a:ext>
            </a:extLst>
          </p:cNvPr>
          <p:cNvSpPr txBox="1">
            <a:spLocks/>
          </p:cNvSpPr>
          <p:nvPr/>
        </p:nvSpPr>
        <p:spPr>
          <a:xfrm>
            <a:off x="3293585" y="4882091"/>
            <a:ext cx="5764255"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roxima Nova" panose="02000506030000020004"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Proxima Nova"/>
                <a:ea typeface="+mj-ea"/>
                <a:cs typeface="+mj-cs"/>
              </a:rPr>
              <a:t>“Five by 2025”</a:t>
            </a:r>
            <a:endParaRPr kumimoji="0" lang="en-US" sz="4000" b="0" i="0" u="none" strike="noStrike" kern="1200" cap="none" spc="0" normalizeH="0" baseline="0" noProof="0" dirty="0">
              <a:ln>
                <a:noFill/>
              </a:ln>
              <a:solidFill>
                <a:prstClr val="white"/>
              </a:solidFill>
              <a:effectLst/>
              <a:uLnTx/>
              <a:uFillTx/>
              <a:latin typeface="Proxima Nova" panose="02000506030000020004" pitchFamily="2" charset="0"/>
              <a:ea typeface="+mj-ea"/>
              <a:cs typeface="+mj-cs"/>
            </a:endParaRPr>
          </a:p>
        </p:txBody>
      </p:sp>
    </p:spTree>
    <p:extLst>
      <p:ext uri="{BB962C8B-B14F-4D97-AF65-F5344CB8AC3E}">
        <p14:creationId xmlns:p14="http://schemas.microsoft.com/office/powerpoint/2010/main" val="223828249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337787-E9F2-4688-AAF2-47A8DF516195}"/>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523132" y="-15353"/>
            <a:ext cx="11145736" cy="5934456"/>
          </a:xfrm>
          <a:prstGeom prst="rect">
            <a:avLst/>
          </a:prstGeom>
        </p:spPr>
      </p:pic>
      <p:sp>
        <p:nvSpPr>
          <p:cNvPr id="41" name="Rectangle 40">
            <a:extLst>
              <a:ext uri="{FF2B5EF4-FFF2-40B4-BE49-F238E27FC236}">
                <a16:creationId xmlns:a16="http://schemas.microsoft.com/office/drawing/2014/main" id="{5DE95CEF-31A1-4B0A-BBCB-7668577047F0}"/>
              </a:ext>
            </a:extLst>
          </p:cNvPr>
          <p:cNvSpPr/>
          <p:nvPr/>
        </p:nvSpPr>
        <p:spPr>
          <a:xfrm>
            <a:off x="378371" y="-19049"/>
            <a:ext cx="6300216" cy="5934456"/>
          </a:xfrm>
          <a:prstGeom prst="rect">
            <a:avLst/>
          </a:prstGeom>
          <a:solidFill>
            <a:srgbClr val="F897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87BA3BA9-0B75-4BE9-AAFB-F90746816397}"/>
              </a:ext>
            </a:extLst>
          </p:cNvPr>
          <p:cNvGrpSpPr/>
          <p:nvPr/>
        </p:nvGrpSpPr>
        <p:grpSpPr>
          <a:xfrm>
            <a:off x="11286066" y="-8709"/>
            <a:ext cx="918634" cy="6870700"/>
            <a:chOff x="11362266" y="652206"/>
            <a:chExt cx="829734" cy="6205794"/>
          </a:xfrm>
        </p:grpSpPr>
        <p:pic>
          <p:nvPicPr>
            <p:cNvPr id="59" name="Picture 58" descr="A picture containing crosswalk, drawing, airplane&#10;&#10;Description automatically generated">
              <a:extLst>
                <a:ext uri="{FF2B5EF4-FFF2-40B4-BE49-F238E27FC236}">
                  <a16:creationId xmlns:a16="http://schemas.microsoft.com/office/drawing/2014/main" id="{0BA137C4-3EE3-4816-A83E-0B194C351505}"/>
                </a:ext>
              </a:extLst>
            </p:cNvPr>
            <p:cNvPicPr>
              <a:picLocks noChangeAspect="1"/>
            </p:cNvPicPr>
            <p:nvPr/>
          </p:nvPicPr>
          <p:blipFill rotWithShape="1">
            <a:blip r:embed="rId4"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60" name="Picture 59" descr="A picture containing crosswalk, drawing, airplane&#10;&#10;Description automatically generated">
              <a:extLst>
                <a:ext uri="{FF2B5EF4-FFF2-40B4-BE49-F238E27FC236}">
                  <a16:creationId xmlns:a16="http://schemas.microsoft.com/office/drawing/2014/main" id="{0318AFD3-7FBD-4FAD-9378-892995B57857}"/>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2286000"/>
            </a:xfrm>
            <a:prstGeom prst="rect">
              <a:avLst/>
            </a:prstGeom>
          </p:spPr>
        </p:pic>
      </p:grpSp>
      <p:sp>
        <p:nvSpPr>
          <p:cNvPr id="10" name="Title 9">
            <a:extLst>
              <a:ext uri="{FF2B5EF4-FFF2-40B4-BE49-F238E27FC236}">
                <a16:creationId xmlns:a16="http://schemas.microsoft.com/office/drawing/2014/main" id="{1AEE578C-B41E-604F-913D-82B422C4F009}"/>
              </a:ext>
            </a:extLst>
          </p:cNvPr>
          <p:cNvSpPr>
            <a:spLocks noGrp="1"/>
          </p:cNvSpPr>
          <p:nvPr>
            <p:ph type="title"/>
          </p:nvPr>
        </p:nvSpPr>
        <p:spPr>
          <a:xfrm>
            <a:off x="914400" y="355600"/>
            <a:ext cx="4020793" cy="1325563"/>
          </a:xfrm>
        </p:spPr>
        <p:txBody>
          <a:bodyPr/>
          <a:lstStyle/>
          <a:p>
            <a:r>
              <a:rPr lang="en-US" dirty="0">
                <a:solidFill>
                  <a:srgbClr val="062C45"/>
                </a:solidFill>
                <a:latin typeface="Proxima Nova"/>
              </a:rPr>
              <a:t>Action Partners</a:t>
            </a:r>
            <a:endParaRPr lang="en-US" dirty="0">
              <a:solidFill>
                <a:srgbClr val="062C45"/>
              </a:solidFill>
            </a:endParaRPr>
          </a:p>
        </p:txBody>
      </p:sp>
      <p:sp>
        <p:nvSpPr>
          <p:cNvPr id="20" name="Slide Number Placeholder 63">
            <a:extLst>
              <a:ext uri="{FF2B5EF4-FFF2-40B4-BE49-F238E27FC236}">
                <a16:creationId xmlns:a16="http://schemas.microsoft.com/office/drawing/2014/main" id="{E57F9B0D-FE32-9C46-9422-D09BF2CFADD2}"/>
              </a:ext>
            </a:extLst>
          </p:cNvPr>
          <p:cNvSpPr>
            <a:spLocks noGrp="1"/>
          </p:cNvSpPr>
          <p:nvPr>
            <p:ph type="sldNum" sz="quarter" idx="12"/>
          </p:nvPr>
        </p:nvSpPr>
        <p:spPr>
          <a:xfrm>
            <a:off x="11350752" y="6420255"/>
            <a:ext cx="458626" cy="301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783D5-201D-4232-AAC8-425A3BE9F13F}"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B3646D3-BD79-4B2F-9017-1850BB9371B6}"/>
              </a:ext>
            </a:extLst>
          </p:cNvPr>
          <p:cNvSpPr/>
          <p:nvPr/>
        </p:nvSpPr>
        <p:spPr>
          <a:xfrm>
            <a:off x="10105136" y="-19050"/>
            <a:ext cx="2086864" cy="5934456"/>
          </a:xfrm>
          <a:prstGeom prst="rect">
            <a:avLst/>
          </a:prstGeom>
          <a:solidFill>
            <a:srgbClr val="F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42D9AD4-F9ED-4BA4-BCAC-F882217973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51549" y="2965731"/>
            <a:ext cx="1014908" cy="483772"/>
          </a:xfrm>
          <a:prstGeom prst="rect">
            <a:avLst/>
          </a:prstGeom>
          <a:noFill/>
        </p:spPr>
      </p:pic>
      <p:grpSp>
        <p:nvGrpSpPr>
          <p:cNvPr id="7" name="Group 6">
            <a:extLst>
              <a:ext uri="{FF2B5EF4-FFF2-40B4-BE49-F238E27FC236}">
                <a16:creationId xmlns:a16="http://schemas.microsoft.com/office/drawing/2014/main" id="{4CE321C0-77B1-4D9D-A353-606F10E55411}"/>
              </a:ext>
            </a:extLst>
          </p:cNvPr>
          <p:cNvGrpSpPr/>
          <p:nvPr/>
        </p:nvGrpSpPr>
        <p:grpSpPr>
          <a:xfrm>
            <a:off x="10626533" y="187288"/>
            <a:ext cx="1014908" cy="1244211"/>
            <a:chOff x="7741918" y="459003"/>
            <a:chExt cx="856957" cy="1050573"/>
          </a:xfrm>
        </p:grpSpPr>
        <p:pic>
          <p:nvPicPr>
            <p:cNvPr id="17" name="Picture 4">
              <a:extLst>
                <a:ext uri="{FF2B5EF4-FFF2-40B4-BE49-F238E27FC236}">
                  <a16:creationId xmlns:a16="http://schemas.microsoft.com/office/drawing/2014/main" id="{DB3951FE-3360-4B9B-8F97-2F31721D89A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31195"/>
            <a:stretch/>
          </p:blipFill>
          <p:spPr bwMode="auto">
            <a:xfrm>
              <a:off x="7741918" y="856788"/>
              <a:ext cx="856957" cy="65278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F88DE53F-2AB2-4179-9913-15B0F3DE801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928288" y="459003"/>
              <a:ext cx="523398" cy="94875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B63489E8-A391-47C9-8F8F-965DA36C19B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755052" y="1514267"/>
            <a:ext cx="739480" cy="607212"/>
          </a:xfrm>
          <a:prstGeom prst="rect">
            <a:avLst/>
          </a:prstGeom>
        </p:spPr>
      </p:pic>
      <p:sp>
        <p:nvSpPr>
          <p:cNvPr id="28" name="Oval 27">
            <a:extLst>
              <a:ext uri="{FF2B5EF4-FFF2-40B4-BE49-F238E27FC236}">
                <a16:creationId xmlns:a16="http://schemas.microsoft.com/office/drawing/2014/main" id="{09155914-D772-4A37-BAFE-23543146F227}"/>
              </a:ext>
            </a:extLst>
          </p:cNvPr>
          <p:cNvSpPr/>
          <p:nvPr/>
        </p:nvSpPr>
        <p:spPr>
          <a:xfrm>
            <a:off x="918196" y="1710264"/>
            <a:ext cx="651933" cy="651933"/>
          </a:xfrm>
          <a:prstGeom prst="ellipse">
            <a:avLst/>
          </a:prstGeom>
          <a:solidFill>
            <a:srgbClr val="2C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Graphic 25" descr="Handshake">
            <a:extLst>
              <a:ext uri="{FF2B5EF4-FFF2-40B4-BE49-F238E27FC236}">
                <a16:creationId xmlns:a16="http://schemas.microsoft.com/office/drawing/2014/main" id="{D1CD547A-95F6-44CD-ACE6-AE8E4C695E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9065" y="1765763"/>
            <a:ext cx="651934" cy="651934"/>
          </a:xfrm>
          <a:prstGeom prst="rect">
            <a:avLst/>
          </a:prstGeom>
        </p:spPr>
      </p:pic>
      <p:pic>
        <p:nvPicPr>
          <p:cNvPr id="25" name="Picture 24">
            <a:extLst>
              <a:ext uri="{FF2B5EF4-FFF2-40B4-BE49-F238E27FC236}">
                <a16:creationId xmlns:a16="http://schemas.microsoft.com/office/drawing/2014/main" id="{5484185E-16C2-4660-A832-C9966F89DA2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450042" y="5079041"/>
            <a:ext cx="1404805" cy="410006"/>
          </a:xfrm>
          <a:prstGeom prst="rect">
            <a:avLst/>
          </a:prstGeom>
          <a:noFill/>
        </p:spPr>
      </p:pic>
      <p:grpSp>
        <p:nvGrpSpPr>
          <p:cNvPr id="29" name="Group 28">
            <a:extLst>
              <a:ext uri="{FF2B5EF4-FFF2-40B4-BE49-F238E27FC236}">
                <a16:creationId xmlns:a16="http://schemas.microsoft.com/office/drawing/2014/main" id="{3E04E764-3B5C-47C3-AC4C-213F53AE5616}"/>
              </a:ext>
            </a:extLst>
          </p:cNvPr>
          <p:cNvGrpSpPr/>
          <p:nvPr/>
        </p:nvGrpSpPr>
        <p:grpSpPr>
          <a:xfrm>
            <a:off x="10583640" y="3590789"/>
            <a:ext cx="1134321" cy="623894"/>
            <a:chOff x="10423659" y="3612724"/>
            <a:chExt cx="1385719" cy="762167"/>
          </a:xfrm>
        </p:grpSpPr>
        <p:pic>
          <p:nvPicPr>
            <p:cNvPr id="30" name="Picture 29" descr="A picture containing drawing&#10;&#10;Description automatically generated">
              <a:extLst>
                <a:ext uri="{FF2B5EF4-FFF2-40B4-BE49-F238E27FC236}">
                  <a16:creationId xmlns:a16="http://schemas.microsoft.com/office/drawing/2014/main" id="{CFA96FA5-D427-478D-9727-A5C81B95544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423659" y="3950783"/>
              <a:ext cx="1385719" cy="424108"/>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C164A792-7DC5-4F0A-B20B-6E25D793072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b="-12978"/>
            <a:stretch/>
          </p:blipFill>
          <p:spPr>
            <a:xfrm>
              <a:off x="10893665" y="3612724"/>
              <a:ext cx="428389" cy="479150"/>
            </a:xfrm>
            <a:prstGeom prst="rect">
              <a:avLst/>
            </a:prstGeom>
          </p:spPr>
        </p:pic>
      </p:grpSp>
      <p:pic>
        <p:nvPicPr>
          <p:cNvPr id="24" name="Picture 23">
            <a:extLst>
              <a:ext uri="{FF2B5EF4-FFF2-40B4-BE49-F238E27FC236}">
                <a16:creationId xmlns:a16="http://schemas.microsoft.com/office/drawing/2014/main" id="{29E00B5B-7626-754F-925C-D8F63821BF33}"/>
              </a:ext>
            </a:extLst>
          </p:cNvPr>
          <p:cNvPicPr>
            <a:picLocks/>
          </p:cNvPicPr>
          <p:nvPr/>
        </p:nvPicPr>
        <p:blipFill rotWithShape="1">
          <a:blip r:embed="rId15" cstate="screen">
            <a:extLst>
              <a:ext uri="{28A0092B-C50C-407E-A947-70E740481C1C}">
                <a14:useLocalDpi xmlns:a14="http://schemas.microsoft.com/office/drawing/2010/main"/>
              </a:ext>
            </a:extLst>
          </a:blip>
          <a:srcRect/>
          <a:stretch/>
        </p:blipFill>
        <p:spPr>
          <a:xfrm>
            <a:off x="-12699" y="-15353"/>
            <a:ext cx="482278" cy="5934456"/>
          </a:xfrm>
          <a:prstGeom prst="rect">
            <a:avLst/>
          </a:prstGeom>
        </p:spPr>
      </p:pic>
      <p:sp>
        <p:nvSpPr>
          <p:cNvPr id="27" name="Content Placeholder 2">
            <a:extLst>
              <a:ext uri="{FF2B5EF4-FFF2-40B4-BE49-F238E27FC236}">
                <a16:creationId xmlns:a16="http://schemas.microsoft.com/office/drawing/2014/main" id="{9916F72D-3F26-4BEF-B9B4-E54C1D5950AA}"/>
              </a:ext>
            </a:extLst>
          </p:cNvPr>
          <p:cNvSpPr txBox="1">
            <a:spLocks/>
          </p:cNvSpPr>
          <p:nvPr/>
        </p:nvSpPr>
        <p:spPr>
          <a:xfrm>
            <a:off x="1650509" y="1752901"/>
            <a:ext cx="4986086" cy="4183924"/>
          </a:xfrm>
          <a:prstGeom prst="rect">
            <a:avLst/>
          </a:prstGeom>
        </p:spPr>
        <p:txBody>
          <a:bodyPr anchor="t"/>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Triple-I Members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Carriers, Reinsurers and Brokers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Insurance Trade Associations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Non-Profits and Foundations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Regulators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Academia</a:t>
            </a:r>
          </a:p>
          <a:p>
            <a:pPr marL="0" marR="0" lvl="0" indent="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None/>
              <a:tabLst/>
              <a:defRPr/>
            </a:pPr>
            <a:endPar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endParaRPr>
          </a:p>
        </p:txBody>
      </p:sp>
      <p:pic>
        <p:nvPicPr>
          <p:cNvPr id="13" name="Picture 12" descr="A picture containing food, cup, drawing&#10;&#10;Description automatically generated">
            <a:extLst>
              <a:ext uri="{FF2B5EF4-FFF2-40B4-BE49-F238E27FC236}">
                <a16:creationId xmlns:a16="http://schemas.microsoft.com/office/drawing/2014/main" id="{BDA0E56E-A41E-40C7-AD5F-285396B58F2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919743" y="4325707"/>
            <a:ext cx="457649" cy="638395"/>
          </a:xfrm>
          <a:prstGeom prst="rect">
            <a:avLst/>
          </a:prstGeom>
        </p:spPr>
      </p:pic>
      <p:pic>
        <p:nvPicPr>
          <p:cNvPr id="3" name="Picture 2" descr="A picture containing drawing, clock&#10;&#10;Description automatically generated">
            <a:extLst>
              <a:ext uri="{FF2B5EF4-FFF2-40B4-BE49-F238E27FC236}">
                <a16:creationId xmlns:a16="http://schemas.microsoft.com/office/drawing/2014/main" id="{B986E5D5-9B80-4E51-9E08-01CEED64199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607970" y="2328072"/>
            <a:ext cx="1078400" cy="464428"/>
          </a:xfrm>
          <a:prstGeom prst="rect">
            <a:avLst/>
          </a:prstGeom>
        </p:spPr>
      </p:pic>
    </p:spTree>
    <p:extLst>
      <p:ext uri="{BB962C8B-B14F-4D97-AF65-F5344CB8AC3E}">
        <p14:creationId xmlns:p14="http://schemas.microsoft.com/office/powerpoint/2010/main" val="30681310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3B3B7C-B315-4F99-8CEE-DB99819646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1"/>
          <a:stretch/>
        </p:blipFill>
        <p:spPr>
          <a:xfrm>
            <a:off x="1" y="-3363"/>
            <a:ext cx="12192000" cy="5934456"/>
          </a:xfrm>
          <a:prstGeom prst="rect">
            <a:avLst/>
          </a:prstGeom>
        </p:spPr>
      </p:pic>
      <p:sp>
        <p:nvSpPr>
          <p:cNvPr id="2" name="Slide Number Placeholder 1">
            <a:extLst>
              <a:ext uri="{FF2B5EF4-FFF2-40B4-BE49-F238E27FC236}">
                <a16:creationId xmlns:a16="http://schemas.microsoft.com/office/drawing/2014/main" id="{F8D5E112-F591-4E64-ADF8-1D13A016B0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B8B81-C624-8B42-ACA3-DA740A5B13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7495401-3FCB-4D71-A83D-039E122CE7F0}"/>
              </a:ext>
            </a:extLst>
          </p:cNvPr>
          <p:cNvSpPr/>
          <p:nvPr/>
        </p:nvSpPr>
        <p:spPr>
          <a:xfrm>
            <a:off x="377150" y="-3364"/>
            <a:ext cx="6300216" cy="5934456"/>
          </a:xfrm>
          <a:prstGeom prst="rect">
            <a:avLst/>
          </a:prstGeom>
          <a:solidFill>
            <a:srgbClr val="F897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62C45"/>
              </a:solidFill>
              <a:effectLst/>
              <a:uLnTx/>
              <a:uFillTx/>
              <a:latin typeface="Calibri" panose="020F0502020204030204"/>
              <a:ea typeface="+mn-ea"/>
              <a:cs typeface="+mn-cs"/>
            </a:endParaRPr>
          </a:p>
        </p:txBody>
      </p:sp>
      <p:sp>
        <p:nvSpPr>
          <p:cNvPr id="144" name="Title 9">
            <a:extLst>
              <a:ext uri="{FF2B5EF4-FFF2-40B4-BE49-F238E27FC236}">
                <a16:creationId xmlns:a16="http://schemas.microsoft.com/office/drawing/2014/main" id="{AD40BA59-2E0F-45E8-9967-144CFC90DA86}"/>
              </a:ext>
            </a:extLst>
          </p:cNvPr>
          <p:cNvSpPr txBox="1">
            <a:spLocks/>
          </p:cNvSpPr>
          <p:nvPr/>
        </p:nvSpPr>
        <p:spPr>
          <a:xfrm>
            <a:off x="914400" y="669925"/>
            <a:ext cx="1088531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Proxima Nova" panose="02000506030000020004"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62C45"/>
                </a:solidFill>
                <a:effectLst/>
                <a:uLnTx/>
                <a:uFillTx/>
                <a:latin typeface="Proxima Nova"/>
                <a:ea typeface="+mj-ea"/>
                <a:cs typeface="+mj-cs"/>
              </a:rPr>
              <a:t>Toolkit</a:t>
            </a:r>
            <a:endParaRPr kumimoji="0" lang="en-US" sz="4400" b="0" i="0" u="none" strike="noStrike" kern="1200" cap="none" spc="0" normalizeH="0" baseline="0" noProof="0" dirty="0">
              <a:ln>
                <a:noFill/>
              </a:ln>
              <a:solidFill>
                <a:srgbClr val="062C45"/>
              </a:solidFill>
              <a:effectLst/>
              <a:uLnTx/>
              <a:uFillTx/>
              <a:latin typeface="Proxima Nova" panose="02000506030000020004" pitchFamily="2" charset="0"/>
              <a:ea typeface="+mj-ea"/>
              <a:cs typeface="+mj-cs"/>
            </a:endParaRPr>
          </a:p>
        </p:txBody>
      </p:sp>
      <p:sp>
        <p:nvSpPr>
          <p:cNvPr id="33" name="Content Placeholder 2">
            <a:extLst>
              <a:ext uri="{FF2B5EF4-FFF2-40B4-BE49-F238E27FC236}">
                <a16:creationId xmlns:a16="http://schemas.microsoft.com/office/drawing/2014/main" id="{A6CCEDEF-02BD-4F84-8B59-02A8E3CD6141}"/>
              </a:ext>
            </a:extLst>
          </p:cNvPr>
          <p:cNvSpPr txBox="1">
            <a:spLocks/>
          </p:cNvSpPr>
          <p:nvPr/>
        </p:nvSpPr>
        <p:spPr>
          <a:xfrm>
            <a:off x="1586665" y="1777458"/>
            <a:ext cx="4986086" cy="4183924"/>
          </a:xfrm>
          <a:prstGeom prst="rect">
            <a:avLst/>
          </a:prstGeom>
        </p:spPr>
        <p:txBody>
          <a:bodyPr anchor="t"/>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Hubs, Blog, and Updates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Ratings Tracker</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Media Outreach and Rapid Response</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Virtual Townhalls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Lightning Rounds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Insurance Programs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Scholars and Fellows</a:t>
            </a:r>
          </a:p>
        </p:txBody>
      </p:sp>
      <p:grpSp>
        <p:nvGrpSpPr>
          <p:cNvPr id="47" name="Group 46">
            <a:extLst>
              <a:ext uri="{FF2B5EF4-FFF2-40B4-BE49-F238E27FC236}">
                <a16:creationId xmlns:a16="http://schemas.microsoft.com/office/drawing/2014/main" id="{351399A3-1525-46AD-8079-3D89B383B11E}"/>
              </a:ext>
            </a:extLst>
          </p:cNvPr>
          <p:cNvGrpSpPr/>
          <p:nvPr/>
        </p:nvGrpSpPr>
        <p:grpSpPr>
          <a:xfrm>
            <a:off x="11286066" y="0"/>
            <a:ext cx="918634" cy="5994400"/>
            <a:chOff x="11362266" y="652206"/>
            <a:chExt cx="829734" cy="5414297"/>
          </a:xfrm>
        </p:grpSpPr>
        <p:pic>
          <p:nvPicPr>
            <p:cNvPr id="48" name="Picture 47" descr="A picture containing crosswalk, drawing, airplane&#10;&#10;Description automatically generated">
              <a:extLst>
                <a:ext uri="{FF2B5EF4-FFF2-40B4-BE49-F238E27FC236}">
                  <a16:creationId xmlns:a16="http://schemas.microsoft.com/office/drawing/2014/main" id="{B8FD6BE6-1211-4963-BB6D-1C33F3B8BC21}"/>
                </a:ext>
              </a:extLst>
            </p:cNvPr>
            <p:cNvPicPr>
              <a:picLocks noChangeAspect="1"/>
            </p:cNvPicPr>
            <p:nvPr/>
          </p:nvPicPr>
          <p:blipFill rotWithShape="1">
            <a:blip r:embed="rId4"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49" name="Picture 48" descr="A picture containing crosswalk, drawing, airplane&#10;&#10;Description automatically generated">
              <a:extLst>
                <a:ext uri="{FF2B5EF4-FFF2-40B4-BE49-F238E27FC236}">
                  <a16:creationId xmlns:a16="http://schemas.microsoft.com/office/drawing/2014/main" id="{9D58B33F-9163-4076-BB8C-148EE9FAEDC7}"/>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grpSp>
        <p:nvGrpSpPr>
          <p:cNvPr id="5" name="Group 4">
            <a:extLst>
              <a:ext uri="{FF2B5EF4-FFF2-40B4-BE49-F238E27FC236}">
                <a16:creationId xmlns:a16="http://schemas.microsoft.com/office/drawing/2014/main" id="{9B47EE07-46B3-41B6-9F87-C33D644CAA7B}"/>
              </a:ext>
            </a:extLst>
          </p:cNvPr>
          <p:cNvGrpSpPr/>
          <p:nvPr/>
        </p:nvGrpSpPr>
        <p:grpSpPr>
          <a:xfrm>
            <a:off x="918196" y="1710264"/>
            <a:ext cx="651933" cy="651933"/>
            <a:chOff x="918196" y="1710264"/>
            <a:chExt cx="651933" cy="651933"/>
          </a:xfrm>
        </p:grpSpPr>
        <p:sp>
          <p:nvSpPr>
            <p:cNvPr id="46" name="Oval 45">
              <a:extLst>
                <a:ext uri="{FF2B5EF4-FFF2-40B4-BE49-F238E27FC236}">
                  <a16:creationId xmlns:a16="http://schemas.microsoft.com/office/drawing/2014/main" id="{E8D9703D-8638-42DA-B73E-C521017AFC6A}"/>
                </a:ext>
              </a:extLst>
            </p:cNvPr>
            <p:cNvSpPr/>
            <p:nvPr/>
          </p:nvSpPr>
          <p:spPr>
            <a:xfrm>
              <a:off x="918196" y="1710264"/>
              <a:ext cx="651933" cy="651933"/>
            </a:xfrm>
            <a:prstGeom prst="ellipse">
              <a:avLst/>
            </a:prstGeom>
            <a:solidFill>
              <a:srgbClr val="2C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Tools">
              <a:extLst>
                <a:ext uri="{FF2B5EF4-FFF2-40B4-BE49-F238E27FC236}">
                  <a16:creationId xmlns:a16="http://schemas.microsoft.com/office/drawing/2014/main" id="{4B25F64B-1366-43E7-A615-0A294DFCE4C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2238" y="1788061"/>
              <a:ext cx="487270" cy="487270"/>
            </a:xfrm>
            <a:prstGeom prst="rect">
              <a:avLst/>
            </a:prstGeom>
          </p:spPr>
        </p:pic>
      </p:grpSp>
    </p:spTree>
    <p:extLst>
      <p:ext uri="{BB962C8B-B14F-4D97-AF65-F5344CB8AC3E}">
        <p14:creationId xmlns:p14="http://schemas.microsoft.com/office/powerpoint/2010/main" val="42140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outdoor, person, holding, woman&#10;&#10;Description automatically generated">
            <a:extLst>
              <a:ext uri="{FF2B5EF4-FFF2-40B4-BE49-F238E27FC236}">
                <a16:creationId xmlns:a16="http://schemas.microsoft.com/office/drawing/2014/main" id="{5185DC28-611E-434E-9E75-943E25C8D4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957502"/>
          </a:xfrm>
          <a:prstGeom prst="rect">
            <a:avLst/>
          </a:prstGeom>
        </p:spPr>
      </p:pic>
      <p:sp>
        <p:nvSpPr>
          <p:cNvPr id="2" name="Slide Number Placeholder 1">
            <a:extLst>
              <a:ext uri="{FF2B5EF4-FFF2-40B4-BE49-F238E27FC236}">
                <a16:creationId xmlns:a16="http://schemas.microsoft.com/office/drawing/2014/main" id="{30215E6B-7EC0-4D31-8463-B25ED72176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B8B81-C624-8B42-ACA3-DA740A5B13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Picture 16" descr="A screenshot of a cell phone&#10;&#10;Description automatically generated">
            <a:extLst>
              <a:ext uri="{FF2B5EF4-FFF2-40B4-BE49-F238E27FC236}">
                <a16:creationId xmlns:a16="http://schemas.microsoft.com/office/drawing/2014/main" id="{48535537-6FA3-4B77-B7BD-65633364C3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3739" y="3330289"/>
            <a:ext cx="1421068" cy="2292708"/>
          </a:xfrm>
          <a:prstGeom prst="rect">
            <a:avLst/>
          </a:prstGeom>
          <a:ln>
            <a:solidFill>
              <a:srgbClr val="D2EEF9"/>
            </a:solidFill>
          </a:ln>
        </p:spPr>
      </p:pic>
      <p:pic>
        <p:nvPicPr>
          <p:cNvPr id="19" name="Picture 18" descr="A screenshot of a cell phone&#10;&#10;Description automatically generated">
            <a:extLst>
              <a:ext uri="{FF2B5EF4-FFF2-40B4-BE49-F238E27FC236}">
                <a16:creationId xmlns:a16="http://schemas.microsoft.com/office/drawing/2014/main" id="{2FF09495-A038-48F8-9B77-B28471F394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0382" y="3331608"/>
            <a:ext cx="1421068" cy="2292709"/>
          </a:xfrm>
          <a:prstGeom prst="rect">
            <a:avLst/>
          </a:prstGeom>
          <a:ln>
            <a:solidFill>
              <a:srgbClr val="D2EEF9"/>
            </a:solidFill>
          </a:ln>
        </p:spPr>
      </p:pic>
      <p:pic>
        <p:nvPicPr>
          <p:cNvPr id="21" name="Picture 20" descr="A screenshot of a cell phone&#10;&#10;Description automatically generated">
            <a:extLst>
              <a:ext uri="{FF2B5EF4-FFF2-40B4-BE49-F238E27FC236}">
                <a16:creationId xmlns:a16="http://schemas.microsoft.com/office/drawing/2014/main" id="{E9EB6334-86E1-4A60-BA7E-BDBEC84305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357" y="3330291"/>
            <a:ext cx="1421068" cy="2292708"/>
          </a:xfrm>
          <a:prstGeom prst="rect">
            <a:avLst/>
          </a:prstGeom>
          <a:ln>
            <a:solidFill>
              <a:srgbClr val="D2EEF9"/>
            </a:solidFill>
          </a:ln>
        </p:spPr>
      </p:pic>
      <p:pic>
        <p:nvPicPr>
          <p:cNvPr id="27" name="Picture 26">
            <a:extLst>
              <a:ext uri="{FF2B5EF4-FFF2-40B4-BE49-F238E27FC236}">
                <a16:creationId xmlns:a16="http://schemas.microsoft.com/office/drawing/2014/main" id="{524765CE-EAA9-48A8-9E6A-1E92D4382E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7534" y="377276"/>
            <a:ext cx="4287274" cy="331425"/>
          </a:xfrm>
          <a:prstGeom prst="rect">
            <a:avLst/>
          </a:prstGeom>
          <a:ln>
            <a:solidFill>
              <a:srgbClr val="D2EEF9"/>
            </a:solidFill>
          </a:ln>
        </p:spPr>
      </p:pic>
      <p:pic>
        <p:nvPicPr>
          <p:cNvPr id="36" name="Picture 35" descr="A picture containing sunset&#10;&#10;Description automatically generated">
            <a:extLst>
              <a:ext uri="{FF2B5EF4-FFF2-40B4-BE49-F238E27FC236}">
                <a16:creationId xmlns:a16="http://schemas.microsoft.com/office/drawing/2014/main" id="{FAF19962-B540-41B3-9123-E5FC71BC105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21281" y="371080"/>
            <a:ext cx="2882592" cy="1624663"/>
          </a:xfrm>
          <a:prstGeom prst="rect">
            <a:avLst/>
          </a:prstGeom>
          <a:ln w="12700">
            <a:noFill/>
          </a:ln>
        </p:spPr>
      </p:pic>
      <p:pic>
        <p:nvPicPr>
          <p:cNvPr id="8" name="Picture 7" descr="A screenshot of a newspaper&#10;&#10;Description automatically generated">
            <a:extLst>
              <a:ext uri="{FF2B5EF4-FFF2-40B4-BE49-F238E27FC236}">
                <a16:creationId xmlns:a16="http://schemas.microsoft.com/office/drawing/2014/main" id="{99A098CE-F614-4B6E-A7BF-740C367977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3"/>
          <a:stretch/>
        </p:blipFill>
        <p:spPr>
          <a:xfrm>
            <a:off x="7821281" y="2146058"/>
            <a:ext cx="2864916" cy="1018320"/>
          </a:xfrm>
          <a:prstGeom prst="rect">
            <a:avLst/>
          </a:prstGeom>
        </p:spPr>
      </p:pic>
      <p:pic>
        <p:nvPicPr>
          <p:cNvPr id="10" name="Picture 9" descr="A close up of a logo&#10;&#10;Description automatically generated">
            <a:extLst>
              <a:ext uri="{FF2B5EF4-FFF2-40B4-BE49-F238E27FC236}">
                <a16:creationId xmlns:a16="http://schemas.microsoft.com/office/drawing/2014/main" id="{0D3B6FAF-5839-47B8-8C2F-D4E99BE5F95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9222" y="722268"/>
            <a:ext cx="4285586" cy="2603827"/>
          </a:xfrm>
          <a:prstGeom prst="rect">
            <a:avLst/>
          </a:prstGeom>
          <a:ln>
            <a:solidFill>
              <a:srgbClr val="D2EEF9"/>
            </a:solidFill>
          </a:ln>
        </p:spPr>
      </p:pic>
      <p:grpSp>
        <p:nvGrpSpPr>
          <p:cNvPr id="38" name="Group 37">
            <a:extLst>
              <a:ext uri="{FF2B5EF4-FFF2-40B4-BE49-F238E27FC236}">
                <a16:creationId xmlns:a16="http://schemas.microsoft.com/office/drawing/2014/main" id="{C4B44890-542B-49CE-93D3-D7A465D38113}"/>
              </a:ext>
            </a:extLst>
          </p:cNvPr>
          <p:cNvGrpSpPr/>
          <p:nvPr/>
        </p:nvGrpSpPr>
        <p:grpSpPr>
          <a:xfrm>
            <a:off x="11286066" y="0"/>
            <a:ext cx="918634" cy="5994400"/>
            <a:chOff x="11362266" y="652206"/>
            <a:chExt cx="829734" cy="5414297"/>
          </a:xfrm>
        </p:grpSpPr>
        <p:pic>
          <p:nvPicPr>
            <p:cNvPr id="39" name="Picture 38" descr="A picture containing crosswalk, drawing, airplane&#10;&#10;Description automatically generated">
              <a:extLst>
                <a:ext uri="{FF2B5EF4-FFF2-40B4-BE49-F238E27FC236}">
                  <a16:creationId xmlns:a16="http://schemas.microsoft.com/office/drawing/2014/main" id="{FC0EEB90-6E46-466B-BE78-A4D587783E7F}"/>
                </a:ext>
              </a:extLst>
            </p:cNvPr>
            <p:cNvPicPr>
              <a:picLocks noChangeAspect="1"/>
            </p:cNvPicPr>
            <p:nvPr/>
          </p:nvPicPr>
          <p:blipFill rotWithShape="1">
            <a:blip r:embed="rId11"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40" name="Picture 39" descr="A picture containing crosswalk, drawing, airplane&#10;&#10;Description automatically generated">
              <a:extLst>
                <a:ext uri="{FF2B5EF4-FFF2-40B4-BE49-F238E27FC236}">
                  <a16:creationId xmlns:a16="http://schemas.microsoft.com/office/drawing/2014/main" id="{850E250D-A93A-4A78-8D12-642E543A3C95}"/>
                </a:ext>
              </a:extLst>
            </p:cNvPr>
            <p:cNvPicPr>
              <a:picLocks noChangeAspect="1"/>
            </p:cNvPicPr>
            <p:nvPr/>
          </p:nvPicPr>
          <p:blipFill rotWithShape="1">
            <a:blip r:embed="rId12"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pic>
        <p:nvPicPr>
          <p:cNvPr id="26" name="Picture 25" descr="A screenshot of a cell phone&#10;&#10;Description automatically generated">
            <a:extLst>
              <a:ext uri="{FF2B5EF4-FFF2-40B4-BE49-F238E27FC236}">
                <a16:creationId xmlns:a16="http://schemas.microsoft.com/office/drawing/2014/main" id="{7FE66EBB-6600-4E6A-AF23-BEA111E9E0A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085141" y="371080"/>
            <a:ext cx="2552474" cy="5263286"/>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1C7DD5FF-EF40-4227-A48D-5E7BDA6B5675}"/>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818674" y="3314009"/>
            <a:ext cx="2900860" cy="412058"/>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E13B724B-4531-46A0-943E-985635283C3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818674" y="4008687"/>
            <a:ext cx="2900859" cy="1623294"/>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65FE3C22-A19D-45C0-93AD-8DA0912C68D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818674" y="3716262"/>
            <a:ext cx="2900862" cy="315764"/>
          </a:xfrm>
          <a:prstGeom prst="rect">
            <a:avLst/>
          </a:prstGeom>
        </p:spPr>
      </p:pic>
    </p:spTree>
    <p:extLst>
      <p:ext uri="{BB962C8B-B14F-4D97-AF65-F5344CB8AC3E}">
        <p14:creationId xmlns:p14="http://schemas.microsoft.com/office/powerpoint/2010/main" val="2181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A4C06B03-DBBD-46CA-8F50-4477CDCAAE0F}"/>
              </a:ext>
            </a:extLst>
          </p:cNvPr>
          <p:cNvSpPr/>
          <p:nvPr/>
        </p:nvSpPr>
        <p:spPr>
          <a:xfrm rot="10800000" flipH="1">
            <a:off x="0"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pic>
        <p:nvPicPr>
          <p:cNvPr id="13" name="Picture 12">
            <a:extLst>
              <a:ext uri="{FF2B5EF4-FFF2-40B4-BE49-F238E27FC236}">
                <a16:creationId xmlns:a16="http://schemas.microsoft.com/office/drawing/2014/main" id="{DC4B1D9C-8170-493C-A7EC-C34B21A703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3333"/>
          <a:stretch/>
        </p:blipFill>
        <p:spPr>
          <a:xfrm>
            <a:off x="0" y="6400800"/>
            <a:ext cx="12192000" cy="457200"/>
          </a:xfrm>
          <a:prstGeom prst="rect">
            <a:avLst/>
          </a:prstGeom>
        </p:spPr>
      </p:pic>
      <p:sp>
        <p:nvSpPr>
          <p:cNvPr id="2" name="Title 1"/>
          <p:cNvSpPr>
            <a:spLocks noGrp="1"/>
          </p:cNvSpPr>
          <p:nvPr>
            <p:ph type="ctrTitle"/>
          </p:nvPr>
        </p:nvSpPr>
        <p:spPr/>
        <p:txBody>
          <a:bodyPr/>
          <a:lstStyle/>
          <a:p>
            <a:r>
              <a:rPr lang="en-US" dirty="0"/>
              <a:t>Fairness and Equality </a:t>
            </a:r>
          </a:p>
        </p:txBody>
      </p:sp>
      <p:pic>
        <p:nvPicPr>
          <p:cNvPr id="8" name="Picture 7" descr="A group of people posing for the camera&#10;&#10;Description automatically generated">
            <a:extLst>
              <a:ext uri="{FF2B5EF4-FFF2-40B4-BE49-F238E27FC236}">
                <a16:creationId xmlns:a16="http://schemas.microsoft.com/office/drawing/2014/main" id="{C6D92574-F38A-43A5-8FE8-1CD1302826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0972" y="-1"/>
            <a:ext cx="6231027" cy="6400799"/>
          </a:xfrm>
          <a:prstGeom prst="rect">
            <a:avLst/>
          </a:prstGeom>
        </p:spPr>
      </p:pic>
    </p:spTree>
    <p:extLst>
      <p:ext uri="{BB962C8B-B14F-4D97-AF65-F5344CB8AC3E}">
        <p14:creationId xmlns:p14="http://schemas.microsoft.com/office/powerpoint/2010/main" val="325047327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Fairness and Equality:</a:t>
            </a:r>
            <a:br>
              <a:rPr lang="en-US" dirty="0"/>
            </a:br>
            <a:endParaRPr lang="en-US" dirty="0"/>
          </a:p>
        </p:txBody>
      </p:sp>
      <p:sp>
        <p:nvSpPr>
          <p:cNvPr id="8" name="Subtitle 7">
            <a:extLst>
              <a:ext uri="{FF2B5EF4-FFF2-40B4-BE49-F238E27FC236}">
                <a16:creationId xmlns:a16="http://schemas.microsoft.com/office/drawing/2014/main" id="{CB951A09-9058-4748-B53A-68763D66934C}"/>
              </a:ext>
            </a:extLst>
          </p:cNvPr>
          <p:cNvSpPr>
            <a:spLocks noGrp="1"/>
          </p:cNvSpPr>
          <p:nvPr>
            <p:ph type="subTitle" idx="1"/>
          </p:nvPr>
        </p:nvSpPr>
        <p:spPr/>
        <p:txBody>
          <a:bodyPr/>
          <a:lstStyle/>
          <a:p>
            <a:r>
              <a:rPr lang="en-US" dirty="0"/>
              <a:t>In the Workplace</a:t>
            </a:r>
          </a:p>
        </p:txBody>
      </p:sp>
      <p:pic>
        <p:nvPicPr>
          <p:cNvPr id="10" name="Picture 9" descr="A group of people sitting at a table&#10;&#10;Description automatically generated">
            <a:extLst>
              <a:ext uri="{FF2B5EF4-FFF2-40B4-BE49-F238E27FC236}">
                <a16:creationId xmlns:a16="http://schemas.microsoft.com/office/drawing/2014/main" id="{0187BA6A-BF50-4D0A-8BF5-DAA201E062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19800" y="0"/>
            <a:ext cx="6172200" cy="6400800"/>
          </a:xfrm>
          <a:prstGeom prst="rect">
            <a:avLst/>
          </a:prstGeom>
        </p:spPr>
      </p:pic>
    </p:spTree>
    <p:custDataLst>
      <p:tags r:id="rId1"/>
    </p:custDataLst>
    <p:extLst>
      <p:ext uri="{BB962C8B-B14F-4D97-AF65-F5344CB8AC3E}">
        <p14:creationId xmlns:p14="http://schemas.microsoft.com/office/powerpoint/2010/main" val="315752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23D09CF-D0C0-47E8-BD00-49736142A98D}"/>
              </a:ext>
            </a:extLst>
          </p:cNvPr>
          <p:cNvGrpSpPr/>
          <p:nvPr/>
        </p:nvGrpSpPr>
        <p:grpSpPr>
          <a:xfrm>
            <a:off x="6089904" y="1100481"/>
            <a:ext cx="3054096" cy="4676375"/>
            <a:chOff x="6096000" y="1541021"/>
            <a:chExt cx="3054096" cy="4676375"/>
          </a:xfrm>
        </p:grpSpPr>
        <p:pic>
          <p:nvPicPr>
            <p:cNvPr id="57" name="Picture 56" descr="A picture containing metalware&#10;&#10;Description automatically generated">
              <a:extLst>
                <a:ext uri="{FF2B5EF4-FFF2-40B4-BE49-F238E27FC236}">
                  <a16:creationId xmlns:a16="http://schemas.microsoft.com/office/drawing/2014/main" id="{18FBBC85-EE86-4CB7-84A9-C76D2EFFC2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267188"/>
              <a:ext cx="3054096" cy="3950208"/>
            </a:xfrm>
            <a:prstGeom prst="rect">
              <a:avLst/>
            </a:prstGeom>
          </p:spPr>
        </p:pic>
        <p:sp>
          <p:nvSpPr>
            <p:cNvPr id="30" name="Text Placeholder 4">
              <a:extLst>
                <a:ext uri="{FF2B5EF4-FFF2-40B4-BE49-F238E27FC236}">
                  <a16:creationId xmlns:a16="http://schemas.microsoft.com/office/drawing/2014/main" id="{1E43D970-8C37-44A7-B96F-8D68DB1A6034}"/>
                </a:ext>
              </a:extLst>
            </p:cNvPr>
            <p:cNvSpPr txBox="1">
              <a:spLocks/>
            </p:cNvSpPr>
            <p:nvPr/>
          </p:nvSpPr>
          <p:spPr bwMode="gray">
            <a:xfrm>
              <a:off x="6096000" y="1541021"/>
              <a:ext cx="3054096" cy="753476"/>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Capital Protections</a:t>
              </a:r>
            </a:p>
          </p:txBody>
        </p:sp>
      </p:grpSp>
      <p:grpSp>
        <p:nvGrpSpPr>
          <p:cNvPr id="63" name="Group 62">
            <a:extLst>
              <a:ext uri="{FF2B5EF4-FFF2-40B4-BE49-F238E27FC236}">
                <a16:creationId xmlns:a16="http://schemas.microsoft.com/office/drawing/2014/main" id="{2CC34327-A667-4F69-8079-D52E916A6917}"/>
              </a:ext>
            </a:extLst>
          </p:cNvPr>
          <p:cNvGrpSpPr/>
          <p:nvPr/>
        </p:nvGrpSpPr>
        <p:grpSpPr>
          <a:xfrm>
            <a:off x="3044952" y="1100481"/>
            <a:ext cx="3054096" cy="4676375"/>
            <a:chOff x="3048000" y="1541021"/>
            <a:chExt cx="3054096" cy="4676375"/>
          </a:xfrm>
        </p:grpSpPr>
        <p:pic>
          <p:nvPicPr>
            <p:cNvPr id="55" name="Picture 54" descr="A picture containing sky, outdoor, building, ground&#10;&#10;Description automatically generated">
              <a:extLst>
                <a:ext uri="{FF2B5EF4-FFF2-40B4-BE49-F238E27FC236}">
                  <a16:creationId xmlns:a16="http://schemas.microsoft.com/office/drawing/2014/main" id="{206CD90C-4D2B-495C-8D63-0731E00DEB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8000" y="2267188"/>
              <a:ext cx="3054096" cy="3950208"/>
            </a:xfrm>
            <a:prstGeom prst="rect">
              <a:avLst/>
            </a:prstGeom>
          </p:spPr>
        </p:pic>
        <p:sp>
          <p:nvSpPr>
            <p:cNvPr id="29" name="Text Placeholder 4">
              <a:extLst>
                <a:ext uri="{FF2B5EF4-FFF2-40B4-BE49-F238E27FC236}">
                  <a16:creationId xmlns:a16="http://schemas.microsoft.com/office/drawing/2014/main" id="{FC105D6B-1A43-41AF-9842-F99D165F86D6}"/>
                </a:ext>
              </a:extLst>
            </p:cNvPr>
            <p:cNvSpPr txBox="1">
              <a:spLocks/>
            </p:cNvSpPr>
            <p:nvPr/>
          </p:nvSpPr>
          <p:spPr bwMode="gray">
            <a:xfrm>
              <a:off x="3048000" y="1541021"/>
              <a:ext cx="3054096" cy="753476"/>
            </a:xfrm>
            <a:prstGeom prst="snip1Rect">
              <a:avLst>
                <a:gd name="adj" fmla="val 29185"/>
              </a:avLst>
            </a:prstGeom>
            <a:solidFill>
              <a:schemeClr val="accent2"/>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a:t>
              </a:r>
              <a:b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Well-being</a:t>
              </a:r>
            </a:p>
          </p:txBody>
        </p:sp>
        <p:pic>
          <p:nvPicPr>
            <p:cNvPr id="20486" name="Picture 6" descr="Image result for iihs logo">
              <a:extLst>
                <a:ext uri="{FF2B5EF4-FFF2-40B4-BE49-F238E27FC236}">
                  <a16:creationId xmlns:a16="http://schemas.microsoft.com/office/drawing/2014/main" id="{91EEBF35-2C11-48A2-AE00-598AD36313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68568" y="2425963"/>
              <a:ext cx="1040074" cy="54751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WCRI Logo">
              <a:extLst>
                <a:ext uri="{FF2B5EF4-FFF2-40B4-BE49-F238E27FC236}">
                  <a16:creationId xmlns:a16="http://schemas.microsoft.com/office/drawing/2014/main" id="{ABA36900-118A-4261-A342-1ACFBB4D06B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r="-3712"/>
            <a:stretch/>
          </p:blipFill>
          <p:spPr bwMode="auto">
            <a:xfrm>
              <a:off x="4440173" y="2477067"/>
              <a:ext cx="1555284" cy="59985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6CD95064-5BD4-4613-AD96-E7467E99DE63}"/>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855674" y="3159047"/>
              <a:ext cx="1432652" cy="676698"/>
            </a:xfrm>
            <a:prstGeom prst="rect">
              <a:avLst/>
            </a:prstGeom>
          </p:spPr>
        </p:pic>
      </p:grpSp>
      <p:sp>
        <p:nvSpPr>
          <p:cNvPr id="3" name="Title 2">
            <a:extLst>
              <a:ext uri="{FF2B5EF4-FFF2-40B4-BE49-F238E27FC236}">
                <a16:creationId xmlns:a16="http://schemas.microsoft.com/office/drawing/2014/main" id="{0E7C4F59-2DA4-4465-832D-44F4EC6F1A4A}"/>
              </a:ext>
            </a:extLst>
          </p:cNvPr>
          <p:cNvSpPr>
            <a:spLocks noGrp="1"/>
          </p:cNvSpPr>
          <p:nvPr>
            <p:ph type="title"/>
          </p:nvPr>
        </p:nvSpPr>
        <p:spPr/>
        <p:txBody>
          <a:bodyPr/>
          <a:lstStyle/>
          <a:p>
            <a:r>
              <a:rPr lang="en-US" dirty="0"/>
              <a:t>How Insurance Defines Success</a:t>
            </a:r>
          </a:p>
        </p:txBody>
      </p:sp>
      <p:grpSp>
        <p:nvGrpSpPr>
          <p:cNvPr id="64" name="Group 63">
            <a:extLst>
              <a:ext uri="{FF2B5EF4-FFF2-40B4-BE49-F238E27FC236}">
                <a16:creationId xmlns:a16="http://schemas.microsoft.com/office/drawing/2014/main" id="{E1C2C8E7-49D9-4064-B148-1FA502941E3D}"/>
              </a:ext>
            </a:extLst>
          </p:cNvPr>
          <p:cNvGrpSpPr/>
          <p:nvPr/>
        </p:nvGrpSpPr>
        <p:grpSpPr>
          <a:xfrm>
            <a:off x="0" y="1100481"/>
            <a:ext cx="3054096" cy="4676375"/>
            <a:chOff x="0" y="1541021"/>
            <a:chExt cx="3054096" cy="4676375"/>
          </a:xfrm>
        </p:grpSpPr>
        <p:pic>
          <p:nvPicPr>
            <p:cNvPr id="69" name="Picture 68">
              <a:extLst>
                <a:ext uri="{FF2B5EF4-FFF2-40B4-BE49-F238E27FC236}">
                  <a16:creationId xmlns:a16="http://schemas.microsoft.com/office/drawing/2014/main" id="{D80C8049-D720-46AE-A0AF-4A8C666770EF}"/>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0" y="2267188"/>
              <a:ext cx="3054096" cy="3950208"/>
            </a:xfrm>
            <a:prstGeom prst="rect">
              <a:avLst/>
            </a:prstGeom>
          </p:spPr>
        </p:pic>
        <p:sp>
          <p:nvSpPr>
            <p:cNvPr id="28" name="Text Placeholder 4">
              <a:extLst>
                <a:ext uri="{FF2B5EF4-FFF2-40B4-BE49-F238E27FC236}">
                  <a16:creationId xmlns:a16="http://schemas.microsoft.com/office/drawing/2014/main" id="{90C83F65-A4AC-41F8-8031-DD23D9BE5E8C}"/>
                </a:ext>
              </a:extLst>
            </p:cNvPr>
            <p:cNvSpPr txBox="1">
              <a:spLocks/>
            </p:cNvSpPr>
            <p:nvPr/>
          </p:nvSpPr>
          <p:spPr bwMode="gray">
            <a:xfrm>
              <a:off x="0" y="1541021"/>
              <a:ext cx="3054096" cy="753476"/>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Economic Growth</a:t>
              </a:r>
            </a:p>
          </p:txBody>
        </p:sp>
      </p:grpSp>
      <p:grpSp>
        <p:nvGrpSpPr>
          <p:cNvPr id="61" name="Group 60">
            <a:extLst>
              <a:ext uri="{FF2B5EF4-FFF2-40B4-BE49-F238E27FC236}">
                <a16:creationId xmlns:a16="http://schemas.microsoft.com/office/drawing/2014/main" id="{A4621CDB-FDB5-45F8-B102-291A3C6BAC28}"/>
              </a:ext>
            </a:extLst>
          </p:cNvPr>
          <p:cNvGrpSpPr/>
          <p:nvPr/>
        </p:nvGrpSpPr>
        <p:grpSpPr>
          <a:xfrm>
            <a:off x="9134856" y="1100481"/>
            <a:ext cx="3054096" cy="4676375"/>
            <a:chOff x="9144000" y="1541021"/>
            <a:chExt cx="3054096" cy="4676375"/>
          </a:xfrm>
        </p:grpSpPr>
        <p:pic>
          <p:nvPicPr>
            <p:cNvPr id="59" name="Picture 58" descr="A picture containing outdoor, sky, man, snow&#10;&#10;Description automatically generated">
              <a:extLst>
                <a:ext uri="{FF2B5EF4-FFF2-40B4-BE49-F238E27FC236}">
                  <a16:creationId xmlns:a16="http://schemas.microsoft.com/office/drawing/2014/main" id="{F1A981BE-EA59-4A7F-ABE8-377F23C34B6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144000" y="2267188"/>
              <a:ext cx="3054096" cy="3950208"/>
            </a:xfrm>
            <a:prstGeom prst="rect">
              <a:avLst/>
            </a:prstGeom>
          </p:spPr>
        </p:pic>
        <p:sp>
          <p:nvSpPr>
            <p:cNvPr id="31" name="Text Placeholder 4">
              <a:extLst>
                <a:ext uri="{FF2B5EF4-FFF2-40B4-BE49-F238E27FC236}">
                  <a16:creationId xmlns:a16="http://schemas.microsoft.com/office/drawing/2014/main" id="{E61CA7C3-817B-44D4-9782-9B0DC6D1D2EA}"/>
                </a:ext>
              </a:extLst>
            </p:cNvPr>
            <p:cNvSpPr txBox="1">
              <a:spLocks/>
            </p:cNvSpPr>
            <p:nvPr/>
          </p:nvSpPr>
          <p:spPr bwMode="gray">
            <a:xfrm>
              <a:off x="9144000" y="1541021"/>
              <a:ext cx="3054096" cy="753476"/>
            </a:xfrm>
            <a:prstGeom prst="snip1Rect">
              <a:avLst>
                <a:gd name="adj" fmla="val 29185"/>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Resilience</a:t>
              </a:r>
            </a:p>
          </p:txBody>
        </p:sp>
      </p:grpSp>
    </p:spTree>
    <p:extLst>
      <p:ext uri="{BB962C8B-B14F-4D97-AF65-F5344CB8AC3E}">
        <p14:creationId xmlns:p14="http://schemas.microsoft.com/office/powerpoint/2010/main" val="15312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p:tgtEl>
                                          <p:spTgt spid="62"/>
                                        </p:tgtEl>
                                        <p:attrNameLst>
                                          <p:attrName>ppt_x</p:attrName>
                                        </p:attrNameLst>
                                      </p:cBhvr>
                                      <p:tavLst>
                                        <p:tav tm="0">
                                          <p:val>
                                            <p:strVal val="#ppt_x-#ppt_w*1.125000"/>
                                          </p:val>
                                        </p:tav>
                                        <p:tav tm="100000">
                                          <p:val>
                                            <p:strVal val="#ppt_x"/>
                                          </p:val>
                                        </p:tav>
                                      </p:tavLst>
                                    </p:anim>
                                    <p:animEffect transition="in" filter="wipe(right)">
                                      <p:cBhvr>
                                        <p:cTn id="18" dur="500"/>
                                        <p:tgtEl>
                                          <p:spTgt spid="6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p:tgtEl>
                                          <p:spTgt spid="61"/>
                                        </p:tgtEl>
                                        <p:attrNameLst>
                                          <p:attrName>ppt_x</p:attrName>
                                        </p:attrNameLst>
                                      </p:cBhvr>
                                      <p:tavLst>
                                        <p:tav tm="0">
                                          <p:val>
                                            <p:strVal val="#ppt_x-#ppt_w*1.125000"/>
                                          </p:val>
                                        </p:tav>
                                        <p:tav tm="100000">
                                          <p:val>
                                            <p:strVal val="#ppt_x"/>
                                          </p:val>
                                        </p:tav>
                                      </p:tavLst>
                                    </p:anim>
                                    <p:animEffect transition="in" filter="wipe(right)">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Employed Persons by Occupation, Sex, Race, and</a:t>
            </a:r>
            <a:br>
              <a:rPr lang="en-US" dirty="0"/>
            </a:br>
            <a:r>
              <a:rPr lang="en-US" dirty="0"/>
              <a:t>Hispanic or Latino Ethnicity, 2019</a:t>
            </a:r>
          </a:p>
        </p:txBody>
      </p:sp>
      <p:sp>
        <p:nvSpPr>
          <p:cNvPr id="7" name="Text Placeholder 6">
            <a:extLst>
              <a:ext uri="{FF2B5EF4-FFF2-40B4-BE49-F238E27FC236}">
                <a16:creationId xmlns:a16="http://schemas.microsoft.com/office/drawing/2014/main" id="{A753DB60-6A6D-4FCB-B332-6BACF8931186}"/>
              </a:ext>
            </a:extLst>
          </p:cNvPr>
          <p:cNvSpPr>
            <a:spLocks noGrp="1"/>
          </p:cNvSpPr>
          <p:nvPr>
            <p:ph type="body" sz="quarter" idx="17"/>
          </p:nvPr>
        </p:nvSpPr>
        <p:spPr/>
        <p:txBody>
          <a:bodyPr/>
          <a:lstStyle/>
          <a:p>
            <a:r>
              <a:rPr lang="en-US" dirty="0"/>
              <a:t>Source: Bureau of Labor Statistics </a:t>
            </a:r>
          </a:p>
        </p:txBody>
      </p:sp>
      <p:graphicFrame>
        <p:nvGraphicFramePr>
          <p:cNvPr id="15" name="Content Placeholder 10">
            <a:extLst>
              <a:ext uri="{FF2B5EF4-FFF2-40B4-BE49-F238E27FC236}">
                <a16:creationId xmlns:a16="http://schemas.microsoft.com/office/drawing/2014/main" id="{B32CA0C9-960E-4920-9075-283E673ECBE1}"/>
              </a:ext>
            </a:extLst>
          </p:cNvPr>
          <p:cNvGraphicFramePr>
            <a:graphicFrameLocks/>
          </p:cNvGraphicFramePr>
          <p:nvPr>
            <p:extLst>
              <p:ext uri="{D42A27DB-BD31-4B8C-83A1-F6EECF244321}">
                <p14:modId xmlns:p14="http://schemas.microsoft.com/office/powerpoint/2010/main" val="3882948555"/>
              </p:ext>
            </p:extLst>
          </p:nvPr>
        </p:nvGraphicFramePr>
        <p:xfrm>
          <a:off x="475489" y="1288027"/>
          <a:ext cx="11137392" cy="3632386"/>
        </p:xfrm>
        <a:graphic>
          <a:graphicData uri="http://schemas.openxmlformats.org/drawingml/2006/table">
            <a:tbl>
              <a:tblPr firstRow="1">
                <a:tableStyleId>{5C22544A-7EE6-4342-B048-85BDC9FD1C3A}</a:tableStyleId>
              </a:tblPr>
              <a:tblGrid>
                <a:gridCol w="4850891">
                  <a:extLst>
                    <a:ext uri="{9D8B030D-6E8A-4147-A177-3AD203B41FA5}">
                      <a16:colId xmlns:a16="http://schemas.microsoft.com/office/drawing/2014/main" val="20000"/>
                    </a:ext>
                  </a:extLst>
                </a:gridCol>
                <a:gridCol w="1451610">
                  <a:extLst>
                    <a:ext uri="{9D8B030D-6E8A-4147-A177-3AD203B41FA5}">
                      <a16:colId xmlns:a16="http://schemas.microsoft.com/office/drawing/2014/main" val="20001"/>
                    </a:ext>
                  </a:extLst>
                </a:gridCol>
                <a:gridCol w="1074420">
                  <a:extLst>
                    <a:ext uri="{9D8B030D-6E8A-4147-A177-3AD203B41FA5}">
                      <a16:colId xmlns:a16="http://schemas.microsoft.com/office/drawing/2014/main" val="20002"/>
                    </a:ext>
                  </a:extLst>
                </a:gridCol>
                <a:gridCol w="1634490">
                  <a:extLst>
                    <a:ext uri="{9D8B030D-6E8A-4147-A177-3AD203B41FA5}">
                      <a16:colId xmlns:a16="http://schemas.microsoft.com/office/drawing/2014/main" val="20003"/>
                    </a:ext>
                  </a:extLst>
                </a:gridCol>
                <a:gridCol w="1028700">
                  <a:extLst>
                    <a:ext uri="{9D8B030D-6E8A-4147-A177-3AD203B41FA5}">
                      <a16:colId xmlns:a16="http://schemas.microsoft.com/office/drawing/2014/main" val="4111629831"/>
                    </a:ext>
                  </a:extLst>
                </a:gridCol>
                <a:gridCol w="1097281">
                  <a:extLst>
                    <a:ext uri="{9D8B030D-6E8A-4147-A177-3AD203B41FA5}">
                      <a16:colId xmlns:a16="http://schemas.microsoft.com/office/drawing/2014/main" val="1575194015"/>
                    </a:ext>
                  </a:extLst>
                </a:gridCol>
              </a:tblGrid>
              <a:tr h="363806">
                <a:tc rowSpan="2">
                  <a:txBody>
                    <a:bodyPr/>
                    <a:lstStyle/>
                    <a:p>
                      <a:pPr>
                        <a:lnSpc>
                          <a:spcPct val="90000"/>
                        </a:lnSpc>
                      </a:pPr>
                      <a:r>
                        <a:rPr lang="en-US" sz="1400" b="1" dirty="0">
                          <a:solidFill>
                            <a:schemeClr val="bg1"/>
                          </a:solidFill>
                          <a:latin typeface="+mj-lt"/>
                        </a:rPr>
                        <a:t>Occupation</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1"/>
                    </a:solidFill>
                  </a:tcPr>
                </a:tc>
                <a:tc rowSpan="2">
                  <a:txBody>
                    <a:bodyPr/>
                    <a:lstStyle/>
                    <a:p>
                      <a:pPr algn="ctr">
                        <a:lnSpc>
                          <a:spcPct val="90000"/>
                        </a:lnSpc>
                      </a:pPr>
                      <a:r>
                        <a:rPr lang="en-US" sz="1400" b="1" dirty="0">
                          <a:solidFill>
                            <a:schemeClr val="bg1"/>
                          </a:solidFill>
                          <a:latin typeface="+mj-lt"/>
                        </a:rPr>
                        <a:t>Total Employed</a:t>
                      </a:r>
                      <a:br>
                        <a:rPr lang="en-US" sz="1400" b="1" dirty="0">
                          <a:solidFill>
                            <a:schemeClr val="bg1"/>
                          </a:solidFill>
                          <a:latin typeface="+mj-lt"/>
                        </a:rPr>
                      </a:br>
                      <a:r>
                        <a:rPr lang="en-US" sz="1400" b="1" dirty="0">
                          <a:solidFill>
                            <a:schemeClr val="bg1"/>
                          </a:solidFill>
                          <a:latin typeface="+mj-lt"/>
                        </a:rPr>
                        <a:t>(in 000s)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1"/>
                    </a:solidFill>
                  </a:tcPr>
                </a:tc>
                <a:tc gridSpan="4">
                  <a:txBody>
                    <a:bodyPr/>
                    <a:lstStyle/>
                    <a:p>
                      <a:pPr algn="ctr">
                        <a:lnSpc>
                          <a:spcPct val="90000"/>
                        </a:lnSpc>
                      </a:pPr>
                      <a:r>
                        <a:rPr lang="en-US" sz="1400" b="1" dirty="0">
                          <a:solidFill>
                            <a:schemeClr val="bg1"/>
                          </a:solidFill>
                          <a:latin typeface="+mj-lt"/>
                        </a:rPr>
                        <a:t>% of Total Employed</a:t>
                      </a: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37584565"/>
                  </a:ext>
                </a:extLst>
              </a:tr>
              <a:tr h="471393">
                <a:tc vMerge="1">
                  <a:txBody>
                    <a:bodyPr/>
                    <a:lstStyle/>
                    <a:p>
                      <a:pPr>
                        <a:lnSpc>
                          <a:spcPct val="90000"/>
                        </a:lnSpc>
                      </a:pPr>
                      <a:endParaRPr lang="en-US" sz="1400" b="1" dirty="0">
                        <a:solidFill>
                          <a:schemeClr val="bg1"/>
                        </a:solidFill>
                        <a:latin typeface="+mj-lt"/>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v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Women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Black or African American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Asian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Hispanic or Latino</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3806">
                <a:tc>
                  <a:txBody>
                    <a:bodyPr/>
                    <a:lstStyle/>
                    <a:p>
                      <a:pPr>
                        <a:lnSpc>
                          <a:spcPct val="90000"/>
                        </a:lnSpc>
                      </a:pPr>
                      <a:r>
                        <a:rPr lang="en-US" sz="1400" b="1" dirty="0">
                          <a:solidFill>
                            <a:schemeClr val="tx1"/>
                          </a:solidFill>
                        </a:rPr>
                        <a:t>Total, 16 Years and Over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157,538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47.0%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3806">
                <a:tc>
                  <a:txBody>
                    <a:bodyPr/>
                    <a:lstStyle/>
                    <a:p>
                      <a:pPr>
                        <a:lnSpc>
                          <a:spcPct val="90000"/>
                        </a:lnSpc>
                      </a:pPr>
                      <a:r>
                        <a:rPr lang="en-US" sz="1400" b="1" dirty="0">
                          <a:solidFill>
                            <a:schemeClr val="tx1"/>
                          </a:solidFill>
                        </a:rPr>
                        <a:t>Business and Financial Operations Occupations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7,996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54.0%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3806">
                <a:tc>
                  <a:txBody>
                    <a:bodyPr/>
                    <a:lstStyle/>
                    <a:p>
                      <a:pPr>
                        <a:lnSpc>
                          <a:spcPct val="90000"/>
                        </a:lnSpc>
                      </a:pPr>
                      <a:r>
                        <a:rPr lang="en-US" sz="1400" b="1" dirty="0">
                          <a:solidFill>
                            <a:schemeClr val="tx1"/>
                          </a:solidFill>
                        </a:rPr>
                        <a:t>Insurance Sales Agents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595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50.6%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0256">
                <a:tc>
                  <a:txBody>
                    <a:bodyPr/>
                    <a:lstStyle/>
                    <a:p>
                      <a:pPr>
                        <a:lnSpc>
                          <a:spcPct val="90000"/>
                        </a:lnSpc>
                      </a:pPr>
                      <a:r>
                        <a:rPr lang="en-US" sz="1400" b="1" dirty="0">
                          <a:solidFill>
                            <a:schemeClr val="tx1"/>
                          </a:solidFill>
                        </a:rPr>
                        <a:t>Claims Adjusters, Appraisers, Examiners, and Investigators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62.1%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3806">
                <a:tc>
                  <a:txBody>
                    <a:bodyPr/>
                    <a:lstStyle/>
                    <a:p>
                      <a:pPr>
                        <a:lnSpc>
                          <a:spcPct val="90000"/>
                        </a:lnSpc>
                      </a:pPr>
                      <a:r>
                        <a:rPr lang="en-US" sz="1400" b="1" dirty="0">
                          <a:solidFill>
                            <a:schemeClr val="tx1"/>
                          </a:solidFill>
                        </a:rPr>
                        <a:t>Insurance Claims and Policy Processing Clerks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b="0" dirty="0">
                          <a:solidFill>
                            <a:schemeClr val="tx1"/>
                          </a:solidFill>
                        </a:rPr>
                        <a:t>269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81.7%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21.8%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15.5%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3806">
                <a:tc>
                  <a:txBody>
                    <a:bodyPr/>
                    <a:lstStyle/>
                    <a:p>
                      <a:pPr>
                        <a:lnSpc>
                          <a:spcPct val="90000"/>
                        </a:lnSpc>
                      </a:pPr>
                      <a:r>
                        <a:rPr lang="en-US" sz="1400" b="1" dirty="0">
                          <a:solidFill>
                            <a:schemeClr val="tx1"/>
                          </a:solidFill>
                        </a:rPr>
                        <a:t>Insurance Underwriters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b="0" dirty="0">
                          <a:solidFill>
                            <a:schemeClr val="tx1"/>
                          </a:solidFill>
                        </a:rPr>
                        <a:t>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51.1%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3806">
                <a:tc>
                  <a:txBody>
                    <a:bodyPr/>
                    <a:lstStyle/>
                    <a:p>
                      <a:pPr>
                        <a:lnSpc>
                          <a:spcPct val="90000"/>
                        </a:lnSpc>
                      </a:pPr>
                      <a:r>
                        <a:rPr lang="en-US" sz="1400" b="1" dirty="0">
                          <a:solidFill>
                            <a:schemeClr val="tx1"/>
                          </a:solidFill>
                        </a:rPr>
                        <a:t>Actuaries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b="0" dirty="0">
                          <a:solidFill>
                            <a:schemeClr val="tx1"/>
                          </a:solidFill>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6" name="Text Placeholder 4">
            <a:extLst>
              <a:ext uri="{FF2B5EF4-FFF2-40B4-BE49-F238E27FC236}">
                <a16:creationId xmlns:a16="http://schemas.microsoft.com/office/drawing/2014/main" id="{7773AC03-C691-4338-9191-A7EB7B6E33F9}"/>
              </a:ext>
            </a:extLst>
          </p:cNvPr>
          <p:cNvSpPr txBox="1">
            <a:spLocks/>
          </p:cNvSpPr>
          <p:nvPr/>
        </p:nvSpPr>
        <p:spPr bwMode="gray">
          <a:xfrm>
            <a:off x="475488" y="509921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The Industry is More Diverse and Inclusive Than It Was 20 Years Ago, But Women, People of Color and Other Minority Groups Are Still Significantly Underrepresented at Senior Levels</a:t>
            </a:r>
          </a:p>
        </p:txBody>
      </p:sp>
    </p:spTree>
    <p:extLst>
      <p:ext uri="{BB962C8B-B14F-4D97-AF65-F5344CB8AC3E}">
        <p14:creationId xmlns:p14="http://schemas.microsoft.com/office/powerpoint/2010/main" val="1235051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3048D98-CDFD-499E-BE39-62C2E8B804E1}"/>
              </a:ext>
            </a:extLst>
          </p:cNvPr>
          <p:cNvGrpSpPr/>
          <p:nvPr/>
        </p:nvGrpSpPr>
        <p:grpSpPr bwMode="gray">
          <a:xfrm>
            <a:off x="635507" y="1299247"/>
            <a:ext cx="4850240" cy="2978453"/>
            <a:chOff x="468981" y="1516554"/>
            <a:chExt cx="2446030" cy="1502067"/>
          </a:xfrm>
        </p:grpSpPr>
        <p:sp>
          <p:nvSpPr>
            <p:cNvPr id="19" name="Rectangle 4">
              <a:extLst>
                <a:ext uri="{FF2B5EF4-FFF2-40B4-BE49-F238E27FC236}">
                  <a16:creationId xmlns:a16="http://schemas.microsoft.com/office/drawing/2014/main" id="{83857843-F8D3-40CF-8DC6-1FBACBA14B19}"/>
                </a:ext>
              </a:extLst>
            </p:cNvPr>
            <p:cNvSpPr>
              <a:spLocks noChangeArrowheads="1"/>
            </p:cNvSpPr>
            <p:nvPr/>
          </p:nvSpPr>
          <p:spPr bwMode="gray">
            <a:xfrm>
              <a:off x="468981" y="1516554"/>
              <a:ext cx="2446030" cy="1502067"/>
            </a:xfrm>
            <a:prstGeom prst="rect">
              <a:avLst/>
            </a:prstGeom>
            <a:solidFill>
              <a:schemeClr val="bg1"/>
            </a:solidFill>
            <a:ln w="25400" algn="ctr">
              <a:solidFill>
                <a:schemeClr val="accent1"/>
              </a:solid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altLang="en-US" sz="1600" b="0" i="1" u="none" strike="noStrike" kern="1200" cap="none" spc="0" normalizeH="0" baseline="0" noProof="0" dirty="0">
                <a:ln>
                  <a:noFill/>
                </a:ln>
                <a:solidFill>
                  <a:srgbClr val="286EB8"/>
                </a:solidFill>
                <a:effectLst/>
                <a:uLnTx/>
                <a:uFillTx/>
                <a:latin typeface="Arial"/>
                <a:ea typeface="+mn-ea"/>
                <a:cs typeface="+mn-cs"/>
              </a:endParaRPr>
            </a:p>
          </p:txBody>
        </p:sp>
        <p:sp>
          <p:nvSpPr>
            <p:cNvPr id="20" name="Right Triangle 19">
              <a:extLst>
                <a:ext uri="{FF2B5EF4-FFF2-40B4-BE49-F238E27FC236}">
                  <a16:creationId xmlns:a16="http://schemas.microsoft.com/office/drawing/2014/main" id="{BF7E0F14-BBB9-4C71-B470-488E2470C114}"/>
                </a:ext>
              </a:extLst>
            </p:cNvPr>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Arial"/>
                  <a:ea typeface="+mn-ea"/>
                  <a:cs typeface="+mn-cs"/>
                </a:rPr>
                <a:t>  </a:t>
              </a:r>
            </a:p>
          </p:txBody>
        </p:sp>
      </p:grpSp>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African-Americans Are Particularly Under-represented</a:t>
            </a:r>
          </a:p>
        </p:txBody>
      </p:sp>
      <p:sp>
        <p:nvSpPr>
          <p:cNvPr id="4" name="Text Placeholder 3">
            <a:extLst>
              <a:ext uri="{FF2B5EF4-FFF2-40B4-BE49-F238E27FC236}">
                <a16:creationId xmlns:a16="http://schemas.microsoft.com/office/drawing/2014/main" id="{9754F3CD-3A08-41EF-A1DA-E91ADECC05AF}"/>
              </a:ext>
            </a:extLst>
          </p:cNvPr>
          <p:cNvSpPr>
            <a:spLocks noGrp="1"/>
          </p:cNvSpPr>
          <p:nvPr>
            <p:ph type="body" sz="quarter" idx="17"/>
          </p:nvPr>
        </p:nvSpPr>
        <p:spPr/>
        <p:txBody>
          <a:bodyPr/>
          <a:lstStyle/>
          <a:p>
            <a:r>
              <a:rPr lang="en-US" dirty="0"/>
              <a:t>Source: Source: Marsh, </a:t>
            </a:r>
            <a:r>
              <a:rPr lang="en-US" i="1" dirty="0"/>
              <a:t>Journey of African American Insurance Professionals</a:t>
            </a:r>
            <a:r>
              <a:rPr lang="en-US" dirty="0"/>
              <a:t>, 2018</a:t>
            </a:r>
          </a:p>
        </p:txBody>
      </p:sp>
      <p:sp>
        <p:nvSpPr>
          <p:cNvPr id="14" name="TextBox 13">
            <a:extLst>
              <a:ext uri="{FF2B5EF4-FFF2-40B4-BE49-F238E27FC236}">
                <a16:creationId xmlns:a16="http://schemas.microsoft.com/office/drawing/2014/main" id="{033BAA1C-4373-4F05-A196-9C7921F8B41F}"/>
              </a:ext>
            </a:extLst>
          </p:cNvPr>
          <p:cNvSpPr txBox="1"/>
          <p:nvPr/>
        </p:nvSpPr>
        <p:spPr>
          <a:xfrm>
            <a:off x="475488" y="1734129"/>
            <a:ext cx="2320290" cy="1611630"/>
          </a:xfrm>
          <a:prstGeom prst="rect">
            <a:avLst/>
          </a:prstGeom>
          <a:noFill/>
        </p:spPr>
        <p:txBody>
          <a:bodyPr wrap="square" rtlCol="0">
            <a:noAutofit/>
          </a:bodyPr>
          <a:lstStyle/>
          <a:p>
            <a:pPr marL="0" marR="0" lvl="0" indent="0" algn="r"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7200" b="1" i="0" u="none" strike="noStrike" kern="1200" cap="none" spc="0" normalizeH="0" baseline="0" noProof="0" dirty="0">
                <a:ln>
                  <a:noFill/>
                </a:ln>
                <a:solidFill>
                  <a:srgbClr val="337DBE"/>
                </a:solidFill>
                <a:effectLst/>
                <a:uLnTx/>
                <a:uFillTx/>
                <a:latin typeface="Arial"/>
                <a:ea typeface="+mn-ea"/>
                <a:cs typeface="+mn-cs"/>
              </a:rPr>
              <a:t>70%</a:t>
            </a:r>
          </a:p>
        </p:txBody>
      </p:sp>
      <p:cxnSp>
        <p:nvCxnSpPr>
          <p:cNvPr id="16" name="Straight Connector 15">
            <a:extLst>
              <a:ext uri="{FF2B5EF4-FFF2-40B4-BE49-F238E27FC236}">
                <a16:creationId xmlns:a16="http://schemas.microsoft.com/office/drawing/2014/main" id="{90D7D2CC-0115-4DA6-9BE0-EA5C4C5AAAB9}"/>
              </a:ext>
            </a:extLst>
          </p:cNvPr>
          <p:cNvCxnSpPr/>
          <p:nvPr/>
        </p:nvCxnSpPr>
        <p:spPr>
          <a:xfrm>
            <a:off x="5977890" y="1294867"/>
            <a:ext cx="0" cy="4491990"/>
          </a:xfrm>
          <a:prstGeom prst="line">
            <a:avLst/>
          </a:prstGeom>
          <a:noFill/>
          <a:ln w="31750" cap="rnd" cmpd="sng" algn="ctr">
            <a:solidFill>
              <a:sysClr val="window" lastClr="FFFFFF">
                <a:lumMod val="75000"/>
              </a:sysClr>
            </a:solidFill>
            <a:prstDash val="sysDot"/>
            <a:miter lim="800000"/>
          </a:ln>
          <a:effectLst/>
        </p:spPr>
      </p:cxnSp>
      <p:sp>
        <p:nvSpPr>
          <p:cNvPr id="17" name="TextBox 16">
            <a:extLst>
              <a:ext uri="{FF2B5EF4-FFF2-40B4-BE49-F238E27FC236}">
                <a16:creationId xmlns:a16="http://schemas.microsoft.com/office/drawing/2014/main" id="{98A05B77-80AB-45E2-9EE1-045046C32757}"/>
              </a:ext>
            </a:extLst>
          </p:cNvPr>
          <p:cNvSpPr txBox="1"/>
          <p:nvPr/>
        </p:nvSpPr>
        <p:spPr>
          <a:xfrm>
            <a:off x="738378" y="2703624"/>
            <a:ext cx="2057400" cy="1107996"/>
          </a:xfrm>
          <a:prstGeom prst="rect">
            <a:avLst/>
          </a:prstGeom>
          <a:noFill/>
        </p:spPr>
        <p:txBody>
          <a:bodyPr wrap="square" rtlCol="0" anchor="ctr" anchorCtr="0">
            <a:spAutoFit/>
          </a:bodyPr>
          <a:lstStyle/>
          <a:p>
            <a:pPr marL="0" marR="0" lvl="0" indent="0" algn="r" defTabSz="914400" rtl="0" eaLnBrk="1" fontAlgn="auto" latinLnBrk="0" hangingPunct="1">
              <a:lnSpc>
                <a:spcPct val="100000"/>
              </a:lnSpc>
              <a:spcBef>
                <a:spcPts val="1200"/>
              </a:spcBef>
              <a:spcAft>
                <a:spcPts val="0"/>
              </a:spcAft>
              <a:buClr>
                <a:srgbClr val="337DBE"/>
              </a:buClr>
              <a:buSzPct val="77000"/>
              <a:buFontTx/>
              <a:buNone/>
              <a:tabLst/>
              <a:defRPr/>
            </a:pPr>
            <a:r>
              <a:rPr kumimoji="0" lang="en-US" sz="2200" b="1" i="0" u="none" strike="noStrike" kern="1200" cap="none" spc="0" normalizeH="0" baseline="0" noProof="0" dirty="0">
                <a:ln>
                  <a:noFill/>
                </a:ln>
                <a:solidFill>
                  <a:srgbClr val="337DBE"/>
                </a:solidFill>
                <a:effectLst/>
                <a:uLnTx/>
                <a:uFillTx/>
                <a:latin typeface="Arial"/>
                <a:ea typeface="+mn-ea"/>
                <a:cs typeface="+mn-cs"/>
              </a:rPr>
              <a:t>Agreed </a:t>
            </a:r>
            <a:r>
              <a:rPr kumimoji="0" lang="en-US" sz="2200" b="0" i="0" u="none" strike="noStrike" kern="1200" cap="none" spc="0" normalizeH="0" baseline="0" noProof="0" dirty="0">
                <a:ln>
                  <a:noFill/>
                </a:ln>
                <a:solidFill>
                  <a:srgbClr val="000000"/>
                </a:solidFill>
                <a:effectLst/>
                <a:uLnTx/>
                <a:uFillTx/>
                <a:latin typeface="Arial"/>
                <a:ea typeface="+mn-ea"/>
                <a:cs typeface="+mn-cs"/>
              </a:rPr>
              <a:t>or</a:t>
            </a:r>
            <a:br>
              <a:rPr kumimoji="0" lang="en-US" sz="2200" b="0" i="0" u="none" strike="noStrike" kern="1200" cap="none" spc="0" normalizeH="0" baseline="0" noProof="0" dirty="0">
                <a:ln>
                  <a:noFill/>
                </a:ln>
                <a:solidFill>
                  <a:srgbClr val="000000"/>
                </a:solidFill>
                <a:effectLst/>
                <a:uLnTx/>
                <a:uFillTx/>
                <a:latin typeface="Arial"/>
                <a:ea typeface="+mn-ea"/>
                <a:cs typeface="+mn-cs"/>
              </a:rPr>
            </a:br>
            <a:r>
              <a:rPr kumimoji="0" lang="en-US" sz="2200" b="1" i="0" u="none" strike="noStrike" kern="1200" cap="none" spc="0" normalizeH="0" baseline="0" noProof="0" dirty="0">
                <a:ln>
                  <a:noFill/>
                </a:ln>
                <a:solidFill>
                  <a:srgbClr val="337DBE"/>
                </a:solidFill>
                <a:effectLst/>
                <a:uLnTx/>
                <a:uFillTx/>
                <a:latin typeface="Arial"/>
                <a:ea typeface="+mn-ea"/>
                <a:cs typeface="+mn-cs"/>
              </a:rPr>
              <a:t>Strongly Agreed</a:t>
            </a:r>
          </a:p>
        </p:txBody>
      </p:sp>
      <p:sp>
        <p:nvSpPr>
          <p:cNvPr id="22" name="TextBox 21">
            <a:extLst>
              <a:ext uri="{FF2B5EF4-FFF2-40B4-BE49-F238E27FC236}">
                <a16:creationId xmlns:a16="http://schemas.microsoft.com/office/drawing/2014/main" id="{92A0460B-007A-4D8F-9B32-80F7B9A22739}"/>
              </a:ext>
            </a:extLst>
          </p:cNvPr>
          <p:cNvSpPr txBox="1"/>
          <p:nvPr/>
        </p:nvSpPr>
        <p:spPr>
          <a:xfrm>
            <a:off x="2956874" y="1734129"/>
            <a:ext cx="246094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that there are greater obstacles for African Americans compared with other minorities</a:t>
            </a:r>
          </a:p>
        </p:txBody>
      </p:sp>
      <p:sp>
        <p:nvSpPr>
          <p:cNvPr id="24" name="Text Placeholder 4">
            <a:extLst>
              <a:ext uri="{FF2B5EF4-FFF2-40B4-BE49-F238E27FC236}">
                <a16:creationId xmlns:a16="http://schemas.microsoft.com/office/drawing/2014/main" id="{90C85469-ED4E-4355-9A4E-2C5C7218FCB7}"/>
              </a:ext>
            </a:extLst>
          </p:cNvPr>
          <p:cNvSpPr txBox="1">
            <a:spLocks/>
          </p:cNvSpPr>
          <p:nvPr/>
        </p:nvSpPr>
        <p:spPr bwMode="gray">
          <a:xfrm>
            <a:off x="6214110" y="1294867"/>
            <a:ext cx="5398770" cy="708660"/>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There Are Greater Obstacles for African Americans in the Insurance Industry Compared to Those for Other Minorities or Under-represented Groups</a:t>
            </a:r>
          </a:p>
        </p:txBody>
      </p:sp>
      <p:graphicFrame>
        <p:nvGraphicFramePr>
          <p:cNvPr id="25" name="Content Placeholder 6">
            <a:extLst>
              <a:ext uri="{FF2B5EF4-FFF2-40B4-BE49-F238E27FC236}">
                <a16:creationId xmlns:a16="http://schemas.microsoft.com/office/drawing/2014/main" id="{06B95502-E766-489E-8294-5F5DD998EDF2}"/>
              </a:ext>
            </a:extLst>
          </p:cNvPr>
          <p:cNvGraphicFramePr>
            <a:graphicFrameLocks/>
          </p:cNvGraphicFramePr>
          <p:nvPr>
            <p:extLst>
              <p:ext uri="{D42A27DB-BD31-4B8C-83A1-F6EECF244321}">
                <p14:modId xmlns:p14="http://schemas.microsoft.com/office/powerpoint/2010/main" val="2374526276"/>
              </p:ext>
            </p:extLst>
          </p:nvPr>
        </p:nvGraphicFramePr>
        <p:xfrm>
          <a:off x="7065581" y="2450893"/>
          <a:ext cx="3681868" cy="3147098"/>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7">
            <a:extLst>
              <a:ext uri="{FF2B5EF4-FFF2-40B4-BE49-F238E27FC236}">
                <a16:creationId xmlns:a16="http://schemas.microsoft.com/office/drawing/2014/main" id="{0BAF5C72-5147-496D-A5FC-1DC37E9066D5}"/>
              </a:ext>
            </a:extLst>
          </p:cNvPr>
          <p:cNvSpPr txBox="1">
            <a:spLocks noChangeArrowheads="1"/>
          </p:cNvSpPr>
          <p:nvPr/>
        </p:nvSpPr>
        <p:spPr bwMode="gray">
          <a:xfrm>
            <a:off x="6589424" y="5123784"/>
            <a:ext cx="1388808" cy="193899"/>
          </a:xfrm>
          <a:prstGeom prst="rect">
            <a:avLst/>
          </a:prstGeom>
          <a:noFill/>
          <a:ln w="9525">
            <a:noFill/>
            <a:miter lim="800000"/>
            <a:headEnd/>
            <a:tailEnd/>
          </a:ln>
        </p:spPr>
        <p:txBody>
          <a:bodyPr lIns="0" tIns="0" rIns="0" bIns="0" anchor="ctr" anchorCtr="0">
            <a:spAutoFit/>
          </a:bodyPr>
          <a:lstStyle/>
          <a:p>
            <a:pPr marL="0" marR="0" lvl="0" indent="0" algn="r" defTabSz="914400" rtl="0" eaLnBrk="0" fontAlgn="auto" latinLnBrk="0" hangingPunct="0">
              <a:lnSpc>
                <a:spcPct val="90000"/>
              </a:lnSpc>
              <a:spcBef>
                <a:spcPts val="300"/>
              </a:spcBef>
              <a:spcAft>
                <a:spcPts val="0"/>
              </a:spcAft>
              <a:buClrTx/>
              <a:buSzPct val="90000"/>
              <a:buFontTx/>
              <a:buNone/>
              <a:tabLst/>
              <a:defRPr/>
            </a:pPr>
            <a:r>
              <a:rPr kumimoji="0" lang="en-US" sz="1400" b="0" i="0" u="none" strike="noStrike" kern="1200" cap="none" spc="0" normalizeH="0" baseline="0" noProof="0" dirty="0">
                <a:ln>
                  <a:noFill/>
                </a:ln>
                <a:solidFill>
                  <a:srgbClr val="263746"/>
                </a:solidFill>
                <a:effectLst/>
                <a:uLnTx/>
                <a:uFillTx/>
                <a:latin typeface="Arial" panose="020B0604020202020204" pitchFamily="34" charset="0"/>
                <a:ea typeface="+mn-ea"/>
                <a:cs typeface="Arial" panose="020B0604020202020204" pitchFamily="34" charset="0"/>
              </a:rPr>
              <a:t>Strongly Agree</a:t>
            </a:r>
          </a:p>
        </p:txBody>
      </p:sp>
      <p:sp>
        <p:nvSpPr>
          <p:cNvPr id="27" name="Text Box 7">
            <a:extLst>
              <a:ext uri="{FF2B5EF4-FFF2-40B4-BE49-F238E27FC236}">
                <a16:creationId xmlns:a16="http://schemas.microsoft.com/office/drawing/2014/main" id="{A436D8B4-EC29-42FD-A47A-A1BEF53FDC37}"/>
              </a:ext>
            </a:extLst>
          </p:cNvPr>
          <p:cNvSpPr txBox="1">
            <a:spLocks noChangeArrowheads="1"/>
          </p:cNvSpPr>
          <p:nvPr/>
        </p:nvSpPr>
        <p:spPr bwMode="gray">
          <a:xfrm>
            <a:off x="10496424" y="3244479"/>
            <a:ext cx="1116456" cy="387798"/>
          </a:xfrm>
          <a:prstGeom prst="rect">
            <a:avLst/>
          </a:prstGeom>
          <a:noFill/>
          <a:ln w="9525">
            <a:noFill/>
            <a:miter lim="800000"/>
            <a:headEnd/>
            <a:tailEnd/>
          </a:ln>
        </p:spPr>
        <p:txBody>
          <a:bodyPr wrap="square" lIns="0" tIns="0" rIns="0" bIns="0" anchor="ctr" anchorCtr="0">
            <a:spAutoFit/>
          </a:bodyPr>
          <a:lstStyle/>
          <a:p>
            <a:pPr marL="0" marR="0" lvl="0" indent="0" algn="l" defTabSz="914400" rtl="0" eaLnBrk="0" fontAlgn="auto" latinLnBrk="0" hangingPunct="0">
              <a:lnSpc>
                <a:spcPct val="90000"/>
              </a:lnSpc>
              <a:spcBef>
                <a:spcPts val="300"/>
              </a:spcBef>
              <a:spcAft>
                <a:spcPts val="0"/>
              </a:spcAft>
              <a:buClrTx/>
              <a:buSzPct val="90000"/>
              <a:buFontTx/>
              <a:buNone/>
              <a:tabLst/>
              <a:defRPr/>
            </a:pPr>
            <a:r>
              <a:rPr kumimoji="0" lang="en-US" sz="1400" b="0" i="0" u="none" strike="noStrike" kern="1200" cap="none" spc="0" normalizeH="0" baseline="0" noProof="0" dirty="0">
                <a:ln>
                  <a:noFill/>
                </a:ln>
                <a:solidFill>
                  <a:srgbClr val="263746"/>
                </a:solidFill>
                <a:effectLst/>
                <a:uLnTx/>
                <a:uFillTx/>
                <a:latin typeface="Arial" panose="020B0604020202020204" pitchFamily="34" charset="0"/>
                <a:ea typeface="+mn-ea"/>
                <a:cs typeface="Arial" panose="020B0604020202020204" pitchFamily="34" charset="0"/>
              </a:rPr>
              <a:t>Somewhat Agree</a:t>
            </a:r>
          </a:p>
        </p:txBody>
      </p:sp>
      <p:sp>
        <p:nvSpPr>
          <p:cNvPr id="28" name="Text Box 7">
            <a:extLst>
              <a:ext uri="{FF2B5EF4-FFF2-40B4-BE49-F238E27FC236}">
                <a16:creationId xmlns:a16="http://schemas.microsoft.com/office/drawing/2014/main" id="{E2630E5B-F288-4761-A6F7-87BD7CEAFBA1}"/>
              </a:ext>
            </a:extLst>
          </p:cNvPr>
          <p:cNvSpPr txBox="1">
            <a:spLocks noChangeArrowheads="1"/>
          </p:cNvSpPr>
          <p:nvPr/>
        </p:nvSpPr>
        <p:spPr bwMode="gray">
          <a:xfrm>
            <a:off x="6096000" y="3763967"/>
            <a:ext cx="1388808" cy="193899"/>
          </a:xfrm>
          <a:prstGeom prst="rect">
            <a:avLst/>
          </a:prstGeom>
          <a:noFill/>
          <a:ln w="9525">
            <a:noFill/>
            <a:miter lim="800000"/>
            <a:headEnd/>
            <a:tailEnd/>
          </a:ln>
        </p:spPr>
        <p:txBody>
          <a:bodyPr lIns="0" tIns="0" rIns="0" bIns="0" anchor="ctr" anchorCtr="0">
            <a:spAutoFit/>
          </a:bodyPr>
          <a:lstStyle/>
          <a:p>
            <a:pPr marL="0" marR="0" lvl="0" indent="0" algn="r" defTabSz="914400" rtl="0" eaLnBrk="0" fontAlgn="auto" latinLnBrk="0" hangingPunct="0">
              <a:lnSpc>
                <a:spcPct val="90000"/>
              </a:lnSpc>
              <a:spcBef>
                <a:spcPts val="300"/>
              </a:spcBef>
              <a:spcAft>
                <a:spcPts val="0"/>
              </a:spcAft>
              <a:buClrTx/>
              <a:buSzPct val="90000"/>
              <a:buFontTx/>
              <a:buNone/>
              <a:tabLst/>
              <a:defRPr/>
            </a:pPr>
            <a:r>
              <a:rPr kumimoji="0" lang="en-US" sz="1400" b="0" i="0" u="none" strike="noStrike" kern="1200" cap="none" spc="0" normalizeH="0" baseline="0" noProof="0" dirty="0">
                <a:ln>
                  <a:noFill/>
                </a:ln>
                <a:solidFill>
                  <a:srgbClr val="263746"/>
                </a:solidFill>
                <a:effectLst/>
                <a:uLnTx/>
                <a:uFillTx/>
                <a:latin typeface="Arial" panose="020B0604020202020204" pitchFamily="34" charset="0"/>
                <a:ea typeface="+mn-ea"/>
                <a:cs typeface="Arial" panose="020B0604020202020204" pitchFamily="34" charset="0"/>
              </a:rPr>
              <a:t>Neutral</a:t>
            </a:r>
          </a:p>
        </p:txBody>
      </p:sp>
      <p:sp>
        <p:nvSpPr>
          <p:cNvPr id="29" name="Text Box 7">
            <a:extLst>
              <a:ext uri="{FF2B5EF4-FFF2-40B4-BE49-F238E27FC236}">
                <a16:creationId xmlns:a16="http://schemas.microsoft.com/office/drawing/2014/main" id="{0E8C4C8C-EA9A-4A7B-8E54-714C896C5670}"/>
              </a:ext>
            </a:extLst>
          </p:cNvPr>
          <p:cNvSpPr txBox="1">
            <a:spLocks noChangeArrowheads="1"/>
          </p:cNvSpPr>
          <p:nvPr/>
        </p:nvSpPr>
        <p:spPr bwMode="gray">
          <a:xfrm>
            <a:off x="6470034" y="2587423"/>
            <a:ext cx="1388808" cy="387798"/>
          </a:xfrm>
          <a:prstGeom prst="rect">
            <a:avLst/>
          </a:prstGeom>
          <a:noFill/>
          <a:ln w="9525">
            <a:noFill/>
            <a:miter lim="800000"/>
            <a:headEnd/>
            <a:tailEnd/>
          </a:ln>
        </p:spPr>
        <p:txBody>
          <a:bodyPr lIns="0" tIns="0" rIns="0" bIns="0" anchor="ctr" anchorCtr="0">
            <a:spAutoFit/>
          </a:bodyPr>
          <a:lstStyle/>
          <a:p>
            <a:pPr marL="0" marR="0" lvl="0" indent="0" algn="r" defTabSz="914400" rtl="0" eaLnBrk="0" fontAlgn="auto" latinLnBrk="0" hangingPunct="0">
              <a:lnSpc>
                <a:spcPct val="90000"/>
              </a:lnSpc>
              <a:spcBef>
                <a:spcPts val="300"/>
              </a:spcBef>
              <a:spcAft>
                <a:spcPts val="0"/>
              </a:spcAft>
              <a:buClrTx/>
              <a:buSzPct val="90000"/>
              <a:buFontTx/>
              <a:buNone/>
              <a:tabLst/>
              <a:defRPr/>
            </a:pPr>
            <a:r>
              <a:rPr kumimoji="0" lang="en-US" sz="1400" b="0" i="0" u="none" strike="noStrike" kern="1200" cap="none" spc="0" normalizeH="0" baseline="0" noProof="0" dirty="0">
                <a:ln>
                  <a:noFill/>
                </a:ln>
                <a:solidFill>
                  <a:srgbClr val="263746"/>
                </a:solidFill>
                <a:effectLst/>
                <a:uLnTx/>
                <a:uFillTx/>
                <a:latin typeface="Arial" panose="020B0604020202020204" pitchFamily="34" charset="0"/>
                <a:ea typeface="+mn-ea"/>
                <a:cs typeface="Arial" panose="020B0604020202020204" pitchFamily="34" charset="0"/>
              </a:rPr>
              <a:t>Somewhat Disagree</a:t>
            </a:r>
          </a:p>
        </p:txBody>
      </p:sp>
      <p:sp>
        <p:nvSpPr>
          <p:cNvPr id="30" name="Text Box 7">
            <a:extLst>
              <a:ext uri="{FF2B5EF4-FFF2-40B4-BE49-F238E27FC236}">
                <a16:creationId xmlns:a16="http://schemas.microsoft.com/office/drawing/2014/main" id="{7EDA4601-D100-4E67-AFF2-61522C6C8D2F}"/>
              </a:ext>
            </a:extLst>
          </p:cNvPr>
          <p:cNvSpPr txBox="1">
            <a:spLocks noChangeArrowheads="1"/>
          </p:cNvSpPr>
          <p:nvPr/>
        </p:nvSpPr>
        <p:spPr bwMode="gray">
          <a:xfrm>
            <a:off x="6738441" y="2265180"/>
            <a:ext cx="2137346" cy="193899"/>
          </a:xfrm>
          <a:prstGeom prst="rect">
            <a:avLst/>
          </a:prstGeom>
          <a:noFill/>
          <a:ln w="9525">
            <a:noFill/>
            <a:miter lim="800000"/>
            <a:headEnd/>
            <a:tailEnd/>
          </a:ln>
        </p:spPr>
        <p:txBody>
          <a:bodyPr wrap="square" lIns="0" tIns="0" rIns="0" bIns="0" anchor="ctr" anchorCtr="0">
            <a:spAutoFit/>
          </a:bodyPr>
          <a:lstStyle/>
          <a:p>
            <a:pPr marL="0" marR="0" lvl="0" indent="0" algn="r" defTabSz="914400" rtl="0" eaLnBrk="0" fontAlgn="auto" latinLnBrk="0" hangingPunct="0">
              <a:lnSpc>
                <a:spcPct val="90000"/>
              </a:lnSpc>
              <a:spcBef>
                <a:spcPts val="300"/>
              </a:spcBef>
              <a:spcAft>
                <a:spcPts val="0"/>
              </a:spcAft>
              <a:buClrTx/>
              <a:buSzPct val="90000"/>
              <a:buFontTx/>
              <a:buNone/>
              <a:tabLst/>
              <a:defRPr/>
            </a:pPr>
            <a:r>
              <a:rPr kumimoji="0" lang="en-US" sz="1400" b="0" i="0" u="none" strike="noStrike" kern="1200" cap="none" spc="0" normalizeH="0" baseline="0" noProof="0" dirty="0">
                <a:ln>
                  <a:noFill/>
                </a:ln>
                <a:solidFill>
                  <a:srgbClr val="263746"/>
                </a:solidFill>
                <a:effectLst/>
                <a:uLnTx/>
                <a:uFillTx/>
                <a:latin typeface="Arial" panose="020B0604020202020204" pitchFamily="34" charset="0"/>
                <a:ea typeface="+mn-ea"/>
                <a:cs typeface="Arial" panose="020B0604020202020204" pitchFamily="34" charset="0"/>
              </a:rPr>
              <a:t>Strongly Disagree</a:t>
            </a:r>
          </a:p>
        </p:txBody>
      </p:sp>
    </p:spTree>
    <p:extLst>
      <p:ext uri="{BB962C8B-B14F-4D97-AF65-F5344CB8AC3E}">
        <p14:creationId xmlns:p14="http://schemas.microsoft.com/office/powerpoint/2010/main" val="601003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p:bldP spid="28" grpId="0"/>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Key Barriers for Minorities in Insurance</a:t>
            </a:r>
          </a:p>
        </p:txBody>
      </p:sp>
      <p:sp>
        <p:nvSpPr>
          <p:cNvPr id="13" name="Content Placeholder 12">
            <a:extLst>
              <a:ext uri="{FF2B5EF4-FFF2-40B4-BE49-F238E27FC236}">
                <a16:creationId xmlns:a16="http://schemas.microsoft.com/office/drawing/2014/main" id="{556C25C9-9C4D-4C1F-9C96-3E5C6A511760}"/>
              </a:ext>
            </a:extLst>
          </p:cNvPr>
          <p:cNvSpPr>
            <a:spLocks noGrp="1"/>
          </p:cNvSpPr>
          <p:nvPr>
            <p:ph idx="1"/>
          </p:nvPr>
        </p:nvSpPr>
        <p:spPr/>
        <p:txBody>
          <a:bodyPr/>
          <a:lstStyle/>
          <a:p>
            <a:r>
              <a:rPr lang="en-US" dirty="0"/>
              <a:t>Lack of exposure</a:t>
            </a:r>
          </a:p>
          <a:p>
            <a:r>
              <a:rPr lang="en-US" dirty="0"/>
              <a:t>Lack of networks</a:t>
            </a:r>
          </a:p>
          <a:p>
            <a:r>
              <a:rPr lang="en-US" dirty="0"/>
              <a:t>Lack of experience</a:t>
            </a:r>
          </a:p>
          <a:p>
            <a:r>
              <a:rPr lang="en-US" dirty="0"/>
              <a:t>Racial bias</a:t>
            </a:r>
          </a:p>
          <a:p>
            <a:r>
              <a:rPr lang="en-US" dirty="0"/>
              <a:t>Gender bias</a:t>
            </a:r>
          </a:p>
          <a:p>
            <a:r>
              <a:rPr lang="en-US" dirty="0"/>
              <a:t>Lack of educational preparation</a:t>
            </a:r>
          </a:p>
        </p:txBody>
      </p:sp>
      <p:sp>
        <p:nvSpPr>
          <p:cNvPr id="10" name="Text Placeholder 9">
            <a:extLst>
              <a:ext uri="{FF2B5EF4-FFF2-40B4-BE49-F238E27FC236}">
                <a16:creationId xmlns:a16="http://schemas.microsoft.com/office/drawing/2014/main" id="{368976BC-0C4B-46A7-BBE1-172FAD2ED971}"/>
              </a:ext>
            </a:extLst>
          </p:cNvPr>
          <p:cNvSpPr>
            <a:spLocks noGrp="1"/>
          </p:cNvSpPr>
          <p:nvPr>
            <p:ph type="body" sz="quarter" idx="17"/>
          </p:nvPr>
        </p:nvSpPr>
        <p:spPr/>
        <p:txBody>
          <a:bodyPr/>
          <a:lstStyle/>
          <a:p>
            <a:r>
              <a:rPr lang="en-US" dirty="0"/>
              <a:t>Source: Marsh, </a:t>
            </a:r>
            <a:r>
              <a:rPr lang="en-US" i="1" dirty="0"/>
              <a:t>Journey of African American Insurance Professionals</a:t>
            </a:r>
            <a:r>
              <a:rPr lang="en-US" dirty="0"/>
              <a:t>, 2018</a:t>
            </a:r>
          </a:p>
        </p:txBody>
      </p:sp>
      <p:pic>
        <p:nvPicPr>
          <p:cNvPr id="5" name="Picture 4" descr="A person sitting at a table using a computer&#10;&#10;Description automatically generated">
            <a:extLst>
              <a:ext uri="{FF2B5EF4-FFF2-40B4-BE49-F238E27FC236}">
                <a16:creationId xmlns:a16="http://schemas.microsoft.com/office/drawing/2014/main" id="{0031BCF3-AE4F-4E91-98EB-79E6095F27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5487" y="1415629"/>
            <a:ext cx="6556513" cy="4141705"/>
          </a:xfrm>
          <a:prstGeom prst="rect">
            <a:avLst/>
          </a:prstGeom>
        </p:spPr>
      </p:pic>
    </p:spTree>
    <p:extLst>
      <p:ext uri="{BB962C8B-B14F-4D97-AF65-F5344CB8AC3E}">
        <p14:creationId xmlns:p14="http://schemas.microsoft.com/office/powerpoint/2010/main" val="205526630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84F50F-387B-41D2-9A16-55555EC91B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5487" y="1415628"/>
            <a:ext cx="6556513" cy="4141705"/>
          </a:xfrm>
          <a:prstGeom prst="rect">
            <a:avLst/>
          </a:prstGeom>
        </p:spPr>
      </p:pic>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The Higher Up One Goes the Less Diverse It Gets</a:t>
            </a:r>
          </a:p>
        </p:txBody>
      </p:sp>
      <p:sp>
        <p:nvSpPr>
          <p:cNvPr id="6" name="Text Placeholder 5">
            <a:extLst>
              <a:ext uri="{FF2B5EF4-FFF2-40B4-BE49-F238E27FC236}">
                <a16:creationId xmlns:a16="http://schemas.microsoft.com/office/drawing/2014/main" id="{CCF7E405-0D9F-4921-A912-7057F3FBF59E}"/>
              </a:ext>
            </a:extLst>
          </p:cNvPr>
          <p:cNvSpPr>
            <a:spLocks noGrp="1"/>
          </p:cNvSpPr>
          <p:nvPr>
            <p:ph type="body" sz="quarter" idx="17"/>
          </p:nvPr>
        </p:nvSpPr>
        <p:spPr/>
        <p:txBody>
          <a:bodyPr/>
          <a:lstStyle/>
          <a:p>
            <a:r>
              <a:rPr lang="en-US" dirty="0"/>
              <a:t>Source: Independent Insurance Agents Study, 2018</a:t>
            </a:r>
          </a:p>
        </p:txBody>
      </p:sp>
      <p:sp>
        <p:nvSpPr>
          <p:cNvPr id="11" name="Content Placeholder 12">
            <a:extLst>
              <a:ext uri="{FF2B5EF4-FFF2-40B4-BE49-F238E27FC236}">
                <a16:creationId xmlns:a16="http://schemas.microsoft.com/office/drawing/2014/main" id="{F5A35050-B296-411F-AAFF-0D8CFA9B28B8}"/>
              </a:ext>
            </a:extLst>
          </p:cNvPr>
          <p:cNvSpPr txBox="1">
            <a:spLocks/>
          </p:cNvSpPr>
          <p:nvPr/>
        </p:nvSpPr>
        <p:spPr>
          <a:xfrm>
            <a:off x="475488" y="1883664"/>
            <a:ext cx="4663042" cy="3785614"/>
          </a:xfrm>
          <a:prstGeom prst="rect">
            <a:avLst/>
          </a:prstGeom>
        </p:spPr>
        <p:txBody>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Two percent </a:t>
            </a:r>
            <a:r>
              <a:rPr lang="en-US" dirty="0"/>
              <a:t>of established agencies have at least one African American principal</a:t>
            </a:r>
          </a:p>
          <a:p>
            <a:r>
              <a:rPr lang="en-US" b="1" dirty="0"/>
              <a:t>Four percent </a:t>
            </a:r>
            <a:r>
              <a:rPr lang="en-US" dirty="0"/>
              <a:t>of independent agencies have an African American Principal or Senior Manager</a:t>
            </a:r>
          </a:p>
          <a:p>
            <a:endParaRPr lang="en-US" dirty="0"/>
          </a:p>
        </p:txBody>
      </p:sp>
    </p:spTree>
    <p:extLst>
      <p:ext uri="{BB962C8B-B14F-4D97-AF65-F5344CB8AC3E}">
        <p14:creationId xmlns:p14="http://schemas.microsoft.com/office/powerpoint/2010/main" val="4378151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0ADD-8B1B-4314-A617-843C0655A473}"/>
              </a:ext>
            </a:extLst>
          </p:cNvPr>
          <p:cNvSpPr>
            <a:spLocks noGrp="1"/>
          </p:cNvSpPr>
          <p:nvPr>
            <p:ph type="ctrTitle"/>
          </p:nvPr>
        </p:nvSpPr>
        <p:spPr/>
        <p:txBody>
          <a:bodyPr/>
          <a:lstStyle/>
          <a:p>
            <a:r>
              <a:rPr lang="en-US" dirty="0"/>
              <a:t>Fairer Outcomes</a:t>
            </a:r>
            <a:br>
              <a:rPr lang="en-US" dirty="0"/>
            </a:br>
            <a:r>
              <a:rPr lang="en-US" dirty="0"/>
              <a:t>for All</a:t>
            </a:r>
          </a:p>
        </p:txBody>
      </p:sp>
      <p:pic>
        <p:nvPicPr>
          <p:cNvPr id="15" name="Picture 14" descr="A picture containing person, indoor, cutting, cake&#10;&#10;Description automatically generated">
            <a:extLst>
              <a:ext uri="{FF2B5EF4-FFF2-40B4-BE49-F238E27FC236}">
                <a16:creationId xmlns:a16="http://schemas.microsoft.com/office/drawing/2014/main" id="{8544D52B-A66F-483D-A5DD-6E58418EE6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9800" y="-1"/>
            <a:ext cx="6172200" cy="6400799"/>
          </a:xfrm>
          <a:prstGeom prst="rect">
            <a:avLst/>
          </a:prstGeom>
        </p:spPr>
      </p:pic>
    </p:spTree>
    <p:extLst>
      <p:ext uri="{BB962C8B-B14F-4D97-AF65-F5344CB8AC3E}">
        <p14:creationId xmlns:p14="http://schemas.microsoft.com/office/powerpoint/2010/main" val="10127753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Solutions?</a:t>
            </a:r>
          </a:p>
        </p:txBody>
      </p:sp>
      <p:sp>
        <p:nvSpPr>
          <p:cNvPr id="9" name="Content Placeholder 8">
            <a:extLst>
              <a:ext uri="{FF2B5EF4-FFF2-40B4-BE49-F238E27FC236}">
                <a16:creationId xmlns:a16="http://schemas.microsoft.com/office/drawing/2014/main" id="{91C7F3FD-60F0-461B-9DB4-033FECC90E3E}"/>
              </a:ext>
            </a:extLst>
          </p:cNvPr>
          <p:cNvSpPr>
            <a:spLocks noGrp="1"/>
          </p:cNvSpPr>
          <p:nvPr>
            <p:ph idx="1"/>
          </p:nvPr>
        </p:nvSpPr>
        <p:spPr>
          <a:xfrm>
            <a:off x="475488" y="1883664"/>
            <a:ext cx="4672982" cy="3785614"/>
          </a:xfrm>
        </p:spPr>
        <p:txBody>
          <a:bodyPr/>
          <a:lstStyle/>
          <a:p>
            <a:r>
              <a:rPr lang="en-US" dirty="0"/>
              <a:t>The NAIC's newly formed committee on race and insurance will address practices that potentially disadvantage minorities  –  the industry will engage with the NAIC to review the recommended steps</a:t>
            </a:r>
          </a:p>
          <a:p>
            <a:endParaRPr lang="en-US" dirty="0"/>
          </a:p>
        </p:txBody>
      </p:sp>
      <p:sp>
        <p:nvSpPr>
          <p:cNvPr id="15" name="Text Placeholder 14">
            <a:extLst>
              <a:ext uri="{FF2B5EF4-FFF2-40B4-BE49-F238E27FC236}">
                <a16:creationId xmlns:a16="http://schemas.microsoft.com/office/drawing/2014/main" id="{74804504-BF2D-4623-A3DF-A8F9E9B37A07}"/>
              </a:ext>
            </a:extLst>
          </p:cNvPr>
          <p:cNvSpPr>
            <a:spLocks noGrp="1"/>
          </p:cNvSpPr>
          <p:nvPr>
            <p:ph type="body" sz="quarter" idx="17"/>
          </p:nvPr>
        </p:nvSpPr>
        <p:spPr/>
        <p:txBody>
          <a:bodyPr/>
          <a:lstStyle/>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50C52A0A-95A0-4F27-9E2F-B9F376FE3B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7088" y="1302025"/>
            <a:ext cx="6059424" cy="3916019"/>
          </a:xfrm>
          <a:prstGeom prst="rect">
            <a:avLst/>
          </a:prstGeom>
        </p:spPr>
      </p:pic>
      <p:sp>
        <p:nvSpPr>
          <p:cNvPr id="16" name="TextBox 15">
            <a:extLst>
              <a:ext uri="{FF2B5EF4-FFF2-40B4-BE49-F238E27FC236}">
                <a16:creationId xmlns:a16="http://schemas.microsoft.com/office/drawing/2014/main" id="{4A410F7B-C849-42DB-B194-CF8F2039B5C6}"/>
              </a:ext>
            </a:extLst>
          </p:cNvPr>
          <p:cNvSpPr txBox="1"/>
          <p:nvPr/>
        </p:nvSpPr>
        <p:spPr>
          <a:xfrm>
            <a:off x="6609520" y="3068743"/>
            <a:ext cx="4393098" cy="834887"/>
          </a:xfrm>
          <a:prstGeom prst="rect">
            <a:avLst/>
          </a:prstGeom>
          <a:noFill/>
        </p:spPr>
        <p:txBody>
          <a:bodyPr wrap="square" rtlCol="0">
            <a:noAutofit/>
          </a:bodyPr>
          <a:lstStyle/>
          <a:p>
            <a:pPr algn="ctr">
              <a:lnSpc>
                <a:spcPct val="90000"/>
              </a:lnSpc>
              <a:spcBef>
                <a:spcPts val="1200"/>
              </a:spcBef>
              <a:buClr>
                <a:srgbClr val="337DBE"/>
              </a:buClr>
              <a:buSzPct val="77000"/>
            </a:pPr>
            <a:r>
              <a:rPr lang="en-US" sz="6000" b="1" dirty="0">
                <a:solidFill>
                  <a:schemeClr val="accent1"/>
                </a:solidFill>
                <a:latin typeface="MV Boli" panose="02000500030200090000" pitchFamily="2" charset="0"/>
                <a:cs typeface="MV Boli" panose="02000500030200090000" pitchFamily="2" charset="0"/>
              </a:rPr>
              <a:t>SOLUTION</a:t>
            </a:r>
          </a:p>
        </p:txBody>
      </p:sp>
    </p:spTree>
    <p:extLst>
      <p:ext uri="{BB962C8B-B14F-4D97-AF65-F5344CB8AC3E}">
        <p14:creationId xmlns:p14="http://schemas.microsoft.com/office/powerpoint/2010/main" val="103130682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Where Do We Go from Here?</a:t>
            </a:r>
          </a:p>
        </p:txBody>
      </p:sp>
      <p:sp>
        <p:nvSpPr>
          <p:cNvPr id="3" name="Text Placeholder 2">
            <a:extLst>
              <a:ext uri="{FF2B5EF4-FFF2-40B4-BE49-F238E27FC236}">
                <a16:creationId xmlns:a16="http://schemas.microsoft.com/office/drawing/2014/main" id="{64D87638-ED60-4CA2-B521-2D737DEA6828}"/>
              </a:ext>
            </a:extLst>
          </p:cNvPr>
          <p:cNvSpPr>
            <a:spLocks noGrp="1"/>
          </p:cNvSpPr>
          <p:nvPr>
            <p:ph type="body" sz="quarter" idx="17"/>
          </p:nvPr>
        </p:nvSpPr>
        <p:spPr/>
        <p:txBody>
          <a:bodyPr/>
          <a:lstStyle/>
          <a:p>
            <a:r>
              <a:rPr lang="en-US" dirty="0"/>
              <a:t>Sources: P/C 360, </a:t>
            </a:r>
            <a:r>
              <a:rPr lang="en-US" i="1" dirty="0"/>
              <a:t>D&amp;I study: Issues, opportunities for women in insurance</a:t>
            </a:r>
            <a:r>
              <a:rPr lang="en-US" dirty="0"/>
              <a:t>, May 28, 2020</a:t>
            </a:r>
          </a:p>
        </p:txBody>
      </p:sp>
      <p:pic>
        <p:nvPicPr>
          <p:cNvPr id="6" name="Picture 5" descr="A close up of a sign&#10;&#10;Description automatically generated">
            <a:extLst>
              <a:ext uri="{FF2B5EF4-FFF2-40B4-BE49-F238E27FC236}">
                <a16:creationId xmlns:a16="http://schemas.microsoft.com/office/drawing/2014/main" id="{455466E0-F682-4065-84DA-5AEA0DD592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25633" y="3227292"/>
            <a:ext cx="5940735" cy="2557816"/>
          </a:xfrm>
          <a:prstGeom prst="rect">
            <a:avLst/>
          </a:prstGeom>
        </p:spPr>
      </p:pic>
      <p:sp>
        <p:nvSpPr>
          <p:cNvPr id="13" name="TextBox 12">
            <a:extLst>
              <a:ext uri="{FF2B5EF4-FFF2-40B4-BE49-F238E27FC236}">
                <a16:creationId xmlns:a16="http://schemas.microsoft.com/office/drawing/2014/main" id="{AF8A1EB1-EF51-49D6-8D52-D2BF726AD9AF}"/>
              </a:ext>
            </a:extLst>
          </p:cNvPr>
          <p:cNvSpPr txBox="1"/>
          <p:nvPr/>
        </p:nvSpPr>
        <p:spPr>
          <a:xfrm>
            <a:off x="1103936" y="1415629"/>
            <a:ext cx="10518966" cy="2557816"/>
          </a:xfrm>
          <a:prstGeom prst="rect">
            <a:avLst/>
          </a:prstGeom>
          <a:noFill/>
        </p:spPr>
        <p:txBody>
          <a:bodyPr wrap="square" tIns="0" bIns="0" rtlCol="0">
            <a:noAutofit/>
          </a:bodyPr>
          <a:lstStyle/>
          <a:p>
            <a:pPr>
              <a:spcAft>
                <a:spcPts val="600"/>
              </a:spcAft>
              <a:buClr>
                <a:srgbClr val="337DBE"/>
              </a:buClr>
              <a:buSzPct val="77000"/>
            </a:pPr>
            <a:r>
              <a:rPr lang="en-US" sz="2400" dirty="0">
                <a:solidFill>
                  <a:schemeClr val="accent1"/>
                </a:solidFill>
              </a:rPr>
              <a:t>Without targets that are clearly articulated around initiatives and strategies, it’s hard to conceive that diversity, equity or inclusion will really be achieved</a:t>
            </a:r>
          </a:p>
          <a:p>
            <a:pPr marL="228600" indent="-228600" algn="r">
              <a:spcAft>
                <a:spcPts val="600"/>
              </a:spcAft>
              <a:buClr>
                <a:srgbClr val="337DBE"/>
              </a:buClr>
              <a:buSzPct val="77000"/>
            </a:pPr>
            <a:r>
              <a:rPr lang="en-US" sz="2000" i="1" dirty="0">
                <a:solidFill>
                  <a:schemeClr val="accent1"/>
                </a:solidFill>
              </a:rPr>
              <a:t>– 	Dr. Leroy D. Nunery II, Founder and Principal, PlusUltré LLC</a:t>
            </a:r>
          </a:p>
        </p:txBody>
      </p:sp>
      <p:sp>
        <p:nvSpPr>
          <p:cNvPr id="15" name="Freeform 7">
            <a:extLst>
              <a:ext uri="{FF2B5EF4-FFF2-40B4-BE49-F238E27FC236}">
                <a16:creationId xmlns:a16="http://schemas.microsoft.com/office/drawing/2014/main" id="{329AFC04-5B5C-464C-B0BE-35FED419F6D8}"/>
              </a:ext>
            </a:extLst>
          </p:cNvPr>
          <p:cNvSpPr>
            <a:spLocks/>
          </p:cNvSpPr>
          <p:nvPr/>
        </p:nvSpPr>
        <p:spPr bwMode="gray">
          <a:xfrm>
            <a:off x="569098" y="1475667"/>
            <a:ext cx="455315" cy="595885"/>
          </a:xfrm>
          <a:custGeom>
            <a:avLst/>
            <a:gdLst>
              <a:gd name="T0" fmla="*/ 0 w 1260"/>
              <a:gd name="T1" fmla="*/ 0 h 1649"/>
              <a:gd name="T2" fmla="*/ 0 w 1260"/>
              <a:gd name="T3" fmla="*/ 1002 h 1649"/>
              <a:gd name="T4" fmla="*/ 792 w 1260"/>
              <a:gd name="T5" fmla="*/ 1002 h 1649"/>
              <a:gd name="T6" fmla="*/ 416 w 1260"/>
              <a:gd name="T7" fmla="*/ 1649 h 1649"/>
              <a:gd name="T8" fmla="*/ 416 w 1260"/>
              <a:gd name="T9" fmla="*/ 1649 h 1649"/>
              <a:gd name="T10" fmla="*/ 1260 w 1260"/>
              <a:gd name="T11" fmla="*/ 1007 h 1649"/>
              <a:gd name="T12" fmla="*/ 1260 w 1260"/>
              <a:gd name="T13" fmla="*/ 0 h 1649"/>
              <a:gd name="T14" fmla="*/ 0 w 1260"/>
              <a:gd name="T15" fmla="*/ 0 h 1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0" h="1649">
                <a:moveTo>
                  <a:pt x="0" y="0"/>
                </a:moveTo>
                <a:lnTo>
                  <a:pt x="0" y="1002"/>
                </a:lnTo>
                <a:lnTo>
                  <a:pt x="792" y="1002"/>
                </a:lnTo>
                <a:lnTo>
                  <a:pt x="416" y="1649"/>
                </a:lnTo>
                <a:lnTo>
                  <a:pt x="416" y="1649"/>
                </a:lnTo>
                <a:lnTo>
                  <a:pt x="1260" y="1007"/>
                </a:lnTo>
                <a:lnTo>
                  <a:pt x="126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17" name="Straight Connector 16">
            <a:extLst>
              <a:ext uri="{FF2B5EF4-FFF2-40B4-BE49-F238E27FC236}">
                <a16:creationId xmlns:a16="http://schemas.microsoft.com/office/drawing/2014/main" id="{F78BBC80-B37D-458D-ACDD-7FF78698EB94}"/>
              </a:ext>
            </a:extLst>
          </p:cNvPr>
          <p:cNvCxnSpPr>
            <a:cxnSpLocks/>
          </p:cNvCxnSpPr>
          <p:nvPr/>
        </p:nvCxnSpPr>
        <p:spPr>
          <a:xfrm>
            <a:off x="569098" y="2939142"/>
            <a:ext cx="11053804"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944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Final Thoughts</a:t>
            </a:r>
            <a:br>
              <a:rPr lang="en-US" dirty="0"/>
            </a:br>
            <a:endParaRPr lang="en-US" dirty="0"/>
          </a:p>
        </p:txBody>
      </p:sp>
      <p:pic>
        <p:nvPicPr>
          <p:cNvPr id="9" name="Picture 8" descr="A picture containing table, sitting, different, computer&#10;&#10;Description automatically generated">
            <a:extLst>
              <a:ext uri="{FF2B5EF4-FFF2-40B4-BE49-F238E27FC236}">
                <a16:creationId xmlns:a16="http://schemas.microsoft.com/office/drawing/2014/main" id="{61B8351C-CE04-46DE-B727-1386E8834D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419088"/>
          </a:xfrm>
          <a:prstGeom prst="rect">
            <a:avLst/>
          </a:prstGeom>
        </p:spPr>
      </p:pic>
    </p:spTree>
    <p:extLst>
      <p:ext uri="{BB962C8B-B14F-4D97-AF65-F5344CB8AC3E}">
        <p14:creationId xmlns:p14="http://schemas.microsoft.com/office/powerpoint/2010/main" val="413968099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clock&#10;&#10;Description automatically generated">
            <a:extLst>
              <a:ext uri="{FF2B5EF4-FFF2-40B4-BE49-F238E27FC236}">
                <a16:creationId xmlns:a16="http://schemas.microsoft.com/office/drawing/2014/main" id="{EEEC302E-A411-471D-866D-2D3738771FBC}"/>
              </a:ext>
            </a:extLst>
          </p:cNvPr>
          <p:cNvPicPr>
            <a:picLocks noChangeAspect="1"/>
          </p:cNvPicPr>
          <p:nvPr/>
        </p:nvPicPr>
        <p:blipFill>
          <a:blip r:embed="rId3"/>
          <a:stretch>
            <a:fillRect/>
          </a:stretch>
        </p:blipFill>
        <p:spPr>
          <a:xfrm>
            <a:off x="475488" y="1587176"/>
            <a:ext cx="6123691" cy="3975652"/>
          </a:xfrm>
          <a:prstGeom prst="rect">
            <a:avLst/>
          </a:prstGeom>
        </p:spPr>
      </p:pic>
      <p:sp>
        <p:nvSpPr>
          <p:cNvPr id="11" name="Title 10">
            <a:extLst>
              <a:ext uri="{FF2B5EF4-FFF2-40B4-BE49-F238E27FC236}">
                <a16:creationId xmlns:a16="http://schemas.microsoft.com/office/drawing/2014/main" id="{5A2EDF33-E776-4FC3-B351-87F1A327086B}"/>
              </a:ext>
            </a:extLst>
          </p:cNvPr>
          <p:cNvSpPr>
            <a:spLocks noGrp="1"/>
          </p:cNvSpPr>
          <p:nvPr>
            <p:ph type="title"/>
          </p:nvPr>
        </p:nvSpPr>
        <p:spPr>
          <a:xfrm>
            <a:off x="475488" y="232327"/>
            <a:ext cx="11277600" cy="950976"/>
          </a:xfrm>
        </p:spPr>
        <p:txBody>
          <a:bodyPr/>
          <a:lstStyle/>
          <a:p>
            <a:r>
              <a:rPr lang="en-US" dirty="0"/>
              <a:t>Insurers Are </a:t>
            </a:r>
            <a:r>
              <a:rPr lang="en-US" u="sng" dirty="0"/>
              <a:t>Financially Sound and Have the Resources*</a:t>
            </a:r>
            <a:r>
              <a:rPr lang="en-US" dirty="0"/>
              <a:t> to Keep America Resilient</a:t>
            </a:r>
          </a:p>
        </p:txBody>
      </p:sp>
      <p:sp>
        <p:nvSpPr>
          <p:cNvPr id="15" name="TextBox 14">
            <a:extLst>
              <a:ext uri="{FF2B5EF4-FFF2-40B4-BE49-F238E27FC236}">
                <a16:creationId xmlns:a16="http://schemas.microsoft.com/office/drawing/2014/main" id="{A9BC02D8-51EF-492D-B3A9-B9F2A8518257}"/>
              </a:ext>
            </a:extLst>
          </p:cNvPr>
          <p:cNvSpPr txBox="1"/>
          <p:nvPr/>
        </p:nvSpPr>
        <p:spPr>
          <a:xfrm>
            <a:off x="6766560" y="2393746"/>
            <a:ext cx="4578656" cy="1841824"/>
          </a:xfrm>
          <a:prstGeom prst="rect">
            <a:avLst/>
          </a:prstGeom>
          <a:noFill/>
        </p:spPr>
        <p:txBody>
          <a:bodyPr wrap="square" tIns="0" bIns="0" rtlCol="0">
            <a:noAutofit/>
          </a:bodyPr>
          <a:lstStyle/>
          <a:p>
            <a:pPr>
              <a:spcAft>
                <a:spcPts val="600"/>
              </a:spcAft>
              <a:buClr>
                <a:srgbClr val="337DBE"/>
              </a:buClr>
              <a:buSzPct val="77000"/>
            </a:pPr>
            <a:r>
              <a:rPr lang="en-US" sz="2200" dirty="0">
                <a:solidFill>
                  <a:schemeClr val="accent1"/>
                </a:solidFill>
              </a:rPr>
              <a:t>Despite setbacks due to</a:t>
            </a:r>
            <a:br>
              <a:rPr lang="en-US" sz="2200" dirty="0">
                <a:solidFill>
                  <a:schemeClr val="accent1"/>
                </a:solidFill>
              </a:rPr>
            </a:br>
            <a:r>
              <a:rPr lang="en-US" sz="2200" dirty="0">
                <a:solidFill>
                  <a:schemeClr val="accent1"/>
                </a:solidFill>
              </a:rPr>
              <a:t>COVID-19, the insurance industry stands ready to live up to its promises to keep households, communities and the American economy more secure, productive and stronger.</a:t>
            </a:r>
          </a:p>
        </p:txBody>
      </p:sp>
      <p:sp>
        <p:nvSpPr>
          <p:cNvPr id="17" name="Freeform 6">
            <a:extLst>
              <a:ext uri="{FF2B5EF4-FFF2-40B4-BE49-F238E27FC236}">
                <a16:creationId xmlns:a16="http://schemas.microsoft.com/office/drawing/2014/main" id="{241B0B49-5889-42BB-9E96-AAF2CE6F4E48}"/>
              </a:ext>
            </a:extLst>
          </p:cNvPr>
          <p:cNvSpPr>
            <a:spLocks noChangeAspect="1" noEditPoints="1"/>
          </p:cNvSpPr>
          <p:nvPr/>
        </p:nvSpPr>
        <p:spPr bwMode="gray">
          <a:xfrm>
            <a:off x="6876288" y="1750847"/>
            <a:ext cx="598679" cy="594360"/>
          </a:xfrm>
          <a:custGeom>
            <a:avLst/>
            <a:gdLst>
              <a:gd name="T0" fmla="*/ 1658 w 1663"/>
              <a:gd name="T1" fmla="*/ 829 h 1651"/>
              <a:gd name="T2" fmla="*/ 1663 w 1663"/>
              <a:gd name="T3" fmla="*/ 829 h 1651"/>
              <a:gd name="T4" fmla="*/ 1663 w 1663"/>
              <a:gd name="T5" fmla="*/ 825 h 1651"/>
              <a:gd name="T6" fmla="*/ 1658 w 1663"/>
              <a:gd name="T7" fmla="*/ 829 h 1651"/>
              <a:gd name="T8" fmla="*/ 843 w 1663"/>
              <a:gd name="T9" fmla="*/ 0 h 1651"/>
              <a:gd name="T10" fmla="*/ 0 w 1663"/>
              <a:gd name="T11" fmla="*/ 825 h 1651"/>
              <a:gd name="T12" fmla="*/ 0 w 1663"/>
              <a:gd name="T13" fmla="*/ 1649 h 1651"/>
              <a:gd name="T14" fmla="*/ 843 w 1663"/>
              <a:gd name="T15" fmla="*/ 1649 h 1651"/>
              <a:gd name="T16" fmla="*/ 843 w 1663"/>
              <a:gd name="T17" fmla="*/ 1651 h 1651"/>
              <a:gd name="T18" fmla="*/ 1599 w 1663"/>
              <a:gd name="T19" fmla="*/ 891 h 1651"/>
              <a:gd name="T20" fmla="*/ 1658 w 1663"/>
              <a:gd name="T21" fmla="*/ 829 h 1651"/>
              <a:gd name="T22" fmla="*/ 843 w 1663"/>
              <a:gd name="T23" fmla="*/ 829 h 1651"/>
              <a:gd name="T24" fmla="*/ 843 w 1663"/>
              <a:gd name="T25"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3" h="1651">
                <a:moveTo>
                  <a:pt x="1658" y="829"/>
                </a:moveTo>
                <a:lnTo>
                  <a:pt x="1663" y="829"/>
                </a:lnTo>
                <a:lnTo>
                  <a:pt x="1663" y="825"/>
                </a:lnTo>
                <a:lnTo>
                  <a:pt x="1658" y="829"/>
                </a:lnTo>
                <a:close/>
                <a:moveTo>
                  <a:pt x="843" y="0"/>
                </a:moveTo>
                <a:lnTo>
                  <a:pt x="0" y="825"/>
                </a:lnTo>
                <a:lnTo>
                  <a:pt x="0" y="1649"/>
                </a:lnTo>
                <a:lnTo>
                  <a:pt x="843" y="1649"/>
                </a:lnTo>
                <a:lnTo>
                  <a:pt x="843" y="1651"/>
                </a:lnTo>
                <a:lnTo>
                  <a:pt x="1599" y="891"/>
                </a:lnTo>
                <a:lnTo>
                  <a:pt x="1658" y="829"/>
                </a:lnTo>
                <a:lnTo>
                  <a:pt x="843" y="829"/>
                </a:lnTo>
                <a:lnTo>
                  <a:pt x="84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Rectangle 1">
            <a:extLst>
              <a:ext uri="{FF2B5EF4-FFF2-40B4-BE49-F238E27FC236}">
                <a16:creationId xmlns:a16="http://schemas.microsoft.com/office/drawing/2014/main" id="{1FC5FF81-B2CE-41F3-9769-592E43C6B52F}"/>
              </a:ext>
            </a:extLst>
          </p:cNvPr>
          <p:cNvSpPr/>
          <p:nvPr/>
        </p:nvSpPr>
        <p:spPr>
          <a:xfrm>
            <a:off x="963168" y="5884151"/>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rPr>
              <a:t>*See COVID-19 “Final Thought”</a:t>
            </a:r>
          </a:p>
        </p:txBody>
      </p:sp>
    </p:spTree>
    <p:extLst>
      <p:ext uri="{BB962C8B-B14F-4D97-AF65-F5344CB8AC3E}">
        <p14:creationId xmlns:p14="http://schemas.microsoft.com/office/powerpoint/2010/main" val="2191785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person, indoor, table, wooden&#10;&#10;Description automatically generated">
            <a:extLst>
              <a:ext uri="{FF2B5EF4-FFF2-40B4-BE49-F238E27FC236}">
                <a16:creationId xmlns:a16="http://schemas.microsoft.com/office/drawing/2014/main" id="{8D07B56D-76E0-48AE-9204-D45D993CEF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488" y="1587175"/>
            <a:ext cx="4261084" cy="3975653"/>
          </a:xfrm>
          <a:prstGeom prst="rect">
            <a:avLst/>
          </a:prstGeom>
        </p:spPr>
      </p:pic>
      <p:sp>
        <p:nvSpPr>
          <p:cNvPr id="11" name="Title 10">
            <a:extLst>
              <a:ext uri="{FF2B5EF4-FFF2-40B4-BE49-F238E27FC236}">
                <a16:creationId xmlns:a16="http://schemas.microsoft.com/office/drawing/2014/main" id="{AA130800-1C37-42B8-8DF9-2A64396808F1}"/>
              </a:ext>
            </a:extLst>
          </p:cNvPr>
          <p:cNvSpPr>
            <a:spLocks noGrp="1"/>
          </p:cNvSpPr>
          <p:nvPr>
            <p:ph type="title"/>
          </p:nvPr>
        </p:nvSpPr>
        <p:spPr/>
        <p:txBody>
          <a:bodyPr/>
          <a:lstStyle/>
          <a:p>
            <a:r>
              <a:rPr lang="en-US" dirty="0"/>
              <a:t>It Takes a Movement to Build a Stronger, More Resilient America </a:t>
            </a:r>
          </a:p>
        </p:txBody>
      </p:sp>
      <p:sp>
        <p:nvSpPr>
          <p:cNvPr id="15" name="TextBox 14">
            <a:extLst>
              <a:ext uri="{FF2B5EF4-FFF2-40B4-BE49-F238E27FC236}">
                <a16:creationId xmlns:a16="http://schemas.microsoft.com/office/drawing/2014/main" id="{1E3930E0-7B1D-4CD8-82B8-1564ADA0768C}"/>
              </a:ext>
            </a:extLst>
          </p:cNvPr>
          <p:cNvSpPr txBox="1"/>
          <p:nvPr/>
        </p:nvSpPr>
        <p:spPr>
          <a:xfrm>
            <a:off x="5183656" y="2393746"/>
            <a:ext cx="6161560" cy="1841824"/>
          </a:xfrm>
          <a:prstGeom prst="rect">
            <a:avLst/>
          </a:prstGeom>
          <a:noFill/>
        </p:spPr>
        <p:txBody>
          <a:bodyPr wrap="square" tIns="0" bIns="0" rtlCol="0">
            <a:noAutofit/>
          </a:bodyPr>
          <a:lstStyle/>
          <a:p>
            <a:pPr>
              <a:spcAft>
                <a:spcPts val="600"/>
              </a:spcAft>
              <a:buClr>
                <a:srgbClr val="337DBE"/>
              </a:buClr>
              <a:buSzPct val="77000"/>
            </a:pPr>
            <a:r>
              <a:rPr lang="en-US" sz="2200" dirty="0">
                <a:solidFill>
                  <a:schemeClr val="accent1"/>
                </a:solidFill>
              </a:rPr>
              <a:t>Greater catastrophe risks demand greater mitigation and resilience tools to reduce loss of lives and money. The Resilience Accelerator and its partners advance this cause by building a Resilience Movement to empower all.</a:t>
            </a:r>
          </a:p>
        </p:txBody>
      </p:sp>
      <p:sp>
        <p:nvSpPr>
          <p:cNvPr id="17" name="Freeform 6">
            <a:extLst>
              <a:ext uri="{FF2B5EF4-FFF2-40B4-BE49-F238E27FC236}">
                <a16:creationId xmlns:a16="http://schemas.microsoft.com/office/drawing/2014/main" id="{5666ABE8-8D1D-48A0-93BE-00B5FE52D965}"/>
              </a:ext>
            </a:extLst>
          </p:cNvPr>
          <p:cNvSpPr>
            <a:spLocks noChangeAspect="1" noEditPoints="1"/>
          </p:cNvSpPr>
          <p:nvPr/>
        </p:nvSpPr>
        <p:spPr bwMode="gray">
          <a:xfrm>
            <a:off x="5259857" y="1750847"/>
            <a:ext cx="598679" cy="594360"/>
          </a:xfrm>
          <a:custGeom>
            <a:avLst/>
            <a:gdLst>
              <a:gd name="T0" fmla="*/ 1658 w 1663"/>
              <a:gd name="T1" fmla="*/ 829 h 1651"/>
              <a:gd name="T2" fmla="*/ 1663 w 1663"/>
              <a:gd name="T3" fmla="*/ 829 h 1651"/>
              <a:gd name="T4" fmla="*/ 1663 w 1663"/>
              <a:gd name="T5" fmla="*/ 825 h 1651"/>
              <a:gd name="T6" fmla="*/ 1658 w 1663"/>
              <a:gd name="T7" fmla="*/ 829 h 1651"/>
              <a:gd name="T8" fmla="*/ 843 w 1663"/>
              <a:gd name="T9" fmla="*/ 0 h 1651"/>
              <a:gd name="T10" fmla="*/ 0 w 1663"/>
              <a:gd name="T11" fmla="*/ 825 h 1651"/>
              <a:gd name="T12" fmla="*/ 0 w 1663"/>
              <a:gd name="T13" fmla="*/ 1649 h 1651"/>
              <a:gd name="T14" fmla="*/ 843 w 1663"/>
              <a:gd name="T15" fmla="*/ 1649 h 1651"/>
              <a:gd name="T16" fmla="*/ 843 w 1663"/>
              <a:gd name="T17" fmla="*/ 1651 h 1651"/>
              <a:gd name="T18" fmla="*/ 1599 w 1663"/>
              <a:gd name="T19" fmla="*/ 891 h 1651"/>
              <a:gd name="T20" fmla="*/ 1658 w 1663"/>
              <a:gd name="T21" fmla="*/ 829 h 1651"/>
              <a:gd name="T22" fmla="*/ 843 w 1663"/>
              <a:gd name="T23" fmla="*/ 829 h 1651"/>
              <a:gd name="T24" fmla="*/ 843 w 1663"/>
              <a:gd name="T25"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3" h="1651">
                <a:moveTo>
                  <a:pt x="1658" y="829"/>
                </a:moveTo>
                <a:lnTo>
                  <a:pt x="1663" y="829"/>
                </a:lnTo>
                <a:lnTo>
                  <a:pt x="1663" y="825"/>
                </a:lnTo>
                <a:lnTo>
                  <a:pt x="1658" y="829"/>
                </a:lnTo>
                <a:close/>
                <a:moveTo>
                  <a:pt x="843" y="0"/>
                </a:moveTo>
                <a:lnTo>
                  <a:pt x="0" y="825"/>
                </a:lnTo>
                <a:lnTo>
                  <a:pt x="0" y="1649"/>
                </a:lnTo>
                <a:lnTo>
                  <a:pt x="843" y="1649"/>
                </a:lnTo>
                <a:lnTo>
                  <a:pt x="843" y="1651"/>
                </a:lnTo>
                <a:lnTo>
                  <a:pt x="1599" y="891"/>
                </a:lnTo>
                <a:lnTo>
                  <a:pt x="1658" y="829"/>
                </a:lnTo>
                <a:lnTo>
                  <a:pt x="843" y="829"/>
                </a:lnTo>
                <a:lnTo>
                  <a:pt x="84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2430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2892D1-0F18-40DB-AE12-2F196C1E770B}"/>
              </a:ext>
            </a:extLst>
          </p:cNvPr>
          <p:cNvGrpSpPr/>
          <p:nvPr/>
        </p:nvGrpSpPr>
        <p:grpSpPr>
          <a:xfrm>
            <a:off x="9743529" y="1100481"/>
            <a:ext cx="2448471" cy="4676376"/>
            <a:chOff x="9743529" y="1100481"/>
            <a:chExt cx="2448471" cy="4676376"/>
          </a:xfrm>
        </p:grpSpPr>
        <p:pic>
          <p:nvPicPr>
            <p:cNvPr id="9" name="Picture 8" descr="A group of people posing for the camera&#10;&#10;Description automatically generated">
              <a:extLst>
                <a:ext uri="{FF2B5EF4-FFF2-40B4-BE49-F238E27FC236}">
                  <a16:creationId xmlns:a16="http://schemas.microsoft.com/office/drawing/2014/main" id="{7138A6ED-D61F-4DB1-852A-7D20230041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43529" y="1826649"/>
              <a:ext cx="2448471" cy="3950208"/>
            </a:xfrm>
            <a:prstGeom prst="rect">
              <a:avLst/>
            </a:prstGeom>
          </p:spPr>
        </p:pic>
        <p:sp>
          <p:nvSpPr>
            <p:cNvPr id="26" name="Text Placeholder 4">
              <a:extLst>
                <a:ext uri="{FF2B5EF4-FFF2-40B4-BE49-F238E27FC236}">
                  <a16:creationId xmlns:a16="http://schemas.microsoft.com/office/drawing/2014/main" id="{9F3A2D94-6135-49EA-8001-B82F2A617561}"/>
                </a:ext>
              </a:extLst>
            </p:cNvPr>
            <p:cNvSpPr txBox="1">
              <a:spLocks/>
            </p:cNvSpPr>
            <p:nvPr/>
          </p:nvSpPr>
          <p:spPr bwMode="gray">
            <a:xfrm>
              <a:off x="9743529" y="1100481"/>
              <a:ext cx="2448471" cy="753476"/>
            </a:xfrm>
            <a:prstGeom prst="snip1Rect">
              <a:avLst>
                <a:gd name="adj" fmla="val 29185"/>
              </a:avLst>
            </a:prstGeom>
            <a:solidFill>
              <a:schemeClr val="accent6"/>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Fairness &amp; Equality</a:t>
              </a:r>
            </a:p>
          </p:txBody>
        </p:sp>
      </p:grpSp>
      <p:sp>
        <p:nvSpPr>
          <p:cNvPr id="6" name="Title 5">
            <a:extLst>
              <a:ext uri="{FF2B5EF4-FFF2-40B4-BE49-F238E27FC236}">
                <a16:creationId xmlns:a16="http://schemas.microsoft.com/office/drawing/2014/main" id="{AD05E6CD-58A5-439B-AAAE-14D2F7070AE3}"/>
              </a:ext>
            </a:extLst>
          </p:cNvPr>
          <p:cNvSpPr>
            <a:spLocks noGrp="1"/>
          </p:cNvSpPr>
          <p:nvPr>
            <p:ph type="title"/>
          </p:nvPr>
        </p:nvSpPr>
        <p:spPr/>
        <p:txBody>
          <a:bodyPr/>
          <a:lstStyle/>
          <a:p>
            <a:r>
              <a:rPr lang="en-US" dirty="0"/>
              <a:t>A New Milestone for Measuring Success</a:t>
            </a:r>
          </a:p>
        </p:txBody>
      </p:sp>
      <p:grpSp>
        <p:nvGrpSpPr>
          <p:cNvPr id="7" name="Group 6">
            <a:extLst>
              <a:ext uri="{FF2B5EF4-FFF2-40B4-BE49-F238E27FC236}">
                <a16:creationId xmlns:a16="http://schemas.microsoft.com/office/drawing/2014/main" id="{E94956CA-7E77-4C38-9FA8-A563F0DD7448}"/>
              </a:ext>
            </a:extLst>
          </p:cNvPr>
          <p:cNvGrpSpPr/>
          <p:nvPr/>
        </p:nvGrpSpPr>
        <p:grpSpPr>
          <a:xfrm>
            <a:off x="4871765" y="1100481"/>
            <a:ext cx="2445422" cy="4676375"/>
            <a:chOff x="4871765" y="1100481"/>
            <a:chExt cx="2445422" cy="4676375"/>
          </a:xfrm>
        </p:grpSpPr>
        <p:pic>
          <p:nvPicPr>
            <p:cNvPr id="12" name="Picture 11" descr="A picture containing metalware&#10;&#10;Description automatically generated">
              <a:extLst>
                <a:ext uri="{FF2B5EF4-FFF2-40B4-BE49-F238E27FC236}">
                  <a16:creationId xmlns:a16="http://schemas.microsoft.com/office/drawing/2014/main" id="{7D2D23F7-B9A9-483C-9787-CB98B44716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1765" y="1826648"/>
              <a:ext cx="2445421" cy="3950208"/>
            </a:xfrm>
            <a:prstGeom prst="rect">
              <a:avLst/>
            </a:prstGeom>
          </p:spPr>
        </p:pic>
        <p:sp>
          <p:nvSpPr>
            <p:cNvPr id="13" name="Text Placeholder 4">
              <a:extLst>
                <a:ext uri="{FF2B5EF4-FFF2-40B4-BE49-F238E27FC236}">
                  <a16:creationId xmlns:a16="http://schemas.microsoft.com/office/drawing/2014/main" id="{DC255597-00AC-46E5-A8C6-741C1EF3EE06}"/>
                </a:ext>
              </a:extLst>
            </p:cNvPr>
            <p:cNvSpPr txBox="1">
              <a:spLocks/>
            </p:cNvSpPr>
            <p:nvPr/>
          </p:nvSpPr>
          <p:spPr bwMode="gray">
            <a:xfrm>
              <a:off x="4871765" y="1100481"/>
              <a:ext cx="2445422" cy="753476"/>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Capital Protections</a:t>
              </a:r>
            </a:p>
          </p:txBody>
        </p:sp>
      </p:grpSp>
      <p:grpSp>
        <p:nvGrpSpPr>
          <p:cNvPr id="5" name="Group 4">
            <a:extLst>
              <a:ext uri="{FF2B5EF4-FFF2-40B4-BE49-F238E27FC236}">
                <a16:creationId xmlns:a16="http://schemas.microsoft.com/office/drawing/2014/main" id="{0D236BAC-008A-40C8-B9DF-8F7F9F28C3B1}"/>
              </a:ext>
            </a:extLst>
          </p:cNvPr>
          <p:cNvGrpSpPr/>
          <p:nvPr/>
        </p:nvGrpSpPr>
        <p:grpSpPr>
          <a:xfrm>
            <a:off x="2435882" y="1100481"/>
            <a:ext cx="2445422" cy="4676375"/>
            <a:chOff x="2435882" y="1100481"/>
            <a:chExt cx="2445422" cy="4676375"/>
          </a:xfrm>
        </p:grpSpPr>
        <p:pic>
          <p:nvPicPr>
            <p:cNvPr id="15" name="Picture 14" descr="A picture containing sky, outdoor, building, ground&#10;&#10;Description automatically generated">
              <a:extLst>
                <a:ext uri="{FF2B5EF4-FFF2-40B4-BE49-F238E27FC236}">
                  <a16:creationId xmlns:a16="http://schemas.microsoft.com/office/drawing/2014/main" id="{76B75CDA-B833-4D84-96E6-25354FEC28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35882" y="1826648"/>
              <a:ext cx="2445422" cy="3950208"/>
            </a:xfrm>
            <a:prstGeom prst="rect">
              <a:avLst/>
            </a:prstGeom>
          </p:spPr>
        </p:pic>
        <p:pic>
          <p:nvPicPr>
            <p:cNvPr id="17" name="Picture 6" descr="Image result for iihs logo">
              <a:extLst>
                <a:ext uri="{FF2B5EF4-FFF2-40B4-BE49-F238E27FC236}">
                  <a16:creationId xmlns:a16="http://schemas.microsoft.com/office/drawing/2014/main" id="{239931D6-1FA2-4844-8DD6-65E1F2AD96A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84183" y="2036527"/>
              <a:ext cx="812764" cy="4278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WCRI Logo">
              <a:extLst>
                <a:ext uri="{FF2B5EF4-FFF2-40B4-BE49-F238E27FC236}">
                  <a16:creationId xmlns:a16="http://schemas.microsoft.com/office/drawing/2014/main" id="{3676910F-106E-438A-830A-3B1C9B175B8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 r="-3712"/>
            <a:stretch/>
          </p:blipFill>
          <p:spPr bwMode="auto">
            <a:xfrm>
              <a:off x="3516529" y="2036527"/>
              <a:ext cx="1215375" cy="4687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4445089-3D12-415B-9647-AFDBA91F4D83}"/>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34007" y="2922859"/>
              <a:ext cx="1119544" cy="528805"/>
            </a:xfrm>
            <a:prstGeom prst="rect">
              <a:avLst/>
            </a:prstGeom>
          </p:spPr>
        </p:pic>
        <p:sp>
          <p:nvSpPr>
            <p:cNvPr id="16" name="Text Placeholder 4">
              <a:extLst>
                <a:ext uri="{FF2B5EF4-FFF2-40B4-BE49-F238E27FC236}">
                  <a16:creationId xmlns:a16="http://schemas.microsoft.com/office/drawing/2014/main" id="{E28552BC-B391-49CE-B9CB-4FE28097E260}"/>
                </a:ext>
              </a:extLst>
            </p:cNvPr>
            <p:cNvSpPr txBox="1">
              <a:spLocks/>
            </p:cNvSpPr>
            <p:nvPr/>
          </p:nvSpPr>
          <p:spPr bwMode="gray">
            <a:xfrm>
              <a:off x="2435882" y="1100481"/>
              <a:ext cx="2445422" cy="753476"/>
            </a:xfrm>
            <a:prstGeom prst="snip1Rect">
              <a:avLst>
                <a:gd name="adj" fmla="val 29185"/>
              </a:avLst>
            </a:prstGeom>
            <a:solidFill>
              <a:schemeClr val="accent2"/>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a:t>
              </a:r>
              <a:b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Well-being</a:t>
              </a:r>
            </a:p>
          </p:txBody>
        </p:sp>
      </p:grpSp>
      <p:grpSp>
        <p:nvGrpSpPr>
          <p:cNvPr id="4" name="Group 3">
            <a:extLst>
              <a:ext uri="{FF2B5EF4-FFF2-40B4-BE49-F238E27FC236}">
                <a16:creationId xmlns:a16="http://schemas.microsoft.com/office/drawing/2014/main" id="{A3AADDD2-9846-4C0A-9CDF-6593E227BCDA}"/>
              </a:ext>
            </a:extLst>
          </p:cNvPr>
          <p:cNvGrpSpPr/>
          <p:nvPr/>
        </p:nvGrpSpPr>
        <p:grpSpPr>
          <a:xfrm>
            <a:off x="0" y="1100481"/>
            <a:ext cx="2445422" cy="4676375"/>
            <a:chOff x="0" y="1100481"/>
            <a:chExt cx="2445422" cy="4676375"/>
          </a:xfrm>
        </p:grpSpPr>
        <p:pic>
          <p:nvPicPr>
            <p:cNvPr id="21" name="Picture 20">
              <a:extLst>
                <a:ext uri="{FF2B5EF4-FFF2-40B4-BE49-F238E27FC236}">
                  <a16:creationId xmlns:a16="http://schemas.microsoft.com/office/drawing/2014/main" id="{2A7BED3A-295C-4017-BBAA-CA413F146BE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1826648"/>
              <a:ext cx="2435882" cy="3950208"/>
            </a:xfrm>
            <a:prstGeom prst="rect">
              <a:avLst/>
            </a:prstGeom>
          </p:spPr>
        </p:pic>
        <p:sp>
          <p:nvSpPr>
            <p:cNvPr id="22" name="Text Placeholder 4">
              <a:extLst>
                <a:ext uri="{FF2B5EF4-FFF2-40B4-BE49-F238E27FC236}">
                  <a16:creationId xmlns:a16="http://schemas.microsoft.com/office/drawing/2014/main" id="{5B42E8F2-8BD4-41CC-A54C-E73BE80096CE}"/>
                </a:ext>
              </a:extLst>
            </p:cNvPr>
            <p:cNvSpPr txBox="1">
              <a:spLocks/>
            </p:cNvSpPr>
            <p:nvPr/>
          </p:nvSpPr>
          <p:spPr bwMode="gray">
            <a:xfrm>
              <a:off x="0" y="1100481"/>
              <a:ext cx="2445422" cy="753476"/>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Economic Growth</a:t>
              </a:r>
            </a:p>
          </p:txBody>
        </p:sp>
      </p:grpSp>
      <p:grpSp>
        <p:nvGrpSpPr>
          <p:cNvPr id="8" name="Group 7">
            <a:extLst>
              <a:ext uri="{FF2B5EF4-FFF2-40B4-BE49-F238E27FC236}">
                <a16:creationId xmlns:a16="http://schemas.microsoft.com/office/drawing/2014/main" id="{96768171-475F-456D-9904-34BD4FB3FA6C}"/>
              </a:ext>
            </a:extLst>
          </p:cNvPr>
          <p:cNvGrpSpPr/>
          <p:nvPr/>
        </p:nvGrpSpPr>
        <p:grpSpPr>
          <a:xfrm>
            <a:off x="7307647" y="1100481"/>
            <a:ext cx="2445422" cy="4676375"/>
            <a:chOff x="7307647" y="1100481"/>
            <a:chExt cx="2445422" cy="4676375"/>
          </a:xfrm>
        </p:grpSpPr>
        <p:pic>
          <p:nvPicPr>
            <p:cNvPr id="24" name="Picture 23" descr="A picture containing outdoor, sky, man, snow&#10;&#10;Description automatically generated">
              <a:extLst>
                <a:ext uri="{FF2B5EF4-FFF2-40B4-BE49-F238E27FC236}">
                  <a16:creationId xmlns:a16="http://schemas.microsoft.com/office/drawing/2014/main" id="{E6D23871-E86A-46BF-BA6F-E527D1D711C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307647" y="1826648"/>
              <a:ext cx="2435882" cy="3950208"/>
            </a:xfrm>
            <a:prstGeom prst="rect">
              <a:avLst/>
            </a:prstGeom>
          </p:spPr>
        </p:pic>
        <p:sp>
          <p:nvSpPr>
            <p:cNvPr id="25" name="Text Placeholder 4">
              <a:extLst>
                <a:ext uri="{FF2B5EF4-FFF2-40B4-BE49-F238E27FC236}">
                  <a16:creationId xmlns:a16="http://schemas.microsoft.com/office/drawing/2014/main" id="{F491ABD2-2CC1-40B8-B63E-F02B9DE90CBE}"/>
                </a:ext>
              </a:extLst>
            </p:cNvPr>
            <p:cNvSpPr txBox="1">
              <a:spLocks/>
            </p:cNvSpPr>
            <p:nvPr/>
          </p:nvSpPr>
          <p:spPr bwMode="gray">
            <a:xfrm>
              <a:off x="7307647" y="1100481"/>
              <a:ext cx="2445422" cy="753476"/>
            </a:xfrm>
            <a:prstGeom prst="snip1Rect">
              <a:avLst>
                <a:gd name="adj" fmla="val 29185"/>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Resilience</a:t>
              </a:r>
            </a:p>
          </p:txBody>
        </p:sp>
      </p:grpSp>
    </p:spTree>
    <p:extLst>
      <p:ext uri="{BB962C8B-B14F-4D97-AF65-F5344CB8AC3E}">
        <p14:creationId xmlns:p14="http://schemas.microsoft.com/office/powerpoint/2010/main" val="17593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ppt_x</p:attrName>
                                        </p:attrNameLst>
                                      </p:cBhvr>
                                      <p:tavLst>
                                        <p:tav tm="0">
                                          <p:val>
                                            <p:strVal val="#ppt_x-#ppt_w*1.125000"/>
                                          </p:val>
                                        </p:tav>
                                        <p:tav tm="100000">
                                          <p:val>
                                            <p:strVal val="#ppt_x"/>
                                          </p:val>
                                        </p:tav>
                                      </p:tavLst>
                                    </p:anim>
                                    <p:animEffect transition="in" filter="wipe(righ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erson sitting in front of a window&#10;&#10;Description automatically generated">
            <a:extLst>
              <a:ext uri="{FF2B5EF4-FFF2-40B4-BE49-F238E27FC236}">
                <a16:creationId xmlns:a16="http://schemas.microsoft.com/office/drawing/2014/main" id="{069E896B-CE11-4726-8FC7-B72CBB636D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488" y="1587176"/>
            <a:ext cx="4261084" cy="3975652"/>
          </a:xfrm>
          <a:prstGeom prst="rect">
            <a:avLst/>
          </a:prstGeom>
        </p:spPr>
      </p:pic>
      <p:sp>
        <p:nvSpPr>
          <p:cNvPr id="11" name="Title 10">
            <a:extLst>
              <a:ext uri="{FF2B5EF4-FFF2-40B4-BE49-F238E27FC236}">
                <a16:creationId xmlns:a16="http://schemas.microsoft.com/office/drawing/2014/main" id="{B1A9E72F-E193-45F0-ACEE-67B211316C95}"/>
              </a:ext>
            </a:extLst>
          </p:cNvPr>
          <p:cNvSpPr>
            <a:spLocks noGrp="1"/>
          </p:cNvSpPr>
          <p:nvPr>
            <p:ph type="title"/>
          </p:nvPr>
        </p:nvSpPr>
        <p:spPr/>
        <p:txBody>
          <a:bodyPr/>
          <a:lstStyle/>
          <a:p>
            <a:r>
              <a:rPr lang="en-US" dirty="0"/>
              <a:t>Commitment to Creating and Empowering Structure to Ensure Diversity and Inclusion at All Levels</a:t>
            </a:r>
          </a:p>
        </p:txBody>
      </p:sp>
      <p:sp>
        <p:nvSpPr>
          <p:cNvPr id="15" name="TextBox 14">
            <a:extLst>
              <a:ext uri="{FF2B5EF4-FFF2-40B4-BE49-F238E27FC236}">
                <a16:creationId xmlns:a16="http://schemas.microsoft.com/office/drawing/2014/main" id="{591D87C9-8EDC-400A-99BC-8C316079E62B}"/>
              </a:ext>
            </a:extLst>
          </p:cNvPr>
          <p:cNvSpPr txBox="1"/>
          <p:nvPr/>
        </p:nvSpPr>
        <p:spPr>
          <a:xfrm>
            <a:off x="5183656" y="2393746"/>
            <a:ext cx="6161560" cy="1841824"/>
          </a:xfrm>
          <a:prstGeom prst="rect">
            <a:avLst/>
          </a:prstGeom>
          <a:noFill/>
        </p:spPr>
        <p:txBody>
          <a:bodyPr wrap="square" tIns="0" bIns="0" rtlCol="0">
            <a:noAutofit/>
          </a:bodyPr>
          <a:lstStyle/>
          <a:p>
            <a:pPr>
              <a:spcAft>
                <a:spcPts val="600"/>
              </a:spcAft>
              <a:buClr>
                <a:srgbClr val="337DBE"/>
              </a:buClr>
              <a:buSzPct val="77000"/>
            </a:pPr>
            <a:r>
              <a:rPr lang="en-US" sz="2200" dirty="0">
                <a:solidFill>
                  <a:schemeClr val="accent1"/>
                </a:solidFill>
              </a:rPr>
              <a:t>Diversity and inclusion in our industry won’t just “happen.” We’ve made organic gains in the 21st century and are creating new structures by devoting energy and resources necessary to make the insurance industry a leader in breaking down barriers and building truly inclusive workforce.</a:t>
            </a:r>
          </a:p>
        </p:txBody>
      </p:sp>
      <p:sp>
        <p:nvSpPr>
          <p:cNvPr id="17" name="Freeform 6">
            <a:extLst>
              <a:ext uri="{FF2B5EF4-FFF2-40B4-BE49-F238E27FC236}">
                <a16:creationId xmlns:a16="http://schemas.microsoft.com/office/drawing/2014/main" id="{9F3B123B-1213-4483-8B55-B8C2521417BE}"/>
              </a:ext>
            </a:extLst>
          </p:cNvPr>
          <p:cNvSpPr>
            <a:spLocks noChangeAspect="1" noEditPoints="1"/>
          </p:cNvSpPr>
          <p:nvPr/>
        </p:nvSpPr>
        <p:spPr bwMode="gray">
          <a:xfrm>
            <a:off x="5259857" y="1750847"/>
            <a:ext cx="598679" cy="594360"/>
          </a:xfrm>
          <a:custGeom>
            <a:avLst/>
            <a:gdLst>
              <a:gd name="T0" fmla="*/ 1658 w 1663"/>
              <a:gd name="T1" fmla="*/ 829 h 1651"/>
              <a:gd name="T2" fmla="*/ 1663 w 1663"/>
              <a:gd name="T3" fmla="*/ 829 h 1651"/>
              <a:gd name="T4" fmla="*/ 1663 w 1663"/>
              <a:gd name="T5" fmla="*/ 825 h 1651"/>
              <a:gd name="T6" fmla="*/ 1658 w 1663"/>
              <a:gd name="T7" fmla="*/ 829 h 1651"/>
              <a:gd name="T8" fmla="*/ 843 w 1663"/>
              <a:gd name="T9" fmla="*/ 0 h 1651"/>
              <a:gd name="T10" fmla="*/ 0 w 1663"/>
              <a:gd name="T11" fmla="*/ 825 h 1651"/>
              <a:gd name="T12" fmla="*/ 0 w 1663"/>
              <a:gd name="T13" fmla="*/ 1649 h 1651"/>
              <a:gd name="T14" fmla="*/ 843 w 1663"/>
              <a:gd name="T15" fmla="*/ 1649 h 1651"/>
              <a:gd name="T16" fmla="*/ 843 w 1663"/>
              <a:gd name="T17" fmla="*/ 1651 h 1651"/>
              <a:gd name="T18" fmla="*/ 1599 w 1663"/>
              <a:gd name="T19" fmla="*/ 891 h 1651"/>
              <a:gd name="T20" fmla="*/ 1658 w 1663"/>
              <a:gd name="T21" fmla="*/ 829 h 1651"/>
              <a:gd name="T22" fmla="*/ 843 w 1663"/>
              <a:gd name="T23" fmla="*/ 829 h 1651"/>
              <a:gd name="T24" fmla="*/ 843 w 1663"/>
              <a:gd name="T25"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3" h="1651">
                <a:moveTo>
                  <a:pt x="1658" y="829"/>
                </a:moveTo>
                <a:lnTo>
                  <a:pt x="1663" y="829"/>
                </a:lnTo>
                <a:lnTo>
                  <a:pt x="1663" y="825"/>
                </a:lnTo>
                <a:lnTo>
                  <a:pt x="1658" y="829"/>
                </a:lnTo>
                <a:close/>
                <a:moveTo>
                  <a:pt x="843" y="0"/>
                </a:moveTo>
                <a:lnTo>
                  <a:pt x="0" y="825"/>
                </a:lnTo>
                <a:lnTo>
                  <a:pt x="0" y="1649"/>
                </a:lnTo>
                <a:lnTo>
                  <a:pt x="843" y="1649"/>
                </a:lnTo>
                <a:lnTo>
                  <a:pt x="843" y="1651"/>
                </a:lnTo>
                <a:lnTo>
                  <a:pt x="1599" y="891"/>
                </a:lnTo>
                <a:lnTo>
                  <a:pt x="1658" y="829"/>
                </a:lnTo>
                <a:lnTo>
                  <a:pt x="843" y="829"/>
                </a:lnTo>
                <a:lnTo>
                  <a:pt x="84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43914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9A03C9-9A65-4B74-8E9D-B501D47EE2BF}"/>
              </a:ext>
            </a:extLst>
          </p:cNvPr>
          <p:cNvSpPr/>
          <p:nvPr/>
        </p:nvSpPr>
        <p:spPr>
          <a:xfrm>
            <a:off x="449580" y="1097280"/>
            <a:ext cx="11292840" cy="466344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16" name="Picture 15">
            <a:extLst>
              <a:ext uri="{FF2B5EF4-FFF2-40B4-BE49-F238E27FC236}">
                <a16:creationId xmlns:a16="http://schemas.microsoft.com/office/drawing/2014/main" id="{349FD02E-24B2-444F-9DCC-50FF758ACA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040" y="3046186"/>
            <a:ext cx="10789920" cy="2585085"/>
          </a:xfrm>
          <a:prstGeom prst="rect">
            <a:avLst/>
          </a:prstGeom>
        </p:spPr>
      </p:pic>
      <p:sp>
        <p:nvSpPr>
          <p:cNvPr id="2" name="Title 1">
            <a:extLst>
              <a:ext uri="{FF2B5EF4-FFF2-40B4-BE49-F238E27FC236}">
                <a16:creationId xmlns:a16="http://schemas.microsoft.com/office/drawing/2014/main" id="{7E03B3F4-AC1F-4B75-AB67-D203C98B21E7}"/>
              </a:ext>
            </a:extLst>
          </p:cNvPr>
          <p:cNvSpPr>
            <a:spLocks noGrp="1"/>
          </p:cNvSpPr>
          <p:nvPr>
            <p:ph type="title"/>
          </p:nvPr>
        </p:nvSpPr>
        <p:spPr/>
        <p:txBody>
          <a:bodyPr/>
          <a:lstStyle/>
          <a:p>
            <a:r>
              <a:rPr lang="en-US" dirty="0"/>
              <a:t>COVID-19 is Beyond the Scope of Insurers/Reinsurers</a:t>
            </a:r>
            <a:br>
              <a:rPr lang="en-US" dirty="0"/>
            </a:br>
            <a:endParaRPr lang="en-US" dirty="0"/>
          </a:p>
        </p:txBody>
      </p:sp>
      <p:pic>
        <p:nvPicPr>
          <p:cNvPr id="1032" name="Picture 8" descr="RealClearMarkets - Opinion, News, Analysis, Video and Polls">
            <a:extLst>
              <a:ext uri="{FF2B5EF4-FFF2-40B4-BE49-F238E27FC236}">
                <a16:creationId xmlns:a16="http://schemas.microsoft.com/office/drawing/2014/main" id="{A96F34C2-33A1-4736-A005-C85026CB91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 y="1302884"/>
            <a:ext cx="27523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B180B70-3664-47BE-ADE3-76DFBC2164AE}"/>
              </a:ext>
            </a:extLst>
          </p:cNvPr>
          <p:cNvPicPr>
            <a:picLocks noChangeAspect="1"/>
          </p:cNvPicPr>
          <p:nvPr/>
        </p:nvPicPr>
        <p:blipFill>
          <a:blip r:embed="rId5"/>
          <a:stretch>
            <a:fillRect/>
          </a:stretch>
        </p:blipFill>
        <p:spPr>
          <a:xfrm>
            <a:off x="655320" y="2059078"/>
            <a:ext cx="10881360" cy="816102"/>
          </a:xfrm>
          <a:prstGeom prst="rect">
            <a:avLst/>
          </a:prstGeom>
        </p:spPr>
      </p:pic>
      <p:pic>
        <p:nvPicPr>
          <p:cNvPr id="1030" name="Picture 6" descr="Ben Nelson (SIADD) | Alternative History | Fandom">
            <a:extLst>
              <a:ext uri="{FF2B5EF4-FFF2-40B4-BE49-F238E27FC236}">
                <a16:creationId xmlns:a16="http://schemas.microsoft.com/office/drawing/2014/main" id="{CBB0D644-55C5-444F-B42E-001CDE710CF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570042" y="264905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3A15B0-3CE7-4B67-B8A8-545ED1657BEA}"/>
              </a:ext>
            </a:extLst>
          </p:cNvPr>
          <p:cNvSpPr txBox="1"/>
          <p:nvPr/>
        </p:nvSpPr>
        <p:spPr>
          <a:xfrm>
            <a:off x="9570042" y="3925639"/>
            <a:ext cx="1645920" cy="369332"/>
          </a:xfrm>
          <a:prstGeom prst="rect">
            <a:avLst/>
          </a:prstGeom>
          <a:solidFill>
            <a:schemeClr val="tx1">
              <a:alpha val="50000"/>
            </a:schemeClr>
          </a:solidFill>
        </p:spPr>
        <p:txBody>
          <a:bodyPr wrap="square" rtlCol="0" anchor="b" anchorCtr="0">
            <a:spAutoFit/>
          </a:bodyPr>
          <a:lstStyle/>
          <a:p>
            <a:pPr>
              <a:lnSpc>
                <a:spcPct val="90000"/>
              </a:lnSpc>
              <a:spcBef>
                <a:spcPts val="1200"/>
              </a:spcBef>
              <a:buClr>
                <a:srgbClr val="337DBE"/>
              </a:buClr>
              <a:buSzPct val="77000"/>
            </a:pPr>
            <a:r>
              <a:rPr lang="en-US" sz="1000" b="1" dirty="0">
                <a:solidFill>
                  <a:schemeClr val="bg1"/>
                </a:solidFill>
              </a:rPr>
              <a:t>Senator Ben Nelson </a:t>
            </a:r>
            <a:br>
              <a:rPr lang="en-US" sz="1000" b="1" dirty="0">
                <a:solidFill>
                  <a:schemeClr val="bg1"/>
                </a:solidFill>
              </a:rPr>
            </a:br>
            <a:r>
              <a:rPr lang="en-US" sz="1000" b="1" dirty="0">
                <a:solidFill>
                  <a:schemeClr val="bg1"/>
                </a:solidFill>
              </a:rPr>
              <a:t>(D-NE)</a:t>
            </a:r>
          </a:p>
        </p:txBody>
      </p:sp>
    </p:spTree>
    <p:extLst>
      <p:ext uri="{BB962C8B-B14F-4D97-AF65-F5344CB8AC3E}">
        <p14:creationId xmlns:p14="http://schemas.microsoft.com/office/powerpoint/2010/main" val="1641148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person, person, outdoor, grass&#10;&#10;Description automatically generated">
            <a:extLst>
              <a:ext uri="{FF2B5EF4-FFF2-40B4-BE49-F238E27FC236}">
                <a16:creationId xmlns:a16="http://schemas.microsoft.com/office/drawing/2014/main" id="{3C5D3A08-39E9-4AA8-9E0B-9F4A890C044E}"/>
              </a:ext>
            </a:extLst>
          </p:cNvPr>
          <p:cNvPicPr>
            <a:picLocks noChangeAspect="1"/>
          </p:cNvPicPr>
          <p:nvPr/>
        </p:nvPicPr>
        <p:blipFill>
          <a:blip r:embed="rId3"/>
          <a:stretch>
            <a:fillRect/>
          </a:stretch>
        </p:blipFill>
        <p:spPr>
          <a:xfrm>
            <a:off x="475486" y="1328757"/>
            <a:ext cx="5957613" cy="3975651"/>
          </a:xfrm>
          <a:prstGeom prst="rect">
            <a:avLst/>
          </a:prstGeom>
        </p:spPr>
      </p:pic>
      <p:sp>
        <p:nvSpPr>
          <p:cNvPr id="2" name="Title 1">
            <a:extLst>
              <a:ext uri="{FF2B5EF4-FFF2-40B4-BE49-F238E27FC236}">
                <a16:creationId xmlns:a16="http://schemas.microsoft.com/office/drawing/2014/main" id="{4B65AA8F-E8DF-4ECB-8DBC-9CBEE596166C}"/>
              </a:ext>
            </a:extLst>
          </p:cNvPr>
          <p:cNvSpPr>
            <a:spLocks noGrp="1"/>
          </p:cNvSpPr>
          <p:nvPr>
            <p:ph type="title"/>
          </p:nvPr>
        </p:nvSpPr>
        <p:spPr/>
        <p:txBody>
          <a:bodyPr/>
          <a:lstStyle/>
          <a:p>
            <a:r>
              <a:rPr lang="en-US" dirty="0"/>
              <a:t>Working in Tandem to Overcome Unprecedented Challenges</a:t>
            </a:r>
          </a:p>
        </p:txBody>
      </p:sp>
      <p:sp>
        <p:nvSpPr>
          <p:cNvPr id="11" name="TextBox 10">
            <a:extLst>
              <a:ext uri="{FF2B5EF4-FFF2-40B4-BE49-F238E27FC236}">
                <a16:creationId xmlns:a16="http://schemas.microsoft.com/office/drawing/2014/main" id="{E5B50CB2-6734-40C0-92B0-BBB0620324F8}"/>
              </a:ext>
            </a:extLst>
          </p:cNvPr>
          <p:cNvSpPr txBox="1"/>
          <p:nvPr/>
        </p:nvSpPr>
        <p:spPr>
          <a:xfrm>
            <a:off x="6693408" y="2045876"/>
            <a:ext cx="4809744" cy="1841824"/>
          </a:xfrm>
          <a:prstGeom prst="rect">
            <a:avLst/>
          </a:prstGeom>
          <a:noFill/>
        </p:spPr>
        <p:txBody>
          <a:bodyPr wrap="square" tIns="0" bIns="0" rtlCol="0">
            <a:noAutofit/>
          </a:bodyPr>
          <a:lstStyle/>
          <a:p>
            <a:pPr>
              <a:spcAft>
                <a:spcPts val="600"/>
              </a:spcAft>
              <a:buClr>
                <a:srgbClr val="337DBE"/>
              </a:buClr>
              <a:buSzPct val="77000"/>
            </a:pPr>
            <a:r>
              <a:rPr lang="en-US" sz="2000" dirty="0">
                <a:solidFill>
                  <a:schemeClr val="accent1"/>
                </a:solidFill>
              </a:rPr>
              <a:t>The insurance industry is proud of its continued success in these areas—in large part because this success is built on a foundation of working in close partnership with consumers and regulators</a:t>
            </a:r>
          </a:p>
        </p:txBody>
      </p:sp>
      <p:sp>
        <p:nvSpPr>
          <p:cNvPr id="13" name="Freeform 6">
            <a:extLst>
              <a:ext uri="{FF2B5EF4-FFF2-40B4-BE49-F238E27FC236}">
                <a16:creationId xmlns:a16="http://schemas.microsoft.com/office/drawing/2014/main" id="{7462B694-6C29-44E6-BC21-5BA9B49B087E}"/>
              </a:ext>
            </a:extLst>
          </p:cNvPr>
          <p:cNvSpPr>
            <a:spLocks noChangeAspect="1" noEditPoints="1"/>
          </p:cNvSpPr>
          <p:nvPr/>
        </p:nvSpPr>
        <p:spPr bwMode="gray">
          <a:xfrm>
            <a:off x="6807411" y="1402977"/>
            <a:ext cx="598679" cy="594360"/>
          </a:xfrm>
          <a:custGeom>
            <a:avLst/>
            <a:gdLst>
              <a:gd name="T0" fmla="*/ 1658 w 1663"/>
              <a:gd name="T1" fmla="*/ 829 h 1651"/>
              <a:gd name="T2" fmla="*/ 1663 w 1663"/>
              <a:gd name="T3" fmla="*/ 829 h 1651"/>
              <a:gd name="T4" fmla="*/ 1663 w 1663"/>
              <a:gd name="T5" fmla="*/ 825 h 1651"/>
              <a:gd name="T6" fmla="*/ 1658 w 1663"/>
              <a:gd name="T7" fmla="*/ 829 h 1651"/>
              <a:gd name="T8" fmla="*/ 843 w 1663"/>
              <a:gd name="T9" fmla="*/ 0 h 1651"/>
              <a:gd name="T10" fmla="*/ 0 w 1663"/>
              <a:gd name="T11" fmla="*/ 825 h 1651"/>
              <a:gd name="T12" fmla="*/ 0 w 1663"/>
              <a:gd name="T13" fmla="*/ 1649 h 1651"/>
              <a:gd name="T14" fmla="*/ 843 w 1663"/>
              <a:gd name="T15" fmla="*/ 1649 h 1651"/>
              <a:gd name="T16" fmla="*/ 843 w 1663"/>
              <a:gd name="T17" fmla="*/ 1651 h 1651"/>
              <a:gd name="T18" fmla="*/ 1599 w 1663"/>
              <a:gd name="T19" fmla="*/ 891 h 1651"/>
              <a:gd name="T20" fmla="*/ 1658 w 1663"/>
              <a:gd name="T21" fmla="*/ 829 h 1651"/>
              <a:gd name="T22" fmla="*/ 843 w 1663"/>
              <a:gd name="T23" fmla="*/ 829 h 1651"/>
              <a:gd name="T24" fmla="*/ 843 w 1663"/>
              <a:gd name="T25"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3" h="1651">
                <a:moveTo>
                  <a:pt x="1658" y="829"/>
                </a:moveTo>
                <a:lnTo>
                  <a:pt x="1663" y="829"/>
                </a:lnTo>
                <a:lnTo>
                  <a:pt x="1663" y="825"/>
                </a:lnTo>
                <a:lnTo>
                  <a:pt x="1658" y="829"/>
                </a:lnTo>
                <a:close/>
                <a:moveTo>
                  <a:pt x="843" y="0"/>
                </a:moveTo>
                <a:lnTo>
                  <a:pt x="0" y="825"/>
                </a:lnTo>
                <a:lnTo>
                  <a:pt x="0" y="1649"/>
                </a:lnTo>
                <a:lnTo>
                  <a:pt x="843" y="1649"/>
                </a:lnTo>
                <a:lnTo>
                  <a:pt x="843" y="1651"/>
                </a:lnTo>
                <a:lnTo>
                  <a:pt x="1599" y="891"/>
                </a:lnTo>
                <a:lnTo>
                  <a:pt x="1658" y="829"/>
                </a:lnTo>
                <a:lnTo>
                  <a:pt x="843" y="829"/>
                </a:lnTo>
                <a:lnTo>
                  <a:pt x="84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90805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8672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65B42-DBD5-4734-BAE2-F2BE34FC1064}"/>
              </a:ext>
            </a:extLst>
          </p:cNvPr>
          <p:cNvSpPr>
            <a:spLocks noGrp="1"/>
          </p:cNvSpPr>
          <p:nvPr>
            <p:ph type="title"/>
          </p:nvPr>
        </p:nvSpPr>
        <p:spPr/>
        <p:txBody>
          <a:bodyPr/>
          <a:lstStyle/>
          <a:p>
            <a:r>
              <a:rPr lang="en-US" dirty="0"/>
              <a:t>How Insurance Drives Economic Growth</a:t>
            </a:r>
          </a:p>
        </p:txBody>
      </p:sp>
      <p:sp>
        <p:nvSpPr>
          <p:cNvPr id="76" name="Rectangle 75">
            <a:extLst>
              <a:ext uri="{FF2B5EF4-FFF2-40B4-BE49-F238E27FC236}">
                <a16:creationId xmlns:a16="http://schemas.microsoft.com/office/drawing/2014/main" id="{004F4332-E673-445D-816F-039786CD131F}"/>
              </a:ext>
            </a:extLst>
          </p:cNvPr>
          <p:cNvSpPr/>
          <p:nvPr/>
        </p:nvSpPr>
        <p:spPr bwMode="gray">
          <a:xfrm>
            <a:off x="7335827" y="927506"/>
            <a:ext cx="4872392" cy="48632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1870F339-CBC4-4F42-8CF5-B670E9EB8329}"/>
              </a:ext>
            </a:extLst>
          </p:cNvPr>
          <p:cNvSpPr/>
          <p:nvPr/>
        </p:nvSpPr>
        <p:spPr bwMode="gray">
          <a:xfrm>
            <a:off x="2684444" y="927506"/>
            <a:ext cx="4584381" cy="48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77">
            <a:extLst>
              <a:ext uri="{FF2B5EF4-FFF2-40B4-BE49-F238E27FC236}">
                <a16:creationId xmlns:a16="http://schemas.microsoft.com/office/drawing/2014/main" id="{98FDA71E-BFA4-4B99-B2D2-7EC6C0962234}"/>
              </a:ext>
            </a:extLst>
          </p:cNvPr>
          <p:cNvSpPr/>
          <p:nvPr/>
        </p:nvSpPr>
        <p:spPr bwMode="gray">
          <a:xfrm>
            <a:off x="0" y="927506"/>
            <a:ext cx="2617441" cy="48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9" name="safety/sec">
            <a:extLst>
              <a:ext uri="{FF2B5EF4-FFF2-40B4-BE49-F238E27FC236}">
                <a16:creationId xmlns:a16="http://schemas.microsoft.com/office/drawing/2014/main" id="{DEEDDF90-EE79-42A6-AAFC-B1ED4FC6765E}"/>
              </a:ext>
            </a:extLst>
          </p:cNvPr>
          <p:cNvSpPr txBox="1">
            <a:spLocks/>
          </p:cNvSpPr>
          <p:nvPr/>
        </p:nvSpPr>
        <p:spPr bwMode="gray">
          <a:xfrm>
            <a:off x="344443" y="1042179"/>
            <a:ext cx="1928554" cy="711321"/>
          </a:xfrm>
          <a:prstGeom prst="rect">
            <a:avLst/>
          </a:prstGeom>
          <a:noFill/>
        </p:spPr>
        <p:txBody>
          <a:bodyPr vert="horz" wrap="square" lIns="91440" tIns="45720" rIns="91440" bIns="45720" rtlCol="0" anchor="ctr">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Safety/</a:t>
            </a:r>
          </a:p>
          <a:p>
            <a:pPr marL="0" marR="0" lvl="0" indent="0" algn="ctr"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Security</a:t>
            </a:r>
          </a:p>
        </p:txBody>
      </p:sp>
      <p:sp>
        <p:nvSpPr>
          <p:cNvPr id="80" name="Insurers are financial first responders">
            <a:extLst>
              <a:ext uri="{FF2B5EF4-FFF2-40B4-BE49-F238E27FC236}">
                <a16:creationId xmlns:a16="http://schemas.microsoft.com/office/drawing/2014/main" id="{C08A9221-8826-41E1-B835-639AEBAFC24F}"/>
              </a:ext>
            </a:extLst>
          </p:cNvPr>
          <p:cNvSpPr txBox="1">
            <a:spLocks/>
          </p:cNvSpPr>
          <p:nvPr/>
        </p:nvSpPr>
        <p:spPr>
          <a:xfrm>
            <a:off x="828534" y="2916569"/>
            <a:ext cx="1368565" cy="627864"/>
          </a:xfrm>
          <a:prstGeom prst="rect">
            <a:avLst/>
          </a:prstGeom>
        </p:spPr>
        <p:txBody>
          <a:bodyPr vert="horz" wrap="square" lIns="0" tIns="0" rIns="0" bIns="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Insurers are financial first responders</a:t>
            </a:r>
          </a:p>
        </p:txBody>
      </p:sp>
      <p:sp>
        <p:nvSpPr>
          <p:cNvPr id="81" name="Econ Fin Stability">
            <a:extLst>
              <a:ext uri="{FF2B5EF4-FFF2-40B4-BE49-F238E27FC236}">
                <a16:creationId xmlns:a16="http://schemas.microsoft.com/office/drawing/2014/main" id="{14CE2E89-A363-47DB-B12B-8E7298A92208}"/>
              </a:ext>
            </a:extLst>
          </p:cNvPr>
          <p:cNvSpPr txBox="1">
            <a:spLocks/>
          </p:cNvSpPr>
          <p:nvPr/>
        </p:nvSpPr>
        <p:spPr bwMode="gray">
          <a:xfrm>
            <a:off x="2963904" y="1039260"/>
            <a:ext cx="4025460" cy="717159"/>
          </a:xfrm>
          <a:prstGeom prst="rect">
            <a:avLst/>
          </a:prstGeom>
          <a:noFill/>
        </p:spPr>
        <p:txBody>
          <a:bodyPr vert="horz" wrap="square" lIns="91440" tIns="45720" rIns="91440" bIns="45720" rtlCol="0" anchor="ctr">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Economic/</a:t>
            </a:r>
            <a:b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Financial Stability</a:t>
            </a:r>
          </a:p>
        </p:txBody>
      </p:sp>
      <p:sp>
        <p:nvSpPr>
          <p:cNvPr id="82" name="Development">
            <a:extLst>
              <a:ext uri="{FF2B5EF4-FFF2-40B4-BE49-F238E27FC236}">
                <a16:creationId xmlns:a16="http://schemas.microsoft.com/office/drawing/2014/main" id="{81986855-AA4A-4AF2-AEA3-5283C3E5FC64}"/>
              </a:ext>
            </a:extLst>
          </p:cNvPr>
          <p:cNvSpPr txBox="1">
            <a:spLocks/>
          </p:cNvSpPr>
          <p:nvPr/>
        </p:nvSpPr>
        <p:spPr bwMode="gray">
          <a:xfrm>
            <a:off x="7621108" y="1187322"/>
            <a:ext cx="4301831" cy="421034"/>
          </a:xfrm>
          <a:prstGeom prst="rect">
            <a:avLst/>
          </a:prstGeom>
          <a:noFill/>
        </p:spPr>
        <p:txBody>
          <a:bodyPr vert="horz" wrap="square" lIns="91440" tIns="45720" rIns="91440" bIns="45720" rtlCol="0" anchor="ctr">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Development</a:t>
            </a:r>
          </a:p>
        </p:txBody>
      </p:sp>
      <p:sp>
        <p:nvSpPr>
          <p:cNvPr id="83" name="Insurers are risk mitigators">
            <a:extLst>
              <a:ext uri="{FF2B5EF4-FFF2-40B4-BE49-F238E27FC236}">
                <a16:creationId xmlns:a16="http://schemas.microsoft.com/office/drawing/2014/main" id="{2611CB51-A0B2-491A-B02F-8949B0E0FE76}"/>
              </a:ext>
            </a:extLst>
          </p:cNvPr>
          <p:cNvSpPr txBox="1">
            <a:spLocks/>
          </p:cNvSpPr>
          <p:nvPr/>
        </p:nvSpPr>
        <p:spPr bwMode="gray">
          <a:xfrm>
            <a:off x="828534" y="4890942"/>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Insurers </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are risk mitigators</a:t>
            </a:r>
          </a:p>
        </p:txBody>
      </p:sp>
      <p:sp>
        <p:nvSpPr>
          <p:cNvPr id="84" name="Insurers are capital protectors">
            <a:extLst>
              <a:ext uri="{FF2B5EF4-FFF2-40B4-BE49-F238E27FC236}">
                <a16:creationId xmlns:a16="http://schemas.microsoft.com/office/drawing/2014/main" id="{2E9F057E-6669-4937-B8D1-DFC194531756}"/>
              </a:ext>
            </a:extLst>
          </p:cNvPr>
          <p:cNvSpPr txBox="1">
            <a:spLocks/>
          </p:cNvSpPr>
          <p:nvPr/>
        </p:nvSpPr>
        <p:spPr bwMode="gray">
          <a:xfrm>
            <a:off x="3393352" y="2916569"/>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Insurers </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are capital protectors</a:t>
            </a:r>
          </a:p>
        </p:txBody>
      </p:sp>
      <p:sp>
        <p:nvSpPr>
          <p:cNvPr id="85" name="Insurers are credit facilitators">
            <a:extLst>
              <a:ext uri="{FF2B5EF4-FFF2-40B4-BE49-F238E27FC236}">
                <a16:creationId xmlns:a16="http://schemas.microsoft.com/office/drawing/2014/main" id="{8DC11116-BB04-4091-8C19-3FA27989616E}"/>
              </a:ext>
            </a:extLst>
          </p:cNvPr>
          <p:cNvSpPr txBox="1">
            <a:spLocks/>
          </p:cNvSpPr>
          <p:nvPr/>
        </p:nvSpPr>
        <p:spPr bwMode="gray">
          <a:xfrm>
            <a:off x="10371897" y="4890942"/>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Insurers </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are credit facilitators</a:t>
            </a:r>
          </a:p>
        </p:txBody>
      </p:sp>
      <p:sp>
        <p:nvSpPr>
          <p:cNvPr id="86" name="Insurance sustains the supply chain">
            <a:extLst>
              <a:ext uri="{FF2B5EF4-FFF2-40B4-BE49-F238E27FC236}">
                <a16:creationId xmlns:a16="http://schemas.microsoft.com/office/drawing/2014/main" id="{48A6BA0A-8ACF-4AE3-AE8B-0D5C3A6F765C}"/>
              </a:ext>
            </a:extLst>
          </p:cNvPr>
          <p:cNvSpPr txBox="1">
            <a:spLocks/>
          </p:cNvSpPr>
          <p:nvPr/>
        </p:nvSpPr>
        <p:spPr bwMode="gray">
          <a:xfrm>
            <a:off x="3393352" y="4890942"/>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Insurance sustains the supply chain</a:t>
            </a:r>
          </a:p>
        </p:txBody>
      </p:sp>
      <p:sp>
        <p:nvSpPr>
          <p:cNvPr id="87" name="Insurance is a partner in social policy">
            <a:extLst>
              <a:ext uri="{FF2B5EF4-FFF2-40B4-BE49-F238E27FC236}">
                <a16:creationId xmlns:a16="http://schemas.microsoft.com/office/drawing/2014/main" id="{AEE76354-5B85-4AFB-8B11-601804B71940}"/>
              </a:ext>
            </a:extLst>
          </p:cNvPr>
          <p:cNvSpPr txBox="1">
            <a:spLocks/>
          </p:cNvSpPr>
          <p:nvPr/>
        </p:nvSpPr>
        <p:spPr bwMode="gray">
          <a:xfrm>
            <a:off x="5605085" y="2916569"/>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Insurance</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 a partner in social policy</a:t>
            </a:r>
          </a:p>
        </p:txBody>
      </p:sp>
      <p:sp>
        <p:nvSpPr>
          <p:cNvPr id="88" name="Insurers are capital infusers">
            <a:extLst>
              <a:ext uri="{FF2B5EF4-FFF2-40B4-BE49-F238E27FC236}">
                <a16:creationId xmlns:a16="http://schemas.microsoft.com/office/drawing/2014/main" id="{F113520A-EE5D-43B7-914D-CFBE8AE3CECB}"/>
              </a:ext>
            </a:extLst>
          </p:cNvPr>
          <p:cNvSpPr txBox="1">
            <a:spLocks/>
          </p:cNvSpPr>
          <p:nvPr/>
        </p:nvSpPr>
        <p:spPr bwMode="gray">
          <a:xfrm>
            <a:off x="5605085" y="4890942"/>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Insurers </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are capital infusers</a:t>
            </a:r>
          </a:p>
        </p:txBody>
      </p:sp>
      <p:sp>
        <p:nvSpPr>
          <p:cNvPr id="89" name="Insurers are community builders">
            <a:extLst>
              <a:ext uri="{FF2B5EF4-FFF2-40B4-BE49-F238E27FC236}">
                <a16:creationId xmlns:a16="http://schemas.microsoft.com/office/drawing/2014/main" id="{15B7F3AF-5643-4A2F-951C-EB87C8895FA1}"/>
              </a:ext>
            </a:extLst>
          </p:cNvPr>
          <p:cNvSpPr txBox="1">
            <a:spLocks/>
          </p:cNvSpPr>
          <p:nvPr/>
        </p:nvSpPr>
        <p:spPr bwMode="gray">
          <a:xfrm>
            <a:off x="8114917" y="2916569"/>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Insurers are community builders</a:t>
            </a:r>
          </a:p>
        </p:txBody>
      </p:sp>
      <p:sp>
        <p:nvSpPr>
          <p:cNvPr id="90" name="Insurance enables infrastructure improvements">
            <a:extLst>
              <a:ext uri="{FF2B5EF4-FFF2-40B4-BE49-F238E27FC236}">
                <a16:creationId xmlns:a16="http://schemas.microsoft.com/office/drawing/2014/main" id="{916E7B1C-C0E6-4566-A686-8DE1DC5A9F7E}"/>
              </a:ext>
            </a:extLst>
          </p:cNvPr>
          <p:cNvSpPr txBox="1">
            <a:spLocks/>
          </p:cNvSpPr>
          <p:nvPr/>
        </p:nvSpPr>
        <p:spPr bwMode="gray">
          <a:xfrm>
            <a:off x="10371897" y="2916569"/>
            <a:ext cx="1368565" cy="837152"/>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Insurance enables infrastructure improvements</a:t>
            </a:r>
          </a:p>
        </p:txBody>
      </p:sp>
      <p:sp>
        <p:nvSpPr>
          <p:cNvPr id="91" name="Insurers are innovation catalysts">
            <a:extLst>
              <a:ext uri="{FF2B5EF4-FFF2-40B4-BE49-F238E27FC236}">
                <a16:creationId xmlns:a16="http://schemas.microsoft.com/office/drawing/2014/main" id="{1D69EC1E-043E-4690-80DA-EBF2DC15D971}"/>
              </a:ext>
            </a:extLst>
          </p:cNvPr>
          <p:cNvSpPr txBox="1">
            <a:spLocks/>
          </p:cNvSpPr>
          <p:nvPr/>
        </p:nvSpPr>
        <p:spPr bwMode="gray">
          <a:xfrm>
            <a:off x="8114917" y="4890942"/>
            <a:ext cx="1368565" cy="627864"/>
          </a:xfrm>
          <a:prstGeom prst="rect">
            <a:avLst/>
          </a:prstGeom>
        </p:spPr>
        <p:txBody>
          <a:bodyPr vert="horz" wrap="square" lIns="0" tIns="0" rIns="0" bIns="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2000"/>
              </a:spcBef>
              <a:spcAft>
                <a:spcPts val="0"/>
              </a:spcAft>
              <a:buClr>
                <a:prstClr val="white"/>
              </a:buClr>
              <a:buSzPct val="100000"/>
              <a:buFont typeface="Wingdings 3" panose="05040102010807070707" pitchFamily="18" charset="2"/>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Insurers are innovation catalysts</a:t>
            </a:r>
          </a:p>
        </p:txBody>
      </p:sp>
      <p:sp>
        <p:nvSpPr>
          <p:cNvPr id="92" name="Oval 91">
            <a:extLst>
              <a:ext uri="{FF2B5EF4-FFF2-40B4-BE49-F238E27FC236}">
                <a16:creationId xmlns:a16="http://schemas.microsoft.com/office/drawing/2014/main" id="{A0460059-917D-4AC1-973B-8937989008DB}"/>
              </a:ext>
            </a:extLst>
          </p:cNvPr>
          <p:cNvSpPr/>
          <p:nvPr/>
        </p:nvSpPr>
        <p:spPr>
          <a:xfrm>
            <a:off x="457854" y="2881198"/>
            <a:ext cx="261090" cy="261090"/>
          </a:xfrm>
          <a:prstGeom prst="ellipse">
            <a:avLst/>
          </a:prstGeom>
          <a:solidFill>
            <a:schemeClr val="bg1"/>
          </a:solidFill>
          <a:ln w="28575" cap="flat" cmpd="sng" algn="ctr">
            <a:solidFill>
              <a:schemeClr val="accent1">
                <a:lumMod val="40000"/>
                <a:lumOff val="6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1</a:t>
            </a:r>
          </a:p>
        </p:txBody>
      </p:sp>
      <p:sp>
        <p:nvSpPr>
          <p:cNvPr id="93" name="Oval 92">
            <a:extLst>
              <a:ext uri="{FF2B5EF4-FFF2-40B4-BE49-F238E27FC236}">
                <a16:creationId xmlns:a16="http://schemas.microsoft.com/office/drawing/2014/main" id="{972469C1-314F-4046-BE96-061540F62A51}"/>
              </a:ext>
            </a:extLst>
          </p:cNvPr>
          <p:cNvSpPr/>
          <p:nvPr/>
        </p:nvSpPr>
        <p:spPr>
          <a:xfrm>
            <a:off x="457854" y="4853832"/>
            <a:ext cx="261090" cy="261090"/>
          </a:xfrm>
          <a:prstGeom prst="ellipse">
            <a:avLst/>
          </a:prstGeom>
          <a:solidFill>
            <a:schemeClr val="bg1"/>
          </a:solidFill>
          <a:ln w="28575" cap="flat" cmpd="sng" algn="ctr">
            <a:solidFill>
              <a:schemeClr val="accent1">
                <a:lumMod val="40000"/>
                <a:lumOff val="6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2</a:t>
            </a:r>
          </a:p>
        </p:txBody>
      </p:sp>
      <p:sp>
        <p:nvSpPr>
          <p:cNvPr id="94" name="Oval 93">
            <a:extLst>
              <a:ext uri="{FF2B5EF4-FFF2-40B4-BE49-F238E27FC236}">
                <a16:creationId xmlns:a16="http://schemas.microsoft.com/office/drawing/2014/main" id="{5945D98D-FBF4-4A0F-80E6-A547A9538149}"/>
              </a:ext>
            </a:extLst>
          </p:cNvPr>
          <p:cNvSpPr/>
          <p:nvPr/>
        </p:nvSpPr>
        <p:spPr>
          <a:xfrm>
            <a:off x="3061959" y="2881198"/>
            <a:ext cx="261090" cy="261090"/>
          </a:xfrm>
          <a:prstGeom prst="ellipse">
            <a:avLst/>
          </a:prstGeom>
          <a:solidFill>
            <a:schemeClr val="bg1"/>
          </a:solidFill>
          <a:ln w="28575" cap="flat" cmpd="sng" algn="ctr">
            <a:solidFill>
              <a:schemeClr val="accent2">
                <a:lumMod val="40000"/>
                <a:lumOff val="6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3</a:t>
            </a:r>
          </a:p>
        </p:txBody>
      </p:sp>
      <p:sp>
        <p:nvSpPr>
          <p:cNvPr id="95" name="Oval 94">
            <a:extLst>
              <a:ext uri="{FF2B5EF4-FFF2-40B4-BE49-F238E27FC236}">
                <a16:creationId xmlns:a16="http://schemas.microsoft.com/office/drawing/2014/main" id="{0DB2B65B-3A32-47B7-A5C1-740CC295DB51}"/>
              </a:ext>
            </a:extLst>
          </p:cNvPr>
          <p:cNvSpPr/>
          <p:nvPr/>
        </p:nvSpPr>
        <p:spPr>
          <a:xfrm>
            <a:off x="3061959" y="4853832"/>
            <a:ext cx="261090" cy="261090"/>
          </a:xfrm>
          <a:prstGeom prst="ellipse">
            <a:avLst/>
          </a:prstGeom>
          <a:solidFill>
            <a:schemeClr val="bg1"/>
          </a:solidFill>
          <a:ln w="28575" cap="flat" cmpd="sng" algn="ctr">
            <a:solidFill>
              <a:schemeClr val="accent2">
                <a:lumMod val="40000"/>
                <a:lumOff val="6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5</a:t>
            </a:r>
          </a:p>
        </p:txBody>
      </p:sp>
      <p:sp>
        <p:nvSpPr>
          <p:cNvPr id="96" name="Oval 95">
            <a:extLst>
              <a:ext uri="{FF2B5EF4-FFF2-40B4-BE49-F238E27FC236}">
                <a16:creationId xmlns:a16="http://schemas.microsoft.com/office/drawing/2014/main" id="{FB78112C-D542-4A5B-AC71-977C67BB5D98}"/>
              </a:ext>
            </a:extLst>
          </p:cNvPr>
          <p:cNvSpPr/>
          <p:nvPr/>
        </p:nvSpPr>
        <p:spPr>
          <a:xfrm>
            <a:off x="5271759" y="2881198"/>
            <a:ext cx="261090" cy="261090"/>
          </a:xfrm>
          <a:prstGeom prst="ellipse">
            <a:avLst/>
          </a:prstGeom>
          <a:solidFill>
            <a:schemeClr val="bg1"/>
          </a:solidFill>
          <a:ln w="28575" cap="flat" cmpd="sng" algn="ctr">
            <a:solidFill>
              <a:schemeClr val="accent2">
                <a:lumMod val="40000"/>
                <a:lumOff val="6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4</a:t>
            </a:r>
          </a:p>
        </p:txBody>
      </p:sp>
      <p:sp>
        <p:nvSpPr>
          <p:cNvPr id="97" name="Oval 96">
            <a:extLst>
              <a:ext uri="{FF2B5EF4-FFF2-40B4-BE49-F238E27FC236}">
                <a16:creationId xmlns:a16="http://schemas.microsoft.com/office/drawing/2014/main" id="{69786906-BFB2-4380-9E08-DFD5373A2074}"/>
              </a:ext>
            </a:extLst>
          </p:cNvPr>
          <p:cNvSpPr/>
          <p:nvPr/>
        </p:nvSpPr>
        <p:spPr>
          <a:xfrm>
            <a:off x="5271759" y="4853832"/>
            <a:ext cx="261090" cy="261090"/>
          </a:xfrm>
          <a:prstGeom prst="ellipse">
            <a:avLst/>
          </a:prstGeom>
          <a:solidFill>
            <a:schemeClr val="bg1"/>
          </a:solidFill>
          <a:ln w="28575" cap="flat" cmpd="sng" algn="ctr">
            <a:solidFill>
              <a:schemeClr val="accent2">
                <a:lumMod val="40000"/>
                <a:lumOff val="6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6</a:t>
            </a:r>
          </a:p>
        </p:txBody>
      </p:sp>
      <p:sp>
        <p:nvSpPr>
          <p:cNvPr id="98" name="Oval 97">
            <a:extLst>
              <a:ext uri="{FF2B5EF4-FFF2-40B4-BE49-F238E27FC236}">
                <a16:creationId xmlns:a16="http://schemas.microsoft.com/office/drawing/2014/main" id="{A4CC629D-7BCD-4AE7-A8D9-46A1186B52A9}"/>
              </a:ext>
            </a:extLst>
          </p:cNvPr>
          <p:cNvSpPr/>
          <p:nvPr/>
        </p:nvSpPr>
        <p:spPr>
          <a:xfrm>
            <a:off x="7780123" y="2881198"/>
            <a:ext cx="261090" cy="261090"/>
          </a:xfrm>
          <a:prstGeom prst="ellipse">
            <a:avLst/>
          </a:prstGeom>
          <a:solidFill>
            <a:schemeClr val="bg1"/>
          </a:solidFill>
          <a:ln w="28575" cap="flat" cmpd="sng" algn="ctr">
            <a:solidFill>
              <a:schemeClr val="accent3">
                <a:lumMod val="60000"/>
                <a:lumOff val="4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A5A5A5">
                    <a:lumMod val="75000"/>
                  </a:srgbClr>
                </a:solidFill>
                <a:effectLst/>
                <a:uLnTx/>
                <a:uFillTx/>
                <a:latin typeface="Arial" panose="020B0604020202020204" pitchFamily="34" charset="0"/>
                <a:ea typeface="+mn-ea"/>
                <a:cs typeface="Arial" panose="020B0604020202020204" pitchFamily="34" charset="0"/>
              </a:rPr>
              <a:t>7</a:t>
            </a:r>
          </a:p>
        </p:txBody>
      </p:sp>
      <p:sp>
        <p:nvSpPr>
          <p:cNvPr id="99" name="Oval 98">
            <a:extLst>
              <a:ext uri="{FF2B5EF4-FFF2-40B4-BE49-F238E27FC236}">
                <a16:creationId xmlns:a16="http://schemas.microsoft.com/office/drawing/2014/main" id="{5A9A7116-ABB9-4974-A59D-B6FEC34F93EE}"/>
              </a:ext>
            </a:extLst>
          </p:cNvPr>
          <p:cNvSpPr/>
          <p:nvPr/>
        </p:nvSpPr>
        <p:spPr>
          <a:xfrm>
            <a:off x="7780123" y="4853832"/>
            <a:ext cx="261090" cy="261090"/>
          </a:xfrm>
          <a:prstGeom prst="ellipse">
            <a:avLst/>
          </a:prstGeom>
          <a:solidFill>
            <a:schemeClr val="bg1"/>
          </a:solidFill>
          <a:ln w="28575" cap="flat" cmpd="sng" algn="ctr">
            <a:solidFill>
              <a:schemeClr val="accent3">
                <a:lumMod val="60000"/>
                <a:lumOff val="4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A5A5A5">
                    <a:lumMod val="75000"/>
                  </a:srgbClr>
                </a:solidFill>
                <a:effectLst/>
                <a:uLnTx/>
                <a:uFillTx/>
                <a:latin typeface="Arial" panose="020B0604020202020204" pitchFamily="34" charset="0"/>
                <a:ea typeface="+mn-ea"/>
                <a:cs typeface="Arial" panose="020B0604020202020204" pitchFamily="34" charset="0"/>
              </a:rPr>
              <a:t>9</a:t>
            </a:r>
          </a:p>
        </p:txBody>
      </p:sp>
      <p:sp>
        <p:nvSpPr>
          <p:cNvPr id="100" name="Oval 99">
            <a:extLst>
              <a:ext uri="{FF2B5EF4-FFF2-40B4-BE49-F238E27FC236}">
                <a16:creationId xmlns:a16="http://schemas.microsoft.com/office/drawing/2014/main" id="{2210FB48-3D0D-42C9-BEC9-885B4BF89399}"/>
              </a:ext>
            </a:extLst>
          </p:cNvPr>
          <p:cNvSpPr/>
          <p:nvPr/>
        </p:nvSpPr>
        <p:spPr>
          <a:xfrm>
            <a:off x="10038723" y="2881198"/>
            <a:ext cx="261090" cy="261090"/>
          </a:xfrm>
          <a:prstGeom prst="ellipse">
            <a:avLst/>
          </a:prstGeom>
          <a:solidFill>
            <a:schemeClr val="bg1"/>
          </a:solidFill>
          <a:ln w="28575" cap="flat" cmpd="sng" algn="ctr">
            <a:solidFill>
              <a:schemeClr val="accent3">
                <a:lumMod val="60000"/>
                <a:lumOff val="40000"/>
              </a:schemeClr>
            </a:solidFill>
            <a:prstDash val="solid"/>
            <a:miter lim="800000"/>
            <a:headEnd type="none" w="med" len="med"/>
            <a:tailEnd type="none" w="med" len="med"/>
          </a:ln>
          <a:effectLst/>
        </p:spPr>
        <p:txBody>
          <a:bodyPr vert="horz" wrap="squar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A5A5A5">
                    <a:lumMod val="75000"/>
                  </a:srgbClr>
                </a:solidFill>
                <a:effectLst/>
                <a:uLnTx/>
                <a:uFillTx/>
                <a:latin typeface="Arial" panose="020B0604020202020204" pitchFamily="34" charset="0"/>
                <a:ea typeface="+mn-ea"/>
                <a:cs typeface="Arial" panose="020B0604020202020204" pitchFamily="34" charset="0"/>
              </a:rPr>
              <a:t>8</a:t>
            </a:r>
          </a:p>
        </p:txBody>
      </p:sp>
      <p:sp>
        <p:nvSpPr>
          <p:cNvPr id="101" name="Oval 100">
            <a:extLst>
              <a:ext uri="{FF2B5EF4-FFF2-40B4-BE49-F238E27FC236}">
                <a16:creationId xmlns:a16="http://schemas.microsoft.com/office/drawing/2014/main" id="{F8D60662-B7E3-4288-84A3-48764CF3CB95}"/>
              </a:ext>
            </a:extLst>
          </p:cNvPr>
          <p:cNvSpPr/>
          <p:nvPr/>
        </p:nvSpPr>
        <p:spPr>
          <a:xfrm>
            <a:off x="10038723" y="4853832"/>
            <a:ext cx="261090" cy="261090"/>
          </a:xfrm>
          <a:prstGeom prst="ellipse">
            <a:avLst/>
          </a:prstGeom>
          <a:solidFill>
            <a:schemeClr val="bg1"/>
          </a:solidFill>
          <a:ln w="28575" cap="flat" cmpd="sng" algn="ctr">
            <a:solidFill>
              <a:schemeClr val="accent3">
                <a:lumMod val="60000"/>
                <a:lumOff val="40000"/>
              </a:schemeClr>
            </a:solidFill>
            <a:prstDash val="solid"/>
            <a:miter lim="800000"/>
            <a:headEnd type="none" w="med" len="med"/>
            <a:tailEnd type="none" w="med" len="med"/>
          </a:ln>
          <a:effectLst/>
        </p:spPr>
        <p:txBody>
          <a:bodyPr vert="horz" wrap="none" lIns="91429" tIns="45715" rIns="91429" bIns="4572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150" normalizeH="0" baseline="0" noProof="0" dirty="0">
                <a:ln>
                  <a:noFill/>
                </a:ln>
                <a:solidFill>
                  <a:srgbClr val="A5A5A5">
                    <a:lumMod val="75000"/>
                  </a:srgbClr>
                </a:solidFill>
                <a:effectLst/>
                <a:uLnTx/>
                <a:uFillTx/>
                <a:latin typeface="Arial" panose="020B0604020202020204" pitchFamily="34" charset="0"/>
                <a:ea typeface="+mn-ea"/>
                <a:cs typeface="Arial" panose="020B0604020202020204" pitchFamily="34" charset="0"/>
              </a:rPr>
              <a:t>10</a:t>
            </a:r>
          </a:p>
        </p:txBody>
      </p:sp>
      <p:pic>
        <p:nvPicPr>
          <p:cNvPr id="102" name="first respond">
            <a:extLst>
              <a:ext uri="{FF2B5EF4-FFF2-40B4-BE49-F238E27FC236}">
                <a16:creationId xmlns:a16="http://schemas.microsoft.com/office/drawing/2014/main" id="{C5BAAD37-DFAB-47D2-8B60-F3DAE03ACEA2}"/>
              </a:ext>
            </a:extLst>
          </p:cNvPr>
          <p:cNvPicPr>
            <a:picLocks noChangeArrowheads="1"/>
          </p:cNvPicPr>
          <p:nvPr/>
        </p:nvPicPr>
        <p:blipFill rotWithShape="1">
          <a:blip r:embed="rId3" cstate="email">
            <a:extLst>
              <a:ext uri="{28A0092B-C50C-407E-A947-70E740481C1C}">
                <a14:useLocalDpi xmlns:a14="http://schemas.microsoft.com/office/drawing/2010/main"/>
              </a:ext>
            </a:extLst>
          </a:blip>
          <a:stretch/>
        </p:blipFill>
        <p:spPr bwMode="auto">
          <a:xfrm>
            <a:off x="688835" y="1945019"/>
            <a:ext cx="1219200" cy="819150"/>
          </a:xfrm>
          <a:prstGeom prst="snip1Rect">
            <a:avLst>
              <a:gd name="adj" fmla="val 20931"/>
            </a:avLst>
          </a:prstGeom>
          <a:noFill/>
          <a:ln>
            <a:noFill/>
          </a:ln>
          <a:extLst>
            <a:ext uri="{909E8E84-426E-40DD-AFC4-6F175D3DCCD1}">
              <a14:hiddenFill xmlns:a14="http://schemas.microsoft.com/office/drawing/2010/main">
                <a:solidFill>
                  <a:srgbClr val="FFFFFF"/>
                </a:solidFill>
              </a14:hiddenFill>
            </a:ext>
          </a:extLst>
        </p:spPr>
      </p:pic>
      <p:pic>
        <p:nvPicPr>
          <p:cNvPr id="103" name="risk mit">
            <a:extLst>
              <a:ext uri="{FF2B5EF4-FFF2-40B4-BE49-F238E27FC236}">
                <a16:creationId xmlns:a16="http://schemas.microsoft.com/office/drawing/2014/main" id="{5A62FF7A-B671-4D66-8969-6A6D1607B208}"/>
              </a:ext>
            </a:extLst>
          </p:cNvPr>
          <p:cNvPicPr>
            <a:picLocks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688835" y="3920873"/>
            <a:ext cx="1216152" cy="822960"/>
          </a:xfrm>
          <a:prstGeom prst="snip1Rect">
            <a:avLst>
              <a:gd name="adj" fmla="val 20525"/>
            </a:avLst>
          </a:prstGeom>
          <a:noFill/>
          <a:ln>
            <a:noFill/>
          </a:ln>
          <a:extLst>
            <a:ext uri="{909E8E84-426E-40DD-AFC4-6F175D3DCCD1}">
              <a14:hiddenFill xmlns:a14="http://schemas.microsoft.com/office/drawing/2010/main">
                <a:solidFill>
                  <a:srgbClr val="FFFFFF"/>
                </a:solidFill>
              </a14:hiddenFill>
            </a:ext>
          </a:extLst>
        </p:spPr>
      </p:pic>
      <p:pic>
        <p:nvPicPr>
          <p:cNvPr id="104" name="cap protect">
            <a:extLst>
              <a:ext uri="{FF2B5EF4-FFF2-40B4-BE49-F238E27FC236}">
                <a16:creationId xmlns:a16="http://schemas.microsoft.com/office/drawing/2014/main" id="{A83489F7-6492-47AE-ADA3-D76A215F434E}"/>
              </a:ext>
            </a:extLst>
          </p:cNvPr>
          <p:cNvPicPr>
            <a:picLocks noChangeArrowheads="1"/>
          </p:cNvPicPr>
          <p:nvPr/>
        </p:nvPicPr>
        <p:blipFill rotWithShape="1">
          <a:blip r:embed="rId5" cstate="email">
            <a:extLst>
              <a:ext uri="{28A0092B-C50C-407E-A947-70E740481C1C}">
                <a14:useLocalDpi xmlns:a14="http://schemas.microsoft.com/office/drawing/2010/main"/>
              </a:ext>
            </a:extLst>
          </a:blip>
          <a:stretch/>
        </p:blipFill>
        <p:spPr bwMode="auto">
          <a:xfrm>
            <a:off x="3253653" y="1945019"/>
            <a:ext cx="1219200" cy="819150"/>
          </a:xfrm>
          <a:prstGeom prst="snip1Rect">
            <a:avLst>
              <a:gd name="adj" fmla="val 21318"/>
            </a:avLst>
          </a:prstGeom>
          <a:noFill/>
          <a:ln>
            <a:noFill/>
          </a:ln>
          <a:extLst>
            <a:ext uri="{909E8E84-426E-40DD-AFC4-6F175D3DCCD1}">
              <a14:hiddenFill xmlns:a14="http://schemas.microsoft.com/office/drawing/2010/main">
                <a:solidFill>
                  <a:srgbClr val="FFFFFF"/>
                </a:solidFill>
              </a14:hiddenFill>
            </a:ext>
          </a:extLst>
        </p:spPr>
      </p:pic>
      <p:pic>
        <p:nvPicPr>
          <p:cNvPr id="105" name="supply chain">
            <a:extLst>
              <a:ext uri="{FF2B5EF4-FFF2-40B4-BE49-F238E27FC236}">
                <a16:creationId xmlns:a16="http://schemas.microsoft.com/office/drawing/2014/main" id="{F5AB866B-8761-4B75-8E06-FF896DA71CD0}"/>
              </a:ext>
            </a:extLst>
          </p:cNvPr>
          <p:cNvPicPr>
            <a:picLocks noChangeArrowheads="1"/>
          </p:cNvPicPr>
          <p:nvPr/>
        </p:nvPicPr>
        <p:blipFill rotWithShape="1">
          <a:blip r:embed="rId6" cstate="email">
            <a:extLst>
              <a:ext uri="{28A0092B-C50C-407E-A947-70E740481C1C}">
                <a14:useLocalDpi xmlns:a14="http://schemas.microsoft.com/office/drawing/2010/main"/>
              </a:ext>
            </a:extLst>
          </a:blip>
          <a:stretch/>
        </p:blipFill>
        <p:spPr bwMode="auto">
          <a:xfrm>
            <a:off x="3253653" y="3920873"/>
            <a:ext cx="1216152" cy="822960"/>
          </a:xfrm>
          <a:prstGeom prst="snip1Rect">
            <a:avLst>
              <a:gd name="adj" fmla="val 21296"/>
            </a:avLst>
          </a:prstGeom>
          <a:noFill/>
          <a:ln>
            <a:noFill/>
          </a:ln>
          <a:extLst>
            <a:ext uri="{909E8E84-426E-40DD-AFC4-6F175D3DCCD1}">
              <a14:hiddenFill xmlns:a14="http://schemas.microsoft.com/office/drawing/2010/main">
                <a:solidFill>
                  <a:srgbClr val="FFFFFF"/>
                </a:solidFill>
              </a14:hiddenFill>
            </a:ext>
          </a:extLst>
        </p:spPr>
      </p:pic>
      <p:pic>
        <p:nvPicPr>
          <p:cNvPr id="106" name="comm builders">
            <a:extLst>
              <a:ext uri="{FF2B5EF4-FFF2-40B4-BE49-F238E27FC236}">
                <a16:creationId xmlns:a16="http://schemas.microsoft.com/office/drawing/2014/main" id="{FCFE7A0A-A0A3-4068-AFB4-07B1BF22D72D}"/>
              </a:ext>
            </a:extLst>
          </p:cNvPr>
          <p:cNvPicPr>
            <a:picLocks noChangeArrowheads="1"/>
          </p:cNvPicPr>
          <p:nvPr/>
        </p:nvPicPr>
        <p:blipFill rotWithShape="1">
          <a:blip r:embed="rId7" cstate="email">
            <a:extLst>
              <a:ext uri="{28A0092B-C50C-407E-A947-70E740481C1C}">
                <a14:useLocalDpi xmlns:a14="http://schemas.microsoft.com/office/drawing/2010/main"/>
              </a:ext>
            </a:extLst>
          </a:blip>
          <a:stretch/>
        </p:blipFill>
        <p:spPr bwMode="auto">
          <a:xfrm>
            <a:off x="7975218" y="1945019"/>
            <a:ext cx="1219200" cy="819150"/>
          </a:xfrm>
          <a:prstGeom prst="snip1Rect">
            <a:avLst>
              <a:gd name="adj" fmla="val 21319"/>
            </a:avLst>
          </a:prstGeom>
          <a:noFill/>
          <a:ln>
            <a:noFill/>
          </a:ln>
          <a:extLst>
            <a:ext uri="{909E8E84-426E-40DD-AFC4-6F175D3DCCD1}">
              <a14:hiddenFill xmlns:a14="http://schemas.microsoft.com/office/drawing/2010/main">
                <a:solidFill>
                  <a:srgbClr val="FFFFFF"/>
                </a:solidFill>
              </a14:hiddenFill>
            </a:ext>
          </a:extLst>
        </p:spPr>
      </p:pic>
      <p:pic>
        <p:nvPicPr>
          <p:cNvPr id="107" name="infrastructure">
            <a:extLst>
              <a:ext uri="{FF2B5EF4-FFF2-40B4-BE49-F238E27FC236}">
                <a16:creationId xmlns:a16="http://schemas.microsoft.com/office/drawing/2014/main" id="{6F101D92-B9DE-4DFD-8587-05D0C34D3344}"/>
              </a:ext>
            </a:extLst>
          </p:cNvPr>
          <p:cNvPicPr>
            <a:picLocks noChangeArrowheads="1"/>
          </p:cNvPicPr>
          <p:nvPr/>
        </p:nvPicPr>
        <p:blipFill rotWithShape="1">
          <a:blip r:embed="rId8" cstate="email">
            <a:extLst>
              <a:ext uri="{28A0092B-C50C-407E-A947-70E740481C1C}">
                <a14:useLocalDpi xmlns:a14="http://schemas.microsoft.com/office/drawing/2010/main"/>
              </a:ext>
            </a:extLst>
          </a:blip>
          <a:stretch/>
        </p:blipFill>
        <p:spPr bwMode="auto">
          <a:xfrm>
            <a:off x="10232198" y="1945019"/>
            <a:ext cx="1219200" cy="819150"/>
          </a:xfrm>
          <a:prstGeom prst="snip1Rect">
            <a:avLst>
              <a:gd name="adj" fmla="val 20930"/>
            </a:avLst>
          </a:prstGeom>
          <a:noFill/>
          <a:ln>
            <a:noFill/>
          </a:ln>
          <a:extLst>
            <a:ext uri="{909E8E84-426E-40DD-AFC4-6F175D3DCCD1}">
              <a14:hiddenFill xmlns:a14="http://schemas.microsoft.com/office/drawing/2010/main">
                <a:solidFill>
                  <a:srgbClr val="FFFFFF"/>
                </a:solidFill>
              </a14:hiddenFill>
            </a:ext>
          </a:extLst>
        </p:spPr>
      </p:pic>
      <p:pic>
        <p:nvPicPr>
          <p:cNvPr id="108" name="social policy">
            <a:extLst>
              <a:ext uri="{FF2B5EF4-FFF2-40B4-BE49-F238E27FC236}">
                <a16:creationId xmlns:a16="http://schemas.microsoft.com/office/drawing/2014/main" id="{DD71A71B-1137-4CCA-ABDF-5C8F65C4AE16}"/>
              </a:ext>
            </a:extLst>
          </p:cNvPr>
          <p:cNvPicPr>
            <a:picLocks noChangeArrowheads="1"/>
          </p:cNvPicPr>
          <p:nvPr/>
        </p:nvPicPr>
        <p:blipFill rotWithShape="1">
          <a:blip r:embed="rId9" cstate="email">
            <a:extLst>
              <a:ext uri="{28A0092B-C50C-407E-A947-70E740481C1C}">
                <a14:useLocalDpi xmlns:a14="http://schemas.microsoft.com/office/drawing/2010/main"/>
              </a:ext>
            </a:extLst>
          </a:blip>
          <a:stretch/>
        </p:blipFill>
        <p:spPr bwMode="auto">
          <a:xfrm>
            <a:off x="5465386" y="1945019"/>
            <a:ext cx="1219200" cy="819150"/>
          </a:xfrm>
          <a:prstGeom prst="snip1Rect">
            <a:avLst>
              <a:gd name="adj" fmla="val 20930"/>
            </a:avLst>
          </a:prstGeom>
          <a:noFill/>
          <a:ln>
            <a:noFill/>
          </a:ln>
          <a:extLst>
            <a:ext uri="{909E8E84-426E-40DD-AFC4-6F175D3DCCD1}">
              <a14:hiddenFill xmlns:a14="http://schemas.microsoft.com/office/drawing/2010/main">
                <a:solidFill>
                  <a:srgbClr val="FFFFFF"/>
                </a:solidFill>
              </a14:hiddenFill>
            </a:ext>
          </a:extLst>
        </p:spPr>
      </p:pic>
      <p:pic>
        <p:nvPicPr>
          <p:cNvPr id="109" name="cap infusers">
            <a:extLst>
              <a:ext uri="{FF2B5EF4-FFF2-40B4-BE49-F238E27FC236}">
                <a16:creationId xmlns:a16="http://schemas.microsoft.com/office/drawing/2014/main" id="{C74E3F20-3977-48F0-8964-7A54667E96F5}"/>
              </a:ext>
            </a:extLst>
          </p:cNvPr>
          <p:cNvPicPr>
            <a:picLocks noChangeArrowheads="1"/>
          </p:cNvPicPr>
          <p:nvPr/>
        </p:nvPicPr>
        <p:blipFill rotWithShape="1">
          <a:blip r:embed="rId10" cstate="email">
            <a:extLst>
              <a:ext uri="{28A0092B-C50C-407E-A947-70E740481C1C}">
                <a14:useLocalDpi xmlns:a14="http://schemas.microsoft.com/office/drawing/2010/main"/>
              </a:ext>
            </a:extLst>
          </a:blip>
          <a:stretch/>
        </p:blipFill>
        <p:spPr bwMode="auto">
          <a:xfrm>
            <a:off x="5465386" y="3920873"/>
            <a:ext cx="1216152" cy="822960"/>
          </a:xfrm>
          <a:prstGeom prst="snip1Rect">
            <a:avLst>
              <a:gd name="adj" fmla="val 21065"/>
            </a:avLst>
          </a:prstGeom>
          <a:noFill/>
          <a:ln>
            <a:noFill/>
          </a:ln>
          <a:extLst>
            <a:ext uri="{909E8E84-426E-40DD-AFC4-6F175D3DCCD1}">
              <a14:hiddenFill xmlns:a14="http://schemas.microsoft.com/office/drawing/2010/main">
                <a:solidFill>
                  <a:srgbClr val="FFFFFF"/>
                </a:solidFill>
              </a14:hiddenFill>
            </a:ext>
          </a:extLst>
        </p:spPr>
      </p:pic>
      <p:pic>
        <p:nvPicPr>
          <p:cNvPr id="110" name="innovation cat">
            <a:extLst>
              <a:ext uri="{FF2B5EF4-FFF2-40B4-BE49-F238E27FC236}">
                <a16:creationId xmlns:a16="http://schemas.microsoft.com/office/drawing/2014/main" id="{7839DDCF-C7F9-47B9-A599-8034702B1245}"/>
              </a:ext>
            </a:extLst>
          </p:cNvPr>
          <p:cNvPicPr>
            <a:picLocks noChangeArrowheads="1"/>
          </p:cNvPicPr>
          <p:nvPr/>
        </p:nvPicPr>
        <p:blipFill rotWithShape="1">
          <a:blip r:embed="rId11" cstate="email">
            <a:extLst>
              <a:ext uri="{28A0092B-C50C-407E-A947-70E740481C1C}">
                <a14:useLocalDpi xmlns:a14="http://schemas.microsoft.com/office/drawing/2010/main"/>
              </a:ext>
            </a:extLst>
          </a:blip>
          <a:stretch/>
        </p:blipFill>
        <p:spPr bwMode="auto">
          <a:xfrm>
            <a:off x="7975218" y="3920873"/>
            <a:ext cx="1216152" cy="822960"/>
          </a:xfrm>
          <a:prstGeom prst="snip1Rect">
            <a:avLst>
              <a:gd name="adj" fmla="val 21065"/>
            </a:avLst>
          </a:prstGeom>
          <a:noFill/>
          <a:ln>
            <a:noFill/>
          </a:ln>
          <a:extLst>
            <a:ext uri="{909E8E84-426E-40DD-AFC4-6F175D3DCCD1}">
              <a14:hiddenFill xmlns:a14="http://schemas.microsoft.com/office/drawing/2010/main">
                <a:solidFill>
                  <a:srgbClr val="FFFFFF"/>
                </a:solidFill>
              </a14:hiddenFill>
            </a:ext>
          </a:extLst>
        </p:spPr>
      </p:pic>
      <p:pic>
        <p:nvPicPr>
          <p:cNvPr id="111" name="credit facilitators">
            <a:extLst>
              <a:ext uri="{FF2B5EF4-FFF2-40B4-BE49-F238E27FC236}">
                <a16:creationId xmlns:a16="http://schemas.microsoft.com/office/drawing/2014/main" id="{6AAE295B-2FEA-4DE4-873A-73582F028FB3}"/>
              </a:ext>
            </a:extLst>
          </p:cNvPr>
          <p:cNvPicPr>
            <a:picLocks noChangeArrowheads="1"/>
          </p:cNvPicPr>
          <p:nvPr/>
        </p:nvPicPr>
        <p:blipFill rotWithShape="1">
          <a:blip r:embed="rId12" cstate="email">
            <a:extLst>
              <a:ext uri="{28A0092B-C50C-407E-A947-70E740481C1C}">
                <a14:useLocalDpi xmlns:a14="http://schemas.microsoft.com/office/drawing/2010/main"/>
              </a:ext>
            </a:extLst>
          </a:blip>
          <a:stretch/>
        </p:blipFill>
        <p:spPr bwMode="auto">
          <a:xfrm>
            <a:off x="10232198" y="3925635"/>
            <a:ext cx="1216152" cy="822960"/>
          </a:xfrm>
          <a:prstGeom prst="snip1Rect">
            <a:avLst>
              <a:gd name="adj" fmla="val 21065"/>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25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par>
                                <p:cTn id="27" presetID="10" presetClass="entr" presetSubtype="0" fill="hold" nodeType="withEffect">
                                  <p:stCondLst>
                                    <p:cond delay="25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500"/>
                                        <p:tgtEl>
                                          <p:spTgt spid="103"/>
                                        </p:tgtEl>
                                      </p:cBhvr>
                                    </p:animEffect>
                                  </p:childTnLst>
                                </p:cTn>
                              </p:par>
                            </p:childTnLst>
                          </p:cTn>
                        </p:par>
                        <p:par>
                          <p:cTn id="30" fill="hold">
                            <p:stCondLst>
                              <p:cond delay="1250"/>
                            </p:stCondLst>
                            <p:childTnLst>
                              <p:par>
                                <p:cTn id="31" presetID="22" presetClass="entr" presetSubtype="1" fill="hold" grpId="0" nodeType="afterEffect">
                                  <p:stCondLst>
                                    <p:cond delay="1500"/>
                                  </p:stCondLst>
                                  <p:childTnLst>
                                    <p:set>
                                      <p:cBhvr>
                                        <p:cTn id="32" dur="1" fill="hold">
                                          <p:stCondLst>
                                            <p:cond delay="0"/>
                                          </p:stCondLst>
                                        </p:cTn>
                                        <p:tgtEl>
                                          <p:spTgt spid="77"/>
                                        </p:tgtEl>
                                        <p:attrNameLst>
                                          <p:attrName>style.visibility</p:attrName>
                                        </p:attrNameLst>
                                      </p:cBhvr>
                                      <p:to>
                                        <p:strVal val="visible"/>
                                      </p:to>
                                    </p:set>
                                    <p:animEffect transition="in" filter="wipe(up)">
                                      <p:cBhvr>
                                        <p:cTn id="33" dur="500"/>
                                        <p:tgtEl>
                                          <p:spTgt spid="77"/>
                                        </p:tgtEl>
                                      </p:cBhvr>
                                    </p:animEffect>
                                  </p:childTnLst>
                                </p:cTn>
                              </p:par>
                            </p:childTnLst>
                          </p:cTn>
                        </p:par>
                        <p:par>
                          <p:cTn id="34" fill="hold">
                            <p:stCondLst>
                              <p:cond delay="3250"/>
                            </p:stCondLst>
                            <p:childTnLst>
                              <p:par>
                                <p:cTn id="35" presetID="10" presetClass="entr" presetSubtype="0" fill="hold" grpId="0" nodeType="afterEffect">
                                  <p:stCondLst>
                                    <p:cond delay="25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10" presetClass="entr" presetSubtype="0" fill="hold" nodeType="withEffect">
                                  <p:stCondLst>
                                    <p:cond delay="25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500"/>
                                        <p:tgtEl>
                                          <p:spTgt spid="104"/>
                                        </p:tgtEl>
                                      </p:cBhvr>
                                    </p:animEffect>
                                  </p:childTnLst>
                                </p:cTn>
                              </p:par>
                              <p:par>
                                <p:cTn id="62" presetID="10" presetClass="entr" presetSubtype="0" fill="hold" nodeType="withEffect">
                                  <p:stCondLst>
                                    <p:cond delay="25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500"/>
                                        <p:tgtEl>
                                          <p:spTgt spid="105"/>
                                        </p:tgtEl>
                                      </p:cBhvr>
                                    </p:animEffect>
                                  </p:childTnLst>
                                </p:cTn>
                              </p:par>
                              <p:par>
                                <p:cTn id="65" presetID="10" presetClass="entr" presetSubtype="0" fill="hold" nodeType="withEffect">
                                  <p:stCondLst>
                                    <p:cond delay="25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500"/>
                                        <p:tgtEl>
                                          <p:spTgt spid="108"/>
                                        </p:tgtEl>
                                      </p:cBhvr>
                                    </p:animEffect>
                                  </p:childTnLst>
                                </p:cTn>
                              </p:par>
                              <p:par>
                                <p:cTn id="68" presetID="10" presetClass="entr" presetSubtype="0" fill="hold" nodeType="withEffect">
                                  <p:stCondLst>
                                    <p:cond delay="25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par>
                          <p:cTn id="74" fill="hold">
                            <p:stCondLst>
                              <p:cond delay="4000"/>
                            </p:stCondLst>
                            <p:childTnLst>
                              <p:par>
                                <p:cTn id="75" presetID="22" presetClass="entr" presetSubtype="2" fill="hold" grpId="0" nodeType="afterEffect">
                                  <p:stCondLst>
                                    <p:cond delay="1500"/>
                                  </p:stCondLst>
                                  <p:childTnLst>
                                    <p:set>
                                      <p:cBhvr>
                                        <p:cTn id="76" dur="1" fill="hold">
                                          <p:stCondLst>
                                            <p:cond delay="0"/>
                                          </p:stCondLst>
                                        </p:cTn>
                                        <p:tgtEl>
                                          <p:spTgt spid="76"/>
                                        </p:tgtEl>
                                        <p:attrNameLst>
                                          <p:attrName>style.visibility</p:attrName>
                                        </p:attrNameLst>
                                      </p:cBhvr>
                                      <p:to>
                                        <p:strVal val="visible"/>
                                      </p:to>
                                    </p:set>
                                    <p:animEffect transition="in" filter="wipe(right)">
                                      <p:cBhvr>
                                        <p:cTn id="77" dur="500"/>
                                        <p:tgtEl>
                                          <p:spTgt spid="76"/>
                                        </p:tgtEl>
                                      </p:cBhvr>
                                    </p:animEffect>
                                  </p:childTnLst>
                                </p:cTn>
                              </p:par>
                            </p:childTnLst>
                          </p:cTn>
                        </p:par>
                        <p:par>
                          <p:cTn id="78" fill="hold">
                            <p:stCondLst>
                              <p:cond delay="6000"/>
                            </p:stCondLst>
                            <p:childTnLst>
                              <p:par>
                                <p:cTn id="79" presetID="10" presetClass="entr" presetSubtype="0" fill="hold" grpId="0" nodeType="afterEffect">
                                  <p:stCondLst>
                                    <p:cond delay="25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500"/>
                                        <p:tgtEl>
                                          <p:spTgt spid="82"/>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500"/>
                                        <p:tgtEl>
                                          <p:spTgt spid="85"/>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500"/>
                                        <p:tgtEl>
                                          <p:spTgt spid="89"/>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90"/>
                                        </p:tgtEl>
                                        <p:attrNameLst>
                                          <p:attrName>style.visibility</p:attrName>
                                        </p:attrNameLst>
                                      </p:cBhvr>
                                      <p:to>
                                        <p:strVal val="visible"/>
                                      </p:to>
                                    </p:set>
                                    <p:animEffect transition="in" filter="fade">
                                      <p:cBhvr>
                                        <p:cTn id="90" dur="500"/>
                                        <p:tgtEl>
                                          <p:spTgt spid="90"/>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91"/>
                                        </p:tgtEl>
                                        <p:attrNameLst>
                                          <p:attrName>style.visibility</p:attrName>
                                        </p:attrNameLst>
                                      </p:cBhvr>
                                      <p:to>
                                        <p:strVal val="visible"/>
                                      </p:to>
                                    </p:set>
                                    <p:animEffect transition="in" filter="fade">
                                      <p:cBhvr>
                                        <p:cTn id="93" dur="500"/>
                                        <p:tgtEl>
                                          <p:spTgt spid="91"/>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98"/>
                                        </p:tgtEl>
                                        <p:attrNameLst>
                                          <p:attrName>style.visibility</p:attrName>
                                        </p:attrNameLst>
                                      </p:cBhvr>
                                      <p:to>
                                        <p:strVal val="visible"/>
                                      </p:to>
                                    </p:set>
                                    <p:animEffect transition="in" filter="fade">
                                      <p:cBhvr>
                                        <p:cTn id="96" dur="500"/>
                                        <p:tgtEl>
                                          <p:spTgt spid="98"/>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99"/>
                                        </p:tgtEl>
                                        <p:attrNameLst>
                                          <p:attrName>style.visibility</p:attrName>
                                        </p:attrNameLst>
                                      </p:cBhvr>
                                      <p:to>
                                        <p:strVal val="visible"/>
                                      </p:to>
                                    </p:set>
                                    <p:animEffect transition="in" filter="fade">
                                      <p:cBhvr>
                                        <p:cTn id="99" dur="500"/>
                                        <p:tgtEl>
                                          <p:spTgt spid="99"/>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100"/>
                                        </p:tgtEl>
                                        <p:attrNameLst>
                                          <p:attrName>style.visibility</p:attrName>
                                        </p:attrNameLst>
                                      </p:cBhvr>
                                      <p:to>
                                        <p:strVal val="visible"/>
                                      </p:to>
                                    </p:set>
                                    <p:animEffect transition="in" filter="fade">
                                      <p:cBhvr>
                                        <p:cTn id="102" dur="500"/>
                                        <p:tgtEl>
                                          <p:spTgt spid="100"/>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101"/>
                                        </p:tgtEl>
                                        <p:attrNameLst>
                                          <p:attrName>style.visibility</p:attrName>
                                        </p:attrNameLst>
                                      </p:cBhvr>
                                      <p:to>
                                        <p:strVal val="visible"/>
                                      </p:to>
                                    </p:set>
                                    <p:animEffect transition="in" filter="fade">
                                      <p:cBhvr>
                                        <p:cTn id="105" dur="500"/>
                                        <p:tgtEl>
                                          <p:spTgt spid="101"/>
                                        </p:tgtEl>
                                      </p:cBhvr>
                                    </p:animEffect>
                                  </p:childTnLst>
                                </p:cTn>
                              </p:par>
                              <p:par>
                                <p:cTn id="106" presetID="10" presetClass="entr" presetSubtype="0" fill="hold" nodeType="withEffect">
                                  <p:stCondLst>
                                    <p:cond delay="250"/>
                                  </p:stCondLst>
                                  <p:childTnLst>
                                    <p:set>
                                      <p:cBhvr>
                                        <p:cTn id="107" dur="1" fill="hold">
                                          <p:stCondLst>
                                            <p:cond delay="0"/>
                                          </p:stCondLst>
                                        </p:cTn>
                                        <p:tgtEl>
                                          <p:spTgt spid="106"/>
                                        </p:tgtEl>
                                        <p:attrNameLst>
                                          <p:attrName>style.visibility</p:attrName>
                                        </p:attrNameLst>
                                      </p:cBhvr>
                                      <p:to>
                                        <p:strVal val="visible"/>
                                      </p:to>
                                    </p:set>
                                    <p:animEffect transition="in" filter="fade">
                                      <p:cBhvr>
                                        <p:cTn id="108" dur="500"/>
                                        <p:tgtEl>
                                          <p:spTgt spid="106"/>
                                        </p:tgtEl>
                                      </p:cBhvr>
                                    </p:animEffect>
                                  </p:childTnLst>
                                </p:cTn>
                              </p:par>
                              <p:par>
                                <p:cTn id="109" presetID="10" presetClass="entr" presetSubtype="0" fill="hold" nodeType="withEffect">
                                  <p:stCondLst>
                                    <p:cond delay="25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childTnLst>
                                </p:cTn>
                              </p:par>
                              <p:par>
                                <p:cTn id="112" presetID="10" presetClass="entr" presetSubtype="0" fill="hold" nodeType="withEffect">
                                  <p:stCondLst>
                                    <p:cond delay="250"/>
                                  </p:stCondLst>
                                  <p:childTnLst>
                                    <p:set>
                                      <p:cBhvr>
                                        <p:cTn id="113" dur="1" fill="hold">
                                          <p:stCondLst>
                                            <p:cond delay="0"/>
                                          </p:stCondLst>
                                        </p:cTn>
                                        <p:tgtEl>
                                          <p:spTgt spid="110"/>
                                        </p:tgtEl>
                                        <p:attrNameLst>
                                          <p:attrName>style.visibility</p:attrName>
                                        </p:attrNameLst>
                                      </p:cBhvr>
                                      <p:to>
                                        <p:strVal val="visible"/>
                                      </p:to>
                                    </p:set>
                                    <p:animEffect transition="in" filter="fade">
                                      <p:cBhvr>
                                        <p:cTn id="114" dur="500"/>
                                        <p:tgtEl>
                                          <p:spTgt spid="110"/>
                                        </p:tgtEl>
                                      </p:cBhvr>
                                    </p:animEffect>
                                  </p:childTnLst>
                                </p:cTn>
                              </p:par>
                              <p:par>
                                <p:cTn id="115" presetID="10" presetClass="entr" presetSubtype="0" fill="hold" nodeType="withEffect">
                                  <p:stCondLst>
                                    <p:cond delay="250"/>
                                  </p:stCondLst>
                                  <p:childTnLst>
                                    <p:set>
                                      <p:cBhvr>
                                        <p:cTn id="116" dur="1" fill="hold">
                                          <p:stCondLst>
                                            <p:cond delay="0"/>
                                          </p:stCondLst>
                                        </p:cTn>
                                        <p:tgtEl>
                                          <p:spTgt spid="111"/>
                                        </p:tgtEl>
                                        <p:attrNameLst>
                                          <p:attrName>style.visibility</p:attrName>
                                        </p:attrNameLst>
                                      </p:cBhvr>
                                      <p:to>
                                        <p:strVal val="visible"/>
                                      </p:to>
                                    </p:set>
                                    <p:animEffect transition="in" filter="fade">
                                      <p:cBhvr>
                                        <p:cTn id="1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4FC4-BE1D-4797-B758-C8AAE27DA7F6}"/>
              </a:ext>
            </a:extLst>
          </p:cNvPr>
          <p:cNvSpPr>
            <a:spLocks noGrp="1"/>
          </p:cNvSpPr>
          <p:nvPr>
            <p:ph type="title"/>
          </p:nvPr>
        </p:nvSpPr>
        <p:spPr/>
        <p:txBody>
          <a:bodyPr/>
          <a:lstStyle/>
          <a:p>
            <a:r>
              <a:rPr lang="en-US" dirty="0"/>
              <a:t>Insurance &amp; Economic Leadership </a:t>
            </a:r>
          </a:p>
        </p:txBody>
      </p:sp>
      <p:sp>
        <p:nvSpPr>
          <p:cNvPr id="8" name="Text Placeholder 7">
            <a:extLst>
              <a:ext uri="{FF2B5EF4-FFF2-40B4-BE49-F238E27FC236}">
                <a16:creationId xmlns:a16="http://schemas.microsoft.com/office/drawing/2014/main" id="{87B85175-2A0C-4220-B1A5-2CBBD74BAE23}"/>
              </a:ext>
            </a:extLst>
          </p:cNvPr>
          <p:cNvSpPr>
            <a:spLocks noGrp="1"/>
          </p:cNvSpPr>
          <p:nvPr>
            <p:ph type="body" sz="quarter" idx="17"/>
          </p:nvPr>
        </p:nvSpPr>
        <p:spPr/>
        <p:txBody>
          <a:bodyPr/>
          <a:lstStyle/>
          <a:p>
            <a:r>
              <a:rPr lang="en-US" sz="1000" baseline="30000" dirty="0">
                <a:solidFill>
                  <a:srgbClr val="263746"/>
                </a:solidFill>
              </a:rPr>
              <a:t>1</a:t>
            </a:r>
            <a:r>
              <a:rPr lang="en-US" sz="1000" dirty="0">
                <a:solidFill>
                  <a:srgbClr val="263746"/>
                </a:solidFill>
              </a:rPr>
              <a:t>AM Best and FDIC; </a:t>
            </a:r>
            <a:r>
              <a:rPr lang="en-US" sz="1000" baseline="30000" dirty="0">
                <a:solidFill>
                  <a:srgbClr val="263746"/>
                </a:solidFill>
              </a:rPr>
              <a:t>2</a:t>
            </a:r>
            <a:r>
              <a:rPr lang="en-US" sz="1000" dirty="0">
                <a:solidFill>
                  <a:srgbClr val="263746"/>
                </a:solidFill>
              </a:rPr>
              <a:t>PC 360, </a:t>
            </a:r>
            <a:r>
              <a:rPr lang="en-US" sz="1000" dirty="0">
                <a:solidFill>
                  <a:srgbClr val="263746"/>
                </a:solidFill>
                <a:hlinkClick r:id="rId4">
                  <a:extLst>
                    <a:ext uri="{A12FA001-AC4F-418D-AE19-62706E023703}">
                      <ahyp:hlinkClr xmlns:ahyp="http://schemas.microsoft.com/office/drawing/2018/hyperlinkcolor" val="tx"/>
                    </a:ext>
                  </a:extLst>
                </a:hlinkClick>
              </a:rPr>
              <a:t>Insurance Industry Crisis</a:t>
            </a:r>
            <a:r>
              <a:rPr lang="en-US" sz="1000" dirty="0">
                <a:solidFill>
                  <a:srgbClr val="263746"/>
                </a:solidFill>
              </a:rPr>
              <a:t>; </a:t>
            </a:r>
            <a:r>
              <a:rPr lang="en-US" sz="1000" baseline="30000" dirty="0">
                <a:solidFill>
                  <a:srgbClr val="263746"/>
                </a:solidFill>
              </a:rPr>
              <a:t>3</a:t>
            </a:r>
            <a:r>
              <a:rPr lang="en-US" sz="1000" dirty="0">
                <a:solidFill>
                  <a:srgbClr val="263746"/>
                </a:solidFill>
              </a:rPr>
              <a:t>U.S. Bureau of Economic Analysis, 2020; </a:t>
            </a:r>
            <a:r>
              <a:rPr lang="en-US" sz="1000" baseline="30000" dirty="0">
                <a:solidFill>
                  <a:srgbClr val="263746"/>
                </a:solidFill>
              </a:rPr>
              <a:t>4</a:t>
            </a:r>
            <a:r>
              <a:rPr lang="en-US" sz="1000" dirty="0">
                <a:solidFill>
                  <a:srgbClr val="263746"/>
                </a:solidFill>
              </a:rPr>
              <a:t>U.S. Department of Commerce, 2020; </a:t>
            </a:r>
            <a:r>
              <a:rPr lang="en-US" sz="1000" baseline="30000" dirty="0">
                <a:solidFill>
                  <a:srgbClr val="263746"/>
                </a:solidFill>
              </a:rPr>
              <a:t>5</a:t>
            </a:r>
            <a:r>
              <a:rPr lang="en-US" sz="1000" dirty="0">
                <a:solidFill>
                  <a:srgbClr val="263746"/>
                </a:solidFill>
              </a:rPr>
              <a:t>Federal Reserve, 2019; </a:t>
            </a:r>
            <a:r>
              <a:rPr lang="en-US" sz="1000" baseline="30000" dirty="0">
                <a:solidFill>
                  <a:srgbClr val="263746"/>
                </a:solidFill>
              </a:rPr>
              <a:t>6</a:t>
            </a:r>
            <a:r>
              <a:rPr lang="en-US" sz="1000" dirty="0">
                <a:solidFill>
                  <a:srgbClr val="263746"/>
                </a:solidFill>
              </a:rPr>
              <a:t>2011–2014, Insurance Industry Charitable Foundation – amount donated so far to fight Covid-19. </a:t>
            </a:r>
          </a:p>
        </p:txBody>
      </p:sp>
      <p:grpSp>
        <p:nvGrpSpPr>
          <p:cNvPr id="533" name="Group 532">
            <a:extLst>
              <a:ext uri="{FF2B5EF4-FFF2-40B4-BE49-F238E27FC236}">
                <a16:creationId xmlns:a16="http://schemas.microsoft.com/office/drawing/2014/main" id="{354838EA-7F49-45F3-BE3F-3BB10544C0BF}"/>
              </a:ext>
            </a:extLst>
          </p:cNvPr>
          <p:cNvGrpSpPr/>
          <p:nvPr/>
        </p:nvGrpSpPr>
        <p:grpSpPr>
          <a:xfrm>
            <a:off x="7978051" y="1816653"/>
            <a:ext cx="3105676" cy="3623811"/>
            <a:chOff x="7978051" y="2325055"/>
            <a:chExt cx="3105676" cy="3623811"/>
          </a:xfrm>
        </p:grpSpPr>
        <p:sp>
          <p:nvSpPr>
            <p:cNvPr id="534" name="Freeform 39">
              <a:extLst>
                <a:ext uri="{FF2B5EF4-FFF2-40B4-BE49-F238E27FC236}">
                  <a16:creationId xmlns:a16="http://schemas.microsoft.com/office/drawing/2014/main" id="{8811D517-21ED-499B-AC1C-71066C725792}"/>
                </a:ext>
              </a:extLst>
            </p:cNvPr>
            <p:cNvSpPr>
              <a:spLocks/>
            </p:cNvSpPr>
            <p:nvPr/>
          </p:nvSpPr>
          <p:spPr bwMode="gray">
            <a:xfrm>
              <a:off x="8226993" y="2610320"/>
              <a:ext cx="1549612" cy="955990"/>
            </a:xfrm>
            <a:custGeom>
              <a:avLst/>
              <a:gdLst>
                <a:gd name="T0" fmla="*/ 2667 w 2717"/>
                <a:gd name="T1" fmla="*/ 186 h 1674"/>
                <a:gd name="T2" fmla="*/ 2594 w 2717"/>
                <a:gd name="T3" fmla="*/ 86 h 1674"/>
                <a:gd name="T4" fmla="*/ 2535 w 2717"/>
                <a:gd name="T5" fmla="*/ 205 h 1674"/>
                <a:gd name="T6" fmla="*/ 2487 w 2717"/>
                <a:gd name="T7" fmla="*/ 275 h 1674"/>
                <a:gd name="T8" fmla="*/ 2309 w 2717"/>
                <a:gd name="T9" fmla="*/ 357 h 1674"/>
                <a:gd name="T10" fmla="*/ 2175 w 2717"/>
                <a:gd name="T11" fmla="*/ 458 h 1674"/>
                <a:gd name="T12" fmla="*/ 1986 w 2717"/>
                <a:gd name="T13" fmla="*/ 587 h 1674"/>
                <a:gd name="T14" fmla="*/ 1955 w 2717"/>
                <a:gd name="T15" fmla="*/ 470 h 1674"/>
                <a:gd name="T16" fmla="*/ 1955 w 2717"/>
                <a:gd name="T17" fmla="*/ 357 h 1674"/>
                <a:gd name="T18" fmla="*/ 1866 w 2717"/>
                <a:gd name="T19" fmla="*/ 373 h 1674"/>
                <a:gd name="T20" fmla="*/ 1824 w 2717"/>
                <a:gd name="T21" fmla="*/ 492 h 1674"/>
                <a:gd name="T22" fmla="*/ 1750 w 2717"/>
                <a:gd name="T23" fmla="*/ 428 h 1674"/>
                <a:gd name="T24" fmla="*/ 1931 w 2717"/>
                <a:gd name="T25" fmla="*/ 321 h 1674"/>
                <a:gd name="T26" fmla="*/ 1873 w 2717"/>
                <a:gd name="T27" fmla="*/ 275 h 1674"/>
                <a:gd name="T28" fmla="*/ 1747 w 2717"/>
                <a:gd name="T29" fmla="*/ 241 h 1674"/>
                <a:gd name="T30" fmla="*/ 1607 w 2717"/>
                <a:gd name="T31" fmla="*/ 305 h 1674"/>
                <a:gd name="T32" fmla="*/ 1610 w 2717"/>
                <a:gd name="T33" fmla="*/ 244 h 1674"/>
                <a:gd name="T34" fmla="*/ 1555 w 2717"/>
                <a:gd name="T35" fmla="*/ 196 h 1674"/>
                <a:gd name="T36" fmla="*/ 1417 w 2717"/>
                <a:gd name="T37" fmla="*/ 134 h 1674"/>
                <a:gd name="T38" fmla="*/ 238 w 2717"/>
                <a:gd name="T39" fmla="*/ 67 h 1674"/>
                <a:gd name="T40" fmla="*/ 140 w 2717"/>
                <a:gd name="T41" fmla="*/ 12 h 1674"/>
                <a:gd name="T42" fmla="*/ 143 w 2717"/>
                <a:gd name="T43" fmla="*/ 131 h 1674"/>
                <a:gd name="T44" fmla="*/ 43 w 2717"/>
                <a:gd name="T45" fmla="*/ 357 h 1674"/>
                <a:gd name="T46" fmla="*/ 6 w 2717"/>
                <a:gd name="T47" fmla="*/ 614 h 1674"/>
                <a:gd name="T48" fmla="*/ 64 w 2717"/>
                <a:gd name="T49" fmla="*/ 773 h 1674"/>
                <a:gd name="T50" fmla="*/ 88 w 2717"/>
                <a:gd name="T51" fmla="*/ 944 h 1674"/>
                <a:gd name="T52" fmla="*/ 232 w 2717"/>
                <a:gd name="T53" fmla="*/ 1103 h 1674"/>
                <a:gd name="T54" fmla="*/ 495 w 2717"/>
                <a:gd name="T55" fmla="*/ 1219 h 1674"/>
                <a:gd name="T56" fmla="*/ 803 w 2717"/>
                <a:gd name="T57" fmla="*/ 1253 h 1674"/>
                <a:gd name="T58" fmla="*/ 971 w 2717"/>
                <a:gd name="T59" fmla="*/ 1451 h 1674"/>
                <a:gd name="T60" fmla="*/ 1179 w 2717"/>
                <a:gd name="T61" fmla="*/ 1558 h 1674"/>
                <a:gd name="T62" fmla="*/ 1457 w 2717"/>
                <a:gd name="T63" fmla="*/ 1436 h 1674"/>
                <a:gd name="T64" fmla="*/ 1650 w 2717"/>
                <a:gd name="T65" fmla="*/ 1430 h 1674"/>
                <a:gd name="T66" fmla="*/ 1705 w 2717"/>
                <a:gd name="T67" fmla="*/ 1439 h 1674"/>
                <a:gd name="T68" fmla="*/ 1778 w 2717"/>
                <a:gd name="T69" fmla="*/ 1436 h 1674"/>
                <a:gd name="T70" fmla="*/ 1729 w 2717"/>
                <a:gd name="T71" fmla="*/ 1393 h 1674"/>
                <a:gd name="T72" fmla="*/ 1833 w 2717"/>
                <a:gd name="T73" fmla="*/ 1366 h 1674"/>
                <a:gd name="T74" fmla="*/ 2129 w 2717"/>
                <a:gd name="T75" fmla="*/ 1402 h 1674"/>
                <a:gd name="T76" fmla="*/ 2163 w 2717"/>
                <a:gd name="T77" fmla="*/ 1482 h 1674"/>
                <a:gd name="T78" fmla="*/ 2206 w 2717"/>
                <a:gd name="T79" fmla="*/ 1567 h 1674"/>
                <a:gd name="T80" fmla="*/ 2306 w 2717"/>
                <a:gd name="T81" fmla="*/ 1634 h 1674"/>
                <a:gd name="T82" fmla="*/ 2309 w 2717"/>
                <a:gd name="T83" fmla="*/ 1619 h 1674"/>
                <a:gd name="T84" fmla="*/ 2199 w 2717"/>
                <a:gd name="T85" fmla="*/ 1219 h 1674"/>
                <a:gd name="T86" fmla="*/ 2343 w 2717"/>
                <a:gd name="T87" fmla="*/ 1054 h 1674"/>
                <a:gd name="T88" fmla="*/ 2398 w 2717"/>
                <a:gd name="T89" fmla="*/ 944 h 1674"/>
                <a:gd name="T90" fmla="*/ 2438 w 2717"/>
                <a:gd name="T91" fmla="*/ 907 h 1674"/>
                <a:gd name="T92" fmla="*/ 2407 w 2717"/>
                <a:gd name="T93" fmla="*/ 840 h 1674"/>
                <a:gd name="T94" fmla="*/ 2386 w 2717"/>
                <a:gd name="T95" fmla="*/ 816 h 1674"/>
                <a:gd name="T96" fmla="*/ 2367 w 2717"/>
                <a:gd name="T97" fmla="*/ 684 h 1674"/>
                <a:gd name="T98" fmla="*/ 2392 w 2717"/>
                <a:gd name="T99" fmla="*/ 776 h 1674"/>
                <a:gd name="T100" fmla="*/ 2426 w 2717"/>
                <a:gd name="T101" fmla="*/ 709 h 1674"/>
                <a:gd name="T102" fmla="*/ 2426 w 2717"/>
                <a:gd name="T103" fmla="*/ 700 h 1674"/>
                <a:gd name="T104" fmla="*/ 2453 w 2717"/>
                <a:gd name="T105" fmla="*/ 580 h 1674"/>
                <a:gd name="T106" fmla="*/ 2578 w 2717"/>
                <a:gd name="T107" fmla="*/ 492 h 1674"/>
                <a:gd name="T108" fmla="*/ 2624 w 2717"/>
                <a:gd name="T109" fmla="*/ 467 h 1674"/>
                <a:gd name="T110" fmla="*/ 2566 w 2717"/>
                <a:gd name="T111" fmla="*/ 437 h 1674"/>
                <a:gd name="T112" fmla="*/ 2621 w 2717"/>
                <a:gd name="T113" fmla="*/ 278 h 1674"/>
                <a:gd name="T114" fmla="*/ 2645 w 2717"/>
                <a:gd name="T115" fmla="*/ 272 h 1674"/>
                <a:gd name="T116" fmla="*/ 2688 w 2717"/>
                <a:gd name="T117" fmla="*/ 208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35" name="TextBox 534">
              <a:extLst>
                <a:ext uri="{FF2B5EF4-FFF2-40B4-BE49-F238E27FC236}">
                  <a16:creationId xmlns:a16="http://schemas.microsoft.com/office/drawing/2014/main" id="{2052679E-4FCA-4CA7-9047-7D22620601F6}"/>
                </a:ext>
              </a:extLst>
            </p:cNvPr>
            <p:cNvSpPr txBox="1"/>
            <p:nvPr/>
          </p:nvSpPr>
          <p:spPr bwMode="gray">
            <a:xfrm>
              <a:off x="8458235" y="2886831"/>
              <a:ext cx="978154" cy="424732"/>
            </a:xfrm>
            <a:prstGeom prst="rect">
              <a:avLst/>
            </a:prstGeom>
            <a:noFill/>
            <a:ln>
              <a:noFill/>
            </a:ln>
          </p:spPr>
          <p:txBody>
            <a:bodyPr wrap="none" lIns="34291" rIns="34291" rtlCol="0">
              <a:spAutoFit/>
            </a:bodyPr>
            <a:lstStyle/>
            <a:p>
              <a:pPr marL="0" marR="0" lvl="0" indent="0" algn="ctr" defTabSz="914400" eaLnBrk="1" fontAlgn="auto" latinLnBrk="0" hangingPunct="1">
                <a:lnSpc>
                  <a:spcPct val="90000"/>
                </a:lnSpc>
                <a:spcBef>
                  <a:spcPts val="900"/>
                </a:spcBef>
                <a:spcAft>
                  <a:spcPts val="0"/>
                </a:spcAft>
                <a:buClr>
                  <a:srgbClr val="337DBE"/>
                </a:buClr>
                <a:buSzPct val="77000"/>
                <a:buFontTx/>
                <a:buNone/>
                <a:tabLst/>
                <a:defRPr/>
              </a:pPr>
              <a:r>
                <a:rPr kumimoji="0" lang="en-US" sz="2400" b="1" i="0" u="none" strike="noStrike" kern="0" cap="none" spc="0" normalizeH="0" baseline="0" noProof="0" dirty="0">
                  <a:ln>
                    <a:noFill/>
                  </a:ln>
                  <a:solidFill>
                    <a:prstClr val="white"/>
                  </a:solidFill>
                  <a:effectLst/>
                  <a:uLnTx/>
                  <a:uFillTx/>
                  <a:cs typeface="Arial" panose="020B0604020202020204" pitchFamily="34" charset="0"/>
                </a:rPr>
                <a:t>$630B</a:t>
              </a:r>
            </a:p>
          </p:txBody>
        </p:sp>
        <p:grpSp>
          <p:nvGrpSpPr>
            <p:cNvPr id="536" name="Group 535">
              <a:extLst>
                <a:ext uri="{FF2B5EF4-FFF2-40B4-BE49-F238E27FC236}">
                  <a16:creationId xmlns:a16="http://schemas.microsoft.com/office/drawing/2014/main" id="{95C0F59A-D21A-453A-A40A-4DAD351D8080}"/>
                </a:ext>
              </a:extLst>
            </p:cNvPr>
            <p:cNvGrpSpPr/>
            <p:nvPr/>
          </p:nvGrpSpPr>
          <p:grpSpPr bwMode="gray">
            <a:xfrm>
              <a:off x="9814930" y="2555970"/>
              <a:ext cx="1043223" cy="1043222"/>
              <a:chOff x="7712110" y="2307751"/>
              <a:chExt cx="1016533" cy="1016533"/>
            </a:xfrm>
          </p:grpSpPr>
          <p:grpSp>
            <p:nvGrpSpPr>
              <p:cNvPr id="545" name="Group 544">
                <a:extLst>
                  <a:ext uri="{FF2B5EF4-FFF2-40B4-BE49-F238E27FC236}">
                    <a16:creationId xmlns:a16="http://schemas.microsoft.com/office/drawing/2014/main" id="{DBBD7D04-112A-49DE-A4AA-2265EF2E4227}"/>
                  </a:ext>
                </a:extLst>
              </p:cNvPr>
              <p:cNvGrpSpPr/>
              <p:nvPr/>
            </p:nvGrpSpPr>
            <p:grpSpPr bwMode="gray">
              <a:xfrm>
                <a:off x="7836420" y="2512812"/>
                <a:ext cx="804739" cy="620192"/>
                <a:chOff x="7836420" y="2512812"/>
                <a:chExt cx="804739" cy="620192"/>
              </a:xfrm>
            </p:grpSpPr>
            <p:sp>
              <p:nvSpPr>
                <p:cNvPr id="547" name="TextBox 546">
                  <a:extLst>
                    <a:ext uri="{FF2B5EF4-FFF2-40B4-BE49-F238E27FC236}">
                      <a16:creationId xmlns:a16="http://schemas.microsoft.com/office/drawing/2014/main" id="{0080A38F-F528-471D-B7AA-11D88AE20692}"/>
                    </a:ext>
                  </a:extLst>
                </p:cNvPr>
                <p:cNvSpPr txBox="1"/>
                <p:nvPr/>
              </p:nvSpPr>
              <p:spPr bwMode="gray">
                <a:xfrm>
                  <a:off x="7838686" y="2512812"/>
                  <a:ext cx="790683" cy="467848"/>
                </a:xfrm>
                <a:prstGeom prst="rect">
                  <a:avLst/>
                </a:prstGeom>
                <a:noFill/>
                <a:ln>
                  <a:noFill/>
                </a:ln>
              </p:spPr>
              <p:txBody>
                <a:bodyPr wrap="none" lIns="34291" rIns="34291" rtlCol="0">
                  <a:spAutoFit/>
                </a:bodyPr>
                <a:lstStyle/>
                <a:p>
                  <a:pPr marL="0" marR="0" lvl="0" indent="0" algn="ctr" defTabSz="914400" eaLnBrk="1" fontAlgn="auto" latinLnBrk="0" hangingPunct="1">
                    <a:lnSpc>
                      <a:spcPct val="90000"/>
                    </a:lnSpc>
                    <a:spcBef>
                      <a:spcPts val="900"/>
                    </a:spcBef>
                    <a:spcAft>
                      <a:spcPts val="0"/>
                    </a:spcAft>
                    <a:buClr>
                      <a:srgbClr val="337DBE"/>
                    </a:buClr>
                    <a:buSzPct val="77000"/>
                    <a:buFontTx/>
                    <a:buNone/>
                    <a:tabLst/>
                    <a:defRPr/>
                  </a:pPr>
                  <a:r>
                    <a:rPr kumimoji="0" lang="en-US" sz="2800" b="1" i="0" u="none" strike="noStrike" kern="0" cap="none" spc="-150" normalizeH="0" baseline="0" noProof="0" dirty="0">
                      <a:ln>
                        <a:noFill/>
                      </a:ln>
                      <a:solidFill>
                        <a:schemeClr val="accent2"/>
                      </a:solidFill>
                      <a:effectLst/>
                      <a:uLnTx/>
                      <a:uFillTx/>
                      <a:cs typeface="Arial" panose="020B0604020202020204" pitchFamily="34" charset="0"/>
                    </a:rPr>
                    <a:t>3.0%</a:t>
                  </a:r>
                  <a:endParaRPr kumimoji="0" lang="en-US" sz="2000" b="1" i="0" u="none" strike="noStrike" kern="0" cap="none" spc="-150" normalizeH="0" baseline="0" noProof="0" dirty="0">
                    <a:ln>
                      <a:noFill/>
                    </a:ln>
                    <a:solidFill>
                      <a:schemeClr val="accent2"/>
                    </a:solidFill>
                    <a:effectLst/>
                    <a:uLnTx/>
                    <a:uFillTx/>
                    <a:cs typeface="Arial" panose="020B0604020202020204" pitchFamily="34" charset="0"/>
                  </a:endParaRPr>
                </a:p>
              </p:txBody>
            </p:sp>
            <p:sp>
              <p:nvSpPr>
                <p:cNvPr id="548" name="TextBox 547">
                  <a:extLst>
                    <a:ext uri="{FF2B5EF4-FFF2-40B4-BE49-F238E27FC236}">
                      <a16:creationId xmlns:a16="http://schemas.microsoft.com/office/drawing/2014/main" id="{03206F84-6D20-4130-BC91-EA374AE8BBCA}"/>
                    </a:ext>
                  </a:extLst>
                </p:cNvPr>
                <p:cNvSpPr txBox="1"/>
                <p:nvPr/>
              </p:nvSpPr>
              <p:spPr bwMode="gray">
                <a:xfrm>
                  <a:off x="7836420" y="2854095"/>
                  <a:ext cx="804739" cy="278909"/>
                </a:xfrm>
                <a:prstGeom prst="rect">
                  <a:avLst/>
                </a:prstGeom>
                <a:noFill/>
                <a:ln>
                  <a:noFill/>
                </a:ln>
              </p:spPr>
              <p:txBody>
                <a:bodyPr wrap="none" lIns="34291" rIns="34291" rtlCol="0">
                  <a:spAutoFit/>
                </a:bodyPr>
                <a:lstStyle/>
                <a:p>
                  <a:pPr marL="0" marR="0" lvl="0" indent="0" algn="ctr" defTabSz="914400" eaLnBrk="1" fontAlgn="auto" latinLnBrk="0" hangingPunct="1">
                    <a:lnSpc>
                      <a:spcPct val="90000"/>
                    </a:lnSpc>
                    <a:spcBef>
                      <a:spcPts val="900"/>
                    </a:spcBef>
                    <a:spcAft>
                      <a:spcPts val="0"/>
                    </a:spcAft>
                    <a:buClr>
                      <a:srgbClr val="337DBE"/>
                    </a:buClr>
                    <a:buSzPct val="77000"/>
                    <a:buFontTx/>
                    <a:buNone/>
                    <a:tabLst/>
                    <a:defRPr/>
                  </a:pPr>
                  <a:r>
                    <a:rPr kumimoji="0" lang="en-US" sz="1400" b="1" i="0" u="none" strike="noStrike" kern="0" cap="none" spc="0" normalizeH="0" baseline="0" noProof="0" dirty="0">
                      <a:ln>
                        <a:noFill/>
                      </a:ln>
                      <a:solidFill>
                        <a:srgbClr val="ED7D31"/>
                      </a:solidFill>
                      <a:effectLst/>
                      <a:uLnTx/>
                      <a:uFillTx/>
                      <a:cs typeface="Arial" panose="020B0604020202020204" pitchFamily="34" charset="0"/>
                    </a:rPr>
                    <a:t>US GDP</a:t>
                  </a:r>
                  <a:r>
                    <a:rPr kumimoji="0" lang="en-US" sz="1400" b="1" i="0" u="none" strike="noStrike" kern="0" cap="none" spc="0" normalizeH="0" baseline="30000" noProof="0" dirty="0">
                      <a:ln>
                        <a:noFill/>
                      </a:ln>
                      <a:solidFill>
                        <a:srgbClr val="ED7D31"/>
                      </a:solidFill>
                      <a:effectLst/>
                      <a:uLnTx/>
                      <a:uFillTx/>
                      <a:cs typeface="Arial" panose="020B0604020202020204" pitchFamily="34" charset="0"/>
                    </a:rPr>
                    <a:t>3</a:t>
                  </a:r>
                  <a:endParaRPr kumimoji="0" lang="en-US" sz="1100" b="1" i="0" u="none" strike="noStrike" kern="0" cap="none" spc="0" normalizeH="0" baseline="30000" noProof="0" dirty="0">
                    <a:ln>
                      <a:noFill/>
                    </a:ln>
                    <a:solidFill>
                      <a:srgbClr val="ED7D31"/>
                    </a:solidFill>
                    <a:effectLst/>
                    <a:uLnTx/>
                    <a:uFillTx/>
                    <a:cs typeface="Arial" panose="020B0604020202020204" pitchFamily="34" charset="0"/>
                  </a:endParaRPr>
                </a:p>
              </p:txBody>
            </p:sp>
          </p:grpSp>
          <p:sp>
            <p:nvSpPr>
              <p:cNvPr id="546" name="Circle: Hollow 545">
                <a:extLst>
                  <a:ext uri="{FF2B5EF4-FFF2-40B4-BE49-F238E27FC236}">
                    <a16:creationId xmlns:a16="http://schemas.microsoft.com/office/drawing/2014/main" id="{7417CC91-91AC-43D8-B497-F2932AA6C64D}"/>
                  </a:ext>
                </a:extLst>
              </p:cNvPr>
              <p:cNvSpPr/>
              <p:nvPr/>
            </p:nvSpPr>
            <p:spPr bwMode="gray">
              <a:xfrm>
                <a:off x="7712110" y="2307751"/>
                <a:ext cx="1016533" cy="1016533"/>
              </a:xfrm>
              <a:prstGeom prst="donut">
                <a:avLst>
                  <a:gd name="adj" fmla="val 6183"/>
                </a:avLst>
              </a:prstGeom>
              <a:solidFill>
                <a:schemeClr val="accent2"/>
              </a:solidFill>
              <a:ln w="12700" cap="flat" cmpd="sng" algn="ctr">
                <a:solidFill>
                  <a:srgbClr val="ED7D31"/>
                </a:solid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cxnSp>
          <p:nvCxnSpPr>
            <p:cNvPr id="537" name="Straight Connector 536">
              <a:extLst>
                <a:ext uri="{FF2B5EF4-FFF2-40B4-BE49-F238E27FC236}">
                  <a16:creationId xmlns:a16="http://schemas.microsoft.com/office/drawing/2014/main" id="{3ADD4306-7E72-40C8-B330-2136EB91A418}"/>
                </a:ext>
              </a:extLst>
            </p:cNvPr>
            <p:cNvCxnSpPr/>
            <p:nvPr/>
          </p:nvCxnSpPr>
          <p:spPr bwMode="gray">
            <a:xfrm>
              <a:off x="8233257" y="3835443"/>
              <a:ext cx="2584850" cy="7060"/>
            </a:xfrm>
            <a:prstGeom prst="line">
              <a:avLst/>
            </a:prstGeom>
            <a:noFill/>
            <a:ln w="31750" cap="rnd" cmpd="sng" algn="ctr">
              <a:solidFill>
                <a:sysClr val="window" lastClr="FFFFFF">
                  <a:lumMod val="75000"/>
                </a:sysClr>
              </a:solidFill>
              <a:prstDash val="sysDot"/>
              <a:miter lim="800000"/>
            </a:ln>
            <a:effectLst/>
          </p:spPr>
        </p:cxnSp>
        <p:cxnSp>
          <p:nvCxnSpPr>
            <p:cNvPr id="538" name="Straight Connector 537">
              <a:extLst>
                <a:ext uri="{FF2B5EF4-FFF2-40B4-BE49-F238E27FC236}">
                  <a16:creationId xmlns:a16="http://schemas.microsoft.com/office/drawing/2014/main" id="{AABD6E92-64B1-4EB5-8A46-250B1BDCBAD0}"/>
                </a:ext>
              </a:extLst>
            </p:cNvPr>
            <p:cNvCxnSpPr/>
            <p:nvPr/>
          </p:nvCxnSpPr>
          <p:spPr bwMode="gray">
            <a:xfrm>
              <a:off x="8233257" y="4484488"/>
              <a:ext cx="2584850" cy="7060"/>
            </a:xfrm>
            <a:prstGeom prst="line">
              <a:avLst/>
            </a:prstGeom>
            <a:noFill/>
            <a:ln w="31750" cap="rnd" cmpd="sng" algn="ctr">
              <a:solidFill>
                <a:sysClr val="window" lastClr="FFFFFF">
                  <a:lumMod val="75000"/>
                </a:sysClr>
              </a:solidFill>
              <a:prstDash val="sysDot"/>
              <a:miter lim="800000"/>
            </a:ln>
            <a:effectLst/>
          </p:spPr>
        </p:cxnSp>
        <p:cxnSp>
          <p:nvCxnSpPr>
            <p:cNvPr id="539" name="Straight Connector 538">
              <a:extLst>
                <a:ext uri="{FF2B5EF4-FFF2-40B4-BE49-F238E27FC236}">
                  <a16:creationId xmlns:a16="http://schemas.microsoft.com/office/drawing/2014/main" id="{0FB69451-F9F3-445B-869C-2BA0E7587A94}"/>
                </a:ext>
              </a:extLst>
            </p:cNvPr>
            <p:cNvCxnSpPr/>
            <p:nvPr/>
          </p:nvCxnSpPr>
          <p:spPr bwMode="gray">
            <a:xfrm>
              <a:off x="8233257" y="5133533"/>
              <a:ext cx="2584850" cy="7060"/>
            </a:xfrm>
            <a:prstGeom prst="line">
              <a:avLst/>
            </a:prstGeom>
            <a:noFill/>
            <a:ln w="31750" cap="rnd" cmpd="sng" algn="ctr">
              <a:solidFill>
                <a:sysClr val="window" lastClr="FFFFFF">
                  <a:lumMod val="75000"/>
                </a:sysClr>
              </a:solidFill>
              <a:prstDash val="sysDot"/>
              <a:miter lim="800000"/>
            </a:ln>
            <a:effectLst/>
          </p:spPr>
        </p:cxnSp>
        <p:cxnSp>
          <p:nvCxnSpPr>
            <p:cNvPr id="540" name="Straight Connector 539">
              <a:extLst>
                <a:ext uri="{FF2B5EF4-FFF2-40B4-BE49-F238E27FC236}">
                  <a16:creationId xmlns:a16="http://schemas.microsoft.com/office/drawing/2014/main" id="{8EF38234-409B-4B7D-940C-9301BA1D233B}"/>
                </a:ext>
              </a:extLst>
            </p:cNvPr>
            <p:cNvCxnSpPr/>
            <p:nvPr/>
          </p:nvCxnSpPr>
          <p:spPr bwMode="gray">
            <a:xfrm>
              <a:off x="8233257" y="5782575"/>
              <a:ext cx="2584850" cy="7060"/>
            </a:xfrm>
            <a:prstGeom prst="line">
              <a:avLst/>
            </a:prstGeom>
            <a:noFill/>
            <a:ln w="31750" cap="rnd" cmpd="sng" algn="ctr">
              <a:solidFill>
                <a:sysClr val="window" lastClr="FFFFFF">
                  <a:lumMod val="75000"/>
                </a:sysClr>
              </a:solidFill>
              <a:prstDash val="sysDot"/>
              <a:miter lim="800000"/>
            </a:ln>
            <a:effectLst/>
          </p:spPr>
        </p:cxnSp>
        <p:sp>
          <p:nvSpPr>
            <p:cNvPr id="541" name="TextBox 540">
              <a:extLst>
                <a:ext uri="{FF2B5EF4-FFF2-40B4-BE49-F238E27FC236}">
                  <a16:creationId xmlns:a16="http://schemas.microsoft.com/office/drawing/2014/main" id="{654A13C1-D815-4E91-859A-0B8C5EB8933E}"/>
                </a:ext>
              </a:extLst>
            </p:cNvPr>
            <p:cNvSpPr txBox="1"/>
            <p:nvPr/>
          </p:nvSpPr>
          <p:spPr bwMode="gray">
            <a:xfrm>
              <a:off x="8198875" y="4031920"/>
              <a:ext cx="2766683" cy="263151"/>
            </a:xfrm>
            <a:prstGeom prst="rect">
              <a:avLst/>
            </a:prstGeom>
            <a:noFill/>
            <a:ln>
              <a:noFill/>
            </a:ln>
          </p:spPr>
          <p:txBody>
            <a:bodyPr wrap="square" lIns="20575" tIns="20575" rIns="20575" bIns="20575" rtlCol="0">
              <a:spAutoFit/>
            </a:bodyPr>
            <a:lstStyle>
              <a:defPPr>
                <a:defRPr lang="en-US"/>
              </a:defPPr>
              <a:lvl1pPr>
                <a:lnSpc>
                  <a:spcPct val="90000"/>
                </a:lnSpc>
                <a:buClr>
                  <a:srgbClr val="337DBE"/>
                </a:buClr>
                <a:buSzPct val="77000"/>
                <a:tabLst>
                  <a:tab pos="1885950" algn="l"/>
                </a:tabLst>
                <a:defRPr sz="1200" b="1">
                  <a:solidFill>
                    <a:schemeClr val="accent5"/>
                  </a:solidFill>
                </a:defRPr>
              </a:lvl1pPr>
            </a:lstStyle>
            <a:p>
              <a:pPr marL="0" marR="0" lvl="0" indent="0" defTabSz="914400" eaLnBrk="1" fontAlgn="auto" latinLnBrk="0" hangingPunct="1">
                <a:lnSpc>
                  <a:spcPct val="90000"/>
                </a:lnSpc>
                <a:spcBef>
                  <a:spcPts val="0"/>
                </a:spcBef>
                <a:spcAft>
                  <a:spcPts val="0"/>
                </a:spcAft>
                <a:buClr>
                  <a:srgbClr val="337DBE"/>
                </a:buClr>
                <a:buSzPct val="77000"/>
                <a:buFontTx/>
                <a:buNone/>
                <a:tabLst>
                  <a:tab pos="1885950" algn="l"/>
                </a:tabLst>
                <a:defRPr/>
              </a:pPr>
              <a:r>
                <a:rPr kumimoji="0" lang="en-US" sz="1200" b="1" i="0" u="none" strike="noStrike" kern="0" cap="none" spc="0" normalizeH="0" baseline="0" noProof="0" dirty="0">
                  <a:ln>
                    <a:noFill/>
                  </a:ln>
                  <a:solidFill>
                    <a:srgbClr val="ED7D31"/>
                  </a:solidFill>
                  <a:effectLst/>
                  <a:uLnTx/>
                  <a:uFillTx/>
                  <a:cs typeface="Arial" panose="020B0604020202020204" pitchFamily="34" charset="0"/>
                </a:rPr>
                <a:t>Premium Taxes Paid</a:t>
              </a:r>
              <a:r>
                <a:rPr kumimoji="0" lang="en-US" sz="1200" b="1" i="0" u="none" strike="noStrike" kern="0" cap="none" spc="0" normalizeH="0" baseline="30000" noProof="0" dirty="0">
                  <a:ln>
                    <a:noFill/>
                  </a:ln>
                  <a:solidFill>
                    <a:srgbClr val="ED7D31"/>
                  </a:solidFill>
                  <a:effectLst/>
                  <a:uLnTx/>
                  <a:uFillTx/>
                  <a:cs typeface="Arial" panose="020B0604020202020204" pitchFamily="34" charset="0"/>
                </a:rPr>
                <a:t>4</a:t>
              </a:r>
              <a:r>
                <a:rPr kumimoji="0" lang="en-US" sz="1200" b="1" i="0" u="none" strike="noStrike" kern="0" cap="none" spc="0" normalizeH="0" baseline="0" noProof="0" dirty="0">
                  <a:ln>
                    <a:noFill/>
                  </a:ln>
                  <a:solidFill>
                    <a:srgbClr val="ED7D31"/>
                  </a:solidFill>
                  <a:effectLst/>
                  <a:uLnTx/>
                  <a:uFillTx/>
                  <a:cs typeface="Arial" panose="020B0604020202020204" pitchFamily="34" charset="0"/>
                </a:rPr>
                <a:t>	</a:t>
              </a:r>
              <a:r>
                <a:rPr kumimoji="0" lang="en-US" sz="1600" b="1" i="0" u="none" strike="noStrike" kern="0" cap="none" spc="0" normalizeH="0" baseline="0" noProof="0" dirty="0">
                  <a:ln>
                    <a:noFill/>
                  </a:ln>
                  <a:solidFill>
                    <a:srgbClr val="ED7D31"/>
                  </a:solidFill>
                  <a:effectLst/>
                  <a:uLnTx/>
                  <a:uFillTx/>
                  <a:cs typeface="Arial" panose="020B0604020202020204" pitchFamily="34" charset="0"/>
                </a:rPr>
                <a:t>$23.6B</a:t>
              </a:r>
            </a:p>
          </p:txBody>
        </p:sp>
        <p:sp>
          <p:nvSpPr>
            <p:cNvPr id="542" name="TextBox 541">
              <a:extLst>
                <a:ext uri="{FF2B5EF4-FFF2-40B4-BE49-F238E27FC236}">
                  <a16:creationId xmlns:a16="http://schemas.microsoft.com/office/drawing/2014/main" id="{C69960D3-33E7-4BCD-A251-A96385DF65DA}"/>
                </a:ext>
              </a:extLst>
            </p:cNvPr>
            <p:cNvSpPr txBox="1"/>
            <p:nvPr/>
          </p:nvSpPr>
          <p:spPr bwMode="gray">
            <a:xfrm>
              <a:off x="8198875" y="4680965"/>
              <a:ext cx="2766683" cy="263151"/>
            </a:xfrm>
            <a:prstGeom prst="rect">
              <a:avLst/>
            </a:prstGeom>
            <a:noFill/>
            <a:ln>
              <a:noFill/>
            </a:ln>
          </p:spPr>
          <p:txBody>
            <a:bodyPr wrap="square" lIns="20575" tIns="20575" rIns="20575" bIns="20575" rtlCol="0">
              <a:spAutoFit/>
            </a:bodyPr>
            <a:lstStyle>
              <a:defPPr>
                <a:defRPr lang="en-US"/>
              </a:defPPr>
              <a:lvl1pPr>
                <a:lnSpc>
                  <a:spcPct val="90000"/>
                </a:lnSpc>
                <a:buClr>
                  <a:srgbClr val="337DBE"/>
                </a:buClr>
                <a:buSzPct val="77000"/>
                <a:tabLst>
                  <a:tab pos="1885950" algn="l"/>
                </a:tabLst>
                <a:defRPr sz="1200" b="1">
                  <a:solidFill>
                    <a:schemeClr val="accent5"/>
                  </a:solidFill>
                </a:defRPr>
              </a:lvl1pPr>
            </a:lstStyle>
            <a:p>
              <a:pPr marL="0" marR="0" lvl="0" indent="0" defTabSz="914400" eaLnBrk="1" fontAlgn="auto" latinLnBrk="0" hangingPunct="1">
                <a:lnSpc>
                  <a:spcPct val="90000"/>
                </a:lnSpc>
                <a:spcBef>
                  <a:spcPts val="0"/>
                </a:spcBef>
                <a:spcAft>
                  <a:spcPts val="0"/>
                </a:spcAft>
                <a:buClr>
                  <a:srgbClr val="337DBE"/>
                </a:buClr>
                <a:buSzPct val="77000"/>
                <a:buFontTx/>
                <a:buNone/>
                <a:tabLst>
                  <a:tab pos="1885950" algn="l"/>
                </a:tabLst>
                <a:defRPr/>
              </a:pPr>
              <a:r>
                <a:rPr kumimoji="0" lang="en-US" sz="1200" b="1" i="0" u="none" strike="noStrike" kern="0" cap="none" spc="0" normalizeH="0" baseline="0" noProof="0" dirty="0">
                  <a:ln>
                    <a:noFill/>
                  </a:ln>
                  <a:solidFill>
                    <a:srgbClr val="ED7D31"/>
                  </a:solidFill>
                  <a:effectLst/>
                  <a:uLnTx/>
                  <a:uFillTx/>
                  <a:cs typeface="Arial" panose="020B0604020202020204" pitchFamily="34" charset="0"/>
                </a:rPr>
                <a:t>Muni Bond Investment</a:t>
              </a:r>
              <a:r>
                <a:rPr kumimoji="0" lang="en-US" sz="1200" b="1" i="0" u="none" strike="noStrike" kern="0" cap="none" spc="0" normalizeH="0" baseline="30000" noProof="0" dirty="0">
                  <a:ln>
                    <a:noFill/>
                  </a:ln>
                  <a:solidFill>
                    <a:srgbClr val="ED7D31"/>
                  </a:solidFill>
                  <a:effectLst/>
                  <a:uLnTx/>
                  <a:uFillTx/>
                  <a:cs typeface="Arial" panose="020B0604020202020204" pitchFamily="34" charset="0"/>
                </a:rPr>
                <a:t>5</a:t>
              </a:r>
              <a:r>
                <a:rPr kumimoji="0" lang="en-US" sz="1200" b="1" i="0" u="none" strike="noStrike" kern="0" cap="none" spc="0" normalizeH="0" baseline="0" noProof="0" dirty="0">
                  <a:ln>
                    <a:noFill/>
                  </a:ln>
                  <a:solidFill>
                    <a:srgbClr val="ED7D31"/>
                  </a:solidFill>
                  <a:effectLst/>
                  <a:uLnTx/>
                  <a:uFillTx/>
                  <a:cs typeface="Arial" panose="020B0604020202020204" pitchFamily="34" charset="0"/>
                </a:rPr>
                <a:t>	</a:t>
              </a:r>
              <a:r>
                <a:rPr kumimoji="0" lang="en-US" sz="1600" b="1" i="0" u="none" strike="noStrike" kern="0" cap="none" spc="0" normalizeH="0" baseline="0" noProof="0" dirty="0">
                  <a:ln>
                    <a:noFill/>
                  </a:ln>
                  <a:solidFill>
                    <a:srgbClr val="ED7D31"/>
                  </a:solidFill>
                  <a:effectLst/>
                  <a:uLnTx/>
                  <a:uFillTx/>
                  <a:cs typeface="Arial" panose="020B0604020202020204" pitchFamily="34" charset="0"/>
                </a:rPr>
                <a:t>$500B</a:t>
              </a:r>
            </a:p>
          </p:txBody>
        </p:sp>
        <p:sp>
          <p:nvSpPr>
            <p:cNvPr id="543" name="TextBox 542">
              <a:extLst>
                <a:ext uri="{FF2B5EF4-FFF2-40B4-BE49-F238E27FC236}">
                  <a16:creationId xmlns:a16="http://schemas.microsoft.com/office/drawing/2014/main" id="{B19D85A8-A6FB-404E-A5D7-554C0F0D231E}"/>
                </a:ext>
              </a:extLst>
            </p:cNvPr>
            <p:cNvSpPr txBox="1"/>
            <p:nvPr/>
          </p:nvSpPr>
          <p:spPr bwMode="gray">
            <a:xfrm>
              <a:off x="8198875" y="5330010"/>
              <a:ext cx="2766683" cy="263151"/>
            </a:xfrm>
            <a:prstGeom prst="rect">
              <a:avLst/>
            </a:prstGeom>
            <a:noFill/>
            <a:ln>
              <a:noFill/>
            </a:ln>
          </p:spPr>
          <p:txBody>
            <a:bodyPr wrap="square" lIns="20575" tIns="20575" rIns="20575" bIns="20575" rtlCol="0">
              <a:spAutoFit/>
            </a:bodyPr>
            <a:lstStyle>
              <a:defPPr>
                <a:defRPr lang="en-US"/>
              </a:defPPr>
              <a:lvl1pPr>
                <a:lnSpc>
                  <a:spcPct val="90000"/>
                </a:lnSpc>
                <a:buClr>
                  <a:srgbClr val="337DBE"/>
                </a:buClr>
                <a:buSzPct val="77000"/>
                <a:tabLst>
                  <a:tab pos="1885950" algn="l"/>
                </a:tabLst>
                <a:defRPr sz="1200" b="1">
                  <a:solidFill>
                    <a:schemeClr val="accent5"/>
                  </a:solidFill>
                </a:defRPr>
              </a:lvl1pPr>
            </a:lstStyle>
            <a:p>
              <a:pPr marL="0" marR="0" lvl="0" indent="0" defTabSz="914400" eaLnBrk="1" fontAlgn="auto" latinLnBrk="0" hangingPunct="1">
                <a:lnSpc>
                  <a:spcPct val="90000"/>
                </a:lnSpc>
                <a:spcBef>
                  <a:spcPts val="0"/>
                </a:spcBef>
                <a:spcAft>
                  <a:spcPts val="0"/>
                </a:spcAft>
                <a:buClr>
                  <a:srgbClr val="337DBE"/>
                </a:buClr>
                <a:buSzPct val="77000"/>
                <a:buFontTx/>
                <a:buNone/>
                <a:tabLst>
                  <a:tab pos="1885950" algn="l"/>
                </a:tabLst>
                <a:defRPr/>
              </a:pPr>
              <a:r>
                <a:rPr kumimoji="0" lang="en-US" sz="1200" b="1" i="0" u="none" strike="noStrike" kern="0" cap="none" spc="0" normalizeH="0" baseline="0" noProof="0" dirty="0">
                  <a:ln>
                    <a:noFill/>
                  </a:ln>
                  <a:solidFill>
                    <a:srgbClr val="ED7D31"/>
                  </a:solidFill>
                  <a:effectLst/>
                  <a:uLnTx/>
                  <a:uFillTx/>
                  <a:cs typeface="Arial" panose="020B0604020202020204" pitchFamily="34" charset="0"/>
                </a:rPr>
                <a:t>Charity/Volunteerism</a:t>
              </a:r>
              <a:r>
                <a:rPr kumimoji="0" lang="en-US" sz="1200" b="1" i="0" u="none" strike="noStrike" kern="0" cap="none" spc="0" normalizeH="0" baseline="30000" noProof="0" dirty="0">
                  <a:ln>
                    <a:noFill/>
                  </a:ln>
                  <a:solidFill>
                    <a:srgbClr val="ED7D31"/>
                  </a:solidFill>
                  <a:effectLst/>
                  <a:uLnTx/>
                  <a:uFillTx/>
                  <a:cs typeface="Arial" panose="020B0604020202020204" pitchFamily="34" charset="0"/>
                </a:rPr>
                <a:t>6</a:t>
              </a:r>
              <a:r>
                <a:rPr kumimoji="0" lang="en-US" sz="1200" b="1" i="0" u="none" strike="noStrike" kern="0" cap="none" spc="0" normalizeH="0" baseline="0" noProof="0" dirty="0">
                  <a:ln>
                    <a:noFill/>
                  </a:ln>
                  <a:solidFill>
                    <a:srgbClr val="ED7D31"/>
                  </a:solidFill>
                  <a:effectLst/>
                  <a:uLnTx/>
                  <a:uFillTx/>
                  <a:cs typeface="Arial" panose="020B0604020202020204" pitchFamily="34" charset="0"/>
                </a:rPr>
                <a:t>	</a:t>
              </a:r>
              <a:r>
                <a:rPr kumimoji="0" lang="en-US" sz="1600" b="1" i="0" u="none" strike="noStrike" kern="0" cap="none" spc="0" normalizeH="0" baseline="0" noProof="0" dirty="0">
                  <a:ln>
                    <a:noFill/>
                  </a:ln>
                  <a:solidFill>
                    <a:srgbClr val="ED7D31"/>
                  </a:solidFill>
                  <a:effectLst/>
                  <a:uLnTx/>
                  <a:uFillTx/>
                  <a:cs typeface="Arial" panose="020B0604020202020204" pitchFamily="34" charset="0"/>
                  <a:sym typeface="Symbol"/>
                </a:rPr>
                <a:t> $280M</a:t>
              </a:r>
              <a:endParaRPr kumimoji="0" lang="en-US" sz="1600" b="1" i="0" u="none" strike="noStrike" kern="0" cap="none" spc="0" normalizeH="0" baseline="0" noProof="0" dirty="0">
                <a:ln>
                  <a:noFill/>
                </a:ln>
                <a:solidFill>
                  <a:srgbClr val="ED7D31"/>
                </a:solidFill>
                <a:effectLst/>
                <a:uLnTx/>
                <a:uFillTx/>
                <a:cs typeface="Arial" panose="020B0604020202020204" pitchFamily="34" charset="0"/>
              </a:endParaRPr>
            </a:p>
          </p:txBody>
        </p:sp>
        <p:sp>
          <p:nvSpPr>
            <p:cNvPr id="544" name="Rectangle 543">
              <a:extLst>
                <a:ext uri="{FF2B5EF4-FFF2-40B4-BE49-F238E27FC236}">
                  <a16:creationId xmlns:a16="http://schemas.microsoft.com/office/drawing/2014/main" id="{CA8968FD-E1B9-4D96-AB83-5EB4C9C7E3B1}"/>
                </a:ext>
              </a:extLst>
            </p:cNvPr>
            <p:cNvSpPr/>
            <p:nvPr/>
          </p:nvSpPr>
          <p:spPr bwMode="gray">
            <a:xfrm>
              <a:off x="7978051" y="2325055"/>
              <a:ext cx="3105676" cy="3623811"/>
            </a:xfrm>
            <a:prstGeom prst="rect">
              <a:avLst/>
            </a:prstGeom>
            <a:noFill/>
            <a:ln w="28575" cap="flat" cmpd="sng" algn="ctr">
              <a:solidFill>
                <a:schemeClr val="accent2"/>
              </a:solid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549" name="Group 548">
            <a:extLst>
              <a:ext uri="{FF2B5EF4-FFF2-40B4-BE49-F238E27FC236}">
                <a16:creationId xmlns:a16="http://schemas.microsoft.com/office/drawing/2014/main" id="{49AB2F14-E392-4858-9B4F-A1ACC9FEFF12}"/>
              </a:ext>
            </a:extLst>
          </p:cNvPr>
          <p:cNvGrpSpPr/>
          <p:nvPr/>
        </p:nvGrpSpPr>
        <p:grpSpPr>
          <a:xfrm>
            <a:off x="4543904" y="1816654"/>
            <a:ext cx="3105676" cy="3623807"/>
            <a:chOff x="4543904" y="2325056"/>
            <a:chExt cx="3105676" cy="3623807"/>
          </a:xfrm>
        </p:grpSpPr>
        <p:grpSp>
          <p:nvGrpSpPr>
            <p:cNvPr id="550" name="Group 549">
              <a:extLst>
                <a:ext uri="{FF2B5EF4-FFF2-40B4-BE49-F238E27FC236}">
                  <a16:creationId xmlns:a16="http://schemas.microsoft.com/office/drawing/2014/main" id="{E649500F-CAB4-4770-9E8E-7E16408EE648}"/>
                </a:ext>
              </a:extLst>
            </p:cNvPr>
            <p:cNvGrpSpPr/>
            <p:nvPr/>
          </p:nvGrpSpPr>
          <p:grpSpPr bwMode="gray">
            <a:xfrm>
              <a:off x="4905210" y="2595705"/>
              <a:ext cx="2357129" cy="1405097"/>
              <a:chOff x="3420140" y="2357743"/>
              <a:chExt cx="2296824" cy="1369150"/>
            </a:xfrm>
          </p:grpSpPr>
          <p:sp>
            <p:nvSpPr>
              <p:cNvPr id="562" name="Freeform 35">
                <a:extLst>
                  <a:ext uri="{FF2B5EF4-FFF2-40B4-BE49-F238E27FC236}">
                    <a16:creationId xmlns:a16="http://schemas.microsoft.com/office/drawing/2014/main" id="{42F20289-A2F2-4F9E-9F05-1DAC4AC3D545}"/>
                  </a:ext>
                </a:extLst>
              </p:cNvPr>
              <p:cNvSpPr>
                <a:spLocks noEditPoints="1"/>
              </p:cNvSpPr>
              <p:nvPr/>
            </p:nvSpPr>
            <p:spPr bwMode="gray">
              <a:xfrm>
                <a:off x="3667980" y="239305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44546A">
                  <a:lumMod val="20000"/>
                  <a:lumOff val="8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3" name="Freeform 35">
                <a:extLst>
                  <a:ext uri="{FF2B5EF4-FFF2-40B4-BE49-F238E27FC236}">
                    <a16:creationId xmlns:a16="http://schemas.microsoft.com/office/drawing/2014/main" id="{E46F2BFF-346C-4E76-BDA8-1BEAF8454A55}"/>
                  </a:ext>
                </a:extLst>
              </p:cNvPr>
              <p:cNvSpPr>
                <a:spLocks noEditPoints="1"/>
              </p:cNvSpPr>
              <p:nvPr/>
            </p:nvSpPr>
            <p:spPr bwMode="gray">
              <a:xfrm>
                <a:off x="4158080" y="238128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44546A">
                  <a:lumMod val="20000"/>
                  <a:lumOff val="8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4" name="Freeform 35">
                <a:extLst>
                  <a:ext uri="{FF2B5EF4-FFF2-40B4-BE49-F238E27FC236}">
                    <a16:creationId xmlns:a16="http://schemas.microsoft.com/office/drawing/2014/main" id="{59673D6F-050D-405E-813B-EE51293A9091}"/>
                  </a:ext>
                </a:extLst>
              </p:cNvPr>
              <p:cNvSpPr>
                <a:spLocks noEditPoints="1"/>
              </p:cNvSpPr>
              <p:nvPr/>
            </p:nvSpPr>
            <p:spPr bwMode="gray">
              <a:xfrm>
                <a:off x="4648180" y="236951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44546A">
                  <a:lumMod val="20000"/>
                  <a:lumOff val="8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5" name="Freeform 35">
                <a:extLst>
                  <a:ext uri="{FF2B5EF4-FFF2-40B4-BE49-F238E27FC236}">
                    <a16:creationId xmlns:a16="http://schemas.microsoft.com/office/drawing/2014/main" id="{D7EA6320-0B66-4D13-8DF2-3F14581FE3C8}"/>
                  </a:ext>
                </a:extLst>
              </p:cNvPr>
              <p:cNvSpPr>
                <a:spLocks noEditPoints="1"/>
              </p:cNvSpPr>
              <p:nvPr/>
            </p:nvSpPr>
            <p:spPr bwMode="gray">
              <a:xfrm>
                <a:off x="5138281" y="235774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44546A">
                  <a:lumMod val="20000"/>
                  <a:lumOff val="8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6" name="Freeform 35">
                <a:extLst>
                  <a:ext uri="{FF2B5EF4-FFF2-40B4-BE49-F238E27FC236}">
                    <a16:creationId xmlns:a16="http://schemas.microsoft.com/office/drawing/2014/main" id="{1B837026-AC55-4D5B-AE52-AB87C0A8E29A}"/>
                  </a:ext>
                </a:extLst>
              </p:cNvPr>
              <p:cNvSpPr>
                <a:spLocks noEditPoints="1"/>
              </p:cNvSpPr>
              <p:nvPr/>
            </p:nvSpPr>
            <p:spPr bwMode="gray">
              <a:xfrm>
                <a:off x="3420140" y="2404831"/>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7" name="Freeform 35">
                <a:extLst>
                  <a:ext uri="{FF2B5EF4-FFF2-40B4-BE49-F238E27FC236}">
                    <a16:creationId xmlns:a16="http://schemas.microsoft.com/office/drawing/2014/main" id="{C569E046-A242-4383-A984-284221227E15}"/>
                  </a:ext>
                </a:extLst>
              </p:cNvPr>
              <p:cNvSpPr>
                <a:spLocks noEditPoints="1"/>
              </p:cNvSpPr>
              <p:nvPr/>
            </p:nvSpPr>
            <p:spPr bwMode="gray">
              <a:xfrm>
                <a:off x="3910240" y="239305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8" name="Freeform 35">
                <a:extLst>
                  <a:ext uri="{FF2B5EF4-FFF2-40B4-BE49-F238E27FC236}">
                    <a16:creationId xmlns:a16="http://schemas.microsoft.com/office/drawing/2014/main" id="{E6FFBD03-B0D2-4FAF-A99A-2F8F324250E1}"/>
                  </a:ext>
                </a:extLst>
              </p:cNvPr>
              <p:cNvSpPr>
                <a:spLocks noEditPoints="1"/>
              </p:cNvSpPr>
              <p:nvPr/>
            </p:nvSpPr>
            <p:spPr bwMode="gray">
              <a:xfrm>
                <a:off x="4400340" y="238128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9" name="Freeform 35">
                <a:extLst>
                  <a:ext uri="{FF2B5EF4-FFF2-40B4-BE49-F238E27FC236}">
                    <a16:creationId xmlns:a16="http://schemas.microsoft.com/office/drawing/2014/main" id="{A5C6AD7B-E30F-4ECD-8727-ACDC9118263D}"/>
                  </a:ext>
                </a:extLst>
              </p:cNvPr>
              <p:cNvSpPr>
                <a:spLocks noEditPoints="1"/>
              </p:cNvSpPr>
              <p:nvPr/>
            </p:nvSpPr>
            <p:spPr bwMode="gray">
              <a:xfrm>
                <a:off x="4890440" y="236951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70" name="Freeform 35">
                <a:extLst>
                  <a:ext uri="{FF2B5EF4-FFF2-40B4-BE49-F238E27FC236}">
                    <a16:creationId xmlns:a16="http://schemas.microsoft.com/office/drawing/2014/main" id="{BD0EAB05-606A-4F55-A35B-5007BEB43FF7}"/>
                  </a:ext>
                </a:extLst>
              </p:cNvPr>
              <p:cNvSpPr>
                <a:spLocks noEditPoints="1"/>
              </p:cNvSpPr>
              <p:nvPr/>
            </p:nvSpPr>
            <p:spPr bwMode="gray">
              <a:xfrm>
                <a:off x="5380541" y="235774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71" name="TextBox 570">
                <a:extLst>
                  <a:ext uri="{FF2B5EF4-FFF2-40B4-BE49-F238E27FC236}">
                    <a16:creationId xmlns:a16="http://schemas.microsoft.com/office/drawing/2014/main" id="{7EA0B370-F707-4617-8723-21A075C5101E}"/>
                  </a:ext>
                </a:extLst>
              </p:cNvPr>
              <p:cNvSpPr txBox="1"/>
              <p:nvPr/>
            </p:nvSpPr>
            <p:spPr bwMode="gray">
              <a:xfrm>
                <a:off x="3579985" y="3259045"/>
                <a:ext cx="1984043" cy="467848"/>
              </a:xfrm>
              <a:prstGeom prst="rect">
                <a:avLst/>
              </a:prstGeom>
              <a:noFill/>
              <a:ln>
                <a:noFill/>
              </a:ln>
            </p:spPr>
            <p:txBody>
              <a:bodyPr wrap="none" lIns="34291" rIns="34291" rtlCol="0">
                <a:spAutoFit/>
              </a:bodyPr>
              <a:lstStyle/>
              <a:p>
                <a:pPr marL="0" marR="0" lvl="0" indent="0" algn="ctr" defTabSz="914400" eaLnBrk="1" fontAlgn="auto" latinLnBrk="0" hangingPunct="1">
                  <a:lnSpc>
                    <a:spcPct val="90000"/>
                  </a:lnSpc>
                  <a:spcBef>
                    <a:spcPts val="900"/>
                  </a:spcBef>
                  <a:spcAft>
                    <a:spcPts val="0"/>
                  </a:spcAft>
                  <a:buClr>
                    <a:srgbClr val="337DBE"/>
                  </a:buClr>
                  <a:buSzPct val="77000"/>
                  <a:buFontTx/>
                  <a:buNone/>
                  <a:tabLst/>
                  <a:defRPr/>
                </a:pPr>
                <a:r>
                  <a:rPr kumimoji="0" lang="en-US" sz="2800" b="1" i="0" u="none" strike="noStrike" kern="0" cap="none" spc="0" normalizeH="0" baseline="0" noProof="0" dirty="0">
                    <a:ln>
                      <a:noFill/>
                    </a:ln>
                    <a:solidFill>
                      <a:srgbClr val="44546A"/>
                    </a:solidFill>
                    <a:effectLst/>
                    <a:uLnTx/>
                    <a:uFillTx/>
                    <a:cs typeface="Arial" panose="020B0604020202020204" pitchFamily="34" charset="0"/>
                  </a:rPr>
                  <a:t>2.8M</a:t>
                </a:r>
                <a:r>
                  <a:rPr kumimoji="0" lang="en-US" sz="1800" b="1" i="0" u="none" strike="noStrike" kern="0" cap="none" spc="0" normalizeH="0" baseline="0" noProof="0" dirty="0">
                    <a:ln>
                      <a:noFill/>
                    </a:ln>
                    <a:solidFill>
                      <a:srgbClr val="44546A"/>
                    </a:solidFill>
                    <a:effectLst/>
                    <a:uLnTx/>
                    <a:uFillTx/>
                    <a:cs typeface="Arial" panose="020B0604020202020204" pitchFamily="34" charset="0"/>
                  </a:rPr>
                  <a:t> Employed</a:t>
                </a:r>
                <a:endParaRPr kumimoji="0" lang="en-US" sz="2000" b="1" i="0" u="none" strike="noStrike" kern="0" cap="none" spc="0" normalizeH="0" baseline="0" noProof="0" dirty="0">
                  <a:ln>
                    <a:noFill/>
                  </a:ln>
                  <a:solidFill>
                    <a:srgbClr val="44546A"/>
                  </a:solidFill>
                  <a:effectLst/>
                  <a:uLnTx/>
                  <a:uFillTx/>
                  <a:cs typeface="Arial" panose="020B0604020202020204" pitchFamily="34" charset="0"/>
                </a:endParaRPr>
              </a:p>
            </p:txBody>
          </p:sp>
        </p:grpSp>
        <p:sp>
          <p:nvSpPr>
            <p:cNvPr id="551" name="Freeform 35">
              <a:extLst>
                <a:ext uri="{FF2B5EF4-FFF2-40B4-BE49-F238E27FC236}">
                  <a16:creationId xmlns:a16="http://schemas.microsoft.com/office/drawing/2014/main" id="{A4673338-B796-4475-B19F-275C1F3976CA}"/>
                </a:ext>
              </a:extLst>
            </p:cNvPr>
            <p:cNvSpPr>
              <a:spLocks noEditPoints="1"/>
            </p:cNvSpPr>
            <p:nvPr/>
          </p:nvSpPr>
          <p:spPr bwMode="gray">
            <a:xfrm>
              <a:off x="5159557" y="4207964"/>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44546A">
                <a:lumMod val="20000"/>
                <a:lumOff val="8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2" name="Freeform 35">
              <a:extLst>
                <a:ext uri="{FF2B5EF4-FFF2-40B4-BE49-F238E27FC236}">
                  <a16:creationId xmlns:a16="http://schemas.microsoft.com/office/drawing/2014/main" id="{0342FCED-2B67-40BA-B4E1-69BDD38E412E}"/>
                </a:ext>
              </a:extLst>
            </p:cNvPr>
            <p:cNvSpPr>
              <a:spLocks noEditPoints="1"/>
            </p:cNvSpPr>
            <p:nvPr/>
          </p:nvSpPr>
          <p:spPr bwMode="gray">
            <a:xfrm>
              <a:off x="5662525" y="4195883"/>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44546A">
                <a:lumMod val="20000"/>
                <a:lumOff val="8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3" name="Freeform 35">
              <a:extLst>
                <a:ext uri="{FF2B5EF4-FFF2-40B4-BE49-F238E27FC236}">
                  <a16:creationId xmlns:a16="http://schemas.microsoft.com/office/drawing/2014/main" id="{D0642331-9494-420E-BB61-A4582A4294CE}"/>
                </a:ext>
              </a:extLst>
            </p:cNvPr>
            <p:cNvSpPr>
              <a:spLocks noEditPoints="1"/>
            </p:cNvSpPr>
            <p:nvPr/>
          </p:nvSpPr>
          <p:spPr bwMode="gray">
            <a:xfrm>
              <a:off x="6165493" y="4183802"/>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44546A">
                <a:lumMod val="20000"/>
                <a:lumOff val="8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4" name="Freeform 35">
              <a:extLst>
                <a:ext uri="{FF2B5EF4-FFF2-40B4-BE49-F238E27FC236}">
                  <a16:creationId xmlns:a16="http://schemas.microsoft.com/office/drawing/2014/main" id="{7F67B453-0FE4-4F83-9FFD-0B7FC79ADB26}"/>
                </a:ext>
              </a:extLst>
            </p:cNvPr>
            <p:cNvSpPr>
              <a:spLocks noEditPoints="1"/>
            </p:cNvSpPr>
            <p:nvPr/>
          </p:nvSpPr>
          <p:spPr bwMode="gray">
            <a:xfrm>
              <a:off x="6668462" y="4171721"/>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70AD47">
                <a:lumMod val="40000"/>
                <a:lumOff val="60000"/>
              </a:srgb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5" name="Freeform 35">
              <a:extLst>
                <a:ext uri="{FF2B5EF4-FFF2-40B4-BE49-F238E27FC236}">
                  <a16:creationId xmlns:a16="http://schemas.microsoft.com/office/drawing/2014/main" id="{9E5F1881-2507-4B56-8C09-F4994D387B64}"/>
                </a:ext>
              </a:extLst>
            </p:cNvPr>
            <p:cNvSpPr>
              <a:spLocks noEditPoints="1"/>
            </p:cNvSpPr>
            <p:nvPr/>
          </p:nvSpPr>
          <p:spPr bwMode="gray">
            <a:xfrm>
              <a:off x="4905210" y="4220045"/>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6" name="Freeform 35">
              <a:extLst>
                <a:ext uri="{FF2B5EF4-FFF2-40B4-BE49-F238E27FC236}">
                  <a16:creationId xmlns:a16="http://schemas.microsoft.com/office/drawing/2014/main" id="{BFA26B50-758A-4241-A3E8-9123AA95ED59}"/>
                </a:ext>
              </a:extLst>
            </p:cNvPr>
            <p:cNvSpPr>
              <a:spLocks noEditPoints="1"/>
            </p:cNvSpPr>
            <p:nvPr/>
          </p:nvSpPr>
          <p:spPr bwMode="gray">
            <a:xfrm>
              <a:off x="5408178" y="4207964"/>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7" name="Freeform 35">
              <a:extLst>
                <a:ext uri="{FF2B5EF4-FFF2-40B4-BE49-F238E27FC236}">
                  <a16:creationId xmlns:a16="http://schemas.microsoft.com/office/drawing/2014/main" id="{D58B66A9-C0E1-48CB-84E2-4B11C2FC82B1}"/>
                </a:ext>
              </a:extLst>
            </p:cNvPr>
            <p:cNvSpPr>
              <a:spLocks noEditPoints="1"/>
            </p:cNvSpPr>
            <p:nvPr/>
          </p:nvSpPr>
          <p:spPr bwMode="gray">
            <a:xfrm>
              <a:off x="5911146" y="4195883"/>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8" name="Freeform 35">
              <a:extLst>
                <a:ext uri="{FF2B5EF4-FFF2-40B4-BE49-F238E27FC236}">
                  <a16:creationId xmlns:a16="http://schemas.microsoft.com/office/drawing/2014/main" id="{2F5BF55F-B818-4F40-954C-9F99FB99E7BD}"/>
                </a:ext>
              </a:extLst>
            </p:cNvPr>
            <p:cNvSpPr>
              <a:spLocks noEditPoints="1"/>
            </p:cNvSpPr>
            <p:nvPr/>
          </p:nvSpPr>
          <p:spPr bwMode="gray">
            <a:xfrm>
              <a:off x="6414114" y="4183802"/>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tx2"/>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59" name="Freeform 35">
              <a:extLst>
                <a:ext uri="{FF2B5EF4-FFF2-40B4-BE49-F238E27FC236}">
                  <a16:creationId xmlns:a16="http://schemas.microsoft.com/office/drawing/2014/main" id="{A36DEAC6-5E13-4EB5-8076-E0453B2AEFC2}"/>
                </a:ext>
              </a:extLst>
            </p:cNvPr>
            <p:cNvSpPr>
              <a:spLocks noEditPoints="1"/>
            </p:cNvSpPr>
            <p:nvPr/>
          </p:nvSpPr>
          <p:spPr bwMode="gray">
            <a:xfrm>
              <a:off x="6917083" y="4171721"/>
              <a:ext cx="345256" cy="853814"/>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rgbClr val="70AD47"/>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60" name="TextBox 559">
              <a:extLst>
                <a:ext uri="{FF2B5EF4-FFF2-40B4-BE49-F238E27FC236}">
                  <a16:creationId xmlns:a16="http://schemas.microsoft.com/office/drawing/2014/main" id="{EFD4553D-83FA-420D-AF04-0AFD5AB9A598}"/>
                </a:ext>
              </a:extLst>
            </p:cNvPr>
            <p:cNvSpPr txBox="1"/>
            <p:nvPr/>
          </p:nvSpPr>
          <p:spPr bwMode="gray">
            <a:xfrm>
              <a:off x="5019554" y="5151673"/>
              <a:ext cx="2135523" cy="729430"/>
            </a:xfrm>
            <a:prstGeom prst="rect">
              <a:avLst/>
            </a:prstGeom>
            <a:noFill/>
            <a:ln>
              <a:noFill/>
            </a:ln>
          </p:spPr>
          <p:txBody>
            <a:bodyPr wrap="none" lIns="34291" rIns="34291" rtlCol="0">
              <a:spAutoFit/>
            </a:bodyPr>
            <a:lstStyle/>
            <a:p>
              <a:pPr marL="0" marR="0" lvl="0" indent="0" algn="ctr" defTabSz="914400" eaLnBrk="1" fontAlgn="auto" latinLnBrk="0" hangingPunct="1">
                <a:lnSpc>
                  <a:spcPct val="90000"/>
                </a:lnSpc>
                <a:spcBef>
                  <a:spcPts val="900"/>
                </a:spcBef>
                <a:spcAft>
                  <a:spcPts val="0"/>
                </a:spcAft>
                <a:buClr>
                  <a:srgbClr val="337DBE"/>
                </a:buClr>
                <a:buSzPct val="77000"/>
                <a:buFontTx/>
                <a:buNone/>
                <a:tabLst/>
                <a:defRPr/>
              </a:pPr>
              <a:r>
                <a:rPr kumimoji="0" lang="en-US" sz="1800" b="1" i="0" u="none" strike="noStrike" kern="0" cap="none" spc="0" normalizeH="0" baseline="0" noProof="0" dirty="0">
                  <a:ln>
                    <a:noFill/>
                  </a:ln>
                  <a:solidFill>
                    <a:srgbClr val="44546A"/>
                  </a:solidFill>
                  <a:effectLst/>
                  <a:uLnTx/>
                  <a:uFillTx/>
                  <a:cs typeface="Arial" panose="020B0604020202020204" pitchFamily="34" charset="0"/>
                </a:rPr>
                <a:t>Need to Fill</a:t>
              </a:r>
              <a:br>
                <a:rPr kumimoji="0" lang="en-US" sz="1800" b="1" i="0" u="none" strike="noStrike" kern="0" cap="none" spc="0" normalizeH="0" baseline="0" noProof="0" dirty="0">
                  <a:ln>
                    <a:noFill/>
                  </a:ln>
                  <a:solidFill>
                    <a:srgbClr val="44546A"/>
                  </a:solidFill>
                  <a:effectLst/>
                  <a:uLnTx/>
                  <a:uFillTx/>
                  <a:cs typeface="Arial" panose="020B0604020202020204" pitchFamily="34" charset="0"/>
                </a:rPr>
              </a:br>
              <a:r>
                <a:rPr kumimoji="0" lang="en-US" sz="2800" b="1" i="0" u="none" strike="noStrike" kern="0" cap="none" spc="0" normalizeH="0" baseline="0" noProof="0" dirty="0">
                  <a:ln>
                    <a:noFill/>
                  </a:ln>
                  <a:solidFill>
                    <a:srgbClr val="44546A"/>
                  </a:solidFill>
                  <a:effectLst/>
                  <a:uLnTx/>
                  <a:uFillTx/>
                  <a:cs typeface="Arial" panose="020B0604020202020204" pitchFamily="34" charset="0"/>
                </a:rPr>
                <a:t>400K+</a:t>
              </a:r>
              <a:r>
                <a:rPr kumimoji="0" lang="en-US" sz="1800" b="1" i="0" u="none" strike="noStrike" kern="0" cap="none" spc="0" normalizeH="0" baseline="0" noProof="0" dirty="0">
                  <a:ln>
                    <a:noFill/>
                  </a:ln>
                  <a:solidFill>
                    <a:srgbClr val="44546A"/>
                  </a:solidFill>
                  <a:effectLst/>
                  <a:uLnTx/>
                  <a:uFillTx/>
                  <a:cs typeface="Arial" panose="020B0604020202020204" pitchFamily="34" charset="0"/>
                </a:rPr>
                <a:t> by 2022</a:t>
              </a:r>
              <a:r>
                <a:rPr kumimoji="0" lang="en-US" sz="1800" b="1" i="0" u="none" strike="noStrike" kern="0" cap="none" spc="0" normalizeH="0" baseline="30000" noProof="0" dirty="0">
                  <a:ln>
                    <a:noFill/>
                  </a:ln>
                  <a:solidFill>
                    <a:srgbClr val="44546A"/>
                  </a:solidFill>
                  <a:effectLst/>
                  <a:uLnTx/>
                  <a:uFillTx/>
                  <a:cs typeface="Arial" panose="020B0604020202020204" pitchFamily="34" charset="0"/>
                </a:rPr>
                <a:t>2</a:t>
              </a:r>
              <a:endParaRPr kumimoji="0" lang="en-US" sz="1100" b="1" i="0" u="none" strike="noStrike" kern="0" cap="none" spc="0" normalizeH="0" baseline="30000" noProof="0" dirty="0">
                <a:ln>
                  <a:noFill/>
                </a:ln>
                <a:solidFill>
                  <a:srgbClr val="44546A"/>
                </a:solidFill>
                <a:effectLst/>
                <a:uLnTx/>
                <a:uFillTx/>
                <a:cs typeface="Arial" panose="020B0604020202020204" pitchFamily="34" charset="0"/>
              </a:endParaRPr>
            </a:p>
          </p:txBody>
        </p:sp>
        <p:sp>
          <p:nvSpPr>
            <p:cNvPr id="561" name="Rectangle 560">
              <a:extLst>
                <a:ext uri="{FF2B5EF4-FFF2-40B4-BE49-F238E27FC236}">
                  <a16:creationId xmlns:a16="http://schemas.microsoft.com/office/drawing/2014/main" id="{52EF50B1-E68D-4F8D-A997-85637425F22A}"/>
                </a:ext>
              </a:extLst>
            </p:cNvPr>
            <p:cNvSpPr/>
            <p:nvPr/>
          </p:nvSpPr>
          <p:spPr bwMode="gray">
            <a:xfrm>
              <a:off x="4543904" y="2325056"/>
              <a:ext cx="3105676" cy="3623807"/>
            </a:xfrm>
            <a:prstGeom prst="rect">
              <a:avLst/>
            </a:prstGeom>
            <a:noFill/>
            <a:ln w="28575" cap="flat" cmpd="sng" algn="ctr">
              <a:solidFill>
                <a:schemeClr val="tx2"/>
              </a:solid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sp>
        <p:nvSpPr>
          <p:cNvPr id="573" name="TextBox 572">
            <a:extLst>
              <a:ext uri="{FF2B5EF4-FFF2-40B4-BE49-F238E27FC236}">
                <a16:creationId xmlns:a16="http://schemas.microsoft.com/office/drawing/2014/main" id="{EB208CCC-19E2-4936-B98E-9AD6CFE9D2A0}"/>
              </a:ext>
            </a:extLst>
          </p:cNvPr>
          <p:cNvSpPr txBox="1"/>
          <p:nvPr/>
        </p:nvSpPr>
        <p:spPr bwMode="gray">
          <a:xfrm>
            <a:off x="1320576" y="1960348"/>
            <a:ext cx="870753" cy="480131"/>
          </a:xfrm>
          <a:prstGeom prst="rect">
            <a:avLst/>
          </a:prstGeom>
          <a:noFill/>
          <a:ln>
            <a:noFill/>
          </a:ln>
        </p:spPr>
        <p:txBody>
          <a:bodyPr wrap="none" lIns="34291" rIns="34291" rtlCol="0">
            <a:spAutoFit/>
          </a:bodyPr>
          <a:lstStyle/>
          <a:p>
            <a:pPr marL="0" marR="0" lvl="0" indent="0" defTabSz="914400" eaLnBrk="1" fontAlgn="auto" latinLnBrk="0" hangingPunct="1">
              <a:lnSpc>
                <a:spcPct val="90000"/>
              </a:lnSpc>
              <a:spcBef>
                <a:spcPts val="900"/>
              </a:spcBef>
              <a:spcAft>
                <a:spcPts val="0"/>
              </a:spcAft>
              <a:buClr>
                <a:srgbClr val="337DBE"/>
              </a:buClr>
              <a:buSzPct val="77000"/>
              <a:buFontTx/>
              <a:buNone/>
              <a:tabLst/>
              <a:defRPr/>
            </a:pPr>
            <a:r>
              <a:rPr kumimoji="0" lang="en-US" sz="2800" b="1" i="0" u="none" strike="noStrike" kern="0" cap="none" spc="0" normalizeH="0" baseline="0" noProof="0" dirty="0">
                <a:ln>
                  <a:noFill/>
                </a:ln>
                <a:solidFill>
                  <a:schemeClr val="accent1"/>
                </a:solidFill>
                <a:effectLst/>
                <a:uLnTx/>
                <a:uFillTx/>
                <a:cs typeface="Arial" panose="020B0604020202020204" pitchFamily="34" charset="0"/>
              </a:rPr>
              <a:t>2010</a:t>
            </a:r>
          </a:p>
        </p:txBody>
      </p:sp>
      <p:sp>
        <p:nvSpPr>
          <p:cNvPr id="574" name="TextBox 573">
            <a:extLst>
              <a:ext uri="{FF2B5EF4-FFF2-40B4-BE49-F238E27FC236}">
                <a16:creationId xmlns:a16="http://schemas.microsoft.com/office/drawing/2014/main" id="{34EE06DC-C47E-4592-BF4F-E90B6A8BA720}"/>
              </a:ext>
            </a:extLst>
          </p:cNvPr>
          <p:cNvSpPr txBox="1"/>
          <p:nvPr/>
        </p:nvSpPr>
        <p:spPr bwMode="gray">
          <a:xfrm>
            <a:off x="2205581" y="3094247"/>
            <a:ext cx="1779656" cy="369332"/>
          </a:xfrm>
          <a:prstGeom prst="rect">
            <a:avLst/>
          </a:prstGeom>
          <a:noFill/>
          <a:ln>
            <a:noFill/>
          </a:ln>
        </p:spPr>
        <p:txBody>
          <a:bodyPr wrap="none" lIns="34291" rIns="34291" rtlCol="0">
            <a:spAutoFit/>
          </a:bodyPr>
          <a:lstStyle/>
          <a:p>
            <a:pPr marL="0" marR="0" lvl="0" indent="0" algn="r" defTabSz="914400" eaLnBrk="1" fontAlgn="auto" latinLnBrk="0" hangingPunct="1">
              <a:lnSpc>
                <a:spcPct val="90000"/>
              </a:lnSpc>
              <a:spcBef>
                <a:spcPts val="900"/>
              </a:spcBef>
              <a:spcAft>
                <a:spcPts val="0"/>
              </a:spcAft>
              <a:buClr>
                <a:srgbClr val="337DBE"/>
              </a:buClr>
              <a:buSzPct val="77000"/>
              <a:buFontTx/>
              <a:buNone/>
              <a:tabLst/>
              <a:defRPr/>
            </a:pPr>
            <a:r>
              <a:rPr kumimoji="0" lang="en-US" sz="1400" b="1" i="0" u="none" strike="noStrike" kern="0" cap="none" spc="0" normalizeH="0" baseline="0" noProof="0" dirty="0">
                <a:ln>
                  <a:noFill/>
                </a:ln>
                <a:solidFill>
                  <a:schemeClr val="accent1"/>
                </a:solidFill>
                <a:effectLst/>
                <a:uLnTx/>
                <a:uFillTx/>
                <a:cs typeface="Arial" panose="020B0604020202020204" pitchFamily="34" charset="0"/>
              </a:rPr>
              <a:t>Bank Failures: </a:t>
            </a:r>
            <a:r>
              <a:rPr kumimoji="0" lang="en-US" sz="2000" b="1" i="0" u="none" strike="noStrike" kern="0" cap="none" spc="0" normalizeH="0" baseline="0" noProof="0" dirty="0">
                <a:ln>
                  <a:noFill/>
                </a:ln>
                <a:solidFill>
                  <a:schemeClr val="accent1"/>
                </a:solidFill>
                <a:effectLst/>
                <a:uLnTx/>
                <a:uFillTx/>
                <a:cs typeface="Arial" panose="020B0604020202020204" pitchFamily="34" charset="0"/>
              </a:rPr>
              <a:t>157</a:t>
            </a:r>
          </a:p>
        </p:txBody>
      </p:sp>
      <p:sp>
        <p:nvSpPr>
          <p:cNvPr id="575" name="TextBox 574">
            <a:extLst>
              <a:ext uri="{FF2B5EF4-FFF2-40B4-BE49-F238E27FC236}">
                <a16:creationId xmlns:a16="http://schemas.microsoft.com/office/drawing/2014/main" id="{D7E7AEE1-777C-4BCB-8CC6-0DAFD7B4469E}"/>
              </a:ext>
            </a:extLst>
          </p:cNvPr>
          <p:cNvSpPr txBox="1"/>
          <p:nvPr/>
        </p:nvSpPr>
        <p:spPr bwMode="gray">
          <a:xfrm>
            <a:off x="1633388" y="3780158"/>
            <a:ext cx="2348722" cy="369332"/>
          </a:xfrm>
          <a:prstGeom prst="rect">
            <a:avLst/>
          </a:prstGeom>
          <a:noFill/>
          <a:ln>
            <a:noFill/>
          </a:ln>
        </p:spPr>
        <p:txBody>
          <a:bodyPr wrap="none" lIns="34291" rIns="34291" rtlCol="0">
            <a:spAutoFit/>
          </a:bodyPr>
          <a:lstStyle/>
          <a:p>
            <a:pPr marL="0" marR="0" lvl="0" indent="0" algn="r" defTabSz="914400" eaLnBrk="1" fontAlgn="auto" latinLnBrk="0" hangingPunct="1">
              <a:lnSpc>
                <a:spcPct val="90000"/>
              </a:lnSpc>
              <a:spcBef>
                <a:spcPts val="900"/>
              </a:spcBef>
              <a:spcAft>
                <a:spcPts val="0"/>
              </a:spcAft>
              <a:buClr>
                <a:srgbClr val="337DBE"/>
              </a:buClr>
              <a:buSzPct val="77000"/>
              <a:buFontTx/>
              <a:buNone/>
              <a:tabLst/>
              <a:defRPr/>
            </a:pPr>
            <a:r>
              <a:rPr kumimoji="0" lang="en-US" sz="1400" b="1" i="0" u="none" strike="noStrike" kern="0" cap="none" spc="0" normalizeH="0" baseline="0" noProof="0" dirty="0">
                <a:ln>
                  <a:noFill/>
                </a:ln>
                <a:solidFill>
                  <a:schemeClr val="accent1"/>
                </a:solidFill>
                <a:effectLst/>
                <a:uLnTx/>
                <a:uFillTx/>
                <a:cs typeface="Arial" panose="020B0604020202020204" pitchFamily="34" charset="0"/>
              </a:rPr>
              <a:t>Insurance Impairments</a:t>
            </a:r>
            <a:r>
              <a:rPr kumimoji="0" lang="en-US" sz="1400" b="1" i="0" u="none" strike="noStrike" kern="0" cap="none" spc="0" normalizeH="0" baseline="30000" noProof="0" dirty="0">
                <a:ln>
                  <a:noFill/>
                </a:ln>
                <a:solidFill>
                  <a:schemeClr val="accent1"/>
                </a:solidFill>
                <a:effectLst/>
                <a:uLnTx/>
                <a:uFillTx/>
                <a:cs typeface="Arial" panose="020B0604020202020204" pitchFamily="34" charset="0"/>
              </a:rPr>
              <a:t>1</a:t>
            </a:r>
            <a:r>
              <a:rPr kumimoji="0" lang="en-US" sz="1400" b="1" i="0" u="none" strike="noStrike" kern="0" cap="none" spc="0" normalizeH="0" baseline="0" noProof="0" dirty="0">
                <a:ln>
                  <a:noFill/>
                </a:ln>
                <a:solidFill>
                  <a:schemeClr val="accent1"/>
                </a:solidFill>
                <a:effectLst/>
                <a:uLnTx/>
                <a:uFillTx/>
                <a:cs typeface="Arial" panose="020B0604020202020204" pitchFamily="34" charset="0"/>
              </a:rPr>
              <a:t>: </a:t>
            </a:r>
            <a:r>
              <a:rPr kumimoji="0" lang="en-US" sz="2000" b="1" i="0" u="none" strike="noStrike" kern="0" cap="none" spc="0" normalizeH="0" baseline="0" noProof="0" dirty="0">
                <a:ln>
                  <a:noFill/>
                </a:ln>
                <a:solidFill>
                  <a:schemeClr val="accent1"/>
                </a:solidFill>
                <a:effectLst/>
                <a:uLnTx/>
                <a:uFillTx/>
                <a:cs typeface="Arial" panose="020B0604020202020204" pitchFamily="34" charset="0"/>
              </a:rPr>
              <a:t>4</a:t>
            </a:r>
          </a:p>
        </p:txBody>
      </p:sp>
      <p:grpSp>
        <p:nvGrpSpPr>
          <p:cNvPr id="576" name="Group 575">
            <a:extLst>
              <a:ext uri="{FF2B5EF4-FFF2-40B4-BE49-F238E27FC236}">
                <a16:creationId xmlns:a16="http://schemas.microsoft.com/office/drawing/2014/main" id="{AB26496C-324B-400A-8A67-68DDA93EC26A}"/>
              </a:ext>
            </a:extLst>
          </p:cNvPr>
          <p:cNvGrpSpPr>
            <a:grpSpLocks noChangeAspect="1"/>
          </p:cNvGrpSpPr>
          <p:nvPr/>
        </p:nvGrpSpPr>
        <p:grpSpPr bwMode="gray">
          <a:xfrm>
            <a:off x="3660525" y="3466293"/>
            <a:ext cx="270386" cy="281522"/>
            <a:chOff x="3097213" y="785813"/>
            <a:chExt cx="2949575" cy="5295900"/>
          </a:xfrm>
        </p:grpSpPr>
        <p:sp>
          <p:nvSpPr>
            <p:cNvPr id="788" name="Freeform 25">
              <a:extLst>
                <a:ext uri="{FF2B5EF4-FFF2-40B4-BE49-F238E27FC236}">
                  <a16:creationId xmlns:a16="http://schemas.microsoft.com/office/drawing/2014/main" id="{EFF75ABD-60D4-46C6-B4E4-2E3A43857042}"/>
                </a:ext>
              </a:extLst>
            </p:cNvPr>
            <p:cNvSpPr>
              <a:spLocks/>
            </p:cNvSpPr>
            <p:nvPr/>
          </p:nvSpPr>
          <p:spPr bwMode="gray">
            <a:xfrm>
              <a:off x="5580063" y="1019175"/>
              <a:ext cx="466725" cy="5062538"/>
            </a:xfrm>
            <a:custGeom>
              <a:avLst/>
              <a:gdLst>
                <a:gd name="T0" fmla="*/ 19 w 110"/>
                <a:gd name="T1" fmla="*/ 128 h 1193"/>
                <a:gd name="T2" fmla="*/ 19 w 110"/>
                <a:gd name="T3" fmla="*/ 228 h 1193"/>
                <a:gd name="T4" fmla="*/ 0 w 110"/>
                <a:gd name="T5" fmla="*/ 245 h 1193"/>
                <a:gd name="T6" fmla="*/ 0 w 110"/>
                <a:gd name="T7" fmla="*/ 320 h 1193"/>
                <a:gd name="T8" fmla="*/ 19 w 110"/>
                <a:gd name="T9" fmla="*/ 347 h 1193"/>
                <a:gd name="T10" fmla="*/ 19 w 110"/>
                <a:gd name="T11" fmla="*/ 438 h 1193"/>
                <a:gd name="T12" fmla="*/ 0 w 110"/>
                <a:gd name="T13" fmla="*/ 464 h 1193"/>
                <a:gd name="T14" fmla="*/ 0 w 110"/>
                <a:gd name="T15" fmla="*/ 531 h 1193"/>
                <a:gd name="T16" fmla="*/ 19 w 110"/>
                <a:gd name="T17" fmla="*/ 557 h 1193"/>
                <a:gd name="T18" fmla="*/ 19 w 110"/>
                <a:gd name="T19" fmla="*/ 657 h 1193"/>
                <a:gd name="T20" fmla="*/ 0 w 110"/>
                <a:gd name="T21" fmla="*/ 683 h 1193"/>
                <a:gd name="T22" fmla="*/ 0 w 110"/>
                <a:gd name="T23" fmla="*/ 750 h 1193"/>
                <a:gd name="T24" fmla="*/ 19 w 110"/>
                <a:gd name="T25" fmla="*/ 776 h 1193"/>
                <a:gd name="T26" fmla="*/ 19 w 110"/>
                <a:gd name="T27" fmla="*/ 876 h 1193"/>
                <a:gd name="T28" fmla="*/ 0 w 110"/>
                <a:gd name="T29" fmla="*/ 894 h 1193"/>
                <a:gd name="T30" fmla="*/ 0 w 110"/>
                <a:gd name="T31" fmla="*/ 969 h 1193"/>
                <a:gd name="T32" fmla="*/ 19 w 110"/>
                <a:gd name="T33" fmla="*/ 995 h 1193"/>
                <a:gd name="T34" fmla="*/ 19 w 110"/>
                <a:gd name="T35" fmla="*/ 1086 h 1193"/>
                <a:gd name="T36" fmla="*/ 0 w 110"/>
                <a:gd name="T37" fmla="*/ 1113 h 1193"/>
                <a:gd name="T38" fmla="*/ 0 w 110"/>
                <a:gd name="T39" fmla="*/ 1193 h 1193"/>
                <a:gd name="T40" fmla="*/ 110 w 110"/>
                <a:gd name="T41" fmla="*/ 1193 h 1193"/>
                <a:gd name="T42" fmla="*/ 110 w 110"/>
                <a:gd name="T43" fmla="*/ 27 h 1193"/>
                <a:gd name="T44" fmla="*/ 92 w 110"/>
                <a:gd name="T45" fmla="*/ 0 h 1193"/>
                <a:gd name="T46" fmla="*/ 0 w 110"/>
                <a:gd name="T47" fmla="*/ 0 h 1193"/>
                <a:gd name="T48" fmla="*/ 0 w 110"/>
                <a:gd name="T49" fmla="*/ 101 h 1193"/>
                <a:gd name="T50" fmla="*/ 19 w 110"/>
                <a:gd name="T51" fmla="*/ 12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93">
                  <a:moveTo>
                    <a:pt x="19" y="128"/>
                  </a:moveTo>
                  <a:cubicBezTo>
                    <a:pt x="19" y="228"/>
                    <a:pt x="19" y="228"/>
                    <a:pt x="19" y="228"/>
                  </a:cubicBezTo>
                  <a:cubicBezTo>
                    <a:pt x="19" y="236"/>
                    <a:pt x="12" y="243"/>
                    <a:pt x="0" y="245"/>
                  </a:cubicBezTo>
                  <a:cubicBezTo>
                    <a:pt x="0" y="320"/>
                    <a:pt x="0" y="320"/>
                    <a:pt x="0" y="320"/>
                  </a:cubicBezTo>
                  <a:cubicBezTo>
                    <a:pt x="12" y="323"/>
                    <a:pt x="19" y="332"/>
                    <a:pt x="19" y="347"/>
                  </a:cubicBezTo>
                  <a:cubicBezTo>
                    <a:pt x="19" y="438"/>
                    <a:pt x="19" y="438"/>
                    <a:pt x="19" y="438"/>
                  </a:cubicBezTo>
                  <a:cubicBezTo>
                    <a:pt x="19" y="453"/>
                    <a:pt x="12" y="462"/>
                    <a:pt x="0" y="464"/>
                  </a:cubicBezTo>
                  <a:cubicBezTo>
                    <a:pt x="0" y="531"/>
                    <a:pt x="0" y="531"/>
                    <a:pt x="0" y="531"/>
                  </a:cubicBezTo>
                  <a:cubicBezTo>
                    <a:pt x="12" y="536"/>
                    <a:pt x="19" y="549"/>
                    <a:pt x="19" y="557"/>
                  </a:cubicBezTo>
                  <a:cubicBezTo>
                    <a:pt x="19" y="657"/>
                    <a:pt x="19" y="657"/>
                    <a:pt x="19" y="657"/>
                  </a:cubicBezTo>
                  <a:cubicBezTo>
                    <a:pt x="19" y="665"/>
                    <a:pt x="12" y="678"/>
                    <a:pt x="0" y="683"/>
                  </a:cubicBezTo>
                  <a:cubicBezTo>
                    <a:pt x="0" y="750"/>
                    <a:pt x="0" y="750"/>
                    <a:pt x="0" y="750"/>
                  </a:cubicBezTo>
                  <a:cubicBezTo>
                    <a:pt x="12" y="752"/>
                    <a:pt x="19" y="761"/>
                    <a:pt x="19" y="776"/>
                  </a:cubicBezTo>
                  <a:cubicBezTo>
                    <a:pt x="19" y="876"/>
                    <a:pt x="19" y="876"/>
                    <a:pt x="19" y="876"/>
                  </a:cubicBezTo>
                  <a:cubicBezTo>
                    <a:pt x="19" y="884"/>
                    <a:pt x="12" y="891"/>
                    <a:pt x="0" y="894"/>
                  </a:cubicBezTo>
                  <a:cubicBezTo>
                    <a:pt x="0" y="969"/>
                    <a:pt x="0" y="969"/>
                    <a:pt x="0" y="969"/>
                  </a:cubicBezTo>
                  <a:cubicBezTo>
                    <a:pt x="12" y="971"/>
                    <a:pt x="19" y="980"/>
                    <a:pt x="19" y="995"/>
                  </a:cubicBezTo>
                  <a:cubicBezTo>
                    <a:pt x="19" y="1086"/>
                    <a:pt x="19" y="1086"/>
                    <a:pt x="19" y="1086"/>
                  </a:cubicBezTo>
                  <a:cubicBezTo>
                    <a:pt x="19" y="1101"/>
                    <a:pt x="12" y="1110"/>
                    <a:pt x="0" y="1113"/>
                  </a:cubicBezTo>
                  <a:cubicBezTo>
                    <a:pt x="0" y="1193"/>
                    <a:pt x="0" y="1193"/>
                    <a:pt x="0" y="1193"/>
                  </a:cubicBezTo>
                  <a:cubicBezTo>
                    <a:pt x="110" y="1193"/>
                    <a:pt x="110" y="1193"/>
                    <a:pt x="110" y="1193"/>
                  </a:cubicBezTo>
                  <a:cubicBezTo>
                    <a:pt x="110" y="27"/>
                    <a:pt x="110" y="27"/>
                    <a:pt x="110" y="27"/>
                  </a:cubicBezTo>
                  <a:cubicBezTo>
                    <a:pt x="110" y="9"/>
                    <a:pt x="101" y="0"/>
                    <a:pt x="92" y="0"/>
                  </a:cubicBezTo>
                  <a:cubicBezTo>
                    <a:pt x="51" y="0"/>
                    <a:pt x="21" y="0"/>
                    <a:pt x="0" y="0"/>
                  </a:cubicBezTo>
                  <a:cubicBezTo>
                    <a:pt x="0" y="101"/>
                    <a:pt x="0" y="101"/>
                    <a:pt x="0" y="101"/>
                  </a:cubicBezTo>
                  <a:cubicBezTo>
                    <a:pt x="12" y="104"/>
                    <a:pt x="19" y="113"/>
                    <a:pt x="19" y="128"/>
                  </a:cubicBezTo>
                  <a:close/>
                </a:path>
              </a:pathLst>
            </a:custGeom>
            <a:solidFill>
              <a:sysClr val="window" lastClr="FFFFFF">
                <a:lumMod val="85000"/>
              </a:sysClr>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89" name="Freeform 26">
              <a:extLst>
                <a:ext uri="{FF2B5EF4-FFF2-40B4-BE49-F238E27FC236}">
                  <a16:creationId xmlns:a16="http://schemas.microsoft.com/office/drawing/2014/main" id="{5EF927C6-CB46-4BE4-B5F7-4554B5FBD080}"/>
                </a:ext>
              </a:extLst>
            </p:cNvPr>
            <p:cNvSpPr>
              <a:spLocks noEditPoints="1"/>
            </p:cNvSpPr>
            <p:nvPr/>
          </p:nvSpPr>
          <p:spPr bwMode="gray">
            <a:xfrm>
              <a:off x="3097213" y="785813"/>
              <a:ext cx="2482850" cy="5295900"/>
            </a:xfrm>
            <a:custGeom>
              <a:avLst/>
              <a:gdLst>
                <a:gd name="T0" fmla="*/ 511 w 584"/>
                <a:gd name="T1" fmla="*/ 1169 h 1248"/>
                <a:gd name="T2" fmla="*/ 511 w 584"/>
                <a:gd name="T3" fmla="*/ 1023 h 1248"/>
                <a:gd name="T4" fmla="*/ 584 w 584"/>
                <a:gd name="T5" fmla="*/ 949 h 1248"/>
                <a:gd name="T6" fmla="*/ 484 w 584"/>
                <a:gd name="T7" fmla="*/ 931 h 1248"/>
                <a:gd name="T8" fmla="*/ 575 w 584"/>
                <a:gd name="T9" fmla="*/ 804 h 1248"/>
                <a:gd name="T10" fmla="*/ 575 w 584"/>
                <a:gd name="T11" fmla="*/ 740 h 1248"/>
                <a:gd name="T12" fmla="*/ 484 w 584"/>
                <a:gd name="T13" fmla="*/ 612 h 1248"/>
                <a:gd name="T14" fmla="*/ 584 w 584"/>
                <a:gd name="T15" fmla="*/ 586 h 1248"/>
                <a:gd name="T16" fmla="*/ 511 w 584"/>
                <a:gd name="T17" fmla="*/ 520 h 1248"/>
                <a:gd name="T18" fmla="*/ 511 w 584"/>
                <a:gd name="T19" fmla="*/ 374 h 1248"/>
                <a:gd name="T20" fmla="*/ 584 w 584"/>
                <a:gd name="T21" fmla="*/ 300 h 1248"/>
                <a:gd name="T22" fmla="*/ 484 w 584"/>
                <a:gd name="T23" fmla="*/ 283 h 1248"/>
                <a:gd name="T24" fmla="*/ 575 w 584"/>
                <a:gd name="T25" fmla="*/ 155 h 1248"/>
                <a:gd name="T26" fmla="*/ 529 w 584"/>
                <a:gd name="T27" fmla="*/ 55 h 1248"/>
                <a:gd name="T28" fmla="*/ 228 w 584"/>
                <a:gd name="T29" fmla="*/ 0 h 1248"/>
                <a:gd name="T30" fmla="*/ 28 w 584"/>
                <a:gd name="T31" fmla="*/ 55 h 1248"/>
                <a:gd name="T32" fmla="*/ 584 w 584"/>
                <a:gd name="T33" fmla="*/ 1248 h 1248"/>
                <a:gd name="T34" fmla="*/ 192 w 584"/>
                <a:gd name="T35" fmla="*/ 1169 h 1248"/>
                <a:gd name="T36" fmla="*/ 101 w 584"/>
                <a:gd name="T37" fmla="*/ 1050 h 1248"/>
                <a:gd name="T38" fmla="*/ 219 w 584"/>
                <a:gd name="T39" fmla="*/ 1050 h 1248"/>
                <a:gd name="T40" fmla="*/ 192 w 584"/>
                <a:gd name="T41" fmla="*/ 950 h 1248"/>
                <a:gd name="T42" fmla="*/ 101 w 584"/>
                <a:gd name="T43" fmla="*/ 831 h 1248"/>
                <a:gd name="T44" fmla="*/ 219 w 584"/>
                <a:gd name="T45" fmla="*/ 831 h 1248"/>
                <a:gd name="T46" fmla="*/ 192 w 584"/>
                <a:gd name="T47" fmla="*/ 740 h 1248"/>
                <a:gd name="T48" fmla="*/ 101 w 584"/>
                <a:gd name="T49" fmla="*/ 612 h 1248"/>
                <a:gd name="T50" fmla="*/ 219 w 584"/>
                <a:gd name="T51" fmla="*/ 612 h 1248"/>
                <a:gd name="T52" fmla="*/ 192 w 584"/>
                <a:gd name="T53" fmla="*/ 520 h 1248"/>
                <a:gd name="T54" fmla="*/ 101 w 584"/>
                <a:gd name="T55" fmla="*/ 402 h 1248"/>
                <a:gd name="T56" fmla="*/ 219 w 584"/>
                <a:gd name="T57" fmla="*/ 402 h 1248"/>
                <a:gd name="T58" fmla="*/ 192 w 584"/>
                <a:gd name="T59" fmla="*/ 301 h 1248"/>
                <a:gd name="T60" fmla="*/ 101 w 584"/>
                <a:gd name="T61" fmla="*/ 183 h 1248"/>
                <a:gd name="T62" fmla="*/ 219 w 584"/>
                <a:gd name="T63" fmla="*/ 183 h 1248"/>
                <a:gd name="T64" fmla="*/ 383 w 584"/>
                <a:gd name="T65" fmla="*/ 1169 h 1248"/>
                <a:gd name="T66" fmla="*/ 292 w 584"/>
                <a:gd name="T67" fmla="*/ 1050 h 1248"/>
                <a:gd name="T68" fmla="*/ 411 w 584"/>
                <a:gd name="T69" fmla="*/ 1050 h 1248"/>
                <a:gd name="T70" fmla="*/ 383 w 584"/>
                <a:gd name="T71" fmla="*/ 950 h 1248"/>
                <a:gd name="T72" fmla="*/ 292 w 584"/>
                <a:gd name="T73" fmla="*/ 831 h 1248"/>
                <a:gd name="T74" fmla="*/ 411 w 584"/>
                <a:gd name="T75" fmla="*/ 831 h 1248"/>
                <a:gd name="T76" fmla="*/ 383 w 584"/>
                <a:gd name="T77" fmla="*/ 740 h 1248"/>
                <a:gd name="T78" fmla="*/ 292 w 584"/>
                <a:gd name="T79" fmla="*/ 612 h 1248"/>
                <a:gd name="T80" fmla="*/ 411 w 584"/>
                <a:gd name="T81" fmla="*/ 612 h 1248"/>
                <a:gd name="T82" fmla="*/ 383 w 584"/>
                <a:gd name="T83" fmla="*/ 520 h 1248"/>
                <a:gd name="T84" fmla="*/ 292 w 584"/>
                <a:gd name="T85" fmla="*/ 402 h 1248"/>
                <a:gd name="T86" fmla="*/ 411 w 584"/>
                <a:gd name="T87" fmla="*/ 402 h 1248"/>
                <a:gd name="T88" fmla="*/ 383 w 584"/>
                <a:gd name="T89" fmla="*/ 301 h 1248"/>
                <a:gd name="T90" fmla="*/ 292 w 584"/>
                <a:gd name="T91" fmla="*/ 183 h 1248"/>
                <a:gd name="T92" fmla="*/ 411 w 584"/>
                <a:gd name="T93" fmla="*/ 183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1248">
                  <a:moveTo>
                    <a:pt x="584" y="1168"/>
                  </a:moveTo>
                  <a:cubicBezTo>
                    <a:pt x="581" y="1168"/>
                    <a:pt x="578" y="1169"/>
                    <a:pt x="575" y="1169"/>
                  </a:cubicBezTo>
                  <a:cubicBezTo>
                    <a:pt x="511" y="1169"/>
                    <a:pt x="511" y="1169"/>
                    <a:pt x="511" y="1169"/>
                  </a:cubicBezTo>
                  <a:cubicBezTo>
                    <a:pt x="493" y="1169"/>
                    <a:pt x="484" y="1160"/>
                    <a:pt x="484" y="1141"/>
                  </a:cubicBezTo>
                  <a:cubicBezTo>
                    <a:pt x="484" y="1050"/>
                    <a:pt x="484" y="1050"/>
                    <a:pt x="484" y="1050"/>
                  </a:cubicBezTo>
                  <a:cubicBezTo>
                    <a:pt x="484" y="1032"/>
                    <a:pt x="493" y="1023"/>
                    <a:pt x="511" y="1023"/>
                  </a:cubicBezTo>
                  <a:cubicBezTo>
                    <a:pt x="575" y="1023"/>
                    <a:pt x="575" y="1023"/>
                    <a:pt x="575" y="1023"/>
                  </a:cubicBezTo>
                  <a:cubicBezTo>
                    <a:pt x="578" y="1023"/>
                    <a:pt x="581" y="1023"/>
                    <a:pt x="584" y="1024"/>
                  </a:cubicBezTo>
                  <a:cubicBezTo>
                    <a:pt x="584" y="949"/>
                    <a:pt x="584" y="949"/>
                    <a:pt x="584" y="949"/>
                  </a:cubicBezTo>
                  <a:cubicBezTo>
                    <a:pt x="581" y="949"/>
                    <a:pt x="578" y="950"/>
                    <a:pt x="575" y="950"/>
                  </a:cubicBezTo>
                  <a:cubicBezTo>
                    <a:pt x="511" y="950"/>
                    <a:pt x="511" y="950"/>
                    <a:pt x="511" y="950"/>
                  </a:cubicBezTo>
                  <a:cubicBezTo>
                    <a:pt x="493" y="950"/>
                    <a:pt x="484" y="941"/>
                    <a:pt x="484" y="931"/>
                  </a:cubicBezTo>
                  <a:cubicBezTo>
                    <a:pt x="484" y="831"/>
                    <a:pt x="484" y="831"/>
                    <a:pt x="484" y="831"/>
                  </a:cubicBezTo>
                  <a:cubicBezTo>
                    <a:pt x="484" y="813"/>
                    <a:pt x="493" y="804"/>
                    <a:pt x="511" y="804"/>
                  </a:cubicBezTo>
                  <a:cubicBezTo>
                    <a:pt x="575" y="804"/>
                    <a:pt x="575" y="804"/>
                    <a:pt x="575" y="804"/>
                  </a:cubicBezTo>
                  <a:cubicBezTo>
                    <a:pt x="578" y="804"/>
                    <a:pt x="581" y="804"/>
                    <a:pt x="584" y="805"/>
                  </a:cubicBezTo>
                  <a:cubicBezTo>
                    <a:pt x="584" y="738"/>
                    <a:pt x="584" y="738"/>
                    <a:pt x="584" y="738"/>
                  </a:cubicBezTo>
                  <a:cubicBezTo>
                    <a:pt x="581" y="739"/>
                    <a:pt x="578" y="740"/>
                    <a:pt x="575" y="740"/>
                  </a:cubicBezTo>
                  <a:cubicBezTo>
                    <a:pt x="511" y="740"/>
                    <a:pt x="511" y="740"/>
                    <a:pt x="511" y="740"/>
                  </a:cubicBezTo>
                  <a:cubicBezTo>
                    <a:pt x="493" y="740"/>
                    <a:pt x="484" y="721"/>
                    <a:pt x="484" y="712"/>
                  </a:cubicBezTo>
                  <a:cubicBezTo>
                    <a:pt x="484" y="612"/>
                    <a:pt x="484" y="612"/>
                    <a:pt x="484" y="612"/>
                  </a:cubicBezTo>
                  <a:cubicBezTo>
                    <a:pt x="484" y="603"/>
                    <a:pt x="493" y="584"/>
                    <a:pt x="511" y="584"/>
                  </a:cubicBezTo>
                  <a:cubicBezTo>
                    <a:pt x="575" y="584"/>
                    <a:pt x="575" y="584"/>
                    <a:pt x="575" y="584"/>
                  </a:cubicBezTo>
                  <a:cubicBezTo>
                    <a:pt x="578" y="584"/>
                    <a:pt x="581" y="585"/>
                    <a:pt x="584" y="586"/>
                  </a:cubicBezTo>
                  <a:cubicBezTo>
                    <a:pt x="584" y="519"/>
                    <a:pt x="584" y="519"/>
                    <a:pt x="584" y="519"/>
                  </a:cubicBezTo>
                  <a:cubicBezTo>
                    <a:pt x="581" y="520"/>
                    <a:pt x="578" y="520"/>
                    <a:pt x="575" y="520"/>
                  </a:cubicBezTo>
                  <a:cubicBezTo>
                    <a:pt x="511" y="520"/>
                    <a:pt x="511" y="520"/>
                    <a:pt x="511" y="520"/>
                  </a:cubicBezTo>
                  <a:cubicBezTo>
                    <a:pt x="493" y="520"/>
                    <a:pt x="484" y="511"/>
                    <a:pt x="484" y="493"/>
                  </a:cubicBezTo>
                  <a:cubicBezTo>
                    <a:pt x="484" y="402"/>
                    <a:pt x="484" y="402"/>
                    <a:pt x="484" y="402"/>
                  </a:cubicBezTo>
                  <a:cubicBezTo>
                    <a:pt x="484" y="384"/>
                    <a:pt x="493" y="374"/>
                    <a:pt x="511" y="374"/>
                  </a:cubicBezTo>
                  <a:cubicBezTo>
                    <a:pt x="575" y="374"/>
                    <a:pt x="575" y="374"/>
                    <a:pt x="575" y="374"/>
                  </a:cubicBezTo>
                  <a:cubicBezTo>
                    <a:pt x="578" y="374"/>
                    <a:pt x="581" y="375"/>
                    <a:pt x="584" y="375"/>
                  </a:cubicBezTo>
                  <a:cubicBezTo>
                    <a:pt x="584" y="300"/>
                    <a:pt x="584" y="300"/>
                    <a:pt x="584" y="300"/>
                  </a:cubicBezTo>
                  <a:cubicBezTo>
                    <a:pt x="581" y="301"/>
                    <a:pt x="578" y="301"/>
                    <a:pt x="575" y="301"/>
                  </a:cubicBezTo>
                  <a:cubicBezTo>
                    <a:pt x="511" y="301"/>
                    <a:pt x="511" y="301"/>
                    <a:pt x="511" y="301"/>
                  </a:cubicBezTo>
                  <a:cubicBezTo>
                    <a:pt x="493" y="301"/>
                    <a:pt x="484" y="292"/>
                    <a:pt x="484" y="283"/>
                  </a:cubicBezTo>
                  <a:cubicBezTo>
                    <a:pt x="484" y="183"/>
                    <a:pt x="484" y="183"/>
                    <a:pt x="484" y="183"/>
                  </a:cubicBezTo>
                  <a:cubicBezTo>
                    <a:pt x="484" y="164"/>
                    <a:pt x="493" y="155"/>
                    <a:pt x="511" y="155"/>
                  </a:cubicBezTo>
                  <a:cubicBezTo>
                    <a:pt x="575" y="155"/>
                    <a:pt x="575" y="155"/>
                    <a:pt x="575" y="155"/>
                  </a:cubicBezTo>
                  <a:cubicBezTo>
                    <a:pt x="578" y="155"/>
                    <a:pt x="581" y="156"/>
                    <a:pt x="584" y="156"/>
                  </a:cubicBezTo>
                  <a:cubicBezTo>
                    <a:pt x="584" y="55"/>
                    <a:pt x="584" y="55"/>
                    <a:pt x="584" y="55"/>
                  </a:cubicBezTo>
                  <a:cubicBezTo>
                    <a:pt x="530" y="55"/>
                    <a:pt x="529" y="55"/>
                    <a:pt x="529" y="55"/>
                  </a:cubicBezTo>
                  <a:cubicBezTo>
                    <a:pt x="511" y="55"/>
                    <a:pt x="502" y="46"/>
                    <a:pt x="502" y="27"/>
                  </a:cubicBezTo>
                  <a:cubicBezTo>
                    <a:pt x="502" y="9"/>
                    <a:pt x="484" y="0"/>
                    <a:pt x="475" y="0"/>
                  </a:cubicBezTo>
                  <a:cubicBezTo>
                    <a:pt x="228" y="0"/>
                    <a:pt x="228" y="0"/>
                    <a:pt x="228" y="0"/>
                  </a:cubicBezTo>
                  <a:cubicBezTo>
                    <a:pt x="219" y="0"/>
                    <a:pt x="201" y="9"/>
                    <a:pt x="201" y="27"/>
                  </a:cubicBezTo>
                  <a:cubicBezTo>
                    <a:pt x="201" y="46"/>
                    <a:pt x="192" y="55"/>
                    <a:pt x="174" y="55"/>
                  </a:cubicBezTo>
                  <a:cubicBezTo>
                    <a:pt x="28" y="55"/>
                    <a:pt x="28" y="55"/>
                    <a:pt x="28" y="55"/>
                  </a:cubicBezTo>
                  <a:cubicBezTo>
                    <a:pt x="18" y="55"/>
                    <a:pt x="0" y="64"/>
                    <a:pt x="0" y="82"/>
                  </a:cubicBezTo>
                  <a:cubicBezTo>
                    <a:pt x="0" y="792"/>
                    <a:pt x="0" y="1108"/>
                    <a:pt x="0" y="1248"/>
                  </a:cubicBezTo>
                  <a:cubicBezTo>
                    <a:pt x="584" y="1248"/>
                    <a:pt x="584" y="1248"/>
                    <a:pt x="584" y="1248"/>
                  </a:cubicBezTo>
                  <a:lnTo>
                    <a:pt x="584" y="1168"/>
                  </a:lnTo>
                  <a:close/>
                  <a:moveTo>
                    <a:pt x="219" y="1141"/>
                  </a:moveTo>
                  <a:cubicBezTo>
                    <a:pt x="219" y="1160"/>
                    <a:pt x="210" y="1169"/>
                    <a:pt x="192" y="1169"/>
                  </a:cubicBezTo>
                  <a:cubicBezTo>
                    <a:pt x="128" y="1169"/>
                    <a:pt x="128" y="1169"/>
                    <a:pt x="128" y="1169"/>
                  </a:cubicBezTo>
                  <a:cubicBezTo>
                    <a:pt x="110" y="1169"/>
                    <a:pt x="101" y="1160"/>
                    <a:pt x="101" y="1141"/>
                  </a:cubicBezTo>
                  <a:cubicBezTo>
                    <a:pt x="101" y="1050"/>
                    <a:pt x="101" y="1050"/>
                    <a:pt x="101" y="1050"/>
                  </a:cubicBezTo>
                  <a:cubicBezTo>
                    <a:pt x="101" y="1032"/>
                    <a:pt x="110" y="1023"/>
                    <a:pt x="128" y="1023"/>
                  </a:cubicBezTo>
                  <a:cubicBezTo>
                    <a:pt x="192" y="1023"/>
                    <a:pt x="192" y="1023"/>
                    <a:pt x="192" y="1023"/>
                  </a:cubicBezTo>
                  <a:cubicBezTo>
                    <a:pt x="210" y="1023"/>
                    <a:pt x="219" y="1032"/>
                    <a:pt x="219" y="1050"/>
                  </a:cubicBezTo>
                  <a:cubicBezTo>
                    <a:pt x="219" y="1141"/>
                    <a:pt x="219" y="1141"/>
                    <a:pt x="219" y="1141"/>
                  </a:cubicBezTo>
                  <a:close/>
                  <a:moveTo>
                    <a:pt x="219" y="931"/>
                  </a:moveTo>
                  <a:cubicBezTo>
                    <a:pt x="219" y="941"/>
                    <a:pt x="210" y="950"/>
                    <a:pt x="192" y="950"/>
                  </a:cubicBezTo>
                  <a:cubicBezTo>
                    <a:pt x="128" y="950"/>
                    <a:pt x="128" y="950"/>
                    <a:pt x="128" y="950"/>
                  </a:cubicBezTo>
                  <a:cubicBezTo>
                    <a:pt x="110" y="950"/>
                    <a:pt x="101" y="941"/>
                    <a:pt x="101" y="931"/>
                  </a:cubicBezTo>
                  <a:cubicBezTo>
                    <a:pt x="101" y="831"/>
                    <a:pt x="101" y="831"/>
                    <a:pt x="101" y="831"/>
                  </a:cubicBezTo>
                  <a:cubicBezTo>
                    <a:pt x="101" y="813"/>
                    <a:pt x="110" y="804"/>
                    <a:pt x="128" y="804"/>
                  </a:cubicBezTo>
                  <a:cubicBezTo>
                    <a:pt x="192" y="804"/>
                    <a:pt x="192" y="804"/>
                    <a:pt x="192" y="804"/>
                  </a:cubicBezTo>
                  <a:cubicBezTo>
                    <a:pt x="210" y="804"/>
                    <a:pt x="219" y="813"/>
                    <a:pt x="219" y="831"/>
                  </a:cubicBezTo>
                  <a:cubicBezTo>
                    <a:pt x="219" y="931"/>
                    <a:pt x="219" y="931"/>
                    <a:pt x="219" y="931"/>
                  </a:cubicBezTo>
                  <a:close/>
                  <a:moveTo>
                    <a:pt x="219" y="712"/>
                  </a:moveTo>
                  <a:cubicBezTo>
                    <a:pt x="219" y="721"/>
                    <a:pt x="210" y="740"/>
                    <a:pt x="192" y="740"/>
                  </a:cubicBezTo>
                  <a:cubicBezTo>
                    <a:pt x="128" y="740"/>
                    <a:pt x="128" y="740"/>
                    <a:pt x="128" y="740"/>
                  </a:cubicBezTo>
                  <a:cubicBezTo>
                    <a:pt x="110" y="740"/>
                    <a:pt x="101" y="721"/>
                    <a:pt x="101" y="712"/>
                  </a:cubicBezTo>
                  <a:cubicBezTo>
                    <a:pt x="101" y="612"/>
                    <a:pt x="101" y="612"/>
                    <a:pt x="101" y="612"/>
                  </a:cubicBezTo>
                  <a:cubicBezTo>
                    <a:pt x="101" y="603"/>
                    <a:pt x="110" y="584"/>
                    <a:pt x="128" y="584"/>
                  </a:cubicBezTo>
                  <a:cubicBezTo>
                    <a:pt x="192" y="584"/>
                    <a:pt x="192" y="584"/>
                    <a:pt x="192" y="584"/>
                  </a:cubicBezTo>
                  <a:cubicBezTo>
                    <a:pt x="210" y="584"/>
                    <a:pt x="219" y="603"/>
                    <a:pt x="219" y="612"/>
                  </a:cubicBezTo>
                  <a:cubicBezTo>
                    <a:pt x="219" y="712"/>
                    <a:pt x="219" y="712"/>
                    <a:pt x="219" y="712"/>
                  </a:cubicBezTo>
                  <a:close/>
                  <a:moveTo>
                    <a:pt x="219" y="493"/>
                  </a:moveTo>
                  <a:cubicBezTo>
                    <a:pt x="219" y="511"/>
                    <a:pt x="210" y="520"/>
                    <a:pt x="192" y="520"/>
                  </a:cubicBezTo>
                  <a:cubicBezTo>
                    <a:pt x="128" y="520"/>
                    <a:pt x="128" y="520"/>
                    <a:pt x="128" y="520"/>
                  </a:cubicBezTo>
                  <a:cubicBezTo>
                    <a:pt x="110" y="520"/>
                    <a:pt x="101" y="511"/>
                    <a:pt x="101" y="493"/>
                  </a:cubicBezTo>
                  <a:cubicBezTo>
                    <a:pt x="101" y="402"/>
                    <a:pt x="101" y="402"/>
                    <a:pt x="101" y="402"/>
                  </a:cubicBezTo>
                  <a:cubicBezTo>
                    <a:pt x="101" y="384"/>
                    <a:pt x="110" y="374"/>
                    <a:pt x="128" y="374"/>
                  </a:cubicBezTo>
                  <a:cubicBezTo>
                    <a:pt x="192" y="374"/>
                    <a:pt x="192" y="374"/>
                    <a:pt x="192" y="374"/>
                  </a:cubicBezTo>
                  <a:cubicBezTo>
                    <a:pt x="210" y="374"/>
                    <a:pt x="219" y="384"/>
                    <a:pt x="219" y="402"/>
                  </a:cubicBezTo>
                  <a:cubicBezTo>
                    <a:pt x="219" y="493"/>
                    <a:pt x="219" y="493"/>
                    <a:pt x="219" y="493"/>
                  </a:cubicBezTo>
                  <a:close/>
                  <a:moveTo>
                    <a:pt x="219" y="283"/>
                  </a:moveTo>
                  <a:cubicBezTo>
                    <a:pt x="219" y="292"/>
                    <a:pt x="210" y="301"/>
                    <a:pt x="192" y="301"/>
                  </a:cubicBezTo>
                  <a:cubicBezTo>
                    <a:pt x="128" y="301"/>
                    <a:pt x="128" y="301"/>
                    <a:pt x="128" y="301"/>
                  </a:cubicBezTo>
                  <a:cubicBezTo>
                    <a:pt x="110" y="301"/>
                    <a:pt x="101" y="292"/>
                    <a:pt x="101" y="283"/>
                  </a:cubicBezTo>
                  <a:cubicBezTo>
                    <a:pt x="101" y="183"/>
                    <a:pt x="101" y="183"/>
                    <a:pt x="101" y="183"/>
                  </a:cubicBezTo>
                  <a:cubicBezTo>
                    <a:pt x="101" y="164"/>
                    <a:pt x="110" y="155"/>
                    <a:pt x="128" y="155"/>
                  </a:cubicBezTo>
                  <a:cubicBezTo>
                    <a:pt x="192" y="155"/>
                    <a:pt x="192" y="155"/>
                    <a:pt x="192" y="155"/>
                  </a:cubicBezTo>
                  <a:cubicBezTo>
                    <a:pt x="210" y="155"/>
                    <a:pt x="219" y="164"/>
                    <a:pt x="219" y="183"/>
                  </a:cubicBezTo>
                  <a:cubicBezTo>
                    <a:pt x="219" y="283"/>
                    <a:pt x="219" y="283"/>
                    <a:pt x="219" y="283"/>
                  </a:cubicBezTo>
                  <a:close/>
                  <a:moveTo>
                    <a:pt x="411" y="1141"/>
                  </a:moveTo>
                  <a:cubicBezTo>
                    <a:pt x="411" y="1160"/>
                    <a:pt x="402" y="1169"/>
                    <a:pt x="383" y="1169"/>
                  </a:cubicBezTo>
                  <a:cubicBezTo>
                    <a:pt x="320" y="1169"/>
                    <a:pt x="320" y="1169"/>
                    <a:pt x="320" y="1169"/>
                  </a:cubicBezTo>
                  <a:cubicBezTo>
                    <a:pt x="301" y="1169"/>
                    <a:pt x="292" y="1160"/>
                    <a:pt x="292" y="1141"/>
                  </a:cubicBezTo>
                  <a:cubicBezTo>
                    <a:pt x="292" y="1050"/>
                    <a:pt x="292" y="1050"/>
                    <a:pt x="292" y="1050"/>
                  </a:cubicBezTo>
                  <a:cubicBezTo>
                    <a:pt x="292" y="1032"/>
                    <a:pt x="301" y="1023"/>
                    <a:pt x="320" y="1023"/>
                  </a:cubicBezTo>
                  <a:cubicBezTo>
                    <a:pt x="383" y="1023"/>
                    <a:pt x="383" y="1023"/>
                    <a:pt x="383" y="1023"/>
                  </a:cubicBezTo>
                  <a:cubicBezTo>
                    <a:pt x="402" y="1023"/>
                    <a:pt x="411" y="1032"/>
                    <a:pt x="411" y="1050"/>
                  </a:cubicBezTo>
                  <a:cubicBezTo>
                    <a:pt x="411" y="1141"/>
                    <a:pt x="411" y="1141"/>
                    <a:pt x="411" y="1141"/>
                  </a:cubicBezTo>
                  <a:close/>
                  <a:moveTo>
                    <a:pt x="411" y="931"/>
                  </a:moveTo>
                  <a:cubicBezTo>
                    <a:pt x="411" y="941"/>
                    <a:pt x="402" y="950"/>
                    <a:pt x="383" y="950"/>
                  </a:cubicBezTo>
                  <a:cubicBezTo>
                    <a:pt x="320" y="950"/>
                    <a:pt x="320" y="950"/>
                    <a:pt x="320" y="950"/>
                  </a:cubicBezTo>
                  <a:cubicBezTo>
                    <a:pt x="301" y="950"/>
                    <a:pt x="292" y="941"/>
                    <a:pt x="292" y="931"/>
                  </a:cubicBezTo>
                  <a:cubicBezTo>
                    <a:pt x="292" y="831"/>
                    <a:pt x="292" y="831"/>
                    <a:pt x="292" y="831"/>
                  </a:cubicBezTo>
                  <a:cubicBezTo>
                    <a:pt x="292" y="813"/>
                    <a:pt x="301" y="804"/>
                    <a:pt x="320" y="804"/>
                  </a:cubicBezTo>
                  <a:cubicBezTo>
                    <a:pt x="383" y="804"/>
                    <a:pt x="383" y="804"/>
                    <a:pt x="383" y="804"/>
                  </a:cubicBezTo>
                  <a:cubicBezTo>
                    <a:pt x="402" y="804"/>
                    <a:pt x="411" y="813"/>
                    <a:pt x="411" y="831"/>
                  </a:cubicBezTo>
                  <a:cubicBezTo>
                    <a:pt x="411" y="931"/>
                    <a:pt x="411" y="931"/>
                    <a:pt x="411" y="931"/>
                  </a:cubicBezTo>
                  <a:close/>
                  <a:moveTo>
                    <a:pt x="411" y="712"/>
                  </a:moveTo>
                  <a:cubicBezTo>
                    <a:pt x="411" y="721"/>
                    <a:pt x="402" y="740"/>
                    <a:pt x="383" y="740"/>
                  </a:cubicBezTo>
                  <a:cubicBezTo>
                    <a:pt x="320" y="740"/>
                    <a:pt x="320" y="740"/>
                    <a:pt x="320" y="740"/>
                  </a:cubicBezTo>
                  <a:cubicBezTo>
                    <a:pt x="301" y="740"/>
                    <a:pt x="292" y="721"/>
                    <a:pt x="292" y="712"/>
                  </a:cubicBezTo>
                  <a:cubicBezTo>
                    <a:pt x="292" y="612"/>
                    <a:pt x="292" y="612"/>
                    <a:pt x="292" y="612"/>
                  </a:cubicBezTo>
                  <a:cubicBezTo>
                    <a:pt x="292" y="603"/>
                    <a:pt x="301" y="584"/>
                    <a:pt x="320" y="584"/>
                  </a:cubicBezTo>
                  <a:cubicBezTo>
                    <a:pt x="383" y="584"/>
                    <a:pt x="383" y="584"/>
                    <a:pt x="383" y="584"/>
                  </a:cubicBezTo>
                  <a:cubicBezTo>
                    <a:pt x="402" y="584"/>
                    <a:pt x="411" y="603"/>
                    <a:pt x="411" y="612"/>
                  </a:cubicBezTo>
                  <a:cubicBezTo>
                    <a:pt x="411" y="712"/>
                    <a:pt x="411" y="712"/>
                    <a:pt x="411" y="712"/>
                  </a:cubicBezTo>
                  <a:close/>
                  <a:moveTo>
                    <a:pt x="411" y="493"/>
                  </a:moveTo>
                  <a:cubicBezTo>
                    <a:pt x="411" y="511"/>
                    <a:pt x="402" y="520"/>
                    <a:pt x="383" y="520"/>
                  </a:cubicBezTo>
                  <a:cubicBezTo>
                    <a:pt x="320" y="520"/>
                    <a:pt x="320" y="520"/>
                    <a:pt x="320" y="520"/>
                  </a:cubicBezTo>
                  <a:cubicBezTo>
                    <a:pt x="301" y="520"/>
                    <a:pt x="292" y="511"/>
                    <a:pt x="292" y="493"/>
                  </a:cubicBezTo>
                  <a:cubicBezTo>
                    <a:pt x="292" y="402"/>
                    <a:pt x="292" y="402"/>
                    <a:pt x="292" y="402"/>
                  </a:cubicBezTo>
                  <a:cubicBezTo>
                    <a:pt x="292" y="384"/>
                    <a:pt x="301" y="374"/>
                    <a:pt x="320" y="374"/>
                  </a:cubicBezTo>
                  <a:cubicBezTo>
                    <a:pt x="383" y="374"/>
                    <a:pt x="383" y="374"/>
                    <a:pt x="383" y="374"/>
                  </a:cubicBezTo>
                  <a:cubicBezTo>
                    <a:pt x="402" y="374"/>
                    <a:pt x="411" y="384"/>
                    <a:pt x="411" y="402"/>
                  </a:cubicBezTo>
                  <a:cubicBezTo>
                    <a:pt x="411" y="493"/>
                    <a:pt x="411" y="493"/>
                    <a:pt x="411" y="493"/>
                  </a:cubicBezTo>
                  <a:close/>
                  <a:moveTo>
                    <a:pt x="411" y="283"/>
                  </a:moveTo>
                  <a:cubicBezTo>
                    <a:pt x="411" y="292"/>
                    <a:pt x="402" y="301"/>
                    <a:pt x="383" y="301"/>
                  </a:cubicBezTo>
                  <a:cubicBezTo>
                    <a:pt x="320" y="301"/>
                    <a:pt x="320" y="301"/>
                    <a:pt x="320" y="301"/>
                  </a:cubicBezTo>
                  <a:cubicBezTo>
                    <a:pt x="301" y="301"/>
                    <a:pt x="292" y="292"/>
                    <a:pt x="292" y="283"/>
                  </a:cubicBezTo>
                  <a:cubicBezTo>
                    <a:pt x="292" y="183"/>
                    <a:pt x="292" y="183"/>
                    <a:pt x="292" y="183"/>
                  </a:cubicBezTo>
                  <a:cubicBezTo>
                    <a:pt x="292" y="164"/>
                    <a:pt x="301" y="155"/>
                    <a:pt x="320" y="155"/>
                  </a:cubicBezTo>
                  <a:cubicBezTo>
                    <a:pt x="383" y="155"/>
                    <a:pt x="383" y="155"/>
                    <a:pt x="383" y="155"/>
                  </a:cubicBezTo>
                  <a:cubicBezTo>
                    <a:pt x="402" y="155"/>
                    <a:pt x="411" y="164"/>
                    <a:pt x="411" y="183"/>
                  </a:cubicBezTo>
                  <a:cubicBezTo>
                    <a:pt x="411" y="283"/>
                    <a:pt x="411" y="283"/>
                    <a:pt x="411" y="283"/>
                  </a:cubicBezTo>
                  <a:close/>
                </a:path>
              </a:pathLst>
            </a:custGeom>
            <a:solidFill>
              <a:schemeClr val="accent1"/>
            </a:solidFill>
            <a:ln>
              <a:noFill/>
            </a:ln>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582" name="Group 581">
            <a:extLst>
              <a:ext uri="{FF2B5EF4-FFF2-40B4-BE49-F238E27FC236}">
                <a16:creationId xmlns:a16="http://schemas.microsoft.com/office/drawing/2014/main" id="{184AC396-43BB-41D7-8D99-A0FA8306C465}"/>
              </a:ext>
            </a:extLst>
          </p:cNvPr>
          <p:cNvGrpSpPr/>
          <p:nvPr/>
        </p:nvGrpSpPr>
        <p:grpSpPr bwMode="gray">
          <a:xfrm>
            <a:off x="1376057" y="2378429"/>
            <a:ext cx="274389" cy="284744"/>
            <a:chOff x="546523" y="2673350"/>
            <a:chExt cx="402431" cy="417618"/>
          </a:xfrm>
        </p:grpSpPr>
        <p:sp>
          <p:nvSpPr>
            <p:cNvPr id="776" name="AutoShape 3">
              <a:extLst>
                <a:ext uri="{FF2B5EF4-FFF2-40B4-BE49-F238E27FC236}">
                  <a16:creationId xmlns:a16="http://schemas.microsoft.com/office/drawing/2014/main" id="{837FD32B-410E-4311-AAAF-9D7293E88803}"/>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77" name="Group 776">
              <a:extLst>
                <a:ext uri="{FF2B5EF4-FFF2-40B4-BE49-F238E27FC236}">
                  <a16:creationId xmlns:a16="http://schemas.microsoft.com/office/drawing/2014/main" id="{E5AB3632-2C3F-4937-A483-52CBE9B940BB}"/>
                </a:ext>
              </a:extLst>
            </p:cNvPr>
            <p:cNvGrpSpPr/>
            <p:nvPr/>
          </p:nvGrpSpPr>
          <p:grpSpPr bwMode="gray">
            <a:xfrm>
              <a:off x="546523" y="2673350"/>
              <a:ext cx="402431" cy="417618"/>
              <a:chOff x="546523" y="2673350"/>
              <a:chExt cx="402431" cy="417618"/>
            </a:xfrm>
          </p:grpSpPr>
          <p:sp>
            <p:nvSpPr>
              <p:cNvPr id="785" name="Rectangle 5">
                <a:extLst>
                  <a:ext uri="{FF2B5EF4-FFF2-40B4-BE49-F238E27FC236}">
                    <a16:creationId xmlns:a16="http://schemas.microsoft.com/office/drawing/2014/main" id="{A51B3BFB-4E16-4F20-88BE-3D73CE60C00B}"/>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86" name="Rectangle 6">
                <a:extLst>
                  <a:ext uri="{FF2B5EF4-FFF2-40B4-BE49-F238E27FC236}">
                    <a16:creationId xmlns:a16="http://schemas.microsoft.com/office/drawing/2014/main" id="{A21432A6-E15E-4049-B52D-B5143FA65E03}"/>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87" name="Freeform 7">
                <a:extLst>
                  <a:ext uri="{FF2B5EF4-FFF2-40B4-BE49-F238E27FC236}">
                    <a16:creationId xmlns:a16="http://schemas.microsoft.com/office/drawing/2014/main" id="{FA01620B-91BC-4CB0-A6BC-4AEAF795739E}"/>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778" name="Group 777">
              <a:extLst>
                <a:ext uri="{FF2B5EF4-FFF2-40B4-BE49-F238E27FC236}">
                  <a16:creationId xmlns:a16="http://schemas.microsoft.com/office/drawing/2014/main" id="{F7C878CB-EE21-4B06-B7DE-4218B49BB93A}"/>
                </a:ext>
              </a:extLst>
            </p:cNvPr>
            <p:cNvGrpSpPr/>
            <p:nvPr/>
          </p:nvGrpSpPr>
          <p:grpSpPr bwMode="gray">
            <a:xfrm>
              <a:off x="584488" y="2712110"/>
              <a:ext cx="326501" cy="326501"/>
              <a:chOff x="584488" y="2712110"/>
              <a:chExt cx="326501" cy="326501"/>
            </a:xfrm>
            <a:solidFill>
              <a:sysClr val="window" lastClr="FFFFFF"/>
            </a:solidFill>
          </p:grpSpPr>
          <p:sp>
            <p:nvSpPr>
              <p:cNvPr id="779" name="Oval 21">
                <a:extLst>
                  <a:ext uri="{FF2B5EF4-FFF2-40B4-BE49-F238E27FC236}">
                    <a16:creationId xmlns:a16="http://schemas.microsoft.com/office/drawing/2014/main" id="{E9579937-80C4-4183-A919-D4657DE6C900}"/>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80" name="Group 779">
                <a:extLst>
                  <a:ext uri="{FF2B5EF4-FFF2-40B4-BE49-F238E27FC236}">
                    <a16:creationId xmlns:a16="http://schemas.microsoft.com/office/drawing/2014/main" id="{1984DC8F-AC98-4A0A-9DDA-F7BE96D447CC}"/>
                  </a:ext>
                </a:extLst>
              </p:cNvPr>
              <p:cNvGrpSpPr/>
              <p:nvPr/>
            </p:nvGrpSpPr>
            <p:grpSpPr bwMode="gray">
              <a:xfrm>
                <a:off x="831951" y="2828097"/>
                <a:ext cx="48811" cy="92938"/>
                <a:chOff x="491545" y="2913064"/>
                <a:chExt cx="71436" cy="136016"/>
              </a:xfrm>
              <a:grpFill/>
            </p:grpSpPr>
            <p:sp>
              <p:nvSpPr>
                <p:cNvPr id="783" name="Freeform 14">
                  <a:extLst>
                    <a:ext uri="{FF2B5EF4-FFF2-40B4-BE49-F238E27FC236}">
                      <a16:creationId xmlns:a16="http://schemas.microsoft.com/office/drawing/2014/main" id="{A3333AA0-40DF-454A-AADC-35F12681EB7B}"/>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84" name="Rectangle: Rounded Corners 783">
                  <a:extLst>
                    <a:ext uri="{FF2B5EF4-FFF2-40B4-BE49-F238E27FC236}">
                      <a16:creationId xmlns:a16="http://schemas.microsoft.com/office/drawing/2014/main" id="{62D1722F-756F-4E2F-9277-FE9663E5B729}"/>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781" name="Frame 780">
                <a:extLst>
                  <a:ext uri="{FF2B5EF4-FFF2-40B4-BE49-F238E27FC236}">
                    <a16:creationId xmlns:a16="http://schemas.microsoft.com/office/drawing/2014/main" id="{FF218175-A1DA-465E-9E3D-24E105CB1F5A}"/>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82" name="Circle: Hollow 781">
                <a:extLst>
                  <a:ext uri="{FF2B5EF4-FFF2-40B4-BE49-F238E27FC236}">
                    <a16:creationId xmlns:a16="http://schemas.microsoft.com/office/drawing/2014/main" id="{C4B2E0D8-9D61-4887-A996-049AB7F9808E}"/>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83" name="Group 582">
            <a:extLst>
              <a:ext uri="{FF2B5EF4-FFF2-40B4-BE49-F238E27FC236}">
                <a16:creationId xmlns:a16="http://schemas.microsoft.com/office/drawing/2014/main" id="{2BEA7B1E-6139-49CE-AB61-DC590AB91312}"/>
              </a:ext>
            </a:extLst>
          </p:cNvPr>
          <p:cNvGrpSpPr/>
          <p:nvPr/>
        </p:nvGrpSpPr>
        <p:grpSpPr bwMode="gray">
          <a:xfrm>
            <a:off x="1702453" y="2378429"/>
            <a:ext cx="274389" cy="284744"/>
            <a:chOff x="546523" y="2673350"/>
            <a:chExt cx="402431" cy="417618"/>
          </a:xfrm>
        </p:grpSpPr>
        <p:sp>
          <p:nvSpPr>
            <p:cNvPr id="764" name="AutoShape 3">
              <a:extLst>
                <a:ext uri="{FF2B5EF4-FFF2-40B4-BE49-F238E27FC236}">
                  <a16:creationId xmlns:a16="http://schemas.microsoft.com/office/drawing/2014/main" id="{DDED9348-AD94-4D51-AFDF-729B407E56C6}"/>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65" name="Group 764">
              <a:extLst>
                <a:ext uri="{FF2B5EF4-FFF2-40B4-BE49-F238E27FC236}">
                  <a16:creationId xmlns:a16="http://schemas.microsoft.com/office/drawing/2014/main" id="{F43BF840-3840-44A2-BD64-F9520A27643A}"/>
                </a:ext>
              </a:extLst>
            </p:cNvPr>
            <p:cNvGrpSpPr/>
            <p:nvPr/>
          </p:nvGrpSpPr>
          <p:grpSpPr bwMode="gray">
            <a:xfrm>
              <a:off x="546523" y="2673350"/>
              <a:ext cx="402431" cy="417618"/>
              <a:chOff x="546523" y="2673350"/>
              <a:chExt cx="402431" cy="417618"/>
            </a:xfrm>
          </p:grpSpPr>
          <p:sp>
            <p:nvSpPr>
              <p:cNvPr id="773" name="Rectangle 5">
                <a:extLst>
                  <a:ext uri="{FF2B5EF4-FFF2-40B4-BE49-F238E27FC236}">
                    <a16:creationId xmlns:a16="http://schemas.microsoft.com/office/drawing/2014/main" id="{CB64814B-902D-4682-9682-58792837BEDF}"/>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74" name="Rectangle 6">
                <a:extLst>
                  <a:ext uri="{FF2B5EF4-FFF2-40B4-BE49-F238E27FC236}">
                    <a16:creationId xmlns:a16="http://schemas.microsoft.com/office/drawing/2014/main" id="{3A34C5A4-2756-48FA-ABB9-D8660AF7F582}"/>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75" name="Freeform 7">
                <a:extLst>
                  <a:ext uri="{FF2B5EF4-FFF2-40B4-BE49-F238E27FC236}">
                    <a16:creationId xmlns:a16="http://schemas.microsoft.com/office/drawing/2014/main" id="{D46179D2-E319-47AE-A19D-FF4562E08ADC}"/>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766" name="Group 765">
              <a:extLst>
                <a:ext uri="{FF2B5EF4-FFF2-40B4-BE49-F238E27FC236}">
                  <a16:creationId xmlns:a16="http://schemas.microsoft.com/office/drawing/2014/main" id="{0EC18C43-4B07-40B6-B465-1DF4BF35D87C}"/>
                </a:ext>
              </a:extLst>
            </p:cNvPr>
            <p:cNvGrpSpPr/>
            <p:nvPr/>
          </p:nvGrpSpPr>
          <p:grpSpPr bwMode="gray">
            <a:xfrm>
              <a:off x="584488" y="2712110"/>
              <a:ext cx="326501" cy="326501"/>
              <a:chOff x="584488" y="2712110"/>
              <a:chExt cx="326501" cy="326501"/>
            </a:xfrm>
            <a:solidFill>
              <a:sysClr val="window" lastClr="FFFFFF"/>
            </a:solidFill>
          </p:grpSpPr>
          <p:sp>
            <p:nvSpPr>
              <p:cNvPr id="767" name="Oval 21">
                <a:extLst>
                  <a:ext uri="{FF2B5EF4-FFF2-40B4-BE49-F238E27FC236}">
                    <a16:creationId xmlns:a16="http://schemas.microsoft.com/office/drawing/2014/main" id="{CC1CA934-4088-44E2-84FB-A6E66BC8BC9F}"/>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68" name="Group 767">
                <a:extLst>
                  <a:ext uri="{FF2B5EF4-FFF2-40B4-BE49-F238E27FC236}">
                    <a16:creationId xmlns:a16="http://schemas.microsoft.com/office/drawing/2014/main" id="{35533850-39E8-40B1-BBAF-A416E3DB50BC}"/>
                  </a:ext>
                </a:extLst>
              </p:cNvPr>
              <p:cNvGrpSpPr/>
              <p:nvPr/>
            </p:nvGrpSpPr>
            <p:grpSpPr bwMode="gray">
              <a:xfrm>
                <a:off x="831951" y="2828097"/>
                <a:ext cx="48811" cy="92938"/>
                <a:chOff x="491545" y="2913064"/>
                <a:chExt cx="71436" cy="136016"/>
              </a:xfrm>
              <a:grpFill/>
            </p:grpSpPr>
            <p:sp>
              <p:nvSpPr>
                <p:cNvPr id="771" name="Freeform 14">
                  <a:extLst>
                    <a:ext uri="{FF2B5EF4-FFF2-40B4-BE49-F238E27FC236}">
                      <a16:creationId xmlns:a16="http://schemas.microsoft.com/office/drawing/2014/main" id="{AE7435E8-B9D1-4A38-814B-764DC44223AE}"/>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72" name="Rectangle: Rounded Corners 771">
                  <a:extLst>
                    <a:ext uri="{FF2B5EF4-FFF2-40B4-BE49-F238E27FC236}">
                      <a16:creationId xmlns:a16="http://schemas.microsoft.com/office/drawing/2014/main" id="{C166875D-22F7-453B-92FA-2EA4DD8D3B02}"/>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769" name="Frame 768">
                <a:extLst>
                  <a:ext uri="{FF2B5EF4-FFF2-40B4-BE49-F238E27FC236}">
                    <a16:creationId xmlns:a16="http://schemas.microsoft.com/office/drawing/2014/main" id="{E2D62CD6-60F5-42EF-95D5-5ED1D584B1F0}"/>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70" name="Circle: Hollow 769">
                <a:extLst>
                  <a:ext uri="{FF2B5EF4-FFF2-40B4-BE49-F238E27FC236}">
                    <a16:creationId xmlns:a16="http://schemas.microsoft.com/office/drawing/2014/main" id="{17D18F6F-3584-4BF1-8CE6-AF70CEE6F2C1}"/>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84" name="Group 583">
            <a:extLst>
              <a:ext uri="{FF2B5EF4-FFF2-40B4-BE49-F238E27FC236}">
                <a16:creationId xmlns:a16="http://schemas.microsoft.com/office/drawing/2014/main" id="{C7C836D7-180B-4B15-92AB-D1F0F3FBE40A}"/>
              </a:ext>
            </a:extLst>
          </p:cNvPr>
          <p:cNvGrpSpPr/>
          <p:nvPr/>
        </p:nvGrpSpPr>
        <p:grpSpPr bwMode="gray">
          <a:xfrm>
            <a:off x="2028848" y="2378429"/>
            <a:ext cx="274389" cy="284744"/>
            <a:chOff x="546523" y="2673350"/>
            <a:chExt cx="402431" cy="417618"/>
          </a:xfrm>
        </p:grpSpPr>
        <p:sp>
          <p:nvSpPr>
            <p:cNvPr id="752" name="AutoShape 3">
              <a:extLst>
                <a:ext uri="{FF2B5EF4-FFF2-40B4-BE49-F238E27FC236}">
                  <a16:creationId xmlns:a16="http://schemas.microsoft.com/office/drawing/2014/main" id="{6544D686-F368-4B8F-A000-F963587E51E0}"/>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53" name="Group 752">
              <a:extLst>
                <a:ext uri="{FF2B5EF4-FFF2-40B4-BE49-F238E27FC236}">
                  <a16:creationId xmlns:a16="http://schemas.microsoft.com/office/drawing/2014/main" id="{1CFD3535-E866-4E19-9A22-FE2E69DC36B5}"/>
                </a:ext>
              </a:extLst>
            </p:cNvPr>
            <p:cNvGrpSpPr/>
            <p:nvPr/>
          </p:nvGrpSpPr>
          <p:grpSpPr bwMode="gray">
            <a:xfrm>
              <a:off x="546523" y="2673350"/>
              <a:ext cx="402431" cy="417618"/>
              <a:chOff x="546523" y="2673350"/>
              <a:chExt cx="402431" cy="417618"/>
            </a:xfrm>
          </p:grpSpPr>
          <p:sp>
            <p:nvSpPr>
              <p:cNvPr id="761" name="Rectangle 5">
                <a:extLst>
                  <a:ext uri="{FF2B5EF4-FFF2-40B4-BE49-F238E27FC236}">
                    <a16:creationId xmlns:a16="http://schemas.microsoft.com/office/drawing/2014/main" id="{3AD3F85A-5BA4-4943-AE54-CF5A439F6B8D}"/>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62" name="Rectangle 6">
                <a:extLst>
                  <a:ext uri="{FF2B5EF4-FFF2-40B4-BE49-F238E27FC236}">
                    <a16:creationId xmlns:a16="http://schemas.microsoft.com/office/drawing/2014/main" id="{FD2A0B52-7575-46FE-A5E9-B7BDA8B64747}"/>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63" name="Freeform 7">
                <a:extLst>
                  <a:ext uri="{FF2B5EF4-FFF2-40B4-BE49-F238E27FC236}">
                    <a16:creationId xmlns:a16="http://schemas.microsoft.com/office/drawing/2014/main" id="{4A6C8264-9279-451F-B21C-CA90720189E1}"/>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754" name="Group 753">
              <a:extLst>
                <a:ext uri="{FF2B5EF4-FFF2-40B4-BE49-F238E27FC236}">
                  <a16:creationId xmlns:a16="http://schemas.microsoft.com/office/drawing/2014/main" id="{7B04626B-836E-4575-9AC7-91165A09A4FD}"/>
                </a:ext>
              </a:extLst>
            </p:cNvPr>
            <p:cNvGrpSpPr/>
            <p:nvPr/>
          </p:nvGrpSpPr>
          <p:grpSpPr bwMode="gray">
            <a:xfrm>
              <a:off x="584488" y="2712110"/>
              <a:ext cx="326501" cy="326501"/>
              <a:chOff x="584488" y="2712110"/>
              <a:chExt cx="326501" cy="326501"/>
            </a:xfrm>
            <a:solidFill>
              <a:sysClr val="window" lastClr="FFFFFF"/>
            </a:solidFill>
          </p:grpSpPr>
          <p:sp>
            <p:nvSpPr>
              <p:cNvPr id="755" name="Oval 21">
                <a:extLst>
                  <a:ext uri="{FF2B5EF4-FFF2-40B4-BE49-F238E27FC236}">
                    <a16:creationId xmlns:a16="http://schemas.microsoft.com/office/drawing/2014/main" id="{5AAC1BD5-7DBF-4C9A-A7B4-0E2E0BEE8DC0}"/>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56" name="Group 755">
                <a:extLst>
                  <a:ext uri="{FF2B5EF4-FFF2-40B4-BE49-F238E27FC236}">
                    <a16:creationId xmlns:a16="http://schemas.microsoft.com/office/drawing/2014/main" id="{7E9D1B01-1E2A-4A3B-89D2-CAD88F63FB49}"/>
                  </a:ext>
                </a:extLst>
              </p:cNvPr>
              <p:cNvGrpSpPr/>
              <p:nvPr/>
            </p:nvGrpSpPr>
            <p:grpSpPr bwMode="gray">
              <a:xfrm>
                <a:off x="831951" y="2828097"/>
                <a:ext cx="48811" cy="92938"/>
                <a:chOff x="491545" y="2913064"/>
                <a:chExt cx="71436" cy="136016"/>
              </a:xfrm>
              <a:grpFill/>
            </p:grpSpPr>
            <p:sp>
              <p:nvSpPr>
                <p:cNvPr id="759" name="Freeform 14">
                  <a:extLst>
                    <a:ext uri="{FF2B5EF4-FFF2-40B4-BE49-F238E27FC236}">
                      <a16:creationId xmlns:a16="http://schemas.microsoft.com/office/drawing/2014/main" id="{9F935DB6-511D-4E1E-8D91-1806FEAA7C78}"/>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60" name="Rectangle: Rounded Corners 759">
                  <a:extLst>
                    <a:ext uri="{FF2B5EF4-FFF2-40B4-BE49-F238E27FC236}">
                      <a16:creationId xmlns:a16="http://schemas.microsoft.com/office/drawing/2014/main" id="{60A3BCDB-B379-40DA-B427-86EB8EF2B61F}"/>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757" name="Frame 756">
                <a:extLst>
                  <a:ext uri="{FF2B5EF4-FFF2-40B4-BE49-F238E27FC236}">
                    <a16:creationId xmlns:a16="http://schemas.microsoft.com/office/drawing/2014/main" id="{C8BDED95-FFC9-4E23-90D4-212615DF5BA4}"/>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58" name="Circle: Hollow 757">
                <a:extLst>
                  <a:ext uri="{FF2B5EF4-FFF2-40B4-BE49-F238E27FC236}">
                    <a16:creationId xmlns:a16="http://schemas.microsoft.com/office/drawing/2014/main" id="{D4E67609-D872-4566-BE25-B828676186E2}"/>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85" name="Group 584">
            <a:extLst>
              <a:ext uri="{FF2B5EF4-FFF2-40B4-BE49-F238E27FC236}">
                <a16:creationId xmlns:a16="http://schemas.microsoft.com/office/drawing/2014/main" id="{91B4CF07-E242-4486-ACB4-CDA9D00B0A69}"/>
              </a:ext>
            </a:extLst>
          </p:cNvPr>
          <p:cNvGrpSpPr/>
          <p:nvPr/>
        </p:nvGrpSpPr>
        <p:grpSpPr bwMode="gray">
          <a:xfrm>
            <a:off x="2355244" y="2378429"/>
            <a:ext cx="274389" cy="284744"/>
            <a:chOff x="546523" y="2673350"/>
            <a:chExt cx="402431" cy="417618"/>
          </a:xfrm>
        </p:grpSpPr>
        <p:sp>
          <p:nvSpPr>
            <p:cNvPr id="740" name="AutoShape 3">
              <a:extLst>
                <a:ext uri="{FF2B5EF4-FFF2-40B4-BE49-F238E27FC236}">
                  <a16:creationId xmlns:a16="http://schemas.microsoft.com/office/drawing/2014/main" id="{1E84FEA6-338C-4DC8-8547-0C97C2EC1488}"/>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41" name="Group 740">
              <a:extLst>
                <a:ext uri="{FF2B5EF4-FFF2-40B4-BE49-F238E27FC236}">
                  <a16:creationId xmlns:a16="http://schemas.microsoft.com/office/drawing/2014/main" id="{047C200A-AB58-4388-BD48-94646B5ACFEA}"/>
                </a:ext>
              </a:extLst>
            </p:cNvPr>
            <p:cNvGrpSpPr/>
            <p:nvPr/>
          </p:nvGrpSpPr>
          <p:grpSpPr bwMode="gray">
            <a:xfrm>
              <a:off x="546523" y="2673350"/>
              <a:ext cx="402431" cy="417618"/>
              <a:chOff x="546523" y="2673350"/>
              <a:chExt cx="402431" cy="417618"/>
            </a:xfrm>
          </p:grpSpPr>
          <p:sp>
            <p:nvSpPr>
              <p:cNvPr id="749" name="Rectangle 5">
                <a:extLst>
                  <a:ext uri="{FF2B5EF4-FFF2-40B4-BE49-F238E27FC236}">
                    <a16:creationId xmlns:a16="http://schemas.microsoft.com/office/drawing/2014/main" id="{F497D134-C1E9-4F87-844B-C598658FA917}"/>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50" name="Rectangle 6">
                <a:extLst>
                  <a:ext uri="{FF2B5EF4-FFF2-40B4-BE49-F238E27FC236}">
                    <a16:creationId xmlns:a16="http://schemas.microsoft.com/office/drawing/2014/main" id="{2540B8CF-FE64-469A-9B2B-D7A76CA4F898}"/>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51" name="Freeform 7">
                <a:extLst>
                  <a:ext uri="{FF2B5EF4-FFF2-40B4-BE49-F238E27FC236}">
                    <a16:creationId xmlns:a16="http://schemas.microsoft.com/office/drawing/2014/main" id="{8F19714B-4145-4472-BD49-3C0FA05CDA87}"/>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742" name="Group 741">
              <a:extLst>
                <a:ext uri="{FF2B5EF4-FFF2-40B4-BE49-F238E27FC236}">
                  <a16:creationId xmlns:a16="http://schemas.microsoft.com/office/drawing/2014/main" id="{EA4453F7-C256-456E-A7A9-0BE163ECEB20}"/>
                </a:ext>
              </a:extLst>
            </p:cNvPr>
            <p:cNvGrpSpPr/>
            <p:nvPr/>
          </p:nvGrpSpPr>
          <p:grpSpPr bwMode="gray">
            <a:xfrm>
              <a:off x="584488" y="2712110"/>
              <a:ext cx="326501" cy="326501"/>
              <a:chOff x="584488" y="2712110"/>
              <a:chExt cx="326501" cy="326501"/>
            </a:xfrm>
            <a:solidFill>
              <a:sysClr val="window" lastClr="FFFFFF"/>
            </a:solidFill>
          </p:grpSpPr>
          <p:sp>
            <p:nvSpPr>
              <p:cNvPr id="743" name="Oval 21">
                <a:extLst>
                  <a:ext uri="{FF2B5EF4-FFF2-40B4-BE49-F238E27FC236}">
                    <a16:creationId xmlns:a16="http://schemas.microsoft.com/office/drawing/2014/main" id="{50E2111E-B031-4508-8B9F-C57398DEE6FF}"/>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44" name="Group 743">
                <a:extLst>
                  <a:ext uri="{FF2B5EF4-FFF2-40B4-BE49-F238E27FC236}">
                    <a16:creationId xmlns:a16="http://schemas.microsoft.com/office/drawing/2014/main" id="{2E5FA32B-DA90-4386-A6DD-D9FD8F2C0CCC}"/>
                  </a:ext>
                </a:extLst>
              </p:cNvPr>
              <p:cNvGrpSpPr/>
              <p:nvPr/>
            </p:nvGrpSpPr>
            <p:grpSpPr bwMode="gray">
              <a:xfrm>
                <a:off x="831951" y="2828097"/>
                <a:ext cx="48811" cy="92938"/>
                <a:chOff x="491545" y="2913064"/>
                <a:chExt cx="71436" cy="136016"/>
              </a:xfrm>
              <a:grpFill/>
            </p:grpSpPr>
            <p:sp>
              <p:nvSpPr>
                <p:cNvPr id="747" name="Freeform 14">
                  <a:extLst>
                    <a:ext uri="{FF2B5EF4-FFF2-40B4-BE49-F238E27FC236}">
                      <a16:creationId xmlns:a16="http://schemas.microsoft.com/office/drawing/2014/main" id="{50627EB9-AEFA-4E7B-826C-91E30E276560}"/>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48" name="Rectangle: Rounded Corners 747">
                  <a:extLst>
                    <a:ext uri="{FF2B5EF4-FFF2-40B4-BE49-F238E27FC236}">
                      <a16:creationId xmlns:a16="http://schemas.microsoft.com/office/drawing/2014/main" id="{A360CDA4-2F1F-4481-9828-B9D2AE9C5A76}"/>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745" name="Frame 744">
                <a:extLst>
                  <a:ext uri="{FF2B5EF4-FFF2-40B4-BE49-F238E27FC236}">
                    <a16:creationId xmlns:a16="http://schemas.microsoft.com/office/drawing/2014/main" id="{E5162DF5-84DF-4791-A19A-1F46E036589B}"/>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46" name="Circle: Hollow 745">
                <a:extLst>
                  <a:ext uri="{FF2B5EF4-FFF2-40B4-BE49-F238E27FC236}">
                    <a16:creationId xmlns:a16="http://schemas.microsoft.com/office/drawing/2014/main" id="{B38DEA6A-D666-4690-A9A2-EF1A6ECE7453}"/>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86" name="Group 585">
            <a:extLst>
              <a:ext uri="{FF2B5EF4-FFF2-40B4-BE49-F238E27FC236}">
                <a16:creationId xmlns:a16="http://schemas.microsoft.com/office/drawing/2014/main" id="{4A451646-9EA1-408D-9771-D3B2BC6BEB53}"/>
              </a:ext>
            </a:extLst>
          </p:cNvPr>
          <p:cNvGrpSpPr/>
          <p:nvPr/>
        </p:nvGrpSpPr>
        <p:grpSpPr bwMode="gray">
          <a:xfrm>
            <a:off x="2681639" y="2378429"/>
            <a:ext cx="274389" cy="284744"/>
            <a:chOff x="546523" y="2673350"/>
            <a:chExt cx="402431" cy="417618"/>
          </a:xfrm>
        </p:grpSpPr>
        <p:sp>
          <p:nvSpPr>
            <p:cNvPr id="728" name="AutoShape 3">
              <a:extLst>
                <a:ext uri="{FF2B5EF4-FFF2-40B4-BE49-F238E27FC236}">
                  <a16:creationId xmlns:a16="http://schemas.microsoft.com/office/drawing/2014/main" id="{00194C96-3A59-452B-98C1-486B4551B747}"/>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29" name="Group 728">
              <a:extLst>
                <a:ext uri="{FF2B5EF4-FFF2-40B4-BE49-F238E27FC236}">
                  <a16:creationId xmlns:a16="http://schemas.microsoft.com/office/drawing/2014/main" id="{D228C027-865E-48EB-AC43-803B88D473BE}"/>
                </a:ext>
              </a:extLst>
            </p:cNvPr>
            <p:cNvGrpSpPr/>
            <p:nvPr/>
          </p:nvGrpSpPr>
          <p:grpSpPr bwMode="gray">
            <a:xfrm>
              <a:off x="546523" y="2673350"/>
              <a:ext cx="402431" cy="417618"/>
              <a:chOff x="546523" y="2673350"/>
              <a:chExt cx="402431" cy="417618"/>
            </a:xfrm>
          </p:grpSpPr>
          <p:sp>
            <p:nvSpPr>
              <p:cNvPr id="737" name="Rectangle 5">
                <a:extLst>
                  <a:ext uri="{FF2B5EF4-FFF2-40B4-BE49-F238E27FC236}">
                    <a16:creationId xmlns:a16="http://schemas.microsoft.com/office/drawing/2014/main" id="{E028F545-99A0-4B5A-8248-41305B7B7F55}"/>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38" name="Rectangle 6">
                <a:extLst>
                  <a:ext uri="{FF2B5EF4-FFF2-40B4-BE49-F238E27FC236}">
                    <a16:creationId xmlns:a16="http://schemas.microsoft.com/office/drawing/2014/main" id="{8BDB073B-DD58-40DE-B3CE-B03D87458A21}"/>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39" name="Freeform 7">
                <a:extLst>
                  <a:ext uri="{FF2B5EF4-FFF2-40B4-BE49-F238E27FC236}">
                    <a16:creationId xmlns:a16="http://schemas.microsoft.com/office/drawing/2014/main" id="{99BC52FA-7728-4ACE-9B73-75FCF496219A}"/>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730" name="Group 729">
              <a:extLst>
                <a:ext uri="{FF2B5EF4-FFF2-40B4-BE49-F238E27FC236}">
                  <a16:creationId xmlns:a16="http://schemas.microsoft.com/office/drawing/2014/main" id="{7130AB3C-4F29-4026-A94A-4873114F8CBD}"/>
                </a:ext>
              </a:extLst>
            </p:cNvPr>
            <p:cNvGrpSpPr/>
            <p:nvPr/>
          </p:nvGrpSpPr>
          <p:grpSpPr bwMode="gray">
            <a:xfrm>
              <a:off x="584488" y="2712110"/>
              <a:ext cx="326501" cy="326501"/>
              <a:chOff x="584488" y="2712110"/>
              <a:chExt cx="326501" cy="326501"/>
            </a:xfrm>
            <a:solidFill>
              <a:sysClr val="window" lastClr="FFFFFF"/>
            </a:solidFill>
          </p:grpSpPr>
          <p:sp>
            <p:nvSpPr>
              <p:cNvPr id="731" name="Oval 21">
                <a:extLst>
                  <a:ext uri="{FF2B5EF4-FFF2-40B4-BE49-F238E27FC236}">
                    <a16:creationId xmlns:a16="http://schemas.microsoft.com/office/drawing/2014/main" id="{19488B49-7A31-4A47-8195-E01A4694FA33}"/>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32" name="Group 731">
                <a:extLst>
                  <a:ext uri="{FF2B5EF4-FFF2-40B4-BE49-F238E27FC236}">
                    <a16:creationId xmlns:a16="http://schemas.microsoft.com/office/drawing/2014/main" id="{B7CED087-5C47-4785-B896-E619FFE5A463}"/>
                  </a:ext>
                </a:extLst>
              </p:cNvPr>
              <p:cNvGrpSpPr/>
              <p:nvPr/>
            </p:nvGrpSpPr>
            <p:grpSpPr bwMode="gray">
              <a:xfrm>
                <a:off x="831951" y="2828097"/>
                <a:ext cx="48811" cy="92938"/>
                <a:chOff x="491545" y="2913064"/>
                <a:chExt cx="71436" cy="136016"/>
              </a:xfrm>
              <a:grpFill/>
            </p:grpSpPr>
            <p:sp>
              <p:nvSpPr>
                <p:cNvPr id="735" name="Freeform 14">
                  <a:extLst>
                    <a:ext uri="{FF2B5EF4-FFF2-40B4-BE49-F238E27FC236}">
                      <a16:creationId xmlns:a16="http://schemas.microsoft.com/office/drawing/2014/main" id="{9A86C7A7-E43D-486A-B766-29CE0E908A8F}"/>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36" name="Rectangle: Rounded Corners 735">
                  <a:extLst>
                    <a:ext uri="{FF2B5EF4-FFF2-40B4-BE49-F238E27FC236}">
                      <a16:creationId xmlns:a16="http://schemas.microsoft.com/office/drawing/2014/main" id="{732BD6A2-42CD-497F-8E2A-BACE427D2E60}"/>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733" name="Frame 732">
                <a:extLst>
                  <a:ext uri="{FF2B5EF4-FFF2-40B4-BE49-F238E27FC236}">
                    <a16:creationId xmlns:a16="http://schemas.microsoft.com/office/drawing/2014/main" id="{815352A2-A38F-4E9C-8F89-B5228E3534A8}"/>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34" name="Circle: Hollow 733">
                <a:extLst>
                  <a:ext uri="{FF2B5EF4-FFF2-40B4-BE49-F238E27FC236}">
                    <a16:creationId xmlns:a16="http://schemas.microsoft.com/office/drawing/2014/main" id="{CD08DAA0-0650-4861-9F5F-C71777C31E8A}"/>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87" name="Group 586">
            <a:extLst>
              <a:ext uri="{FF2B5EF4-FFF2-40B4-BE49-F238E27FC236}">
                <a16:creationId xmlns:a16="http://schemas.microsoft.com/office/drawing/2014/main" id="{6D06F559-3349-47FC-8797-ED41D21F6758}"/>
              </a:ext>
            </a:extLst>
          </p:cNvPr>
          <p:cNvGrpSpPr/>
          <p:nvPr/>
        </p:nvGrpSpPr>
        <p:grpSpPr bwMode="gray">
          <a:xfrm>
            <a:off x="3008035" y="2378429"/>
            <a:ext cx="274389" cy="284744"/>
            <a:chOff x="546523" y="2673350"/>
            <a:chExt cx="402431" cy="417618"/>
          </a:xfrm>
        </p:grpSpPr>
        <p:sp>
          <p:nvSpPr>
            <p:cNvPr id="716" name="AutoShape 3">
              <a:extLst>
                <a:ext uri="{FF2B5EF4-FFF2-40B4-BE49-F238E27FC236}">
                  <a16:creationId xmlns:a16="http://schemas.microsoft.com/office/drawing/2014/main" id="{3735059D-E8F2-4190-9092-05B7E9996704}"/>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17" name="Group 716">
              <a:extLst>
                <a:ext uri="{FF2B5EF4-FFF2-40B4-BE49-F238E27FC236}">
                  <a16:creationId xmlns:a16="http://schemas.microsoft.com/office/drawing/2014/main" id="{57784364-4028-40C6-B570-8FC2400029BF}"/>
                </a:ext>
              </a:extLst>
            </p:cNvPr>
            <p:cNvGrpSpPr/>
            <p:nvPr/>
          </p:nvGrpSpPr>
          <p:grpSpPr bwMode="gray">
            <a:xfrm>
              <a:off x="546523" y="2673350"/>
              <a:ext cx="402431" cy="417618"/>
              <a:chOff x="546523" y="2673350"/>
              <a:chExt cx="402431" cy="417618"/>
            </a:xfrm>
          </p:grpSpPr>
          <p:sp>
            <p:nvSpPr>
              <p:cNvPr id="725" name="Rectangle 5">
                <a:extLst>
                  <a:ext uri="{FF2B5EF4-FFF2-40B4-BE49-F238E27FC236}">
                    <a16:creationId xmlns:a16="http://schemas.microsoft.com/office/drawing/2014/main" id="{F7B02D05-A8A1-4B20-A2C7-6D2414CEC957}"/>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26" name="Rectangle 6">
                <a:extLst>
                  <a:ext uri="{FF2B5EF4-FFF2-40B4-BE49-F238E27FC236}">
                    <a16:creationId xmlns:a16="http://schemas.microsoft.com/office/drawing/2014/main" id="{703682E0-8102-4FDE-ABED-3FD4EDAEE2B6}"/>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27" name="Freeform 7">
                <a:extLst>
                  <a:ext uri="{FF2B5EF4-FFF2-40B4-BE49-F238E27FC236}">
                    <a16:creationId xmlns:a16="http://schemas.microsoft.com/office/drawing/2014/main" id="{CBC5CE67-A752-4BB9-8A67-87A627394C1A}"/>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718" name="Group 717">
              <a:extLst>
                <a:ext uri="{FF2B5EF4-FFF2-40B4-BE49-F238E27FC236}">
                  <a16:creationId xmlns:a16="http://schemas.microsoft.com/office/drawing/2014/main" id="{6EFA1B64-B399-4C56-8B66-FB6E33DB5798}"/>
                </a:ext>
              </a:extLst>
            </p:cNvPr>
            <p:cNvGrpSpPr/>
            <p:nvPr/>
          </p:nvGrpSpPr>
          <p:grpSpPr bwMode="gray">
            <a:xfrm>
              <a:off x="584488" y="2712110"/>
              <a:ext cx="326501" cy="326501"/>
              <a:chOff x="584488" y="2712110"/>
              <a:chExt cx="326501" cy="326501"/>
            </a:xfrm>
            <a:solidFill>
              <a:sysClr val="window" lastClr="FFFFFF"/>
            </a:solidFill>
          </p:grpSpPr>
          <p:sp>
            <p:nvSpPr>
              <p:cNvPr id="719" name="Oval 21">
                <a:extLst>
                  <a:ext uri="{FF2B5EF4-FFF2-40B4-BE49-F238E27FC236}">
                    <a16:creationId xmlns:a16="http://schemas.microsoft.com/office/drawing/2014/main" id="{072F07A5-74E5-41AC-9161-7FCB7E4E49F5}"/>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20" name="Group 719">
                <a:extLst>
                  <a:ext uri="{FF2B5EF4-FFF2-40B4-BE49-F238E27FC236}">
                    <a16:creationId xmlns:a16="http://schemas.microsoft.com/office/drawing/2014/main" id="{003FCF88-9F2D-4443-8886-690AA4239621}"/>
                  </a:ext>
                </a:extLst>
              </p:cNvPr>
              <p:cNvGrpSpPr/>
              <p:nvPr/>
            </p:nvGrpSpPr>
            <p:grpSpPr bwMode="gray">
              <a:xfrm>
                <a:off x="831951" y="2828097"/>
                <a:ext cx="48811" cy="92938"/>
                <a:chOff x="491545" y="2913064"/>
                <a:chExt cx="71436" cy="136016"/>
              </a:xfrm>
              <a:grpFill/>
            </p:grpSpPr>
            <p:sp>
              <p:nvSpPr>
                <p:cNvPr id="723" name="Freeform 14">
                  <a:extLst>
                    <a:ext uri="{FF2B5EF4-FFF2-40B4-BE49-F238E27FC236}">
                      <a16:creationId xmlns:a16="http://schemas.microsoft.com/office/drawing/2014/main" id="{65201988-2DFD-4520-841E-CDAB8A918525}"/>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24" name="Rectangle: Rounded Corners 723">
                  <a:extLst>
                    <a:ext uri="{FF2B5EF4-FFF2-40B4-BE49-F238E27FC236}">
                      <a16:creationId xmlns:a16="http://schemas.microsoft.com/office/drawing/2014/main" id="{ED4462B9-1B74-4BD2-9C23-7E82949158F4}"/>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721" name="Frame 720">
                <a:extLst>
                  <a:ext uri="{FF2B5EF4-FFF2-40B4-BE49-F238E27FC236}">
                    <a16:creationId xmlns:a16="http://schemas.microsoft.com/office/drawing/2014/main" id="{97CB2891-6CF6-4E84-BD3A-02040265C667}"/>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22" name="Circle: Hollow 721">
                <a:extLst>
                  <a:ext uri="{FF2B5EF4-FFF2-40B4-BE49-F238E27FC236}">
                    <a16:creationId xmlns:a16="http://schemas.microsoft.com/office/drawing/2014/main" id="{ACE9A13B-7658-4EBC-A0C7-AC2E70ECD384}"/>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88" name="Group 587">
            <a:extLst>
              <a:ext uri="{FF2B5EF4-FFF2-40B4-BE49-F238E27FC236}">
                <a16:creationId xmlns:a16="http://schemas.microsoft.com/office/drawing/2014/main" id="{92E6C423-62BB-4879-BD33-3E9203A667C2}"/>
              </a:ext>
            </a:extLst>
          </p:cNvPr>
          <p:cNvGrpSpPr/>
          <p:nvPr/>
        </p:nvGrpSpPr>
        <p:grpSpPr bwMode="gray">
          <a:xfrm>
            <a:off x="3334430" y="2378429"/>
            <a:ext cx="274389" cy="284744"/>
            <a:chOff x="546523" y="2673350"/>
            <a:chExt cx="402431" cy="417618"/>
          </a:xfrm>
        </p:grpSpPr>
        <p:sp>
          <p:nvSpPr>
            <p:cNvPr id="704" name="AutoShape 3">
              <a:extLst>
                <a:ext uri="{FF2B5EF4-FFF2-40B4-BE49-F238E27FC236}">
                  <a16:creationId xmlns:a16="http://schemas.microsoft.com/office/drawing/2014/main" id="{3D5CFD03-05D2-451B-B433-E6BD6C401BDA}"/>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05" name="Group 704">
              <a:extLst>
                <a:ext uri="{FF2B5EF4-FFF2-40B4-BE49-F238E27FC236}">
                  <a16:creationId xmlns:a16="http://schemas.microsoft.com/office/drawing/2014/main" id="{C73EB086-88C9-4024-8B56-C1558F0CD0A4}"/>
                </a:ext>
              </a:extLst>
            </p:cNvPr>
            <p:cNvGrpSpPr/>
            <p:nvPr/>
          </p:nvGrpSpPr>
          <p:grpSpPr bwMode="gray">
            <a:xfrm>
              <a:off x="546523" y="2673350"/>
              <a:ext cx="402431" cy="417618"/>
              <a:chOff x="546523" y="2673350"/>
              <a:chExt cx="402431" cy="417618"/>
            </a:xfrm>
          </p:grpSpPr>
          <p:sp>
            <p:nvSpPr>
              <p:cNvPr id="713" name="Rectangle 5">
                <a:extLst>
                  <a:ext uri="{FF2B5EF4-FFF2-40B4-BE49-F238E27FC236}">
                    <a16:creationId xmlns:a16="http://schemas.microsoft.com/office/drawing/2014/main" id="{F50C144D-1BD7-43E7-84D4-4B2553DAFBAF}"/>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14" name="Rectangle 6">
                <a:extLst>
                  <a:ext uri="{FF2B5EF4-FFF2-40B4-BE49-F238E27FC236}">
                    <a16:creationId xmlns:a16="http://schemas.microsoft.com/office/drawing/2014/main" id="{3702CD17-C6B2-47F6-8A8C-198703266E6B}"/>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15" name="Freeform 7">
                <a:extLst>
                  <a:ext uri="{FF2B5EF4-FFF2-40B4-BE49-F238E27FC236}">
                    <a16:creationId xmlns:a16="http://schemas.microsoft.com/office/drawing/2014/main" id="{D42CEE1E-7886-48B0-85C5-2C19039BD7E9}"/>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706" name="Group 705">
              <a:extLst>
                <a:ext uri="{FF2B5EF4-FFF2-40B4-BE49-F238E27FC236}">
                  <a16:creationId xmlns:a16="http://schemas.microsoft.com/office/drawing/2014/main" id="{A0081329-B958-4E92-A10F-3DF6189C5159}"/>
                </a:ext>
              </a:extLst>
            </p:cNvPr>
            <p:cNvGrpSpPr/>
            <p:nvPr/>
          </p:nvGrpSpPr>
          <p:grpSpPr bwMode="gray">
            <a:xfrm>
              <a:off x="584488" y="2712110"/>
              <a:ext cx="326501" cy="326501"/>
              <a:chOff x="584488" y="2712110"/>
              <a:chExt cx="326501" cy="326501"/>
            </a:xfrm>
            <a:solidFill>
              <a:sysClr val="window" lastClr="FFFFFF"/>
            </a:solidFill>
          </p:grpSpPr>
          <p:sp>
            <p:nvSpPr>
              <p:cNvPr id="707" name="Oval 21">
                <a:extLst>
                  <a:ext uri="{FF2B5EF4-FFF2-40B4-BE49-F238E27FC236}">
                    <a16:creationId xmlns:a16="http://schemas.microsoft.com/office/drawing/2014/main" id="{228A2C39-145E-4178-B9CE-D924AE99B769}"/>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708" name="Group 707">
                <a:extLst>
                  <a:ext uri="{FF2B5EF4-FFF2-40B4-BE49-F238E27FC236}">
                    <a16:creationId xmlns:a16="http://schemas.microsoft.com/office/drawing/2014/main" id="{119583B4-261E-4BB5-BA2D-594518596FF2}"/>
                  </a:ext>
                </a:extLst>
              </p:cNvPr>
              <p:cNvGrpSpPr/>
              <p:nvPr/>
            </p:nvGrpSpPr>
            <p:grpSpPr bwMode="gray">
              <a:xfrm>
                <a:off x="831951" y="2828097"/>
                <a:ext cx="48811" cy="92938"/>
                <a:chOff x="491545" y="2913064"/>
                <a:chExt cx="71436" cy="136016"/>
              </a:xfrm>
              <a:grpFill/>
            </p:grpSpPr>
            <p:sp>
              <p:nvSpPr>
                <p:cNvPr id="711" name="Freeform 14">
                  <a:extLst>
                    <a:ext uri="{FF2B5EF4-FFF2-40B4-BE49-F238E27FC236}">
                      <a16:creationId xmlns:a16="http://schemas.microsoft.com/office/drawing/2014/main" id="{37FD1795-B0A1-4FCA-A6C3-051214394054}"/>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12" name="Rectangle: Rounded Corners 711">
                  <a:extLst>
                    <a:ext uri="{FF2B5EF4-FFF2-40B4-BE49-F238E27FC236}">
                      <a16:creationId xmlns:a16="http://schemas.microsoft.com/office/drawing/2014/main" id="{8178A50D-A8AF-4E95-80AC-7E3FBBCCAC76}"/>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709" name="Frame 708">
                <a:extLst>
                  <a:ext uri="{FF2B5EF4-FFF2-40B4-BE49-F238E27FC236}">
                    <a16:creationId xmlns:a16="http://schemas.microsoft.com/office/drawing/2014/main" id="{01FC280F-BF6B-4F4C-B515-06F697CE650B}"/>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10" name="Circle: Hollow 709">
                <a:extLst>
                  <a:ext uri="{FF2B5EF4-FFF2-40B4-BE49-F238E27FC236}">
                    <a16:creationId xmlns:a16="http://schemas.microsoft.com/office/drawing/2014/main" id="{F41CF335-F31C-4908-B921-4CC5F57610C5}"/>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89" name="Group 588">
            <a:extLst>
              <a:ext uri="{FF2B5EF4-FFF2-40B4-BE49-F238E27FC236}">
                <a16:creationId xmlns:a16="http://schemas.microsoft.com/office/drawing/2014/main" id="{71F7A075-88E3-4FF4-813C-DC178B420342}"/>
              </a:ext>
            </a:extLst>
          </p:cNvPr>
          <p:cNvGrpSpPr/>
          <p:nvPr/>
        </p:nvGrpSpPr>
        <p:grpSpPr bwMode="gray">
          <a:xfrm>
            <a:off x="3660825" y="2378429"/>
            <a:ext cx="274389" cy="284744"/>
            <a:chOff x="546523" y="2673350"/>
            <a:chExt cx="402431" cy="417618"/>
          </a:xfrm>
        </p:grpSpPr>
        <p:sp>
          <p:nvSpPr>
            <p:cNvPr id="692" name="AutoShape 3">
              <a:extLst>
                <a:ext uri="{FF2B5EF4-FFF2-40B4-BE49-F238E27FC236}">
                  <a16:creationId xmlns:a16="http://schemas.microsoft.com/office/drawing/2014/main" id="{638071E6-CBC1-4BF8-A801-D3AF02B9A79E}"/>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93" name="Group 692">
              <a:extLst>
                <a:ext uri="{FF2B5EF4-FFF2-40B4-BE49-F238E27FC236}">
                  <a16:creationId xmlns:a16="http://schemas.microsoft.com/office/drawing/2014/main" id="{13FB8BAA-CA74-45B2-A8E7-8E6E2C23EBF2}"/>
                </a:ext>
              </a:extLst>
            </p:cNvPr>
            <p:cNvGrpSpPr/>
            <p:nvPr/>
          </p:nvGrpSpPr>
          <p:grpSpPr bwMode="gray">
            <a:xfrm>
              <a:off x="546523" y="2673350"/>
              <a:ext cx="402431" cy="417618"/>
              <a:chOff x="546523" y="2673350"/>
              <a:chExt cx="402431" cy="417618"/>
            </a:xfrm>
          </p:grpSpPr>
          <p:sp>
            <p:nvSpPr>
              <p:cNvPr id="701" name="Rectangle 5">
                <a:extLst>
                  <a:ext uri="{FF2B5EF4-FFF2-40B4-BE49-F238E27FC236}">
                    <a16:creationId xmlns:a16="http://schemas.microsoft.com/office/drawing/2014/main" id="{D2E3FD05-C91F-4B30-ABF8-820931B05B75}"/>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02" name="Rectangle 6">
                <a:extLst>
                  <a:ext uri="{FF2B5EF4-FFF2-40B4-BE49-F238E27FC236}">
                    <a16:creationId xmlns:a16="http://schemas.microsoft.com/office/drawing/2014/main" id="{6F13AB1D-89DD-460E-B06F-12E31C063197}"/>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03" name="Freeform 7">
                <a:extLst>
                  <a:ext uri="{FF2B5EF4-FFF2-40B4-BE49-F238E27FC236}">
                    <a16:creationId xmlns:a16="http://schemas.microsoft.com/office/drawing/2014/main" id="{72531708-52E6-4BFB-BAB5-73DFDDB0A41D}"/>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94" name="Group 693">
              <a:extLst>
                <a:ext uri="{FF2B5EF4-FFF2-40B4-BE49-F238E27FC236}">
                  <a16:creationId xmlns:a16="http://schemas.microsoft.com/office/drawing/2014/main" id="{F7996FCF-3E4E-4047-AB4C-B3C45D3165CD}"/>
                </a:ext>
              </a:extLst>
            </p:cNvPr>
            <p:cNvGrpSpPr/>
            <p:nvPr/>
          </p:nvGrpSpPr>
          <p:grpSpPr bwMode="gray">
            <a:xfrm>
              <a:off x="584488" y="2712110"/>
              <a:ext cx="326501" cy="326501"/>
              <a:chOff x="584488" y="2712110"/>
              <a:chExt cx="326501" cy="326501"/>
            </a:xfrm>
            <a:solidFill>
              <a:sysClr val="window" lastClr="FFFFFF"/>
            </a:solidFill>
          </p:grpSpPr>
          <p:sp>
            <p:nvSpPr>
              <p:cNvPr id="695" name="Oval 21">
                <a:extLst>
                  <a:ext uri="{FF2B5EF4-FFF2-40B4-BE49-F238E27FC236}">
                    <a16:creationId xmlns:a16="http://schemas.microsoft.com/office/drawing/2014/main" id="{D2C84BCE-188F-4AC3-A377-6ADC0B639AF0}"/>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96" name="Group 695">
                <a:extLst>
                  <a:ext uri="{FF2B5EF4-FFF2-40B4-BE49-F238E27FC236}">
                    <a16:creationId xmlns:a16="http://schemas.microsoft.com/office/drawing/2014/main" id="{056CC8BF-750E-439E-9216-E71129D9F07A}"/>
                  </a:ext>
                </a:extLst>
              </p:cNvPr>
              <p:cNvGrpSpPr/>
              <p:nvPr/>
            </p:nvGrpSpPr>
            <p:grpSpPr bwMode="gray">
              <a:xfrm>
                <a:off x="831951" y="2828097"/>
                <a:ext cx="48811" cy="92938"/>
                <a:chOff x="491545" y="2913064"/>
                <a:chExt cx="71436" cy="136016"/>
              </a:xfrm>
              <a:grpFill/>
            </p:grpSpPr>
            <p:sp>
              <p:nvSpPr>
                <p:cNvPr id="699" name="Freeform 14">
                  <a:extLst>
                    <a:ext uri="{FF2B5EF4-FFF2-40B4-BE49-F238E27FC236}">
                      <a16:creationId xmlns:a16="http://schemas.microsoft.com/office/drawing/2014/main" id="{7361F035-F8F0-41B4-8ABD-A0CC8189408A}"/>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700" name="Rectangle: Rounded Corners 699">
                  <a:extLst>
                    <a:ext uri="{FF2B5EF4-FFF2-40B4-BE49-F238E27FC236}">
                      <a16:creationId xmlns:a16="http://schemas.microsoft.com/office/drawing/2014/main" id="{BE1651FE-1F96-476E-B6BE-25975A65D2B5}"/>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97" name="Frame 696">
                <a:extLst>
                  <a:ext uri="{FF2B5EF4-FFF2-40B4-BE49-F238E27FC236}">
                    <a16:creationId xmlns:a16="http://schemas.microsoft.com/office/drawing/2014/main" id="{63624BED-CBAC-4FF1-B297-A743268280EE}"/>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98" name="Circle: Hollow 697">
                <a:extLst>
                  <a:ext uri="{FF2B5EF4-FFF2-40B4-BE49-F238E27FC236}">
                    <a16:creationId xmlns:a16="http://schemas.microsoft.com/office/drawing/2014/main" id="{A93EF0EF-F43E-4BD5-AFBF-656EC9F798A4}"/>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90" name="Group 589">
            <a:extLst>
              <a:ext uri="{FF2B5EF4-FFF2-40B4-BE49-F238E27FC236}">
                <a16:creationId xmlns:a16="http://schemas.microsoft.com/office/drawing/2014/main" id="{7A2DB248-BE20-4708-9678-1C4DC41B6B80}"/>
              </a:ext>
            </a:extLst>
          </p:cNvPr>
          <p:cNvGrpSpPr/>
          <p:nvPr/>
        </p:nvGrpSpPr>
        <p:grpSpPr bwMode="gray">
          <a:xfrm>
            <a:off x="1376057" y="2755070"/>
            <a:ext cx="274389" cy="284744"/>
            <a:chOff x="546523" y="2673350"/>
            <a:chExt cx="402431" cy="417618"/>
          </a:xfrm>
        </p:grpSpPr>
        <p:sp>
          <p:nvSpPr>
            <p:cNvPr id="680" name="AutoShape 3">
              <a:extLst>
                <a:ext uri="{FF2B5EF4-FFF2-40B4-BE49-F238E27FC236}">
                  <a16:creationId xmlns:a16="http://schemas.microsoft.com/office/drawing/2014/main" id="{31545957-BCE2-4900-8636-B3C0DEDBE3CC}"/>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81" name="Group 680">
              <a:extLst>
                <a:ext uri="{FF2B5EF4-FFF2-40B4-BE49-F238E27FC236}">
                  <a16:creationId xmlns:a16="http://schemas.microsoft.com/office/drawing/2014/main" id="{7A50ECA4-550B-42AE-909F-F4043CEE9F38}"/>
                </a:ext>
              </a:extLst>
            </p:cNvPr>
            <p:cNvGrpSpPr/>
            <p:nvPr/>
          </p:nvGrpSpPr>
          <p:grpSpPr bwMode="gray">
            <a:xfrm>
              <a:off x="546523" y="2673350"/>
              <a:ext cx="402431" cy="417618"/>
              <a:chOff x="546523" y="2673350"/>
              <a:chExt cx="402431" cy="417618"/>
            </a:xfrm>
          </p:grpSpPr>
          <p:sp>
            <p:nvSpPr>
              <p:cNvPr id="689" name="Rectangle 5">
                <a:extLst>
                  <a:ext uri="{FF2B5EF4-FFF2-40B4-BE49-F238E27FC236}">
                    <a16:creationId xmlns:a16="http://schemas.microsoft.com/office/drawing/2014/main" id="{2140D6C7-E37F-4332-923D-1FC97F800DDB}"/>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90" name="Rectangle 6">
                <a:extLst>
                  <a:ext uri="{FF2B5EF4-FFF2-40B4-BE49-F238E27FC236}">
                    <a16:creationId xmlns:a16="http://schemas.microsoft.com/office/drawing/2014/main" id="{0D97AC92-BF78-499B-83B1-2528442D13BC}"/>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91" name="Freeform 7">
                <a:extLst>
                  <a:ext uri="{FF2B5EF4-FFF2-40B4-BE49-F238E27FC236}">
                    <a16:creationId xmlns:a16="http://schemas.microsoft.com/office/drawing/2014/main" id="{9FEB0F2D-6754-469A-BA1C-2AB904A864DF}"/>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82" name="Group 681">
              <a:extLst>
                <a:ext uri="{FF2B5EF4-FFF2-40B4-BE49-F238E27FC236}">
                  <a16:creationId xmlns:a16="http://schemas.microsoft.com/office/drawing/2014/main" id="{E6E0946B-CCB2-4104-899F-B4FDCFA2BC2D}"/>
                </a:ext>
              </a:extLst>
            </p:cNvPr>
            <p:cNvGrpSpPr/>
            <p:nvPr/>
          </p:nvGrpSpPr>
          <p:grpSpPr bwMode="gray">
            <a:xfrm>
              <a:off x="584488" y="2712110"/>
              <a:ext cx="326501" cy="326501"/>
              <a:chOff x="584488" y="2712110"/>
              <a:chExt cx="326501" cy="326501"/>
            </a:xfrm>
            <a:solidFill>
              <a:sysClr val="window" lastClr="FFFFFF"/>
            </a:solidFill>
          </p:grpSpPr>
          <p:sp>
            <p:nvSpPr>
              <p:cNvPr id="683" name="Oval 21">
                <a:extLst>
                  <a:ext uri="{FF2B5EF4-FFF2-40B4-BE49-F238E27FC236}">
                    <a16:creationId xmlns:a16="http://schemas.microsoft.com/office/drawing/2014/main" id="{B1D9B6B7-EE98-4273-8CBA-E0AE6E036C53}"/>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84" name="Group 683">
                <a:extLst>
                  <a:ext uri="{FF2B5EF4-FFF2-40B4-BE49-F238E27FC236}">
                    <a16:creationId xmlns:a16="http://schemas.microsoft.com/office/drawing/2014/main" id="{851683D3-C5A0-4AD2-AB25-C68C812CB83B}"/>
                  </a:ext>
                </a:extLst>
              </p:cNvPr>
              <p:cNvGrpSpPr/>
              <p:nvPr/>
            </p:nvGrpSpPr>
            <p:grpSpPr bwMode="gray">
              <a:xfrm>
                <a:off x="831951" y="2828097"/>
                <a:ext cx="48811" cy="92938"/>
                <a:chOff x="491545" y="2913064"/>
                <a:chExt cx="71436" cy="136016"/>
              </a:xfrm>
              <a:grpFill/>
            </p:grpSpPr>
            <p:sp>
              <p:nvSpPr>
                <p:cNvPr id="687" name="Freeform 14">
                  <a:extLst>
                    <a:ext uri="{FF2B5EF4-FFF2-40B4-BE49-F238E27FC236}">
                      <a16:creationId xmlns:a16="http://schemas.microsoft.com/office/drawing/2014/main" id="{C8B5B286-7EB4-4F02-B9A6-953664C7C352}"/>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88" name="Rectangle: Rounded Corners 687">
                  <a:extLst>
                    <a:ext uri="{FF2B5EF4-FFF2-40B4-BE49-F238E27FC236}">
                      <a16:creationId xmlns:a16="http://schemas.microsoft.com/office/drawing/2014/main" id="{86BA0AFE-EC7A-4C41-AB0B-0E6709D18528}"/>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85" name="Frame 684">
                <a:extLst>
                  <a:ext uri="{FF2B5EF4-FFF2-40B4-BE49-F238E27FC236}">
                    <a16:creationId xmlns:a16="http://schemas.microsoft.com/office/drawing/2014/main" id="{709ED180-6589-4690-B5CE-74BC7388380E}"/>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86" name="Circle: Hollow 685">
                <a:extLst>
                  <a:ext uri="{FF2B5EF4-FFF2-40B4-BE49-F238E27FC236}">
                    <a16:creationId xmlns:a16="http://schemas.microsoft.com/office/drawing/2014/main" id="{44AE4F7E-0116-4B53-B66E-188F7559F38E}"/>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91" name="Group 590">
            <a:extLst>
              <a:ext uri="{FF2B5EF4-FFF2-40B4-BE49-F238E27FC236}">
                <a16:creationId xmlns:a16="http://schemas.microsoft.com/office/drawing/2014/main" id="{81FA19E1-1A22-444B-BD6A-B67F3D9B4B16}"/>
              </a:ext>
            </a:extLst>
          </p:cNvPr>
          <p:cNvGrpSpPr/>
          <p:nvPr/>
        </p:nvGrpSpPr>
        <p:grpSpPr bwMode="gray">
          <a:xfrm>
            <a:off x="1702453" y="2755070"/>
            <a:ext cx="274389" cy="284744"/>
            <a:chOff x="546523" y="2673350"/>
            <a:chExt cx="402431" cy="417618"/>
          </a:xfrm>
        </p:grpSpPr>
        <p:sp>
          <p:nvSpPr>
            <p:cNvPr id="668" name="AutoShape 3">
              <a:extLst>
                <a:ext uri="{FF2B5EF4-FFF2-40B4-BE49-F238E27FC236}">
                  <a16:creationId xmlns:a16="http://schemas.microsoft.com/office/drawing/2014/main" id="{C61B0BA2-1E35-4B71-B8F3-75268C038F49}"/>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69" name="Group 668">
              <a:extLst>
                <a:ext uri="{FF2B5EF4-FFF2-40B4-BE49-F238E27FC236}">
                  <a16:creationId xmlns:a16="http://schemas.microsoft.com/office/drawing/2014/main" id="{0AB80150-B471-4950-B121-5C62AC8527DE}"/>
                </a:ext>
              </a:extLst>
            </p:cNvPr>
            <p:cNvGrpSpPr/>
            <p:nvPr/>
          </p:nvGrpSpPr>
          <p:grpSpPr bwMode="gray">
            <a:xfrm>
              <a:off x="546523" y="2673350"/>
              <a:ext cx="402431" cy="417618"/>
              <a:chOff x="546523" y="2673350"/>
              <a:chExt cx="402431" cy="417618"/>
            </a:xfrm>
          </p:grpSpPr>
          <p:sp>
            <p:nvSpPr>
              <p:cNvPr id="677" name="Rectangle 5">
                <a:extLst>
                  <a:ext uri="{FF2B5EF4-FFF2-40B4-BE49-F238E27FC236}">
                    <a16:creationId xmlns:a16="http://schemas.microsoft.com/office/drawing/2014/main" id="{D00BA520-AF26-4272-8D7D-296C01A6EA4C}"/>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78" name="Rectangle 6">
                <a:extLst>
                  <a:ext uri="{FF2B5EF4-FFF2-40B4-BE49-F238E27FC236}">
                    <a16:creationId xmlns:a16="http://schemas.microsoft.com/office/drawing/2014/main" id="{69F8D27A-104F-408A-B877-0F6288888F09}"/>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79" name="Freeform 7">
                <a:extLst>
                  <a:ext uri="{FF2B5EF4-FFF2-40B4-BE49-F238E27FC236}">
                    <a16:creationId xmlns:a16="http://schemas.microsoft.com/office/drawing/2014/main" id="{029C2BB5-AFAC-4D3A-831B-520C7B289B7D}"/>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70" name="Group 669">
              <a:extLst>
                <a:ext uri="{FF2B5EF4-FFF2-40B4-BE49-F238E27FC236}">
                  <a16:creationId xmlns:a16="http://schemas.microsoft.com/office/drawing/2014/main" id="{7C31FD2F-56E1-4A9A-8ADE-3B33A69DF263}"/>
                </a:ext>
              </a:extLst>
            </p:cNvPr>
            <p:cNvGrpSpPr/>
            <p:nvPr/>
          </p:nvGrpSpPr>
          <p:grpSpPr bwMode="gray">
            <a:xfrm>
              <a:off x="584488" y="2712110"/>
              <a:ext cx="326501" cy="326501"/>
              <a:chOff x="584488" y="2712110"/>
              <a:chExt cx="326501" cy="326501"/>
            </a:xfrm>
            <a:solidFill>
              <a:sysClr val="window" lastClr="FFFFFF"/>
            </a:solidFill>
          </p:grpSpPr>
          <p:sp>
            <p:nvSpPr>
              <p:cNvPr id="671" name="Oval 21">
                <a:extLst>
                  <a:ext uri="{FF2B5EF4-FFF2-40B4-BE49-F238E27FC236}">
                    <a16:creationId xmlns:a16="http://schemas.microsoft.com/office/drawing/2014/main" id="{978A2ACB-7B6B-421A-8983-4CA2F0E88B5E}"/>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72" name="Group 671">
                <a:extLst>
                  <a:ext uri="{FF2B5EF4-FFF2-40B4-BE49-F238E27FC236}">
                    <a16:creationId xmlns:a16="http://schemas.microsoft.com/office/drawing/2014/main" id="{9F424AA5-5BBF-484B-A32F-A64AEBDE119B}"/>
                  </a:ext>
                </a:extLst>
              </p:cNvPr>
              <p:cNvGrpSpPr/>
              <p:nvPr/>
            </p:nvGrpSpPr>
            <p:grpSpPr bwMode="gray">
              <a:xfrm>
                <a:off x="831951" y="2828097"/>
                <a:ext cx="48811" cy="92938"/>
                <a:chOff x="491545" y="2913064"/>
                <a:chExt cx="71436" cy="136016"/>
              </a:xfrm>
              <a:grpFill/>
            </p:grpSpPr>
            <p:sp>
              <p:nvSpPr>
                <p:cNvPr id="675" name="Freeform 14">
                  <a:extLst>
                    <a:ext uri="{FF2B5EF4-FFF2-40B4-BE49-F238E27FC236}">
                      <a16:creationId xmlns:a16="http://schemas.microsoft.com/office/drawing/2014/main" id="{59E6CF97-0768-41A4-B8B9-6CAFDF3C7524}"/>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76" name="Rectangle: Rounded Corners 675">
                  <a:extLst>
                    <a:ext uri="{FF2B5EF4-FFF2-40B4-BE49-F238E27FC236}">
                      <a16:creationId xmlns:a16="http://schemas.microsoft.com/office/drawing/2014/main" id="{BD55BD49-B5CB-48BB-B735-12420714C403}"/>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73" name="Frame 672">
                <a:extLst>
                  <a:ext uri="{FF2B5EF4-FFF2-40B4-BE49-F238E27FC236}">
                    <a16:creationId xmlns:a16="http://schemas.microsoft.com/office/drawing/2014/main" id="{CCFDFB10-B5E0-489F-BD29-0851C82C4A1E}"/>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74" name="Circle: Hollow 673">
                <a:extLst>
                  <a:ext uri="{FF2B5EF4-FFF2-40B4-BE49-F238E27FC236}">
                    <a16:creationId xmlns:a16="http://schemas.microsoft.com/office/drawing/2014/main" id="{55A23F3D-AA35-4E85-9EAB-CDE85D24D57D}"/>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92" name="Group 591">
            <a:extLst>
              <a:ext uri="{FF2B5EF4-FFF2-40B4-BE49-F238E27FC236}">
                <a16:creationId xmlns:a16="http://schemas.microsoft.com/office/drawing/2014/main" id="{66727506-B5D5-4B71-9681-AFFBF666C0DD}"/>
              </a:ext>
            </a:extLst>
          </p:cNvPr>
          <p:cNvGrpSpPr/>
          <p:nvPr/>
        </p:nvGrpSpPr>
        <p:grpSpPr bwMode="gray">
          <a:xfrm>
            <a:off x="2028848" y="2755070"/>
            <a:ext cx="274389" cy="284744"/>
            <a:chOff x="546523" y="2673350"/>
            <a:chExt cx="402431" cy="417618"/>
          </a:xfrm>
        </p:grpSpPr>
        <p:sp>
          <p:nvSpPr>
            <p:cNvPr id="656" name="AutoShape 3">
              <a:extLst>
                <a:ext uri="{FF2B5EF4-FFF2-40B4-BE49-F238E27FC236}">
                  <a16:creationId xmlns:a16="http://schemas.microsoft.com/office/drawing/2014/main" id="{861382F8-5E6D-453F-8C37-7F0B3CD363F4}"/>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57" name="Group 656">
              <a:extLst>
                <a:ext uri="{FF2B5EF4-FFF2-40B4-BE49-F238E27FC236}">
                  <a16:creationId xmlns:a16="http://schemas.microsoft.com/office/drawing/2014/main" id="{630B357B-74ED-42A8-9531-3AE2E91A16A5}"/>
                </a:ext>
              </a:extLst>
            </p:cNvPr>
            <p:cNvGrpSpPr/>
            <p:nvPr/>
          </p:nvGrpSpPr>
          <p:grpSpPr bwMode="gray">
            <a:xfrm>
              <a:off x="546523" y="2673350"/>
              <a:ext cx="402431" cy="417618"/>
              <a:chOff x="546523" y="2673350"/>
              <a:chExt cx="402431" cy="417618"/>
            </a:xfrm>
          </p:grpSpPr>
          <p:sp>
            <p:nvSpPr>
              <p:cNvPr id="665" name="Rectangle 5">
                <a:extLst>
                  <a:ext uri="{FF2B5EF4-FFF2-40B4-BE49-F238E27FC236}">
                    <a16:creationId xmlns:a16="http://schemas.microsoft.com/office/drawing/2014/main" id="{02498AF1-7CAA-4A09-AE9F-F509986D7ACB}"/>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66" name="Rectangle 6">
                <a:extLst>
                  <a:ext uri="{FF2B5EF4-FFF2-40B4-BE49-F238E27FC236}">
                    <a16:creationId xmlns:a16="http://schemas.microsoft.com/office/drawing/2014/main" id="{D9E10D23-4939-4845-8F04-CF08B071AAF3}"/>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67" name="Freeform 7">
                <a:extLst>
                  <a:ext uri="{FF2B5EF4-FFF2-40B4-BE49-F238E27FC236}">
                    <a16:creationId xmlns:a16="http://schemas.microsoft.com/office/drawing/2014/main" id="{8ABF0747-5689-45E5-846C-6CD8A87E70BB}"/>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58" name="Group 657">
              <a:extLst>
                <a:ext uri="{FF2B5EF4-FFF2-40B4-BE49-F238E27FC236}">
                  <a16:creationId xmlns:a16="http://schemas.microsoft.com/office/drawing/2014/main" id="{374B16D6-9030-406D-A306-7ABBFD6BB37F}"/>
                </a:ext>
              </a:extLst>
            </p:cNvPr>
            <p:cNvGrpSpPr/>
            <p:nvPr/>
          </p:nvGrpSpPr>
          <p:grpSpPr bwMode="gray">
            <a:xfrm>
              <a:off x="584488" y="2712110"/>
              <a:ext cx="326501" cy="326501"/>
              <a:chOff x="584488" y="2712110"/>
              <a:chExt cx="326501" cy="326501"/>
            </a:xfrm>
            <a:solidFill>
              <a:sysClr val="window" lastClr="FFFFFF"/>
            </a:solidFill>
          </p:grpSpPr>
          <p:sp>
            <p:nvSpPr>
              <p:cNvPr id="659" name="Oval 21">
                <a:extLst>
                  <a:ext uri="{FF2B5EF4-FFF2-40B4-BE49-F238E27FC236}">
                    <a16:creationId xmlns:a16="http://schemas.microsoft.com/office/drawing/2014/main" id="{61B368E8-A9D7-490F-B17C-EE6FF2C760DA}"/>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60" name="Group 659">
                <a:extLst>
                  <a:ext uri="{FF2B5EF4-FFF2-40B4-BE49-F238E27FC236}">
                    <a16:creationId xmlns:a16="http://schemas.microsoft.com/office/drawing/2014/main" id="{3D7EDD06-1682-4993-810D-F3B300FF1318}"/>
                  </a:ext>
                </a:extLst>
              </p:cNvPr>
              <p:cNvGrpSpPr/>
              <p:nvPr/>
            </p:nvGrpSpPr>
            <p:grpSpPr bwMode="gray">
              <a:xfrm>
                <a:off x="831951" y="2828097"/>
                <a:ext cx="48811" cy="92938"/>
                <a:chOff x="491545" y="2913064"/>
                <a:chExt cx="71436" cy="136016"/>
              </a:xfrm>
              <a:grpFill/>
            </p:grpSpPr>
            <p:sp>
              <p:nvSpPr>
                <p:cNvPr id="663" name="Freeform 14">
                  <a:extLst>
                    <a:ext uri="{FF2B5EF4-FFF2-40B4-BE49-F238E27FC236}">
                      <a16:creationId xmlns:a16="http://schemas.microsoft.com/office/drawing/2014/main" id="{1ED3E4CB-2980-42EE-A301-BB3EAC8BA6E6}"/>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64" name="Rectangle: Rounded Corners 663">
                  <a:extLst>
                    <a:ext uri="{FF2B5EF4-FFF2-40B4-BE49-F238E27FC236}">
                      <a16:creationId xmlns:a16="http://schemas.microsoft.com/office/drawing/2014/main" id="{F659D19F-DD19-46EA-AA71-5407C92361DE}"/>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61" name="Frame 660">
                <a:extLst>
                  <a:ext uri="{FF2B5EF4-FFF2-40B4-BE49-F238E27FC236}">
                    <a16:creationId xmlns:a16="http://schemas.microsoft.com/office/drawing/2014/main" id="{881FA5D4-A735-4E1A-8E3E-D75714F15D7A}"/>
                  </a:ext>
                </a:extLst>
              </p:cNvPr>
              <p:cNvSpPr/>
              <p:nvPr/>
            </p:nvSpPr>
            <p:spPr bwMode="gray">
              <a:xfrm>
                <a:off x="584488" y="2712110"/>
                <a:ext cx="326501" cy="326501"/>
              </a:xfrm>
              <a:prstGeom prst="frame">
                <a:avLst>
                  <a:gd name="adj1" fmla="val 3032"/>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62" name="Circle: Hollow 661">
                <a:extLst>
                  <a:ext uri="{FF2B5EF4-FFF2-40B4-BE49-F238E27FC236}">
                    <a16:creationId xmlns:a16="http://schemas.microsoft.com/office/drawing/2014/main" id="{D1D2C30B-3C4A-4F9F-A660-E30236CC7746}"/>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93" name="Group 592">
            <a:extLst>
              <a:ext uri="{FF2B5EF4-FFF2-40B4-BE49-F238E27FC236}">
                <a16:creationId xmlns:a16="http://schemas.microsoft.com/office/drawing/2014/main" id="{6B5D28E4-99C8-4720-9F0A-2B890A35E593}"/>
              </a:ext>
            </a:extLst>
          </p:cNvPr>
          <p:cNvGrpSpPr/>
          <p:nvPr/>
        </p:nvGrpSpPr>
        <p:grpSpPr bwMode="gray">
          <a:xfrm>
            <a:off x="2355244" y="2755070"/>
            <a:ext cx="274389" cy="284744"/>
            <a:chOff x="546523" y="2673350"/>
            <a:chExt cx="402431" cy="417618"/>
          </a:xfrm>
        </p:grpSpPr>
        <p:sp>
          <p:nvSpPr>
            <p:cNvPr id="644" name="AutoShape 3">
              <a:extLst>
                <a:ext uri="{FF2B5EF4-FFF2-40B4-BE49-F238E27FC236}">
                  <a16:creationId xmlns:a16="http://schemas.microsoft.com/office/drawing/2014/main" id="{856536FC-CE91-4B4C-8A41-F9ACA9B0353A}"/>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45" name="Group 644">
              <a:extLst>
                <a:ext uri="{FF2B5EF4-FFF2-40B4-BE49-F238E27FC236}">
                  <a16:creationId xmlns:a16="http://schemas.microsoft.com/office/drawing/2014/main" id="{99A651BD-734A-4136-86DA-7D7C5FBF1F82}"/>
                </a:ext>
              </a:extLst>
            </p:cNvPr>
            <p:cNvGrpSpPr/>
            <p:nvPr/>
          </p:nvGrpSpPr>
          <p:grpSpPr bwMode="gray">
            <a:xfrm>
              <a:off x="546523" y="2673350"/>
              <a:ext cx="402431" cy="417618"/>
              <a:chOff x="546523" y="2673350"/>
              <a:chExt cx="402431" cy="417618"/>
            </a:xfrm>
          </p:grpSpPr>
          <p:sp>
            <p:nvSpPr>
              <p:cNvPr id="653" name="Rectangle 5">
                <a:extLst>
                  <a:ext uri="{FF2B5EF4-FFF2-40B4-BE49-F238E27FC236}">
                    <a16:creationId xmlns:a16="http://schemas.microsoft.com/office/drawing/2014/main" id="{30D3CBEA-6C6C-4E6C-9B28-0428D23DA6DB}"/>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54" name="Rectangle 6">
                <a:extLst>
                  <a:ext uri="{FF2B5EF4-FFF2-40B4-BE49-F238E27FC236}">
                    <a16:creationId xmlns:a16="http://schemas.microsoft.com/office/drawing/2014/main" id="{92D14701-AE57-4E2C-A1F2-233AAC794689}"/>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55" name="Freeform 7">
                <a:extLst>
                  <a:ext uri="{FF2B5EF4-FFF2-40B4-BE49-F238E27FC236}">
                    <a16:creationId xmlns:a16="http://schemas.microsoft.com/office/drawing/2014/main" id="{7B5398F4-E84A-4131-B815-748D08E5E269}"/>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46" name="Group 645">
              <a:extLst>
                <a:ext uri="{FF2B5EF4-FFF2-40B4-BE49-F238E27FC236}">
                  <a16:creationId xmlns:a16="http://schemas.microsoft.com/office/drawing/2014/main" id="{142968E3-516A-411C-AAB2-978D8C417CFF}"/>
                </a:ext>
              </a:extLst>
            </p:cNvPr>
            <p:cNvGrpSpPr/>
            <p:nvPr/>
          </p:nvGrpSpPr>
          <p:grpSpPr bwMode="gray">
            <a:xfrm>
              <a:off x="584488" y="2712110"/>
              <a:ext cx="326501" cy="326501"/>
              <a:chOff x="584488" y="2712110"/>
              <a:chExt cx="326501" cy="326501"/>
            </a:xfrm>
            <a:solidFill>
              <a:sysClr val="window" lastClr="FFFFFF"/>
            </a:solidFill>
          </p:grpSpPr>
          <p:sp>
            <p:nvSpPr>
              <p:cNvPr id="647" name="Oval 21">
                <a:extLst>
                  <a:ext uri="{FF2B5EF4-FFF2-40B4-BE49-F238E27FC236}">
                    <a16:creationId xmlns:a16="http://schemas.microsoft.com/office/drawing/2014/main" id="{8741982D-1CEB-492F-9579-9CA2D3B6E3DA}"/>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48" name="Group 647">
                <a:extLst>
                  <a:ext uri="{FF2B5EF4-FFF2-40B4-BE49-F238E27FC236}">
                    <a16:creationId xmlns:a16="http://schemas.microsoft.com/office/drawing/2014/main" id="{6A6DA2AA-09FB-45EB-AA49-487DB34C09A1}"/>
                  </a:ext>
                </a:extLst>
              </p:cNvPr>
              <p:cNvGrpSpPr/>
              <p:nvPr/>
            </p:nvGrpSpPr>
            <p:grpSpPr bwMode="gray">
              <a:xfrm>
                <a:off x="831951" y="2828097"/>
                <a:ext cx="48811" cy="92938"/>
                <a:chOff x="491545" y="2913064"/>
                <a:chExt cx="71436" cy="136016"/>
              </a:xfrm>
              <a:grpFill/>
            </p:grpSpPr>
            <p:sp>
              <p:nvSpPr>
                <p:cNvPr id="651" name="Freeform 14">
                  <a:extLst>
                    <a:ext uri="{FF2B5EF4-FFF2-40B4-BE49-F238E27FC236}">
                      <a16:creationId xmlns:a16="http://schemas.microsoft.com/office/drawing/2014/main" id="{0B33D427-7082-486F-9C62-11D384F4C611}"/>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52" name="Rectangle: Rounded Corners 651">
                  <a:extLst>
                    <a:ext uri="{FF2B5EF4-FFF2-40B4-BE49-F238E27FC236}">
                      <a16:creationId xmlns:a16="http://schemas.microsoft.com/office/drawing/2014/main" id="{6D5780AE-0B26-4CE0-BAF6-9203380D2C58}"/>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49" name="Frame 648">
                <a:extLst>
                  <a:ext uri="{FF2B5EF4-FFF2-40B4-BE49-F238E27FC236}">
                    <a16:creationId xmlns:a16="http://schemas.microsoft.com/office/drawing/2014/main" id="{E1CDA67E-F94D-4609-A96A-6AFFF616B530}"/>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50" name="Circle: Hollow 649">
                <a:extLst>
                  <a:ext uri="{FF2B5EF4-FFF2-40B4-BE49-F238E27FC236}">
                    <a16:creationId xmlns:a16="http://schemas.microsoft.com/office/drawing/2014/main" id="{74180E85-53DA-4561-AD01-FC5E8475E0F5}"/>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94" name="Group 593">
            <a:extLst>
              <a:ext uri="{FF2B5EF4-FFF2-40B4-BE49-F238E27FC236}">
                <a16:creationId xmlns:a16="http://schemas.microsoft.com/office/drawing/2014/main" id="{0EC794D0-726A-40A6-BAC8-F2F67A4473A1}"/>
              </a:ext>
            </a:extLst>
          </p:cNvPr>
          <p:cNvGrpSpPr/>
          <p:nvPr/>
        </p:nvGrpSpPr>
        <p:grpSpPr bwMode="gray">
          <a:xfrm>
            <a:off x="2681639" y="2755070"/>
            <a:ext cx="274389" cy="284744"/>
            <a:chOff x="546523" y="2673350"/>
            <a:chExt cx="402431" cy="417618"/>
          </a:xfrm>
        </p:grpSpPr>
        <p:sp>
          <p:nvSpPr>
            <p:cNvPr id="632" name="AutoShape 3">
              <a:extLst>
                <a:ext uri="{FF2B5EF4-FFF2-40B4-BE49-F238E27FC236}">
                  <a16:creationId xmlns:a16="http://schemas.microsoft.com/office/drawing/2014/main" id="{3C5A0D7C-1AAC-421D-B215-33AF7A000ED7}"/>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33" name="Group 632">
              <a:extLst>
                <a:ext uri="{FF2B5EF4-FFF2-40B4-BE49-F238E27FC236}">
                  <a16:creationId xmlns:a16="http://schemas.microsoft.com/office/drawing/2014/main" id="{8253DEFC-9432-4601-9397-C3A5AC624778}"/>
                </a:ext>
              </a:extLst>
            </p:cNvPr>
            <p:cNvGrpSpPr/>
            <p:nvPr/>
          </p:nvGrpSpPr>
          <p:grpSpPr bwMode="gray">
            <a:xfrm>
              <a:off x="546523" y="2673350"/>
              <a:ext cx="402431" cy="417618"/>
              <a:chOff x="546523" y="2673350"/>
              <a:chExt cx="402431" cy="417618"/>
            </a:xfrm>
          </p:grpSpPr>
          <p:sp>
            <p:nvSpPr>
              <p:cNvPr id="641" name="Rectangle 5">
                <a:extLst>
                  <a:ext uri="{FF2B5EF4-FFF2-40B4-BE49-F238E27FC236}">
                    <a16:creationId xmlns:a16="http://schemas.microsoft.com/office/drawing/2014/main" id="{666C3BB8-7E87-409D-8F1E-448A3E573CEE}"/>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42" name="Rectangle 6">
                <a:extLst>
                  <a:ext uri="{FF2B5EF4-FFF2-40B4-BE49-F238E27FC236}">
                    <a16:creationId xmlns:a16="http://schemas.microsoft.com/office/drawing/2014/main" id="{E0F85A23-1E8C-48DC-846E-A8871F88586C}"/>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43" name="Freeform 7">
                <a:extLst>
                  <a:ext uri="{FF2B5EF4-FFF2-40B4-BE49-F238E27FC236}">
                    <a16:creationId xmlns:a16="http://schemas.microsoft.com/office/drawing/2014/main" id="{700FE3BC-B854-4E29-AB3E-A6ED77358C70}"/>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34" name="Group 633">
              <a:extLst>
                <a:ext uri="{FF2B5EF4-FFF2-40B4-BE49-F238E27FC236}">
                  <a16:creationId xmlns:a16="http://schemas.microsoft.com/office/drawing/2014/main" id="{19CB44DD-535F-4B4F-8468-7435D0C84A68}"/>
                </a:ext>
              </a:extLst>
            </p:cNvPr>
            <p:cNvGrpSpPr/>
            <p:nvPr/>
          </p:nvGrpSpPr>
          <p:grpSpPr bwMode="gray">
            <a:xfrm>
              <a:off x="584488" y="2712110"/>
              <a:ext cx="326501" cy="326501"/>
              <a:chOff x="584488" y="2712110"/>
              <a:chExt cx="326501" cy="326501"/>
            </a:xfrm>
            <a:solidFill>
              <a:sysClr val="window" lastClr="FFFFFF"/>
            </a:solidFill>
          </p:grpSpPr>
          <p:sp>
            <p:nvSpPr>
              <p:cNvPr id="635" name="Oval 21">
                <a:extLst>
                  <a:ext uri="{FF2B5EF4-FFF2-40B4-BE49-F238E27FC236}">
                    <a16:creationId xmlns:a16="http://schemas.microsoft.com/office/drawing/2014/main" id="{47D6D85D-D5A8-4ECB-B198-7EBAB2AC94FE}"/>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36" name="Group 635">
                <a:extLst>
                  <a:ext uri="{FF2B5EF4-FFF2-40B4-BE49-F238E27FC236}">
                    <a16:creationId xmlns:a16="http://schemas.microsoft.com/office/drawing/2014/main" id="{6CEAF8DE-BF7C-44F9-AA00-CC9A95C3E9AA}"/>
                  </a:ext>
                </a:extLst>
              </p:cNvPr>
              <p:cNvGrpSpPr/>
              <p:nvPr/>
            </p:nvGrpSpPr>
            <p:grpSpPr bwMode="gray">
              <a:xfrm>
                <a:off x="831951" y="2828097"/>
                <a:ext cx="48811" cy="92938"/>
                <a:chOff x="491545" y="2913064"/>
                <a:chExt cx="71436" cy="136016"/>
              </a:xfrm>
              <a:grpFill/>
            </p:grpSpPr>
            <p:sp>
              <p:nvSpPr>
                <p:cNvPr id="639" name="Freeform 14">
                  <a:extLst>
                    <a:ext uri="{FF2B5EF4-FFF2-40B4-BE49-F238E27FC236}">
                      <a16:creationId xmlns:a16="http://schemas.microsoft.com/office/drawing/2014/main" id="{BCE98A7F-C752-4378-9D39-DBEF76F29D00}"/>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40" name="Rectangle: Rounded Corners 639">
                  <a:extLst>
                    <a:ext uri="{FF2B5EF4-FFF2-40B4-BE49-F238E27FC236}">
                      <a16:creationId xmlns:a16="http://schemas.microsoft.com/office/drawing/2014/main" id="{57EE7720-E931-47BA-B1EB-8B262AB727CE}"/>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37" name="Frame 636">
                <a:extLst>
                  <a:ext uri="{FF2B5EF4-FFF2-40B4-BE49-F238E27FC236}">
                    <a16:creationId xmlns:a16="http://schemas.microsoft.com/office/drawing/2014/main" id="{8D68FB98-CB06-4262-AE9D-B8C9411A67C2}"/>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38" name="Circle: Hollow 637">
                <a:extLst>
                  <a:ext uri="{FF2B5EF4-FFF2-40B4-BE49-F238E27FC236}">
                    <a16:creationId xmlns:a16="http://schemas.microsoft.com/office/drawing/2014/main" id="{035C5159-ADC8-4766-9213-55016BB71812}"/>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grpSp>
        <p:nvGrpSpPr>
          <p:cNvPr id="595" name="Group 594">
            <a:extLst>
              <a:ext uri="{FF2B5EF4-FFF2-40B4-BE49-F238E27FC236}">
                <a16:creationId xmlns:a16="http://schemas.microsoft.com/office/drawing/2014/main" id="{55E286D2-A300-4D85-B2A3-175F6D828DD8}"/>
              </a:ext>
            </a:extLst>
          </p:cNvPr>
          <p:cNvGrpSpPr/>
          <p:nvPr/>
        </p:nvGrpSpPr>
        <p:grpSpPr bwMode="gray">
          <a:xfrm>
            <a:off x="3008035" y="2755070"/>
            <a:ext cx="274389" cy="284744"/>
            <a:chOff x="546523" y="2673350"/>
            <a:chExt cx="402431" cy="417618"/>
          </a:xfrm>
        </p:grpSpPr>
        <p:sp>
          <p:nvSpPr>
            <p:cNvPr id="620" name="AutoShape 3">
              <a:extLst>
                <a:ext uri="{FF2B5EF4-FFF2-40B4-BE49-F238E27FC236}">
                  <a16:creationId xmlns:a16="http://schemas.microsoft.com/office/drawing/2014/main" id="{9BA8A221-0C4C-476D-91FA-2F3473257151}"/>
                </a:ext>
              </a:extLst>
            </p:cNvPr>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21" name="Group 620">
              <a:extLst>
                <a:ext uri="{FF2B5EF4-FFF2-40B4-BE49-F238E27FC236}">
                  <a16:creationId xmlns:a16="http://schemas.microsoft.com/office/drawing/2014/main" id="{885FAAD0-2ED0-417E-898D-9E9A2A0BAB6F}"/>
                </a:ext>
              </a:extLst>
            </p:cNvPr>
            <p:cNvGrpSpPr/>
            <p:nvPr/>
          </p:nvGrpSpPr>
          <p:grpSpPr bwMode="gray">
            <a:xfrm>
              <a:off x="546523" y="2673350"/>
              <a:ext cx="402431" cy="417618"/>
              <a:chOff x="546523" y="2673350"/>
              <a:chExt cx="402431" cy="417618"/>
            </a:xfrm>
          </p:grpSpPr>
          <p:sp>
            <p:nvSpPr>
              <p:cNvPr id="629" name="Rectangle 5">
                <a:extLst>
                  <a:ext uri="{FF2B5EF4-FFF2-40B4-BE49-F238E27FC236}">
                    <a16:creationId xmlns:a16="http://schemas.microsoft.com/office/drawing/2014/main" id="{060AEEDD-CD66-4F60-8449-1CB314485AE9}"/>
                  </a:ext>
                </a:extLst>
              </p:cNvPr>
              <p:cNvSpPr>
                <a:spLocks noChangeArrowheads="1"/>
              </p:cNvSpPr>
              <p:nvPr/>
            </p:nvSpPr>
            <p:spPr bwMode="gray">
              <a:xfrm>
                <a:off x="593166" y="3068189"/>
                <a:ext cx="59659"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30" name="Rectangle 6">
                <a:extLst>
                  <a:ext uri="{FF2B5EF4-FFF2-40B4-BE49-F238E27FC236}">
                    <a16:creationId xmlns:a16="http://schemas.microsoft.com/office/drawing/2014/main" id="{2BFFF9C7-4010-4F37-9AE1-FAF8D8497B00}"/>
                  </a:ext>
                </a:extLst>
              </p:cNvPr>
              <p:cNvSpPr>
                <a:spLocks noChangeArrowheads="1"/>
              </p:cNvSpPr>
              <p:nvPr/>
            </p:nvSpPr>
            <p:spPr bwMode="gray">
              <a:xfrm>
                <a:off x="843736" y="3068189"/>
                <a:ext cx="58575" cy="22779"/>
              </a:xfrm>
              <a:prstGeom prst="rect">
                <a:avLst/>
              </a:prstGeom>
              <a:solidFill>
                <a:srgbClr val="0678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31" name="Freeform 7">
                <a:extLst>
                  <a:ext uri="{FF2B5EF4-FFF2-40B4-BE49-F238E27FC236}">
                    <a16:creationId xmlns:a16="http://schemas.microsoft.com/office/drawing/2014/main" id="{0D5B67F3-D734-4D98-AEE2-AB13B3516F52}"/>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22" name="Group 621">
              <a:extLst>
                <a:ext uri="{FF2B5EF4-FFF2-40B4-BE49-F238E27FC236}">
                  <a16:creationId xmlns:a16="http://schemas.microsoft.com/office/drawing/2014/main" id="{C8FAB52F-EA6C-45FB-84E6-73884E848F18}"/>
                </a:ext>
              </a:extLst>
            </p:cNvPr>
            <p:cNvGrpSpPr/>
            <p:nvPr/>
          </p:nvGrpSpPr>
          <p:grpSpPr bwMode="gray">
            <a:xfrm>
              <a:off x="584488" y="2712110"/>
              <a:ext cx="326501" cy="326501"/>
              <a:chOff x="584488" y="2712110"/>
              <a:chExt cx="326501" cy="326501"/>
            </a:xfrm>
            <a:solidFill>
              <a:sysClr val="window" lastClr="FFFFFF"/>
            </a:solidFill>
          </p:grpSpPr>
          <p:sp>
            <p:nvSpPr>
              <p:cNvPr id="623" name="Oval 21">
                <a:extLst>
                  <a:ext uri="{FF2B5EF4-FFF2-40B4-BE49-F238E27FC236}">
                    <a16:creationId xmlns:a16="http://schemas.microsoft.com/office/drawing/2014/main" id="{9FBE7C77-E114-429D-A13B-9BADE382AF7F}"/>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24" name="Group 623">
                <a:extLst>
                  <a:ext uri="{FF2B5EF4-FFF2-40B4-BE49-F238E27FC236}">
                    <a16:creationId xmlns:a16="http://schemas.microsoft.com/office/drawing/2014/main" id="{1D2A6A90-C5DB-4910-90DE-C8195F050FA3}"/>
                  </a:ext>
                </a:extLst>
              </p:cNvPr>
              <p:cNvGrpSpPr/>
              <p:nvPr/>
            </p:nvGrpSpPr>
            <p:grpSpPr bwMode="gray">
              <a:xfrm>
                <a:off x="831951" y="2828097"/>
                <a:ext cx="48811" cy="92938"/>
                <a:chOff x="491545" y="2913064"/>
                <a:chExt cx="71436" cy="136016"/>
              </a:xfrm>
              <a:grpFill/>
            </p:grpSpPr>
            <p:sp>
              <p:nvSpPr>
                <p:cNvPr id="627" name="Freeform 14">
                  <a:extLst>
                    <a:ext uri="{FF2B5EF4-FFF2-40B4-BE49-F238E27FC236}">
                      <a16:creationId xmlns:a16="http://schemas.microsoft.com/office/drawing/2014/main" id="{A48EA82D-1D4D-4B91-8BDB-219370FB3F4B}"/>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28" name="Rectangle: Rounded Corners 627">
                  <a:extLst>
                    <a:ext uri="{FF2B5EF4-FFF2-40B4-BE49-F238E27FC236}">
                      <a16:creationId xmlns:a16="http://schemas.microsoft.com/office/drawing/2014/main" id="{4353E29F-0246-4199-B600-3DE8630B640D}"/>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25" name="Frame 624">
                <a:extLst>
                  <a:ext uri="{FF2B5EF4-FFF2-40B4-BE49-F238E27FC236}">
                    <a16:creationId xmlns:a16="http://schemas.microsoft.com/office/drawing/2014/main" id="{CE06D6BE-D997-44A2-879D-04116CC5C1A3}"/>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26" name="Circle: Hollow 625">
                <a:extLst>
                  <a:ext uri="{FF2B5EF4-FFF2-40B4-BE49-F238E27FC236}">
                    <a16:creationId xmlns:a16="http://schemas.microsoft.com/office/drawing/2014/main" id="{D94F430B-7DD5-4492-A6C4-2496AD5DBFAC}"/>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sp>
        <p:nvSpPr>
          <p:cNvPr id="596" name="AutoShape 3">
            <a:extLst>
              <a:ext uri="{FF2B5EF4-FFF2-40B4-BE49-F238E27FC236}">
                <a16:creationId xmlns:a16="http://schemas.microsoft.com/office/drawing/2014/main" id="{4ECB95BD-9656-4888-BA89-1796F32B15B7}"/>
              </a:ext>
            </a:extLst>
          </p:cNvPr>
          <p:cNvSpPr>
            <a:spLocks noChangeAspect="1" noChangeArrowheads="1" noTextEdit="1"/>
          </p:cNvSpPr>
          <p:nvPr/>
        </p:nvSpPr>
        <p:spPr bwMode="gray">
          <a:xfrm>
            <a:off x="3334430" y="2755070"/>
            <a:ext cx="274389" cy="28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597" name="Group 596">
            <a:extLst>
              <a:ext uri="{FF2B5EF4-FFF2-40B4-BE49-F238E27FC236}">
                <a16:creationId xmlns:a16="http://schemas.microsoft.com/office/drawing/2014/main" id="{BF03C00D-DF06-4268-AF1E-BE4B84D73FBA}"/>
              </a:ext>
            </a:extLst>
          </p:cNvPr>
          <p:cNvGrpSpPr/>
          <p:nvPr/>
        </p:nvGrpSpPr>
        <p:grpSpPr bwMode="gray">
          <a:xfrm>
            <a:off x="3334430" y="2755070"/>
            <a:ext cx="274389" cy="284744"/>
            <a:chOff x="546523" y="2673350"/>
            <a:chExt cx="402431" cy="417618"/>
          </a:xfrm>
          <a:solidFill>
            <a:schemeClr val="accent1"/>
          </a:solidFill>
        </p:grpSpPr>
        <p:sp>
          <p:nvSpPr>
            <p:cNvPr id="617" name="Rectangle 5">
              <a:extLst>
                <a:ext uri="{FF2B5EF4-FFF2-40B4-BE49-F238E27FC236}">
                  <a16:creationId xmlns:a16="http://schemas.microsoft.com/office/drawing/2014/main" id="{E0D498D1-4BA4-4F69-8D12-4E34870A0FDD}"/>
                </a:ext>
              </a:extLst>
            </p:cNvPr>
            <p:cNvSpPr>
              <a:spLocks noChangeArrowheads="1"/>
            </p:cNvSpPr>
            <p:nvPr/>
          </p:nvSpPr>
          <p:spPr bwMode="gray">
            <a:xfrm>
              <a:off x="593166" y="3068189"/>
              <a:ext cx="59659" cy="227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18" name="Rectangle 6">
              <a:extLst>
                <a:ext uri="{FF2B5EF4-FFF2-40B4-BE49-F238E27FC236}">
                  <a16:creationId xmlns:a16="http://schemas.microsoft.com/office/drawing/2014/main" id="{35C933C6-A4D5-482B-BD83-B1CFC06425AF}"/>
                </a:ext>
              </a:extLst>
            </p:cNvPr>
            <p:cNvSpPr>
              <a:spLocks noChangeArrowheads="1"/>
            </p:cNvSpPr>
            <p:nvPr/>
          </p:nvSpPr>
          <p:spPr bwMode="gray">
            <a:xfrm>
              <a:off x="843736" y="3068189"/>
              <a:ext cx="58575" cy="227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19" name="Freeform 7">
              <a:extLst>
                <a:ext uri="{FF2B5EF4-FFF2-40B4-BE49-F238E27FC236}">
                  <a16:creationId xmlns:a16="http://schemas.microsoft.com/office/drawing/2014/main" id="{42EC92DE-0931-497D-B8A6-1BCBB73394ED}"/>
                </a:ext>
              </a:extLst>
            </p:cNvPr>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598" name="Group 597">
            <a:extLst>
              <a:ext uri="{FF2B5EF4-FFF2-40B4-BE49-F238E27FC236}">
                <a16:creationId xmlns:a16="http://schemas.microsoft.com/office/drawing/2014/main" id="{58FF30BE-B5DC-411C-B482-0C50423235B0}"/>
              </a:ext>
            </a:extLst>
          </p:cNvPr>
          <p:cNvGrpSpPr/>
          <p:nvPr/>
        </p:nvGrpSpPr>
        <p:grpSpPr bwMode="gray">
          <a:xfrm>
            <a:off x="3360316" y="2781498"/>
            <a:ext cx="222617" cy="222617"/>
            <a:chOff x="584488" y="2712110"/>
            <a:chExt cx="326501" cy="326501"/>
          </a:xfrm>
          <a:solidFill>
            <a:sysClr val="window" lastClr="FFFFFF"/>
          </a:solidFill>
        </p:grpSpPr>
        <p:sp>
          <p:nvSpPr>
            <p:cNvPr id="611" name="Oval 21">
              <a:extLst>
                <a:ext uri="{FF2B5EF4-FFF2-40B4-BE49-F238E27FC236}">
                  <a16:creationId xmlns:a16="http://schemas.microsoft.com/office/drawing/2014/main" id="{A34B0326-56F7-443F-B901-C727FF49458C}"/>
                </a:ext>
              </a:extLst>
            </p:cNvPr>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12" name="Group 611">
              <a:extLst>
                <a:ext uri="{FF2B5EF4-FFF2-40B4-BE49-F238E27FC236}">
                  <a16:creationId xmlns:a16="http://schemas.microsoft.com/office/drawing/2014/main" id="{1A20BEF5-54FD-48E0-9B77-B02DA4363B1C}"/>
                </a:ext>
              </a:extLst>
            </p:cNvPr>
            <p:cNvGrpSpPr/>
            <p:nvPr/>
          </p:nvGrpSpPr>
          <p:grpSpPr bwMode="gray">
            <a:xfrm>
              <a:off x="831951" y="2828097"/>
              <a:ext cx="48811" cy="92938"/>
              <a:chOff x="491545" y="2913064"/>
              <a:chExt cx="71436" cy="136016"/>
            </a:xfrm>
            <a:grpFill/>
          </p:grpSpPr>
          <p:sp>
            <p:nvSpPr>
              <p:cNvPr id="615" name="Freeform 14">
                <a:extLst>
                  <a:ext uri="{FF2B5EF4-FFF2-40B4-BE49-F238E27FC236}">
                    <a16:creationId xmlns:a16="http://schemas.microsoft.com/office/drawing/2014/main" id="{3D9DC699-2E39-4F26-81B1-A8628802E452}"/>
                  </a:ext>
                </a:extLst>
              </p:cNvPr>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16" name="Rectangle: Rounded Corners 615">
                <a:extLst>
                  <a:ext uri="{FF2B5EF4-FFF2-40B4-BE49-F238E27FC236}">
                    <a16:creationId xmlns:a16="http://schemas.microsoft.com/office/drawing/2014/main" id="{6503FF60-F6E1-4A9C-AA79-6B7F38F0B93C}"/>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13" name="Frame 612">
              <a:extLst>
                <a:ext uri="{FF2B5EF4-FFF2-40B4-BE49-F238E27FC236}">
                  <a16:creationId xmlns:a16="http://schemas.microsoft.com/office/drawing/2014/main" id="{194C71FC-1BD7-4172-9970-264B94EEDD85}"/>
                </a:ext>
              </a:extLst>
            </p:cNvPr>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14" name="Circle: Hollow 613">
              <a:extLst>
                <a:ext uri="{FF2B5EF4-FFF2-40B4-BE49-F238E27FC236}">
                  <a16:creationId xmlns:a16="http://schemas.microsoft.com/office/drawing/2014/main" id="{D81DB55C-EC46-4064-B14C-226312429ACF}"/>
                </a:ext>
              </a:extLst>
            </p:cNvPr>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599" name="Group 598">
            <a:extLst>
              <a:ext uri="{FF2B5EF4-FFF2-40B4-BE49-F238E27FC236}">
                <a16:creationId xmlns:a16="http://schemas.microsoft.com/office/drawing/2014/main" id="{AC008126-30F6-4467-B665-F36D90BF65EB}"/>
              </a:ext>
            </a:extLst>
          </p:cNvPr>
          <p:cNvGrpSpPr/>
          <p:nvPr/>
        </p:nvGrpSpPr>
        <p:grpSpPr bwMode="gray">
          <a:xfrm>
            <a:off x="3660825" y="2755070"/>
            <a:ext cx="270086" cy="281523"/>
            <a:chOff x="3721191" y="2968667"/>
            <a:chExt cx="263176" cy="274320"/>
          </a:xfrm>
        </p:grpSpPr>
        <p:grpSp>
          <p:nvGrpSpPr>
            <p:cNvPr id="600" name="Group 599">
              <a:extLst>
                <a:ext uri="{FF2B5EF4-FFF2-40B4-BE49-F238E27FC236}">
                  <a16:creationId xmlns:a16="http://schemas.microsoft.com/office/drawing/2014/main" id="{1C3CF006-6D55-4E7F-9A26-D05769FAA78C}"/>
                </a:ext>
              </a:extLst>
            </p:cNvPr>
            <p:cNvGrpSpPr>
              <a:grpSpLocks noChangeAspect="1"/>
            </p:cNvGrpSpPr>
            <p:nvPr/>
          </p:nvGrpSpPr>
          <p:grpSpPr bwMode="gray">
            <a:xfrm>
              <a:off x="3721191" y="2968667"/>
              <a:ext cx="263176" cy="274320"/>
              <a:chOff x="3898900" y="2854325"/>
              <a:chExt cx="487363" cy="508001"/>
            </a:xfrm>
          </p:grpSpPr>
          <p:sp>
            <p:nvSpPr>
              <p:cNvPr id="608" name="AutoShape 28">
                <a:extLst>
                  <a:ext uri="{FF2B5EF4-FFF2-40B4-BE49-F238E27FC236}">
                    <a16:creationId xmlns:a16="http://schemas.microsoft.com/office/drawing/2014/main" id="{A93415B1-788C-46C3-B741-52E8D2243CFB}"/>
                  </a:ext>
                </a:extLst>
              </p:cNvPr>
              <p:cNvSpPr>
                <a:spLocks noChangeAspect="1" noChangeArrowheads="1" noTextEdit="1"/>
              </p:cNvSpPr>
              <p:nvPr/>
            </p:nvSpPr>
            <p:spPr bwMode="gray">
              <a:xfrm>
                <a:off x="3898900" y="2854325"/>
                <a:ext cx="482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09" name="Freeform 30">
                <a:extLst>
                  <a:ext uri="{FF2B5EF4-FFF2-40B4-BE49-F238E27FC236}">
                    <a16:creationId xmlns:a16="http://schemas.microsoft.com/office/drawing/2014/main" id="{72792450-46E5-480D-9F50-B579CFED1137}"/>
                  </a:ext>
                </a:extLst>
              </p:cNvPr>
              <p:cNvSpPr>
                <a:spLocks/>
              </p:cNvSpPr>
              <p:nvPr/>
            </p:nvSpPr>
            <p:spPr bwMode="gray">
              <a:xfrm>
                <a:off x="3898900" y="2859088"/>
                <a:ext cx="365125" cy="503238"/>
              </a:xfrm>
              <a:custGeom>
                <a:avLst/>
                <a:gdLst>
                  <a:gd name="T0" fmla="*/ 8 w 84"/>
                  <a:gd name="T1" fmla="*/ 0 h 116"/>
                  <a:gd name="T2" fmla="*/ 0 w 84"/>
                  <a:gd name="T3" fmla="*/ 8 h 116"/>
                  <a:gd name="T4" fmla="*/ 0 w 84"/>
                  <a:gd name="T5" fmla="*/ 104 h 116"/>
                  <a:gd name="T6" fmla="*/ 8 w 84"/>
                  <a:gd name="T7" fmla="*/ 112 h 116"/>
                  <a:gd name="T8" fmla="*/ 12 w 84"/>
                  <a:gd name="T9" fmla="*/ 112 h 116"/>
                  <a:gd name="T10" fmla="*/ 12 w 84"/>
                  <a:gd name="T11" fmla="*/ 116 h 116"/>
                  <a:gd name="T12" fmla="*/ 28 w 84"/>
                  <a:gd name="T13" fmla="*/ 116 h 116"/>
                  <a:gd name="T14" fmla="*/ 28 w 84"/>
                  <a:gd name="T15" fmla="*/ 112 h 116"/>
                  <a:gd name="T16" fmla="*/ 80 w 84"/>
                  <a:gd name="T17" fmla="*/ 112 h 116"/>
                  <a:gd name="T18" fmla="*/ 80 w 84"/>
                  <a:gd name="T19" fmla="*/ 116 h 116"/>
                  <a:gd name="T20" fmla="*/ 84 w 84"/>
                  <a:gd name="T21" fmla="*/ 116 h 116"/>
                  <a:gd name="T22" fmla="*/ 84 w 84"/>
                  <a:gd name="T23" fmla="*/ 0 h 116"/>
                  <a:gd name="T24" fmla="*/ 8 w 84"/>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6">
                    <a:moveTo>
                      <a:pt x="8" y="0"/>
                    </a:moveTo>
                    <a:cubicBezTo>
                      <a:pt x="3" y="0"/>
                      <a:pt x="0" y="4"/>
                      <a:pt x="0" y="8"/>
                    </a:cubicBezTo>
                    <a:cubicBezTo>
                      <a:pt x="0" y="8"/>
                      <a:pt x="0" y="8"/>
                      <a:pt x="0" y="104"/>
                    </a:cubicBezTo>
                    <a:cubicBezTo>
                      <a:pt x="0" y="108"/>
                      <a:pt x="3" y="112"/>
                      <a:pt x="8" y="112"/>
                    </a:cubicBezTo>
                    <a:cubicBezTo>
                      <a:pt x="8" y="112"/>
                      <a:pt x="8" y="112"/>
                      <a:pt x="12" y="112"/>
                    </a:cubicBezTo>
                    <a:cubicBezTo>
                      <a:pt x="12" y="116"/>
                      <a:pt x="12" y="116"/>
                      <a:pt x="12" y="116"/>
                    </a:cubicBezTo>
                    <a:cubicBezTo>
                      <a:pt x="28" y="116"/>
                      <a:pt x="28" y="116"/>
                      <a:pt x="28" y="116"/>
                    </a:cubicBezTo>
                    <a:cubicBezTo>
                      <a:pt x="28" y="112"/>
                      <a:pt x="28" y="112"/>
                      <a:pt x="28" y="112"/>
                    </a:cubicBezTo>
                    <a:cubicBezTo>
                      <a:pt x="38" y="112"/>
                      <a:pt x="55" y="112"/>
                      <a:pt x="80" y="112"/>
                    </a:cubicBezTo>
                    <a:cubicBezTo>
                      <a:pt x="80" y="116"/>
                      <a:pt x="80" y="116"/>
                      <a:pt x="80" y="116"/>
                    </a:cubicBezTo>
                    <a:cubicBezTo>
                      <a:pt x="84" y="116"/>
                      <a:pt x="84" y="116"/>
                      <a:pt x="84" y="116"/>
                    </a:cubicBezTo>
                    <a:cubicBezTo>
                      <a:pt x="84" y="0"/>
                      <a:pt x="84" y="0"/>
                      <a:pt x="84" y="0"/>
                    </a:cubicBezTo>
                    <a:cubicBezTo>
                      <a:pt x="70" y="0"/>
                      <a:pt x="47" y="0"/>
                      <a:pt x="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10" name="Freeform 31">
                <a:extLst>
                  <a:ext uri="{FF2B5EF4-FFF2-40B4-BE49-F238E27FC236}">
                    <a16:creationId xmlns:a16="http://schemas.microsoft.com/office/drawing/2014/main" id="{3B37CB0B-ADEC-4239-B489-A625F18AA806}"/>
                  </a:ext>
                </a:extLst>
              </p:cNvPr>
              <p:cNvSpPr>
                <a:spLocks/>
              </p:cNvSpPr>
              <p:nvPr/>
            </p:nvSpPr>
            <p:spPr bwMode="gray">
              <a:xfrm>
                <a:off x="4264025" y="2859088"/>
                <a:ext cx="122238" cy="503238"/>
              </a:xfrm>
              <a:custGeom>
                <a:avLst/>
                <a:gdLst>
                  <a:gd name="T0" fmla="*/ 20 w 28"/>
                  <a:gd name="T1" fmla="*/ 0 h 116"/>
                  <a:gd name="T2" fmla="*/ 0 w 28"/>
                  <a:gd name="T3" fmla="*/ 0 h 116"/>
                  <a:gd name="T4" fmla="*/ 0 w 28"/>
                  <a:gd name="T5" fmla="*/ 116 h 116"/>
                  <a:gd name="T6" fmla="*/ 12 w 28"/>
                  <a:gd name="T7" fmla="*/ 116 h 116"/>
                  <a:gd name="T8" fmla="*/ 12 w 28"/>
                  <a:gd name="T9" fmla="*/ 112 h 116"/>
                  <a:gd name="T10" fmla="*/ 20 w 28"/>
                  <a:gd name="T11" fmla="*/ 112 h 116"/>
                  <a:gd name="T12" fmla="*/ 28 w 28"/>
                  <a:gd name="T13" fmla="*/ 104 h 116"/>
                  <a:gd name="T14" fmla="*/ 28 w 28"/>
                  <a:gd name="T15" fmla="*/ 8 h 116"/>
                  <a:gd name="T16" fmla="*/ 20 w 28"/>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6">
                    <a:moveTo>
                      <a:pt x="20" y="0"/>
                    </a:moveTo>
                    <a:cubicBezTo>
                      <a:pt x="20" y="0"/>
                      <a:pt x="20" y="0"/>
                      <a:pt x="0" y="0"/>
                    </a:cubicBezTo>
                    <a:cubicBezTo>
                      <a:pt x="0" y="116"/>
                      <a:pt x="0" y="116"/>
                      <a:pt x="0" y="116"/>
                    </a:cubicBezTo>
                    <a:cubicBezTo>
                      <a:pt x="12" y="116"/>
                      <a:pt x="12" y="116"/>
                      <a:pt x="12" y="116"/>
                    </a:cubicBezTo>
                    <a:cubicBezTo>
                      <a:pt x="12" y="112"/>
                      <a:pt x="12" y="112"/>
                      <a:pt x="12" y="112"/>
                    </a:cubicBezTo>
                    <a:cubicBezTo>
                      <a:pt x="14" y="112"/>
                      <a:pt x="17" y="112"/>
                      <a:pt x="20" y="112"/>
                    </a:cubicBezTo>
                    <a:cubicBezTo>
                      <a:pt x="24" y="112"/>
                      <a:pt x="28" y="108"/>
                      <a:pt x="28" y="104"/>
                    </a:cubicBezTo>
                    <a:cubicBezTo>
                      <a:pt x="28" y="8"/>
                      <a:pt x="28" y="8"/>
                      <a:pt x="28" y="8"/>
                    </a:cubicBezTo>
                    <a:cubicBezTo>
                      <a:pt x="28" y="4"/>
                      <a:pt x="24" y="0"/>
                      <a:pt x="20" y="0"/>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nvGrpSpPr>
            <p:cNvPr id="601" name="Group 600">
              <a:extLst>
                <a:ext uri="{FF2B5EF4-FFF2-40B4-BE49-F238E27FC236}">
                  <a16:creationId xmlns:a16="http://schemas.microsoft.com/office/drawing/2014/main" id="{64DBB643-64A8-4357-9D71-34F9DA111EF0}"/>
                </a:ext>
              </a:extLst>
            </p:cNvPr>
            <p:cNvGrpSpPr/>
            <p:nvPr/>
          </p:nvGrpSpPr>
          <p:grpSpPr bwMode="gray">
            <a:xfrm>
              <a:off x="3746345" y="2994419"/>
              <a:ext cx="216922" cy="216922"/>
              <a:chOff x="3452623" y="2994419"/>
              <a:chExt cx="216922" cy="216922"/>
            </a:xfrm>
          </p:grpSpPr>
          <p:sp>
            <p:nvSpPr>
              <p:cNvPr id="602" name="Oval 21">
                <a:extLst>
                  <a:ext uri="{FF2B5EF4-FFF2-40B4-BE49-F238E27FC236}">
                    <a16:creationId xmlns:a16="http://schemas.microsoft.com/office/drawing/2014/main" id="{54F7658A-DB60-4AF5-8B9F-47A973A4D6EE}"/>
                  </a:ext>
                </a:extLst>
              </p:cNvPr>
              <p:cNvSpPr>
                <a:spLocks noChangeArrowheads="1"/>
              </p:cNvSpPr>
              <p:nvPr/>
            </p:nvSpPr>
            <p:spPr bwMode="gray">
              <a:xfrm>
                <a:off x="3518520" y="3083615"/>
                <a:ext cx="37475" cy="374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nvGrpSpPr>
              <p:cNvPr id="603" name="Group 602">
                <a:extLst>
                  <a:ext uri="{FF2B5EF4-FFF2-40B4-BE49-F238E27FC236}">
                    <a16:creationId xmlns:a16="http://schemas.microsoft.com/office/drawing/2014/main" id="{5F6E3A1C-47E9-4C4C-B24A-DA3547C5B67E}"/>
                  </a:ext>
                </a:extLst>
              </p:cNvPr>
              <p:cNvGrpSpPr/>
              <p:nvPr/>
            </p:nvGrpSpPr>
            <p:grpSpPr bwMode="gray">
              <a:xfrm>
                <a:off x="3617033" y="3071475"/>
                <a:ext cx="32429" cy="61752"/>
                <a:chOff x="491545" y="2913053"/>
                <a:chExt cx="71436" cy="136027"/>
              </a:xfrm>
              <a:solidFill>
                <a:sysClr val="window" lastClr="FFFFFF"/>
              </a:solidFill>
            </p:grpSpPr>
            <p:sp>
              <p:nvSpPr>
                <p:cNvPr id="606" name="Freeform 14">
                  <a:extLst>
                    <a:ext uri="{FF2B5EF4-FFF2-40B4-BE49-F238E27FC236}">
                      <a16:creationId xmlns:a16="http://schemas.microsoft.com/office/drawing/2014/main" id="{17AD4F20-7EF4-4EE6-AB08-23D104B6EB83}"/>
                    </a:ext>
                  </a:extLst>
                </p:cNvPr>
                <p:cNvSpPr>
                  <a:spLocks/>
                </p:cNvSpPr>
                <p:nvPr/>
              </p:nvSpPr>
              <p:spPr bwMode="gray">
                <a:xfrm>
                  <a:off x="491545" y="2913053"/>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07" name="Rectangle: Rounded Corners 606">
                  <a:extLst>
                    <a:ext uri="{FF2B5EF4-FFF2-40B4-BE49-F238E27FC236}">
                      <a16:creationId xmlns:a16="http://schemas.microsoft.com/office/drawing/2014/main" id="{CA056BF0-5831-461A-AFF3-AF11C99F2BA1}"/>
                    </a:ext>
                  </a:extLst>
                </p:cNvPr>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sp>
            <p:nvSpPr>
              <p:cNvPr id="604" name="Frame 603">
                <a:extLst>
                  <a:ext uri="{FF2B5EF4-FFF2-40B4-BE49-F238E27FC236}">
                    <a16:creationId xmlns:a16="http://schemas.microsoft.com/office/drawing/2014/main" id="{982C1A63-A9F8-4943-8ABB-9067BA25065D}"/>
                  </a:ext>
                </a:extLst>
              </p:cNvPr>
              <p:cNvSpPr/>
              <p:nvPr/>
            </p:nvSpPr>
            <p:spPr bwMode="gray">
              <a:xfrm>
                <a:off x="3452623" y="2994419"/>
                <a:ext cx="216922" cy="216922"/>
              </a:xfrm>
              <a:prstGeom prst="frame">
                <a:avLst>
                  <a:gd name="adj1" fmla="val 3032"/>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605" name="Circle: Hollow 604">
                <a:extLst>
                  <a:ext uri="{FF2B5EF4-FFF2-40B4-BE49-F238E27FC236}">
                    <a16:creationId xmlns:a16="http://schemas.microsoft.com/office/drawing/2014/main" id="{647D6FF8-E070-4562-8022-F7815D8D4B03}"/>
                  </a:ext>
                </a:extLst>
              </p:cNvPr>
              <p:cNvSpPr/>
              <p:nvPr/>
            </p:nvSpPr>
            <p:spPr bwMode="gray">
              <a:xfrm>
                <a:off x="3501584" y="3066679"/>
                <a:ext cx="71347" cy="71347"/>
              </a:xfrm>
              <a:prstGeom prst="donut">
                <a:avLst>
                  <a:gd name="adj" fmla="val 9848"/>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cs typeface="Arial" panose="020B0604020202020204" pitchFamily="34" charset="0"/>
                </a:endParaRPr>
              </a:p>
            </p:txBody>
          </p:sp>
        </p:grpSp>
      </p:grpSp>
      <p:cxnSp>
        <p:nvCxnSpPr>
          <p:cNvPr id="578" name="Straight Connector 577">
            <a:extLst>
              <a:ext uri="{FF2B5EF4-FFF2-40B4-BE49-F238E27FC236}">
                <a16:creationId xmlns:a16="http://schemas.microsoft.com/office/drawing/2014/main" id="{F59F3A43-984A-40BC-B231-A41CC6FBAB50}"/>
              </a:ext>
            </a:extLst>
          </p:cNvPr>
          <p:cNvCxnSpPr/>
          <p:nvPr/>
        </p:nvCxnSpPr>
        <p:spPr bwMode="gray">
          <a:xfrm>
            <a:off x="1345194" y="4316467"/>
            <a:ext cx="2606051" cy="7060"/>
          </a:xfrm>
          <a:prstGeom prst="line">
            <a:avLst/>
          </a:prstGeom>
          <a:noFill/>
          <a:ln w="31750" cap="rnd" cmpd="sng" algn="ctr">
            <a:solidFill>
              <a:srgbClr val="4472C4"/>
            </a:solidFill>
            <a:prstDash val="sysDot"/>
            <a:miter lim="800000"/>
          </a:ln>
          <a:effectLst/>
        </p:spPr>
      </p:cxnSp>
      <p:sp>
        <p:nvSpPr>
          <p:cNvPr id="579" name="TextBox 578">
            <a:extLst>
              <a:ext uri="{FF2B5EF4-FFF2-40B4-BE49-F238E27FC236}">
                <a16:creationId xmlns:a16="http://schemas.microsoft.com/office/drawing/2014/main" id="{55C3401F-6C06-42A8-87E5-8FA14F0821A4}"/>
              </a:ext>
            </a:extLst>
          </p:cNvPr>
          <p:cNvSpPr txBox="1"/>
          <p:nvPr/>
        </p:nvSpPr>
        <p:spPr bwMode="gray">
          <a:xfrm>
            <a:off x="1294272" y="4433464"/>
            <a:ext cx="1919117" cy="286232"/>
          </a:xfrm>
          <a:prstGeom prst="rect">
            <a:avLst/>
          </a:prstGeom>
          <a:noFill/>
          <a:ln>
            <a:noFill/>
          </a:ln>
        </p:spPr>
        <p:txBody>
          <a:bodyPr wrap="none" lIns="34291" rIns="34291" rtlCol="0">
            <a:spAutoFit/>
          </a:bodyPr>
          <a:lstStyle/>
          <a:p>
            <a:pPr marL="0" marR="0" lvl="0" indent="0" defTabSz="914400" eaLnBrk="1" fontAlgn="auto" latinLnBrk="0" hangingPunct="1">
              <a:lnSpc>
                <a:spcPct val="90000"/>
              </a:lnSpc>
              <a:spcBef>
                <a:spcPts val="900"/>
              </a:spcBef>
              <a:spcAft>
                <a:spcPts val="0"/>
              </a:spcAft>
              <a:buClr>
                <a:srgbClr val="337DBE"/>
              </a:buClr>
              <a:buSzPct val="77000"/>
              <a:buFontTx/>
              <a:buNone/>
              <a:tabLst/>
              <a:defRPr/>
            </a:pPr>
            <a:r>
              <a:rPr kumimoji="0" lang="en-US" sz="1400" b="1" i="0" u="none" strike="noStrike" kern="0" cap="none" spc="0" normalizeH="0" baseline="0" noProof="0" dirty="0">
                <a:ln>
                  <a:noFill/>
                </a:ln>
                <a:solidFill>
                  <a:schemeClr val="accent1"/>
                </a:solidFill>
                <a:effectLst/>
                <a:uLnTx/>
                <a:uFillTx/>
                <a:cs typeface="Arial" panose="020B0604020202020204" pitchFamily="34" charset="0"/>
              </a:rPr>
              <a:t>Policyholder Surplus:</a:t>
            </a:r>
          </a:p>
        </p:txBody>
      </p:sp>
      <p:sp>
        <p:nvSpPr>
          <p:cNvPr id="580" name="TextBox 579">
            <a:extLst>
              <a:ext uri="{FF2B5EF4-FFF2-40B4-BE49-F238E27FC236}">
                <a16:creationId xmlns:a16="http://schemas.microsoft.com/office/drawing/2014/main" id="{2C6B6FC8-8DCD-4CC8-938E-AECE12A7D9A1}"/>
              </a:ext>
            </a:extLst>
          </p:cNvPr>
          <p:cNvSpPr txBox="1"/>
          <p:nvPr/>
        </p:nvSpPr>
        <p:spPr bwMode="gray">
          <a:xfrm>
            <a:off x="1178350" y="4753230"/>
            <a:ext cx="1697903" cy="590931"/>
          </a:xfrm>
          <a:prstGeom prst="rect">
            <a:avLst/>
          </a:prstGeom>
          <a:noFill/>
          <a:ln>
            <a:noFill/>
          </a:ln>
        </p:spPr>
        <p:txBody>
          <a:bodyPr wrap="none" lIns="34291" rIns="34291" rtlCol="0">
            <a:spAutoFit/>
          </a:bodyPr>
          <a:lstStyle/>
          <a:p>
            <a:pPr marL="0" marR="0" lvl="0" indent="0" defTabSz="914400" eaLnBrk="1" fontAlgn="auto" latinLnBrk="0" hangingPunct="1">
              <a:lnSpc>
                <a:spcPct val="90000"/>
              </a:lnSpc>
              <a:spcBef>
                <a:spcPts val="900"/>
              </a:spcBef>
              <a:spcAft>
                <a:spcPts val="0"/>
              </a:spcAft>
              <a:buClr>
                <a:srgbClr val="337DBE"/>
              </a:buClr>
              <a:buSzPct val="77000"/>
              <a:buFontTx/>
              <a:buNone/>
              <a:tabLst/>
              <a:defRPr/>
            </a:pPr>
            <a:r>
              <a:rPr kumimoji="0" lang="en-US" sz="3600" b="1" i="0" u="none" strike="noStrike" kern="0" cap="none" spc="0" normalizeH="0" baseline="0" noProof="0" dirty="0">
                <a:ln>
                  <a:noFill/>
                </a:ln>
                <a:solidFill>
                  <a:schemeClr val="accent1"/>
                </a:solidFill>
                <a:effectLst/>
                <a:uLnTx/>
                <a:uFillTx/>
                <a:cs typeface="Arial" panose="020B0604020202020204" pitchFamily="34" charset="0"/>
              </a:rPr>
              <a:t>~$772B</a:t>
            </a:r>
          </a:p>
        </p:txBody>
      </p:sp>
      <p:sp>
        <p:nvSpPr>
          <p:cNvPr id="581" name="Rectangle 580">
            <a:extLst>
              <a:ext uri="{FF2B5EF4-FFF2-40B4-BE49-F238E27FC236}">
                <a16:creationId xmlns:a16="http://schemas.microsoft.com/office/drawing/2014/main" id="{CDABFF63-5FF4-48D7-A89E-47DA507B2E85}"/>
              </a:ext>
            </a:extLst>
          </p:cNvPr>
          <p:cNvSpPr/>
          <p:nvPr/>
        </p:nvSpPr>
        <p:spPr bwMode="gray">
          <a:xfrm>
            <a:off x="1108274" y="1816653"/>
            <a:ext cx="3105674" cy="3623812"/>
          </a:xfrm>
          <a:prstGeom prst="rect">
            <a:avLst/>
          </a:prstGeom>
          <a:noFill/>
          <a:ln w="28575" cap="flat" cmpd="sng" algn="ctr">
            <a:solidFill>
              <a:schemeClr val="accent1"/>
            </a:solid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790" name="Text Placeholder 4">
            <a:extLst>
              <a:ext uri="{FF2B5EF4-FFF2-40B4-BE49-F238E27FC236}">
                <a16:creationId xmlns:a16="http://schemas.microsoft.com/office/drawing/2014/main" id="{93D4CD5E-664E-4AA1-BA55-54FE3C56580C}"/>
              </a:ext>
            </a:extLst>
          </p:cNvPr>
          <p:cNvSpPr txBox="1">
            <a:spLocks/>
          </p:cNvSpPr>
          <p:nvPr/>
        </p:nvSpPr>
        <p:spPr bwMode="gray">
          <a:xfrm>
            <a:off x="7978054" y="1065925"/>
            <a:ext cx="3104497" cy="750726"/>
          </a:xfrm>
          <a:prstGeom prst="snip1Rect">
            <a:avLst>
              <a:gd name="adj" fmla="val 21108"/>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68572" tIns="34287"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eaLnBrk="1" fontAlgn="base" latinLnBrk="0" hangingPunct="1">
              <a:lnSpc>
                <a:spcPct val="90000"/>
              </a:lnSpc>
              <a:spcBef>
                <a:spcPts val="600"/>
              </a:spcBef>
              <a:spcAft>
                <a:spcPct val="0"/>
              </a:spcAft>
              <a:buClr>
                <a:srgbClr val="ED7D31"/>
              </a:buClr>
              <a:buSzPct val="90000"/>
              <a:buFontTx/>
              <a:buNone/>
              <a:tabLst/>
              <a:defRPr/>
            </a:pPr>
            <a:r>
              <a:rPr kumimoji="0" lang="en-US" sz="2000" b="1" i="0" u="none" strike="noStrike" kern="0" cap="none" spc="0" normalizeH="0" baseline="0" noProof="0" dirty="0">
                <a:ln>
                  <a:noFill/>
                </a:ln>
                <a:solidFill>
                  <a:prstClr val="white"/>
                </a:solidFill>
                <a:effectLst/>
                <a:uLnTx/>
                <a:uFillTx/>
                <a:cs typeface="Arial" panose="020B0604020202020204" pitchFamily="34" charset="0"/>
              </a:rPr>
              <a:t>Economic Growth Promoter/Facilitator </a:t>
            </a:r>
          </a:p>
        </p:txBody>
      </p:sp>
      <p:sp>
        <p:nvSpPr>
          <p:cNvPr id="791" name="Text Placeholder 4">
            <a:extLst>
              <a:ext uri="{FF2B5EF4-FFF2-40B4-BE49-F238E27FC236}">
                <a16:creationId xmlns:a16="http://schemas.microsoft.com/office/drawing/2014/main" id="{75126D2E-642A-40DF-A51E-6A5B9039A221}"/>
              </a:ext>
            </a:extLst>
          </p:cNvPr>
          <p:cNvSpPr txBox="1">
            <a:spLocks/>
          </p:cNvSpPr>
          <p:nvPr/>
        </p:nvSpPr>
        <p:spPr bwMode="gray">
          <a:xfrm>
            <a:off x="4543906" y="1065925"/>
            <a:ext cx="3104669" cy="750726"/>
          </a:xfrm>
          <a:prstGeom prst="snip1Rect">
            <a:avLst>
              <a:gd name="adj" fmla="val 22377"/>
            </a:avLst>
          </a:prstGeom>
          <a:solidFill>
            <a:schemeClr val="tx2"/>
          </a:solidFill>
          <a:ln w="28575" cap="flat" cmpd="sng" algn="ctr">
            <a:solidFill>
              <a:schemeClr val="tx2"/>
            </a:solidFill>
            <a:prstDash val="solid"/>
            <a:miter lim="800000"/>
            <a:headEnd type="none" w="med" len="med"/>
            <a:tailEnd type="none" w="med" len="med"/>
          </a:ln>
          <a:effectLst/>
        </p:spPr>
        <p:txBody>
          <a:bodyPr vert="horz" wrap="square" lIns="68572" tIns="34287"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eaLnBrk="1" fontAlgn="base" latinLnBrk="0" hangingPunct="1">
              <a:lnSpc>
                <a:spcPct val="90000"/>
              </a:lnSpc>
              <a:spcBef>
                <a:spcPts val="0"/>
              </a:spcBef>
              <a:spcAft>
                <a:spcPct val="0"/>
              </a:spcAft>
              <a:buClr>
                <a:srgbClr val="ED7D31"/>
              </a:buClr>
              <a:buSzPct val="90000"/>
              <a:buFontTx/>
              <a:buNone/>
              <a:tabLst/>
              <a:defRPr/>
            </a:pPr>
            <a:r>
              <a:rPr kumimoji="0" lang="en-US" sz="2000" b="1" i="0" u="none" strike="noStrike" kern="0" cap="none" spc="0" normalizeH="0" baseline="0" noProof="0" dirty="0">
                <a:ln>
                  <a:noFill/>
                </a:ln>
                <a:solidFill>
                  <a:prstClr val="white"/>
                </a:solidFill>
                <a:effectLst/>
                <a:uLnTx/>
                <a:uFillTx/>
                <a:cs typeface="Arial" panose="020B0604020202020204" pitchFamily="34" charset="0"/>
              </a:rPr>
              <a:t>Strong Jobs Pool/ Provider</a:t>
            </a:r>
          </a:p>
        </p:txBody>
      </p:sp>
      <p:sp>
        <p:nvSpPr>
          <p:cNvPr id="792" name="Text Placeholder 4">
            <a:extLst>
              <a:ext uri="{FF2B5EF4-FFF2-40B4-BE49-F238E27FC236}">
                <a16:creationId xmlns:a16="http://schemas.microsoft.com/office/drawing/2014/main" id="{39E8DB1E-45E7-42DD-8258-F5EAB6734E0D}"/>
              </a:ext>
            </a:extLst>
          </p:cNvPr>
          <p:cNvSpPr txBox="1">
            <a:spLocks/>
          </p:cNvSpPr>
          <p:nvPr/>
        </p:nvSpPr>
        <p:spPr bwMode="gray">
          <a:xfrm>
            <a:off x="1108275" y="1065925"/>
            <a:ext cx="3107233" cy="750726"/>
          </a:xfrm>
          <a:prstGeom prst="snip1Rect">
            <a:avLst>
              <a:gd name="adj" fmla="val 22376"/>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68572" tIns="34287"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eaLnBrk="1" fontAlgn="base" latinLnBrk="0" hangingPunct="1">
              <a:lnSpc>
                <a:spcPct val="90000"/>
              </a:lnSpc>
              <a:spcBef>
                <a:spcPts val="0"/>
              </a:spcBef>
              <a:spcAft>
                <a:spcPct val="0"/>
              </a:spcAft>
              <a:buClr>
                <a:srgbClr val="ED7D31"/>
              </a:buClr>
              <a:buSzPct val="90000"/>
              <a:buFontTx/>
              <a:buNone/>
              <a:tabLst/>
              <a:defRPr/>
            </a:pPr>
            <a:r>
              <a:rPr kumimoji="0" lang="en-US" sz="2000" b="1" i="0" u="none" strike="noStrike" kern="0" cap="none" spc="0" normalizeH="0" baseline="0" noProof="0" dirty="0">
                <a:ln>
                  <a:noFill/>
                </a:ln>
                <a:solidFill>
                  <a:prstClr val="white"/>
                </a:solidFill>
                <a:effectLst/>
                <a:uLnTx/>
                <a:uFillTx/>
                <a:cs typeface="Arial" panose="020B0604020202020204" pitchFamily="34" charset="0"/>
              </a:rPr>
              <a:t>Sustainable</a:t>
            </a:r>
            <a:br>
              <a:rPr kumimoji="0" lang="en-US" sz="2000" b="1" i="0" u="none" strike="noStrike" kern="0" cap="none" spc="0" normalizeH="0" baseline="0" noProof="0" dirty="0">
                <a:ln>
                  <a:noFill/>
                </a:ln>
                <a:solidFill>
                  <a:prstClr val="white"/>
                </a:solidFill>
                <a:effectLst/>
                <a:uLnTx/>
                <a:uFillTx/>
                <a:cs typeface="Arial" panose="020B0604020202020204" pitchFamily="34" charset="0"/>
              </a:rPr>
            </a:br>
            <a:r>
              <a:rPr kumimoji="0" lang="en-US" sz="2000" b="1" i="0" u="none" strike="noStrike" kern="0" cap="none" spc="0" normalizeH="0" baseline="0" noProof="0" dirty="0">
                <a:ln>
                  <a:noFill/>
                </a:ln>
                <a:solidFill>
                  <a:prstClr val="white"/>
                </a:solidFill>
                <a:effectLst/>
                <a:uLnTx/>
                <a:uFillTx/>
                <a:cs typeface="Arial" panose="020B0604020202020204" pitchFamily="34" charset="0"/>
              </a:rPr>
              <a:t>Business Model</a:t>
            </a:r>
          </a:p>
        </p:txBody>
      </p:sp>
      <p:sp>
        <p:nvSpPr>
          <p:cNvPr id="1055" name="TextBox 1054">
            <a:extLst>
              <a:ext uri="{FF2B5EF4-FFF2-40B4-BE49-F238E27FC236}">
                <a16:creationId xmlns:a16="http://schemas.microsoft.com/office/drawing/2014/main" id="{56919E1A-6FDB-4F95-948A-22B8EF9BA626}"/>
              </a:ext>
            </a:extLst>
          </p:cNvPr>
          <p:cNvSpPr txBox="1"/>
          <p:nvPr/>
        </p:nvSpPr>
        <p:spPr bwMode="gray">
          <a:xfrm>
            <a:off x="3425913" y="4821608"/>
            <a:ext cx="487636" cy="424732"/>
          </a:xfrm>
          <a:prstGeom prst="rect">
            <a:avLst/>
          </a:prstGeom>
          <a:noFill/>
          <a:ln>
            <a:noFill/>
          </a:ln>
        </p:spPr>
        <p:txBody>
          <a:bodyPr wrap="none" lIns="34291" rIns="34291" rtlCol="0">
            <a:spAutoFit/>
          </a:bodyPr>
          <a:lstStyle/>
          <a:p>
            <a:pPr algn="r">
              <a:lnSpc>
                <a:spcPct val="90000"/>
              </a:lnSpc>
              <a:spcBef>
                <a:spcPts val="900"/>
              </a:spcBef>
              <a:buClr>
                <a:srgbClr val="337DBE"/>
              </a:buClr>
              <a:buSzPct val="77000"/>
            </a:pPr>
            <a:r>
              <a:rPr lang="en-US" sz="1200" b="1" dirty="0">
                <a:solidFill>
                  <a:schemeClr val="accent1"/>
                </a:solidFill>
                <a:cs typeface="Arial" panose="020B0604020202020204" pitchFamily="34" charset="0"/>
              </a:rPr>
              <a:t>End </a:t>
            </a:r>
            <a:br>
              <a:rPr lang="en-US" sz="1200" b="1" dirty="0">
                <a:solidFill>
                  <a:schemeClr val="accent1"/>
                </a:solidFill>
                <a:cs typeface="Arial" panose="020B0604020202020204" pitchFamily="34" charset="0"/>
              </a:rPr>
            </a:br>
            <a:r>
              <a:rPr lang="en-US" sz="1200" b="1" dirty="0">
                <a:solidFill>
                  <a:schemeClr val="accent1"/>
                </a:solidFill>
                <a:cs typeface="Arial" panose="020B0604020202020204" pitchFamily="34" charset="0"/>
              </a:rPr>
              <a:t>Q1/20</a:t>
            </a:r>
          </a:p>
        </p:txBody>
      </p:sp>
      <p:sp>
        <p:nvSpPr>
          <p:cNvPr id="1056" name="Arrow: Right 1055">
            <a:extLst>
              <a:ext uri="{FF2B5EF4-FFF2-40B4-BE49-F238E27FC236}">
                <a16:creationId xmlns:a16="http://schemas.microsoft.com/office/drawing/2014/main" id="{6A583110-7B3C-4E37-AA68-11A5162BF2D2}"/>
              </a:ext>
            </a:extLst>
          </p:cNvPr>
          <p:cNvSpPr/>
          <p:nvPr/>
        </p:nvSpPr>
        <p:spPr bwMode="gray">
          <a:xfrm>
            <a:off x="3076352" y="4885013"/>
            <a:ext cx="197011" cy="316069"/>
          </a:xfrm>
          <a:prstGeom prst="rightArrow">
            <a:avLst>
              <a:gd name="adj1" fmla="val 69090"/>
              <a:gd name="adj2" fmla="val 50000"/>
            </a:avLst>
          </a:prstGeom>
          <a:solidFill>
            <a:schemeClr val="accent1"/>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5885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1764E32-A845-4FD4-AADF-E4F96B8A60EE}"/>
              </a:ext>
            </a:extLst>
          </p:cNvPr>
          <p:cNvSpPr/>
          <p:nvPr/>
        </p:nvSpPr>
        <p:spPr>
          <a:xfrm>
            <a:off x="484657"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D95F7843-EAD7-4D8A-B7AA-618B7EDED609}"/>
              </a:ext>
            </a:extLst>
          </p:cNvPr>
          <p:cNvSpPr/>
          <p:nvPr/>
        </p:nvSpPr>
        <p:spPr>
          <a:xfrm>
            <a:off x="3264986"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CB717E83-A542-4FE2-8C1B-732394373D4F}"/>
              </a:ext>
            </a:extLst>
          </p:cNvPr>
          <p:cNvSpPr/>
          <p:nvPr/>
        </p:nvSpPr>
        <p:spPr>
          <a:xfrm>
            <a:off x="6045315"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B5CDB1FE-2FD4-4B45-8ACD-50E14560CEC5}"/>
              </a:ext>
            </a:extLst>
          </p:cNvPr>
          <p:cNvSpPr/>
          <p:nvPr/>
        </p:nvSpPr>
        <p:spPr>
          <a:xfrm>
            <a:off x="8825645"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9">
            <a:extLst>
              <a:ext uri="{FF2B5EF4-FFF2-40B4-BE49-F238E27FC236}">
                <a16:creationId xmlns:a16="http://schemas.microsoft.com/office/drawing/2014/main" id="{F2DA9BEC-6657-481E-BF50-FD6168724629}"/>
              </a:ext>
            </a:extLst>
          </p:cNvPr>
          <p:cNvSpPr>
            <a:spLocks noGrp="1"/>
          </p:cNvSpPr>
          <p:nvPr>
            <p:ph type="title"/>
          </p:nvPr>
        </p:nvSpPr>
        <p:spPr/>
        <p:txBody>
          <a:bodyPr/>
          <a:lstStyle/>
          <a:p>
            <a:br>
              <a:rPr lang="en-US" dirty="0"/>
            </a:br>
            <a:r>
              <a:rPr lang="en-US" dirty="0"/>
              <a:t>Stepping Up</a:t>
            </a:r>
            <a:br>
              <a:rPr lang="en-US" dirty="0"/>
            </a:br>
            <a:endParaRPr lang="en-US" dirty="0"/>
          </a:p>
        </p:txBody>
      </p:sp>
      <p:sp>
        <p:nvSpPr>
          <p:cNvPr id="16" name="Text Placeholder 4">
            <a:extLst>
              <a:ext uri="{FF2B5EF4-FFF2-40B4-BE49-F238E27FC236}">
                <a16:creationId xmlns:a16="http://schemas.microsoft.com/office/drawing/2014/main" id="{7CD7D4C2-BA4B-4D0C-8AA8-4162D626BD4D}"/>
              </a:ext>
            </a:extLst>
          </p:cNvPr>
          <p:cNvSpPr txBox="1">
            <a:spLocks/>
          </p:cNvSpPr>
          <p:nvPr/>
        </p:nvSpPr>
        <p:spPr bwMode="gray">
          <a:xfrm>
            <a:off x="475489"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Customers</a:t>
            </a:r>
          </a:p>
        </p:txBody>
      </p:sp>
      <p:sp>
        <p:nvSpPr>
          <p:cNvPr id="17" name="Text Placeholder 4">
            <a:extLst>
              <a:ext uri="{FF2B5EF4-FFF2-40B4-BE49-F238E27FC236}">
                <a16:creationId xmlns:a16="http://schemas.microsoft.com/office/drawing/2014/main" id="{9895E543-712E-41CA-920A-A2B6CC8174F8}"/>
              </a:ext>
            </a:extLst>
          </p:cNvPr>
          <p:cNvSpPr txBox="1">
            <a:spLocks/>
          </p:cNvSpPr>
          <p:nvPr/>
        </p:nvSpPr>
        <p:spPr bwMode="gray">
          <a:xfrm>
            <a:off x="3255818"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a:t>
            </a:r>
          </a:p>
        </p:txBody>
      </p:sp>
      <p:sp>
        <p:nvSpPr>
          <p:cNvPr id="18" name="Text Placeholder 4">
            <a:extLst>
              <a:ext uri="{FF2B5EF4-FFF2-40B4-BE49-F238E27FC236}">
                <a16:creationId xmlns:a16="http://schemas.microsoft.com/office/drawing/2014/main" id="{7821280E-87DC-4E9D-9044-0C504FB5DED8}"/>
              </a:ext>
            </a:extLst>
          </p:cNvPr>
          <p:cNvSpPr txBox="1">
            <a:spLocks/>
          </p:cNvSpPr>
          <p:nvPr/>
        </p:nvSpPr>
        <p:spPr bwMode="gray">
          <a:xfrm>
            <a:off x="6036147"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a:t>
            </a:r>
          </a:p>
        </p:txBody>
      </p:sp>
      <p:sp>
        <p:nvSpPr>
          <p:cNvPr id="19" name="Text Placeholder 4">
            <a:extLst>
              <a:ext uri="{FF2B5EF4-FFF2-40B4-BE49-F238E27FC236}">
                <a16:creationId xmlns:a16="http://schemas.microsoft.com/office/drawing/2014/main" id="{E340A27E-BD00-4680-B6B0-F001C4EB3A7E}"/>
              </a:ext>
            </a:extLst>
          </p:cNvPr>
          <p:cNvSpPr txBox="1">
            <a:spLocks/>
          </p:cNvSpPr>
          <p:nvPr/>
        </p:nvSpPr>
        <p:spPr bwMode="gray">
          <a:xfrm>
            <a:off x="8816477"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Industry</a:t>
            </a:r>
          </a:p>
        </p:txBody>
      </p:sp>
      <p:sp>
        <p:nvSpPr>
          <p:cNvPr id="25" name="TextBox 24">
            <a:extLst>
              <a:ext uri="{FF2B5EF4-FFF2-40B4-BE49-F238E27FC236}">
                <a16:creationId xmlns:a16="http://schemas.microsoft.com/office/drawing/2014/main" id="{6FDFDC55-09E4-4752-8813-AAC8BF64760A}"/>
              </a:ext>
            </a:extLst>
          </p:cNvPr>
          <p:cNvSpPr txBox="1"/>
          <p:nvPr/>
        </p:nvSpPr>
        <p:spPr>
          <a:xfrm>
            <a:off x="606900" y="3404310"/>
            <a:ext cx="2410620" cy="1421928"/>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Auto insurers have returned </a:t>
            </a:r>
            <a:r>
              <a:rPr kumimoji="0" lang="en-US" sz="16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$14 billion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far to customers' pockets around the country through premium relief</a:t>
            </a:r>
          </a:p>
        </p:txBody>
      </p:sp>
      <p:sp>
        <p:nvSpPr>
          <p:cNvPr id="26" name="TextBox 25">
            <a:extLst>
              <a:ext uri="{FF2B5EF4-FFF2-40B4-BE49-F238E27FC236}">
                <a16:creationId xmlns:a16="http://schemas.microsoft.com/office/drawing/2014/main" id="{76572B98-93CF-4BB8-9996-C2598D2BDF4E}"/>
              </a:ext>
            </a:extLst>
          </p:cNvPr>
          <p:cNvSpPr txBox="1"/>
          <p:nvPr/>
        </p:nvSpPr>
        <p:spPr>
          <a:xfrm>
            <a:off x="3261269" y="3404310"/>
            <a:ext cx="2647672" cy="2086725"/>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Insurers have pledged </a:t>
            </a:r>
            <a:r>
              <a:rPr kumimoji="0" lang="en-US" sz="16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more than an estimated $280 million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(according to III/Insurance Industry Charitable Foundation) in donations to the national and local organizations fighting this pandemic on the frontlines</a:t>
            </a:r>
          </a:p>
        </p:txBody>
      </p:sp>
      <p:sp>
        <p:nvSpPr>
          <p:cNvPr id="27" name="TextBox 26">
            <a:extLst>
              <a:ext uri="{FF2B5EF4-FFF2-40B4-BE49-F238E27FC236}">
                <a16:creationId xmlns:a16="http://schemas.microsoft.com/office/drawing/2014/main" id="{773CE3AC-5874-469A-8E7F-406CF5F81468}"/>
              </a:ext>
            </a:extLst>
          </p:cNvPr>
          <p:cNvSpPr txBox="1"/>
          <p:nvPr/>
        </p:nvSpPr>
        <p:spPr>
          <a:xfrm>
            <a:off x="6141026" y="3404310"/>
            <a:ext cx="2420044" cy="1643527"/>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Employing more than </a:t>
            </a:r>
            <a:r>
              <a:rPr kumimoji="0" lang="en-US" sz="16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2.8 million Americans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Insurers are taking care of their employees–many pledging no layoffs during the ongoing crisis</a:t>
            </a:r>
          </a:p>
        </p:txBody>
      </p:sp>
      <p:sp>
        <p:nvSpPr>
          <p:cNvPr id="28" name="TextBox 27">
            <a:extLst>
              <a:ext uri="{FF2B5EF4-FFF2-40B4-BE49-F238E27FC236}">
                <a16:creationId xmlns:a16="http://schemas.microsoft.com/office/drawing/2014/main" id="{66D6BBC0-707D-4050-BF3F-A0547CB89F9E}"/>
              </a:ext>
            </a:extLst>
          </p:cNvPr>
          <p:cNvSpPr txBox="1"/>
          <p:nvPr/>
        </p:nvSpPr>
        <p:spPr>
          <a:xfrm>
            <a:off x="8985224" y="3404310"/>
            <a:ext cx="2364766" cy="1643527"/>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Insurers are implementing </a:t>
            </a:r>
            <a:r>
              <a:rPr lang="en-US" sz="1600" b="1" dirty="0">
                <a:solidFill>
                  <a:schemeClr val="accent3"/>
                </a:solidFill>
                <a:latin typeface="Arial" panose="020B0604020202020204" pitchFamily="34" charset="0"/>
                <a:cs typeface="Arial" panose="020B0604020202020204" pitchFamily="34" charset="0"/>
              </a:rPr>
              <a:t>innovative solutions </a:t>
            </a:r>
            <a:r>
              <a:rPr lang="en-US" sz="1600" dirty="0">
                <a:solidFill>
                  <a:schemeClr val="tx1"/>
                </a:solidFill>
                <a:latin typeface="Arial" panose="020B0604020202020204" pitchFamily="34" charset="0"/>
                <a:cs typeface="Arial" panose="020B0604020202020204" pitchFamily="34" charset="0"/>
              </a:rPr>
              <a:t>to carrying out daily operations while respecting social distancing</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365C951E-D982-47D3-8936-0676F8F6A3C3}"/>
              </a:ext>
            </a:extLst>
          </p:cNvPr>
          <p:cNvSpPr/>
          <p:nvPr/>
        </p:nvSpPr>
        <p:spPr>
          <a:xfrm>
            <a:off x="475488" y="285199"/>
            <a:ext cx="442481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3B19E"/>
                </a:solidFill>
                <a:effectLst/>
                <a:uLnTx/>
                <a:uFillTx/>
                <a:latin typeface="Arial" panose="020B0604020202020204" pitchFamily="34" charset="0"/>
                <a:ea typeface="+mn-ea"/>
                <a:cs typeface="Arial" panose="020B0604020202020204" pitchFamily="34" charset="0"/>
              </a:rPr>
              <a:t>America's Insurers:</a:t>
            </a:r>
          </a:p>
        </p:txBody>
      </p:sp>
      <p:sp>
        <p:nvSpPr>
          <p:cNvPr id="31" name="Rectangle 30">
            <a:extLst>
              <a:ext uri="{FF2B5EF4-FFF2-40B4-BE49-F238E27FC236}">
                <a16:creationId xmlns:a16="http://schemas.microsoft.com/office/drawing/2014/main" id="{D296678C-D15D-40E7-8AD8-8CE7715BF756}"/>
              </a:ext>
            </a:extLst>
          </p:cNvPr>
          <p:cNvSpPr/>
          <p:nvPr/>
        </p:nvSpPr>
        <p:spPr>
          <a:xfrm>
            <a:off x="475488" y="1055124"/>
            <a:ext cx="8006906"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3B19E"/>
                </a:solidFill>
                <a:effectLst/>
                <a:uLnTx/>
                <a:uFillTx/>
                <a:latin typeface="Arial" panose="020B0604020202020204" pitchFamily="34" charset="0"/>
                <a:ea typeface="+mn-ea"/>
                <a:cs typeface="Arial" panose="020B0604020202020204" pitchFamily="34" charset="0"/>
              </a:rPr>
              <a:t>for Customers, Communities, and Employees </a:t>
            </a:r>
          </a:p>
        </p:txBody>
      </p:sp>
      <p:sp>
        <p:nvSpPr>
          <p:cNvPr id="32" name="Text Placeholder 4">
            <a:extLst>
              <a:ext uri="{FF2B5EF4-FFF2-40B4-BE49-F238E27FC236}">
                <a16:creationId xmlns:a16="http://schemas.microsoft.com/office/drawing/2014/main" id="{DAFAB493-B886-4927-B8D7-478CB3EE5F2D}"/>
              </a:ext>
            </a:extLst>
          </p:cNvPr>
          <p:cNvSpPr txBox="1">
            <a:spLocks/>
          </p:cNvSpPr>
          <p:nvPr/>
        </p:nvSpPr>
        <p:spPr bwMode="gray">
          <a:xfrm>
            <a:off x="474017" y="1760029"/>
            <a:ext cx="11176875" cy="870144"/>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insurance Industry is Applying Forward-thinking Solutions to Take Care of Its Customers, Communities, and Employees During the COVID-19 Crisis</a:t>
            </a:r>
          </a:p>
        </p:txBody>
      </p:sp>
    </p:spTree>
    <p:extLst>
      <p:ext uri="{BB962C8B-B14F-4D97-AF65-F5344CB8AC3E}">
        <p14:creationId xmlns:p14="http://schemas.microsoft.com/office/powerpoint/2010/main" val="39736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7E16E938-B3EC-42A4-AAA5-D7B357FD71ED}"/>
              </a:ext>
            </a:extLst>
          </p:cNvPr>
          <p:cNvSpPr/>
          <p:nvPr/>
        </p:nvSpPr>
        <p:spPr>
          <a:xfrm rot="10800000" flipH="1">
            <a:off x="0"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pic>
        <p:nvPicPr>
          <p:cNvPr id="12" name="Picture 11">
            <a:extLst>
              <a:ext uri="{FF2B5EF4-FFF2-40B4-BE49-F238E27FC236}">
                <a16:creationId xmlns:a16="http://schemas.microsoft.com/office/drawing/2014/main" id="{41E5A7FC-D4F7-4C2A-A135-A8E75898E7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3333"/>
          <a:stretch/>
        </p:blipFill>
        <p:spPr>
          <a:xfrm>
            <a:off x="0" y="6400800"/>
            <a:ext cx="12192000" cy="457200"/>
          </a:xfrm>
          <a:prstGeom prst="rect">
            <a:avLst/>
          </a:prstGeom>
        </p:spPr>
      </p:pic>
      <p:sp>
        <p:nvSpPr>
          <p:cNvPr id="2" name="Title 1"/>
          <p:cNvSpPr>
            <a:spLocks noGrp="1"/>
          </p:cNvSpPr>
          <p:nvPr>
            <p:ph type="ctrTitle"/>
          </p:nvPr>
        </p:nvSpPr>
        <p:spPr/>
        <p:txBody>
          <a:bodyPr/>
          <a:lstStyle/>
          <a:p>
            <a:r>
              <a:rPr lang="en-US" dirty="0"/>
              <a:t>Underwriting Trends  </a:t>
            </a:r>
          </a:p>
        </p:txBody>
      </p:sp>
      <p:pic>
        <p:nvPicPr>
          <p:cNvPr id="6" name="Picture 5" descr="A picture containing table, window, holding, food&#10;&#10;Description automatically generated">
            <a:extLst>
              <a:ext uri="{FF2B5EF4-FFF2-40B4-BE49-F238E27FC236}">
                <a16:creationId xmlns:a16="http://schemas.microsoft.com/office/drawing/2014/main" id="{6D9595B1-CBEC-4659-B33E-D1F4D6974D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1888" y="-1"/>
            <a:ext cx="6230112" cy="6400799"/>
          </a:xfrm>
          <a:prstGeom prst="rect">
            <a:avLst/>
          </a:prstGeom>
        </p:spPr>
      </p:pic>
    </p:spTree>
    <p:extLst>
      <p:ext uri="{BB962C8B-B14F-4D97-AF65-F5344CB8AC3E}">
        <p14:creationId xmlns:p14="http://schemas.microsoft.com/office/powerpoint/2010/main" val="29658128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bPZHuOur4.bdoH3u1iNUQ"/>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wcYoWxWemnevL6xcH82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QZrRQHefE4XyE41zNX0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8wrRorjsDAcUI7tpqA5Ttg"/>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6.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8826</TotalTime>
  <Words>2511</Words>
  <Application>Microsoft Office PowerPoint</Application>
  <PresentationFormat>Widescreen</PresentationFormat>
  <Paragraphs>459</Paragraphs>
  <Slides>53</Slides>
  <Notes>52</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53</vt:i4>
      </vt:variant>
    </vt:vector>
  </HeadingPairs>
  <TitlesOfParts>
    <vt:vector size="68" baseType="lpstr">
      <vt:lpstr>Arial</vt:lpstr>
      <vt:lpstr>Arial Narrow</vt:lpstr>
      <vt:lpstr>Calibri</vt:lpstr>
      <vt:lpstr>Calibri Light</vt:lpstr>
      <vt:lpstr>Cambria Math</vt:lpstr>
      <vt:lpstr>MV Boli</vt:lpstr>
      <vt:lpstr>Proxima Nova</vt:lpstr>
      <vt:lpstr>Wingdings</vt:lpstr>
      <vt:lpstr>Wingdings 3</vt:lpstr>
      <vt:lpstr>Office Theme</vt:lpstr>
      <vt:lpstr>Custom Design</vt:lpstr>
      <vt:lpstr>1_Custom Design</vt:lpstr>
      <vt:lpstr>2_Office Theme</vt:lpstr>
      <vt:lpstr>1_Office Theme</vt:lpstr>
      <vt:lpstr>think-cell Slide</vt:lpstr>
      <vt:lpstr>PowerPoint Presentation</vt:lpstr>
      <vt:lpstr>The Triple-I &amp; Its Mission</vt:lpstr>
      <vt:lpstr>The Disruption Continuum</vt:lpstr>
      <vt:lpstr>How Insurance Defines Success</vt:lpstr>
      <vt:lpstr>A New Milestone for Measuring Success</vt:lpstr>
      <vt:lpstr>How Insurance Drives Economic Growth</vt:lpstr>
      <vt:lpstr>Insurance &amp; Economic Leadership </vt:lpstr>
      <vt:lpstr> Stepping Up </vt:lpstr>
      <vt:lpstr>Underwriting Trends  </vt:lpstr>
      <vt:lpstr>COVID-19’s Impact</vt:lpstr>
      <vt:lpstr>Industry Outlook </vt:lpstr>
      <vt:lpstr>U.S. Inflation-Adjusted Insured Cat Losses</vt:lpstr>
      <vt:lpstr>Hurricane Forecast</vt:lpstr>
      <vt:lpstr>Commercial Lines Rate Changes </vt:lpstr>
      <vt:lpstr>Commercial Rate Changes</vt:lpstr>
      <vt:lpstr>Financial Trends  </vt:lpstr>
      <vt:lpstr>Key Sources of P/C Insurer Profits</vt:lpstr>
      <vt:lpstr>Policyholder Surplus by Quarter </vt:lpstr>
      <vt:lpstr>P/C Insurer Portfolio Yields, 2002–2020:Q1</vt:lpstr>
      <vt:lpstr>Interest Rates Tumbled, Will Recover Slowly</vt:lpstr>
      <vt:lpstr>Employment in Major Subsectors of the Insurance Industry:  A Surprise</vt:lpstr>
      <vt:lpstr>COVID-19</vt:lpstr>
      <vt:lpstr>Global Pandemics Are Uninsurable </vt:lpstr>
      <vt:lpstr>Global Pandemics Are Uninsurable </vt:lpstr>
      <vt:lpstr>Adopting and Adapting: Workarounds in the Workflow</vt:lpstr>
      <vt:lpstr>Monthly Costs of Retroactive Changes to SME BI Policies</vt:lpstr>
      <vt:lpstr>The Surge in Business Interruption Media Coverage Created an Opportunity for Triple-I to Serve as Industry Voice and Educator</vt:lpstr>
      <vt:lpstr>With Increased Attention and Scrutiny on Industry, Triple-I Identified the Need to Launch an Industry Campaign </vt:lpstr>
      <vt:lpstr>Six Months into COVID-19, News Coverage Continues to Shine Light on Growing Need for a Federal Policy Solution</vt:lpstr>
      <vt:lpstr>FAIR Guiding Principles: A Defined Perspective on Potential Policy Solutions</vt:lpstr>
      <vt:lpstr>PowerPoint Presentation</vt:lpstr>
      <vt:lpstr>Objective</vt:lpstr>
      <vt:lpstr>Strategies </vt:lpstr>
      <vt:lpstr>Success Metrics</vt:lpstr>
      <vt:lpstr>Action Partners</vt:lpstr>
      <vt:lpstr>PowerPoint Presentation</vt:lpstr>
      <vt:lpstr>PowerPoint Presentation</vt:lpstr>
      <vt:lpstr>Fairness and Equality </vt:lpstr>
      <vt:lpstr>Fairness and Equality: </vt:lpstr>
      <vt:lpstr>Employed Persons by Occupation, Sex, Race, and Hispanic or Latino Ethnicity, 2019</vt:lpstr>
      <vt:lpstr>African-Americans Are Particularly Under-represented</vt:lpstr>
      <vt:lpstr>Key Barriers for Minorities in Insurance</vt:lpstr>
      <vt:lpstr>The Higher Up One Goes the Less Diverse It Gets</vt:lpstr>
      <vt:lpstr>Fairer Outcomes for All</vt:lpstr>
      <vt:lpstr>Solutions?</vt:lpstr>
      <vt:lpstr>Where Do We Go from Here?</vt:lpstr>
      <vt:lpstr>Final Thoughts </vt:lpstr>
      <vt:lpstr>Insurers Are Financially Sound and Have the Resources* to Keep America Resilient</vt:lpstr>
      <vt:lpstr>It Takes a Movement to Build a Stronger, More Resilient America </vt:lpstr>
      <vt:lpstr>Commitment to Creating and Empowering Structure to Ensure Diversity and Inclusion at All Levels</vt:lpstr>
      <vt:lpstr>COVID-19 is Beyond the Scope of Insurers/Reinsurers </vt:lpstr>
      <vt:lpstr>Working in Tandem to Overcome Unprecedented Challenges</vt:lpstr>
      <vt:lpstr>PowerPoint Presentation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NAIC 2020 Insurance Summit</dc:title>
  <dc:subject>v2007 and v2010</dc:subject>
  <dc:creator>Call @ 866-2-eSlide</dc:creator>
  <dc:description>eSlide, LLC - P14228 - III PPT Template 4:3</dc:description>
  <cp:lastModifiedBy>Lewis, Charlene</cp:lastModifiedBy>
  <cp:revision>263</cp:revision>
  <dcterms:created xsi:type="dcterms:W3CDTF">2011-11-02T14:24:24Z</dcterms:created>
  <dcterms:modified xsi:type="dcterms:W3CDTF">2020-09-08T13:15:56Z</dcterms:modified>
</cp:coreProperties>
</file>