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631" r:id="rId2"/>
    <p:sldId id="672" r:id="rId3"/>
    <p:sldId id="714" r:id="rId4"/>
    <p:sldId id="731" r:id="rId5"/>
    <p:sldId id="737" r:id="rId6"/>
    <p:sldId id="733" r:id="rId7"/>
    <p:sldId id="740" r:id="rId8"/>
    <p:sldId id="706" r:id="rId9"/>
    <p:sldId id="741" r:id="rId10"/>
    <p:sldId id="715" r:id="rId11"/>
    <p:sldId id="716" r:id="rId12"/>
    <p:sldId id="728" r:id="rId13"/>
    <p:sldId id="729" r:id="rId14"/>
    <p:sldId id="743" r:id="rId15"/>
    <p:sldId id="730" r:id="rId16"/>
    <p:sldId id="717" r:id="rId17"/>
    <p:sldId id="723" r:id="rId18"/>
    <p:sldId id="724" r:id="rId19"/>
    <p:sldId id="726" r:id="rId20"/>
    <p:sldId id="735" r:id="rId21"/>
    <p:sldId id="738" r:id="rId22"/>
    <p:sldId id="750" r:id="rId23"/>
    <p:sldId id="742" r:id="rId24"/>
    <p:sldId id="744" r:id="rId25"/>
    <p:sldId id="749" r:id="rId26"/>
    <p:sldId id="746" r:id="rId27"/>
    <p:sldId id="713" r:id="rId28"/>
    <p:sldId id="747" r:id="rId29"/>
    <p:sldId id="748" r:id="rId30"/>
    <p:sldId id="574" r:id="rId31"/>
  </p:sldIdLst>
  <p:sldSz cx="9144000" cy="6858000" type="screen4x3"/>
  <p:notesSz cx="7010400" cy="92964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2" userDrawn="1">
          <p15:clr>
            <a:srgbClr val="A4A3A4"/>
          </p15:clr>
        </p15:guide>
        <p15:guide id="2" pos="2880">
          <p15:clr>
            <a:srgbClr val="A4A3A4"/>
          </p15:clr>
        </p15:guide>
        <p15:guide id="3" pos="840" userDrawn="1">
          <p15:clr>
            <a:srgbClr val="A4A3A4"/>
          </p15:clr>
        </p15:guide>
        <p15:guide id="4" orient="horz" pos="1128" userDrawn="1">
          <p15:clr>
            <a:srgbClr val="A4A3A4"/>
          </p15:clr>
        </p15:guide>
        <p15:guide id="5" orient="horz" pos="2880" userDrawn="1">
          <p15:clr>
            <a:srgbClr val="A4A3A4"/>
          </p15:clr>
        </p15:guide>
        <p15:guide id="6" orient="horz" pos="3600">
          <p15:clr>
            <a:srgbClr val="A4A3A4"/>
          </p15:clr>
        </p15:guide>
        <p15:guide id="7" orient="horz" pos="1142">
          <p15:clr>
            <a:srgbClr val="A4A3A4"/>
          </p15:clr>
        </p15:guide>
        <p15:guide id="8" pos="5208" userDrawn="1">
          <p15:clr>
            <a:srgbClr val="A4A3A4"/>
          </p15:clr>
        </p15:guide>
        <p15:guide id="9" pos="605">
          <p15:clr>
            <a:srgbClr val="A4A3A4"/>
          </p15:clr>
        </p15:guide>
        <p15:guide id="10" orient="horz" pos="3120" userDrawn="1">
          <p15:clr>
            <a:srgbClr val="A4A3A4"/>
          </p15:clr>
        </p15:guide>
        <p15:guide id="11" orient="horz" pos="1008" userDrawn="1">
          <p15:clr>
            <a:srgbClr val="A4A3A4"/>
          </p15:clr>
        </p15:guide>
        <p15:guide id="12" orient="horz">
          <p15:clr>
            <a:srgbClr val="A4A3A4"/>
          </p15:clr>
        </p15:guide>
        <p15:guide id="14" orient="horz" pos="320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DBE"/>
    <a:srgbClr val="F69322"/>
    <a:srgbClr val="234568"/>
    <a:srgbClr val="EBEBEB"/>
    <a:srgbClr val="D0D0D3"/>
    <a:srgbClr val="FF6600"/>
    <a:srgbClr val="2F8571"/>
    <a:srgbClr val="A6D8E7"/>
    <a:srgbClr val="D9AE3A"/>
    <a:srgbClr val="BD9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43" autoAdjust="0"/>
    <p:restoredTop sz="90476" autoAdjust="0"/>
  </p:normalViewPr>
  <p:slideViewPr>
    <p:cSldViewPr snapToGrid="0">
      <p:cViewPr varScale="1">
        <p:scale>
          <a:sx n="69" d="100"/>
          <a:sy n="69" d="100"/>
        </p:scale>
        <p:origin x="1854" y="60"/>
      </p:cViewPr>
      <p:guideLst>
        <p:guide orient="horz" pos="3312"/>
        <p:guide pos="2880"/>
        <p:guide pos="840"/>
        <p:guide orient="horz" pos="1128"/>
        <p:guide orient="horz" pos="2880"/>
        <p:guide orient="horz" pos="3600"/>
        <p:guide orient="horz" pos="1142"/>
        <p:guide pos="5208"/>
        <p:guide pos="605"/>
        <p:guide orient="horz" pos="3120"/>
        <p:guide orient="horz" pos="1008"/>
        <p:guide orient="horz"/>
        <p:guide orient="horz" pos="320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9" d="100"/>
          <a:sy n="99" d="100"/>
        </p:scale>
        <p:origin x="-3492" y="-96"/>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sz="1100"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90D53B4-B4FE-442B-BCF3-9023F49641CC}" type="datetimeFigureOut">
              <a:rPr lang="en-US" sz="1100"/>
              <a:t>8/19/2016</a:t>
            </a:fld>
            <a:endParaRPr lang="en-US" sz="1100"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sz="1100"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5E3EEC0-60C9-482C-B113-4433E60F7642}" type="slidenum">
              <a:rPr lang="en-US" sz="1100"/>
              <a:t>‹#›</a:t>
            </a:fld>
            <a:endParaRPr lang="en-US" sz="1100" dirty="0"/>
          </a:p>
        </p:txBody>
      </p:sp>
    </p:spTree>
    <p:extLst>
      <p:ext uri="{BB962C8B-B14F-4D97-AF65-F5344CB8AC3E}">
        <p14:creationId xmlns:p14="http://schemas.microsoft.com/office/powerpoint/2010/main" val="12625604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14463" y="325438"/>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8" name="Slide Number Placeholder 6"/>
          <p:cNvSpPr>
            <a:spLocks noGrp="1"/>
          </p:cNvSpPr>
          <p:nvPr>
            <p:ph type="sldNum" sz="quarter" idx="5"/>
          </p:nvPr>
        </p:nvSpPr>
        <p:spPr>
          <a:xfrm>
            <a:off x="0" y="9014374"/>
            <a:ext cx="7008778" cy="280412"/>
          </a:xfrm>
          <a:prstGeom prst="rect">
            <a:avLst/>
          </a:prstGeom>
        </p:spPr>
        <p:txBody>
          <a:bodyPr vert="horz" lIns="93177" tIns="46589" rIns="93177" bIns="46589" rtlCol="0" anchor="b"/>
          <a:lstStyle>
            <a:lvl1pPr algn="ctr">
              <a:defRPr sz="900">
                <a:solidFill>
                  <a:schemeClr val="tx1"/>
                </a:solidFill>
                <a:latin typeface="+mn-lt"/>
                <a:cs typeface="Arial" pitchFamily="34" charset="0"/>
              </a:defRPr>
            </a:lvl1pPr>
          </a:lstStyle>
          <a:p>
            <a:fld id="{D5F8523C-8729-40F0-9536-D6C4CA3AD238}" type="slidenum">
              <a:rPr lang="en-US" smtClean="0"/>
              <a:pPr/>
              <a:t>‹#›</a:t>
            </a:fld>
            <a:endParaRPr lang="en-US" dirty="0"/>
          </a:p>
        </p:txBody>
      </p:sp>
      <p:sp>
        <p:nvSpPr>
          <p:cNvPr id="9" name="Notes Placeholder 1"/>
          <p:cNvSpPr>
            <a:spLocks noGrp="1"/>
          </p:cNvSpPr>
          <p:nvPr>
            <p:ph type="body" sz="quarter" idx="3"/>
          </p:nvPr>
        </p:nvSpPr>
        <p:spPr>
          <a:xfrm>
            <a:off x="701040" y="3670141"/>
            <a:ext cx="5608320" cy="5229225"/>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842946"/>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0000"/>
      </a:lnSpc>
      <a:spcBef>
        <a:spcPts val="1200"/>
      </a:spcBef>
      <a:buClr>
        <a:srgbClr val="337DBE"/>
      </a:buClr>
      <a:buSzPct val="77000"/>
      <a:buFont typeface="Wingdings 3" panose="05040102010807070707" pitchFamily="18" charset="2"/>
      <a:buChar char="y"/>
      <a:defRPr lang="en-US" sz="1200" kern="1200" dirty="0" smtClean="0">
        <a:solidFill>
          <a:schemeClr val="tx1"/>
        </a:solidFill>
        <a:effectLst/>
        <a:latin typeface="+mn-lt"/>
        <a:ea typeface="+mn-ea"/>
        <a:cs typeface="+mn-cs"/>
      </a:defRPr>
    </a:lvl1pPr>
    <a:lvl2pPr marL="342900" indent="-142875" algn="l" defTabSz="914400" rtl="0" eaLnBrk="1" latinLnBrk="0" hangingPunct="1">
      <a:lnSpc>
        <a:spcPct val="90000"/>
      </a:lnSpc>
      <a:spcBef>
        <a:spcPts val="600"/>
      </a:spcBef>
      <a:buClr>
        <a:srgbClr val="337DBE"/>
      </a:buClr>
      <a:buFont typeface="Wingdings" panose="05000000000000000000" pitchFamily="2" charset="2"/>
      <a:buChar char="w"/>
      <a:defRPr lang="en-US" sz="1100" kern="1200" dirty="0" smtClean="0">
        <a:solidFill>
          <a:schemeClr val="tx1"/>
        </a:solidFill>
        <a:effectLst/>
        <a:latin typeface="+mn-lt"/>
        <a:ea typeface="+mn-ea"/>
        <a:cs typeface="+mn-cs"/>
      </a:defRPr>
    </a:lvl2pPr>
    <a:lvl3pPr marL="514350" indent="-119063" algn="l" defTabSz="914400" rtl="0" eaLnBrk="1" latinLnBrk="0" hangingPunct="1">
      <a:lnSpc>
        <a:spcPct val="90000"/>
      </a:lnSpc>
      <a:spcBef>
        <a:spcPts val="300"/>
      </a:spcBef>
      <a:buClr>
        <a:srgbClr val="337DBE"/>
      </a:buClr>
      <a:buFont typeface="Arial" pitchFamily="34" charset="0"/>
      <a:buChar char="–"/>
      <a:defRPr lang="en-US" sz="1000" kern="1200" dirty="0" smtClean="0">
        <a:solidFill>
          <a:schemeClr val="tx1"/>
        </a:solidFill>
        <a:effectLst/>
        <a:latin typeface="+mn-lt"/>
        <a:ea typeface="+mn-ea"/>
        <a:cs typeface="+mn-cs"/>
      </a:defRPr>
    </a:lvl3pPr>
    <a:lvl4pPr marL="685800" indent="-107950" algn="l" defTabSz="914400" rtl="0" eaLnBrk="1" latinLnBrk="0" hangingPunct="1">
      <a:lnSpc>
        <a:spcPct val="90000"/>
      </a:lnSpc>
      <a:spcBef>
        <a:spcPts val="200"/>
      </a:spcBef>
      <a:buClr>
        <a:srgbClr val="337DBE"/>
      </a:buClr>
      <a:buFont typeface="Wingdings" pitchFamily="2" charset="2"/>
      <a:buChar char="§"/>
      <a:defRPr lang="en-US" sz="900" kern="1200" dirty="0" smtClean="0">
        <a:solidFill>
          <a:schemeClr val="tx1"/>
        </a:solidFill>
        <a:effectLst/>
        <a:latin typeface="+mn-lt"/>
        <a:ea typeface="+mn-ea"/>
        <a:cs typeface="+mn-cs"/>
      </a:defRPr>
    </a:lvl4pPr>
    <a:lvl5pPr marL="800100" indent="-95250" algn="l" defTabSz="914400" rtl="0" eaLnBrk="1" latinLnBrk="0" hangingPunct="1">
      <a:lnSpc>
        <a:spcPct val="90000"/>
      </a:lnSpc>
      <a:spcBef>
        <a:spcPts val="100"/>
      </a:spcBef>
      <a:buClr>
        <a:srgbClr val="337DBE"/>
      </a:buClr>
      <a:buSzPct val="100000"/>
      <a:buFont typeface="Arial" panose="020B0604020202020204" pitchFamily="34" charset="0"/>
      <a:buChar char="»"/>
      <a:defRPr lang="en-US" sz="800" kern="1200" dirty="0">
        <a:solidFill>
          <a:schemeClr val="tx1"/>
        </a:solidFill>
        <a:effectLst/>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3"/>
          <p:cNvSpPr>
            <a:spLocks noGrp="1" noChangeArrowheads="1"/>
          </p:cNvSpPr>
          <p:nvPr>
            <p:ph type="sldNum" sz="quarter" idx="5"/>
          </p:nvPr>
        </p:nvSpPr>
        <p:spPr/>
        <p:txBody>
          <a:bodyPr/>
          <a:lstStyle/>
          <a:p>
            <a:pPr>
              <a:defRPr/>
            </a:pPr>
            <a:fld id="{91438143-1DA2-4BA3-AF43-18D3330F406F}" type="slidenum">
              <a:rPr lang="en-US" smtClean="0"/>
              <a:pPr>
                <a:defRPr/>
              </a:pPr>
              <a:t>1</a:t>
            </a:fld>
            <a:endParaRPr lang="en-US" dirty="0"/>
          </a:p>
        </p:txBody>
      </p:sp>
      <p:sp>
        <p:nvSpPr>
          <p:cNvPr id="157699" name="Rectangle 2"/>
          <p:cNvSpPr>
            <a:spLocks noGrp="1" noRot="1" noChangeAspect="1" noChangeArrowheads="1" noTextEdit="1"/>
          </p:cNvSpPr>
          <p:nvPr>
            <p:ph type="sldImg"/>
          </p:nvPr>
        </p:nvSpPr>
        <p:spPr>
          <a:xfrm>
            <a:off x="1412875" y="325438"/>
            <a:ext cx="4184650" cy="3138487"/>
          </a:xfrm>
          <a:ln/>
        </p:spPr>
      </p:sp>
      <p:sp>
        <p:nvSpPr>
          <p:cNvPr id="15770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40964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3"/>
          <p:cNvSpPr>
            <a:spLocks noGrp="1" noChangeArrowheads="1"/>
          </p:cNvSpPr>
          <p:nvPr>
            <p:ph type="sldNum" sz="quarter" idx="5"/>
          </p:nvPr>
        </p:nvSpPr>
        <p:spPr/>
        <p:txBody>
          <a:bodyPr/>
          <a:lstStyle/>
          <a:p>
            <a:fld id="{938F789B-0BA8-4A49-AFC3-8C639E029E1C}" type="slidenum">
              <a:rPr lang="en-US" smtClean="0"/>
              <a:pPr/>
              <a:t>2</a:t>
            </a:fld>
            <a:endParaRPr lang="en-US" dirty="0"/>
          </a:p>
        </p:txBody>
      </p:sp>
      <p:sp>
        <p:nvSpPr>
          <p:cNvPr id="3" name="Slide Image Placeholder 2"/>
          <p:cNvSpPr>
            <a:spLocks noGrp="1" noRot="1" noChangeAspect="1"/>
          </p:cNvSpPr>
          <p:nvPr>
            <p:ph type="sldImg"/>
          </p:nvPr>
        </p:nvSpPr>
        <p:spPr>
          <a:xfrm>
            <a:off x="1412875" y="325438"/>
            <a:ext cx="4184650" cy="3138487"/>
          </a:xfrm>
        </p:spPr>
      </p:sp>
      <p:sp>
        <p:nvSpPr>
          <p:cNvPr id="4" name="Notes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052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75" eaLnBrk="0" hangingPunct="0">
              <a:defRPr>
                <a:solidFill>
                  <a:schemeClr val="tx1"/>
                </a:solidFill>
                <a:latin typeface="Arial" panose="020B0604020202020204" pitchFamily="34" charset="0"/>
              </a:defRPr>
            </a:lvl1pPr>
            <a:lvl2pPr marL="742950" indent="-285750" defTabSz="930275" eaLnBrk="0" hangingPunct="0">
              <a:defRPr>
                <a:solidFill>
                  <a:schemeClr val="tx1"/>
                </a:solidFill>
                <a:latin typeface="Arial" panose="020B0604020202020204" pitchFamily="34" charset="0"/>
              </a:defRPr>
            </a:lvl2pPr>
            <a:lvl3pPr marL="1143000" indent="-228600" defTabSz="930275" eaLnBrk="0" hangingPunct="0">
              <a:defRPr>
                <a:solidFill>
                  <a:schemeClr val="tx1"/>
                </a:solidFill>
                <a:latin typeface="Arial" panose="020B0604020202020204" pitchFamily="34" charset="0"/>
              </a:defRPr>
            </a:lvl3pPr>
            <a:lvl4pPr marL="1600200" indent="-228600" defTabSz="930275" eaLnBrk="0" hangingPunct="0">
              <a:defRPr>
                <a:solidFill>
                  <a:schemeClr val="tx1"/>
                </a:solidFill>
                <a:latin typeface="Arial" panose="020B0604020202020204" pitchFamily="34" charset="0"/>
              </a:defRPr>
            </a:lvl4pPr>
            <a:lvl5pPr marL="2057400" indent="-228600" defTabSz="930275" eaLnBrk="0" hangingPunct="0">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109FD2-8828-4F38-A508-A3B6475BB148}" type="slidenum">
              <a:rPr lang="en-US" altLang="en-US"/>
              <a:pPr eaLnBrk="1" hangingPunct="1"/>
              <a:t>3</a:t>
            </a:fld>
            <a:endParaRPr lang="en-US" altLang="en-US"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7935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type="sldNum" sz="quarter" idx="5"/>
          </p:nvPr>
        </p:nvSpPr>
        <p:spPr>
          <a:xfrm>
            <a:off x="3148013" y="9034319"/>
            <a:ext cx="704850" cy="247794"/>
          </a:xfrm>
          <a:noFill/>
        </p:spPr>
        <p:txBody>
          <a:bodyPr/>
          <a:lstStyle/>
          <a:p>
            <a:fld id="{AC8C8879-8580-4725-A9F8-BA2E5C65BE2A}" type="slidenum">
              <a:rPr lang="en-US" smtClean="0"/>
              <a:pPr/>
              <a:t>25</a:t>
            </a:fld>
            <a:endParaRPr lang="en-US" dirty="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987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3"/>
          <p:cNvSpPr>
            <a:spLocks noGrp="1" noChangeArrowheads="1"/>
          </p:cNvSpPr>
          <p:nvPr>
            <p:ph type="sldNum" sz="quarter" idx="5"/>
          </p:nvPr>
        </p:nvSpPr>
        <p:spPr/>
        <p:txBody>
          <a:bodyPr/>
          <a:lstStyle/>
          <a:p>
            <a:fld id="{EA3D68F1-0777-4B1E-A52C-51505E82C0DB}" type="slidenum">
              <a:rPr lang="en-US" smtClean="0"/>
              <a:pPr/>
              <a:t>30</a:t>
            </a:fld>
            <a:endParaRPr lang="en-US" dirty="0"/>
          </a:p>
        </p:txBody>
      </p:sp>
      <p:sp>
        <p:nvSpPr>
          <p:cNvPr id="3" name="Slide Image Placeholder 2"/>
          <p:cNvSpPr>
            <a:spLocks noGrp="1" noRot="1" noChangeAspect="1"/>
          </p:cNvSpPr>
          <p:nvPr>
            <p:ph type="sldImg"/>
          </p:nvPr>
        </p:nvSpPr>
        <p:spPr>
          <a:xfrm>
            <a:off x="1412875" y="325438"/>
            <a:ext cx="4184650" cy="3138487"/>
          </a:xfrm>
        </p:spPr>
      </p:sp>
      <p:sp>
        <p:nvSpPr>
          <p:cNvPr id="4" name="Notes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8916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3998" cy="6858000"/>
          </a:xfrm>
          <a:prstGeom prst="rect">
            <a:avLst/>
          </a:prstGeom>
        </p:spPr>
      </p:pic>
      <p:sp>
        <p:nvSpPr>
          <p:cNvPr id="2" name="Title 1"/>
          <p:cNvSpPr>
            <a:spLocks noGrp="1"/>
          </p:cNvSpPr>
          <p:nvPr>
            <p:ph type="ctrTitle"/>
          </p:nvPr>
        </p:nvSpPr>
        <p:spPr>
          <a:xfrm>
            <a:off x="704081" y="3351344"/>
            <a:ext cx="7772400" cy="1380744"/>
          </a:xfrm>
        </p:spPr>
        <p:txBody>
          <a:bodyPr lIns="0" tIns="0" rIns="0" bIns="0"/>
          <a:lstStyle>
            <a:lvl1pPr algn="l">
              <a:defRPr sz="3600" b="0"/>
            </a:lvl1pPr>
          </a:lstStyle>
          <a:p>
            <a:r>
              <a:rPr lang="en-US" dirty="0"/>
              <a:t>Click to edit Master title style</a:t>
            </a:r>
          </a:p>
        </p:txBody>
      </p:sp>
      <p:sp>
        <p:nvSpPr>
          <p:cNvPr id="3" name="Subtitle 2"/>
          <p:cNvSpPr>
            <a:spLocks noGrp="1"/>
          </p:cNvSpPr>
          <p:nvPr>
            <p:ph type="subTitle" idx="1"/>
          </p:nvPr>
        </p:nvSpPr>
        <p:spPr>
          <a:xfrm>
            <a:off x="704081" y="4933256"/>
            <a:ext cx="7772400" cy="813816"/>
          </a:xfrm>
        </p:spPr>
        <p:txBody>
          <a:bodyPr lIns="0" tIns="0" rIns="0" bIns="0"/>
          <a:lstStyle>
            <a:lvl1pPr marL="0" indent="0" algn="l">
              <a:spcBef>
                <a:spcPts val="400"/>
              </a:spcBef>
              <a:buNone/>
              <a:defRPr sz="2000">
                <a:solidFill>
                  <a:srgbClr val="072C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descr="III_logo-4c.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4081" y="2243432"/>
            <a:ext cx="2539653" cy="752079"/>
          </a:xfrm>
          <a:prstGeom prst="rect">
            <a:avLst/>
          </a:prstGeom>
        </p:spPr>
      </p:pic>
    </p:spTree>
    <p:extLst>
      <p:ext uri="{BB962C8B-B14F-4D97-AF65-F5344CB8AC3E}">
        <p14:creationId xmlns:p14="http://schemas.microsoft.com/office/powerpoint/2010/main" val="325151434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eft One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5"/>
          </p:nvPr>
        </p:nvSpPr>
        <p:spPr>
          <a:xfrm>
            <a:off x="357188" y="2377439"/>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6"/>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37"/>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884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6"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7"/>
          </p:nvPr>
        </p:nvSpPr>
        <p:spPr>
          <a:xfrm>
            <a:off x="357188" y="237744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38"/>
          </p:nvPr>
        </p:nvSpPr>
        <p:spPr>
          <a:xfrm>
            <a:off x="4668837" y="2378075"/>
            <a:ext cx="4151376" cy="141605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39"/>
          </p:nvPr>
        </p:nvSpPr>
        <p:spPr>
          <a:xfrm>
            <a:off x="357188"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40"/>
          </p:nvPr>
        </p:nvSpPr>
        <p:spPr>
          <a:xfrm>
            <a:off x="4668838" y="4708525"/>
            <a:ext cx="4152900" cy="1417638"/>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593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6466" y="582489"/>
            <a:ext cx="7400925" cy="609979"/>
          </a:xfrm>
        </p:spPr>
        <p:txBody>
          <a:bodyPr rtlCol="0"/>
          <a:lstStyle/>
          <a:p>
            <a:r>
              <a:rPr lang="en-US" dirty="0"/>
              <a:t>Click to edit Master title style</a:t>
            </a:r>
          </a:p>
        </p:txBody>
      </p:sp>
      <p:sp>
        <p:nvSpPr>
          <p:cNvPr id="3" name="Content Placeholder 2"/>
          <p:cNvSpPr>
            <a:spLocks noGrp="1"/>
          </p:cNvSpPr>
          <p:nvPr>
            <p:ph idx="1"/>
          </p:nvPr>
        </p:nvSpPr>
        <p:spPr>
          <a:xfrm>
            <a:off x="495300" y="1357190"/>
            <a:ext cx="8153400" cy="4652963"/>
          </a:xfrm>
        </p:spPr>
        <p:txBody>
          <a:bodyPr rtlCol="0"/>
          <a:lstStyle>
            <a:lvl1pPr>
              <a:defRPr>
                <a:solidFill>
                  <a:srgbClr val="444648"/>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10"/>
          <p:cNvSpPr>
            <a:spLocks noGrp="1" noChangeArrowheads="1"/>
          </p:cNvSpPr>
          <p:nvPr>
            <p:ph type="sldNum" sz="quarter" idx="12"/>
          </p:nvPr>
        </p:nvSpPr>
        <p:spPr>
          <a:ln/>
        </p:spPr>
        <p:txBody>
          <a:bodyPr/>
          <a:lstStyle>
            <a:lvl1pPr>
              <a:defRPr/>
            </a:lvl1pPr>
          </a:lstStyle>
          <a:p>
            <a:fld id="{F2AB8969-EBB3-4AB8-8CB7-0442A537E71E}" type="slidenum">
              <a:rPr lang="en-US" altLang="en-US"/>
              <a:pPr/>
              <a:t>‹#›</a:t>
            </a:fld>
            <a:endParaRPr lang="en-US" altLang="en-US" dirty="0"/>
          </a:p>
        </p:txBody>
      </p:sp>
      <p:sp>
        <p:nvSpPr>
          <p:cNvPr id="7" name="Right Triangle 6"/>
          <p:cNvSpPr/>
          <p:nvPr userDrawn="1"/>
        </p:nvSpPr>
        <p:spPr>
          <a:xfrm rot="5400000">
            <a:off x="0" y="0"/>
            <a:ext cx="810846" cy="810846"/>
          </a:xfrm>
          <a:prstGeom prst="rtTriangle">
            <a:avLst/>
          </a:prstGeom>
          <a:solidFill>
            <a:srgbClr val="2868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p:cNvSpPr/>
          <p:nvPr userDrawn="1"/>
        </p:nvSpPr>
        <p:spPr>
          <a:xfrm rot="16200000">
            <a:off x="4984750" y="2698750"/>
            <a:ext cx="4159250" cy="415925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9" name="Rectangle 105"/>
          <p:cNvSpPr>
            <a:spLocks noGrp="1" noChangeArrowheads="1"/>
          </p:cNvSpPr>
          <p:nvPr>
            <p:ph type="dt" sz="half" idx="2"/>
          </p:nvPr>
        </p:nvSpPr>
        <p:spPr bwMode="auto">
          <a:xfrm>
            <a:off x="85725" y="6961188"/>
            <a:ext cx="1352550" cy="12118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eaLnBrk="0" hangingPunct="0">
              <a:lnSpc>
                <a:spcPct val="85000"/>
              </a:lnSpc>
              <a:spcBef>
                <a:spcPct val="20000"/>
              </a:spcBef>
              <a:defRPr sz="900" smtClean="0">
                <a:solidFill>
                  <a:schemeClr val="bg1"/>
                </a:solidFill>
                <a:latin typeface="Arial" charset="0"/>
              </a:defRPr>
            </a:lvl1pPr>
          </a:lstStyle>
          <a:p>
            <a:pPr>
              <a:defRPr/>
            </a:pPr>
            <a:r>
              <a:rPr lang="en-US" dirty="0"/>
              <a:t>010816</a:t>
            </a:r>
          </a:p>
        </p:txBody>
      </p:sp>
      <p:sp>
        <p:nvSpPr>
          <p:cNvPr id="10" name="Rectangle 106"/>
          <p:cNvSpPr>
            <a:spLocks noGrp="1" noChangeArrowheads="1"/>
          </p:cNvSpPr>
          <p:nvPr>
            <p:ph type="ftr" sz="quarter" idx="3"/>
          </p:nvPr>
        </p:nvSpPr>
        <p:spPr bwMode="auto">
          <a:xfrm>
            <a:off x="2695575" y="6961188"/>
            <a:ext cx="3752850" cy="12118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ctr" eaLnBrk="0" hangingPunct="0">
              <a:lnSpc>
                <a:spcPct val="85000"/>
              </a:lnSpc>
              <a:spcBef>
                <a:spcPct val="20000"/>
              </a:spcBef>
              <a:defRPr sz="900" smtClean="0">
                <a:solidFill>
                  <a:schemeClr val="bg1"/>
                </a:solidFill>
                <a:latin typeface="Arial" charset="0"/>
              </a:defRPr>
            </a:lvl1pPr>
          </a:lstStyle>
          <a:p>
            <a:pPr>
              <a:defRPr/>
            </a:pPr>
            <a:r>
              <a:rPr lang="en-US" dirty="0"/>
              <a:t>III Member Benefits and Services</a:t>
            </a:r>
          </a:p>
        </p:txBody>
      </p:sp>
    </p:spTree>
    <p:extLst>
      <p:ext uri="{BB962C8B-B14F-4D97-AF65-F5344CB8AC3E}">
        <p14:creationId xmlns:p14="http://schemas.microsoft.com/office/powerpoint/2010/main" val="1520841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Right Triangle 5"/>
          <p:cNvSpPr/>
          <p:nvPr userDrawn="1"/>
        </p:nvSpPr>
        <p:spPr>
          <a:xfrm rot="5400000">
            <a:off x="0" y="0"/>
            <a:ext cx="810846" cy="810846"/>
          </a:xfrm>
          <a:prstGeom prst="rtTriangle">
            <a:avLst/>
          </a:prstGeom>
          <a:solidFill>
            <a:srgbClr val="2868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ight Triangle 6"/>
          <p:cNvSpPr/>
          <p:nvPr userDrawn="1"/>
        </p:nvSpPr>
        <p:spPr>
          <a:xfrm rot="16200000">
            <a:off x="4984750" y="2698750"/>
            <a:ext cx="4159250" cy="415925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p:txBody>
          <a:bodyPr rtlCol="0"/>
          <a:lstStyle/>
          <a:p>
            <a:r>
              <a:rPr lang="en-US" dirty="0"/>
              <a:t>Click to edit Master title style</a:t>
            </a:r>
          </a:p>
        </p:txBody>
      </p:sp>
      <p:sp>
        <p:nvSpPr>
          <p:cNvPr id="5" name="Rectangle 110"/>
          <p:cNvSpPr>
            <a:spLocks noGrp="1" noChangeArrowheads="1"/>
          </p:cNvSpPr>
          <p:nvPr>
            <p:ph type="sldNum" sz="quarter" idx="12"/>
          </p:nvPr>
        </p:nvSpPr>
        <p:spPr>
          <a:ln/>
        </p:spPr>
        <p:txBody>
          <a:bodyPr/>
          <a:lstStyle>
            <a:lvl1pPr>
              <a:defRPr/>
            </a:lvl1pPr>
          </a:lstStyle>
          <a:p>
            <a:fld id="{050A3947-A84A-4E64-B180-3879AFBA63F2}" type="slidenum">
              <a:rPr lang="en-US" altLang="en-US"/>
              <a:pPr/>
              <a:t>‹#›</a:t>
            </a:fld>
            <a:endParaRPr lang="en-US" altLang="en-US" dirty="0"/>
          </a:p>
        </p:txBody>
      </p:sp>
      <p:sp>
        <p:nvSpPr>
          <p:cNvPr id="8" name="Rectangle 105"/>
          <p:cNvSpPr>
            <a:spLocks noGrp="1" noChangeArrowheads="1"/>
          </p:cNvSpPr>
          <p:nvPr>
            <p:ph type="dt" sz="half" idx="2"/>
          </p:nvPr>
        </p:nvSpPr>
        <p:spPr bwMode="auto">
          <a:xfrm>
            <a:off x="85725" y="6961188"/>
            <a:ext cx="1352550" cy="12118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eaLnBrk="0" hangingPunct="0">
              <a:lnSpc>
                <a:spcPct val="85000"/>
              </a:lnSpc>
              <a:spcBef>
                <a:spcPct val="20000"/>
              </a:spcBef>
              <a:defRPr sz="900" smtClean="0">
                <a:solidFill>
                  <a:schemeClr val="bg1"/>
                </a:solidFill>
                <a:latin typeface="Arial" charset="0"/>
              </a:defRPr>
            </a:lvl1pPr>
          </a:lstStyle>
          <a:p>
            <a:pPr>
              <a:defRPr/>
            </a:pPr>
            <a:r>
              <a:rPr lang="en-US" dirty="0"/>
              <a:t>010816</a:t>
            </a:r>
          </a:p>
        </p:txBody>
      </p:sp>
      <p:sp>
        <p:nvSpPr>
          <p:cNvPr id="9" name="Rectangle 106"/>
          <p:cNvSpPr>
            <a:spLocks noGrp="1" noChangeArrowheads="1"/>
          </p:cNvSpPr>
          <p:nvPr>
            <p:ph type="ftr" sz="quarter" idx="3"/>
          </p:nvPr>
        </p:nvSpPr>
        <p:spPr bwMode="auto">
          <a:xfrm>
            <a:off x="2695575" y="6961188"/>
            <a:ext cx="3752850" cy="12118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ctr" eaLnBrk="0" hangingPunct="0">
              <a:lnSpc>
                <a:spcPct val="85000"/>
              </a:lnSpc>
              <a:spcBef>
                <a:spcPct val="20000"/>
              </a:spcBef>
              <a:defRPr sz="900" smtClean="0">
                <a:solidFill>
                  <a:schemeClr val="bg1"/>
                </a:solidFill>
                <a:latin typeface="Arial" charset="0"/>
              </a:defRPr>
            </a:lvl1pPr>
          </a:lstStyle>
          <a:p>
            <a:pPr>
              <a:defRPr/>
            </a:pPr>
            <a:r>
              <a:rPr lang="en-US" dirty="0"/>
              <a:t>III Member Benefits and Services</a:t>
            </a:r>
          </a:p>
        </p:txBody>
      </p:sp>
    </p:spTree>
    <p:extLst>
      <p:ext uri="{BB962C8B-B14F-4D97-AF65-F5344CB8AC3E}">
        <p14:creationId xmlns:p14="http://schemas.microsoft.com/office/powerpoint/2010/main" val="3949802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6" name="Freeform 5"/>
          <p:cNvSpPr/>
          <p:nvPr userDrawn="1"/>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Title 1"/>
          <p:cNvSpPr>
            <a:spLocks noGrp="1"/>
          </p:cNvSpPr>
          <p:nvPr>
            <p:ph type="ctrTitle"/>
          </p:nvPr>
        </p:nvSpPr>
        <p:spPr bwMode="gray">
          <a:xfrm>
            <a:off x="704080" y="1960694"/>
            <a:ext cx="7772400" cy="1380744"/>
          </a:xfrm>
        </p:spPr>
        <p:txBody>
          <a:bodyPr lIns="0" tIns="0" rIns="0" bIns="0" anchor="b" anchorCtr="0"/>
          <a:lstStyle>
            <a:lvl1pPr algn="l">
              <a:defRPr sz="3600" b="0">
                <a:solidFill>
                  <a:schemeClr val="bg1"/>
                </a:solidFill>
              </a:defRPr>
            </a:lvl1pPr>
          </a:lstStyle>
          <a:p>
            <a:r>
              <a:rPr lang="en-US" dirty="0"/>
              <a:t>Click to edit Master title style</a:t>
            </a:r>
          </a:p>
        </p:txBody>
      </p:sp>
      <p:sp>
        <p:nvSpPr>
          <p:cNvPr id="3" name="Subtitle 2"/>
          <p:cNvSpPr>
            <a:spLocks noGrp="1"/>
          </p:cNvSpPr>
          <p:nvPr>
            <p:ph type="subTitle" idx="1"/>
          </p:nvPr>
        </p:nvSpPr>
        <p:spPr bwMode="gray">
          <a:xfrm>
            <a:off x="704080" y="3542606"/>
            <a:ext cx="6949440" cy="813816"/>
          </a:xfrm>
        </p:spPr>
        <p:txBody>
          <a:bodyPr lIns="0" tIns="0" rIns="0" bIns="0"/>
          <a:lstStyle>
            <a:lvl1pPr marL="0" indent="0" algn="l">
              <a:spcBef>
                <a:spcPts val="4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594827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28416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_Gray Triangle">
    <p:spTree>
      <p:nvGrpSpPr>
        <p:cNvPr id="1" name=""/>
        <p:cNvGrpSpPr/>
        <p:nvPr/>
      </p:nvGrpSpPr>
      <p:grpSpPr>
        <a:xfrm>
          <a:off x="0" y="0"/>
          <a:ext cx="0" cy="0"/>
          <a:chOff x="0" y="0"/>
          <a:chExt cx="0" cy="0"/>
        </a:xfrm>
      </p:grpSpPr>
      <p:sp>
        <p:nvSpPr>
          <p:cNvPr id="5" name="Right Triangle 4"/>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0169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8882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Gray Triangle">
    <p:spTree>
      <p:nvGrpSpPr>
        <p:cNvPr id="1" name=""/>
        <p:cNvGrpSpPr/>
        <p:nvPr/>
      </p:nvGrpSpPr>
      <p:grpSpPr>
        <a:xfrm>
          <a:off x="0" y="0"/>
          <a:ext cx="0" cy="0"/>
          <a:chOff x="0" y="0"/>
          <a:chExt cx="0" cy="0"/>
        </a:xfrm>
      </p:grpSpPr>
      <p:sp>
        <p:nvSpPr>
          <p:cNvPr id="6" name="Right Triangle 5"/>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53866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8467724"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1"/>
          </p:nvPr>
        </p:nvSpPr>
        <p:spPr>
          <a:xfrm>
            <a:off x="352425" y="2377440"/>
            <a:ext cx="8467725" cy="374650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193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79"/>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3"/>
          </p:nvPr>
        </p:nvSpPr>
        <p:spPr>
          <a:xfrm>
            <a:off x="357188" y="2377440"/>
            <a:ext cx="4148137"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4"/>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376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6" y="1188720"/>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0"/>
          </p:nvPr>
        </p:nvSpPr>
        <p:spPr>
          <a:xfrm>
            <a:off x="352426"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4" name="Content Placeholder 3"/>
          <p:cNvSpPr>
            <a:spLocks noGrp="1"/>
          </p:cNvSpPr>
          <p:nvPr>
            <p:ph sz="quarter" idx="37"/>
          </p:nvPr>
        </p:nvSpPr>
        <p:spPr>
          <a:xfrm>
            <a:off x="352425" y="2381250"/>
            <a:ext cx="4152900"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8"/>
          </p:nvPr>
        </p:nvSpPr>
        <p:spPr>
          <a:xfrm>
            <a:off x="4668837" y="2381249"/>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9"/>
          </p:nvPr>
        </p:nvSpPr>
        <p:spPr>
          <a:xfrm>
            <a:off x="4668837" y="4712970"/>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752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14" name="Right Triangle 13"/>
          <p:cNvSpPr>
            <a:spLocks noChangeAspect="1"/>
          </p:cNvSpPr>
          <p:nvPr/>
        </p:nvSpPr>
        <p:spPr>
          <a:xfrm rot="5400000">
            <a:off x="0" y="0"/>
            <a:ext cx="768096" cy="768096"/>
          </a:xfrm>
          <a:prstGeom prst="rtTriangle">
            <a:avLst/>
          </a:prstGeom>
          <a:solidFill>
            <a:srgbClr val="337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txBox="1">
            <a:spLocks/>
          </p:cNvSpPr>
          <p:nvPr/>
        </p:nvSpPr>
        <p:spPr bwMode="gray">
          <a:xfrm>
            <a:off x="8620125" y="6662377"/>
            <a:ext cx="438150" cy="12018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mtClean="0">
                <a:solidFill>
                  <a:schemeClr val="tx1">
                    <a:lumMod val="75000"/>
                    <a:lumOff val="25000"/>
                  </a:schemeClr>
                </a:solidFill>
                <a:latin typeface="+mn-lt"/>
              </a:rPr>
              <a:pPr/>
              <a:t>‹#›</a:t>
            </a:fld>
            <a:endParaRPr lang="en-US" dirty="0">
              <a:solidFill>
                <a:schemeClr val="tx1">
                  <a:lumMod val="75000"/>
                  <a:lumOff val="25000"/>
                </a:schemeClr>
              </a:solidFill>
              <a:latin typeface="+mn-lt"/>
            </a:endParaRPr>
          </a:p>
        </p:txBody>
      </p:sp>
      <p:sp>
        <p:nvSpPr>
          <p:cNvPr id="2" name="Title Placeholder 1"/>
          <p:cNvSpPr>
            <a:spLocks noGrp="1"/>
          </p:cNvSpPr>
          <p:nvPr>
            <p:ph type="title"/>
          </p:nvPr>
        </p:nvSpPr>
        <p:spPr>
          <a:xfrm>
            <a:off x="356616" y="231310"/>
            <a:ext cx="8458200" cy="950976"/>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bwMode="gray">
          <a:xfrm>
            <a:off x="356616" y="1883664"/>
            <a:ext cx="8458200" cy="404164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p:nvPicPr>
        <p:blipFill>
          <a:blip r:embed="rId15"/>
          <a:stretch>
            <a:fillRect/>
          </a:stretch>
        </p:blipFill>
        <p:spPr>
          <a:xfrm>
            <a:off x="469900" y="6403975"/>
            <a:ext cx="330200" cy="304800"/>
          </a:xfrm>
          <a:prstGeom prst="rect">
            <a:avLst/>
          </a:prstGeom>
        </p:spPr>
      </p:pic>
    </p:spTree>
    <p:extLst>
      <p:ext uri="{BB962C8B-B14F-4D97-AF65-F5344CB8AC3E}">
        <p14:creationId xmlns:p14="http://schemas.microsoft.com/office/powerpoint/2010/main" val="1633675084"/>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4" r:id="rId3"/>
    <p:sldLayoutId id="2147483664" r:id="rId4"/>
    <p:sldLayoutId id="2147483650" r:id="rId5"/>
    <p:sldLayoutId id="2147483665" r:id="rId6"/>
    <p:sldLayoutId id="2147483655" r:id="rId7"/>
    <p:sldLayoutId id="2147483656" r:id="rId8"/>
    <p:sldLayoutId id="2147483658" r:id="rId9"/>
    <p:sldLayoutId id="2147483659" r:id="rId10"/>
    <p:sldLayoutId id="2147483657" r:id="rId11"/>
    <p:sldLayoutId id="2147483666" r:id="rId12"/>
    <p:sldLayoutId id="2147483667" r:id="rId13"/>
  </p:sldLayoutIdLst>
  <p:txStyles>
    <p:title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p:titleStyle>
    <p:body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dev.knowyourstuff.org/" TargetMode="External"/><Relationship Id="rId2" Type="http://schemas.openxmlformats.org/officeDocument/2006/relationships/hyperlink" Target="http://www.knowyourstuff.org/" TargetMode="Externa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mailto:jeannes@iii.or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iii.org/presentations" TargetMode="External"/><Relationship Id="rId4" Type="http://schemas.openxmlformats.org/officeDocument/2006/relationships/hyperlink" Target="http://www.iii.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p:txBody>
          <a:bodyPr/>
          <a:lstStyle/>
          <a:p>
            <a:r>
              <a:rPr lang="en-US" dirty="0"/>
              <a:t>National Association of Latino Elected and Appointed Officials </a:t>
            </a:r>
            <a:br>
              <a:rPr lang="en-US" dirty="0"/>
            </a:br>
            <a:endParaRPr lang="en-US" dirty="0"/>
          </a:p>
        </p:txBody>
      </p:sp>
      <p:sp>
        <p:nvSpPr>
          <p:cNvPr id="94211" name="Rectangle 3"/>
          <p:cNvSpPr>
            <a:spLocks noGrp="1" noChangeArrowheads="1"/>
          </p:cNvSpPr>
          <p:nvPr>
            <p:ph type="subTitle" idx="1"/>
          </p:nvPr>
        </p:nvSpPr>
        <p:spPr>
          <a:xfrm>
            <a:off x="704081" y="4543783"/>
            <a:ext cx="7772400" cy="813816"/>
          </a:xfrm>
        </p:spPr>
        <p:txBody>
          <a:bodyPr/>
          <a:lstStyle/>
          <a:p>
            <a:r>
              <a:rPr lang="en-US" dirty="0"/>
              <a:t>National Policy Institute on Emergency Planning and Preparedness</a:t>
            </a:r>
          </a:p>
          <a:p>
            <a:r>
              <a:rPr lang="en-US" dirty="0"/>
              <a:t>August 19-20, 2016</a:t>
            </a:r>
          </a:p>
          <a:p>
            <a:r>
              <a:rPr lang="en-US" dirty="0"/>
              <a:t>Sheraton Hotel, Boston, MA</a:t>
            </a:r>
          </a:p>
        </p:txBody>
      </p:sp>
      <p:sp>
        <p:nvSpPr>
          <p:cNvPr id="9" name="Rectangle 3"/>
          <p:cNvSpPr txBox="1">
            <a:spLocks noChangeArrowheads="1"/>
          </p:cNvSpPr>
          <p:nvPr/>
        </p:nvSpPr>
        <p:spPr bwMode="gray">
          <a:xfrm>
            <a:off x="704080" y="5636303"/>
            <a:ext cx="8439919" cy="122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182880" anchor="b" anchorCtr="0">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ts val="600"/>
              </a:spcBef>
              <a:buClr>
                <a:schemeClr val="accent1"/>
              </a:buClr>
              <a:buFont typeface="Wingdings" panose="05000000000000000000" pitchFamily="2" charset="2"/>
              <a:buNone/>
            </a:pPr>
            <a:r>
              <a:rPr lang="en-US" altLang="en-US" sz="1200" spc="50" dirty="0">
                <a:solidFill>
                  <a:srgbClr val="337DBE"/>
                </a:solidFill>
                <a:latin typeface="+mn-lt"/>
              </a:rPr>
              <a:t>Jeanne M. Salvatore, Senior Vice President, Public Affairs &amp;  Chief Communications Officer</a:t>
            </a:r>
          </a:p>
          <a:p>
            <a:pPr>
              <a:lnSpc>
                <a:spcPct val="90000"/>
              </a:lnSpc>
              <a:spcBef>
                <a:spcPts val="600"/>
              </a:spcBef>
              <a:buClr>
                <a:schemeClr val="accent1"/>
              </a:buClr>
              <a:buFont typeface="Wingdings" panose="05000000000000000000" pitchFamily="2" charset="2"/>
              <a:buNone/>
            </a:pPr>
            <a:r>
              <a:rPr lang="en-US" altLang="en-US" sz="1200" spc="50" dirty="0">
                <a:solidFill>
                  <a:srgbClr val="337DBE"/>
                </a:solidFill>
                <a:latin typeface="+mn-lt"/>
                <a:sym typeface="Symbol" panose="05050102010706020507" pitchFamily="18" charset="2"/>
              </a:rPr>
              <a:t>Insurance Information Institute </a:t>
            </a:r>
            <a:r>
              <a:rPr lang="en-US" altLang="en-US" sz="1200" spc="50" dirty="0">
                <a:solidFill>
                  <a:srgbClr val="337DBE"/>
                </a:solidFill>
                <a:latin typeface="+mn-lt"/>
                <a:sym typeface="Wingdings"/>
              </a:rPr>
              <a:t> </a:t>
            </a:r>
            <a:r>
              <a:rPr lang="en-US" altLang="en-US" sz="1200" spc="50" dirty="0">
                <a:solidFill>
                  <a:srgbClr val="337DBE"/>
                </a:solidFill>
                <a:latin typeface="+mn-lt"/>
                <a:sym typeface="Symbol" panose="05050102010706020507" pitchFamily="18" charset="2"/>
              </a:rPr>
              <a:t>110 William Street </a:t>
            </a:r>
            <a:r>
              <a:rPr lang="en-US" altLang="en-US" sz="1200" spc="50" dirty="0">
                <a:solidFill>
                  <a:srgbClr val="337DBE"/>
                </a:solidFill>
                <a:latin typeface="+mn-lt"/>
                <a:sym typeface="Wingdings"/>
              </a:rPr>
              <a:t> </a:t>
            </a:r>
            <a:r>
              <a:rPr lang="en-US" altLang="en-US" sz="1200" spc="50" dirty="0">
                <a:solidFill>
                  <a:srgbClr val="337DBE"/>
                </a:solidFill>
                <a:latin typeface="+mn-lt"/>
                <a:sym typeface="Symbol" panose="05050102010706020507" pitchFamily="18" charset="2"/>
              </a:rPr>
              <a:t>New York, NY 10038 </a:t>
            </a:r>
            <a:br>
              <a:rPr lang="en-US" altLang="en-US" sz="1200" spc="50" dirty="0">
                <a:solidFill>
                  <a:srgbClr val="337DBE"/>
                </a:solidFill>
                <a:latin typeface="+mn-lt"/>
                <a:sym typeface="Symbol" panose="05050102010706020507" pitchFamily="18" charset="2"/>
              </a:rPr>
            </a:br>
            <a:r>
              <a:rPr lang="en-US" altLang="en-US" sz="1200" spc="50" dirty="0">
                <a:solidFill>
                  <a:srgbClr val="337DBE"/>
                </a:solidFill>
                <a:latin typeface="+mn-lt"/>
                <a:sym typeface="Symbol" panose="05050102010706020507" pitchFamily="18" charset="2"/>
              </a:rPr>
              <a:t>Tel: 212.346.5555 </a:t>
            </a:r>
            <a:r>
              <a:rPr lang="en-US" altLang="en-US" sz="1200" spc="50" dirty="0">
                <a:solidFill>
                  <a:srgbClr val="337DBE"/>
                </a:solidFill>
                <a:latin typeface="+mn-lt"/>
                <a:sym typeface="Wingdings"/>
              </a:rPr>
              <a:t></a:t>
            </a:r>
            <a:r>
              <a:rPr lang="en-US" altLang="en-US" sz="1200" spc="50" dirty="0">
                <a:solidFill>
                  <a:srgbClr val="337DBE"/>
                </a:solidFill>
                <a:latin typeface="+mn-lt"/>
                <a:sym typeface="Symbol" panose="05050102010706020507" pitchFamily="18" charset="2"/>
              </a:rPr>
              <a:t> Cell: 917.612.4088 </a:t>
            </a:r>
            <a:r>
              <a:rPr lang="en-US" altLang="en-US" sz="1200" spc="50" dirty="0">
                <a:solidFill>
                  <a:srgbClr val="337DBE"/>
                </a:solidFill>
                <a:latin typeface="+mn-lt"/>
                <a:sym typeface="Wingdings"/>
              </a:rPr>
              <a:t></a:t>
            </a:r>
            <a:r>
              <a:rPr lang="en-US" altLang="en-US" sz="1200" spc="50" dirty="0">
                <a:solidFill>
                  <a:srgbClr val="337DBE"/>
                </a:solidFill>
                <a:latin typeface="+mn-lt"/>
                <a:sym typeface="Symbol" panose="05050102010706020507" pitchFamily="18" charset="2"/>
              </a:rPr>
              <a:t> Jeannes@iii.org </a:t>
            </a:r>
            <a:r>
              <a:rPr lang="en-US" altLang="en-US" sz="1200" spc="50" dirty="0">
                <a:solidFill>
                  <a:srgbClr val="337DBE"/>
                </a:solidFill>
                <a:latin typeface="+mn-lt"/>
                <a:sym typeface="Wingdings"/>
              </a:rPr>
              <a:t></a:t>
            </a:r>
            <a:r>
              <a:rPr lang="en-US" altLang="en-US" sz="1200" spc="50" dirty="0">
                <a:solidFill>
                  <a:srgbClr val="337DBE"/>
                </a:solidFill>
                <a:latin typeface="+mn-lt"/>
                <a:sym typeface="Symbol" panose="05050102010706020507" pitchFamily="18" charset="2"/>
              </a:rPr>
              <a:t> www.iii.org</a:t>
            </a:r>
          </a:p>
        </p:txBody>
      </p:sp>
    </p:spTree>
    <p:custDataLst>
      <p:tags r:id="rId1"/>
    </p:custDataLst>
    <p:extLst>
      <p:ext uri="{BB962C8B-B14F-4D97-AF65-F5344CB8AC3E}">
        <p14:creationId xmlns:p14="http://schemas.microsoft.com/office/powerpoint/2010/main" val="180341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Insuring Against a Disaster</a:t>
            </a:r>
          </a:p>
        </p:txBody>
      </p:sp>
      <p:sp>
        <p:nvSpPr>
          <p:cNvPr id="3" name="Content Placeholder 2"/>
          <p:cNvSpPr>
            <a:spLocks noGrp="1"/>
          </p:cNvSpPr>
          <p:nvPr>
            <p:ph idx="1"/>
          </p:nvPr>
        </p:nvSpPr>
        <p:spPr/>
        <p:txBody>
          <a:bodyPr/>
          <a:lstStyle/>
          <a:p>
            <a:r>
              <a:rPr lang="en-US" dirty="0"/>
              <a:t>Standard home, renters and business insurance policies clearly list the disasters that are covered and the disasters that are not. </a:t>
            </a:r>
          </a:p>
          <a:p>
            <a:r>
              <a:rPr lang="en-US" dirty="0"/>
              <a:t>The two biggest disasters that are not covered are floods and earthquakes.</a:t>
            </a:r>
          </a:p>
          <a:p>
            <a:r>
              <a:rPr lang="en-US" dirty="0"/>
              <a:t>Flooding is available from the National Flood Insurance Program (NFIP)  and a few private insurance companies. Excess flood insurance is available from private insurance.</a:t>
            </a:r>
          </a:p>
          <a:p>
            <a:r>
              <a:rPr lang="en-US" dirty="0"/>
              <a:t>Earthquake insurance is available from private insurance companies and in California from the California Earthquake Authority (CEA)</a:t>
            </a:r>
          </a:p>
        </p:txBody>
      </p:sp>
      <p:sp>
        <p:nvSpPr>
          <p:cNvPr id="4" name="Text Placeholder 3"/>
          <p:cNvSpPr>
            <a:spLocks noGrp="1"/>
          </p:cNvSpPr>
          <p:nvPr>
            <p:ph type="body" sz="quarter" idx="15"/>
          </p:nvPr>
        </p:nvSpPr>
        <p:spPr/>
        <p:txBody>
          <a:bodyPr/>
          <a:lstStyle/>
          <a:p>
            <a:r>
              <a:rPr lang="en-US" dirty="0"/>
              <a:t>What is Covered and What is Not!</a:t>
            </a:r>
          </a:p>
        </p:txBody>
      </p:sp>
    </p:spTree>
    <p:extLst>
      <p:ext uri="{BB962C8B-B14F-4D97-AF65-F5344CB8AC3E}">
        <p14:creationId xmlns:p14="http://schemas.microsoft.com/office/powerpoint/2010/main" val="791843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6616" y="104932"/>
            <a:ext cx="8458200" cy="930612"/>
          </a:xfrm>
        </p:spPr>
        <p:txBody>
          <a:bodyPr/>
          <a:lstStyle/>
          <a:p>
            <a:r>
              <a:rPr lang="en-US" dirty="0"/>
              <a:t>I.I.I. Web Content on Standard Home Insurance</a:t>
            </a:r>
          </a:p>
        </p:txBody>
      </p:sp>
      <p:sp>
        <p:nvSpPr>
          <p:cNvPr id="7" name="Text Placeholder 6"/>
          <p:cNvSpPr>
            <a:spLocks noGrp="1"/>
          </p:cNvSpPr>
          <p:nvPr>
            <p:ph type="body" sz="quarter" idx="15"/>
          </p:nvPr>
        </p:nvSpPr>
        <p:spPr/>
        <p:txBody>
          <a:bodyPr/>
          <a:lstStyle/>
          <a:p>
            <a:r>
              <a:rPr lang="en-US" dirty="0"/>
              <a:t>Polices Clearly List Disasters Covered and Disasters Not Covered</a:t>
            </a:r>
          </a:p>
        </p:txBody>
      </p:sp>
      <p:sp>
        <p:nvSpPr>
          <p:cNvPr id="17" name="Text Placeholder 16"/>
          <p:cNvSpPr>
            <a:spLocks noGrp="1"/>
          </p:cNvSpPr>
          <p:nvPr>
            <p:ph type="body" sz="quarter" idx="16"/>
          </p:nvPr>
        </p:nvSpPr>
        <p:spPr/>
        <p:txBody>
          <a:bodyPr/>
          <a:lstStyle/>
          <a:p>
            <a:endParaRPr lang="en-US" dirty="0"/>
          </a:p>
        </p:txBody>
      </p:sp>
      <p:sp>
        <p:nvSpPr>
          <p:cNvPr id="18" name="Text Placeholder 17"/>
          <p:cNvSpPr>
            <a:spLocks noGrp="1"/>
          </p:cNvSpPr>
          <p:nvPr>
            <p:ph type="body" sz="quarter" idx="30"/>
          </p:nvPr>
        </p:nvSpPr>
        <p:spPr/>
        <p:txBody>
          <a:bodyPr/>
          <a:lstStyle/>
          <a:p>
            <a:r>
              <a:rPr lang="en-US" dirty="0"/>
              <a:t>Renters, Condo, Single Family Homes Policies Coverage</a:t>
            </a:r>
          </a:p>
        </p:txBody>
      </p:sp>
      <p:sp>
        <p:nvSpPr>
          <p:cNvPr id="19" name="Text Placeholder 18"/>
          <p:cNvSpPr>
            <a:spLocks noGrp="1"/>
          </p:cNvSpPr>
          <p:nvPr>
            <p:ph type="body" sz="quarter" idx="32"/>
          </p:nvPr>
        </p:nvSpPr>
        <p:spPr/>
        <p:txBody>
          <a:bodyPr/>
          <a:lstStyle/>
          <a:p>
            <a:r>
              <a:rPr lang="en-US" dirty="0"/>
              <a:t>Separate Insurance Is Needed for these Disasters</a:t>
            </a:r>
          </a:p>
        </p:txBody>
      </p:sp>
      <p:pic>
        <p:nvPicPr>
          <p:cNvPr id="13" name="Content Placeholder 12"/>
          <p:cNvPicPr>
            <a:picLocks noGrp="1" noChangeAspect="1"/>
          </p:cNvPicPr>
          <p:nvPr>
            <p:ph sz="quarter" idx="33"/>
          </p:nvPr>
        </p:nvPicPr>
        <p:blipFill>
          <a:blip r:embed="rId2"/>
          <a:stretch>
            <a:fillRect/>
          </a:stretch>
        </p:blipFill>
        <p:spPr>
          <a:xfrm>
            <a:off x="539646" y="2378075"/>
            <a:ext cx="3837482" cy="3748088"/>
          </a:xfrm>
          <a:ln w="38100">
            <a:solidFill>
              <a:schemeClr val="accent1"/>
            </a:solidFill>
          </a:ln>
        </p:spPr>
      </p:pic>
      <p:pic>
        <p:nvPicPr>
          <p:cNvPr id="21" name="Content Placeholder 20"/>
          <p:cNvPicPr>
            <a:picLocks noGrp="1" noChangeAspect="1"/>
          </p:cNvPicPr>
          <p:nvPr>
            <p:ph sz="quarter" idx="34"/>
          </p:nvPr>
        </p:nvPicPr>
        <p:blipFill>
          <a:blip r:embed="rId3"/>
          <a:stretch>
            <a:fillRect/>
          </a:stretch>
        </p:blipFill>
        <p:spPr>
          <a:xfrm>
            <a:off x="4668838" y="2450606"/>
            <a:ext cx="4151312" cy="3675557"/>
          </a:xfrm>
          <a:prstGeom prst="rect">
            <a:avLst/>
          </a:prstGeom>
          <a:ln w="38100">
            <a:solidFill>
              <a:schemeClr val="accent1"/>
            </a:solidFill>
          </a:ln>
        </p:spPr>
      </p:pic>
    </p:spTree>
    <p:extLst>
      <p:ext uri="{BB962C8B-B14F-4D97-AF65-F5344CB8AC3E}">
        <p14:creationId xmlns:p14="http://schemas.microsoft.com/office/powerpoint/2010/main" val="4052986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Flood Insurance Background</a:t>
            </a:r>
          </a:p>
        </p:txBody>
      </p:sp>
      <p:sp>
        <p:nvSpPr>
          <p:cNvPr id="3" name="Content Placeholder 2"/>
          <p:cNvSpPr>
            <a:spLocks noGrp="1"/>
          </p:cNvSpPr>
          <p:nvPr>
            <p:ph idx="1"/>
          </p:nvPr>
        </p:nvSpPr>
        <p:spPr>
          <a:xfrm>
            <a:off x="356616" y="1469036"/>
            <a:ext cx="8458200" cy="4586990"/>
          </a:xfrm>
        </p:spPr>
        <p:txBody>
          <a:bodyPr/>
          <a:lstStyle/>
          <a:p>
            <a:r>
              <a:rPr lang="en-US" dirty="0"/>
              <a:t>Congress created the NFIP in 1968 in response to the rising cost of taxpayer-funded disaster relief for flood victims and the increasing amount of damage caused by floods. The NFIP makes federally backed flood insurance available in communities that agree to adopt and enforce floodplain management ordinances to reduce future flood damage. </a:t>
            </a:r>
          </a:p>
          <a:p>
            <a:r>
              <a:rPr lang="en-US" dirty="0"/>
              <a:t>The NFIP provides coverage for up to $250,000 for the structure of the home on a replacement cost basis and up to $100,000 for personal possessions on an actual cash value basis. </a:t>
            </a:r>
          </a:p>
          <a:p>
            <a:r>
              <a:rPr lang="en-US" dirty="0"/>
              <a:t>Private flood insurance is available for those who need additional insurance protection, known as excess coverage, over and above the basic policy or for people whose communities do not participate in the NFIP. Some insurers have introduced special policies for high-value properties. </a:t>
            </a:r>
          </a:p>
          <a:p>
            <a:endParaRPr lang="en-US" dirty="0"/>
          </a:p>
        </p:txBody>
      </p:sp>
    </p:spTree>
    <p:extLst>
      <p:ext uri="{BB962C8B-B14F-4D97-AF65-F5344CB8AC3E}">
        <p14:creationId xmlns:p14="http://schemas.microsoft.com/office/powerpoint/2010/main" val="4269969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 Few People Purchase Flood Insurance</a:t>
            </a:r>
          </a:p>
        </p:txBody>
      </p:sp>
      <p:sp>
        <p:nvSpPr>
          <p:cNvPr id="3" name="Content Placeholder 2"/>
          <p:cNvSpPr>
            <a:spLocks noGrp="1"/>
          </p:cNvSpPr>
          <p:nvPr>
            <p:ph idx="1"/>
          </p:nvPr>
        </p:nvSpPr>
        <p:spPr/>
        <p:txBody>
          <a:bodyPr/>
          <a:lstStyle/>
          <a:p>
            <a:r>
              <a:rPr lang="en-US" dirty="0"/>
              <a:t>A 2016 poll by the Insurance Information Institute found that 12 percent of American homeowners had a flood insurance policy, lower than the 14 percent who had the coverage in 2015. </a:t>
            </a:r>
          </a:p>
          <a:p>
            <a:r>
              <a:rPr lang="en-US" dirty="0"/>
              <a:t>The percentage of homeowners with flood insurance was highest in the South, at 14 percent. </a:t>
            </a:r>
          </a:p>
          <a:p>
            <a:r>
              <a:rPr lang="en-US" dirty="0"/>
              <a:t>Thirteen percent of homeowners in the Northeast had a flood insurance policy, 10 percent of homeowners in the West had a flood insurance policy, while 8 percent of homeowners in the Midwest had flood insurance.</a:t>
            </a:r>
          </a:p>
          <a:p>
            <a:r>
              <a:rPr lang="en-US" dirty="0"/>
              <a:t>Flooding is the most common natural disaster in the U.S. with over 90 Percent of all Natural Disasters having some form of Flooding.</a:t>
            </a:r>
          </a:p>
        </p:txBody>
      </p:sp>
      <p:sp>
        <p:nvSpPr>
          <p:cNvPr id="4" name="Text Placeholder 3"/>
          <p:cNvSpPr>
            <a:spLocks noGrp="1"/>
          </p:cNvSpPr>
          <p:nvPr>
            <p:ph type="body" sz="quarter" idx="15"/>
          </p:nvPr>
        </p:nvSpPr>
        <p:spPr/>
        <p:txBody>
          <a:bodyPr/>
          <a:lstStyle/>
          <a:p>
            <a:r>
              <a:rPr lang="en-US" dirty="0"/>
              <a:t>People Underestimate the Risk of Flooding</a:t>
            </a:r>
          </a:p>
        </p:txBody>
      </p:sp>
      <p:sp>
        <p:nvSpPr>
          <p:cNvPr id="5" name="Text Placeholder 4"/>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3083191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0"/>
            <a:ext cx="8787384" cy="1188720"/>
          </a:xfrm>
        </p:spPr>
        <p:txBody>
          <a:bodyPr/>
          <a:lstStyle/>
          <a:p>
            <a:r>
              <a:rPr lang="en-US" dirty="0"/>
              <a:t>FloodSmart.gov – Go to Place for Information on Risk of Flooding and Cost of a Policy</a:t>
            </a:r>
          </a:p>
        </p:txBody>
      </p:sp>
      <p:pic>
        <p:nvPicPr>
          <p:cNvPr id="6" name="Content Placeholder 5"/>
          <p:cNvPicPr>
            <a:picLocks noGrp="1" noChangeAspect="1"/>
          </p:cNvPicPr>
          <p:nvPr>
            <p:ph idx="1"/>
          </p:nvPr>
        </p:nvPicPr>
        <p:blipFill>
          <a:blip r:embed="rId2"/>
          <a:stretch>
            <a:fillRect/>
          </a:stretch>
        </p:blipFill>
        <p:spPr>
          <a:xfrm>
            <a:off x="1316993" y="1884363"/>
            <a:ext cx="6538589" cy="4040187"/>
          </a:xfrm>
          <a:prstGeom prst="rect">
            <a:avLst/>
          </a:prstGeom>
        </p:spPr>
      </p:pic>
      <p:sp>
        <p:nvSpPr>
          <p:cNvPr id="4" name="Text Placeholder 3"/>
          <p:cNvSpPr>
            <a:spLocks noGrp="1"/>
          </p:cNvSpPr>
          <p:nvPr>
            <p:ph type="body" sz="quarter" idx="15"/>
          </p:nvPr>
        </p:nvSpPr>
        <p:spPr>
          <a:xfrm>
            <a:off x="356616" y="1188720"/>
            <a:ext cx="8454009" cy="695643"/>
          </a:xfrm>
          <a:solidFill>
            <a:schemeClr val="accent2"/>
          </a:solidFill>
          <a:ln w="57150">
            <a:solidFill>
              <a:schemeClr val="accent1"/>
            </a:solidFill>
          </a:ln>
        </p:spPr>
        <p:txBody>
          <a:bodyPr/>
          <a:lstStyle/>
          <a:p>
            <a:r>
              <a:rPr lang="en-US" dirty="0"/>
              <a:t>Important to also understand limitations of the Policy – No Additional Living Expenses and Limited Coverage for Basements.</a:t>
            </a:r>
          </a:p>
        </p:txBody>
      </p:sp>
      <p:sp>
        <p:nvSpPr>
          <p:cNvPr id="5" name="Text Placeholder 4"/>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4063665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California Earthquake Authority</a:t>
            </a:r>
          </a:p>
        </p:txBody>
      </p:sp>
      <p:pic>
        <p:nvPicPr>
          <p:cNvPr id="13" name="Content Placeholder 12"/>
          <p:cNvPicPr>
            <a:picLocks noGrp="1" noChangeAspect="1"/>
          </p:cNvPicPr>
          <p:nvPr>
            <p:ph idx="1"/>
          </p:nvPr>
        </p:nvPicPr>
        <p:blipFill>
          <a:blip r:embed="rId2"/>
          <a:stretch>
            <a:fillRect/>
          </a:stretch>
        </p:blipFill>
        <p:spPr>
          <a:xfrm>
            <a:off x="474562" y="1919618"/>
            <a:ext cx="5294328" cy="4040187"/>
          </a:xfrm>
          <a:prstGeom prst="rect">
            <a:avLst/>
          </a:prstGeom>
        </p:spPr>
      </p:pic>
      <p:sp>
        <p:nvSpPr>
          <p:cNvPr id="11" name="Text Placeholder 10"/>
          <p:cNvSpPr>
            <a:spLocks noGrp="1"/>
          </p:cNvSpPr>
          <p:nvPr>
            <p:ph type="body" sz="quarter" idx="15"/>
          </p:nvPr>
        </p:nvSpPr>
        <p:spPr>
          <a:xfrm>
            <a:off x="474562" y="1188720"/>
            <a:ext cx="8455306" cy="396947"/>
          </a:xfrm>
        </p:spPr>
        <p:txBody>
          <a:bodyPr/>
          <a:lstStyle/>
          <a:p>
            <a:r>
              <a:rPr lang="en-US" dirty="0"/>
              <a:t>Provides Detailed Information on Earthquake Insurance</a:t>
            </a:r>
          </a:p>
        </p:txBody>
      </p:sp>
      <p:sp>
        <p:nvSpPr>
          <p:cNvPr id="12" name="Text Placeholder 11"/>
          <p:cNvSpPr>
            <a:spLocks noGrp="1"/>
          </p:cNvSpPr>
          <p:nvPr>
            <p:ph type="body" sz="quarter" idx="16"/>
          </p:nvPr>
        </p:nvSpPr>
        <p:spPr/>
        <p:txBody>
          <a:bodyPr/>
          <a:lstStyle/>
          <a:p>
            <a:endParaRPr lang="en-US" dirty="0"/>
          </a:p>
        </p:txBody>
      </p:sp>
      <p:sp>
        <p:nvSpPr>
          <p:cNvPr id="2" name="TextBox 1"/>
          <p:cNvSpPr txBox="1"/>
          <p:nvPr/>
        </p:nvSpPr>
        <p:spPr>
          <a:xfrm>
            <a:off x="6030410" y="2010201"/>
            <a:ext cx="2552217" cy="2862322"/>
          </a:xfrm>
          <a:prstGeom prst="rect">
            <a:avLst/>
          </a:prstGeom>
          <a:noFill/>
          <a:ln w="57150">
            <a:solidFill>
              <a:schemeClr val="accent1"/>
            </a:solidFill>
          </a:ln>
        </p:spPr>
        <p:txBody>
          <a:bodyPr wrap="square" rtlCol="0" anchor="ctr" anchorCtr="0">
            <a:spAutoFit/>
          </a:bodyPr>
          <a:lstStyle/>
          <a:p>
            <a:pPr>
              <a:lnSpc>
                <a:spcPct val="90000"/>
              </a:lnSpc>
              <a:spcBef>
                <a:spcPts val="1200"/>
              </a:spcBef>
              <a:buClr>
                <a:srgbClr val="337DBE"/>
              </a:buClr>
              <a:buSzPct val="77000"/>
            </a:pPr>
            <a:r>
              <a:rPr lang="en-US" sz="2000" b="1" dirty="0"/>
              <a:t>I.I.I. Website has white papers, facts and stats, consumer articles and educational videos on earthquake risk, insurance and preparedness for a national audience</a:t>
            </a:r>
          </a:p>
        </p:txBody>
      </p:sp>
    </p:spTree>
    <p:extLst>
      <p:ext uri="{BB962C8B-B14F-4D97-AF65-F5344CB8AC3E}">
        <p14:creationId xmlns:p14="http://schemas.microsoft.com/office/powerpoint/2010/main" val="1750403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to Get the Right Amount of Insurance</a:t>
            </a:r>
          </a:p>
        </p:txBody>
      </p:sp>
      <p:sp>
        <p:nvSpPr>
          <p:cNvPr id="5" name="Text Placeholder 4"/>
          <p:cNvSpPr>
            <a:spLocks noGrp="1"/>
          </p:cNvSpPr>
          <p:nvPr>
            <p:ph type="body" sz="quarter" idx="30"/>
          </p:nvPr>
        </p:nvSpPr>
        <p:spPr/>
        <p:txBody>
          <a:bodyPr/>
          <a:lstStyle/>
          <a:p>
            <a:r>
              <a:rPr lang="en-US" dirty="0"/>
              <a:t>Important to Get the Right Amount of Insurance</a:t>
            </a:r>
          </a:p>
        </p:txBody>
      </p:sp>
      <p:sp>
        <p:nvSpPr>
          <p:cNvPr id="6" name="Text Placeholder 5"/>
          <p:cNvSpPr>
            <a:spLocks noGrp="1"/>
          </p:cNvSpPr>
          <p:nvPr>
            <p:ph type="body" sz="quarter" idx="32"/>
          </p:nvPr>
        </p:nvSpPr>
        <p:spPr/>
        <p:txBody>
          <a:bodyPr/>
          <a:lstStyle/>
          <a:p>
            <a:r>
              <a:rPr lang="en-US" dirty="0"/>
              <a:t>I.I.I. Web Content Explaining Coverage In Standard Home Ins.</a:t>
            </a:r>
          </a:p>
        </p:txBody>
      </p:sp>
      <p:sp>
        <p:nvSpPr>
          <p:cNvPr id="7" name="Content Placeholder 6"/>
          <p:cNvSpPr>
            <a:spLocks noGrp="1"/>
          </p:cNvSpPr>
          <p:nvPr>
            <p:ph sz="quarter" idx="33"/>
          </p:nvPr>
        </p:nvSpPr>
        <p:spPr>
          <a:xfrm>
            <a:off x="164892" y="2466044"/>
            <a:ext cx="4871803" cy="3949746"/>
          </a:xfrm>
        </p:spPr>
        <p:txBody>
          <a:bodyPr/>
          <a:lstStyle/>
          <a:p>
            <a:r>
              <a:rPr lang="en-US" dirty="0"/>
              <a:t>Need enough insurance rebuild your home.</a:t>
            </a:r>
          </a:p>
          <a:p>
            <a:r>
              <a:rPr lang="en-US" dirty="0"/>
              <a:t>Replace all of your personal possessions.</a:t>
            </a:r>
          </a:p>
          <a:p>
            <a:r>
              <a:rPr lang="en-US" dirty="0"/>
              <a:t>Have sufficient ALE or additional living expense coverage in case you are unable to live in your home due to an insured catastrophe such as a fire or hurricane.</a:t>
            </a:r>
          </a:p>
          <a:p>
            <a:r>
              <a:rPr lang="en-US" dirty="0"/>
              <a:t>Liability protection in the event of a lawsuit.</a:t>
            </a:r>
          </a:p>
          <a:p>
            <a:endParaRPr lang="en-US" dirty="0"/>
          </a:p>
        </p:txBody>
      </p:sp>
      <p:pic>
        <p:nvPicPr>
          <p:cNvPr id="11" name="Content Placeholder 10"/>
          <p:cNvPicPr>
            <a:picLocks noGrp="1" noChangeAspect="1"/>
          </p:cNvPicPr>
          <p:nvPr>
            <p:ph sz="quarter" idx="34"/>
          </p:nvPr>
        </p:nvPicPr>
        <p:blipFill>
          <a:blip r:embed="rId2"/>
          <a:stretch>
            <a:fillRect/>
          </a:stretch>
        </p:blipFill>
        <p:spPr>
          <a:xfrm>
            <a:off x="5065245" y="2570975"/>
            <a:ext cx="3358858" cy="3844815"/>
          </a:xfrm>
          <a:prstGeom prst="rect">
            <a:avLst/>
          </a:prstGeom>
          <a:ln w="38100">
            <a:solidFill>
              <a:schemeClr val="accent1"/>
            </a:solidFill>
          </a:ln>
        </p:spPr>
      </p:pic>
    </p:spTree>
    <p:extLst>
      <p:ext uri="{BB962C8B-B14F-4D97-AF65-F5344CB8AC3E}">
        <p14:creationId xmlns:p14="http://schemas.microsoft.com/office/powerpoint/2010/main" val="1931075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76466" y="1"/>
            <a:ext cx="8442682" cy="1192468"/>
          </a:xfrm>
        </p:spPr>
        <p:txBody>
          <a:bodyPr/>
          <a:lstStyle/>
          <a:p>
            <a:r>
              <a:rPr lang="en-US" dirty="0"/>
              <a:t>Specific Details to Determine How Much to Purchase</a:t>
            </a:r>
          </a:p>
        </p:txBody>
      </p:sp>
      <p:pic>
        <p:nvPicPr>
          <p:cNvPr id="13" name="Content Placeholder 12"/>
          <p:cNvPicPr>
            <a:picLocks noGrp="1" noChangeAspect="1"/>
          </p:cNvPicPr>
          <p:nvPr>
            <p:ph idx="1"/>
          </p:nvPr>
        </p:nvPicPr>
        <p:blipFill>
          <a:blip r:embed="rId2"/>
          <a:stretch>
            <a:fillRect/>
          </a:stretch>
        </p:blipFill>
        <p:spPr>
          <a:xfrm>
            <a:off x="1273993" y="1357313"/>
            <a:ext cx="6596014" cy="4652962"/>
          </a:xfrm>
          <a:prstGeom prst="rect">
            <a:avLst/>
          </a:prstGeom>
        </p:spPr>
      </p:pic>
    </p:spTree>
    <p:extLst>
      <p:ext uri="{BB962C8B-B14F-4D97-AF65-F5344CB8AC3E}">
        <p14:creationId xmlns:p14="http://schemas.microsoft.com/office/powerpoint/2010/main" val="2281331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Deductibles is Extremely Important to Understand</a:t>
            </a:r>
          </a:p>
        </p:txBody>
      </p:sp>
      <p:pic>
        <p:nvPicPr>
          <p:cNvPr id="4" name="Content Placeholder 3"/>
          <p:cNvPicPr>
            <a:picLocks noGrp="1" noChangeAspect="1"/>
          </p:cNvPicPr>
          <p:nvPr>
            <p:ph idx="1"/>
          </p:nvPr>
        </p:nvPicPr>
        <p:blipFill>
          <a:blip r:embed="rId2"/>
          <a:stretch>
            <a:fillRect/>
          </a:stretch>
        </p:blipFill>
        <p:spPr>
          <a:xfrm>
            <a:off x="1261338" y="1357313"/>
            <a:ext cx="6621324" cy="4652962"/>
          </a:xfrm>
          <a:prstGeom prst="rect">
            <a:avLst/>
          </a:prstGeom>
        </p:spPr>
      </p:pic>
    </p:spTree>
    <p:extLst>
      <p:ext uri="{BB962C8B-B14F-4D97-AF65-F5344CB8AC3E}">
        <p14:creationId xmlns:p14="http://schemas.microsoft.com/office/powerpoint/2010/main" val="1444168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 States and the District of Columbia have Hurricane Deductibles</a:t>
            </a:r>
          </a:p>
        </p:txBody>
      </p:sp>
      <p:sp>
        <p:nvSpPr>
          <p:cNvPr id="3" name="Content Placeholder 2"/>
          <p:cNvSpPr>
            <a:spLocks noGrp="1"/>
          </p:cNvSpPr>
          <p:nvPr>
            <p:ph idx="1"/>
          </p:nvPr>
        </p:nvSpPr>
        <p:spPr>
          <a:xfrm>
            <a:off x="0" y="1183303"/>
            <a:ext cx="9144000" cy="4742010"/>
          </a:xfrm>
        </p:spPr>
        <p:txBody>
          <a:bodyPr/>
          <a:lstStyle/>
          <a:p>
            <a:r>
              <a:rPr lang="en-US" dirty="0"/>
              <a:t>There are two kinds of deductibles: hurricane deductibles, which apply to damage solely from hurricanes, and windstorm or wind/hail deductibles, which apply to any kind of wind damage. </a:t>
            </a:r>
          </a:p>
          <a:p>
            <a:r>
              <a:rPr lang="en-US" dirty="0"/>
              <a:t>Percentage deductibles typically vary from 1 percent of a home's insured value to 5 percent. The amount that the homeowner will pay depends on the home's insured value and the "trigger" which determines under what circumstances the deductible applies. </a:t>
            </a:r>
          </a:p>
          <a:p>
            <a:r>
              <a:rPr lang="en-US" dirty="0"/>
              <a:t>In some states, policyholders have the option of paying a higher premium in return for a traditional dollar deductible, depending on how close to the shore they live. </a:t>
            </a:r>
          </a:p>
          <a:p>
            <a:r>
              <a:rPr lang="en-US" dirty="0"/>
              <a:t>Alabama, Connecticut, Delaware, Florida, Georgia, Hawaii, Louisiana, Maine, Maryland, Massachusetts, Mississippi, New Jersey, New York, North Carolina, Pennsylvania, Rhode Island, South Carolina, Texas, Virginia and Washington DC have deductibles</a:t>
            </a:r>
          </a:p>
          <a:p>
            <a:endParaRPr lang="en-US" dirty="0"/>
          </a:p>
        </p:txBody>
      </p:sp>
    </p:spTree>
    <p:extLst>
      <p:ext uri="{BB962C8B-B14F-4D97-AF65-F5344CB8AC3E}">
        <p14:creationId xmlns:p14="http://schemas.microsoft.com/office/powerpoint/2010/main" val="138260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9762" name="Rectangle 2"/>
          <p:cNvSpPr>
            <a:spLocks noGrp="1" noChangeArrowheads="1"/>
          </p:cNvSpPr>
          <p:nvPr>
            <p:ph type="title"/>
          </p:nvPr>
        </p:nvSpPr>
        <p:spPr/>
        <p:txBody>
          <a:bodyPr/>
          <a:lstStyle/>
          <a:p>
            <a:r>
              <a:rPr lang="en-US" dirty="0"/>
              <a:t>Presentation Overview</a:t>
            </a:r>
          </a:p>
        </p:txBody>
      </p:sp>
      <p:sp>
        <p:nvSpPr>
          <p:cNvPr id="4" name="Subtitle 3"/>
          <p:cNvSpPr>
            <a:spLocks noGrp="1"/>
          </p:cNvSpPr>
          <p:nvPr>
            <p:ph idx="1"/>
          </p:nvPr>
        </p:nvSpPr>
        <p:spPr/>
        <p:txBody>
          <a:bodyPr/>
          <a:lstStyle/>
          <a:p>
            <a:r>
              <a:rPr lang="en-US" dirty="0"/>
              <a:t>What is the Insurance Information Institute</a:t>
            </a:r>
          </a:p>
          <a:p>
            <a:r>
              <a:rPr lang="en-US" dirty="0"/>
              <a:t>Overview of Catastrophes in the United States</a:t>
            </a:r>
          </a:p>
          <a:p>
            <a:r>
              <a:rPr lang="en-US" dirty="0"/>
              <a:t>What do Policymakers and their Constituents Need to Know about Insurance and Disasters</a:t>
            </a:r>
          </a:p>
          <a:p>
            <a:r>
              <a:rPr lang="en-US" dirty="0"/>
              <a:t>Key Questions to Ask Prior to a Disaster</a:t>
            </a:r>
          </a:p>
          <a:p>
            <a:r>
              <a:rPr lang="en-US" dirty="0"/>
              <a:t>Key Disaster Resources</a:t>
            </a:r>
          </a:p>
          <a:p>
            <a:r>
              <a:rPr lang="en-US" dirty="0"/>
              <a:t>Questions</a:t>
            </a:r>
          </a:p>
        </p:txBody>
      </p:sp>
      <p:sp>
        <p:nvSpPr>
          <p:cNvPr id="2" name="Text Placeholder 1"/>
          <p:cNvSpPr>
            <a:spLocks noGrp="1"/>
          </p:cNvSpPr>
          <p:nvPr>
            <p:ph type="body" sz="quarter" idx="15"/>
          </p:nvPr>
        </p:nvSpPr>
        <p:spPr/>
        <p:txBody>
          <a:bodyPr/>
          <a:lstStyle/>
          <a:p>
            <a:r>
              <a:rPr lang="en-US" dirty="0"/>
              <a:t>Insuring Against a Disaster</a:t>
            </a:r>
          </a:p>
        </p:txBody>
      </p:sp>
    </p:spTree>
    <p:extLst>
      <p:ext uri="{BB962C8B-B14F-4D97-AF65-F5344CB8AC3E}">
        <p14:creationId xmlns:p14="http://schemas.microsoft.com/office/powerpoint/2010/main" val="16301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Vehicles are Covered for Wide Variety of Disasters Under Optional “Comprehensive” Coverage</a:t>
            </a:r>
          </a:p>
        </p:txBody>
      </p:sp>
      <p:pic>
        <p:nvPicPr>
          <p:cNvPr id="6" name="Content Placeholder 5"/>
          <p:cNvPicPr>
            <a:picLocks noGrp="1" noChangeAspect="1"/>
          </p:cNvPicPr>
          <p:nvPr>
            <p:ph idx="1"/>
          </p:nvPr>
        </p:nvPicPr>
        <p:blipFill>
          <a:blip r:embed="rId2"/>
          <a:stretch>
            <a:fillRect/>
          </a:stretch>
        </p:blipFill>
        <p:spPr>
          <a:xfrm>
            <a:off x="357188" y="2624803"/>
            <a:ext cx="8458200" cy="2559307"/>
          </a:xfrm>
          <a:prstGeom prst="rect">
            <a:avLst/>
          </a:prstGeom>
        </p:spPr>
      </p:pic>
      <p:sp>
        <p:nvSpPr>
          <p:cNvPr id="4" name="Text Placeholder 3"/>
          <p:cNvSpPr>
            <a:spLocks noGrp="1"/>
          </p:cNvSpPr>
          <p:nvPr>
            <p:ph type="body" sz="quarter" idx="15"/>
          </p:nvPr>
        </p:nvSpPr>
        <p:spPr>
          <a:xfrm>
            <a:off x="821312" y="1708879"/>
            <a:ext cx="7048525" cy="389744"/>
          </a:xfrm>
          <a:solidFill>
            <a:srgbClr val="FFFF00"/>
          </a:solidFill>
          <a:ln w="38100">
            <a:solidFill>
              <a:schemeClr val="accent1"/>
            </a:solidFill>
          </a:ln>
        </p:spPr>
        <p:txBody>
          <a:bodyPr/>
          <a:lstStyle/>
          <a:p>
            <a:pPr algn="ctr"/>
            <a:r>
              <a:rPr lang="en-US" dirty="0"/>
              <a:t>70 Percent of Insured Drivers Purchase this Coverage</a:t>
            </a:r>
          </a:p>
        </p:txBody>
      </p:sp>
      <p:sp>
        <p:nvSpPr>
          <p:cNvPr id="5" name="Text Placeholder 4"/>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4072963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to Help Business Survive A Disaster</a:t>
            </a:r>
          </a:p>
        </p:txBody>
      </p:sp>
      <p:sp>
        <p:nvSpPr>
          <p:cNvPr id="3" name="Text Placeholder 2"/>
          <p:cNvSpPr>
            <a:spLocks noGrp="1"/>
          </p:cNvSpPr>
          <p:nvPr>
            <p:ph type="body" sz="quarter" idx="15"/>
          </p:nvPr>
        </p:nvSpPr>
        <p:spPr>
          <a:xfrm>
            <a:off x="81024" y="1188720"/>
            <a:ext cx="8729602" cy="396947"/>
          </a:xfrm>
        </p:spPr>
        <p:txBody>
          <a:bodyPr/>
          <a:lstStyle/>
          <a:p>
            <a:r>
              <a:rPr lang="en-US" dirty="0"/>
              <a:t>I.I.I. &amp; Insurance Institute for Business and Home Safety Partner</a:t>
            </a:r>
          </a:p>
        </p:txBody>
      </p:sp>
      <p:sp>
        <p:nvSpPr>
          <p:cNvPr id="5" name="Text Placeholder 4"/>
          <p:cNvSpPr>
            <a:spLocks noGrp="1"/>
          </p:cNvSpPr>
          <p:nvPr>
            <p:ph type="body" sz="quarter" idx="30"/>
          </p:nvPr>
        </p:nvSpPr>
        <p:spPr/>
        <p:txBody>
          <a:bodyPr/>
          <a:lstStyle/>
          <a:p>
            <a:r>
              <a:rPr lang="en-US" dirty="0"/>
              <a:t>Protect Property</a:t>
            </a:r>
          </a:p>
        </p:txBody>
      </p:sp>
      <p:sp>
        <p:nvSpPr>
          <p:cNvPr id="6" name="Text Placeholder 5"/>
          <p:cNvSpPr>
            <a:spLocks noGrp="1"/>
          </p:cNvSpPr>
          <p:nvPr>
            <p:ph type="body" sz="quarter" idx="32"/>
          </p:nvPr>
        </p:nvSpPr>
        <p:spPr/>
        <p:txBody>
          <a:bodyPr/>
          <a:lstStyle/>
          <a:p>
            <a:r>
              <a:rPr lang="en-US" dirty="0"/>
              <a:t>Protect Financial Security</a:t>
            </a:r>
          </a:p>
        </p:txBody>
      </p:sp>
      <p:pic>
        <p:nvPicPr>
          <p:cNvPr id="9" name="Content Placeholder 8"/>
          <p:cNvPicPr>
            <a:picLocks noGrp="1" noChangeAspect="1"/>
          </p:cNvPicPr>
          <p:nvPr>
            <p:ph sz="quarter" idx="33"/>
          </p:nvPr>
        </p:nvPicPr>
        <p:blipFill>
          <a:blip r:embed="rId2"/>
          <a:stretch>
            <a:fillRect/>
          </a:stretch>
        </p:blipFill>
        <p:spPr>
          <a:xfrm>
            <a:off x="1077780" y="2378075"/>
            <a:ext cx="2706952" cy="3748088"/>
          </a:xfrm>
          <a:prstGeom prst="rect">
            <a:avLst/>
          </a:prstGeom>
        </p:spPr>
      </p:pic>
      <p:pic>
        <p:nvPicPr>
          <p:cNvPr id="10" name="Content Placeholder 9"/>
          <p:cNvPicPr>
            <a:picLocks noGrp="1" noChangeAspect="1"/>
          </p:cNvPicPr>
          <p:nvPr>
            <p:ph sz="quarter" idx="34"/>
          </p:nvPr>
        </p:nvPicPr>
        <p:blipFill>
          <a:blip r:embed="rId3"/>
          <a:stretch>
            <a:fillRect/>
          </a:stretch>
        </p:blipFill>
        <p:spPr>
          <a:xfrm>
            <a:off x="5160735" y="2390171"/>
            <a:ext cx="3167518" cy="3735991"/>
          </a:xfrm>
          <a:prstGeom prst="rect">
            <a:avLst/>
          </a:prstGeom>
        </p:spPr>
      </p:pic>
    </p:spTree>
    <p:extLst>
      <p:ext uri="{BB962C8B-B14F-4D97-AF65-F5344CB8AC3E}">
        <p14:creationId xmlns:p14="http://schemas.microsoft.com/office/powerpoint/2010/main" val="1560558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Insurance Institute for Business &amp; Home Safety</a:t>
            </a:r>
          </a:p>
        </p:txBody>
      </p:sp>
      <p:pic>
        <p:nvPicPr>
          <p:cNvPr id="13" name="Content Placeholder 12"/>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329323" y="1884363"/>
            <a:ext cx="6513929" cy="4040187"/>
          </a:xfrm>
          <a:prstGeom prst="rect">
            <a:avLst/>
          </a:prstGeom>
          <a:ln w="57150">
            <a:solidFill>
              <a:schemeClr val="accent1"/>
            </a:solidFill>
          </a:ln>
        </p:spPr>
      </p:pic>
      <p:sp>
        <p:nvSpPr>
          <p:cNvPr id="11" name="Text Placeholder 10"/>
          <p:cNvSpPr>
            <a:spLocks noGrp="1"/>
          </p:cNvSpPr>
          <p:nvPr>
            <p:ph type="body" sz="quarter" idx="15"/>
          </p:nvPr>
        </p:nvSpPr>
        <p:spPr/>
        <p:txBody>
          <a:bodyPr/>
          <a:lstStyle/>
          <a:p>
            <a:r>
              <a:rPr lang="en-US" dirty="0"/>
              <a:t>Offers Detailed Information on How to Make Structures Safer</a:t>
            </a:r>
          </a:p>
        </p:txBody>
      </p:sp>
    </p:spTree>
    <p:extLst>
      <p:ext uri="{BB962C8B-B14F-4D97-AF65-F5344CB8AC3E}">
        <p14:creationId xmlns:p14="http://schemas.microsoft.com/office/powerpoint/2010/main" val="1002922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 Offers Free Apps to Plan for a Disaster and Conduct a Home Inventory, Articles too!</a:t>
            </a:r>
          </a:p>
        </p:txBody>
      </p:sp>
      <p:sp>
        <p:nvSpPr>
          <p:cNvPr id="7" name="Text Placeholder 6"/>
          <p:cNvSpPr>
            <a:spLocks noGrp="1"/>
          </p:cNvSpPr>
          <p:nvPr>
            <p:ph type="body" sz="quarter" idx="30"/>
          </p:nvPr>
        </p:nvSpPr>
        <p:spPr/>
        <p:txBody>
          <a:bodyPr/>
          <a:lstStyle/>
          <a:p>
            <a:r>
              <a:rPr lang="en-US" dirty="0"/>
              <a:t>Free Apps</a:t>
            </a:r>
          </a:p>
        </p:txBody>
      </p:sp>
      <p:sp>
        <p:nvSpPr>
          <p:cNvPr id="8" name="Text Placeholder 7"/>
          <p:cNvSpPr>
            <a:spLocks noGrp="1"/>
          </p:cNvSpPr>
          <p:nvPr>
            <p:ph type="body" sz="quarter" idx="32"/>
          </p:nvPr>
        </p:nvSpPr>
        <p:spPr/>
        <p:txBody>
          <a:bodyPr/>
          <a:lstStyle/>
          <a:p>
            <a:r>
              <a:rPr lang="en-US" dirty="0"/>
              <a:t>Easy to Understand Articles and Brochures, too!</a:t>
            </a:r>
          </a:p>
        </p:txBody>
      </p:sp>
      <p:pic>
        <p:nvPicPr>
          <p:cNvPr id="6" name="Content Placeholder 5"/>
          <p:cNvPicPr>
            <a:picLocks noGrp="1" noChangeAspect="1"/>
          </p:cNvPicPr>
          <p:nvPr>
            <p:ph sz="quarter" idx="33"/>
          </p:nvPr>
        </p:nvPicPr>
        <p:blipFill>
          <a:blip r:embed="rId2" cstate="hqprint">
            <a:extLst>
              <a:ext uri="{28A0092B-C50C-407E-A947-70E740481C1C}">
                <a14:useLocalDpi xmlns:a14="http://schemas.microsoft.com/office/drawing/2010/main"/>
              </a:ext>
            </a:extLst>
          </a:blip>
          <a:stretch>
            <a:fillRect/>
          </a:stretch>
        </p:blipFill>
        <p:spPr>
          <a:xfrm>
            <a:off x="933711" y="2378075"/>
            <a:ext cx="2995091" cy="3748088"/>
          </a:xfrm>
          <a:prstGeom prst="rect">
            <a:avLst/>
          </a:prstGeom>
        </p:spPr>
      </p:pic>
      <p:pic>
        <p:nvPicPr>
          <p:cNvPr id="10" name="Content Placeholder 9"/>
          <p:cNvPicPr>
            <a:picLocks noGrp="1" noChangeAspect="1"/>
          </p:cNvPicPr>
          <p:nvPr>
            <p:ph sz="quarter" idx="34"/>
          </p:nvPr>
        </p:nvPicPr>
        <p:blipFill>
          <a:blip r:embed="rId3"/>
          <a:stretch>
            <a:fillRect/>
          </a:stretch>
        </p:blipFill>
        <p:spPr>
          <a:xfrm>
            <a:off x="5030231" y="2378075"/>
            <a:ext cx="3428525" cy="3748088"/>
          </a:xfrm>
          <a:prstGeom prst="rect">
            <a:avLst/>
          </a:prstGeom>
        </p:spPr>
      </p:pic>
    </p:spTree>
    <p:extLst>
      <p:ext uri="{BB962C8B-B14F-4D97-AF65-F5344CB8AC3E}">
        <p14:creationId xmlns:p14="http://schemas.microsoft.com/office/powerpoint/2010/main" val="2249929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lide Number Placeholder 3"/>
          <p:cNvSpPr txBox="1">
            <a:spLocks noGrp="1"/>
          </p:cNvSpPr>
          <p:nvPr/>
        </p:nvSpPr>
        <p:spPr bwMode="auto">
          <a:xfrm>
            <a:off x="8601075" y="6656388"/>
            <a:ext cx="447675" cy="117725"/>
          </a:xfrm>
          <a:prstGeom prst="rect">
            <a:avLst/>
          </a:prstGeom>
          <a:noFill/>
          <a:ln w="9525">
            <a:noFill/>
            <a:miter lim="800000"/>
            <a:headEnd/>
            <a:tailEnd/>
          </a:ln>
        </p:spPr>
        <p:txBody>
          <a:bodyPr lIns="0" tIns="0" rIns="0" bIns="0">
            <a:spAutoFit/>
          </a:bodyPr>
          <a:lstStyle/>
          <a:p>
            <a:pPr algn="r" eaLnBrk="0" hangingPunct="0">
              <a:lnSpc>
                <a:spcPct val="85000"/>
              </a:lnSpc>
              <a:spcBef>
                <a:spcPct val="20000"/>
              </a:spcBef>
            </a:pPr>
            <a:fld id="{3D3657DE-9E78-4A41-AE41-FC48D745DFA7}" type="slidenum">
              <a:rPr lang="en-US" sz="900">
                <a:solidFill>
                  <a:srgbClr val="3A73A9"/>
                </a:solidFill>
              </a:rPr>
              <a:pPr algn="r" eaLnBrk="0" hangingPunct="0">
                <a:lnSpc>
                  <a:spcPct val="85000"/>
                </a:lnSpc>
                <a:spcBef>
                  <a:spcPct val="20000"/>
                </a:spcBef>
              </a:pPr>
              <a:t>24</a:t>
            </a:fld>
            <a:endParaRPr lang="en-US" sz="900" dirty="0">
              <a:solidFill>
                <a:srgbClr val="3A73A9"/>
              </a:solidFill>
            </a:endParaRPr>
          </a:p>
        </p:txBody>
      </p:sp>
      <p:sp>
        <p:nvSpPr>
          <p:cNvPr id="4" name="Title 3"/>
          <p:cNvSpPr>
            <a:spLocks noGrp="1"/>
          </p:cNvSpPr>
          <p:nvPr>
            <p:ph type="title"/>
          </p:nvPr>
        </p:nvSpPr>
        <p:spPr>
          <a:xfrm>
            <a:off x="704020" y="239484"/>
            <a:ext cx="7400925" cy="897292"/>
          </a:xfrm>
        </p:spPr>
        <p:txBody>
          <a:bodyPr anchor="t"/>
          <a:lstStyle/>
          <a:p>
            <a:r>
              <a:rPr lang="en-US" dirty="0"/>
              <a:t>Know Your Stuff</a:t>
            </a:r>
            <a:r>
              <a:rPr lang="en-US" baseline="30000" dirty="0"/>
              <a:t>®</a:t>
            </a:r>
            <a:r>
              <a:rPr lang="en-US" dirty="0"/>
              <a:t> - Home Inventory App</a:t>
            </a:r>
          </a:p>
        </p:txBody>
      </p:sp>
      <p:grpSp>
        <p:nvGrpSpPr>
          <p:cNvPr id="10" name="Group 9"/>
          <p:cNvGrpSpPr/>
          <p:nvPr/>
        </p:nvGrpSpPr>
        <p:grpSpPr>
          <a:xfrm>
            <a:off x="5022501" y="1278491"/>
            <a:ext cx="3865197" cy="2680324"/>
            <a:chOff x="152484" y="1317545"/>
            <a:chExt cx="2730876" cy="1974637"/>
          </a:xfrm>
        </p:grpSpPr>
        <p:sp>
          <p:nvSpPr>
            <p:cNvPr id="11" name="Rectangle 7"/>
            <p:cNvSpPr>
              <a:spLocks noChangeArrowheads="1"/>
            </p:cNvSpPr>
            <p:nvPr/>
          </p:nvSpPr>
          <p:spPr bwMode="blackWhite">
            <a:xfrm>
              <a:off x="152484" y="1317545"/>
              <a:ext cx="2730876" cy="1974637"/>
            </a:xfrm>
            <a:prstGeom prst="rect">
              <a:avLst/>
            </a:prstGeom>
            <a:solidFill>
              <a:schemeClr val="bg1"/>
            </a:solidFill>
            <a:ln w="12700">
              <a:solidFill>
                <a:srgbClr val="FF66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12" name="Right Triangle 11"/>
            <p:cNvSpPr/>
            <p:nvPr/>
          </p:nvSpPr>
          <p:spPr>
            <a:xfrm rot="10800000">
              <a:off x="2666405" y="1320214"/>
              <a:ext cx="216647" cy="216647"/>
            </a:xfrm>
            <a:prstGeom prst="rtTriangle">
              <a:avLst/>
            </a:prstGeom>
            <a:solidFill>
              <a:srgbClr val="FA66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13" name="Rectangle 12"/>
          <p:cNvSpPr/>
          <p:nvPr/>
        </p:nvSpPr>
        <p:spPr>
          <a:xfrm>
            <a:off x="5022501" y="1341380"/>
            <a:ext cx="3727964" cy="2554545"/>
          </a:xfrm>
          <a:prstGeom prst="rect">
            <a:avLst/>
          </a:prstGeom>
        </p:spPr>
        <p:txBody>
          <a:bodyPr wrap="square">
            <a:spAutoFit/>
          </a:bodyPr>
          <a:lstStyle/>
          <a:p>
            <a:pPr marL="285750" indent="-285750">
              <a:lnSpc>
                <a:spcPct val="95000"/>
              </a:lnSpc>
              <a:spcBef>
                <a:spcPct val="25000"/>
              </a:spcBef>
              <a:buFont typeface="Arial" panose="020B0604020202020204" pitchFamily="34" charset="0"/>
              <a:buChar char="•"/>
            </a:pPr>
            <a:r>
              <a:rPr lang="en-US" sz="1600" dirty="0">
                <a:solidFill>
                  <a:srgbClr val="FA6602"/>
                </a:solidFill>
                <a:cs typeface="Arial" panose="020B0604020202020204" pitchFamily="34" charset="0"/>
              </a:rPr>
              <a:t>A home inventory can save time,  and money. It is am important way to be prepared in the event of a loss or disaster.</a:t>
            </a:r>
          </a:p>
          <a:p>
            <a:pPr marL="285750" indent="-285750">
              <a:lnSpc>
                <a:spcPct val="95000"/>
              </a:lnSpc>
              <a:spcBef>
                <a:spcPct val="25000"/>
              </a:spcBef>
              <a:buFont typeface="Arial" panose="020B0604020202020204" pitchFamily="34" charset="0"/>
              <a:buChar char="•"/>
            </a:pPr>
            <a:r>
              <a:rPr lang="en-US" sz="1600" dirty="0">
                <a:solidFill>
                  <a:srgbClr val="FA6602"/>
                </a:solidFill>
                <a:cs typeface="Arial" panose="020B0604020202020204" pitchFamily="34" charset="0"/>
              </a:rPr>
              <a:t>The I.I.I.’s </a:t>
            </a:r>
            <a:r>
              <a:rPr lang="en-US" sz="1600" b="1" dirty="0">
                <a:solidFill>
                  <a:srgbClr val="FA6602"/>
                </a:solidFill>
                <a:cs typeface="Arial" panose="020B0604020202020204" pitchFamily="34" charset="0"/>
              </a:rPr>
              <a:t>Know Your Stuff® </a:t>
            </a:r>
            <a:r>
              <a:rPr lang="en-US" sz="1600" dirty="0">
                <a:solidFill>
                  <a:srgbClr val="FA6602"/>
                </a:solidFill>
                <a:cs typeface="Arial" panose="020B0604020202020204" pitchFamily="34" charset="0"/>
              </a:rPr>
              <a:t>home inventory app for desktop and mobile ensures your inventory is available anywhere, any time, and from any device</a:t>
            </a:r>
          </a:p>
          <a:p>
            <a:pPr marL="285750" indent="-285750">
              <a:lnSpc>
                <a:spcPct val="95000"/>
              </a:lnSpc>
              <a:spcBef>
                <a:spcPct val="25000"/>
              </a:spcBef>
              <a:buFont typeface="Arial" panose="020B0604020202020204" pitchFamily="34" charset="0"/>
              <a:buChar char="•"/>
            </a:pPr>
            <a:r>
              <a:rPr lang="en-US" sz="1600" dirty="0">
                <a:solidFill>
                  <a:srgbClr val="FA6602"/>
                </a:solidFill>
                <a:cs typeface="Arial" panose="020B0604020202020204" pitchFamily="34" charset="0"/>
              </a:rPr>
              <a:t>Available at: </a:t>
            </a:r>
            <a:r>
              <a:rPr lang="en-US" sz="1600" dirty="0">
                <a:solidFill>
                  <a:srgbClr val="FA6602"/>
                </a:solidFill>
                <a:cs typeface="Arial" panose="020B0604020202020204" pitchFamily="34" charset="0"/>
                <a:hlinkClick r:id="rId2"/>
              </a:rPr>
              <a:t>www.knowyourstuff.org</a:t>
            </a:r>
            <a:r>
              <a:rPr lang="en-US" sz="1600" dirty="0">
                <a:solidFill>
                  <a:srgbClr val="FA6602"/>
                </a:solidFill>
                <a:cs typeface="Arial" panose="020B0604020202020204" pitchFamily="34" charset="0"/>
              </a:rPr>
              <a:t> </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0271" y="1278491"/>
            <a:ext cx="4284247" cy="4990692"/>
          </a:xfrm>
          <a:prstGeom prst="rect">
            <a:avLst/>
          </a:prstGeom>
          <a:ln w="3175">
            <a:solidFill>
              <a:schemeClr val="bg1">
                <a:lumMod val="85000"/>
              </a:schemeClr>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22501" y="4100530"/>
            <a:ext cx="3865197" cy="2604342"/>
          </a:xfrm>
          <a:prstGeom prst="rect">
            <a:avLst/>
          </a:prstGeom>
        </p:spPr>
      </p:pic>
    </p:spTree>
    <p:extLst>
      <p:ext uri="{BB962C8B-B14F-4D97-AF65-F5344CB8AC3E}">
        <p14:creationId xmlns:p14="http://schemas.microsoft.com/office/powerpoint/2010/main" val="68269849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a:xfrm>
            <a:off x="717630" y="231310"/>
            <a:ext cx="8097186" cy="799115"/>
          </a:xfrm>
        </p:spPr>
        <p:txBody>
          <a:bodyPr/>
          <a:lstStyle/>
          <a:p>
            <a:r>
              <a:rPr lang="en-US" dirty="0"/>
              <a:t>“The I’s on Insurance” Video Series</a:t>
            </a:r>
            <a:endParaRPr lang="en-US" sz="2400" dirty="0"/>
          </a:p>
        </p:txBody>
      </p:sp>
      <p:sp>
        <p:nvSpPr>
          <p:cNvPr id="18435" name="Rectangle 110"/>
          <p:cNvSpPr>
            <a:spLocks noGrp="1" noChangeArrowheads="1"/>
          </p:cNvSpPr>
          <p:nvPr>
            <p:ph type="sldNum" sz="quarter" idx="12"/>
          </p:nvPr>
        </p:nvSpPr>
        <p:spPr>
          <a:noFill/>
        </p:spPr>
        <p:txBody>
          <a:bodyPr/>
          <a:lstStyle/>
          <a:p>
            <a:fld id="{4A6E67A5-0A59-4B11-B3C3-CE81B3E34A9C}" type="slidenum">
              <a:rPr lang="en-US" smtClean="0"/>
              <a:pPr/>
              <a:t>25</a:t>
            </a:fld>
            <a:endParaRPr lang="en-US" dirty="0"/>
          </a:p>
        </p:txBody>
      </p:sp>
      <p:grpSp>
        <p:nvGrpSpPr>
          <p:cNvPr id="12" name="Group 11"/>
          <p:cNvGrpSpPr/>
          <p:nvPr/>
        </p:nvGrpSpPr>
        <p:grpSpPr>
          <a:xfrm>
            <a:off x="975655" y="5352190"/>
            <a:ext cx="7192689" cy="1169798"/>
            <a:chOff x="-3251265" y="1317545"/>
            <a:chExt cx="6134624" cy="882538"/>
          </a:xfrm>
        </p:grpSpPr>
        <p:sp>
          <p:nvSpPr>
            <p:cNvPr id="13" name="Rectangle 7"/>
            <p:cNvSpPr>
              <a:spLocks noChangeArrowheads="1"/>
            </p:cNvSpPr>
            <p:nvPr/>
          </p:nvSpPr>
          <p:spPr bwMode="blackWhite">
            <a:xfrm>
              <a:off x="-3251265" y="1317545"/>
              <a:ext cx="6134624" cy="882538"/>
            </a:xfrm>
            <a:prstGeom prst="rect">
              <a:avLst/>
            </a:prstGeom>
            <a:solidFill>
              <a:schemeClr val="bg1"/>
            </a:solidFill>
            <a:ln w="12700">
              <a:solidFill>
                <a:srgbClr val="FF66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14" name="Right Triangle 13"/>
            <p:cNvSpPr/>
            <p:nvPr/>
          </p:nvSpPr>
          <p:spPr>
            <a:xfrm rot="10800000">
              <a:off x="2666405" y="1320214"/>
              <a:ext cx="216647" cy="216647"/>
            </a:xfrm>
            <a:prstGeom prst="rtTriangle">
              <a:avLst/>
            </a:prstGeom>
            <a:solidFill>
              <a:srgbClr val="FA66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
        <p:nvSpPr>
          <p:cNvPr id="15" name="Rectangle 14"/>
          <p:cNvSpPr/>
          <p:nvPr/>
        </p:nvSpPr>
        <p:spPr>
          <a:xfrm>
            <a:off x="975655" y="5352189"/>
            <a:ext cx="7233226" cy="1089529"/>
          </a:xfrm>
          <a:prstGeom prst="rect">
            <a:avLst/>
          </a:prstGeom>
        </p:spPr>
        <p:txBody>
          <a:bodyPr wrap="square">
            <a:spAutoFit/>
          </a:bodyPr>
          <a:lstStyle/>
          <a:p>
            <a:pPr>
              <a:lnSpc>
                <a:spcPct val="95000"/>
              </a:lnSpc>
              <a:spcBef>
                <a:spcPct val="25000"/>
              </a:spcBef>
            </a:pPr>
            <a:r>
              <a:rPr lang="en-US" sz="1600" dirty="0">
                <a:solidFill>
                  <a:srgbClr val="FA6602"/>
                </a:solidFill>
                <a:cs typeface="Arial" panose="020B0604020202020204" pitchFamily="34" charset="0"/>
              </a:rPr>
              <a:t>Animated video series covering Homeowners, Auto, Small Business and Life Insurance. </a:t>
            </a:r>
          </a:p>
          <a:p>
            <a:pPr>
              <a:lnSpc>
                <a:spcPct val="95000"/>
              </a:lnSpc>
              <a:spcBef>
                <a:spcPct val="25000"/>
              </a:spcBef>
            </a:pPr>
            <a:r>
              <a:rPr lang="en-US" sz="1600" b="1" dirty="0">
                <a:solidFill>
                  <a:srgbClr val="FA6602"/>
                </a:solidFill>
                <a:cs typeface="Arial" panose="020B0604020202020204" pitchFamily="34" charset="0"/>
              </a:rPr>
              <a:t>Goal: </a:t>
            </a:r>
            <a:r>
              <a:rPr lang="en-US" sz="1600" dirty="0">
                <a:solidFill>
                  <a:srgbClr val="FA6602"/>
                </a:solidFill>
                <a:cs typeface="Arial" panose="020B0604020202020204" pitchFamily="34" charset="0"/>
              </a:rPr>
              <a:t>To engage and encourage viewers to reach out to their agent, broker, or company representative to discuss insurance coverage.</a:t>
            </a:r>
          </a:p>
        </p:txBody>
      </p:sp>
      <p:pic>
        <p:nvPicPr>
          <p:cNvPr id="116738" name="Picture 2" descr="U:\Videos\Insurance 101 Video\dragon2.jpg"/>
          <p:cNvPicPr>
            <a:picLocks noChangeAspect="1" noChangeArrowheads="1"/>
          </p:cNvPicPr>
          <p:nvPr/>
        </p:nvPicPr>
        <p:blipFill>
          <a:blip r:embed="rId3" cstate="print"/>
          <a:srcRect/>
          <a:stretch>
            <a:fillRect/>
          </a:stretch>
        </p:blipFill>
        <p:spPr bwMode="auto">
          <a:xfrm>
            <a:off x="793007" y="1030426"/>
            <a:ext cx="2070695" cy="2005839"/>
          </a:xfrm>
          <a:prstGeom prst="rect">
            <a:avLst/>
          </a:prstGeom>
          <a:noFill/>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96322" y="3132855"/>
            <a:ext cx="3736836" cy="197815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3007" y="3131474"/>
            <a:ext cx="3740261" cy="197979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79307" y="1030426"/>
            <a:ext cx="3789465" cy="2005839"/>
          </a:xfrm>
          <a:prstGeom prst="rect">
            <a:avLst/>
          </a:prstGeom>
        </p:spPr>
      </p:pic>
      <p:pic>
        <p:nvPicPr>
          <p:cNvPr id="5" name="Picture 4"/>
          <p:cNvPicPr>
            <a:picLocks noChangeAspect="1"/>
          </p:cNvPicPr>
          <p:nvPr/>
        </p:nvPicPr>
        <p:blipFill rotWithShape="1">
          <a:blip r:embed="rId7" cstate="hqprint">
            <a:extLst>
              <a:ext uri="{28A0092B-C50C-407E-A947-70E740481C1C}">
                <a14:useLocalDpi xmlns:a14="http://schemas.microsoft.com/office/drawing/2010/main"/>
              </a:ext>
            </a:extLst>
          </a:blip>
          <a:srcRect r="14998"/>
          <a:stretch/>
        </p:blipFill>
        <p:spPr>
          <a:xfrm>
            <a:off x="6884377" y="1030426"/>
            <a:ext cx="1448781" cy="2005839"/>
          </a:xfrm>
          <a:prstGeom prst="rect">
            <a:avLst/>
          </a:prstGeom>
        </p:spPr>
      </p:pic>
    </p:spTree>
    <p:extLst>
      <p:ext uri="{BB962C8B-B14F-4D97-AF65-F5344CB8AC3E}">
        <p14:creationId xmlns:p14="http://schemas.microsoft.com/office/powerpoint/2010/main" val="335883728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 Targets Specific Demographics</a:t>
            </a:r>
          </a:p>
        </p:txBody>
      </p:sp>
      <p:pic>
        <p:nvPicPr>
          <p:cNvPr id="6" name="Content Placeholder 5"/>
          <p:cNvPicPr>
            <a:picLocks noGrp="1" noChangeAspect="1"/>
          </p:cNvPicPr>
          <p:nvPr>
            <p:ph idx="1"/>
          </p:nvPr>
        </p:nvPicPr>
        <p:blipFill>
          <a:blip r:embed="rId2"/>
          <a:stretch>
            <a:fillRect/>
          </a:stretch>
        </p:blipFill>
        <p:spPr>
          <a:xfrm>
            <a:off x="1381443" y="1884363"/>
            <a:ext cx="6409689" cy="4040187"/>
          </a:xfrm>
          <a:prstGeom prst="rect">
            <a:avLst/>
          </a:prstGeom>
          <a:ln w="38100">
            <a:solidFill>
              <a:schemeClr val="accent1"/>
            </a:solidFill>
          </a:ln>
        </p:spPr>
      </p:pic>
      <p:sp>
        <p:nvSpPr>
          <p:cNvPr id="4" name="Text Placeholder 3"/>
          <p:cNvSpPr>
            <a:spLocks noGrp="1"/>
          </p:cNvSpPr>
          <p:nvPr>
            <p:ph type="body" sz="quarter" idx="15"/>
          </p:nvPr>
        </p:nvSpPr>
        <p:spPr/>
        <p:txBody>
          <a:bodyPr/>
          <a:lstStyle/>
          <a:p>
            <a:r>
              <a:rPr lang="en-US" dirty="0"/>
              <a:t>Significant Success with Pets too!</a:t>
            </a:r>
          </a:p>
        </p:txBody>
      </p:sp>
      <p:sp>
        <p:nvSpPr>
          <p:cNvPr id="5" name="Text Placeholder 4"/>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100166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I.I.I.’s Spanish Language Resources</a:t>
            </a:r>
          </a:p>
        </p:txBody>
      </p:sp>
      <p:sp>
        <p:nvSpPr>
          <p:cNvPr id="3" name="Text Placeholder 2"/>
          <p:cNvSpPr>
            <a:spLocks noGrp="1"/>
          </p:cNvSpPr>
          <p:nvPr>
            <p:ph type="body" sz="quarter" idx="15"/>
          </p:nvPr>
        </p:nvSpPr>
        <p:spPr/>
        <p:txBody>
          <a:bodyPr/>
          <a:lstStyle/>
          <a:p>
            <a:r>
              <a:rPr lang="en-US" dirty="0"/>
              <a:t>Consumer News Releases Translated into Spanish</a:t>
            </a:r>
          </a:p>
        </p:txBody>
      </p:sp>
      <p:sp>
        <p:nvSpPr>
          <p:cNvPr id="5" name="Text Placeholder 4"/>
          <p:cNvSpPr>
            <a:spLocks noGrp="1"/>
          </p:cNvSpPr>
          <p:nvPr>
            <p:ph type="body" sz="quarter" idx="30"/>
          </p:nvPr>
        </p:nvSpPr>
        <p:spPr/>
        <p:txBody>
          <a:bodyPr/>
          <a:lstStyle/>
          <a:p>
            <a:r>
              <a:rPr lang="en-US" dirty="0"/>
              <a:t>Articles</a:t>
            </a:r>
          </a:p>
        </p:txBody>
      </p:sp>
      <p:sp>
        <p:nvSpPr>
          <p:cNvPr id="6" name="Text Placeholder 5"/>
          <p:cNvSpPr>
            <a:spLocks noGrp="1"/>
          </p:cNvSpPr>
          <p:nvPr>
            <p:ph type="body" sz="quarter" idx="32"/>
          </p:nvPr>
        </p:nvSpPr>
        <p:spPr/>
        <p:txBody>
          <a:bodyPr/>
          <a:lstStyle/>
          <a:p>
            <a:r>
              <a:rPr lang="en-US" dirty="0"/>
              <a:t>News Releases</a:t>
            </a:r>
          </a:p>
        </p:txBody>
      </p:sp>
      <p:pic>
        <p:nvPicPr>
          <p:cNvPr id="13" name="Content Placeholder 12"/>
          <p:cNvPicPr>
            <a:picLocks noGrp="1" noChangeAspect="1"/>
          </p:cNvPicPr>
          <p:nvPr>
            <p:ph sz="quarter" idx="33"/>
          </p:nvPr>
        </p:nvPicPr>
        <p:blipFill>
          <a:blip r:embed="rId2"/>
          <a:stretch>
            <a:fillRect/>
          </a:stretch>
        </p:blipFill>
        <p:spPr>
          <a:xfrm>
            <a:off x="357188" y="2865307"/>
            <a:ext cx="4148137" cy="2773624"/>
          </a:xfrm>
        </p:spPr>
      </p:pic>
      <p:pic>
        <p:nvPicPr>
          <p:cNvPr id="17" name="Content Placeholder 16"/>
          <p:cNvPicPr>
            <a:picLocks noGrp="1" noChangeAspect="1"/>
          </p:cNvPicPr>
          <p:nvPr>
            <p:ph sz="quarter" idx="34"/>
          </p:nvPr>
        </p:nvPicPr>
        <p:blipFill>
          <a:blip r:embed="rId3"/>
          <a:stretch>
            <a:fillRect/>
          </a:stretch>
        </p:blipFill>
        <p:spPr>
          <a:xfrm>
            <a:off x="4668838" y="2779810"/>
            <a:ext cx="4151312" cy="2944617"/>
          </a:xfrm>
        </p:spPr>
      </p:pic>
    </p:spTree>
    <p:extLst>
      <p:ext uri="{BB962C8B-B14F-4D97-AF65-F5344CB8AC3E}">
        <p14:creationId xmlns:p14="http://schemas.microsoft.com/office/powerpoint/2010/main" val="4226935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Hurricane Season Insurance Checklist</a:t>
            </a:r>
          </a:p>
        </p:txBody>
      </p:sp>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30"/>
          </p:nvPr>
        </p:nvSpPr>
        <p:spPr/>
        <p:txBody>
          <a:bodyPr/>
          <a:lstStyle/>
          <a:p>
            <a:r>
              <a:rPr lang="en-US" dirty="0"/>
              <a:t>Detailed Tips</a:t>
            </a:r>
          </a:p>
        </p:txBody>
      </p:sp>
      <p:sp>
        <p:nvSpPr>
          <p:cNvPr id="6" name="Text Placeholder 5"/>
          <p:cNvSpPr>
            <a:spLocks noGrp="1"/>
          </p:cNvSpPr>
          <p:nvPr>
            <p:ph type="body" sz="quarter" idx="32"/>
          </p:nvPr>
        </p:nvSpPr>
        <p:spPr/>
        <p:txBody>
          <a:bodyPr/>
          <a:lstStyle/>
          <a:p>
            <a:r>
              <a:rPr lang="en-US" dirty="0"/>
              <a:t>In Spanish, too!</a:t>
            </a:r>
          </a:p>
        </p:txBody>
      </p:sp>
      <p:pic>
        <p:nvPicPr>
          <p:cNvPr id="11" name="Content Placeholder 10"/>
          <p:cNvPicPr>
            <a:picLocks noGrp="1" noChangeAspect="1"/>
          </p:cNvPicPr>
          <p:nvPr>
            <p:ph sz="quarter" idx="33"/>
          </p:nvPr>
        </p:nvPicPr>
        <p:blipFill>
          <a:blip r:embed="rId2"/>
          <a:stretch>
            <a:fillRect/>
          </a:stretch>
        </p:blipFill>
        <p:spPr>
          <a:xfrm>
            <a:off x="1102583" y="2378075"/>
            <a:ext cx="2657346" cy="3748088"/>
          </a:xfrm>
          <a:prstGeom prst="rect">
            <a:avLst/>
          </a:prstGeom>
        </p:spPr>
      </p:pic>
      <p:pic>
        <p:nvPicPr>
          <p:cNvPr id="12" name="Content Placeholder 11"/>
          <p:cNvPicPr>
            <a:picLocks noGrp="1" noChangeAspect="1"/>
          </p:cNvPicPr>
          <p:nvPr>
            <p:ph sz="quarter" idx="34"/>
          </p:nvPr>
        </p:nvPicPr>
        <p:blipFill>
          <a:blip r:embed="rId3"/>
          <a:stretch>
            <a:fillRect/>
          </a:stretch>
        </p:blipFill>
        <p:spPr>
          <a:xfrm>
            <a:off x="5340385" y="2378075"/>
            <a:ext cx="2808217" cy="3748088"/>
          </a:xfrm>
          <a:prstGeom prst="rect">
            <a:avLst/>
          </a:prstGeom>
        </p:spPr>
      </p:pic>
    </p:spTree>
    <p:extLst>
      <p:ext uri="{BB962C8B-B14F-4D97-AF65-F5344CB8AC3E}">
        <p14:creationId xmlns:p14="http://schemas.microsoft.com/office/powerpoint/2010/main" val="1066997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20" y="237744"/>
            <a:ext cx="8458200" cy="950976"/>
          </a:xfrm>
        </p:spPr>
        <p:txBody>
          <a:bodyPr/>
          <a:lstStyle/>
          <a:p>
            <a:r>
              <a:rPr lang="en-US" dirty="0"/>
              <a:t>Spanish Language Helpline at Univision</a:t>
            </a:r>
          </a:p>
        </p:txBody>
      </p:sp>
      <p:sp>
        <p:nvSpPr>
          <p:cNvPr id="3" name="Text Placeholder 2"/>
          <p:cNvSpPr>
            <a:spLocks noGrp="1"/>
          </p:cNvSpPr>
          <p:nvPr>
            <p:ph type="body" sz="quarter" idx="15"/>
          </p:nvPr>
        </p:nvSpPr>
        <p:spPr/>
        <p:txBody>
          <a:bodyPr/>
          <a:lstStyle/>
          <a:p>
            <a:r>
              <a:rPr lang="en-US" dirty="0"/>
              <a:t>For Several Years the I.I.I. has Organized Insurance Helplines in </a:t>
            </a:r>
          </a:p>
        </p:txBody>
      </p:sp>
      <p:sp>
        <p:nvSpPr>
          <p:cNvPr id="5" name="Text Placeholder 4"/>
          <p:cNvSpPr>
            <a:spLocks noGrp="1"/>
          </p:cNvSpPr>
          <p:nvPr>
            <p:ph type="body" sz="quarter" idx="30"/>
          </p:nvPr>
        </p:nvSpPr>
        <p:spPr/>
        <p:txBody>
          <a:bodyPr/>
          <a:lstStyle/>
          <a:p>
            <a:r>
              <a:rPr lang="en-US" dirty="0"/>
              <a:t>New York,  Texas and California</a:t>
            </a:r>
          </a:p>
        </p:txBody>
      </p:sp>
      <p:sp>
        <p:nvSpPr>
          <p:cNvPr id="6" name="Text Placeholder 5"/>
          <p:cNvSpPr>
            <a:spLocks noGrp="1"/>
          </p:cNvSpPr>
          <p:nvPr>
            <p:ph type="body" sz="quarter" idx="32"/>
          </p:nvPr>
        </p:nvSpPr>
        <p:spPr/>
        <p:txBody>
          <a:bodyPr/>
          <a:lstStyle/>
          <a:p>
            <a:r>
              <a:rPr lang="en-US" dirty="0"/>
              <a:t>Learn a lot about Questions People have about Insurance</a:t>
            </a:r>
          </a:p>
        </p:txBody>
      </p:sp>
      <p:pic>
        <p:nvPicPr>
          <p:cNvPr id="10" name="Content Placeholder 9"/>
          <p:cNvPicPr>
            <a:picLocks noGrp="1" noChangeAspect="1"/>
          </p:cNvPicPr>
          <p:nvPr>
            <p:ph sz="quarter" idx="33"/>
          </p:nvPr>
        </p:nvPicPr>
        <p:blipFill>
          <a:blip r:embed="rId2" cstate="hqprint">
            <a:extLst>
              <a:ext uri="{28A0092B-C50C-407E-A947-70E740481C1C}">
                <a14:useLocalDpi xmlns:a14="http://schemas.microsoft.com/office/drawing/2010/main"/>
              </a:ext>
            </a:extLst>
          </a:blip>
          <a:stretch>
            <a:fillRect/>
          </a:stretch>
        </p:blipFill>
        <p:spPr>
          <a:xfrm rot="5400000">
            <a:off x="602454" y="2956606"/>
            <a:ext cx="3657603" cy="2811065"/>
          </a:xfrm>
          <a:ln w="76200">
            <a:solidFill>
              <a:schemeClr val="accent1"/>
            </a:solidFill>
          </a:ln>
        </p:spPr>
      </p:pic>
      <p:sp>
        <p:nvSpPr>
          <p:cNvPr id="8" name="Content Placeholder 7"/>
          <p:cNvSpPr>
            <a:spLocks noGrp="1"/>
          </p:cNvSpPr>
          <p:nvPr>
            <p:ph sz="quarter" idx="34"/>
          </p:nvPr>
        </p:nvSpPr>
        <p:spPr>
          <a:xfrm>
            <a:off x="4668837" y="2378075"/>
            <a:ext cx="4151376" cy="4331722"/>
          </a:xfrm>
          <a:ln w="57150">
            <a:solidFill>
              <a:schemeClr val="accent1"/>
            </a:solidFill>
          </a:ln>
        </p:spPr>
        <p:txBody>
          <a:bodyPr/>
          <a:lstStyle/>
          <a:p>
            <a:r>
              <a:rPr lang="en-US" dirty="0"/>
              <a:t>Confusion about when insurance is required and when it is not.</a:t>
            </a:r>
          </a:p>
          <a:p>
            <a:r>
              <a:rPr lang="en-US" dirty="0"/>
              <a:t>Need information about how to pick an agent or company</a:t>
            </a:r>
          </a:p>
          <a:p>
            <a:r>
              <a:rPr lang="en-US" dirty="0"/>
              <a:t>Don’t understand flood insurance</a:t>
            </a:r>
          </a:p>
          <a:p>
            <a:r>
              <a:rPr lang="en-US" dirty="0"/>
              <a:t>Many dangerously think they don’t need insurance if they own their home.</a:t>
            </a:r>
          </a:p>
          <a:p>
            <a:r>
              <a:rPr lang="en-US" dirty="0"/>
              <a:t>Looking for money saving tips.</a:t>
            </a:r>
          </a:p>
        </p:txBody>
      </p:sp>
    </p:spTree>
    <p:extLst>
      <p:ext uri="{BB962C8B-B14F-4D97-AF65-F5344CB8AC3E}">
        <p14:creationId xmlns:p14="http://schemas.microsoft.com/office/powerpoint/2010/main" val="3941355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3"/>
          <p:cNvSpPr>
            <a:spLocks noGrp="1" noChangeArrowheads="1"/>
          </p:cNvSpPr>
          <p:nvPr>
            <p:ph type="title"/>
          </p:nvPr>
        </p:nvSpPr>
        <p:spPr/>
        <p:txBody>
          <a:bodyPr/>
          <a:lstStyle/>
          <a:p>
            <a:r>
              <a:rPr lang="en-US" dirty="0"/>
              <a:t>Who We Are and What We Do</a:t>
            </a:r>
            <a:endParaRPr lang="en-US" altLang="en-US" dirty="0">
              <a:latin typeface="Arial" panose="020B0604020202020204" pitchFamily="34" charset="0"/>
            </a:endParaRPr>
          </a:p>
        </p:txBody>
      </p:sp>
      <p:sp>
        <p:nvSpPr>
          <p:cNvPr id="10247" name="Rectangle 4"/>
          <p:cNvSpPr>
            <a:spLocks noGrp="1" noChangeArrowheads="1"/>
          </p:cNvSpPr>
          <p:nvPr>
            <p:ph idx="1"/>
          </p:nvPr>
        </p:nvSpPr>
        <p:spPr/>
        <p:txBody>
          <a:bodyPr/>
          <a:lstStyle/>
          <a:p>
            <a:pPr>
              <a:lnSpc>
                <a:spcPct val="100000"/>
              </a:lnSpc>
              <a:spcBef>
                <a:spcPts val="2400"/>
              </a:spcBef>
            </a:pPr>
            <a:r>
              <a:rPr lang="en-US" altLang="en-US" sz="2200" dirty="0">
                <a:latin typeface="Arial" panose="020B0604020202020204" pitchFamily="34" charset="0"/>
              </a:rPr>
              <a:t>The mission of the Insurance Information Institute is to </a:t>
            </a:r>
            <a:r>
              <a:rPr lang="en-US" altLang="en-US" sz="2200" i="1" dirty="0">
                <a:latin typeface="Arial" panose="020B0604020202020204" pitchFamily="34" charset="0"/>
              </a:rPr>
              <a:t>build public understanding of insurance—what it does and how it works</a:t>
            </a:r>
            <a:r>
              <a:rPr lang="en-US" altLang="en-US" sz="2200" dirty="0">
                <a:latin typeface="Arial" panose="020B0604020202020204" pitchFamily="34" charset="0"/>
              </a:rPr>
              <a:t>.</a:t>
            </a:r>
          </a:p>
          <a:p>
            <a:pPr>
              <a:lnSpc>
                <a:spcPct val="100000"/>
              </a:lnSpc>
              <a:spcBef>
                <a:spcPts val="1800"/>
              </a:spcBef>
            </a:pPr>
            <a:r>
              <a:rPr lang="en-US" altLang="en-US" sz="2200" dirty="0">
                <a:latin typeface="Arial" panose="020B0604020202020204" pitchFamily="34" charset="0"/>
              </a:rPr>
              <a:t>We Are…</a:t>
            </a:r>
          </a:p>
          <a:p>
            <a:pPr lvl="1">
              <a:lnSpc>
                <a:spcPct val="100000"/>
              </a:lnSpc>
              <a:spcBef>
                <a:spcPts val="600"/>
              </a:spcBef>
            </a:pPr>
            <a:r>
              <a:rPr lang="en-US" altLang="en-US" sz="2000" dirty="0">
                <a:latin typeface="Arial" panose="020B0604020202020204" pitchFamily="34" charset="0"/>
              </a:rPr>
              <a:t>A voice for the property/casualty insurance industry.</a:t>
            </a:r>
          </a:p>
          <a:p>
            <a:pPr lvl="1">
              <a:lnSpc>
                <a:spcPct val="100000"/>
              </a:lnSpc>
              <a:spcBef>
                <a:spcPts val="600"/>
              </a:spcBef>
            </a:pPr>
            <a:r>
              <a:rPr lang="en-US" altLang="en-US" sz="2000" dirty="0">
                <a:latin typeface="Arial" panose="020B0604020202020204" pitchFamily="34" charset="0"/>
              </a:rPr>
              <a:t>The go-to source for credible and unbiased insurance information for the media, the industry and consumers. </a:t>
            </a:r>
          </a:p>
          <a:p>
            <a:pPr lvl="1">
              <a:lnSpc>
                <a:spcPct val="100000"/>
              </a:lnSpc>
              <a:spcBef>
                <a:spcPts val="600"/>
              </a:spcBef>
            </a:pPr>
            <a:r>
              <a:rPr lang="en-US" altLang="en-US" sz="2000" dirty="0">
                <a:latin typeface="Arial" panose="020B0604020202020204" pitchFamily="34" charset="0"/>
              </a:rPr>
              <a:t>Dedicated to ensuring the media covers our business fairly and accurately.</a:t>
            </a:r>
          </a:p>
          <a:p>
            <a:pPr>
              <a:lnSpc>
                <a:spcPct val="100000"/>
              </a:lnSpc>
              <a:spcBef>
                <a:spcPts val="1800"/>
              </a:spcBef>
            </a:pPr>
            <a:r>
              <a:rPr lang="en-US" altLang="en-US" sz="2200" dirty="0">
                <a:latin typeface="Arial" panose="020B0604020202020204" pitchFamily="34" charset="0"/>
              </a:rPr>
              <a:t>We do not lobby.</a:t>
            </a:r>
          </a:p>
          <a:p>
            <a:pPr lvl="1">
              <a:lnSpc>
                <a:spcPct val="100000"/>
              </a:lnSpc>
            </a:pPr>
            <a:endParaRPr lang="en-US" altLang="en-US" dirty="0">
              <a:latin typeface="Arial" panose="020B0604020202020204" pitchFamily="34" charset="0"/>
            </a:endParaRPr>
          </a:p>
        </p:txBody>
      </p:sp>
      <p:sp>
        <p:nvSpPr>
          <p:cNvPr id="10244" name="Rectangle 110"/>
          <p:cNvSpPr>
            <a:spLocks noGrp="1" noChangeArrowheads="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C5D014-B599-4A64-95CA-7CF996F8841E}" type="slidenum">
              <a:rPr lang="en-US" altLang="en-US"/>
              <a:pPr/>
              <a:t>3</a:t>
            </a:fld>
            <a:endParaRPr lang="en-US" altLang="en-US" dirty="0"/>
          </a:p>
        </p:txBody>
      </p:sp>
    </p:spTree>
    <p:extLst>
      <p:ext uri="{BB962C8B-B14F-4D97-AF65-F5344CB8AC3E}">
        <p14:creationId xmlns:p14="http://schemas.microsoft.com/office/powerpoint/2010/main" val="221795513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04080" y="3351344"/>
            <a:ext cx="8243149" cy="1380744"/>
          </a:xfrm>
        </p:spPr>
        <p:txBody>
          <a:bodyPr/>
          <a:lstStyle/>
          <a:p>
            <a:r>
              <a:rPr lang="en-US" sz="2400" dirty="0"/>
              <a:t>Thank you for your time and your attention!</a:t>
            </a:r>
            <a:br>
              <a:rPr lang="en-US" sz="2400" dirty="0"/>
            </a:br>
            <a:br>
              <a:rPr lang="en-US" sz="2400" dirty="0"/>
            </a:br>
            <a:r>
              <a:rPr lang="en-US" sz="2400" dirty="0"/>
              <a:t>And, feel free to contact me at </a:t>
            </a:r>
            <a:r>
              <a:rPr lang="en-US" sz="2400" dirty="0">
                <a:hlinkClick r:id="rId3"/>
              </a:rPr>
              <a:t>jeannes@iii.org</a:t>
            </a:r>
            <a:r>
              <a:rPr lang="en-US" sz="2400" dirty="0"/>
              <a:t> or </a:t>
            </a:r>
            <a:br>
              <a:rPr lang="en-US" sz="2400" dirty="0"/>
            </a:br>
            <a:r>
              <a:rPr lang="en-US" sz="2400" dirty="0"/>
              <a:t>212-346-5555. Or tweet me @JeanneSalvatore</a:t>
            </a:r>
          </a:p>
        </p:txBody>
      </p:sp>
      <p:sp>
        <p:nvSpPr>
          <p:cNvPr id="11" name="Subtitle 10"/>
          <p:cNvSpPr>
            <a:spLocks noGrp="1"/>
          </p:cNvSpPr>
          <p:nvPr>
            <p:ph type="subTitle" idx="1"/>
          </p:nvPr>
        </p:nvSpPr>
        <p:spPr/>
        <p:txBody>
          <a:bodyPr/>
          <a:lstStyle/>
          <a:p>
            <a:r>
              <a:rPr lang="en-US" dirty="0">
                <a:hlinkClick r:id="rId4"/>
              </a:rPr>
              <a:t>www.iii.org</a:t>
            </a:r>
            <a:endParaRPr lang="en-US" dirty="0"/>
          </a:p>
          <a:p>
            <a:r>
              <a:rPr lang="en-US" dirty="0"/>
              <a:t>Download at </a:t>
            </a:r>
            <a:r>
              <a:rPr lang="en-US" dirty="0">
                <a:hlinkClick r:id="rId5"/>
              </a:rPr>
              <a:t>www.iii.org/presentations</a:t>
            </a:r>
            <a:endParaRPr lang="en-US" dirty="0"/>
          </a:p>
          <a:p>
            <a:endParaRPr lang="en-US" dirty="0"/>
          </a:p>
        </p:txBody>
      </p:sp>
    </p:spTree>
    <p:extLst>
      <p:ext uri="{BB962C8B-B14F-4D97-AF65-F5344CB8AC3E}">
        <p14:creationId xmlns:p14="http://schemas.microsoft.com/office/powerpoint/2010/main" val="18074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7" y="-399327"/>
            <a:ext cx="7400925" cy="1478619"/>
          </a:xfrm>
        </p:spPr>
        <p:txBody>
          <a:bodyPr/>
          <a:lstStyle/>
          <a:p>
            <a:r>
              <a:rPr lang="en-US" dirty="0"/>
              <a:t>Catastrophes in the United States – Some Basic Facts</a:t>
            </a:r>
          </a:p>
        </p:txBody>
      </p:sp>
      <p:sp>
        <p:nvSpPr>
          <p:cNvPr id="3" name="Content Placeholder 2"/>
          <p:cNvSpPr>
            <a:spLocks noGrp="1"/>
          </p:cNvSpPr>
          <p:nvPr>
            <p:ph idx="1"/>
          </p:nvPr>
        </p:nvSpPr>
        <p:spPr>
          <a:xfrm>
            <a:off x="1" y="1079293"/>
            <a:ext cx="9144000" cy="5315720"/>
          </a:xfrm>
        </p:spPr>
        <p:txBody>
          <a:bodyPr/>
          <a:lstStyle/>
          <a:p>
            <a:r>
              <a:rPr lang="en-US" dirty="0"/>
              <a:t>The term “catastrophe” in the property insurance industry denotes a natural or man-made disaster that is expected to reach a certain dollar amount. Currently, set at $25 million. </a:t>
            </a:r>
          </a:p>
          <a:p>
            <a:r>
              <a:rPr lang="en-US" dirty="0"/>
              <a:t>Disaster losses along the coast are likely to escalate in the coming years, in part, because of huge increases in development. </a:t>
            </a:r>
          </a:p>
          <a:p>
            <a:r>
              <a:rPr lang="en-US" dirty="0"/>
              <a:t>Catastrophe losses will double every decade or so due to growing residential and commercial density and more expensive buildings.</a:t>
            </a:r>
          </a:p>
          <a:p>
            <a:r>
              <a:rPr lang="en-US" dirty="0"/>
              <a:t>The 2010 census showed that 39 percent of the population is concentrated in less than 10 percent of the nation’s land area excluding Alaska. </a:t>
            </a:r>
          </a:p>
          <a:p>
            <a:r>
              <a:rPr lang="en-US" dirty="0"/>
              <a:t>Using 2010 U.S. census, in 2013, the National Oceanic and Atmospheric Administration (NOAA) said an additional 11 million people will be living along the coast by 2020, bringing the total to nearly 134 million. </a:t>
            </a:r>
          </a:p>
          <a:p>
            <a:endParaRPr lang="en-US" dirty="0"/>
          </a:p>
        </p:txBody>
      </p:sp>
    </p:spTree>
    <p:extLst>
      <p:ext uri="{BB962C8B-B14F-4D97-AF65-F5344CB8AC3E}">
        <p14:creationId xmlns:p14="http://schemas.microsoft.com/office/powerpoint/2010/main" val="417562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576" y="-269823"/>
            <a:ext cx="8499423" cy="1469036"/>
          </a:xfrm>
        </p:spPr>
        <p:txBody>
          <a:bodyPr/>
          <a:lstStyle/>
          <a:p>
            <a:r>
              <a:rPr lang="en-US" dirty="0"/>
              <a:t>Catastrophes in the United States: Property Exposed to Disasters</a:t>
            </a:r>
          </a:p>
        </p:txBody>
      </p:sp>
      <p:sp>
        <p:nvSpPr>
          <p:cNvPr id="3" name="Content Placeholder 2"/>
          <p:cNvSpPr>
            <a:spLocks noGrp="1"/>
          </p:cNvSpPr>
          <p:nvPr>
            <p:ph idx="1"/>
          </p:nvPr>
        </p:nvSpPr>
        <p:spPr>
          <a:xfrm>
            <a:off x="185195" y="1244279"/>
            <a:ext cx="9091913" cy="4681034"/>
          </a:xfrm>
        </p:spPr>
        <p:txBody>
          <a:bodyPr/>
          <a:lstStyle/>
          <a:p>
            <a:r>
              <a:rPr lang="en-US" dirty="0"/>
              <a:t>A 2012 study by AIR Worldwide put the value of insured coastal property in hurricane-prone states—states bordering the Atlantic Ocean and Gulf of Mexico—at $10.64 trillion. </a:t>
            </a:r>
          </a:p>
          <a:p>
            <a:r>
              <a:rPr lang="en-US" dirty="0"/>
              <a:t>Exposure to windstorms and high property values combine to make Florida the state with the highest potential for losses and New York's Long Island the second highest. </a:t>
            </a:r>
          </a:p>
          <a:p>
            <a:r>
              <a:rPr lang="en-US" dirty="0"/>
              <a:t>The value of residential and commercial coastal property in Florida alone was almost $2.86 trillion. This represented 79 percent of the state’s total insured property values. </a:t>
            </a:r>
          </a:p>
          <a:p>
            <a:r>
              <a:rPr lang="en-US" dirty="0"/>
              <a:t>In New York it was $2.92 trillion, representing 62 percent of the total. </a:t>
            </a:r>
          </a:p>
          <a:p>
            <a:r>
              <a:rPr lang="en-US" dirty="0"/>
              <a:t>Other states where insured coastal property values exceeded 50 percent of the state’s total are Connecticut, Maine and Massachusetts.</a:t>
            </a:r>
          </a:p>
          <a:p>
            <a:endParaRPr lang="en-US" dirty="0"/>
          </a:p>
        </p:txBody>
      </p:sp>
    </p:spTree>
    <p:extLst>
      <p:ext uri="{BB962C8B-B14F-4D97-AF65-F5344CB8AC3E}">
        <p14:creationId xmlns:p14="http://schemas.microsoft.com/office/powerpoint/2010/main" val="4050993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Ten Most Costly Catastrophes in the U.S.</a:t>
            </a:r>
          </a:p>
        </p:txBody>
      </p:sp>
      <p:pic>
        <p:nvPicPr>
          <p:cNvPr id="6" name="Content Placeholder 5"/>
          <p:cNvPicPr>
            <a:picLocks noGrp="1" noChangeAspect="1"/>
          </p:cNvPicPr>
          <p:nvPr>
            <p:ph idx="1"/>
          </p:nvPr>
        </p:nvPicPr>
        <p:blipFill>
          <a:blip r:embed="rId2"/>
          <a:stretch>
            <a:fillRect/>
          </a:stretch>
        </p:blipFill>
        <p:spPr>
          <a:xfrm>
            <a:off x="1172848" y="1884363"/>
            <a:ext cx="6826880" cy="4040187"/>
          </a:xfrm>
          <a:prstGeom prst="rect">
            <a:avLst/>
          </a:prstGeom>
        </p:spPr>
      </p:pic>
      <p:sp>
        <p:nvSpPr>
          <p:cNvPr id="4" name="Text Placeholder 3"/>
          <p:cNvSpPr>
            <a:spLocks noGrp="1"/>
          </p:cNvSpPr>
          <p:nvPr>
            <p:ph type="body" sz="quarter" idx="15"/>
          </p:nvPr>
        </p:nvSpPr>
        <p:spPr>
          <a:xfrm>
            <a:off x="173620" y="1188720"/>
            <a:ext cx="8637005" cy="396947"/>
          </a:xfrm>
        </p:spPr>
        <p:txBody>
          <a:bodyPr/>
          <a:lstStyle/>
          <a:p>
            <a:r>
              <a:rPr lang="en-US" dirty="0"/>
              <a:t>Seven of the Top Ten Disasters Were Due to Hurricane/Wind Damage</a:t>
            </a:r>
          </a:p>
        </p:txBody>
      </p:sp>
    </p:spTree>
    <p:extLst>
      <p:ext uri="{BB962C8B-B14F-4D97-AF65-F5344CB8AC3E}">
        <p14:creationId xmlns:p14="http://schemas.microsoft.com/office/powerpoint/2010/main" val="3776293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Catastrophe Losses by Type of Disaster</a:t>
            </a:r>
          </a:p>
        </p:txBody>
      </p:sp>
      <p:sp>
        <p:nvSpPr>
          <p:cNvPr id="4" name="Text Placeholder 3"/>
          <p:cNvSpPr>
            <a:spLocks noGrp="1"/>
          </p:cNvSpPr>
          <p:nvPr>
            <p:ph type="body" sz="quarter" idx="15"/>
          </p:nvPr>
        </p:nvSpPr>
        <p:spPr>
          <a:xfrm>
            <a:off x="356616" y="1171358"/>
            <a:ext cx="8454009" cy="396947"/>
          </a:xfrm>
        </p:spPr>
        <p:txBody>
          <a:bodyPr/>
          <a:lstStyle/>
          <a:p>
            <a:r>
              <a:rPr lang="en-US" dirty="0"/>
              <a:t>Wind is the most costly and Frequent Cause of Loss</a:t>
            </a:r>
          </a:p>
        </p:txBody>
      </p:sp>
      <p:sp>
        <p:nvSpPr>
          <p:cNvPr id="7" name="Text Placeholder 6"/>
          <p:cNvSpPr>
            <a:spLocks noGrp="1"/>
          </p:cNvSpPr>
          <p:nvPr>
            <p:ph type="body" sz="quarter" idx="30"/>
          </p:nvPr>
        </p:nvSpPr>
        <p:spPr/>
        <p:txBody>
          <a:bodyPr/>
          <a:lstStyle/>
          <a:p>
            <a:r>
              <a:rPr lang="en-US" dirty="0"/>
              <a:t>Over the 20-year period, 1993 to 2012</a:t>
            </a:r>
          </a:p>
        </p:txBody>
      </p:sp>
      <p:sp>
        <p:nvSpPr>
          <p:cNvPr id="8" name="Text Placeholder 7"/>
          <p:cNvSpPr>
            <a:spLocks noGrp="1"/>
          </p:cNvSpPr>
          <p:nvPr>
            <p:ph type="body" sz="quarter" idx="32"/>
          </p:nvPr>
        </p:nvSpPr>
        <p:spPr/>
        <p:txBody>
          <a:bodyPr/>
          <a:lstStyle/>
          <a:p>
            <a:r>
              <a:rPr lang="en-US" sz="1800" dirty="0"/>
              <a:t>Each year about 6 percent</a:t>
            </a:r>
            <a:r>
              <a:rPr lang="en-US" dirty="0"/>
              <a:t> of homeowners file claims.</a:t>
            </a:r>
          </a:p>
        </p:txBody>
      </p:sp>
      <p:pic>
        <p:nvPicPr>
          <p:cNvPr id="6" name="Content Placeholder 5"/>
          <p:cNvPicPr>
            <a:picLocks noGrp="1" noChangeAspect="1"/>
          </p:cNvPicPr>
          <p:nvPr>
            <p:ph sz="quarter" idx="33"/>
          </p:nvPr>
        </p:nvPicPr>
        <p:blipFill>
          <a:blip r:embed="rId2"/>
          <a:stretch>
            <a:fillRect/>
          </a:stretch>
        </p:blipFill>
        <p:spPr>
          <a:xfrm>
            <a:off x="357188" y="2692181"/>
            <a:ext cx="4148137" cy="3119876"/>
          </a:xfrm>
          <a:prstGeom prst="rect">
            <a:avLst/>
          </a:prstGeom>
          <a:ln w="38100">
            <a:solidFill>
              <a:schemeClr val="accent1"/>
            </a:solidFill>
          </a:ln>
        </p:spPr>
      </p:pic>
      <p:sp>
        <p:nvSpPr>
          <p:cNvPr id="9" name="Content Placeholder 8"/>
          <p:cNvSpPr>
            <a:spLocks noGrp="1"/>
          </p:cNvSpPr>
          <p:nvPr>
            <p:ph sz="quarter" idx="34"/>
          </p:nvPr>
        </p:nvSpPr>
        <p:spPr>
          <a:xfrm>
            <a:off x="4668837" y="2378075"/>
            <a:ext cx="4151376" cy="4433626"/>
          </a:xfrm>
          <a:ln w="38100">
            <a:solidFill>
              <a:schemeClr val="accent1"/>
            </a:solidFill>
          </a:ln>
        </p:spPr>
        <p:txBody>
          <a:bodyPr/>
          <a:lstStyle/>
          <a:p>
            <a:r>
              <a:rPr lang="en-US" sz="1800" dirty="0"/>
              <a:t>Hurricanes and tropical storms made up 40.4 percent</a:t>
            </a:r>
          </a:p>
          <a:p>
            <a:r>
              <a:rPr lang="en-US" sz="1800" dirty="0"/>
              <a:t>Tornado losses 36.0 percent </a:t>
            </a:r>
          </a:p>
          <a:p>
            <a:r>
              <a:rPr lang="en-US" sz="1800" dirty="0"/>
              <a:t>Winter storms 7.1 percent</a:t>
            </a:r>
          </a:p>
          <a:p>
            <a:r>
              <a:rPr lang="en-US" sz="1800" dirty="0"/>
              <a:t>Terrorism 6.3 percent</a:t>
            </a:r>
          </a:p>
          <a:p>
            <a:r>
              <a:rPr lang="en-US" sz="1800" dirty="0"/>
              <a:t>Earthquakes 4.7 percent</a:t>
            </a:r>
          </a:p>
          <a:p>
            <a:r>
              <a:rPr lang="en-US" sz="1800" dirty="0"/>
              <a:t>Wind/hail/flood 3.8 percent and fire 1.7 percent</a:t>
            </a:r>
          </a:p>
          <a:p>
            <a:r>
              <a:rPr lang="en-US" sz="1800" dirty="0"/>
              <a:t>Civil disorders, water damage and utility  disruption combined represented less than 1 percent. </a:t>
            </a:r>
            <a:endParaRPr lang="en-US" dirty="0"/>
          </a:p>
        </p:txBody>
      </p:sp>
    </p:spTree>
    <p:extLst>
      <p:ext uri="{BB962C8B-B14F-4D97-AF65-F5344CB8AC3E}">
        <p14:creationId xmlns:p14="http://schemas.microsoft.com/office/powerpoint/2010/main" val="416834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Atlantic Hurricane Season </a:t>
            </a:r>
          </a:p>
        </p:txBody>
      </p:sp>
      <p:sp>
        <p:nvSpPr>
          <p:cNvPr id="5" name="Text Placeholder 4"/>
          <p:cNvSpPr>
            <a:spLocks noGrp="1"/>
          </p:cNvSpPr>
          <p:nvPr>
            <p:ph type="body" sz="quarter" idx="16"/>
          </p:nvPr>
        </p:nvSpPr>
        <p:spPr/>
        <p:txBody>
          <a:bodyPr/>
          <a:lstStyle/>
          <a:p>
            <a:r>
              <a:rPr lang="en-US" dirty="0"/>
              <a:t>* NOAA’s National Coastal Population Reprt</a:t>
            </a:r>
          </a:p>
        </p:txBody>
      </p:sp>
      <p:sp>
        <p:nvSpPr>
          <p:cNvPr id="22" name="Text Placeholder 21"/>
          <p:cNvSpPr>
            <a:spLocks noGrp="1"/>
          </p:cNvSpPr>
          <p:nvPr>
            <p:ph type="body" sz="quarter" idx="30"/>
          </p:nvPr>
        </p:nvSpPr>
        <p:spPr/>
        <p:txBody>
          <a:bodyPr/>
          <a:lstStyle/>
          <a:p>
            <a:r>
              <a:rPr lang="en-US" dirty="0"/>
              <a:t>A Demographic Perfect Storm</a:t>
            </a:r>
          </a:p>
        </p:txBody>
      </p:sp>
      <p:sp>
        <p:nvSpPr>
          <p:cNvPr id="23" name="Text Placeholder 22"/>
          <p:cNvSpPr>
            <a:spLocks noGrp="1"/>
          </p:cNvSpPr>
          <p:nvPr>
            <p:ph type="body" sz="quarter" idx="32"/>
          </p:nvPr>
        </p:nvSpPr>
        <p:spPr/>
        <p:txBody>
          <a:bodyPr/>
          <a:lstStyle/>
          <a:p>
            <a:r>
              <a:rPr lang="en-US" dirty="0"/>
              <a:t>I.I.I.’s Goal</a:t>
            </a:r>
          </a:p>
        </p:txBody>
      </p:sp>
      <p:sp>
        <p:nvSpPr>
          <p:cNvPr id="3" name="Content Placeholder 2"/>
          <p:cNvSpPr>
            <a:spLocks noGrp="1"/>
          </p:cNvSpPr>
          <p:nvPr>
            <p:ph sz="quarter" idx="33"/>
          </p:nvPr>
        </p:nvSpPr>
        <p:spPr>
          <a:xfrm>
            <a:off x="357188" y="2377439"/>
            <a:ext cx="4148137" cy="3917339"/>
          </a:xfrm>
        </p:spPr>
        <p:txBody>
          <a:bodyPr/>
          <a:lstStyle/>
          <a:p>
            <a:r>
              <a:rPr lang="en-US" dirty="0"/>
              <a:t>Massive influx of new coastal residents who have never experienced a major storm.</a:t>
            </a:r>
          </a:p>
          <a:p>
            <a:r>
              <a:rPr lang="en-US" dirty="0"/>
              <a:t>Combined with an existing population that has been lulled into complacency by the lack of a hurricane over the last several years.</a:t>
            </a:r>
          </a:p>
          <a:p>
            <a:r>
              <a:rPr lang="en-US" dirty="0"/>
              <a:t>Resulting in large numbers of coastal residents from Maine to Texas who are unprepared for the 2016 hurricane season.</a:t>
            </a:r>
          </a:p>
        </p:txBody>
      </p:sp>
      <p:sp>
        <p:nvSpPr>
          <p:cNvPr id="24" name="Content Placeholder 23"/>
          <p:cNvSpPr>
            <a:spLocks noGrp="1"/>
          </p:cNvSpPr>
          <p:nvPr>
            <p:ph sz="quarter" idx="34"/>
          </p:nvPr>
        </p:nvSpPr>
        <p:spPr>
          <a:xfrm>
            <a:off x="4668837" y="2378075"/>
            <a:ext cx="4151376" cy="1431925"/>
          </a:xfrm>
        </p:spPr>
        <p:txBody>
          <a:bodyPr/>
          <a:lstStyle/>
          <a:p>
            <a:r>
              <a:rPr lang="en-US" dirty="0"/>
              <a:t>Educate coastal residents about what they need to do now to financially protect themselves with the right amount and type of insurance.</a:t>
            </a:r>
          </a:p>
        </p:txBody>
      </p:sp>
      <p:pic>
        <p:nvPicPr>
          <p:cNvPr id="26" name="Picture 25"/>
          <p:cNvPicPr>
            <a:picLocks noChangeAspect="1"/>
          </p:cNvPicPr>
          <p:nvPr/>
        </p:nvPicPr>
        <p:blipFill>
          <a:blip r:embed="rId2"/>
          <a:stretch>
            <a:fillRect/>
          </a:stretch>
        </p:blipFill>
        <p:spPr>
          <a:xfrm>
            <a:off x="5094514" y="3945719"/>
            <a:ext cx="3435948" cy="2462414"/>
          </a:xfrm>
          <a:prstGeom prst="rect">
            <a:avLst/>
          </a:prstGeom>
        </p:spPr>
      </p:pic>
    </p:spTree>
    <p:extLst>
      <p:ext uri="{BB962C8B-B14F-4D97-AF65-F5344CB8AC3E}">
        <p14:creationId xmlns:p14="http://schemas.microsoft.com/office/powerpoint/2010/main" val="464714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209177"/>
            <a:ext cx="8458200" cy="950976"/>
          </a:xfrm>
          <a:noFill/>
        </p:spPr>
        <p:txBody>
          <a:bodyPr/>
          <a:lstStyle/>
          <a:p>
            <a:r>
              <a:rPr lang="en-US" dirty="0"/>
              <a:t>Five Key Ways to Prepare For A Disaster…Any Disaster</a:t>
            </a:r>
          </a:p>
        </p:txBody>
      </p:sp>
      <p:sp>
        <p:nvSpPr>
          <p:cNvPr id="3" name="Content Placeholder 2"/>
          <p:cNvSpPr>
            <a:spLocks noGrp="1"/>
          </p:cNvSpPr>
          <p:nvPr>
            <p:ph idx="1"/>
          </p:nvPr>
        </p:nvSpPr>
        <p:spPr>
          <a:xfrm>
            <a:off x="439838" y="1574157"/>
            <a:ext cx="8165939" cy="5573210"/>
          </a:xfrm>
          <a:noFill/>
          <a:ln w="38100">
            <a:noFill/>
          </a:ln>
        </p:spPr>
        <p:txBody>
          <a:bodyPr/>
          <a:lstStyle/>
          <a:p>
            <a:pPr marL="457200" indent="-457200">
              <a:buFont typeface="+mj-lt"/>
              <a:buAutoNum type="arabicPeriod"/>
            </a:pPr>
            <a:r>
              <a:rPr lang="en-US" sz="2800" dirty="0"/>
              <a:t>Have the Right Amount and Type of Insurance for your Home, Car or Business</a:t>
            </a:r>
          </a:p>
          <a:p>
            <a:pPr marL="457200" indent="-457200">
              <a:buFont typeface="+mj-lt"/>
              <a:buAutoNum type="arabicPeriod"/>
            </a:pPr>
            <a:r>
              <a:rPr lang="en-US" sz="2800" dirty="0"/>
              <a:t>Consider Flood and/or Earthquake Insurance</a:t>
            </a:r>
          </a:p>
          <a:p>
            <a:pPr marL="457200" indent="-457200">
              <a:buFont typeface="+mj-lt"/>
              <a:buAutoNum type="arabicPeriod"/>
            </a:pPr>
            <a:r>
              <a:rPr lang="en-US" sz="2800" dirty="0"/>
              <a:t>Have an Up-to-date Home Inventory</a:t>
            </a:r>
          </a:p>
          <a:p>
            <a:pPr marL="457200" indent="-457200">
              <a:buFont typeface="+mj-lt"/>
              <a:buAutoNum type="arabicPeriod"/>
            </a:pPr>
            <a:r>
              <a:rPr lang="en-US" sz="2800" dirty="0"/>
              <a:t>Take Reasonable Steps to Protect Your Property Against the Disasters where you live</a:t>
            </a:r>
          </a:p>
          <a:p>
            <a:pPr marL="457200" indent="-457200">
              <a:buFont typeface="+mj-lt"/>
              <a:buAutoNum type="arabicPeriod"/>
            </a:pPr>
            <a:r>
              <a:rPr lang="en-US" sz="2800" dirty="0"/>
              <a:t>Know what to take and where to go if you need to evacuate</a:t>
            </a:r>
          </a:p>
        </p:txBody>
      </p:sp>
    </p:spTree>
    <p:extLst>
      <p:ext uri="{BB962C8B-B14F-4D97-AF65-F5344CB8AC3E}">
        <p14:creationId xmlns:p14="http://schemas.microsoft.com/office/powerpoint/2010/main" val="705876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9">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b="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nchorCtr="0">
        <a:spAutoFit/>
      </a:bodyPr>
      <a:lstStyle>
        <a:defPPr>
          <a:lnSpc>
            <a:spcPct val="90000"/>
          </a:lnSpc>
          <a:spcBef>
            <a:spcPts val="1200"/>
          </a:spcBef>
          <a:buClr>
            <a:srgbClr val="337DBE"/>
          </a:buClr>
          <a:buSzPct val="77000"/>
          <a:defRPr sz="1400" b="1" dirty="0" smtClean="0"/>
        </a:defPPr>
      </a:lstStyle>
    </a:txDef>
  </a:objectDefaults>
  <a:extraClrSchemeLst/>
</a:theme>
</file>

<file path=ppt/theme/theme2.xml><?xml version="1.0" encoding="utf-8"?>
<a:theme xmlns:a="http://schemas.openxmlformats.org/drawingml/2006/main" name="Office Theme">
  <a:themeElements>
    <a:clrScheme name="Custom 121">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20">
      <a:dk1>
        <a:sysClr val="windowText" lastClr="000000"/>
      </a:dk1>
      <a:lt1>
        <a:sysClr val="window" lastClr="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9969</TotalTime>
  <Words>1775</Words>
  <Application>Microsoft Office PowerPoint</Application>
  <PresentationFormat>On-screen Show (4:3)</PresentationFormat>
  <Paragraphs>148</Paragraphs>
  <Slides>30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 Narrow</vt:lpstr>
      <vt:lpstr>Symbol</vt:lpstr>
      <vt:lpstr>Wingdings</vt:lpstr>
      <vt:lpstr>Wingdings 3</vt:lpstr>
      <vt:lpstr>Office Theme</vt:lpstr>
      <vt:lpstr>National Association of Latino Elected and Appointed Officials  </vt:lpstr>
      <vt:lpstr>Presentation Overview</vt:lpstr>
      <vt:lpstr>Who We Are and What We Do</vt:lpstr>
      <vt:lpstr>Catastrophes in the United States – Some Basic Facts</vt:lpstr>
      <vt:lpstr>Catastrophes in the United States: Property Exposed to Disasters</vt:lpstr>
      <vt:lpstr>Top Ten Most Costly Catastrophes in the U.S.</vt:lpstr>
      <vt:lpstr>Catastrophe Losses by Type of Disaster</vt:lpstr>
      <vt:lpstr>2016 Atlantic Hurricane Season </vt:lpstr>
      <vt:lpstr>Five Key Ways to Prepare For A Disaster…Any Disaster</vt:lpstr>
      <vt:lpstr>Insuring Against a Disaster</vt:lpstr>
      <vt:lpstr>I.I.I. Web Content on Standard Home Insurance</vt:lpstr>
      <vt:lpstr>Flood Insurance Background</vt:lpstr>
      <vt:lpstr>Too Few People Purchase Flood Insurance</vt:lpstr>
      <vt:lpstr>FloodSmart.gov – Go to Place for Information on Risk of Flooding and Cost of a Policy</vt:lpstr>
      <vt:lpstr>California Earthquake Authority</vt:lpstr>
      <vt:lpstr>Need to Get the Right Amount of Insurance</vt:lpstr>
      <vt:lpstr>Specific Details to Determine How Much to Purchase</vt:lpstr>
      <vt:lpstr>Role of Deductibles is Extremely Important to Understand</vt:lpstr>
      <vt:lpstr>19 States and the District of Columbia have Hurricane Deductibles</vt:lpstr>
      <vt:lpstr>Vehicles are Covered for Wide Variety of Disasters Under Optional “Comprehensive” Coverage</vt:lpstr>
      <vt:lpstr>Tips to Help Business Survive A Disaster</vt:lpstr>
      <vt:lpstr>Insurance Institute for Business &amp; Home Safety</vt:lpstr>
      <vt:lpstr>I.I.I. Offers Free Apps to Plan for a Disaster and Conduct a Home Inventory, Articles too!</vt:lpstr>
      <vt:lpstr>Know Your Stuff® - Home Inventory App</vt:lpstr>
      <vt:lpstr>“The I’s on Insurance” Video Series</vt:lpstr>
      <vt:lpstr>I.I.I. Targets Specific Demographics</vt:lpstr>
      <vt:lpstr>I.I.I.’s Spanish Language Resources</vt:lpstr>
      <vt:lpstr>Hurricane Season Insurance Checklist</vt:lpstr>
      <vt:lpstr>Spanish Language Helpline at Univision</vt:lpstr>
      <vt:lpstr>Thank you for your time and your attention!  And, feel free to contact me at jeannes@iii.org or  212-346-5555. Or tweet me @JeanneSalvatore</vt:lpstr>
    </vt:vector>
  </TitlesOfParts>
  <Company>eSlide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P14228 - III PPT Template 4:3</dc:title>
  <dc:subject>v2007 and v2010</dc:subject>
  <dc:creator>Call @ 866-2-eSlide</dc:creator>
  <dc:description>eSlide, LLC - P14228 - Advisen Casualty</dc:description>
  <cp:lastModifiedBy>Rodriguez, Marielle</cp:lastModifiedBy>
  <cp:revision>702</cp:revision>
  <cp:lastPrinted>2016-06-02T16:25:29Z</cp:lastPrinted>
  <dcterms:created xsi:type="dcterms:W3CDTF">2011-11-02T14:24:24Z</dcterms:created>
  <dcterms:modified xsi:type="dcterms:W3CDTF">2016-08-19T18:46:43Z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B814607F-4702-4B19-9EAC-70656D1C4A16</vt:lpwstr>
  </property>
  <property fmtid="{D5CDD505-2E9C-101B-9397-08002B2CF9AE}" pid="3" name="ArticulatePath">
    <vt:lpwstr>WIP_P14228_Advisen Casualty_050416_245pm</vt:lpwstr>
  </property>
</Properties>
</file>