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6.xml" ContentType="application/vnd.openxmlformats-officedocument.presentationml.tags+xml"/>
  <Override PartName="/ppt/notesSlides/notesSlide47.xml" ContentType="application/vnd.openxmlformats-officedocument.presentationml.notesSlide+xml"/>
  <Override PartName="/ppt/tags/tag7.xml" ContentType="application/vnd.openxmlformats-officedocument.presentationml.tags+xml"/>
  <Override PartName="/ppt/notesSlides/notesSlide48.xml" ContentType="application/vnd.openxmlformats-officedocument.presentationml.notesSlide+xml"/>
  <Override PartName="/ppt/tags/tag8.xml" ContentType="application/vnd.openxmlformats-officedocument.presentationml.tags+xml"/>
  <Override PartName="/ppt/notesSlides/notesSlide49.xml" ContentType="application/vnd.openxmlformats-officedocument.presentationml.notesSlide+xml"/>
  <Override PartName="/ppt/tags/tag9.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2.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10.xml" ContentType="application/vnd.openxmlformats-officedocument.presentationml.tags+xml"/>
  <Override PartName="/ppt/notesSlides/notesSlide92.xml" ContentType="application/vnd.openxmlformats-officedocument.presentationml.notesSlide+xml"/>
  <Override PartName="/ppt/tags/tag11.xml" ContentType="application/vnd.openxmlformats-officedocument.presentationml.tags+xml"/>
  <Override PartName="/ppt/notesSlides/notesSlide93.xml" ContentType="application/vnd.openxmlformats-officedocument.presentationml.notesSlide+xml"/>
  <Override PartName="/ppt/tags/tag12.xml" ContentType="application/vnd.openxmlformats-officedocument.presentationml.tags+xml"/>
  <Override PartName="/ppt/notesSlides/notesSlide94.xml" ContentType="application/vnd.openxmlformats-officedocument.presentationml.notesSlide+xml"/>
  <Override PartName="/ppt/tags/tag13.xml" ContentType="application/vnd.openxmlformats-officedocument.presentationml.tags+xml"/>
  <Override PartName="/ppt/notesSlides/notesSlide95.xml" ContentType="application/vnd.openxmlformats-officedocument.presentationml.notesSlide+xml"/>
  <Override PartName="/ppt/tags/tag14.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15.xml" ContentType="application/vnd.openxmlformats-officedocument.presentationml.tags+xml"/>
  <Override PartName="/ppt/notesSlides/notesSlide9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ink/ink1.xml" ContentType="application/inkml+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2.xml" ContentType="application/vnd.openxmlformats-officedocument.presentationml.notesSlide+xml"/>
  <Override PartName="/ppt/charts/chart5.xml" ContentType="application/vnd.openxmlformats-officedocument.drawingml.chart+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3"/>
  </p:notesMasterIdLst>
  <p:handoutMasterIdLst>
    <p:handoutMasterId r:id="rId134"/>
  </p:handoutMasterIdLst>
  <p:sldIdLst>
    <p:sldId id="4950" r:id="rId2"/>
    <p:sldId id="5083" r:id="rId3"/>
    <p:sldId id="5145" r:id="rId4"/>
    <p:sldId id="5146" r:id="rId5"/>
    <p:sldId id="5147" r:id="rId6"/>
    <p:sldId id="5149" r:id="rId7"/>
    <p:sldId id="5028" r:id="rId8"/>
    <p:sldId id="5128" r:id="rId9"/>
    <p:sldId id="5129" r:id="rId10"/>
    <p:sldId id="4635" r:id="rId11"/>
    <p:sldId id="5034" r:id="rId12"/>
    <p:sldId id="4450" r:id="rId13"/>
    <p:sldId id="5001" r:id="rId14"/>
    <p:sldId id="5003" r:id="rId15"/>
    <p:sldId id="5090" r:id="rId16"/>
    <p:sldId id="5091" r:id="rId17"/>
    <p:sldId id="5092" r:id="rId18"/>
    <p:sldId id="5093" r:id="rId19"/>
    <p:sldId id="5094" r:id="rId20"/>
    <p:sldId id="5095" r:id="rId21"/>
    <p:sldId id="5096" r:id="rId22"/>
    <p:sldId id="5150" r:id="rId23"/>
    <p:sldId id="5097" r:id="rId24"/>
    <p:sldId id="5100" r:id="rId25"/>
    <p:sldId id="5151" r:id="rId26"/>
    <p:sldId id="5101" r:id="rId27"/>
    <p:sldId id="5104" r:id="rId28"/>
    <p:sldId id="5152" r:id="rId29"/>
    <p:sldId id="5106" r:id="rId30"/>
    <p:sldId id="5107" r:id="rId31"/>
    <p:sldId id="5082" r:id="rId32"/>
    <p:sldId id="4852" r:id="rId33"/>
    <p:sldId id="5108" r:id="rId34"/>
    <p:sldId id="5109" r:id="rId35"/>
    <p:sldId id="5153" r:id="rId36"/>
    <p:sldId id="5154" r:id="rId37"/>
    <p:sldId id="5155" r:id="rId38"/>
    <p:sldId id="5037" r:id="rId39"/>
    <p:sldId id="4906" r:id="rId40"/>
    <p:sldId id="4907" r:id="rId41"/>
    <p:sldId id="5015" r:id="rId42"/>
    <p:sldId id="5014" r:id="rId43"/>
    <p:sldId id="4469" r:id="rId44"/>
    <p:sldId id="5110" r:id="rId45"/>
    <p:sldId id="5156" r:id="rId46"/>
    <p:sldId id="4623" r:id="rId47"/>
    <p:sldId id="4817" r:id="rId48"/>
    <p:sldId id="4948" r:id="rId49"/>
    <p:sldId id="5161" r:id="rId50"/>
    <p:sldId id="4949" r:id="rId51"/>
    <p:sldId id="5162" r:id="rId52"/>
    <p:sldId id="5158" r:id="rId53"/>
    <p:sldId id="5160" r:id="rId54"/>
    <p:sldId id="4941" r:id="rId55"/>
    <p:sldId id="5112" r:id="rId56"/>
    <p:sldId id="5113" r:id="rId57"/>
    <p:sldId id="5163" r:id="rId58"/>
    <p:sldId id="5164" r:id="rId59"/>
    <p:sldId id="5165" r:id="rId60"/>
    <p:sldId id="5016" r:id="rId61"/>
    <p:sldId id="5116" r:id="rId62"/>
    <p:sldId id="5114" r:id="rId63"/>
    <p:sldId id="5115" r:id="rId64"/>
    <p:sldId id="5019" r:id="rId65"/>
    <p:sldId id="5020" r:id="rId66"/>
    <p:sldId id="5021" r:id="rId67"/>
    <p:sldId id="5023" r:id="rId68"/>
    <p:sldId id="5018" r:id="rId69"/>
    <p:sldId id="5119" r:id="rId70"/>
    <p:sldId id="5120" r:id="rId71"/>
    <p:sldId id="5027" r:id="rId72"/>
    <p:sldId id="5073" r:id="rId73"/>
    <p:sldId id="5123" r:id="rId74"/>
    <p:sldId id="4959" r:id="rId75"/>
    <p:sldId id="5117" r:id="rId76"/>
    <p:sldId id="4962" r:id="rId77"/>
    <p:sldId id="4967" r:id="rId78"/>
    <p:sldId id="4965" r:id="rId79"/>
    <p:sldId id="4966" r:id="rId80"/>
    <p:sldId id="4958" r:id="rId81"/>
    <p:sldId id="4990" r:id="rId82"/>
    <p:sldId id="5118" r:id="rId83"/>
    <p:sldId id="4993" r:id="rId84"/>
    <p:sldId id="4997" r:id="rId85"/>
    <p:sldId id="4804" r:id="rId86"/>
    <p:sldId id="5121" r:id="rId87"/>
    <p:sldId id="5044" r:id="rId88"/>
    <p:sldId id="5122" r:id="rId89"/>
    <p:sldId id="5042" r:id="rId90"/>
    <p:sldId id="5043" r:id="rId91"/>
    <p:sldId id="5047" r:id="rId92"/>
    <p:sldId id="5049" r:id="rId93"/>
    <p:sldId id="5131" r:id="rId94"/>
    <p:sldId id="5130" r:id="rId95"/>
    <p:sldId id="5132" r:id="rId96"/>
    <p:sldId id="5133" r:id="rId97"/>
    <p:sldId id="5045" r:id="rId98"/>
    <p:sldId id="4557" r:id="rId99"/>
    <p:sldId id="4752" r:id="rId100"/>
    <p:sldId id="4753" r:id="rId101"/>
    <p:sldId id="5066" r:id="rId102"/>
    <p:sldId id="5065" r:id="rId103"/>
    <p:sldId id="5067" r:id="rId104"/>
    <p:sldId id="5068" r:id="rId105"/>
    <p:sldId id="5069" r:id="rId106"/>
    <p:sldId id="4755" r:id="rId107"/>
    <p:sldId id="4858" r:id="rId108"/>
    <p:sldId id="4873" r:id="rId109"/>
    <p:sldId id="5166" r:id="rId110"/>
    <p:sldId id="5167" r:id="rId111"/>
    <p:sldId id="5168" r:id="rId112"/>
    <p:sldId id="5169" r:id="rId113"/>
    <p:sldId id="5170" r:id="rId114"/>
    <p:sldId id="5171" r:id="rId115"/>
    <p:sldId id="5172" r:id="rId116"/>
    <p:sldId id="5173" r:id="rId117"/>
    <p:sldId id="4943" r:id="rId118"/>
    <p:sldId id="4944" r:id="rId119"/>
    <p:sldId id="4947" r:id="rId120"/>
    <p:sldId id="5134" r:id="rId121"/>
    <p:sldId id="5135" r:id="rId122"/>
    <p:sldId id="5136" r:id="rId123"/>
    <p:sldId id="5137" r:id="rId124"/>
    <p:sldId id="5138" r:id="rId125"/>
    <p:sldId id="5139" r:id="rId126"/>
    <p:sldId id="5140" r:id="rId127"/>
    <p:sldId id="5141" r:id="rId128"/>
    <p:sldId id="5143" r:id="rId129"/>
    <p:sldId id="5142" r:id="rId130"/>
    <p:sldId id="5144" r:id="rId131"/>
    <p:sldId id="1136" r:id="rId1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785" autoAdjust="0"/>
  </p:normalViewPr>
  <p:slideViewPr>
    <p:cSldViewPr snapToGrid="0">
      <p:cViewPr varScale="1">
        <p:scale>
          <a:sx n="61" d="100"/>
          <a:sy n="61" d="100"/>
        </p:scale>
        <p:origin x="1266" y="42"/>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189293664"/>
        <c:axId val="189296408"/>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189293664"/>
        <c:axId val="189296408"/>
      </c:lineChart>
      <c:catAx>
        <c:axId val="189293664"/>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89296408"/>
        <c:crosses val="autoZero"/>
        <c:auto val="1"/>
        <c:lblAlgn val="ctr"/>
        <c:lblOffset val="100"/>
        <c:noMultiLvlLbl val="0"/>
      </c:catAx>
      <c:valAx>
        <c:axId val="189296408"/>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89293664"/>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Lbls>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6"/>
                <c:pt idx="0">
                  <c:v>2011</c:v>
                </c:pt>
                <c:pt idx="1">
                  <c:v>2012</c:v>
                </c:pt>
                <c:pt idx="2">
                  <c:v>2013</c:v>
                </c:pt>
                <c:pt idx="3">
                  <c:v>2014</c:v>
                </c:pt>
                <c:pt idx="4">
                  <c:v>May 2015</c:v>
                </c:pt>
                <c:pt idx="5">
                  <c:v>Nov. 2015</c:v>
                </c:pt>
              </c:strCache>
            </c:strRef>
          </c:cat>
          <c:val>
            <c:numRef>
              <c:f>Sheet1!$B$2:$L$2</c:f>
              <c:numCache>
                <c:formatCode>0%</c:formatCode>
                <c:ptCount val="6"/>
                <c:pt idx="0">
                  <c:v>0.28999999999999998</c:v>
                </c:pt>
                <c:pt idx="1">
                  <c:v>0.31</c:v>
                </c:pt>
                <c:pt idx="2">
                  <c:v>0.35</c:v>
                </c:pt>
                <c:pt idx="3">
                  <c:v>0.37</c:v>
                </c:pt>
                <c:pt idx="4">
                  <c:v>0.4</c:v>
                </c:pt>
                <c:pt idx="5">
                  <c:v>0.43</c:v>
                </c:pt>
              </c:numCache>
            </c:numRef>
          </c:val>
          <c:extLst/>
        </c:ser>
        <c:dLbls>
          <c:showLegendKey val="0"/>
          <c:showVal val="0"/>
          <c:showCatName val="0"/>
          <c:showSerName val="0"/>
          <c:showPercent val="0"/>
          <c:showBubbleSize val="0"/>
        </c:dLbls>
        <c:gapWidth val="60"/>
        <c:axId val="189293272"/>
        <c:axId val="189299936"/>
      </c:barChart>
      <c:catAx>
        <c:axId val="189293272"/>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189299936"/>
        <c:crossesAt val="0"/>
        <c:auto val="1"/>
        <c:lblAlgn val="ctr"/>
        <c:lblOffset val="0"/>
        <c:tickLblSkip val="1"/>
        <c:tickMarkSkip val="1"/>
        <c:noMultiLvlLbl val="0"/>
      </c:catAx>
      <c:valAx>
        <c:axId val="189299936"/>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189293272"/>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latin typeface="Arial" panose="020B0604020202020204" pitchFamily="34" charset="0"/>
                <a:cs typeface="Arial" panose="020B0604020202020204" pitchFamily="34" charset="0"/>
              </a:rPr>
              <a:t>An Example</a:t>
            </a:r>
            <a:endParaRPr lang="en-US" sz="20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Today's Rate</c:v>
                </c:pt>
                <c:pt idx="6">
                  <c:v>Actuarial Indication</c:v>
                </c:pt>
              </c:strCache>
            </c:strRef>
          </c:cat>
          <c:val>
            <c:numRef>
              <c:f>Sheet1!$B$2:$B$8</c:f>
              <c:numCache>
                <c:formatCode>"$"#,##0</c:formatCode>
                <c:ptCount val="7"/>
                <c:pt idx="0">
                  <c:v>100</c:v>
                </c:pt>
                <c:pt idx="1">
                  <c:v>101</c:v>
                </c:pt>
                <c:pt idx="2">
                  <c:v>102</c:v>
                </c:pt>
                <c:pt idx="3">
                  <c:v>103</c:v>
                </c:pt>
                <c:pt idx="4">
                  <c:v>104</c:v>
                </c:pt>
                <c:pt idx="5">
                  <c:v>105</c:v>
                </c:pt>
                <c:pt idx="6">
                  <c:v>106</c:v>
                </c:pt>
              </c:numCache>
            </c:numRef>
          </c:val>
        </c:ser>
        <c:dLbls>
          <c:showLegendKey val="0"/>
          <c:showVal val="0"/>
          <c:showCatName val="0"/>
          <c:showSerName val="0"/>
          <c:showPercent val="0"/>
          <c:showBubbleSize val="0"/>
        </c:dLbls>
        <c:gapWidth val="100"/>
        <c:axId val="203367584"/>
        <c:axId val="203362488"/>
      </c:barChart>
      <c:catAx>
        <c:axId val="203367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3362488"/>
        <c:crosses val="autoZero"/>
        <c:auto val="1"/>
        <c:lblAlgn val="ctr"/>
        <c:lblOffset val="100"/>
        <c:noMultiLvlLbl val="0"/>
      </c:catAx>
      <c:valAx>
        <c:axId val="203362488"/>
        <c:scaling>
          <c:orientation val="minMax"/>
          <c:max val="106"/>
          <c:min val="98"/>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336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Indication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Class 1</c:v>
                </c:pt>
                <c:pt idx="2">
                  <c:v>Class 2</c:v>
                </c:pt>
                <c:pt idx="3">
                  <c:v>Class 3</c:v>
                </c:pt>
                <c:pt idx="4">
                  <c:v>Class 4</c:v>
                </c:pt>
              </c:strCache>
            </c:strRef>
          </c:cat>
          <c:val>
            <c:numRef>
              <c:f>Sheet1!$B$2:$B$6</c:f>
              <c:numCache>
                <c:formatCode>0%</c:formatCode>
                <c:ptCount val="5"/>
                <c:pt idx="0">
                  <c:v>0.06</c:v>
                </c:pt>
                <c:pt idx="1">
                  <c:v>0.09</c:v>
                </c:pt>
                <c:pt idx="2">
                  <c:v>0.05</c:v>
                </c:pt>
                <c:pt idx="3">
                  <c:v>0.08</c:v>
                </c:pt>
                <c:pt idx="4">
                  <c:v>0.02</c:v>
                </c:pt>
              </c:numCache>
            </c:numRef>
          </c:val>
        </c:ser>
        <c:ser>
          <c:idx val="1"/>
          <c:order val="1"/>
          <c:tx>
            <c:strRef>
              <c:f>Sheet1!$C$1</c:f>
              <c:strCache>
                <c:ptCount val="1"/>
                <c:pt idx="0">
                  <c:v>Judgment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Class 1</c:v>
                </c:pt>
                <c:pt idx="2">
                  <c:v>Class 2</c:v>
                </c:pt>
                <c:pt idx="3">
                  <c:v>Class 3</c:v>
                </c:pt>
                <c:pt idx="4">
                  <c:v>Class 4</c:v>
                </c:pt>
              </c:strCache>
            </c:strRef>
          </c:cat>
          <c:val>
            <c:numRef>
              <c:f>Sheet1!$C$2:$C$6</c:f>
              <c:numCache>
                <c:formatCode>0%</c:formatCode>
                <c:ptCount val="5"/>
                <c:pt idx="0">
                  <c:v>0.03</c:v>
                </c:pt>
                <c:pt idx="1">
                  <c:v>0.06</c:v>
                </c:pt>
                <c:pt idx="2">
                  <c:v>0.02</c:v>
                </c:pt>
                <c:pt idx="3">
                  <c:v>0.04</c:v>
                </c:pt>
                <c:pt idx="4">
                  <c:v>0</c:v>
                </c:pt>
              </c:numCache>
            </c:numRef>
          </c:val>
        </c:ser>
        <c:ser>
          <c:idx val="2"/>
          <c:order val="2"/>
          <c:tx>
            <c:strRef>
              <c:f>Sheet1!$D$1</c:f>
              <c:strCache>
                <c:ptCount val="1"/>
                <c:pt idx="0">
                  <c:v>Optimized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Class 1</c:v>
                </c:pt>
                <c:pt idx="2">
                  <c:v>Class 2</c:v>
                </c:pt>
                <c:pt idx="3">
                  <c:v>Class 3</c:v>
                </c:pt>
                <c:pt idx="4">
                  <c:v>Class 4</c:v>
                </c:pt>
              </c:strCache>
            </c:strRef>
          </c:cat>
          <c:val>
            <c:numRef>
              <c:f>Sheet1!$D$2:$D$6</c:f>
              <c:numCache>
                <c:formatCode>0%</c:formatCode>
                <c:ptCount val="5"/>
                <c:pt idx="0">
                  <c:v>0.03</c:v>
                </c:pt>
                <c:pt idx="1">
                  <c:v>0.08</c:v>
                </c:pt>
                <c:pt idx="2">
                  <c:v>0</c:v>
                </c:pt>
                <c:pt idx="3">
                  <c:v>0.03</c:v>
                </c:pt>
                <c:pt idx="4">
                  <c:v>0.01</c:v>
                </c:pt>
              </c:numCache>
            </c:numRef>
          </c:val>
        </c:ser>
        <c:dLbls>
          <c:showLegendKey val="0"/>
          <c:showVal val="0"/>
          <c:showCatName val="0"/>
          <c:showSerName val="0"/>
          <c:showPercent val="0"/>
          <c:showBubbleSize val="0"/>
        </c:dLbls>
        <c:gapWidth val="50"/>
        <c:axId val="203368368"/>
        <c:axId val="203365232"/>
      </c:barChart>
      <c:catAx>
        <c:axId val="20336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3365232"/>
        <c:crosses val="autoZero"/>
        <c:auto val="1"/>
        <c:lblAlgn val="ctr"/>
        <c:lblOffset val="100"/>
        <c:noMultiLvlLbl val="0"/>
      </c:catAx>
      <c:valAx>
        <c:axId val="203365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336836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84072810011396E-2"/>
          <c:y val="9.3596059113300503E-2"/>
          <c:w val="0.93401592718998905"/>
          <c:h val="0.66256157635468005"/>
        </c:manualLayout>
      </c:layout>
      <c:barChart>
        <c:barDir val="col"/>
        <c:grouping val="clustered"/>
        <c:varyColors val="0"/>
        <c:ser>
          <c:idx val="0"/>
          <c:order val="0"/>
          <c:tx>
            <c:strRef>
              <c:f>Sheet1!$A$2</c:f>
              <c:strCache>
                <c:ptCount val="1"/>
                <c:pt idx="0">
                  <c:v>2014</c:v>
                </c:pt>
              </c:strCache>
            </c:strRef>
          </c:tx>
          <c:spPr>
            <a:solidFill>
              <a:schemeClr val="accent1"/>
            </a:solidFill>
            <a:ln w="24079">
              <a:noFill/>
            </a:ln>
          </c:spPr>
          <c:invertIfNegative val="0"/>
          <c:dPt>
            <c:idx val="0"/>
            <c:invertIfNegative val="0"/>
            <c:bubble3D val="0"/>
          </c:dPt>
          <c:dPt>
            <c:idx val="1"/>
            <c:invertIfNegative val="0"/>
            <c:bubble3D val="0"/>
          </c:dPt>
          <c:dLbls>
            <c:dLbl>
              <c:idx val="0"/>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8"/>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4079">
                <a:noFill/>
              </a:ln>
            </c:spPr>
            <c:txPr>
              <a:bodyPr wrap="square" lIns="38100" tIns="19050" rIns="38100" bIns="19050" anchor="ctr">
                <a:spAutoFit/>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&lt;$35K</c:v>
                </c:pt>
                <c:pt idx="1">
                  <c:v>$35K to &lt;$50K</c:v>
                </c:pt>
                <c:pt idx="2">
                  <c:v>$50K to &lt;$75K</c:v>
                </c:pt>
                <c:pt idx="3">
                  <c:v>$75K to &lt;$100K</c:v>
                </c:pt>
                <c:pt idx="4">
                  <c:v>$100K +</c:v>
                </c:pt>
              </c:strCache>
            </c:strRef>
          </c:cat>
          <c:val>
            <c:numRef>
              <c:f>Sheet1!$B$2:$F$2</c:f>
              <c:numCache>
                <c:formatCode>0%</c:formatCode>
                <c:ptCount val="5"/>
                <c:pt idx="0">
                  <c:v>0.68</c:v>
                </c:pt>
                <c:pt idx="1">
                  <c:v>0.63</c:v>
                </c:pt>
                <c:pt idx="2">
                  <c:v>0.63</c:v>
                </c:pt>
                <c:pt idx="3">
                  <c:v>0.63</c:v>
                </c:pt>
                <c:pt idx="4">
                  <c:v>0.61</c:v>
                </c:pt>
              </c:numCache>
            </c:numRef>
          </c:val>
        </c:ser>
        <c:ser>
          <c:idx val="2"/>
          <c:order val="1"/>
          <c:tx>
            <c:strRef>
              <c:f>Sheet1!$A$3</c:f>
              <c:strCache>
                <c:ptCount val="1"/>
                <c:pt idx="0">
                  <c:v>2015</c:v>
                </c:pt>
              </c:strCache>
            </c:strRef>
          </c:tx>
          <c:spPr>
            <a:solidFill>
              <a:srgbClr val="339966"/>
            </a:solidFill>
            <a:ln w="12040">
              <a:solidFill>
                <a:schemeClr val="tx1"/>
              </a:solidFill>
              <a:prstDash val="solid"/>
            </a:ln>
          </c:spPr>
          <c:invertIfNegative val="0"/>
          <c:dPt>
            <c:idx val="1"/>
            <c:invertIfNegative val="0"/>
            <c:bubble3D val="0"/>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&lt;$35K</c:v>
                </c:pt>
                <c:pt idx="1">
                  <c:v>$35K to &lt;$50K</c:v>
                </c:pt>
                <c:pt idx="2">
                  <c:v>$50K to &lt;$75K</c:v>
                </c:pt>
                <c:pt idx="3">
                  <c:v>$75K to &lt;$100K</c:v>
                </c:pt>
                <c:pt idx="4">
                  <c:v>$100K +</c:v>
                </c:pt>
              </c:strCache>
            </c:strRef>
          </c:cat>
          <c:val>
            <c:numRef>
              <c:f>Sheet1!$B$3:$F$3</c:f>
              <c:numCache>
                <c:formatCode>0%</c:formatCode>
                <c:ptCount val="5"/>
                <c:pt idx="0">
                  <c:v>0.74</c:v>
                </c:pt>
                <c:pt idx="1">
                  <c:v>0.69</c:v>
                </c:pt>
                <c:pt idx="2">
                  <c:v>0.73</c:v>
                </c:pt>
                <c:pt idx="3">
                  <c:v>0.72</c:v>
                </c:pt>
                <c:pt idx="4">
                  <c:v>0.61</c:v>
                </c:pt>
              </c:numCache>
            </c:numRef>
          </c:val>
        </c:ser>
        <c:dLbls>
          <c:dLblPos val="outEnd"/>
          <c:showLegendKey val="0"/>
          <c:showVal val="1"/>
          <c:showCatName val="0"/>
          <c:showSerName val="0"/>
          <c:showPercent val="0"/>
          <c:showBubbleSize val="0"/>
        </c:dLbls>
        <c:gapWidth val="60"/>
        <c:axId val="203363664"/>
        <c:axId val="203367976"/>
      </c:barChart>
      <c:catAx>
        <c:axId val="203363664"/>
        <c:scaling>
          <c:orientation val="minMax"/>
        </c:scaling>
        <c:delete val="0"/>
        <c:axPos val="b"/>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203367976"/>
        <c:crossesAt val="0"/>
        <c:auto val="1"/>
        <c:lblAlgn val="ctr"/>
        <c:lblOffset val="0"/>
        <c:tickLblSkip val="1"/>
        <c:tickMarkSkip val="1"/>
        <c:noMultiLvlLbl val="0"/>
      </c:catAx>
      <c:valAx>
        <c:axId val="203367976"/>
        <c:scaling>
          <c:orientation val="minMax"/>
        </c:scaling>
        <c:delete val="0"/>
        <c:axPos val="l"/>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203363664"/>
        <c:crossesAt val="1"/>
        <c:crossBetween val="between"/>
        <c:majorUnit val="0.1"/>
        <c:minorUnit val="0.1"/>
      </c:valAx>
      <c:spPr>
        <a:noFill/>
        <a:ln w="25375">
          <a:noFill/>
        </a:ln>
      </c:spPr>
    </c:plotArea>
    <c:legend>
      <c:legendPos val="t"/>
      <c:layout>
        <c:manualLayout>
          <c:xMode val="edge"/>
          <c:yMode val="edge"/>
          <c:x val="0.4501825842696629"/>
          <c:y val="0.877329985402863"/>
          <c:w val="0.14457854109528442"/>
          <c:h val="7.1735126128984514E-2"/>
        </c:manualLayout>
      </c:layout>
      <c:overlay val="0"/>
    </c:legend>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4/14/2016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600" units="cm"/>
          <inkml:channel name="Y" type="integer" min="-123" max="1080" units="cm"/>
          <inkml:channel name="T" type="integer" max="2.14748E9" units="dev"/>
        </inkml:traceFormat>
        <inkml:channelProperties>
          <inkml:channelProperty channel="X" name="resolution" value="68.3112" units="1/cm"/>
          <inkml:channelProperty channel="Y" name="resolution" value="40.64189" units="1/cm"/>
          <inkml:channelProperty channel="T" name="resolution" value="1" units="1/dev"/>
        </inkml:channelProperties>
      </inkml:inkSource>
      <inkml:timestamp xml:id="ts0" timeString="2015-05-28T18:12:00.529"/>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0 33 0,'49'0'140,"-24"0"-93,24 0 0,-24 0-16,-1 0 1,1 0-17,0 0 1,-1 0 31,1 0-47,0 0 47,-1 0-32,1 0 1,0 0 31,-1 0-32,1 0-15,0 0 16,-1 0 0,1 0 31,0 0-16,-1 0-16,1 0 1,-25-25 0,25 25-1,-1 0-15,1 0 32,0 0-1,-1 0 47,26 0-62,-26 0-16,1 0 31,-1 0 125,1 0-156,0 0 31,-1 0-31,1 0 16,0 0 78,24 0-79,-24 0 1,24 0-16,-24 0 16,49 0 296,-50 0-296,26 0-16,-26 25 15,1-25 1,0 0-16,-1 0 250,26 0-234,-1 0-1,-24 0-15,-1 24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smtClean="0"/>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974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10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109</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50732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110</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57730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03894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37780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12087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114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68028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89669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90453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117</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2208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118</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479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021357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120</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900233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124</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1844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965B55D1-87EF-4DF1-99DE-F2EC8C71F545}" type="slidenum">
              <a:rPr lang="en-US" smtClean="0">
                <a:solidFill>
                  <a:srgbClr val="000000"/>
                </a:solidFill>
              </a:rPr>
              <a:pPr defTabSz="930193">
                <a:defRPr/>
              </a:pPr>
              <a:t>129</a:t>
            </a:fld>
            <a:endParaRPr lang="en-US" dirty="0"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209482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131</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13</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271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14</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137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15</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189893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16</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80088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17</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1158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18</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78780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1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662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20</a:t>
            </a:fld>
            <a:endParaRPr lang="en-US" smtClean="0"/>
          </a:p>
        </p:txBody>
      </p:sp>
    </p:spTree>
    <p:extLst>
      <p:ext uri="{BB962C8B-B14F-4D97-AF65-F5344CB8AC3E}">
        <p14:creationId xmlns:p14="http://schemas.microsoft.com/office/powerpoint/2010/main" val="414638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997990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743498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954536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021755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26</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4530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28436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28</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9119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29</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174189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9010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859090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31</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023407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32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151181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088578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35</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7296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85860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178425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38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4810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392233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53727" y="8987974"/>
            <a:ext cx="706129" cy="246523"/>
          </a:xfrm>
          <a:noFill/>
        </p:spPr>
        <p:txBody>
          <a:bodyPr/>
          <a:lstStyle/>
          <a:p>
            <a:pPr defTabSz="928787"/>
            <a:fld id="{9A6E5439-9D2A-4CD2-8AB5-D96889696FBF}" type="slidenum">
              <a:rPr lang="en-US" smtClean="0"/>
              <a:pPr defTabSz="928787"/>
              <a:t>41</a:t>
            </a:fld>
            <a:endParaRPr lang="en-US" dirty="0" smtClean="0"/>
          </a:p>
        </p:txBody>
      </p:sp>
      <p:sp>
        <p:nvSpPr>
          <p:cNvPr id="8195" name="Slide Image Placeholder 1"/>
          <p:cNvSpPr>
            <a:spLocks noGrp="1" noRot="1" noChangeAspect="1" noTextEdit="1"/>
          </p:cNvSpPr>
          <p:nvPr>
            <p:ph type="sldImg"/>
          </p:nvPr>
        </p:nvSpPr>
        <p:spPr>
          <a:xfrm>
            <a:off x="1195388" y="693738"/>
            <a:ext cx="4619625" cy="3463925"/>
          </a:xfrm>
          <a:ln w="12700"/>
        </p:spPr>
      </p:sp>
      <p:sp>
        <p:nvSpPr>
          <p:cNvPr id="8196"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290158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53727" y="8987974"/>
            <a:ext cx="706129" cy="246523"/>
          </a:xfrm>
          <a:noFill/>
        </p:spPr>
        <p:txBody>
          <a:bodyPr/>
          <a:lstStyle/>
          <a:p>
            <a:pPr defTabSz="928787"/>
            <a:fld id="{0E8A599E-323A-439F-9DB7-C51FF478F99C}" type="slidenum">
              <a:rPr lang="en-US" smtClean="0"/>
              <a:pPr defTabSz="928787"/>
              <a:t>42</a:t>
            </a:fld>
            <a:endParaRPr lang="en-US" dirty="0" smtClean="0"/>
          </a:p>
        </p:txBody>
      </p:sp>
      <p:sp>
        <p:nvSpPr>
          <p:cNvPr id="9219" name="Slide Image Placeholder 1"/>
          <p:cNvSpPr>
            <a:spLocks noGrp="1" noRot="1" noChangeAspect="1" noTextEdit="1"/>
          </p:cNvSpPr>
          <p:nvPr>
            <p:ph type="sldImg"/>
          </p:nvPr>
        </p:nvSpPr>
        <p:spPr>
          <a:xfrm>
            <a:off x="1195388" y="693738"/>
            <a:ext cx="4619625" cy="3463925"/>
          </a:xfrm>
          <a:ln w="12700"/>
        </p:spPr>
      </p:sp>
      <p:sp>
        <p:nvSpPr>
          <p:cNvPr id="9220"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22077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43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44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48392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45</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232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46</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47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48</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49</a:t>
            </a:fld>
            <a:endParaRPr lang="en-US" noProof="0" dirty="0"/>
          </a:p>
        </p:txBody>
      </p:sp>
    </p:spTree>
    <p:extLst>
      <p:ext uri="{BB962C8B-B14F-4D97-AF65-F5344CB8AC3E}">
        <p14:creationId xmlns:p14="http://schemas.microsoft.com/office/powerpoint/2010/main" val="1061417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50</a:t>
            </a:fld>
            <a:endParaRPr lang="en-US" noProof="0" dirty="0"/>
          </a:p>
        </p:txBody>
      </p:sp>
    </p:spTree>
    <p:extLst>
      <p:ext uri="{BB962C8B-B14F-4D97-AF65-F5344CB8AC3E}">
        <p14:creationId xmlns:p14="http://schemas.microsoft.com/office/powerpoint/2010/main" val="402256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140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51</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54</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57</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672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58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0906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59</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442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60</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657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61</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13722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62</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5540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63</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06269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64</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946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815572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65</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387436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p:spPr>
        <p:txBody>
          <a:bodyPr/>
          <a:lstStyle/>
          <a:p>
            <a:fld id="{5FDBA797-3A6E-49C6-8E33-50DC269D6BFE}" type="slidenum">
              <a:rPr lang="en-US" smtClean="0"/>
              <a:pPr/>
              <a:t>66</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63284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67</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8957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7AFDAAF-1A7F-4D7A-B7E9-CF401DD5364A}" type="slidenum">
              <a:rPr lang="en-US" altLang="en-US" sz="1000"/>
              <a:pPr algn="ctr" eaLnBrk="1" hangingPunct="1">
                <a:lnSpc>
                  <a:spcPct val="100000"/>
                </a:lnSpc>
                <a:spcBef>
                  <a:spcPct val="0"/>
                </a:spcBef>
                <a:buClrTx/>
                <a:buSzTx/>
                <a:buFontTx/>
                <a:buNone/>
              </a:pPr>
              <a:t>68</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191278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130300" y="685800"/>
            <a:ext cx="4673600" cy="3505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914400" y="4419600"/>
            <a:ext cx="5105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99" tIns="45700" rIns="91399" bIns="45700"/>
          <a:lstStyle/>
          <a:p>
            <a:endParaRPr lang="en-US" altLang="en-US" smtClean="0"/>
          </a:p>
        </p:txBody>
      </p:sp>
    </p:spTree>
    <p:extLst>
      <p:ext uri="{BB962C8B-B14F-4D97-AF65-F5344CB8AC3E}">
        <p14:creationId xmlns:p14="http://schemas.microsoft.com/office/powerpoint/2010/main" val="29410941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130300" y="685800"/>
            <a:ext cx="4673600" cy="3505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xfrm>
            <a:off x="914400" y="4419600"/>
            <a:ext cx="5105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99" tIns="45700" rIns="91399" bIns="45700"/>
          <a:lstStyle/>
          <a:p>
            <a:endParaRPr lang="en-US" altLang="en-US" smtClean="0"/>
          </a:p>
        </p:txBody>
      </p:sp>
    </p:spTree>
    <p:extLst>
      <p:ext uri="{BB962C8B-B14F-4D97-AF65-F5344CB8AC3E}">
        <p14:creationId xmlns:p14="http://schemas.microsoft.com/office/powerpoint/2010/main" val="22062371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26792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72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737330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73</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921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74</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661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7</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11578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75</a:t>
            </a:fld>
            <a:endParaRPr lang="en-US" smtClean="0"/>
          </a:p>
        </p:txBody>
      </p:sp>
      <p:sp>
        <p:nvSpPr>
          <p:cNvPr id="143363" name="Rectangle 2"/>
          <p:cNvSpPr>
            <a:spLocks noGrp="1" noRot="1" noChangeAspect="1" noChangeArrowheads="1" noTextEdit="1"/>
          </p:cNvSpPr>
          <p:nvPr>
            <p:ph type="sldImg"/>
          </p:nvPr>
        </p:nvSpPr>
        <p:spPr>
          <a:xfrm>
            <a:off x="1398588" y="582613"/>
            <a:ext cx="4060825" cy="3044825"/>
          </a:xfrm>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04209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19638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900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6868641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546467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80</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89294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81</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1477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2244392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85306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84</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526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93820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85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86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642145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87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23877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88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37297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89</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473851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90</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0842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91</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35190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23910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94</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1443842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98</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solidFill>
                  <a:prstClr val="black"/>
                </a:solidFill>
              </a:rPr>
              <a:pPr/>
              <a:t>9</a:t>
            </a:fld>
            <a:endParaRPr lang="en-US" dirty="0">
              <a:solidFill>
                <a:prstClr val="black"/>
              </a:solidFill>
            </a:endParaRPr>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902946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99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100</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101</a:t>
            </a:fld>
            <a:endParaRPr lang="en-US" altLang="en-US" sz="1200">
              <a:solidFill>
                <a:srgbClr val="000000"/>
              </a:solidFill>
            </a:endParaRPr>
          </a:p>
        </p:txBody>
      </p:sp>
    </p:spTree>
    <p:extLst>
      <p:ext uri="{BB962C8B-B14F-4D97-AF65-F5344CB8AC3E}">
        <p14:creationId xmlns:p14="http://schemas.microsoft.com/office/powerpoint/2010/main" val="42268461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102</a:t>
            </a:fld>
            <a:endParaRPr lang="en-US" altLang="en-US" sz="1200">
              <a:solidFill>
                <a:srgbClr val="000000"/>
              </a:solidFill>
            </a:endParaRPr>
          </a:p>
        </p:txBody>
      </p:sp>
    </p:spTree>
    <p:extLst>
      <p:ext uri="{BB962C8B-B14F-4D97-AF65-F5344CB8AC3E}">
        <p14:creationId xmlns:p14="http://schemas.microsoft.com/office/powerpoint/2010/main" val="39818082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103</a:t>
            </a:fld>
            <a:endParaRPr lang="en-US" altLang="en-US" sz="1200">
              <a:solidFill>
                <a:srgbClr val="000000"/>
              </a:solidFill>
            </a:endParaRPr>
          </a:p>
        </p:txBody>
      </p:sp>
    </p:spTree>
    <p:extLst>
      <p:ext uri="{BB962C8B-B14F-4D97-AF65-F5344CB8AC3E}">
        <p14:creationId xmlns:p14="http://schemas.microsoft.com/office/powerpoint/2010/main" val="27706159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104</a:t>
            </a:fld>
            <a:endParaRPr lang="en-US" altLang="en-US" sz="1200">
              <a:solidFill>
                <a:srgbClr val="000000"/>
              </a:solidFill>
            </a:endParaRPr>
          </a:p>
        </p:txBody>
      </p:sp>
    </p:spTree>
    <p:extLst>
      <p:ext uri="{BB962C8B-B14F-4D97-AF65-F5344CB8AC3E}">
        <p14:creationId xmlns:p14="http://schemas.microsoft.com/office/powerpoint/2010/main" val="8029465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105</a:t>
            </a:fld>
            <a:endParaRPr lang="en-US" altLang="en-US" sz="1200">
              <a:solidFill>
                <a:srgbClr val="000000"/>
              </a:solidFill>
            </a:endParaRPr>
          </a:p>
        </p:txBody>
      </p:sp>
    </p:spTree>
    <p:extLst>
      <p:ext uri="{BB962C8B-B14F-4D97-AF65-F5344CB8AC3E}">
        <p14:creationId xmlns:p14="http://schemas.microsoft.com/office/powerpoint/2010/main" val="27585866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106</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108</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91.jpg"/><Relationship Id="rId5" Type="http://schemas.openxmlformats.org/officeDocument/2006/relationships/image" Target="../media/image90.png"/><Relationship Id="rId4" Type="http://schemas.openxmlformats.org/officeDocument/2006/relationships/image" Target="../media/image89.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2.emf"/></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94.emf"/><Relationship Id="rId4" Type="http://schemas.openxmlformats.org/officeDocument/2006/relationships/image" Target="../media/image93.em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5.emf"/></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6.emf"/></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7.emf"/></Relationships>
</file>

<file path=ppt/slides/_rels/slide10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97.xml"/><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hyperlink" Target="http://www.propertydrone.org/" TargetMode="External"/></Relationships>
</file>

<file path=ppt/slides/_rels/slide107.xml.rels><?xml version="1.0" encoding="UTF-8" standalone="yes"?>
<Relationships xmlns="http://schemas.openxmlformats.org/package/2006/relationships"><Relationship Id="rId8" Type="http://schemas.openxmlformats.org/officeDocument/2006/relationships/image" Target="../media/image103.jpeg"/><Relationship Id="rId13" Type="http://schemas.openxmlformats.org/officeDocument/2006/relationships/image" Target="../media/image108.png"/><Relationship Id="rId3" Type="http://schemas.openxmlformats.org/officeDocument/2006/relationships/notesSlide" Target="../notesSlides/notesSlide98.xml"/><Relationship Id="rId7" Type="http://schemas.openxmlformats.org/officeDocument/2006/relationships/image" Target="../media/image102.png"/><Relationship Id="rId12" Type="http://schemas.openxmlformats.org/officeDocument/2006/relationships/image" Target="../media/image107.jpg"/><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image" Target="../media/image101.jpeg"/><Relationship Id="rId11" Type="http://schemas.openxmlformats.org/officeDocument/2006/relationships/image" Target="../media/image106.png"/><Relationship Id="rId5" Type="http://schemas.openxmlformats.org/officeDocument/2006/relationships/image" Target="../media/image100.emf"/><Relationship Id="rId10" Type="http://schemas.openxmlformats.org/officeDocument/2006/relationships/image" Target="../media/image105.jpeg"/><Relationship Id="rId4" Type="http://schemas.openxmlformats.org/officeDocument/2006/relationships/oleObject" Target="../embeddings/oleObject61.bin"/><Relationship Id="rId9" Type="http://schemas.openxmlformats.org/officeDocument/2006/relationships/image" Target="../media/image104.png"/><Relationship Id="rId14" Type="http://schemas.openxmlformats.org/officeDocument/2006/relationships/image" Target="../media/image109.jpeg"/></Relationships>
</file>

<file path=ppt/slides/_rels/slide10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113.png"/></Relationships>
</file>

<file path=ppt/slides/_rels/slide11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116.jpeg"/><Relationship Id="rId4" Type="http://schemas.openxmlformats.org/officeDocument/2006/relationships/image" Target="../media/image115.png"/></Relationships>
</file>

<file path=ppt/slides/_rels/slide11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15.png"/></Relationships>
</file>

<file path=ppt/slides/_rels/slide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710.emf"/></Relationships>
</file>

<file path=ppt/slides/_rels/slide1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4.xml"/><Relationship Id="rId4" Type="http://schemas.openxmlformats.org/officeDocument/2006/relationships/image" Target="../media/image126.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5.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hyperlink" Target="http://www.federalreserve.gov/releases/h15/data.htm" TargetMode="Externa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43.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7.emf"/><Relationship Id="rId4" Type="http://schemas.openxmlformats.org/officeDocument/2006/relationships/oleObject" Target="../embeddings/oleObject37.bin"/></Relationships>
</file>

<file path=ppt/slides/_rels/slide55.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usgs.gov/blogs/features/usgs_top_story/induced-earthquakes-raise-chances-of-damaging-shaking-in-2016/?from=titl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8.xml.rels><?xml version="1.0" encoding="UTF-8" standalone="yes"?>
<Relationships xmlns="http://schemas.openxmlformats.org/package/2006/relationships"><Relationship Id="rId3" Type="http://schemas.openxmlformats.org/officeDocument/2006/relationships/hyperlink" Target="http://www.usgs.gov/blogs/features/usgs_top_story/induced-earthquakes-raise-chances-of-damaging-shaking-in-2016/?from=title"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hyperlink" Target="http://mms.businesswire.com/media/20160406005833/en/517883/5/Home_Dangers_Infographic_Final.jpg?download=1"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54.emf"/><Relationship Id="rId4" Type="http://schemas.openxmlformats.org/officeDocument/2006/relationships/oleObject" Target="../embeddings/oleObject38.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55.emf"/><Relationship Id="rId4" Type="http://schemas.openxmlformats.org/officeDocument/2006/relationships/oleObject" Target="../embeddings/oleObject39.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6.emf"/><Relationship Id="rId4" Type="http://schemas.openxmlformats.org/officeDocument/2006/relationships/oleObject" Target="../embeddings/oleObject40.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7.emf"/><Relationship Id="rId4" Type="http://schemas.openxmlformats.org/officeDocument/2006/relationships/oleObject" Target="../embeddings/oleObject4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8.emf"/><Relationship Id="rId4" Type="http://schemas.openxmlformats.org/officeDocument/2006/relationships/oleObject" Target="../embeddings/oleObject42.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9.emf"/><Relationship Id="rId4" Type="http://schemas.openxmlformats.org/officeDocument/2006/relationships/oleObject" Target="../embeddings/oleObject43.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60.emf"/><Relationship Id="rId4" Type="http://schemas.openxmlformats.org/officeDocument/2006/relationships/oleObject" Target="../embeddings/oleObject44.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61.emf"/><Relationship Id="rId4" Type="http://schemas.openxmlformats.org/officeDocument/2006/relationships/oleObject" Target="../embeddings/oleObject45.bin"/></Relationships>
</file>

<file path=ppt/slides/_rels/slide6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64.emf"/><Relationship Id="rId4" Type="http://schemas.openxmlformats.org/officeDocument/2006/relationships/oleObject" Target="../embeddings/oleObject46.bin"/></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66.emf"/><Relationship Id="rId4" Type="http://schemas.openxmlformats.org/officeDocument/2006/relationships/oleObject" Target="../embeddings/oleObject47.bin"/></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67.emf"/><Relationship Id="rId4" Type="http://schemas.openxmlformats.org/officeDocument/2006/relationships/oleObject" Target="../embeddings/oleObject48.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8.emf"/><Relationship Id="rId4" Type="http://schemas.openxmlformats.org/officeDocument/2006/relationships/oleObject" Target="../embeddings/oleObject49.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9.emf"/><Relationship Id="rId4" Type="http://schemas.openxmlformats.org/officeDocument/2006/relationships/oleObject" Target="../embeddings/oleObject50.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70.emf"/><Relationship Id="rId4" Type="http://schemas.openxmlformats.org/officeDocument/2006/relationships/oleObject" Target="../embeddings/oleObject51.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71.emf"/><Relationship Id="rId4" Type="http://schemas.openxmlformats.org/officeDocument/2006/relationships/oleObject" Target="../embeddings/oleObject52.bin"/></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72.emf"/><Relationship Id="rId4" Type="http://schemas.openxmlformats.org/officeDocument/2006/relationships/oleObject" Target="../embeddings/oleObject53.bin"/></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73.emf"/><Relationship Id="rId4" Type="http://schemas.openxmlformats.org/officeDocument/2006/relationships/oleObject" Target="../embeddings/oleObject54.bin"/></Relationships>
</file>

<file path=ppt/slides/_rels/slide8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75.emf"/><Relationship Id="rId4" Type="http://schemas.openxmlformats.org/officeDocument/2006/relationships/oleObject" Target="../embeddings/oleObject55.bin"/></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76.emf"/><Relationship Id="rId4" Type="http://schemas.openxmlformats.org/officeDocument/2006/relationships/oleObject" Target="../embeddings/oleObject56.bin"/></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7.emf"/><Relationship Id="rId4" Type="http://schemas.openxmlformats.org/officeDocument/2006/relationships/oleObject" Target="../embeddings/oleObject57.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78.emf"/><Relationship Id="rId4" Type="http://schemas.openxmlformats.org/officeDocument/2006/relationships/oleObject" Target="../embeddings/oleObject5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9.emf"/><Relationship Id="rId4" Type="http://schemas.openxmlformats.org/officeDocument/2006/relationships/oleObject" Target="../embeddings/oleObject59.bin"/></Relationships>
</file>

<file path=ppt/slides/_rels/slide92.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www.fhwa.dot.gov/policyinformation/statistics/2014/dv1c.cfm"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image" Target="../media/image82.emf"/><Relationship Id="rId5" Type="http://schemas.openxmlformats.org/officeDocument/2006/relationships/oleObject" Target="../embeddings/oleObject60.bin"/><Relationship Id="rId4" Type="http://schemas.openxmlformats.org/officeDocument/2006/relationships/hyperlink" Target="http://www.fhwa.dot.gov/policyinformation/travel_monitoring/tvt.cfm"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9688" y="2302780"/>
            <a:ext cx="9104312" cy="2289858"/>
          </a:xfrm>
          <a:ln/>
        </p:spPr>
        <p:txBody>
          <a:bodyPr/>
          <a:lstStyle/>
          <a:p>
            <a:r>
              <a:rPr lang="en-US" sz="4200" dirty="0" smtClean="0"/>
              <a:t>Trends, Challenges and Opportunities in Personal Lines Insurance</a:t>
            </a:r>
            <a:r>
              <a:rPr lang="en-US" sz="4200" dirty="0"/>
              <a:t/>
            </a:r>
            <a:br>
              <a:rPr lang="en-US" sz="4200" dirty="0"/>
            </a:br>
            <a:r>
              <a:rPr lang="en-US" sz="4200" i="1" dirty="0" smtClean="0"/>
              <a:t>2016 and Beyond</a:t>
            </a:r>
            <a:endParaRPr lang="en-US"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chemeClr val="bg2"/>
                </a:solidFill>
              </a:rPr>
              <a:t>Robert P. Hartwig, Ph.D., CPCU, President &amp; Economist</a:t>
            </a:r>
          </a:p>
          <a:p>
            <a:pPr algn="ctr" eaLnBrk="0" hangingPunct="0">
              <a:lnSpc>
                <a:spcPct val="90000"/>
              </a:lnSpc>
              <a:spcBef>
                <a:spcPct val="25000"/>
              </a:spcBef>
              <a:buClr>
                <a:schemeClr val="accent1"/>
              </a:buClr>
            </a:pPr>
            <a:r>
              <a:rPr lang="en-US" b="1">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212.346.5520  Cell: 917.453.1885  bobh@iii.org  www.iii.org</a:t>
            </a:r>
          </a:p>
        </p:txBody>
      </p:sp>
      <p:sp>
        <p:nvSpPr>
          <p:cNvPr id="6" name="Rectangle 3"/>
          <p:cNvSpPr txBox="1">
            <a:spLocks noChangeArrowheads="1"/>
          </p:cNvSpPr>
          <p:nvPr/>
        </p:nvSpPr>
        <p:spPr bwMode="auto">
          <a:xfrm>
            <a:off x="-141889" y="4506799"/>
            <a:ext cx="8952271" cy="1252651"/>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smtClean="0"/>
              <a:t>NAMIC Personal Lines Seminar</a:t>
            </a:r>
          </a:p>
          <a:p>
            <a:pPr>
              <a:lnSpc>
                <a:spcPct val="80000"/>
              </a:lnSpc>
            </a:pPr>
            <a:r>
              <a:rPr lang="en-US" kern="0" dirty="0" smtClean="0"/>
              <a:t>Chicago, IL</a:t>
            </a:r>
          </a:p>
          <a:p>
            <a:pPr>
              <a:lnSpc>
                <a:spcPct val="80000"/>
              </a:lnSpc>
            </a:pPr>
            <a:r>
              <a:rPr lang="en-US" kern="0" dirty="0" smtClean="0"/>
              <a:t>April 13, 2016</a:t>
            </a:r>
            <a:endParaRPr lang="en-US" sz="2400" i="1" kern="0" dirty="0">
              <a:solidFill>
                <a:srgbClr val="C00000"/>
              </a:solidFill>
            </a:endParaRPr>
          </a:p>
        </p:txBody>
      </p:sp>
    </p:spTree>
    <p:extLst>
      <p:ext uri="{BB962C8B-B14F-4D97-AF65-F5344CB8AC3E}">
        <p14:creationId xmlns:p14="http://schemas.microsoft.com/office/powerpoint/2010/main" val="356370744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10</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Auto &amp; Home Insurance: </a:t>
            </a:r>
          </a:p>
          <a:p>
            <a:pPr algn="ctr" defTabSz="114300">
              <a:lnSpc>
                <a:spcPct val="95000"/>
              </a:lnSpc>
              <a:spcBef>
                <a:spcPct val="25000"/>
              </a:spcBef>
            </a:pPr>
            <a:r>
              <a:rPr lang="en-US" sz="4000" b="1" dirty="0" smtClean="0">
                <a:solidFill>
                  <a:srgbClr val="FFFFFF"/>
                </a:solidFill>
              </a:rPr>
              <a:t>State of the Personal Lines Market</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Results Have Been Fairly Strong and Stable in Recent Years</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Dearth of Major CATs, Pricing Discipline Has Helped</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10</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100</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101</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600994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102</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236541697"/>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endParaRPr lang="en-US" sz="750" dirty="0" smtClean="0">
              <a:solidFill>
                <a:srgbClr val="000000">
                  <a:lumMod val="75000"/>
                </a:srgbClr>
              </a:solidFill>
            </a:endParaRP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Arrangements: Potential </a:t>
            </a:r>
            <a:r>
              <a:rPr lang="en-US" altLang="en-US" sz="2800" i="1" u="sng" dirty="0" smtClean="0">
                <a:latin typeface="Arial" panose="020B0604020202020204" pitchFamily="34" charset="0"/>
                <a:ea typeface="ＭＳ Ｐゴシック" panose="020B0600070205080204" pitchFamily="34" charset="-128"/>
              </a:rPr>
              <a:t>Host </a:t>
            </a:r>
            <a:r>
              <a:rPr lang="en-US" altLang="en-US" sz="2800" dirty="0" smtClean="0">
                <a:latin typeface="Arial" panose="020B0604020202020204" pitchFamily="34" charset="0"/>
                <a:ea typeface="ＭＳ Ｐゴシック" panose="020B0600070205080204" pitchFamily="34" charset="-128"/>
              </a:rPr>
              <a:t>Exposure</a:t>
            </a:r>
            <a:r>
              <a:rPr lang="en-US" altLang="en-US" sz="2800" i="1" dirty="0" smtClean="0">
                <a:latin typeface="Arial" panose="020B0604020202020204" pitchFamily="34" charset="0"/>
                <a:ea typeface="ＭＳ Ｐゴシック" panose="020B0600070205080204" pitchFamily="34" charset="-128"/>
              </a:rPr>
              <a:t> </a:t>
            </a:r>
            <a:r>
              <a:rPr lang="en-US" altLang="en-US" sz="2800" dirty="0">
                <a:latin typeface="Arial" panose="020B0604020202020204" pitchFamily="34" charset="0"/>
                <a:ea typeface="ＭＳ Ｐゴシック" panose="020B0600070205080204" pitchFamily="34" charset="-128"/>
              </a:rPr>
              <a:t>Concerns </a:t>
            </a:r>
            <a:r>
              <a:rPr lang="en-US" altLang="en-US" sz="2400" dirty="0">
                <a:latin typeface="Arial" panose="020B0604020202020204" pitchFamily="34" charset="0"/>
                <a:ea typeface="ＭＳ Ｐゴシック" panose="020B0600070205080204" pitchFamily="34" charset="-128"/>
              </a:rPr>
              <a:t>(Receives Rental Income)</a:t>
            </a:r>
            <a:endParaRPr lang="en-US" altLang="en-US" sz="2400" dirty="0" smtClean="0">
              <a:latin typeface="Arial" panose="020B0604020202020204" pitchFamily="34" charset="0"/>
              <a:ea typeface="ＭＳ Ｐゴシック" panose="020B0600070205080204" pitchFamily="34" charset="-128"/>
            </a:endParaRP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103</a:t>
            </a:fld>
            <a:endParaRPr lang="en-US" altLang="en-US" sz="1350" dirty="0"/>
          </a:p>
        </p:txBody>
      </p:sp>
      <p:pic>
        <p:nvPicPr>
          <p:cNvPr id="2" name="Picture 1"/>
          <p:cNvPicPr>
            <a:picLocks noChangeAspect="1"/>
          </p:cNvPicPr>
          <p:nvPr/>
        </p:nvPicPr>
        <p:blipFill>
          <a:blip r:embed="rId4"/>
          <a:stretch>
            <a:fillRect/>
          </a:stretch>
        </p:blipFill>
        <p:spPr>
          <a:xfrm>
            <a:off x="372815" y="1554480"/>
            <a:ext cx="6278443" cy="4519389"/>
          </a:xfrm>
          <a:prstGeom prst="rect">
            <a:avLst/>
          </a:prstGeom>
        </p:spPr>
      </p:pic>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765350"/>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Arrangements: Potential </a:t>
            </a:r>
            <a:r>
              <a:rPr lang="en-US" altLang="en-US" sz="2800" i="1" u="sng" dirty="0" smtClean="0">
                <a:latin typeface="Arial" panose="020B0604020202020204" pitchFamily="34" charset="0"/>
                <a:ea typeface="ＭＳ Ｐゴシック" panose="020B0600070205080204" pitchFamily="34" charset="-128"/>
              </a:rPr>
              <a:t>Traveler</a:t>
            </a:r>
            <a:r>
              <a:rPr lang="en-US" altLang="en-US" sz="2800" dirty="0" smtClean="0">
                <a:latin typeface="Arial" panose="020B0604020202020204" pitchFamily="34" charset="0"/>
                <a:ea typeface="ＭＳ Ｐゴシック" panose="020B0600070205080204" pitchFamily="34" charset="-128"/>
              </a:rPr>
              <a:t>  Exposure Concerns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104</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74263" y="1483360"/>
            <a:ext cx="7741697" cy="4376135"/>
          </a:xfrm>
          <a:prstGeom prst="rect">
            <a:avLst/>
          </a:prstGeom>
        </p:spPr>
      </p:pic>
    </p:spTree>
    <p:custDataLst>
      <p:tags r:id="rId1"/>
    </p:custDataLst>
    <p:extLst>
      <p:ext uri="{BB962C8B-B14F-4D97-AF65-F5344CB8AC3E}">
        <p14:creationId xmlns:p14="http://schemas.microsoft.com/office/powerpoint/2010/main" val="754897087"/>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349984"/>
            <a:ext cx="2625329" cy="438582"/>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a:t>
            </a:r>
          </a:p>
          <a:p>
            <a:pPr eaLnBrk="1" hangingPunct="1">
              <a:defRPr/>
            </a:pPr>
            <a:r>
              <a:rPr lang="en-US" sz="750" dirty="0" smtClean="0">
                <a:solidFill>
                  <a:srgbClr val="000000">
                    <a:lumMod val="75000"/>
                  </a:srgbClr>
                </a:solidFill>
              </a:rPr>
              <a:t>*As of Oct. 6,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ISO’s Proposed Changes*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105</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45425" y="1571036"/>
            <a:ext cx="7870535" cy="4378973"/>
          </a:xfrm>
          <a:prstGeom prst="rect">
            <a:avLst/>
          </a:prstGeom>
        </p:spPr>
      </p:pic>
    </p:spTree>
    <p:custDataLst>
      <p:tags r:id="rId1"/>
    </p:custDataLst>
    <p:extLst>
      <p:ext uri="{BB962C8B-B14F-4D97-AF65-F5344CB8AC3E}">
        <p14:creationId xmlns:p14="http://schemas.microsoft.com/office/powerpoint/2010/main" val="217488437"/>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106</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111" t="21984" r="19753" b="14801"/>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514"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108</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109</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smtClean="0">
                <a:solidFill>
                  <a:srgbClr val="FFFFFF"/>
                </a:solidFill>
                <a:latin typeface="Arial" pitchFamily="34" charset="0"/>
                <a:cs typeface="Arial" pitchFamily="34" charset="0"/>
              </a:rPr>
              <a:t>THE FUTURE OF AUTO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Technology Promises Safer Cars and Highways,</a:t>
            </a:r>
            <a:r>
              <a:rPr lang="en-US" sz="3600" b="1" i="1" dirty="0" smtClean="0">
                <a:solidFill>
                  <a:srgbClr val="225A7A"/>
                </a:solidFill>
                <a:latin typeface="Arial "/>
              </a:rPr>
              <a:t> BUT </a:t>
            </a:r>
            <a:r>
              <a:rPr lang="en-US" sz="3600" b="1" dirty="0" smtClean="0">
                <a:solidFill>
                  <a:srgbClr val="225A7A"/>
                </a:solidFill>
                <a:latin typeface="Arial "/>
              </a:rPr>
              <a:t>Some Analysts, Media  and Many in Silicon Valley Are Predicting Doom for Auto Insurers</a:t>
            </a:r>
            <a:endParaRPr lang="en-US" sz="3200" b="1" i="1" dirty="0" smtClean="0">
              <a:solidFill>
                <a:srgbClr val="C00000"/>
              </a:solidFill>
              <a:latin typeface="Arial "/>
            </a:endParaRPr>
          </a:p>
        </p:txBody>
      </p:sp>
    </p:spTree>
    <p:extLst>
      <p:ext uri="{BB962C8B-B14F-4D97-AF65-F5344CB8AC3E}">
        <p14:creationId xmlns:p14="http://schemas.microsoft.com/office/powerpoint/2010/main" val="26348080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Profitability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
        <p:nvSpPr>
          <p:cNvPr id="10" name="Rectangle 8"/>
          <p:cNvSpPr>
            <a:spLocks noChangeArrowheads="1"/>
          </p:cNvSpPr>
          <p:nvPr/>
        </p:nvSpPr>
        <p:spPr bwMode="auto">
          <a:xfrm>
            <a:off x="354965" y="4296470"/>
            <a:ext cx="8246110"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a:solidFill>
                  <a:srgbClr val="FF0000"/>
                </a:solidFill>
              </a:rPr>
              <a:t>P</a:t>
            </a:r>
            <a:r>
              <a:rPr lang="en-US" sz="4000" b="1" i="1" dirty="0" smtClean="0">
                <a:solidFill>
                  <a:srgbClr val="FF0000"/>
                </a:solidFill>
              </a:rPr>
              <a:t>rofitability of Auto and Homeowners Lines Varies Tremendously Over Time and Across States</a:t>
            </a:r>
            <a:endParaRPr lang="en-US" sz="4000" b="1" i="1" dirty="0">
              <a:solidFill>
                <a:srgbClr val="FF0000"/>
              </a:solidFill>
            </a:endParaRPr>
          </a:p>
        </p:txBody>
      </p:sp>
    </p:spTree>
    <p:extLst>
      <p:ext uri="{BB962C8B-B14F-4D97-AF65-F5344CB8AC3E}">
        <p14:creationId xmlns:p14="http://schemas.microsoft.com/office/powerpoint/2010/main" val="221096582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110</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111</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The “Internet of Things” will create trillions in economic value throughout the global economy by 2025</a:t>
            </a:r>
          </a:p>
          <a:p>
            <a:pPr>
              <a:lnSpc>
                <a:spcPts val="2400"/>
              </a:lnSpc>
              <a:spcBef>
                <a:spcPct val="50000"/>
              </a:spcBef>
            </a:pPr>
            <a:r>
              <a:rPr lang="en-US" sz="2100" b="1" kern="0" dirty="0" smtClean="0"/>
              <a:t>What opportunities, challenges will this create for insurers?</a:t>
            </a:r>
          </a:p>
          <a:p>
            <a:pPr>
              <a:lnSpc>
                <a:spcPts val="2400"/>
              </a:lnSpc>
              <a:spcBef>
                <a:spcPct val="50000"/>
              </a:spcBef>
            </a:pPr>
            <a:r>
              <a:rPr lang="en-US" sz="2100" b="1" kern="0" dirty="0" smtClean="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a:t>
            </a:r>
            <a:r>
              <a:rPr lang="en-US" sz="1100" dirty="0" smtClean="0">
                <a:latin typeface="Arial" panose="020B0604020202020204" pitchFamily="34" charset="0"/>
                <a:cs typeface="Arial" panose="020B0604020202020204" pitchFamily="34" charset="0"/>
              </a:rPr>
              <a:t>McKinsey Global Institute, </a:t>
            </a:r>
            <a:r>
              <a:rPr lang="en-US" sz="1100" i="1" dirty="0" smtClean="0">
                <a:latin typeface="Arial" panose="020B0604020202020204" pitchFamily="34" charset="0"/>
                <a:cs typeface="Arial" panose="020B0604020202020204" pitchFamily="34" charset="0"/>
              </a:rPr>
              <a:t>The Internet of Things: Mapping the Value Beyond the Hype</a:t>
            </a:r>
            <a:r>
              <a:rPr lang="en-US" sz="1100" dirty="0" smtClean="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June 2015; </a:t>
            </a:r>
            <a:r>
              <a:rPr lang="en-US" sz="1100" dirty="0">
                <a:latin typeface="Arial" panose="020B0604020202020204" pitchFamily="34" charset="0"/>
                <a:cs typeface="Arial" panose="020B0604020202020204" pitchFamily="34" charset="0"/>
              </a:rPr>
              <a:t>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112</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Chain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4146570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113</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114</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latin typeface="Arial" panose="020B0604020202020204" pitchFamily="34" charset="0"/>
                <a:cs typeface="Arial" panose="020B0604020202020204" pitchFamily="34" charset="0"/>
              </a:rPr>
              <a:t>A NEST Case Study</a:t>
            </a:r>
            <a:endParaRPr lang="en-US" sz="2800" b="1" dirty="0">
              <a:solidFill>
                <a:schemeClr val="bg1"/>
              </a:solidFill>
              <a:latin typeface="Arial" panose="020B0604020202020204" pitchFamily="34" charset="0"/>
              <a:cs typeface="Arial" panose="020B0604020202020204" pitchFamily="34" charset="0"/>
            </a:endParaRP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smtClean="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1488161227"/>
      </p:ext>
    </p:extLst>
  </p:cSld>
  <p:clrMapOvr>
    <a:masterClrMapping/>
  </p:clrMapOvr>
  <p:transition>
    <p:zoom dir="in"/>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115</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a:srcRect l="5259" t="8256" r="10301" b="-244"/>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42173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116</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://nest.com/insurance-partners</a:t>
            </a:r>
            <a:r>
              <a:rPr lang="en-US" sz="1400" dirty="0" smtClean="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rPr>
              <a:t> accessed 1/10/16; </a:t>
            </a:r>
            <a:r>
              <a:rPr lang="en-US" sz="1400" dirty="0">
                <a:latin typeface="Arial" panose="020B0604020202020204" pitchFamily="34" charset="0"/>
                <a:cs typeface="Arial" panose="020B0604020202020204" pitchFamily="34" charset="0"/>
              </a:rPr>
              <a:t>Insurance Information Institute </a:t>
            </a:r>
            <a:r>
              <a:rPr lang="en-US" sz="1400" dirty="0" smtClean="0">
                <a:latin typeface="Arial" panose="020B0604020202020204" pitchFamily="34" charset="0"/>
                <a:cs typeface="Arial" panose="020B0604020202020204" pitchFamily="34" charset="0"/>
              </a:rPr>
              <a:t>research. </a:t>
            </a:r>
            <a:endParaRPr lang="en-US" sz="1400" dirty="0">
              <a:latin typeface="Arial" panose="020B0604020202020204" pitchFamily="34" charset="0"/>
              <a:cs typeface="Arial" panose="020B0604020202020204" pitchFamily="34" charset="0"/>
            </a:endParaRP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57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117</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Recent Attacks on the Insurance Industry</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Why Are Critics Suddenly More Aggressive?</a:t>
            </a:r>
          </a:p>
        </p:txBody>
      </p:sp>
    </p:spTree>
    <p:extLst>
      <p:ext uri="{BB962C8B-B14F-4D97-AF65-F5344CB8AC3E}">
        <p14:creationId xmlns:p14="http://schemas.microsoft.com/office/powerpoint/2010/main" val="31688001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118</a:t>
            </a:fld>
            <a:endParaRPr lang="en-US" smtClean="0"/>
          </a:p>
        </p:txBody>
      </p:sp>
      <p:sp>
        <p:nvSpPr>
          <p:cNvPr id="107525" name="Rectangle 2"/>
          <p:cNvSpPr>
            <a:spLocks noGrp="1" noChangeArrowheads="1"/>
          </p:cNvSpPr>
          <p:nvPr>
            <p:ph type="title"/>
          </p:nvPr>
        </p:nvSpPr>
        <p:spPr/>
        <p:txBody>
          <a:bodyPr/>
          <a:lstStyle/>
          <a:p>
            <a:r>
              <a:rPr lang="en-US" dirty="0" smtClean="0"/>
              <a:t>What’s Driving Attacks on the  Insurance Industry?</a:t>
            </a:r>
          </a:p>
        </p:txBody>
      </p:sp>
      <p:sp>
        <p:nvSpPr>
          <p:cNvPr id="1922051" name="Rectangle 3"/>
          <p:cNvSpPr>
            <a:spLocks noGrp="1" noChangeArrowheads="1"/>
          </p:cNvSpPr>
          <p:nvPr>
            <p:ph type="body" idx="1"/>
          </p:nvPr>
        </p:nvSpPr>
        <p:spPr>
          <a:xfrm>
            <a:off x="133023" y="1122456"/>
            <a:ext cx="8963025" cy="4652963"/>
          </a:xfrm>
        </p:spPr>
        <p:txBody>
          <a:bodyPr/>
          <a:lstStyle/>
          <a:p>
            <a:pPr>
              <a:lnSpc>
                <a:spcPct val="100000"/>
              </a:lnSpc>
              <a:spcBef>
                <a:spcPct val="50000"/>
              </a:spcBef>
            </a:pPr>
            <a:r>
              <a:rPr lang="en-US" sz="1800" b="1" dirty="0" smtClean="0"/>
              <a:t>Recent Surge in Attacks is Associated with Income Inequality Debate in the United States</a:t>
            </a:r>
          </a:p>
          <a:p>
            <a:pPr lvl="1">
              <a:lnSpc>
                <a:spcPct val="100000"/>
              </a:lnSpc>
            </a:pPr>
            <a:r>
              <a:rPr lang="en-US" sz="1600" dirty="0" smtClean="0"/>
              <a:t>Attacks not confined to auto insurance (e.g., Workers Comp, </a:t>
            </a:r>
            <a:r>
              <a:rPr lang="en-US" sz="1600" dirty="0"/>
              <a:t>H</a:t>
            </a:r>
            <a:r>
              <a:rPr lang="en-US" sz="1600" dirty="0" smtClean="0"/>
              <a:t>ealth)</a:t>
            </a:r>
          </a:p>
          <a:p>
            <a:pPr lvl="1">
              <a:lnSpc>
                <a:spcPct val="100000"/>
              </a:lnSpc>
            </a:pPr>
            <a:r>
              <a:rPr lang="en-US" sz="1600" dirty="0" smtClean="0"/>
              <a:t>Not confined to insurance (banks, lending in general, student loans)</a:t>
            </a:r>
          </a:p>
          <a:p>
            <a:pPr>
              <a:lnSpc>
                <a:spcPct val="100000"/>
              </a:lnSpc>
              <a:spcBef>
                <a:spcPct val="50000"/>
              </a:spcBef>
            </a:pPr>
            <a:r>
              <a:rPr lang="en-US" sz="1800" b="1" dirty="0" smtClean="0"/>
              <a:t>Politics, Economics, Regulation &amp; Demographics Are Principal Drivers</a:t>
            </a:r>
            <a:endParaRPr lang="en-US" sz="1600" dirty="0" smtClean="0"/>
          </a:p>
          <a:p>
            <a:pPr lvl="1">
              <a:lnSpc>
                <a:spcPct val="100000"/>
              </a:lnSpc>
            </a:pPr>
            <a:r>
              <a:rPr lang="en-US" sz="1600" dirty="0" smtClean="0"/>
              <a:t>CFA/CR and others (</a:t>
            </a:r>
            <a:r>
              <a:rPr lang="en-US" sz="1600" dirty="0" err="1" smtClean="0"/>
              <a:t>ProPublica</a:t>
            </a:r>
            <a:r>
              <a:rPr lang="en-US" sz="1600" dirty="0" smtClean="0"/>
              <a:t>) emboldened in current environment</a:t>
            </a:r>
          </a:p>
          <a:p>
            <a:pPr lvl="1">
              <a:lnSpc>
                <a:spcPct val="100000"/>
              </a:lnSpc>
            </a:pPr>
            <a:r>
              <a:rPr lang="en-US" sz="1600" dirty="0" smtClean="0"/>
              <a:t>Dodd-Frank Act stuffed with income inequality mandates and studies</a:t>
            </a:r>
          </a:p>
          <a:p>
            <a:pPr lvl="1">
              <a:lnSpc>
                <a:spcPct val="100000"/>
              </a:lnSpc>
            </a:pPr>
            <a:r>
              <a:rPr lang="en-US" sz="1600" dirty="0" smtClean="0"/>
              <a:t>FIO now studying auto insurance affordability; Wants to create index.</a:t>
            </a:r>
          </a:p>
          <a:p>
            <a:pPr lvl="1">
              <a:lnSpc>
                <a:spcPct val="100000"/>
              </a:lnSpc>
            </a:pPr>
            <a:r>
              <a:rPr lang="en-US" sz="1600" dirty="0" smtClean="0"/>
              <a:t>Definition of “fairness” is shifting</a:t>
            </a:r>
          </a:p>
          <a:p>
            <a:pPr>
              <a:lnSpc>
                <a:spcPct val="100000"/>
              </a:lnSpc>
              <a:spcBef>
                <a:spcPct val="50000"/>
              </a:spcBef>
            </a:pPr>
            <a:r>
              <a:rPr lang="en-US" sz="1800" b="1" dirty="0" smtClean="0"/>
              <a:t>CFA Has Been Able to Attack Certain Rating Factors Based on New Perception of Fairness (which is independent of actual risk)</a:t>
            </a:r>
          </a:p>
          <a:p>
            <a:pPr lvl="1">
              <a:lnSpc>
                <a:spcPct val="100000"/>
              </a:lnSpc>
            </a:pPr>
            <a:r>
              <a:rPr lang="en-US" sz="1600" b="1" dirty="0" smtClean="0"/>
              <a:t>Education		Occupation	Marital Status	Gender</a:t>
            </a:r>
          </a:p>
          <a:p>
            <a:pPr lvl="1">
              <a:lnSpc>
                <a:spcPct val="100000"/>
              </a:lnSpc>
            </a:pPr>
            <a:r>
              <a:rPr lang="en-US" sz="1600" b="1" dirty="0" smtClean="0"/>
              <a:t>Age		Credit Profile	Location		</a:t>
            </a:r>
            <a:r>
              <a:rPr lang="en-US" sz="1600" b="1" i="1" dirty="0" smtClean="0"/>
              <a:t>“Price Optimization”</a:t>
            </a:r>
          </a:p>
          <a:p>
            <a:pPr>
              <a:lnSpc>
                <a:spcPct val="100000"/>
              </a:lnSpc>
              <a:spcBef>
                <a:spcPct val="50000"/>
              </a:spcBef>
            </a:pPr>
            <a:r>
              <a:rPr lang="en-US" sz="1800" b="1" dirty="0" smtClean="0"/>
              <a:t>All of These Are Vulnerable to Attack in the Current Environment</a:t>
            </a:r>
          </a:p>
          <a:p>
            <a:pPr>
              <a:lnSpc>
                <a:spcPct val="100000"/>
              </a:lnSpc>
              <a:spcBef>
                <a:spcPct val="50000"/>
              </a:spcBef>
            </a:pPr>
            <a:r>
              <a:rPr lang="en-US" sz="1800" b="1" dirty="0" smtClean="0"/>
              <a:t>Infinite Number of Quotes </a:t>
            </a:r>
            <a:r>
              <a:rPr lang="en-US" sz="1800" b="1" dirty="0" err="1" smtClean="0"/>
              <a:t>Online</a:t>
            </a:r>
            <a:r>
              <a:rPr lang="en-US" sz="1800" b="1" dirty="0" err="1" smtClean="0">
                <a:sym typeface="Wingdings" panose="05000000000000000000" pitchFamily="2" charset="2"/>
              </a:rPr>
              <a:t>CFA</a:t>
            </a:r>
            <a:r>
              <a:rPr lang="en-US" sz="1800" b="1" dirty="0" smtClean="0">
                <a:sym typeface="Wingdings" panose="05000000000000000000" pitchFamily="2" charset="2"/>
              </a:rPr>
              <a:t> Uses to Highlight Perceived Inequities</a:t>
            </a:r>
            <a:endParaRPr lang="en-US" sz="1800" b="1" dirty="0" smtClean="0"/>
          </a:p>
        </p:txBody>
      </p:sp>
    </p:spTree>
    <p:extLst>
      <p:ext uri="{BB962C8B-B14F-4D97-AF65-F5344CB8AC3E}">
        <p14:creationId xmlns:p14="http://schemas.microsoft.com/office/powerpoint/2010/main" val="1842493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for Government Affairs Staff Attending NAIC Meeting </a:t>
            </a:r>
            <a:endParaRPr lang="en-US" dirty="0"/>
          </a:p>
        </p:txBody>
      </p:sp>
      <p:pic>
        <p:nvPicPr>
          <p:cNvPr id="8" name="Content Placeholder 7"/>
          <p:cNvPicPr>
            <a:picLocks noGrp="1" noChangeAspect="1"/>
          </p:cNvPicPr>
          <p:nvPr>
            <p:ph sz="half" idx="1"/>
          </p:nvPr>
        </p:nvPicPr>
        <p:blipFill>
          <a:blip r:embed="rId2"/>
          <a:stretch>
            <a:fillRect/>
          </a:stretch>
        </p:blipFill>
        <p:spPr>
          <a:xfrm>
            <a:off x="298451" y="1600200"/>
            <a:ext cx="3894898" cy="5133873"/>
          </a:xfrm>
          <a:prstGeom prst="rect">
            <a:avLst/>
          </a:prstGeom>
          <a:ln>
            <a:solidFill>
              <a:srgbClr val="2B7299"/>
            </a:solidFill>
          </a:ln>
        </p:spPr>
      </p:pic>
      <p:pic>
        <p:nvPicPr>
          <p:cNvPr id="9" name="Content Placeholder 8"/>
          <p:cNvPicPr>
            <a:picLocks noGrp="1" noChangeAspect="1"/>
          </p:cNvPicPr>
          <p:nvPr>
            <p:ph sz="half" idx="2"/>
          </p:nvPr>
        </p:nvPicPr>
        <p:blipFill>
          <a:blip r:embed="rId3"/>
          <a:stretch>
            <a:fillRect/>
          </a:stretch>
        </p:blipFill>
        <p:spPr>
          <a:xfrm>
            <a:off x="4903076" y="1600199"/>
            <a:ext cx="3899741" cy="5101247"/>
          </a:xfrm>
          <a:prstGeom prst="rect">
            <a:avLst/>
          </a:prstGeom>
          <a:ln>
            <a:solidFill>
              <a:srgbClr val="2B7299"/>
            </a:solidFill>
          </a:ln>
        </p:spPr>
      </p:pic>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119</a:t>
            </a:fld>
            <a:endParaRPr lang="en-US" dirty="0">
              <a:solidFill>
                <a:srgbClr val="000000"/>
              </a:solidFill>
            </a:endParaRPr>
          </a:p>
        </p:txBody>
      </p:sp>
    </p:spTree>
    <p:extLst>
      <p:ext uri="{BB962C8B-B14F-4D97-AF65-F5344CB8AC3E}">
        <p14:creationId xmlns:p14="http://schemas.microsoft.com/office/powerpoint/2010/main" val="104098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2005-2014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797837549"/>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608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064930" y="1177323"/>
            <a:ext cx="3975484" cy="1623794"/>
          </a:xfrm>
          <a:prstGeom prst="wedgeRectCallout">
            <a:avLst>
              <a:gd name="adj1" fmla="val -71358"/>
              <a:gd name="adj2" fmla="val 5068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 but Homeowners is on the rise due to the dearth of major catastrophes in recent years</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120</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PRICE OPTIMIZATION</a:t>
            </a:r>
          </a:p>
        </p:txBody>
      </p:sp>
      <p:sp>
        <p:nvSpPr>
          <p:cNvPr id="6" name="Rectangle 7"/>
          <p:cNvSpPr>
            <a:spLocks noChangeArrowheads="1"/>
          </p:cNvSpPr>
          <p:nvPr/>
        </p:nvSpPr>
        <p:spPr bwMode="auto">
          <a:xfrm>
            <a:off x="842777" y="4202105"/>
            <a:ext cx="78613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lgn="ctr" eaLnBrk="0" hangingPunct="0">
              <a:lnSpc>
                <a:spcPct val="85000"/>
              </a:lnSpc>
              <a:spcBef>
                <a:spcPct val="25000"/>
              </a:spcBef>
              <a:buClr>
                <a:schemeClr val="accent2"/>
              </a:buClr>
              <a:buFont typeface="Wingdings" panose="05000000000000000000" pitchFamily="2" charset="2"/>
              <a:defRPr sz="2600" b="1">
                <a:solidFill>
                  <a:srgbClr val="225A7A"/>
                </a:solidFill>
                <a:latin typeface="Arial" panose="020B0604020202020204" pitchFamily="34" charset="0"/>
              </a:defRPr>
            </a:lvl1pPr>
            <a:lvl2pPr marL="635000" indent="-228600" algn="ctr" eaLnBrk="0" hangingPunct="0">
              <a:lnSpc>
                <a:spcPct val="90000"/>
              </a:lnSpc>
              <a:spcBef>
                <a:spcPct val="50000"/>
              </a:spcBef>
              <a:buClr>
                <a:schemeClr val="accent2"/>
              </a:buClr>
              <a:buFont typeface="Wingdings" panose="05000000000000000000" pitchFamily="2" charset="2"/>
              <a:defRPr sz="2200">
                <a:solidFill>
                  <a:schemeClr val="tx1"/>
                </a:solidFill>
                <a:latin typeface="Arial" panose="020B0604020202020204" pitchFamily="34" charset="0"/>
              </a:defRPr>
            </a:lvl2pPr>
            <a:lvl3pPr marL="977900" indent="-228600" algn="ctr" eaLnBrk="0" hangingPunct="0">
              <a:lnSpc>
                <a:spcPct val="90000"/>
              </a:lnSpc>
              <a:spcBef>
                <a:spcPct val="25000"/>
              </a:spcBef>
              <a:buClr>
                <a:schemeClr val="accent2"/>
              </a:buClr>
              <a:buFont typeface="Arial" panose="020B0604020202020204" pitchFamily="34" charset="0"/>
              <a:defRPr sz="2000">
                <a:solidFill>
                  <a:schemeClr val="tx1"/>
                </a:solidFill>
                <a:latin typeface="Arial" panose="020B0604020202020204" pitchFamily="34" charset="0"/>
              </a:defRPr>
            </a:lvl3pPr>
            <a:lvl4pPr marL="1320800" indent="-228600" algn="ctr" eaLnBrk="0" hangingPunct="0">
              <a:lnSpc>
                <a:spcPct val="90000"/>
              </a:lnSpc>
              <a:spcBef>
                <a:spcPct val="15000"/>
              </a:spcBef>
              <a:buClr>
                <a:schemeClr val="accent2"/>
              </a:buClr>
              <a:buFont typeface="Wingdings" panose="05000000000000000000" pitchFamily="2" charset="2"/>
              <a:defRPr>
                <a:solidFill>
                  <a:schemeClr val="tx1"/>
                </a:solidFill>
                <a:latin typeface="Arial" panose="020B0604020202020204" pitchFamily="34" charset="0"/>
              </a:defRPr>
            </a:lvl4pPr>
            <a:lvl5pPr marL="1663700" indent="-228600" algn="ctr" eaLnBrk="0" hangingPunct="0">
              <a:lnSpc>
                <a:spcPct val="95000"/>
              </a:lnSpc>
              <a:spcBef>
                <a:spcPct val="15000"/>
              </a:spcBef>
              <a:buClr>
                <a:schemeClr val="accent2"/>
              </a:buClr>
              <a:defRPr sz="1600">
                <a:solidFill>
                  <a:schemeClr val="tx1"/>
                </a:solidFill>
                <a:latin typeface="Arial" panose="020B0604020202020204" pitchFamily="34" charset="0"/>
              </a:defRPr>
            </a:lvl5pPr>
            <a:lvl6pPr marL="21209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6pPr>
            <a:lvl7pPr marL="25781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7pPr>
            <a:lvl8pPr marL="30353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8pPr>
            <a:lvl9pPr marL="34925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9pPr>
          </a:lstStyle>
          <a:p>
            <a:pPr>
              <a:lnSpc>
                <a:spcPct val="100000"/>
              </a:lnSpc>
              <a:buClr>
                <a:srgbClr val="FF6801"/>
              </a:buClr>
            </a:pPr>
            <a:r>
              <a:rPr lang="en-US" altLang="en-US" sz="2800" i="1" dirty="0" smtClean="0">
                <a:cs typeface="Arial" panose="020B0604020202020204" pitchFamily="34" charset="0"/>
              </a:rPr>
              <a:t>Price Optimization Was the Sharpest Area of Attack the Industry Faced in 2015</a:t>
            </a:r>
          </a:p>
        </p:txBody>
      </p:sp>
    </p:spTree>
    <p:extLst>
      <p:ext uri="{BB962C8B-B14F-4D97-AF65-F5344CB8AC3E}">
        <p14:creationId xmlns:p14="http://schemas.microsoft.com/office/powerpoint/2010/main" val="24781652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Price Optimization: What Is It?</a:t>
            </a:r>
            <a:endParaRPr lang="en-US"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3992788" y="1739029"/>
            <a:ext cx="4525963" cy="3394472"/>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34771" y="1739029"/>
            <a:ext cx="4525963" cy="3394472"/>
          </a:xfrm>
        </p:spPr>
      </p:pic>
      <p:sp>
        <p:nvSpPr>
          <p:cNvPr id="5" name="Slide Number Placeholder 4"/>
          <p:cNvSpPr>
            <a:spLocks noGrp="1"/>
          </p:cNvSpPr>
          <p:nvPr>
            <p:ph type="sldNum" sz="quarter" idx="12"/>
          </p:nvPr>
        </p:nvSpPr>
        <p:spPr/>
        <p:txBody>
          <a:bodyPr/>
          <a:lstStyle/>
          <a:p>
            <a:pPr>
              <a:defRPr/>
            </a:pPr>
            <a:fld id="{C71FF8B8-F0F3-400C-8102-4AEACDC8D339}" type="slidenum">
              <a:rPr lang="en-US" smtClean="0">
                <a:solidFill>
                  <a:srgbClr val="000000"/>
                </a:solidFill>
              </a:rPr>
              <a:pPr>
                <a:defRPr/>
              </a:pPr>
              <a:t>121</a:t>
            </a:fld>
            <a:endParaRPr lang="en-US">
              <a:solidFill>
                <a:srgbClr val="000000"/>
              </a:solidFill>
            </a:endParaRPr>
          </a:p>
        </p:txBody>
      </p:sp>
      <p:sp>
        <p:nvSpPr>
          <p:cNvPr id="11" name="AutoShape 7"/>
          <p:cNvSpPr>
            <a:spLocks noChangeArrowheads="1"/>
          </p:cNvSpPr>
          <p:nvPr/>
        </p:nvSpPr>
        <p:spPr bwMode="blackWhite">
          <a:xfrm>
            <a:off x="7546639" y="1173283"/>
            <a:ext cx="1278273" cy="916405"/>
          </a:xfrm>
          <a:prstGeom prst="wedgeRectCallout">
            <a:avLst>
              <a:gd name="adj1" fmla="val -69924"/>
              <a:gd name="adj2" fmla="val 171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5.9 Cents Per Ounce ($23.76 for 24 Bottles)</a:t>
            </a:r>
            <a:endParaRPr lang="en-US" sz="1600" b="1" dirty="0">
              <a:solidFill>
                <a:srgbClr val="FFFFFF"/>
              </a:solidFill>
              <a:latin typeface="Arial" charset="0"/>
              <a:cs typeface="Arial" charset="0"/>
            </a:endParaRPr>
          </a:p>
        </p:txBody>
      </p:sp>
      <p:sp>
        <p:nvSpPr>
          <p:cNvPr id="12" name="AutoShape 7"/>
          <p:cNvSpPr>
            <a:spLocks noChangeArrowheads="1"/>
          </p:cNvSpPr>
          <p:nvPr/>
        </p:nvSpPr>
        <p:spPr bwMode="blackWhite">
          <a:xfrm>
            <a:off x="298450" y="1173284"/>
            <a:ext cx="1278273" cy="921846"/>
          </a:xfrm>
          <a:prstGeom prst="wedgeRectCallout">
            <a:avLst>
              <a:gd name="adj1" fmla="val 105092"/>
              <a:gd name="adj2" fmla="val 283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1.4 Cents Per Ounce ($5.49 for 24 Bottles)</a:t>
            </a:r>
            <a:endParaRPr lang="en-US" sz="1600" b="1" dirty="0">
              <a:solidFill>
                <a:srgbClr val="FFFFFF"/>
              </a:solidFill>
              <a:latin typeface="Arial" charset="0"/>
              <a:cs typeface="Arial" charset="0"/>
            </a:endParaRPr>
          </a:p>
        </p:txBody>
      </p:sp>
      <p:sp>
        <p:nvSpPr>
          <p:cNvPr id="14"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2000" b="1" dirty="0" smtClean="0">
                <a:solidFill>
                  <a:srgbClr val="FFFFFF"/>
                </a:solidFill>
                <a:cs typeface="Arial" charset="0"/>
              </a:rPr>
              <a:t>320% Price Difference! Does It Cost $18.25 to Unpack the Bottles and Keep Them Cold?</a:t>
            </a:r>
            <a:endParaRPr lang="en-US" altLang="en-US" sz="2000" b="1" dirty="0">
              <a:solidFill>
                <a:srgbClr val="FFFFFF"/>
              </a:solidFill>
              <a:cs typeface="Arial" charset="0"/>
            </a:endParaRPr>
          </a:p>
        </p:txBody>
      </p:sp>
      <p:sp>
        <p:nvSpPr>
          <p:cNvPr id="13" name="Rectangle 4"/>
          <p:cNvSpPr>
            <a:spLocks noChangeArrowheads="1"/>
          </p:cNvSpPr>
          <p:nvPr/>
        </p:nvSpPr>
        <p:spPr bwMode="blackWhite">
          <a:xfrm>
            <a:off x="2697752" y="2993021"/>
            <a:ext cx="3774069" cy="623892"/>
          </a:xfrm>
          <a:prstGeom prst="rect">
            <a:avLst/>
          </a:prstGeom>
          <a:solidFill>
            <a:schemeClr val="bg1"/>
          </a:solidFill>
          <a:ln w="12700" algn="ctr">
            <a:no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2000" b="1" dirty="0" smtClean="0">
                <a:solidFill>
                  <a:srgbClr val="FF0000"/>
                </a:solidFill>
                <a:cs typeface="Arial" charset="0"/>
              </a:rPr>
              <a:t>U.S. Insurers Don’t Do This!!!</a:t>
            </a:r>
            <a:endParaRPr lang="en-US" altLang="en-US" sz="2000" b="1" dirty="0">
              <a:solidFill>
                <a:srgbClr val="FF0000"/>
              </a:solidFill>
              <a:cs typeface="Arial" charset="0"/>
            </a:endParaRPr>
          </a:p>
        </p:txBody>
      </p:sp>
    </p:spTree>
    <p:extLst>
      <p:ext uri="{BB962C8B-B14F-4D97-AF65-F5344CB8AC3E}">
        <p14:creationId xmlns:p14="http://schemas.microsoft.com/office/powerpoint/2010/main" val="30059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500"/>
                            </p:stCondLst>
                            <p:childTnLst>
                              <p:par>
                                <p:cTn id="9" presetID="35" presetClass="entr" presetSubtype="0" fill="hold" grpId="0"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style.rotation</p:attrName>
                                        </p:attrNameLst>
                                      </p:cBhvr>
                                      <p:tavLst>
                                        <p:tav tm="0">
                                          <p:val>
                                            <p:fltVal val="720"/>
                                          </p:val>
                                        </p:tav>
                                        <p:tav tm="100000">
                                          <p:val>
                                            <p:fltVal val="0"/>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257681"/>
            <a:ext cx="8153400" cy="4972431"/>
          </a:xfrm>
        </p:spPr>
        <p:txBody>
          <a:bodyPr/>
          <a:lstStyle/>
          <a:p>
            <a:r>
              <a:rPr lang="en-US" dirty="0" smtClean="0"/>
              <a:t>Who Knows? </a:t>
            </a:r>
          </a:p>
          <a:p>
            <a:pPr lvl="1"/>
            <a:r>
              <a:rPr lang="en-US" dirty="0" smtClean="0"/>
              <a:t>No One Has Successfully Defined It</a:t>
            </a:r>
          </a:p>
          <a:p>
            <a:pPr lvl="1"/>
            <a:r>
              <a:rPr lang="en-US" dirty="0" smtClean="0"/>
              <a:t>At Least Seven Definitions From States, Vendors, NAIC, Others</a:t>
            </a:r>
          </a:p>
          <a:p>
            <a:pPr lvl="1"/>
            <a:r>
              <a:rPr lang="en-US" dirty="0" smtClean="0"/>
              <a:t>Some Have Talked About</a:t>
            </a:r>
          </a:p>
          <a:p>
            <a:pPr lvl="2"/>
            <a:r>
              <a:rPr lang="en-US" dirty="0"/>
              <a:t>Price Elasticity of Demand</a:t>
            </a:r>
          </a:p>
          <a:p>
            <a:pPr lvl="2"/>
            <a:r>
              <a:rPr lang="en-US" dirty="0"/>
              <a:t>‘Loyalty Penalty</a:t>
            </a:r>
            <a:r>
              <a:rPr lang="en-US" dirty="0" smtClean="0"/>
              <a:t>’</a:t>
            </a:r>
          </a:p>
          <a:p>
            <a:pPr lvl="1"/>
            <a:r>
              <a:rPr lang="en-US" dirty="0" smtClean="0"/>
              <a:t>Use of ‘Sophisticated </a:t>
            </a:r>
            <a:r>
              <a:rPr lang="en-US" dirty="0"/>
              <a:t>T</a:t>
            </a:r>
            <a:r>
              <a:rPr lang="en-US" dirty="0" smtClean="0"/>
              <a:t>ools and Models to Quantify </a:t>
            </a:r>
            <a:r>
              <a:rPr lang="en-US" dirty="0"/>
              <a:t>O</a:t>
            </a:r>
            <a:r>
              <a:rPr lang="en-US" dirty="0" smtClean="0"/>
              <a:t>ther </a:t>
            </a:r>
            <a:r>
              <a:rPr lang="en-US" dirty="0"/>
              <a:t>B</a:t>
            </a:r>
            <a:r>
              <a:rPr lang="en-US" dirty="0" smtClean="0"/>
              <a:t>usiness </a:t>
            </a:r>
            <a:r>
              <a:rPr lang="en-US" dirty="0"/>
              <a:t>C</a:t>
            </a:r>
            <a:r>
              <a:rPr lang="en-US" dirty="0" smtClean="0"/>
              <a:t>onsiderations’ (profitability/retention) (NAIC/I.I.I.)</a:t>
            </a:r>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Price Optimization: What Is It?</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solidFill>
                  <a:srgbClr val="000000"/>
                </a:solidFill>
              </a:rPr>
              <a:pPr>
                <a:defRPr/>
              </a:pPr>
              <a:t>122</a:t>
            </a:fld>
            <a:endParaRPr lang="en-US">
              <a:solidFill>
                <a:srgbClr val="000000"/>
              </a:solidFill>
            </a:endParaRPr>
          </a:p>
        </p:txBody>
      </p:sp>
    </p:spTree>
    <p:extLst>
      <p:ext uri="{BB962C8B-B14F-4D97-AF65-F5344CB8AC3E}">
        <p14:creationId xmlns:p14="http://schemas.microsoft.com/office/powerpoint/2010/main" val="114809770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257681"/>
            <a:ext cx="8153400" cy="4972431"/>
          </a:xfrm>
        </p:spPr>
        <p:txBody>
          <a:bodyPr/>
          <a:lstStyle/>
          <a:p>
            <a:r>
              <a:rPr lang="en-US" dirty="0"/>
              <a:t>What Is the Objection</a:t>
            </a:r>
            <a:r>
              <a:rPr lang="en-US" dirty="0" smtClean="0"/>
              <a:t>? Detractors Say . . . .</a:t>
            </a:r>
            <a:endParaRPr lang="en-US" dirty="0"/>
          </a:p>
          <a:p>
            <a:pPr lvl="1"/>
            <a:r>
              <a:rPr lang="en-US" dirty="0"/>
              <a:t>‘Systematic Component to Rate Setting Unrelated to Expected Losses or Expenses’ (It’s a Rating Variable, and It’s </a:t>
            </a:r>
            <a:r>
              <a:rPr lang="en-US" dirty="0" smtClean="0"/>
              <a:t>Not Based on Likelihood of Loss, So It’s Illegal.)</a:t>
            </a:r>
            <a:endParaRPr lang="en-US" dirty="0"/>
          </a:p>
          <a:p>
            <a:pPr lvl="1"/>
            <a:r>
              <a:rPr lang="en-US" dirty="0"/>
              <a:t>‘Price Gouging</a:t>
            </a:r>
            <a:r>
              <a:rPr lang="en-US" dirty="0" smtClean="0"/>
              <a:t>’</a:t>
            </a:r>
          </a:p>
          <a:p>
            <a:pPr lvl="2"/>
            <a:r>
              <a:rPr lang="en-US" dirty="0" smtClean="0"/>
              <a:t>Poor Get Overcharged</a:t>
            </a:r>
          </a:p>
          <a:p>
            <a:pPr lvl="2"/>
            <a:r>
              <a:rPr lang="en-US" dirty="0" smtClean="0"/>
              <a:t>Most Loyal Customers Get Mistreated</a:t>
            </a:r>
            <a:endParaRPr lang="en-US" dirty="0"/>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Price Optimization: </a:t>
            </a:r>
            <a:br>
              <a:rPr lang="en-US" dirty="0" smtClean="0"/>
            </a:br>
            <a:r>
              <a:rPr lang="en-US" dirty="0" smtClean="0"/>
              <a:t>What Is The Objection?</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solidFill>
                  <a:srgbClr val="000000"/>
                </a:solidFill>
              </a:rPr>
              <a:pPr>
                <a:defRPr/>
              </a:pPr>
              <a:t>123</a:t>
            </a:fld>
            <a:endParaRPr lang="en-US">
              <a:solidFill>
                <a:srgbClr val="000000"/>
              </a:solidFill>
            </a:endParaRPr>
          </a:p>
        </p:txBody>
      </p:sp>
    </p:spTree>
    <p:extLst>
      <p:ext uri="{BB962C8B-B14F-4D97-AF65-F5344CB8AC3E}">
        <p14:creationId xmlns:p14="http://schemas.microsoft.com/office/powerpoint/2010/main" val="336232142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124</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defTabSz="114300" fontAlgn="base">
              <a:lnSpc>
                <a:spcPct val="95000"/>
              </a:lnSpc>
              <a:spcBef>
                <a:spcPct val="100000"/>
              </a:spcBef>
              <a:spcAft>
                <a:spcPct val="0"/>
              </a:spcAft>
            </a:pPr>
            <a:r>
              <a:rPr lang="en-US" sz="3200" b="1" dirty="0" smtClean="0">
                <a:solidFill>
                  <a:srgbClr val="FFFFFF"/>
                </a:solidFill>
                <a:latin typeface="Arial" charset="0"/>
                <a:cs typeface="Arial" charset="0"/>
              </a:rPr>
              <a:t>FOUR FACTS ABOUT PRICE OPTIMIZATION</a:t>
            </a:r>
            <a:endParaRPr lang="en-US" sz="3200" b="1" dirty="0">
              <a:solidFill>
                <a:srgbClr val="FFFFFF"/>
              </a:solidFill>
              <a:latin typeface="Arial" charset="0"/>
              <a:cs typeface="Arial" charset="0"/>
            </a:endParaRPr>
          </a:p>
        </p:txBody>
      </p:sp>
    </p:spTree>
    <p:extLst>
      <p:ext uri="{BB962C8B-B14F-4D97-AF65-F5344CB8AC3E}">
        <p14:creationId xmlns:p14="http://schemas.microsoft.com/office/powerpoint/2010/main" val="2612842218"/>
      </p:ext>
    </p:extLst>
  </p:cSld>
  <p:clrMapOvr>
    <a:masterClrMapping/>
  </p:clrMapOvr>
  <p:transition>
    <p:zoom dir="in"/>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Insurers Have Always ‘Optimized’ – With Regulator Knowledge &amp; Approval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705" y="1270930"/>
            <a:ext cx="6229670" cy="3702240"/>
          </a:xfrm>
          <a:ln>
            <a:solidFill>
              <a:schemeClr val="tx1"/>
            </a:solidFill>
          </a:ln>
        </p:spPr>
      </p:pic>
      <p:sp>
        <p:nvSpPr>
          <p:cNvPr id="4" name="Slide Number Placeholder 3"/>
          <p:cNvSpPr>
            <a:spLocks noGrp="1"/>
          </p:cNvSpPr>
          <p:nvPr>
            <p:ph type="sldNum" sz="quarter" idx="12"/>
          </p:nvPr>
        </p:nvSpPr>
        <p:spPr/>
        <p:txBody>
          <a:bodyPr/>
          <a:lstStyle/>
          <a:p>
            <a:pPr>
              <a:defRPr/>
            </a:pPr>
            <a:fld id="{8F1D8FF3-5AB6-4EC6-BDC2-E6058C96F901}" type="slidenum">
              <a:rPr lang="en-US" smtClean="0">
                <a:solidFill>
                  <a:srgbClr val="000000"/>
                </a:solidFill>
              </a:rPr>
              <a:pPr>
                <a:defRPr/>
              </a:pPr>
              <a:t>125</a:t>
            </a:fld>
            <a:endParaRPr lang="en-US">
              <a:solidFill>
                <a:srgbClr val="000000"/>
              </a:solidFill>
            </a:endParaRPr>
          </a:p>
        </p:txBody>
      </p:sp>
      <p:sp>
        <p:nvSpPr>
          <p:cNvPr id="6" name="Rectangle 5"/>
          <p:cNvSpPr/>
          <p:nvPr/>
        </p:nvSpPr>
        <p:spPr>
          <a:xfrm rot="19617704">
            <a:off x="1510958" y="3325359"/>
            <a:ext cx="1197258" cy="13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srgbClr val="FFFFFF"/>
                </a:solidFill>
                <a:latin typeface="Arial" panose="020B0604020202020204" pitchFamily="34" charset="0"/>
                <a:cs typeface="Arial" panose="020B0604020202020204" pitchFamily="34" charset="0"/>
              </a:rPr>
              <a:t>REDACTED</a:t>
            </a:r>
            <a:endParaRPr lang="en-US" sz="1400" b="1" dirty="0">
              <a:solidFill>
                <a:srgbClr val="FFFFFF"/>
              </a:solidFill>
              <a:latin typeface="Arial" panose="020B0604020202020204" pitchFamily="34" charset="0"/>
              <a:cs typeface="Arial" panose="020B0604020202020204" pitchFamily="34" charset="0"/>
            </a:endParaRPr>
          </a:p>
        </p:txBody>
      </p:sp>
      <p:sp>
        <p:nvSpPr>
          <p:cNvPr id="8"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Aft>
                <a:spcPct val="0"/>
              </a:spcAft>
              <a:buClr>
                <a:srgbClr val="FF6801"/>
              </a:buClr>
            </a:pPr>
            <a:r>
              <a:rPr lang="en-US" sz="2000" b="1" dirty="0" smtClean="0">
                <a:solidFill>
                  <a:srgbClr val="FFFFFF"/>
                </a:solidFill>
                <a:cs typeface="Arial" charset="0"/>
              </a:rPr>
              <a:t>Other Examples: Rate Capping, Teen Drivers</a:t>
            </a:r>
            <a:endParaRPr lang="en-US" sz="2000" b="1" dirty="0">
              <a:solidFill>
                <a:srgbClr val="FFFFFF"/>
              </a:solidFill>
              <a:cs typeface="Arial" charset="0"/>
            </a:endParaRPr>
          </a:p>
        </p:txBody>
      </p:sp>
      <p:sp>
        <p:nvSpPr>
          <p:cNvPr id="9" name="AutoShape 7"/>
          <p:cNvSpPr>
            <a:spLocks noChangeArrowheads="1"/>
          </p:cNvSpPr>
          <p:nvPr/>
        </p:nvSpPr>
        <p:spPr bwMode="blackWhite">
          <a:xfrm>
            <a:off x="7377345" y="1173283"/>
            <a:ext cx="1447568" cy="1306306"/>
          </a:xfrm>
          <a:prstGeom prst="wedgeRectCallout">
            <a:avLst>
              <a:gd name="adj1" fmla="val -76714"/>
              <a:gd name="adj2" fmla="val 177954"/>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Companies Temper Increases Based on ‘Market Judgment’</a:t>
            </a:r>
            <a:endParaRPr lang="en-US" sz="1600" b="1" dirty="0">
              <a:solidFill>
                <a:srgbClr val="FFFFFF"/>
              </a:solidFill>
              <a:latin typeface="Arial" charset="0"/>
              <a:cs typeface="Arial" charset="0"/>
            </a:endParaRPr>
          </a:p>
        </p:txBody>
      </p:sp>
      <p:sp>
        <p:nvSpPr>
          <p:cNvPr id="10" name="Text Box 5"/>
          <p:cNvSpPr txBox="1">
            <a:spLocks noChangeArrowheads="1"/>
          </p:cNvSpPr>
          <p:nvPr/>
        </p:nvSpPr>
        <p:spPr bwMode="auto">
          <a:xfrm>
            <a:off x="100012" y="5423684"/>
            <a:ext cx="87249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System for Electronic Rate and Form Filing (SERFF) via SNL Financial; Insurance </a:t>
            </a:r>
            <a:r>
              <a:rPr lang="en-US" altLang="en-US" sz="1100" dirty="0">
                <a:solidFill>
                  <a:srgbClr val="000000"/>
                </a:solidFill>
                <a:cs typeface="Arial" charset="0"/>
              </a:rPr>
              <a:t>Information </a:t>
            </a:r>
            <a:r>
              <a:rPr lang="en-US" altLang="en-US" sz="1100" dirty="0" smtClean="0">
                <a:solidFill>
                  <a:srgbClr val="000000"/>
                </a:solidFill>
                <a:cs typeface="Arial" charset="0"/>
              </a:rPr>
              <a:t>Institute.</a:t>
            </a:r>
            <a:endParaRPr lang="en-US" altLang="en-US" sz="1100" dirty="0">
              <a:solidFill>
                <a:srgbClr val="000000"/>
              </a:solidFill>
              <a:cs typeface="Arial" charset="0"/>
            </a:endParaRPr>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1917682" y="2109995"/>
              <a:ext cx="532800" cy="20520"/>
            </p14:xfrm>
          </p:contentPart>
        </mc:Choice>
        <mc:Fallback xmlns="">
          <p:pic>
            <p:nvPicPr>
              <p:cNvPr id="11" name="Ink 10"/>
              <p:cNvPicPr/>
              <p:nvPr/>
            </p:nvPicPr>
            <p:blipFill>
              <a:blip r:embed="rId4"/>
              <a:stretch>
                <a:fillRect/>
              </a:stretch>
            </p:blipFill>
            <p:spPr>
              <a:xfrm>
                <a:off x="1903282" y="2081555"/>
                <a:ext cx="561600" cy="77760"/>
              </a:xfrm>
              <a:prstGeom prst="rect">
                <a:avLst/>
              </a:prstGeom>
            </p:spPr>
          </p:pic>
        </mc:Fallback>
      </mc:AlternateContent>
      <p:sp>
        <p:nvSpPr>
          <p:cNvPr id="12" name="AutoShape 7"/>
          <p:cNvSpPr>
            <a:spLocks noChangeArrowheads="1"/>
          </p:cNvSpPr>
          <p:nvPr/>
        </p:nvSpPr>
        <p:spPr bwMode="blackWhite">
          <a:xfrm>
            <a:off x="73155" y="2479590"/>
            <a:ext cx="1258496" cy="1684038"/>
          </a:xfrm>
          <a:prstGeom prst="wedgeRectCallout">
            <a:avLst>
              <a:gd name="adj1" fmla="val 94003"/>
              <a:gd name="adj2" fmla="val -62472"/>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Regulators Have Approved of the Practice for Decades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31866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Optimization Is Not Price Gouging</a:t>
            </a:r>
            <a:endParaRPr lang="en-US" dirty="0"/>
          </a:p>
        </p:txBody>
      </p:sp>
      <p:sp>
        <p:nvSpPr>
          <p:cNvPr id="3" name="Content Placeholder 2"/>
          <p:cNvSpPr>
            <a:spLocks noGrp="1"/>
          </p:cNvSpPr>
          <p:nvPr>
            <p:ph sz="half" idx="1"/>
          </p:nvPr>
        </p:nvSpPr>
        <p:spPr/>
        <p:txBody>
          <a:bodyPr/>
          <a:lstStyle/>
          <a:p>
            <a:r>
              <a:rPr lang="en-US" dirty="0" smtClean="0"/>
              <a:t>Traditional Practice</a:t>
            </a:r>
          </a:p>
          <a:p>
            <a:pPr lvl="1"/>
            <a:r>
              <a:rPr lang="en-US" dirty="0" smtClean="0"/>
              <a:t>Used ‘Seat-of-the-Pants’ Judgment to Discount Off Indication</a:t>
            </a:r>
          </a:p>
          <a:p>
            <a:r>
              <a:rPr lang="en-US" dirty="0" smtClean="0"/>
              <a:t>What’s New</a:t>
            </a:r>
          </a:p>
          <a:p>
            <a:pPr lvl="1"/>
            <a:r>
              <a:rPr lang="en-US" dirty="0" smtClean="0"/>
              <a:t>Software Informs the Judgment</a:t>
            </a:r>
          </a:p>
          <a:p>
            <a:r>
              <a:rPr lang="en-US" dirty="0"/>
              <a:t>Never Exceeds Actuarial Indication</a:t>
            </a:r>
          </a:p>
          <a:p>
            <a:endParaRPr lang="en-US" dirty="0"/>
          </a:p>
        </p:txBody>
      </p:sp>
      <p:graphicFrame>
        <p:nvGraphicFramePr>
          <p:cNvPr id="9" name="Content Placeholder 8"/>
          <p:cNvGraphicFramePr>
            <a:graphicFrameLocks noGrp="1"/>
          </p:cNvGraphicFramePr>
          <p:nvPr>
            <p:ph sz="half" idx="2"/>
            <p:extLst/>
          </p:nvPr>
        </p:nvGraphicFramePr>
        <p:xfrm>
          <a:off x="4562475" y="1524000"/>
          <a:ext cx="40386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126</a:t>
            </a:fld>
            <a:endParaRPr lang="en-US">
              <a:solidFill>
                <a:srgbClr val="000000"/>
              </a:solidFill>
            </a:endParaRPr>
          </a:p>
        </p:txBody>
      </p:sp>
      <p:sp>
        <p:nvSpPr>
          <p:cNvPr id="11" name="AutoShape 7"/>
          <p:cNvSpPr>
            <a:spLocks noChangeArrowheads="1"/>
          </p:cNvSpPr>
          <p:nvPr/>
        </p:nvSpPr>
        <p:spPr bwMode="blackWhite">
          <a:xfrm>
            <a:off x="4495800" y="4399005"/>
            <a:ext cx="1093573" cy="403655"/>
          </a:xfrm>
          <a:prstGeom prst="wedgeRectCallout">
            <a:avLst>
              <a:gd name="adj1" fmla="val 79327"/>
              <a:gd name="adj2" fmla="val -162557"/>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Selected: +3%</a:t>
            </a:r>
            <a:endParaRPr lang="en-US" sz="1600" b="1" dirty="0">
              <a:solidFill>
                <a:srgbClr val="FFFFFF"/>
              </a:solidFill>
              <a:latin typeface="Arial" panose="020B0604020202020204" pitchFamily="34" charset="0"/>
              <a:cs typeface="Arial" panose="020B0604020202020204" pitchFamily="34" charset="0"/>
            </a:endParaRPr>
          </a:p>
        </p:txBody>
      </p:sp>
      <p:sp>
        <p:nvSpPr>
          <p:cNvPr id="12" name="AutoShape 7"/>
          <p:cNvSpPr>
            <a:spLocks noChangeArrowheads="1"/>
          </p:cNvSpPr>
          <p:nvPr/>
        </p:nvSpPr>
        <p:spPr bwMode="blackWhite">
          <a:xfrm>
            <a:off x="4460788" y="3307104"/>
            <a:ext cx="1163596" cy="480799"/>
          </a:xfrm>
          <a:prstGeom prst="wedgeRectCallout">
            <a:avLst>
              <a:gd name="adj1" fmla="val 84664"/>
              <a:gd name="adj2" fmla="val -223234"/>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Indicated: +6%</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85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750"/>
                                        <p:tgtEl>
                                          <p:spTgt spid="9">
                                            <p:graphicEl>
                                              <a:chart seriesIdx="-3" categoryIdx="-3" bldStep="gridLegend"/>
                                            </p:graphicEl>
                                          </p:spTgt>
                                        </p:tgtEl>
                                      </p:cBhvr>
                                    </p:animEffect>
                                    <p:anim calcmode="lin" valueType="num">
                                      <p:cBhvr>
                                        <p:cTn id="8" dur="75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75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fade">
                                      <p:cBhvr>
                                        <p:cTn id="13" dur="750"/>
                                        <p:tgtEl>
                                          <p:spTgt spid="9">
                                            <p:graphicEl>
                                              <a:chart seriesIdx="0" categoryIdx="0" bldStep="ptInSeries"/>
                                            </p:graphicEl>
                                          </p:spTgt>
                                        </p:tgtEl>
                                      </p:cBhvr>
                                    </p:animEffect>
                                    <p:anim calcmode="lin" valueType="num">
                                      <p:cBhvr>
                                        <p:cTn id="14" dur="750" fill="hold"/>
                                        <p:tgtEl>
                                          <p:spTgt spid="9">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5" dur="750" fill="hold"/>
                                        <p:tgtEl>
                                          <p:spTgt spid="9">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fade">
                                      <p:cBhvr>
                                        <p:cTn id="24" dur="750"/>
                                        <p:tgtEl>
                                          <p:spTgt spid="9">
                                            <p:graphicEl>
                                              <a:chart seriesIdx="0" categoryIdx="1" bldStep="ptInSeries"/>
                                            </p:graphicEl>
                                          </p:spTgt>
                                        </p:tgtEl>
                                      </p:cBhvr>
                                    </p:animEffect>
                                    <p:anim calcmode="lin" valueType="num">
                                      <p:cBhvr>
                                        <p:cTn id="25" dur="750" fill="hold"/>
                                        <p:tgtEl>
                                          <p:spTgt spid="9">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6" dur="750" fill="hold"/>
                                        <p:tgtEl>
                                          <p:spTgt spid="9">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9">
                                            <p:graphicEl>
                                              <a:chart seriesIdx="0" categoryIdx="2" bldStep="ptInSeries"/>
                                            </p:graphicEl>
                                          </p:spTgt>
                                        </p:tgtEl>
                                        <p:attrNameLst>
                                          <p:attrName>style.visibility</p:attrName>
                                        </p:attrNameLst>
                                      </p:cBhvr>
                                      <p:to>
                                        <p:strVal val="visible"/>
                                      </p:to>
                                    </p:set>
                                    <p:animEffect transition="in" filter="fade">
                                      <p:cBhvr>
                                        <p:cTn id="30" dur="750"/>
                                        <p:tgtEl>
                                          <p:spTgt spid="9">
                                            <p:graphicEl>
                                              <a:chart seriesIdx="0" categoryIdx="2" bldStep="ptInSeries"/>
                                            </p:graphicEl>
                                          </p:spTgt>
                                        </p:tgtEl>
                                      </p:cBhvr>
                                    </p:animEffect>
                                    <p:anim calcmode="lin" valueType="num">
                                      <p:cBhvr>
                                        <p:cTn id="31" dur="750" fill="hold"/>
                                        <p:tgtEl>
                                          <p:spTgt spid="9">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32" dur="750" fill="hold"/>
                                        <p:tgtEl>
                                          <p:spTgt spid="9">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9">
                                            <p:graphicEl>
                                              <a:chart seriesIdx="0" categoryIdx="3" bldStep="ptInSeries"/>
                                            </p:graphicEl>
                                          </p:spTgt>
                                        </p:tgtEl>
                                        <p:attrNameLst>
                                          <p:attrName>style.visibility</p:attrName>
                                        </p:attrNameLst>
                                      </p:cBhvr>
                                      <p:to>
                                        <p:strVal val="visible"/>
                                      </p:to>
                                    </p:set>
                                    <p:animEffect transition="in" filter="fade">
                                      <p:cBhvr>
                                        <p:cTn id="36" dur="750"/>
                                        <p:tgtEl>
                                          <p:spTgt spid="9">
                                            <p:graphicEl>
                                              <a:chart seriesIdx="0" categoryIdx="3" bldStep="ptInSeries"/>
                                            </p:graphicEl>
                                          </p:spTgt>
                                        </p:tgtEl>
                                      </p:cBhvr>
                                    </p:animEffect>
                                    <p:anim calcmode="lin" valueType="num">
                                      <p:cBhvr>
                                        <p:cTn id="37" dur="750" fill="hold"/>
                                        <p:tgtEl>
                                          <p:spTgt spid="9">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38" dur="750" fill="hold"/>
                                        <p:tgtEl>
                                          <p:spTgt spid="9">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9">
                                            <p:graphicEl>
                                              <a:chart seriesIdx="0" categoryIdx="4" bldStep="ptInSeries"/>
                                            </p:graphicEl>
                                          </p:spTgt>
                                        </p:tgtEl>
                                        <p:attrNameLst>
                                          <p:attrName>style.visibility</p:attrName>
                                        </p:attrNameLst>
                                      </p:cBhvr>
                                      <p:to>
                                        <p:strVal val="visible"/>
                                      </p:to>
                                    </p:set>
                                    <p:animEffect transition="in" filter="fade">
                                      <p:cBhvr>
                                        <p:cTn id="42" dur="750"/>
                                        <p:tgtEl>
                                          <p:spTgt spid="9">
                                            <p:graphicEl>
                                              <a:chart seriesIdx="0" categoryIdx="4" bldStep="ptInSeries"/>
                                            </p:graphicEl>
                                          </p:spTgt>
                                        </p:tgtEl>
                                      </p:cBhvr>
                                    </p:animEffect>
                                    <p:anim calcmode="lin" valueType="num">
                                      <p:cBhvr>
                                        <p:cTn id="43" dur="750" fill="hold"/>
                                        <p:tgtEl>
                                          <p:spTgt spid="9">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p:cTn id="44" dur="750" fill="hold"/>
                                        <p:tgtEl>
                                          <p:spTgt spid="9">
                                            <p:graphicEl>
                                              <a:chart seriesIdx="0" categoryIdx="4" bldStep="ptInSeries"/>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9">
                                            <p:graphicEl>
                                              <a:chart seriesIdx="0" categoryIdx="5" bldStep="ptInSeries"/>
                                            </p:graphicEl>
                                          </p:spTgt>
                                        </p:tgtEl>
                                        <p:attrNameLst>
                                          <p:attrName>style.visibility</p:attrName>
                                        </p:attrNameLst>
                                      </p:cBhvr>
                                      <p:to>
                                        <p:strVal val="visible"/>
                                      </p:to>
                                    </p:set>
                                    <p:animEffect transition="in" filter="fade">
                                      <p:cBhvr>
                                        <p:cTn id="48" dur="750"/>
                                        <p:tgtEl>
                                          <p:spTgt spid="9">
                                            <p:graphicEl>
                                              <a:chart seriesIdx="0" categoryIdx="5" bldStep="ptInSeries"/>
                                            </p:graphicEl>
                                          </p:spTgt>
                                        </p:tgtEl>
                                      </p:cBhvr>
                                    </p:animEffect>
                                    <p:anim calcmode="lin" valueType="num">
                                      <p:cBhvr>
                                        <p:cTn id="49" dur="750" fill="hold"/>
                                        <p:tgtEl>
                                          <p:spTgt spid="9">
                                            <p:graphicEl>
                                              <a:chart seriesIdx="0" categoryIdx="5" bldStep="ptInSeries"/>
                                            </p:graphicEl>
                                          </p:spTgt>
                                        </p:tgtEl>
                                        <p:attrNameLst>
                                          <p:attrName>ppt_x</p:attrName>
                                        </p:attrNameLst>
                                      </p:cBhvr>
                                      <p:tavLst>
                                        <p:tav tm="0">
                                          <p:val>
                                            <p:strVal val="#ppt_x"/>
                                          </p:val>
                                        </p:tav>
                                        <p:tav tm="100000">
                                          <p:val>
                                            <p:strVal val="#ppt_x"/>
                                          </p:val>
                                        </p:tav>
                                      </p:tavLst>
                                    </p:anim>
                                    <p:anim calcmode="lin" valueType="num">
                                      <p:cBhvr>
                                        <p:cTn id="50" dur="750" fill="hold"/>
                                        <p:tgtEl>
                                          <p:spTgt spid="9">
                                            <p:graphicEl>
                                              <a:chart seriesIdx="0" categoryIdx="5" bldStep="ptInSeries"/>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9">
                                            <p:graphicEl>
                                              <a:chart seriesIdx="0" categoryIdx="6" bldStep="ptInSeries"/>
                                            </p:graphicEl>
                                          </p:spTgt>
                                        </p:tgtEl>
                                        <p:attrNameLst>
                                          <p:attrName>style.visibility</p:attrName>
                                        </p:attrNameLst>
                                      </p:cBhvr>
                                      <p:to>
                                        <p:strVal val="visible"/>
                                      </p:to>
                                    </p:set>
                                    <p:animEffect transition="in" filter="fade">
                                      <p:cBhvr>
                                        <p:cTn id="54" dur="750"/>
                                        <p:tgtEl>
                                          <p:spTgt spid="9">
                                            <p:graphicEl>
                                              <a:chart seriesIdx="0" categoryIdx="6" bldStep="ptInSeries"/>
                                            </p:graphicEl>
                                          </p:spTgt>
                                        </p:tgtEl>
                                      </p:cBhvr>
                                    </p:animEffect>
                                    <p:anim calcmode="lin" valueType="num">
                                      <p:cBhvr>
                                        <p:cTn id="55" dur="750" fill="hold"/>
                                        <p:tgtEl>
                                          <p:spTgt spid="9">
                                            <p:graphicEl>
                                              <a:chart seriesIdx="0" categoryIdx="6" bldStep="ptInSeries"/>
                                            </p:graphicEl>
                                          </p:spTgt>
                                        </p:tgtEl>
                                        <p:attrNameLst>
                                          <p:attrName>ppt_x</p:attrName>
                                        </p:attrNameLst>
                                      </p:cBhvr>
                                      <p:tavLst>
                                        <p:tav tm="0">
                                          <p:val>
                                            <p:strVal val="#ppt_x"/>
                                          </p:val>
                                        </p:tav>
                                        <p:tav tm="100000">
                                          <p:val>
                                            <p:strVal val="#ppt_x"/>
                                          </p:val>
                                        </p:tav>
                                      </p:tavLst>
                                    </p:anim>
                                    <p:anim calcmode="lin" valueType="num">
                                      <p:cBhvr>
                                        <p:cTn id="56" dur="750" fill="hold"/>
                                        <p:tgtEl>
                                          <p:spTgt spid="9">
                                            <p:graphicEl>
                                              <a:chart seriesIdx="0" categoryIdx="6"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par>
                          <p:cTn id="62" fill="hold">
                            <p:stCondLst>
                              <p:cond delay="500"/>
                            </p:stCondLst>
                            <p:childTnLst>
                              <p:par>
                                <p:cTn id="63" presetID="42" presetClass="entr" presetSubtype="0" fill="hold" grpId="0" nodeType="after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fade">
                                      <p:cBhvr>
                                        <p:cTn id="65" dur="1000"/>
                                        <p:tgtEl>
                                          <p:spTgt spid="3">
                                            <p:txEl>
                                              <p:pRg st="0" end="0"/>
                                            </p:txEl>
                                          </p:spTgt>
                                        </p:tgtEl>
                                      </p:cBhvr>
                                    </p:animEffect>
                                    <p:anim calcmode="lin" valueType="num">
                                      <p:cBhvr>
                                        <p:cTn id="6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animEffect transition="in" filter="fade">
                                      <p:cBhvr>
                                        <p:cTn id="70" dur="1000"/>
                                        <p:tgtEl>
                                          <p:spTgt spid="3">
                                            <p:txEl>
                                              <p:pRg st="1" end="1"/>
                                            </p:txEl>
                                          </p:spTgt>
                                        </p:tgtEl>
                                      </p:cBhvr>
                                    </p:animEffect>
                                    <p:anim calcmode="lin" valueType="num">
                                      <p:cBhvr>
                                        <p:cTn id="7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500"/>
                            </p:stCondLst>
                            <p:childTnLst>
                              <p:par>
                                <p:cTn id="74" presetID="42" presetClass="entr" presetSubtype="0" fill="hold" grpId="0" nodeType="afterEffect">
                                  <p:stCondLst>
                                    <p:cond delay="0"/>
                                  </p:stCondLst>
                                  <p:childTnLst>
                                    <p:set>
                                      <p:cBhvr>
                                        <p:cTn id="75" dur="1" fill="hold">
                                          <p:stCondLst>
                                            <p:cond delay="0"/>
                                          </p:stCondLst>
                                        </p:cTn>
                                        <p:tgtEl>
                                          <p:spTgt spid="3">
                                            <p:txEl>
                                              <p:pRg st="2" end="2"/>
                                            </p:txEl>
                                          </p:spTgt>
                                        </p:tgtEl>
                                        <p:attrNameLst>
                                          <p:attrName>style.visibility</p:attrName>
                                        </p:attrNameLst>
                                      </p:cBhvr>
                                      <p:to>
                                        <p:strVal val="visible"/>
                                      </p:to>
                                    </p:set>
                                    <p:animEffect transition="in" filter="fade">
                                      <p:cBhvr>
                                        <p:cTn id="76" dur="1000"/>
                                        <p:tgtEl>
                                          <p:spTgt spid="3">
                                            <p:txEl>
                                              <p:pRg st="2" end="2"/>
                                            </p:txEl>
                                          </p:spTgt>
                                        </p:tgtEl>
                                      </p:cBhvr>
                                    </p:animEffect>
                                    <p:anim calcmode="lin" valueType="num">
                                      <p:cBhvr>
                                        <p:cTn id="7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animEffect transition="in" filter="fade">
                                      <p:cBhvr>
                                        <p:cTn id="81" dur="1000"/>
                                        <p:tgtEl>
                                          <p:spTgt spid="3">
                                            <p:txEl>
                                              <p:pRg st="3" end="3"/>
                                            </p:txEl>
                                          </p:spTgt>
                                        </p:tgtEl>
                                      </p:cBhvr>
                                    </p:animEffect>
                                    <p:anim calcmode="lin" valueType="num">
                                      <p:cBhvr>
                                        <p:cTn id="8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84" fill="hold">
                            <p:stCondLst>
                              <p:cond delay="2500"/>
                            </p:stCondLst>
                            <p:childTnLst>
                              <p:par>
                                <p:cTn id="85" presetID="42" presetClass="entr" presetSubtype="0" fill="hold" grpId="0" nodeType="after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fade">
                                      <p:cBhvr>
                                        <p:cTn id="87" dur="1000"/>
                                        <p:tgtEl>
                                          <p:spTgt spid="3">
                                            <p:txEl>
                                              <p:pRg st="4" end="4"/>
                                            </p:txEl>
                                          </p:spTgt>
                                        </p:tgtEl>
                                      </p:cBhvr>
                                    </p:animEffect>
                                    <p:anim calcmode="lin" valueType="num">
                                      <p:cBhvr>
                                        <p:cTn id="8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Sub>
          <a:bldChart bld="seriesEl"/>
        </p:bldSub>
      </p:bldGraphic>
      <p:bldP spid="11" grpId="0" animBg="1"/>
      <p:bldP spid="12"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Optimization Doesn’t Raise Rates; It Distributes the Rate Change</a:t>
            </a:r>
            <a:endParaRPr lang="en-US" dirty="0"/>
          </a:p>
        </p:txBody>
      </p:sp>
      <p:sp>
        <p:nvSpPr>
          <p:cNvPr id="3" name="Content Placeholder 2"/>
          <p:cNvSpPr>
            <a:spLocks noGrp="1"/>
          </p:cNvSpPr>
          <p:nvPr>
            <p:ph sz="half" idx="1"/>
          </p:nvPr>
        </p:nvSpPr>
        <p:spPr/>
        <p:txBody>
          <a:bodyPr/>
          <a:lstStyle/>
          <a:p>
            <a:r>
              <a:rPr lang="en-US" dirty="0" smtClean="0"/>
              <a:t>As Practiced in U.S.</a:t>
            </a:r>
          </a:p>
          <a:p>
            <a:pPr lvl="1"/>
            <a:r>
              <a:rPr lang="en-US" dirty="0" smtClean="0"/>
              <a:t>Remains True to Cost-Based Price</a:t>
            </a:r>
            <a:endParaRPr lang="en-US" dirty="0"/>
          </a:p>
          <a:p>
            <a:pPr lvl="1"/>
            <a:r>
              <a:rPr lang="en-US" dirty="0" smtClean="0"/>
              <a:t>Applied to Classes, </a:t>
            </a:r>
            <a:br>
              <a:rPr lang="en-US" dirty="0" smtClean="0"/>
            </a:br>
            <a:r>
              <a:rPr lang="en-US" dirty="0" smtClean="0"/>
              <a:t>Not Individuals</a:t>
            </a:r>
          </a:p>
          <a:p>
            <a:r>
              <a:rPr lang="en-US" dirty="0" smtClean="0"/>
              <a:t>Rates Don’t Exceed Actuarial Indication</a:t>
            </a:r>
            <a:endParaRPr lang="en-US" dirty="0"/>
          </a:p>
        </p:txBody>
      </p:sp>
      <p:graphicFrame>
        <p:nvGraphicFramePr>
          <p:cNvPr id="9" name="Content Placeholder 8"/>
          <p:cNvGraphicFramePr>
            <a:graphicFrameLocks noGrp="1"/>
          </p:cNvGraphicFramePr>
          <p:nvPr>
            <p:ph sz="half" idx="2"/>
            <p:extLst/>
          </p:nvPr>
        </p:nvGraphicFramePr>
        <p:xfrm>
          <a:off x="4562475" y="2405449"/>
          <a:ext cx="4038600" cy="3720714"/>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127</a:t>
            </a:fld>
            <a:endParaRPr lang="en-US">
              <a:solidFill>
                <a:srgbClr val="000000"/>
              </a:solidFill>
            </a:endParaRPr>
          </a:p>
        </p:txBody>
      </p:sp>
      <p:sp>
        <p:nvSpPr>
          <p:cNvPr id="10" name="AutoShape 7"/>
          <p:cNvSpPr>
            <a:spLocks noChangeArrowheads="1"/>
          </p:cNvSpPr>
          <p:nvPr/>
        </p:nvSpPr>
        <p:spPr bwMode="blackWhite">
          <a:xfrm>
            <a:off x="4495800" y="1598142"/>
            <a:ext cx="4013886" cy="807307"/>
          </a:xfrm>
          <a:prstGeom prst="wedgeRectCallout">
            <a:avLst>
              <a:gd name="adj1" fmla="val 37133"/>
              <a:gd name="adj2" fmla="val -18799"/>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Example (cont’d): There Are Many Reasonable Ways to Achieve Reasonable Rates.</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22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2" dur="1000"/>
                                        <p:tgtEl>
                                          <p:spTgt spid="9">
                                            <p:graphicEl>
                                              <a:chart seriesIdx="-3" categoryIdx="-3" bldStep="gridLegend"/>
                                            </p:graphicEl>
                                          </p:spTgt>
                                        </p:tgtEl>
                                      </p:cBhvr>
                                    </p:animEffect>
                                    <p:anim calcmode="lin" valueType="num">
                                      <p:cBhvr>
                                        <p:cTn id="13"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8" dur="1000"/>
                                        <p:tgtEl>
                                          <p:spTgt spid="9">
                                            <p:graphicEl>
                                              <a:chart seriesIdx="0" categoryIdx="-4" bldStep="series"/>
                                            </p:graphicEl>
                                          </p:spTgt>
                                        </p:tgtEl>
                                      </p:cBhvr>
                                    </p:animEffect>
                                    <p:anim calcmode="lin" valueType="num">
                                      <p:cBhvr>
                                        <p:cTn id="19" dur="10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0" dur="1000" fill="hold"/>
                                        <p:tgtEl>
                                          <p:spTgt spid="9">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25" dur="1000"/>
                                        <p:tgtEl>
                                          <p:spTgt spid="9">
                                            <p:graphicEl>
                                              <a:chart seriesIdx="1" categoryIdx="-4" bldStep="series"/>
                                            </p:graphicEl>
                                          </p:spTgt>
                                        </p:tgtEl>
                                      </p:cBhvr>
                                    </p:animEffect>
                                    <p:anim calcmode="lin" valueType="num">
                                      <p:cBhvr>
                                        <p:cTn id="26" dur="1000" fill="hold"/>
                                        <p:tgtEl>
                                          <p:spTgt spid="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7" dur="1000" fill="hold"/>
                                        <p:tgtEl>
                                          <p:spTgt spid="9">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fade">
                                      <p:cBhvr>
                                        <p:cTn id="32" dur="1000"/>
                                        <p:tgtEl>
                                          <p:spTgt spid="9">
                                            <p:graphicEl>
                                              <a:chart seriesIdx="2" categoryIdx="-4" bldStep="series"/>
                                            </p:graphicEl>
                                          </p:spTgt>
                                        </p:tgtEl>
                                      </p:cBhvr>
                                    </p:animEffect>
                                    <p:anim calcmode="lin" valueType="num">
                                      <p:cBhvr>
                                        <p:cTn id="33" dur="1000" fill="hold"/>
                                        <p:tgtEl>
                                          <p:spTgt spid="9">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4" dur="1000" fill="hold"/>
                                        <p:tgtEl>
                                          <p:spTgt spid="9">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50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1000"/>
                                        <p:tgtEl>
                                          <p:spTgt spid="3">
                                            <p:txEl>
                                              <p:pRg st="1" end="1"/>
                                            </p:txEl>
                                          </p:spTgt>
                                        </p:tgtEl>
                                      </p:cBhvr>
                                    </p:animEffect>
                                    <p:anim calcmode="lin" valueType="num">
                                      <p:cBhvr>
                                        <p:cTn id="4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1000"/>
                                        <p:tgtEl>
                                          <p:spTgt spid="3">
                                            <p:txEl>
                                              <p:pRg st="2" end="2"/>
                                            </p:txEl>
                                          </p:spTgt>
                                        </p:tgtEl>
                                      </p:cBhvr>
                                    </p:animEffect>
                                    <p:anim calcmode="lin" valueType="num">
                                      <p:cBhvr>
                                        <p:cTn id="5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1000"/>
                                        <p:tgtEl>
                                          <p:spTgt spid="3">
                                            <p:txEl>
                                              <p:pRg st="3" end="3"/>
                                            </p:txEl>
                                          </p:spTgt>
                                        </p:tgtEl>
                                      </p:cBhvr>
                                    </p:animEffect>
                                    <p:anim calcmode="lin" valueType="num">
                                      <p:cBhvr>
                                        <p:cTn id="5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Sub>
          <a:bldChart bld="series"/>
        </p:bldSub>
      </p:bldGraphic>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1702197"/>
            <a:ext cx="7834372" cy="1853838"/>
          </a:xfrm>
        </p:spPr>
      </p:pic>
      <p:sp>
        <p:nvSpPr>
          <p:cNvPr id="2" name="Title 1"/>
          <p:cNvSpPr>
            <a:spLocks noGrp="1"/>
          </p:cNvSpPr>
          <p:nvPr>
            <p:ph type="title"/>
          </p:nvPr>
        </p:nvSpPr>
        <p:spPr/>
        <p:txBody>
          <a:bodyPr/>
          <a:lstStyle/>
          <a:p>
            <a:r>
              <a:rPr lang="en-US" dirty="0" smtClean="0"/>
              <a:t>The Latest</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128</a:t>
            </a:fld>
            <a:endParaRPr lang="en-US">
              <a:solidFill>
                <a:srgbClr val="000000"/>
              </a:solidFill>
            </a:endParaRPr>
          </a:p>
        </p:txBody>
      </p:sp>
      <p:sp>
        <p:nvSpPr>
          <p:cNvPr id="14" name="TextBox 13"/>
          <p:cNvSpPr txBox="1"/>
          <p:nvPr/>
        </p:nvSpPr>
        <p:spPr>
          <a:xfrm>
            <a:off x="457200" y="1240532"/>
            <a:ext cx="7845552" cy="461665"/>
          </a:xfrm>
          <a:prstGeom prst="rect">
            <a:avLst/>
          </a:prstGeom>
          <a:noFill/>
        </p:spPr>
        <p:txBody>
          <a:bodyPr wrap="square" rtlCol="0">
            <a:spAutoFit/>
          </a:bodyPr>
          <a:lstStyle/>
          <a:p>
            <a:pPr fontAlgn="base">
              <a:spcBef>
                <a:spcPct val="0"/>
              </a:spcBef>
              <a:spcAft>
                <a:spcPct val="0"/>
              </a:spcAft>
            </a:pPr>
            <a:r>
              <a:rPr lang="en-US" sz="2400" dirty="0" smtClean="0">
                <a:solidFill>
                  <a:srgbClr val="000000"/>
                </a:solidFill>
                <a:latin typeface="Arial" charset="0"/>
                <a:cs typeface="Arial" charset="0"/>
              </a:rPr>
              <a:t>NAIC Task Force Concluded (November)</a:t>
            </a:r>
            <a:endParaRPr lang="en-US" sz="2400" dirty="0">
              <a:solidFill>
                <a:srgbClr val="000000"/>
              </a:solidFill>
              <a:latin typeface="Arial" charset="0"/>
              <a:cs typeface="Arial" charset="0"/>
            </a:endParaRPr>
          </a:p>
        </p:txBody>
      </p:sp>
      <p:sp>
        <p:nvSpPr>
          <p:cNvPr id="15" name="Content Placeholder 2"/>
          <p:cNvSpPr txBox="1">
            <a:spLocks/>
          </p:cNvSpPr>
          <p:nvPr/>
        </p:nvSpPr>
        <p:spPr bwMode="auto">
          <a:xfrm>
            <a:off x="457200" y="3707062"/>
            <a:ext cx="7723632" cy="2949325"/>
          </a:xfrm>
          <a:prstGeom prst="rect">
            <a:avLst/>
          </a:prstGeom>
          <a:noFill/>
          <a:ln w="9525" algn="ctr">
            <a:noFill/>
            <a:miter lim="800000"/>
            <a:headEnd/>
            <a:tailEnd/>
          </a:ln>
        </p:spPr>
        <p:txBody>
          <a:bodyPr vert="horz" wrap="square" lIns="45720" tIns="45720" rIns="45720" bIns="45720" numCol="1" rtlCol="0"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8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4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sz="1800">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800">
                <a:solidFill>
                  <a:schemeClr val="tx1"/>
                </a:solidFill>
                <a:latin typeface="Arial" charset="0"/>
              </a:defRPr>
            </a:lvl5pPr>
            <a:lvl6pPr marL="2514600" indent="-228600" algn="l" fontAlgn="base">
              <a:spcBef>
                <a:spcPct val="20000"/>
              </a:spcBef>
              <a:spcAft>
                <a:spcPct val="0"/>
              </a:spcAft>
              <a:buChar char="»"/>
              <a:defRPr sz="1800">
                <a:solidFill>
                  <a:schemeClr val="bg1">
                    <a:alpha val="100000"/>
                  </a:schemeClr>
                </a:solidFill>
                <a:latin typeface="+mn-lt"/>
              </a:defRPr>
            </a:lvl6pPr>
            <a:lvl7pPr marL="2971800" indent="-228600" algn="l" fontAlgn="base">
              <a:spcBef>
                <a:spcPct val="20000"/>
              </a:spcBef>
              <a:spcAft>
                <a:spcPct val="0"/>
              </a:spcAft>
              <a:buChar char="»"/>
              <a:defRPr sz="1800">
                <a:solidFill>
                  <a:schemeClr val="bg1">
                    <a:alpha val="100000"/>
                  </a:schemeClr>
                </a:solidFill>
                <a:latin typeface="+mn-lt"/>
              </a:defRPr>
            </a:lvl7pPr>
            <a:lvl8pPr marL="3429000" indent="-228600" algn="l" fontAlgn="base">
              <a:spcBef>
                <a:spcPct val="20000"/>
              </a:spcBef>
              <a:spcAft>
                <a:spcPct val="0"/>
              </a:spcAft>
              <a:buChar char="»"/>
              <a:defRPr sz="1800">
                <a:solidFill>
                  <a:schemeClr val="bg1">
                    <a:alpha val="100000"/>
                  </a:schemeClr>
                </a:solidFill>
                <a:latin typeface="+mn-lt"/>
              </a:defRPr>
            </a:lvl8pPr>
            <a:lvl9pPr marL="3886200" indent="-228600" algn="l" fontAlgn="base">
              <a:spcBef>
                <a:spcPct val="20000"/>
              </a:spcBef>
              <a:spcAft>
                <a:spcPct val="0"/>
              </a:spcAft>
              <a:buChar char="»"/>
              <a:defRPr sz="1800">
                <a:solidFill>
                  <a:schemeClr val="bg1">
                    <a:alpha val="100000"/>
                  </a:schemeClr>
                </a:solidFill>
                <a:latin typeface="+mn-lt"/>
              </a:defRPr>
            </a:lvl9pPr>
          </a:lstStyle>
          <a:p>
            <a:pPr>
              <a:buClr>
                <a:srgbClr val="FF6801"/>
              </a:buClr>
            </a:pPr>
            <a:r>
              <a:rPr lang="en-US" kern="0" dirty="0" smtClean="0">
                <a:solidFill>
                  <a:srgbClr val="000000"/>
                </a:solidFill>
              </a:rPr>
              <a:t>Restrictions/bans in 16+ States, D.C.</a:t>
            </a:r>
          </a:p>
          <a:p>
            <a:pPr>
              <a:buClr>
                <a:srgbClr val="FF6801"/>
              </a:buClr>
            </a:pPr>
            <a:r>
              <a:rPr lang="en-US" kern="0" dirty="0" smtClean="0">
                <a:solidFill>
                  <a:srgbClr val="000000"/>
                </a:solidFill>
              </a:rPr>
              <a:t>Illinois Declined to </a:t>
            </a:r>
            <a:r>
              <a:rPr lang="en-US" kern="0" dirty="0">
                <a:solidFill>
                  <a:srgbClr val="000000"/>
                </a:solidFill>
              </a:rPr>
              <a:t>Issue Regulation</a:t>
            </a:r>
            <a:br>
              <a:rPr lang="en-US" kern="0" dirty="0">
                <a:solidFill>
                  <a:srgbClr val="000000"/>
                </a:solidFill>
              </a:rPr>
            </a:br>
            <a:r>
              <a:rPr lang="en-US" sz="1600" kern="0" dirty="0" smtClean="0">
                <a:solidFill>
                  <a:srgbClr val="000000"/>
                </a:solidFill>
              </a:rPr>
              <a:t>‘Illinois </a:t>
            </a:r>
            <a:r>
              <a:rPr lang="en-US" sz="1600" kern="0" dirty="0">
                <a:solidFill>
                  <a:srgbClr val="000000"/>
                </a:solidFill>
              </a:rPr>
              <a:t>has a highly competitive auto and homeowners’ insurance market </a:t>
            </a:r>
            <a:r>
              <a:rPr lang="en-US" sz="1600" kern="0" dirty="0" smtClean="0">
                <a:solidFill>
                  <a:srgbClr val="000000"/>
                </a:solidFill>
              </a:rPr>
              <a:t>… I </a:t>
            </a:r>
            <a:r>
              <a:rPr lang="en-US" sz="1600" kern="0" dirty="0">
                <a:solidFill>
                  <a:srgbClr val="000000"/>
                </a:solidFill>
              </a:rPr>
              <a:t>would be delighted to host any members of </a:t>
            </a:r>
            <a:r>
              <a:rPr lang="en-US" sz="1600" kern="0" dirty="0" smtClean="0">
                <a:solidFill>
                  <a:srgbClr val="000000"/>
                </a:solidFill>
              </a:rPr>
              <a:t>… consumer </a:t>
            </a:r>
            <a:r>
              <a:rPr lang="en-US" sz="1600" kern="0" dirty="0">
                <a:solidFill>
                  <a:srgbClr val="000000"/>
                </a:solidFill>
              </a:rPr>
              <a:t>organizations to visit with me, in person, to share the data they cite as it is inconsistent with what I have reviewed</a:t>
            </a:r>
            <a:r>
              <a:rPr lang="en-US" sz="1600" kern="0" dirty="0" smtClean="0">
                <a:solidFill>
                  <a:srgbClr val="000000"/>
                </a:solidFill>
              </a:rPr>
              <a:t>.’</a:t>
            </a:r>
            <a:endParaRPr lang="en-US" sz="1600" kern="0" dirty="0">
              <a:solidFill>
                <a:srgbClr val="000000"/>
              </a:solidFill>
            </a:endParaRPr>
          </a:p>
          <a:p>
            <a:pPr marL="0" indent="0" algn="r">
              <a:buClr>
                <a:srgbClr val="FF6801"/>
              </a:buClr>
              <a:buFont typeface="Wingdings" pitchFamily="2" charset="2"/>
              <a:buNone/>
            </a:pPr>
            <a:r>
              <a:rPr lang="en-US" sz="1600" kern="0" dirty="0" smtClean="0">
                <a:solidFill>
                  <a:srgbClr val="000000"/>
                </a:solidFill>
              </a:rPr>
              <a:t>- Acting Insurance Director Anne Melissa Dowling</a:t>
            </a:r>
            <a:br>
              <a:rPr lang="en-US" sz="1600" kern="0" dirty="0" smtClean="0">
                <a:solidFill>
                  <a:srgbClr val="000000"/>
                </a:solidFill>
              </a:rPr>
            </a:br>
            <a:r>
              <a:rPr lang="en-US" sz="1600" i="1" kern="0" dirty="0" smtClean="0">
                <a:solidFill>
                  <a:srgbClr val="000000"/>
                </a:solidFill>
              </a:rPr>
              <a:t>January 2016</a:t>
            </a:r>
          </a:p>
        </p:txBody>
      </p:sp>
      <p:sp>
        <p:nvSpPr>
          <p:cNvPr id="8" name="AutoShape 7"/>
          <p:cNvSpPr>
            <a:spLocks noChangeArrowheads="1"/>
          </p:cNvSpPr>
          <p:nvPr/>
        </p:nvSpPr>
        <p:spPr bwMode="blackWhite">
          <a:xfrm>
            <a:off x="7017236" y="2803585"/>
            <a:ext cx="1798960" cy="1121434"/>
          </a:xfrm>
          <a:prstGeom prst="wedgeRectCallout">
            <a:avLst>
              <a:gd name="adj1" fmla="val -163015"/>
              <a:gd name="adj2" fmla="val -26390"/>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Focus Appears to Be On Potential Use of Tool on Individuals</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0194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8"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429F0A8D-73C6-4FDD-AE96-B87DB2F22963}" type="slidenum">
              <a:rPr lang="en-US" smtClean="0">
                <a:solidFill>
                  <a:srgbClr val="000000"/>
                </a:solidFill>
              </a:rPr>
              <a:pPr>
                <a:defRPr/>
              </a:pPr>
              <a:t>129</a:t>
            </a:fld>
            <a:endParaRPr lang="en-US" dirty="0" smtClean="0">
              <a:solidFill>
                <a:srgbClr val="000000"/>
              </a:solidFill>
            </a:endParaRPr>
          </a:p>
        </p:txBody>
      </p:sp>
      <p:sp>
        <p:nvSpPr>
          <p:cNvPr id="7173" name="Rectangle 2"/>
          <p:cNvSpPr>
            <a:spLocks noGrp="1" noChangeArrowheads="1"/>
          </p:cNvSpPr>
          <p:nvPr>
            <p:ph type="title"/>
          </p:nvPr>
        </p:nvSpPr>
        <p:spPr/>
        <p:txBody>
          <a:bodyPr/>
          <a:lstStyle/>
          <a:p>
            <a:r>
              <a:rPr lang="en-US" altLang="en-US" dirty="0">
                <a:latin typeface="Arial" panose="020B0604020202020204" pitchFamily="34" charset="0"/>
              </a:rPr>
              <a:t>4. Low Income Drivers Are Just as Likely to Shop As Anyone Else</a:t>
            </a:r>
            <a:endParaRPr lang="en-US" altLang="en-US" baseline="30000" dirty="0" smtClean="0">
              <a:latin typeface="Arial" panose="020B0604020202020204" pitchFamily="34" charset="0"/>
            </a:endParaRPr>
          </a:p>
        </p:txBody>
      </p:sp>
      <p:sp>
        <p:nvSpPr>
          <p:cNvPr id="7174"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 Insurance Information Institute Annual </a:t>
            </a:r>
            <a:r>
              <a:rPr lang="en-US" altLang="en-US" sz="1100" i="1">
                <a:solidFill>
                  <a:srgbClr val="000000"/>
                </a:solidFill>
                <a:cs typeface="Arial" panose="020B0604020202020204" pitchFamily="34" charset="0"/>
              </a:rPr>
              <a:t>Pulse</a:t>
            </a:r>
            <a:r>
              <a:rPr lang="en-US" altLang="en-US" sz="1100">
                <a:solidFill>
                  <a:srgbClr val="000000"/>
                </a:solidFill>
                <a:cs typeface="Arial" panose="020B0604020202020204" pitchFamily="34" charset="0"/>
              </a:rPr>
              <a:t> Survey.</a:t>
            </a:r>
          </a:p>
        </p:txBody>
      </p:sp>
      <p:graphicFrame>
        <p:nvGraphicFramePr>
          <p:cNvPr id="2" name="Object 2"/>
          <p:cNvGraphicFramePr>
            <a:graphicFrameLocks noChangeAspect="1"/>
          </p:cNvGraphicFramePr>
          <p:nvPr>
            <p:extLst/>
          </p:nvPr>
        </p:nvGraphicFramePr>
        <p:xfrm>
          <a:off x="50800" y="2147888"/>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7176" name="Rectangle 7"/>
          <p:cNvSpPr>
            <a:spLocks noChangeArrowheads="1"/>
          </p:cNvSpPr>
          <p:nvPr/>
        </p:nvSpPr>
        <p:spPr bwMode="black">
          <a:xfrm>
            <a:off x="347663" y="1266825"/>
            <a:ext cx="82216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0" fontAlgn="base" hangingPunct="0">
              <a:spcBef>
                <a:spcPct val="20000"/>
              </a:spcBef>
              <a:spcAft>
                <a:spcPct val="0"/>
              </a:spcAft>
              <a:buClrTx/>
              <a:buFontTx/>
              <a:buNone/>
            </a:pPr>
            <a:r>
              <a:rPr lang="en-US" altLang="en-US" sz="2000" b="1" dirty="0">
                <a:solidFill>
                  <a:srgbClr val="225A7A"/>
                </a:solidFill>
                <a:cs typeface="Arial" panose="020B0604020202020204" pitchFamily="34" charset="0"/>
              </a:rPr>
              <a:t>Percent of </a:t>
            </a:r>
            <a:r>
              <a:rPr lang="en-US" altLang="en-US" sz="2000" b="1" dirty="0" smtClean="0">
                <a:solidFill>
                  <a:srgbClr val="225A7A"/>
                </a:solidFill>
                <a:cs typeface="Arial" panose="020B0604020202020204" pitchFamily="34" charset="0"/>
              </a:rPr>
              <a:t>Those With Auto Insurance Who Said </a:t>
            </a:r>
            <a:br>
              <a:rPr lang="en-US" altLang="en-US" sz="2000" b="1" dirty="0" smtClean="0">
                <a:solidFill>
                  <a:srgbClr val="225A7A"/>
                </a:solidFill>
                <a:cs typeface="Arial" panose="020B0604020202020204" pitchFamily="34" charset="0"/>
              </a:rPr>
            </a:br>
            <a:r>
              <a:rPr lang="en-US" altLang="en-US" sz="2000" b="1" dirty="0" smtClean="0">
                <a:solidFill>
                  <a:srgbClr val="225A7A"/>
                </a:solidFill>
                <a:cs typeface="Arial" panose="020B0604020202020204" pitchFamily="34" charset="0"/>
              </a:rPr>
              <a:t>They Compared Prices on Renewal, by Income, 2014-2015</a:t>
            </a:r>
            <a:endParaRPr lang="en-US" altLang="en-US" sz="2000" b="1" dirty="0">
              <a:solidFill>
                <a:srgbClr val="225A7A"/>
              </a:solidFill>
              <a:cs typeface="Arial" panose="020B0604020202020204" pitchFamily="34" charset="0"/>
            </a:endParaRPr>
          </a:p>
        </p:txBody>
      </p:sp>
      <p:sp>
        <p:nvSpPr>
          <p:cNvPr id="9" name="Rectangle 5"/>
          <p:cNvSpPr>
            <a:spLocks noChangeArrowheads="1"/>
          </p:cNvSpPr>
          <p:nvPr/>
        </p:nvSpPr>
        <p:spPr bwMode="blackWhite">
          <a:xfrm>
            <a:off x="681038" y="5810251"/>
            <a:ext cx="7824787" cy="584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Low- to Moderate-Income Respondents Were More Likely to Say They Compare Prices.</a:t>
            </a:r>
            <a:endParaRPr lang="en-US" altLang="en-US" sz="1800" b="1" dirty="0">
              <a:solidFill>
                <a:srgbClr val="FFFFFF"/>
              </a:solidFill>
              <a:cs typeface="Arial" panose="020B0604020202020204" pitchFamily="34" charset="0"/>
            </a:endParaRPr>
          </a:p>
        </p:txBody>
      </p:sp>
    </p:spTree>
    <p:extLst>
      <p:ext uri="{BB962C8B-B14F-4D97-AF65-F5344CB8AC3E}">
        <p14:creationId xmlns:p14="http://schemas.microsoft.com/office/powerpoint/2010/main" val="937560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13</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375"/>
            <a:ext cx="7569200" cy="595313"/>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**If 1992, </a:t>
            </a:r>
            <a:r>
              <a:rPr lang="en-US" sz="1100" dirty="0"/>
              <a:t>the </a:t>
            </a:r>
            <a:r>
              <a:rPr lang="en-US" sz="1100" dirty="0" smtClean="0"/>
              <a:t>year of Hurricane Andrew is excluded, the resulting </a:t>
            </a:r>
            <a:r>
              <a:rPr lang="en-US" sz="1100" dirty="0"/>
              <a:t>homeowners RNW </a:t>
            </a:r>
            <a:r>
              <a:rPr lang="en-US" sz="1100" dirty="0" smtClean="0"/>
              <a:t>is 4.3%.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988879485"/>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478617"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4572000" y="3455988"/>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1990-2014*</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1.9%**</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619375" y="3859213"/>
            <a:ext cx="1522413" cy="623887"/>
          </a:xfrm>
          <a:prstGeom prst="wedgeRectCallout">
            <a:avLst>
              <a:gd name="adj1" fmla="val -86019"/>
              <a:gd name="adj2" fmla="val 7593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Hurricane Andrew</a:t>
            </a:r>
          </a:p>
        </p:txBody>
      </p:sp>
    </p:spTree>
    <p:extLst>
      <p:ext uri="{BB962C8B-B14F-4D97-AF65-F5344CB8AC3E}">
        <p14:creationId xmlns:p14="http://schemas.microsoft.com/office/powerpoint/2010/main" val="12295676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I.I.I. Done?</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130</a:t>
            </a:fld>
            <a:endParaRPr lang="en-US">
              <a:solidFill>
                <a:srgbClr val="000000"/>
              </a:solidFill>
            </a:endParaRPr>
          </a:p>
        </p:txBody>
      </p:sp>
      <p:sp>
        <p:nvSpPr>
          <p:cNvPr id="4" name="Content Placeholder 3"/>
          <p:cNvSpPr>
            <a:spLocks noGrp="1"/>
          </p:cNvSpPr>
          <p:nvPr>
            <p:ph sz="half" idx="2"/>
          </p:nvPr>
        </p:nvSpPr>
        <p:spPr>
          <a:xfrm>
            <a:off x="603850" y="1199072"/>
            <a:ext cx="3286664" cy="5357003"/>
          </a:xfrm>
        </p:spPr>
        <p:txBody>
          <a:bodyPr/>
          <a:lstStyle/>
          <a:p>
            <a:r>
              <a:rPr lang="en-US" dirty="0"/>
              <a:t>Media</a:t>
            </a:r>
          </a:p>
          <a:p>
            <a:r>
              <a:rPr lang="en-US" dirty="0"/>
              <a:t>Industry</a:t>
            </a:r>
          </a:p>
          <a:p>
            <a:r>
              <a:rPr lang="en-US" dirty="0"/>
              <a:t>Policymakers</a:t>
            </a:r>
          </a:p>
          <a:p>
            <a:r>
              <a:rPr lang="en-US" dirty="0" smtClean="0"/>
              <a:t>The</a:t>
            </a:r>
            <a:r>
              <a:rPr lang="en-US" sz="2400" dirty="0" smtClean="0"/>
              <a:t> </a:t>
            </a:r>
            <a:r>
              <a:rPr lang="en-US" dirty="0"/>
              <a:t>Message</a:t>
            </a:r>
            <a:r>
              <a:rPr lang="en-US" sz="2400" dirty="0" smtClean="0"/>
              <a:t>:</a:t>
            </a:r>
          </a:p>
          <a:p>
            <a:pPr lvl="1"/>
            <a:r>
              <a:rPr lang="en-US" sz="1600" dirty="0" smtClean="0"/>
              <a:t>‘the </a:t>
            </a:r>
            <a:r>
              <a:rPr lang="en-US" sz="1600" dirty="0"/>
              <a:t>optimal way </a:t>
            </a:r>
            <a:r>
              <a:rPr lang="en-US" sz="1600" dirty="0" smtClean="0"/>
              <a:t>… is </a:t>
            </a:r>
            <a:r>
              <a:rPr lang="en-US" sz="1600" dirty="0"/>
              <a:t>not through prohibitions but </a:t>
            </a:r>
            <a:r>
              <a:rPr lang="en-US" sz="1600" dirty="0" smtClean="0"/>
              <a:t>through observation</a:t>
            </a:r>
            <a:r>
              <a:rPr lang="en-US" sz="1600" dirty="0"/>
              <a:t>, learning and studying the impacts on insurance markets and consumers and </a:t>
            </a:r>
            <a:r>
              <a:rPr lang="en-US" sz="1600" dirty="0" smtClean="0"/>
              <a:t>only then </a:t>
            </a:r>
            <a:r>
              <a:rPr lang="en-US" sz="1600" dirty="0"/>
              <a:t>making recommendations as necessary</a:t>
            </a:r>
            <a:r>
              <a:rPr lang="en-US" sz="1600" dirty="0" smtClean="0"/>
              <a:t>.’</a:t>
            </a:r>
            <a:r>
              <a:rPr lang="en-US" sz="1600" dirty="0"/>
              <a:t/>
            </a:r>
            <a:br>
              <a:rPr lang="en-US" sz="1600" dirty="0"/>
            </a:br>
            <a:r>
              <a:rPr lang="en-US" sz="1600" dirty="0" smtClean="0"/>
              <a:t>- Robert Hartwig,</a:t>
            </a:r>
            <a:br>
              <a:rPr lang="en-US" sz="1600" dirty="0" smtClean="0"/>
            </a:br>
            <a:r>
              <a:rPr lang="en-US" sz="1600" dirty="0" smtClean="0"/>
              <a:t>NCOIL, July 17, 2015</a:t>
            </a:r>
          </a:p>
        </p:txBody>
      </p:sp>
      <p:pic>
        <p:nvPicPr>
          <p:cNvPr id="3" name="Picture 2"/>
          <p:cNvPicPr>
            <a:picLocks noChangeAspect="1"/>
          </p:cNvPicPr>
          <p:nvPr/>
        </p:nvPicPr>
        <p:blipFill>
          <a:blip r:embed="rId2"/>
          <a:stretch>
            <a:fillRect/>
          </a:stretch>
        </p:blipFill>
        <p:spPr>
          <a:xfrm>
            <a:off x="4750029" y="293816"/>
            <a:ext cx="4298721" cy="4750369"/>
          </a:xfrm>
          <a:prstGeom prst="rect">
            <a:avLst/>
          </a:prstGeom>
          <a:ln>
            <a:solidFill>
              <a:schemeClr val="accent1"/>
            </a:solidFill>
          </a:ln>
        </p:spPr>
      </p:pic>
      <p:pic>
        <p:nvPicPr>
          <p:cNvPr id="8" name="Picture 7"/>
          <p:cNvPicPr>
            <a:picLocks noChangeAspect="1"/>
          </p:cNvPicPr>
          <p:nvPr/>
        </p:nvPicPr>
        <p:blipFill>
          <a:blip r:embed="rId3"/>
          <a:stretch>
            <a:fillRect/>
          </a:stretch>
        </p:blipFill>
        <p:spPr>
          <a:xfrm>
            <a:off x="4320271" y="950083"/>
            <a:ext cx="4298721" cy="3226065"/>
          </a:xfrm>
          <a:prstGeom prst="rect">
            <a:avLst/>
          </a:prstGeom>
          <a:ln>
            <a:solidFill>
              <a:schemeClr val="accent1"/>
            </a:solidFill>
          </a:ln>
        </p:spPr>
      </p:pic>
      <p:pic>
        <p:nvPicPr>
          <p:cNvPr id="9" name="Picture 8"/>
          <p:cNvPicPr>
            <a:picLocks noChangeAspect="1"/>
          </p:cNvPicPr>
          <p:nvPr/>
        </p:nvPicPr>
        <p:blipFill>
          <a:blip r:embed="rId4"/>
          <a:stretch>
            <a:fillRect/>
          </a:stretch>
        </p:blipFill>
        <p:spPr>
          <a:xfrm>
            <a:off x="3872597" y="1675786"/>
            <a:ext cx="4298720" cy="5096489"/>
          </a:xfrm>
          <a:prstGeom prst="rect">
            <a:avLst/>
          </a:prstGeom>
          <a:ln>
            <a:solidFill>
              <a:schemeClr val="accent1"/>
            </a:solidFill>
          </a:ln>
        </p:spPr>
      </p:pic>
    </p:spTree>
    <p:extLst>
      <p:ext uri="{BB962C8B-B14F-4D97-AF65-F5344CB8AC3E}">
        <p14:creationId xmlns:p14="http://schemas.microsoft.com/office/powerpoint/2010/main" val="143341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1+#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4">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fill="hold" grpId="0" nodeType="afterEffect">
                                  <p:stCondLst>
                                    <p:cond delay="200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131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14</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**Excludes </a:t>
            </a:r>
            <a:r>
              <a:rPr lang="en-US" sz="1100" dirty="0"/>
              <a:t>1992, </a:t>
            </a:r>
            <a:r>
              <a:rPr lang="en-US" sz="1100" dirty="0" smtClean="0"/>
              <a:t>the year of </a:t>
            </a:r>
            <a:r>
              <a:rPr lang="en-US" sz="1100" dirty="0"/>
              <a:t>Hurricane </a:t>
            </a:r>
            <a:r>
              <a:rPr lang="en-US" sz="1100" dirty="0" smtClean="0"/>
              <a:t>Andrew.  If 1992 is included the resulting </a:t>
            </a:r>
            <a:r>
              <a:rPr lang="en-US" sz="1100" dirty="0"/>
              <a:t>homeowners RNW </a:t>
            </a:r>
            <a:r>
              <a:rPr lang="en-US" sz="1100" dirty="0" smtClean="0"/>
              <a:t>is 1.9%</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5" y="1181506"/>
          <a:ext cx="8569325" cy="4579938"/>
        </p:xfrm>
        <a:graphic>
          <a:graphicData uri="http://schemas.openxmlformats.org/presentationml/2006/ole">
            <mc:AlternateContent xmlns:mc="http://schemas.openxmlformats.org/markup-compatibility/2006">
              <mc:Choice xmlns:v="urn:schemas-microsoft-com:vml" Requires="v">
                <p:oleObj spid="_x0000_s28480664"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597"/>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4.3%**</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49"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rPr>
              <a:t>Excluding 1992’s Hurricane </a:t>
            </a:r>
            <a:r>
              <a:rPr lang="en-US" sz="1200" b="1" dirty="0">
                <a:solidFill>
                  <a:schemeClr val="bg1"/>
                </a:solidFill>
              </a:rPr>
              <a:t>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15</a:t>
            </a:fld>
            <a:endParaRPr lang="en-US" smtClean="0"/>
          </a:p>
        </p:txBody>
      </p:sp>
      <p:graphicFrame>
        <p:nvGraphicFramePr>
          <p:cNvPr id="29698" name="Object 3"/>
          <p:cNvGraphicFramePr>
            <a:graphicFrameLocks noGrp="1" noChangeAspect="1"/>
          </p:cNvGraphicFramePr>
          <p:nvPr>
            <p:ph idx="4294967295"/>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529730"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 Insurance Information Institute</a:t>
            </a:r>
            <a:endParaRPr lang="en-US" sz="1100" dirty="0"/>
          </a:p>
        </p:txBody>
      </p:sp>
      <p:sp>
        <p:nvSpPr>
          <p:cNvPr id="2173958" name="AutoShape 6"/>
          <p:cNvSpPr>
            <a:spLocks noChangeArrowheads="1"/>
          </p:cNvSpPr>
          <p:nvPr/>
        </p:nvSpPr>
        <p:spPr bwMode="blackWhite">
          <a:xfrm>
            <a:off x="3281362" y="1620838"/>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2005-2014</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Pvt. Passenger </a:t>
            </a:r>
            <a:r>
              <a:rPr lang="en-US" sz="2800" b="1" dirty="0" smtClean="0">
                <a:solidFill>
                  <a:schemeClr val="accent1"/>
                </a:solidFill>
              </a:rPr>
              <a:t>Auto, 2005-2014 Average: Highest 25 States </a:t>
            </a:r>
            <a:endParaRPr lang="en-US" sz="2800" b="1" dirty="0">
              <a:solidFill>
                <a:schemeClr val="accent1"/>
              </a:solidFill>
            </a:endParaRP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16</a:t>
            </a:fld>
            <a:endParaRPr lang="en-US" smtClean="0"/>
          </a:p>
        </p:txBody>
      </p:sp>
      <p:graphicFrame>
        <p:nvGraphicFramePr>
          <p:cNvPr id="30722" name="Object 3"/>
          <p:cNvGraphicFramePr>
            <a:graphicFrameLocks noGrp="1" noChangeAspect="1"/>
          </p:cNvGraphicFramePr>
          <p:nvPr>
            <p:ph idx="4294967295"/>
            <p:extLst/>
          </p:nvPr>
        </p:nvGraphicFramePr>
        <p:xfrm>
          <a:off x="-11113" y="1795463"/>
          <a:ext cx="9144001" cy="4710112"/>
        </p:xfrm>
        <a:graphic>
          <a:graphicData uri="http://schemas.openxmlformats.org/presentationml/2006/ole">
            <mc:AlternateContent xmlns:mc="http://schemas.openxmlformats.org/markup-compatibility/2006">
              <mc:Choice xmlns:v="urn:schemas-microsoft-com:vml" Requires="v">
                <p:oleObj spid="_x0000_s28530754" name="Chart" r:id="rId4" imgW="8820267" imgH="4543321" progId="MSGraph.Chart.8">
                  <p:embed followColorScheme="full"/>
                </p:oleObj>
              </mc:Choice>
              <mc:Fallback>
                <p:oleObj name="Chart" r:id="rId4" imgW="8820267" imgH="4543321" progId="MSGraph.Chart.8">
                  <p:embed followColorScheme="full"/>
                  <p:pic>
                    <p:nvPicPr>
                      <p:cNvPr id="0" name=""/>
                      <p:cNvPicPr>
                        <a:picLocks noChangeAspect="1" noChangeArrowheads="1"/>
                      </p:cNvPicPr>
                      <p:nvPr/>
                    </p:nvPicPr>
                    <p:blipFill>
                      <a:blip r:embed="rId5"/>
                      <a:srcRect/>
                      <a:stretch>
                        <a:fillRect/>
                      </a:stretch>
                    </p:blipFill>
                    <p:spPr bwMode="auto">
                      <a:xfrm>
                        <a:off x="-11113" y="1795463"/>
                        <a:ext cx="9144001"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
            </a:r>
            <a:br>
              <a:rPr lang="en-US" sz="2800" b="1" dirty="0" smtClean="0">
                <a:solidFill>
                  <a:schemeClr val="accent1"/>
                </a:solidFill>
              </a:rPr>
            </a:br>
            <a:endParaRPr lang="en-US" sz="2800" b="1" dirty="0" smtClean="0">
              <a:solidFill>
                <a:schemeClr val="accent1"/>
              </a:solidFill>
            </a:endParaRPr>
          </a:p>
          <a:p>
            <a:pPr eaLnBrk="0" hangingPunct="0"/>
            <a:r>
              <a:rPr lang="en-US" sz="2800" b="1" dirty="0" smtClean="0">
                <a:solidFill>
                  <a:schemeClr val="accent1"/>
                </a:solidFill>
              </a:rPr>
              <a:t>RNW </a:t>
            </a:r>
            <a:r>
              <a:rPr lang="en-US" sz="2800" b="1" dirty="0">
                <a:solidFill>
                  <a:schemeClr val="accent1"/>
                </a:solidFill>
              </a:rPr>
              <a:t>Pvt. Passenger Auto,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States </a:t>
            </a:r>
          </a:p>
        </p:txBody>
      </p:sp>
      <p:sp>
        <p:nvSpPr>
          <p:cNvPr id="30725" name="Rectangle 7"/>
          <p:cNvSpPr>
            <a:spLocks noChangeArrowheads="1"/>
          </p:cNvSpPr>
          <p:nvPr/>
        </p:nvSpPr>
        <p:spPr bwMode="auto">
          <a:xfrm>
            <a:off x="0" y="6402388"/>
            <a:ext cx="8750300" cy="430887"/>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2005-2014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17</a:t>
            </a:fld>
            <a:endParaRPr lang="en-US" smtClean="0"/>
          </a:p>
        </p:txBody>
      </p:sp>
      <p:graphicFrame>
        <p:nvGraphicFramePr>
          <p:cNvPr id="31746" name="Object 3"/>
          <p:cNvGraphicFramePr>
            <a:graphicFrameLocks noGrp="1" noChangeAspect="1"/>
          </p:cNvGraphicFramePr>
          <p:nvPr>
            <p:ph idx="4294967295"/>
            <p:extLst/>
          </p:nvPr>
        </p:nvGraphicFramePr>
        <p:xfrm>
          <a:off x="0" y="1797050"/>
          <a:ext cx="9144000" cy="4710113"/>
        </p:xfrm>
        <a:graphic>
          <a:graphicData uri="http://schemas.openxmlformats.org/presentationml/2006/ole">
            <mc:AlternateContent xmlns:mc="http://schemas.openxmlformats.org/markup-compatibility/2006">
              <mc:Choice xmlns:v="urn:schemas-microsoft-com:vml" Requires="v">
                <p:oleObj spid="_x0000_s28531778" name="Chart" r:id="rId4" imgW="8820267" imgH="4543321" progId="MSGraph.Chart.8">
                  <p:embed followColorScheme="full"/>
                </p:oleObj>
              </mc:Choice>
              <mc:Fallback>
                <p:oleObj name="Chart" r:id="rId4" imgW="8820267" imgH="4543321" progId="MSGraph.Chart.8">
                  <p:embed followColorScheme="full"/>
                  <p:pic>
                    <p:nvPicPr>
                      <p:cNvPr id="0" name=""/>
                      <p:cNvPicPr>
                        <a:picLocks noChangeAspect="1" noChangeArrowheads="1"/>
                      </p:cNvPicPr>
                      <p:nvPr/>
                    </p:nvPicPr>
                    <p:blipFill>
                      <a:blip r:embed="rId5"/>
                      <a:srcRect/>
                      <a:stretch>
                        <a:fillRect/>
                      </a:stretch>
                    </p:blipFill>
                    <p:spPr bwMode="auto">
                      <a:xfrm>
                        <a:off x="0" y="1797050"/>
                        <a:ext cx="91440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smtClean="0"/>
              <a:t>Sources</a:t>
            </a:r>
            <a:r>
              <a:rPr lang="en-US" sz="1100" dirty="0"/>
              <a:t>: </a:t>
            </a:r>
            <a:r>
              <a:rPr lang="en-US" sz="1100" dirty="0" smtClean="0"/>
              <a:t>NAIC</a:t>
            </a:r>
            <a:r>
              <a:rPr lang="en-US" sz="1100" dirty="0"/>
              <a:t>;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0"/>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Homeowners Insurance, </a:t>
            </a: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a:t>
            </a:r>
            <a:r>
              <a:rPr lang="en-US" sz="1600" b="1" dirty="0" smtClean="0">
                <a:solidFill>
                  <a:schemeClr val="bg1"/>
                </a:solidFill>
              </a:rPr>
              <a:t>2005-2014 </a:t>
            </a:r>
            <a:r>
              <a:rPr lang="en-US" sz="1600" b="1" dirty="0">
                <a:solidFill>
                  <a:schemeClr val="bg1"/>
                </a:solidFill>
              </a:rPr>
              <a:t>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18</a:t>
            </a:fld>
            <a:endParaRPr lang="en-US" smtClean="0"/>
          </a:p>
        </p:txBody>
      </p:sp>
      <p:graphicFrame>
        <p:nvGraphicFramePr>
          <p:cNvPr id="32770" name="Object 3"/>
          <p:cNvGraphicFramePr>
            <a:graphicFrameLocks noGrp="1" noChangeAspect="1"/>
          </p:cNvGraphicFramePr>
          <p:nvPr>
            <p:ph idx="4294967295"/>
            <p:extLst/>
          </p:nvPr>
        </p:nvGraphicFramePr>
        <p:xfrm>
          <a:off x="76200" y="1408113"/>
          <a:ext cx="9018588" cy="4675187"/>
        </p:xfrm>
        <a:graphic>
          <a:graphicData uri="http://schemas.openxmlformats.org/presentationml/2006/ole">
            <mc:AlternateContent xmlns:mc="http://schemas.openxmlformats.org/markup-compatibility/2006">
              <mc:Choice xmlns:v="urn:schemas-microsoft-com:vml" Requires="v">
                <p:oleObj spid="_x0000_s28532802"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8113"/>
                        <a:ext cx="9018588" cy="467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 Insurance Information Institute</a:t>
            </a:r>
            <a:endParaRPr lang="en-US" sz="1100" dirty="0"/>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a:t>
            </a:r>
            <a:r>
              <a:rPr lang="en-US" sz="1600" b="1" dirty="0" smtClean="0">
                <a:solidFill>
                  <a:schemeClr val="bg1"/>
                </a:solidFill>
              </a:rPr>
              <a:t>2005-2014</a:t>
            </a:r>
            <a:endParaRPr lang="en-US" sz="1600" b="1" dirty="0">
              <a:solidFill>
                <a:schemeClr val="bg1"/>
              </a:solidFill>
            </a:endParaRP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524611"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2014</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spTree>
    <p:extLst>
      <p:ext uri="{BB962C8B-B14F-4D97-AF65-F5344CB8AC3E}">
        <p14:creationId xmlns:p14="http://schemas.microsoft.com/office/powerpoint/2010/main" val="1335373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674615779"/>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3825"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Apr. 11,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2212" y="4703352"/>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-0.1%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Stock market is off to its worst start ever but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492224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34849"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541438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March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4785977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65531"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a:t>
            </a:r>
            <a:r>
              <a:rPr lang="en-US" sz="1400" b="1" dirty="0" smtClean="0">
                <a:solidFill>
                  <a:schemeClr val="bg1"/>
                </a:solidFill>
              </a:rPr>
              <a:t>more than a </a:t>
            </a:r>
            <a:r>
              <a:rPr lang="en-US" sz="1400" b="1" dirty="0">
                <a:solidFill>
                  <a:schemeClr val="bg1"/>
                </a:solidFill>
              </a:rPr>
              <a:t>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22</a:t>
            </a:fld>
            <a:endParaRPr lang="en-US"/>
          </a:p>
        </p:txBody>
      </p:sp>
      <p:sp>
        <p:nvSpPr>
          <p:cNvPr id="14" name="Rectangle 7"/>
          <p:cNvSpPr>
            <a:spLocks noChangeArrowheads="1"/>
          </p:cNvSpPr>
          <p:nvPr/>
        </p:nvSpPr>
        <p:spPr bwMode="grayWhite">
          <a:xfrm>
            <a:off x="7819697" y="3657928"/>
            <a:ext cx="1062827"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7191894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35873"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16945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38945"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2099859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46710826"/>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66552"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t>
            </a:r>
            <a:r>
              <a:rPr lang="en-US" sz="1500" b="1" dirty="0" smtClean="0">
                <a:solidFill>
                  <a:srgbClr val="FFFFFF"/>
                </a:solidFill>
              </a:rPr>
              <a:t>pushed </a:t>
            </a:r>
            <a:r>
              <a:rPr lang="en-US" sz="1500" b="1" dirty="0">
                <a:solidFill>
                  <a:srgbClr val="FFFFFF"/>
                </a:solidFill>
              </a:rPr>
              <a:t>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smtClean="0">
                <a:solidFill>
                  <a:schemeClr val="bg1"/>
                </a:solidFill>
                <a:latin typeface="Arial" pitchFamily="34" charset="0"/>
                <a:cs typeface="+mn-cs"/>
              </a:rPr>
              <a:t>Estimated book </a:t>
            </a:r>
            <a:r>
              <a:rPr lang="en-US" sz="1500" b="1" dirty="0">
                <a:solidFill>
                  <a:schemeClr val="bg1"/>
                </a:solidFill>
                <a:latin typeface="Arial" pitchFamily="34" charset="0"/>
                <a:cs typeface="+mn-cs"/>
              </a:rPr>
              <a:t>yield in </a:t>
            </a:r>
            <a:r>
              <a:rPr lang="en-US" sz="1500" b="1" dirty="0" smtClean="0">
                <a:solidFill>
                  <a:schemeClr val="bg1"/>
                </a:solidFill>
                <a:latin typeface="Arial" pitchFamily="34" charset="0"/>
                <a:cs typeface="+mn-cs"/>
              </a:rPr>
              <a:t>2016 is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140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176506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26</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dirty="0" smtClean="0"/>
              <a:t>P/C Insurer Portfolio Yields,</a:t>
            </a:r>
            <a:br>
              <a:rPr lang="en-US" dirty="0" smtClean="0"/>
            </a:br>
            <a:r>
              <a:rPr lang="en-US" dirty="0" smtClean="0"/>
              <a:t>2002-2015:Q3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39969"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since low yields of recent years are “baked in” to future returns.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93830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27</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2016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593394469"/>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43042"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(4/16 for 2016 and 2017; for 2018-2021 3/16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388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28</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1990–2017F</a:t>
            </a:r>
          </a:p>
        </p:txBody>
      </p:sp>
      <p:graphicFrame>
        <p:nvGraphicFramePr>
          <p:cNvPr id="35842" name="Object 3"/>
          <p:cNvGraphicFramePr>
            <a:graphicFrameLocks noChangeAspect="1"/>
          </p:cNvGraphicFramePr>
          <p:nvPr>
            <p:extLst>
              <p:ext uri="{D42A27DB-BD31-4B8C-83A1-F6EECF244321}">
                <p14:modId xmlns:p14="http://schemas.microsoft.com/office/powerpoint/2010/main" val="3024838293"/>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67573" name="Chart" r:id="rId4" imgW="5530924" imgH="2565308" progId="MSGraph.Chart.8">
                  <p:embed followColorScheme="full"/>
                </p:oleObj>
              </mc:Choice>
              <mc:Fallback>
                <p:oleObj name="Chart" r:id="rId4" imgW="5530924" imgH="256530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4/16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181965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29</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45089"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976496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1991–2015E</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2015:Q3 ROAS </a:t>
            </a:r>
            <a:r>
              <a:rPr lang="en-US" sz="1200" dirty="0">
                <a:solidFill>
                  <a:srgbClr val="000000"/>
                </a:solidFill>
              </a:rPr>
              <a:t>= </a:t>
            </a:r>
            <a:r>
              <a:rPr lang="en-US" sz="1200" dirty="0" smtClean="0">
                <a:solidFill>
                  <a:srgbClr val="000000"/>
                </a:solidFill>
              </a:rPr>
              <a:t>8.8%</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971119033"/>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561436" name="Chart" r:id="rId5" imgW="5810133" imgH="3365408" progId="MSGraph.Chart.8">
                  <p:embed followColorScheme="full"/>
                </p:oleObj>
              </mc:Choice>
              <mc:Fallback>
                <p:oleObj name="Chart" r:id="rId5" imgW="5810133" imgH="3365408"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105827"/>
              <a:gd name="adj2" fmla="val 121318"/>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is on par with 2014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335370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46113"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20815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31</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23594" name="Chart" r:id="rId4" imgW="5746884" imgH="2520835" progId="MSGraph.Chart.8">
                  <p:embed followColorScheme="full"/>
                </p:oleObj>
              </mc:Choice>
              <mc:Fallback>
                <p:oleObj name="Chart" r:id="rId4" imgW="5746884" imgH="2520835"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extLst>
      <p:ext uri="{BB962C8B-B14F-4D97-AF65-F5344CB8AC3E}">
        <p14:creationId xmlns:p14="http://schemas.microsoft.com/office/powerpoint/2010/main" val="3138083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547136"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1600893415"/>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48161" name="Chart" r:id="rId4" imgW="5524682" imgH="3689188" progId="MSGraph.Chart.8">
                  <p:embed followColorScheme="full"/>
                </p:oleObj>
              </mc:Choice>
              <mc:Fallback>
                <p:oleObj name="Chart" r:id="rId4" imgW="5524682" imgH="368918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48566" y="1633218"/>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57043" y="6275336"/>
            <a:ext cx="8428652" cy="554640"/>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*2015 data is through Q3.  </a:t>
            </a:r>
          </a:p>
          <a:p>
            <a:pPr>
              <a:spcBef>
                <a:spcPct val="0"/>
              </a:spcBef>
              <a:buClrTx/>
              <a:buFontTx/>
              <a:buNone/>
            </a:pPr>
            <a:r>
              <a:rPr lang="en-US" sz="1000" dirty="0" smtClean="0">
                <a:latin typeface="Arial" charset="0"/>
              </a:rPr>
              <a:t>Source</a:t>
            </a:r>
            <a:r>
              <a:rPr lang="en-US" sz="1000" dirty="0">
                <a:latin typeface="Arial" charset="0"/>
              </a:rPr>
              <a:t>: Insurance Information Institute</a:t>
            </a:r>
          </a:p>
        </p:txBody>
      </p:sp>
    </p:spTree>
    <p:extLst>
      <p:ext uri="{BB962C8B-B14F-4D97-AF65-F5344CB8AC3E}">
        <p14:creationId xmlns:p14="http://schemas.microsoft.com/office/powerpoint/2010/main" val="1139170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35</a:t>
            </a:fld>
            <a:endParaRPr lang="en-US" smtClean="0"/>
          </a:p>
        </p:txBody>
      </p:sp>
      <p:sp>
        <p:nvSpPr>
          <p:cNvPr id="1030" name="Rectangle 2"/>
          <p:cNvSpPr>
            <a:spLocks noGrp="1" noChangeArrowheads="1"/>
          </p:cNvSpPr>
          <p:nvPr>
            <p:ph type="title"/>
          </p:nvPr>
        </p:nvSpPr>
        <p:spPr>
          <a:xfrm>
            <a:off x="45402" y="-28893"/>
            <a:ext cx="7982586" cy="860425"/>
          </a:xfrm>
        </p:spPr>
        <p:txBody>
          <a:bodyPr/>
          <a:lstStyle/>
          <a:p>
            <a:r>
              <a:rPr lang="en-US" sz="2400" dirty="0" smtClean="0"/>
              <a:t>Presidential Candidate Anticipated as Having the Most Favorable Policies for the P/C Insurance Industry</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solidFill>
                  <a:srgbClr val="FF0000"/>
                </a:solidFill>
              </a:rPr>
              <a:t>*</a:t>
            </a:r>
            <a:r>
              <a:rPr lang="en-US" sz="1100" dirty="0" smtClean="0"/>
              <a:t>Still in the race as of March 31,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Winter 2015/2016 Insurance Industry Survey, March 2016;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3" name="Picture 2"/>
          <p:cNvPicPr>
            <a:picLocks noChangeAspect="1"/>
          </p:cNvPicPr>
          <p:nvPr/>
        </p:nvPicPr>
        <p:blipFill rotWithShape="1">
          <a:blip r:embed="rId3"/>
          <a:srcRect b="1180"/>
          <a:stretch/>
        </p:blipFill>
        <p:spPr>
          <a:xfrm>
            <a:off x="577532" y="1704975"/>
            <a:ext cx="7724775" cy="4197985"/>
          </a:xfrm>
          <a:prstGeom prst="rect">
            <a:avLst/>
          </a:prstGeom>
        </p:spPr>
      </p:pic>
      <p:sp>
        <p:nvSpPr>
          <p:cNvPr id="4" name="TextBox 3"/>
          <p:cNvSpPr txBox="1"/>
          <p:nvPr/>
        </p:nvSpPr>
        <p:spPr>
          <a:xfrm>
            <a:off x="680720" y="17252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3" name="TextBox 12"/>
          <p:cNvSpPr txBox="1"/>
          <p:nvPr/>
        </p:nvSpPr>
        <p:spPr>
          <a:xfrm>
            <a:off x="1087120" y="28428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4" name="TextBox 13"/>
          <p:cNvSpPr txBox="1"/>
          <p:nvPr/>
        </p:nvSpPr>
        <p:spPr>
          <a:xfrm>
            <a:off x="833120" y="308673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5" name="TextBox 14"/>
          <p:cNvSpPr txBox="1"/>
          <p:nvPr/>
        </p:nvSpPr>
        <p:spPr>
          <a:xfrm>
            <a:off x="690880" y="338137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6" name="TextBox 15"/>
          <p:cNvSpPr txBox="1"/>
          <p:nvPr/>
        </p:nvSpPr>
        <p:spPr>
          <a:xfrm>
            <a:off x="579120" y="47732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2789318642"/>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36</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nvPr>
        </p:nvGraphicFramePr>
        <p:xfrm>
          <a:off x="187960" y="1155701"/>
          <a:ext cx="8768080" cy="5217160"/>
        </p:xfrm>
        <a:graphic>
          <a:graphicData uri="http://schemas.openxmlformats.org/drawingml/2006/table">
            <a:tbl>
              <a:tblPr firstRow="1" bandRow="1">
                <a:tableStyleId>{5C22544A-7EE6-4342-B048-85BDC9FD1C3A}</a:tableStyleId>
              </a:tblPr>
              <a:tblGrid>
                <a:gridCol w="1814721"/>
                <a:gridCol w="3741099"/>
                <a:gridCol w="3212260"/>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tr>
              <a:tr h="370840">
                <a:tc>
                  <a:txBody>
                    <a:bodyPr/>
                    <a:lstStyle/>
                    <a:p>
                      <a:r>
                        <a:rPr lang="en-US" sz="1600" dirty="0" smtClean="0"/>
                        <a:t>International Trade</a:t>
                      </a:r>
                      <a:endParaRPr lang="en-US" sz="1600" dirty="0"/>
                    </a:p>
                  </a:txBody>
                  <a:tcPr/>
                </a:tc>
                <a:tc>
                  <a:txBody>
                    <a:bodyPr/>
                    <a:lstStyle/>
                    <a:p>
                      <a:r>
                        <a:rPr lang="en-US" sz="1600" dirty="0" smtClean="0"/>
                        <a:t>Protectionist</a:t>
                      </a:r>
                      <a:r>
                        <a:rPr lang="en-US" sz="1600" baseline="0" dirty="0" smtClean="0"/>
                        <a:t> Tendencies</a:t>
                      </a:r>
                      <a:endParaRPr lang="en-US" sz="1600" dirty="0"/>
                    </a:p>
                  </a:txBody>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tc>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tr>
            </a:tbl>
          </a:graphicData>
        </a:graphic>
      </p:graphicFrame>
    </p:spTree>
    <p:extLst>
      <p:ext uri="{BB962C8B-B14F-4D97-AF65-F5344CB8AC3E}">
        <p14:creationId xmlns:p14="http://schemas.microsoft.com/office/powerpoint/2010/main" val="2357799083"/>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6405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Underwriting Performance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Auto, Home Underwriting Performance Exhibit Periods of Both Stability and Volatility</a:t>
            </a:r>
            <a:endParaRPr lang="en-US" sz="4000" b="1" i="1" dirty="0">
              <a:solidFill>
                <a:srgbClr val="FF0000"/>
              </a:solidFill>
            </a:endParaRP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2487649972"/>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319" name="Chart" r:id="rId4" imgW="5632454" imgH="2457658" progId="MSGraph.Chart.8">
                  <p:embed followColorScheme="full"/>
                </p:oleObj>
              </mc:Choice>
              <mc:Fallback>
                <p:oleObj name="Chart" r:id="rId4" imgW="5632454" imgH="2457658"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1990-2016F); Conning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151314519"/>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62460" name="Chart" r:id="rId5" imgW="5505541" imgH="3663835" progId="MSGraph.Chart.8">
                  <p:embed followColorScheme="full"/>
                </p:oleObj>
              </mc:Choice>
              <mc:Fallback>
                <p:oleObj name="Chart" r:id="rId5" imgW="5505541" imgH="366383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39327715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1990–2017F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295861380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34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Has Improved Markedly Since the 2011/12’s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40</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347462"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5611926" y="1432775"/>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1990-2016F); Insurance Information Institute (2017F).</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41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Highest 25 States</a:t>
            </a:r>
          </a:p>
        </p:txBody>
      </p:sp>
      <p:graphicFrame>
        <p:nvGraphicFramePr>
          <p:cNvPr id="1026" name="Object 3"/>
          <p:cNvGraphicFramePr>
            <a:graphicFrameLocks noGrp="1" noChangeAspect="1"/>
          </p:cNvGraphicFramePr>
          <p:nvPr>
            <p:ph idx="4294967295"/>
            <p:extLst/>
          </p:nvPr>
        </p:nvGraphicFramePr>
        <p:xfrm>
          <a:off x="0" y="1697038"/>
          <a:ext cx="9144000" cy="4740275"/>
        </p:xfrm>
        <a:graphic>
          <a:graphicData uri="http://schemas.openxmlformats.org/presentationml/2006/ole">
            <mc:AlternateContent xmlns:mc="http://schemas.openxmlformats.org/markup-compatibility/2006">
              <mc:Choice xmlns:v="urn:schemas-microsoft-com:vml" Requires="v">
                <p:oleObj spid="_x0000_s28488854"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97038"/>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3078726" y="1168400"/>
            <a:ext cx="2986548" cy="1067877"/>
          </a:xfrm>
          <a:prstGeom prst="wedgeRectCallout">
            <a:avLst>
              <a:gd name="adj1" fmla="val -98801"/>
              <a:gd name="adj2" fmla="val 421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MT had the worst loss ratio in 2014, followed by NE and SD…</a:t>
            </a:r>
            <a:endParaRPr lang="en-US" b="1" dirty="0">
              <a:solidFill>
                <a:schemeClr val="bg1"/>
              </a:solidFill>
            </a:endParaRPr>
          </a:p>
        </p:txBody>
      </p:sp>
    </p:spTree>
    <p:extLst>
      <p:ext uri="{BB962C8B-B14F-4D97-AF65-F5344CB8AC3E}">
        <p14:creationId xmlns:p14="http://schemas.microsoft.com/office/powerpoint/2010/main" val="1601683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42</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Lowest 25 States and DC</a:t>
            </a: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511247223"/>
              </p:ext>
            </p:extLst>
          </p:nvPr>
        </p:nvGraphicFramePr>
        <p:xfrm>
          <a:off x="0" y="1703388"/>
          <a:ext cx="9144000" cy="4725987"/>
        </p:xfrm>
        <a:graphic>
          <a:graphicData uri="http://schemas.openxmlformats.org/presentationml/2006/ole">
            <mc:AlternateContent xmlns:mc="http://schemas.openxmlformats.org/markup-compatibility/2006">
              <mc:Choice xmlns:v="urn:schemas-microsoft-com:vml" Requires="v">
                <p:oleObj spid="_x0000_s28489879"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03388"/>
                        <a:ext cx="9144000"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225159" y="1173798"/>
            <a:ext cx="4260080" cy="1129553"/>
          </a:xfrm>
          <a:prstGeom prst="wedgeRectCallout">
            <a:avLst>
              <a:gd name="adj1" fmla="val 49326"/>
              <a:gd name="adj2" fmla="val 169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OK and FL had the best performances in 2014!  Traditionally high cat-loss states did well last year due to unusually low cat activity</a:t>
            </a:r>
            <a:endParaRPr lang="en-US" b="1" dirty="0">
              <a:solidFill>
                <a:schemeClr val="bg1"/>
              </a:solidFill>
            </a:endParaRPr>
          </a:p>
        </p:txBody>
      </p:sp>
    </p:spTree>
    <p:extLst>
      <p:ext uri="{BB962C8B-B14F-4D97-AF65-F5344CB8AC3E}">
        <p14:creationId xmlns:p14="http://schemas.microsoft.com/office/powerpoint/2010/main" val="1322894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44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742300416"/>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49184" name="Chart" r:id="rId4" imgW="5696119" imgH="2374946" progId="MSGraph.Chart.8">
                  <p:embed followColorScheme="full"/>
                </p:oleObj>
              </mc:Choice>
              <mc:Fallback>
                <p:oleObj name="Chart" r:id="rId4" imgW="5696119" imgH="2374946"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a:t>
            </a:r>
            <a:r>
              <a:rPr lang="en-US" sz="1050" dirty="0" err="1" smtClean="0">
                <a:solidFill>
                  <a:srgbClr val="000000"/>
                </a:solidFill>
                <a:latin typeface="Arial" panose="020B0604020202020204" pitchFamily="34" charset="0"/>
                <a:cs typeface="Arial" panose="020B0604020202020204" pitchFamily="34" charset="0"/>
              </a:rPr>
              <a:t>hrough</a:t>
            </a:r>
            <a:r>
              <a:rPr lang="en-US" sz="1050" dirty="0" smtClean="0">
                <a:solidFill>
                  <a:srgbClr val="000000"/>
                </a:solidFill>
                <a:latin typeface="Arial" panose="020B0604020202020204" pitchFamily="34" charset="0"/>
                <a:cs typeface="Arial" panose="020B0604020202020204" pitchFamily="34" charset="0"/>
              </a:rPr>
              <a:t>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44</a:t>
            </a:fld>
            <a:endParaRPr lang="en-US"/>
          </a:p>
        </p:txBody>
      </p:sp>
    </p:spTree>
    <p:extLst>
      <p:ext uri="{BB962C8B-B14F-4D97-AF65-F5344CB8AC3E}">
        <p14:creationId xmlns:p14="http://schemas.microsoft.com/office/powerpoint/2010/main" val="3087377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45</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(1960-2009); A.M. Best (2010-15E)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619310113"/>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68596"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5.46*</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952449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46</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416"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865"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smtClean="0">
                <a:solidFill>
                  <a:srgbClr val="2B7299"/>
                </a:solidFill>
              </a:rPr>
              <a:t>Winter Storm Losses </a:t>
            </a:r>
            <a:r>
              <a:rPr lang="de-DE" dirty="0">
                <a:solidFill>
                  <a:srgbClr val="2B7299"/>
                </a:solidFill>
              </a:rPr>
              <a:t>in the </a:t>
            </a:r>
            <a:r>
              <a:rPr lang="de-DE" dirty="0" smtClean="0">
                <a:solidFill>
                  <a:srgbClr val="2B7299"/>
                </a:solidFill>
              </a:rPr>
              <a:t>US</a:t>
            </a:r>
            <a:br>
              <a:rPr lang="de-DE" dirty="0" smtClean="0">
                <a:solidFill>
                  <a:srgbClr val="2B7299"/>
                </a:solidFill>
              </a:rPr>
            </a:br>
            <a:r>
              <a:rPr lang="de-DE" dirty="0" smtClean="0">
                <a:solidFill>
                  <a:srgbClr val="2B7299"/>
                </a:solidFill>
              </a:rPr>
              <a:t>1980 </a:t>
            </a:r>
            <a:r>
              <a:rPr lang="de-DE" dirty="0">
                <a:solidFill>
                  <a:srgbClr val="2B7299"/>
                </a:solidFill>
              </a:rPr>
              <a:t>– </a:t>
            </a:r>
            <a:r>
              <a:rPr lang="de-DE" dirty="0" smtClean="0">
                <a:solidFill>
                  <a:srgbClr val="2B7299"/>
                </a:solidFill>
              </a:rPr>
              <a:t>2015 (</a:t>
            </a:r>
            <a:r>
              <a:rPr lang="de-DE" sz="2000" dirty="0" smtClean="0">
                <a:solidFill>
                  <a:srgbClr val="2B7299"/>
                </a:solidFill>
              </a:rPr>
              <a:t>Overall </a:t>
            </a:r>
            <a:r>
              <a:rPr lang="de-DE" sz="2000" dirty="0">
                <a:solidFill>
                  <a:srgbClr val="2B7299"/>
                </a:solidFill>
              </a:rPr>
              <a:t>and </a:t>
            </a:r>
            <a:r>
              <a:rPr lang="de-DE" sz="2000" dirty="0" smtClean="0">
                <a:solidFill>
                  <a:srgbClr val="2B7299"/>
                </a:solidFill>
              </a:rPr>
              <a:t>Insured Losses)* </a:t>
            </a:r>
            <a:endParaRPr lang="de-DE" sz="2000" dirty="0">
              <a:solidFill>
                <a:srgbClr val="2B7299"/>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48</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4" y="6336892"/>
            <a:ext cx="1560739" cy="369328"/>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Winter storm losses have been increasing rapidly in recent years</a:t>
            </a:r>
            <a:endParaRPr lang="en-US" sz="1600" b="1" dirty="0">
              <a:solidFill>
                <a:srgbClr val="FFFFFF"/>
              </a:solidFill>
              <a:latin typeface="Arial" pitchFamily="34" charset="0"/>
              <a:cs typeface="Arial" pitchFamily="34" charset="0"/>
            </a:endParaRP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3"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49</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8" name="AutoShape 7"/>
          <p:cNvSpPr>
            <a:spLocks noChangeArrowheads="1"/>
          </p:cNvSpPr>
          <p:nvPr/>
        </p:nvSpPr>
        <p:spPr bwMode="blackWhite">
          <a:xfrm>
            <a:off x="5707117" y="1737780"/>
            <a:ext cx="3050441" cy="1190967"/>
          </a:xfrm>
          <a:prstGeom prst="wedgeRectCallout">
            <a:avLst>
              <a:gd name="adj1" fmla="val -15355"/>
              <a:gd name="adj2" fmla="val 1104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Uninsured loss component is large and could get larger.  Vast majority of economic loss from SC floods is uninsured</a:t>
            </a:r>
            <a:endParaRPr lang="en-US" sz="1600"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3220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805786087"/>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563484"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146575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50</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Tree>
    <p:custDataLst>
      <p:tags r:id="rId1"/>
    </p:custDataLst>
    <p:extLst>
      <p:ext uri="{BB962C8B-B14F-4D97-AF65-F5344CB8AC3E}">
        <p14:creationId xmlns:p14="http://schemas.microsoft.com/office/powerpoint/2010/main" val="114171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a:t>
            </a:r>
            <a:r>
              <a:rPr lang="en-US" dirty="0" smtClean="0"/>
              <a:t>2015</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51</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4"/>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2008-2015 has been the most expensive on record for insured losses from “Convective Events” (severe thunderstorms, tornado, hail, lightning and flash flood)</a:t>
            </a:r>
            <a:endParaRPr lang="en-US" b="1" dirty="0">
              <a:solidFill>
                <a:schemeClr val="bg1"/>
              </a:solidFill>
            </a:endParaRPr>
          </a:p>
        </p:txBody>
      </p:sp>
      <p:pic>
        <p:nvPicPr>
          <p:cNvPr id="17" name="Grafik 1"/>
          <p:cNvPicPr>
            <a:picLocks noChangeAspect="1"/>
          </p:cNvPicPr>
          <p:nvPr/>
        </p:nvPicPr>
        <p:blipFill>
          <a:blip r:embed="rId4"/>
          <a:stretch>
            <a:fillRect/>
          </a:stretch>
        </p:blipFill>
        <p:spPr>
          <a:xfrm>
            <a:off x="320604" y="1956800"/>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230400" y="961650"/>
            <a:ext cx="8609510" cy="795370"/>
          </a:xfrm>
        </p:spPr>
        <p:txBody>
          <a:bodyPr/>
          <a:lstStyle/>
          <a:p>
            <a:pPr lvl="0"/>
            <a:r>
              <a:rPr lang="de-DE" sz="1050" dirty="0" err="1">
                <a:solidFill>
                  <a:srgbClr val="4D4E53"/>
                </a:solidFill>
              </a:rPr>
              <a:t>NatCatSERVICE</a:t>
            </a:r>
            <a:r>
              <a:rPr lang="de-DE" dirty="0" smtClean="0">
                <a:solidFill>
                  <a:srgbClr val="4D4E53"/>
                </a:solidFill>
              </a:rPr>
              <a:t/>
            </a:r>
            <a:br>
              <a:rPr lang="de-DE" dirty="0" smtClean="0">
                <a:solidFill>
                  <a:srgbClr val="4D4E53"/>
                </a:solidFill>
              </a:rPr>
            </a:br>
            <a:r>
              <a:rPr lang="de-DE" sz="2200" dirty="0">
                <a:solidFill>
                  <a:srgbClr val="4D4E53"/>
                </a:solidFill>
              </a:rPr>
              <a:t>Loss </a:t>
            </a:r>
            <a:r>
              <a:rPr lang="de-DE" sz="2200" dirty="0" err="1">
                <a:solidFill>
                  <a:srgbClr val="4D4E53"/>
                </a:solidFill>
              </a:rPr>
              <a:t>events</a:t>
            </a:r>
            <a:r>
              <a:rPr lang="de-DE" sz="2200" dirty="0">
                <a:solidFill>
                  <a:srgbClr val="4D4E53"/>
                </a:solidFill>
              </a:rPr>
              <a:t> in </a:t>
            </a:r>
            <a:r>
              <a:rPr lang="de-DE" sz="2200" dirty="0" err="1">
                <a:solidFill>
                  <a:srgbClr val="4D4E53"/>
                </a:solidFill>
              </a:rPr>
              <a:t>the</a:t>
            </a:r>
            <a:r>
              <a:rPr lang="de-DE" sz="2200" dirty="0">
                <a:solidFill>
                  <a:srgbClr val="4D4E53"/>
                </a:solidFill>
              </a:rPr>
              <a:t> U.S. 1980 – 2015</a:t>
            </a:r>
            <a:r>
              <a:rPr lang="de-DE" sz="2000" dirty="0">
                <a:solidFill>
                  <a:srgbClr val="4D4E53"/>
                </a:solidFill>
              </a:rPr>
              <a:t/>
            </a:r>
            <a:br>
              <a:rPr lang="de-DE" sz="2000" dirty="0">
                <a:solidFill>
                  <a:srgbClr val="4D4E53"/>
                </a:solidFill>
              </a:rPr>
            </a:br>
            <a:r>
              <a:rPr lang="de-DE" sz="2000" dirty="0">
                <a:solidFill>
                  <a:srgbClr val="4D4E53"/>
                </a:solidFill>
              </a:rPr>
              <a:t>I</a:t>
            </a:r>
            <a:r>
              <a:rPr lang="en-US" sz="1800" dirty="0" err="1">
                <a:solidFill>
                  <a:srgbClr val="4D4E53"/>
                </a:solidFill>
              </a:rPr>
              <a:t>nsured</a:t>
            </a:r>
            <a:r>
              <a:rPr lang="en-US" sz="1800" dirty="0">
                <a:solidFill>
                  <a:srgbClr val="4D4E53"/>
                </a:solidFill>
              </a:rPr>
              <a:t> losses of winter storms*</a:t>
            </a:r>
            <a:r>
              <a:rPr lang="en-GB" sz="2000" dirty="0"/>
              <a:t/>
            </a:r>
            <a:br>
              <a:rPr lang="en-GB" sz="2000" dirty="0"/>
            </a:br>
            <a:r>
              <a:rPr lang="en-GB" dirty="0" smtClean="0"/>
              <a:t/>
            </a:r>
            <a:br>
              <a:rPr lang="en-GB" dirty="0" smtClean="0"/>
            </a:br>
            <a:endParaRPr lang="de-DE" sz="1800" dirty="0">
              <a:solidFill>
                <a:srgbClr val="4D4E53"/>
              </a:solidFill>
            </a:endParaRPr>
          </a:p>
        </p:txBody>
      </p:sp>
      <p:grpSp>
        <p:nvGrpSpPr>
          <p:cNvPr id="19" name="Gruppieren 18"/>
          <p:cNvGrpSpPr>
            <a:grpSpLocks/>
          </p:cNvGrpSpPr>
          <p:nvPr/>
        </p:nvGrpSpPr>
        <p:grpSpPr bwMode="auto">
          <a:xfrm>
            <a:off x="7174804" y="2080064"/>
            <a:ext cx="1443959" cy="443620"/>
            <a:chOff x="1766024" y="5531363"/>
            <a:chExt cx="1047418" cy="445106"/>
          </a:xfrm>
        </p:grpSpPr>
        <p:sp>
          <p:nvSpPr>
            <p:cNvPr id="23" name="Textfeld 26"/>
            <p:cNvSpPr txBox="1">
              <a:spLocks noChangeArrowheads="1"/>
            </p:cNvSpPr>
            <p:nvPr/>
          </p:nvSpPr>
          <p:spPr bwMode="auto">
            <a:xfrm>
              <a:off x="1867865" y="5531363"/>
              <a:ext cx="945577" cy="401450"/>
            </a:xfrm>
            <a:prstGeom prst="rect">
              <a:avLst/>
            </a:prstGeom>
            <a:noFill/>
            <a:ln w="9525">
              <a:noFill/>
              <a:miter lim="800000"/>
              <a:headEnd/>
              <a:tailEnd/>
            </a:ln>
          </p:spPr>
          <p:txBody>
            <a:bodyPr wrap="none">
              <a:spAutoFit/>
            </a:bodyPr>
            <a:lstStyle/>
            <a:p>
              <a:r>
                <a:rPr lang="de-DE" sz="1000" b="1" dirty="0" err="1">
                  <a:solidFill>
                    <a:schemeClr val="tx2"/>
                  </a:solidFill>
                </a:rPr>
                <a:t>Insured</a:t>
              </a:r>
              <a:r>
                <a:rPr lang="de-DE" sz="1000" b="1" dirty="0">
                  <a:solidFill>
                    <a:schemeClr val="tx2"/>
                  </a:solidFill>
                </a:rPr>
                <a:t> </a:t>
              </a:r>
              <a:r>
                <a:rPr lang="de-DE" sz="1000" b="1" dirty="0" err="1">
                  <a:solidFill>
                    <a:schemeClr val="tx2"/>
                  </a:solidFill>
                </a:rPr>
                <a:t>losses</a:t>
              </a:r>
              <a:r>
                <a:rPr lang="de-DE" sz="1000" b="1" dirty="0">
                  <a:solidFill>
                    <a:schemeClr val="tx2"/>
                  </a:solidFill>
                </a:rPr>
                <a:t> </a:t>
              </a:r>
            </a:p>
            <a:p>
              <a:r>
                <a:rPr lang="de-DE" sz="1000" b="1" dirty="0">
                  <a:solidFill>
                    <a:schemeClr val="tx2"/>
                  </a:solidFill>
                </a:rPr>
                <a:t>(in 2015 </a:t>
              </a:r>
              <a:r>
                <a:rPr lang="de-DE" sz="1000" b="1" dirty="0" err="1">
                  <a:solidFill>
                    <a:schemeClr val="tx2"/>
                  </a:solidFill>
                </a:rPr>
                <a:t>values</a:t>
              </a:r>
              <a:r>
                <a:rPr lang="de-DE" sz="1000" b="1" dirty="0">
                  <a:solidFill>
                    <a:schemeClr val="tx2"/>
                  </a:solidFill>
                </a:rPr>
                <a:t>)**  </a:t>
              </a:r>
            </a:p>
          </p:txBody>
        </p:sp>
        <p:sp>
          <p:nvSpPr>
            <p:cNvPr id="25" name="Rechteck 31"/>
            <p:cNvSpPr>
              <a:spLocks noChangeArrowheads="1"/>
            </p:cNvSpPr>
            <p:nvPr/>
          </p:nvSpPr>
          <p:spPr bwMode="auto">
            <a:xfrm>
              <a:off x="1766024" y="5605900"/>
              <a:ext cx="78341" cy="370569"/>
            </a:xfrm>
            <a:prstGeom prst="rect">
              <a:avLst/>
            </a:prstGeom>
            <a:solidFill>
              <a:srgbClr val="00B0F0"/>
            </a:solidFill>
            <a:ln w="9525" algn="ctr">
              <a:solidFill>
                <a:srgbClr val="4D4E53"/>
              </a:solidFill>
              <a:round/>
              <a:headEnd/>
              <a:tailEnd/>
            </a:ln>
          </p:spPr>
          <p:txBody>
            <a:bodyPr>
              <a:spAutoFit/>
            </a:bodyPr>
            <a:lstStyle/>
            <a:p>
              <a:pPr marL="266700" indent="-265113"/>
              <a:endParaRPr lang="de-DE"/>
            </a:p>
          </p:txBody>
        </p:sp>
      </p:grpSp>
      <p:sp>
        <p:nvSpPr>
          <p:cNvPr id="13" name="Text Box 49"/>
          <p:cNvSpPr txBox="1">
            <a:spLocks noChangeArrowheads="1"/>
          </p:cNvSpPr>
          <p:nvPr/>
        </p:nvSpPr>
        <p:spPr bwMode="auto">
          <a:xfrm>
            <a:off x="287338" y="5840496"/>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tx2"/>
                </a:solidFill>
              </a:rPr>
              <a:t>© 2016 Münchener Rückversicherungs-Gesellschaft, Geo </a:t>
            </a:r>
            <a:r>
              <a:rPr lang="de-DE" sz="800" dirty="0" err="1">
                <a:solidFill>
                  <a:schemeClr val="tx2"/>
                </a:solidFill>
              </a:rPr>
              <a:t>Risks</a:t>
            </a:r>
            <a:r>
              <a:rPr lang="de-DE" sz="800" dirty="0">
                <a:solidFill>
                  <a:schemeClr val="tx2"/>
                </a:solidFill>
              </a:rPr>
              <a:t> Research – As at </a:t>
            </a:r>
            <a:r>
              <a:rPr lang="de-DE" sz="800" dirty="0" err="1">
                <a:solidFill>
                  <a:schemeClr val="tx2"/>
                </a:solidFill>
              </a:rPr>
              <a:t>January</a:t>
            </a:r>
            <a:r>
              <a:rPr lang="de-DE" sz="800" dirty="0">
                <a:solidFill>
                  <a:schemeClr val="tx2"/>
                </a:solidFill>
              </a:rPr>
              <a:t> 2016</a:t>
            </a:r>
            <a:endParaRPr lang="en-US" sz="800" dirty="0">
              <a:solidFill>
                <a:schemeClr val="tx2"/>
              </a:solidFill>
            </a:endParaRPr>
          </a:p>
        </p:txBody>
      </p:sp>
      <p:sp>
        <p:nvSpPr>
          <p:cNvPr id="10" name="Textfeld 9"/>
          <p:cNvSpPr txBox="1"/>
          <p:nvPr/>
        </p:nvSpPr>
        <p:spPr bwMode="auto">
          <a:xfrm>
            <a:off x="226773" y="1983791"/>
            <a:ext cx="753465" cy="246221"/>
          </a:xfrm>
          <a:prstGeom prst="rect">
            <a:avLst/>
          </a:prstGeom>
          <a:noFill/>
          <a:ln w="9525">
            <a:noFill/>
            <a:miter lim="800000"/>
            <a:headEnd/>
            <a:tailEnd/>
          </a:ln>
        </p:spPr>
        <p:txBody>
          <a:bodyPr wrap="square" rtlCol="0">
            <a:spAutoFit/>
          </a:bodyPr>
          <a:lstStyle/>
          <a:p>
            <a:pPr algn="just" eaLnBrk="0" hangingPunct="0">
              <a:buClr>
                <a:srgbClr val="FF3300"/>
              </a:buClr>
            </a:pPr>
            <a:r>
              <a:rPr lang="de-DE" sz="1000" b="1" dirty="0" err="1">
                <a:solidFill>
                  <a:schemeClr val="tx2"/>
                </a:solidFill>
              </a:rPr>
              <a:t>US$bn</a:t>
            </a:r>
            <a:endParaRPr lang="de-DE" sz="1000" b="1" dirty="0">
              <a:solidFill>
                <a:schemeClr val="tx2"/>
              </a:solidFill>
            </a:endParaRPr>
          </a:p>
        </p:txBody>
      </p:sp>
      <p:sp>
        <p:nvSpPr>
          <p:cNvPr id="16" name="Rechteck 15"/>
          <p:cNvSpPr/>
          <p:nvPr/>
        </p:nvSpPr>
        <p:spPr>
          <a:xfrm>
            <a:off x="7190843" y="2671435"/>
            <a:ext cx="180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bwMode="auto">
          <a:xfrm>
            <a:off x="7345570" y="2539750"/>
            <a:ext cx="914033" cy="246221"/>
          </a:xfrm>
          <a:prstGeom prst="rect">
            <a:avLst/>
          </a:prstGeom>
          <a:noFill/>
          <a:ln w="9525">
            <a:noFill/>
            <a:miter lim="800000"/>
            <a:headEnd/>
            <a:tailEnd/>
          </a:ln>
        </p:spPr>
        <p:txBody>
          <a:bodyPr wrap="none" rtlCol="0">
            <a:spAutoFit/>
          </a:bodyPr>
          <a:lstStyle/>
          <a:p>
            <a:pPr algn="just" eaLnBrk="0" hangingPunct="0">
              <a:buClr>
                <a:srgbClr val="FF3300"/>
              </a:buClr>
            </a:pPr>
            <a:r>
              <a:rPr lang="de-DE" sz="1000" b="1" dirty="0">
                <a:solidFill>
                  <a:schemeClr val="tx2"/>
                </a:solidFill>
              </a:rPr>
              <a:t>5 </a:t>
            </a:r>
            <a:r>
              <a:rPr lang="de-DE" sz="1000" b="1" dirty="0" err="1">
                <a:solidFill>
                  <a:schemeClr val="tx2"/>
                </a:solidFill>
              </a:rPr>
              <a:t>year</a:t>
            </a:r>
            <a:r>
              <a:rPr lang="de-DE" sz="1000" b="1" dirty="0">
                <a:solidFill>
                  <a:schemeClr val="tx2"/>
                </a:solidFill>
              </a:rPr>
              <a:t> </a:t>
            </a:r>
            <a:r>
              <a:rPr lang="de-DE" sz="1000" b="1" dirty="0" err="1">
                <a:solidFill>
                  <a:schemeClr val="tx2"/>
                </a:solidFill>
              </a:rPr>
              <a:t>Mean</a:t>
            </a:r>
            <a:endParaRPr lang="de-DE" sz="1000" b="1" dirty="0">
              <a:solidFill>
                <a:schemeClr val="tx2"/>
              </a:solidFill>
            </a:endParaRPr>
          </a:p>
        </p:txBody>
      </p:sp>
      <p:sp>
        <p:nvSpPr>
          <p:cNvPr id="14" name="Textfeld 13"/>
          <p:cNvSpPr txBox="1">
            <a:spLocks noChangeArrowheads="1"/>
          </p:cNvSpPr>
          <p:nvPr/>
        </p:nvSpPr>
        <p:spPr bwMode="auto">
          <a:xfrm>
            <a:off x="7154271" y="3967337"/>
            <a:ext cx="1518699" cy="707886"/>
          </a:xfrm>
          <a:prstGeom prst="rect">
            <a:avLst/>
          </a:prstGeom>
          <a:noFill/>
          <a:ln w="9525">
            <a:noFill/>
            <a:miter lim="800000"/>
            <a:headEnd/>
            <a:tailEnd/>
          </a:ln>
        </p:spPr>
        <p:txBody>
          <a:bodyPr wrap="square">
            <a:spAutoFit/>
          </a:bodyPr>
          <a:lstStyle/>
          <a:p>
            <a:r>
              <a:rPr lang="de-DE" sz="1000" b="1" dirty="0">
                <a:solidFill>
                  <a:schemeClr val="tx2"/>
                </a:solidFill>
              </a:rPr>
              <a:t>*Winter </a:t>
            </a:r>
            <a:r>
              <a:rPr lang="de-DE" sz="1000" b="1" dirty="0" err="1">
                <a:solidFill>
                  <a:schemeClr val="tx2"/>
                </a:solidFill>
              </a:rPr>
              <a:t>storms</a:t>
            </a:r>
            <a:r>
              <a:rPr lang="de-DE" sz="1000" b="1" dirty="0">
                <a:solidFill>
                  <a:schemeClr val="tx2"/>
                </a:solidFill>
              </a:rPr>
              <a:t> </a:t>
            </a:r>
            <a:r>
              <a:rPr lang="de-DE" sz="1000" b="1" dirty="0" err="1">
                <a:solidFill>
                  <a:schemeClr val="tx2"/>
                </a:solidFill>
              </a:rPr>
              <a:t>include</a:t>
            </a:r>
            <a:r>
              <a:rPr lang="de-DE" sz="1000" b="1" dirty="0">
                <a:solidFill>
                  <a:schemeClr val="tx2"/>
                </a:solidFill>
              </a:rPr>
              <a:t> also winter </a:t>
            </a:r>
            <a:r>
              <a:rPr lang="de-DE" sz="1000" b="1" dirty="0" err="1">
                <a:solidFill>
                  <a:schemeClr val="tx2"/>
                </a:solidFill>
              </a:rPr>
              <a:t>damages</a:t>
            </a:r>
            <a:r>
              <a:rPr lang="de-DE" sz="1000" b="1" dirty="0">
                <a:solidFill>
                  <a:schemeClr val="tx2"/>
                </a:solidFill>
              </a:rPr>
              <a:t>, </a:t>
            </a:r>
            <a:r>
              <a:rPr lang="de-DE" sz="1000" b="1" dirty="0" err="1">
                <a:solidFill>
                  <a:schemeClr val="tx2"/>
                </a:solidFill>
              </a:rPr>
              <a:t>blizzards</a:t>
            </a:r>
            <a:r>
              <a:rPr lang="de-DE" sz="1000" b="1" dirty="0">
                <a:solidFill>
                  <a:schemeClr val="tx2"/>
                </a:solidFill>
              </a:rPr>
              <a:t> </a:t>
            </a:r>
            <a:r>
              <a:rPr lang="de-DE" sz="1000" b="1" dirty="0" err="1">
                <a:solidFill>
                  <a:schemeClr val="tx2"/>
                </a:solidFill>
              </a:rPr>
              <a:t>and</a:t>
            </a:r>
            <a:r>
              <a:rPr lang="de-DE" sz="1000" b="1" dirty="0">
                <a:solidFill>
                  <a:schemeClr val="tx2"/>
                </a:solidFill>
              </a:rPr>
              <a:t> </a:t>
            </a:r>
            <a:r>
              <a:rPr lang="de-DE" sz="1000" b="1" dirty="0" err="1">
                <a:solidFill>
                  <a:schemeClr val="tx2"/>
                </a:solidFill>
              </a:rPr>
              <a:t>cold</a:t>
            </a:r>
            <a:r>
              <a:rPr lang="de-DE" sz="1000" b="1" dirty="0">
                <a:solidFill>
                  <a:schemeClr val="tx2"/>
                </a:solidFill>
              </a:rPr>
              <a:t> </a:t>
            </a:r>
            <a:r>
              <a:rPr lang="de-DE" sz="1000" b="1" dirty="0" err="1">
                <a:solidFill>
                  <a:schemeClr val="tx2"/>
                </a:solidFill>
              </a:rPr>
              <a:t>waves</a:t>
            </a:r>
            <a:endParaRPr lang="de-DE" sz="1000" b="1" dirty="0">
              <a:solidFill>
                <a:schemeClr val="tx2"/>
              </a:solidFill>
            </a:endParaRPr>
          </a:p>
        </p:txBody>
      </p:sp>
      <p:sp>
        <p:nvSpPr>
          <p:cNvPr id="15" name="Textfeld 14"/>
          <p:cNvSpPr txBox="1"/>
          <p:nvPr/>
        </p:nvSpPr>
        <p:spPr>
          <a:xfrm>
            <a:off x="7154271" y="4862961"/>
            <a:ext cx="1293857" cy="507831"/>
          </a:xfrm>
          <a:prstGeom prst="rect">
            <a:avLst/>
          </a:prstGeom>
          <a:noFill/>
          <a:effectLst/>
        </p:spPr>
        <p:txBody>
          <a:bodyPr wrap="square" rtlCol="0">
            <a:spAutoFit/>
          </a:bodyPr>
          <a:lstStyle/>
          <a:p>
            <a:r>
              <a:rPr lang="de-DE" sz="900" b="1" dirty="0">
                <a:solidFill>
                  <a:schemeClr val="tx2"/>
                </a:solidFill>
              </a:rPr>
              <a:t>**</a:t>
            </a:r>
            <a:r>
              <a:rPr lang="de-DE" sz="900" b="1" dirty="0" err="1">
                <a:solidFill>
                  <a:schemeClr val="tx2"/>
                </a:solidFill>
              </a:rPr>
              <a:t>Losses</a:t>
            </a:r>
            <a:r>
              <a:rPr lang="de-DE" sz="900" b="1" dirty="0">
                <a:solidFill>
                  <a:schemeClr val="tx2"/>
                </a:solidFill>
              </a:rPr>
              <a:t> </a:t>
            </a:r>
            <a:r>
              <a:rPr lang="de-DE" sz="900" b="1" dirty="0" err="1">
                <a:solidFill>
                  <a:schemeClr val="tx2"/>
                </a:solidFill>
              </a:rPr>
              <a:t>adjusted</a:t>
            </a:r>
            <a:r>
              <a:rPr lang="de-DE" sz="900" b="1" dirty="0">
                <a:solidFill>
                  <a:schemeClr val="tx2"/>
                </a:solidFill>
              </a:rPr>
              <a:t> </a:t>
            </a:r>
            <a:r>
              <a:rPr lang="de-DE" sz="900" b="1" dirty="0" err="1">
                <a:solidFill>
                  <a:schemeClr val="tx2"/>
                </a:solidFill>
              </a:rPr>
              <a:t>to</a:t>
            </a:r>
            <a:r>
              <a:rPr lang="de-DE" sz="900" b="1" dirty="0">
                <a:solidFill>
                  <a:schemeClr val="tx2"/>
                </a:solidFill>
              </a:rPr>
              <a:t> </a:t>
            </a:r>
            <a:r>
              <a:rPr lang="de-DE" sz="900" b="1" dirty="0" err="1">
                <a:solidFill>
                  <a:schemeClr val="tx2"/>
                </a:solidFill>
              </a:rPr>
              <a:t>inflation</a:t>
            </a:r>
            <a:r>
              <a:rPr lang="de-DE" sz="900" b="1" dirty="0">
                <a:solidFill>
                  <a:schemeClr val="tx2"/>
                </a:solidFill>
              </a:rPr>
              <a:t> </a:t>
            </a:r>
            <a:r>
              <a:rPr lang="de-DE" sz="900" b="1" dirty="0" err="1">
                <a:solidFill>
                  <a:schemeClr val="tx2"/>
                </a:solidFill>
              </a:rPr>
              <a:t>based</a:t>
            </a:r>
            <a:r>
              <a:rPr lang="de-DE" sz="900" b="1" dirty="0">
                <a:solidFill>
                  <a:schemeClr val="tx2"/>
                </a:solidFill>
              </a:rPr>
              <a:t> on </a:t>
            </a:r>
            <a:r>
              <a:rPr lang="de-DE" sz="900" b="1" dirty="0" err="1">
                <a:solidFill>
                  <a:schemeClr val="tx2"/>
                </a:solidFill>
              </a:rPr>
              <a:t>country</a:t>
            </a:r>
            <a:r>
              <a:rPr lang="de-DE" sz="900" b="1" dirty="0">
                <a:solidFill>
                  <a:schemeClr val="tx2"/>
                </a:solidFill>
              </a:rPr>
              <a:t> CPI</a:t>
            </a:r>
            <a:endParaRPr lang="en-US" sz="900" b="1" dirty="0" err="1">
              <a:solidFill>
                <a:schemeClr val="tx2"/>
              </a:solidFill>
            </a:endParaRPr>
          </a:p>
        </p:txBody>
      </p:sp>
      <p:sp>
        <p:nvSpPr>
          <p:cNvPr id="21" name="Textfeld 20"/>
          <p:cNvSpPr txBox="1"/>
          <p:nvPr/>
        </p:nvSpPr>
        <p:spPr bwMode="auto">
          <a:xfrm>
            <a:off x="161866" y="5421935"/>
            <a:ext cx="3079689" cy="207749"/>
          </a:xfrm>
          <a:prstGeom prst="rect">
            <a:avLst/>
          </a:prstGeom>
          <a:noFill/>
          <a:ln w="9525">
            <a:noFill/>
            <a:miter lim="800000"/>
            <a:headEnd/>
            <a:tailEnd/>
          </a:ln>
        </p:spPr>
        <p:txBody>
          <a:bodyPr wrap="none" rtlCol="0">
            <a:spAutoFit/>
          </a:bodyPr>
          <a:lstStyle/>
          <a:p>
            <a:pPr algn="just" eaLnBrk="0" hangingPunct="0">
              <a:buClr>
                <a:srgbClr val="FF3300"/>
              </a:buClr>
            </a:pPr>
            <a:r>
              <a:rPr lang="de-DE" sz="750" dirty="0">
                <a:solidFill>
                  <a:schemeClr val="tx2"/>
                </a:solidFill>
              </a:rPr>
              <a:t>Source: Munich Re </a:t>
            </a:r>
            <a:r>
              <a:rPr lang="de-DE" sz="750" dirty="0" err="1">
                <a:solidFill>
                  <a:schemeClr val="tx2"/>
                </a:solidFill>
              </a:rPr>
              <a:t>NatCatSERVICE</a:t>
            </a:r>
            <a:r>
              <a:rPr lang="de-DE" sz="750" dirty="0">
                <a:solidFill>
                  <a:schemeClr val="tx2"/>
                </a:solidFill>
              </a:rPr>
              <a:t>, Property Claim Services, PCS</a:t>
            </a:r>
          </a:p>
        </p:txBody>
      </p:sp>
      <p:pic>
        <p:nvPicPr>
          <p:cNvPr id="3" name="Grafik 2"/>
          <p:cNvPicPr>
            <a:picLocks noChangeAspect="1"/>
          </p:cNvPicPr>
          <p:nvPr/>
        </p:nvPicPr>
        <p:blipFill>
          <a:blip r:embed="rId2"/>
          <a:stretch>
            <a:fillRect/>
          </a:stretch>
        </p:blipFill>
        <p:spPr>
          <a:xfrm>
            <a:off x="306000" y="2228851"/>
            <a:ext cx="6486706" cy="3243353"/>
          </a:xfrm>
          <a:prstGeom prst="rect">
            <a:avLst/>
          </a:prstGeom>
        </p:spPr>
      </p:pic>
    </p:spTree>
    <p:extLst>
      <p:ext uri="{BB962C8B-B14F-4D97-AF65-F5344CB8AC3E}">
        <p14:creationId xmlns:p14="http://schemas.microsoft.com/office/powerpoint/2010/main" val="382252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230400" y="961650"/>
            <a:ext cx="8609510" cy="795370"/>
          </a:xfrm>
        </p:spPr>
        <p:txBody>
          <a:bodyPr/>
          <a:lstStyle/>
          <a:p>
            <a:pPr lvl="0"/>
            <a:r>
              <a:rPr lang="de-DE" sz="1050" dirty="0" err="1">
                <a:solidFill>
                  <a:srgbClr val="4D4E53"/>
                </a:solidFill>
              </a:rPr>
              <a:t>NatCatSERVICE</a:t>
            </a:r>
            <a:r>
              <a:rPr lang="de-DE" dirty="0" smtClean="0">
                <a:solidFill>
                  <a:srgbClr val="4D4E53"/>
                </a:solidFill>
              </a:rPr>
              <a:t/>
            </a:r>
            <a:br>
              <a:rPr lang="de-DE" dirty="0" smtClean="0">
                <a:solidFill>
                  <a:srgbClr val="4D4E53"/>
                </a:solidFill>
              </a:rPr>
            </a:br>
            <a:r>
              <a:rPr lang="de-DE" sz="2200" dirty="0">
                <a:solidFill>
                  <a:srgbClr val="4D4E53"/>
                </a:solidFill>
              </a:rPr>
              <a:t>Loss </a:t>
            </a:r>
            <a:r>
              <a:rPr lang="de-DE" sz="2200" dirty="0" err="1">
                <a:solidFill>
                  <a:srgbClr val="4D4E53"/>
                </a:solidFill>
              </a:rPr>
              <a:t>events</a:t>
            </a:r>
            <a:r>
              <a:rPr lang="de-DE" sz="2200" dirty="0">
                <a:solidFill>
                  <a:srgbClr val="4D4E53"/>
                </a:solidFill>
              </a:rPr>
              <a:t> in </a:t>
            </a:r>
            <a:r>
              <a:rPr lang="de-DE" sz="2200" dirty="0" err="1">
                <a:solidFill>
                  <a:srgbClr val="4D4E53"/>
                </a:solidFill>
              </a:rPr>
              <a:t>the</a:t>
            </a:r>
            <a:r>
              <a:rPr lang="de-DE" sz="2200" dirty="0">
                <a:solidFill>
                  <a:srgbClr val="4D4E53"/>
                </a:solidFill>
              </a:rPr>
              <a:t> U.S. 1980 – 2015</a:t>
            </a:r>
            <a:r>
              <a:rPr lang="de-DE" sz="2000" dirty="0">
                <a:solidFill>
                  <a:srgbClr val="4D4E53"/>
                </a:solidFill>
              </a:rPr>
              <a:t/>
            </a:r>
            <a:br>
              <a:rPr lang="de-DE" sz="2000" dirty="0">
                <a:solidFill>
                  <a:srgbClr val="4D4E53"/>
                </a:solidFill>
              </a:rPr>
            </a:br>
            <a:r>
              <a:rPr lang="de-DE" sz="2000" dirty="0">
                <a:solidFill>
                  <a:srgbClr val="4D4E53"/>
                </a:solidFill>
              </a:rPr>
              <a:t>I</a:t>
            </a:r>
            <a:r>
              <a:rPr lang="en-US" sz="1800" dirty="0" err="1">
                <a:solidFill>
                  <a:srgbClr val="4D4E53"/>
                </a:solidFill>
              </a:rPr>
              <a:t>nsured</a:t>
            </a:r>
            <a:r>
              <a:rPr lang="en-US" sz="1800" dirty="0">
                <a:solidFill>
                  <a:srgbClr val="4D4E53"/>
                </a:solidFill>
              </a:rPr>
              <a:t> losses of convective events*</a:t>
            </a:r>
            <a:r>
              <a:rPr lang="en-GB" sz="2000" dirty="0"/>
              <a:t/>
            </a:r>
            <a:br>
              <a:rPr lang="en-GB" sz="2000" dirty="0"/>
            </a:br>
            <a:r>
              <a:rPr lang="en-GB" dirty="0" smtClean="0"/>
              <a:t/>
            </a:r>
            <a:br>
              <a:rPr lang="en-GB" dirty="0" smtClean="0"/>
            </a:br>
            <a:endParaRPr lang="de-DE" sz="1800" dirty="0">
              <a:solidFill>
                <a:srgbClr val="4D4E53"/>
              </a:solidFill>
            </a:endParaRPr>
          </a:p>
        </p:txBody>
      </p:sp>
      <p:grpSp>
        <p:nvGrpSpPr>
          <p:cNvPr id="19" name="Gruppieren 18"/>
          <p:cNvGrpSpPr>
            <a:grpSpLocks/>
          </p:cNvGrpSpPr>
          <p:nvPr/>
        </p:nvGrpSpPr>
        <p:grpSpPr bwMode="auto">
          <a:xfrm>
            <a:off x="7174804" y="2080064"/>
            <a:ext cx="1443959" cy="443620"/>
            <a:chOff x="1766024" y="5531363"/>
            <a:chExt cx="1047418" cy="445106"/>
          </a:xfrm>
        </p:grpSpPr>
        <p:sp>
          <p:nvSpPr>
            <p:cNvPr id="23" name="Textfeld 26"/>
            <p:cNvSpPr txBox="1">
              <a:spLocks noChangeArrowheads="1"/>
            </p:cNvSpPr>
            <p:nvPr/>
          </p:nvSpPr>
          <p:spPr bwMode="auto">
            <a:xfrm>
              <a:off x="1867865" y="5531363"/>
              <a:ext cx="945577" cy="401450"/>
            </a:xfrm>
            <a:prstGeom prst="rect">
              <a:avLst/>
            </a:prstGeom>
            <a:noFill/>
            <a:ln w="9525">
              <a:noFill/>
              <a:miter lim="800000"/>
              <a:headEnd/>
              <a:tailEnd/>
            </a:ln>
          </p:spPr>
          <p:txBody>
            <a:bodyPr wrap="none">
              <a:spAutoFit/>
            </a:bodyPr>
            <a:lstStyle/>
            <a:p>
              <a:r>
                <a:rPr lang="de-DE" sz="1000" b="1" dirty="0" err="1">
                  <a:solidFill>
                    <a:schemeClr val="tx2"/>
                  </a:solidFill>
                </a:rPr>
                <a:t>Insured</a:t>
              </a:r>
              <a:r>
                <a:rPr lang="de-DE" sz="1000" b="1" dirty="0">
                  <a:solidFill>
                    <a:schemeClr val="tx2"/>
                  </a:solidFill>
                </a:rPr>
                <a:t> </a:t>
              </a:r>
              <a:r>
                <a:rPr lang="de-DE" sz="1000" b="1" dirty="0" err="1">
                  <a:solidFill>
                    <a:schemeClr val="tx2"/>
                  </a:solidFill>
                </a:rPr>
                <a:t>losses</a:t>
              </a:r>
              <a:r>
                <a:rPr lang="de-DE" sz="1000" b="1" dirty="0">
                  <a:solidFill>
                    <a:schemeClr val="tx2"/>
                  </a:solidFill>
                </a:rPr>
                <a:t> </a:t>
              </a:r>
            </a:p>
            <a:p>
              <a:r>
                <a:rPr lang="de-DE" sz="1000" b="1" dirty="0">
                  <a:solidFill>
                    <a:schemeClr val="tx2"/>
                  </a:solidFill>
                </a:rPr>
                <a:t>(in 2015 </a:t>
              </a:r>
              <a:r>
                <a:rPr lang="de-DE" sz="1000" b="1" dirty="0" err="1">
                  <a:solidFill>
                    <a:schemeClr val="tx2"/>
                  </a:solidFill>
                </a:rPr>
                <a:t>values</a:t>
              </a:r>
              <a:r>
                <a:rPr lang="de-DE" sz="1000" b="1" dirty="0">
                  <a:solidFill>
                    <a:schemeClr val="tx2"/>
                  </a:solidFill>
                </a:rPr>
                <a:t>)**  </a:t>
              </a:r>
            </a:p>
          </p:txBody>
        </p:sp>
        <p:sp>
          <p:nvSpPr>
            <p:cNvPr id="25" name="Rechteck 31"/>
            <p:cNvSpPr>
              <a:spLocks noChangeArrowheads="1"/>
            </p:cNvSpPr>
            <p:nvPr/>
          </p:nvSpPr>
          <p:spPr bwMode="auto">
            <a:xfrm>
              <a:off x="1766024" y="5605900"/>
              <a:ext cx="78341" cy="370569"/>
            </a:xfrm>
            <a:prstGeom prst="rect">
              <a:avLst/>
            </a:prstGeom>
            <a:solidFill>
              <a:srgbClr val="00B0F0"/>
            </a:solidFill>
            <a:ln w="9525" algn="ctr">
              <a:solidFill>
                <a:srgbClr val="4D4E53"/>
              </a:solidFill>
              <a:round/>
              <a:headEnd/>
              <a:tailEnd/>
            </a:ln>
          </p:spPr>
          <p:txBody>
            <a:bodyPr>
              <a:spAutoFit/>
            </a:bodyPr>
            <a:lstStyle/>
            <a:p>
              <a:pPr marL="266700" indent="-265113"/>
              <a:endParaRPr lang="de-DE"/>
            </a:p>
          </p:txBody>
        </p:sp>
      </p:grpSp>
      <p:sp>
        <p:nvSpPr>
          <p:cNvPr id="13" name="Text Box 49"/>
          <p:cNvSpPr txBox="1">
            <a:spLocks noChangeArrowheads="1"/>
          </p:cNvSpPr>
          <p:nvPr/>
        </p:nvSpPr>
        <p:spPr bwMode="auto">
          <a:xfrm>
            <a:off x="287338" y="5840496"/>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tx2"/>
                </a:solidFill>
              </a:rPr>
              <a:t>© 2016 Münchener Rückversicherungs-Gesellschaft, Geo </a:t>
            </a:r>
            <a:r>
              <a:rPr lang="de-DE" sz="800" dirty="0" err="1">
                <a:solidFill>
                  <a:schemeClr val="tx2"/>
                </a:solidFill>
              </a:rPr>
              <a:t>Risks</a:t>
            </a:r>
            <a:r>
              <a:rPr lang="de-DE" sz="800" dirty="0">
                <a:solidFill>
                  <a:schemeClr val="tx2"/>
                </a:solidFill>
              </a:rPr>
              <a:t> Research – As at </a:t>
            </a:r>
            <a:r>
              <a:rPr lang="de-DE" sz="800" dirty="0" err="1">
                <a:solidFill>
                  <a:schemeClr val="tx2"/>
                </a:solidFill>
              </a:rPr>
              <a:t>January</a:t>
            </a:r>
            <a:r>
              <a:rPr lang="de-DE" sz="800" dirty="0">
                <a:solidFill>
                  <a:schemeClr val="tx2"/>
                </a:solidFill>
              </a:rPr>
              <a:t> 2016</a:t>
            </a:r>
            <a:endParaRPr lang="en-US" sz="800" dirty="0">
              <a:solidFill>
                <a:schemeClr val="tx2"/>
              </a:solidFill>
            </a:endParaRPr>
          </a:p>
        </p:txBody>
      </p:sp>
      <p:sp>
        <p:nvSpPr>
          <p:cNvPr id="10" name="Textfeld 9"/>
          <p:cNvSpPr txBox="1"/>
          <p:nvPr/>
        </p:nvSpPr>
        <p:spPr bwMode="auto">
          <a:xfrm>
            <a:off x="226773" y="1983791"/>
            <a:ext cx="753465" cy="246221"/>
          </a:xfrm>
          <a:prstGeom prst="rect">
            <a:avLst/>
          </a:prstGeom>
          <a:noFill/>
          <a:ln w="9525">
            <a:noFill/>
            <a:miter lim="800000"/>
            <a:headEnd/>
            <a:tailEnd/>
          </a:ln>
        </p:spPr>
        <p:txBody>
          <a:bodyPr wrap="square" rtlCol="0">
            <a:spAutoFit/>
          </a:bodyPr>
          <a:lstStyle/>
          <a:p>
            <a:pPr algn="just" eaLnBrk="0" hangingPunct="0">
              <a:buClr>
                <a:srgbClr val="FF3300"/>
              </a:buClr>
            </a:pPr>
            <a:r>
              <a:rPr lang="de-DE" sz="1000" b="1" dirty="0" err="1">
                <a:solidFill>
                  <a:schemeClr val="tx2"/>
                </a:solidFill>
              </a:rPr>
              <a:t>US$bn</a:t>
            </a:r>
            <a:endParaRPr lang="de-DE" sz="1000" b="1" dirty="0">
              <a:solidFill>
                <a:schemeClr val="tx2"/>
              </a:solidFill>
            </a:endParaRPr>
          </a:p>
        </p:txBody>
      </p:sp>
      <p:sp>
        <p:nvSpPr>
          <p:cNvPr id="16" name="Rechteck 15"/>
          <p:cNvSpPr/>
          <p:nvPr/>
        </p:nvSpPr>
        <p:spPr>
          <a:xfrm>
            <a:off x="7190843" y="2671435"/>
            <a:ext cx="180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bwMode="auto">
          <a:xfrm>
            <a:off x="7345570" y="2539750"/>
            <a:ext cx="914033" cy="246221"/>
          </a:xfrm>
          <a:prstGeom prst="rect">
            <a:avLst/>
          </a:prstGeom>
          <a:noFill/>
          <a:ln w="9525">
            <a:noFill/>
            <a:miter lim="800000"/>
            <a:headEnd/>
            <a:tailEnd/>
          </a:ln>
        </p:spPr>
        <p:txBody>
          <a:bodyPr wrap="none" rtlCol="0">
            <a:spAutoFit/>
          </a:bodyPr>
          <a:lstStyle/>
          <a:p>
            <a:pPr algn="just" eaLnBrk="0" hangingPunct="0">
              <a:buClr>
                <a:srgbClr val="FF3300"/>
              </a:buClr>
            </a:pPr>
            <a:r>
              <a:rPr lang="de-DE" sz="1000" b="1" dirty="0">
                <a:solidFill>
                  <a:schemeClr val="tx2"/>
                </a:solidFill>
              </a:rPr>
              <a:t>5 </a:t>
            </a:r>
            <a:r>
              <a:rPr lang="de-DE" sz="1000" b="1" dirty="0" err="1">
                <a:solidFill>
                  <a:schemeClr val="tx2"/>
                </a:solidFill>
              </a:rPr>
              <a:t>year</a:t>
            </a:r>
            <a:r>
              <a:rPr lang="de-DE" sz="1000" b="1" dirty="0">
                <a:solidFill>
                  <a:schemeClr val="tx2"/>
                </a:solidFill>
              </a:rPr>
              <a:t> </a:t>
            </a:r>
            <a:r>
              <a:rPr lang="de-DE" sz="1000" b="1" dirty="0" err="1">
                <a:solidFill>
                  <a:schemeClr val="tx2"/>
                </a:solidFill>
              </a:rPr>
              <a:t>Mean</a:t>
            </a:r>
            <a:endParaRPr lang="de-DE" sz="1000" b="1" dirty="0">
              <a:solidFill>
                <a:schemeClr val="tx2"/>
              </a:solidFill>
            </a:endParaRPr>
          </a:p>
        </p:txBody>
      </p:sp>
      <p:sp>
        <p:nvSpPr>
          <p:cNvPr id="21" name="Textfeld 20"/>
          <p:cNvSpPr txBox="1"/>
          <p:nvPr/>
        </p:nvSpPr>
        <p:spPr bwMode="auto">
          <a:xfrm>
            <a:off x="161866" y="5421935"/>
            <a:ext cx="3079689" cy="207749"/>
          </a:xfrm>
          <a:prstGeom prst="rect">
            <a:avLst/>
          </a:prstGeom>
          <a:noFill/>
          <a:ln w="9525">
            <a:noFill/>
            <a:miter lim="800000"/>
            <a:headEnd/>
            <a:tailEnd/>
          </a:ln>
        </p:spPr>
        <p:txBody>
          <a:bodyPr wrap="none" rtlCol="0">
            <a:spAutoFit/>
          </a:bodyPr>
          <a:lstStyle/>
          <a:p>
            <a:pPr algn="just" eaLnBrk="0" hangingPunct="0">
              <a:buClr>
                <a:srgbClr val="FF3300"/>
              </a:buClr>
            </a:pPr>
            <a:r>
              <a:rPr lang="de-DE" sz="750" dirty="0">
                <a:solidFill>
                  <a:schemeClr val="tx2"/>
                </a:solidFill>
              </a:rPr>
              <a:t>Source: Munich Re </a:t>
            </a:r>
            <a:r>
              <a:rPr lang="de-DE" sz="750" dirty="0" err="1">
                <a:solidFill>
                  <a:schemeClr val="tx2"/>
                </a:solidFill>
              </a:rPr>
              <a:t>NatCatSERVICE</a:t>
            </a:r>
            <a:r>
              <a:rPr lang="de-DE" sz="750" dirty="0">
                <a:solidFill>
                  <a:schemeClr val="tx2"/>
                </a:solidFill>
              </a:rPr>
              <a:t>, Property Claim Services, PCS</a:t>
            </a:r>
          </a:p>
        </p:txBody>
      </p:sp>
      <p:pic>
        <p:nvPicPr>
          <p:cNvPr id="2" name="Grafik 1"/>
          <p:cNvPicPr>
            <a:picLocks noChangeAspect="1"/>
          </p:cNvPicPr>
          <p:nvPr/>
        </p:nvPicPr>
        <p:blipFill>
          <a:blip r:embed="rId2"/>
          <a:stretch>
            <a:fillRect/>
          </a:stretch>
        </p:blipFill>
        <p:spPr>
          <a:xfrm>
            <a:off x="226772" y="2282456"/>
            <a:ext cx="6486706" cy="3243353"/>
          </a:xfrm>
          <a:prstGeom prst="rect">
            <a:avLst/>
          </a:prstGeom>
        </p:spPr>
      </p:pic>
      <p:sp>
        <p:nvSpPr>
          <p:cNvPr id="22" name="Textfeld 21"/>
          <p:cNvSpPr txBox="1"/>
          <p:nvPr/>
        </p:nvSpPr>
        <p:spPr>
          <a:xfrm>
            <a:off x="7154271" y="4226872"/>
            <a:ext cx="1293857" cy="507831"/>
          </a:xfrm>
          <a:prstGeom prst="rect">
            <a:avLst/>
          </a:prstGeom>
          <a:noFill/>
          <a:effectLst/>
        </p:spPr>
        <p:txBody>
          <a:bodyPr wrap="square" rtlCol="0">
            <a:spAutoFit/>
          </a:bodyPr>
          <a:lstStyle/>
          <a:p>
            <a:r>
              <a:rPr lang="de-DE" sz="900" b="1" dirty="0">
                <a:solidFill>
                  <a:schemeClr val="tx2"/>
                </a:solidFill>
              </a:rPr>
              <a:t>**</a:t>
            </a:r>
            <a:r>
              <a:rPr lang="de-DE" sz="900" b="1" dirty="0" err="1">
                <a:solidFill>
                  <a:schemeClr val="tx2"/>
                </a:solidFill>
              </a:rPr>
              <a:t>Losses</a:t>
            </a:r>
            <a:r>
              <a:rPr lang="de-DE" sz="900" b="1" dirty="0">
                <a:solidFill>
                  <a:schemeClr val="tx2"/>
                </a:solidFill>
              </a:rPr>
              <a:t> </a:t>
            </a:r>
            <a:r>
              <a:rPr lang="de-DE" sz="900" b="1" dirty="0" err="1">
                <a:solidFill>
                  <a:schemeClr val="tx2"/>
                </a:solidFill>
              </a:rPr>
              <a:t>adjusted</a:t>
            </a:r>
            <a:r>
              <a:rPr lang="de-DE" sz="900" b="1" dirty="0">
                <a:solidFill>
                  <a:schemeClr val="tx2"/>
                </a:solidFill>
              </a:rPr>
              <a:t> </a:t>
            </a:r>
            <a:r>
              <a:rPr lang="de-DE" sz="900" b="1" dirty="0" err="1">
                <a:solidFill>
                  <a:schemeClr val="tx2"/>
                </a:solidFill>
              </a:rPr>
              <a:t>to</a:t>
            </a:r>
            <a:r>
              <a:rPr lang="de-DE" sz="900" b="1" dirty="0">
                <a:solidFill>
                  <a:schemeClr val="tx2"/>
                </a:solidFill>
              </a:rPr>
              <a:t> </a:t>
            </a:r>
            <a:r>
              <a:rPr lang="de-DE" sz="900" b="1" dirty="0" err="1">
                <a:solidFill>
                  <a:schemeClr val="tx2"/>
                </a:solidFill>
              </a:rPr>
              <a:t>inflation</a:t>
            </a:r>
            <a:r>
              <a:rPr lang="de-DE" sz="900" b="1" dirty="0">
                <a:solidFill>
                  <a:schemeClr val="tx2"/>
                </a:solidFill>
              </a:rPr>
              <a:t> </a:t>
            </a:r>
            <a:r>
              <a:rPr lang="de-DE" sz="900" b="1" dirty="0" err="1">
                <a:solidFill>
                  <a:schemeClr val="tx2"/>
                </a:solidFill>
              </a:rPr>
              <a:t>based</a:t>
            </a:r>
            <a:r>
              <a:rPr lang="de-DE" sz="900" b="1" dirty="0">
                <a:solidFill>
                  <a:schemeClr val="tx2"/>
                </a:solidFill>
              </a:rPr>
              <a:t> on </a:t>
            </a:r>
            <a:r>
              <a:rPr lang="de-DE" sz="900" b="1" dirty="0" err="1">
                <a:solidFill>
                  <a:schemeClr val="tx2"/>
                </a:solidFill>
              </a:rPr>
              <a:t>country</a:t>
            </a:r>
            <a:r>
              <a:rPr lang="de-DE" sz="900" b="1" dirty="0">
                <a:solidFill>
                  <a:schemeClr val="tx2"/>
                </a:solidFill>
              </a:rPr>
              <a:t> CPI</a:t>
            </a:r>
            <a:endParaRPr lang="en-US" sz="900" b="1" dirty="0" err="1">
              <a:solidFill>
                <a:schemeClr val="tx2"/>
              </a:solidFill>
            </a:endParaRPr>
          </a:p>
        </p:txBody>
      </p:sp>
      <p:sp>
        <p:nvSpPr>
          <p:cNvPr id="24" name="Textfeld 23"/>
          <p:cNvSpPr txBox="1">
            <a:spLocks noChangeArrowheads="1"/>
          </p:cNvSpPr>
          <p:nvPr/>
        </p:nvSpPr>
        <p:spPr bwMode="auto">
          <a:xfrm>
            <a:off x="7154271" y="3480101"/>
            <a:ext cx="1518699" cy="646331"/>
          </a:xfrm>
          <a:prstGeom prst="rect">
            <a:avLst/>
          </a:prstGeom>
          <a:noFill/>
          <a:ln w="9525">
            <a:noFill/>
            <a:miter lim="800000"/>
            <a:headEnd/>
            <a:tailEnd/>
          </a:ln>
        </p:spPr>
        <p:txBody>
          <a:bodyPr wrap="square">
            <a:spAutoFit/>
          </a:bodyPr>
          <a:lstStyle/>
          <a:p>
            <a:r>
              <a:rPr lang="de-DE" sz="900" b="1" dirty="0">
                <a:solidFill>
                  <a:schemeClr val="tx2"/>
                </a:solidFill>
              </a:rPr>
              <a:t>*</a:t>
            </a:r>
            <a:r>
              <a:rPr lang="de-DE" sz="900" b="1" dirty="0" err="1">
                <a:solidFill>
                  <a:schemeClr val="tx2"/>
                </a:solidFill>
              </a:rPr>
              <a:t>Convective</a:t>
            </a:r>
            <a:r>
              <a:rPr lang="de-DE" sz="900" b="1" dirty="0">
                <a:solidFill>
                  <a:schemeClr val="tx2"/>
                </a:solidFill>
              </a:rPr>
              <a:t> </a:t>
            </a:r>
            <a:r>
              <a:rPr lang="de-DE" sz="900" b="1" dirty="0" err="1">
                <a:solidFill>
                  <a:schemeClr val="tx2"/>
                </a:solidFill>
              </a:rPr>
              <a:t>events</a:t>
            </a:r>
            <a:r>
              <a:rPr lang="de-DE" sz="900" b="1" dirty="0">
                <a:solidFill>
                  <a:schemeClr val="tx2"/>
                </a:solidFill>
              </a:rPr>
              <a:t> </a:t>
            </a:r>
            <a:r>
              <a:rPr lang="de-DE" sz="900" b="1" dirty="0" err="1">
                <a:solidFill>
                  <a:schemeClr val="tx2"/>
                </a:solidFill>
              </a:rPr>
              <a:t>include</a:t>
            </a:r>
            <a:r>
              <a:rPr lang="de-DE" sz="900" b="1" dirty="0">
                <a:solidFill>
                  <a:schemeClr val="tx2"/>
                </a:solidFill>
              </a:rPr>
              <a:t> </a:t>
            </a:r>
            <a:r>
              <a:rPr lang="de-DE" sz="900" b="1" dirty="0" err="1">
                <a:solidFill>
                  <a:schemeClr val="tx2"/>
                </a:solidFill>
              </a:rPr>
              <a:t>severe</a:t>
            </a:r>
            <a:r>
              <a:rPr lang="de-DE" sz="900" b="1" dirty="0">
                <a:solidFill>
                  <a:schemeClr val="tx2"/>
                </a:solidFill>
              </a:rPr>
              <a:t> </a:t>
            </a:r>
            <a:r>
              <a:rPr lang="de-DE" sz="900" b="1" dirty="0" err="1">
                <a:solidFill>
                  <a:schemeClr val="tx2"/>
                </a:solidFill>
              </a:rPr>
              <a:t>storm</a:t>
            </a:r>
            <a:r>
              <a:rPr lang="de-DE" sz="900" b="1" dirty="0">
                <a:solidFill>
                  <a:schemeClr val="tx2"/>
                </a:solidFill>
              </a:rPr>
              <a:t>, </a:t>
            </a:r>
            <a:r>
              <a:rPr lang="de-DE" sz="900" b="1" dirty="0" err="1">
                <a:solidFill>
                  <a:schemeClr val="tx2"/>
                </a:solidFill>
              </a:rPr>
              <a:t>hail</a:t>
            </a:r>
            <a:r>
              <a:rPr lang="de-DE" sz="900" b="1" dirty="0">
                <a:solidFill>
                  <a:schemeClr val="tx2"/>
                </a:solidFill>
              </a:rPr>
              <a:t>, </a:t>
            </a:r>
            <a:r>
              <a:rPr lang="de-DE" sz="900" b="1" dirty="0" err="1">
                <a:solidFill>
                  <a:schemeClr val="tx2"/>
                </a:solidFill>
              </a:rPr>
              <a:t>tornado</a:t>
            </a:r>
            <a:r>
              <a:rPr lang="de-DE" sz="900" b="1" dirty="0">
                <a:solidFill>
                  <a:schemeClr val="tx2"/>
                </a:solidFill>
              </a:rPr>
              <a:t>, </a:t>
            </a:r>
            <a:r>
              <a:rPr lang="de-DE" sz="900" b="1" dirty="0" err="1">
                <a:solidFill>
                  <a:schemeClr val="tx2"/>
                </a:solidFill>
              </a:rPr>
              <a:t>flash</a:t>
            </a:r>
            <a:r>
              <a:rPr lang="de-DE" sz="900" b="1" dirty="0">
                <a:solidFill>
                  <a:schemeClr val="tx2"/>
                </a:solidFill>
              </a:rPr>
              <a:t> </a:t>
            </a:r>
            <a:r>
              <a:rPr lang="de-DE" sz="900" b="1" dirty="0" err="1">
                <a:solidFill>
                  <a:schemeClr val="tx2"/>
                </a:solidFill>
              </a:rPr>
              <a:t>flood</a:t>
            </a:r>
            <a:r>
              <a:rPr lang="de-DE" sz="900" b="1" dirty="0">
                <a:solidFill>
                  <a:schemeClr val="tx2"/>
                </a:solidFill>
              </a:rPr>
              <a:t>, </a:t>
            </a:r>
            <a:r>
              <a:rPr lang="de-DE" sz="900" b="1" dirty="0" err="1">
                <a:solidFill>
                  <a:schemeClr val="tx2"/>
                </a:solidFill>
              </a:rPr>
              <a:t>lightning</a:t>
            </a:r>
            <a:endParaRPr lang="de-DE" sz="900" b="1" dirty="0">
              <a:solidFill>
                <a:schemeClr val="tx2"/>
              </a:solidFill>
            </a:endParaRPr>
          </a:p>
        </p:txBody>
      </p:sp>
      <p:sp>
        <p:nvSpPr>
          <p:cNvPr id="26" name="Textfeld 25"/>
          <p:cNvSpPr txBox="1"/>
          <p:nvPr/>
        </p:nvSpPr>
        <p:spPr>
          <a:xfrm>
            <a:off x="7154271" y="4835144"/>
            <a:ext cx="1293857" cy="507831"/>
          </a:xfrm>
          <a:prstGeom prst="rect">
            <a:avLst/>
          </a:prstGeom>
          <a:noFill/>
          <a:effectLst/>
        </p:spPr>
        <p:txBody>
          <a:bodyPr wrap="square" rtlCol="0">
            <a:spAutoFit/>
          </a:bodyPr>
          <a:lstStyle/>
          <a:p>
            <a:r>
              <a:rPr lang="de-DE" sz="900" b="1" dirty="0">
                <a:solidFill>
                  <a:schemeClr val="tx2"/>
                </a:solidFill>
              </a:rPr>
              <a:t>***2015 </a:t>
            </a:r>
            <a:r>
              <a:rPr lang="de-DE" sz="900" b="1" dirty="0" err="1">
                <a:solidFill>
                  <a:schemeClr val="tx2"/>
                </a:solidFill>
              </a:rPr>
              <a:t>figures</a:t>
            </a:r>
            <a:r>
              <a:rPr lang="de-DE" sz="900" b="1" dirty="0">
                <a:solidFill>
                  <a:schemeClr val="tx2"/>
                </a:solidFill>
              </a:rPr>
              <a:t> </a:t>
            </a:r>
            <a:r>
              <a:rPr lang="de-DE" sz="900" b="1" dirty="0" err="1">
                <a:solidFill>
                  <a:schemeClr val="tx2"/>
                </a:solidFill>
              </a:rPr>
              <a:t>without</a:t>
            </a:r>
            <a:r>
              <a:rPr lang="de-DE" sz="900" b="1" dirty="0">
                <a:solidFill>
                  <a:schemeClr val="tx2"/>
                </a:solidFill>
              </a:rPr>
              <a:t> </a:t>
            </a:r>
            <a:r>
              <a:rPr lang="de-DE" sz="900" b="1" dirty="0" err="1">
                <a:solidFill>
                  <a:schemeClr val="tx2"/>
                </a:solidFill>
              </a:rPr>
              <a:t>the</a:t>
            </a:r>
            <a:r>
              <a:rPr lang="de-DE" sz="900" b="1" dirty="0">
                <a:solidFill>
                  <a:schemeClr val="tx2"/>
                </a:solidFill>
              </a:rPr>
              <a:t> Christmas </a:t>
            </a:r>
            <a:r>
              <a:rPr lang="de-DE" sz="900" b="1" dirty="0" err="1">
                <a:solidFill>
                  <a:schemeClr val="tx2"/>
                </a:solidFill>
              </a:rPr>
              <a:t>events</a:t>
            </a:r>
            <a:endParaRPr lang="en-US" sz="900" b="1" dirty="0" err="1">
              <a:solidFill>
                <a:schemeClr val="tx2"/>
              </a:solidFill>
            </a:endParaRPr>
          </a:p>
        </p:txBody>
      </p:sp>
      <p:sp>
        <p:nvSpPr>
          <p:cNvPr id="27" name="Rechteck 26"/>
          <p:cNvSpPr/>
          <p:nvPr/>
        </p:nvSpPr>
        <p:spPr>
          <a:xfrm>
            <a:off x="6371003" y="4163654"/>
            <a:ext cx="480833" cy="243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lumMod val="50000"/>
                    <a:lumOff val="50000"/>
                  </a:schemeClr>
                </a:solidFill>
              </a:rPr>
              <a:t>***</a:t>
            </a:r>
            <a:endParaRPr lang="de-DE" dirty="0">
              <a:solidFill>
                <a:schemeClr val="tx1">
                  <a:lumMod val="50000"/>
                  <a:lumOff val="50000"/>
                </a:schemeClr>
              </a:solidFill>
            </a:endParaRPr>
          </a:p>
        </p:txBody>
      </p:sp>
    </p:spTree>
    <p:extLst>
      <p:ext uri="{BB962C8B-B14F-4D97-AF65-F5344CB8AC3E}">
        <p14:creationId xmlns:p14="http://schemas.microsoft.com/office/powerpoint/2010/main" val="159194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54</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948"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55</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233128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56</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328763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57</a:t>
            </a:fld>
            <a:endParaRPr lang="en-US" smtClean="0"/>
          </a:p>
        </p:txBody>
      </p:sp>
      <p:sp>
        <p:nvSpPr>
          <p:cNvPr id="1031" name="Rectangle 3"/>
          <p:cNvSpPr>
            <a:spLocks noChangeArrowheads="1"/>
          </p:cNvSpPr>
          <p:nvPr/>
        </p:nvSpPr>
        <p:spPr bwMode="auto">
          <a:xfrm>
            <a:off x="0" y="624552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a:hlinkClick r:id="rId3"/>
              </a:rPr>
              <a:t>http://www.usgs.gov/blogs/features/usgs_top_story/induced-earthquakes-raise-chances-of-damaging-shaking-in-2016/?from=title</a:t>
            </a:r>
            <a:r>
              <a:rPr lang="en-US" sz="1100" dirty="0" smtClean="0"/>
              <a:t>;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608" t="11109" r="8077" b="4775"/>
          <a:stretch/>
        </p:blipFill>
        <p:spPr>
          <a:xfrm>
            <a:off x="298450" y="1148029"/>
            <a:ext cx="7474903" cy="5286471"/>
          </a:xfrm>
          <a:prstGeom prst="rect">
            <a:avLst/>
          </a:prstGeom>
        </p:spPr>
      </p:pic>
      <p:sp>
        <p:nvSpPr>
          <p:cNvPr id="19" name="Rectangle 2"/>
          <p:cNvSpPr>
            <a:spLocks noGrp="1" noChangeArrowheads="1"/>
          </p:cNvSpPr>
          <p:nvPr>
            <p:ph type="title"/>
          </p:nvPr>
        </p:nvSpPr>
        <p:spPr>
          <a:xfrm>
            <a:off x="298450" y="90488"/>
            <a:ext cx="7400925" cy="860425"/>
          </a:xfrm>
        </p:spPr>
        <p:txBody>
          <a:bodyPr/>
          <a:lstStyle/>
          <a:p>
            <a:r>
              <a:rPr lang="en-US" dirty="0" smtClean="0"/>
              <a:t>Earthquakes Since 1980 and Recent Area Impacted by Induced Seismicity</a:t>
            </a:r>
          </a:p>
        </p:txBody>
      </p:sp>
    </p:spTree>
    <p:extLst>
      <p:ext uri="{BB962C8B-B14F-4D97-AF65-F5344CB8AC3E}">
        <p14:creationId xmlns:p14="http://schemas.microsoft.com/office/powerpoint/2010/main" val="899587462"/>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58</a:t>
            </a:fld>
            <a:endParaRPr lang="en-US" smtClean="0"/>
          </a:p>
        </p:txBody>
      </p:sp>
      <p:sp>
        <p:nvSpPr>
          <p:cNvPr id="1030" name="Rectangle 2"/>
          <p:cNvSpPr>
            <a:spLocks noGrp="1" noChangeArrowheads="1"/>
          </p:cNvSpPr>
          <p:nvPr>
            <p:ph type="title"/>
          </p:nvPr>
        </p:nvSpPr>
        <p:spPr/>
        <p:txBody>
          <a:bodyPr/>
          <a:lstStyle/>
          <a:p>
            <a:r>
              <a:rPr lang="en-US" dirty="0" smtClean="0"/>
              <a:t>2016 Natural and Induced Earthquake Damage Forecast</a:t>
            </a:r>
          </a:p>
        </p:txBody>
      </p:sp>
      <p:sp>
        <p:nvSpPr>
          <p:cNvPr id="1031" name="Rectangle 3"/>
          <p:cNvSpPr>
            <a:spLocks noChangeArrowheads="1"/>
          </p:cNvSpPr>
          <p:nvPr/>
        </p:nvSpPr>
        <p:spPr bwMode="auto">
          <a:xfrm>
            <a:off x="0" y="624552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a:t>
            </a:r>
            <a:r>
              <a:rPr lang="en-US" sz="1100" dirty="0" smtClean="0"/>
              <a:t>: USGS at </a:t>
            </a:r>
            <a:r>
              <a:rPr lang="en-US" sz="1100" dirty="0">
                <a:hlinkClick r:id="rId3"/>
              </a:rPr>
              <a:t>http://www.usgs.gov/blogs/features/usgs_top_story/induced-earthquakes-raise-chances-of-damaging-shaking-in-2016/?from=title</a:t>
            </a:r>
            <a:r>
              <a:rPr lang="en-US" sz="1100" dirty="0" smtClean="0"/>
              <a:t>;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0" y="1112202"/>
            <a:ext cx="8456321" cy="4760596"/>
          </a:xfrm>
          <a:prstGeom prst="rect">
            <a:avLst/>
          </a:prstGeom>
        </p:spPr>
      </p:pic>
      <p:pic>
        <p:nvPicPr>
          <p:cNvPr id="4" name="Picture 3"/>
          <p:cNvPicPr>
            <a:picLocks noChangeAspect="1"/>
          </p:cNvPicPr>
          <p:nvPr/>
        </p:nvPicPr>
        <p:blipFill>
          <a:blip r:embed="rId5"/>
          <a:stretch>
            <a:fillRect/>
          </a:stretch>
        </p:blipFill>
        <p:spPr>
          <a:xfrm>
            <a:off x="7535081" y="4817111"/>
            <a:ext cx="1513669" cy="1346965"/>
          </a:xfrm>
          <a:prstGeom prst="rect">
            <a:avLst/>
          </a:prstGeom>
          <a:ln>
            <a:solidFill>
              <a:srgbClr val="28688C"/>
            </a:solidFill>
          </a:ln>
        </p:spPr>
      </p:pic>
    </p:spTree>
    <p:extLst>
      <p:ext uri="{BB962C8B-B14F-4D97-AF65-F5344CB8AC3E}">
        <p14:creationId xmlns:p14="http://schemas.microsoft.com/office/powerpoint/2010/main" val="3939013171"/>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59</a:t>
            </a:fld>
            <a:endParaRPr lang="en-US" smtClean="0"/>
          </a:p>
        </p:txBody>
      </p:sp>
      <p:sp>
        <p:nvSpPr>
          <p:cNvPr id="1030" name="Rectangle 2"/>
          <p:cNvSpPr>
            <a:spLocks noGrp="1" noChangeArrowheads="1"/>
          </p:cNvSpPr>
          <p:nvPr>
            <p:ph type="title"/>
          </p:nvPr>
        </p:nvSpPr>
        <p:spPr/>
        <p:txBody>
          <a:bodyPr/>
          <a:lstStyle/>
          <a:p>
            <a:r>
              <a:rPr lang="en-US" dirty="0" smtClean="0"/>
              <a:t>Effective Use of Data, Infographics to Get Out a Key Message </a:t>
            </a:r>
          </a:p>
        </p:txBody>
      </p:sp>
      <p:sp>
        <p:nvSpPr>
          <p:cNvPr id="1031" name="Rectangle 3"/>
          <p:cNvSpPr>
            <a:spLocks noChangeArrowheads="1"/>
          </p:cNvSpPr>
          <p:nvPr/>
        </p:nvSpPr>
        <p:spPr bwMode="auto">
          <a:xfrm>
            <a:off x="-1" y="6245525"/>
            <a:ext cx="8450317"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a:t>
            </a:r>
            <a:r>
              <a:rPr lang="en-US" sz="1100" dirty="0" smtClean="0"/>
              <a:t>: Travelers; Infographic accessed at: </a:t>
            </a:r>
            <a:r>
              <a:rPr lang="en-US" sz="1100" dirty="0" smtClean="0">
                <a:hlinkClick r:id="rId3"/>
              </a:rPr>
              <a:t>http</a:t>
            </a:r>
            <a:r>
              <a:rPr lang="en-US" sz="1100" dirty="0">
                <a:hlinkClick r:id="rId3"/>
              </a:rPr>
              <a:t>://</a:t>
            </a:r>
            <a:r>
              <a:rPr lang="en-US" sz="1100" dirty="0" smtClean="0">
                <a:hlinkClick r:id="rId3"/>
              </a:rPr>
              <a:t>mms.businesswire.com/media/20160406005833/en/517883/5/Home_Dangers_Infographic_Final.jpg?download=1</a:t>
            </a:r>
            <a:r>
              <a:rPr lang="en-US" sz="1100" dirty="0" smtClean="0"/>
              <a:t> </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28569602" name="Picture 2" descr="http://mms.businesswire.com/media/20160406005833/en/517883/5/Home_Dangers_Infographic_Final.jpg?download=1"/>
          <p:cNvPicPr>
            <a:picLocks noChangeAspect="1" noChangeArrowheads="1"/>
          </p:cNvPicPr>
          <p:nvPr/>
        </p:nvPicPr>
        <p:blipFill rotWithShape="1">
          <a:blip r:embed="rId4">
            <a:extLst>
              <a:ext uri="{28A0092B-C50C-407E-A947-70E740481C1C}">
                <a14:useLocalDpi xmlns:a14="http://schemas.microsoft.com/office/drawing/2010/main" val="0"/>
              </a:ext>
            </a:extLst>
          </a:blip>
          <a:srcRect b="12268"/>
          <a:stretch/>
        </p:blipFill>
        <p:spPr bwMode="auto">
          <a:xfrm>
            <a:off x="605137" y="1206828"/>
            <a:ext cx="3088483" cy="49586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29075" y="2367112"/>
            <a:ext cx="4572000" cy="3016210"/>
          </a:xfrm>
          <a:prstGeom prst="rect">
            <a:avLst/>
          </a:prstGeom>
          <a:ln w="57150">
            <a:solidFill>
              <a:srgbClr val="FF0000"/>
            </a:solidFill>
          </a:ln>
        </p:spPr>
        <p:txBody>
          <a:bodyPr>
            <a:spAutoFit/>
          </a:bodyPr>
          <a:lstStyle/>
          <a:p>
            <a:pPr marR="0" lvl="0" algn="ctr">
              <a:spcBef>
                <a:spcPts val="0"/>
              </a:spcBef>
              <a:spcAft>
                <a:spcPts val="0"/>
              </a:spcAft>
            </a:pPr>
            <a:r>
              <a:rPr lang="en-US" b="1" dirty="0" smtClean="0">
                <a:latin typeface="Calibri" panose="020F0502020204030204" pitchFamily="34" charset="0"/>
                <a:ea typeface="Times New Roman" panose="02020603050405020304" pitchFamily="18" charset="0"/>
                <a:cs typeface="Calibri" panose="020F0502020204030204" pitchFamily="34" charset="0"/>
              </a:rPr>
              <a:t>Top 5 Most Common Causes of Homeowners </a:t>
            </a:r>
            <a:r>
              <a:rPr lang="en-US" b="1" u="sng" dirty="0" smtClean="0">
                <a:latin typeface="Calibri" panose="020F0502020204030204" pitchFamily="34" charset="0"/>
                <a:ea typeface="Times New Roman" panose="02020603050405020304" pitchFamily="18" charset="0"/>
                <a:cs typeface="Calibri" panose="020F0502020204030204" pitchFamily="34" charset="0"/>
              </a:rPr>
              <a:t>Insurance Claims</a:t>
            </a:r>
          </a:p>
          <a:p>
            <a:pPr marL="342900" marR="0" lvl="0" indent="-342900">
              <a:spcBef>
                <a:spcPts val="0"/>
              </a:spcBef>
              <a:spcAft>
                <a:spcPts val="0"/>
              </a:spcAft>
              <a:buFont typeface="Symbol" panose="05050102010706020507" pitchFamily="18" charset="2"/>
              <a:buChar char=""/>
            </a:pPr>
            <a:r>
              <a:rPr lang="en-US" dirty="0" smtClean="0">
                <a:latin typeface="Calibri" panose="020F0502020204030204" pitchFamily="34" charset="0"/>
                <a:ea typeface="Times New Roman" panose="02020603050405020304" pitchFamily="18" charset="0"/>
                <a:cs typeface="Calibri" panose="020F0502020204030204" pitchFamily="34" charset="0"/>
              </a:rPr>
              <a:t>Exterior </a:t>
            </a:r>
            <a:r>
              <a:rPr lang="en-US" dirty="0">
                <a:latin typeface="Calibri" panose="020F0502020204030204" pitchFamily="34" charset="0"/>
                <a:ea typeface="Times New Roman" panose="02020603050405020304" pitchFamily="18" charset="0"/>
                <a:cs typeface="Calibri" panose="020F0502020204030204" pitchFamily="34" charset="0"/>
              </a:rPr>
              <a:t>wind damage – 25 percent of all losses.</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Non-weather-related water damage (e.g., plumbing or appliance issues) – 19 percent. </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Hail – 15 percent.</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Weather-related water damage (e.g., rain, melting ice, snow) – 11 percent.</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Theft – 6 percent.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983593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  (Est.)*</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a:t>
            </a:r>
            <a:r>
              <a:rPr lang="en-US" sz="1000" dirty="0" smtClean="0">
                <a:solidFill>
                  <a:srgbClr val="000000"/>
                </a:solidFill>
              </a:rPr>
              <a:t>; Figure for 2010-2015E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026446720"/>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564508" name="Chart" r:id="rId5" imgW="5696119" imgH="2419419" progId="MSGraph.Chart.8">
                  <p:embed followColorScheme="full"/>
                </p:oleObj>
              </mc:Choice>
              <mc:Fallback>
                <p:oleObj name="Chart" r:id="rId5" imgW="5696119" imgH="2419419"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4240301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60</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Claim Trends in Private Passenger Auto Insurance</a:t>
            </a:r>
            <a:endParaRPr lang="en-US" sz="4200" b="1" dirty="0">
              <a:solidFill>
                <a:schemeClr val="bg1"/>
              </a:solidFill>
            </a:endParaRPr>
          </a:p>
        </p:txBody>
      </p:sp>
      <p:sp>
        <p:nvSpPr>
          <p:cNvPr id="7" name="Rectangle 7"/>
          <p:cNvSpPr>
            <a:spLocks noChangeArrowheads="1"/>
          </p:cNvSpPr>
          <p:nvPr/>
        </p:nvSpPr>
        <p:spPr bwMode="auto">
          <a:xfrm>
            <a:off x="773112" y="4378763"/>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Rising </a:t>
            </a:r>
            <a:r>
              <a:rPr lang="en-US" sz="3600" b="1" dirty="0" smtClean="0">
                <a:solidFill>
                  <a:srgbClr val="225A7A"/>
                </a:solidFill>
              </a:rPr>
              <a:t>Frequencies and Severities in Many Coverages</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Will that </a:t>
            </a:r>
            <a:r>
              <a:rPr lang="en-US" sz="3600" b="1" dirty="0">
                <a:solidFill>
                  <a:srgbClr val="225A7A"/>
                </a:solidFill>
              </a:rPr>
              <a:t>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61</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Auto Severity </a:t>
            </a:r>
            <a:r>
              <a:rPr lang="en-US" dirty="0"/>
              <a:t>&amp;</a:t>
            </a:r>
            <a:r>
              <a:rPr lang="en-US" dirty="0" smtClean="0"/>
              <a:t> Frequency by Coverage: Trending Up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2233479069"/>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3277"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a:t>
            </a:r>
            <a:r>
              <a:rPr lang="en-US" sz="1600" b="1" dirty="0" smtClean="0">
                <a:solidFill>
                  <a:srgbClr val="225A7A"/>
                </a:solidFill>
                <a:latin typeface="Arial" panose="020B0604020202020204" pitchFamily="34" charset="0"/>
                <a:cs typeface="Arial" panose="020B0604020202020204" pitchFamily="34" charset="0"/>
              </a:rPr>
              <a:t>2015 Over 2014</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Frequency and Severity Were Up Across Most Coverage Types in 2015; A Trend Likely to Continue in 2016</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794623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62</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3095879435"/>
              </p:ext>
            </p:extLst>
          </p:nvPr>
        </p:nvGraphicFramePr>
        <p:xfrm>
          <a:off x="381000" y="1598613"/>
          <a:ext cx="8656638" cy="3754437"/>
        </p:xfrm>
        <a:graphic>
          <a:graphicData uri="http://schemas.openxmlformats.org/presentationml/2006/ole">
            <mc:AlternateContent xmlns:mc="http://schemas.openxmlformats.org/markup-compatibility/2006">
              <mc:Choice xmlns:v="urn:schemas-microsoft-com:vml" Requires="v">
                <p:oleObj spid="_x0000_s28552255"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598613"/>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a:t>
            </a:r>
            <a:r>
              <a:rPr lang="en-US" sz="2000" b="1" dirty="0" smtClean="0">
                <a:solidFill>
                  <a:srgbClr val="FFFFFF"/>
                </a:solidFill>
                <a:latin typeface="Arial" panose="020B0604020202020204" pitchFamily="34" charset="0"/>
                <a:cs typeface="Arial" panose="020B0604020202020204" pitchFamily="34" charset="0"/>
              </a:rPr>
              <a:t>Helped Temper Frequency and </a:t>
            </a:r>
            <a:r>
              <a:rPr lang="en-US" sz="2000" b="1" dirty="0">
                <a:solidFill>
                  <a:srgbClr val="FFFFFF"/>
                </a:solidFill>
                <a:latin typeface="Arial" panose="020B0604020202020204" pitchFamily="34" charset="0"/>
                <a:cs typeface="Arial" panose="020B0604020202020204" pitchFamily="34" charset="0"/>
              </a:rPr>
              <a:t>Severity, But this Trend </a:t>
            </a:r>
            <a:r>
              <a:rPr lang="en-US" sz="2000" b="1" dirty="0" smtClean="0">
                <a:solidFill>
                  <a:srgbClr val="FFFFFF"/>
                </a:solidFill>
                <a:latin typeface="Arial" panose="020B0604020202020204" pitchFamily="34" charset="0"/>
                <a:cs typeface="Arial" panose="020B0604020202020204" pitchFamily="34" charset="0"/>
              </a:rPr>
              <a:t>Has Clearly Reversed, Consistent with Experience </a:t>
            </a:r>
            <a:r>
              <a:rPr lang="en-US" sz="2000" b="1" dirty="0">
                <a:solidFill>
                  <a:srgbClr val="FFFFFF"/>
                </a:solidFill>
                <a:latin typeface="Arial" panose="020B0604020202020204" pitchFamily="34" charset="0"/>
                <a:cs typeface="Arial" panose="020B0604020202020204" pitchFamily="34" charset="0"/>
              </a:rPr>
              <a:t>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63</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Loss Ratio Trending Upward:</a:t>
            </a:r>
            <a:br>
              <a:rPr lang="en-US" dirty="0" smtClean="0"/>
            </a:br>
            <a:r>
              <a:rPr lang="en-US" dirty="0" smtClean="0"/>
              <a:t>Private Passenger Auto, 2010 –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4207972936"/>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1232"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0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panose="020B0604020202020204" pitchFamily="34" charset="0"/>
                <a:cs typeface="Arial" panose="020B0604020202020204" pitchFamily="34" charset="0"/>
              </a:rPr>
              <a:t>Loss Ratio</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00062" y="5513484"/>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Collision Loss Ratios are Trending Steadily Upward</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64</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4172204677"/>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2950" name="Chart" r:id="rId4" imgW="5772267" imgH="2514600" progId="MSGraph.Chart.8">
                  <p:embed followColorScheme="full"/>
                </p:oleObj>
              </mc:Choice>
              <mc:Fallback>
                <p:oleObj name="Chart" r:id="rId4" imgW="5772267"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Frequency and Severity Trends Persist</a:t>
            </a:r>
            <a:endParaRPr lang="en-US" sz="2000" b="1" dirty="0">
              <a:solidFill>
                <a:srgbClr val="FFFFFF"/>
              </a:solidFill>
            </a:endParaRP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smtClean="0"/>
              <a:t>12/01/09 - 9pm</a:t>
            </a:r>
          </a:p>
        </p:txBody>
      </p:sp>
      <p:sp>
        <p:nvSpPr>
          <p:cNvPr id="4096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65</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1979891324"/>
              </p:ext>
            </p:extLst>
          </p:nvPr>
        </p:nvGraphicFramePr>
        <p:xfrm>
          <a:off x="220717" y="1752600"/>
          <a:ext cx="8808983" cy="3762375"/>
        </p:xfrm>
        <a:graphic>
          <a:graphicData uri="http://schemas.openxmlformats.org/presentationml/2006/ole">
            <mc:AlternateContent xmlns:mc="http://schemas.openxmlformats.org/markup-compatibility/2006">
              <mc:Choice xmlns:v="urn:schemas-microsoft-com:vml" Requires="v">
                <p:oleObj spid="_x0000_s28493974" name="Chart" r:id="rId4" imgW="5784750" imgH="2520835" progId="MSGraph.Chart.8">
                  <p:embed followColorScheme="full"/>
                </p:oleObj>
              </mc:Choice>
              <mc:Fallback>
                <p:oleObj name="Chart" r:id="rId4" imgW="5784750" imgH="2520835" progId="MSGraph.Chart.8">
                  <p:embed followColorScheme="full"/>
                  <p:pic>
                    <p:nvPicPr>
                      <p:cNvPr id="0" name=""/>
                      <p:cNvPicPr>
                        <a:picLocks noChangeAspect="1" noChangeArrowheads="1"/>
                      </p:cNvPicPr>
                      <p:nvPr/>
                    </p:nvPicPr>
                    <p:blipFill>
                      <a:blip r:embed="rId5"/>
                      <a:srcRect/>
                      <a:stretch>
                        <a:fillRect/>
                      </a:stretch>
                    </p:blipFill>
                    <p:spPr bwMode="gray">
                      <a:xfrm>
                        <a:off x="220717" y="1752600"/>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Severity/Frequency </a:t>
            </a:r>
            <a:r>
              <a:rPr lang="en-US" sz="2000" b="1" dirty="0">
                <a:solidFill>
                  <a:srgbClr val="FFFFFF"/>
                </a:solidFill>
              </a:rPr>
              <a:t>Trends </a:t>
            </a:r>
            <a:r>
              <a:rPr lang="en-US" sz="2000" b="1" dirty="0" smtClean="0">
                <a:solidFill>
                  <a:srgbClr val="FFFFFF"/>
                </a:solidFill>
              </a:rPr>
              <a:t>Have Been Volatile, But Rising Severity since 2011 Is a Concern</a:t>
            </a:r>
            <a:endParaRPr lang="en-US" sz="2000" b="1" dirty="0">
              <a:solidFill>
                <a:srgbClr val="FFFFFF"/>
              </a:solidFill>
            </a:endParaRPr>
          </a:p>
        </p:txBody>
      </p:sp>
      <p:sp>
        <p:nvSpPr>
          <p:cNvPr id="11"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105"/>
          <p:cNvSpPr>
            <a:spLocks noGrp="1" noChangeArrowheads="1"/>
          </p:cNvSpPr>
          <p:nvPr>
            <p:ph type="dt" sz="quarter" idx="10"/>
          </p:nvPr>
        </p:nvSpPr>
        <p:spPr>
          <a:noFill/>
        </p:spPr>
        <p:txBody>
          <a:bodyPr/>
          <a:lstStyle/>
          <a:p>
            <a:r>
              <a:rPr lang="en-US" smtClean="0"/>
              <a:t>12/01/09 - 9pm</a:t>
            </a:r>
          </a:p>
        </p:txBody>
      </p:sp>
      <p:sp>
        <p:nvSpPr>
          <p:cNvPr id="4198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1989" name="Rectangle 110"/>
          <p:cNvSpPr>
            <a:spLocks noGrp="1" noChangeArrowheads="1"/>
          </p:cNvSpPr>
          <p:nvPr>
            <p:ph type="sldNum" sz="quarter" idx="12"/>
          </p:nvPr>
        </p:nvSpPr>
        <p:spPr>
          <a:noFill/>
        </p:spPr>
        <p:txBody>
          <a:bodyPr/>
          <a:lstStyle/>
          <a:p>
            <a:fld id="{4037A554-EECD-45E7-AA16-AA5A126D53E1}" type="slidenum">
              <a:rPr lang="en-US" smtClean="0"/>
              <a:pPr/>
              <a:t>66</a:t>
            </a:fld>
            <a:endParaRPr lang="en-US" smtClean="0"/>
          </a:p>
        </p:txBody>
      </p:sp>
      <p:sp>
        <p:nvSpPr>
          <p:cNvPr id="41990" name="Rectangle 2"/>
          <p:cNvSpPr>
            <a:spLocks noGrp="1" noChangeArrowheads="1"/>
          </p:cNvSpPr>
          <p:nvPr>
            <p:ph type="title"/>
          </p:nvPr>
        </p:nvSpPr>
        <p:spPr>
          <a:xfrm>
            <a:off x="66675" y="90488"/>
            <a:ext cx="8201025" cy="860425"/>
          </a:xfrm>
        </p:spPr>
        <p:txBody>
          <a:bodyPr/>
          <a:lstStyle/>
          <a:p>
            <a:r>
              <a:rPr lang="en-US" dirty="0" smtClean="0"/>
              <a:t>No-Fault (PIP) Liability: Severity is Up, Frequency Relatively Flat*</a:t>
            </a:r>
          </a:p>
        </p:txBody>
      </p:sp>
      <p:graphicFrame>
        <p:nvGraphicFramePr>
          <p:cNvPr id="41986" name="Object 3"/>
          <p:cNvGraphicFramePr>
            <a:graphicFrameLocks noChangeAspect="1"/>
          </p:cNvGraphicFramePr>
          <p:nvPr>
            <p:extLst>
              <p:ext uri="{D42A27DB-BD31-4B8C-83A1-F6EECF244321}">
                <p14:modId xmlns:p14="http://schemas.microsoft.com/office/powerpoint/2010/main" val="3792480539"/>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4999"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Rectangle 4"/>
          <p:cNvSpPr>
            <a:spLocks noChangeArrowheads="1"/>
          </p:cNvSpPr>
          <p:nvPr/>
        </p:nvSpPr>
        <p:spPr bwMode="auto">
          <a:xfrm>
            <a:off x="0" y="6389410"/>
            <a:ext cx="8181975"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*No-fault states included are: FL, HI, KS, KY, MA, MI, MN, NY, ND and </a:t>
            </a:r>
            <a:r>
              <a:rPr lang="en-US" sz="1100" dirty="0" smtClean="0"/>
              <a:t>UT.</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4199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656104" y="5517030"/>
            <a:ext cx="81438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No-Fault Systems Are Less Problematic in Some States but Still of Concern in Some, Such as MI</a:t>
            </a:r>
            <a:endParaRPr lang="en-US" sz="2000" b="1" dirty="0">
              <a:solidFill>
                <a:srgbClr val="FFFFFF"/>
              </a:solidFill>
            </a:endParaRPr>
          </a:p>
        </p:txBody>
      </p:sp>
    </p:spTree>
    <p:extLst>
      <p:ext uri="{BB962C8B-B14F-4D97-AF65-F5344CB8AC3E}">
        <p14:creationId xmlns:p14="http://schemas.microsoft.com/office/powerpoint/2010/main" val="3152572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smtClean="0"/>
              <a:t>12/01/09 - 9pm</a:t>
            </a:r>
          </a:p>
        </p:txBody>
      </p:sp>
      <p:sp>
        <p:nvSpPr>
          <p:cNvPr id="4403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67</a:t>
            </a:fld>
            <a:endParaRPr lang="en-US" smtClean="0"/>
          </a:p>
        </p:txBody>
      </p:sp>
      <p:sp>
        <p:nvSpPr>
          <p:cNvPr id="44038" name="Rectangle 2"/>
          <p:cNvSpPr>
            <a:spLocks noGrp="1" noChangeArrowheads="1"/>
          </p:cNvSpPr>
          <p:nvPr>
            <p:ph type="title"/>
          </p:nvPr>
        </p:nvSpPr>
        <p:spPr>
          <a:xfrm>
            <a:off x="0" y="90488"/>
            <a:ext cx="8201025" cy="860425"/>
          </a:xfrm>
        </p:spPr>
        <p:txBody>
          <a:bodyPr/>
          <a:lstStyle/>
          <a:p>
            <a:r>
              <a:rPr lang="en-US" dirty="0" smtClean="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4084132183"/>
              </p:ext>
            </p:extLst>
          </p:nvPr>
        </p:nvGraphicFramePr>
        <p:xfrm>
          <a:off x="400050" y="1652521"/>
          <a:ext cx="8648700" cy="3762375"/>
        </p:xfrm>
        <a:graphic>
          <a:graphicData uri="http://schemas.openxmlformats.org/presentationml/2006/ole">
            <mc:AlternateContent xmlns:mc="http://schemas.openxmlformats.org/markup-compatibility/2006">
              <mc:Choice xmlns:v="urn:schemas-microsoft-com:vml" Requires="v">
                <p:oleObj spid="_x0000_s28497046"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400050" y="1652521"/>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a:t>
            </a:r>
            <a:r>
              <a:rPr lang="en-US" sz="2000" b="1" dirty="0" smtClean="0">
                <a:solidFill>
                  <a:srgbClr val="FFFFFF"/>
                </a:solidFill>
              </a:rPr>
              <a:t>Coverage</a:t>
            </a:r>
            <a:endParaRPr lang="en-US" sz="2000" b="1" dirty="0">
              <a:solidFill>
                <a:srgbClr val="FFFFFF"/>
              </a:solidFill>
            </a:endParaRPr>
          </a:p>
        </p:txBody>
      </p:sp>
      <p:sp>
        <p:nvSpPr>
          <p:cNvPr id="12" name="AutoShape 8"/>
          <p:cNvSpPr>
            <a:spLocks noChangeArrowheads="1"/>
          </p:cNvSpPr>
          <p:nvPr/>
        </p:nvSpPr>
        <p:spPr bwMode="blackWhite">
          <a:xfrm>
            <a:off x="5066253"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Severe weather is a principal cause of the spikes in both frequency and severity</a:t>
            </a:r>
            <a:endParaRPr lang="en-US" b="1" dirty="0">
              <a:solidFill>
                <a:schemeClr val="bg1"/>
              </a:solidFill>
            </a:endParaRPr>
          </a:p>
        </p:txBody>
      </p:sp>
      <p:sp>
        <p:nvSpPr>
          <p:cNvPr id="1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147505B-6734-42BC-A209-E7C2644D2067}" type="slidenum">
              <a:rPr lang="en-US" altLang="en-US" sz="900"/>
              <a:pPr algn="r">
                <a:lnSpc>
                  <a:spcPct val="85000"/>
                </a:lnSpc>
                <a:spcBef>
                  <a:spcPct val="20000"/>
                </a:spcBef>
                <a:buClrTx/>
                <a:buFontTx/>
                <a:buNone/>
              </a:pPr>
              <a:t>68</a:t>
            </a:fld>
            <a:endParaRPr lang="en-US" altLang="en-US" sz="900"/>
          </a:p>
        </p:txBody>
      </p:sp>
      <p:sp>
        <p:nvSpPr>
          <p:cNvPr id="7171" name="Rectangle 2"/>
          <p:cNvSpPr>
            <a:spLocks noGrp="1" noChangeArrowheads="1"/>
          </p:cNvSpPr>
          <p:nvPr>
            <p:ph type="title" idx="4294967295"/>
          </p:nvPr>
        </p:nvSpPr>
        <p:spPr/>
        <p:txBody>
          <a:bodyPr/>
          <a:lstStyle/>
          <a:p>
            <a:r>
              <a:rPr lang="en-US" altLang="en-US" sz="3200" dirty="0" smtClean="0">
                <a:latin typeface="Arial" panose="020B0604020202020204" pitchFamily="34" charset="0"/>
              </a:rPr>
              <a:t/>
            </a:r>
            <a:br>
              <a:rPr lang="en-US" altLang="en-US" sz="3200" dirty="0" smtClean="0">
                <a:latin typeface="Arial" panose="020B0604020202020204" pitchFamily="34" charset="0"/>
              </a:rPr>
            </a:br>
            <a:r>
              <a:rPr lang="en-US" altLang="en-US" sz="3200" dirty="0" smtClean="0">
                <a:latin typeface="Arial" panose="020B0604020202020204" pitchFamily="34" charset="0"/>
              </a:rPr>
              <a:t>Death Rates per 100,000,000 Vehicle miles, 1990-2015*</a:t>
            </a:r>
            <a:br>
              <a:rPr lang="en-US" altLang="en-US" sz="3200" dirty="0" smtClean="0">
                <a:latin typeface="Arial" panose="020B0604020202020204" pitchFamily="34" charset="0"/>
              </a:rPr>
            </a:br>
            <a:endParaRPr lang="en-US" altLang="en-US" dirty="0" smtClean="0">
              <a:latin typeface="Arial" panose="020B0604020202020204" pitchFamily="34" charset="0"/>
            </a:endParaRPr>
          </a:p>
        </p:txBody>
      </p:sp>
      <p:sp>
        <p:nvSpPr>
          <p:cNvPr id="7172" name="Rectangle 3"/>
          <p:cNvSpPr>
            <a:spLocks noChangeArrowheads="1"/>
          </p:cNvSpPr>
          <p:nvPr/>
        </p:nvSpPr>
        <p:spPr bwMode="auto">
          <a:xfrm>
            <a:off x="-173421" y="6393615"/>
            <a:ext cx="7569200"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None/>
            </a:pPr>
            <a:r>
              <a:rPr lang="en-US" altLang="en-US" sz="1400" dirty="0" smtClean="0"/>
              <a:t>*</a:t>
            </a:r>
            <a:r>
              <a:rPr lang="en-US" altLang="en-US" sz="1400" dirty="0"/>
              <a:t>Projected rate for </a:t>
            </a:r>
            <a:r>
              <a:rPr lang="en-US" altLang="en-US" sz="1400" dirty="0" smtClean="0"/>
              <a:t>2015 based on date through June 2015.</a:t>
            </a:r>
            <a:endParaRPr lang="en-US" altLang="en-US" sz="1100" dirty="0" smtClean="0"/>
          </a:p>
          <a:p>
            <a:pPr>
              <a:spcBef>
                <a:spcPct val="0"/>
              </a:spcBef>
              <a:buFont typeface="Wingdings" panose="05000000000000000000" pitchFamily="2" charset="2"/>
              <a:buNone/>
            </a:pPr>
            <a:r>
              <a:rPr lang="en-US" altLang="en-US" sz="1100" dirty="0"/>
              <a:t>	</a:t>
            </a:r>
            <a:r>
              <a:rPr lang="en-US" altLang="en-US" sz="1400" dirty="0"/>
              <a:t>Source: National Safety </a:t>
            </a:r>
            <a:r>
              <a:rPr lang="en-US" altLang="en-US" sz="1400" dirty="0" smtClean="0"/>
              <a:t>Council; Insurance Information Institute.</a:t>
            </a:r>
            <a:endParaRPr lang="en-US" altLang="en-US" sz="1400" dirty="0"/>
          </a:p>
        </p:txBody>
      </p:sp>
      <p:graphicFrame>
        <p:nvGraphicFramePr>
          <p:cNvPr id="2026500" name="Object 2"/>
          <p:cNvGraphicFramePr>
            <a:graphicFrameLocks/>
          </p:cNvGraphicFramePr>
          <p:nvPr>
            <p:extLst/>
          </p:nvPr>
        </p:nvGraphicFramePr>
        <p:xfrm>
          <a:off x="298450" y="1119352"/>
          <a:ext cx="8569325" cy="4579937"/>
        </p:xfrm>
        <a:graphic>
          <a:graphicData uri="http://schemas.openxmlformats.org/presentationml/2006/ole">
            <mc:AlternateContent xmlns:mc="http://schemas.openxmlformats.org/markup-compatibility/2006">
              <mc:Choice xmlns:v="urn:schemas-microsoft-com:vml" Requires="v">
                <p:oleObj spid="_x0000_s28491927" name="Chart" r:id="rId4" imgW="8610548" imgH="4600679" progId="MSGraph.Chart.8">
                  <p:embed followColorScheme="full"/>
                </p:oleObj>
              </mc:Choice>
              <mc:Fallback>
                <p:oleObj name="Chart" r:id="rId4" imgW="8610548" imgH="4600679" progId="MSGraph.Chart.8">
                  <p:embed followColorScheme="full"/>
                  <p:pic>
                    <p:nvPicPr>
                      <p:cNvPr id="0" name=""/>
                      <p:cNvPicPr>
                        <a:picLocks noChangeArrowheads="1"/>
                      </p:cNvPicPr>
                      <p:nvPr/>
                    </p:nvPicPr>
                    <p:blipFill>
                      <a:blip r:embed="rId5"/>
                      <a:srcRect/>
                      <a:stretch>
                        <a:fillRect/>
                      </a:stretch>
                    </p:blipFill>
                    <p:spPr bwMode="gray">
                      <a:xfrm>
                        <a:off x="298450" y="1119352"/>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6"/>
          <p:cNvSpPr>
            <a:spLocks noChangeArrowheads="1"/>
          </p:cNvSpPr>
          <p:nvPr/>
        </p:nvSpPr>
        <p:spPr bwMode="blackWhite">
          <a:xfrm>
            <a:off x="6170293" y="1119352"/>
            <a:ext cx="2511361" cy="1158982"/>
          </a:xfrm>
          <a:prstGeom prst="wedgeRectCallout">
            <a:avLst>
              <a:gd name="adj1" fmla="val -23464"/>
              <a:gd name="adj2" fmla="val 82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and high gas prices reduced miles driven, accelerating the drop in death rates</a:t>
            </a:r>
            <a:endParaRPr lang="en-US" sz="1600" b="1" dirty="0">
              <a:solidFill>
                <a:schemeClr val="bg1"/>
              </a:solidFill>
            </a:endParaRPr>
          </a:p>
        </p:txBody>
      </p:sp>
      <p:sp>
        <p:nvSpPr>
          <p:cNvPr id="8" name="AutoShape 7"/>
          <p:cNvSpPr>
            <a:spLocks noChangeArrowheads="1"/>
          </p:cNvSpPr>
          <p:nvPr/>
        </p:nvSpPr>
        <p:spPr bwMode="blackWhite">
          <a:xfrm>
            <a:off x="5990896" y="3848318"/>
            <a:ext cx="2454002" cy="931589"/>
          </a:xfrm>
          <a:prstGeom prst="wedgeRectCallout">
            <a:avLst>
              <a:gd name="adj1" fmla="val 55276"/>
              <a:gd name="adj2" fmla="val -113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Motor vehicle fatality rates appear to be ticking up in 2015</a:t>
            </a:r>
            <a:endParaRPr lang="en-US" sz="1600" b="1" dirty="0">
              <a:solidFill>
                <a:srgbClr val="FFFFFF"/>
              </a:solidFill>
              <a:cs typeface="Arial" charset="0"/>
            </a:endParaRPr>
          </a:p>
        </p:txBody>
      </p:sp>
      <p:sp>
        <p:nvSpPr>
          <p:cNvPr id="10" name="TextBox 1"/>
          <p:cNvSpPr txBox="1">
            <a:spLocks noChangeArrowheads="1"/>
          </p:cNvSpPr>
          <p:nvPr/>
        </p:nvSpPr>
        <p:spPr bwMode="auto">
          <a:xfrm>
            <a:off x="1114698" y="5885489"/>
            <a:ext cx="6936828" cy="3693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solidFill>
                  <a:schemeClr val="bg1"/>
                </a:solidFill>
              </a:rPr>
              <a:t>Vehicle death rates fell by nearly half between 1990 and 2010</a:t>
            </a:r>
            <a:endParaRPr lang="en-US" altLang="en-US" b="1" dirty="0">
              <a:solidFill>
                <a:schemeClr val="bg1"/>
              </a:solidFill>
            </a:endParaRPr>
          </a:p>
        </p:txBody>
      </p:sp>
      <p:sp>
        <p:nvSpPr>
          <p:cNvPr id="2" name="Oval 1"/>
          <p:cNvSpPr/>
          <p:nvPr/>
        </p:nvSpPr>
        <p:spPr>
          <a:xfrm>
            <a:off x="7819697" y="2542216"/>
            <a:ext cx="1056946" cy="8671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271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3200"/>
                            </p:stCondLst>
                            <p:childTnLst>
                              <p:par>
                                <p:cTn id="13" presetID="22" presetClass="entr" presetSubtype="4"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40674" name="Rectangle 2"/>
          <p:cNvSpPr>
            <a:spLocks noGrp="1" noChangeArrowheads="1"/>
          </p:cNvSpPr>
          <p:nvPr>
            <p:ph type="title" idx="4294967295"/>
          </p:nvPr>
        </p:nvSpPr>
        <p:spPr>
          <a:xfrm>
            <a:off x="198120" y="76200"/>
            <a:ext cx="7696200" cy="914400"/>
          </a:xfrm>
        </p:spPr>
        <p:txBody>
          <a:bodyPr/>
          <a:lstStyle/>
          <a:p>
            <a:pPr>
              <a:lnSpc>
                <a:spcPct val="80000"/>
              </a:lnSpc>
            </a:pPr>
            <a:r>
              <a:rPr lang="en-US" altLang="en-US" sz="3200" dirty="0" smtClean="0"/>
              <a:t>Auto Insurance: Claim Frequency Impacts of Energy Crisis of 1973/4</a:t>
            </a:r>
            <a:endParaRPr lang="en-US" altLang="en-US" sz="2000" dirty="0" smtClean="0"/>
          </a:p>
        </p:txBody>
      </p:sp>
      <p:sp>
        <p:nvSpPr>
          <p:cNvPr id="88067" name="Rectangle 4"/>
          <p:cNvSpPr>
            <a:spLocks noChangeArrowheads="1"/>
          </p:cNvSpPr>
          <p:nvPr/>
        </p:nvSpPr>
        <p:spPr bwMode="auto">
          <a:xfrm>
            <a:off x="76200" y="6629400"/>
            <a:ext cx="82296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nSpc>
                <a:spcPct val="85000"/>
              </a:lnSpc>
            </a:pPr>
            <a:r>
              <a:rPr lang="en-US" altLang="en-US" sz="1200" dirty="0">
                <a:latin typeface="Arial" panose="020B0604020202020204" pitchFamily="34" charset="0"/>
              </a:rPr>
              <a:t>Source: ISO, US DOT.</a:t>
            </a:r>
          </a:p>
        </p:txBody>
      </p:sp>
      <p:pic>
        <p:nvPicPr>
          <p:cNvPr id="88068" name="Picture 4" descr="Auto Freq Oil Crisis 1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510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Line 5"/>
          <p:cNvSpPr>
            <a:spLocks noChangeShapeType="1"/>
          </p:cNvSpPr>
          <p:nvPr/>
        </p:nvSpPr>
        <p:spPr bwMode="auto">
          <a:xfrm>
            <a:off x="3581400" y="2133600"/>
            <a:ext cx="0" cy="3810000"/>
          </a:xfrm>
          <a:prstGeom prst="line">
            <a:avLst/>
          </a:prstGeom>
          <a:noFill/>
          <a:ln w="3810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4598" name="AutoShape 6"/>
          <p:cNvSpPr>
            <a:spLocks noChangeArrowheads="1"/>
          </p:cNvSpPr>
          <p:nvPr/>
        </p:nvSpPr>
        <p:spPr bwMode="auto">
          <a:xfrm>
            <a:off x="152400" y="1600200"/>
            <a:ext cx="1600200" cy="1066800"/>
          </a:xfrm>
          <a:prstGeom prst="wedgeRectCallout">
            <a:avLst>
              <a:gd name="adj1" fmla="val 156847"/>
              <a:gd name="adj2" fmla="val -5505"/>
            </a:avLst>
          </a:prstGeom>
          <a:solidFill>
            <a:srgbClr val="FF33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rPr>
              <a:t>Oct. 17, 1973: Arab oil embargo begins</a:t>
            </a:r>
            <a:endParaRPr lang="en-US" altLang="en-US" sz="1400">
              <a:solidFill>
                <a:schemeClr val="bg1"/>
              </a:solidFill>
            </a:endParaRPr>
          </a:p>
        </p:txBody>
      </p:sp>
      <p:sp>
        <p:nvSpPr>
          <p:cNvPr id="6894599" name="AutoShape 7"/>
          <p:cNvSpPr>
            <a:spLocks noChangeArrowheads="1"/>
          </p:cNvSpPr>
          <p:nvPr/>
        </p:nvSpPr>
        <p:spPr bwMode="auto">
          <a:xfrm>
            <a:off x="76200" y="2819400"/>
            <a:ext cx="1981200" cy="1752600"/>
          </a:xfrm>
          <a:prstGeom prst="wedgeRectCallout">
            <a:avLst>
              <a:gd name="adj1" fmla="val 33412"/>
              <a:gd name="adj2" fmla="val -26903"/>
            </a:avLst>
          </a:prstGeom>
          <a:solidFill>
            <a:srgbClr val="FF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t>Frequency </a:t>
            </a:r>
            <a:r>
              <a:rPr lang="en-US" altLang="en-US" sz="2000" b="1" u="sng"/>
              <a:t>Impacts</a:t>
            </a:r>
          </a:p>
          <a:p>
            <a:pPr algn="ctr">
              <a:lnSpc>
                <a:spcPct val="80000"/>
              </a:lnSpc>
            </a:pPr>
            <a:r>
              <a:rPr lang="en-US" altLang="en-US" sz="2000" b="1"/>
              <a:t>Collision: -7.7%</a:t>
            </a:r>
          </a:p>
          <a:p>
            <a:pPr algn="ctr">
              <a:lnSpc>
                <a:spcPct val="80000"/>
              </a:lnSpc>
            </a:pPr>
            <a:r>
              <a:rPr lang="en-US" altLang="en-US" sz="2000" b="1"/>
              <a:t>PD: -9.5%</a:t>
            </a:r>
          </a:p>
          <a:p>
            <a:pPr algn="ctr">
              <a:lnSpc>
                <a:spcPct val="80000"/>
              </a:lnSpc>
            </a:pPr>
            <a:r>
              <a:rPr lang="en-US" altLang="en-US" sz="2000" b="1"/>
              <a:t>BI: -13.3%</a:t>
            </a:r>
          </a:p>
        </p:txBody>
      </p:sp>
      <p:sp>
        <p:nvSpPr>
          <p:cNvPr id="88072" name="Line 8"/>
          <p:cNvSpPr>
            <a:spLocks noChangeShapeType="1"/>
          </p:cNvSpPr>
          <p:nvPr/>
        </p:nvSpPr>
        <p:spPr bwMode="auto">
          <a:xfrm>
            <a:off x="4191000" y="2133600"/>
            <a:ext cx="0" cy="3810000"/>
          </a:xfrm>
          <a:prstGeom prst="line">
            <a:avLst/>
          </a:prstGeom>
          <a:noFill/>
          <a:ln w="38100">
            <a:solidFill>
              <a:srgbClr val="00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4601" name="AutoShape 9"/>
          <p:cNvSpPr>
            <a:spLocks noChangeArrowheads="1"/>
          </p:cNvSpPr>
          <p:nvPr/>
        </p:nvSpPr>
        <p:spPr bwMode="auto">
          <a:xfrm>
            <a:off x="7315200" y="1752600"/>
            <a:ext cx="1676400" cy="1524000"/>
          </a:xfrm>
          <a:prstGeom prst="wedgeRectCallout">
            <a:avLst>
              <a:gd name="adj1" fmla="val -230116"/>
              <a:gd name="adj2" fmla="val -25833"/>
            </a:avLst>
          </a:prstGeom>
          <a:solidFill>
            <a:srgbClr val="00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t>March 17, 1974: Arab oil states announce end to embargo</a:t>
            </a:r>
            <a:endParaRPr lang="en-US" altLang="en-US" sz="1400"/>
          </a:p>
        </p:txBody>
      </p:sp>
      <p:sp>
        <p:nvSpPr>
          <p:cNvPr id="6894602" name="AutoShape 10"/>
          <p:cNvSpPr>
            <a:spLocks noChangeArrowheads="1"/>
          </p:cNvSpPr>
          <p:nvPr/>
        </p:nvSpPr>
        <p:spPr bwMode="auto">
          <a:xfrm>
            <a:off x="76200" y="4724400"/>
            <a:ext cx="1981200" cy="1752600"/>
          </a:xfrm>
          <a:prstGeom prst="wedgeRectCallout">
            <a:avLst>
              <a:gd name="adj1" fmla="val 33412"/>
              <a:gd name="adj2" fmla="val -26903"/>
            </a:avLst>
          </a:prstGeom>
          <a:solidFill>
            <a:srgbClr val="CCFF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u="sng"/>
              <a:t>Driving Stats</a:t>
            </a:r>
          </a:p>
          <a:p>
            <a:pPr algn="ctr">
              <a:lnSpc>
                <a:spcPct val="80000"/>
              </a:lnSpc>
              <a:buFont typeface="Wingdings" panose="05000000000000000000" pitchFamily="2" charset="2"/>
              <a:buChar char=""/>
            </a:pPr>
            <a:r>
              <a:rPr lang="en-US" altLang="en-US" sz="2000" b="1"/>
              <a:t>Gas prices rose 35-40%</a:t>
            </a:r>
          </a:p>
          <a:p>
            <a:pPr algn="ctr">
              <a:lnSpc>
                <a:spcPct val="80000"/>
              </a:lnSpc>
              <a:buFont typeface="Wingdings" panose="05000000000000000000" pitchFamily="2" charset="2"/>
              <a:buChar char=""/>
            </a:pPr>
            <a:r>
              <a:rPr lang="en-US" altLang="en-US" sz="2000" b="1"/>
              <a:t>Miles driven fell 6.7% in 1974</a:t>
            </a:r>
          </a:p>
        </p:txBody>
      </p:sp>
      <p:sp>
        <p:nvSpPr>
          <p:cNvPr id="6894603" name="AutoShape 11"/>
          <p:cNvSpPr>
            <a:spLocks noChangeArrowheads="1"/>
          </p:cNvSpPr>
          <p:nvPr/>
        </p:nvSpPr>
        <p:spPr bwMode="auto">
          <a:xfrm>
            <a:off x="7315200" y="3581400"/>
            <a:ext cx="1676400" cy="2133600"/>
          </a:xfrm>
          <a:prstGeom prst="wedgeRectCallout">
            <a:avLst>
              <a:gd name="adj1" fmla="val -213634"/>
              <a:gd name="adj2" fmla="val -80505"/>
            </a:avLst>
          </a:prstGeom>
          <a:solidFill>
            <a:srgbClr val="FF00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rPr>
              <a:t>Frequency began to rebound almost immediately after the embargo ended</a:t>
            </a:r>
            <a:endParaRPr lang="en-US" altLang="en-US" sz="1400">
              <a:solidFill>
                <a:schemeClr val="bg1"/>
              </a:solidFill>
            </a:endParaRPr>
          </a:p>
        </p:txBody>
      </p:sp>
    </p:spTree>
    <p:extLst>
      <p:ext uri="{BB962C8B-B14F-4D97-AF65-F5344CB8AC3E}">
        <p14:creationId xmlns:p14="http://schemas.microsoft.com/office/powerpoint/2010/main" val="87102939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40674"/>
                                        </p:tgtEl>
                                        <p:attrNameLst>
                                          <p:attrName>style.visibility</p:attrName>
                                        </p:attrNameLst>
                                      </p:cBhvr>
                                      <p:to>
                                        <p:strVal val="visible"/>
                                      </p:to>
                                    </p:set>
                                    <p:animEffect transition="in" filter="blinds(vertical)">
                                      <p:cBhvr>
                                        <p:cTn id="7" dur="500"/>
                                        <p:tgtEl>
                                          <p:spTgt spid="69406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94598"/>
                                        </p:tgtEl>
                                        <p:attrNameLst>
                                          <p:attrName>style.visibility</p:attrName>
                                        </p:attrNameLst>
                                      </p:cBhvr>
                                      <p:to>
                                        <p:strVal val="visible"/>
                                      </p:to>
                                    </p:set>
                                    <p:animEffect transition="in" filter="fade">
                                      <p:cBhvr>
                                        <p:cTn id="10" dur="2000"/>
                                        <p:tgtEl>
                                          <p:spTgt spid="68945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94599"/>
                                        </p:tgtEl>
                                        <p:attrNameLst>
                                          <p:attrName>style.visibility</p:attrName>
                                        </p:attrNameLst>
                                      </p:cBhvr>
                                      <p:to>
                                        <p:strVal val="visible"/>
                                      </p:to>
                                    </p:set>
                                    <p:animEffect transition="in" filter="fade">
                                      <p:cBhvr>
                                        <p:cTn id="13" dur="2000"/>
                                        <p:tgtEl>
                                          <p:spTgt spid="689459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94601"/>
                                        </p:tgtEl>
                                        <p:attrNameLst>
                                          <p:attrName>style.visibility</p:attrName>
                                        </p:attrNameLst>
                                      </p:cBhvr>
                                      <p:to>
                                        <p:strVal val="visible"/>
                                      </p:to>
                                    </p:set>
                                    <p:animEffect transition="in" filter="fade">
                                      <p:cBhvr>
                                        <p:cTn id="16" dur="2000"/>
                                        <p:tgtEl>
                                          <p:spTgt spid="68946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94602"/>
                                        </p:tgtEl>
                                        <p:attrNameLst>
                                          <p:attrName>style.visibility</p:attrName>
                                        </p:attrNameLst>
                                      </p:cBhvr>
                                      <p:to>
                                        <p:strVal val="visible"/>
                                      </p:to>
                                    </p:set>
                                    <p:animEffect transition="in" filter="fade">
                                      <p:cBhvr>
                                        <p:cTn id="19" dur="2000"/>
                                        <p:tgtEl>
                                          <p:spTgt spid="68946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94603"/>
                                        </p:tgtEl>
                                        <p:attrNameLst>
                                          <p:attrName>style.visibility</p:attrName>
                                        </p:attrNameLst>
                                      </p:cBhvr>
                                      <p:to>
                                        <p:strVal val="visible"/>
                                      </p:to>
                                    </p:set>
                                    <p:animEffect transition="in" filter="fade">
                                      <p:cBhvr>
                                        <p:cTn id="22" dur="2000"/>
                                        <p:tgtEl>
                                          <p:spTgt spid="6894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0674" grpId="0" autoUpdateAnimBg="0"/>
      <p:bldP spid="6894598" grpId="0" animBg="1"/>
      <p:bldP spid="6894599" grpId="0" animBg="1"/>
      <p:bldP spid="6894601" grpId="0" animBg="1"/>
      <p:bldP spid="6894602" grpId="0" animBg="1"/>
      <p:bldP spid="689460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7</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-2014*</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583373831"/>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502151"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914026" y="3389586"/>
            <a:ext cx="2554388"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654712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940674" name="Rectangle 2"/>
          <p:cNvSpPr>
            <a:spLocks noGrp="1" noChangeArrowheads="1"/>
          </p:cNvSpPr>
          <p:nvPr>
            <p:ph type="title" idx="4294967295"/>
          </p:nvPr>
        </p:nvSpPr>
        <p:spPr>
          <a:xfrm>
            <a:off x="248920" y="76200"/>
            <a:ext cx="7696200" cy="914400"/>
          </a:xfrm>
        </p:spPr>
        <p:txBody>
          <a:bodyPr/>
          <a:lstStyle/>
          <a:p>
            <a:pPr>
              <a:lnSpc>
                <a:spcPct val="80000"/>
              </a:lnSpc>
            </a:pPr>
            <a:r>
              <a:rPr lang="en-US" altLang="en-US" sz="3200" dirty="0" smtClean="0"/>
              <a:t>Auto Insurance: Claim Severity Impacts of Energy Crisis of 1973/4</a:t>
            </a:r>
            <a:endParaRPr lang="en-US" altLang="en-US" sz="2000" dirty="0" smtClean="0"/>
          </a:p>
        </p:txBody>
      </p:sp>
      <p:sp>
        <p:nvSpPr>
          <p:cNvPr id="89091" name="Rectangle 4"/>
          <p:cNvSpPr>
            <a:spLocks noChangeArrowheads="1"/>
          </p:cNvSpPr>
          <p:nvPr/>
        </p:nvSpPr>
        <p:spPr bwMode="auto">
          <a:xfrm>
            <a:off x="76200" y="6502400"/>
            <a:ext cx="82296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nSpc>
                <a:spcPct val="85000"/>
              </a:lnSpc>
            </a:pPr>
            <a:r>
              <a:rPr lang="en-US" altLang="en-US" sz="1200" dirty="0">
                <a:latin typeface="Arial" panose="020B0604020202020204" pitchFamily="34" charset="0"/>
              </a:rPr>
              <a:t>Source: ISO.</a:t>
            </a:r>
          </a:p>
        </p:txBody>
      </p:sp>
      <p:sp>
        <p:nvSpPr>
          <p:cNvPr id="6896644" name="AutoShape 4"/>
          <p:cNvSpPr>
            <a:spLocks noChangeArrowheads="1"/>
          </p:cNvSpPr>
          <p:nvPr/>
        </p:nvSpPr>
        <p:spPr bwMode="auto">
          <a:xfrm>
            <a:off x="76200" y="2819400"/>
            <a:ext cx="1981200" cy="1752600"/>
          </a:xfrm>
          <a:prstGeom prst="wedgeRectCallout">
            <a:avLst>
              <a:gd name="adj1" fmla="val 33412"/>
              <a:gd name="adj2" fmla="val -26903"/>
            </a:avLst>
          </a:prstGeom>
          <a:solidFill>
            <a:srgbClr val="FF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latin typeface="Arial" panose="020B0604020202020204" pitchFamily="34" charset="0"/>
                <a:cs typeface="Arial" panose="020B0604020202020204" pitchFamily="34" charset="0"/>
              </a:rPr>
              <a:t>Severity </a:t>
            </a:r>
            <a:r>
              <a:rPr lang="en-US" altLang="en-US" sz="2000" b="1" u="sng">
                <a:latin typeface="Arial" panose="020B0604020202020204" pitchFamily="34" charset="0"/>
                <a:cs typeface="Arial" panose="020B0604020202020204" pitchFamily="34" charset="0"/>
              </a:rPr>
              <a:t>Impacts</a:t>
            </a:r>
          </a:p>
          <a:p>
            <a:pPr algn="ctr">
              <a:lnSpc>
                <a:spcPct val="80000"/>
              </a:lnSpc>
            </a:pPr>
            <a:r>
              <a:rPr lang="en-US" altLang="en-US" sz="2000" b="1">
                <a:latin typeface="Arial" panose="020B0604020202020204" pitchFamily="34" charset="0"/>
                <a:cs typeface="Arial" panose="020B0604020202020204" pitchFamily="34" charset="0"/>
              </a:rPr>
              <a:t>Collision: -7.5%</a:t>
            </a:r>
          </a:p>
          <a:p>
            <a:pPr algn="ctr">
              <a:lnSpc>
                <a:spcPct val="80000"/>
              </a:lnSpc>
            </a:pPr>
            <a:r>
              <a:rPr lang="en-US" altLang="en-US" sz="2000" b="1">
                <a:latin typeface="Arial" panose="020B0604020202020204" pitchFamily="34" charset="0"/>
                <a:cs typeface="Arial" panose="020B0604020202020204" pitchFamily="34" charset="0"/>
              </a:rPr>
              <a:t>PD: +15.9%</a:t>
            </a:r>
          </a:p>
          <a:p>
            <a:pPr algn="ctr">
              <a:lnSpc>
                <a:spcPct val="80000"/>
              </a:lnSpc>
            </a:pPr>
            <a:r>
              <a:rPr lang="en-US" altLang="en-US" sz="2000" b="1">
                <a:latin typeface="Arial" panose="020B0604020202020204" pitchFamily="34" charset="0"/>
                <a:cs typeface="Arial" panose="020B0604020202020204" pitchFamily="34" charset="0"/>
              </a:rPr>
              <a:t>BI: N/A*</a:t>
            </a:r>
          </a:p>
        </p:txBody>
      </p:sp>
      <p:sp>
        <p:nvSpPr>
          <p:cNvPr id="6896645" name="AutoShape 5"/>
          <p:cNvSpPr>
            <a:spLocks noChangeArrowheads="1"/>
          </p:cNvSpPr>
          <p:nvPr/>
        </p:nvSpPr>
        <p:spPr bwMode="auto">
          <a:xfrm>
            <a:off x="76200" y="4724400"/>
            <a:ext cx="1981200" cy="1752600"/>
          </a:xfrm>
          <a:prstGeom prst="wedgeRectCallout">
            <a:avLst>
              <a:gd name="adj1" fmla="val 33412"/>
              <a:gd name="adj2" fmla="val -26903"/>
            </a:avLst>
          </a:prstGeom>
          <a:solidFill>
            <a:srgbClr val="CCFF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u="sng">
                <a:latin typeface="Arial" panose="020B0604020202020204" pitchFamily="34" charset="0"/>
                <a:cs typeface="Arial" panose="020B0604020202020204" pitchFamily="34" charset="0"/>
              </a:rPr>
              <a:t>Driving Stats</a:t>
            </a:r>
          </a:p>
          <a:p>
            <a:pPr algn="ctr">
              <a:lnSpc>
                <a:spcPct val="80000"/>
              </a:lnSpc>
              <a:buFont typeface="Wingdings" panose="05000000000000000000" pitchFamily="2" charset="2"/>
              <a:buChar char=""/>
            </a:pPr>
            <a:r>
              <a:rPr lang="en-US" altLang="en-US" sz="2000" b="1">
                <a:latin typeface="Arial" panose="020B0604020202020204" pitchFamily="34" charset="0"/>
                <a:cs typeface="Arial" panose="020B0604020202020204" pitchFamily="34" charset="0"/>
              </a:rPr>
              <a:t>Gas prices rose 35-40%</a:t>
            </a:r>
          </a:p>
          <a:p>
            <a:pPr algn="ctr">
              <a:lnSpc>
                <a:spcPct val="80000"/>
              </a:lnSpc>
              <a:buFont typeface="Wingdings" panose="05000000000000000000" pitchFamily="2" charset="2"/>
              <a:buChar char=""/>
            </a:pPr>
            <a:r>
              <a:rPr lang="en-US" altLang="en-US" sz="2000" b="1">
                <a:latin typeface="Arial" panose="020B0604020202020204" pitchFamily="34" charset="0"/>
                <a:cs typeface="Arial" panose="020B0604020202020204" pitchFamily="34" charset="0"/>
              </a:rPr>
              <a:t>Miles driven fell 6.7% in 1974</a:t>
            </a:r>
          </a:p>
        </p:txBody>
      </p:sp>
      <p:pic>
        <p:nvPicPr>
          <p:cNvPr id="89094" name="Picture 6" descr="Auto Sev Oil Crisis 1 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96647" name="AutoShape 7"/>
          <p:cNvSpPr>
            <a:spLocks noChangeArrowheads="1"/>
          </p:cNvSpPr>
          <p:nvPr/>
        </p:nvSpPr>
        <p:spPr bwMode="auto">
          <a:xfrm>
            <a:off x="152400" y="1524000"/>
            <a:ext cx="1747520" cy="1066800"/>
          </a:xfrm>
          <a:prstGeom prst="wedgeRectCallout">
            <a:avLst>
              <a:gd name="adj1" fmla="val 146076"/>
              <a:gd name="adj2" fmla="val -743"/>
            </a:avLst>
          </a:prstGeom>
          <a:solidFill>
            <a:srgbClr val="FF33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dirty="0">
                <a:solidFill>
                  <a:schemeClr val="bg1"/>
                </a:solidFill>
                <a:latin typeface="Arial" panose="020B0604020202020204" pitchFamily="34" charset="0"/>
                <a:cs typeface="Arial" panose="020B0604020202020204" pitchFamily="34" charset="0"/>
              </a:rPr>
              <a:t>Oct. 17, 1973: Arab oil embargo begins</a:t>
            </a:r>
            <a:endParaRPr lang="en-US" altLang="en-US" sz="1400" dirty="0">
              <a:solidFill>
                <a:schemeClr val="bg1"/>
              </a:solidFill>
              <a:latin typeface="Arial" panose="020B0604020202020204" pitchFamily="34" charset="0"/>
              <a:cs typeface="Arial" panose="020B0604020202020204" pitchFamily="34" charset="0"/>
            </a:endParaRPr>
          </a:p>
        </p:txBody>
      </p:sp>
      <p:sp>
        <p:nvSpPr>
          <p:cNvPr id="89096" name="Line 8"/>
          <p:cNvSpPr>
            <a:spLocks noChangeShapeType="1"/>
          </p:cNvSpPr>
          <p:nvPr/>
        </p:nvSpPr>
        <p:spPr bwMode="auto">
          <a:xfrm>
            <a:off x="3733800" y="2057400"/>
            <a:ext cx="0" cy="4114800"/>
          </a:xfrm>
          <a:prstGeom prst="line">
            <a:avLst/>
          </a:prstGeom>
          <a:noFill/>
          <a:ln w="3810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89097" name="Line 9"/>
          <p:cNvSpPr>
            <a:spLocks noChangeShapeType="1"/>
          </p:cNvSpPr>
          <p:nvPr/>
        </p:nvSpPr>
        <p:spPr bwMode="auto">
          <a:xfrm>
            <a:off x="4267200" y="2057400"/>
            <a:ext cx="0" cy="4114800"/>
          </a:xfrm>
          <a:prstGeom prst="line">
            <a:avLst/>
          </a:prstGeom>
          <a:noFill/>
          <a:ln w="38100">
            <a:solidFill>
              <a:srgbClr val="00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6650" name="AutoShape 10"/>
          <p:cNvSpPr>
            <a:spLocks noChangeArrowheads="1"/>
          </p:cNvSpPr>
          <p:nvPr/>
        </p:nvSpPr>
        <p:spPr bwMode="auto">
          <a:xfrm>
            <a:off x="7315200" y="1676400"/>
            <a:ext cx="1676400" cy="1524000"/>
          </a:xfrm>
          <a:prstGeom prst="wedgeRectCallout">
            <a:avLst>
              <a:gd name="adj1" fmla="val -230116"/>
              <a:gd name="adj2" fmla="val -25833"/>
            </a:avLst>
          </a:prstGeom>
          <a:solidFill>
            <a:srgbClr val="00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latin typeface="Arial" panose="020B0604020202020204" pitchFamily="34" charset="0"/>
                <a:cs typeface="Arial" panose="020B0604020202020204" pitchFamily="34" charset="0"/>
              </a:rPr>
              <a:t>March 17, 1974: Arab oil states announce end to embargo</a:t>
            </a:r>
            <a:endParaRPr lang="en-US" altLang="en-US" sz="1400">
              <a:latin typeface="Arial" panose="020B0604020202020204" pitchFamily="34" charset="0"/>
              <a:cs typeface="Arial" panose="020B0604020202020204" pitchFamily="34" charset="0"/>
            </a:endParaRPr>
          </a:p>
        </p:txBody>
      </p:sp>
      <p:sp>
        <p:nvSpPr>
          <p:cNvPr id="6896651" name="AutoShape 11"/>
          <p:cNvSpPr>
            <a:spLocks noChangeArrowheads="1"/>
          </p:cNvSpPr>
          <p:nvPr/>
        </p:nvSpPr>
        <p:spPr bwMode="auto">
          <a:xfrm>
            <a:off x="7239000" y="3429000"/>
            <a:ext cx="1828800" cy="3200400"/>
          </a:xfrm>
          <a:prstGeom prst="wedgeRectCallout">
            <a:avLst>
              <a:gd name="adj1" fmla="val -25954"/>
              <a:gd name="adj2" fmla="val -42310"/>
            </a:avLst>
          </a:prstGeom>
          <a:solidFill>
            <a:srgbClr val="FF00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latin typeface="Arial" panose="020B0604020202020204" pitchFamily="34" charset="0"/>
                <a:cs typeface="Arial" panose="020B0604020202020204" pitchFamily="34" charset="0"/>
              </a:rPr>
              <a:t>Collision severity began to rebound almost immediately after the embargo ended; PD accelerated as inflation rose; No discernable trend change in BI.</a:t>
            </a:r>
            <a:endParaRPr lang="en-US" alt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19000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40674"/>
                                        </p:tgtEl>
                                        <p:attrNameLst>
                                          <p:attrName>style.visibility</p:attrName>
                                        </p:attrNameLst>
                                      </p:cBhvr>
                                      <p:to>
                                        <p:strVal val="visible"/>
                                      </p:to>
                                    </p:set>
                                    <p:animEffect transition="in" filter="blinds(vertical)">
                                      <p:cBhvr>
                                        <p:cTn id="7" dur="500"/>
                                        <p:tgtEl>
                                          <p:spTgt spid="69406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96644"/>
                                        </p:tgtEl>
                                        <p:attrNameLst>
                                          <p:attrName>style.visibility</p:attrName>
                                        </p:attrNameLst>
                                      </p:cBhvr>
                                      <p:to>
                                        <p:strVal val="visible"/>
                                      </p:to>
                                    </p:set>
                                    <p:animEffect transition="in" filter="fade">
                                      <p:cBhvr>
                                        <p:cTn id="10" dur="2000"/>
                                        <p:tgtEl>
                                          <p:spTgt spid="68966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96645"/>
                                        </p:tgtEl>
                                        <p:attrNameLst>
                                          <p:attrName>style.visibility</p:attrName>
                                        </p:attrNameLst>
                                      </p:cBhvr>
                                      <p:to>
                                        <p:strVal val="visible"/>
                                      </p:to>
                                    </p:set>
                                    <p:animEffect transition="in" filter="fade">
                                      <p:cBhvr>
                                        <p:cTn id="13" dur="2000"/>
                                        <p:tgtEl>
                                          <p:spTgt spid="68966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96647"/>
                                        </p:tgtEl>
                                        <p:attrNameLst>
                                          <p:attrName>style.visibility</p:attrName>
                                        </p:attrNameLst>
                                      </p:cBhvr>
                                      <p:to>
                                        <p:strVal val="visible"/>
                                      </p:to>
                                    </p:set>
                                    <p:animEffect transition="in" filter="fade">
                                      <p:cBhvr>
                                        <p:cTn id="16" dur="2000"/>
                                        <p:tgtEl>
                                          <p:spTgt spid="68966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96650"/>
                                        </p:tgtEl>
                                        <p:attrNameLst>
                                          <p:attrName>style.visibility</p:attrName>
                                        </p:attrNameLst>
                                      </p:cBhvr>
                                      <p:to>
                                        <p:strVal val="visible"/>
                                      </p:to>
                                    </p:set>
                                    <p:animEffect transition="in" filter="fade">
                                      <p:cBhvr>
                                        <p:cTn id="19" dur="2000"/>
                                        <p:tgtEl>
                                          <p:spTgt spid="68966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96651"/>
                                        </p:tgtEl>
                                        <p:attrNameLst>
                                          <p:attrName>style.visibility</p:attrName>
                                        </p:attrNameLst>
                                      </p:cBhvr>
                                      <p:to>
                                        <p:strVal val="visible"/>
                                      </p:to>
                                    </p:set>
                                    <p:animEffect transition="in" filter="fade">
                                      <p:cBhvr>
                                        <p:cTn id="22" dur="2000"/>
                                        <p:tgtEl>
                                          <p:spTgt spid="6896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0674" grpId="0" autoUpdateAnimBg="0"/>
      <p:bldP spid="6896644" grpId="0" animBg="1"/>
      <p:bldP spid="6896645" grpId="0" animBg="1"/>
      <p:bldP spid="6896647" grpId="0" animBg="1"/>
      <p:bldP spid="6896650" grpId="0" animBg="1"/>
      <p:bldP spid="689665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76225" y="123825"/>
            <a:ext cx="7400925" cy="860425"/>
          </a:xfrm>
        </p:spPr>
        <p:txBody>
          <a:bodyPr/>
          <a:lstStyle/>
          <a:p>
            <a:r>
              <a:rPr lang="en-US" sz="2800" dirty="0" smtClean="0"/>
              <a:t>Auto Insurance Claim Cost Drivers Continue to Grow Faster than CPI</a:t>
            </a:r>
          </a:p>
        </p:txBody>
      </p:sp>
      <p:sp>
        <p:nvSpPr>
          <p:cNvPr id="1028" name="Rectangle 4"/>
          <p:cNvSpPr>
            <a:spLocks noChangeArrowheads="1"/>
          </p:cNvSpPr>
          <p:nvPr/>
        </p:nvSpPr>
        <p:spPr bwMode="auto">
          <a:xfrm>
            <a:off x="0" y="6575425"/>
            <a:ext cx="86868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Insurance Information Institute.</a:t>
            </a:r>
          </a:p>
        </p:txBody>
      </p:sp>
      <p:graphicFrame>
        <p:nvGraphicFramePr>
          <p:cNvPr id="1026" name="Object 2"/>
          <p:cNvGraphicFramePr>
            <a:graphicFrameLocks/>
          </p:cNvGraphicFramePr>
          <p:nvPr>
            <p:extLst>
              <p:ext uri="{D42A27DB-BD31-4B8C-83A1-F6EECF244321}">
                <p14:modId xmlns:p14="http://schemas.microsoft.com/office/powerpoint/2010/main" val="2145080088"/>
              </p:ext>
            </p:extLst>
          </p:nvPr>
        </p:nvGraphicFramePr>
        <p:xfrm>
          <a:off x="265113" y="1408113"/>
          <a:ext cx="8364537" cy="4564062"/>
        </p:xfrm>
        <a:graphic>
          <a:graphicData uri="http://schemas.openxmlformats.org/presentationml/2006/ole">
            <mc:AlternateContent xmlns:mc="http://schemas.openxmlformats.org/markup-compatibility/2006">
              <mc:Choice xmlns:v="urn:schemas-microsoft-com:vml" Requires="v">
                <p:oleObj spid="_x0000_s28501131" name="Chart" r:id="rId4" imgW="5645354" imgH="2882854" progId="MSGraph.Chart.8">
                  <p:embed followColorScheme="full"/>
                </p:oleObj>
              </mc:Choice>
              <mc:Fallback>
                <p:oleObj name="Chart" r:id="rId4" imgW="5645354" imgH="2882854" progId="MSGraph.Chart.8">
                  <p:embed followColorScheme="full"/>
                  <p:pic>
                    <p:nvPicPr>
                      <p:cNvPr id="0" name=""/>
                      <p:cNvPicPr>
                        <a:picLocks noChangeArrowheads="1"/>
                      </p:cNvPicPr>
                      <p:nvPr/>
                    </p:nvPicPr>
                    <p:blipFill>
                      <a:blip r:embed="rId5"/>
                      <a:srcRect/>
                      <a:stretch>
                        <a:fillRect/>
                      </a:stretch>
                    </p:blipFill>
                    <p:spPr bwMode="auto">
                      <a:xfrm>
                        <a:off x="265113" y="1408113"/>
                        <a:ext cx="8364537" cy="456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blackWhite">
          <a:xfrm>
            <a:off x="327025" y="5943600"/>
            <a:ext cx="8524875" cy="5746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Healthcare costs are a </a:t>
            </a:r>
            <a:r>
              <a:rPr lang="en-US" b="1" dirty="0" smtClean="0">
                <a:solidFill>
                  <a:srgbClr val="FFFFFF"/>
                </a:solidFill>
              </a:rPr>
              <a:t>major cost driver and are expected to accelerate in the years ahead</a:t>
            </a:r>
            <a:endParaRPr lang="en-US" b="1" dirty="0">
              <a:solidFill>
                <a:srgbClr val="FFFFFF"/>
              </a:solidFill>
            </a:endParaRPr>
          </a:p>
        </p:txBody>
      </p:sp>
      <p:sp>
        <p:nvSpPr>
          <p:cNvPr id="103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417A33-BA5A-489B-845C-5A8019B9968F}" type="slidenum">
              <a:rPr lang="en-US" sz="900"/>
              <a:pPr algn="r" eaLnBrk="0" hangingPunct="0">
                <a:lnSpc>
                  <a:spcPct val="85000"/>
                </a:lnSpc>
                <a:spcBef>
                  <a:spcPct val="20000"/>
                </a:spcBef>
              </a:pPr>
              <a:t>71</a:t>
            </a:fld>
            <a:endParaRPr lang="en-US" sz="900"/>
          </a:p>
        </p:txBody>
      </p:sp>
      <p:sp>
        <p:nvSpPr>
          <p:cNvPr id="2" name="AutoShape 6"/>
          <p:cNvSpPr>
            <a:spLocks noChangeArrowheads="1"/>
          </p:cNvSpPr>
          <p:nvPr/>
        </p:nvSpPr>
        <p:spPr bwMode="blackWhite">
          <a:xfrm>
            <a:off x="1059552" y="2232167"/>
            <a:ext cx="1012825" cy="730250"/>
          </a:xfrm>
          <a:prstGeom prst="wedgeRectCallout">
            <a:avLst>
              <a:gd name="adj1" fmla="val 14922"/>
              <a:gd name="adj2" fmla="val 197447"/>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Excludes Food and Energy</a:t>
            </a:r>
          </a:p>
        </p:txBody>
      </p:sp>
      <p:sp>
        <p:nvSpPr>
          <p:cNvPr id="9" name="Rectangle 6"/>
          <p:cNvSpPr>
            <a:spLocks noChangeArrowheads="1"/>
          </p:cNvSpPr>
          <p:nvPr/>
        </p:nvSpPr>
        <p:spPr bwMode="black">
          <a:xfrm>
            <a:off x="219915" y="1121709"/>
            <a:ext cx="6282485"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Price Level Change: December 2015 vs. December 2014</a:t>
            </a:r>
            <a:endParaRPr lang="en-US" sz="1600" b="1" dirty="0">
              <a:solidFill>
                <a:srgbClr val="225A7A"/>
              </a:solidFill>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extLst>
      <p:ext uri="{BB962C8B-B14F-4D97-AF65-F5344CB8AC3E}">
        <p14:creationId xmlns:p14="http://schemas.microsoft.com/office/powerpoint/2010/main" val="3682265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72</a:t>
            </a:fld>
            <a:endParaRPr lang="en-US" smtClean="0"/>
          </a:p>
        </p:txBody>
      </p:sp>
      <p:sp>
        <p:nvSpPr>
          <p:cNvPr id="5124" name="Rectangle 3"/>
          <p:cNvSpPr>
            <a:spLocks noGrp="1" noChangeArrowheads="1"/>
          </p:cNvSpPr>
          <p:nvPr>
            <p:ph type="title"/>
          </p:nvPr>
        </p:nvSpPr>
        <p:spPr>
          <a:xfrm>
            <a:off x="29816" y="19878"/>
            <a:ext cx="8331863" cy="860425"/>
          </a:xfrm>
        </p:spPr>
        <p:txBody>
          <a:bodyPr/>
          <a:lstStyle/>
          <a:p>
            <a:r>
              <a:rPr lang="en-US" sz="2600" dirty="0" smtClean="0"/>
              <a:t>Defense Costs and Cost Containment Expenses    as a Percent of Incurred Losses, 2011 – 2013*</a:t>
            </a:r>
          </a:p>
        </p:txBody>
      </p:sp>
      <p:sp>
        <p:nvSpPr>
          <p:cNvPr id="7" name="Rectangle 6"/>
          <p:cNvSpPr>
            <a:spLocks noChangeArrowheads="1"/>
          </p:cNvSpPr>
          <p:nvPr/>
        </p:nvSpPr>
        <p:spPr bwMode="auto">
          <a:xfrm>
            <a:off x="76200" y="6327769"/>
            <a:ext cx="3902415"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*Latest available.</a:t>
            </a:r>
          </a:p>
          <a:p>
            <a:pPr eaLnBrk="0" hangingPunct="0"/>
            <a:r>
              <a:rPr lang="en-US" sz="1200" dirty="0" smtClean="0"/>
              <a:t>Source</a:t>
            </a:r>
            <a:r>
              <a:rPr lang="en-US" sz="1200" dirty="0"/>
              <a:t>: </a:t>
            </a:r>
            <a:r>
              <a:rPr lang="en-US" sz="1200" dirty="0" smtClean="0"/>
              <a:t>SNL Financial; Insurance Information </a:t>
            </a:r>
            <a:r>
              <a:rPr lang="en-US" sz="1200" dirty="0"/>
              <a:t>Institute.</a:t>
            </a:r>
          </a:p>
        </p:txBody>
      </p:sp>
      <p:pic>
        <p:nvPicPr>
          <p:cNvPr id="2" name="Picture 1"/>
          <p:cNvPicPr>
            <a:picLocks noChangeAspect="1"/>
          </p:cNvPicPr>
          <p:nvPr/>
        </p:nvPicPr>
        <p:blipFill>
          <a:blip r:embed="rId3"/>
          <a:stretch>
            <a:fillRect/>
          </a:stretch>
        </p:blipFill>
        <p:spPr>
          <a:xfrm>
            <a:off x="223521" y="1813706"/>
            <a:ext cx="8676640" cy="3479247"/>
          </a:xfrm>
          <a:prstGeom prst="rect">
            <a:avLst/>
          </a:prstGeom>
        </p:spPr>
      </p:pic>
      <p:sp>
        <p:nvSpPr>
          <p:cNvPr id="8" name="AutoShape 6"/>
          <p:cNvSpPr>
            <a:spLocks noChangeArrowheads="1"/>
          </p:cNvSpPr>
          <p:nvPr/>
        </p:nvSpPr>
        <p:spPr bwMode="blackWhite">
          <a:xfrm>
            <a:off x="4840014" y="4934607"/>
            <a:ext cx="3137338" cy="1809561"/>
          </a:xfrm>
          <a:prstGeom prst="wedgeRectCallout">
            <a:avLst>
              <a:gd name="adj1" fmla="val 62543"/>
              <a:gd name="adj2" fmla="val -837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Defense and Cost Containment expenses in Pvt. Passenger Auto Liability have edged up slightly in recent years, from 6.2% of incurred losses to 6.8%</a:t>
            </a:r>
            <a:endParaRPr lang="en-US" b="1" dirty="0">
              <a:solidFill>
                <a:schemeClr val="bg1"/>
              </a:solidFill>
              <a:cs typeface="+mn-cs"/>
            </a:endParaRPr>
          </a:p>
        </p:txBody>
      </p:sp>
      <p:sp>
        <p:nvSpPr>
          <p:cNvPr id="4" name="Rectangle 3"/>
          <p:cNvSpPr/>
          <p:nvPr/>
        </p:nvSpPr>
        <p:spPr>
          <a:xfrm>
            <a:off x="223521" y="4193628"/>
            <a:ext cx="8601391" cy="1706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0349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73</a:t>
            </a:fld>
            <a:endParaRPr lang="en-US" sz="90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558384"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817396" y="1207890"/>
            <a:ext cx="5441534"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err="1" smtClean="0">
                <a:solidFill>
                  <a:srgbClr val="FFFFFF"/>
                </a:solidFill>
              </a:rPr>
              <a:t>Porducts</a:t>
            </a:r>
            <a:r>
              <a:rPr lang="en-US" sz="1600" b="1" dirty="0" smtClean="0">
                <a:solidFill>
                  <a:srgbClr val="FFFFFF"/>
                </a:solidFill>
              </a:rPr>
              <a:t> Liability and Medical Malpractice cases tend to have among the highest jury awards</a:t>
            </a:r>
            <a:endParaRPr lang="en-US" sz="1600" b="1" i="1" dirty="0">
              <a:solidFill>
                <a:srgbClr val="FFFFFF"/>
              </a:solidFill>
            </a:endParaRPr>
          </a:p>
        </p:txBody>
      </p:sp>
      <p:sp>
        <p:nvSpPr>
          <p:cNvPr id="8" name="Rectangle 3"/>
          <p:cNvSpPr txBox="1">
            <a:spLocks noChangeArrowheads="1"/>
          </p:cNvSpPr>
          <p:nvPr/>
        </p:nvSpPr>
        <p:spPr>
          <a:xfrm>
            <a:off x="29817" y="19878"/>
            <a:ext cx="805504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Median and Average Personal Injury Jury Award by Type of Liability, 2013</a:t>
            </a:r>
          </a:p>
        </p:txBody>
      </p:sp>
      <p:sp>
        <p:nvSpPr>
          <p:cNvPr id="9" name="Rectangle 8"/>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
        <p:nvSpPr>
          <p:cNvPr id="2" name="Rectangle 1"/>
          <p:cNvSpPr/>
          <p:nvPr/>
        </p:nvSpPr>
        <p:spPr>
          <a:xfrm>
            <a:off x="7274696" y="4288217"/>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126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Analysis</a:t>
            </a:r>
          </a:p>
        </p:txBody>
      </p:sp>
      <p:sp>
        <p:nvSpPr>
          <p:cNvPr id="2152456" name="Rectangle 8"/>
          <p:cNvSpPr>
            <a:spLocks noChangeArrowheads="1"/>
          </p:cNvSpPr>
          <p:nvPr/>
        </p:nvSpPr>
        <p:spPr bwMode="auto">
          <a:xfrm>
            <a:off x="854075" y="4362450"/>
            <a:ext cx="7435850" cy="17541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Growth Trajectories Differ </a:t>
            </a:r>
            <a:r>
              <a:rPr lang="en-US" sz="4000" b="1" dirty="0" smtClean="0">
                <a:solidFill>
                  <a:srgbClr val="225A7A"/>
                </a:solidFill>
              </a:rPr>
              <a:t>Substantially </a:t>
            </a:r>
            <a:r>
              <a:rPr lang="en-US" sz="4000" b="1" dirty="0">
                <a:solidFill>
                  <a:srgbClr val="225A7A"/>
                </a:solidFill>
              </a:rPr>
              <a:t>by State and Over Time</a:t>
            </a:r>
          </a:p>
        </p:txBody>
      </p:sp>
    </p:spTree>
    <p:extLst>
      <p:ext uri="{BB962C8B-B14F-4D97-AF65-F5344CB8AC3E}">
        <p14:creationId xmlns:p14="http://schemas.microsoft.com/office/powerpoint/2010/main" val="16261965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xfrm>
            <a:off x="-824734" y="6982688"/>
            <a:ext cx="1352550" cy="117725"/>
          </a:xfrm>
          <a:noFill/>
        </p:spPr>
        <p:txBody>
          <a:bodyPr/>
          <a:lstStyle/>
          <a:p>
            <a:r>
              <a:rPr lang="en-US" smtClean="0"/>
              <a:t>12/01/09 - 9pm</a:t>
            </a:r>
          </a:p>
        </p:txBody>
      </p:sp>
      <p:sp>
        <p:nvSpPr>
          <p:cNvPr id="2052" name="Rectangle 106"/>
          <p:cNvSpPr>
            <a:spLocks noGrp="1" noChangeArrowheads="1"/>
          </p:cNvSpPr>
          <p:nvPr>
            <p:ph type="ftr" sz="quarter" idx="11"/>
          </p:nvPr>
        </p:nvSpPr>
        <p:spPr>
          <a:xfrm>
            <a:off x="1785116" y="6982688"/>
            <a:ext cx="3752850" cy="117725"/>
          </a:xfrm>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xfrm>
            <a:off x="8199384" y="6428733"/>
            <a:ext cx="447675" cy="117725"/>
          </a:xfrm>
          <a:noFill/>
        </p:spPr>
        <p:txBody>
          <a:bodyPr/>
          <a:lstStyle/>
          <a:p>
            <a:fld id="{711F9022-1FFB-4FAE-BDFD-22A5219EA810}" type="slidenum">
              <a:rPr lang="en-US" smtClean="0"/>
              <a:pPr/>
              <a:t>75</a:t>
            </a:fld>
            <a:endParaRPr lang="en-US" dirty="0" smtClean="0"/>
          </a:p>
        </p:txBody>
      </p:sp>
      <p:sp>
        <p:nvSpPr>
          <p:cNvPr id="2054" name="Rectangle 2"/>
          <p:cNvSpPr>
            <a:spLocks noGrp="1" noChangeArrowheads="1"/>
          </p:cNvSpPr>
          <p:nvPr>
            <p:ph type="title"/>
          </p:nvPr>
        </p:nvSpPr>
        <p:spPr>
          <a:xfrm>
            <a:off x="232541" y="184861"/>
            <a:ext cx="7400925" cy="645319"/>
          </a:xfrm>
        </p:spPr>
        <p:txBody>
          <a:bodyPr/>
          <a:lstStyle/>
          <a:p>
            <a:r>
              <a:rPr lang="en-US" dirty="0" smtClean="0"/>
              <a:t>Auto &amp; Home vs. All Lines, Net Written</a:t>
            </a:r>
            <a:br>
              <a:rPr lang="en-US" dirty="0" smtClean="0"/>
            </a:br>
            <a:r>
              <a:rPr lang="en-US" dirty="0" smtClean="0"/>
              <a:t>Premium Growth, 2000–2018F</a:t>
            </a:r>
          </a:p>
        </p:txBody>
      </p:sp>
      <p:graphicFrame>
        <p:nvGraphicFramePr>
          <p:cNvPr id="2050" name="Object 3"/>
          <p:cNvGraphicFramePr>
            <a:graphicFrameLocks noChangeAspect="1"/>
          </p:cNvGraphicFramePr>
          <p:nvPr>
            <p:extLst>
              <p:ext uri="{D42A27DB-BD31-4B8C-83A1-F6EECF244321}">
                <p14:modId xmlns:p14="http://schemas.microsoft.com/office/powerpoint/2010/main" val="3491899898"/>
              </p:ext>
            </p:extLst>
          </p:nvPr>
        </p:nvGraphicFramePr>
        <p:xfrm>
          <a:off x="496833" y="1939798"/>
          <a:ext cx="7926388" cy="4243387"/>
        </p:xfrm>
        <a:graphic>
          <a:graphicData uri="http://schemas.openxmlformats.org/presentationml/2006/ole">
            <mc:AlternateContent xmlns:mc="http://schemas.openxmlformats.org/markup-compatibility/2006">
              <mc:Choice xmlns:v="urn:schemas-microsoft-com:vml" Requires="v">
                <p:oleObj spid="_x0000_s28554298" name="Chart" r:id="rId4" imgW="6991467" imgH="3746546" progId="MSGraph.Chart.8">
                  <p:embed followColorScheme="full"/>
                </p:oleObj>
              </mc:Choice>
              <mc:Fallback>
                <p:oleObj name="Chart" r:id="rId4" imgW="6991467" imgH="3746546" progId="MSGraph.Chart.8">
                  <p:embed followColorScheme="full"/>
                  <p:pic>
                    <p:nvPicPr>
                      <p:cNvPr id="0" name=""/>
                      <p:cNvPicPr>
                        <a:picLocks noChangeAspect="1" noChangeArrowheads="1"/>
                      </p:cNvPicPr>
                      <p:nvPr/>
                    </p:nvPicPr>
                    <p:blipFill>
                      <a:blip r:embed="rId5"/>
                      <a:srcRect/>
                      <a:stretch>
                        <a:fillRect/>
                      </a:stretch>
                    </p:blipFill>
                    <p:spPr bwMode="gray">
                      <a:xfrm>
                        <a:off x="496833" y="1939798"/>
                        <a:ext cx="7926388" cy="424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90301" y="6183185"/>
            <a:ext cx="6091238" cy="491096"/>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r>
              <a:rPr lang="en-US" sz="825" dirty="0"/>
              <a:t>Sources: A.M. Best (2000-2014); </a:t>
            </a:r>
            <a:r>
              <a:rPr lang="en-US" sz="825" dirty="0" smtClean="0"/>
              <a:t>Conning/Insurance Information Institute </a:t>
            </a:r>
            <a:r>
              <a:rPr lang="en-US" sz="825" dirty="0"/>
              <a:t>(</a:t>
            </a:r>
            <a:r>
              <a:rPr lang="en-US" sz="825" dirty="0" smtClean="0"/>
              <a:t>2015F-2018F</a:t>
            </a:r>
            <a:r>
              <a:rPr lang="en-US" sz="825" dirty="0"/>
              <a:t>); Insurance Information Institute.</a:t>
            </a:r>
          </a:p>
        </p:txBody>
      </p:sp>
      <p:sp>
        <p:nvSpPr>
          <p:cNvPr id="2056" name="Text Box 5"/>
          <p:cNvSpPr txBox="1">
            <a:spLocks noChangeArrowheads="1"/>
          </p:cNvSpPr>
          <p:nvPr/>
        </p:nvSpPr>
        <p:spPr bwMode="auto">
          <a:xfrm>
            <a:off x="3057265" y="2622756"/>
            <a:ext cx="1388269" cy="614363"/>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900" b="1" u="sng" dirty="0"/>
              <a:t>Average 2000-2014</a:t>
            </a:r>
          </a:p>
          <a:p>
            <a:pPr algn="ctr">
              <a:lnSpc>
                <a:spcPct val="90000"/>
              </a:lnSpc>
              <a:spcBef>
                <a:spcPct val="10000"/>
              </a:spcBef>
            </a:pPr>
            <a:r>
              <a:rPr lang="en-US" sz="900" b="1" dirty="0">
                <a:solidFill>
                  <a:schemeClr val="accent1"/>
                </a:solidFill>
              </a:rPr>
              <a:t>Auto = 3.0%</a:t>
            </a:r>
          </a:p>
          <a:p>
            <a:pPr algn="ctr">
              <a:lnSpc>
                <a:spcPct val="90000"/>
              </a:lnSpc>
              <a:spcBef>
                <a:spcPct val="10000"/>
              </a:spcBef>
            </a:pPr>
            <a:r>
              <a:rPr lang="en-US" sz="900" b="1" dirty="0">
                <a:solidFill>
                  <a:srgbClr val="FFC000"/>
                </a:solidFill>
              </a:rPr>
              <a:t>Home = 6.4%</a:t>
            </a:r>
          </a:p>
          <a:p>
            <a:pPr algn="ctr">
              <a:lnSpc>
                <a:spcPct val="90000"/>
              </a:lnSpc>
              <a:spcBef>
                <a:spcPct val="10000"/>
              </a:spcBef>
            </a:pPr>
            <a:r>
              <a:rPr lang="en-US" sz="900" b="1" dirty="0">
                <a:solidFill>
                  <a:srgbClr val="C00000"/>
                </a:solidFill>
              </a:rPr>
              <a:t>All Lines = 3.8%</a:t>
            </a:r>
          </a:p>
        </p:txBody>
      </p:sp>
      <p:sp>
        <p:nvSpPr>
          <p:cNvPr id="1928198" name="AutoShape 6"/>
          <p:cNvSpPr>
            <a:spLocks noChangeArrowheads="1"/>
          </p:cNvSpPr>
          <p:nvPr/>
        </p:nvSpPr>
        <p:spPr bwMode="blackWhite">
          <a:xfrm>
            <a:off x="946918" y="1419950"/>
            <a:ext cx="3164681" cy="546497"/>
          </a:xfrm>
          <a:prstGeom prst="wedgeRectCallout">
            <a:avLst>
              <a:gd name="adj1" fmla="val 1136"/>
              <a:gd name="adj2" fmla="val 153687"/>
            </a:avLst>
          </a:prstGeom>
          <a:solidFill>
            <a:srgbClr val="FFC000"/>
          </a:solidFill>
          <a:ln w="28575" algn="ctr">
            <a:solidFill>
              <a:schemeClr val="bg1"/>
            </a:solidFill>
            <a:miter lim="800000"/>
            <a:headEnd/>
            <a:tailEnd/>
          </a:ln>
        </p:spPr>
        <p:txBody>
          <a:bodyPr tIns="68580" bIns="68580" anchor="ctr"/>
          <a:lstStyle/>
          <a:p>
            <a:pPr algn="ctr" eaLnBrk="0" hangingPunct="0">
              <a:lnSpc>
                <a:spcPct val="90000"/>
              </a:lnSpc>
              <a:spcBef>
                <a:spcPct val="50000"/>
              </a:spcBef>
              <a:buClr>
                <a:schemeClr val="bg1"/>
              </a:buClr>
              <a:buFont typeface="Wingdings" pitchFamily="2" charset="2"/>
              <a:buNone/>
            </a:pPr>
            <a:r>
              <a:rPr lang="en-US" sz="1050" b="1" dirty="0">
                <a:solidFill>
                  <a:schemeClr val="bg1"/>
                </a:solidFill>
              </a:rPr>
              <a:t>While homeowners insurance has grown faster than auto for many years, auto is generally more profitable, though not recently</a:t>
            </a:r>
          </a:p>
        </p:txBody>
      </p:sp>
    </p:spTree>
    <p:extLst>
      <p:ext uri="{BB962C8B-B14F-4D97-AF65-F5344CB8AC3E}">
        <p14:creationId xmlns:p14="http://schemas.microsoft.com/office/powerpoint/2010/main" val="2183769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76</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28454053"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2" y="1225830"/>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a:t>
            </a:r>
            <a:r>
              <a:rPr lang="en-US" b="1" dirty="0" smtClean="0">
                <a:solidFill>
                  <a:schemeClr val="bg1"/>
                </a:solidFill>
              </a:rPr>
              <a:t>continue to recover from a period of flat growth attributable </a:t>
            </a:r>
            <a:r>
              <a:rPr lang="en-US" b="1" dirty="0">
                <a:solidFill>
                  <a:schemeClr val="bg1"/>
                </a:solidFill>
              </a:rPr>
              <a:t>to the weak economy impacting new vehicle sales, car choice, and increased price sensitivity among </a:t>
            </a:r>
            <a:r>
              <a:rPr lang="en-US" b="1" dirty="0" smtClean="0">
                <a:solidFill>
                  <a:schemeClr val="bg1"/>
                </a:solidFill>
              </a:rPr>
              <a:t>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(1990-2014); Conning (2015-17F); </a:t>
            </a:r>
            <a:r>
              <a:rPr lang="en-US" sz="1100" dirty="0"/>
              <a:t>Insurance Information Institute. </a:t>
            </a:r>
          </a:p>
        </p:txBody>
      </p:sp>
      <p:sp>
        <p:nvSpPr>
          <p:cNvPr id="13" name="Rectangle 2"/>
          <p:cNvSpPr>
            <a:spLocks noGrp="1" noChangeArrowheads="1"/>
          </p:cNvSpPr>
          <p:nvPr>
            <p:ph type="title"/>
          </p:nvPr>
        </p:nvSpPr>
        <p:spPr>
          <a:xfrm>
            <a:off x="133350" y="63368"/>
            <a:ext cx="7400925" cy="860425"/>
          </a:xfrm>
        </p:spPr>
        <p:txBody>
          <a:bodyPr/>
          <a:lstStyle/>
          <a:p>
            <a:r>
              <a:rPr lang="en-US" dirty="0" smtClean="0"/>
              <a:t>Private Passenger Auto Insurance</a:t>
            </a:r>
            <a:br>
              <a:rPr lang="en-US" dirty="0" smtClean="0"/>
            </a:br>
            <a:r>
              <a:rPr lang="en-US" dirty="0" smtClean="0"/>
              <a:t>Net Written Premium, 2000–2017F</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1" y="4135119"/>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1" y="1193014"/>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77</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920071245"/>
              </p:ext>
            </p:extLst>
          </p:nvPr>
        </p:nvGraphicFramePr>
        <p:xfrm>
          <a:off x="175559" y="2388257"/>
          <a:ext cx="8607425" cy="3989388"/>
        </p:xfrm>
        <a:graphic>
          <a:graphicData uri="http://schemas.openxmlformats.org/presentationml/2006/ole">
            <mc:AlternateContent xmlns:mc="http://schemas.openxmlformats.org/markup-compatibility/2006">
              <mc:Choice xmlns:v="urn:schemas-microsoft-com:vml" Requires="v">
                <p:oleObj spid="_x0000_s28459174" name="Chart" r:id="rId4" imgW="5746884" imgH="2660488" progId="MSGraph.Chart.8">
                  <p:embed followColorScheme="full"/>
                </p:oleObj>
              </mc:Choice>
              <mc:Fallback>
                <p:oleObj name="Chart" r:id="rId4" imgW="5746884" imgH="2660488" progId="MSGraph.Chart.8">
                  <p:embed followColorScheme="full"/>
                  <p:pic>
                    <p:nvPicPr>
                      <p:cNvPr id="0" name=""/>
                      <p:cNvPicPr>
                        <a:picLocks noChangeArrowheads="1"/>
                      </p:cNvPicPr>
                      <p:nvPr/>
                    </p:nvPicPr>
                    <p:blipFill>
                      <a:blip r:embed="rId5"/>
                      <a:srcRect/>
                      <a:stretch>
                        <a:fillRect/>
                      </a:stretch>
                    </p:blipFill>
                    <p:spPr bwMode="auto">
                      <a:xfrm>
                        <a:off x="175559" y="238825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(2000-2014); Conning (2015F); </a:t>
            </a:r>
            <a:r>
              <a:rPr lang="en-US" sz="1100" dirty="0"/>
              <a:t>Insurance Information Institute. </a:t>
            </a:r>
          </a:p>
        </p:txBody>
      </p:sp>
      <p:sp>
        <p:nvSpPr>
          <p:cNvPr id="14" name="TextBox 7"/>
          <p:cNvSpPr txBox="1">
            <a:spLocks noChangeArrowheads="1"/>
          </p:cNvSpPr>
          <p:nvPr/>
        </p:nvSpPr>
        <p:spPr bwMode="auto">
          <a:xfrm>
            <a:off x="298450" y="1927741"/>
            <a:ext cx="1304925" cy="338138"/>
          </a:xfrm>
          <a:prstGeom prst="rect">
            <a:avLst/>
          </a:prstGeom>
          <a:noFill/>
          <a:ln w="9525">
            <a:noFill/>
            <a:miter lim="800000"/>
            <a:headEnd/>
            <a:tailEnd/>
          </a:ln>
        </p:spPr>
        <p:txBody>
          <a:bodyPr>
            <a:spAutoFit/>
          </a:bodyPr>
          <a:lstStyle/>
          <a:p>
            <a:r>
              <a:rPr lang="en-US" sz="1600" dirty="0"/>
              <a:t>$ Billion</a:t>
            </a:r>
          </a:p>
        </p:txBody>
      </p:sp>
      <p:sp>
        <p:nvSpPr>
          <p:cNvPr id="12" name="AutoShape 7"/>
          <p:cNvSpPr>
            <a:spLocks noChangeArrowheads="1"/>
          </p:cNvSpPr>
          <p:nvPr/>
        </p:nvSpPr>
        <p:spPr bwMode="blackWhite">
          <a:xfrm>
            <a:off x="1961458" y="1054101"/>
            <a:ext cx="5393111" cy="1643062"/>
          </a:xfrm>
          <a:prstGeom prst="wedgeRectCallout">
            <a:avLst>
              <a:gd name="adj1" fmla="val -48668"/>
              <a:gd name="adj2" fmla="val 21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In contrast to </a:t>
            </a:r>
            <a:r>
              <a:rPr lang="en-US" b="1" dirty="0" smtClean="0">
                <a:solidFill>
                  <a:schemeClr val="bg1"/>
                </a:solidFill>
              </a:rPr>
              <a:t>positive </a:t>
            </a:r>
            <a:r>
              <a:rPr lang="en-US" b="1" dirty="0">
                <a:solidFill>
                  <a:schemeClr val="bg1"/>
                </a:solidFill>
              </a:rPr>
              <a:t>PP Auto </a:t>
            </a:r>
            <a:r>
              <a:rPr lang="en-US" b="1" dirty="0" smtClean="0">
                <a:solidFill>
                  <a:schemeClr val="bg1"/>
                </a:solidFill>
              </a:rPr>
              <a:t>NPW growth, </a:t>
            </a:r>
            <a:r>
              <a:rPr lang="en-US" b="1" dirty="0">
                <a:solidFill>
                  <a:schemeClr val="bg1"/>
                </a:solidFill>
              </a:rPr>
              <a:t>Commercial </a:t>
            </a:r>
            <a:r>
              <a:rPr lang="en-US" b="1" dirty="0" smtClean="0">
                <a:solidFill>
                  <a:schemeClr val="bg1"/>
                </a:solidFill>
              </a:rPr>
              <a:t>Auto </a:t>
            </a:r>
            <a:r>
              <a:rPr lang="en-US" b="1" dirty="0">
                <a:solidFill>
                  <a:schemeClr val="bg1"/>
                </a:solidFill>
              </a:rPr>
              <a:t>premiums </a:t>
            </a:r>
            <a:r>
              <a:rPr lang="en-US" b="1" dirty="0" smtClean="0">
                <a:solidFill>
                  <a:schemeClr val="bg1"/>
                </a:solidFill>
              </a:rPr>
              <a:t>fell 21.3% between 2005 and 2011 due </a:t>
            </a:r>
            <a:r>
              <a:rPr lang="en-US" b="1" dirty="0">
                <a:solidFill>
                  <a:schemeClr val="bg1"/>
                </a:solidFill>
              </a:rPr>
              <a:t>to soft market conditions in commercial lines and negative exposure </a:t>
            </a:r>
            <a:r>
              <a:rPr lang="en-US" b="1" dirty="0" smtClean="0">
                <a:solidFill>
                  <a:schemeClr val="bg1"/>
                </a:solidFill>
              </a:rPr>
              <a:t>trends, though growth resumed in 2012</a:t>
            </a:r>
            <a:endParaRPr lang="en-US" b="1" dirty="0">
              <a:solidFill>
                <a:schemeClr val="bg1"/>
              </a:solidFill>
              <a:latin typeface="Arial" pitchFamily="34" charset="0"/>
            </a:endParaRPr>
          </a:p>
        </p:txBody>
      </p:sp>
      <p:sp>
        <p:nvSpPr>
          <p:cNvPr id="16" name="Rectangle 2"/>
          <p:cNvSpPr>
            <a:spLocks noGrp="1" noChangeArrowheads="1"/>
          </p:cNvSpPr>
          <p:nvPr>
            <p:ph type="title"/>
          </p:nvPr>
        </p:nvSpPr>
        <p:spPr>
          <a:xfrm>
            <a:off x="298450" y="90488"/>
            <a:ext cx="7400925" cy="860425"/>
          </a:xfrm>
        </p:spPr>
        <p:txBody>
          <a:bodyPr/>
          <a:lstStyle/>
          <a:p>
            <a:r>
              <a:rPr lang="en-US" dirty="0" smtClean="0"/>
              <a:t>Commercial Auto Insurance</a:t>
            </a:r>
            <a:br>
              <a:rPr lang="en-US" dirty="0" smtClean="0"/>
            </a:br>
            <a:r>
              <a:rPr lang="en-US" dirty="0" smtClean="0"/>
              <a:t>Net Written Premium, 2000–2015F</a:t>
            </a:r>
          </a:p>
        </p:txBody>
      </p:sp>
    </p:spTree>
    <p:extLst>
      <p:ext uri="{BB962C8B-B14F-4D97-AF65-F5344CB8AC3E}">
        <p14:creationId xmlns:p14="http://schemas.microsoft.com/office/powerpoint/2010/main" val="1011811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006576069"/>
              </p:ext>
            </p:extLst>
          </p:nvPr>
        </p:nvGraphicFramePr>
        <p:xfrm>
          <a:off x="0" y="1677988"/>
          <a:ext cx="9126538" cy="4730750"/>
        </p:xfrm>
        <a:graphic>
          <a:graphicData uri="http://schemas.openxmlformats.org/presentationml/2006/ole">
            <mc:AlternateContent xmlns:mc="http://schemas.openxmlformats.org/markup-compatibility/2006">
              <mc:Choice xmlns:v="urn:schemas-microsoft-com:vml" Requires="v">
                <p:oleObj spid="_x0000_s28457125"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677988"/>
                        <a:ext cx="9126538"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16.4%</a:t>
            </a:r>
            <a:endParaRPr lang="en-US" sz="1600" b="1" dirty="0">
              <a:solidFill>
                <a:schemeClr val="bg1"/>
              </a:solidFill>
              <a:cs typeface="+mn-cs"/>
            </a:endParaRPr>
          </a:p>
        </p:txBody>
      </p:sp>
    </p:spTree>
    <p:extLst>
      <p:ext uri="{BB962C8B-B14F-4D97-AF65-F5344CB8AC3E}">
        <p14:creationId xmlns:p14="http://schemas.microsoft.com/office/powerpoint/2010/main" val="70860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884859464"/>
              </p:ext>
            </p:extLst>
          </p:nvPr>
        </p:nvGraphicFramePr>
        <p:xfrm>
          <a:off x="26988" y="1793875"/>
          <a:ext cx="9126537" cy="4730750"/>
        </p:xfrm>
        <a:graphic>
          <a:graphicData uri="http://schemas.openxmlformats.org/presentationml/2006/ole">
            <mc:AlternateContent xmlns:mc="http://schemas.openxmlformats.org/markup-compatibility/2006">
              <mc:Choice xmlns:v="urn:schemas-microsoft-com:vml" Requires="v">
                <p:oleObj spid="_x0000_s28458149"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26988" y="1793875"/>
                        <a:ext cx="912653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33458"/>
              <a:gd name="adj2" fmla="val 1902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Hawaii  between 2007 and 2014</a:t>
            </a:r>
            <a:endParaRPr lang="en-US" sz="1600" b="1" dirty="0">
              <a:solidFill>
                <a:srgbClr val="FFFFFF"/>
              </a:solidFill>
              <a:cs typeface="Arial" charset="0"/>
            </a:endParaRPr>
          </a:p>
        </p:txBody>
      </p:sp>
    </p:spTree>
    <p:extLst>
      <p:ext uri="{BB962C8B-B14F-4D97-AF65-F5344CB8AC3E}">
        <p14:creationId xmlns:p14="http://schemas.microsoft.com/office/powerpoint/2010/main" val="1115174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262706" y="4047272"/>
            <a:ext cx="865991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Technology Spiked,  Catastrophes Crashed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Attacks on Pricing Methodologies &amp; Underwriting Criteria Increased</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Tree>
    <p:extLst>
      <p:ext uri="{BB962C8B-B14F-4D97-AF65-F5344CB8AC3E}">
        <p14:creationId xmlns:p14="http://schemas.microsoft.com/office/powerpoint/2010/main" val="2842936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80</a:t>
            </a:fld>
            <a:endParaRPr lang="en-US" smtClean="0"/>
          </a:p>
        </p:txBody>
      </p:sp>
      <p:sp>
        <p:nvSpPr>
          <p:cNvPr id="7174" name="Rectangle 2"/>
          <p:cNvSpPr>
            <a:spLocks noGrp="1" noChangeArrowheads="1"/>
          </p:cNvSpPr>
          <p:nvPr>
            <p:ph type="title"/>
          </p:nvPr>
        </p:nvSpPr>
        <p:spPr/>
        <p:txBody>
          <a:bodyPr/>
          <a:lstStyle/>
          <a:p>
            <a:r>
              <a:rPr lang="en-US" dirty="0" smtClean="0"/>
              <a:t>Homeowners Insurance</a:t>
            </a:r>
            <a:br>
              <a:rPr lang="en-US" dirty="0" smtClean="0"/>
            </a:br>
            <a:r>
              <a:rPr lang="en-US" dirty="0" smtClean="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37875180"/>
              </p:ext>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460197" name="Chart" r:id="rId4" imgW="5791408" imgH="2978035" progId="MSGraph.Chart.8">
                  <p:embed followColorScheme="full"/>
                </p:oleObj>
              </mc:Choice>
              <mc:Fallback>
                <p:oleObj name="Chart" r:id="rId4" imgW="5791408" imgH="2978035"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0"/>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150% 2000-2015F) </a:t>
            </a:r>
            <a:r>
              <a:rPr lang="en-US" b="1" dirty="0">
                <a:solidFill>
                  <a:schemeClr val="bg1"/>
                </a:solidFill>
              </a:rPr>
              <a:t>despite very little unit </a:t>
            </a:r>
            <a:r>
              <a:rPr lang="en-US" b="1" dirty="0" smtClean="0">
                <a:solidFill>
                  <a:schemeClr val="bg1"/>
                </a:solidFill>
              </a:rPr>
              <a:t>growth during the real estate crash.  </a:t>
            </a:r>
            <a:r>
              <a:rPr lang="en-US" b="1" dirty="0">
                <a:solidFill>
                  <a:schemeClr val="bg1"/>
                </a:solidFill>
              </a:rPr>
              <a:t>Reasons include rate increases, especially in coastal zones, ITV endorsements (e.g., “inflation guards”), </a:t>
            </a:r>
            <a:r>
              <a:rPr lang="en-US" b="1" dirty="0" smtClean="0">
                <a:solidFill>
                  <a:schemeClr val="bg1"/>
                </a:solidFill>
              </a:rPr>
              <a:t>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08" y="4646976"/>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0"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Rate </a:t>
            </a:r>
            <a:r>
              <a:rPr lang="en-US" sz="4000" b="1" dirty="0" smtClean="0">
                <a:solidFill>
                  <a:srgbClr val="225A7A"/>
                </a:solidFill>
              </a:rPr>
              <a:t>and Exposure are Both </a:t>
            </a:r>
            <a:r>
              <a:rPr lang="en-US" sz="4000" b="1" dirty="0">
                <a:solidFill>
                  <a:srgbClr val="225A7A"/>
                </a:solidFill>
              </a:rPr>
              <a:t>Presently </a:t>
            </a:r>
            <a:r>
              <a:rPr lang="en-US" sz="4000" b="1" dirty="0" smtClean="0">
                <a:solidFill>
                  <a:srgbClr val="225A7A"/>
                </a:solidFill>
              </a:rPr>
              <a:t>Important Growth Drivers</a:t>
            </a:r>
            <a:endParaRPr lang="en-US" sz="4000" b="1" dirty="0">
              <a:solidFill>
                <a:srgbClr val="225A7A"/>
              </a:solidFill>
            </a:endParaRP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82</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Dec.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300101756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323"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Dec. 2015 reading of 5.5% is up </a:t>
            </a:r>
            <a:r>
              <a:rPr lang="en-US" sz="1400" b="1" smtClean="0">
                <a:solidFill>
                  <a:schemeClr val="bg1"/>
                </a:solidFill>
              </a:rPr>
              <a:t>from 4.7%</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Barclays Capital,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3"/>
          <a:stretch>
            <a:fillRect/>
          </a:stretch>
        </p:blipFill>
        <p:spPr>
          <a:xfrm>
            <a:off x="85725" y="1821752"/>
            <a:ext cx="8963025" cy="4355084"/>
          </a:xfrm>
          <a:prstGeom prst="rect">
            <a:avLst/>
          </a:prstGeom>
        </p:spPr>
      </p:pic>
      <p:sp>
        <p:nvSpPr>
          <p:cNvPr id="12" name="AutoShape 8"/>
          <p:cNvSpPr>
            <a:spLocks noChangeArrowheads="1"/>
          </p:cNvSpPr>
          <p:nvPr/>
        </p:nvSpPr>
        <p:spPr bwMode="blackWhite">
          <a:xfrm>
            <a:off x="5879642" y="3702606"/>
            <a:ext cx="2539144" cy="1366682"/>
          </a:xfrm>
          <a:prstGeom prst="wedgeRectCallout">
            <a:avLst>
              <a:gd name="adj1" fmla="val 62578"/>
              <a:gd name="adj2" fmla="val -60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Pure Premium Spread in 2015 Q1 was 0.0% meaning that rate gains were exactly offset by loss cost inflation</a:t>
            </a:r>
            <a:endParaRPr lang="en-US" sz="1600" b="1" dirty="0">
              <a:solidFill>
                <a:schemeClr val="bg1"/>
              </a:solidFill>
            </a:endParaRPr>
          </a:p>
        </p:txBody>
      </p:sp>
      <p:sp>
        <p:nvSpPr>
          <p:cNvPr id="13" name="AutoShape 8"/>
          <p:cNvSpPr>
            <a:spLocks noChangeArrowheads="1"/>
          </p:cNvSpPr>
          <p:nvPr/>
        </p:nvSpPr>
        <p:spPr bwMode="blackWhite">
          <a:xfrm>
            <a:off x="939779" y="1086817"/>
            <a:ext cx="2812413" cy="1366682"/>
          </a:xfrm>
          <a:prstGeom prst="wedgeRectCallout">
            <a:avLst>
              <a:gd name="adj1" fmla="val 48564"/>
              <a:gd name="adj2" fmla="val -2581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a:t>
            </a:r>
            <a:r>
              <a:rPr lang="en-US" sz="1600" b="1" i="1" dirty="0" smtClean="0">
                <a:solidFill>
                  <a:schemeClr val="bg1"/>
                </a:solidFill>
              </a:rPr>
              <a:t>Pure Premium Spread</a:t>
            </a:r>
            <a:r>
              <a:rPr lang="en-US" sz="1600" b="1" dirty="0" smtClean="0">
                <a:solidFill>
                  <a:schemeClr val="bg1"/>
                </a:solidFill>
              </a:rPr>
              <a:t> is the difference between price increases and loss cost inflation adjusted for frequency trends</a:t>
            </a:r>
            <a:endParaRPr lang="en-US" sz="1600" b="1" dirty="0">
              <a:solidFill>
                <a:schemeClr val="bg1"/>
              </a:solidFill>
            </a:endParaRPr>
          </a:p>
        </p:txBody>
      </p:sp>
    </p:spTree>
    <p:extLst>
      <p:ext uri="{BB962C8B-B14F-4D97-AF65-F5344CB8AC3E}">
        <p14:creationId xmlns:p14="http://schemas.microsoft.com/office/powerpoint/2010/main" val="4772806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84</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88" y="1605836"/>
          <a:ext cx="8607425" cy="4296573"/>
        </p:xfrm>
        <a:graphic>
          <a:graphicData uri="http://schemas.openxmlformats.org/presentationml/2006/ole">
            <mc:AlternateContent xmlns:mc="http://schemas.openxmlformats.org/markup-compatibility/2006">
              <mc:Choice xmlns:v="urn:schemas-microsoft-com:vml" Requires="v">
                <p:oleObj spid="_x0000_s28472478"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88" y="1605836"/>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0.8% in 2011, 2.3% in 2012 and 3.3% in 2013; I.I.I. estimate is for +3.4% in 2014 and 2015.</a:t>
            </a:r>
            <a:endParaRPr lang="en-US" sz="1600" b="1" dirty="0">
              <a:solidFill>
                <a:srgbClr val="FFFFFF"/>
              </a:solidFill>
            </a:endParaRPr>
          </a:p>
        </p:txBody>
      </p:sp>
      <p:sp>
        <p:nvSpPr>
          <p:cNvPr id="12296" name="Rectangle 5"/>
          <p:cNvSpPr>
            <a:spLocks noChangeArrowheads="1"/>
          </p:cNvSpPr>
          <p:nvPr/>
        </p:nvSpPr>
        <p:spPr bwMode="auto">
          <a:xfrm>
            <a:off x="-1"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insured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1994-2013; </a:t>
            </a:r>
            <a:r>
              <a:rPr lang="en-US" sz="1100" dirty="0"/>
              <a:t>Insurance Information Institute </a:t>
            </a:r>
            <a:r>
              <a:rPr lang="en-US" sz="1100" dirty="0" smtClean="0"/>
              <a:t>estimates for 2014-2015 </a:t>
            </a:r>
            <a:r>
              <a:rPr lang="en-US" sz="1100" dirty="0"/>
              <a:t>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a:t>
            </a:r>
            <a:r>
              <a:rPr lang="en-US" sz="1400" b="1" dirty="0" smtClean="0">
                <a:solidFill>
                  <a:schemeClr val="bg1"/>
                </a:solidFill>
              </a:rPr>
              <a:t>insurance now finally exceeds the pre-crisis high of $842 recorded in 2004, taking a full decade to recover, but on an inflation-adjusted basis premiums are still below 2004 levels</a:t>
            </a:r>
            <a:endParaRPr lang="en-US" sz="1400" b="1" dirty="0">
              <a:solidFill>
                <a:schemeClr val="bg1"/>
              </a:solidFill>
            </a:endParaRPr>
          </a:p>
        </p:txBody>
      </p:sp>
      <p:sp>
        <p:nvSpPr>
          <p:cNvPr id="10" name="TextBox 12"/>
          <p:cNvSpPr txBox="1">
            <a:spLocks noChangeArrowheads="1"/>
          </p:cNvSpPr>
          <p:nvPr/>
        </p:nvSpPr>
        <p:spPr bwMode="auto">
          <a:xfrm>
            <a:off x="1115735" y="1119392"/>
            <a:ext cx="1678265" cy="2462213"/>
          </a:xfrm>
          <a:prstGeom prst="rect">
            <a:avLst/>
          </a:prstGeom>
          <a:solidFill>
            <a:schemeClr val="accent1"/>
          </a:solidFill>
          <a:ln w="9525">
            <a:noFill/>
            <a:miter lim="800000"/>
            <a:headEnd/>
            <a:tailEnd/>
          </a:ln>
        </p:spPr>
        <p:txBody>
          <a:bodyPr wrap="square">
            <a:spAutoFit/>
          </a:bodyPr>
          <a:lstStyle/>
          <a:p>
            <a:r>
              <a:rPr lang="en-US" sz="1100" b="1" u="sng" dirty="0" smtClean="0">
                <a:solidFill>
                  <a:schemeClr val="bg1"/>
                </a:solidFill>
              </a:rPr>
              <a:t>Annual Pct Changes </a:t>
            </a:r>
            <a:r>
              <a:rPr lang="en-US" sz="1100" dirty="0">
                <a:solidFill>
                  <a:schemeClr val="bg1"/>
                </a:solidFill>
              </a:rPr>
              <a:t/>
            </a:r>
            <a:br>
              <a:rPr lang="en-US" sz="1100" dirty="0">
                <a:solidFill>
                  <a:schemeClr val="bg1"/>
                </a:solidFill>
              </a:rPr>
            </a:br>
            <a:r>
              <a:rPr lang="en-US" sz="1100" dirty="0" smtClean="0">
                <a:solidFill>
                  <a:schemeClr val="bg1"/>
                </a:solidFill>
              </a:rPr>
              <a:t>2001:  5.2%</a:t>
            </a:r>
            <a:r>
              <a:rPr lang="en-US" sz="1100" dirty="0">
                <a:solidFill>
                  <a:schemeClr val="bg1"/>
                </a:solidFill>
              </a:rPr>
              <a:t/>
            </a:r>
            <a:br>
              <a:rPr lang="en-US" sz="1100" dirty="0">
                <a:solidFill>
                  <a:schemeClr val="bg1"/>
                </a:solidFill>
              </a:rPr>
            </a:br>
            <a:r>
              <a:rPr lang="en-US" sz="1100" dirty="0" smtClean="0">
                <a:solidFill>
                  <a:schemeClr val="bg1"/>
                </a:solidFill>
              </a:rPr>
              <a:t>2002:  8.6%</a:t>
            </a:r>
            <a:r>
              <a:rPr lang="en-US" sz="1100" dirty="0">
                <a:solidFill>
                  <a:schemeClr val="bg1"/>
                </a:solidFill>
              </a:rPr>
              <a:t/>
            </a:r>
            <a:br>
              <a:rPr lang="en-US" sz="1100" dirty="0">
                <a:solidFill>
                  <a:schemeClr val="bg1"/>
                </a:solidFill>
              </a:rPr>
            </a:br>
            <a:r>
              <a:rPr lang="en-US" sz="1100" dirty="0" smtClean="0">
                <a:solidFill>
                  <a:schemeClr val="bg1"/>
                </a:solidFill>
              </a:rPr>
              <a:t>2003:  5.6%</a:t>
            </a:r>
            <a:endParaRPr lang="en-US" sz="1100" dirty="0">
              <a:solidFill>
                <a:schemeClr val="bg1"/>
              </a:solidFill>
            </a:endParaRPr>
          </a:p>
          <a:p>
            <a:r>
              <a:rPr lang="en-US" sz="1100" dirty="0" smtClean="0">
                <a:solidFill>
                  <a:schemeClr val="bg1"/>
                </a:solidFill>
              </a:rPr>
              <a:t>2004:  1.5%</a:t>
            </a:r>
            <a:br>
              <a:rPr lang="en-US" sz="1100" dirty="0" smtClean="0">
                <a:solidFill>
                  <a:schemeClr val="bg1"/>
                </a:solidFill>
              </a:rPr>
            </a:br>
            <a:r>
              <a:rPr lang="en-US" sz="1100" dirty="0" smtClean="0">
                <a:solidFill>
                  <a:schemeClr val="bg1"/>
                </a:solidFill>
              </a:rPr>
              <a:t>2005: -1.3%</a:t>
            </a:r>
            <a:br>
              <a:rPr lang="en-US" sz="1100" dirty="0" smtClean="0">
                <a:solidFill>
                  <a:schemeClr val="bg1"/>
                </a:solidFill>
              </a:rPr>
            </a:br>
            <a:r>
              <a:rPr lang="en-US" sz="1100" dirty="0" smtClean="0">
                <a:solidFill>
                  <a:schemeClr val="bg1"/>
                </a:solidFill>
              </a:rPr>
              <a:t>2006: -1.8%</a:t>
            </a:r>
            <a:br>
              <a:rPr lang="en-US" sz="1100" dirty="0" smtClean="0">
                <a:solidFill>
                  <a:schemeClr val="bg1"/>
                </a:solidFill>
              </a:rPr>
            </a:br>
            <a:r>
              <a:rPr lang="en-US" sz="1100" dirty="0" smtClean="0">
                <a:solidFill>
                  <a:schemeClr val="bg1"/>
                </a:solidFill>
              </a:rPr>
              <a:t>2007: -2.1%</a:t>
            </a:r>
            <a:br>
              <a:rPr lang="en-US" sz="1100" dirty="0" smtClean="0">
                <a:solidFill>
                  <a:schemeClr val="bg1"/>
                </a:solidFill>
              </a:rPr>
            </a:br>
            <a:r>
              <a:rPr lang="en-US" sz="1100" dirty="0" smtClean="0">
                <a:solidFill>
                  <a:schemeClr val="bg1"/>
                </a:solidFill>
              </a:rPr>
              <a:t>2008: -1.0%</a:t>
            </a:r>
            <a:br>
              <a:rPr lang="en-US" sz="1100" dirty="0" smtClean="0">
                <a:solidFill>
                  <a:schemeClr val="bg1"/>
                </a:solidFill>
              </a:rPr>
            </a:br>
            <a:r>
              <a:rPr lang="en-US" sz="1100" dirty="0" smtClean="0">
                <a:solidFill>
                  <a:schemeClr val="bg1"/>
                </a:solidFill>
              </a:rPr>
              <a:t>2009: -0.5%</a:t>
            </a:r>
            <a:br>
              <a:rPr lang="en-US" sz="1100" dirty="0" smtClean="0">
                <a:solidFill>
                  <a:schemeClr val="bg1"/>
                </a:solidFill>
              </a:rPr>
            </a:br>
            <a:r>
              <a:rPr lang="en-US" sz="1100" dirty="0" smtClean="0">
                <a:solidFill>
                  <a:schemeClr val="bg1"/>
                </a:solidFill>
              </a:rPr>
              <a:t>2010:  0.6%</a:t>
            </a:r>
            <a:br>
              <a:rPr lang="en-US" sz="1100" dirty="0" smtClean="0">
                <a:solidFill>
                  <a:schemeClr val="bg1"/>
                </a:solidFill>
              </a:rPr>
            </a:br>
            <a:r>
              <a:rPr lang="en-US" sz="1100" dirty="0" smtClean="0">
                <a:solidFill>
                  <a:schemeClr val="bg1"/>
                </a:solidFill>
              </a:rPr>
              <a:t>2011:  0.6%</a:t>
            </a:r>
          </a:p>
          <a:p>
            <a:r>
              <a:rPr lang="en-US" sz="1100" dirty="0" smtClean="0">
                <a:solidFill>
                  <a:schemeClr val="bg1"/>
                </a:solidFill>
              </a:rPr>
              <a:t>2012: 2.3%</a:t>
            </a:r>
          </a:p>
          <a:p>
            <a:r>
              <a:rPr lang="en-US" sz="1100" dirty="0" smtClean="0">
                <a:solidFill>
                  <a:schemeClr val="bg1"/>
                </a:solidFill>
              </a:rPr>
              <a:t>2013: 3.3%</a:t>
            </a:r>
            <a:endParaRPr lang="en-US" sz="1100" dirty="0">
              <a:solidFill>
                <a:schemeClr val="bg1"/>
              </a:solidFill>
            </a:endParaRP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85</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770669" y="3805180"/>
            <a:ext cx="7593136" cy="272382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Are Capital Accumulation, Drive for Growth and Scale Stimulating M&amp;A Activity?</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Not Currently Focused on Personal Lines</a:t>
            </a:r>
            <a:endParaRPr lang="en-US" sz="3600" b="1" i="1" dirty="0">
              <a:solidFill>
                <a:srgbClr val="C0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86</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913958919"/>
              </p:ext>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556342"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M&amp;A activity in 2015 will likely reach its highest level since 1998</a:t>
            </a:r>
            <a:endParaRPr lang="en-US" b="1" dirty="0">
              <a:solidFill>
                <a:srgbClr val="FFFFFF"/>
              </a:solidFill>
              <a:latin typeface="Arial" panose="020B0604020202020204" pitchFamily="34" charset="0"/>
              <a:cs typeface="Arial" panose="020B0604020202020204" pitchFamily="34" charset="0"/>
            </a:endParaRPr>
          </a:p>
        </p:txBody>
      </p:sp>
      <p:sp>
        <p:nvSpPr>
          <p:cNvPr id="11" name="Rectangle 4"/>
          <p:cNvSpPr>
            <a:spLocks noChangeArrowheads="1"/>
          </p:cNvSpPr>
          <p:nvPr/>
        </p:nvSpPr>
        <p:spPr bwMode="blackWhite">
          <a:xfrm>
            <a:off x="6365273" y="5633792"/>
            <a:ext cx="2235802" cy="1102272"/>
          </a:xfrm>
          <a:prstGeom prst="rect">
            <a:avLst/>
          </a:prstGeom>
          <a:solidFill>
            <a:srgbClr val="FF0000"/>
          </a:solidFill>
          <a:ln w="12700" algn="ctr">
            <a:solidFill>
              <a:srgbClr val="FF6801"/>
            </a:solidFill>
            <a:miter lim="800000"/>
            <a:headEnd/>
            <a:tailEnd/>
          </a:ln>
        </p:spPr>
        <p:txBody>
          <a:bodyPr bIns="64008" anchor="ctr"/>
          <a:lstStyle/>
          <a:p>
            <a:pPr algn="ctr">
              <a:lnSpc>
                <a:spcPct val="95000"/>
              </a:lnSpc>
              <a:spcBef>
                <a:spcPct val="25000"/>
              </a:spcBef>
            </a:pPr>
            <a:r>
              <a:rPr lang="en-US" sz="1600" b="1" i="1" dirty="0" smtClean="0">
                <a:solidFill>
                  <a:srgbClr val="FFFFFF"/>
                </a:solidFill>
              </a:rPr>
              <a:t>Newsflash: WR Berkley to enter high net worth personal lines market!</a:t>
            </a:r>
            <a:endParaRPr lang="en-US" sz="1600" b="1" i="1" dirty="0">
              <a:solidFill>
                <a:srgbClr val="FFFFFF"/>
              </a:solidFill>
            </a:endParaRPr>
          </a:p>
        </p:txBody>
      </p:sp>
    </p:spTree>
    <p:extLst>
      <p:ext uri="{BB962C8B-B14F-4D97-AF65-F5344CB8AC3E}">
        <p14:creationId xmlns:p14="http://schemas.microsoft.com/office/powerpoint/2010/main" val="26029690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Economic and Demographic Considerations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87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Auto, Home Are Sensitive to Underlying Economic Conditions</a:t>
            </a:r>
            <a:endParaRPr lang="en-US" sz="4000" b="1" i="1" dirty="0">
              <a:solidFill>
                <a:srgbClr val="FF0000"/>
              </a:solidFill>
            </a:endParaRP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88</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3206071932"/>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557364"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(4/16 for 2016-17; </a:t>
            </a:r>
            <a:r>
              <a:rPr lang="en-US" sz="1100" dirty="0"/>
              <a:t>3</a:t>
            </a:r>
            <a:r>
              <a:rPr lang="en-US" sz="1100" dirty="0" smtClean="0"/>
              <a:t>/16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722056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89</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a:t>
            </a:r>
          </a:p>
        </p:txBody>
      </p:sp>
      <p:graphicFrame>
        <p:nvGraphicFramePr>
          <p:cNvPr id="97286" name="Object 2"/>
          <p:cNvGraphicFramePr>
            <a:graphicFrameLocks noGrp="1"/>
          </p:cNvGraphicFramePr>
          <p:nvPr>
            <p:ph idx="4294967295"/>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510313"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US Census Bureau, </a:t>
            </a:r>
            <a:r>
              <a:rPr lang="en-US" altLang="en-US" sz="1100" i="1" dirty="0"/>
              <a:t>Residential Vacancies &amp; Home Ownership in the First Quarter of 2015 </a:t>
            </a:r>
            <a:r>
              <a:rPr lang="en-US" altLang="en-US" sz="1100" dirty="0"/>
              <a:t>(released April 28, 2015) and earlier issues; Insurance Information Institute. Next Census Bureau report to be released on July 28, 2015</a:t>
            </a:r>
            <a:r>
              <a:rPr lang="en-US" altLang="en-US" sz="1100" dirty="0" smtClean="0"/>
              <a:t>. *As of Q1.</a:t>
            </a:r>
            <a:endParaRPr lang="en-US" altLang="en-US" sz="1100" dirty="0"/>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89</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a:t>
            </a:r>
            <a:r>
              <a:rPr lang="en-US" b="1" dirty="0" smtClean="0">
                <a:solidFill>
                  <a:schemeClr val="bg1"/>
                </a:solidFill>
                <a:latin typeface="Arial "/>
              </a:rPr>
              <a:t>2015</a:t>
            </a:r>
            <a:endParaRPr lang="en-US" b="1" dirty="0">
              <a:solidFill>
                <a:schemeClr val="bg1"/>
              </a:solidFill>
              <a:latin typeface="Arial "/>
            </a:endParaRP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626527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a:t>
            </a:r>
            <a:r>
              <a:rPr lang="en-US" sz="2800" dirty="0"/>
              <a:t>2014 vs 2015</a:t>
            </a:r>
            <a:r>
              <a:rPr lang="en-US" sz="2800" dirty="0" smtClean="0"/>
              <a:t>*</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230188" y="1447800"/>
          <a:ext cx="8575675" cy="4876800"/>
        </p:xfrm>
        <a:graphic>
          <a:graphicData uri="http://schemas.openxmlformats.org/presentationml/2006/ole">
            <mc:AlternateContent xmlns:mc="http://schemas.openxmlformats.org/markup-compatibility/2006">
              <mc:Choice xmlns:v="urn:schemas-microsoft-com:vml" Requires="v">
                <p:oleObj spid="_x0000_s28559398" name="Chart" r:id="rId4" imgW="7934371" imgH="4200421" progId="MSGraph.Chart.8">
                  <p:embed followColorScheme="full"/>
                </p:oleObj>
              </mc:Choice>
              <mc:Fallback>
                <p:oleObj name="Chart" r:id="rId4" imgW="7934371" imgH="4200421" progId="MSGraph.Chart.8">
                  <p:embed followColorScheme="full"/>
                  <p:pic>
                    <p:nvPicPr>
                      <p:cNvPr id="0" name=""/>
                      <p:cNvPicPr>
                        <a:picLocks noChangeAspect="1" noChangeArrowheads="1"/>
                      </p:cNvPicPr>
                      <p:nvPr/>
                    </p:nvPicPr>
                    <p:blipFill>
                      <a:blip r:embed="rId5"/>
                      <a:srcRect/>
                      <a:stretch>
                        <a:fillRect/>
                      </a:stretch>
                    </p:blipFill>
                    <p:spPr bwMode="gray">
                      <a:xfrm>
                        <a:off x="230188" y="1447800"/>
                        <a:ext cx="85756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37"/>
          <p:cNvSpPr txBox="1">
            <a:spLocks noChangeArrowheads="1"/>
          </p:cNvSpPr>
          <p:nvPr/>
        </p:nvSpPr>
        <p:spPr bwMode="auto">
          <a:xfrm>
            <a:off x="84137" y="6126929"/>
            <a:ext cx="7612063" cy="426271"/>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
            </a:r>
            <a:br>
              <a:rPr lang="en-US" sz="1100" dirty="0" smtClean="0">
                <a:solidFill>
                  <a:srgbClr val="000000"/>
                </a:solidFill>
                <a:latin typeface="Arial" charset="0"/>
              </a:rPr>
            </a:br>
            <a:r>
              <a:rPr lang="en-US" sz="1100" dirty="0" smtClean="0">
                <a:solidFill>
                  <a:srgbClr val="000000"/>
                </a:solidFill>
                <a:latin typeface="Arial" charset="0"/>
              </a:rPr>
              <a:t>*Based on a search of Lexis/Nexis (January 1-December15)</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9</a:t>
            </a:fld>
            <a:endParaRPr lang="en-US" dirty="0">
              <a:solidFill>
                <a:srgbClr val="000000"/>
              </a:solidFill>
            </a:endParaRPr>
          </a:p>
        </p:txBody>
      </p:sp>
      <p:sp>
        <p:nvSpPr>
          <p:cNvPr id="6" name="AutoShape 7"/>
          <p:cNvSpPr>
            <a:spLocks noChangeArrowheads="1"/>
          </p:cNvSpPr>
          <p:nvPr/>
        </p:nvSpPr>
        <p:spPr bwMode="blackWhite">
          <a:xfrm>
            <a:off x="6704981" y="1182974"/>
            <a:ext cx="2066541" cy="1117522"/>
          </a:xfrm>
          <a:prstGeom prst="wedgeRectCallout">
            <a:avLst>
              <a:gd name="adj1" fmla="val 27334"/>
              <a:gd name="adj2" fmla="val 11257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Coverage of Catastrophe issues plunged (except for Riots, Wildfire)</a:t>
            </a:r>
            <a:endParaRPr lang="en-US" sz="1600" b="1" dirty="0">
              <a:solidFill>
                <a:srgbClr val="FFFFFF"/>
              </a:solidFill>
              <a:latin typeface="Arial" charset="0"/>
              <a:cs typeface="Arial" charset="0"/>
            </a:endParaRPr>
          </a:p>
        </p:txBody>
      </p:sp>
      <p:sp>
        <p:nvSpPr>
          <p:cNvPr id="7" name="AutoShape 7"/>
          <p:cNvSpPr>
            <a:spLocks noChangeArrowheads="1"/>
          </p:cNvSpPr>
          <p:nvPr/>
        </p:nvSpPr>
        <p:spPr bwMode="blackWhite">
          <a:xfrm>
            <a:off x="2258239" y="1156741"/>
            <a:ext cx="2418691" cy="1169988"/>
          </a:xfrm>
          <a:prstGeom prst="wedgeRectCallout">
            <a:avLst>
              <a:gd name="adj1" fmla="val -83547"/>
              <a:gd name="adj2" fmla="val 97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a:solidFill>
                  <a:srgbClr val="FFFFFF"/>
                </a:solidFill>
                <a:latin typeface="Arial" charset="0"/>
                <a:cs typeface="Arial" charset="0"/>
              </a:rPr>
              <a:t>Interest in Technology issues  impacting the insurance industry are surging; Trend will continue in 2016.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610864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grpId="0" nodeType="after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90</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ext uri="{D42A27DB-BD31-4B8C-83A1-F6EECF244321}">
                <p14:modId xmlns:p14="http://schemas.microsoft.com/office/powerpoint/2010/main" val="1364617085"/>
              </p:ext>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2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91</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2043613227"/>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11336"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2079751" name="AutoShape 7"/>
          <p:cNvSpPr>
            <a:spLocks noChangeArrowheads="1"/>
          </p:cNvSpPr>
          <p:nvPr/>
        </p:nvSpPr>
        <p:spPr bwMode="blackWhite">
          <a:xfrm>
            <a:off x="832485" y="3432175"/>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362253" y="1075235"/>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2015 </a:t>
            </a:r>
            <a:r>
              <a:rPr lang="en-US" sz="1600" b="1" dirty="0">
                <a:solidFill>
                  <a:schemeClr val="bg1"/>
                </a:solidFill>
              </a:rPr>
              <a:t>and beyond</a:t>
            </a:r>
          </a:p>
        </p:txBody>
      </p:sp>
      <p:sp>
        <p:nvSpPr>
          <p:cNvPr id="11" name="AutoShape 7"/>
          <p:cNvSpPr>
            <a:spLocks noChangeArrowheads="1"/>
          </p:cNvSpPr>
          <p:nvPr/>
        </p:nvSpPr>
        <p:spPr bwMode="blackWhite">
          <a:xfrm>
            <a:off x="6243942" y="3619757"/>
            <a:ext cx="2580970" cy="1222793"/>
          </a:xfrm>
          <a:prstGeom prst="wedgeRectCallout">
            <a:avLst>
              <a:gd name="adj1" fmla="val -47859"/>
              <a:gd name="adj2" fmla="val -1104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a:t>
            </a:r>
            <a:r>
              <a:rPr lang="en-US" b="1" dirty="0" smtClean="0">
                <a:solidFill>
                  <a:srgbClr val="FFFFFF"/>
                </a:solidFill>
                <a:latin typeface="Arial" charset="0"/>
                <a:cs typeface="Arial" charset="0"/>
              </a:rPr>
              <a:t>.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3.5% - 5%.</a:t>
            </a:r>
            <a:endParaRPr lang="en-US" b="1" dirty="0">
              <a:solidFill>
                <a:srgbClr val="FFFFFF"/>
              </a:solidFill>
              <a:latin typeface="Arial" charset="0"/>
              <a:cs typeface="Arial" charset="0"/>
            </a:endParaRPr>
          </a:p>
        </p:txBody>
      </p:sp>
      <p:sp>
        <p:nvSpPr>
          <p:cNvPr id="13" name="AutoShape 8"/>
          <p:cNvSpPr>
            <a:spLocks noChangeArrowheads="1"/>
          </p:cNvSpPr>
          <p:nvPr/>
        </p:nvSpPr>
        <p:spPr bwMode="blackWhite">
          <a:xfrm>
            <a:off x="7138058" y="1057826"/>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
        <p:nvSpPr>
          <p:cNvPr id="14" name="Rectangle 5"/>
          <p:cNvSpPr>
            <a:spLocks noChangeArrowheads="1"/>
          </p:cNvSpPr>
          <p:nvPr/>
        </p:nvSpPr>
        <p:spPr bwMode="auto">
          <a:xfrm>
            <a:off x="-189188" y="6611910"/>
            <a:ext cx="9190640"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(4/16 for 2016-17; </a:t>
            </a:r>
            <a:r>
              <a:rPr lang="en-US" sz="1100" dirty="0"/>
              <a:t>3</a:t>
            </a:r>
            <a:r>
              <a:rPr lang="en-US" sz="1100" dirty="0" smtClean="0"/>
              <a:t>/16 for 2018-21F; </a:t>
            </a:r>
            <a:r>
              <a:rPr lang="en-US" sz="1100" dirty="0"/>
              <a:t>Insurance Information </a:t>
            </a:r>
            <a:r>
              <a:rPr lang="en-US" sz="1100" dirty="0" smtClean="0"/>
              <a:t>Institute.</a:t>
            </a:r>
            <a:endParaRPr lang="en-US" sz="1100" dirty="0"/>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Number of Registered Passenger Vehicles in US, 1999 – 2015E</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Bureau of Transportation Statistics; Barclays Capital estimates,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92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growing once again and now finally exceed pre-crisis peak</a:t>
            </a:r>
            <a:endParaRPr lang="en-US" b="1" dirty="0">
              <a:solidFill>
                <a:schemeClr val="bg1"/>
              </a:solidFill>
            </a:endParaRPr>
          </a:p>
        </p:txBody>
      </p:sp>
      <p:sp>
        <p:nvSpPr>
          <p:cNvPr id="12" name="AutoShape 8"/>
          <p:cNvSpPr>
            <a:spLocks noChangeArrowheads="1"/>
          </p:cNvSpPr>
          <p:nvPr/>
        </p:nvSpPr>
        <p:spPr bwMode="blackWhite">
          <a:xfrm>
            <a:off x="6474957" y="3784394"/>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expected to increase at an annual rate of about 1.5% per year in 2015 and 2016</a:t>
            </a:r>
            <a:endParaRPr lang="en-US" b="1" dirty="0">
              <a:solidFill>
                <a:schemeClr val="bg1"/>
              </a:solidFill>
            </a:endParaRP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Licensed Drivers, Vehicle Registrations and Resident Population: </a:t>
            </a:r>
            <a:r>
              <a:rPr lang="en-US" altLang="en-US" i="1" dirty="0" smtClean="0">
                <a:latin typeface="Arial" panose="020B0604020202020204" pitchFamily="34" charset="0"/>
              </a:rPr>
              <a:t>All UP!</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93</a:t>
            </a:fld>
            <a:endParaRPr lang="en-US" dirty="0">
              <a:solidFill>
                <a:srgbClr val="000000"/>
              </a:solidFill>
            </a:endParaRPr>
          </a:p>
        </p:txBody>
      </p:sp>
      <p:sp>
        <p:nvSpPr>
          <p:cNvPr id="11272" name="Rectangle 4"/>
          <p:cNvSpPr>
            <a:spLocks noChangeArrowheads="1"/>
          </p:cNvSpPr>
          <p:nvPr/>
        </p:nvSpPr>
        <p:spPr bwMode="auto">
          <a:xfrm>
            <a:off x="-27918" y="6371404"/>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Federal </a:t>
            </a:r>
            <a:r>
              <a:rPr lang="en-US" altLang="en-US" sz="1100" dirty="0">
                <a:solidFill>
                  <a:srgbClr val="000000"/>
                </a:solidFill>
              </a:rPr>
              <a:t>Highway Administration: </a:t>
            </a:r>
            <a:r>
              <a:rPr lang="en-US" altLang="en-US" sz="1100" dirty="0">
                <a:solidFill>
                  <a:srgbClr val="000000"/>
                </a:solidFill>
                <a:hlinkClick r:id="rId2"/>
              </a:rPr>
              <a:t>http://</a:t>
            </a:r>
            <a:r>
              <a:rPr lang="en-US" altLang="en-US" sz="1100" dirty="0" smtClean="0">
                <a:solidFill>
                  <a:srgbClr val="000000"/>
                </a:solidFill>
                <a:hlinkClick r:id="rId2"/>
              </a:rPr>
              <a:t>www.fhwa.dot.gov/policyinformation/statistics/2014/dv1c.cfm</a:t>
            </a:r>
            <a:r>
              <a:rPr lang="en-US" altLang="en-US" sz="1100" dirty="0" smtClean="0">
                <a:solidFill>
                  <a:srgbClr val="000000"/>
                </a:solidFill>
              </a:rPr>
              <a:t> accessed 2/1/16; Insurance Information Institute.</a:t>
            </a:r>
          </a:p>
        </p:txBody>
      </p:sp>
      <p:pic>
        <p:nvPicPr>
          <p:cNvPr id="2" name="Picture 1"/>
          <p:cNvPicPr>
            <a:picLocks noChangeAspect="1"/>
          </p:cNvPicPr>
          <p:nvPr/>
        </p:nvPicPr>
        <p:blipFill>
          <a:blip r:embed="rId3"/>
          <a:stretch>
            <a:fillRect/>
          </a:stretch>
        </p:blipFill>
        <p:spPr>
          <a:xfrm>
            <a:off x="255642" y="1163720"/>
            <a:ext cx="7285640" cy="5125928"/>
          </a:xfrm>
          <a:prstGeom prst="rect">
            <a:avLst/>
          </a:prstGeom>
        </p:spPr>
      </p:pic>
      <p:sp>
        <p:nvSpPr>
          <p:cNvPr id="9" name="AutoShape 6"/>
          <p:cNvSpPr>
            <a:spLocks noChangeArrowheads="1"/>
          </p:cNvSpPr>
          <p:nvPr/>
        </p:nvSpPr>
        <p:spPr bwMode="blackWhite">
          <a:xfrm>
            <a:off x="6443694" y="4035971"/>
            <a:ext cx="2511361" cy="1418897"/>
          </a:xfrm>
          <a:prstGeom prst="wedgeRectCallout">
            <a:avLst>
              <a:gd name="adj1" fmla="val -13420"/>
              <a:gd name="adj2" fmla="val -1089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temporarily interrupted growth, but the number of drivers and registered is rising!</a:t>
            </a:r>
            <a:endParaRPr lang="en-US" sz="1600" b="1" dirty="0">
              <a:solidFill>
                <a:schemeClr val="bg1"/>
              </a:solidFill>
            </a:endParaRPr>
          </a:p>
        </p:txBody>
      </p:sp>
    </p:spTree>
    <p:extLst>
      <p:ext uri="{BB962C8B-B14F-4D97-AF65-F5344CB8AC3E}">
        <p14:creationId xmlns:p14="http://schemas.microsoft.com/office/powerpoint/2010/main" val="209312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94</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165100" y="160412"/>
            <a:ext cx="7512708" cy="769938"/>
          </a:xfrm>
        </p:spPr>
        <p:txBody>
          <a:bodyPr/>
          <a:lstStyle/>
          <a:p>
            <a:r>
              <a:rPr lang="en-US" dirty="0" smtClean="0">
                <a:latin typeface="Arial" panose="020B0604020202020204" pitchFamily="34" charset="0"/>
              </a:rPr>
              <a:t>America is Driving More Again (Finally!): Total 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data are through </a:t>
            </a:r>
            <a:r>
              <a:rPr lang="en-US" sz="1100" dirty="0" smtClean="0">
                <a:solidFill>
                  <a:srgbClr val="000000"/>
                </a:solidFill>
              </a:rPr>
              <a:t>November</a:t>
            </a:r>
            <a:r>
              <a:rPr lang="en-US" sz="1100" dirty="0" smtClean="0">
                <a:solidFill>
                  <a:srgbClr val="000000"/>
                </a:solidFill>
                <a:cs typeface="Arial" charset="0"/>
              </a:rPr>
              <a:t>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a:t>
            </a:r>
            <a:r>
              <a:rPr lang="en-US" sz="1100" dirty="0">
                <a:solidFill>
                  <a:srgbClr val="000000"/>
                </a:solidFill>
                <a:hlinkClick r:id="rId4"/>
              </a:rPr>
              <a:t>http://</a:t>
            </a:r>
            <a:r>
              <a:rPr lang="en-US" sz="1100" dirty="0" smtClean="0">
                <a:solidFill>
                  <a:srgbClr val="000000"/>
                </a:solidFill>
                <a:hlinkClick r:id="rId4"/>
              </a:rPr>
              <a:t>www.fhwa.dot.gov/policyinformation/travel_monitoring/tvt.cfm</a:t>
            </a:r>
            <a:r>
              <a:rPr lang="en-US" sz="1100" dirty="0" smtClean="0">
                <a:solidFill>
                  <a:srgbClr val="000000"/>
                </a:solidFill>
              </a:rPr>
              <a:t> );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nvPr>
        </p:nvGraphicFramePr>
        <p:xfrm>
          <a:off x="377825" y="1185863"/>
          <a:ext cx="7896164" cy="4849340"/>
        </p:xfrm>
        <a:graphic>
          <a:graphicData uri="http://schemas.openxmlformats.org/presentationml/2006/ole">
            <mc:AlternateContent xmlns:mc="http://schemas.openxmlformats.org/markup-compatibility/2006">
              <mc:Choice xmlns:v="urn:schemas-microsoft-com:vml" Requires="v">
                <p:oleObj spid="_x0000_s28560422" name="Chart" r:id="rId5" imgW="8334251" imgH="4372079" progId="MSGraph.Chart.8">
                  <p:embed followColorScheme="full"/>
                </p:oleObj>
              </mc:Choice>
              <mc:Fallback>
                <p:oleObj name="Chart" r:id="rId5" imgW="8334251" imgH="4372079" progId="MSGraph.Chart.8">
                  <p:embed followColorScheme="full"/>
                  <p:pic>
                    <p:nvPicPr>
                      <p:cNvPr id="0" name=""/>
                      <p:cNvPicPr>
                        <a:picLocks noChangeAspect="1" noChangeArrowheads="1"/>
                      </p:cNvPicPr>
                      <p:nvPr/>
                    </p:nvPicPr>
                    <p:blipFill>
                      <a:blip r:embed="rId6"/>
                      <a:srcRect/>
                      <a:stretch>
                        <a:fillRect/>
                      </a:stretch>
                    </p:blipFill>
                    <p:spPr bwMode="gray">
                      <a:xfrm>
                        <a:off x="377825" y="1185863"/>
                        <a:ext cx="7896164"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4159250" y="3285129"/>
            <a:ext cx="3141308" cy="1354933"/>
          </a:xfrm>
          <a:prstGeom prst="wedgeRectCallout">
            <a:avLst>
              <a:gd name="adj1" fmla="val 36861"/>
              <a:gd name="adj2" fmla="val -1385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From November 2007 until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i="1" dirty="0">
                <a:solidFill>
                  <a:srgbClr val="FFFFFF"/>
                </a:solidFill>
                <a:cs typeface="Arial" charset="0"/>
              </a:rPr>
              <a:t>Previous record was in the early 1980s (39 months</a:t>
            </a:r>
            <a:r>
              <a:rPr lang="en-US" sz="1400" b="1" i="1" dirty="0" smtClean="0">
                <a:solidFill>
                  <a:srgbClr val="FFFFFF"/>
                </a:solidFill>
                <a:cs typeface="Arial" charset="0"/>
              </a:rPr>
              <a:t>).</a:t>
            </a:r>
            <a:endParaRPr lang="en-US" sz="1400" b="1" i="1" dirty="0">
              <a:solidFill>
                <a:srgbClr val="FFFFFF"/>
              </a:solidFill>
              <a:cs typeface="Arial" charset="0"/>
            </a:endParaRPr>
          </a:p>
        </p:txBody>
      </p:sp>
      <p:sp>
        <p:nvSpPr>
          <p:cNvPr id="17419" name="TextBox 12"/>
          <p:cNvSpPr txBox="1">
            <a:spLocks noChangeArrowheads="1"/>
          </p:cNvSpPr>
          <p:nvPr/>
        </p:nvSpPr>
        <p:spPr bwMode="auto">
          <a:xfrm>
            <a:off x="1612469" y="1296194"/>
            <a:ext cx="1725536"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a:t>
            </a:r>
            <a:r>
              <a:rPr lang="en-US" sz="1200" b="1" dirty="0" smtClean="0">
                <a:solidFill>
                  <a:srgbClr val="FFFFFF"/>
                </a:solidFill>
              </a:rPr>
              <a:t>1990</a:t>
            </a:r>
            <a:r>
              <a:rPr lang="en-US" sz="1200" b="1" dirty="0" smtClean="0">
                <a:solidFill>
                  <a:srgbClr val="FFFFFF"/>
                </a:solidFill>
                <a:cs typeface="Arial" charset="0"/>
              </a:rPr>
              <a:t>-2007 growth </a:t>
            </a:r>
            <a:r>
              <a:rPr lang="en-US" sz="1200" b="1" dirty="0">
                <a:solidFill>
                  <a:srgbClr val="FFFFFF"/>
                </a:solidFill>
                <a:cs typeface="Arial" charset="0"/>
              </a:rPr>
              <a:t>in miles driven </a:t>
            </a:r>
            <a:r>
              <a:rPr lang="en-US" sz="1200" b="1" dirty="0" smtClean="0">
                <a:solidFill>
                  <a:srgbClr val="FFFFFF"/>
                </a:solidFill>
                <a:cs typeface="Arial" charset="0"/>
              </a:rPr>
              <a:t>(+43.9%) is </a:t>
            </a:r>
            <a:r>
              <a:rPr lang="en-US" sz="1200" b="1" dirty="0">
                <a:solidFill>
                  <a:srgbClr val="FFFFFF"/>
                </a:solidFill>
                <a:cs typeface="Arial" charset="0"/>
              </a:rPr>
              <a:t>due to population </a:t>
            </a:r>
            <a:r>
              <a:rPr lang="en-US" sz="1200" b="1" dirty="0" smtClean="0">
                <a:solidFill>
                  <a:srgbClr val="FFFFFF"/>
                </a:solidFill>
                <a:cs typeface="Arial" charset="0"/>
              </a:rPr>
              <a:t>growth</a:t>
            </a:r>
            <a:r>
              <a:rPr lang="en-US" sz="1200" b="1" dirty="0">
                <a:solidFill>
                  <a:srgbClr val="FFFFFF"/>
                </a:solidFill>
              </a:rPr>
              <a:t> </a:t>
            </a:r>
            <a:r>
              <a:rPr lang="en-US" sz="1200" b="1" dirty="0" smtClean="0">
                <a:solidFill>
                  <a:srgbClr val="FFFFFF"/>
                </a:solidFill>
              </a:rPr>
              <a:t>(</a:t>
            </a:r>
            <a:r>
              <a:rPr lang="en-US" sz="1200" b="1" dirty="0" smtClean="0">
                <a:solidFill>
                  <a:srgbClr val="FFFFFF"/>
                </a:solidFill>
                <a:cs typeface="Arial" charset="0"/>
              </a:rPr>
              <a:t>+20.7%</a:t>
            </a:r>
            <a:r>
              <a:rPr lang="en-US" sz="1200" b="1" dirty="0" smtClean="0">
                <a:solidFill>
                  <a:srgbClr val="FFFFFF"/>
                </a:solidFill>
              </a:rPr>
              <a:t>)…</a:t>
            </a:r>
            <a:endParaRPr lang="en-US" sz="1200" b="1" dirty="0">
              <a:solidFill>
                <a:srgbClr val="FFFFFF"/>
              </a:solidFill>
              <a:cs typeface="Arial" charset="0"/>
            </a:endParaRPr>
          </a:p>
        </p:txBody>
      </p:sp>
      <p:sp>
        <p:nvSpPr>
          <p:cNvPr id="12" name="Rectangle 7"/>
          <p:cNvSpPr>
            <a:spLocks noChangeArrowheads="1"/>
          </p:cNvSpPr>
          <p:nvPr/>
        </p:nvSpPr>
        <p:spPr bwMode="grayWhite">
          <a:xfrm>
            <a:off x="5978477" y="1295400"/>
            <a:ext cx="2295512" cy="926687"/>
          </a:xfrm>
          <a:prstGeom prst="rect">
            <a:avLst/>
          </a:prstGeom>
          <a:noFill/>
          <a:ln w="28575">
            <a:solidFill>
              <a:schemeClr val="folHlink"/>
            </a:solidFill>
            <a:miter lim="800000"/>
            <a:headEnd/>
            <a:tailEnd/>
          </a:ln>
        </p:spPr>
        <p:txBody>
          <a:bodyPr wrap="none" anchor="ctr"/>
          <a:lstStyle/>
          <a:p>
            <a:endParaRPr lang="en-US"/>
          </a:p>
        </p:txBody>
      </p:sp>
      <p:sp>
        <p:nvSpPr>
          <p:cNvPr id="14" name="AutoShape 38"/>
          <p:cNvSpPr>
            <a:spLocks noChangeArrowheads="1"/>
          </p:cNvSpPr>
          <p:nvPr/>
        </p:nvSpPr>
        <p:spPr bwMode="blackWhite">
          <a:xfrm>
            <a:off x="7677808" y="2567248"/>
            <a:ext cx="1288660" cy="1642146"/>
          </a:xfrm>
          <a:prstGeom prst="wedgeRectCallout">
            <a:avLst>
              <a:gd name="adj1" fmla="val -13693"/>
              <a:gd name="adj2" fmla="val -1104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rPr>
              <a:t>N</a:t>
            </a:r>
            <a:r>
              <a:rPr lang="en-US" sz="1400" b="1" dirty="0" smtClean="0">
                <a:solidFill>
                  <a:srgbClr val="FFFFFF"/>
                </a:solidFill>
              </a:rPr>
              <a:t>ew records in 2015 = 3.14 billion miles; Up 6.7% from Feb. 2012 trough</a:t>
            </a:r>
            <a:endParaRPr lang="en-US" sz="1400" b="1" dirty="0">
              <a:solidFill>
                <a:srgbClr val="FFFFFF"/>
              </a:solidFill>
              <a:cs typeface="Arial" charset="0"/>
            </a:endParaRPr>
          </a:p>
        </p:txBody>
      </p:sp>
      <p:sp>
        <p:nvSpPr>
          <p:cNvPr id="13" name="TextBox 12"/>
          <p:cNvSpPr txBox="1">
            <a:spLocks noChangeArrowheads="1"/>
          </p:cNvSpPr>
          <p:nvPr/>
        </p:nvSpPr>
        <p:spPr bwMode="auto">
          <a:xfrm>
            <a:off x="1612468" y="2422188"/>
            <a:ext cx="1725537"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smtClean="0">
                <a:solidFill>
                  <a:srgbClr val="FFFFFF"/>
                </a:solidFill>
                <a:cs typeface="Arial" charset="0"/>
              </a:rPr>
              <a:t>…but the population grew by 6.6% from 2007-2015 and miles driven didn’t </a:t>
            </a:r>
            <a:r>
              <a:rPr lang="en-US" sz="1200" b="1" dirty="0" smtClean="0">
                <a:solidFill>
                  <a:srgbClr val="FFFFFF"/>
                </a:solidFill>
              </a:rPr>
              <a:t>grow at all until 2015 itself.</a:t>
            </a:r>
            <a:endParaRPr lang="en-US" sz="1200" b="1" dirty="0">
              <a:solidFill>
                <a:srgbClr val="FFFFFF"/>
              </a:solidFill>
              <a:cs typeface="Arial" charset="0"/>
            </a:endParaRPr>
          </a:p>
        </p:txBody>
      </p:sp>
    </p:spTree>
    <p:extLst>
      <p:ext uri="{BB962C8B-B14F-4D97-AF65-F5344CB8AC3E}">
        <p14:creationId xmlns:p14="http://schemas.microsoft.com/office/powerpoint/2010/main" val="8837377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5725" y="-36512"/>
            <a:ext cx="8217337" cy="860425"/>
          </a:xfrm>
        </p:spPr>
        <p:txBody>
          <a:bodyPr/>
          <a:lstStyle/>
          <a:p>
            <a:r>
              <a:rPr lang="en-US" altLang="en-US" sz="2800" dirty="0" smtClean="0">
                <a:latin typeface="Arial" panose="020B0604020202020204" pitchFamily="34" charset="0"/>
              </a:rPr>
              <a:t>Change in Proportion of Persons with Driver Licenses in the US, by Age, 1983-2014</a:t>
            </a:r>
            <a:endParaRPr lang="en-US" altLang="en-US" sz="2800" i="1" dirty="0"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95</a:t>
            </a:fld>
            <a:endParaRPr lang="en-US" dirty="0">
              <a:solidFill>
                <a:srgbClr val="000000"/>
              </a:solidFill>
            </a:endParaRPr>
          </a:p>
        </p:txBody>
      </p:sp>
      <p:sp>
        <p:nvSpPr>
          <p:cNvPr id="11272" name="Rectangle 4"/>
          <p:cNvSpPr>
            <a:spLocks noChangeArrowheads="1"/>
          </p:cNvSpPr>
          <p:nvPr/>
        </p:nvSpPr>
        <p:spPr bwMode="auto">
          <a:xfrm>
            <a:off x="-127876" y="6443252"/>
            <a:ext cx="8430939"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University of Michigan Transportation Research Institute, “Recent Decreases in the Proportion of Persons with a Driver’s License Across All Age Groups,” M. </a:t>
            </a:r>
            <a:r>
              <a:rPr lang="en-US" altLang="en-US" sz="1100" dirty="0" err="1" smtClean="0">
                <a:solidFill>
                  <a:srgbClr val="000000"/>
                </a:solidFill>
              </a:rPr>
              <a:t>Sivak</a:t>
            </a:r>
            <a:r>
              <a:rPr lang="en-US" altLang="en-US" sz="1100" dirty="0" smtClean="0">
                <a:solidFill>
                  <a:srgbClr val="000000"/>
                </a:solidFill>
              </a:rPr>
              <a:t> and B. </a:t>
            </a:r>
            <a:r>
              <a:rPr lang="en-US" altLang="en-US" sz="1100" dirty="0" err="1" smtClean="0">
                <a:solidFill>
                  <a:srgbClr val="000000"/>
                </a:solidFill>
              </a:rPr>
              <a:t>Schoettle</a:t>
            </a:r>
            <a:r>
              <a:rPr lang="en-US" altLang="en-US" sz="1100" dirty="0" smtClean="0">
                <a:solidFill>
                  <a:srgbClr val="000000"/>
                </a:solidFill>
              </a:rPr>
              <a:t>., Jan. 2016; Insurance Information Institute.</a:t>
            </a:r>
          </a:p>
        </p:txBody>
      </p:sp>
      <p:sp>
        <p:nvSpPr>
          <p:cNvPr id="9" name="AutoShape 6"/>
          <p:cNvSpPr>
            <a:spLocks noChangeArrowheads="1"/>
          </p:cNvSpPr>
          <p:nvPr/>
        </p:nvSpPr>
        <p:spPr bwMode="blackWhite">
          <a:xfrm>
            <a:off x="4930205" y="1568737"/>
            <a:ext cx="2511361" cy="1418897"/>
          </a:xfrm>
          <a:prstGeom prst="wedgeRectCallout">
            <a:avLst>
              <a:gd name="adj1" fmla="val -82475"/>
              <a:gd name="adj2" fmla="val -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Smaller proportions of younger drivers have licenses but not because they’re all taking Uber.</a:t>
            </a:r>
            <a:endParaRPr lang="en-US" b="1" dirty="0">
              <a:solidFill>
                <a:schemeClr val="bg1"/>
              </a:solidFill>
            </a:endParaRPr>
          </a:p>
        </p:txBody>
      </p:sp>
      <p:pic>
        <p:nvPicPr>
          <p:cNvPr id="3" name="Picture 2"/>
          <p:cNvPicPr>
            <a:picLocks noChangeAspect="1"/>
          </p:cNvPicPr>
          <p:nvPr/>
        </p:nvPicPr>
        <p:blipFill>
          <a:blip r:embed="rId2"/>
          <a:stretch>
            <a:fillRect/>
          </a:stretch>
        </p:blipFill>
        <p:spPr>
          <a:xfrm>
            <a:off x="298450" y="1068209"/>
            <a:ext cx="3789144" cy="5185899"/>
          </a:xfrm>
          <a:prstGeom prst="rect">
            <a:avLst/>
          </a:prstGeom>
        </p:spPr>
      </p:pic>
      <p:sp>
        <p:nvSpPr>
          <p:cNvPr id="10" name="AutoShape 6"/>
          <p:cNvSpPr>
            <a:spLocks noChangeArrowheads="1"/>
          </p:cNvSpPr>
          <p:nvPr/>
        </p:nvSpPr>
        <p:spPr bwMode="blackWhite">
          <a:xfrm>
            <a:off x="4930205" y="4414440"/>
            <a:ext cx="2511361" cy="1418897"/>
          </a:xfrm>
          <a:prstGeom prst="wedgeRectCallout">
            <a:avLst>
              <a:gd name="adj1" fmla="val -82475"/>
              <a:gd name="adj2" fmla="val -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AARP crowd can’t be pried away from the cars</a:t>
            </a:r>
            <a:endParaRPr lang="en-US" b="1" dirty="0">
              <a:solidFill>
                <a:schemeClr val="bg1"/>
              </a:solidFill>
            </a:endParaRPr>
          </a:p>
        </p:txBody>
      </p:sp>
      <p:sp>
        <p:nvSpPr>
          <p:cNvPr id="7" name="Rectangle 6"/>
          <p:cNvSpPr/>
          <p:nvPr/>
        </p:nvSpPr>
        <p:spPr>
          <a:xfrm>
            <a:off x="425450" y="1828800"/>
            <a:ext cx="3572860" cy="20179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5450" y="5029200"/>
            <a:ext cx="3572860" cy="1128986"/>
          </a:xfrm>
          <a:prstGeom prst="rect">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51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Girl Power: Females with a Driver’s License as a % of All Licensed Drivers</a:t>
            </a:r>
            <a:endParaRPr lang="en-US" altLang="en-US" i="1" dirty="0"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96</a:t>
            </a:fld>
            <a:endParaRPr lang="en-US" dirty="0">
              <a:solidFill>
                <a:srgbClr val="000000"/>
              </a:solidFill>
            </a:endParaRPr>
          </a:p>
        </p:txBody>
      </p:sp>
      <p:pic>
        <p:nvPicPr>
          <p:cNvPr id="3" name="Picture 2"/>
          <p:cNvPicPr>
            <a:picLocks noChangeAspect="1"/>
          </p:cNvPicPr>
          <p:nvPr/>
        </p:nvPicPr>
        <p:blipFill>
          <a:blip r:embed="rId2"/>
          <a:stretch>
            <a:fillRect/>
          </a:stretch>
        </p:blipFill>
        <p:spPr>
          <a:xfrm>
            <a:off x="1691" y="1403133"/>
            <a:ext cx="8863620" cy="4192534"/>
          </a:xfrm>
          <a:prstGeom prst="rect">
            <a:avLst/>
          </a:prstGeom>
        </p:spPr>
      </p:pic>
      <p:sp>
        <p:nvSpPr>
          <p:cNvPr id="10" name="AutoShape 6"/>
          <p:cNvSpPr>
            <a:spLocks noChangeArrowheads="1"/>
          </p:cNvSpPr>
          <p:nvPr/>
        </p:nvSpPr>
        <p:spPr bwMode="blackWhite">
          <a:xfrm>
            <a:off x="6256292" y="2916075"/>
            <a:ext cx="2511361" cy="1418897"/>
          </a:xfrm>
          <a:prstGeom prst="wedgeRectCallout">
            <a:avLst>
              <a:gd name="adj1" fmla="val 39940"/>
              <a:gd name="adj2" fmla="val -1155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u="sng" dirty="0" smtClean="0">
                <a:solidFill>
                  <a:schemeClr val="bg1"/>
                </a:solidFill>
              </a:rPr>
              <a:t>Boys with </a:t>
            </a:r>
            <a:r>
              <a:rPr lang="en-US" sz="1600" b="1" u="sng" dirty="0">
                <a:solidFill>
                  <a:schemeClr val="bg1"/>
                </a:solidFill>
              </a:rPr>
              <a:t>N</a:t>
            </a:r>
            <a:r>
              <a:rPr lang="en-US" sz="1600" b="1" u="sng" dirty="0" smtClean="0">
                <a:solidFill>
                  <a:schemeClr val="bg1"/>
                </a:solidFill>
              </a:rPr>
              <a:t>o Toys</a:t>
            </a:r>
          </a:p>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Women now account for the majority of licensed drivers</a:t>
            </a:r>
            <a:endParaRPr lang="en-US" sz="1600" b="1" dirty="0">
              <a:solidFill>
                <a:schemeClr val="bg1"/>
              </a:solidFill>
            </a:endParaRPr>
          </a:p>
        </p:txBody>
      </p:sp>
      <p:sp>
        <p:nvSpPr>
          <p:cNvPr id="11" name="TextBox 12"/>
          <p:cNvSpPr txBox="1">
            <a:spLocks noChangeArrowheads="1"/>
          </p:cNvSpPr>
          <p:nvPr/>
        </p:nvSpPr>
        <p:spPr bwMode="auto">
          <a:xfrm>
            <a:off x="2957159" y="3136793"/>
            <a:ext cx="2952684" cy="15696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u="sng" dirty="0" smtClean="0">
                <a:solidFill>
                  <a:srgbClr val="FFFFFF"/>
                </a:solidFill>
              </a:rPr>
              <a:t>Frequency/Severity Impacts: </a:t>
            </a:r>
            <a:r>
              <a:rPr lang="en-US" sz="1600" b="1" dirty="0" smtClean="0">
                <a:solidFill>
                  <a:srgbClr val="FFFFFF"/>
                </a:solidFill>
              </a:rPr>
              <a:t>Woman are more likely to drive less, buy smaller cars, buy safer cars and less likely to be involved in accidents</a:t>
            </a:r>
            <a:endParaRPr lang="en-US" sz="1600" b="1" dirty="0">
              <a:solidFill>
                <a:srgbClr val="FFFFFF"/>
              </a:solidFill>
            </a:endParaRPr>
          </a:p>
        </p:txBody>
      </p:sp>
      <p:sp>
        <p:nvSpPr>
          <p:cNvPr id="12" name="Rectangle 4"/>
          <p:cNvSpPr>
            <a:spLocks noChangeArrowheads="1"/>
          </p:cNvSpPr>
          <p:nvPr/>
        </p:nvSpPr>
        <p:spPr bwMode="auto">
          <a:xfrm>
            <a:off x="-127876" y="6443252"/>
            <a:ext cx="8430939"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University of Michigan Transportation Research Institute, “Female Drivers in the United States: From Minority to Majority?” by M. </a:t>
            </a:r>
            <a:r>
              <a:rPr lang="en-US" altLang="en-US" sz="1100" dirty="0" err="1" smtClean="0">
                <a:solidFill>
                  <a:srgbClr val="000000"/>
                </a:solidFill>
              </a:rPr>
              <a:t>Sivak</a:t>
            </a:r>
            <a:r>
              <a:rPr lang="en-US" altLang="en-US" sz="1100" dirty="0" smtClean="0">
                <a:solidFill>
                  <a:srgbClr val="000000"/>
                </a:solidFill>
              </a:rPr>
              <a:t>,, UMTRI-2016-16, May 2015; Insurance Information Institute.</a:t>
            </a:r>
          </a:p>
        </p:txBody>
      </p:sp>
    </p:spTree>
    <p:extLst>
      <p:ext uri="{BB962C8B-B14F-4D97-AF65-F5344CB8AC3E}">
        <p14:creationId xmlns:p14="http://schemas.microsoft.com/office/powerpoint/2010/main" val="332257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Loans and Other Non-Housing Debt, 2004 – 2015*</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97</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Banks are becoming increasingly aggressive in marketing auto loans</a:t>
            </a:r>
            <a:endParaRPr lang="en-US" b="1" dirty="0">
              <a:solidFill>
                <a:srgbClr val="FFFFFF"/>
              </a:solidFill>
            </a:endParaRPr>
          </a:p>
        </p:txBody>
      </p:sp>
      <p:pic>
        <p:nvPicPr>
          <p:cNvPr id="9" name="Picture 8"/>
          <p:cNvPicPr>
            <a:picLocks noChangeAspect="1"/>
          </p:cNvPicPr>
          <p:nvPr/>
        </p:nvPicPr>
        <p:blipFill>
          <a:blip r:embed="rId2"/>
          <a:stretch>
            <a:fillRect/>
          </a:stretch>
        </p:blipFill>
        <p:spPr>
          <a:xfrm>
            <a:off x="193675" y="1293962"/>
            <a:ext cx="6867823" cy="4333875"/>
          </a:xfrm>
          <a:prstGeom prst="rect">
            <a:avLst/>
          </a:prstGeom>
        </p:spPr>
      </p:pic>
      <p:sp>
        <p:nvSpPr>
          <p:cNvPr id="10" name="Rectangle 5"/>
          <p:cNvSpPr>
            <a:spLocks noChangeArrowheads="1"/>
          </p:cNvSpPr>
          <p:nvPr/>
        </p:nvSpPr>
        <p:spPr bwMode="auto">
          <a:xfrm>
            <a:off x="-1" y="6403593"/>
            <a:ext cx="8025415"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*As of Q1 2015.</a:t>
            </a:r>
          </a:p>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sp>
        <p:nvSpPr>
          <p:cNvPr id="12" name="AutoShape 7"/>
          <p:cNvSpPr>
            <a:spLocks noChangeArrowheads="1"/>
          </p:cNvSpPr>
          <p:nvPr/>
        </p:nvSpPr>
        <p:spPr bwMode="blackWhite">
          <a:xfrm>
            <a:off x="7061498" y="2244298"/>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Auto loan debt outstanding reached $1T for the first time ever in Q1 2015</a:t>
            </a:r>
            <a:endParaRPr lang="en-US" altLang="en-US" sz="1600" b="1" dirty="0">
              <a:solidFill>
                <a:schemeClr val="bg1"/>
              </a:solidFill>
            </a:endParaRPr>
          </a:p>
        </p:txBody>
      </p:sp>
    </p:spTree>
    <p:extLst>
      <p:ext uri="{BB962C8B-B14F-4D97-AF65-F5344CB8AC3E}">
        <p14:creationId xmlns:p14="http://schemas.microsoft.com/office/powerpoint/2010/main" val="31725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98</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98</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99</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218236</TotalTime>
  <Words>8770</Words>
  <Application>Microsoft Office PowerPoint</Application>
  <PresentationFormat>On-screen Show (4:3)</PresentationFormat>
  <Paragraphs>1320</Paragraphs>
  <Slides>131</Slides>
  <Notes>113</Notes>
  <HiddenSlides>37</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41" baseType="lpstr">
      <vt:lpstr>ＭＳ Ｐゴシック</vt:lpstr>
      <vt:lpstr>Arial</vt:lpstr>
      <vt:lpstr>Arial </vt:lpstr>
      <vt:lpstr>Calibri</vt:lpstr>
      <vt:lpstr>Symbol</vt:lpstr>
      <vt:lpstr>Times New Roman</vt:lpstr>
      <vt:lpstr>Verdana</vt:lpstr>
      <vt:lpstr>Wingdings</vt:lpstr>
      <vt:lpstr>Default Design</vt:lpstr>
      <vt:lpstr>Chart</vt:lpstr>
      <vt:lpstr>Trends, Challenges and Opportunities in Personal Lines Insurance 2016 and Beyond</vt:lpstr>
      <vt:lpstr>Distribution of Direct Premiums Written by Segment/Line, 2014</vt:lpstr>
      <vt:lpstr>P/C Industry Net Income After Taxes 1991–2015E</vt:lpstr>
      <vt:lpstr>Profitability Peaks &amp; Troughs in the P/C Insurance Industry, 1975 – 2015E</vt:lpstr>
      <vt:lpstr>ROE: Property/Casualty Insurance by Major Event, 1987–2015E</vt:lpstr>
      <vt:lpstr>P/C Insurance Industry  Combined Ratio, 2001–2015  (Est.)*</vt:lpstr>
      <vt:lpstr>Return on Equity by Financial Services Sector vs. Fortune 500, 2004-2014*</vt:lpstr>
      <vt:lpstr>PowerPoint Presentation</vt:lpstr>
      <vt:lpstr>I.I.I. Media Index, P/C, 2014 vs 2015* Percent increase/decrease from previous year</vt:lpstr>
      <vt:lpstr>PowerPoint Presentation</vt:lpstr>
      <vt:lpstr>Personal Lines Profitability</vt:lpstr>
      <vt:lpstr>Return on Net Worth (RNW) All Lines: 2005-2014 Average</vt:lpstr>
      <vt:lpstr>Return on Net Worth: All P-C Lines vs. Homeowners &amp; Pvt. Pass. Auto, 1990-2014*</vt:lpstr>
      <vt:lpstr>Return on Net Worth: All P-C Lines vs. Homeowners &amp; Pvt. Pass. Auto, 1990-2014*</vt:lpstr>
      <vt:lpstr>PowerPoint Presentation</vt:lpstr>
      <vt:lpstr>PowerPoint Presentation</vt:lpstr>
      <vt:lpstr>PowerPoint Presentation</vt:lpstr>
      <vt:lpstr>PowerPoint Presentation</vt:lpstr>
      <vt:lpstr>INVESTMENTS:  THE NEW REALITY</vt:lpstr>
      <vt:lpstr>PowerPoint Presentation</vt:lpstr>
      <vt:lpstr>Property/Casualty Insurance Industry Investment Income: 2000–2015E1</vt:lpstr>
      <vt:lpstr>U.S. Treasury Security Yields: A Long Downward Trend, 1990–2016*</vt:lpstr>
      <vt:lpstr>Distribution of Invested Assets: P/C Insurance Industry, 2013</vt:lpstr>
      <vt:lpstr>Net Yield on Property/Casualty Insurance Invested Assets, 2007–2015*</vt:lpstr>
      <vt:lpstr>Net Investment Yield on Property/ Casualty Insurance Invested Assets, 2007–2016P*</vt:lpstr>
      <vt:lpstr>P/C Insurer Portfolio Yields, 2002-2015:Q3</vt:lpstr>
      <vt:lpstr>Interest Rate Forecasts: 2016 – 2021</vt:lpstr>
      <vt:lpstr>Annual Inflation Rates, (CPI-U, %), 1990–2017F</vt:lpstr>
      <vt:lpstr>P/C Insurer Net Realized  Capital Gains/Losses, 1990-2015:Q3*</vt:lpstr>
      <vt:lpstr>Property/Casualty Insurance Industry Investment Gain: 1994–2015:Q31</vt:lpstr>
      <vt:lpstr>PowerPoint Presentation</vt:lpstr>
      <vt:lpstr>Profitability &amp; Politics</vt:lpstr>
      <vt:lpstr>PowerPoint Presentation</vt:lpstr>
      <vt:lpstr>PowerPoint Presentation</vt:lpstr>
      <vt:lpstr>Presidential Candidate Anticipated as Having the Most Favorable Policies for the P/C Insurance Industry</vt:lpstr>
      <vt:lpstr>Trump vs. Clinton: Issues that Matter to P/C Insurers</vt:lpstr>
      <vt:lpstr>2015 Property and Casualty Insurance Regulatory Report Card</vt:lpstr>
      <vt:lpstr>Personal Lines      Underwriting Performance</vt:lpstr>
      <vt:lpstr>Private Passenger Auto Combined Ratio: 1993–2017F</vt:lpstr>
      <vt:lpstr>Homeowners Insurance Combined Ratio: 1990–2017F</vt:lpstr>
      <vt:lpstr>Homeowners Multi-Peril Loss &amp; ALAE Ratio, 2014: Highest 25 States</vt:lpstr>
      <vt:lpstr>Homeowners Multi-Peril Loss &amp; ALAE Ratio, 2014: Lowest 25 States and DC</vt:lpstr>
      <vt:lpstr>PowerPoint Presentation</vt:lpstr>
      <vt:lpstr>U.S. Insured Catastrophe Losses</vt:lpstr>
      <vt:lpstr>Combined Ratio Points Associated with Catastrophe Losses: 1960 – 2015E*</vt:lpstr>
      <vt:lpstr>Inflation Adjusted U.S. Catastrophe Losses by Cause of Loss, 1995–20141</vt:lpstr>
      <vt:lpstr>Top 16 Most Costly Disasters in U.S. History—Katrina Still Ranks #1</vt:lpstr>
      <vt:lpstr>Winter Storm Losses in the US 1980 – 2015 (Overall and Insured Losses)* </vt:lpstr>
      <vt:lpstr>Loss Events in the US, 1980 – 2014 Overall and Insured Losses </vt:lpstr>
      <vt:lpstr>Convective Loss Events in the US Overall and insured losses, 1980 – 2014</vt:lpstr>
      <vt:lpstr>Convective Loss Events in the US Overall and insured losses, 1980 – 2015</vt:lpstr>
      <vt:lpstr>NatCatSERVICE Loss events in the U.S. 1980 – 2015 Insured losses of winter storms*  </vt:lpstr>
      <vt:lpstr>NatCatSERVICE Loss events in the U.S. 1980 – 2015 Insured losses of convective events*  </vt:lpstr>
      <vt:lpstr>PowerPoint Presentation</vt:lpstr>
      <vt:lpstr>Catastrophe Bond Issuance and Outstanding: 1997-2015</vt:lpstr>
      <vt:lpstr>US Property CAT Rate on Line Index &amp; Global Reinsurance ROE</vt:lpstr>
      <vt:lpstr>Earthquakes Since 1980 and Recent Area Impacted by Induced Seismicity</vt:lpstr>
      <vt:lpstr>2016 Natural and Induced Earthquake Damage Forecast</vt:lpstr>
      <vt:lpstr>Effective Use of Data, Infographics to Get Out a Key Message </vt:lpstr>
      <vt:lpstr>PowerPoint Presentation</vt:lpstr>
      <vt:lpstr>Auto Severity &amp; Frequency by Coverage: Trending Up in 2015</vt:lpstr>
      <vt:lpstr>Collision Coverage: Severity &amp; Frequency Trends Are Both Higher in 2015</vt:lpstr>
      <vt:lpstr>Collision Loss Ratio Trending Upward: Private Passenger Auto, 2010 – 2015</vt:lpstr>
      <vt:lpstr>Bodily Injury: Severity Trend Is Up, Frequency Decline Has Ended—Rising?</vt:lpstr>
      <vt:lpstr>Property Damage Liability: Severity and Frequency Are Up</vt:lpstr>
      <vt:lpstr>No-Fault (PIP) Liability: Severity is Up, Frequency Relatively Flat*</vt:lpstr>
      <vt:lpstr>Comprehensive Coverage: Frequency and Severity Trends Are Volatile</vt:lpstr>
      <vt:lpstr> Death Rates per 100,000,000 Vehicle miles, 1990-2015* </vt:lpstr>
      <vt:lpstr>Auto Insurance: Claim Frequency Impacts of Energy Crisis of 1973/4</vt:lpstr>
      <vt:lpstr>Auto Insurance: Claim Severity Impacts of Energy Crisis of 1973/4</vt:lpstr>
      <vt:lpstr>Auto Insurance Claim Cost Drivers Continue to Grow Faster than CPI</vt:lpstr>
      <vt:lpstr>Defense Costs and Cost Containment Expenses    as a Percent of Incurred Losses, 2011 – 2013*</vt:lpstr>
      <vt:lpstr>PowerPoint Presentation</vt:lpstr>
      <vt:lpstr>PowerPoint Presentation</vt:lpstr>
      <vt:lpstr>Auto &amp; Home vs. All Lines, Net Written Premium Growth, 2000–2018F</vt:lpstr>
      <vt:lpstr>Private Passenger Auto Insurance Net Written Premium, 2000–2017F</vt:lpstr>
      <vt:lpstr>Commercial Auto Insurance Net Written Premium, 2000–2015F</vt:lpstr>
      <vt:lpstr>Direct Premiums Written: PP Auto Percent Change by State, 2007-2014</vt:lpstr>
      <vt:lpstr>Direct Premiums Written: PP Auto Percent Change by State, 2007-2014</vt:lpstr>
      <vt:lpstr>Homeowners Insurance Net Written Premium, 2000–2016F</vt:lpstr>
      <vt:lpstr>PowerPoint Presentation</vt:lpstr>
      <vt:lpstr>Monthly Change in Auto Insurance Prices, 1991–2015*</vt:lpstr>
      <vt:lpstr>PowerPoint Presentation</vt:lpstr>
      <vt:lpstr>Average Expenditures* on Auto Insurance, 1994-2015E</vt:lpstr>
      <vt:lpstr>M&amp;A UPDATE:  A PATH TO GROWTH? </vt:lpstr>
      <vt:lpstr>U.S. INSURANCE MERGERS AND ACQUISITIONS, P/C SECTOR, 1994-2015E (1)</vt:lpstr>
      <vt:lpstr>Personal Lines: Economic and Demographic Considerations</vt:lpstr>
      <vt:lpstr>New Private Housing Starts, 1990-2021F</vt:lpstr>
      <vt:lpstr>Rental-Occupied Housing Units as % of Total Occupied Units, Quarterly, 1990:Q1-2015*</vt:lpstr>
      <vt:lpstr>I.I.I. Poll: Renter’s Insurance</vt:lpstr>
      <vt:lpstr>Auto/Light Truck Sales, 1999-2021F</vt:lpstr>
      <vt:lpstr>PowerPoint Presentation</vt:lpstr>
      <vt:lpstr>Licensed Drivers, Vehicle Registrations and Resident Population: All UP!</vt:lpstr>
      <vt:lpstr>America is Driving More Again (Finally!): Total Miles Driven*, 1990–2015*</vt:lpstr>
      <vt:lpstr>Change in Proportion of Persons with Driver Licenses in the US, by Age, 1983-2014</vt:lpstr>
      <vt:lpstr>Girl Power: Females with a Driver’s License as a % of All Licensed Drivers</vt:lpstr>
      <vt:lpstr>Auto Loans and Other Non-Housing Debt, 2004 – 2015*</vt:lpstr>
      <vt:lpstr>PowerPoint Presentation</vt:lpstr>
      <vt:lpstr>Media is Obsessed with Driverless Vehicles: Often Predicting the Demise of Auto Insurance</vt:lpstr>
      <vt:lpstr>On-Demand/Sharing/Peer-to-Peer Economy Impacts Many Lines of Insurance</vt:lpstr>
      <vt:lpstr>TNC Ridesharing Arrangements: Insurance Applicability</vt:lpstr>
      <vt:lpstr>Ridesharing Regulation/Legislation and Status of ISO Filings as of 9/30/15</vt:lpstr>
      <vt:lpstr>Homesharing Arrangements: Potential Host Exposure Concerns (Receives Rental Income)</vt:lpstr>
      <vt:lpstr>Homesharing Arrangements: Potential Traveler  Exposure Concerns</vt:lpstr>
      <vt:lpstr>Homesharing: ISO’s Proposed Changes*</vt:lpstr>
      <vt:lpstr>Send in the Drones: Potential Rapid  Adoption in Industry; Media Loves It</vt:lpstr>
      <vt:lpstr>Data Breaches 2005-2015, by Number of Breaches and Records Exposed</vt:lpstr>
      <vt:lpstr>The Three Basic Elements of Cyber Coverage: Prevention, Transfer, Response</vt:lpstr>
      <vt:lpstr>PowerPoint Presentation</vt:lpstr>
      <vt:lpstr>PowerPoint Presentation</vt:lpstr>
      <vt:lpstr>The Internet of Things and the Insurance Industry</vt:lpstr>
      <vt:lpstr>The Internet of Things and the Insurance Industry Value Chain</vt:lpstr>
      <vt:lpstr>The Internet of Things and the Insurance Industry Value Chain</vt:lpstr>
      <vt:lpstr>PowerPoint Presentation</vt:lpstr>
      <vt:lpstr>Telematics for Your Home: The Internet of Things</vt:lpstr>
      <vt:lpstr>Partnerships with Insurers: Selling     Safety and Savings Simultaneously</vt:lpstr>
      <vt:lpstr>PowerPoint Presentation</vt:lpstr>
      <vt:lpstr>What’s Driving Attacks on the  Insurance Industry?</vt:lpstr>
      <vt:lpstr>Handout for Government Affairs Staff Attending NAIC Meeting </vt:lpstr>
      <vt:lpstr>PowerPoint Presentation</vt:lpstr>
      <vt:lpstr>Price Optimization: What Is It?</vt:lpstr>
      <vt:lpstr>Price Optimization: What Is It?</vt:lpstr>
      <vt:lpstr>Price Optimization:  What Is The Objection?</vt:lpstr>
      <vt:lpstr>PowerPoint Presentation</vt:lpstr>
      <vt:lpstr>1. Insurers Have Always ‘Optimized’ – With Regulator Knowledge &amp; Approval</vt:lpstr>
      <vt:lpstr>2. Optimization Is Not Price Gouging</vt:lpstr>
      <vt:lpstr>3. Optimization Doesn’t Raise Rates; It Distributes the Rate Change</vt:lpstr>
      <vt:lpstr>The Latest</vt:lpstr>
      <vt:lpstr>4. Low Income Drivers Are Just as Likely to Shop As Anyone Else</vt:lpstr>
      <vt:lpstr>What Has I.I.I. Done?</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4617</cp:revision>
  <cp:lastPrinted>2016-04-12T19:39:56Z</cp:lastPrinted>
  <dcterms:modified xsi:type="dcterms:W3CDTF">2016-04-14T14:21:32Z</dcterms:modified>
</cp:coreProperties>
</file>