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7.xml" ContentType="application/vnd.openxmlformats-officedocument.presentationml.tags+xml"/>
  <Override PartName="/ppt/notesSlides/notesSlide68.xml" ContentType="application/vnd.openxmlformats-officedocument.presentationml.notesSlide+xml"/>
  <Override PartName="/ppt/tags/tag8.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9.xml" ContentType="application/vnd.openxmlformats-officedocument.presentationml.tags+xml"/>
  <Override PartName="/ppt/notesSlides/notesSlide83.xml" ContentType="application/vnd.openxmlformats-officedocument.presentationml.notesSlide+xml"/>
  <Override PartName="/ppt/tags/tag10.xml" ContentType="application/vnd.openxmlformats-officedocument.presentationml.tags+xml"/>
  <Override PartName="/ppt/notesSlides/notesSlide84.xml" ContentType="application/vnd.openxmlformats-officedocument.presentationml.notesSlide+xml"/>
  <Override PartName="/ppt/tags/tag11.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4"/>
  </p:notesMasterIdLst>
  <p:handoutMasterIdLst>
    <p:handoutMasterId r:id="rId95"/>
  </p:handoutMasterIdLst>
  <p:sldIdLst>
    <p:sldId id="5174" r:id="rId2"/>
    <p:sldId id="5175" r:id="rId3"/>
    <p:sldId id="5176" r:id="rId4"/>
    <p:sldId id="5177" r:id="rId5"/>
    <p:sldId id="5209" r:id="rId6"/>
    <p:sldId id="5178" r:id="rId7"/>
    <p:sldId id="5264" r:id="rId8"/>
    <p:sldId id="5265" r:id="rId9"/>
    <p:sldId id="5094" r:id="rId10"/>
    <p:sldId id="5184" r:id="rId11"/>
    <p:sldId id="5185" r:id="rId12"/>
    <p:sldId id="5189" r:id="rId13"/>
    <p:sldId id="5266" r:id="rId14"/>
    <p:sldId id="5267" r:id="rId15"/>
    <p:sldId id="5268" r:id="rId16"/>
    <p:sldId id="5269" r:id="rId17"/>
    <p:sldId id="4852" r:id="rId18"/>
    <p:sldId id="5108" r:id="rId19"/>
    <p:sldId id="5109" r:id="rId20"/>
    <p:sldId id="5199" r:id="rId21"/>
    <p:sldId id="5155" r:id="rId22"/>
    <p:sldId id="5181" r:id="rId23"/>
    <p:sldId id="5183" r:id="rId24"/>
    <p:sldId id="4635" r:id="rId25"/>
    <p:sldId id="4450" r:id="rId26"/>
    <p:sldId id="5003" r:id="rId27"/>
    <p:sldId id="5090" r:id="rId28"/>
    <p:sldId id="5091" r:id="rId29"/>
    <p:sldId id="5092" r:id="rId30"/>
    <p:sldId id="5093" r:id="rId31"/>
    <p:sldId id="5037" r:id="rId32"/>
    <p:sldId id="5196" r:id="rId33"/>
    <p:sldId id="5197" r:id="rId34"/>
    <p:sldId id="5016" r:id="rId35"/>
    <p:sldId id="5116" r:id="rId36"/>
    <p:sldId id="5114" r:id="rId37"/>
    <p:sldId id="5115" r:id="rId38"/>
    <p:sldId id="5019" r:id="rId39"/>
    <p:sldId id="5020" r:id="rId40"/>
    <p:sldId id="5023" r:id="rId41"/>
    <p:sldId id="5200" r:id="rId42"/>
    <p:sldId id="5206" r:id="rId43"/>
    <p:sldId id="5204" r:id="rId44"/>
    <p:sldId id="5208" r:id="rId45"/>
    <p:sldId id="4990" r:id="rId46"/>
    <p:sldId id="5118" r:id="rId47"/>
    <p:sldId id="4997" r:id="rId48"/>
    <p:sldId id="4962" r:id="rId49"/>
    <p:sldId id="4958" r:id="rId50"/>
    <p:sldId id="5044" r:id="rId51"/>
    <p:sldId id="5122" r:id="rId52"/>
    <p:sldId id="5043" r:id="rId53"/>
    <p:sldId id="5047" r:id="rId54"/>
    <p:sldId id="5049" r:id="rId55"/>
    <p:sldId id="5045" r:id="rId56"/>
    <p:sldId id="5236" r:id="rId57"/>
    <p:sldId id="5237" r:id="rId58"/>
    <p:sldId id="5238" r:id="rId59"/>
    <p:sldId id="5239" r:id="rId60"/>
    <p:sldId id="5241" r:id="rId61"/>
    <p:sldId id="5218" r:id="rId62"/>
    <p:sldId id="5219" r:id="rId63"/>
    <p:sldId id="5220" r:id="rId64"/>
    <p:sldId id="5226" r:id="rId65"/>
    <p:sldId id="5229" r:id="rId66"/>
    <p:sldId id="4469" r:id="rId67"/>
    <p:sldId id="5216" r:id="rId68"/>
    <p:sldId id="5156" r:id="rId69"/>
    <p:sldId id="4623" r:id="rId70"/>
    <p:sldId id="4817" r:id="rId71"/>
    <p:sldId id="4948" r:id="rId72"/>
    <p:sldId id="5162" r:id="rId73"/>
    <p:sldId id="5113" r:id="rId74"/>
    <p:sldId id="4557" r:id="rId75"/>
    <p:sldId id="4752" r:id="rId76"/>
    <p:sldId id="4753" r:id="rId77"/>
    <p:sldId id="4858" r:id="rId78"/>
    <p:sldId id="5252" r:id="rId79"/>
    <p:sldId id="5253" r:id="rId80"/>
    <p:sldId id="5254" r:id="rId81"/>
    <p:sldId id="5257" r:id="rId82"/>
    <p:sldId id="5167" r:id="rId83"/>
    <p:sldId id="5168" r:id="rId84"/>
    <p:sldId id="5259" r:id="rId85"/>
    <p:sldId id="5170" r:id="rId86"/>
    <p:sldId id="5242" r:id="rId87"/>
    <p:sldId id="5243" r:id="rId88"/>
    <p:sldId id="5244" r:id="rId89"/>
    <p:sldId id="5249" r:id="rId90"/>
    <p:sldId id="5250" r:id="rId91"/>
    <p:sldId id="5251" r:id="rId92"/>
    <p:sldId id="1136" r:id="rId93"/>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92" userDrawn="1">
          <p15:clr>
            <a:srgbClr val="A4A3A4"/>
          </p15:clr>
        </p15:guide>
        <p15:guide id="7" pos="7329" userDrawn="1">
          <p15:clr>
            <a:srgbClr val="A4A3A4"/>
          </p15:clr>
        </p15:guide>
        <p15:guide id="8" pos="6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66" d="100"/>
          <a:sy n="66" d="100"/>
        </p:scale>
        <p:origin x="582" y="48"/>
      </p:cViewPr>
      <p:guideLst>
        <p:guide orient="horz" pos="1072"/>
        <p:guide orient="horz" pos="3856"/>
        <p:guide orient="horz" pos="3608"/>
        <p:guide orient="horz" pos="1472"/>
        <p:guide orient="horz" pos="798"/>
        <p:guide pos="292"/>
        <p:guide pos="7329"/>
        <p:guide pos="6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2879554504353"/>
          <c:y val="6.1446169664045383E-2"/>
          <c:w val="0.7265924972306218"/>
          <c:h val="0.91419980841802639"/>
        </c:manualLayout>
      </c:layout>
      <c:barChart>
        <c:barDir val="bar"/>
        <c:grouping val="clustered"/>
        <c:varyColors val="0"/>
        <c:ser>
          <c:idx val="2"/>
          <c:order val="0"/>
          <c:tx>
            <c:strRef>
              <c:f>Sheet1!$A$2</c:f>
              <c:strCache>
                <c:ptCount val="1"/>
              </c:strCache>
            </c:strRef>
          </c:tx>
          <c:spPr>
            <a:solidFill>
              <a:schemeClr val="accent1"/>
            </a:solidFill>
          </c:spPr>
          <c:invertIfNegative val="0"/>
          <c:dPt>
            <c:idx val="14"/>
            <c:invertIfNegative val="0"/>
            <c:bubble3D val="0"/>
            <c:spPr>
              <a:solidFill>
                <a:srgbClr val="FFC000"/>
              </a:solidFill>
            </c:spPr>
            <c:extLst xmlns:c16r2="http://schemas.microsoft.com/office/drawing/2015/06/chart">
              <c:ext xmlns:c16="http://schemas.microsoft.com/office/drawing/2014/chart" uri="{C3380CC4-5D6E-409C-BE32-E72D297353CC}">
                <c16:uniqueId val="{00000001-EBE0-4474-81C8-164D47822F3E}"/>
              </c:ext>
            </c:extLst>
          </c:dPt>
          <c:dPt>
            <c:idx val="15"/>
            <c:invertIfNegative val="0"/>
            <c:bubble3D val="0"/>
            <c:extLst xmlns:c16r2="http://schemas.microsoft.com/office/drawing/2015/06/chart">
              <c:ext xmlns:c16="http://schemas.microsoft.com/office/drawing/2014/chart" uri="{C3380CC4-5D6E-409C-BE32-E72D297353CC}">
                <c16:uniqueId val="{00000000-17A7-413B-A9B3-6FD57A22FF25}"/>
              </c:ext>
            </c:extLst>
          </c:dPt>
          <c:dPt>
            <c:idx val="17"/>
            <c:invertIfNegative val="0"/>
            <c:bubble3D val="0"/>
            <c:spPr>
              <a:solidFill>
                <a:srgbClr val="FFC000"/>
              </a:solidFill>
            </c:spPr>
            <c:extLst xmlns:c16r2="http://schemas.microsoft.com/office/drawing/2015/06/chart">
              <c:ext xmlns:c16="http://schemas.microsoft.com/office/drawing/2014/chart" uri="{C3380CC4-5D6E-409C-BE32-E72D297353CC}">
                <c16:uniqueId val="{00000004-EBE0-4474-81C8-164D47822F3E}"/>
              </c:ext>
            </c:extLst>
          </c:dPt>
          <c:dPt>
            <c:idx val="18"/>
            <c:invertIfNegative val="0"/>
            <c:bubble3D val="0"/>
            <c:spPr>
              <a:solidFill>
                <a:srgbClr val="FFC000"/>
              </a:solidFill>
            </c:spPr>
            <c:extLst xmlns:c16r2="http://schemas.microsoft.com/office/drawing/2015/06/chart">
              <c:ext xmlns:c16="http://schemas.microsoft.com/office/drawing/2014/chart" uri="{C3380CC4-5D6E-409C-BE32-E72D297353CC}">
                <c16:uniqueId val="{00000006-EBE0-4474-81C8-164D47822F3E}"/>
              </c:ext>
            </c:extLst>
          </c:dPt>
          <c:dPt>
            <c:idx val="23"/>
            <c:invertIfNegative val="0"/>
            <c:bubble3D val="0"/>
            <c:spPr>
              <a:solidFill>
                <a:srgbClr val="FFC000"/>
              </a:solidFill>
            </c:spPr>
            <c:extLst xmlns:c16r2="http://schemas.microsoft.com/office/drawing/2015/06/chart">
              <c:ext xmlns:c16="http://schemas.microsoft.com/office/drawing/2014/chart" uri="{C3380CC4-5D6E-409C-BE32-E72D297353CC}">
                <c16:uniqueId val="{00000008-EBE0-4474-81C8-164D47822F3E}"/>
              </c:ext>
            </c:extLst>
          </c:dPt>
          <c:dPt>
            <c:idx val="24"/>
            <c:invertIfNegative val="0"/>
            <c:bubble3D val="0"/>
            <c:spPr>
              <a:solidFill>
                <a:srgbClr val="FFC000"/>
              </a:solidFill>
            </c:spPr>
            <c:extLst xmlns:c16r2="http://schemas.microsoft.com/office/drawing/2015/06/chart">
              <c:ext xmlns:c16="http://schemas.microsoft.com/office/drawing/2014/chart" uri="{C3380CC4-5D6E-409C-BE32-E72D297353CC}">
                <c16:uniqueId val="{0000000A-EBE0-4474-81C8-164D47822F3E}"/>
              </c:ext>
            </c:extLst>
          </c:dPt>
          <c:dLbls>
            <c:numFmt formatCode="0%" sourceLinked="0"/>
            <c:spPr>
              <a:noFill/>
              <a:ln>
                <a:noFill/>
              </a:ln>
              <a:effectLst/>
            </c:spPr>
            <c:txPr>
              <a:bodyPr/>
              <a:lstStyle/>
              <a:p>
                <a:pPr>
                  <a:defRPr sz="9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Sheet1!$B$1:$AB$1</c:f>
              <c:strCache>
                <c:ptCount val="27"/>
                <c:pt idx="0">
                  <c:v>Riots</c:v>
                </c:pt>
                <c:pt idx="1">
                  <c:v>Terrorism</c:v>
                </c:pt>
                <c:pt idx="2">
                  <c:v>Auto Affordability &amp; CFA</c:v>
                </c:pt>
                <c:pt idx="3">
                  <c:v>Insurance Fraud</c:v>
                </c:pt>
                <c:pt idx="4">
                  <c:v>Flood Insurance</c:v>
                </c:pt>
                <c:pt idx="5">
                  <c:v>Systemic Risk</c:v>
                </c:pt>
                <c:pt idx="6">
                  <c:v>Auto</c:v>
                </c:pt>
                <c:pt idx="7">
                  <c:v>Winter Storms &amp; Insurance</c:v>
                </c:pt>
                <c:pt idx="8">
                  <c:v>Tornadoes</c:v>
                </c:pt>
                <c:pt idx="9">
                  <c:v>Workers Comp</c:v>
                </c:pt>
                <c:pt idx="10">
                  <c:v>Earthquakes</c:v>
                </c:pt>
                <c:pt idx="11">
                  <c:v>Market Conditions</c:v>
                </c:pt>
                <c:pt idx="12">
                  <c:v>Homeowners</c:v>
                </c:pt>
                <c:pt idx="13">
                  <c:v>Aviation</c:v>
                </c:pt>
                <c:pt idx="14">
                  <c:v>Drones and Insurance</c:v>
                </c:pt>
                <c:pt idx="15">
                  <c:v>Hurricanes</c:v>
                </c:pt>
                <c:pt idx="16">
                  <c:v>Credit Scoring</c:v>
                </c:pt>
                <c:pt idx="17">
                  <c:v>Cyber Insurance</c:v>
                </c:pt>
                <c:pt idx="18">
                  <c:v>Pay-As-You Go/Telematics</c:v>
                </c:pt>
                <c:pt idx="19">
                  <c:v>Tort</c:v>
                </c:pt>
                <c:pt idx="20">
                  <c:v>Price Optimization</c:v>
                </c:pt>
                <c:pt idx="21">
                  <c:v>Climate Change</c:v>
                </c:pt>
                <c:pt idx="22">
                  <c:v>Solvency</c:v>
                </c:pt>
                <c:pt idx="23">
                  <c:v>Sharing Economy</c:v>
                </c:pt>
                <c:pt idx="24">
                  <c:v>Driverless Cars</c:v>
                </c:pt>
                <c:pt idx="25">
                  <c:v>Gun Liability</c:v>
                </c:pt>
                <c:pt idx="26">
                  <c:v>Wildfires</c:v>
                </c:pt>
              </c:strCache>
            </c:strRef>
          </c:cat>
          <c:val>
            <c:numRef>
              <c:f>Sheet1!$B$2:$AB$2</c:f>
              <c:numCache>
                <c:formatCode>0%</c:formatCode>
                <c:ptCount val="27"/>
                <c:pt idx="0">
                  <c:v>-0.85</c:v>
                </c:pt>
                <c:pt idx="1">
                  <c:v>-0.46</c:v>
                </c:pt>
                <c:pt idx="2">
                  <c:v>-0.37</c:v>
                </c:pt>
                <c:pt idx="3" formatCode="0.00%">
                  <c:v>0.04</c:v>
                </c:pt>
                <c:pt idx="4">
                  <c:v>0.1</c:v>
                </c:pt>
                <c:pt idx="5">
                  <c:v>0.25</c:v>
                </c:pt>
                <c:pt idx="6">
                  <c:v>0.27</c:v>
                </c:pt>
                <c:pt idx="7">
                  <c:v>0.28000000000000003</c:v>
                </c:pt>
                <c:pt idx="8">
                  <c:v>0.31</c:v>
                </c:pt>
                <c:pt idx="9">
                  <c:v>0.37</c:v>
                </c:pt>
                <c:pt idx="10">
                  <c:v>0.39</c:v>
                </c:pt>
                <c:pt idx="11">
                  <c:v>0.39</c:v>
                </c:pt>
                <c:pt idx="12">
                  <c:v>0.41</c:v>
                </c:pt>
                <c:pt idx="13">
                  <c:v>0.73</c:v>
                </c:pt>
                <c:pt idx="14">
                  <c:v>0.73</c:v>
                </c:pt>
                <c:pt idx="15">
                  <c:v>0.78</c:v>
                </c:pt>
                <c:pt idx="16" formatCode="0.00%">
                  <c:v>0.81</c:v>
                </c:pt>
                <c:pt idx="17" formatCode="0.00%">
                  <c:v>0.85</c:v>
                </c:pt>
                <c:pt idx="18" formatCode="0.00%">
                  <c:v>0.9</c:v>
                </c:pt>
                <c:pt idx="19" formatCode="0.00%">
                  <c:v>1</c:v>
                </c:pt>
                <c:pt idx="20" formatCode="0.00%">
                  <c:v>1.1000000000000001</c:v>
                </c:pt>
                <c:pt idx="21" formatCode="0.00%">
                  <c:v>1.21</c:v>
                </c:pt>
                <c:pt idx="22" formatCode="0.00%">
                  <c:v>1.22</c:v>
                </c:pt>
                <c:pt idx="23" formatCode="0.00%">
                  <c:v>1.69</c:v>
                </c:pt>
                <c:pt idx="24" formatCode="0.00%">
                  <c:v>1.84</c:v>
                </c:pt>
                <c:pt idx="25" formatCode="0.00%">
                  <c:v>2.2000000000000002</c:v>
                </c:pt>
                <c:pt idx="26" formatCode="0.00%">
                  <c:v>8.7100000000000009</c:v>
                </c:pt>
              </c:numCache>
            </c:numRef>
          </c:val>
          <c:extLst xmlns:c16r2="http://schemas.microsoft.com/office/drawing/2015/06/char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21111704"/>
        <c:axId val="221112880"/>
      </c:barChart>
      <c:catAx>
        <c:axId val="221111704"/>
        <c:scaling>
          <c:orientation val="minMax"/>
        </c:scaling>
        <c:delete val="0"/>
        <c:axPos val="l"/>
        <c:numFmt formatCode="General" sourceLinked="1"/>
        <c:majorTickMark val="out"/>
        <c:minorTickMark val="none"/>
        <c:tickLblPos val="low"/>
        <c:txPr>
          <a:bodyPr rot="0" vert="horz"/>
          <a:lstStyle/>
          <a:p>
            <a:pPr>
              <a:defRPr sz="1050"/>
            </a:pPr>
            <a:endParaRPr lang="en-US"/>
          </a:p>
        </c:txPr>
        <c:crossAx val="221112880"/>
        <c:crosses val="autoZero"/>
        <c:auto val="0"/>
        <c:lblAlgn val="ctr"/>
        <c:lblOffset val="100"/>
        <c:tickLblSkip val="1"/>
        <c:noMultiLvlLbl val="0"/>
      </c:catAx>
      <c:valAx>
        <c:axId val="221112880"/>
        <c:scaling>
          <c:orientation val="minMax"/>
          <c:max val="10"/>
          <c:min val="-2"/>
        </c:scaling>
        <c:delete val="0"/>
        <c:axPos val="b"/>
        <c:numFmt formatCode="0%" sourceLinked="0"/>
        <c:majorTickMark val="out"/>
        <c:minorTickMark val="none"/>
        <c:tickLblPos val="nextTo"/>
        <c:txPr>
          <a:bodyPr/>
          <a:lstStyle/>
          <a:p>
            <a:pPr>
              <a:defRPr sz="1100"/>
            </a:pPr>
            <a:endParaRPr lang="en-US"/>
          </a:p>
        </c:txPr>
        <c:crossAx val="221111704"/>
        <c:crosses val="autoZero"/>
        <c:crossBetween val="between"/>
        <c:majorUnit val="2"/>
        <c:min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221112096"/>
        <c:axId val="221108568"/>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221108960"/>
        <c:axId val="221113272"/>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Sheet1!$D$1</c15:sqref>
                        </c15:formulaRef>
                      </c:ext>
                    </c:extLst>
                    <c:strCache>
                      <c:ptCount val="1"/>
                      <c:pt idx="0">
                        <c:v># Employed</c:v>
                      </c:pt>
                    </c:strCache>
                  </c:strRef>
                </c:tx>
                <c:cat>
                  <c:strRef>
                    <c:extLst xmlns:c16r2="http://schemas.microsoft.com/office/drawing/2015/06/char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xmlns:c16r2="http://schemas.microsoft.com/office/drawing/2015/06/char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2-537D-47ED-B78F-0744B16E7CF1}"/>
                  </c:ext>
                </c:extLst>
              </c15:ser>
            </c15:filteredLineSeries>
          </c:ext>
        </c:extLst>
      </c:lineChart>
      <c:catAx>
        <c:axId val="221112096"/>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221108568"/>
        <c:crossesAt val="0"/>
        <c:auto val="0"/>
        <c:lblAlgn val="ctr"/>
        <c:lblOffset val="100"/>
        <c:tickLblSkip val="2"/>
        <c:tickMarkSkip val="1"/>
        <c:noMultiLvlLbl val="0"/>
      </c:catAx>
      <c:valAx>
        <c:axId val="221108568"/>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221112096"/>
        <c:crosses val="autoZero"/>
        <c:crossBetween val="between"/>
        <c:minorUnit val="1"/>
      </c:valAx>
      <c:catAx>
        <c:axId val="221108960"/>
        <c:scaling>
          <c:orientation val="minMax"/>
        </c:scaling>
        <c:delete val="1"/>
        <c:axPos val="b"/>
        <c:numFmt formatCode="General" sourceLinked="1"/>
        <c:majorTickMark val="out"/>
        <c:minorTickMark val="none"/>
        <c:tickLblPos val="nextTo"/>
        <c:crossAx val="221113272"/>
        <c:crossesAt val="5.5"/>
        <c:auto val="0"/>
        <c:lblAlgn val="ctr"/>
        <c:lblOffset val="100"/>
        <c:noMultiLvlLbl val="0"/>
      </c:catAx>
      <c:valAx>
        <c:axId val="221113272"/>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221108960"/>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xmlns:c16r2="http://schemas.microsoft.com/office/drawing/2015/06/chart">
            <c:ext xmlns:c16="http://schemas.microsoft.com/office/drawing/2014/chart" uri="{C3380CC4-5D6E-409C-BE32-E72D297353CC}">
              <c16:uniqueId val="{00000000-1DFB-4342-8827-B20B65101826}"/>
            </c:ext>
          </c:extLst>
        </c:ser>
        <c:dLbls>
          <c:showLegendKey val="0"/>
          <c:showVal val="0"/>
          <c:showCatName val="0"/>
          <c:showSerName val="0"/>
          <c:showPercent val="0"/>
          <c:showBubbleSize val="0"/>
        </c:dLbls>
        <c:gapWidth val="60"/>
        <c:axId val="159522144"/>
        <c:axId val="159519008"/>
      </c:barChart>
      <c:catAx>
        <c:axId val="159522144"/>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59519008"/>
        <c:crossesAt val="0"/>
        <c:auto val="1"/>
        <c:lblAlgn val="ctr"/>
        <c:lblOffset val="0"/>
        <c:tickLblSkip val="1"/>
        <c:tickMarkSkip val="1"/>
        <c:noMultiLvlLbl val="0"/>
      </c:catAx>
      <c:valAx>
        <c:axId val="159519008"/>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59522144"/>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extLst xmlns:c16r2="http://schemas.microsoft.com/office/drawing/2015/06/chart">
              <c:ext xmlns:c16="http://schemas.microsoft.com/office/drawing/2014/chart" uri="{C3380CC4-5D6E-409C-BE32-E72D297353CC}">
                <c16:uniqueId val="{00000001-D81F-4561-98D6-3BF11A7FA4F9}"/>
              </c:ext>
            </c:extLst>
          </c:dPt>
          <c:dPt>
            <c:idx val="21"/>
            <c:invertIfNegative val="0"/>
            <c:bubble3D val="0"/>
            <c:extLst xmlns:c16r2="http://schemas.microsoft.com/office/drawing/2015/06/chart">
              <c:ext xmlns:c16="http://schemas.microsoft.com/office/drawing/2014/chart" uri="{C3380CC4-5D6E-409C-BE32-E72D297353CC}">
                <c16:uniqueId val="{00000002-D81F-4561-98D6-3BF11A7FA4F9}"/>
              </c:ext>
            </c:extLst>
          </c:dPt>
          <c:dPt>
            <c:idx val="22"/>
            <c:invertIfNegative val="0"/>
            <c:bubble3D val="0"/>
            <c:extLst xmlns:c16r2="http://schemas.microsoft.com/office/drawing/2015/06/chart">
              <c:ext xmlns:c16="http://schemas.microsoft.com/office/drawing/2014/chart" uri="{C3380CC4-5D6E-409C-BE32-E72D297353CC}">
                <c16:uniqueId val="{00000003-D81F-4561-98D6-3BF11A7FA4F9}"/>
              </c:ext>
            </c:extLst>
          </c:dPt>
          <c:dPt>
            <c:idx val="23"/>
            <c:invertIfNegative val="0"/>
            <c:bubble3D val="0"/>
            <c:extLst xmlns:c16r2="http://schemas.microsoft.com/office/drawing/2015/06/chart">
              <c:ext xmlns:c16="http://schemas.microsoft.com/office/drawing/2014/chart" uri="{C3380CC4-5D6E-409C-BE32-E72D297353CC}">
                <c16:uniqueId val="{00000004-D81F-4561-98D6-3BF11A7FA4F9}"/>
              </c:ext>
            </c:extLst>
          </c:dPt>
          <c:dPt>
            <c:idx val="24"/>
            <c:invertIfNegative val="0"/>
            <c:bubble3D val="0"/>
            <c:extLst xmlns:c16r2="http://schemas.microsoft.com/office/drawing/2015/06/chart">
              <c:ext xmlns:c16="http://schemas.microsoft.com/office/drawing/2014/chart" uri="{C3380CC4-5D6E-409C-BE32-E72D297353CC}">
                <c16:uniqueId val="{00000005-D81F-4561-98D6-3BF11A7FA4F9}"/>
              </c:ext>
            </c:extLst>
          </c:dPt>
          <c:dPt>
            <c:idx val="25"/>
            <c:invertIfNegative val="0"/>
            <c:bubble3D val="0"/>
            <c:spPr>
              <a:solidFill>
                <a:srgbClr val="3691C4"/>
              </a:solidFill>
            </c:spPr>
            <c:extLst xmlns:c16r2="http://schemas.microsoft.com/office/drawing/2015/06/chart">
              <c:ext xmlns:c16="http://schemas.microsoft.com/office/drawing/2014/chart" uri="{C3380CC4-5D6E-409C-BE32-E72D297353CC}">
                <c16:uniqueId val="{00000007-D81F-4561-98D6-3BF11A7FA4F9}"/>
              </c:ext>
            </c:extLst>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extLst xmlns:c16r2="http://schemas.microsoft.com/office/drawing/2015/06/chart">
            <c:ext xmlns:c16="http://schemas.microsoft.com/office/drawing/2014/chart" uri="{C3380CC4-5D6E-409C-BE32-E72D297353CC}">
              <c16:uniqueId val="{00000008-D81F-4561-98D6-3BF11A7FA4F9}"/>
            </c:ext>
          </c:extLst>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extLst xmlns:c16r2="http://schemas.microsoft.com/office/drawing/2015/06/chart">
              <c:ext xmlns:c16="http://schemas.microsoft.com/office/drawing/2014/chart" uri="{C3380CC4-5D6E-409C-BE32-E72D297353CC}">
                <c16:uniqueId val="{0000000A-D81F-4561-98D6-3BF11A7FA4F9}"/>
              </c:ext>
            </c:extLst>
          </c:dPt>
          <c:dPt>
            <c:idx val="22"/>
            <c:invertIfNegative val="0"/>
            <c:bubble3D val="0"/>
            <c:extLst xmlns:c16r2="http://schemas.microsoft.com/office/drawing/2015/06/chart">
              <c:ext xmlns:c16="http://schemas.microsoft.com/office/drawing/2014/chart" uri="{C3380CC4-5D6E-409C-BE32-E72D297353CC}">
                <c16:uniqueId val="{0000000B-D81F-4561-98D6-3BF11A7FA4F9}"/>
              </c:ext>
            </c:extLst>
          </c:dPt>
          <c:dPt>
            <c:idx val="23"/>
            <c:invertIfNegative val="0"/>
            <c:bubble3D val="0"/>
            <c:extLst xmlns:c16r2="http://schemas.microsoft.com/office/drawing/2015/06/chart">
              <c:ext xmlns:c16="http://schemas.microsoft.com/office/drawing/2014/chart" uri="{C3380CC4-5D6E-409C-BE32-E72D297353CC}">
                <c16:uniqueId val="{0000000C-D81F-4561-98D6-3BF11A7FA4F9}"/>
              </c:ext>
            </c:extLst>
          </c:dPt>
          <c:dPt>
            <c:idx val="24"/>
            <c:invertIfNegative val="0"/>
            <c:bubble3D val="0"/>
            <c:extLst xmlns:c16r2="http://schemas.microsoft.com/office/drawing/2015/06/chart">
              <c:ext xmlns:c16="http://schemas.microsoft.com/office/drawing/2014/chart" uri="{C3380CC4-5D6E-409C-BE32-E72D297353CC}">
                <c16:uniqueId val="{0000000D-D81F-4561-98D6-3BF11A7FA4F9}"/>
              </c:ext>
            </c:extLst>
          </c:dPt>
          <c:dPt>
            <c:idx val="25"/>
            <c:invertIfNegative val="0"/>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F-D81F-4561-98D6-3BF11A7FA4F9}"/>
              </c:ext>
            </c:extLst>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extLst xmlns:c16r2="http://schemas.microsoft.com/office/drawing/2015/06/chart">
            <c:ext xmlns:c16="http://schemas.microsoft.com/office/drawing/2014/chart" uri="{C3380CC4-5D6E-409C-BE32-E72D297353CC}">
              <c16:uniqueId val="{00000010-D81F-4561-98D6-3BF11A7FA4F9}"/>
            </c:ext>
          </c:extLst>
        </c:ser>
        <c:dLbls>
          <c:showLegendKey val="0"/>
          <c:showVal val="0"/>
          <c:showCatName val="0"/>
          <c:showSerName val="0"/>
          <c:showPercent val="0"/>
          <c:showBubbleSize val="0"/>
        </c:dLbls>
        <c:gapWidth val="20"/>
        <c:overlap val="100"/>
        <c:axId val="159518616"/>
        <c:axId val="15951940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extLst xmlns:c16r2="http://schemas.microsoft.com/office/drawing/2015/06/chart">
            <c:ext xmlns:c16="http://schemas.microsoft.com/office/drawing/2014/chart" uri="{C3380CC4-5D6E-409C-BE32-E72D297353CC}">
              <c16:uniqueId val="{00000012-D81F-4561-98D6-3BF11A7FA4F9}"/>
            </c:ext>
          </c:extLst>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extLst xmlns:c16r2="http://schemas.microsoft.com/office/drawing/2015/06/chart">
            <c:ext xmlns:c16="http://schemas.microsoft.com/office/drawing/2014/chart" uri="{C3380CC4-5D6E-409C-BE32-E72D297353CC}">
              <c16:uniqueId val="{00000013-D81F-4561-98D6-3BF11A7FA4F9}"/>
            </c:ext>
          </c:extLst>
        </c:ser>
        <c:dLbls>
          <c:showLegendKey val="0"/>
          <c:showVal val="0"/>
          <c:showCatName val="0"/>
          <c:showSerName val="0"/>
          <c:showPercent val="0"/>
          <c:showBubbleSize val="0"/>
        </c:dLbls>
        <c:marker val="1"/>
        <c:smooth val="0"/>
        <c:axId val="159518616"/>
        <c:axId val="159519400"/>
      </c:lineChart>
      <c:catAx>
        <c:axId val="159518616"/>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9519400"/>
        <c:crosses val="autoZero"/>
        <c:auto val="0"/>
        <c:lblAlgn val="ctr"/>
        <c:lblOffset val="100"/>
        <c:tickLblSkip val="1"/>
        <c:noMultiLvlLbl val="0"/>
      </c:catAx>
      <c:valAx>
        <c:axId val="15951940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951861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xmlns:c16r2="http://schemas.microsoft.com/office/drawing/2015/06/chart">
              <c:ext xmlns:c16="http://schemas.microsoft.com/office/drawing/2014/chart" uri="{C3380CC4-5D6E-409C-BE32-E72D297353CC}">
                <c16:uniqueId val="{00000001-9E55-468E-AFFA-374A4D51C3FC}"/>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extLst xmlns:c16r2="http://schemas.microsoft.com/office/drawing/2015/06/chart">
            <c:ext xmlns:c16="http://schemas.microsoft.com/office/drawing/2014/chart" uri="{C3380CC4-5D6E-409C-BE32-E72D297353CC}">
              <c16:uniqueId val="{00000003-9E55-468E-AFFA-374A4D51C3FC}"/>
            </c:ext>
          </c:extLst>
        </c:ser>
        <c:dLbls>
          <c:showLegendKey val="0"/>
          <c:showVal val="0"/>
          <c:showCatName val="0"/>
          <c:showSerName val="0"/>
          <c:showPercent val="0"/>
          <c:showBubbleSize val="0"/>
        </c:dLbls>
        <c:gapWidth val="80"/>
        <c:axId val="159521360"/>
        <c:axId val="15951979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55-468E-AFFA-374A4D51C3FC}"/>
                </c:ex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extLst xmlns:c16r2="http://schemas.microsoft.com/office/drawing/2015/06/chart">
            <c:ext xmlns:c16="http://schemas.microsoft.com/office/drawing/2014/chart" uri="{C3380CC4-5D6E-409C-BE32-E72D297353CC}">
              <c16:uniqueId val="{00000005-9E55-468E-AFFA-374A4D51C3FC}"/>
            </c:ext>
          </c:extLst>
        </c:ser>
        <c:dLbls>
          <c:showLegendKey val="0"/>
          <c:showVal val="0"/>
          <c:showCatName val="0"/>
          <c:showSerName val="0"/>
          <c:showPercent val="0"/>
          <c:showBubbleSize val="0"/>
        </c:dLbls>
        <c:gapWidth val="80"/>
        <c:axId val="159520576"/>
        <c:axId val="15952018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extLst xmlns:c16r2="http://schemas.microsoft.com/office/drawing/2015/06/chart">
            <c:ext xmlns:c16="http://schemas.microsoft.com/office/drawing/2014/chart" uri="{C3380CC4-5D6E-409C-BE32-E72D297353CC}">
              <c16:uniqueId val="{00000006-9E55-468E-AFFA-374A4D51C3FC}"/>
            </c:ext>
          </c:extLst>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extLst xmlns:c16r2="http://schemas.microsoft.com/office/drawing/2015/06/chart">
            <c:ext xmlns:c16="http://schemas.microsoft.com/office/drawing/2014/chart" uri="{C3380CC4-5D6E-409C-BE32-E72D297353CC}">
              <c16:uniqueId val="{00000007-9E55-468E-AFFA-374A4D51C3FC}"/>
            </c:ext>
          </c:extLst>
        </c:ser>
        <c:dLbls>
          <c:showLegendKey val="0"/>
          <c:showVal val="0"/>
          <c:showCatName val="0"/>
          <c:showSerName val="0"/>
          <c:showPercent val="0"/>
          <c:showBubbleSize val="0"/>
        </c:dLbls>
        <c:marker val="1"/>
        <c:smooth val="0"/>
        <c:axId val="159521360"/>
        <c:axId val="159519792"/>
      </c:lineChart>
      <c:catAx>
        <c:axId val="15952136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9519792"/>
        <c:crosses val="autoZero"/>
        <c:auto val="0"/>
        <c:lblAlgn val="ctr"/>
        <c:lblOffset val="100"/>
        <c:tickLblSkip val="1"/>
        <c:noMultiLvlLbl val="0"/>
      </c:catAx>
      <c:valAx>
        <c:axId val="15951979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9521360"/>
        <c:crosses val="autoZero"/>
        <c:crossBetween val="between"/>
        <c:majorUnit val="2"/>
      </c:valAx>
      <c:valAx>
        <c:axId val="159520184"/>
        <c:scaling>
          <c:orientation val="minMax"/>
          <c:max val="12"/>
          <c:min val="-10"/>
        </c:scaling>
        <c:delete val="0"/>
        <c:axPos val="r"/>
        <c:numFmt formatCode="General" sourceLinked="1"/>
        <c:majorTickMark val="none"/>
        <c:minorTickMark val="none"/>
        <c:tickLblPos val="none"/>
        <c:spPr>
          <a:ln>
            <a:noFill/>
          </a:ln>
        </c:spPr>
        <c:crossAx val="159520576"/>
        <c:crosses val="max"/>
        <c:crossBetween val="between"/>
        <c:majorUnit val="2"/>
      </c:valAx>
      <c:catAx>
        <c:axId val="159520576"/>
        <c:scaling>
          <c:orientation val="minMax"/>
        </c:scaling>
        <c:delete val="0"/>
        <c:axPos val="t"/>
        <c:numFmt formatCode="General" sourceLinked="1"/>
        <c:majorTickMark val="none"/>
        <c:minorTickMark val="none"/>
        <c:tickLblPos val="none"/>
        <c:spPr>
          <a:ln>
            <a:noFill/>
          </a:ln>
        </c:spPr>
        <c:crossAx val="159520184"/>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0.65979</cdr:x>
      <cdr:y>0.19296</cdr:y>
    </cdr:from>
    <cdr:to>
      <cdr:x>0.94945</cdr:x>
      <cdr:y>0.45054</cdr:y>
    </cdr:to>
    <cdr:sp macro="" textlink="">
      <cdr:nvSpPr>
        <cdr:cNvPr id="2" name="AutoShape 7"/>
        <cdr:cNvSpPr>
          <a:spLocks xmlns:a="http://schemas.openxmlformats.org/drawingml/2006/main" noChangeArrowheads="1"/>
        </cdr:cNvSpPr>
      </cdr:nvSpPr>
      <cdr:spPr bwMode="blackWhite">
        <a:xfrm xmlns:a="http://schemas.openxmlformats.org/drawingml/2006/main">
          <a:off x="5509439" y="876465"/>
          <a:ext cx="2418691" cy="1169988"/>
        </a:xfrm>
        <a:prstGeom xmlns:a="http://schemas.openxmlformats.org/drawingml/2006/main" prst="wedgeRectCallout">
          <a:avLst>
            <a:gd name="adj1" fmla="val -88762"/>
            <a:gd name="adj2" fmla="val -69780"/>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charset="0"/>
              <a:cs typeface="Arial" charset="0"/>
            </a:rPr>
            <a:t>Interest in Technology issues  impacting the insurance industry are </a:t>
          </a:r>
          <a:r>
            <a:rPr lang="en-US" sz="1600" b="1" dirty="0" smtClean="0">
              <a:solidFill>
                <a:srgbClr val="FFFFFF"/>
              </a:solidFill>
              <a:latin typeface="Arial" charset="0"/>
              <a:cs typeface="Arial" charset="0"/>
            </a:rPr>
            <a:t>surging</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0.5</cdr:x>
      <cdr:y>0.58922</cdr:y>
    </cdr:from>
    <cdr:to>
      <cdr:x>0.91163</cdr:x>
      <cdr:y>0.82638</cdr:y>
    </cdr:to>
    <cdr:sp macro="" textlink="">
      <cdr:nvSpPr>
        <cdr:cNvPr id="3" name="Text Box 17"/>
        <cdr:cNvSpPr txBox="1">
          <a:spLocks xmlns:a="http://schemas.openxmlformats.org/drawingml/2006/main" noChangeArrowheads="1"/>
        </cdr:cNvSpPr>
      </cdr:nvSpPr>
      <cdr:spPr bwMode="auto">
        <a:xfrm xmlns:a="http://schemas.openxmlformats.org/drawingml/2006/main">
          <a:off x="4175125" y="2676358"/>
          <a:ext cx="3437189" cy="1077218"/>
        </a:xfrm>
        <a:prstGeom xmlns:a="http://schemas.openxmlformats.org/drawingml/2006/main" prst="rect">
          <a:avLst/>
        </a:prstGeom>
        <a:solidFill xmlns:a="http://schemas.openxmlformats.org/drawingml/2006/main">
          <a:srgbClr val="28688C"/>
        </a:solidFill>
        <a:ln xmlns:a="http://schemas.openxmlformats.org/drawingml/2006/main">
          <a:noFill/>
        </a:ln>
        <a:extLst xmlns:a="http://schemas.openxmlformats.org/drawingml/2006/main">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600" b="1" dirty="0" smtClean="0">
              <a:solidFill>
                <a:srgbClr val="FFFFFF"/>
              </a:solidFill>
            </a:rPr>
            <a:t>I.I.I. appeared on CBS </a:t>
          </a:r>
          <a:r>
            <a:rPr lang="en-US" sz="1600" b="1" i="1" dirty="0" smtClean="0">
              <a:solidFill>
                <a:srgbClr val="FFFFFF"/>
              </a:solidFill>
            </a:rPr>
            <a:t>60 Minutes</a:t>
          </a:r>
          <a:r>
            <a:rPr lang="en-US" sz="1600" b="1" dirty="0" smtClean="0">
              <a:solidFill>
                <a:srgbClr val="FFFFFF"/>
              </a:solidFill>
            </a:rPr>
            <a:t> (unclaimed life insurance benefits) and  PBS Frontline (NFIP WYO issues) in May.</a:t>
          </a:r>
          <a:endParaRPr lang="en-US" sz="1600" b="1"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+2.9% in 2015, +4.3% in 2014, +5.1% in 2013 and 8.7% in 2012</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6/27/2016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723900" y="582613"/>
            <a:ext cx="541020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817563" y="579438"/>
            <a:ext cx="537368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723900" y="582613"/>
            <a:ext cx="5410200"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367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11</a:t>
            </a:fld>
            <a:endParaRPr lang="en-US" sz="1000" dirty="0"/>
          </a:p>
        </p:txBody>
      </p:sp>
      <p:sp>
        <p:nvSpPr>
          <p:cNvPr id="44035" name="Rectangle 2"/>
          <p:cNvSpPr>
            <a:spLocks noGrp="1" noRot="1" noChangeAspect="1" noChangeArrowheads="1" noTextEdit="1"/>
          </p:cNvSpPr>
          <p:nvPr>
            <p:ph type="sldImg"/>
          </p:nvPr>
        </p:nvSpPr>
        <p:spPr>
          <a:xfrm>
            <a:off x="723900" y="582613"/>
            <a:ext cx="5410200"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6887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723900" y="582613"/>
            <a:ext cx="5410200"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6722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378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80913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938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484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xfrm>
            <a:off x="723900" y="582613"/>
            <a:ext cx="5410200" cy="3044825"/>
          </a:xfrm>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309563" y="701675"/>
            <a:ext cx="622776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309563" y="700088"/>
            <a:ext cx="622776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723900" y="582613"/>
            <a:ext cx="5410200"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5091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20</a:t>
            </a:fld>
            <a:endParaRPr lang="en-US" dirty="0" smtClean="0"/>
          </a:p>
        </p:txBody>
      </p:sp>
      <p:sp>
        <p:nvSpPr>
          <p:cNvPr id="163843" name="Rectangle 2"/>
          <p:cNvSpPr>
            <a:spLocks noGrp="1" noRot="1" noChangeAspect="1" noChangeArrowheads="1" noTextEdit="1"/>
          </p:cNvSpPr>
          <p:nvPr>
            <p:ph type="sldImg"/>
          </p:nvPr>
        </p:nvSpPr>
        <p:spPr>
          <a:xfrm>
            <a:off x="723900" y="582613"/>
            <a:ext cx="5410200" cy="3044825"/>
          </a:xfrm>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522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04813" y="696913"/>
            <a:ext cx="6188075"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xfrm>
            <a:off x="723900" y="582613"/>
            <a:ext cx="5410200" cy="3044825"/>
          </a:xfrm>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8316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23</a:t>
            </a:fld>
            <a:endParaRPr lang="en-US" dirty="0"/>
          </a:p>
        </p:txBody>
      </p:sp>
      <p:sp>
        <p:nvSpPr>
          <p:cNvPr id="1966082" name="Rectangle 2"/>
          <p:cNvSpPr>
            <a:spLocks noGrp="1" noRot="1" noChangeAspect="1" noChangeArrowheads="1" noTextEdit="1"/>
          </p:cNvSpPr>
          <p:nvPr>
            <p:ph type="sldImg"/>
          </p:nvPr>
        </p:nvSpPr>
        <p:spPr>
          <a:xfrm>
            <a:off x="685800" y="320675"/>
            <a:ext cx="5486400" cy="3086100"/>
          </a:xfrm>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2997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24</a:t>
            </a:fld>
            <a:endParaRPr lang="en-US" smtClean="0"/>
          </a:p>
        </p:txBody>
      </p:sp>
      <p:sp>
        <p:nvSpPr>
          <p:cNvPr id="62467" name="Rectangle 2"/>
          <p:cNvSpPr>
            <a:spLocks noGrp="1" noRot="1" noChangeAspect="1" noChangeArrowheads="1" noTextEdit="1"/>
          </p:cNvSpPr>
          <p:nvPr>
            <p:ph type="sldImg"/>
          </p:nvPr>
        </p:nvSpPr>
        <p:spPr>
          <a:xfrm>
            <a:off x="723900" y="582613"/>
            <a:ext cx="5410200" cy="3044825"/>
          </a:xfrm>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25</a:t>
            </a:fld>
            <a:endParaRPr lang="en-US" dirty="0" smtClean="0"/>
          </a:p>
        </p:txBody>
      </p:sp>
      <p:sp>
        <p:nvSpPr>
          <p:cNvPr id="6147" name="Slide Image Placeholder 1"/>
          <p:cNvSpPr>
            <a:spLocks noGrp="1" noRot="1" noChangeAspect="1" noTextEdit="1"/>
          </p:cNvSpPr>
          <p:nvPr>
            <p:ph type="sldImg"/>
          </p:nvPr>
        </p:nvSpPr>
        <p:spPr>
          <a:xfrm>
            <a:off x="258763" y="700088"/>
            <a:ext cx="62039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26</a:t>
            </a:fld>
            <a:endParaRPr lang="en-US" sz="1000"/>
          </a:p>
        </p:txBody>
      </p:sp>
      <p:sp>
        <p:nvSpPr>
          <p:cNvPr id="171011" name="Rectangle 2"/>
          <p:cNvSpPr>
            <a:spLocks noGrp="1" noRot="1" noChangeAspect="1" noChangeArrowheads="1" noTextEdit="1"/>
          </p:cNvSpPr>
          <p:nvPr>
            <p:ph type="sldImg"/>
          </p:nvPr>
        </p:nvSpPr>
        <p:spPr>
          <a:xfrm>
            <a:off x="723900" y="582613"/>
            <a:ext cx="5410200" cy="3044825"/>
          </a:xfrm>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27</a:t>
            </a:fld>
            <a:endParaRPr lang="en-US" smtClean="0"/>
          </a:p>
        </p:txBody>
      </p:sp>
      <p:sp>
        <p:nvSpPr>
          <p:cNvPr id="174083" name="Slide Image Placeholder 1"/>
          <p:cNvSpPr>
            <a:spLocks noGrp="1" noRot="1" noChangeAspect="1" noTextEdit="1"/>
          </p:cNvSpPr>
          <p:nvPr>
            <p:ph type="sldImg"/>
          </p:nvPr>
        </p:nvSpPr>
        <p:spPr>
          <a:xfrm>
            <a:off x="492125" y="693738"/>
            <a:ext cx="6157913"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28</a:t>
            </a:fld>
            <a:endParaRPr lang="en-US" smtClean="0"/>
          </a:p>
        </p:txBody>
      </p:sp>
      <p:sp>
        <p:nvSpPr>
          <p:cNvPr id="175107" name="Slide Image Placeholder 1"/>
          <p:cNvSpPr>
            <a:spLocks noGrp="1" noRot="1" noChangeAspect="1" noTextEdit="1"/>
          </p:cNvSpPr>
          <p:nvPr>
            <p:ph type="sldImg"/>
          </p:nvPr>
        </p:nvSpPr>
        <p:spPr>
          <a:xfrm>
            <a:off x="492125" y="693738"/>
            <a:ext cx="6157913"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29</a:t>
            </a:fld>
            <a:endParaRPr lang="en-US" smtClean="0"/>
          </a:p>
        </p:txBody>
      </p:sp>
      <p:sp>
        <p:nvSpPr>
          <p:cNvPr id="176131" name="Slide Image Placeholder 1"/>
          <p:cNvSpPr>
            <a:spLocks noGrp="1" noRot="1" noChangeAspect="1" noTextEdit="1"/>
          </p:cNvSpPr>
          <p:nvPr>
            <p:ph type="sldImg"/>
          </p:nvPr>
        </p:nvSpPr>
        <p:spPr>
          <a:xfrm>
            <a:off x="492125" y="693738"/>
            <a:ext cx="6157913"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723900" y="582613"/>
            <a:ext cx="5410200"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smtClean="0"/>
          </a:p>
        </p:txBody>
      </p:sp>
    </p:spTree>
    <p:extLst>
      <p:ext uri="{BB962C8B-B14F-4D97-AF65-F5344CB8AC3E}">
        <p14:creationId xmlns:p14="http://schemas.microsoft.com/office/powerpoint/2010/main" val="195785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30</a:t>
            </a:fld>
            <a:endParaRPr lang="en-US" smtClean="0"/>
          </a:p>
        </p:txBody>
      </p:sp>
      <p:sp>
        <p:nvSpPr>
          <p:cNvPr id="177155" name="Slide Image Placeholder 1"/>
          <p:cNvSpPr>
            <a:spLocks noGrp="1" noRot="1" noChangeAspect="1" noTextEdit="1"/>
          </p:cNvSpPr>
          <p:nvPr>
            <p:ph type="sldImg"/>
          </p:nvPr>
        </p:nvSpPr>
        <p:spPr>
          <a:xfrm>
            <a:off x="492125" y="693738"/>
            <a:ext cx="6157913"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31</a:t>
            </a:fld>
            <a:endParaRPr lang="en-US" smtClean="0"/>
          </a:p>
        </p:txBody>
      </p:sp>
      <p:sp>
        <p:nvSpPr>
          <p:cNvPr id="266243" name="Rectangle 2"/>
          <p:cNvSpPr>
            <a:spLocks noGrp="1" noRot="1" noChangeAspect="1" noChangeArrowheads="1" noTextEdit="1"/>
          </p:cNvSpPr>
          <p:nvPr>
            <p:ph type="sldImg"/>
          </p:nvPr>
        </p:nvSpPr>
        <p:spPr>
          <a:xfrm>
            <a:off x="723900" y="582613"/>
            <a:ext cx="5410200" cy="3044825"/>
          </a:xfrm>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481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723900" y="582613"/>
            <a:ext cx="5410200" cy="3044825"/>
          </a:xfrm>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723900" y="582613"/>
            <a:ext cx="5410200" cy="3044825"/>
          </a:xfrm>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346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34</a:t>
            </a:fld>
            <a:endParaRPr lang="en-US" smtClean="0"/>
          </a:p>
        </p:txBody>
      </p:sp>
      <p:sp>
        <p:nvSpPr>
          <p:cNvPr id="169987" name="Rectangle 2"/>
          <p:cNvSpPr>
            <a:spLocks noGrp="1" noRot="1" noChangeAspect="1" noChangeArrowheads="1" noTextEdit="1"/>
          </p:cNvSpPr>
          <p:nvPr>
            <p:ph type="sldImg"/>
          </p:nvPr>
        </p:nvSpPr>
        <p:spPr>
          <a:xfrm>
            <a:off x="723900" y="582613"/>
            <a:ext cx="5410200" cy="3044825"/>
          </a:xfrm>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657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35</a:t>
            </a:fld>
            <a:endParaRPr lang="en-US" smtClean="0"/>
          </a:p>
        </p:txBody>
      </p:sp>
      <p:sp>
        <p:nvSpPr>
          <p:cNvPr id="189443" name="Rectangle 2"/>
          <p:cNvSpPr>
            <a:spLocks noGrp="1" noRot="1" noChangeAspect="1" noChangeArrowheads="1" noTextEdit="1"/>
          </p:cNvSpPr>
          <p:nvPr>
            <p:ph type="sldImg"/>
          </p:nvPr>
        </p:nvSpPr>
        <p:spPr>
          <a:xfrm>
            <a:off x="723900" y="582613"/>
            <a:ext cx="5410200" cy="3044825"/>
          </a:xfrm>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372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36</a:t>
            </a:fld>
            <a:endParaRPr lang="en-US" smtClean="0"/>
          </a:p>
        </p:txBody>
      </p:sp>
      <p:sp>
        <p:nvSpPr>
          <p:cNvPr id="189443" name="Rectangle 2"/>
          <p:cNvSpPr>
            <a:spLocks noGrp="1" noRot="1" noChangeAspect="1" noChangeArrowheads="1" noTextEdit="1"/>
          </p:cNvSpPr>
          <p:nvPr>
            <p:ph type="sldImg"/>
          </p:nvPr>
        </p:nvSpPr>
        <p:spPr>
          <a:xfrm>
            <a:off x="723900" y="582613"/>
            <a:ext cx="5410200" cy="3044825"/>
          </a:xfrm>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554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37</a:t>
            </a:fld>
            <a:endParaRPr lang="en-US" smtClean="0"/>
          </a:p>
        </p:txBody>
      </p:sp>
      <p:sp>
        <p:nvSpPr>
          <p:cNvPr id="189443" name="Rectangle 2"/>
          <p:cNvSpPr>
            <a:spLocks noGrp="1" noRot="1" noChangeAspect="1" noChangeArrowheads="1" noTextEdit="1"/>
          </p:cNvSpPr>
          <p:nvPr>
            <p:ph type="sldImg"/>
          </p:nvPr>
        </p:nvSpPr>
        <p:spPr>
          <a:xfrm>
            <a:off x="723900" y="582613"/>
            <a:ext cx="5410200" cy="3044825"/>
          </a:xfrm>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0626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38</a:t>
            </a:fld>
            <a:endParaRPr lang="en-US" smtClean="0"/>
          </a:p>
        </p:txBody>
      </p:sp>
      <p:sp>
        <p:nvSpPr>
          <p:cNvPr id="186371" name="Rectangle 2"/>
          <p:cNvSpPr>
            <a:spLocks noGrp="1" noRot="1" noChangeAspect="1" noChangeArrowheads="1" noTextEdit="1"/>
          </p:cNvSpPr>
          <p:nvPr>
            <p:ph type="sldImg"/>
          </p:nvPr>
        </p:nvSpPr>
        <p:spPr>
          <a:xfrm>
            <a:off x="723900" y="582613"/>
            <a:ext cx="5410200" cy="3044825"/>
          </a:xfrm>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468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39</a:t>
            </a:fld>
            <a:endParaRPr lang="en-US" smtClean="0"/>
          </a:p>
        </p:txBody>
      </p:sp>
      <p:sp>
        <p:nvSpPr>
          <p:cNvPr id="187395" name="Rectangle 2"/>
          <p:cNvSpPr>
            <a:spLocks noGrp="1" noRot="1" noChangeAspect="1" noChangeArrowheads="1" noTextEdit="1"/>
          </p:cNvSpPr>
          <p:nvPr>
            <p:ph type="sldImg"/>
          </p:nvPr>
        </p:nvSpPr>
        <p:spPr>
          <a:xfrm>
            <a:off x="723900" y="582613"/>
            <a:ext cx="5410200" cy="3044825"/>
          </a:xfrm>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874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xfrm>
            <a:off x="723900" y="582613"/>
            <a:ext cx="5410200" cy="3044825"/>
          </a:xfrm>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9248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40</a:t>
            </a:fld>
            <a:endParaRPr lang="en-US" smtClean="0"/>
          </a:p>
        </p:txBody>
      </p:sp>
      <p:sp>
        <p:nvSpPr>
          <p:cNvPr id="190467" name="Rectangle 2"/>
          <p:cNvSpPr>
            <a:spLocks noGrp="1" noRot="1" noChangeAspect="1" noChangeArrowheads="1" noTextEdit="1"/>
          </p:cNvSpPr>
          <p:nvPr>
            <p:ph type="sldImg"/>
          </p:nvPr>
        </p:nvSpPr>
        <p:spPr>
          <a:xfrm>
            <a:off x="723900" y="582613"/>
            <a:ext cx="5410200" cy="3044825"/>
          </a:xfrm>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895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41</a:t>
            </a:fld>
            <a:endParaRPr lang="en-US" altLang="en-US" sz="1000" smtClean="0"/>
          </a:p>
        </p:txBody>
      </p:sp>
      <p:sp>
        <p:nvSpPr>
          <p:cNvPr id="10243" name="Rectangle 2"/>
          <p:cNvSpPr>
            <a:spLocks noGrp="1" noRot="1" noChangeAspect="1" noChangeArrowheads="1" noTextEdit="1"/>
          </p:cNvSpPr>
          <p:nvPr>
            <p:ph type="sldImg"/>
          </p:nvPr>
        </p:nvSpPr>
        <p:spPr>
          <a:xfrm>
            <a:off x="723900" y="582613"/>
            <a:ext cx="5410200"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42</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723900" y="582613"/>
            <a:ext cx="5410200"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43</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723900" y="582613"/>
            <a:ext cx="5410200"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42900" y="698500"/>
            <a:ext cx="61960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45</a:t>
            </a:fld>
            <a:endParaRPr lang="en-US" smtClean="0"/>
          </a:p>
        </p:txBody>
      </p:sp>
      <p:sp>
        <p:nvSpPr>
          <p:cNvPr id="151555" name="Rectangle 2"/>
          <p:cNvSpPr>
            <a:spLocks noGrp="1" noRot="1" noChangeAspect="1" noChangeArrowheads="1" noTextEdit="1"/>
          </p:cNvSpPr>
          <p:nvPr>
            <p:ph type="sldImg"/>
          </p:nvPr>
        </p:nvSpPr>
        <p:spPr>
          <a:xfrm>
            <a:off x="723900" y="582613"/>
            <a:ext cx="5410200" cy="3044825"/>
          </a:xfrm>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46</a:t>
            </a:fld>
            <a:endParaRPr lang="en-US" sz="1000"/>
          </a:p>
        </p:txBody>
      </p:sp>
      <p:sp>
        <p:nvSpPr>
          <p:cNvPr id="153603" name="Rectangle 2"/>
          <p:cNvSpPr>
            <a:spLocks noGrp="1" noRot="1" noChangeAspect="1" noChangeArrowheads="1" noTextEdit="1"/>
          </p:cNvSpPr>
          <p:nvPr>
            <p:ph type="sldImg"/>
          </p:nvPr>
        </p:nvSpPr>
        <p:spPr>
          <a:xfrm>
            <a:off x="723900" y="582613"/>
            <a:ext cx="5410200"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47</a:t>
            </a:fld>
            <a:endParaRPr lang="en-US" smtClean="0"/>
          </a:p>
        </p:txBody>
      </p:sp>
      <p:sp>
        <p:nvSpPr>
          <p:cNvPr id="154627" name="Rectangle 2"/>
          <p:cNvSpPr>
            <a:spLocks noGrp="1" noRot="1" noChangeAspect="1" noChangeArrowheads="1" noTextEdit="1"/>
          </p:cNvSpPr>
          <p:nvPr>
            <p:ph type="sldImg"/>
          </p:nvPr>
        </p:nvSpPr>
        <p:spPr>
          <a:xfrm>
            <a:off x="723900" y="582613"/>
            <a:ext cx="5410200" cy="3044825"/>
          </a:xfrm>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48</a:t>
            </a:fld>
            <a:endParaRPr lang="en-US" smtClean="0"/>
          </a:p>
        </p:txBody>
      </p:sp>
      <p:sp>
        <p:nvSpPr>
          <p:cNvPr id="154627" name="Rectangle 2"/>
          <p:cNvSpPr>
            <a:spLocks noGrp="1" noRot="1" noChangeAspect="1" noChangeArrowheads="1" noTextEdit="1"/>
          </p:cNvSpPr>
          <p:nvPr>
            <p:ph type="sldImg"/>
          </p:nvPr>
        </p:nvSpPr>
        <p:spPr>
          <a:xfrm>
            <a:off x="723900" y="582613"/>
            <a:ext cx="5410200" cy="3044825"/>
          </a:xfrm>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963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49</a:t>
            </a:fld>
            <a:endParaRPr lang="en-US" smtClean="0"/>
          </a:p>
        </p:txBody>
      </p:sp>
      <p:sp>
        <p:nvSpPr>
          <p:cNvPr id="148483" name="Rectangle 2"/>
          <p:cNvSpPr>
            <a:spLocks noGrp="1" noRot="1" noChangeAspect="1" noChangeArrowheads="1" noTextEdit="1"/>
          </p:cNvSpPr>
          <p:nvPr>
            <p:ph type="sldImg"/>
          </p:nvPr>
        </p:nvSpPr>
        <p:spPr>
          <a:xfrm>
            <a:off x="723900" y="582613"/>
            <a:ext cx="5410200" cy="3044825"/>
          </a:xfrm>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309563" y="700088"/>
            <a:ext cx="622776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2662727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50</a:t>
            </a:fld>
            <a:endParaRPr lang="en-US" smtClean="0"/>
          </a:p>
        </p:txBody>
      </p:sp>
      <p:sp>
        <p:nvSpPr>
          <p:cNvPr id="266243" name="Rectangle 2"/>
          <p:cNvSpPr>
            <a:spLocks noGrp="1" noRot="1" noChangeAspect="1" noChangeArrowheads="1" noTextEdit="1"/>
          </p:cNvSpPr>
          <p:nvPr>
            <p:ph type="sldImg"/>
          </p:nvPr>
        </p:nvSpPr>
        <p:spPr>
          <a:xfrm>
            <a:off x="723900" y="582613"/>
            <a:ext cx="5410200" cy="3044825"/>
          </a:xfrm>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51</a:t>
            </a:fld>
            <a:endParaRPr lang="en-US" smtClean="0"/>
          </a:p>
        </p:txBody>
      </p:sp>
      <p:sp>
        <p:nvSpPr>
          <p:cNvPr id="161795" name="Rectangle 2"/>
          <p:cNvSpPr>
            <a:spLocks noGrp="1" noRot="1" noChangeAspect="1" noChangeArrowheads="1" noTextEdit="1"/>
          </p:cNvSpPr>
          <p:nvPr>
            <p:ph type="sldImg"/>
          </p:nvPr>
        </p:nvSpPr>
        <p:spPr>
          <a:xfrm>
            <a:off x="723900" y="582613"/>
            <a:ext cx="5410200" cy="3044825"/>
          </a:xfrm>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52</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xfrm>
            <a:off x="723900" y="582613"/>
            <a:ext cx="5410200" cy="3044825"/>
          </a:xfrm>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53</a:t>
            </a:fld>
            <a:endParaRPr lang="en-US" smtClean="0"/>
          </a:p>
        </p:txBody>
      </p:sp>
      <p:sp>
        <p:nvSpPr>
          <p:cNvPr id="162819" name="Rectangle 2"/>
          <p:cNvSpPr>
            <a:spLocks noGrp="1" noRot="1" noChangeAspect="1" noChangeArrowheads="1" noTextEdit="1"/>
          </p:cNvSpPr>
          <p:nvPr>
            <p:ph type="sldImg"/>
          </p:nvPr>
        </p:nvSpPr>
        <p:spPr>
          <a:xfrm>
            <a:off x="723900" y="582613"/>
            <a:ext cx="5410200" cy="3044825"/>
          </a:xfrm>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23900" y="582613"/>
            <a:ext cx="5410200" cy="3044825"/>
          </a:xfrm>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56</a:t>
            </a:fld>
            <a:endParaRPr lang="en-US" sz="1000"/>
          </a:p>
        </p:txBody>
      </p:sp>
      <p:sp>
        <p:nvSpPr>
          <p:cNvPr id="258051" name="Rectangle 2"/>
          <p:cNvSpPr>
            <a:spLocks noGrp="1" noRot="1" noChangeAspect="1" noChangeArrowheads="1" noTextEdit="1"/>
          </p:cNvSpPr>
          <p:nvPr>
            <p:ph type="sldImg"/>
          </p:nvPr>
        </p:nvSpPr>
        <p:spPr>
          <a:xfrm>
            <a:off x="723900" y="582613"/>
            <a:ext cx="5410200" cy="3044825"/>
          </a:xfrm>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1421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723900" y="582613"/>
            <a:ext cx="5410200" cy="3044825"/>
          </a:xfrm>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75808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723900" y="582613"/>
            <a:ext cx="5410200" cy="3044825"/>
          </a:xfrm>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51720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723900" y="582613"/>
            <a:ext cx="5410200" cy="3044825"/>
          </a:xfrm>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7005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723900" y="582613"/>
            <a:ext cx="5410200" cy="3044825"/>
          </a:xfrm>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42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xfrm>
            <a:off x="723900" y="582613"/>
            <a:ext cx="5410200"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55924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63</a:t>
            </a:fld>
            <a:endParaRPr lang="en-US" smtClean="0"/>
          </a:p>
        </p:txBody>
      </p:sp>
      <p:sp>
        <p:nvSpPr>
          <p:cNvPr id="248835" name="Rectangle 2"/>
          <p:cNvSpPr>
            <a:spLocks noGrp="1" noRot="1" noChangeAspect="1" noChangeArrowheads="1" noTextEdit="1"/>
          </p:cNvSpPr>
          <p:nvPr>
            <p:ph type="sldImg"/>
          </p:nvPr>
        </p:nvSpPr>
        <p:spPr>
          <a:xfrm>
            <a:off x="723900" y="582613"/>
            <a:ext cx="5410200" cy="3044825"/>
          </a:xfrm>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81681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582613"/>
            <a:ext cx="5410200" cy="30448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5030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xfrm>
            <a:off x="723900" y="582613"/>
            <a:ext cx="5410200" cy="30448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614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66</a:t>
            </a:fld>
            <a:endParaRPr lang="en-US" smtClean="0"/>
          </a:p>
        </p:txBody>
      </p:sp>
      <p:sp>
        <p:nvSpPr>
          <p:cNvPr id="159747" name="Rectangle 2"/>
          <p:cNvSpPr>
            <a:spLocks noGrp="1" noRot="1" noChangeAspect="1" noChangeArrowheads="1" noTextEdit="1"/>
          </p:cNvSpPr>
          <p:nvPr>
            <p:ph type="sldImg"/>
          </p:nvPr>
        </p:nvSpPr>
        <p:spPr>
          <a:xfrm>
            <a:off x="723900" y="582613"/>
            <a:ext cx="5410200"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xfrm>
            <a:off x="723900" y="582613"/>
            <a:ext cx="5410200" cy="3044825"/>
          </a:xfrm>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459860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68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xfrm>
            <a:off x="723900" y="582613"/>
            <a:ext cx="5410200" cy="3044825"/>
          </a:xfrm>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2321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69</a:t>
            </a:fld>
            <a:endParaRPr lang="en-US" smtClean="0"/>
          </a:p>
        </p:txBody>
      </p:sp>
      <p:sp>
        <p:nvSpPr>
          <p:cNvPr id="215043" name="Rectangle 2"/>
          <p:cNvSpPr>
            <a:spLocks noGrp="1" noRot="1" noChangeAspect="1" noChangeArrowheads="1" noTextEdit="1"/>
          </p:cNvSpPr>
          <p:nvPr>
            <p:ph type="sldImg"/>
          </p:nvPr>
        </p:nvSpPr>
        <p:spPr>
          <a:xfrm>
            <a:off x="723900" y="582613"/>
            <a:ext cx="5410200" cy="3044825"/>
          </a:xfrm>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70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xfrm>
            <a:off x="723900" y="582613"/>
            <a:ext cx="5410200" cy="3044825"/>
          </a:xfrm>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71</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72</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723900" y="582613"/>
            <a:ext cx="5410200"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807814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74</a:t>
            </a:fld>
            <a:endParaRPr lang="en-US" smtClean="0"/>
          </a:p>
        </p:txBody>
      </p:sp>
      <p:sp>
        <p:nvSpPr>
          <p:cNvPr id="241667" name="Rectangle 2"/>
          <p:cNvSpPr>
            <a:spLocks noGrp="1" noRot="1" noChangeAspect="1" noChangeArrowheads="1" noTextEdit="1"/>
          </p:cNvSpPr>
          <p:nvPr>
            <p:ph type="sldImg"/>
          </p:nvPr>
        </p:nvSpPr>
        <p:spPr>
          <a:xfrm>
            <a:off x="723900" y="582613"/>
            <a:ext cx="5410200"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75</a:t>
            </a:fld>
            <a:endParaRPr lang="en-US" dirty="0" smtClean="0"/>
          </a:p>
        </p:txBody>
      </p:sp>
      <p:sp>
        <p:nvSpPr>
          <p:cNvPr id="163843" name="Rectangle 2"/>
          <p:cNvSpPr>
            <a:spLocks noGrp="1" noRot="1" noChangeAspect="1" noChangeArrowheads="1" noTextEdit="1"/>
          </p:cNvSpPr>
          <p:nvPr>
            <p:ph type="sldImg"/>
          </p:nvPr>
        </p:nvSpPr>
        <p:spPr>
          <a:xfrm>
            <a:off x="723900" y="582613"/>
            <a:ext cx="5410200" cy="3044825"/>
          </a:xfrm>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76</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723900" y="582613"/>
            <a:ext cx="5410200" cy="3044825"/>
          </a:xfrm>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78</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xfrm>
            <a:off x="723900" y="582613"/>
            <a:ext cx="5410200" cy="3044825"/>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9881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80</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6548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81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xfrm>
            <a:off x="723900" y="582613"/>
            <a:ext cx="5410200" cy="3044825"/>
          </a:xfrm>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86022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82</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723900" y="582613"/>
            <a:ext cx="5410200" cy="3044825"/>
          </a:xfrm>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83</a:t>
            </a:fld>
            <a:endParaRPr lang="en-US" sz="1000" dirty="0"/>
          </a:p>
        </p:txBody>
      </p:sp>
      <p:sp>
        <p:nvSpPr>
          <p:cNvPr id="164867" name="Rectangle 2"/>
          <p:cNvSpPr>
            <a:spLocks noGrp="1" noRot="1" noChangeAspect="1" noChangeArrowheads="1" noTextEdit="1"/>
          </p:cNvSpPr>
          <p:nvPr>
            <p:ph type="sldImg"/>
          </p:nvPr>
        </p:nvSpPr>
        <p:spPr>
          <a:xfrm>
            <a:off x="723900" y="582613"/>
            <a:ext cx="5410200" cy="3044825"/>
          </a:xfrm>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03894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84</a:t>
            </a:fld>
            <a:endParaRPr lang="en-US" sz="1000"/>
          </a:p>
        </p:txBody>
      </p:sp>
      <p:sp>
        <p:nvSpPr>
          <p:cNvPr id="135171" name="Rectangle 2"/>
          <p:cNvSpPr>
            <a:spLocks noGrp="1" noRot="1" noChangeAspect="1" noChangeArrowheads="1" noTextEdit="1"/>
          </p:cNvSpPr>
          <p:nvPr>
            <p:ph type="sldImg"/>
          </p:nvPr>
        </p:nvSpPr>
        <p:spPr>
          <a:xfrm>
            <a:off x="723900" y="582613"/>
            <a:ext cx="5410200" cy="3044825"/>
          </a:xfrm>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069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723900" y="582613"/>
            <a:ext cx="5410200" cy="3044825"/>
          </a:xfrm>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834547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85</a:t>
            </a:fld>
            <a:endParaRPr lang="en-US" sz="1000" dirty="0"/>
          </a:p>
        </p:txBody>
      </p:sp>
      <p:sp>
        <p:nvSpPr>
          <p:cNvPr id="164867" name="Rectangle 2"/>
          <p:cNvSpPr>
            <a:spLocks noGrp="1" noRot="1" noChangeAspect="1" noChangeArrowheads="1" noTextEdit="1"/>
          </p:cNvSpPr>
          <p:nvPr>
            <p:ph type="sldImg"/>
          </p:nvPr>
        </p:nvSpPr>
        <p:spPr>
          <a:xfrm>
            <a:off x="723900" y="582613"/>
            <a:ext cx="5410200" cy="3044825"/>
          </a:xfrm>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86</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723900" y="582613"/>
            <a:ext cx="5410200" cy="3044825"/>
          </a:xfrm>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83659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87</a:t>
            </a:fld>
            <a:endParaRPr lang="en-US" altLang="en-US" smtClean="0"/>
          </a:p>
        </p:txBody>
      </p:sp>
      <p:sp>
        <p:nvSpPr>
          <p:cNvPr id="59395" name="Rectangle 2"/>
          <p:cNvSpPr>
            <a:spLocks noGrp="1" noRot="1" noChangeAspect="1" noChangeArrowheads="1" noTextEdit="1"/>
          </p:cNvSpPr>
          <p:nvPr>
            <p:ph type="sldImg"/>
          </p:nvPr>
        </p:nvSpPr>
        <p:spPr>
          <a:xfrm>
            <a:off x="723900" y="582613"/>
            <a:ext cx="5410200"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23900" y="582613"/>
            <a:ext cx="5410200"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89</a:t>
            </a:fld>
            <a:endParaRPr lang="en-US" altLang="en-US" sz="1200">
              <a:solidFill>
                <a:srgbClr val="000000"/>
              </a:solidFill>
            </a:endParaRPr>
          </a:p>
        </p:txBody>
      </p:sp>
    </p:spTree>
    <p:extLst>
      <p:ext uri="{BB962C8B-B14F-4D97-AF65-F5344CB8AC3E}">
        <p14:creationId xmlns:p14="http://schemas.microsoft.com/office/powerpoint/2010/main" val="194533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23900" y="582613"/>
            <a:ext cx="5410200"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90</a:t>
            </a:fld>
            <a:endParaRPr lang="en-US" altLang="en-US" sz="1200">
              <a:solidFill>
                <a:srgbClr val="000000"/>
              </a:solidFill>
            </a:endParaRPr>
          </a:p>
        </p:txBody>
      </p:sp>
    </p:spTree>
    <p:extLst>
      <p:ext uri="{BB962C8B-B14F-4D97-AF65-F5344CB8AC3E}">
        <p14:creationId xmlns:p14="http://schemas.microsoft.com/office/powerpoint/2010/main" val="41326184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23900" y="582613"/>
            <a:ext cx="5410200"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91</a:t>
            </a:fld>
            <a:endParaRPr lang="en-US" altLang="en-US" sz="1200">
              <a:solidFill>
                <a:srgbClr val="000000"/>
              </a:solidFill>
            </a:endParaRPr>
          </a:p>
        </p:txBody>
      </p:sp>
    </p:spTree>
    <p:extLst>
      <p:ext uri="{BB962C8B-B14F-4D97-AF65-F5344CB8AC3E}">
        <p14:creationId xmlns:p14="http://schemas.microsoft.com/office/powerpoint/2010/main" val="41980396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92</a:t>
            </a:fld>
            <a:endParaRPr lang="en-US" smtClean="0"/>
          </a:p>
        </p:txBody>
      </p:sp>
      <p:sp>
        <p:nvSpPr>
          <p:cNvPr id="292867" name="Rectangle 2"/>
          <p:cNvSpPr>
            <a:spLocks noGrp="1" noRot="1" noChangeAspect="1" noChangeArrowheads="1" noTextEdit="1"/>
          </p:cNvSpPr>
          <p:nvPr>
            <p:ph type="sldImg"/>
          </p:nvPr>
        </p:nvSpPr>
        <p:spPr>
          <a:xfrm>
            <a:off x="723900" y="582613"/>
            <a:ext cx="5410200" cy="3044825"/>
          </a:xfrm>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9</a:t>
            </a:fld>
            <a:endParaRPr lang="en-US" smtClean="0"/>
          </a:p>
        </p:txBody>
      </p:sp>
      <p:sp>
        <p:nvSpPr>
          <p:cNvPr id="251907" name="Rectangle 2"/>
          <p:cNvSpPr>
            <a:spLocks noGrp="1" noRot="1" noChangeAspect="1" noChangeArrowheads="1" noTextEdit="1"/>
          </p:cNvSpPr>
          <p:nvPr>
            <p:ph type="sldImg"/>
          </p:nvPr>
        </p:nvSpPr>
        <p:spPr>
          <a:xfrm>
            <a:off x="723900" y="582613"/>
            <a:ext cx="5410200" cy="3044825"/>
          </a:xfrm>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12192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6"/>
            <a:ext cx="12192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4068234" y="838200"/>
            <a:ext cx="4042833"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914400" y="2979739"/>
            <a:ext cx="103632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891118" y="4867276"/>
            <a:ext cx="10409767"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934" y="90489"/>
            <a:ext cx="9867900"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60400" y="1647826"/>
            <a:ext cx="108712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9436573" y="1489148"/>
            <a:ext cx="24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307200" y="1488000"/>
            <a:ext cx="8928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934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12192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660400" y="1647826"/>
            <a:ext cx="108712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397934" y="90489"/>
            <a:ext cx="9867900"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12192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348385" y="349250"/>
            <a:ext cx="1638300"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114300" y="6961189"/>
            <a:ext cx="18034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3594100" y="6961188"/>
            <a:ext cx="500380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11468101" y="6656389"/>
            <a:ext cx="5969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6"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hyperlink" Target="http://www.federalreserve.gov/releases/h15/data.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8QsOg2Byw0nTF6DCUNF5McZgd4T_1WY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44.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5.emf"/><Relationship Id="rId4" Type="http://schemas.openxmlformats.org/officeDocument/2006/relationships/oleObject" Target="../embeddings/oleObject3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6.emf"/><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7.emf"/><Relationship Id="rId4" Type="http://schemas.openxmlformats.org/officeDocument/2006/relationships/oleObject" Target="../embeddings/oleObject3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8.emf"/><Relationship Id="rId4" Type="http://schemas.openxmlformats.org/officeDocument/2006/relationships/oleObject" Target="../embeddings/oleObject40.bin"/></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0.emf"/><Relationship Id="rId4" Type="http://schemas.openxmlformats.org/officeDocument/2006/relationships/oleObject" Target="../embeddings/oleObject41.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51.emf"/><Relationship Id="rId4" Type="http://schemas.openxmlformats.org/officeDocument/2006/relationships/oleObject" Target="../embeddings/oleObject4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2.emf"/><Relationship Id="rId4" Type="http://schemas.openxmlformats.org/officeDocument/2006/relationships/oleObject" Target="../embeddings/oleObject4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3.emf"/><Relationship Id="rId4"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png"/><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notesSlide" Target="../notesSlides/notesSlide73.xml"/><Relationship Id="rId7" Type="http://schemas.openxmlformats.org/officeDocument/2006/relationships/image" Target="../media/image67.png"/><Relationship Id="rId12" Type="http://schemas.openxmlformats.org/officeDocument/2006/relationships/image" Target="../media/image72.jpeg"/><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image" Target="../media/image66.jpeg"/><Relationship Id="rId11" Type="http://schemas.openxmlformats.org/officeDocument/2006/relationships/image" Target="../media/image71.png"/><Relationship Id="rId5" Type="http://schemas.openxmlformats.org/officeDocument/2006/relationships/image" Target="../media/image65.emf"/><Relationship Id="rId10" Type="http://schemas.openxmlformats.org/officeDocument/2006/relationships/image" Target="../media/image70.jpeg"/><Relationship Id="rId4" Type="http://schemas.openxmlformats.org/officeDocument/2006/relationships/oleObject" Target="../embeddings/oleObject46.bin"/><Relationship Id="rId9" Type="http://schemas.openxmlformats.org/officeDocument/2006/relationships/image" Target="../media/image69.png"/><Relationship Id="rId14" Type="http://schemas.openxmlformats.org/officeDocument/2006/relationships/image" Target="../media/image74.jpeg"/></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82.jpg"/><Relationship Id="rId5" Type="http://schemas.openxmlformats.org/officeDocument/2006/relationships/image" Target="../media/image81.png"/><Relationship Id="rId4" Type="http://schemas.openxmlformats.org/officeDocument/2006/relationships/image" Target="../media/image80.jpeg"/></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s://www.cbinsights.com/blog/insurance-tech-overview-q1-2016/" TargetMode="External"/><Relationship Id="rId5" Type="http://schemas.openxmlformats.org/officeDocument/2006/relationships/image" Target="../media/image84.emf"/><Relationship Id="rId4" Type="http://schemas.openxmlformats.org/officeDocument/2006/relationships/oleObject" Target="../embeddings/oleObject47.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s://www.cbinsights.com/blog/insurance-tech-overview-q1-2016/" TargetMode="External"/><Relationship Id="rId4" Type="http://schemas.openxmlformats.org/officeDocument/2006/relationships/image" Target="../media/image85.e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86840" y="2203743"/>
            <a:ext cx="9418320" cy="2302938"/>
          </a:xfrm>
          <a:ln/>
        </p:spPr>
        <p:txBody>
          <a:bodyPr/>
          <a:lstStyle/>
          <a:p>
            <a:r>
              <a:rPr lang="en-US" sz="4200" dirty="0"/>
              <a:t>Trends, Challenges and Opportunities in the P/C Insurance Industry in 2016 &amp; Beyond</a:t>
            </a:r>
            <a:br>
              <a:rPr lang="en-US" sz="4200" dirty="0"/>
            </a:br>
            <a:endParaRPr lang="en-US" i="1" dirty="0">
              <a:solidFill>
                <a:srgbClr val="C00000"/>
              </a:solidFill>
            </a:endParaRPr>
          </a:p>
        </p:txBody>
      </p:sp>
      <p:sp>
        <p:nvSpPr>
          <p:cNvPr id="106500" name="Rectangle 3"/>
          <p:cNvSpPr txBox="1">
            <a:spLocks noChangeArrowheads="1"/>
          </p:cNvSpPr>
          <p:nvPr/>
        </p:nvSpPr>
        <p:spPr bwMode="gray">
          <a:xfrm>
            <a:off x="152400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634809" y="4046484"/>
            <a:ext cx="8952271" cy="1640449"/>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NAMIC Management Conference</a:t>
            </a:r>
          </a:p>
          <a:p>
            <a:pPr>
              <a:lnSpc>
                <a:spcPct val="80000"/>
              </a:lnSpc>
            </a:pPr>
            <a:r>
              <a:rPr lang="en-US" kern="0" dirty="0"/>
              <a:t>Hilton Head, SC</a:t>
            </a:r>
          </a:p>
          <a:p>
            <a:pPr>
              <a:lnSpc>
                <a:spcPct val="80000"/>
              </a:lnSpc>
            </a:pPr>
            <a:r>
              <a:rPr lang="en-US" kern="0" dirty="0"/>
              <a:t>June 27, 2016</a:t>
            </a:r>
          </a:p>
          <a:p>
            <a:pPr>
              <a:lnSpc>
                <a:spcPct val="80000"/>
              </a:lnSpc>
            </a:pPr>
            <a:r>
              <a:rPr lang="en-US" sz="2400" i="1" kern="0" dirty="0">
                <a:solidFill>
                  <a:srgbClr val="C00000"/>
                </a:solidFill>
              </a:rPr>
              <a:t>Download at </a:t>
            </a:r>
            <a:r>
              <a:rPr lang="en-US" sz="2400" i="1" kern="0" dirty="0">
                <a:solidFill>
                  <a:srgbClr val="C00000"/>
                </a:solidFill>
                <a:hlinkClick r:id="rId3"/>
              </a:rPr>
              <a:t>www.iii.org/presentations</a:t>
            </a:r>
            <a:r>
              <a:rPr lang="en-US" sz="2400" i="1" kern="0" dirty="0">
                <a:solidFill>
                  <a:srgbClr val="C00000"/>
                </a:solidFill>
              </a:rPr>
              <a:t> </a:t>
            </a:r>
          </a:p>
        </p:txBody>
      </p:sp>
    </p:spTree>
    <p:extLst>
      <p:ext uri="{BB962C8B-B14F-4D97-AF65-F5344CB8AC3E}">
        <p14:creationId xmlns:p14="http://schemas.microsoft.com/office/powerpoint/2010/main" val="16046740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nvPr>
        </p:nvGraphicFramePr>
        <p:xfrm>
          <a:off x="1749893" y="1518584"/>
          <a:ext cx="8451850" cy="3663950"/>
        </p:xfrm>
        <a:graphic>
          <a:graphicData uri="http://schemas.openxmlformats.org/presentationml/2006/ole">
            <mc:AlternateContent xmlns:mc="http://schemas.openxmlformats.org/markup-compatibility/2006">
              <mc:Choice xmlns:v="urn:schemas-microsoft-com:vml" Requires="v">
                <p:oleObj spid="_x0000_s28574778"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1749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961323" y="5225537"/>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 trend that may continue.</a:t>
            </a:r>
          </a:p>
        </p:txBody>
      </p:sp>
      <p:sp>
        <p:nvSpPr>
          <p:cNvPr id="58373" name="Rectangle 5"/>
          <p:cNvSpPr>
            <a:spLocks noChangeArrowheads="1"/>
          </p:cNvSpPr>
          <p:nvPr/>
        </p:nvSpPr>
        <p:spPr bwMode="auto">
          <a:xfrm>
            <a:off x="1524000" y="6606840"/>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7949736" y="1105269"/>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313062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11</a:t>
            </a:fld>
            <a:endParaRPr lang="en-US" sz="900"/>
          </a:p>
        </p:txBody>
      </p:sp>
      <p:sp>
        <p:nvSpPr>
          <p:cNvPr id="11270" name="Rectangle 7"/>
          <p:cNvSpPr>
            <a:spLocks noGrp="1" noChangeArrowheads="1"/>
          </p:cNvSpPr>
          <p:nvPr>
            <p:ph type="title" idx="4294967295"/>
          </p:nvPr>
        </p:nvSpPr>
        <p:spPr>
          <a:xfrm>
            <a:off x="2089151" y="147639"/>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1524000" y="6284914"/>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May 20,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1987551" y="977900"/>
          <a:ext cx="8404225" cy="4838700"/>
        </p:xfrm>
        <a:graphic>
          <a:graphicData uri="http://schemas.openxmlformats.org/presentationml/2006/ole">
            <mc:AlternateContent xmlns:mc="http://schemas.openxmlformats.org/markup-compatibility/2006">
              <mc:Choice xmlns:v="urn:schemas-microsoft-com:vml" Requires="v">
                <p:oleObj spid="_x0000_s28575802"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1987551"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4673600" y="1143001"/>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1971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8701550"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11</a:t>
            </a:fld>
            <a:endParaRPr lang="en-US"/>
          </a:p>
        </p:txBody>
      </p:sp>
      <p:sp>
        <p:nvSpPr>
          <p:cNvPr id="14" name="Rectangle 7"/>
          <p:cNvSpPr>
            <a:spLocks noChangeArrowheads="1"/>
          </p:cNvSpPr>
          <p:nvPr/>
        </p:nvSpPr>
        <p:spPr bwMode="grayWhite">
          <a:xfrm>
            <a:off x="9454056"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00689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98948"/>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nvPr>
        </p:nvGraphicFramePr>
        <p:xfrm>
          <a:off x="1953816" y="1916744"/>
          <a:ext cx="7779464" cy="3279535"/>
        </p:xfrm>
        <a:graphic>
          <a:graphicData uri="http://schemas.openxmlformats.org/presentationml/2006/ole">
            <mc:AlternateContent xmlns:mc="http://schemas.openxmlformats.org/markup-compatibility/2006">
              <mc:Choice xmlns:v="urn:schemas-microsoft-com:vml" Requires="v">
                <p:oleObj spid="_x0000_s2857989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953816" y="1916744"/>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1913159" y="5369720"/>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1524001"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1953817" y="1650104"/>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7052858"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496690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105025" y="2467693"/>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996608"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1524000" y="6392864"/>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a:t>
            </a:r>
            <a:r>
              <a:rPr lang="en-US" sz="1100" dirty="0" smtClean="0"/>
              <a:t>6/16</a:t>
            </a:r>
            <a:r>
              <a:rPr lang="en-US" sz="1100" dirty="0"/>
              <a:t>;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444884519"/>
              </p:ext>
            </p:extLst>
          </p:nvPr>
        </p:nvGraphicFramePr>
        <p:xfrm>
          <a:off x="1562100" y="1639888"/>
          <a:ext cx="8955088" cy="3922712"/>
        </p:xfrm>
        <a:graphic>
          <a:graphicData uri="http://schemas.openxmlformats.org/presentationml/2006/ole">
            <mc:AlternateContent xmlns:mc="http://schemas.openxmlformats.org/markup-compatibility/2006">
              <mc:Choice xmlns:v="urn:schemas-microsoft-com:vml" Requires="v">
                <p:oleObj spid="_x0000_s28614668"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1562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1981201"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1822451" y="5473701"/>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1620947"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2297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3746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308600" y="362241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3489569" y="3049102"/>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953423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a:t>
            </a:fld>
            <a:endParaRPr lang="en-US" sz="900"/>
          </a:p>
        </p:txBody>
      </p:sp>
      <p:sp>
        <p:nvSpPr>
          <p:cNvPr id="65541" name="Rectangle 2"/>
          <p:cNvSpPr>
            <a:spLocks noGrp="1" noChangeArrowheads="1"/>
          </p:cNvSpPr>
          <p:nvPr>
            <p:ph type="title" idx="4294967295"/>
          </p:nvPr>
        </p:nvSpPr>
        <p:spPr>
          <a:xfrm>
            <a:off x="419747" y="80169"/>
            <a:ext cx="7950815" cy="860425"/>
          </a:xfrm>
        </p:spPr>
        <p:txBody>
          <a:bodyPr/>
          <a:lstStyle/>
          <a:p>
            <a:r>
              <a:rPr lang="en-US" dirty="0" smtClean="0"/>
              <a:t>Brexit: Potential Impacts on the Global (Re)Insurance Industry</a:t>
            </a:r>
          </a:p>
        </p:txBody>
      </p:sp>
      <p:sp>
        <p:nvSpPr>
          <p:cNvPr id="1922051" name="Rectangle 3"/>
          <p:cNvSpPr>
            <a:spLocks noGrp="1" noChangeArrowheads="1"/>
          </p:cNvSpPr>
          <p:nvPr>
            <p:ph type="body" idx="4294967295"/>
          </p:nvPr>
        </p:nvSpPr>
        <p:spPr>
          <a:xfrm>
            <a:off x="577898" y="1092169"/>
            <a:ext cx="6705218" cy="4652963"/>
          </a:xfrm>
        </p:spPr>
        <p:txBody>
          <a:bodyPr/>
          <a:lstStyle/>
          <a:p>
            <a:pPr>
              <a:lnSpc>
                <a:spcPts val="2400"/>
              </a:lnSpc>
              <a:spcBef>
                <a:spcPct val="50000"/>
              </a:spcBef>
            </a:pPr>
            <a:r>
              <a:rPr lang="en-US" sz="2100" b="1" dirty="0" smtClean="0"/>
              <a:t>Brexit is a net negative for the global (re)insurance industry</a:t>
            </a:r>
          </a:p>
          <a:p>
            <a:pPr>
              <a:lnSpc>
                <a:spcPts val="2400"/>
              </a:lnSpc>
              <a:spcBef>
                <a:spcPct val="50000"/>
              </a:spcBef>
            </a:pPr>
            <a:r>
              <a:rPr lang="en-US" sz="2100" b="1" dirty="0" smtClean="0"/>
              <a:t>Fundamentally, Brexit is a protectionist measure and antithetical to free trade; Economic negative</a:t>
            </a:r>
          </a:p>
          <a:p>
            <a:pPr lvl="1">
              <a:lnSpc>
                <a:spcPts val="2400"/>
              </a:lnSpc>
            </a:pPr>
            <a:r>
              <a:rPr lang="en-US" sz="1900" b="1" dirty="0" smtClean="0"/>
              <a:t>Dollar appreciates</a:t>
            </a:r>
          </a:p>
          <a:p>
            <a:pPr lvl="1">
              <a:lnSpc>
                <a:spcPts val="2400"/>
              </a:lnSpc>
            </a:pPr>
            <a:r>
              <a:rPr lang="en-US" sz="1900" b="1" dirty="0" smtClean="0"/>
              <a:t>Delays Fed rate hikes</a:t>
            </a:r>
          </a:p>
          <a:p>
            <a:pPr>
              <a:lnSpc>
                <a:spcPts val="2400"/>
              </a:lnSpc>
              <a:spcBef>
                <a:spcPct val="50000"/>
              </a:spcBef>
            </a:pPr>
            <a:r>
              <a:rPr lang="en-US" sz="2100" b="1" dirty="0" smtClean="0"/>
              <a:t>Free flow of financial capital, human capital and coordinated regulatory policy across EU states is on net good for Europe’s economy</a:t>
            </a:r>
          </a:p>
          <a:p>
            <a:pPr>
              <a:lnSpc>
                <a:spcPts val="2400"/>
              </a:lnSpc>
              <a:spcBef>
                <a:spcPct val="50000"/>
              </a:spcBef>
            </a:pPr>
            <a:r>
              <a:rPr lang="en-US" sz="2100" b="1" dirty="0" smtClean="0"/>
              <a:t>Concern that UK’s action could initiate a domino effect</a:t>
            </a:r>
          </a:p>
          <a:p>
            <a:pPr>
              <a:lnSpc>
                <a:spcPts val="2400"/>
              </a:lnSpc>
              <a:spcBef>
                <a:spcPct val="50000"/>
              </a:spcBef>
            </a:pPr>
            <a:r>
              <a:rPr lang="en-US" sz="2100" b="1" dirty="0" smtClean="0"/>
              <a:t>Economic integration is the cornerstone of keeping (most of) Europe free of war</a:t>
            </a:r>
          </a:p>
          <a:p>
            <a:pPr>
              <a:lnSpc>
                <a:spcPts val="2400"/>
              </a:lnSpc>
              <a:spcBef>
                <a:spcPct val="50000"/>
              </a:spcBef>
            </a:pPr>
            <a:r>
              <a:rPr lang="en-US" sz="2100" b="1" dirty="0" smtClean="0"/>
              <a:t>Does Brexit weaken Solvency II and efforts to implement European-like regulations in the US?</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17730" name="Picture 2" descr="http://www.freeworldmaps.net/printable/europe/european-union-countries.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2425" y="4046922"/>
            <a:ext cx="3081337" cy="2609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1919" y="1167562"/>
            <a:ext cx="3942347" cy="2789396"/>
          </a:xfrm>
          <a:prstGeom prst="rect">
            <a:avLst/>
          </a:prstGeom>
        </p:spPr>
      </p:pic>
    </p:spTree>
    <p:extLst>
      <p:ext uri="{BB962C8B-B14F-4D97-AF65-F5344CB8AC3E}">
        <p14:creationId xmlns:p14="http://schemas.microsoft.com/office/powerpoint/2010/main" val="2364719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a:t>
            </a:fld>
            <a:endParaRPr lang="en-US" sz="900"/>
          </a:p>
        </p:txBody>
      </p:sp>
      <p:sp>
        <p:nvSpPr>
          <p:cNvPr id="65541" name="Rectangle 2"/>
          <p:cNvSpPr>
            <a:spLocks noGrp="1" noChangeArrowheads="1"/>
          </p:cNvSpPr>
          <p:nvPr>
            <p:ph type="title" idx="4294967295"/>
          </p:nvPr>
        </p:nvSpPr>
        <p:spPr>
          <a:xfrm>
            <a:off x="419747" y="80169"/>
            <a:ext cx="7950815" cy="860425"/>
          </a:xfrm>
        </p:spPr>
        <p:txBody>
          <a:bodyPr/>
          <a:lstStyle/>
          <a:p>
            <a:r>
              <a:rPr lang="en-US" dirty="0" smtClean="0"/>
              <a:t>The Economy, Millennials and Careers in the Insurance Industry</a:t>
            </a:r>
          </a:p>
        </p:txBody>
      </p:sp>
      <p:sp>
        <p:nvSpPr>
          <p:cNvPr id="1922051" name="Rectangle 3"/>
          <p:cNvSpPr>
            <a:spLocks noGrp="1" noChangeArrowheads="1"/>
          </p:cNvSpPr>
          <p:nvPr>
            <p:ph type="body" idx="4294967295"/>
          </p:nvPr>
        </p:nvSpPr>
        <p:spPr>
          <a:xfrm>
            <a:off x="259660" y="1181100"/>
            <a:ext cx="8739961" cy="4652963"/>
          </a:xfrm>
        </p:spPr>
        <p:txBody>
          <a:bodyPr/>
          <a:lstStyle/>
          <a:p>
            <a:pPr>
              <a:lnSpc>
                <a:spcPct val="100000"/>
              </a:lnSpc>
              <a:spcBef>
                <a:spcPct val="50000"/>
              </a:spcBef>
            </a:pPr>
            <a:r>
              <a:rPr lang="en-US" sz="2800" b="1" dirty="0" smtClean="0"/>
              <a:t>Some 400,000 job openings in the insurance industry through 2020 will need to be filled, mostly by Millennials</a:t>
            </a:r>
          </a:p>
          <a:p>
            <a:pPr>
              <a:lnSpc>
                <a:spcPct val="100000"/>
              </a:lnSpc>
              <a:spcBef>
                <a:spcPct val="50000"/>
              </a:spcBef>
            </a:pPr>
            <a:r>
              <a:rPr lang="en-US" sz="2800" b="1" dirty="0" smtClean="0"/>
              <a:t>I.I.I. created a video featuring actual Millennials who work for I.I.I. member organizations</a:t>
            </a:r>
          </a:p>
          <a:p>
            <a:pPr>
              <a:lnSpc>
                <a:spcPct val="100000"/>
              </a:lnSpc>
              <a:spcBef>
                <a:spcPct val="50000"/>
              </a:spcBef>
            </a:pPr>
            <a:r>
              <a:rPr lang="en-US" sz="2800" b="1" dirty="0" smtClean="0"/>
              <a:t>Also created individual videos profiling each person featured</a:t>
            </a:r>
          </a:p>
          <a:p>
            <a:pPr>
              <a:lnSpc>
                <a:spcPct val="100000"/>
              </a:lnSpc>
              <a:spcBef>
                <a:spcPct val="50000"/>
              </a:spcBef>
            </a:pPr>
            <a:r>
              <a:rPr lang="en-US" sz="2800" b="1" dirty="0" smtClean="0"/>
              <a:t>Free for you to use!</a:t>
            </a:r>
          </a:p>
          <a:p>
            <a:pPr>
              <a:lnSpc>
                <a:spcPct val="100000"/>
              </a:lnSpc>
              <a:spcBef>
                <a:spcPct val="50000"/>
              </a:spcBef>
            </a:pPr>
            <a:r>
              <a:rPr lang="en-US" sz="2800" b="1" dirty="0" smtClean="0"/>
              <a:t>Link: </a:t>
            </a:r>
            <a:r>
              <a:rPr lang="en-US" u="sng" dirty="0">
                <a:hlinkClick r:id="rId3"/>
              </a:rPr>
              <a:t>https://www.youtube.com/playlist?list=PL8QsOg2Byw0nTF6DCUNF5McZgd4T_1WYV</a:t>
            </a:r>
            <a:r>
              <a:rPr lang="en-US" dirty="0"/>
              <a:t> </a:t>
            </a:r>
          </a:p>
          <a:p>
            <a:pPr>
              <a:lnSpc>
                <a:spcPct val="100000"/>
              </a:lnSpc>
              <a:spcBef>
                <a:spcPct val="50000"/>
              </a:spcBef>
            </a:pPr>
            <a:endParaRPr lang="en-US" sz="28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9621" y="1507533"/>
            <a:ext cx="2747885" cy="1946298"/>
          </a:xfrm>
          <a:prstGeom prst="rect">
            <a:avLst/>
          </a:prstGeom>
        </p:spPr>
      </p:pic>
    </p:spTree>
    <p:extLst>
      <p:ext uri="{BB962C8B-B14F-4D97-AF65-F5344CB8AC3E}">
        <p14:creationId xmlns:p14="http://schemas.microsoft.com/office/powerpoint/2010/main" val="2768876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105025" y="2467693"/>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4575176"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10" name="Rectangle 8"/>
          <p:cNvSpPr>
            <a:spLocks noChangeArrowheads="1"/>
          </p:cNvSpPr>
          <p:nvPr/>
        </p:nvSpPr>
        <p:spPr bwMode="auto">
          <a:xfrm>
            <a:off x="1973195" y="4919932"/>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541464" y="1228726"/>
          <a:ext cx="8529637" cy="5210175"/>
        </p:xfrm>
        <a:graphic>
          <a:graphicData uri="http://schemas.openxmlformats.org/presentationml/2006/ole">
            <mc:AlternateContent xmlns:mc="http://schemas.openxmlformats.org/markup-compatibility/2006">
              <mc:Choice xmlns:v="urn:schemas-microsoft-com:vml" Requires="v">
                <p:oleObj spid="_x0000_s28547196"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541464" y="1228726"/>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1558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7242176"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6929281" y="4106511"/>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655302" y="1"/>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a:t>
            </a:r>
            <a:r>
              <a:rPr lang="en-US" sz="3000" b="1" kern="0" dirty="0" err="1">
                <a:solidFill>
                  <a:srgbClr val="225A7A"/>
                </a:solidFill>
                <a:ea typeface="+mj-ea"/>
                <a:cs typeface="+mj-cs"/>
              </a:rPr>
              <a:t>nsurance</a:t>
            </a:r>
            <a:r>
              <a:rPr lang="en-US" sz="3000" b="1" kern="0" dirty="0">
                <a:solidFill>
                  <a:srgbClr val="225A7A"/>
                </a:solidFill>
                <a:ea typeface="+mj-ea"/>
                <a:cs typeface="+mj-cs"/>
              </a:rPr>
              <a:t> Industry ROE by Presidential Administration, 1950-2014*</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1524001" y="1236409"/>
          <a:ext cx="8880475" cy="5891213"/>
        </p:xfrm>
        <a:graphic>
          <a:graphicData uri="http://schemas.openxmlformats.org/presentationml/2006/ole">
            <mc:AlternateContent xmlns:mc="http://schemas.openxmlformats.org/markup-compatibility/2006">
              <mc:Choice xmlns:v="urn:schemas-microsoft-com:vml" Requires="v">
                <p:oleObj spid="_x0000_s28548221"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1524001" y="1236409"/>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2863653" y="1152834"/>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b="1" dirty="0">
                <a:solidFill>
                  <a:srgbClr val="3333FF"/>
                </a:solidFill>
              </a:rPr>
              <a:t>BLUE</a:t>
            </a:r>
            <a:r>
              <a:rPr lang="en-US" sz="1400" b="1" dirty="0"/>
              <a:t> = </a:t>
            </a:r>
            <a:r>
              <a:rPr lang="en-US" b="1" dirty="0">
                <a:latin typeface="Arial" charset="0"/>
              </a:rPr>
              <a:t>Democratic President</a:t>
            </a:r>
            <a:r>
              <a:rPr lang="en-US" sz="1400" b="1" dirty="0"/>
              <a:t>        </a:t>
            </a:r>
            <a:r>
              <a:rPr lang="en-US" b="1" dirty="0">
                <a:solidFill>
                  <a:srgbClr val="FF3300"/>
                </a:solidFill>
              </a:rPr>
              <a:t>RED</a:t>
            </a:r>
            <a:r>
              <a:rPr lang="en-US" sz="1400" b="1" dirty="0"/>
              <a:t> = </a:t>
            </a:r>
            <a:r>
              <a:rPr lang="en-US" b="1" dirty="0">
                <a:latin typeface="Arial" charset="0"/>
              </a:rPr>
              <a:t>Republican President</a:t>
            </a:r>
          </a:p>
        </p:txBody>
      </p:sp>
      <p:sp>
        <p:nvSpPr>
          <p:cNvPr id="16388" name="Rectangle 5"/>
          <p:cNvSpPr>
            <a:spLocks noChangeArrowheads="1"/>
          </p:cNvSpPr>
          <p:nvPr/>
        </p:nvSpPr>
        <p:spPr bwMode="auto">
          <a:xfrm>
            <a:off x="3693268" y="1651820"/>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3886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4237705"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8507009" y="1647008"/>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7530278" y="1651825"/>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6109549" y="1651825"/>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2347453"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4656204" y="1651820"/>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2701048" y="1651820"/>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5634722"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16200000">
            <a:off x="2047672" y="2055592"/>
            <a:ext cx="914400"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Truman</a:t>
            </a:r>
          </a:p>
        </p:txBody>
      </p:sp>
      <p:sp>
        <p:nvSpPr>
          <p:cNvPr id="16400" name="Text Box 17"/>
          <p:cNvSpPr txBox="1">
            <a:spLocks noChangeArrowheads="1"/>
          </p:cNvSpPr>
          <p:nvPr/>
        </p:nvSpPr>
        <p:spPr bwMode="auto">
          <a:xfrm>
            <a:off x="4501557" y="1821433"/>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Nixon/Ford</a:t>
            </a:r>
          </a:p>
        </p:txBody>
      </p:sp>
      <p:sp>
        <p:nvSpPr>
          <p:cNvPr id="16401" name="Text Box 18"/>
          <p:cNvSpPr txBox="1">
            <a:spLocks noChangeArrowheads="1"/>
          </p:cNvSpPr>
          <p:nvPr/>
        </p:nvSpPr>
        <p:spPr bwMode="auto">
          <a:xfrm rot="16200000">
            <a:off x="3443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pPr>
            <a:r>
              <a:rPr lang="en-US" sz="1400" b="1" dirty="0"/>
              <a:t>Kennedy/ Johnson</a:t>
            </a:r>
          </a:p>
        </p:txBody>
      </p:sp>
      <p:sp>
        <p:nvSpPr>
          <p:cNvPr id="16402" name="Text Box 19"/>
          <p:cNvSpPr txBox="1">
            <a:spLocks noChangeArrowheads="1"/>
          </p:cNvSpPr>
          <p:nvPr/>
        </p:nvSpPr>
        <p:spPr bwMode="auto">
          <a:xfrm rot="16200000">
            <a:off x="2565352" y="2055592"/>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Eisenhower</a:t>
            </a:r>
          </a:p>
        </p:txBody>
      </p:sp>
      <p:sp>
        <p:nvSpPr>
          <p:cNvPr id="16403" name="Text Box 20"/>
          <p:cNvSpPr txBox="1">
            <a:spLocks noChangeArrowheads="1"/>
          </p:cNvSpPr>
          <p:nvPr/>
        </p:nvSpPr>
        <p:spPr bwMode="auto">
          <a:xfrm rot="16200000">
            <a:off x="5216506" y="1863868"/>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Carter</a:t>
            </a:r>
          </a:p>
        </p:txBody>
      </p:sp>
      <p:sp>
        <p:nvSpPr>
          <p:cNvPr id="16404" name="Text Box 21"/>
          <p:cNvSpPr txBox="1">
            <a:spLocks noChangeArrowheads="1"/>
          </p:cNvSpPr>
          <p:nvPr/>
        </p:nvSpPr>
        <p:spPr bwMode="auto">
          <a:xfrm>
            <a:off x="6102594" y="1848572"/>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pPr>
            <a:r>
              <a:rPr lang="en-US" sz="1400" b="1" dirty="0"/>
              <a:t>Reagan/Bush I</a:t>
            </a:r>
          </a:p>
        </p:txBody>
      </p:sp>
      <p:sp>
        <p:nvSpPr>
          <p:cNvPr id="16405" name="Text Box 22"/>
          <p:cNvSpPr txBox="1">
            <a:spLocks noChangeArrowheads="1"/>
          </p:cNvSpPr>
          <p:nvPr/>
        </p:nvSpPr>
        <p:spPr bwMode="auto">
          <a:xfrm>
            <a:off x="7358986" y="1850929"/>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Clinton</a:t>
            </a:r>
          </a:p>
        </p:txBody>
      </p:sp>
      <p:sp>
        <p:nvSpPr>
          <p:cNvPr id="16406" name="Text Box 23"/>
          <p:cNvSpPr txBox="1">
            <a:spLocks noChangeArrowheads="1"/>
          </p:cNvSpPr>
          <p:nvPr/>
        </p:nvSpPr>
        <p:spPr bwMode="auto">
          <a:xfrm>
            <a:off x="8357065" y="1850927"/>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Bush II</a:t>
            </a:r>
          </a:p>
        </p:txBody>
      </p:sp>
      <p:sp>
        <p:nvSpPr>
          <p:cNvPr id="24" name="Rectangle 2"/>
          <p:cNvSpPr txBox="1">
            <a:spLocks noChangeArrowheads="1"/>
          </p:cNvSpPr>
          <p:nvPr/>
        </p:nvSpPr>
        <p:spPr>
          <a:xfrm>
            <a:off x="1655302" y="1"/>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Party Affiliation, 1950- 2015*</a:t>
            </a:r>
          </a:p>
        </p:txBody>
      </p:sp>
      <p:sp>
        <p:nvSpPr>
          <p:cNvPr id="26" name="Rectangle 14"/>
          <p:cNvSpPr>
            <a:spLocks noChangeArrowheads="1"/>
          </p:cNvSpPr>
          <p:nvPr/>
        </p:nvSpPr>
        <p:spPr bwMode="auto">
          <a:xfrm>
            <a:off x="9472567" y="1633219"/>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9329848" y="1898284"/>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endParaRPr lang="en-US" sz="1400" b="1" dirty="0"/>
          </a:p>
        </p:txBody>
      </p:sp>
      <p:sp>
        <p:nvSpPr>
          <p:cNvPr id="28" name="Text Box 20"/>
          <p:cNvSpPr txBox="1">
            <a:spLocks noChangeArrowheads="1"/>
          </p:cNvSpPr>
          <p:nvPr/>
        </p:nvSpPr>
        <p:spPr bwMode="auto">
          <a:xfrm>
            <a:off x="9227548" y="1839604"/>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pPr>
            <a:r>
              <a:rPr lang="en-US" sz="1400" b="1" dirty="0"/>
              <a:t>Obama</a:t>
            </a:r>
          </a:p>
        </p:txBody>
      </p:sp>
      <p:sp>
        <p:nvSpPr>
          <p:cNvPr id="29" name="Rectangle 4"/>
          <p:cNvSpPr>
            <a:spLocks noChangeArrowheads="1"/>
          </p:cNvSpPr>
          <p:nvPr/>
        </p:nvSpPr>
        <p:spPr bwMode="auto">
          <a:xfrm>
            <a:off x="1581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p>
          <a:p>
            <a:pPr>
              <a:spcBef>
                <a:spcPct val="0"/>
              </a:spcBef>
              <a:buClrTx/>
              <a:buFontTx/>
              <a:buNone/>
            </a:pPr>
            <a:r>
              <a:rPr lang="en-US" sz="1000" dirty="0"/>
              <a:t>*2015 data is through Q3.  </a:t>
            </a:r>
          </a:p>
          <a:p>
            <a:pPr>
              <a:spcBef>
                <a:spcPct val="0"/>
              </a:spcBef>
              <a:buClrTx/>
              <a:buFontTx/>
              <a:buNone/>
            </a:pPr>
            <a:r>
              <a:rPr lang="en-US" sz="1000" dirty="0"/>
              <a:t>Source: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297349" y="134939"/>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1991–2016:Q1</a:t>
            </a:r>
          </a:p>
        </p:txBody>
      </p:sp>
      <p:sp>
        <p:nvSpPr>
          <p:cNvPr id="14339" name="Text Box 5"/>
          <p:cNvSpPr txBox="1">
            <a:spLocks noChangeArrowheads="1"/>
          </p:cNvSpPr>
          <p:nvPr/>
        </p:nvSpPr>
        <p:spPr bwMode="auto">
          <a:xfrm>
            <a:off x="2356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2015 ROAS = 8.4%</a:t>
            </a: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a:solidFill>
                <a:srgbClr val="000000"/>
              </a:solidFill>
            </a:endParaRPr>
          </a:p>
        </p:txBody>
      </p:sp>
      <p:sp>
        <p:nvSpPr>
          <p:cNvPr id="14340" name="Rectangle 5"/>
          <p:cNvSpPr>
            <a:spLocks noChangeArrowheads="1"/>
          </p:cNvSpPr>
          <p:nvPr/>
        </p:nvSpPr>
        <p:spPr bwMode="auto">
          <a:xfrm>
            <a:off x="1255986" y="6267070"/>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55877257"/>
              </p:ext>
            </p:extLst>
          </p:nvPr>
        </p:nvGraphicFramePr>
        <p:xfrm>
          <a:off x="1620398" y="1395274"/>
          <a:ext cx="8748712" cy="5064125"/>
        </p:xfrm>
        <a:graphic>
          <a:graphicData uri="http://schemas.openxmlformats.org/presentationml/2006/ole">
            <mc:AlternateContent xmlns:mc="http://schemas.openxmlformats.org/markup-compatibility/2006">
              <mc:Choice xmlns:v="urn:schemas-microsoft-com:vml" Requires="v">
                <p:oleObj spid="_x0000_s28569663"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1620398" y="1395274"/>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7522246" y="1605954"/>
            <a:ext cx="1591274" cy="1203994"/>
          </a:xfrm>
          <a:prstGeom prst="wedgeRectCallout">
            <a:avLst>
              <a:gd name="adj1" fmla="val 114126"/>
              <a:gd name="adj2" fmla="val 22089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Q1:2016 on an annualized basis was on track to match full-year 2015</a:t>
            </a:r>
          </a:p>
        </p:txBody>
      </p:sp>
      <p:sp>
        <p:nvSpPr>
          <p:cNvPr id="2" name="TextBox 1"/>
          <p:cNvSpPr txBox="1"/>
          <p:nvPr/>
        </p:nvSpPr>
        <p:spPr>
          <a:xfrm>
            <a:off x="1597925" y="1118275"/>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145352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nvPr>
        </p:nvGraphicFramePr>
        <p:xfrm>
          <a:off x="1711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xmlns="" val="20000"/>
                    </a:ext>
                  </a:extLst>
                </a:gridCol>
                <a:gridCol w="3778359">
                  <a:extLst>
                    <a:ext uri="{9D8B030D-6E8A-4147-A177-3AD203B41FA5}">
                      <a16:colId xmlns:a16="http://schemas.microsoft.com/office/drawing/2014/main" xmlns="" val="20001"/>
                    </a:ext>
                  </a:extLst>
                </a:gridCol>
                <a:gridCol w="3175000">
                  <a:extLst>
                    <a:ext uri="{9D8B030D-6E8A-4147-A177-3AD203B41FA5}">
                      <a16:colId xmlns:a16="http://schemas.microsoft.com/office/drawing/2014/main" xmlns="" val="20002"/>
                    </a:ext>
                  </a:extLst>
                </a:gridCol>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extLst>
                  <a:ext uri="{0D108BD9-81ED-4DB2-BD59-A6C34878D82A}">
                    <a16:rowId xmlns:a16="http://schemas.microsoft.com/office/drawing/2014/main" xmlns="" val="10000"/>
                  </a:ext>
                </a:extLst>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xmlns=""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extLst>
                  <a:ext uri="{0D108BD9-81ED-4DB2-BD59-A6C34878D82A}">
                    <a16:rowId xmlns:a16="http://schemas.microsoft.com/office/drawing/2014/main" xmlns="" val="10002"/>
                  </a:ext>
                </a:extLst>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extLst>
                  <a:ext uri="{0D108BD9-81ED-4DB2-BD59-A6C34878D82A}">
                    <a16:rowId xmlns:a16="http://schemas.microsoft.com/office/drawing/2014/main" xmlns="" val="10003"/>
                  </a:ext>
                </a:extLst>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 (appeal primarily to manufacturing sector)</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extLst>
                  <a:ext uri="{0D108BD9-81ED-4DB2-BD59-A6C34878D82A}">
                    <a16:rowId xmlns:a16="http://schemas.microsoft.com/office/drawing/2014/main" xmlns="" val="10004"/>
                  </a:ext>
                </a:extLst>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extLst>
                  <a:ext uri="{0D108BD9-81ED-4DB2-BD59-A6C34878D82A}">
                    <a16:rowId xmlns:a16="http://schemas.microsoft.com/office/drawing/2014/main" xmlns="" val="10005"/>
                  </a:ext>
                </a:extLst>
              </a:tr>
              <a:tr h="370840">
                <a:tc>
                  <a:txBody>
                    <a:bodyPr/>
                    <a:lstStyle/>
                    <a:p>
                      <a:r>
                        <a:rPr lang="en-US" sz="1600" dirty="0" smtClean="0"/>
                        <a:t>Health</a:t>
                      </a:r>
                      <a:r>
                        <a:rPr lang="en-US" sz="1600" baseline="0" dirty="0" smtClean="0"/>
                        <a:t> Care</a:t>
                      </a:r>
                      <a:endParaRPr lang="en-US" sz="1600" dirty="0"/>
                    </a:p>
                  </a:txBody>
                  <a:tcPr/>
                </a:tc>
                <a:tc>
                  <a:txBody>
                    <a:bodyPr/>
                    <a:lstStyle/>
                    <a:p>
                      <a:r>
                        <a:rPr lang="en-US" sz="1600" dirty="0" smtClean="0"/>
                        <a:t>ACA</a:t>
                      </a:r>
                      <a:r>
                        <a:rPr lang="en-US" sz="1600" baseline="0" dirty="0" smtClean="0"/>
                        <a:t> should be repealed &amp; replaced</a:t>
                      </a:r>
                      <a:endParaRPr lang="en-US" sz="1600" dirty="0"/>
                    </a:p>
                  </a:txBody>
                  <a:tcPr/>
                </a:tc>
                <a:tc>
                  <a:txBody>
                    <a:bodyPr/>
                    <a:lstStyle/>
                    <a:p>
                      <a:r>
                        <a:rPr lang="en-US" sz="1600" dirty="0" smtClean="0"/>
                        <a:t>Incremental Change</a:t>
                      </a:r>
                      <a:endParaRPr lang="en-US" sz="16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6670896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324350" y="4838701"/>
            <a:ext cx="373634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8470900" y="3813176"/>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7881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4090988" y="4343401"/>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3382964"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3173413" y="2686051"/>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4076700" y="2362201"/>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5257801" y="4572001"/>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5802314" y="4495801"/>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7300914" y="3517901"/>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5734051"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5692776"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6505576" y="2447926"/>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6659564"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8670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9385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8543926" y="3681414"/>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9529764" y="3014664"/>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9547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9677400" y="2195514"/>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9601200" y="2590801"/>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9744076"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2120901" y="4510089"/>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8423276" y="4222751"/>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7064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9744076"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9823451"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9534526" y="3846514"/>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7445375" y="4764089"/>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9731376"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9601200" y="2849564"/>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9601200" y="3001964"/>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9523414" y="3154364"/>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8870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8610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9012239"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8996364"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7153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6253164"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6416675" y="46974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6127750" y="372586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5957889"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6697664"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7934325" y="32496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7431089" y="3833814"/>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6902450" y="35798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4343401" y="3048001"/>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3703639" y="2405064"/>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3451226" y="3030539"/>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4395789"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2827339" y="4979989"/>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9332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9829800" y="3200401"/>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a:solidFill>
                  <a:srgbClr val="000000"/>
                </a:solidFill>
              </a:rPr>
              <a:t>C+</a:t>
            </a:r>
          </a:p>
        </p:txBody>
      </p:sp>
      <p:sp>
        <p:nvSpPr>
          <p:cNvPr id="5175" name="Text Box 68"/>
          <p:cNvSpPr txBox="1">
            <a:spLocks noChangeArrowheads="1"/>
          </p:cNvSpPr>
          <p:nvPr/>
        </p:nvSpPr>
        <p:spPr bwMode="auto">
          <a:xfrm>
            <a:off x="9571039"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2598739"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3082926"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2269332" y="1754982"/>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4784725" y="3100389"/>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7366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8866188" y="3686176"/>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4354514" y="2360614"/>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7893050" y="4708526"/>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8558214" y="4567239"/>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7626351"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7559676"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3590926"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4976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4321176" y="3556001"/>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4872038" y="4478339"/>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6970713" y="4537076"/>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6789739" y="3887789"/>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7096125" y="2774951"/>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7791451" y="3567114"/>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8140701" y="3422651"/>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5707064" y="3000376"/>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5938838" y="4005264"/>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9371014"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9372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9364664"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9372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9131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9096376" y="3694114"/>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8783639" y="4697414"/>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8477250" y="5021264"/>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7988300" y="44942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7947026"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8864600" y="5640389"/>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7529514" y="5027614"/>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7067551"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5122864" y="4783139"/>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8115300" y="4189414"/>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7023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6243639" y="4205289"/>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6046789" y="3176589"/>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7288214" y="3122614"/>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7832725" y="38338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8253414" y="3700464"/>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5000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3432175" y="4344989"/>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3805238" y="3810001"/>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4545014" y="3986214"/>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5060950" y="3427414"/>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5313364"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2574926" y="2160589"/>
            <a:ext cx="314189" cy="20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2197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2332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6575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R Street Insurance Regulation Report Card,  December 2015</a:t>
            </a:r>
          </a:p>
        </p:txBody>
      </p:sp>
      <p:sp>
        <p:nvSpPr>
          <p:cNvPr id="5229" name="TextBox 137"/>
          <p:cNvSpPr txBox="1">
            <a:spLocks noChangeArrowheads="1"/>
          </p:cNvSpPr>
          <p:nvPr/>
        </p:nvSpPr>
        <p:spPr bwMode="auto">
          <a:xfrm>
            <a:off x="3810000" y="39624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0" name="TextBox 142"/>
          <p:cNvSpPr txBox="1">
            <a:spLocks noChangeArrowheads="1"/>
          </p:cNvSpPr>
          <p:nvPr/>
        </p:nvSpPr>
        <p:spPr bwMode="auto">
          <a:xfrm>
            <a:off x="8839200" y="40386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1" name="TextBox 145"/>
          <p:cNvSpPr txBox="1">
            <a:spLocks noChangeArrowheads="1"/>
          </p:cNvSpPr>
          <p:nvPr/>
        </p:nvSpPr>
        <p:spPr bwMode="auto">
          <a:xfrm>
            <a:off x="10134600" y="2895601"/>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49" name="Straight Arrow Connector 148"/>
          <p:cNvCxnSpPr/>
          <p:nvPr/>
        </p:nvCxnSpPr>
        <p:spPr>
          <a:xfrm rot="10800000">
            <a:off x="9753600" y="2895601"/>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7696200" y="44958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4" name="TextBox 150"/>
          <p:cNvSpPr txBox="1">
            <a:spLocks noChangeArrowheads="1"/>
          </p:cNvSpPr>
          <p:nvPr/>
        </p:nvSpPr>
        <p:spPr bwMode="auto">
          <a:xfrm>
            <a:off x="4953000" y="35052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5" name="TextBox 151"/>
          <p:cNvSpPr txBox="1">
            <a:spLocks noChangeArrowheads="1"/>
          </p:cNvSpPr>
          <p:nvPr/>
        </p:nvSpPr>
        <p:spPr bwMode="auto">
          <a:xfrm>
            <a:off x="7086600" y="48768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6" name="TextBox 152"/>
          <p:cNvSpPr txBox="1">
            <a:spLocks noChangeArrowheads="1"/>
          </p:cNvSpPr>
          <p:nvPr/>
        </p:nvSpPr>
        <p:spPr bwMode="auto">
          <a:xfrm>
            <a:off x="7924800" y="42672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7" name="TextBox 153"/>
          <p:cNvSpPr txBox="1">
            <a:spLocks noChangeArrowheads="1"/>
          </p:cNvSpPr>
          <p:nvPr/>
        </p:nvSpPr>
        <p:spPr bwMode="auto">
          <a:xfrm>
            <a:off x="8839200" y="48006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8" name="TextBox 154"/>
          <p:cNvSpPr txBox="1">
            <a:spLocks noChangeArrowheads="1"/>
          </p:cNvSpPr>
          <p:nvPr/>
        </p:nvSpPr>
        <p:spPr bwMode="auto">
          <a:xfrm>
            <a:off x="6172200" y="27432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39" name="TextBox 155"/>
          <p:cNvSpPr txBox="1">
            <a:spLocks noChangeArrowheads="1"/>
          </p:cNvSpPr>
          <p:nvPr/>
        </p:nvSpPr>
        <p:spPr bwMode="auto">
          <a:xfrm>
            <a:off x="3733800" y="2514601"/>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0" name="TextBox 156"/>
          <p:cNvSpPr txBox="1">
            <a:spLocks noChangeArrowheads="1"/>
          </p:cNvSpPr>
          <p:nvPr/>
        </p:nvSpPr>
        <p:spPr bwMode="auto">
          <a:xfrm>
            <a:off x="7467600" y="32766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1" name="TextBox 157"/>
          <p:cNvSpPr txBox="1">
            <a:spLocks noChangeArrowheads="1"/>
          </p:cNvSpPr>
          <p:nvPr/>
        </p:nvSpPr>
        <p:spPr bwMode="auto">
          <a:xfrm>
            <a:off x="3733800" y="31242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2" name="TextBox 158"/>
          <p:cNvSpPr txBox="1">
            <a:spLocks noChangeArrowheads="1"/>
          </p:cNvSpPr>
          <p:nvPr/>
        </p:nvSpPr>
        <p:spPr bwMode="auto">
          <a:xfrm>
            <a:off x="4953000" y="2819401"/>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43" name="Rectangle 129"/>
          <p:cNvSpPr>
            <a:spLocks noChangeArrowheads="1"/>
          </p:cNvSpPr>
          <p:nvPr/>
        </p:nvSpPr>
        <p:spPr bwMode="auto">
          <a:xfrm>
            <a:off x="2209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8686800" y="43434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F</a:t>
            </a:r>
          </a:p>
        </p:txBody>
      </p:sp>
      <p:sp>
        <p:nvSpPr>
          <p:cNvPr id="5245" name="TextBox 162"/>
          <p:cNvSpPr txBox="1">
            <a:spLocks noChangeArrowheads="1"/>
          </p:cNvSpPr>
          <p:nvPr/>
        </p:nvSpPr>
        <p:spPr bwMode="auto">
          <a:xfrm>
            <a:off x="8305800" y="4724401"/>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6" name="TextBox 163"/>
          <p:cNvSpPr txBox="1">
            <a:spLocks noChangeArrowheads="1"/>
          </p:cNvSpPr>
          <p:nvPr/>
        </p:nvSpPr>
        <p:spPr bwMode="auto">
          <a:xfrm>
            <a:off x="6019800" y="41148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7" name="TextBox 164"/>
          <p:cNvSpPr txBox="1">
            <a:spLocks noChangeArrowheads="1"/>
          </p:cNvSpPr>
          <p:nvPr/>
        </p:nvSpPr>
        <p:spPr bwMode="auto">
          <a:xfrm>
            <a:off x="6705600" y="35814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48" name="TextBox 165"/>
          <p:cNvSpPr txBox="1">
            <a:spLocks noChangeArrowheads="1"/>
          </p:cNvSpPr>
          <p:nvPr/>
        </p:nvSpPr>
        <p:spPr bwMode="auto">
          <a:xfrm>
            <a:off x="10134600" y="35052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9753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9982200" y="38862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72" name="Straight Arrow Connector 171"/>
          <p:cNvCxnSpPr/>
          <p:nvPr/>
        </p:nvCxnSpPr>
        <p:spPr>
          <a:xfrm rot="10800000">
            <a:off x="9525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2286000" y="49530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2743200" y="2022280"/>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6629400" y="4724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5" name="TextBox 162"/>
          <p:cNvSpPr txBox="1">
            <a:spLocks noChangeArrowheads="1"/>
          </p:cNvSpPr>
          <p:nvPr/>
        </p:nvSpPr>
        <p:spPr bwMode="auto">
          <a:xfrm>
            <a:off x="9601200" y="4114801"/>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6" name="TextBox 165"/>
          <p:cNvSpPr txBox="1">
            <a:spLocks noChangeArrowheads="1"/>
          </p:cNvSpPr>
          <p:nvPr/>
        </p:nvSpPr>
        <p:spPr bwMode="auto">
          <a:xfrm>
            <a:off x="8534400" y="3962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7" name="TextBox 166"/>
          <p:cNvSpPr txBox="1">
            <a:spLocks noChangeArrowheads="1"/>
          </p:cNvSpPr>
          <p:nvPr/>
        </p:nvSpPr>
        <p:spPr bwMode="auto">
          <a:xfrm>
            <a:off x="4495800" y="41910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4191000" y="32766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9" name="TextBox 169"/>
          <p:cNvSpPr txBox="1">
            <a:spLocks noChangeArrowheads="1"/>
          </p:cNvSpPr>
          <p:nvPr/>
        </p:nvSpPr>
        <p:spPr bwMode="auto">
          <a:xfrm>
            <a:off x="4343400" y="49530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0" name="TextBox 170"/>
          <p:cNvSpPr txBox="1">
            <a:spLocks noChangeArrowheads="1"/>
          </p:cNvSpPr>
          <p:nvPr/>
        </p:nvSpPr>
        <p:spPr bwMode="auto">
          <a:xfrm>
            <a:off x="9144000" y="22860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9335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8305800" y="35052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3" name="TextBox 177"/>
          <p:cNvSpPr txBox="1">
            <a:spLocks noChangeArrowheads="1"/>
          </p:cNvSpPr>
          <p:nvPr/>
        </p:nvSpPr>
        <p:spPr bwMode="auto">
          <a:xfrm>
            <a:off x="5181600" y="5029201"/>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4" name="TextBox 178"/>
          <p:cNvSpPr txBox="1">
            <a:spLocks noChangeArrowheads="1"/>
          </p:cNvSpPr>
          <p:nvPr/>
        </p:nvSpPr>
        <p:spPr bwMode="auto">
          <a:xfrm>
            <a:off x="7848600" y="35814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5" name="TextBox 179"/>
          <p:cNvSpPr txBox="1">
            <a:spLocks noChangeArrowheads="1"/>
          </p:cNvSpPr>
          <p:nvPr/>
        </p:nvSpPr>
        <p:spPr bwMode="auto">
          <a:xfrm>
            <a:off x="9753600" y="2514601"/>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7543800" y="4038601"/>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6248400" y="3200401"/>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8" name="TextBox 182"/>
          <p:cNvSpPr txBox="1">
            <a:spLocks noChangeArrowheads="1"/>
          </p:cNvSpPr>
          <p:nvPr/>
        </p:nvSpPr>
        <p:spPr bwMode="auto">
          <a:xfrm>
            <a:off x="8001000" y="51054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9" name="TextBox 183"/>
          <p:cNvSpPr txBox="1">
            <a:spLocks noChangeArrowheads="1"/>
          </p:cNvSpPr>
          <p:nvPr/>
        </p:nvSpPr>
        <p:spPr bwMode="auto">
          <a:xfrm>
            <a:off x="9753600" y="3429001"/>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9639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7162800" y="42672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6400800" y="3733801"/>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73" name="TextBox 194"/>
          <p:cNvSpPr txBox="1">
            <a:spLocks noChangeArrowheads="1"/>
          </p:cNvSpPr>
          <p:nvPr/>
        </p:nvSpPr>
        <p:spPr bwMode="auto">
          <a:xfrm>
            <a:off x="6781800" y="30480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9829801"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9067800" y="3429001"/>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7924800" y="2971801"/>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7" name="TextBox 201"/>
          <p:cNvSpPr txBox="1">
            <a:spLocks noChangeArrowheads="1"/>
          </p:cNvSpPr>
          <p:nvPr/>
        </p:nvSpPr>
        <p:spPr bwMode="auto">
          <a:xfrm>
            <a:off x="10058400" y="44196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cxnSp>
        <p:nvCxnSpPr>
          <p:cNvPr id="204" name="Straight Arrow Connector 203"/>
          <p:cNvCxnSpPr/>
          <p:nvPr/>
        </p:nvCxnSpPr>
        <p:spPr>
          <a:xfrm flipH="1" flipV="1">
            <a:off x="9475695"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3581400" y="44958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0" name="TextBox 205"/>
          <p:cNvSpPr txBox="1">
            <a:spLocks noChangeArrowheads="1"/>
          </p:cNvSpPr>
          <p:nvPr/>
        </p:nvSpPr>
        <p:spPr bwMode="auto">
          <a:xfrm>
            <a:off x="5410200" y="41910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81" name="TextBox 206"/>
          <p:cNvSpPr txBox="1">
            <a:spLocks noChangeArrowheads="1"/>
          </p:cNvSpPr>
          <p:nvPr/>
        </p:nvSpPr>
        <p:spPr bwMode="auto">
          <a:xfrm>
            <a:off x="7467600" y="51816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2" name="TextBox 210"/>
          <p:cNvSpPr txBox="1">
            <a:spLocks noChangeArrowheads="1"/>
          </p:cNvSpPr>
          <p:nvPr/>
        </p:nvSpPr>
        <p:spPr bwMode="auto">
          <a:xfrm>
            <a:off x="7162800" y="54864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3" name="TextBox 211"/>
          <p:cNvSpPr txBox="1">
            <a:spLocks noChangeArrowheads="1"/>
          </p:cNvSpPr>
          <p:nvPr/>
        </p:nvSpPr>
        <p:spPr bwMode="auto">
          <a:xfrm>
            <a:off x="6324600" y="57912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9067800" y="5867401"/>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5" name="TextBox 213"/>
          <p:cNvSpPr txBox="1">
            <a:spLocks noChangeArrowheads="1"/>
          </p:cNvSpPr>
          <p:nvPr/>
        </p:nvSpPr>
        <p:spPr bwMode="auto">
          <a:xfrm>
            <a:off x="9144000" y="2819401"/>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1851026"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9330532" y="3925094"/>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rPr>
              <a:pPr algn="r" eaLnBrk="0" fontAlgn="base" hangingPunct="0">
                <a:lnSpc>
                  <a:spcPct val="85000"/>
                </a:lnSpc>
                <a:spcBef>
                  <a:spcPct val="20000"/>
                </a:spcBef>
                <a:spcAft>
                  <a:spcPct val="0"/>
                </a:spcAft>
              </a:pPr>
              <a:t>22</a:t>
            </a:fld>
            <a:endParaRPr lang="en-US" sz="900">
              <a:solidFill>
                <a:srgbClr val="FFFFFF"/>
              </a:solidFill>
            </a:endParaRPr>
          </a:p>
        </p:txBody>
      </p:sp>
      <p:pic>
        <p:nvPicPr>
          <p:cNvPr id="98308"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1964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rgbClr val="FFFFFF"/>
                </a:solidFill>
              </a:rPr>
              <a:t>Top Insurance Issues:</a:t>
            </a:r>
          </a:p>
          <a:p>
            <a:pPr algn="ctr" defTabSz="114300">
              <a:lnSpc>
                <a:spcPct val="95000"/>
              </a:lnSpc>
              <a:spcBef>
                <a:spcPct val="25000"/>
              </a:spcBef>
            </a:pPr>
            <a:r>
              <a:rPr lang="en-US" sz="4200" b="1" i="1" dirty="0">
                <a:solidFill>
                  <a:srgbClr val="FFFFFF"/>
                </a:solidFill>
              </a:rPr>
              <a:t>What’s Hot, What’s Not</a:t>
            </a:r>
          </a:p>
        </p:txBody>
      </p:sp>
      <p:sp>
        <p:nvSpPr>
          <p:cNvPr id="2152456" name="Rectangle 8"/>
          <p:cNvSpPr>
            <a:spLocks noChangeArrowheads="1"/>
          </p:cNvSpPr>
          <p:nvPr/>
        </p:nvSpPr>
        <p:spPr bwMode="auto">
          <a:xfrm>
            <a:off x="1912836" y="4094163"/>
            <a:ext cx="86599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Eclectic Mix of Issues Garnered Media Attention So Far in 2016</a:t>
            </a:r>
          </a:p>
          <a:p>
            <a:pPr marL="292100" indent="-292100" algn="ctr" eaLnBrk="0" hangingPunct="0">
              <a:lnSpc>
                <a:spcPct val="90000"/>
              </a:lnSpc>
              <a:spcBef>
                <a:spcPct val="25000"/>
              </a:spcBef>
              <a:buClr>
                <a:srgbClr val="FF6801"/>
              </a:buClr>
            </a:pPr>
            <a:r>
              <a:rPr lang="en-US" sz="4000" b="1" i="1" dirty="0">
                <a:solidFill>
                  <a:srgbClr val="FF0000"/>
                </a:solidFill>
              </a:rPr>
              <a:t>Interest in Tech Issues        Remains High</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extLst>
      <p:ext uri="{BB962C8B-B14F-4D97-AF65-F5344CB8AC3E}">
        <p14:creationId xmlns:p14="http://schemas.microsoft.com/office/powerpoint/2010/main" val="176083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a:xfrm>
            <a:off x="352926" y="70813"/>
            <a:ext cx="8458200" cy="950976"/>
          </a:xfrm>
        </p:spPr>
        <p:txBody>
          <a:bodyPr/>
          <a:lstStyle/>
          <a:p>
            <a:r>
              <a:rPr lang="en-US" dirty="0"/>
              <a:t>I.I.I. Media Index, P/C, First Five Months </a:t>
            </a:r>
            <a:r>
              <a:rPr lang="en-US" dirty="0" smtClean="0"/>
              <a:t>   2015 vs</a:t>
            </a:r>
            <a:r>
              <a:rPr lang="en-US" dirty="0"/>
              <a:t>. First Five Months* 2016</a:t>
            </a:r>
            <a:r>
              <a:rPr lang="en-US" baseline="30000" dirty="0"/>
              <a:t>1</a:t>
            </a:r>
          </a:p>
        </p:txBody>
      </p:sp>
      <p:sp>
        <p:nvSpPr>
          <p:cNvPr id="9" name="Text Placeholder 8"/>
          <p:cNvSpPr>
            <a:spLocks noGrp="1"/>
          </p:cNvSpPr>
          <p:nvPr>
            <p:ph type="body" sz="quarter" idx="15"/>
          </p:nvPr>
        </p:nvSpPr>
        <p:spPr/>
        <p:txBody>
          <a:bodyPr/>
          <a:lstStyle/>
          <a:p>
            <a:r>
              <a:rPr lang="en-US" b="1" dirty="0">
                <a:solidFill>
                  <a:srgbClr val="2B7299"/>
                </a:solidFill>
                <a:latin typeface="Arial" panose="020B0604020202020204" pitchFamily="34" charset="0"/>
                <a:cs typeface="Arial" panose="020B0604020202020204" pitchFamily="34" charset="0"/>
              </a:rPr>
              <a:t>Percent Increase/Decrease from Previous Year</a:t>
            </a:r>
          </a:p>
        </p:txBody>
      </p:sp>
      <p:sp>
        <p:nvSpPr>
          <p:cNvPr id="3" name="Text Placeholder 2"/>
          <p:cNvSpPr>
            <a:spLocks noGrp="1"/>
          </p:cNvSpPr>
          <p:nvPr>
            <p:ph type="body" sz="quarter" idx="16"/>
          </p:nvPr>
        </p:nvSpPr>
        <p:spPr/>
        <p:txBody>
          <a:bodyPr/>
          <a:lstStyle/>
          <a:p>
            <a:r>
              <a:rPr lang="en-US" dirty="0"/>
              <a:t/>
            </a:r>
            <a:br>
              <a:rPr lang="en-US" dirty="0"/>
            </a:br>
            <a:r>
              <a:rPr lang="en-US" dirty="0"/>
              <a:t/>
            </a:r>
            <a:br>
              <a:rPr lang="en-US" dirty="0"/>
            </a:br>
            <a:r>
              <a:rPr lang="en-US" dirty="0"/>
              <a:t>*Through May 15. </a:t>
            </a:r>
          </a:p>
          <a:p>
            <a:r>
              <a:rPr lang="en-US" baseline="30000" dirty="0"/>
              <a:t>1</a:t>
            </a:r>
            <a:r>
              <a:rPr lang="en-US" dirty="0"/>
              <a:t>Based on a search of Meltwater News</a:t>
            </a:r>
          </a:p>
        </p:txBody>
      </p:sp>
      <p:graphicFrame>
        <p:nvGraphicFramePr>
          <p:cNvPr id="14" name="Object 3"/>
          <p:cNvGraphicFramePr>
            <a:graphicFrameLocks/>
          </p:cNvGraphicFramePr>
          <p:nvPr>
            <p:extLst>
              <p:ext uri="{D42A27DB-BD31-4B8C-83A1-F6EECF244321}">
                <p14:modId xmlns:p14="http://schemas.microsoft.com/office/powerpoint/2010/main" val="252822904"/>
              </p:ext>
            </p:extLst>
          </p:nvPr>
        </p:nvGraphicFramePr>
        <p:xfrm>
          <a:off x="1920875" y="1752600"/>
          <a:ext cx="8350250" cy="4542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23446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1814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1918493" y="3933257"/>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24</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25</a:t>
            </a:fld>
            <a:endParaRPr lang="en-US" smtClean="0"/>
          </a:p>
        </p:txBody>
      </p:sp>
      <p:sp>
        <p:nvSpPr>
          <p:cNvPr id="1028" name="Rectangle 2"/>
          <p:cNvSpPr>
            <a:spLocks noGrp="1" noChangeArrowheads="1"/>
          </p:cNvSpPr>
          <p:nvPr>
            <p:ph type="title" idx="4294967295"/>
          </p:nvPr>
        </p:nvSpPr>
        <p:spPr>
          <a:xfrm>
            <a:off x="1524000" y="101600"/>
            <a:ext cx="8686800" cy="862157"/>
          </a:xfrm>
        </p:spPr>
        <p:txBody>
          <a:bodyPr vert="horz" wrap="square" lIns="92075" tIns="46038" rIns="92075" bIns="46038" numCol="1" anchor="b" anchorCtr="0" compatLnSpc="1">
            <a:prstTxWarp prst="textNoShape">
              <a:avLst/>
            </a:prstTxWarp>
          </a:bodyPr>
          <a:lstStyle/>
          <a:p>
            <a:r>
              <a:rPr lang="en-US" sz="2600" dirty="0"/>
              <a:t>Return on Net Worth (RNW) All Lines:</a:t>
            </a:r>
            <a:br>
              <a:rPr lang="en-US" sz="2600" dirty="0"/>
            </a:br>
            <a:r>
              <a:rPr lang="en-US" sz="2600" dirty="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25589" y="1541463"/>
          <a:ext cx="9139237" cy="4722812"/>
        </p:xfrm>
        <a:graphic>
          <a:graphicData uri="http://schemas.openxmlformats.org/presentationml/2006/ole">
            <mc:AlternateContent xmlns:mc="http://schemas.openxmlformats.org/markup-compatibility/2006">
              <mc:Choice xmlns:v="urn:schemas-microsoft-com:vml" Requires="v">
                <p:oleObj spid="_x0000_s2809614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25589"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1524000" y="6386512"/>
            <a:ext cx="8750300" cy="428625"/>
          </a:xfrm>
          <a:prstGeom prst="rect">
            <a:avLst/>
          </a:prstGeom>
          <a:noFill/>
          <a:ln w="9525">
            <a:noFill/>
            <a:miter lim="800000"/>
            <a:headEnd/>
            <a:tailEnd/>
          </a:ln>
        </p:spPr>
        <p:txBody>
          <a:bodyPr>
            <a:spAutoFit/>
          </a:bodyPr>
          <a:lstStyle/>
          <a:p>
            <a:endParaRPr lang="en-US" sz="1100" dirty="0"/>
          </a:p>
          <a:p>
            <a:r>
              <a:rPr lang="en-US" sz="1100" dirty="0"/>
              <a:t>Source: NAIC; Insurance Information Institute.	</a:t>
            </a:r>
          </a:p>
        </p:txBody>
      </p:sp>
      <p:sp>
        <p:nvSpPr>
          <p:cNvPr id="6" name="AutoShape 9"/>
          <p:cNvSpPr>
            <a:spLocks noChangeArrowheads="1"/>
          </p:cNvSpPr>
          <p:nvPr/>
        </p:nvSpPr>
        <p:spPr bwMode="blackWhite">
          <a:xfrm>
            <a:off x="5588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Commercial lines have tended to be more profitable than personal lines over the past decade, but Homeowners is on the rise due to the dearth of major catastrophes in recent years</a:t>
            </a: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26</a:t>
            </a:fld>
            <a:endParaRPr lang="en-US" sz="900"/>
          </a:p>
        </p:txBody>
      </p:sp>
      <p:sp>
        <p:nvSpPr>
          <p:cNvPr id="26628" name="Rectangle 2"/>
          <p:cNvSpPr>
            <a:spLocks noGrp="1" noChangeArrowheads="1"/>
          </p:cNvSpPr>
          <p:nvPr>
            <p:ph type="title" idx="4294967295"/>
          </p:nvPr>
        </p:nvSpPr>
        <p:spPr>
          <a:xfrm>
            <a:off x="1524000" y="90489"/>
            <a:ext cx="8001000" cy="860425"/>
          </a:xfrm>
        </p:spPr>
        <p:txBody>
          <a:bodyPr/>
          <a:lstStyle/>
          <a:p>
            <a:r>
              <a:rPr lang="en-US" dirty="0" smtClean="0"/>
              <a:t>Return on Net Worth: All P-C Lines vs. Homeowners &amp; Pvt. Pass. Auto, </a:t>
            </a:r>
            <a:r>
              <a:rPr lang="en-US" sz="2800" dirty="0"/>
              <a:t>1990-2014*</a:t>
            </a:r>
          </a:p>
        </p:txBody>
      </p:sp>
      <p:sp>
        <p:nvSpPr>
          <p:cNvPr id="26629" name="Rectangle 3"/>
          <p:cNvSpPr>
            <a:spLocks noChangeArrowheads="1"/>
          </p:cNvSpPr>
          <p:nvPr/>
        </p:nvSpPr>
        <p:spPr bwMode="auto">
          <a:xfrm>
            <a:off x="136207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1762126" y="1181506"/>
          <a:ext cx="8569325" cy="4579938"/>
        </p:xfrm>
        <a:graphic>
          <a:graphicData uri="http://schemas.openxmlformats.org/presentationml/2006/ole">
            <mc:AlternateContent xmlns:mc="http://schemas.openxmlformats.org/markup-compatibility/2006">
              <mc:Choice xmlns:v="urn:schemas-microsoft-com:vml" Requires="v">
                <p:oleObj spid="_x0000_s28480724"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1762126"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1871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3502421" y="115859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698626" y="5567364"/>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3760450"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27</a:t>
            </a:fld>
            <a:endParaRPr lang="en-US" smtClean="0"/>
          </a:p>
        </p:txBody>
      </p:sp>
      <p:graphicFrame>
        <p:nvGraphicFramePr>
          <p:cNvPr id="29698" name="Object 3"/>
          <p:cNvGraphicFramePr>
            <a:graphicFrameLocks noGrp="1" noChangeAspect="1"/>
          </p:cNvGraphicFramePr>
          <p:nvPr>
            <p:ph idx="4294967295"/>
            <p:extLst/>
          </p:nvPr>
        </p:nvGraphicFramePr>
        <p:xfrm>
          <a:off x="1524000" y="1554163"/>
          <a:ext cx="9126538" cy="4711700"/>
        </p:xfrm>
        <a:graphic>
          <a:graphicData uri="http://schemas.openxmlformats.org/presentationml/2006/ole">
            <mc:AlternateContent xmlns:mc="http://schemas.openxmlformats.org/markup-compatibility/2006">
              <mc:Choice xmlns:v="urn:schemas-microsoft-com:vml" Requires="v">
                <p:oleObj spid="_x0000_s28529790"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152400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534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4805363" y="1620839"/>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1550989" y="147639"/>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1790701"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28</a:t>
            </a:fld>
            <a:endParaRPr lang="en-US" smtClean="0"/>
          </a:p>
        </p:txBody>
      </p:sp>
      <p:graphicFrame>
        <p:nvGraphicFramePr>
          <p:cNvPr id="30722" name="Object 3"/>
          <p:cNvGraphicFramePr>
            <a:graphicFrameLocks noGrp="1" noChangeAspect="1"/>
          </p:cNvGraphicFramePr>
          <p:nvPr>
            <p:ph idx="4294967295"/>
            <p:extLst/>
          </p:nvPr>
        </p:nvGraphicFramePr>
        <p:xfrm>
          <a:off x="1512888" y="1795463"/>
          <a:ext cx="9144001" cy="4710112"/>
        </p:xfrm>
        <a:graphic>
          <a:graphicData uri="http://schemas.openxmlformats.org/presentationml/2006/ole">
            <mc:AlternateContent xmlns:mc="http://schemas.openxmlformats.org/markup-compatibility/2006">
              <mc:Choice xmlns:v="urn:schemas-microsoft-com:vml" Requires="v">
                <p:oleObj spid="_x0000_s28530814"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1512888" y="1795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1524001"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
            </a:r>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1524000" y="6402389"/>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8380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1871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29</a:t>
            </a:fld>
            <a:endParaRPr lang="en-US" smtClean="0"/>
          </a:p>
        </p:txBody>
      </p:sp>
      <p:graphicFrame>
        <p:nvGraphicFramePr>
          <p:cNvPr id="31746" name="Object 3"/>
          <p:cNvGraphicFramePr>
            <a:graphicFrameLocks noGrp="1" noChangeAspect="1"/>
          </p:cNvGraphicFramePr>
          <p:nvPr>
            <p:ph idx="4294967295"/>
            <p:extLst/>
          </p:nvPr>
        </p:nvGraphicFramePr>
        <p:xfrm>
          <a:off x="1524000" y="1797051"/>
          <a:ext cx="9144000" cy="4710113"/>
        </p:xfrm>
        <a:graphic>
          <a:graphicData uri="http://schemas.openxmlformats.org/presentationml/2006/ole">
            <mc:AlternateContent xmlns:mc="http://schemas.openxmlformats.org/markup-compatibility/2006">
              <mc:Choice xmlns:v="urn:schemas-microsoft-com:vml" Requires="v">
                <p:oleObj spid="_x0000_s28531838"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1524000" y="1797051"/>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152400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1524000" y="1"/>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4592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1790701"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493838" y="1192214"/>
          <a:ext cx="8915401" cy="5889625"/>
        </p:xfrm>
        <a:graphic>
          <a:graphicData uri="http://schemas.openxmlformats.org/presentationml/2006/ole">
            <mc:AlternateContent xmlns:mc="http://schemas.openxmlformats.org/markup-compatibility/2006">
              <mc:Choice xmlns:v="urn:schemas-microsoft-com:vml" Requires="v">
                <p:oleObj spid="_x0000_s28570685"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1493838" y="1192214"/>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1752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1768273" y="6154006"/>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2733676"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4659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5899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7699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4159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5816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7660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3017837" y="207010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4870987" y="2598546"/>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6853580" y="290716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7145339" y="1117601"/>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709739"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2426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8622903"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9464128" y="4395063"/>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9550678" y="2623081"/>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11581326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30</a:t>
            </a:fld>
            <a:endParaRPr lang="en-US" smtClean="0"/>
          </a:p>
        </p:txBody>
      </p:sp>
      <p:graphicFrame>
        <p:nvGraphicFramePr>
          <p:cNvPr id="32770" name="Object 3"/>
          <p:cNvGraphicFramePr>
            <a:graphicFrameLocks noGrp="1" noChangeAspect="1"/>
          </p:cNvGraphicFramePr>
          <p:nvPr>
            <p:ph idx="4294967295"/>
            <p:extLst/>
          </p:nvPr>
        </p:nvGraphicFramePr>
        <p:xfrm>
          <a:off x="1600200" y="1408114"/>
          <a:ext cx="9018588" cy="4675187"/>
        </p:xfrm>
        <a:graphic>
          <a:graphicData uri="http://schemas.openxmlformats.org/presentationml/2006/ole">
            <mc:AlternateContent xmlns:mc="http://schemas.openxmlformats.org/markup-compatibility/2006">
              <mc:Choice xmlns:v="urn:schemas-microsoft-com:vml" Requires="v">
                <p:oleObj spid="_x0000_s2853286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1600200" y="1408114"/>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152400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3898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1790701"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1484312" y="39689"/>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100262" y="2213693"/>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4575176"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
        <p:nvSpPr>
          <p:cNvPr id="10" name="Rectangle 8"/>
          <p:cNvSpPr>
            <a:spLocks noChangeArrowheads="1"/>
          </p:cNvSpPr>
          <p:nvPr/>
        </p:nvSpPr>
        <p:spPr bwMode="auto">
          <a:xfrm>
            <a:off x="1746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nvPr>
        </p:nvGraphicFramePr>
        <p:xfrm>
          <a:off x="1653848" y="1487489"/>
          <a:ext cx="8705850" cy="3794125"/>
        </p:xfrm>
        <a:graphic>
          <a:graphicData uri="http://schemas.openxmlformats.org/presentationml/2006/ole">
            <mc:AlternateContent xmlns:mc="http://schemas.openxmlformats.org/markup-compatibility/2006">
              <mc:Choice xmlns:v="urn:schemas-microsoft-com:vml" Requires="v">
                <p:oleObj spid="_x0000_s28587065"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653848" y="1487489"/>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2305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smtClean="0">
                <a:solidFill>
                  <a:srgbClr val="FFFFFF"/>
                </a:solidFill>
              </a:rPr>
              <a:t>Underwriting Performance Is Showing the Strains of Rising Frequency (and Severity) Trends in Many States</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
        <p:nvSpPr>
          <p:cNvPr id="8" name="Rectangle 5"/>
          <p:cNvSpPr>
            <a:spLocks noChangeArrowheads="1"/>
          </p:cNvSpPr>
          <p:nvPr/>
        </p:nvSpPr>
        <p:spPr bwMode="auto">
          <a:xfrm>
            <a:off x="152400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nvPr>
        </p:nvGraphicFramePr>
        <p:xfrm>
          <a:off x="1774724" y="1587500"/>
          <a:ext cx="8686799" cy="3663950"/>
        </p:xfrm>
        <a:graphic>
          <a:graphicData uri="http://schemas.openxmlformats.org/presentationml/2006/ole">
            <mc:AlternateContent xmlns:mc="http://schemas.openxmlformats.org/markup-compatibility/2006">
              <mc:Choice xmlns:v="urn:schemas-microsoft-com:vml" Requires="v">
                <p:oleObj spid="_x0000_s28588089"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1774724"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2720976"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t>
            </a:r>
            <a:r>
              <a:rPr lang="en-US" b="1" dirty="0" smtClean="0">
                <a:solidFill>
                  <a:srgbClr val="FFFFFF"/>
                </a:solidFill>
              </a:rPr>
              <a:t>Activity.  Results in 2016 Will Be Impacted by Severe Spring Weather</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
        <p:nvSpPr>
          <p:cNvPr id="8" name="AutoShape 13"/>
          <p:cNvSpPr>
            <a:spLocks noChangeArrowheads="1"/>
          </p:cNvSpPr>
          <p:nvPr/>
        </p:nvSpPr>
        <p:spPr bwMode="blackWhite">
          <a:xfrm>
            <a:off x="5970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8871463"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7135927" y="1432776"/>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3582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152400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2105025" y="2268539"/>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2297112" y="4378764"/>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35</a:t>
            </a:fld>
            <a:endParaRPr lang="en-US" smtClean="0"/>
          </a:p>
        </p:txBody>
      </p:sp>
      <p:sp>
        <p:nvSpPr>
          <p:cNvPr id="43014" name="Rectangle 2"/>
          <p:cNvSpPr>
            <a:spLocks noGrp="1" noChangeArrowheads="1"/>
          </p:cNvSpPr>
          <p:nvPr>
            <p:ph type="title"/>
          </p:nvPr>
        </p:nvSpPr>
        <p:spPr>
          <a:xfrm>
            <a:off x="1590676" y="90489"/>
            <a:ext cx="8201025" cy="860425"/>
          </a:xfrm>
        </p:spPr>
        <p:txBody>
          <a:bodyPr/>
          <a:lstStyle/>
          <a:p>
            <a:r>
              <a:rPr lang="en-US" dirty="0" smtClean="0"/>
              <a:t>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1905000" y="1600201"/>
          <a:ext cx="8648700" cy="3762375"/>
        </p:xfrm>
        <a:graphic>
          <a:graphicData uri="http://schemas.openxmlformats.org/presentationml/2006/ole">
            <mc:AlternateContent xmlns:mc="http://schemas.openxmlformats.org/markup-compatibility/2006">
              <mc:Choice xmlns:v="urn:schemas-microsoft-com:vml" Requires="v">
                <p:oleObj spid="_x0000_s28553337"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1905000" y="160020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2015 Over 2014</a:t>
            </a:r>
          </a:p>
        </p:txBody>
      </p:sp>
      <p:sp>
        <p:nvSpPr>
          <p:cNvPr id="1936390" name="Rectangle 6"/>
          <p:cNvSpPr>
            <a:spLocks noChangeArrowheads="1"/>
          </p:cNvSpPr>
          <p:nvPr/>
        </p:nvSpPr>
        <p:spPr bwMode="blackWhite">
          <a:xfrm>
            <a:off x="2085976"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p>
        </p:txBody>
      </p:sp>
      <p:sp>
        <p:nvSpPr>
          <p:cNvPr id="10" name="Rectangle 4"/>
          <p:cNvSpPr>
            <a:spLocks noChangeArrowheads="1"/>
          </p:cNvSpPr>
          <p:nvPr/>
        </p:nvSpPr>
        <p:spPr bwMode="auto">
          <a:xfrm>
            <a:off x="1524000" y="6588316"/>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36</a:t>
            </a:fld>
            <a:endParaRPr lang="en-US" smtClean="0"/>
          </a:p>
        </p:txBody>
      </p:sp>
      <p:sp>
        <p:nvSpPr>
          <p:cNvPr id="43014" name="Rectangle 2"/>
          <p:cNvSpPr>
            <a:spLocks noGrp="1" noChangeArrowheads="1"/>
          </p:cNvSpPr>
          <p:nvPr>
            <p:ph type="title"/>
          </p:nvPr>
        </p:nvSpPr>
        <p:spPr>
          <a:xfrm>
            <a:off x="1590676" y="90489"/>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1905000" y="1598614"/>
          <a:ext cx="8656638" cy="3754437"/>
        </p:xfrm>
        <a:graphic>
          <a:graphicData uri="http://schemas.openxmlformats.org/presentationml/2006/ole">
            <mc:AlternateContent xmlns:mc="http://schemas.openxmlformats.org/markup-compatibility/2006">
              <mc:Choice xmlns:v="urn:schemas-microsoft-com:vml" Requires="v">
                <p:oleObj spid="_x0000_s28552315"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1905000" y="1598614"/>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2015</a:t>
            </a:r>
          </a:p>
        </p:txBody>
      </p:sp>
      <p:sp>
        <p:nvSpPr>
          <p:cNvPr id="1936390" name="Rectangle 6"/>
          <p:cNvSpPr>
            <a:spLocks noChangeArrowheads="1"/>
          </p:cNvSpPr>
          <p:nvPr/>
        </p:nvSpPr>
        <p:spPr bwMode="blackWhite">
          <a:xfrm>
            <a:off x="2085976"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152400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37</a:t>
            </a:fld>
            <a:endParaRPr lang="en-US" smtClean="0"/>
          </a:p>
        </p:txBody>
      </p:sp>
      <p:sp>
        <p:nvSpPr>
          <p:cNvPr id="43014" name="Rectangle 2"/>
          <p:cNvSpPr>
            <a:spLocks noGrp="1" noChangeArrowheads="1"/>
          </p:cNvSpPr>
          <p:nvPr>
            <p:ph type="title"/>
          </p:nvPr>
        </p:nvSpPr>
        <p:spPr>
          <a:xfrm>
            <a:off x="1590676" y="90489"/>
            <a:ext cx="8201025" cy="860425"/>
          </a:xfrm>
        </p:spPr>
        <p:txBody>
          <a:bodyPr/>
          <a:lstStyle/>
          <a:p>
            <a:r>
              <a:rPr lang="en-US" dirty="0" smtClean="0"/>
              <a:t>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4207972936"/>
              </p:ext>
            </p:extLst>
          </p:nvPr>
        </p:nvGraphicFramePr>
        <p:xfrm>
          <a:off x="1905000" y="1600201"/>
          <a:ext cx="8648700" cy="3762375"/>
        </p:xfrm>
        <a:graphic>
          <a:graphicData uri="http://schemas.openxmlformats.org/presentationml/2006/ole">
            <mc:AlternateContent xmlns:mc="http://schemas.openxmlformats.org/markup-compatibility/2006">
              <mc:Choice xmlns:v="urn:schemas-microsoft-com:vml" Requires="v">
                <p:oleObj spid="_x0000_s28551292"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1905000" y="160020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1759903" y="161130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2024063" y="5513485"/>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1524000" y="6588316"/>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38</a:t>
            </a:fld>
            <a:endParaRPr lang="en-US" smtClean="0"/>
          </a:p>
        </p:txBody>
      </p:sp>
      <p:sp>
        <p:nvSpPr>
          <p:cNvPr id="39942" name="Rectangle 2"/>
          <p:cNvSpPr>
            <a:spLocks noGrp="1" noChangeArrowheads="1"/>
          </p:cNvSpPr>
          <p:nvPr>
            <p:ph type="title"/>
          </p:nvPr>
        </p:nvSpPr>
        <p:spPr>
          <a:xfrm>
            <a:off x="1590676" y="90489"/>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1905000" y="1752601"/>
          <a:ext cx="8648700" cy="3762375"/>
        </p:xfrm>
        <a:graphic>
          <a:graphicData uri="http://schemas.openxmlformats.org/presentationml/2006/ole">
            <mc:AlternateContent xmlns:mc="http://schemas.openxmlformats.org/markup-compatibility/2006">
              <mc:Choice xmlns:v="urn:schemas-microsoft-com:vml" Requires="v">
                <p:oleObj spid="_x0000_s28493010"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1905000" y="175260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1524000" y="6215906"/>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2605088" y="5607369"/>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39</a:t>
            </a:fld>
            <a:endParaRPr lang="en-US" smtClean="0"/>
          </a:p>
        </p:txBody>
      </p:sp>
      <p:sp>
        <p:nvSpPr>
          <p:cNvPr id="40966" name="Rectangle 2"/>
          <p:cNvSpPr>
            <a:spLocks noGrp="1" noChangeArrowheads="1"/>
          </p:cNvSpPr>
          <p:nvPr>
            <p:ph type="title"/>
          </p:nvPr>
        </p:nvSpPr>
        <p:spPr>
          <a:xfrm>
            <a:off x="1590676" y="90489"/>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1744718" y="1752601"/>
          <a:ext cx="8808983" cy="3762375"/>
        </p:xfrm>
        <a:graphic>
          <a:graphicData uri="http://schemas.openxmlformats.org/presentationml/2006/ole">
            <mc:AlternateContent xmlns:mc="http://schemas.openxmlformats.org/markup-compatibility/2006">
              <mc:Choice xmlns:v="urn:schemas-microsoft-com:vml" Requires="v">
                <p:oleObj spid="_x0000_s28494034"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1744718" y="1752601"/>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1871663" y="1266826"/>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2609850" y="5661026"/>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152400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152400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1811338" y="1475844"/>
          <a:ext cx="8569325" cy="4579937"/>
        </p:xfrm>
        <a:graphic>
          <a:graphicData uri="http://schemas.openxmlformats.org/presentationml/2006/ole">
            <mc:AlternateContent xmlns:mc="http://schemas.openxmlformats.org/markup-compatibility/2006">
              <mc:Choice xmlns:v="urn:schemas-microsoft-com:vml" Requires="v">
                <p:oleObj spid="_x0000_s28571709"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1811338" y="1475844"/>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3190875" y="1377951"/>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3184299"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2588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3748637"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2693333" y="4463503"/>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4283142"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3819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5121670"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4853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62010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5808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732459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7253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7009822"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6776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8130708"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7729269"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8881794" y="4632674"/>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8913779"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9219535"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9479726"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9461253"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8808259" y="2337911"/>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9575174"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9758633"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23818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40</a:t>
            </a:fld>
            <a:endParaRPr lang="en-US" smtClean="0"/>
          </a:p>
        </p:txBody>
      </p:sp>
      <p:sp>
        <p:nvSpPr>
          <p:cNvPr id="44038" name="Rectangle 2"/>
          <p:cNvSpPr>
            <a:spLocks noGrp="1" noChangeArrowheads="1"/>
          </p:cNvSpPr>
          <p:nvPr>
            <p:ph type="title"/>
          </p:nvPr>
        </p:nvSpPr>
        <p:spPr>
          <a:xfrm>
            <a:off x="1524001" y="90489"/>
            <a:ext cx="8201025" cy="860425"/>
          </a:xfrm>
        </p:spPr>
        <p:txBody>
          <a:bodyPr/>
          <a:lstStyle/>
          <a:p>
            <a:r>
              <a:rPr lang="en-US" dirty="0" smtClean="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1924050" y="1652522"/>
          <a:ext cx="8648700" cy="3762375"/>
        </p:xfrm>
        <a:graphic>
          <a:graphicData uri="http://schemas.openxmlformats.org/presentationml/2006/ole">
            <mc:AlternateContent xmlns:mc="http://schemas.openxmlformats.org/markup-compatibility/2006">
              <mc:Choice xmlns:v="urn:schemas-microsoft-com:vml" Requires="v">
                <p:oleObj spid="_x0000_s28497106"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1924050" y="1652522"/>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1871663" y="1266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2085976"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6590254"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152400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0" y="6556376"/>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41</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5176"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2352676"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2072641" y="4362451"/>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1609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4219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42</a:t>
            </a:fld>
            <a:endParaRPr lang="en-US" altLang="en-US" sz="900">
              <a:solidFill>
                <a:srgbClr val="000000"/>
              </a:solidFill>
            </a:endParaRPr>
          </a:p>
        </p:txBody>
      </p:sp>
      <p:sp>
        <p:nvSpPr>
          <p:cNvPr id="5125" name="Rectangle 7"/>
          <p:cNvSpPr>
            <a:spLocks noGrp="1" noChangeArrowheads="1"/>
          </p:cNvSpPr>
          <p:nvPr>
            <p:ph type="title" idx="4294967295"/>
          </p:nvPr>
        </p:nvSpPr>
        <p:spPr>
          <a:xfrm>
            <a:off x="1752790" y="136844"/>
            <a:ext cx="6711950" cy="769938"/>
          </a:xfrm>
        </p:spPr>
        <p:txBody>
          <a:bodyPr/>
          <a:lstStyle/>
          <a:p>
            <a:r>
              <a:rPr lang="en-US" altLang="en-US" dirty="0" smtClean="0">
                <a:latin typeface="Arial" panose="020B0604020202020204" pitchFamily="34" charset="0"/>
              </a:rPr>
              <a:t>Why Are People</a:t>
            </a:r>
            <a:br>
              <a:rPr lang="en-US" altLang="en-US" dirty="0" smtClean="0">
                <a:latin typeface="Arial" panose="020B0604020202020204" pitchFamily="34" charset="0"/>
              </a:rPr>
            </a:br>
            <a:r>
              <a:rPr lang="en-US" altLang="en-US" dirty="0" smtClean="0">
                <a:latin typeface="Arial" panose="020B0604020202020204" pitchFamily="34" charset="0"/>
              </a:rPr>
              <a:t>Driving More Miles? Jobs?</a:t>
            </a:r>
          </a:p>
        </p:txBody>
      </p:sp>
      <p:sp>
        <p:nvSpPr>
          <p:cNvPr id="5126" name="Text Box 5"/>
          <p:cNvSpPr txBox="1">
            <a:spLocks noChangeArrowheads="1"/>
          </p:cNvSpPr>
          <p:nvPr/>
        </p:nvSpPr>
        <p:spPr bwMode="auto">
          <a:xfrm>
            <a:off x="1524001" y="6346005"/>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1752790" y="1179484"/>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2081265"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8927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2023602" y="5674960"/>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3858547"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3864012" y="1777527"/>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1609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4219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43</a:t>
            </a:fld>
            <a:endParaRPr lang="en-US" altLang="en-US" sz="900">
              <a:solidFill>
                <a:srgbClr val="000000"/>
              </a:solidFill>
            </a:endParaRPr>
          </a:p>
        </p:txBody>
      </p:sp>
      <p:sp>
        <p:nvSpPr>
          <p:cNvPr id="5125" name="Rectangle 7"/>
          <p:cNvSpPr>
            <a:spLocks noGrp="1" noChangeArrowheads="1"/>
          </p:cNvSpPr>
          <p:nvPr>
            <p:ph type="title" idx="4294967295"/>
          </p:nvPr>
        </p:nvSpPr>
        <p:spPr>
          <a:xfrm>
            <a:off x="1039044" y="122387"/>
            <a:ext cx="6711950" cy="769938"/>
          </a:xfrm>
        </p:spPr>
        <p:txBody>
          <a:bodyPr/>
          <a:lstStyle/>
          <a:p>
            <a:r>
              <a:rPr lang="en-US" altLang="en-US" dirty="0" smtClean="0">
                <a:latin typeface="Arial" panose="020B0604020202020204" pitchFamily="34" charset="0"/>
              </a:rPr>
              <a:t>More People Working and Driving</a:t>
            </a:r>
            <a:br>
              <a:rPr lang="en-US" altLang="en-US" dirty="0" smtClean="0">
                <a:latin typeface="Arial" panose="020B0604020202020204" pitchFamily="34" charset="0"/>
              </a:rPr>
            </a:br>
            <a:r>
              <a:rPr lang="en-US" altLang="en-US" dirty="0" smtClean="0">
                <a:latin typeface="Arial" panose="020B0604020202020204" pitchFamily="34" charset="0"/>
              </a:rPr>
              <a:t>=&gt; More Collisions, 2006-2016</a:t>
            </a:r>
          </a:p>
        </p:txBody>
      </p:sp>
      <p:sp>
        <p:nvSpPr>
          <p:cNvPr id="5126" name="Text Box 5"/>
          <p:cNvSpPr txBox="1">
            <a:spLocks noChangeArrowheads="1"/>
          </p:cNvSpPr>
          <p:nvPr/>
        </p:nvSpPr>
        <p:spPr bwMode="auto">
          <a:xfrm>
            <a:off x="1524001" y="6346005"/>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1735036" y="1277294"/>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2030465" y="1360611"/>
          <a:ext cx="7896225" cy="4428582"/>
        </p:xfrm>
        <a:graphic>
          <a:graphicData uri="http://schemas.openxmlformats.org/presentationml/2006/ole">
            <mc:AlternateContent xmlns:mc="http://schemas.openxmlformats.org/markup-compatibility/2006">
              <mc:Choice xmlns:v="urn:schemas-microsoft-com:vml" Requires="v">
                <p:oleObj spid="_x0000_s28589110"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2030465"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8987708" y="1087794"/>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2023602" y="5674960"/>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3883743"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3864077" y="2202426"/>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666876" y="117475"/>
            <a:ext cx="7769225" cy="762000"/>
          </a:xfrm>
        </p:spPr>
        <p:txBody>
          <a:bodyPr/>
          <a:lstStyle/>
          <a:p>
            <a:pPr>
              <a:lnSpc>
                <a:spcPct val="75000"/>
              </a:lnSpc>
            </a:pPr>
            <a:r>
              <a:rPr lang="en-US" altLang="en-US" dirty="0" smtClean="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666876" y="1804195"/>
          <a:ext cx="8639175" cy="4613275"/>
        </p:xfrm>
        <a:graphic>
          <a:graphicData uri="http://schemas.openxmlformats.org/presentationml/2006/ole">
            <mc:AlternateContent xmlns:mc="http://schemas.openxmlformats.org/markup-compatibility/2006">
              <mc:Choice xmlns:v="urn:schemas-microsoft-com:vml" Requires="v">
                <p:oleObj spid="_x0000_s28590130"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666876" y="180419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2133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2133600" y="1447801"/>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5719446" y="4322065"/>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7586346" y="1094772"/>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2105025" y="2268539"/>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2326641"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46</a:t>
            </a:fld>
            <a:endParaRPr lang="en-US" sz="900"/>
          </a:p>
        </p:txBody>
      </p:sp>
      <p:sp>
        <p:nvSpPr>
          <p:cNvPr id="11270" name="Rectangle 7"/>
          <p:cNvSpPr>
            <a:spLocks noGrp="1" noChangeArrowheads="1"/>
          </p:cNvSpPr>
          <p:nvPr>
            <p:ph type="title" idx="4294967295"/>
          </p:nvPr>
        </p:nvSpPr>
        <p:spPr>
          <a:xfrm>
            <a:off x="1974851" y="161926"/>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1524000" y="6207126"/>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Dec. 2015;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1901825" y="1371805"/>
          <a:ext cx="8343900" cy="4838700"/>
        </p:xfrm>
        <a:graphic>
          <a:graphicData uri="http://schemas.openxmlformats.org/presentationml/2006/ole">
            <mc:AlternateContent xmlns:mc="http://schemas.openxmlformats.org/markup-compatibility/2006">
              <mc:Choice xmlns:v="urn:schemas-microsoft-com:vml" Requires="v">
                <p:oleObj spid="_x0000_s28555383"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1901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284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3049195"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7266044"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8967019" y="4424517"/>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Dec. 2015 reading of 5.5% is up </a:t>
            </a:r>
            <a:r>
              <a:rPr lang="en-US" sz="1400" b="1">
                <a:solidFill>
                  <a:schemeClr val="bg1"/>
                </a:solidFill>
              </a:rPr>
              <a:t>from 4.7%</a:t>
            </a:r>
            <a:r>
              <a:rPr lang="en-US" sz="1400" b="1" dirty="0">
                <a:solidFill>
                  <a:schemeClr val="bg1"/>
                </a:solidFill>
              </a:rPr>
              <a:t/>
            </a:r>
            <a:br>
              <a:rPr lang="en-US" sz="1400" b="1" dirty="0">
                <a:solidFill>
                  <a:schemeClr val="bg1"/>
                </a:solidFill>
              </a:rPr>
            </a:br>
            <a:r>
              <a:rPr lang="en-US" sz="1400" b="1" dirty="0">
                <a:solidFill>
                  <a:schemeClr val="bg1"/>
                </a:solidFill>
              </a:rPr>
              <a:t>a year earlier</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47</a:t>
            </a:fld>
            <a:endParaRPr lang="en-US" smtClean="0"/>
          </a:p>
        </p:txBody>
      </p:sp>
      <p:sp>
        <p:nvSpPr>
          <p:cNvPr id="12294" name="Rectangle 2"/>
          <p:cNvSpPr>
            <a:spLocks noGrp="1" noChangeArrowheads="1"/>
          </p:cNvSpPr>
          <p:nvPr>
            <p:ph type="title"/>
          </p:nvPr>
        </p:nvSpPr>
        <p:spPr>
          <a:xfrm>
            <a:off x="2019096" y="198644"/>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716089" y="1605837"/>
          <a:ext cx="8607425" cy="4296573"/>
        </p:xfrm>
        <a:graphic>
          <a:graphicData uri="http://schemas.openxmlformats.org/presentationml/2006/ole">
            <mc:AlternateContent xmlns:mc="http://schemas.openxmlformats.org/markup-compatibility/2006">
              <mc:Choice xmlns:v="urn:schemas-microsoft-com:vml" Requires="v">
                <p:oleObj spid="_x0000_s2847253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16089" y="1605837"/>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716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1524000"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5108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2639736" y="1119393"/>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r>
              <a:rPr lang="en-US" sz="1100" dirty="0">
                <a:solidFill>
                  <a:schemeClr val="bg1"/>
                </a:solidFill>
              </a:rPr>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48</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699560" y="2059641"/>
          <a:ext cx="8607425" cy="3989388"/>
        </p:xfrm>
        <a:graphic>
          <a:graphicData uri="http://schemas.openxmlformats.org/presentationml/2006/ole">
            <mc:AlternateContent xmlns:mc="http://schemas.openxmlformats.org/markup-compatibility/2006">
              <mc:Choice xmlns:v="urn:schemas-microsoft-com:vml" Requires="v">
                <p:oleObj spid="_x0000_s28454113"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99560"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2771453" y="1225831"/>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152400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657351" y="63369"/>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657351"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5061972" y="4135120"/>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7134612" y="1193015"/>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49</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635126" y="2178052"/>
          <a:ext cx="8713787" cy="4478337"/>
        </p:xfrm>
        <a:graphic>
          <a:graphicData uri="http://schemas.openxmlformats.org/presentationml/2006/ole">
            <mc:AlternateContent xmlns:mc="http://schemas.openxmlformats.org/markup-compatibility/2006">
              <mc:Choice xmlns:v="urn:schemas-microsoft-com:vml" Requires="v">
                <p:oleObj spid="_x0000_s28460257"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635126" y="2178052"/>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152400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1781176"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3086100" y="1257301"/>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6440909" y="4646977"/>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752821259"/>
              </p:ext>
            </p:extLst>
          </p:nvPr>
        </p:nvGraphicFramePr>
        <p:xfrm>
          <a:off x="1524001" y="1236663"/>
          <a:ext cx="8880475" cy="5891212"/>
        </p:xfrm>
        <a:graphic>
          <a:graphicData uri="http://schemas.openxmlformats.org/presentationml/2006/ole">
            <mc:AlternateContent xmlns:mc="http://schemas.openxmlformats.org/markup-compatibility/2006">
              <mc:Choice xmlns:v="urn:schemas-microsoft-com:vml" Requires="v">
                <p:oleObj spid="_x0000_s28591151" name="Chart" r:id="rId4" imgW="5524682" imgH="3695839" progId="MSGraph.Chart.8">
                  <p:embed followColorScheme="full"/>
                </p:oleObj>
              </mc:Choice>
              <mc:Fallback>
                <p:oleObj name="Chart" r:id="rId4" imgW="5524682" imgH="3695839" progId="MSGraph.Chart.8">
                  <p:embed followColorScheme="full"/>
                  <p:pic>
                    <p:nvPicPr>
                      <p:cNvPr id="0" name=""/>
                      <p:cNvPicPr>
                        <a:picLocks noChangeAspect="1" noChangeArrowheads="1"/>
                      </p:cNvPicPr>
                      <p:nvPr/>
                    </p:nvPicPr>
                    <p:blipFill>
                      <a:blip r:embed="rId5"/>
                      <a:srcRect/>
                      <a:stretch>
                        <a:fillRect/>
                      </a:stretch>
                    </p:blipFill>
                    <p:spPr bwMode="auto">
                      <a:xfrm>
                        <a:off x="1524001"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2322029"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3886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4768608" y="1650962"/>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2906597"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1950 - 1970</a:t>
            </a:r>
          </a:p>
          <a:p>
            <a:pPr marL="342900" indent="-342900" algn="ctr">
              <a:buClr>
                <a:schemeClr val="tx1"/>
              </a:buClr>
            </a:pPr>
            <a:r>
              <a:rPr lang="en-US" sz="1400" b="1" dirty="0"/>
              <a:t>Low</a:t>
            </a:r>
          </a:p>
          <a:p>
            <a:pPr marL="342900" indent="-342900" algn="ctr">
              <a:buClr>
                <a:schemeClr val="tx1"/>
              </a:buClr>
            </a:pPr>
            <a:r>
              <a:rPr lang="en-US" sz="1400" b="1" dirty="0"/>
              <a:t>Volatility</a:t>
            </a:r>
          </a:p>
        </p:txBody>
      </p:sp>
      <p:sp>
        <p:nvSpPr>
          <p:cNvPr id="24" name="Rectangle 2"/>
          <p:cNvSpPr txBox="1">
            <a:spLocks noChangeArrowheads="1"/>
          </p:cNvSpPr>
          <p:nvPr/>
        </p:nvSpPr>
        <p:spPr>
          <a:xfrm>
            <a:off x="1533873" y="1"/>
            <a:ext cx="7805778" cy="860425"/>
          </a:xfrm>
          <a:prstGeom prst="rect">
            <a:avLst/>
          </a:prstGeom>
        </p:spPr>
        <p:txBody>
          <a:bodyPr/>
          <a:lstStyle/>
          <a:p>
            <a:pPr defTabSz="114300" eaLnBrk="0" hangingPunct="0">
              <a:lnSpc>
                <a:spcPct val="90000"/>
              </a:lnSpc>
              <a:defRPr/>
            </a:pPr>
            <a:r>
              <a:rPr lang="en-US" sz="2400" b="1" kern="0" dirty="0">
                <a:solidFill>
                  <a:srgbClr val="225A7A"/>
                </a:solidFill>
                <a:ea typeface="+mj-ea"/>
                <a:cs typeface="+mj-cs"/>
              </a:rPr>
              <a:t>P/C I</a:t>
            </a:r>
            <a:r>
              <a:rPr lang="en-US" sz="2400" b="1" kern="0" dirty="0" err="1">
                <a:solidFill>
                  <a:srgbClr val="225A7A"/>
                </a:solidFill>
                <a:ea typeface="+mj-ea"/>
                <a:cs typeface="+mj-cs"/>
              </a:rPr>
              <a:t>nsurance</a:t>
            </a:r>
            <a:r>
              <a:rPr lang="en-US" sz="2400" b="1" kern="0" dirty="0">
                <a:solidFill>
                  <a:srgbClr val="225A7A"/>
                </a:solidFill>
                <a:ea typeface="+mj-ea"/>
                <a:cs typeface="+mj-cs"/>
              </a:rPr>
              <a:t> Industry ROE: Magnitude of Cyclicality, Volatility Changes Over Time, 1950-2015</a:t>
            </a:r>
          </a:p>
        </p:txBody>
      </p:sp>
      <p:sp>
        <p:nvSpPr>
          <p:cNvPr id="26" name="Rectangle 14"/>
          <p:cNvSpPr>
            <a:spLocks noChangeArrowheads="1"/>
          </p:cNvSpPr>
          <p:nvPr/>
        </p:nvSpPr>
        <p:spPr bwMode="auto">
          <a:xfrm>
            <a:off x="9378008" y="1650962"/>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1533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p>
          <a:p>
            <a:pPr>
              <a:spcBef>
                <a:spcPct val="0"/>
              </a:spcBef>
              <a:buClrTx/>
              <a:buFontTx/>
              <a:buNone/>
            </a:pPr>
            <a:r>
              <a:rPr lang="en-US" sz="1000" dirty="0"/>
              <a:t>  Source: Insurance Information Institute</a:t>
            </a:r>
          </a:p>
        </p:txBody>
      </p:sp>
      <p:sp>
        <p:nvSpPr>
          <p:cNvPr id="30" name="Text Box 17"/>
          <p:cNvSpPr txBox="1">
            <a:spLocks noChangeArrowheads="1"/>
          </p:cNvSpPr>
          <p:nvPr/>
        </p:nvSpPr>
        <p:spPr bwMode="auto">
          <a:xfrm>
            <a:off x="5649797"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1971 - 1992</a:t>
            </a:r>
          </a:p>
          <a:p>
            <a:pPr marL="342900" indent="-342900" algn="ctr">
              <a:buClr>
                <a:schemeClr val="tx1"/>
              </a:buClr>
            </a:pPr>
            <a:r>
              <a:rPr lang="en-US" sz="1400" b="1" dirty="0"/>
              <a:t>Extreme</a:t>
            </a:r>
          </a:p>
          <a:p>
            <a:pPr marL="342900" indent="-342900" algn="ctr">
              <a:buClr>
                <a:schemeClr val="tx1"/>
              </a:buClr>
            </a:pPr>
            <a:r>
              <a:rPr lang="en-US" sz="1400" b="1" dirty="0"/>
              <a:t>Volatility</a:t>
            </a:r>
          </a:p>
        </p:txBody>
      </p:sp>
      <p:sp>
        <p:nvSpPr>
          <p:cNvPr id="31" name="Rectangle 14"/>
          <p:cNvSpPr>
            <a:spLocks noChangeArrowheads="1"/>
          </p:cNvSpPr>
          <p:nvPr/>
        </p:nvSpPr>
        <p:spPr bwMode="auto">
          <a:xfrm>
            <a:off x="7416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7783397"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1993 - 2008</a:t>
            </a:r>
          </a:p>
          <a:p>
            <a:pPr marL="342900" indent="-342900" algn="ctr">
              <a:buClr>
                <a:schemeClr val="tx1"/>
              </a:buClr>
            </a:pPr>
            <a:r>
              <a:rPr lang="en-US" sz="1400" b="1" dirty="0"/>
              <a:t>Moderate</a:t>
            </a:r>
          </a:p>
          <a:p>
            <a:pPr marL="342900" indent="-342900" algn="ctr">
              <a:buClr>
                <a:schemeClr val="tx1"/>
              </a:buClr>
            </a:pPr>
            <a:r>
              <a:rPr lang="en-US" sz="1400" b="1" dirty="0"/>
              <a:t>Volatility</a:t>
            </a:r>
          </a:p>
        </p:txBody>
      </p:sp>
      <p:sp>
        <p:nvSpPr>
          <p:cNvPr id="33" name="Text Box 17"/>
          <p:cNvSpPr txBox="1">
            <a:spLocks noChangeArrowheads="1"/>
          </p:cNvSpPr>
          <p:nvPr/>
        </p:nvSpPr>
        <p:spPr bwMode="auto">
          <a:xfrm>
            <a:off x="9225281"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pPr>
            <a:r>
              <a:rPr lang="en-US" sz="1400" b="1" u="sng" dirty="0"/>
              <a:t>2009 - Present</a:t>
            </a:r>
          </a:p>
          <a:p>
            <a:pPr marL="342900" indent="-342900" algn="ctr">
              <a:buClr>
                <a:schemeClr val="tx1"/>
              </a:buClr>
            </a:pPr>
            <a:r>
              <a:rPr lang="en-US" sz="1400" b="1" dirty="0"/>
              <a:t>Modest</a:t>
            </a:r>
          </a:p>
          <a:p>
            <a:pPr marL="342900" indent="-342900" algn="ctr">
              <a:buClr>
                <a:schemeClr val="tx1"/>
              </a:buClr>
            </a:pPr>
            <a:r>
              <a:rPr lang="en-US" sz="1400" b="1" dirty="0"/>
              <a:t>Volatility</a:t>
            </a:r>
          </a:p>
        </p:txBody>
      </p:sp>
    </p:spTree>
    <p:extLst>
      <p:ext uri="{BB962C8B-B14F-4D97-AF65-F5344CB8AC3E}">
        <p14:creationId xmlns:p14="http://schemas.microsoft.com/office/powerpoint/2010/main" val="425361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2100262" y="2213693"/>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4575176"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
        <p:nvSpPr>
          <p:cNvPr id="10" name="Rectangle 8"/>
          <p:cNvSpPr>
            <a:spLocks noChangeArrowheads="1"/>
          </p:cNvSpPr>
          <p:nvPr/>
        </p:nvSpPr>
        <p:spPr bwMode="auto">
          <a:xfrm>
            <a:off x="1746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51</a:t>
            </a:fld>
            <a:endParaRPr lang="en-US" smtClean="0"/>
          </a:p>
        </p:txBody>
      </p:sp>
      <p:sp>
        <p:nvSpPr>
          <p:cNvPr id="38918" name="Rectangle 2"/>
          <p:cNvSpPr>
            <a:spLocks noChangeArrowheads="1"/>
          </p:cNvSpPr>
          <p:nvPr/>
        </p:nvSpPr>
        <p:spPr bwMode="black">
          <a:xfrm>
            <a:off x="1871663" y="1266826"/>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022007592"/>
              </p:ext>
            </p:extLst>
          </p:nvPr>
        </p:nvGraphicFramePr>
        <p:xfrm>
          <a:off x="1740567" y="1122825"/>
          <a:ext cx="8656637" cy="4314825"/>
        </p:xfrm>
        <a:graphic>
          <a:graphicData uri="http://schemas.openxmlformats.org/presentationml/2006/ole">
            <mc:AlternateContent xmlns:mc="http://schemas.openxmlformats.org/markup-compatibility/2006">
              <mc:Choice xmlns:v="urn:schemas-microsoft-com:vml" Requires="v">
                <p:oleObj spid="_x0000_s2855742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1740567" y="1122825"/>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1524001" y="6436493"/>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
        <p:nvSpPr>
          <p:cNvPr id="1915910" name="Rectangle 6"/>
          <p:cNvSpPr>
            <a:spLocks noChangeArrowheads="1"/>
          </p:cNvSpPr>
          <p:nvPr/>
        </p:nvSpPr>
        <p:spPr bwMode="blackWhite">
          <a:xfrm>
            <a:off x="1641985" y="5513389"/>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3761555" y="3177511"/>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6567950" y="1122825"/>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52</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1524000" y="6575616"/>
            <a:ext cx="8636000" cy="28238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 Insurance Information Institute Annual </a:t>
            </a:r>
            <a:r>
              <a:rPr lang="en-US" sz="1100" i="1">
                <a:solidFill>
                  <a:srgbClr val="000000"/>
                </a:solidFill>
              </a:rPr>
              <a:t>Pulse</a:t>
            </a:r>
            <a:r>
              <a:rPr lang="en-US" sz="1100">
                <a:solidFill>
                  <a:srgbClr val="000000"/>
                </a:solidFill>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625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1822450" y="5454364"/>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1822450" y="1256986"/>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rPr>
              <a:t>Q</a:t>
            </a:r>
            <a:r>
              <a:rPr lang="en-US" sz="1600" b="1" dirty="0">
                <a:solidFill>
                  <a:srgbClr val="28688C"/>
                </a:solidFill>
              </a:rPr>
              <a:t>.</a:t>
            </a:r>
            <a:r>
              <a:rPr lang="en-US" sz="1600" i="1" dirty="0">
                <a:solidFill>
                  <a:srgbClr val="000000"/>
                </a:solidFill>
              </a:rPr>
              <a:t> </a:t>
            </a:r>
            <a:r>
              <a:rPr lang="en-US" sz="1600" b="1" dirty="0">
                <a:solidFill>
                  <a:srgbClr val="28688C"/>
                </a:solidFill>
              </a:rPr>
              <a:t>Do you have renters insurance?</a:t>
            </a:r>
            <a:r>
              <a:rPr lang="en-US" sz="1600" b="1" baseline="30000" dirty="0">
                <a:solidFill>
                  <a:srgbClr val="225A7A"/>
                </a:solidFill>
              </a:rPr>
              <a:t> 1</a:t>
            </a:r>
          </a:p>
          <a:p>
            <a:pPr fontAlgn="base">
              <a:spcBef>
                <a:spcPct val="0"/>
              </a:spcBef>
              <a:spcAft>
                <a:spcPct val="0"/>
              </a:spcAft>
            </a:pPr>
            <a:endParaRPr lang="en-US" sz="1600" b="1" dirty="0">
              <a:solidFill>
                <a:srgbClr val="28688C"/>
              </a:solidFill>
            </a:endParaRPr>
          </a:p>
          <a:p>
            <a:pPr fontAlgn="base">
              <a:spcBef>
                <a:spcPct val="0"/>
              </a:spcBef>
              <a:spcAft>
                <a:spcPct val="0"/>
              </a:spcAft>
            </a:pPr>
            <a:endParaRPr lang="en-US" sz="1600" dirty="0">
              <a:solidFill>
                <a:srgbClr val="000000"/>
              </a:solidFill>
            </a:endParaRPr>
          </a:p>
        </p:txBody>
      </p:sp>
      <p:sp>
        <p:nvSpPr>
          <p:cNvPr id="8" name="Rectangle 7"/>
          <p:cNvSpPr/>
          <p:nvPr/>
        </p:nvSpPr>
        <p:spPr>
          <a:xfrm>
            <a:off x="1822450" y="6150205"/>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rPr>
              <a:t>1</a:t>
            </a:r>
            <a:r>
              <a:rPr lang="en-US" sz="1100" dirty="0">
                <a:solidFill>
                  <a:srgbClr val="000000"/>
                </a:solidFill>
              </a:rPr>
              <a:t>Asked of those who rent their home.</a:t>
            </a:r>
          </a:p>
        </p:txBody>
      </p:sp>
      <p:sp>
        <p:nvSpPr>
          <p:cNvPr id="11" name="AutoShape 6"/>
          <p:cNvSpPr>
            <a:spLocks noChangeArrowheads="1"/>
          </p:cNvSpPr>
          <p:nvPr/>
        </p:nvSpPr>
        <p:spPr bwMode="blackWhite">
          <a:xfrm>
            <a:off x="4219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53</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925612689"/>
              </p:ext>
            </p:extLst>
          </p:nvPr>
        </p:nvGraphicFramePr>
        <p:xfrm>
          <a:off x="1851026" y="1266825"/>
          <a:ext cx="8359774" cy="4330700"/>
        </p:xfrm>
        <a:graphic>
          <a:graphicData uri="http://schemas.openxmlformats.org/presentationml/2006/ole">
            <mc:AlternateContent xmlns:mc="http://schemas.openxmlformats.org/markup-compatibility/2006">
              <mc:Choice xmlns:v="urn:schemas-microsoft-com:vml" Requires="v">
                <p:oleObj spid="_x0000_s2851139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1851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1871663" y="1266826"/>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2079751" name="AutoShape 7"/>
          <p:cNvSpPr>
            <a:spLocks noChangeArrowheads="1"/>
          </p:cNvSpPr>
          <p:nvPr/>
        </p:nvSpPr>
        <p:spPr bwMode="blackWhite">
          <a:xfrm>
            <a:off x="2356486" y="3432176"/>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4886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7767942" y="3619758"/>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by contractors are especially strong</a:t>
            </a:r>
          </a:p>
        </p:txBody>
      </p:sp>
      <p:sp>
        <p:nvSpPr>
          <p:cNvPr id="12" name="Rectangle 6"/>
          <p:cNvSpPr>
            <a:spLocks noChangeArrowheads="1"/>
          </p:cNvSpPr>
          <p:nvPr/>
        </p:nvSpPr>
        <p:spPr bwMode="blackWhite">
          <a:xfrm>
            <a:off x="2343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8662058" y="1057827"/>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334812" y="6611911"/>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73026"/>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152400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54</a:t>
            </a:fld>
            <a:endParaRPr lang="en-US"/>
          </a:p>
        </p:txBody>
      </p:sp>
      <p:sp>
        <p:nvSpPr>
          <p:cNvPr id="38918" name="AutoShape 2" descr="Chart 1, showing growth in real GDP by state"/>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679575" y="1891451"/>
            <a:ext cx="6213694" cy="4439604"/>
          </a:xfrm>
          <a:prstGeom prst="rect">
            <a:avLst/>
          </a:prstGeom>
        </p:spPr>
      </p:pic>
      <p:sp>
        <p:nvSpPr>
          <p:cNvPr id="14" name="AutoShape 8"/>
          <p:cNvSpPr>
            <a:spLocks noChangeArrowheads="1"/>
          </p:cNvSpPr>
          <p:nvPr/>
        </p:nvSpPr>
        <p:spPr bwMode="blackWhite">
          <a:xfrm>
            <a:off x="7975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7998958" y="3784395"/>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55</a:t>
            </a:fld>
            <a:endParaRPr lang="en-US"/>
          </a:p>
        </p:txBody>
      </p:sp>
      <p:sp>
        <p:nvSpPr>
          <p:cNvPr id="7" name="Rectangle 4"/>
          <p:cNvSpPr>
            <a:spLocks noChangeArrowheads="1"/>
          </p:cNvSpPr>
          <p:nvPr/>
        </p:nvSpPr>
        <p:spPr bwMode="blackWhite">
          <a:xfrm>
            <a:off x="1717675" y="5732335"/>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717676" y="1293963"/>
            <a:ext cx="6867823" cy="4333875"/>
          </a:xfrm>
          <a:prstGeom prst="rect">
            <a:avLst/>
          </a:prstGeom>
        </p:spPr>
      </p:pic>
      <p:sp>
        <p:nvSpPr>
          <p:cNvPr id="10" name="Rectangle 5"/>
          <p:cNvSpPr>
            <a:spLocks noChangeArrowheads="1"/>
          </p:cNvSpPr>
          <p:nvPr/>
        </p:nvSpPr>
        <p:spPr bwMode="auto">
          <a:xfrm>
            <a:off x="1524000"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*As of Q1 2015.</a:t>
            </a:r>
          </a:p>
          <a:p>
            <a:pPr marL="133350" indent="-133350" eaLnBrk="0" hangingPunct="0">
              <a:lnSpc>
                <a:spcPct val="90000"/>
              </a:lnSpc>
              <a:buClr>
                <a:schemeClr val="accent2"/>
              </a:buClr>
              <a:tabLst>
                <a:tab pos="112713" algn="r"/>
              </a:tabLst>
            </a:pPr>
            <a:r>
              <a:rPr lang="en-US" sz="1100" dirty="0"/>
              <a:t>Source: Federal Reserve Bank of NY Consumer Credit Panel/Equifax; l. I.I. </a:t>
            </a:r>
          </a:p>
        </p:txBody>
      </p:sp>
      <p:sp>
        <p:nvSpPr>
          <p:cNvPr id="12" name="AutoShape 7"/>
          <p:cNvSpPr>
            <a:spLocks noChangeArrowheads="1"/>
          </p:cNvSpPr>
          <p:nvPr/>
        </p:nvSpPr>
        <p:spPr bwMode="blackWhite">
          <a:xfrm>
            <a:off x="8585499" y="2244299"/>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Auto loan debt outstanding reached $1T for the first time ever in Q1 2015</a:t>
            </a: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2205037" y="2479676"/>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Commercial Lines  Underwriting Performance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1013544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1730376" y="1627188"/>
          <a:ext cx="8766175" cy="4876800"/>
        </p:xfrm>
        <a:graphic>
          <a:graphicData uri="http://schemas.openxmlformats.org/presentationml/2006/ole">
            <mc:AlternateContent xmlns:mc="http://schemas.openxmlformats.org/markup-compatibility/2006">
              <mc:Choice xmlns:v="urn:schemas-microsoft-com:vml" Requires="v">
                <p:oleObj spid="_x0000_s28594216"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1730376"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1595438" y="6319540"/>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(1990-2014); Conning (2015E-17F) 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6224589" y="1184021"/>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57</a:t>
            </a:fld>
            <a:endParaRPr lang="en-US"/>
          </a:p>
        </p:txBody>
      </p:sp>
    </p:spTree>
    <p:extLst>
      <p:ext uri="{BB962C8B-B14F-4D97-AF65-F5344CB8AC3E}">
        <p14:creationId xmlns:p14="http://schemas.microsoft.com/office/powerpoint/2010/main" val="1542153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nvPr>
        </p:nvGraphicFramePr>
        <p:xfrm>
          <a:off x="1817688" y="1331260"/>
          <a:ext cx="8451850" cy="3920191"/>
        </p:xfrm>
        <a:graphic>
          <a:graphicData uri="http://schemas.openxmlformats.org/presentationml/2006/ole">
            <mc:AlternateContent xmlns:mc="http://schemas.openxmlformats.org/markup-compatibility/2006">
              <mc:Choice xmlns:v="urn:schemas-microsoft-com:vml" Requires="v">
                <p:oleObj spid="_x0000_s28595240"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1817688" y="1331260"/>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2962275" y="5339038"/>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Property Underwriting Performance Has Improved in Recent Years, Largely Due to Diminished CAT Activity</a:t>
            </a:r>
          </a:p>
        </p:txBody>
      </p:sp>
      <p:sp>
        <p:nvSpPr>
          <p:cNvPr id="50181" name="Rectangle 5"/>
          <p:cNvSpPr>
            <a:spLocks noChangeArrowheads="1"/>
          </p:cNvSpPr>
          <p:nvPr/>
        </p:nvSpPr>
        <p:spPr bwMode="auto">
          <a:xfrm>
            <a:off x="152400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spTree>
    <p:extLst>
      <p:ext uri="{BB962C8B-B14F-4D97-AF65-F5344CB8AC3E}">
        <p14:creationId xmlns:p14="http://schemas.microsoft.com/office/powerpoint/2010/main" val="2149762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nvPr>
        </p:nvGraphicFramePr>
        <p:xfrm>
          <a:off x="1817688" y="1331914"/>
          <a:ext cx="8477250" cy="3684587"/>
        </p:xfrm>
        <a:graphic>
          <a:graphicData uri="http://schemas.openxmlformats.org/presentationml/2006/ole">
            <mc:AlternateContent xmlns:mc="http://schemas.openxmlformats.org/markup-compatibility/2006">
              <mc:Choice xmlns:v="urn:schemas-microsoft-com:vml" Requires="v">
                <p:oleObj spid="_x0000_s28596264"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1817688" y="1331914"/>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19425" y="5257800"/>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General Liability Underwriting Performance Has Been Volatile in Recent Years</a:t>
            </a:r>
          </a:p>
        </p:txBody>
      </p:sp>
      <p:sp>
        <p:nvSpPr>
          <p:cNvPr id="50181" name="Rectangle 5"/>
          <p:cNvSpPr>
            <a:spLocks noChangeArrowheads="1"/>
          </p:cNvSpPr>
          <p:nvPr/>
        </p:nvSpPr>
        <p:spPr bwMode="auto">
          <a:xfrm>
            <a:off x="152400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Tree>
    <p:extLst>
      <p:ext uri="{BB962C8B-B14F-4D97-AF65-F5344CB8AC3E}">
        <p14:creationId xmlns:p14="http://schemas.microsoft.com/office/powerpoint/2010/main" val="730156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1759387" y="90489"/>
            <a:ext cx="7400925" cy="860425"/>
          </a:xfrm>
        </p:spPr>
        <p:txBody>
          <a:bodyPr/>
          <a:lstStyle/>
          <a:p>
            <a:r>
              <a:rPr lang="en-US" dirty="0" smtClean="0"/>
              <a:t>P/C Insurance Industry </a:t>
            </a:r>
            <a:br>
              <a:rPr lang="en-US" dirty="0" smtClean="0"/>
            </a:br>
            <a:r>
              <a:rPr lang="en-US" dirty="0" smtClean="0"/>
              <a:t>Combined Ratio, 2001–2016:Q1*</a:t>
            </a:r>
          </a:p>
        </p:txBody>
      </p:sp>
      <p:sp>
        <p:nvSpPr>
          <p:cNvPr id="37895" name="Rectangle 3"/>
          <p:cNvSpPr>
            <a:spLocks noChangeArrowheads="1"/>
          </p:cNvSpPr>
          <p:nvPr/>
        </p:nvSpPr>
        <p:spPr bwMode="auto">
          <a:xfrm>
            <a:off x="1473760" y="6308710"/>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ext uri="{D42A27DB-BD31-4B8C-83A1-F6EECF244321}">
                <p14:modId xmlns:p14="http://schemas.microsoft.com/office/powerpoint/2010/main" val="1159219504"/>
              </p:ext>
            </p:extLst>
          </p:nvPr>
        </p:nvGraphicFramePr>
        <p:xfrm>
          <a:off x="1706564" y="2645473"/>
          <a:ext cx="8577263" cy="3614738"/>
        </p:xfrm>
        <a:graphic>
          <a:graphicData uri="http://schemas.openxmlformats.org/presentationml/2006/ole">
            <mc:AlternateContent xmlns:mc="http://schemas.openxmlformats.org/markup-compatibility/2006">
              <mc:Choice xmlns:v="urn:schemas-microsoft-com:vml" Requires="v">
                <p:oleObj spid="_x0000_s28572733" name="Chart" r:id="rId5" imgW="5696119" imgH="2419419" progId="MSGraph.Chart.8">
                  <p:embed followColorScheme="full"/>
                </p:oleObj>
              </mc:Choice>
              <mc:Fallback>
                <p:oleObj name="Chart" r:id="rId5" imgW="5696119" imgH="2419419" progId="MSGraph.Chart.8">
                  <p:embed followColorScheme="full"/>
                  <p:pic>
                    <p:nvPicPr>
                      <p:cNvPr id="0" name=""/>
                      <p:cNvPicPr>
                        <a:picLocks noChangeAspect="1" noChangeArrowheads="1"/>
                      </p:cNvPicPr>
                      <p:nvPr/>
                    </p:nvPicPr>
                    <p:blipFill>
                      <a:blip r:embed="rId6"/>
                      <a:srcRect/>
                      <a:stretch>
                        <a:fillRect/>
                      </a:stretch>
                    </p:blipFill>
                    <p:spPr bwMode="gray">
                      <a:xfrm>
                        <a:off x="1706564"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706564"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5114439" y="2093059"/>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3840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6424849"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8025318" y="1098932"/>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8232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8598771" y="4029417"/>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4608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6921254"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9398451"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5864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9703198" y="4251819"/>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141723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nvPr>
        </p:nvGraphicFramePr>
        <p:xfrm>
          <a:off x="1817688" y="1587500"/>
          <a:ext cx="8451850" cy="3663950"/>
        </p:xfrm>
        <a:graphic>
          <a:graphicData uri="http://schemas.openxmlformats.org/presentationml/2006/ole">
            <mc:AlternateContent xmlns:mc="http://schemas.openxmlformats.org/markup-compatibility/2006">
              <mc:Choice xmlns:v="urn:schemas-microsoft-com:vml" Requires="v">
                <p:oleObj spid="_x0000_s28598312"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1817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2279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
        <p:nvSpPr>
          <p:cNvPr id="8" name="Rectangle 5"/>
          <p:cNvSpPr>
            <a:spLocks noChangeArrowheads="1"/>
          </p:cNvSpPr>
          <p:nvPr/>
        </p:nvSpPr>
        <p:spPr bwMode="auto">
          <a:xfrm>
            <a:off x="152400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2476588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1994–2015P</a:t>
            </a:r>
            <a:endParaRPr lang="en-US" baseline="30000" dirty="0" smtClean="0"/>
          </a:p>
        </p:txBody>
      </p:sp>
      <p:graphicFrame>
        <p:nvGraphicFramePr>
          <p:cNvPr id="53250" name="Object 3"/>
          <p:cNvGraphicFramePr>
            <a:graphicFrameLocks/>
          </p:cNvGraphicFramePr>
          <p:nvPr>
            <p:extLst/>
          </p:nvPr>
        </p:nvGraphicFramePr>
        <p:xfrm>
          <a:off x="1673225" y="1361133"/>
          <a:ext cx="8451850" cy="3879850"/>
        </p:xfrm>
        <a:graphic>
          <a:graphicData uri="http://schemas.openxmlformats.org/presentationml/2006/ole">
            <mc:AlternateContent xmlns:mc="http://schemas.openxmlformats.org/markup-compatibility/2006">
              <mc:Choice xmlns:v="urn:schemas-microsoft-com:vml" Requires="v">
                <p:oleObj spid="_x0000_s28599336"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1673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833717" y="5353051"/>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Results Began to Improve in 2012. Underwriting Results  Deteriorated Markedly from 2007-2010/11 and Were the Worst They Had Been in a Decade. </a:t>
            </a:r>
          </a:p>
        </p:txBody>
      </p:sp>
      <p:sp>
        <p:nvSpPr>
          <p:cNvPr id="53253" name="Rectangle 5"/>
          <p:cNvSpPr>
            <a:spLocks noChangeArrowheads="1"/>
          </p:cNvSpPr>
          <p:nvPr/>
        </p:nvSpPr>
        <p:spPr bwMode="auto">
          <a:xfrm>
            <a:off x="1465008"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(1994-2009); NCCI (2010-2015P) and are for private carriers only; 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8" name="AutoShape 13"/>
          <p:cNvSpPr>
            <a:spLocks noChangeArrowheads="1"/>
          </p:cNvSpPr>
          <p:nvPr/>
        </p:nvSpPr>
        <p:spPr bwMode="blackWhite">
          <a:xfrm>
            <a:off x="8353426" y="1063626"/>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366201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981200" y="379414"/>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Fifth Consecutive Year of Increase</a:t>
            </a:r>
            <a:br>
              <a:rPr lang="en-US" dirty="0" smtClean="0">
                <a:cs typeface="Arial" charset="0"/>
              </a:rPr>
            </a:br>
            <a:r>
              <a:rPr lang="en-US" sz="800" dirty="0">
                <a:cs typeface="Arial" charset="0"/>
              </a:rPr>
              <a:t/>
            </a:r>
            <a:br>
              <a:rPr lang="en-US" sz="800" dirty="0">
                <a:cs typeface="Arial" charset="0"/>
              </a:rPr>
            </a:br>
            <a:r>
              <a:rPr lang="en-US" sz="1600" dirty="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152400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1609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62</a:t>
            </a:fld>
            <a:endParaRPr lang="en-US" dirty="0">
              <a:solidFill>
                <a:srgbClr val="FFFFFF"/>
              </a:solidFill>
              <a:latin typeface="+mn-lt"/>
            </a:endParaRPr>
          </a:p>
        </p:txBody>
      </p:sp>
      <p:sp>
        <p:nvSpPr>
          <p:cNvPr id="116741" name="Text Box 8"/>
          <p:cNvSpPr txBox="1">
            <a:spLocks noChangeArrowheads="1"/>
          </p:cNvSpPr>
          <p:nvPr/>
        </p:nvSpPr>
        <p:spPr bwMode="auto">
          <a:xfrm>
            <a:off x="1524000" y="1344614"/>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5332413" y="5819776"/>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1798639"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NCCI from Annual Statement Data.</a:t>
            </a:r>
          </a:p>
          <a:p>
            <a:pPr eaLnBrk="0" hangingPunct="0">
              <a:tabLst>
                <a:tab pos="512763" algn="l"/>
              </a:tabLst>
            </a:pPr>
            <a:r>
              <a:rPr lang="en-US" sz="1000" dirty="0"/>
              <a:t>	Includes state insurance fund data for the following states: AZ, CA, CO, HI, ID, KY, LA, MD, MO, MT, NM, OK, OR, RI, TX, UT.</a:t>
            </a:r>
          </a:p>
          <a:p>
            <a:pPr eaLnBrk="0" hangingPunct="0">
              <a:tabLst>
                <a:tab pos="512763" algn="l"/>
              </a:tabLst>
            </a:pPr>
            <a:r>
              <a:rPr lang="en-US" sz="1000" dirty="0"/>
              <a:t>	Each calendar year total for State Funds includes all funds operating as a state fund that year.</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2939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63</a:t>
            </a:fld>
            <a:endParaRPr lang="en-US" smtClean="0"/>
          </a:p>
        </p:txBody>
      </p:sp>
      <p:sp>
        <p:nvSpPr>
          <p:cNvPr id="141317" name="Rectangle 2"/>
          <p:cNvSpPr>
            <a:spLocks noGrp="1" noChangeArrowheads="1"/>
          </p:cNvSpPr>
          <p:nvPr>
            <p:ph type="title"/>
          </p:nvPr>
        </p:nvSpPr>
        <p:spPr>
          <a:xfrm>
            <a:off x="1546226" y="90489"/>
            <a:ext cx="7769225" cy="860425"/>
          </a:xfrm>
        </p:spPr>
        <p:txBody>
          <a:bodyPr/>
          <a:lstStyle/>
          <a:p>
            <a:r>
              <a:rPr lang="en-US" sz="2800" dirty="0"/>
              <a:t>2015 Workers Compensation Direct Written Premium Growth, by State*</a:t>
            </a:r>
          </a:p>
        </p:txBody>
      </p:sp>
      <p:sp>
        <p:nvSpPr>
          <p:cNvPr id="20" name="Rectangle 6"/>
          <p:cNvSpPr>
            <a:spLocks noChangeArrowheads="1"/>
          </p:cNvSpPr>
          <p:nvPr/>
        </p:nvSpPr>
        <p:spPr bwMode="black">
          <a:xfrm>
            <a:off x="1716462" y="1083049"/>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PRIVATE CARRIERS: Overall 2015 Growth = +4.3%</a:t>
            </a:r>
          </a:p>
        </p:txBody>
      </p:sp>
      <p:sp>
        <p:nvSpPr>
          <p:cNvPr id="13" name="Rectangle 4"/>
          <p:cNvSpPr>
            <a:spLocks noChangeArrowheads="1"/>
          </p:cNvSpPr>
          <p:nvPr/>
        </p:nvSpPr>
        <p:spPr bwMode="auto">
          <a:xfrm>
            <a:off x="1335088" y="6230194"/>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a:t>Source: NCCI.</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1763" t="11156" r="18492" b="17445"/>
          <a:stretch/>
        </p:blipFill>
        <p:spPr>
          <a:xfrm>
            <a:off x="1609725" y="1656510"/>
            <a:ext cx="7384870" cy="4251895"/>
          </a:xfrm>
          <a:prstGeom prst="rect">
            <a:avLst/>
          </a:prstGeom>
        </p:spPr>
      </p:pic>
      <p:sp>
        <p:nvSpPr>
          <p:cNvPr id="10" name="Text Box 17"/>
          <p:cNvSpPr txBox="1">
            <a:spLocks noChangeArrowheads="1"/>
          </p:cNvSpPr>
          <p:nvPr/>
        </p:nvSpPr>
        <p:spPr bwMode="auto">
          <a:xfrm>
            <a:off x="8482438" y="1735340"/>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a:solidFill>
                  <a:schemeClr val="bg1"/>
                </a:solidFill>
                <a:latin typeface="Arial" pitchFamily="34" charset="0"/>
                <a:cs typeface="Arial" pitchFamily="34" charset="0"/>
              </a:rPr>
              <a:t>While growth rates varied widely, most states experienced modest positive growth in 2015</a:t>
            </a:r>
          </a:p>
        </p:txBody>
      </p:sp>
    </p:spTree>
    <p:extLst>
      <p:ext uri="{BB962C8B-B14F-4D97-AF65-F5344CB8AC3E}">
        <p14:creationId xmlns:p14="http://schemas.microsoft.com/office/powerpoint/2010/main" val="26460758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2015</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10024523" y="6411240"/>
            <a:ext cx="457200" cy="117725"/>
          </a:xfrm>
          <a:prstGeom prst="rect">
            <a:avLst/>
          </a:prstGeom>
        </p:spPr>
        <p:txBody>
          <a:bodyPr/>
          <a:lstStyle/>
          <a:p>
            <a:fld id="{92DC2852-4524-4D94-B636-4315D37E8450}" type="slidenum">
              <a:rPr lang="en-US" smtClean="0"/>
              <a:pPr/>
              <a:t>64</a:t>
            </a:fld>
            <a:endParaRPr lang="en-US" dirty="0"/>
          </a:p>
        </p:txBody>
      </p:sp>
      <p:graphicFrame>
        <p:nvGraphicFramePr>
          <p:cNvPr id="5" name="Content Placeholder 4"/>
          <p:cNvGraphicFramePr>
            <a:graphicFrameLocks noGrp="1"/>
          </p:cNvGraphicFramePr>
          <p:nvPr>
            <p:ph idx="4294967295"/>
            <p:extLst/>
          </p:nvPr>
        </p:nvGraphicFramePr>
        <p:xfrm>
          <a:off x="1497843" y="1553942"/>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1519451"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t>Percent</a:t>
            </a:r>
          </a:p>
        </p:txBody>
      </p:sp>
      <p:sp>
        <p:nvSpPr>
          <p:cNvPr id="8" name="Text Box 4"/>
          <p:cNvSpPr txBox="1">
            <a:spLocks noChangeArrowheads="1"/>
          </p:cNvSpPr>
          <p:nvPr/>
        </p:nvSpPr>
        <p:spPr bwMode="auto">
          <a:xfrm>
            <a:off x="5332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t>Accident Year</a:t>
            </a:r>
          </a:p>
        </p:txBody>
      </p:sp>
      <p:sp>
        <p:nvSpPr>
          <p:cNvPr id="9" name="Text Box 5"/>
          <p:cNvSpPr txBox="1">
            <a:spLocks noChangeArrowheads="1"/>
          </p:cNvSpPr>
          <p:nvPr/>
        </p:nvSpPr>
        <p:spPr bwMode="auto">
          <a:xfrm>
            <a:off x="1602657"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p>
          <a:p>
            <a:pPr>
              <a:tabLst>
                <a:tab pos="515695" algn="l"/>
              </a:tabLst>
            </a:pPr>
            <a:r>
              <a:rPr lang="en-US" sz="1000" dirty="0"/>
              <a:t>*Adjustments primarily due to significant audit activity.</a:t>
            </a:r>
          </a:p>
          <a:p>
            <a:pPr>
              <a:tabLst>
                <a:tab pos="515695" algn="l"/>
              </a:tabLst>
            </a:pPr>
            <a:r>
              <a:rPr lang="en-US" sz="1000" dirty="0"/>
              <a:t>2015p: Preliminary based on data valued as of 12/31/2015.</a:t>
            </a:r>
          </a:p>
          <a:p>
            <a:pPr>
              <a:tabLst>
                <a:tab pos="515695" algn="l"/>
              </a:tabLst>
            </a:pPr>
            <a:r>
              <a:rPr lang="en-US" sz="1000" dirty="0"/>
              <a:t>Source: NCCI Financial Call data, developed to ultimate and adjusted to current wage an voluntary loss cost level; Excludes high deductible policies; 1994-2014: Based on data through 12/31/14.  Data for all states where NCCI provides ratemaking services, excluding WV.</a:t>
            </a:r>
          </a:p>
          <a:p>
            <a:pPr>
              <a:tabLst>
                <a:tab pos="515695" algn="l"/>
              </a:tabLst>
            </a:pPr>
            <a:r>
              <a:rPr lang="en-US" sz="1000" dirty="0"/>
              <a:t>Frequency is the number of lost-time claims per $1M pure premium at current wage and voluntary loss cost level</a:t>
            </a:r>
          </a:p>
        </p:txBody>
      </p:sp>
      <p:sp>
        <p:nvSpPr>
          <p:cNvPr id="10" name="Text Box 3"/>
          <p:cNvSpPr txBox="1">
            <a:spLocks noChangeArrowheads="1"/>
          </p:cNvSpPr>
          <p:nvPr/>
        </p:nvSpPr>
        <p:spPr bwMode="auto">
          <a:xfrm>
            <a:off x="3710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Average Annual Change = –3.6%</a:t>
            </a:r>
          </a:p>
          <a:p>
            <a:pPr algn="ctr" eaLnBrk="0" hangingPunct="0"/>
            <a:r>
              <a:rPr lang="en-US" sz="1400" b="1" dirty="0"/>
              <a:t>(1994–2014)</a:t>
            </a:r>
            <a:endParaRPr lang="en-US" sz="1400" b="1" dirty="0">
              <a:solidFill>
                <a:schemeClr val="bg2"/>
              </a:solidFill>
            </a:endParaRPr>
          </a:p>
        </p:txBody>
      </p:sp>
    </p:spTree>
    <p:extLst>
      <p:ext uri="{BB962C8B-B14F-4D97-AF65-F5344CB8AC3E}">
        <p14:creationId xmlns:p14="http://schemas.microsoft.com/office/powerpoint/2010/main" val="82782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1598613" y="73025"/>
            <a:ext cx="9144000" cy="806450"/>
          </a:xfrm>
        </p:spPr>
        <p:txBody>
          <a:bodyPr/>
          <a:lstStyle/>
          <a:p>
            <a:pPr>
              <a:tabLst>
                <a:tab pos="6673850" algn="l"/>
              </a:tabLst>
            </a:pPr>
            <a:r>
              <a:rPr lang="en-US" dirty="0" smtClean="0"/>
              <a:t>Workers Compensation Medical Severity:</a:t>
            </a:r>
            <a:br>
              <a:rPr lang="en-US" dirty="0" smtClean="0"/>
            </a:br>
            <a:r>
              <a:rPr lang="en-US" dirty="0" smtClean="0"/>
              <a:t>Small Decrease in 2015</a:t>
            </a:r>
            <a:endParaRPr lang="en-US" sz="1600" dirty="0">
              <a:solidFill>
                <a:schemeClr val="tx1"/>
              </a:solidFill>
            </a:endParaRPr>
          </a:p>
        </p:txBody>
      </p:sp>
      <p:sp>
        <p:nvSpPr>
          <p:cNvPr id="3" name="Slide Number Placeholder 2"/>
          <p:cNvSpPr>
            <a:spLocks noGrp="1"/>
          </p:cNvSpPr>
          <p:nvPr>
            <p:ph type="sldNum" sz="quarter" idx="12"/>
          </p:nvPr>
        </p:nvSpPr>
        <p:spPr>
          <a:xfrm>
            <a:off x="5905500" y="6607176"/>
            <a:ext cx="457200" cy="119063"/>
          </a:xfrm>
        </p:spPr>
        <p:txBody>
          <a:bodyPr/>
          <a:lstStyle/>
          <a:p>
            <a:pPr algn="l">
              <a:defRPr/>
            </a:pPr>
            <a:fld id="{4252D41D-0AC1-48AB-9F77-182A8D0EF7F4}" type="slidenum">
              <a:rPr lang="en-US" smtClean="0">
                <a:solidFill>
                  <a:schemeClr val="bg1"/>
                </a:solidFill>
              </a:rPr>
              <a:pPr algn="l">
                <a:defRPr/>
              </a:pPr>
              <a:t>65</a:t>
            </a:fld>
            <a:endParaRPr lang="en-US" dirty="0">
              <a:solidFill>
                <a:schemeClr val="bg1"/>
              </a:solidFill>
            </a:endParaRPr>
          </a:p>
        </p:txBody>
      </p:sp>
      <p:sp>
        <p:nvSpPr>
          <p:cNvPr id="2137091" name="Text Box 4"/>
          <p:cNvSpPr txBox="1">
            <a:spLocks noChangeArrowheads="1"/>
          </p:cNvSpPr>
          <p:nvPr/>
        </p:nvSpPr>
        <p:spPr bwMode="auto">
          <a:xfrm>
            <a:off x="5332413" y="5819776"/>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2311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3890964"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714500" y="1030440"/>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716089" y="1471613"/>
          <a:ext cx="8899525" cy="4597400"/>
        </p:xfrm>
        <a:graphic>
          <a:graphicData uri="http://schemas.openxmlformats.org/presentationml/2006/ole">
            <mc:AlternateContent xmlns:mc="http://schemas.openxmlformats.org/markup-compatibility/2006">
              <mc:Choice xmlns:v="urn:schemas-microsoft-com:vml" Requires="v">
                <p:oleObj spid="_x0000_s28603432" name="Worksheet" r:id="rId4" imgW="8762844" imgH="4771921" progId="Excel.Sheet.8">
                  <p:embed/>
                </p:oleObj>
              </mc:Choice>
              <mc:Fallback>
                <p:oleObj name="Worksheet" r:id="rId4" imgW="8762844" imgH="4771921" progId="Excel.Sheet.8">
                  <p:embed/>
                  <p:pic>
                    <p:nvPicPr>
                      <p:cNvPr id="2137095" name="Content Placeholder 4"/>
                      <p:cNvPicPr>
                        <a:picLocks noChangeArrowheads="1"/>
                      </p:cNvPicPr>
                      <p:nvPr/>
                    </p:nvPicPr>
                    <p:blipFill>
                      <a:blip r:embed="rId5"/>
                      <a:srcRect/>
                      <a:stretch>
                        <a:fillRect/>
                      </a:stretch>
                    </p:blipFill>
                    <p:spPr bwMode="auto">
                      <a:xfrm>
                        <a:off x="1716089"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1614488" y="6219825"/>
            <a:ext cx="8384919" cy="553998"/>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1991-2013: Based on data through 12/31/2014, developed to ultimate</a:t>
            </a:r>
          </a:p>
          <a:p>
            <a:r>
              <a:rPr lang="en-US" sz="1000" dirty="0"/>
              <a:t>Based on the states where NCCI provides ratemaking services including state funds, excluding WV; Excludes high deductible policies.</a:t>
            </a:r>
          </a:p>
        </p:txBody>
      </p:sp>
      <p:sp>
        <p:nvSpPr>
          <p:cNvPr id="2137097" name="Text Box 8"/>
          <p:cNvSpPr txBox="1">
            <a:spLocks noChangeArrowheads="1"/>
          </p:cNvSpPr>
          <p:nvPr/>
        </p:nvSpPr>
        <p:spPr bwMode="auto">
          <a:xfrm>
            <a:off x="2418301" y="2917185"/>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252%</a:t>
            </a:r>
          </a:p>
          <a:p>
            <a:pPr algn="ctr"/>
            <a:r>
              <a:rPr lang="en-US" sz="2000" b="1" dirty="0">
                <a:solidFill>
                  <a:srgbClr val="3333FF"/>
                </a:solidFill>
              </a:rPr>
              <a:t>(1991-2015p)</a:t>
            </a:r>
          </a:p>
        </p:txBody>
      </p:sp>
      <p:sp>
        <p:nvSpPr>
          <p:cNvPr id="12" name="Text Box 7"/>
          <p:cNvSpPr txBox="1">
            <a:spLocks noChangeArrowheads="1"/>
          </p:cNvSpPr>
          <p:nvPr/>
        </p:nvSpPr>
        <p:spPr bwMode="auto">
          <a:xfrm>
            <a:off x="5273421" y="6129492"/>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4223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a:t>
            </a:r>
            <a:r>
              <a:rPr lang="en-US" b="1" i="1" dirty="0" smtClean="0">
                <a:solidFill>
                  <a:schemeClr val="bg1"/>
                </a:solidFill>
                <a:cs typeface="+mn-cs"/>
              </a:rPr>
              <a:t>down</a:t>
            </a:r>
            <a:r>
              <a:rPr lang="en-US" b="1" dirty="0" smtClean="0">
                <a:solidFill>
                  <a:schemeClr val="bg1"/>
                </a:solidFill>
                <a:cs typeface="+mn-cs"/>
              </a:rPr>
              <a:t> </a:t>
            </a:r>
            <a:r>
              <a:rPr lang="en-US" b="1" dirty="0">
                <a:solidFill>
                  <a:schemeClr val="bg1"/>
                </a:solidFill>
                <a:cs typeface="+mn-cs"/>
              </a:rPr>
              <a:t>1</a:t>
            </a:r>
            <a:r>
              <a:rPr lang="en-US" b="1" dirty="0" smtClean="0">
                <a:solidFill>
                  <a:schemeClr val="bg1"/>
                </a:solidFill>
                <a:cs typeface="+mn-cs"/>
              </a:rPr>
              <a:t>%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3547508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2109788"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1769298" y="4000245"/>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1739900" y="1371600"/>
          <a:ext cx="8661400" cy="3594100"/>
        </p:xfrm>
        <a:graphic>
          <a:graphicData uri="http://schemas.openxmlformats.org/presentationml/2006/ole">
            <mc:AlternateContent xmlns:mc="http://schemas.openxmlformats.org/markup-compatibility/2006">
              <mc:Choice xmlns:v="urn:schemas-microsoft-com:vml" Requires="v">
                <p:oleObj spid="_x0000_s28593193"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1739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152400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6/12/16.  2016 figure stated in 2015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1730477" y="4872040"/>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7427232" y="1371601"/>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8586953" y="5061188"/>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$10.3B in insured CAT losses though 6/12/16 </a:t>
            </a:r>
          </a:p>
        </p:txBody>
      </p:sp>
      <p:sp>
        <p:nvSpPr>
          <p:cNvPr id="1929227" name="Rectangle 9"/>
          <p:cNvSpPr>
            <a:spLocks noChangeArrowheads="1"/>
          </p:cNvSpPr>
          <p:nvPr/>
        </p:nvSpPr>
        <p:spPr bwMode="black">
          <a:xfrm>
            <a:off x="1634968" y="1162051"/>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67</a:t>
            </a:fld>
            <a:endParaRPr lang="en-US"/>
          </a:p>
        </p:txBody>
      </p:sp>
    </p:spTree>
    <p:extLst>
      <p:ext uri="{BB962C8B-B14F-4D97-AF65-F5344CB8AC3E}">
        <p14:creationId xmlns:p14="http://schemas.microsoft.com/office/powerpoint/2010/main" val="4084573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68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1524001"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(2010-15E) 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1795464" y="1301750"/>
          <a:ext cx="8670925" cy="4243388"/>
        </p:xfrm>
        <a:graphic>
          <a:graphicData uri="http://schemas.openxmlformats.org/presentationml/2006/ole">
            <mc:AlternateContent xmlns:mc="http://schemas.openxmlformats.org/markup-compatibility/2006">
              <mc:Choice xmlns:v="urn:schemas-microsoft-com:vml" Requires="v">
                <p:oleObj spid="_x0000_s28568656"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1795464"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2224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4313239"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5.46*</a:t>
            </a:r>
          </a:p>
        </p:txBody>
      </p:sp>
      <p:sp>
        <p:nvSpPr>
          <p:cNvPr id="32778" name="Rectangle 6"/>
          <p:cNvSpPr>
            <a:spLocks noChangeArrowheads="1"/>
          </p:cNvSpPr>
          <p:nvPr/>
        </p:nvSpPr>
        <p:spPr bwMode="black">
          <a:xfrm>
            <a:off x="1725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7039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69</a:t>
            </a:fld>
            <a:endParaRPr lang="en-US" smtClean="0"/>
          </a:p>
        </p:txBody>
      </p:sp>
      <p:sp>
        <p:nvSpPr>
          <p:cNvPr id="33798" name="Freeform 2"/>
          <p:cNvSpPr>
            <a:spLocks/>
          </p:cNvSpPr>
          <p:nvPr/>
        </p:nvSpPr>
        <p:spPr bwMode="gray">
          <a:xfrm>
            <a:off x="5948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1568451" y="90489"/>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3683001" y="1584325"/>
          <a:ext cx="4486275" cy="3695700"/>
        </p:xfrm>
        <a:graphic>
          <a:graphicData uri="http://schemas.openxmlformats.org/presentationml/2006/ole">
            <mc:AlternateContent xmlns:mc="http://schemas.openxmlformats.org/markup-compatibility/2006">
              <mc:Choice xmlns:v="urn:schemas-microsoft-com:vml" Requires="v">
                <p:oleObj spid="_x0000_s2820247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3683001"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1524000" y="5457826"/>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2014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7920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$161.2</a:t>
            </a:r>
          </a:p>
        </p:txBody>
      </p:sp>
      <p:sp>
        <p:nvSpPr>
          <p:cNvPr id="33802" name="Rectangle 8"/>
          <p:cNvSpPr>
            <a:spLocks noChangeArrowheads="1"/>
          </p:cNvSpPr>
          <p:nvPr/>
        </p:nvSpPr>
        <p:spPr bwMode="gray">
          <a:xfrm>
            <a:off x="6481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$6.0</a:t>
            </a:r>
          </a:p>
        </p:txBody>
      </p:sp>
      <p:sp>
        <p:nvSpPr>
          <p:cNvPr id="33803" name="Rectangle 11"/>
          <p:cNvSpPr>
            <a:spLocks noChangeArrowheads="1"/>
          </p:cNvSpPr>
          <p:nvPr/>
        </p:nvSpPr>
        <p:spPr bwMode="gray">
          <a:xfrm>
            <a:off x="3071814"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$154.9</a:t>
            </a:r>
          </a:p>
        </p:txBody>
      </p:sp>
      <p:sp>
        <p:nvSpPr>
          <p:cNvPr id="33804" name="Rectangle 13"/>
          <p:cNvSpPr>
            <a:spLocks noChangeArrowheads="1"/>
          </p:cNvSpPr>
          <p:nvPr/>
        </p:nvSpPr>
        <p:spPr bwMode="gray">
          <a:xfrm>
            <a:off x="2261266" y="2856476"/>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$26.9</a:t>
            </a:r>
            <a:endParaRPr lang="en-US" sz="1400" i="1" dirty="0"/>
          </a:p>
        </p:txBody>
      </p:sp>
      <p:sp>
        <p:nvSpPr>
          <p:cNvPr id="33805" name="Rectangle 14"/>
          <p:cNvSpPr>
            <a:spLocks noChangeArrowheads="1"/>
          </p:cNvSpPr>
          <p:nvPr/>
        </p:nvSpPr>
        <p:spPr bwMode="gray">
          <a:xfrm>
            <a:off x="3355309" y="211944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$24.5</a:t>
            </a:r>
          </a:p>
        </p:txBody>
      </p:sp>
      <p:sp>
        <p:nvSpPr>
          <p:cNvPr id="33806" name="Rectangle 15"/>
          <p:cNvSpPr>
            <a:spLocks noChangeArrowheads="1"/>
          </p:cNvSpPr>
          <p:nvPr/>
        </p:nvSpPr>
        <p:spPr bwMode="gray">
          <a:xfrm>
            <a:off x="2613026" y="1730376"/>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$0.5</a:t>
            </a:r>
          </a:p>
        </p:txBody>
      </p:sp>
      <p:sp>
        <p:nvSpPr>
          <p:cNvPr id="33807" name="Rectangle 15"/>
          <p:cNvSpPr>
            <a:spLocks noChangeArrowheads="1"/>
          </p:cNvSpPr>
          <p:nvPr/>
        </p:nvSpPr>
        <p:spPr bwMode="gray">
          <a:xfrm>
            <a:off x="2841625" y="1155701"/>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$21.4</a:t>
            </a:r>
          </a:p>
        </p:txBody>
      </p:sp>
      <p:sp>
        <p:nvSpPr>
          <p:cNvPr id="33808" name="Freeform 2"/>
          <p:cNvSpPr>
            <a:spLocks/>
          </p:cNvSpPr>
          <p:nvPr/>
        </p:nvSpPr>
        <p:spPr bwMode="gray">
          <a:xfrm>
            <a:off x="6132767" y="1489743"/>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6631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$0.2</a:t>
            </a:r>
          </a:p>
        </p:txBody>
      </p:sp>
      <p:sp>
        <p:nvSpPr>
          <p:cNvPr id="33810" name="Freeform 2"/>
          <p:cNvSpPr>
            <a:spLocks/>
          </p:cNvSpPr>
          <p:nvPr/>
        </p:nvSpPr>
        <p:spPr bwMode="gray">
          <a:xfrm rot="5400000">
            <a:off x="5101432" y="1141747"/>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6012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7808914"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1782764" y="3479801"/>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7939550" y="135685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1995-2014 totaled $395.6B, an average of $19.8B per year or $1.65B per month</a:t>
            </a:r>
          </a:p>
        </p:txBody>
      </p:sp>
      <p:sp>
        <p:nvSpPr>
          <p:cNvPr id="23" name="AutoShape 17"/>
          <p:cNvSpPr>
            <a:spLocks noChangeArrowheads="1"/>
          </p:cNvSpPr>
          <p:nvPr/>
        </p:nvSpPr>
        <p:spPr bwMode="blackWhite">
          <a:xfrm>
            <a:off x="1638365" y="1338264"/>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are will push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353778" y="1155701"/>
          <a:ext cx="8915401" cy="5889625"/>
        </p:xfrm>
        <a:graphic>
          <a:graphicData uri="http://schemas.openxmlformats.org/presentationml/2006/ole">
            <mc:AlternateContent xmlns:mc="http://schemas.openxmlformats.org/markup-compatibility/2006">
              <mc:Choice xmlns:v="urn:schemas-microsoft-com:vml" Requires="v">
                <p:oleObj spid="_x0000_s28612629"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353778" y="1155701"/>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1602808" y="6249803"/>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4357722"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7712297" y="2045802"/>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9258618"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7461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8698192" y="5187978"/>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709739"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9735739" y="304688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1566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3148325" y="5345881"/>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3626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2495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4483656"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5464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7794172" y="263911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9694633"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4155670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70</a:t>
            </a:fld>
            <a:endParaRPr lang="en-US" smtClean="0">
              <a:solidFill>
                <a:srgbClr val="000000"/>
              </a:solidFill>
            </a:endParaRPr>
          </a:p>
        </p:txBody>
      </p:sp>
      <p:sp>
        <p:nvSpPr>
          <p:cNvPr id="31750" name="Rectangle 2"/>
          <p:cNvSpPr>
            <a:spLocks noGrp="1" noChangeArrowheads="1"/>
          </p:cNvSpPr>
          <p:nvPr>
            <p:ph type="title"/>
          </p:nvPr>
        </p:nvSpPr>
        <p:spPr>
          <a:xfrm>
            <a:off x="1752601" y="90489"/>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1871663" y="1365251"/>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1564342" y="2176464"/>
          <a:ext cx="8964613" cy="3348037"/>
        </p:xfrm>
        <a:graphic>
          <a:graphicData uri="http://schemas.openxmlformats.org/presentationml/2006/ole">
            <mc:AlternateContent xmlns:mc="http://schemas.openxmlformats.org/markup-compatibility/2006">
              <mc:Choice xmlns:v="urn:schemas-microsoft-com:vml" Requires="v">
                <p:oleObj spid="_x0000_s2835392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1564342" y="2176464"/>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5417575"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2394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4669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2773776" y="5380446"/>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419069"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672048" y="159339"/>
            <a:ext cx="8609510" cy="795370"/>
          </a:xfrm>
        </p:spPr>
        <p:txBody>
          <a:bodyPr/>
          <a:lstStyle/>
          <a:p>
            <a:pPr lvl="0"/>
            <a:r>
              <a:rPr lang="de-DE" dirty="0" smtClean="0">
                <a:solidFill>
                  <a:srgbClr val="2B7299"/>
                </a:solidFill>
              </a:rPr>
              <a:t>Winter Storm Losses </a:t>
            </a:r>
            <a:r>
              <a:rPr lang="de-DE" dirty="0">
                <a:solidFill>
                  <a:srgbClr val="2B7299"/>
                </a:solidFill>
              </a:rPr>
              <a:t>in the </a:t>
            </a:r>
            <a:r>
              <a:rPr lang="de-DE" dirty="0" smtClean="0">
                <a:solidFill>
                  <a:srgbClr val="2B7299"/>
                </a:solidFill>
              </a:rPr>
              <a:t>US</a:t>
            </a:r>
            <a:br>
              <a:rPr lang="de-DE" dirty="0" smtClean="0">
                <a:solidFill>
                  <a:srgbClr val="2B7299"/>
                </a:solidFill>
              </a:rPr>
            </a:br>
            <a:r>
              <a:rPr lang="de-DE" dirty="0" smtClean="0">
                <a:solidFill>
                  <a:srgbClr val="2B7299"/>
                </a:solidFill>
              </a:rPr>
              <a:t>1980 </a:t>
            </a:r>
            <a:r>
              <a:rPr lang="de-DE" dirty="0">
                <a:solidFill>
                  <a:srgbClr val="2B7299"/>
                </a:solidFill>
              </a:rPr>
              <a:t>– </a:t>
            </a:r>
            <a:r>
              <a:rPr lang="de-DE" dirty="0" smtClean="0">
                <a:solidFill>
                  <a:srgbClr val="2B7299"/>
                </a:solidFill>
              </a:rPr>
              <a:t>2015 (</a:t>
            </a:r>
            <a:r>
              <a:rPr lang="de-DE" sz="2000" dirty="0">
                <a:solidFill>
                  <a:srgbClr val="2B7299"/>
                </a:solidFill>
              </a:rPr>
              <a:t>Overall and Insured Losses)* </a:t>
            </a:r>
          </a:p>
        </p:txBody>
      </p:sp>
      <p:sp>
        <p:nvSpPr>
          <p:cNvPr id="17" name="TextBox 16"/>
          <p:cNvSpPr txBox="1"/>
          <p:nvPr/>
        </p:nvSpPr>
        <p:spPr>
          <a:xfrm>
            <a:off x="9892823" y="6340317"/>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71</a:t>
            </a:fld>
            <a:endParaRPr lang="en-US" sz="1000" dirty="0">
              <a:solidFill>
                <a:schemeClr val="accent4">
                  <a:lumMod val="75000"/>
                </a:schemeClr>
              </a:solidFill>
            </a:endParaRPr>
          </a:p>
        </p:txBody>
      </p:sp>
      <p:grpSp>
        <p:nvGrpSpPr>
          <p:cNvPr id="2" name="Gruppieren 18"/>
          <p:cNvGrpSpPr>
            <a:grpSpLocks/>
          </p:cNvGrpSpPr>
          <p:nvPr/>
        </p:nvGrpSpPr>
        <p:grpSpPr bwMode="auto">
          <a:xfrm>
            <a:off x="9184358"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8674985"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672048" y="6463426"/>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672049" y="1891409"/>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7658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672048" y="2375388"/>
            <a:ext cx="7463418" cy="3738724"/>
          </a:xfrm>
          <a:prstGeom prst="rect">
            <a:avLst/>
          </a:prstGeom>
        </p:spPr>
      </p:pic>
      <p:sp>
        <p:nvSpPr>
          <p:cNvPr id="21" name="Textfeld 13"/>
          <p:cNvSpPr txBox="1">
            <a:spLocks noChangeArrowheads="1"/>
          </p:cNvSpPr>
          <p:nvPr/>
        </p:nvSpPr>
        <p:spPr bwMode="auto">
          <a:xfrm>
            <a:off x="9216464"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672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a:t>
            </a:r>
            <a:r>
              <a:rPr lang="en-US" dirty="0" smtClean="0"/>
              <a:t>2015</a:t>
            </a:r>
            <a:endParaRPr lang="de-DE" dirty="0">
              <a:solidFill>
                <a:srgbClr val="4D4E53"/>
              </a:solidFill>
            </a:endParaRPr>
          </a:p>
        </p:txBody>
      </p:sp>
      <p:sp>
        <p:nvSpPr>
          <p:cNvPr id="14" name="TextBox 13"/>
          <p:cNvSpPr txBox="1"/>
          <p:nvPr/>
        </p:nvSpPr>
        <p:spPr>
          <a:xfrm>
            <a:off x="9888786" y="6354657"/>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72</a:t>
            </a:fld>
            <a:endParaRPr lang="en-US" sz="1000" dirty="0">
              <a:solidFill>
                <a:schemeClr val="accent4">
                  <a:lumMod val="75000"/>
                </a:schemeClr>
              </a:solidFill>
            </a:endParaRPr>
          </a:p>
        </p:txBody>
      </p:sp>
      <p:sp>
        <p:nvSpPr>
          <p:cNvPr id="44" name="Textfeld 9"/>
          <p:cNvSpPr txBox="1"/>
          <p:nvPr/>
        </p:nvSpPr>
        <p:spPr bwMode="auto">
          <a:xfrm>
            <a:off x="1729031"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7998051"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672049"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1729030" y="6539319"/>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8281996" y="1180124"/>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3807967" y="1797975"/>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2008-2015 has been the most expensive on record for insured losses from “Convective Events” (severe thunderstorms, tornado, hail, lightning and flash flood)</a:t>
            </a:r>
            <a:endParaRPr lang="en-US" b="1" dirty="0">
              <a:solidFill>
                <a:schemeClr val="bg1"/>
              </a:solidFill>
            </a:endParaRPr>
          </a:p>
        </p:txBody>
      </p:sp>
      <p:pic>
        <p:nvPicPr>
          <p:cNvPr id="17" name="Grafik 1"/>
          <p:cNvPicPr>
            <a:picLocks noChangeAspect="1"/>
          </p:cNvPicPr>
          <p:nvPr/>
        </p:nvPicPr>
        <p:blipFill>
          <a:blip r:embed="rId4"/>
          <a:stretch>
            <a:fillRect/>
          </a:stretch>
        </p:blipFill>
        <p:spPr>
          <a:xfrm>
            <a:off x="1844604" y="1956801"/>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73</a:t>
            </a:fld>
            <a:endParaRPr lang="en-US" dirty="0">
              <a:solidFill>
                <a:srgbClr val="000000"/>
              </a:solidFill>
            </a:endParaRPr>
          </a:p>
        </p:txBody>
      </p:sp>
      <p:sp>
        <p:nvSpPr>
          <p:cNvPr id="10" name="Rectangle 6"/>
          <p:cNvSpPr>
            <a:spLocks noChangeArrowheads="1"/>
          </p:cNvSpPr>
          <p:nvPr/>
        </p:nvSpPr>
        <p:spPr bwMode="blackWhite">
          <a:xfrm>
            <a:off x="1939925" y="5561014"/>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1524000" y="6426201"/>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1609726" y="1671201"/>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6258374" y="1671201"/>
            <a:ext cx="4106336" cy="2490321"/>
          </a:xfrm>
          <a:prstGeom prst="rect">
            <a:avLst/>
          </a:prstGeom>
          <a:ln>
            <a:solidFill>
              <a:schemeClr val="accent1"/>
            </a:solidFill>
          </a:ln>
        </p:spPr>
      </p:pic>
      <p:sp>
        <p:nvSpPr>
          <p:cNvPr id="12" name="TextBox 1"/>
          <p:cNvSpPr txBox="1"/>
          <p:nvPr/>
        </p:nvSpPr>
        <p:spPr>
          <a:xfrm>
            <a:off x="2612962" y="1192708"/>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US Property CAT ROL</a:t>
            </a:r>
          </a:p>
        </p:txBody>
      </p:sp>
      <p:sp>
        <p:nvSpPr>
          <p:cNvPr id="13" name="TextBox 1"/>
          <p:cNvSpPr txBox="1"/>
          <p:nvPr/>
        </p:nvSpPr>
        <p:spPr>
          <a:xfrm>
            <a:off x="6963723" y="1177688"/>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Global Reinsurance ROE</a:t>
            </a: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152400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10125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4575178"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2105028" y="2125662"/>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2825547" y="3629793"/>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75</a:t>
            </a:fld>
            <a:endParaRPr lang="en-US" dirty="0" smtClean="0"/>
          </a:p>
        </p:txBody>
      </p:sp>
      <p:sp>
        <p:nvSpPr>
          <p:cNvPr id="82949" name="Rectangle 2"/>
          <p:cNvSpPr>
            <a:spLocks noGrp="1" noChangeArrowheads="1"/>
          </p:cNvSpPr>
          <p:nvPr>
            <p:ph type="title"/>
          </p:nvPr>
        </p:nvSpPr>
        <p:spPr>
          <a:xfrm>
            <a:off x="1609725" y="81728"/>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4514" y="1219103"/>
            <a:ext cx="4560095" cy="5104773"/>
          </a:xfrm>
          <a:prstGeom prst="rect">
            <a:avLst/>
          </a:prstGeom>
        </p:spPr>
      </p:pic>
      <p:sp>
        <p:nvSpPr>
          <p:cNvPr id="7" name="AutoShape 14"/>
          <p:cNvSpPr>
            <a:spLocks noChangeArrowheads="1"/>
          </p:cNvSpPr>
          <p:nvPr/>
        </p:nvSpPr>
        <p:spPr bwMode="blackWhite">
          <a:xfrm>
            <a:off x="6993067" y="1219103"/>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152400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6765702" y="2681846"/>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668928"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76</a:t>
            </a:fld>
            <a:endParaRPr lang="en-US" sz="900"/>
          </a:p>
        </p:txBody>
      </p:sp>
      <p:sp>
        <p:nvSpPr>
          <p:cNvPr id="65541" name="Rectangle 2"/>
          <p:cNvSpPr>
            <a:spLocks noGrp="1" noChangeArrowheads="1"/>
          </p:cNvSpPr>
          <p:nvPr>
            <p:ph type="title" idx="4294967295"/>
          </p:nvPr>
        </p:nvSpPr>
        <p:spPr>
          <a:xfrm>
            <a:off x="1556982" y="129817"/>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84803" y="1103314"/>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36846"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5848" y="2745214"/>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8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46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784350" y="90489"/>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1871663" y="11398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524000"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1797049" y="1376220"/>
          <a:ext cx="8597900" cy="4203700"/>
        </p:xfrm>
        <a:graphic>
          <a:graphicData uri="http://schemas.openxmlformats.org/presentationml/2006/ole">
            <mc:AlternateContent xmlns:mc="http://schemas.openxmlformats.org/markup-compatibility/2006">
              <mc:Choice xmlns:v="urn:schemas-microsoft-com:vml" Requires="v">
                <p:oleObj spid="_x0000_s28383574"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1797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1938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9555164"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69891" y="1123157"/>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7264859" y="1234177"/>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77111" y="1133881"/>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97517" y="1515763"/>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02871" y="2097882"/>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1492251"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644651" y="15876"/>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48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95429" y="1549401"/>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61550" y="1755538"/>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40703" y="2633457"/>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1987522"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 An Update</a:t>
            </a:r>
          </a:p>
        </p:txBody>
      </p:sp>
      <p:sp>
        <p:nvSpPr>
          <p:cNvPr id="132099"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a:solidFill>
                <a:srgbClr val="000000"/>
              </a:solidFill>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5176"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2090737" y="4198881"/>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10058400" y="6248401"/>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78</a:t>
            </a:fld>
            <a:endParaRPr lang="en-US" altLang="en-US" sz="1800"/>
          </a:p>
        </p:txBody>
      </p:sp>
    </p:spTree>
    <p:extLst>
      <p:ext uri="{BB962C8B-B14F-4D97-AF65-F5344CB8AC3E}">
        <p14:creationId xmlns:p14="http://schemas.microsoft.com/office/powerpoint/2010/main" val="2303844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039794"/>
            <a:ext cx="9144000" cy="5888736"/>
          </a:xfrm>
          <a:prstGeom prst="rect">
            <a:avLst/>
          </a:prstGeom>
        </p:spPr>
      </p:pic>
      <p:sp>
        <p:nvSpPr>
          <p:cNvPr id="5" name="Rectangle 2"/>
          <p:cNvSpPr txBox="1">
            <a:spLocks noChangeArrowheads="1"/>
          </p:cNvSpPr>
          <p:nvPr/>
        </p:nvSpPr>
        <p:spPr bwMode="black">
          <a:xfrm>
            <a:off x="1644651" y="45885"/>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101533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8</a:t>
            </a:fld>
            <a:endParaRPr lang="en-US" sz="900">
              <a:solidFill>
                <a:srgbClr val="000000"/>
              </a:solidFill>
            </a:endParaRPr>
          </a:p>
        </p:txBody>
      </p:sp>
      <p:sp>
        <p:nvSpPr>
          <p:cNvPr id="47110" name="Rectangle 2"/>
          <p:cNvSpPr>
            <a:spLocks noGrp="1" noChangeArrowheads="1"/>
          </p:cNvSpPr>
          <p:nvPr>
            <p:ph type="title" idx="4294967295"/>
          </p:nvPr>
        </p:nvSpPr>
        <p:spPr>
          <a:xfrm>
            <a:off x="1783378" y="100117"/>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352550" y="6584951"/>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3551" y="1123260"/>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1752600" y="1299782"/>
          <a:ext cx="8736496" cy="3362325"/>
        </p:xfrm>
        <a:graphic>
          <a:graphicData uri="http://schemas.openxmlformats.org/presentationml/2006/ole">
            <mc:AlternateContent xmlns:mc="http://schemas.openxmlformats.org/markup-compatibility/2006">
              <mc:Choice xmlns:v="urn:schemas-microsoft-com:vml" Requires="v">
                <p:oleObj spid="_x0000_s28613652"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1752600" y="1299782"/>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3144037" y="1299782"/>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7323089" y="5440558"/>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7124701" y="3458819"/>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12/31/15 stood at a near-record high $673.7B</a:t>
            </a:r>
          </a:p>
        </p:txBody>
      </p:sp>
      <p:sp>
        <p:nvSpPr>
          <p:cNvPr id="47116" name="Text Box 18"/>
          <p:cNvSpPr txBox="1">
            <a:spLocks noChangeArrowheads="1"/>
          </p:cNvSpPr>
          <p:nvPr/>
        </p:nvSpPr>
        <p:spPr bwMode="auto">
          <a:xfrm>
            <a:off x="1715124" y="5439217"/>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722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5334000" y="1180640"/>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4906298"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46371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8910" y="1131806"/>
            <a:ext cx="7512611" cy="5677036"/>
          </a:xfrm>
          <a:prstGeom prst="rect">
            <a:avLst/>
          </a:prstGeom>
        </p:spPr>
      </p:pic>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80</a:t>
            </a:fld>
            <a:endParaRPr lang="en-US" sz="900"/>
          </a:p>
        </p:txBody>
      </p:sp>
      <p:sp>
        <p:nvSpPr>
          <p:cNvPr id="65541" name="Rectangle 2"/>
          <p:cNvSpPr>
            <a:spLocks noGrp="1" noChangeArrowheads="1"/>
          </p:cNvSpPr>
          <p:nvPr>
            <p:ph type="title" idx="4294967295"/>
          </p:nvPr>
        </p:nvSpPr>
        <p:spPr>
          <a:xfrm>
            <a:off x="1644651" y="45885"/>
            <a:ext cx="7950815" cy="860425"/>
          </a:xfrm>
        </p:spPr>
        <p:txBody>
          <a:bodyPr/>
          <a:lstStyle/>
          <a:p>
            <a:r>
              <a:rPr lang="en-US" dirty="0" smtClean="0"/>
              <a:t>Political Skepticism About the</a:t>
            </a:r>
            <a:br>
              <a:rPr lang="en-US" dirty="0" smtClean="0"/>
            </a:br>
            <a:r>
              <a:rPr lang="en-US" dirty="0" smtClean="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507137"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7391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a:t>
            </a:r>
            <a:r>
              <a:rPr lang="en-US" i="1" dirty="0" smtClean="0"/>
              <a:t>exciting opportunities </a:t>
            </a:r>
            <a:r>
              <a:rPr lang="en-US" i="1" dirty="0"/>
              <a:t>and unleashing innovation, </a:t>
            </a:r>
            <a:r>
              <a:rPr lang="en-US" b="1" i="1" dirty="0">
                <a:solidFill>
                  <a:srgbClr val="FF0000"/>
                </a:solidFill>
              </a:rPr>
              <a:t>but it's also raising hard questions about workplace protections </a:t>
            </a:r>
            <a:r>
              <a:rPr lang="en-US" i="1" dirty="0"/>
              <a:t>and what a good job will look like in the </a:t>
            </a:r>
            <a:r>
              <a:rPr lang="en-US" i="1" dirty="0" smtClean="0"/>
              <a:t>future." </a:t>
            </a:r>
          </a:p>
          <a:p>
            <a:r>
              <a:rPr lang="en-US" dirty="0" smtClean="0"/>
              <a:t>	</a:t>
            </a:r>
          </a:p>
          <a:p>
            <a:r>
              <a:rPr lang="en-US" dirty="0" smtClean="0"/>
              <a:t>--Hillary Clinton, </a:t>
            </a:r>
          </a:p>
          <a:p>
            <a:r>
              <a:rPr lang="en-US" dirty="0" smtClean="0"/>
              <a:t>July 13, 2015</a:t>
            </a:r>
            <a:endParaRPr lang="en-US" dirty="0"/>
          </a:p>
        </p:txBody>
      </p:sp>
    </p:spTree>
    <p:extLst>
      <p:ext uri="{BB962C8B-B14F-4D97-AF65-F5344CB8AC3E}">
        <p14:creationId xmlns:p14="http://schemas.microsoft.com/office/powerpoint/2010/main" val="379793676"/>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81</a:t>
            </a:fld>
            <a:endParaRPr lang="en-US" smtClean="0">
              <a:solidFill>
                <a:srgbClr val="000000"/>
              </a:solidFill>
            </a:endParaRPr>
          </a:p>
        </p:txBody>
      </p:sp>
      <p:sp>
        <p:nvSpPr>
          <p:cNvPr id="5124" name="Rectangle 3"/>
          <p:cNvSpPr>
            <a:spLocks noGrp="1" noChangeArrowheads="1"/>
          </p:cNvSpPr>
          <p:nvPr>
            <p:ph type="title"/>
          </p:nvPr>
        </p:nvSpPr>
        <p:spPr>
          <a:xfrm>
            <a:off x="1524001" y="90728"/>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651897" y="6384121"/>
            <a:ext cx="8589383" cy="461665"/>
          </a:xfrm>
          <a:prstGeom prst="rect">
            <a:avLst/>
          </a:prstGeom>
          <a:noFill/>
          <a:ln w="9525">
            <a:noFill/>
            <a:miter lim="800000"/>
            <a:headEnd/>
            <a:tailEnd/>
          </a:ln>
        </p:spPr>
        <p:txBody>
          <a:bodyPr wrap="square">
            <a:spAutoFit/>
          </a:bodyPr>
          <a:lstStyle/>
          <a:p>
            <a:r>
              <a:rPr lang="en-US" sz="1200" dirty="0">
                <a:solidFill>
                  <a:srgbClr val="000000"/>
                </a:solidFill>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 Insurance Information Institute.</a:t>
            </a:r>
          </a:p>
        </p:txBody>
      </p:sp>
      <p:sp>
        <p:nvSpPr>
          <p:cNvPr id="11" name="Rectangle 6"/>
          <p:cNvSpPr>
            <a:spLocks noChangeArrowheads="1"/>
          </p:cNvSpPr>
          <p:nvPr/>
        </p:nvSpPr>
        <p:spPr bwMode="blackWhite">
          <a:xfrm>
            <a:off x="2445671" y="5814504"/>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Young, urban </a:t>
            </a:r>
            <a:r>
              <a:rPr lang="en-US" b="1" dirty="0">
                <a:solidFill>
                  <a:srgbClr val="FFFFFF"/>
                </a:solidFill>
              </a:rPr>
              <a:t>m</a:t>
            </a:r>
            <a:r>
              <a:rPr lang="en-US" b="1" dirty="0" smtClean="0">
                <a:solidFill>
                  <a:srgbClr val="FFFFFF"/>
                </a:solidFill>
              </a:rPr>
              <a:t>inority </a:t>
            </a:r>
            <a:r>
              <a:rPr lang="en-US" b="1" dirty="0">
                <a:solidFill>
                  <a:srgbClr val="FFFFFF"/>
                </a:solidFill>
              </a:rPr>
              <a:t>m</a:t>
            </a:r>
            <a:r>
              <a:rPr lang="en-US" b="1" dirty="0" smtClean="0">
                <a:solidFill>
                  <a:srgbClr val="FFFFFF"/>
                </a:solidFill>
              </a:rPr>
              <a:t>ales </a:t>
            </a:r>
            <a:r>
              <a:rPr lang="en-US" b="1" dirty="0">
                <a:solidFill>
                  <a:srgbClr val="FFFFFF"/>
                </a:solidFill>
              </a:rPr>
              <a:t>a</a:t>
            </a:r>
            <a:r>
              <a:rPr lang="en-US" b="1" dirty="0" smtClean="0">
                <a:solidFill>
                  <a:srgbClr val="FFFFFF"/>
                </a:solidFill>
              </a:rPr>
              <a:t>re the most </a:t>
            </a:r>
            <a:r>
              <a:rPr lang="en-US" b="1" dirty="0">
                <a:solidFill>
                  <a:srgbClr val="FFFFFF"/>
                </a:solidFill>
              </a:rPr>
              <a:t>l</a:t>
            </a:r>
            <a:r>
              <a:rPr lang="en-US" b="1" dirty="0" smtClean="0">
                <a:solidFill>
                  <a:srgbClr val="FFFFFF"/>
                </a:solidFill>
              </a:rPr>
              <a:t>ikely to offer their services in the sharing economy.</a:t>
            </a:r>
            <a:endParaRPr lang="en-US" b="1" dirty="0">
              <a:solidFill>
                <a:srgbClr val="FFFFFF"/>
              </a:solidFill>
            </a:endParaRPr>
          </a:p>
        </p:txBody>
      </p:sp>
      <p:sp>
        <p:nvSpPr>
          <p:cNvPr id="5" name="Rectangle 4"/>
          <p:cNvSpPr/>
          <p:nvPr/>
        </p:nvSpPr>
        <p:spPr>
          <a:xfrm>
            <a:off x="6480630"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445671" y="1062689"/>
            <a:ext cx="7052309" cy="4650436"/>
          </a:xfrm>
          <a:prstGeom prst="rect">
            <a:avLst/>
          </a:prstGeom>
        </p:spPr>
      </p:pic>
    </p:spTree>
    <p:extLst>
      <p:ext uri="{BB962C8B-B14F-4D97-AF65-F5344CB8AC3E}">
        <p14:creationId xmlns:p14="http://schemas.microsoft.com/office/powerpoint/2010/main" val="3116845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82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1931806" y="233440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1880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1791947" y="1091419"/>
            <a:ext cx="6057900" cy="5219700"/>
          </a:xfrm>
          <a:prstGeom prst="rect">
            <a:avLst/>
          </a:prstGeom>
        </p:spPr>
      </p:pic>
      <p:sp>
        <p:nvSpPr>
          <p:cNvPr id="8" name="Rectangle 3"/>
          <p:cNvSpPr txBox="1">
            <a:spLocks noChangeArrowheads="1"/>
          </p:cNvSpPr>
          <p:nvPr/>
        </p:nvSpPr>
        <p:spPr bwMode="auto">
          <a:xfrm>
            <a:off x="7849849" y="1091420"/>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1462087" y="6203206"/>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84</a:t>
            </a:fld>
            <a:endParaRPr lang="en-US" sz="900"/>
          </a:p>
        </p:txBody>
      </p:sp>
      <p:sp>
        <p:nvSpPr>
          <p:cNvPr id="65541" name="Rectangle 2"/>
          <p:cNvSpPr>
            <a:spLocks noGrp="1" noChangeArrowheads="1"/>
          </p:cNvSpPr>
          <p:nvPr>
            <p:ph type="title" idx="4294967295"/>
          </p:nvPr>
        </p:nvSpPr>
        <p:spPr>
          <a:xfrm>
            <a:off x="1556982" y="129817"/>
            <a:ext cx="7950815" cy="860425"/>
          </a:xfrm>
        </p:spPr>
        <p:txBody>
          <a:bodyPr/>
          <a:lstStyle/>
          <a:p>
            <a:r>
              <a:rPr lang="en-US" dirty="0" smtClean="0"/>
              <a:t>Wearables Show Significant Potential to Reduce Workplace Injury, Death</a:t>
            </a:r>
          </a:p>
        </p:txBody>
      </p:sp>
      <p:sp>
        <p:nvSpPr>
          <p:cNvPr id="1922051" name="Rectangle 3"/>
          <p:cNvSpPr>
            <a:spLocks noGrp="1" noChangeArrowheads="1"/>
          </p:cNvSpPr>
          <p:nvPr>
            <p:ph type="body" idx="4294967295"/>
          </p:nvPr>
        </p:nvSpPr>
        <p:spPr>
          <a:xfrm>
            <a:off x="1684803" y="1103314"/>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4565150" y="1954059"/>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9462" y="3394606"/>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5980"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72425" y="5622653"/>
            <a:ext cx="2857500" cy="704850"/>
          </a:xfrm>
          <a:prstGeom prst="rect">
            <a:avLst/>
          </a:prstGeom>
        </p:spPr>
      </p:pic>
    </p:spTree>
    <p:extLst>
      <p:ext uri="{BB962C8B-B14F-4D97-AF65-F5344CB8AC3E}">
        <p14:creationId xmlns:p14="http://schemas.microsoft.com/office/powerpoint/2010/main" val="1228668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1462087"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1822451" y="5945142"/>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642269" y="1126091"/>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86</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1931806" y="233440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1744718"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87</a:t>
            </a:fld>
            <a:endParaRPr lang="en-US" altLang="en-US" smtClean="0"/>
          </a:p>
        </p:txBody>
      </p:sp>
      <p:graphicFrame>
        <p:nvGraphicFramePr>
          <p:cNvPr id="58374" name="Object 3"/>
          <p:cNvGraphicFramePr>
            <a:graphicFrameLocks noGrp="1"/>
          </p:cNvGraphicFramePr>
          <p:nvPr>
            <p:ph type="chart" idx="4294967295"/>
            <p:extLst/>
          </p:nvPr>
        </p:nvGraphicFramePr>
        <p:xfrm>
          <a:off x="1806576" y="1690688"/>
          <a:ext cx="8542337" cy="4513262"/>
        </p:xfrm>
        <a:graphic>
          <a:graphicData uri="http://schemas.openxmlformats.org/presentationml/2006/ole">
            <mc:AlternateContent xmlns:mc="http://schemas.openxmlformats.org/markup-compatibility/2006">
              <mc:Choice xmlns:v="urn:schemas-microsoft-com:vml" Requires="v">
                <p:oleObj spid="_x0000_s28608547"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1806576"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1831975"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4440665" y="2506544"/>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panose="020B0604020202020204" pitchFamily="34" charset="0"/>
                <a:cs typeface="Arial" panose="020B0604020202020204" pitchFamily="34" charset="0"/>
              </a:rPr>
              <a:t>Investment in insurance tech is rising</a:t>
            </a:r>
            <a:endParaRPr lang="en-US"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5925711" y="1238251"/>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Insurance tech deals reached a new record in 2016:Q1</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1462087"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1609726" y="74296"/>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12900" y="1"/>
            <a:ext cx="8229600" cy="1069975"/>
          </a:xfrm>
        </p:spPr>
        <p:txBody>
          <a:bodyPr/>
          <a:lstStyle/>
          <a:p>
            <a:r>
              <a:rPr lang="en-US" altLang="en-US" dirty="0" smtClean="0">
                <a:latin typeface="Arial "/>
              </a:rPr>
              <a:t>Insurance Tech Activity by Area                   of Interest, 2013 – 2016:Q1</a:t>
            </a:r>
          </a:p>
        </p:txBody>
      </p:sp>
      <p:graphicFrame>
        <p:nvGraphicFramePr>
          <p:cNvPr id="7173" name="Object 3"/>
          <p:cNvGraphicFramePr>
            <a:graphicFrameLocks noChangeAspect="1"/>
          </p:cNvGraphicFramePr>
          <p:nvPr>
            <p:extLst/>
          </p:nvPr>
        </p:nvGraphicFramePr>
        <p:xfrm>
          <a:off x="1930400" y="1317625"/>
          <a:ext cx="8058150" cy="4203700"/>
        </p:xfrm>
        <a:graphic>
          <a:graphicData uri="http://schemas.openxmlformats.org/presentationml/2006/ole">
            <mc:AlternateContent xmlns:mc="http://schemas.openxmlformats.org/markup-compatibility/2006">
              <mc:Choice xmlns:v="urn:schemas-microsoft-com:vml" Requires="v">
                <p:oleObj spid="_x0000_s28609571" name="Worksheet" r:id="rId3" imgW="8064613" imgH="4203746" progId="Excel.Sheet.8">
                  <p:embed/>
                </p:oleObj>
              </mc:Choice>
              <mc:Fallback>
                <p:oleObj name="Worksheet" r:id="rId3" imgW="8064613" imgH="4203746" progId="Excel.Sheet.8">
                  <p:embed/>
                  <p:pic>
                    <p:nvPicPr>
                      <p:cNvPr id="7173" name="Object 3"/>
                      <p:cNvPicPr>
                        <a:picLocks noChangeAspect="1" noChangeArrowheads="1"/>
                      </p:cNvPicPr>
                      <p:nvPr/>
                    </p:nvPicPr>
                    <p:blipFill>
                      <a:blip r:embed="rId4"/>
                      <a:srcRect/>
                      <a:stretch>
                        <a:fillRect/>
                      </a:stretch>
                    </p:blipFill>
                    <p:spPr bwMode="auto">
                      <a:xfrm>
                        <a:off x="1930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1930401" y="5663923"/>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Silicon Valley and the venture </a:t>
            </a:r>
            <a:r>
              <a:rPr lang="en-US" altLang="en-US" b="1" dirty="0">
                <a:solidFill>
                  <a:srgbClr val="FFFFFF"/>
                </a:solidFill>
              </a:rPr>
              <a:t>c</a:t>
            </a:r>
            <a:r>
              <a:rPr lang="en-US" altLang="en-US" b="1" dirty="0" smtClean="0">
                <a:solidFill>
                  <a:srgbClr val="FFFFFF"/>
                </a:solidFill>
              </a:rPr>
              <a:t>apital community have the insurance industry in their sights.  Most will fail.  Some will succeed.</a:t>
            </a:r>
          </a:p>
        </p:txBody>
      </p:sp>
      <p:sp>
        <p:nvSpPr>
          <p:cNvPr id="3" name="Rectangle 2"/>
          <p:cNvSpPr/>
          <p:nvPr/>
        </p:nvSpPr>
        <p:spPr>
          <a:xfrm>
            <a:off x="7600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1462087"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5"/>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0" name="Rectangle 4"/>
          <p:cNvSpPr>
            <a:spLocks noChangeArrowheads="1"/>
          </p:cNvSpPr>
          <p:nvPr/>
        </p:nvSpPr>
        <p:spPr bwMode="black">
          <a:xfrm>
            <a:off x="1773237" y="1532592"/>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(Percent)</a:t>
            </a:r>
          </a:p>
        </p:txBody>
      </p:sp>
      <p:sp>
        <p:nvSpPr>
          <p:cNvPr id="11" name="AutoShape 14"/>
          <p:cNvSpPr>
            <a:spLocks noChangeArrowheads="1"/>
          </p:cNvSpPr>
          <p:nvPr/>
        </p:nvSpPr>
        <p:spPr bwMode="blackWhite">
          <a:xfrm>
            <a:off x="4927601"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1225817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694824" y="6465401"/>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1524001" y="185315"/>
            <a:ext cx="7774297" cy="645319"/>
          </a:xfrm>
        </p:spPr>
        <p:txBody>
          <a:bodyPr/>
          <a:lstStyle/>
          <a:p>
            <a:r>
              <a:rPr lang="en-US" altLang="en-US" dirty="0" smtClean="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9839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89</a:t>
            </a:fld>
            <a:endParaRPr lang="en-US" altLang="en-US" sz="135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2894" y="1310641"/>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4121701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2075529" y="223196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1524000" y="6556376"/>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4575176"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1863214" y="4005662"/>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694824"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1588169" y="185315"/>
            <a:ext cx="7774297" cy="645319"/>
          </a:xfrm>
        </p:spPr>
        <p:txBody>
          <a:bodyPr/>
          <a:lstStyle/>
          <a:p>
            <a:r>
              <a:rPr lang="en-US" altLang="en-US" dirty="0" smtClean="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9839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90</a:t>
            </a:fld>
            <a:endParaRPr lang="en-US" altLang="en-US" sz="1350" dirty="0"/>
          </a:p>
        </p:txBody>
      </p:sp>
      <p:sp>
        <p:nvSpPr>
          <p:cNvPr id="3" name="Rectangle 2"/>
          <p:cNvSpPr/>
          <p:nvPr/>
        </p:nvSpPr>
        <p:spPr>
          <a:xfrm>
            <a:off x="1759239" y="1283212"/>
            <a:ext cx="8545187" cy="5170646"/>
          </a:xfrm>
          <a:prstGeom prst="rect">
            <a:avLst/>
          </a:prstGeom>
        </p:spPr>
        <p:txBody>
          <a:bodyPr wrap="square">
            <a:spAutoFit/>
          </a:bodyPr>
          <a:lstStyle/>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endParaRPr lang="en-US" dirty="0" smtClean="0">
              <a:solidFill>
                <a:srgbClr val="4A4A4A"/>
              </a:solidFill>
              <a:latin typeface="Arial" panose="020B0604020202020204" pitchFamily="34" charset="0"/>
              <a:ea typeface="Calibri" panose="020F0502020204030204" pitchFamily="34" charset="0"/>
            </a:endParaRP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endParaRPr lang="en-US" dirty="0" smtClean="0">
              <a:solidFill>
                <a:srgbClr val="4A4A4A"/>
              </a:solidFill>
              <a:latin typeface="Arial" panose="020B0604020202020204" pitchFamily="34" charset="0"/>
              <a:ea typeface="Calibri" panose="020F0502020204030204" pitchFamily="34" charset="0"/>
            </a:endParaRP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endParaRPr lang="en-US" dirty="0" smtClean="0">
              <a:solidFill>
                <a:srgbClr val="4A4A4A"/>
              </a:solidFill>
              <a:latin typeface="Arial" panose="020B0604020202020204" pitchFamily="34" charset="0"/>
              <a:ea typeface="Calibri" panose="020F0502020204030204" pitchFamily="34" charset="0"/>
            </a:endParaRP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endParaRPr lang="en-US" dirty="0" smtClean="0">
              <a:solidFill>
                <a:srgbClr val="4A4A4A"/>
              </a:solidFill>
              <a:latin typeface="Arial" panose="020B0604020202020204" pitchFamily="34" charset="0"/>
              <a:ea typeface="Calibri" panose="020F0502020204030204" pitchFamily="34" charset="0"/>
            </a:endParaRP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360920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694824" y="6378837"/>
            <a:ext cx="6294145" cy="3693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a:t>
            </a:r>
            <a:r>
              <a:rPr lang="en-US" sz="900" dirty="0" err="1">
                <a:solidFill>
                  <a:srgbClr val="000000">
                    <a:lumMod val="75000"/>
                  </a:srgbClr>
                </a:solidFill>
              </a:rPr>
              <a:t>DrinkerBiddle</a:t>
            </a:r>
            <a:r>
              <a:rPr lang="en-US" sz="900" dirty="0">
                <a:solidFill>
                  <a:srgbClr val="000000">
                    <a:lumMod val="75000"/>
                  </a:srgbClr>
                </a:solidFill>
              </a:rPr>
              <a:t> Insurance Conference, June 21, 2016.</a:t>
            </a:r>
            <a:endParaRPr lang="en-US" sz="900" i="1" dirty="0">
              <a:solidFill>
                <a:srgbClr val="000000">
                  <a:lumMod val="75000"/>
                </a:srgbClr>
              </a:solidFill>
            </a:endParaRPr>
          </a:p>
        </p:txBody>
      </p:sp>
      <p:sp>
        <p:nvSpPr>
          <p:cNvPr id="62467" name="Title 1"/>
          <p:cNvSpPr>
            <a:spLocks noGrp="1"/>
          </p:cNvSpPr>
          <p:nvPr>
            <p:ph type="title"/>
          </p:nvPr>
        </p:nvSpPr>
        <p:spPr>
          <a:xfrm>
            <a:off x="1588169" y="185315"/>
            <a:ext cx="7774297" cy="645319"/>
          </a:xfrm>
        </p:spPr>
        <p:txBody>
          <a:bodyPr/>
          <a:lstStyle/>
          <a:p>
            <a:r>
              <a:rPr lang="en-US" altLang="en-US" dirty="0" smtClean="0">
                <a:latin typeface="Arial" panose="020B0604020202020204" pitchFamily="34" charset="0"/>
                <a:ea typeface="ＭＳ Ｐゴシック" panose="020B0600070205080204" pitchFamily="34" charset="-128"/>
              </a:rPr>
              <a:t>Risk Groups in P2P Structures</a:t>
            </a:r>
          </a:p>
        </p:txBody>
      </p:sp>
      <p:sp>
        <p:nvSpPr>
          <p:cNvPr id="62470" name="TextBox 4"/>
          <p:cNvSpPr txBox="1">
            <a:spLocks noChangeArrowheads="1"/>
          </p:cNvSpPr>
          <p:nvPr/>
        </p:nvSpPr>
        <p:spPr bwMode="auto">
          <a:xfrm>
            <a:off x="9839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91</a:t>
            </a:fld>
            <a:endParaRPr lang="en-US" altLang="en-US" sz="1350" dirty="0"/>
          </a:p>
        </p:txBody>
      </p:sp>
      <p:pic>
        <p:nvPicPr>
          <p:cNvPr id="2" name="Picture 1"/>
          <p:cNvPicPr>
            <a:picLocks noChangeAspect="1"/>
          </p:cNvPicPr>
          <p:nvPr/>
        </p:nvPicPr>
        <p:blipFill>
          <a:blip r:embed="rId4"/>
          <a:stretch>
            <a:fillRect/>
          </a:stretch>
        </p:blipFill>
        <p:spPr>
          <a:xfrm>
            <a:off x="2217822" y="1501901"/>
            <a:ext cx="5771147" cy="4219058"/>
          </a:xfrm>
          <a:prstGeom prst="rect">
            <a:avLst/>
          </a:prstGeom>
        </p:spPr>
      </p:pic>
      <p:sp>
        <p:nvSpPr>
          <p:cNvPr id="7" name="AutoShape 14"/>
          <p:cNvSpPr>
            <a:spLocks noChangeArrowheads="1"/>
          </p:cNvSpPr>
          <p:nvPr/>
        </p:nvSpPr>
        <p:spPr bwMode="blackWhite">
          <a:xfrm>
            <a:off x="8428255" y="1665176"/>
            <a:ext cx="2823410" cy="1267612"/>
          </a:xfrm>
          <a:prstGeom prst="wedgeRectCallout">
            <a:avLst>
              <a:gd name="adj1" fmla="val -61363"/>
              <a:gd name="adj2" fmla="val 1200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P2P model is predicated in part that view that individuals who know one another are </a:t>
            </a:r>
            <a:r>
              <a:rPr lang="en-US" altLang="en-US" sz="1600" b="1" dirty="0" smtClean="0">
                <a:solidFill>
                  <a:srgbClr val="FFFFFF"/>
                </a:solidFill>
              </a:rPr>
              <a:t>likely </a:t>
            </a:r>
            <a:r>
              <a:rPr lang="en-US" altLang="en-US" sz="1600" b="1" dirty="0">
                <a:solidFill>
                  <a:srgbClr val="FFFFFF"/>
                </a:solidFill>
              </a:rPr>
              <a:t>to </a:t>
            </a:r>
            <a:r>
              <a:rPr lang="en-US" altLang="en-US" sz="1600" b="1" dirty="0" smtClean="0">
                <a:solidFill>
                  <a:srgbClr val="FFFFFF"/>
                </a:solidFill>
              </a:rPr>
              <a:t>have better loss experience</a:t>
            </a:r>
            <a:endParaRPr lang="en-US" altLang="en-US" sz="1600" b="1" dirty="0">
              <a:solidFill>
                <a:srgbClr val="FFFFFF"/>
              </a:solidFill>
            </a:endParaRPr>
          </a:p>
        </p:txBody>
      </p:sp>
    </p:spTree>
    <p:custDataLst>
      <p:tags r:id="rId1"/>
    </p:custDataLst>
    <p:extLst>
      <p:ext uri="{BB962C8B-B14F-4D97-AF65-F5344CB8AC3E}">
        <p14:creationId xmlns:p14="http://schemas.microsoft.com/office/powerpoint/2010/main" val="2881672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2209800" y="2327276"/>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85926"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2192339"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220913</TotalTime>
  <Words>6522</Words>
  <Application>Microsoft Office PowerPoint</Application>
  <PresentationFormat>Widescreen</PresentationFormat>
  <Paragraphs>992</Paragraphs>
  <Slides>92</Slides>
  <Notes>86</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4"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Worksheet</vt:lpstr>
      <vt:lpstr>Trends, Challenges and Opportunities in the P/C Insurance Industry in 2016 &amp; Beyond </vt:lpstr>
      <vt:lpstr>P/C Industry Net Income After Taxes 1991–2016:Q1</vt:lpstr>
      <vt:lpstr>Profitability Peaks &amp; Troughs in the P/C Insurance Industry, 1975 – 2015</vt:lpstr>
      <vt:lpstr>ROE: Property/Casualty Insurance by Major Event, 1987–2015</vt:lpstr>
      <vt:lpstr>PowerPoint Presentation</vt:lpstr>
      <vt:lpstr>P/C Insurance Industry  Combined Ratio, 2001–2016:Q1*</vt:lpstr>
      <vt:lpstr>PowerPoint Presentation</vt:lpstr>
      <vt:lpstr>Policyholder Surplus,  2006:Q4–2015:Q4</vt:lpstr>
      <vt:lpstr>INVESTMENTS:  THE NEW REALITY</vt:lpstr>
      <vt:lpstr>Property/Casualty Insurance Industry Investment Income: 2000–20151</vt:lpstr>
      <vt:lpstr>U.S. Treasury Security Yields: A Long Downward Trend, 1990–2016*</vt:lpstr>
      <vt:lpstr>Net Investment Yield on Property/ Casualty Insurance Invested Assets, 2007–2016P*</vt:lpstr>
      <vt:lpstr>THE ECONOMY</vt:lpstr>
      <vt:lpstr>US Real GDP Growth*</vt:lpstr>
      <vt:lpstr>Brexit: Potential Impacts on the Global (Re)Insurance Industry</vt:lpstr>
      <vt:lpstr>The Economy, Millennials and Careers in the Insurance Industry</vt:lpstr>
      <vt:lpstr>Profitability &amp; Politics</vt:lpstr>
      <vt:lpstr>PowerPoint Presentation</vt:lpstr>
      <vt:lpstr>PowerPoint Presentation</vt:lpstr>
      <vt:lpstr>Trump vs. Clinton: Issues that Matter to P/C Insurers</vt:lpstr>
      <vt:lpstr>2015 Property and Casualty Insurance Regulatory Report Card</vt:lpstr>
      <vt:lpstr>PowerPoint Presentation</vt:lpstr>
      <vt:lpstr>I.I.I. Media Index, P/C, First Five Months    2015 vs. First Five Months* 20161</vt:lpstr>
      <vt:lpstr>PowerPoint Presentation</vt:lpstr>
      <vt:lpstr>Return on Net Worth (RNW) All Lines: 2005-2014 Average</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Private Passenger Auto Combined Ratio: 1993–2017F</vt:lpstr>
      <vt:lpstr>Homeowners Insurance Combined Ratio: 1990–2017F</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Why Are People Driving More Miles? Jobs?</vt:lpstr>
      <vt:lpstr>More People Working and Driving =&gt; More Collisions, 2006-2016</vt:lpstr>
      <vt:lpstr>Change in Auto Fatalities by State: Especially Severe in Georgia</vt:lpstr>
      <vt:lpstr>PowerPoint Presentation</vt:lpstr>
      <vt:lpstr>Monthly Change in Auto Insurance Prices, 1991–2015*</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1990-2021F</vt:lpstr>
      <vt:lpstr>I.I.I. Poll: Renter’s Insurance</vt:lpstr>
      <vt:lpstr>Auto/Light Truck Sales, 1999-2021F</vt:lpstr>
      <vt:lpstr>PowerPoint Presentation</vt:lpstr>
      <vt:lpstr>Auto Loans and Other Non-Housing Debt, 2004 – 2015*</vt:lpstr>
      <vt:lpstr>PowerPoint Presentation</vt:lpstr>
      <vt:lpstr>Commercial Lines Combined Ratio, 1990-2017F*</vt:lpstr>
      <vt:lpstr>Commercial Property Combined Ratio:  2007–2017F</vt:lpstr>
      <vt:lpstr>General Liability Combined Ratio:  2005–2017F</vt:lpstr>
      <vt:lpstr>Commercial Auto Combined Ratio: 1993–2017F</vt:lpstr>
      <vt:lpstr>Workers Compensation Combined Ratio: 1994–2015P</vt:lpstr>
      <vt:lpstr>Workers Compensation Premium:  Fifth Consecutive Year of Increase  Net Written Premium</vt:lpstr>
      <vt:lpstr>2015 Workers Compensation Direct Written Premium Growth, by State*</vt:lpstr>
      <vt:lpstr>Workers Compensation Lost-Time  Claim Frequency Declined in 2015 </vt:lpstr>
      <vt:lpstr>Workers Compensation Medical Severity: Small Decrease in 2015</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Winter Storm Losses in the US 1980 – 2015 (Overall and Insured Losses)* </vt:lpstr>
      <vt:lpstr>Convective Loss Events in the US Overall and insured losses, 1980 – 2015</vt:lpstr>
      <vt:lpstr>US Property CAT Rate on Line Index &amp; Global Reinsurance ROE</vt:lpstr>
      <vt:lpstr>PowerPoint Presentation</vt:lpstr>
      <vt:lpstr>Media is Obsessed with Driverless Vehicles: Often Predicting the Demise of Auto Insurance</vt:lpstr>
      <vt:lpstr>On-Demand/Sharing/Peer-to-Peer Economy Impacts Many Lines of Insurance</vt:lpstr>
      <vt:lpstr>Data Breaches 2005-2015, by Number of Breaches and Records Exposed</vt:lpstr>
      <vt:lpstr>The Sharing Economy: An Update</vt:lpstr>
      <vt:lpstr>PowerPoint Presentation</vt:lpstr>
      <vt:lpstr>Political Skepticism About the ‘Gig’ Economy</vt:lpstr>
      <vt:lpstr>Americans Who Offer Services in the Sharing/Gig  Economy Are Statistically More Prone to Workplace Injury</vt:lpstr>
      <vt:lpstr>PowerPoint Presentation</vt:lpstr>
      <vt:lpstr>The Internet of Things and the Insurance Industry</vt:lpstr>
      <vt:lpstr>Wearables Show Significant Potential to Reduce Workplace Injury, Death</vt:lpstr>
      <vt:lpstr>The Internet of Things and the Insurance Industry Value Chain</vt:lpstr>
      <vt:lpstr>PowerPoint Presentation</vt:lpstr>
      <vt:lpstr>PowerPoint Presentation</vt:lpstr>
      <vt:lpstr>Insurance Tech Activity by Area                   of Interest, 2013 – 2016:Q1</vt:lpstr>
      <vt:lpstr>Lemonade: Peer-to-Peer (P2P) Insurance</vt:lpstr>
      <vt:lpstr>Lemonade: Sour Words About Insurance</vt:lpstr>
      <vt:lpstr>Risk Groups in P2P Structures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4672</cp:revision>
  <cp:lastPrinted>2016-04-12T19:39:56Z</cp:lastPrinted>
  <dcterms:modified xsi:type="dcterms:W3CDTF">2016-06-27T14:28:04Z</dcterms:modified>
</cp:coreProperties>
</file>