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7"/>
  </p:notesMasterIdLst>
  <p:handoutMasterIdLst>
    <p:handoutMasterId r:id="rId28"/>
  </p:handoutMasterIdLst>
  <p:sldIdLst>
    <p:sldId id="3491" r:id="rId2"/>
    <p:sldId id="3820" r:id="rId3"/>
    <p:sldId id="3810" r:id="rId4"/>
    <p:sldId id="3804" r:id="rId5"/>
    <p:sldId id="3811" r:id="rId6"/>
    <p:sldId id="3805" r:id="rId7"/>
    <p:sldId id="3803" r:id="rId8"/>
    <p:sldId id="3813" r:id="rId9"/>
    <p:sldId id="3807" r:id="rId10"/>
    <p:sldId id="3809" r:id="rId11"/>
    <p:sldId id="3808" r:id="rId12"/>
    <p:sldId id="3812" r:id="rId13"/>
    <p:sldId id="3801" r:id="rId14"/>
    <p:sldId id="3802" r:id="rId15"/>
    <p:sldId id="3822" r:id="rId16"/>
    <p:sldId id="3821" r:id="rId17"/>
    <p:sldId id="3814" r:id="rId18"/>
    <p:sldId id="3817" r:id="rId19"/>
    <p:sldId id="3816" r:id="rId20"/>
    <p:sldId id="3815" r:id="rId21"/>
    <p:sldId id="3823" r:id="rId22"/>
    <p:sldId id="3824" r:id="rId23"/>
    <p:sldId id="3825" r:id="rId24"/>
    <p:sldId id="3826" r:id="rId25"/>
    <p:sldId id="1136"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72">
          <p15:clr>
            <a:srgbClr val="A4A3A4"/>
          </p15:clr>
        </p15:guide>
        <p15:guide id="2" orient="horz" pos="3856">
          <p15:clr>
            <a:srgbClr val="A4A3A4"/>
          </p15:clr>
        </p15:guide>
        <p15:guide id="3" orient="horz" pos="3608">
          <p15:clr>
            <a:srgbClr val="A4A3A4"/>
          </p15:clr>
        </p15:guide>
        <p15:guide id="4" orient="horz" pos="1472">
          <p15:clr>
            <a:srgbClr val="A4A3A4"/>
          </p15:clr>
        </p15:guide>
        <p15:guide id="5" orient="horz" pos="798">
          <p15:clr>
            <a:srgbClr val="A4A3A4"/>
          </p15:clr>
        </p15:guide>
        <p15:guide id="6" pos="219">
          <p15:clr>
            <a:srgbClr val="A4A3A4"/>
          </p15:clr>
        </p15:guide>
        <p15:guide id="7" pos="5497">
          <p15:clr>
            <a:srgbClr val="A4A3A4"/>
          </p15:clr>
        </p15:guide>
        <p15:guide id="8" pos="463">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A7A"/>
    <a:srgbClr val="2B7299"/>
    <a:srgbClr val="3691C4"/>
    <a:srgbClr val="3333CC"/>
    <a:srgbClr val="28688C"/>
    <a:srgbClr val="E5F1F7"/>
    <a:srgbClr val="4B9FCD"/>
    <a:srgbClr val="D0DCE2"/>
    <a:srgbClr val="C9D6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89785" autoAdjust="0"/>
  </p:normalViewPr>
  <p:slideViewPr>
    <p:cSldViewPr snapToGrid="0">
      <p:cViewPr varScale="1">
        <p:scale>
          <a:sx n="105" d="100"/>
          <a:sy n="105" d="100"/>
        </p:scale>
        <p:origin x="966" y="90"/>
      </p:cViewPr>
      <p:guideLst>
        <p:guide orient="horz" pos="1072"/>
        <p:guide orient="horz" pos="3856"/>
        <p:guide orient="horz" pos="3608"/>
        <p:guide orient="horz" pos="1472"/>
        <p:guide orient="horz" pos="798"/>
        <p:guide pos="219"/>
        <p:guide pos="5497"/>
        <p:guide pos="46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94" d="100"/>
          <a:sy n="94" d="100"/>
        </p:scale>
        <p:origin x="-2898" y="-9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1026"/>
          <p:cNvSpPr>
            <a:spLocks noGrp="1" noChangeArrowheads="1"/>
          </p:cNvSpPr>
          <p:nvPr>
            <p:ph type="hdr" sz="quarter"/>
          </p:nvPr>
        </p:nvSpPr>
        <p:spPr bwMode="auto">
          <a:xfrm>
            <a:off x="0" y="0"/>
            <a:ext cx="3039219" cy="464184"/>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79" name="Rectangle 1027"/>
          <p:cNvSpPr>
            <a:spLocks noGrp="1" noChangeArrowheads="1"/>
          </p:cNvSpPr>
          <p:nvPr>
            <p:ph type="dt" sz="quarter" idx="1"/>
          </p:nvPr>
        </p:nvSpPr>
        <p:spPr bwMode="auto">
          <a:xfrm>
            <a:off x="3969592" y="0"/>
            <a:ext cx="3039219" cy="464184"/>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algn="r" defTabSz="914182" eaLnBrk="0" hangingPunct="0">
              <a:defRPr sz="1200">
                <a:latin typeface="Arial" charset="0"/>
                <a:cs typeface="+mn-cs"/>
              </a:defRPr>
            </a:lvl1pPr>
          </a:lstStyle>
          <a:p>
            <a:pPr>
              <a:defRPr/>
            </a:pPr>
            <a:fld id="{56428D4E-CD86-468D-BEE4-4FD3A017EE70}" type="datetime1">
              <a:rPr lang="en-US"/>
              <a:pPr>
                <a:defRPr/>
              </a:pPr>
              <a:t>9/23/2014</a:t>
            </a:fld>
            <a:endParaRPr lang="en-US"/>
          </a:p>
        </p:txBody>
      </p:sp>
      <p:sp>
        <p:nvSpPr>
          <p:cNvPr id="229380" name="Rectangle 1028"/>
          <p:cNvSpPr>
            <a:spLocks noGrp="1" noChangeArrowheads="1"/>
          </p:cNvSpPr>
          <p:nvPr>
            <p:ph type="ftr" sz="quarter" idx="2"/>
          </p:nvPr>
        </p:nvSpPr>
        <p:spPr bwMode="auto">
          <a:xfrm>
            <a:off x="0" y="8830627"/>
            <a:ext cx="3039219" cy="464184"/>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81" name="Rectangle 1029"/>
          <p:cNvSpPr>
            <a:spLocks noGrp="1" noChangeArrowheads="1"/>
          </p:cNvSpPr>
          <p:nvPr>
            <p:ph type="sldNum" sz="quarter" idx="3"/>
          </p:nvPr>
        </p:nvSpPr>
        <p:spPr bwMode="auto">
          <a:xfrm>
            <a:off x="3969592" y="8830627"/>
            <a:ext cx="3039219" cy="464184"/>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algn="r" defTabSz="914182" eaLnBrk="0" hangingPunct="0">
              <a:defRPr sz="1200">
                <a:latin typeface="Arial" charset="0"/>
                <a:cs typeface="+mn-cs"/>
              </a:defRPr>
            </a:lvl1pPr>
          </a:lstStyle>
          <a:p>
            <a:pPr>
              <a:defRPr/>
            </a:pPr>
            <a:fld id="{46DD95BB-A669-4F44-8D4A-44D0FEE85DCC}" type="slidenum">
              <a:rPr lang="en-US"/>
              <a:pPr>
                <a:defRPr/>
              </a:pPr>
              <a:t>‹#›</a:t>
            </a:fld>
            <a:endParaRPr lang="en-US"/>
          </a:p>
        </p:txBody>
      </p:sp>
    </p:spTree>
    <p:extLst>
      <p:ext uri="{BB962C8B-B14F-4D97-AF65-F5344CB8AC3E}">
        <p14:creationId xmlns:p14="http://schemas.microsoft.com/office/powerpoint/2010/main" val="36213613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3075"/>
          <p:cNvSpPr>
            <a:spLocks noGrp="1" noRot="1" noChangeAspect="1" noChangeArrowheads="1" noTextEdit="1"/>
          </p:cNvSpPr>
          <p:nvPr>
            <p:ph type="sldImg" idx="2"/>
          </p:nvPr>
        </p:nvSpPr>
        <p:spPr bwMode="auto">
          <a:xfrm>
            <a:off x="1474788" y="582613"/>
            <a:ext cx="4059237" cy="3044825"/>
          </a:xfrm>
          <a:prstGeom prst="rect">
            <a:avLst/>
          </a:prstGeom>
          <a:noFill/>
          <a:ln w="9525" algn="ctr">
            <a:solidFill>
              <a:srgbClr val="000000"/>
            </a:solidFill>
            <a:miter lim="800000"/>
            <a:headEnd/>
            <a:tailEnd/>
          </a:ln>
        </p:spPr>
      </p:sp>
      <p:sp>
        <p:nvSpPr>
          <p:cNvPr id="3077" name="Notes Placeholder 3076"/>
          <p:cNvSpPr>
            <a:spLocks noGrp="1" noChangeArrowheads="1"/>
          </p:cNvSpPr>
          <p:nvPr>
            <p:ph type="body" sz="quarter" idx="3"/>
          </p:nvPr>
        </p:nvSpPr>
        <p:spPr bwMode="auto">
          <a:xfrm>
            <a:off x="572537" y="3824750"/>
            <a:ext cx="5866916" cy="5155306"/>
          </a:xfrm>
          <a:prstGeom prst="rect">
            <a:avLst/>
          </a:prstGeom>
          <a:noFill/>
          <a:ln w="9525" algn="ctr">
            <a:noFill/>
            <a:miter lim="800000"/>
            <a:headEnd/>
            <a:tailEnd/>
          </a:ln>
          <a:effectLst/>
        </p:spPr>
        <p:txBody>
          <a:bodyPr vert="horz" wrap="square" lIns="46135" tIns="46135" rIns="46135" bIns="4613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9" name="Slide Number Placeholder 3078"/>
          <p:cNvSpPr>
            <a:spLocks noGrp="1" noChangeArrowheads="1"/>
          </p:cNvSpPr>
          <p:nvPr>
            <p:ph type="sldNum" sz="quarter" idx="5"/>
          </p:nvPr>
        </p:nvSpPr>
        <p:spPr bwMode="auto">
          <a:xfrm>
            <a:off x="3153726" y="9046875"/>
            <a:ext cx="706129" cy="247936"/>
          </a:xfrm>
          <a:prstGeom prst="rect">
            <a:avLst/>
          </a:prstGeom>
          <a:noFill/>
          <a:ln w="9525">
            <a:noFill/>
            <a:miter lim="800000"/>
            <a:headEnd/>
            <a:tailEnd/>
          </a:ln>
        </p:spPr>
        <p:txBody>
          <a:bodyPr vert="horz" wrap="square" lIns="45956" tIns="46569" rIns="45956" bIns="46569" numCol="1" anchor="b" anchorCtr="0" compatLnSpc="1">
            <a:prstTxWarp prst="textNoShape">
              <a:avLst/>
            </a:prstTxWarp>
            <a:spAutoFit/>
          </a:bodyPr>
          <a:lstStyle>
            <a:lvl1pPr algn="ctr" defTabSz="931670">
              <a:defRPr sz="1000">
                <a:latin typeface="Arial" charset="0"/>
                <a:cs typeface="+mn-cs"/>
              </a:defRPr>
            </a:lvl1pPr>
          </a:lstStyle>
          <a:p>
            <a:pPr>
              <a:defRPr/>
            </a:pPr>
            <a:fld id="{3926E3E4-F212-49E4-9AB9-DC573DC8C484}" type="slidenum">
              <a:rPr lang="en-US"/>
              <a:pPr>
                <a:defRPr/>
              </a:pPr>
              <a:t>‹#›</a:t>
            </a:fld>
            <a:endParaRPr lang="en-US"/>
          </a:p>
        </p:txBody>
      </p:sp>
    </p:spTree>
    <p:extLst>
      <p:ext uri="{BB962C8B-B14F-4D97-AF65-F5344CB8AC3E}">
        <p14:creationId xmlns:p14="http://schemas.microsoft.com/office/powerpoint/2010/main" val="3924826691"/>
      </p:ext>
    </p:extLst>
  </p:cSld>
  <p:clrMap bg1="lt1" tx1="dk1" bg2="lt2" tx2="dk2" accent1="accent1" accent2="accent2" accent3="accent3" accent4="accent4" accent5="accent5" accent6="accent6" hlink="hlink" folHlink="folHlink"/>
  <p:notesStyle>
    <a:lvl1pPr marL="228600" indent="-228600" algn="l" rtl="0" eaLnBrk="0" fontAlgn="base" hangingPunct="0">
      <a:lnSpc>
        <a:spcPct val="90000"/>
      </a:lnSpc>
      <a:spcBef>
        <a:spcPct val="100000"/>
      </a:spcBef>
      <a:spcAft>
        <a:spcPct val="0"/>
      </a:spcAft>
      <a:buClr>
        <a:srgbClr val="008080"/>
      </a:buClr>
      <a:buSzPct val="85000"/>
      <a:buFont typeface="Wingdings" pitchFamily="2" charset="2"/>
      <a:buChar char="n"/>
      <a:defRPr sz="1400" kern="1200">
        <a:solidFill>
          <a:schemeClr val="tx1"/>
        </a:solidFill>
        <a:latin typeface="Arial" charset="0"/>
        <a:ea typeface="+mn-ea"/>
        <a:cs typeface="+mn-cs"/>
      </a:defRPr>
    </a:lvl1pPr>
    <a:lvl2pPr marL="517525" indent="-174625" algn="l" rtl="0" eaLnBrk="0" fontAlgn="base" hangingPunct="0">
      <a:lnSpc>
        <a:spcPct val="90000"/>
      </a:lnSpc>
      <a:spcBef>
        <a:spcPct val="50000"/>
      </a:spcBef>
      <a:spcAft>
        <a:spcPct val="0"/>
      </a:spcAft>
      <a:buClr>
        <a:srgbClr val="008080"/>
      </a:buClr>
      <a:buFont typeface="Wingdings" pitchFamily="2" charset="2"/>
      <a:buChar char="w"/>
      <a:defRPr sz="1200" kern="1200">
        <a:solidFill>
          <a:schemeClr val="tx1"/>
        </a:solidFill>
        <a:latin typeface="Arial" charset="0"/>
        <a:ea typeface="+mn-ea"/>
        <a:cs typeface="+mn-cs"/>
      </a:defRPr>
    </a:lvl2pPr>
    <a:lvl3pPr marL="800100" indent="-168275" algn="l" rtl="0" eaLnBrk="0" fontAlgn="base" hangingPunct="0">
      <a:lnSpc>
        <a:spcPct val="90000"/>
      </a:lnSpc>
      <a:spcBef>
        <a:spcPct val="25000"/>
      </a:spcBef>
      <a:spcAft>
        <a:spcPct val="0"/>
      </a:spcAft>
      <a:buClr>
        <a:srgbClr val="008080"/>
      </a:buClr>
      <a:buFont typeface="Arial" charset="0"/>
      <a:buChar char="–"/>
      <a:defRPr sz="1200" kern="1200">
        <a:solidFill>
          <a:schemeClr val="tx1"/>
        </a:solidFill>
        <a:latin typeface="Arial" charset="0"/>
        <a:ea typeface="+mn-ea"/>
        <a:cs typeface="+mn-cs"/>
      </a:defRPr>
    </a:lvl3pPr>
    <a:lvl4pPr marL="1089025" indent="-174625" algn="l" rtl="0" eaLnBrk="0" fontAlgn="base" hangingPunct="0">
      <a:lnSpc>
        <a:spcPct val="90000"/>
      </a:lnSpc>
      <a:spcBef>
        <a:spcPct val="15000"/>
      </a:spcBef>
      <a:spcAft>
        <a:spcPct val="0"/>
      </a:spcAft>
      <a:buClr>
        <a:srgbClr val="008080"/>
      </a:buClr>
      <a:buFont typeface="Wingdings" pitchFamily="2" charset="2"/>
      <a:buChar char="§"/>
      <a:defRPr sz="1200" kern="1200">
        <a:solidFill>
          <a:schemeClr val="tx1"/>
        </a:solidFill>
        <a:latin typeface="Arial" charset="0"/>
        <a:ea typeface="+mn-ea"/>
        <a:cs typeface="+mn-cs"/>
      </a:defRPr>
    </a:lvl4pPr>
    <a:lvl5pPr marL="1371600" indent="-168275" algn="l" rtl="0" eaLnBrk="0" fontAlgn="base" hangingPunct="0">
      <a:lnSpc>
        <a:spcPct val="90000"/>
      </a:lnSpc>
      <a:spcBef>
        <a:spcPct val="15000"/>
      </a:spcBef>
      <a:spcAft>
        <a:spcPct val="0"/>
      </a:spcAft>
      <a:buClr>
        <a:srgbClr val="008080"/>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sldNum" sz="quarter" idx="5"/>
          </p:nvPr>
        </p:nvSpPr>
        <p:spPr/>
        <p:txBody>
          <a:bodyPr/>
          <a:lstStyle/>
          <a:p>
            <a:pPr>
              <a:defRPr/>
            </a:pPr>
            <a:fld id="{91438143-1DA2-4BA3-AF43-18D3330F406F}" type="slidenum">
              <a:rPr lang="en-US" smtClean="0"/>
              <a:pPr>
                <a:defRPr/>
              </a:pPr>
              <a:t>1</a:t>
            </a:fld>
            <a:endParaRPr lang="en-US" dirty="0"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062386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sldNum" sz="quarter" idx="5"/>
          </p:nvPr>
        </p:nvSpPr>
        <p:spPr/>
        <p:txBody>
          <a:bodyPr/>
          <a:lstStyle/>
          <a:p>
            <a:pPr defTabSz="930193">
              <a:defRPr/>
            </a:pPr>
            <a:fld id="{490B3DB4-1F6C-4B9F-AD67-9AD84CA5B8D7}" type="slidenum">
              <a:rPr lang="en-US" smtClean="0"/>
              <a:pPr defTabSz="930193">
                <a:defRPr/>
              </a:pPr>
              <a:t>10</a:t>
            </a:fld>
            <a:endParaRPr lang="en-US" dirty="0"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497181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sldNum" sz="quarter" idx="5"/>
          </p:nvPr>
        </p:nvSpPr>
        <p:spPr/>
        <p:txBody>
          <a:bodyPr/>
          <a:lstStyle/>
          <a:p>
            <a:pPr defTabSz="930193">
              <a:defRPr/>
            </a:pPr>
            <a:fld id="{B5D801EA-1CF4-40B1-A6FC-0F0ADC4B6DBD}" type="slidenum">
              <a:rPr lang="en-US" smtClean="0"/>
              <a:pPr defTabSz="930193">
                <a:defRPr/>
              </a:pPr>
              <a:t>11</a:t>
            </a:fld>
            <a:endParaRPr lang="en-US" dirty="0"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808334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5" tIns="46639" rIns="46025" bIns="46639" anchor="b">
            <a:spAutoFit/>
          </a:bodyPr>
          <a:lstStyle/>
          <a:p>
            <a:pPr algn="ctr" defTabSz="930275"/>
            <a:fld id="{A968633F-D8FD-49AF-BDB2-469A3E94FC57}" type="slidenum">
              <a:rPr lang="en-US" sz="1000"/>
              <a:pPr algn="ctr" defTabSz="930275"/>
              <a:t>12</a:t>
            </a:fld>
            <a:endParaRPr lang="en-US" sz="10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35229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15</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172166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16</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430628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5" tIns="46639" rIns="46025" bIns="46639" anchor="b">
            <a:spAutoFit/>
          </a:bodyPr>
          <a:lstStyle/>
          <a:p>
            <a:pPr algn="ctr" defTabSz="930275"/>
            <a:fld id="{A968633F-D8FD-49AF-BDB2-469A3E94FC57}" type="slidenum">
              <a:rPr lang="en-US" sz="1000"/>
              <a:pPr algn="ctr" defTabSz="930275"/>
              <a:t>17</a:t>
            </a:fld>
            <a:endParaRPr lang="en-US" sz="10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680031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18</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166817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19</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626901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20</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4177085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5" tIns="46639" rIns="46025" bIns="46639" anchor="b">
            <a:spAutoFit/>
          </a:bodyPr>
          <a:lstStyle/>
          <a:p>
            <a:pPr algn="ctr" defTabSz="930275"/>
            <a:fld id="{A968633F-D8FD-49AF-BDB2-469A3E94FC57}" type="slidenum">
              <a:rPr lang="en-US" sz="1000"/>
              <a:pPr algn="ctr" defTabSz="930275"/>
              <a:t>21</a:t>
            </a:fld>
            <a:endParaRPr lang="en-US" sz="10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16477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2</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187522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22</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329811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23</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445247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24</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4163775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3"/>
          <p:cNvSpPr>
            <a:spLocks noGrp="1" noChangeArrowheads="1"/>
          </p:cNvSpPr>
          <p:nvPr>
            <p:ph type="sldNum" sz="quarter" idx="5"/>
          </p:nvPr>
        </p:nvSpPr>
        <p:spPr/>
        <p:txBody>
          <a:bodyPr/>
          <a:lstStyle/>
          <a:p>
            <a:pPr>
              <a:defRPr/>
            </a:pPr>
            <a:fld id="{EA3D68F1-0777-4B1E-A52C-51505E82C0DB}" type="slidenum">
              <a:rPr lang="en-US" smtClean="0"/>
              <a:pPr>
                <a:defRPr/>
              </a:pPr>
              <a:t>25</a:t>
            </a:fld>
            <a:endParaRPr lang="en-US" smtClean="0"/>
          </a:p>
        </p:txBody>
      </p:sp>
      <p:sp>
        <p:nvSpPr>
          <p:cNvPr id="292867" name="Rectangle 2"/>
          <p:cNvSpPr>
            <a:spLocks noGrp="1" noRot="1" noChangeAspect="1" noChangeArrowheads="1" noTextEdit="1"/>
          </p:cNvSpPr>
          <p:nvPr>
            <p:ph type="sldImg"/>
          </p:nvPr>
        </p:nvSpPr>
        <p:spPr>
          <a:ln/>
        </p:spPr>
      </p:sp>
      <p:sp>
        <p:nvSpPr>
          <p:cNvPr id="2928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01069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5" tIns="46639" rIns="46025" bIns="46639" anchor="b">
            <a:spAutoFit/>
          </a:bodyPr>
          <a:lstStyle/>
          <a:p>
            <a:pPr algn="ctr" defTabSz="930275"/>
            <a:fld id="{A968633F-D8FD-49AF-BDB2-469A3E94FC57}" type="slidenum">
              <a:rPr lang="en-US" sz="1000"/>
              <a:pPr algn="ctr" defTabSz="930275"/>
              <a:t>3</a:t>
            </a:fld>
            <a:endParaRPr lang="en-US" sz="10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187848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4</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810295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5</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382054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sldNum" sz="quarter" idx="5"/>
          </p:nvPr>
        </p:nvSpPr>
        <p:spPr/>
        <p:txBody>
          <a:bodyPr/>
          <a:lstStyle/>
          <a:p>
            <a:pPr>
              <a:defRPr/>
            </a:pPr>
            <a:fld id="{6596ACEA-B7F7-4C1F-AA45-4917414A740D}" type="slidenum">
              <a:rPr lang="en-US" smtClean="0"/>
              <a:pPr>
                <a:defRPr/>
              </a:pPr>
              <a:t>6</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67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220334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sldNum" sz="quarter" idx="5"/>
          </p:nvPr>
        </p:nvSpPr>
        <p:spPr/>
        <p:txBody>
          <a:bodyPr/>
          <a:lstStyle/>
          <a:p>
            <a:pPr defTabSz="930193">
              <a:defRPr/>
            </a:pPr>
            <a:fld id="{F7F3AD03-1AA3-4DFC-9E19-06F1C1186F91}" type="slidenum">
              <a:rPr lang="en-US" smtClean="0"/>
              <a:pPr defTabSz="930193">
                <a:defRPr/>
              </a:pPr>
              <a:t>7</a:t>
            </a:fld>
            <a:endParaRPr lang="en-US" dirty="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08569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5" tIns="46639" rIns="46025" bIns="46639" anchor="b">
            <a:spAutoFit/>
          </a:bodyPr>
          <a:lstStyle/>
          <a:p>
            <a:pPr algn="ctr" defTabSz="930275"/>
            <a:fld id="{A968633F-D8FD-49AF-BDB2-469A3E94FC57}" type="slidenum">
              <a:rPr lang="en-US" sz="1000"/>
              <a:pPr algn="ctr" defTabSz="930275"/>
              <a:t>8</a:t>
            </a:fld>
            <a:endParaRPr lang="en-US" sz="10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86965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sldNum" sz="quarter" idx="5"/>
          </p:nvPr>
        </p:nvSpPr>
        <p:spPr/>
        <p:txBody>
          <a:bodyPr/>
          <a:lstStyle/>
          <a:p>
            <a:pPr defTabSz="930193">
              <a:defRPr/>
            </a:pPr>
            <a:fld id="{1C2A05D5-7C49-470F-AA70-EDEA341C1DAB}" type="slidenum">
              <a:rPr lang="en-US" smtClean="0"/>
              <a:pPr defTabSz="930193">
                <a:defRPr/>
              </a:pPr>
              <a:t>9</a:t>
            </a:fld>
            <a:endParaRPr lang="en-US" dirty="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338616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83"/>
          <p:cNvSpPr>
            <a:spLocks noChangeArrowheads="1"/>
          </p:cNvSpPr>
          <p:nvPr userDrawn="1"/>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5" name="Picture 1188" descr="Title Page bar_112409_1pm"/>
          <p:cNvPicPr>
            <a:picLocks noChangeAspect="1" noChangeArrowheads="1"/>
          </p:cNvPicPr>
          <p:nvPr userDrawn="1"/>
        </p:nvPicPr>
        <p:blipFill>
          <a:blip r:embed="rId2" cstate="email"/>
          <a:srcRect/>
          <a:stretch>
            <a:fillRect/>
          </a:stretch>
        </p:blipFill>
        <p:spPr bwMode="auto">
          <a:xfrm>
            <a:off x="0" y="268288"/>
            <a:ext cx="9144000" cy="1974850"/>
          </a:xfrm>
          <a:prstGeom prst="rect">
            <a:avLst/>
          </a:prstGeom>
          <a:noFill/>
          <a:ln w="9525">
            <a:noFill/>
            <a:miter lim="800000"/>
            <a:headEnd/>
            <a:tailEnd/>
          </a:ln>
        </p:spPr>
      </p:pic>
      <p:sp>
        <p:nvSpPr>
          <p:cNvPr id="6" name="Rectangle 1180"/>
          <p:cNvSpPr>
            <a:spLocks noChangeArrowheads="1"/>
          </p:cNvSpPr>
          <p:nvPr userDrawn="1"/>
        </p:nvSpPr>
        <p:spPr bwMode="auto">
          <a:xfrm>
            <a:off x="0" y="6556375"/>
            <a:ext cx="9144000" cy="301625"/>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7" name="Picture 1181"/>
          <p:cNvPicPr>
            <a:picLocks noChangeAspect="1" noChangeArrowheads="1"/>
          </p:cNvPicPr>
          <p:nvPr userDrawn="1"/>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81978" name="Rectangle 1082"/>
          <p:cNvSpPr>
            <a:spLocks noGrp="1" noChangeArrowheads="1"/>
          </p:cNvSpPr>
          <p:nvPr>
            <p:ph type="ctrTitle"/>
          </p:nvPr>
        </p:nvSpPr>
        <p:spPr bwMode="auto">
          <a:xfrm>
            <a:off x="685800" y="2979738"/>
            <a:ext cx="7772400" cy="649287"/>
          </a:xfrm>
          <a:ln algn="ctr"/>
        </p:spPr>
        <p:txBody>
          <a:bodyPr>
            <a:spAutoFit/>
          </a:bodyPr>
          <a:lstStyle>
            <a:lvl1pPr algn="ctr">
              <a:lnSpc>
                <a:spcPct val="85000"/>
              </a:lnSpc>
              <a:spcBef>
                <a:spcPct val="40000"/>
              </a:spcBef>
              <a:defRPr sz="4300" smtClean="0">
                <a:solidFill>
                  <a:schemeClr val="accent2"/>
                </a:solidFill>
              </a:defRPr>
            </a:lvl1pPr>
          </a:lstStyle>
          <a:p>
            <a:r>
              <a:rPr lang="en-US" smtClean="0"/>
              <a:t>Click to edit Master title style</a:t>
            </a:r>
          </a:p>
        </p:txBody>
      </p:sp>
      <p:sp>
        <p:nvSpPr>
          <p:cNvPr id="81979" name="Rectangle 1083"/>
          <p:cNvSpPr>
            <a:spLocks noGrp="1" noChangeArrowheads="1"/>
          </p:cNvSpPr>
          <p:nvPr>
            <p:ph type="subTitle" idx="1"/>
          </p:nvPr>
        </p:nvSpPr>
        <p:spPr>
          <a:xfrm>
            <a:off x="668338" y="4867275"/>
            <a:ext cx="7807325" cy="430213"/>
          </a:xfrm>
        </p:spPr>
        <p:txBody>
          <a:bodyPr>
            <a:spAutoFit/>
          </a:bodyPr>
          <a:lstStyle>
            <a:lvl1pPr marL="0" indent="0" algn="ctr">
              <a:lnSpc>
                <a:spcPct val="85000"/>
              </a:lnSpc>
              <a:spcBef>
                <a:spcPct val="25000"/>
              </a:spcBef>
              <a:buFont typeface="Wingdings" pitchFamily="2" charset="2"/>
              <a:buNone/>
              <a:defRPr sz="2600" b="1" smtClean="0">
                <a:solidFill>
                  <a:srgbClr val="225A7A"/>
                </a:solidFill>
              </a:defRPr>
            </a:lvl1pPr>
          </a:lstStyle>
          <a:p>
            <a:r>
              <a:rPr lang="en-US" smtClean="0"/>
              <a:t>Click to edit Master subtitle style</a:t>
            </a:r>
          </a:p>
        </p:txBody>
      </p:sp>
      <p:sp>
        <p:nvSpPr>
          <p:cNvPr id="8" name="Rectangle 1184"/>
          <p:cNvSpPr>
            <a:spLocks noGrp="1" noChangeArrowheads="1"/>
          </p:cNvSpPr>
          <p:nvPr>
            <p:ph type="dt" sz="half" idx="10"/>
          </p:nvPr>
        </p:nvSpPr>
        <p:spPr/>
        <p:txBody>
          <a:bodyPr/>
          <a:lstStyle>
            <a:lvl1pPr>
              <a:defRPr/>
            </a:lvl1pPr>
          </a:lstStyle>
          <a:p>
            <a:pPr>
              <a:defRPr/>
            </a:pPr>
            <a:r>
              <a:rPr lang="en-US" smtClean="0"/>
              <a:t>12/01/09 - 9pm</a:t>
            </a:r>
            <a:endParaRPr lang="en-US"/>
          </a:p>
        </p:txBody>
      </p:sp>
      <p:sp>
        <p:nvSpPr>
          <p:cNvPr id="9" name="Rectangle 1185"/>
          <p:cNvSpPr>
            <a:spLocks noGrp="1" noChangeArrowheads="1"/>
          </p:cNvSpPr>
          <p:nvPr>
            <p:ph type="ftr" sz="quarter" idx="11"/>
          </p:nvPr>
        </p:nvSpPr>
        <p:spPr/>
        <p:txBody>
          <a:bodyPr/>
          <a:lstStyle>
            <a:lvl1pPr>
              <a:defRPr/>
            </a:lvl1pPr>
          </a:lstStyle>
          <a:p>
            <a:pPr>
              <a:defRPr/>
            </a:pPr>
            <a:r>
              <a:rPr lang="en-US"/>
              <a:t>eSlide – P6466 – The Financial Crisis and the Future of the P/C</a:t>
            </a:r>
          </a:p>
        </p:txBody>
      </p:sp>
      <p:sp>
        <p:nvSpPr>
          <p:cNvPr id="10" name="Rectangle 1189"/>
          <p:cNvSpPr>
            <a:spLocks noGrp="1" noChangeArrowheads="1"/>
          </p:cNvSpPr>
          <p:nvPr>
            <p:ph type="sldNum" sz="quarter" idx="12"/>
          </p:nvPr>
        </p:nvSpPr>
        <p:spPr/>
        <p:txBody>
          <a:bodyPr/>
          <a:lstStyle>
            <a:lvl1pPr>
              <a:defRPr>
                <a:solidFill>
                  <a:schemeClr val="bg1"/>
                </a:solidFill>
              </a:defRPr>
            </a:lvl1pPr>
          </a:lstStyle>
          <a:p>
            <a:pPr>
              <a:defRPr/>
            </a:pPr>
            <a:fld id="{1AA298A7-07D0-41F4-A57B-095D4458DCA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00BC345D-58F2-4414-BF4A-B7296ABFC7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able Placeholder 2"/>
          <p:cNvSpPr>
            <a:spLocks noGrp="1"/>
          </p:cNvSpPr>
          <p:nvPr>
            <p:ph type="tbl" idx="1"/>
          </p:nvPr>
        </p:nvSpPr>
        <p:spPr/>
        <p:txBody>
          <a:bodyPr lIns="91440" rIns="91440" rtlCol="0"/>
          <a:lstStyle/>
          <a:p>
            <a:pPr lvl="0"/>
            <a:endParaRPr lang="en-US" noProof="0" smtClean="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AFC86FA-B60D-423D-926C-A543DAD8D6A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98450" y="90488"/>
            <a:ext cx="7400925" cy="8604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95300" y="1647825"/>
            <a:ext cx="8153400" cy="4652963"/>
          </a:xfrm>
        </p:spPr>
        <p:txBody>
          <a:bodyPr/>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213DCD5A-272D-460F-810D-8B44844B5B0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8F1D8FF3-5AB6-4EC6-BDC2-E6058C96F90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EAA4BFB2-9712-42D6-90C8-408268A194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DB690DBB-527D-49DE-BE17-F2C090C1D32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8"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9" name="Rectangle 110"/>
          <p:cNvSpPr>
            <a:spLocks noGrp="1" noChangeArrowheads="1"/>
          </p:cNvSpPr>
          <p:nvPr>
            <p:ph type="sldNum" sz="quarter" idx="12"/>
          </p:nvPr>
        </p:nvSpPr>
        <p:spPr>
          <a:ln/>
        </p:spPr>
        <p:txBody>
          <a:bodyPr/>
          <a:lstStyle>
            <a:lvl1pPr>
              <a:defRPr/>
            </a:lvl1pPr>
          </a:lstStyle>
          <a:p>
            <a:pPr>
              <a:defRPr/>
            </a:pPr>
            <a:fld id="{9A7B4C8B-F8C1-4480-ADCB-1FB9116D9DE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4"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ln/>
        </p:spPr>
        <p:txBody>
          <a:bodyPr/>
          <a:lstStyle>
            <a:lvl1pPr>
              <a:defRPr/>
            </a:lvl1pPr>
          </a:lstStyle>
          <a:p>
            <a:pPr>
              <a:defRPr/>
            </a:pPr>
            <a:fld id="{103D1549-189B-430A-BC2E-B6FA9183E2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3"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4" name="Rectangle 110"/>
          <p:cNvSpPr>
            <a:spLocks noGrp="1" noChangeArrowheads="1"/>
          </p:cNvSpPr>
          <p:nvPr>
            <p:ph type="sldNum" sz="quarter" idx="12"/>
          </p:nvPr>
        </p:nvSpPr>
        <p:spPr>
          <a:ln/>
        </p:spPr>
        <p:txBody>
          <a:bodyPr/>
          <a:lstStyle>
            <a:lvl1pPr>
              <a:defRPr/>
            </a:lvl1pPr>
          </a:lstStyle>
          <a:p>
            <a:pPr>
              <a:defRPr/>
            </a:pPr>
            <a:fld id="{79649112-2361-4913-9798-B6AEBB59A8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13E2EC06-222A-42D0-87E9-064A6BEAE8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lIns="91440" rIns="91440"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C71FF8B8-F0F3-400C-8102-4AEACDC8D3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8" name="Rectangle 104"/>
          <p:cNvSpPr>
            <a:spLocks noChangeArrowheads="1"/>
          </p:cNvSpPr>
          <p:nvPr/>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90115" name="Picture 109" descr="Text Page"/>
          <p:cNvPicPr>
            <a:picLocks noChangeAspect="1" noChangeArrowheads="1"/>
          </p:cNvPicPr>
          <p:nvPr/>
        </p:nvPicPr>
        <p:blipFill>
          <a:blip r:embed="rId14" cstate="email"/>
          <a:srcRect/>
          <a:stretch>
            <a:fillRect/>
          </a:stretch>
        </p:blipFill>
        <p:spPr bwMode="auto">
          <a:xfrm>
            <a:off x="0" y="0"/>
            <a:ext cx="9144000" cy="1150938"/>
          </a:xfrm>
          <a:prstGeom prst="rect">
            <a:avLst/>
          </a:prstGeom>
          <a:noFill/>
          <a:ln w="9525">
            <a:noFill/>
            <a:miter lim="800000"/>
            <a:headEnd/>
            <a:tailEnd/>
          </a:ln>
        </p:spPr>
      </p:pic>
      <p:sp>
        <p:nvSpPr>
          <p:cNvPr id="90116" name="Rectangle 45"/>
          <p:cNvSpPr>
            <a:spLocks noGrp="1" noChangeArrowheads="1"/>
          </p:cNvSpPr>
          <p:nvPr>
            <p:ph type="body" idx="1"/>
          </p:nvPr>
        </p:nvSpPr>
        <p:spPr bwMode="auto">
          <a:xfrm>
            <a:off x="495300" y="1647825"/>
            <a:ext cx="8153400" cy="4652963"/>
          </a:xfrm>
          <a:prstGeom prst="rect">
            <a:avLst/>
          </a:prstGeom>
          <a:noFill/>
          <a:ln w="9525" algn="ctr">
            <a:noFill/>
            <a:miter lim="800000"/>
            <a:headEnd/>
            <a:tailEnd/>
          </a:ln>
        </p:spPr>
        <p:txBody>
          <a:bodyPr vert="horz" wrap="square" lIns="45720" tIns="45720" rIns="4572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0117" name="Rectangle 44"/>
          <p:cNvSpPr>
            <a:spLocks noGrp="1" noChangeArrowheads="1"/>
          </p:cNvSpPr>
          <p:nvPr>
            <p:ph type="title"/>
          </p:nvPr>
        </p:nvSpPr>
        <p:spPr bwMode="black">
          <a:xfrm>
            <a:off x="298450" y="90488"/>
            <a:ext cx="7400925" cy="860425"/>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1125" name="Rectangle 101"/>
          <p:cNvSpPr>
            <a:spLocks noChangeArrowheads="1"/>
          </p:cNvSpPr>
          <p:nvPr/>
        </p:nvSpPr>
        <p:spPr bwMode="auto">
          <a:xfrm>
            <a:off x="0" y="6807200"/>
            <a:ext cx="9144000" cy="50800"/>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90119" name="Picture 102"/>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7761288" y="349250"/>
            <a:ext cx="1228725" cy="341313"/>
          </a:xfrm>
          <a:prstGeom prst="rect">
            <a:avLst/>
          </a:prstGeom>
          <a:noFill/>
          <a:ln w="9525">
            <a:noFill/>
            <a:miter lim="800000"/>
            <a:headEnd/>
            <a:tailEnd/>
          </a:ln>
        </p:spPr>
      </p:pic>
      <p:sp>
        <p:nvSpPr>
          <p:cNvPr id="1129" name="Rectangle 105"/>
          <p:cNvSpPr>
            <a:spLocks noGrp="1" noChangeArrowheads="1"/>
          </p:cNvSpPr>
          <p:nvPr>
            <p:ph type="dt" sz="half" idx="2"/>
          </p:nvPr>
        </p:nvSpPr>
        <p:spPr bwMode="auto">
          <a:xfrm>
            <a:off x="85725" y="6961188"/>
            <a:ext cx="1352550"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eaLnBrk="0" hangingPunct="0">
              <a:lnSpc>
                <a:spcPct val="85000"/>
              </a:lnSpc>
              <a:spcBef>
                <a:spcPct val="20000"/>
              </a:spcBef>
              <a:defRPr sz="900">
                <a:solidFill>
                  <a:schemeClr val="bg1"/>
                </a:solidFill>
                <a:latin typeface="Arial" charset="0"/>
                <a:cs typeface="+mn-cs"/>
              </a:defRPr>
            </a:lvl1pPr>
          </a:lstStyle>
          <a:p>
            <a:pPr>
              <a:defRPr/>
            </a:pPr>
            <a:r>
              <a:rPr lang="en-US" smtClean="0"/>
              <a:t>12/01/09 - 9pm</a:t>
            </a:r>
            <a:endParaRPr lang="en-US"/>
          </a:p>
        </p:txBody>
      </p:sp>
      <p:sp>
        <p:nvSpPr>
          <p:cNvPr id="1130" name="Rectangle 106"/>
          <p:cNvSpPr>
            <a:spLocks noGrp="1" noChangeArrowheads="1"/>
          </p:cNvSpPr>
          <p:nvPr>
            <p:ph type="ftr" sz="quarter" idx="3"/>
          </p:nvPr>
        </p:nvSpPr>
        <p:spPr bwMode="auto">
          <a:xfrm>
            <a:off x="2695575" y="6961188"/>
            <a:ext cx="3752850" cy="1174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eaLnBrk="0" hangingPunct="0">
              <a:lnSpc>
                <a:spcPct val="85000"/>
              </a:lnSpc>
              <a:spcBef>
                <a:spcPct val="20000"/>
              </a:spcBef>
              <a:defRPr sz="900">
                <a:solidFill>
                  <a:schemeClr val="bg1"/>
                </a:solidFill>
                <a:latin typeface="Arial" charset="0"/>
                <a:cs typeface="+mn-cs"/>
              </a:defRPr>
            </a:lvl1pPr>
          </a:lstStyle>
          <a:p>
            <a:pPr>
              <a:defRPr/>
            </a:pPr>
            <a:r>
              <a:rPr lang="en-US"/>
              <a:t>eSlide – P6466 – The Financial Crisis and the Future of the P/C</a:t>
            </a:r>
          </a:p>
        </p:txBody>
      </p:sp>
      <p:sp>
        <p:nvSpPr>
          <p:cNvPr id="1134" name="Rectangle 110"/>
          <p:cNvSpPr>
            <a:spLocks noGrp="1" noChangeArrowheads="1"/>
          </p:cNvSpPr>
          <p:nvPr>
            <p:ph type="sldNum" sz="quarter" idx="4"/>
          </p:nvPr>
        </p:nvSpPr>
        <p:spPr bwMode="auto">
          <a:xfrm>
            <a:off x="8601075" y="6656388"/>
            <a:ext cx="447675"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lnSpc>
                <a:spcPct val="85000"/>
              </a:lnSpc>
              <a:spcBef>
                <a:spcPct val="20000"/>
              </a:spcBef>
              <a:defRPr sz="900">
                <a:latin typeface="Arial" charset="0"/>
                <a:cs typeface="+mn-cs"/>
              </a:defRPr>
            </a:lvl1pPr>
          </a:lstStyle>
          <a:p>
            <a:pPr>
              <a:defRPr/>
            </a:pPr>
            <a:fld id="{FF8B5C7A-7BED-4BF9-AD02-83F44DE0BE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37" r:id="rId1"/>
    <p:sldLayoutId id="2147485426" r:id="rId2"/>
    <p:sldLayoutId id="2147485427" r:id="rId3"/>
    <p:sldLayoutId id="2147485428" r:id="rId4"/>
    <p:sldLayoutId id="2147485429" r:id="rId5"/>
    <p:sldLayoutId id="2147485430" r:id="rId6"/>
    <p:sldLayoutId id="2147485431" r:id="rId7"/>
    <p:sldLayoutId id="2147485432" r:id="rId8"/>
    <p:sldLayoutId id="2147485433" r:id="rId9"/>
    <p:sldLayoutId id="2147485434" r:id="rId10"/>
    <p:sldLayoutId id="2147485435" r:id="rId11"/>
    <p:sldLayoutId id="2147485436" r:id="rId12"/>
  </p:sldLayoutIdLst>
  <p:timing>
    <p:tnLst>
      <p:par>
        <p:cTn id="1" dur="indefinite" restart="never" nodeType="tmRoot"/>
      </p:par>
    </p:tnLst>
  </p:timing>
  <p:hf hdr="0" ftr="0"/>
  <p:txStyles>
    <p:titleStyle>
      <a:lvl1pPr algn="l" defTabSz="114300" rtl="0" eaLnBrk="0" fontAlgn="base" hangingPunct="0">
        <a:lnSpc>
          <a:spcPct val="90000"/>
        </a:lnSpc>
        <a:spcBef>
          <a:spcPct val="0"/>
        </a:spcBef>
        <a:spcAft>
          <a:spcPct val="0"/>
        </a:spcAft>
        <a:defRPr sz="3000" b="1">
          <a:solidFill>
            <a:srgbClr val="225A7A"/>
          </a:solidFill>
          <a:latin typeface="Arial" charset="0"/>
          <a:ea typeface="+mj-ea"/>
          <a:cs typeface="+mj-cs"/>
        </a:defRPr>
      </a:lvl1pPr>
      <a:lvl2pPr algn="l" defTabSz="114300" rtl="0" eaLnBrk="0" fontAlgn="base" hangingPunct="0">
        <a:lnSpc>
          <a:spcPct val="90000"/>
        </a:lnSpc>
        <a:spcBef>
          <a:spcPct val="0"/>
        </a:spcBef>
        <a:spcAft>
          <a:spcPct val="0"/>
        </a:spcAft>
        <a:defRPr sz="3000" b="1">
          <a:solidFill>
            <a:srgbClr val="225A7A"/>
          </a:solidFill>
          <a:latin typeface="Arial"/>
        </a:defRPr>
      </a:lvl2pPr>
      <a:lvl3pPr algn="l" defTabSz="114300" rtl="0" eaLnBrk="0" fontAlgn="base" hangingPunct="0">
        <a:lnSpc>
          <a:spcPct val="90000"/>
        </a:lnSpc>
        <a:spcBef>
          <a:spcPct val="0"/>
        </a:spcBef>
        <a:spcAft>
          <a:spcPct val="0"/>
        </a:spcAft>
        <a:defRPr sz="3000" b="1">
          <a:solidFill>
            <a:srgbClr val="225A7A"/>
          </a:solidFill>
          <a:latin typeface="Arial"/>
        </a:defRPr>
      </a:lvl3pPr>
      <a:lvl4pPr algn="l" defTabSz="114300" rtl="0" eaLnBrk="0" fontAlgn="base" hangingPunct="0">
        <a:lnSpc>
          <a:spcPct val="90000"/>
        </a:lnSpc>
        <a:spcBef>
          <a:spcPct val="0"/>
        </a:spcBef>
        <a:spcAft>
          <a:spcPct val="0"/>
        </a:spcAft>
        <a:defRPr sz="3000" b="1">
          <a:solidFill>
            <a:srgbClr val="225A7A"/>
          </a:solidFill>
          <a:latin typeface="Arial"/>
        </a:defRPr>
      </a:lvl4pPr>
      <a:lvl5pPr algn="l" defTabSz="114300" rtl="0" eaLnBrk="0" fontAlgn="base" hangingPunct="0">
        <a:lnSpc>
          <a:spcPct val="90000"/>
        </a:lnSpc>
        <a:spcBef>
          <a:spcPct val="0"/>
        </a:spcBef>
        <a:spcAft>
          <a:spcPct val="0"/>
        </a:spcAft>
        <a:defRPr sz="3000" b="1">
          <a:solidFill>
            <a:srgbClr val="225A7A"/>
          </a:solidFill>
          <a:latin typeface="Arial"/>
        </a:defRPr>
      </a:lvl5pPr>
      <a:lvl6pPr marL="457200" algn="l" fontAlgn="base">
        <a:spcBef>
          <a:spcPct val="0"/>
        </a:spcBef>
        <a:spcAft>
          <a:spcPct val="0"/>
        </a:spcAft>
        <a:defRPr sz="3200">
          <a:solidFill>
            <a:schemeClr val="bg1">
              <a:alpha val="100000"/>
            </a:schemeClr>
          </a:solidFill>
          <a:latin typeface="Arial"/>
        </a:defRPr>
      </a:lvl6pPr>
      <a:lvl7pPr marL="914400" algn="l" fontAlgn="base">
        <a:spcBef>
          <a:spcPct val="0"/>
        </a:spcBef>
        <a:spcAft>
          <a:spcPct val="0"/>
        </a:spcAft>
        <a:defRPr sz="3200">
          <a:solidFill>
            <a:schemeClr val="bg1">
              <a:alpha val="100000"/>
            </a:schemeClr>
          </a:solidFill>
          <a:latin typeface="Arial"/>
        </a:defRPr>
      </a:lvl7pPr>
      <a:lvl8pPr marL="1371600" algn="l" fontAlgn="base">
        <a:spcBef>
          <a:spcPct val="0"/>
        </a:spcBef>
        <a:spcAft>
          <a:spcPct val="0"/>
        </a:spcAft>
        <a:defRPr sz="3200">
          <a:solidFill>
            <a:schemeClr val="bg1">
              <a:alpha val="100000"/>
            </a:schemeClr>
          </a:solidFill>
          <a:latin typeface="Arial"/>
        </a:defRPr>
      </a:lvl8pPr>
      <a:lvl9pPr marL="1828800" algn="l" fontAlgn="base">
        <a:spcBef>
          <a:spcPct val="0"/>
        </a:spcBef>
        <a:spcAft>
          <a:spcPct val="0"/>
        </a:spcAft>
        <a:defRPr sz="3200">
          <a:solidFill>
            <a:schemeClr val="bg1">
              <a:alpha val="100000"/>
            </a:schemeClr>
          </a:solidFill>
          <a:latin typeface="Arial"/>
        </a:defRPr>
      </a:lvl9pPr>
    </p:titleStyle>
    <p:bodyStyle>
      <a:lvl1pPr marL="292100" indent="-292100" algn="l" rtl="0" eaLnBrk="0" fontAlgn="base" hangingPunct="0">
        <a:lnSpc>
          <a:spcPct val="90000"/>
        </a:lnSpc>
        <a:spcBef>
          <a:spcPct val="100000"/>
        </a:spcBef>
        <a:spcAft>
          <a:spcPct val="0"/>
        </a:spcAft>
        <a:buClr>
          <a:schemeClr val="accent2"/>
        </a:buClr>
        <a:buFont typeface="Wingdings" pitchFamily="2" charset="2"/>
        <a:buChar char="n"/>
        <a:defRPr sz="2400">
          <a:solidFill>
            <a:schemeClr val="tx1"/>
          </a:solidFill>
          <a:latin typeface="Arial" charset="0"/>
          <a:ea typeface="+mn-ea"/>
          <a:cs typeface="+mn-cs"/>
        </a:defRPr>
      </a:lvl1pPr>
      <a:lvl2pPr marL="635000" indent="-228600" algn="l" rtl="0" eaLnBrk="0" fontAlgn="base" hangingPunct="0">
        <a:lnSpc>
          <a:spcPct val="90000"/>
        </a:lnSpc>
        <a:spcBef>
          <a:spcPct val="50000"/>
        </a:spcBef>
        <a:spcAft>
          <a:spcPct val="0"/>
        </a:spcAft>
        <a:buClr>
          <a:schemeClr val="accent2"/>
        </a:buClr>
        <a:buFont typeface="Wingdings" pitchFamily="2" charset="2"/>
        <a:buChar char="w"/>
        <a:defRPr sz="2200">
          <a:solidFill>
            <a:schemeClr val="tx1"/>
          </a:solidFill>
          <a:latin typeface="Arial" charset="0"/>
        </a:defRPr>
      </a:lvl2pPr>
      <a:lvl3pPr marL="977900" indent="-228600" algn="l" rtl="0" eaLnBrk="0" fontAlgn="base" hangingPunct="0">
        <a:lnSpc>
          <a:spcPct val="90000"/>
        </a:lnSpc>
        <a:spcBef>
          <a:spcPct val="25000"/>
        </a:spcBef>
        <a:spcAft>
          <a:spcPct val="0"/>
        </a:spcAft>
        <a:buClr>
          <a:schemeClr val="accent2"/>
        </a:buClr>
        <a:buFont typeface="Arial" charset="0"/>
        <a:buChar char="–"/>
        <a:defRPr sz="2000">
          <a:solidFill>
            <a:schemeClr val="tx1"/>
          </a:solidFill>
          <a:latin typeface="Arial" charset="0"/>
        </a:defRPr>
      </a:lvl3pPr>
      <a:lvl4pPr marL="1320800" indent="-228600" algn="l" rtl="0" eaLnBrk="0" fontAlgn="base" hangingPunct="0">
        <a:lnSpc>
          <a:spcPct val="90000"/>
        </a:lnSpc>
        <a:spcBef>
          <a:spcPct val="15000"/>
        </a:spcBef>
        <a:spcAft>
          <a:spcPct val="0"/>
        </a:spcAft>
        <a:buClr>
          <a:schemeClr val="accent2"/>
        </a:buClr>
        <a:buFont typeface="Wingdings" pitchFamily="2" charset="2"/>
        <a:buChar char="§"/>
        <a:defRPr>
          <a:solidFill>
            <a:schemeClr val="tx1"/>
          </a:solidFill>
          <a:latin typeface="Arial" charset="0"/>
        </a:defRPr>
      </a:lvl4pPr>
      <a:lvl5pPr marL="1663700" indent="-228600" algn="l" rtl="0" eaLnBrk="0" fontAlgn="base" hangingPunct="0">
        <a:lnSpc>
          <a:spcPct val="95000"/>
        </a:lnSpc>
        <a:spcBef>
          <a:spcPct val="15000"/>
        </a:spcBef>
        <a:spcAft>
          <a:spcPct val="0"/>
        </a:spcAft>
        <a:buClr>
          <a:schemeClr val="accent2"/>
        </a:buClr>
        <a:buChar char="»"/>
        <a:defRPr sz="1600">
          <a:solidFill>
            <a:schemeClr val="tx1"/>
          </a:solidFill>
          <a:latin typeface="Arial" charset="0"/>
        </a:defRPr>
      </a:lvl5pPr>
      <a:lvl6pPr marL="2514600" indent="-228600" algn="l" fontAlgn="base">
        <a:spcBef>
          <a:spcPct val="20000"/>
        </a:spcBef>
        <a:spcAft>
          <a:spcPct val="0"/>
        </a:spcAft>
        <a:buChar char="»"/>
        <a:defRPr>
          <a:solidFill>
            <a:schemeClr val="bg1">
              <a:alpha val="100000"/>
            </a:schemeClr>
          </a:solidFill>
          <a:latin typeface="+mn-lt"/>
        </a:defRPr>
      </a:lvl6pPr>
      <a:lvl7pPr marL="2971800" indent="-228600" algn="l" fontAlgn="base">
        <a:spcBef>
          <a:spcPct val="20000"/>
        </a:spcBef>
        <a:spcAft>
          <a:spcPct val="0"/>
        </a:spcAft>
        <a:buChar char="»"/>
        <a:defRPr>
          <a:solidFill>
            <a:schemeClr val="bg1">
              <a:alpha val="100000"/>
            </a:schemeClr>
          </a:solidFill>
          <a:latin typeface="+mn-lt"/>
        </a:defRPr>
      </a:lvl7pPr>
      <a:lvl8pPr marL="3429000" indent="-228600" algn="l" fontAlgn="base">
        <a:spcBef>
          <a:spcPct val="20000"/>
        </a:spcBef>
        <a:spcAft>
          <a:spcPct val="0"/>
        </a:spcAft>
        <a:buChar char="»"/>
        <a:defRPr>
          <a:solidFill>
            <a:schemeClr val="bg1">
              <a:alpha val="100000"/>
            </a:schemeClr>
          </a:solidFill>
          <a:latin typeface="+mn-lt"/>
        </a:defRPr>
      </a:lvl8pPr>
      <a:lvl9pPr marL="3886200" indent="-228600" algn="l" fontAlgn="base">
        <a:spcBef>
          <a:spcPct val="20000"/>
        </a:spcBef>
        <a:spcAft>
          <a:spcPct val="0"/>
        </a:spcAft>
        <a:buChar char="»"/>
        <a:defRPr>
          <a:solidFill>
            <a:schemeClr val="bg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7.emf"/><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6.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9.emf"/><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8.e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0" y="2320868"/>
            <a:ext cx="9104313" cy="2263697"/>
          </a:xfrm>
          <a:ln/>
        </p:spPr>
        <p:txBody>
          <a:bodyPr/>
          <a:lstStyle/>
          <a:p>
            <a:r>
              <a:rPr lang="en-US" sz="4400" dirty="0" smtClean="0"/>
              <a:t>Financial </a:t>
            </a:r>
            <a:r>
              <a:rPr lang="en-US" sz="4400" dirty="0"/>
              <a:t>L</a:t>
            </a:r>
            <a:r>
              <a:rPr lang="en-US" sz="4400" dirty="0" smtClean="0"/>
              <a:t>iteracy</a:t>
            </a:r>
            <a:br>
              <a:rPr lang="en-US" sz="4400" dirty="0" smtClean="0"/>
            </a:br>
            <a:r>
              <a:rPr lang="en-US" sz="4400" dirty="0" smtClean="0"/>
              <a:t>and</a:t>
            </a:r>
            <a:br>
              <a:rPr lang="en-US" sz="4400" dirty="0" smtClean="0"/>
            </a:br>
            <a:r>
              <a:rPr lang="en-US" sz="4400" dirty="0" smtClean="0"/>
              <a:t>P/C Insurance</a:t>
            </a:r>
            <a:r>
              <a:rPr lang="en-US" sz="3600" i="1" dirty="0" smtClean="0"/>
              <a:t/>
            </a:r>
            <a:br>
              <a:rPr lang="en-US" sz="3600" i="1" dirty="0" smtClean="0"/>
            </a:br>
            <a:endParaRPr lang="en-US" sz="3400" i="1" dirty="0">
              <a:solidFill>
                <a:srgbClr val="C00000"/>
              </a:solidFill>
            </a:endParaRPr>
          </a:p>
        </p:txBody>
      </p:sp>
      <p:sp>
        <p:nvSpPr>
          <p:cNvPr id="94211" name="Rectangle 3"/>
          <p:cNvSpPr>
            <a:spLocks noGrp="1" noChangeArrowheads="1"/>
          </p:cNvSpPr>
          <p:nvPr>
            <p:ph type="subTitle" idx="1"/>
          </p:nvPr>
        </p:nvSpPr>
        <p:spPr>
          <a:xfrm>
            <a:off x="191729" y="4356530"/>
            <a:ext cx="8952271" cy="1284967"/>
          </a:xfrm>
        </p:spPr>
        <p:txBody>
          <a:bodyPr/>
          <a:lstStyle/>
          <a:p>
            <a:pPr>
              <a:lnSpc>
                <a:spcPct val="80000"/>
              </a:lnSpc>
            </a:pPr>
            <a:r>
              <a:rPr lang="en-US" dirty="0" smtClean="0"/>
              <a:t>NAMIC Merit Society</a:t>
            </a:r>
          </a:p>
          <a:p>
            <a:pPr>
              <a:lnSpc>
                <a:spcPct val="80000"/>
              </a:lnSpc>
            </a:pPr>
            <a:r>
              <a:rPr lang="en-US" dirty="0" smtClean="0"/>
              <a:t>Washington, DC</a:t>
            </a:r>
          </a:p>
          <a:p>
            <a:pPr>
              <a:lnSpc>
                <a:spcPct val="80000"/>
              </a:lnSpc>
            </a:pPr>
            <a:r>
              <a:rPr lang="en-US" sz="2800" dirty="0" smtClean="0"/>
              <a:t>September 22, 2014</a:t>
            </a:r>
          </a:p>
        </p:txBody>
      </p:sp>
      <p:sp>
        <p:nvSpPr>
          <p:cNvPr id="94212" name="Rectangle 3"/>
          <p:cNvSpPr txBox="1">
            <a:spLocks noChangeArrowheads="1"/>
          </p:cNvSpPr>
          <p:nvPr/>
        </p:nvSpPr>
        <p:spPr bwMode="gray">
          <a:xfrm>
            <a:off x="0" y="5886450"/>
            <a:ext cx="9144000" cy="9715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1"/>
              </a:buClr>
              <a:buFont typeface="Wingdings" pitchFamily="2" charset="2"/>
              <a:buNone/>
            </a:pPr>
            <a:r>
              <a:rPr lang="en-US" b="1" dirty="0" smtClean="0">
                <a:solidFill>
                  <a:schemeClr val="bg2"/>
                </a:solidFill>
              </a:rPr>
              <a:t>Steven N. Weisbart, </a:t>
            </a:r>
            <a:r>
              <a:rPr lang="en-US" b="1" dirty="0">
                <a:solidFill>
                  <a:schemeClr val="bg2"/>
                </a:solidFill>
              </a:rPr>
              <a:t>Ph.D., </a:t>
            </a:r>
            <a:r>
              <a:rPr lang="en-US" b="1" dirty="0" smtClean="0">
                <a:solidFill>
                  <a:schemeClr val="bg2"/>
                </a:solidFill>
              </a:rPr>
              <a:t>CLU</a:t>
            </a:r>
            <a:r>
              <a:rPr lang="en-US" b="1" dirty="0">
                <a:solidFill>
                  <a:schemeClr val="bg2"/>
                </a:solidFill>
              </a:rPr>
              <a:t>, </a:t>
            </a:r>
            <a:r>
              <a:rPr lang="en-US" b="1" dirty="0" smtClean="0">
                <a:solidFill>
                  <a:schemeClr val="bg2"/>
                </a:solidFill>
              </a:rPr>
              <a:t>Senior Vice President </a:t>
            </a:r>
            <a:r>
              <a:rPr lang="en-US" b="1" dirty="0">
                <a:solidFill>
                  <a:schemeClr val="bg2"/>
                </a:solidFill>
              </a:rPr>
              <a:t>&amp; </a:t>
            </a:r>
            <a:r>
              <a:rPr lang="en-US" b="1" dirty="0" smtClean="0">
                <a:solidFill>
                  <a:schemeClr val="bg2"/>
                </a:solidFill>
              </a:rPr>
              <a:t>Chief Economist</a:t>
            </a:r>
            <a:endParaRPr lang="en-US" b="1" dirty="0">
              <a:solidFill>
                <a:schemeClr val="bg2"/>
              </a:solidFill>
            </a:endParaRPr>
          </a:p>
          <a:p>
            <a:pPr algn="ctr" eaLnBrk="0" hangingPunct="0">
              <a:lnSpc>
                <a:spcPct val="90000"/>
              </a:lnSpc>
              <a:spcBef>
                <a:spcPct val="25000"/>
              </a:spcBef>
              <a:buClr>
                <a:schemeClr val="accent1"/>
              </a:buClr>
            </a:pPr>
            <a:r>
              <a:rPr lang="en-US" b="1" dirty="0">
                <a:solidFill>
                  <a:schemeClr val="bg2"/>
                </a:solidFill>
                <a:sym typeface="Symbol" pitchFamily="18" charset="2"/>
              </a:rPr>
              <a:t>Insurance Information Institute  110 William Street  New York, NY 10038</a:t>
            </a:r>
          </a:p>
          <a:p>
            <a:pPr algn="ctr" eaLnBrk="0" hangingPunct="0">
              <a:lnSpc>
                <a:spcPct val="90000"/>
              </a:lnSpc>
              <a:spcBef>
                <a:spcPct val="25000"/>
              </a:spcBef>
              <a:buClr>
                <a:schemeClr val="accent1"/>
              </a:buClr>
            </a:pPr>
            <a:r>
              <a:rPr lang="en-US" b="1" dirty="0">
                <a:solidFill>
                  <a:schemeClr val="bg1"/>
                </a:solidFill>
                <a:sym typeface="Symbol" pitchFamily="18" charset="2"/>
              </a:rPr>
              <a:t>Tel</a:t>
            </a:r>
            <a:r>
              <a:rPr lang="en-US" b="1">
                <a:solidFill>
                  <a:schemeClr val="bg1"/>
                </a:solidFill>
                <a:sym typeface="Symbol" pitchFamily="18" charset="2"/>
              </a:rPr>
              <a:t>: </a:t>
            </a:r>
            <a:r>
              <a:rPr lang="en-US" b="1" smtClean="0">
                <a:solidFill>
                  <a:schemeClr val="bg1"/>
                </a:solidFill>
                <a:sym typeface="Symbol" pitchFamily="18" charset="2"/>
              </a:rPr>
              <a:t>212.346.5540 </a:t>
            </a:r>
            <a:r>
              <a:rPr lang="en-US" b="1" dirty="0">
                <a:solidFill>
                  <a:schemeClr val="bg1"/>
                </a:solidFill>
                <a:sym typeface="Symbol" pitchFamily="18" charset="2"/>
              </a:rPr>
              <a:t> Cell</a:t>
            </a:r>
            <a:r>
              <a:rPr lang="en-US" b="1">
                <a:solidFill>
                  <a:schemeClr val="bg1"/>
                </a:solidFill>
                <a:sym typeface="Symbol" pitchFamily="18" charset="2"/>
              </a:rPr>
              <a:t>: </a:t>
            </a:r>
            <a:r>
              <a:rPr lang="en-US" b="1" smtClean="0">
                <a:solidFill>
                  <a:schemeClr val="bg1"/>
                </a:solidFill>
                <a:sym typeface="Symbol" pitchFamily="18" charset="2"/>
              </a:rPr>
              <a:t>917.494.5945 </a:t>
            </a:r>
            <a:r>
              <a:rPr lang="en-US" b="1">
                <a:solidFill>
                  <a:schemeClr val="bg1"/>
                </a:solidFill>
                <a:sym typeface="Symbol" pitchFamily="18" charset="2"/>
              </a:rPr>
              <a:t> </a:t>
            </a:r>
            <a:r>
              <a:rPr lang="en-US" b="1" smtClean="0">
                <a:solidFill>
                  <a:schemeClr val="bg1"/>
                </a:solidFill>
                <a:sym typeface="Symbol" pitchFamily="18" charset="2"/>
              </a:rPr>
              <a:t>stevenw@iii.org </a:t>
            </a:r>
            <a:r>
              <a:rPr lang="en-US" b="1" dirty="0">
                <a:solidFill>
                  <a:schemeClr val="bg1"/>
                </a:solidFill>
                <a:sym typeface="Symbol" pitchFamily="18" charset="2"/>
              </a:rPr>
              <a:t> www.iii.org</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05"/>
          <p:cNvSpPr>
            <a:spLocks noGrp="1" noChangeArrowheads="1"/>
          </p:cNvSpPr>
          <p:nvPr>
            <p:ph type="dt" sz="quarter" idx="10"/>
          </p:nvPr>
        </p:nvSpPr>
        <p:spPr/>
        <p:txBody>
          <a:bodyPr/>
          <a:lstStyle/>
          <a:p>
            <a:pPr>
              <a:defRPr/>
            </a:pPr>
            <a:r>
              <a:rPr lang="en-US" smtClean="0"/>
              <a:t>12/01/09 - 9pm</a:t>
            </a:r>
          </a:p>
        </p:txBody>
      </p:sp>
      <p:sp>
        <p:nvSpPr>
          <p:cNvPr id="1028"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1029" name="Rectangle 110"/>
          <p:cNvSpPr>
            <a:spLocks noGrp="1" noChangeArrowheads="1"/>
          </p:cNvSpPr>
          <p:nvPr>
            <p:ph type="sldNum" sz="quarter" idx="12"/>
          </p:nvPr>
        </p:nvSpPr>
        <p:spPr/>
        <p:txBody>
          <a:bodyPr/>
          <a:lstStyle/>
          <a:p>
            <a:pPr>
              <a:defRPr/>
            </a:pPr>
            <a:fld id="{FD313817-9A62-414F-B332-2AB19D95DE1E}" type="slidenum">
              <a:rPr lang="en-US" smtClean="0"/>
              <a:pPr>
                <a:defRPr/>
              </a:pPr>
              <a:t>10</a:t>
            </a:fld>
            <a:endParaRPr lang="en-US" dirty="0" smtClean="0"/>
          </a:p>
        </p:txBody>
      </p:sp>
      <p:sp>
        <p:nvSpPr>
          <p:cNvPr id="4103" name="Rectangle 2"/>
          <p:cNvSpPr>
            <a:spLocks noGrp="1" noChangeArrowheads="1"/>
          </p:cNvSpPr>
          <p:nvPr>
            <p:ph type="title"/>
          </p:nvPr>
        </p:nvSpPr>
        <p:spPr/>
        <p:txBody>
          <a:bodyPr/>
          <a:lstStyle/>
          <a:p>
            <a:r>
              <a:rPr lang="en-US" dirty="0" smtClean="0"/>
              <a:t>Flood Insurance: It’s Not “Fair” for Premiums to Reflect Expected Claims</a:t>
            </a:r>
            <a:endParaRPr lang="en-US" baseline="30000" dirty="0" smtClean="0"/>
          </a:p>
        </p:txBody>
      </p:sp>
      <p:sp>
        <p:nvSpPr>
          <p:cNvPr id="4104" name="Rectangle 3"/>
          <p:cNvSpPr>
            <a:spLocks noChangeArrowheads="1"/>
          </p:cNvSpPr>
          <p:nvPr/>
        </p:nvSpPr>
        <p:spPr bwMode="auto">
          <a:xfrm>
            <a:off x="0" y="6389688"/>
            <a:ext cx="8636000" cy="468312"/>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endParaRPr lang="en-US" sz="1100"/>
          </a:p>
          <a:p>
            <a:pPr eaLnBrk="0" hangingPunct="0">
              <a:lnSpc>
                <a:spcPct val="85000"/>
              </a:lnSpc>
              <a:spcBef>
                <a:spcPct val="25000"/>
              </a:spcBef>
              <a:buClr>
                <a:schemeClr val="accent2"/>
              </a:buClr>
              <a:buFont typeface="Wingdings" pitchFamily="2" charset="2"/>
              <a:buNone/>
            </a:pPr>
            <a:r>
              <a:rPr lang="en-US" sz="1100"/>
              <a:t>Source: Insurance Information Institute Annual </a:t>
            </a:r>
            <a:r>
              <a:rPr lang="en-US" sz="1100" i="1"/>
              <a:t>Pulse</a:t>
            </a:r>
            <a:r>
              <a:rPr lang="en-US" sz="1100"/>
              <a:t> Survey.</a:t>
            </a:r>
          </a:p>
        </p:txBody>
      </p:sp>
      <p:graphicFrame>
        <p:nvGraphicFramePr>
          <p:cNvPr id="4098" name="Object 2"/>
          <p:cNvGraphicFramePr>
            <a:graphicFrameLocks noChangeAspect="1"/>
          </p:cNvGraphicFramePr>
          <p:nvPr/>
        </p:nvGraphicFramePr>
        <p:xfrm>
          <a:off x="385763" y="2547938"/>
          <a:ext cx="4243387" cy="3092450"/>
        </p:xfrm>
        <a:graphic>
          <a:graphicData uri="http://schemas.openxmlformats.org/presentationml/2006/ole">
            <mc:AlternateContent xmlns:mc="http://schemas.openxmlformats.org/markup-compatibility/2006">
              <mc:Choice xmlns:v="urn:schemas-microsoft-com:vml" Requires="v">
                <p:oleObj spid="_x0000_s20615234" name="Chart" r:id="rId4" imgW="3933808" imgH="2866910" progId="MSGraph.Chart.8">
                  <p:embed followColorScheme="full"/>
                </p:oleObj>
              </mc:Choice>
              <mc:Fallback>
                <p:oleObj name="Chart" r:id="rId4" imgW="3933808" imgH="2866910" progId="MSGraph.Chart.8">
                  <p:embed followColorScheme="full"/>
                  <p:pic>
                    <p:nvPicPr>
                      <p:cNvPr id="0" name=""/>
                      <p:cNvPicPr>
                        <a:picLocks noChangeAspect="1" noChangeArrowheads="1"/>
                      </p:cNvPicPr>
                      <p:nvPr/>
                    </p:nvPicPr>
                    <p:blipFill>
                      <a:blip r:embed="rId5"/>
                      <a:srcRect/>
                      <a:stretch>
                        <a:fillRect/>
                      </a:stretch>
                    </p:blipFill>
                    <p:spPr bwMode="auto">
                      <a:xfrm>
                        <a:off x="385763" y="2547938"/>
                        <a:ext cx="4243387" cy="3092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5" name="Rectangle 7"/>
          <p:cNvSpPr>
            <a:spLocks noChangeArrowheads="1"/>
          </p:cNvSpPr>
          <p:nvPr/>
        </p:nvSpPr>
        <p:spPr bwMode="black">
          <a:xfrm>
            <a:off x="357188" y="1166813"/>
            <a:ext cx="4175125" cy="1385887"/>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2000" b="1">
                <a:solidFill>
                  <a:srgbClr val="225A7A"/>
                </a:solidFill>
              </a:rPr>
              <a:t>Q. The federal government plans to raise the price of flood insurance so it reflects the costs of paying claims. Do you believe this is fair?</a:t>
            </a:r>
            <a:r>
              <a:rPr lang="en-US" sz="2000" b="1" baseline="30000">
                <a:solidFill>
                  <a:srgbClr val="225A7A"/>
                </a:solidFill>
              </a:rPr>
              <a:t>  </a:t>
            </a:r>
            <a:endParaRPr lang="en-US" sz="2000" b="1" i="1" baseline="30000">
              <a:solidFill>
                <a:srgbClr val="C00000"/>
              </a:solidFill>
            </a:endParaRPr>
          </a:p>
        </p:txBody>
      </p:sp>
      <p:sp>
        <p:nvSpPr>
          <p:cNvPr id="9" name="Rectangle 5"/>
          <p:cNvSpPr>
            <a:spLocks noChangeArrowheads="1"/>
          </p:cNvSpPr>
          <p:nvPr/>
        </p:nvSpPr>
        <p:spPr bwMode="blackWhite">
          <a:xfrm>
            <a:off x="233363" y="5654675"/>
            <a:ext cx="8696325" cy="81915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a:solidFill>
                  <a:srgbClr val="FFFFFF"/>
                </a:solidFill>
              </a:rPr>
              <a:t>A majority of Americans do not think it is fair for the federal government to raise its flood insurance premiums to better reflect claims payouts or to charge people who live in high-risk areas actuarially-fair premiums.</a:t>
            </a:r>
          </a:p>
        </p:txBody>
      </p:sp>
      <p:sp>
        <p:nvSpPr>
          <p:cNvPr id="4107" name="TextBox 9"/>
          <p:cNvSpPr txBox="1">
            <a:spLocks noChangeArrowheads="1"/>
          </p:cNvSpPr>
          <p:nvPr/>
        </p:nvSpPr>
        <p:spPr bwMode="auto">
          <a:xfrm>
            <a:off x="207963" y="2654300"/>
            <a:ext cx="3200400" cy="368300"/>
          </a:xfrm>
          <a:prstGeom prst="rect">
            <a:avLst/>
          </a:prstGeom>
          <a:noFill/>
          <a:ln w="9525">
            <a:noFill/>
            <a:miter lim="800000"/>
            <a:headEnd/>
            <a:tailEnd/>
          </a:ln>
        </p:spPr>
        <p:txBody>
          <a:bodyPr>
            <a:spAutoFit/>
          </a:bodyPr>
          <a:lstStyle/>
          <a:p>
            <a:r>
              <a:rPr lang="en-US" b="1" i="1">
                <a:solidFill>
                  <a:srgbClr val="C00000"/>
                </a:solidFill>
              </a:rPr>
              <a:t>[% Responding “NO”]</a:t>
            </a:r>
            <a:endParaRPr lang="en-US"/>
          </a:p>
        </p:txBody>
      </p:sp>
      <p:graphicFrame>
        <p:nvGraphicFramePr>
          <p:cNvPr id="4099" name="Object 3"/>
          <p:cNvGraphicFramePr>
            <a:graphicFrameLocks/>
          </p:cNvGraphicFramePr>
          <p:nvPr/>
        </p:nvGraphicFramePr>
        <p:xfrm>
          <a:off x="5395913" y="2859088"/>
          <a:ext cx="3041650" cy="2720975"/>
        </p:xfrm>
        <a:graphic>
          <a:graphicData uri="http://schemas.openxmlformats.org/presentationml/2006/ole">
            <mc:AlternateContent xmlns:mc="http://schemas.openxmlformats.org/markup-compatibility/2006">
              <mc:Choice xmlns:v="urn:schemas-microsoft-com:vml" Requires="v">
                <p:oleObj spid="_x0000_s20615235" name="Chart" r:id="rId6" imgW="4467343" imgH="3800392" progId="MSGraph.Chart.8">
                  <p:embed followColorScheme="full"/>
                </p:oleObj>
              </mc:Choice>
              <mc:Fallback>
                <p:oleObj name="Chart" r:id="rId6" imgW="4467343" imgH="3800392" progId="MSGraph.Chart.8">
                  <p:embed followColorScheme="full"/>
                  <p:pic>
                    <p:nvPicPr>
                      <p:cNvPr id="0" name=""/>
                      <p:cNvPicPr>
                        <a:picLocks noChangeArrowheads="1"/>
                      </p:cNvPicPr>
                      <p:nvPr/>
                    </p:nvPicPr>
                    <p:blipFill>
                      <a:blip r:embed="rId7"/>
                      <a:srcRect/>
                      <a:stretch>
                        <a:fillRect/>
                      </a:stretch>
                    </p:blipFill>
                    <p:spPr bwMode="auto">
                      <a:xfrm>
                        <a:off x="5395913" y="2859088"/>
                        <a:ext cx="3041650" cy="272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8" name="Rectangle 3"/>
          <p:cNvSpPr>
            <a:spLocks noChangeArrowheads="1"/>
          </p:cNvSpPr>
          <p:nvPr/>
        </p:nvSpPr>
        <p:spPr bwMode="black">
          <a:xfrm>
            <a:off x="4779963" y="1187450"/>
            <a:ext cx="4102100" cy="166211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2000" b="1">
                <a:solidFill>
                  <a:srgbClr val="225A7A"/>
                </a:solidFill>
              </a:rPr>
              <a:t>Q. Do you think that it is fair that people who live in areas affected by record storms in 2011 and 2012 should pay more for their homeowners insurance in the future?</a:t>
            </a:r>
          </a:p>
        </p:txBody>
      </p:sp>
      <p:sp>
        <p:nvSpPr>
          <p:cNvPr id="4109" name="Text Box 9"/>
          <p:cNvSpPr txBox="1">
            <a:spLocks noChangeArrowheads="1"/>
          </p:cNvSpPr>
          <p:nvPr/>
        </p:nvSpPr>
        <p:spPr bwMode="auto">
          <a:xfrm>
            <a:off x="8027988" y="3841750"/>
            <a:ext cx="830262" cy="277813"/>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Yes</a:t>
            </a:r>
          </a:p>
        </p:txBody>
      </p:sp>
      <p:sp>
        <p:nvSpPr>
          <p:cNvPr id="4110" name="Text Box 9"/>
          <p:cNvSpPr txBox="1">
            <a:spLocks noChangeArrowheads="1"/>
          </p:cNvSpPr>
          <p:nvPr/>
        </p:nvSpPr>
        <p:spPr bwMode="auto">
          <a:xfrm>
            <a:off x="5805488" y="3895725"/>
            <a:ext cx="830262" cy="276225"/>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No</a:t>
            </a:r>
          </a:p>
        </p:txBody>
      </p:sp>
      <p:sp>
        <p:nvSpPr>
          <p:cNvPr id="4111" name="Text Box 9"/>
          <p:cNvSpPr txBox="1">
            <a:spLocks noChangeArrowheads="1"/>
          </p:cNvSpPr>
          <p:nvPr/>
        </p:nvSpPr>
        <p:spPr bwMode="auto">
          <a:xfrm>
            <a:off x="6345238" y="2695575"/>
            <a:ext cx="1835150" cy="277813"/>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Don’t Know</a:t>
            </a:r>
          </a:p>
        </p:txBody>
      </p:sp>
    </p:spTree>
    <p:extLst>
      <p:ext uri="{BB962C8B-B14F-4D97-AF65-F5344CB8AC3E}">
        <p14:creationId xmlns:p14="http://schemas.microsoft.com/office/powerpoint/2010/main" val="72199647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105"/>
          <p:cNvSpPr>
            <a:spLocks noGrp="1" noChangeArrowheads="1"/>
          </p:cNvSpPr>
          <p:nvPr>
            <p:ph type="dt" sz="quarter" idx="10"/>
          </p:nvPr>
        </p:nvSpPr>
        <p:spPr/>
        <p:txBody>
          <a:bodyPr/>
          <a:lstStyle/>
          <a:p>
            <a:pPr>
              <a:defRPr/>
            </a:pPr>
            <a:r>
              <a:rPr lang="en-US" smtClean="0"/>
              <a:t>12/01/09 - 9pm</a:t>
            </a:r>
          </a:p>
        </p:txBody>
      </p:sp>
      <p:sp>
        <p:nvSpPr>
          <p:cNvPr id="14340"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14341" name="Rectangle 110"/>
          <p:cNvSpPr>
            <a:spLocks noGrp="1" noChangeArrowheads="1"/>
          </p:cNvSpPr>
          <p:nvPr>
            <p:ph type="sldNum" sz="quarter" idx="12"/>
          </p:nvPr>
        </p:nvSpPr>
        <p:spPr/>
        <p:txBody>
          <a:bodyPr/>
          <a:lstStyle/>
          <a:p>
            <a:pPr>
              <a:defRPr/>
            </a:pPr>
            <a:fld id="{6A7E4902-FD50-435C-A805-F507A4506A29}" type="slidenum">
              <a:rPr lang="en-US" smtClean="0"/>
              <a:pPr>
                <a:defRPr/>
              </a:pPr>
              <a:t>11</a:t>
            </a:fld>
            <a:endParaRPr lang="en-US" dirty="0" smtClean="0"/>
          </a:p>
        </p:txBody>
      </p:sp>
      <p:sp>
        <p:nvSpPr>
          <p:cNvPr id="3079" name="Rectangle 2"/>
          <p:cNvSpPr>
            <a:spLocks noGrp="1" noChangeArrowheads="1"/>
          </p:cNvSpPr>
          <p:nvPr>
            <p:ph type="title"/>
          </p:nvPr>
        </p:nvSpPr>
        <p:spPr/>
        <p:txBody>
          <a:bodyPr/>
          <a:lstStyle/>
          <a:p>
            <a:r>
              <a:rPr lang="en-US" smtClean="0"/>
              <a:t>Why Buy Flood Insurance?</a:t>
            </a:r>
          </a:p>
        </p:txBody>
      </p:sp>
      <p:sp>
        <p:nvSpPr>
          <p:cNvPr id="3080" name="Rectangle 3"/>
          <p:cNvSpPr>
            <a:spLocks noChangeArrowheads="1"/>
          </p:cNvSpPr>
          <p:nvPr/>
        </p:nvSpPr>
        <p:spPr bwMode="black">
          <a:xfrm>
            <a:off x="368300" y="1206500"/>
            <a:ext cx="3935413" cy="1108075"/>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2000" b="1">
                <a:solidFill>
                  <a:srgbClr val="225A7A"/>
                </a:solidFill>
              </a:rPr>
              <a:t>Q. Will the government provide you with funds to pay some of the disaster costs to your property?</a:t>
            </a:r>
          </a:p>
        </p:txBody>
      </p:sp>
      <p:sp>
        <p:nvSpPr>
          <p:cNvPr id="3081" name="Rectangle 4"/>
          <p:cNvSpPr>
            <a:spLocks noChangeArrowheads="1"/>
          </p:cNvSpPr>
          <p:nvPr/>
        </p:nvSpPr>
        <p:spPr bwMode="auto">
          <a:xfrm>
            <a:off x="0" y="6575425"/>
            <a:ext cx="7569200" cy="2825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a:t>Source: Insurance Information Institute Annual </a:t>
            </a:r>
            <a:r>
              <a:rPr lang="en-US" sz="1100" i="1"/>
              <a:t>Pulse</a:t>
            </a:r>
            <a:r>
              <a:rPr lang="en-US" sz="1100"/>
              <a:t> Survey.</a:t>
            </a:r>
          </a:p>
        </p:txBody>
      </p:sp>
      <p:sp>
        <p:nvSpPr>
          <p:cNvPr id="2069509" name="Text Box 5"/>
          <p:cNvSpPr txBox="1">
            <a:spLocks noChangeArrowheads="1"/>
          </p:cNvSpPr>
          <p:nvPr/>
        </p:nvSpPr>
        <p:spPr bwMode="blackWhite">
          <a:xfrm>
            <a:off x="312738" y="5503863"/>
            <a:ext cx="8518525" cy="750887"/>
          </a:xfrm>
          <a:prstGeom prst="rect">
            <a:avLst/>
          </a:prstGeom>
          <a:gradFill rotWithShape="0">
            <a:gsLst>
              <a:gs pos="0">
                <a:schemeClr val="accent2"/>
              </a:gs>
              <a:gs pos="100000">
                <a:srgbClr val="DC5A01"/>
              </a:gs>
            </a:gsLst>
            <a:lin ang="5400000" scaled="1"/>
          </a:gradFill>
          <a:ln w="12700" algn="ctr">
            <a:solidFill>
              <a:srgbClr val="FF6801"/>
            </a:solidFill>
            <a:miter lim="800000"/>
            <a:headEnd type="none" w="sm" len="sm"/>
            <a:tailEnd type="none" w="sm" len="sm"/>
          </a:ln>
        </p:spPr>
        <p:txBody>
          <a:bodyPr bIns="64008" anchor="ctr"/>
          <a:lstStyle/>
          <a:p>
            <a:pPr algn="ctr">
              <a:lnSpc>
                <a:spcPct val="95000"/>
              </a:lnSpc>
              <a:spcBef>
                <a:spcPct val="25000"/>
              </a:spcBef>
            </a:pPr>
            <a:r>
              <a:rPr lang="en-US" sz="2400" b="1">
                <a:solidFill>
                  <a:srgbClr val="FFFFFF"/>
                </a:solidFill>
              </a:rPr>
              <a:t>30% of Americans believe the government</a:t>
            </a:r>
            <a:br>
              <a:rPr lang="en-US" sz="2400" b="1">
                <a:solidFill>
                  <a:srgbClr val="FFFFFF"/>
                </a:solidFill>
              </a:rPr>
            </a:br>
            <a:r>
              <a:rPr lang="en-US" sz="2400" b="1">
                <a:solidFill>
                  <a:srgbClr val="FFFFFF"/>
                </a:solidFill>
              </a:rPr>
              <a:t>will pay some of their disaster costs.</a:t>
            </a:r>
          </a:p>
        </p:txBody>
      </p:sp>
      <p:graphicFrame>
        <p:nvGraphicFramePr>
          <p:cNvPr id="3074" name="Object 2"/>
          <p:cNvGraphicFramePr>
            <a:graphicFrameLocks/>
          </p:cNvGraphicFramePr>
          <p:nvPr/>
        </p:nvGraphicFramePr>
        <p:xfrm>
          <a:off x="565150" y="2719388"/>
          <a:ext cx="3041650" cy="2720975"/>
        </p:xfrm>
        <a:graphic>
          <a:graphicData uri="http://schemas.openxmlformats.org/presentationml/2006/ole">
            <mc:AlternateContent xmlns:mc="http://schemas.openxmlformats.org/markup-compatibility/2006">
              <mc:Choice xmlns:v="urn:schemas-microsoft-com:vml" Requires="v">
                <p:oleObj spid="_x0000_s20614210" name="Chart" r:id="rId4" imgW="4476784" imgH="3800392" progId="MSGraph.Chart.8">
                  <p:embed followColorScheme="full"/>
                </p:oleObj>
              </mc:Choice>
              <mc:Fallback>
                <p:oleObj name="Chart" r:id="rId4" imgW="4476784" imgH="3800392" progId="MSGraph.Chart.8">
                  <p:embed followColorScheme="full"/>
                  <p:pic>
                    <p:nvPicPr>
                      <p:cNvPr id="0" name=""/>
                      <p:cNvPicPr>
                        <a:picLocks noChangeArrowheads="1"/>
                      </p:cNvPicPr>
                      <p:nvPr/>
                    </p:nvPicPr>
                    <p:blipFill>
                      <a:blip r:embed="rId5"/>
                      <a:srcRect/>
                      <a:stretch>
                        <a:fillRect/>
                      </a:stretch>
                    </p:blipFill>
                    <p:spPr bwMode="auto">
                      <a:xfrm>
                        <a:off x="565150" y="2719388"/>
                        <a:ext cx="3041650" cy="272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3" name="Text Box 8"/>
          <p:cNvSpPr txBox="1">
            <a:spLocks noChangeArrowheads="1"/>
          </p:cNvSpPr>
          <p:nvPr/>
        </p:nvSpPr>
        <p:spPr bwMode="auto">
          <a:xfrm>
            <a:off x="496888" y="2663825"/>
            <a:ext cx="1587500" cy="276225"/>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Don’t know</a:t>
            </a:r>
          </a:p>
        </p:txBody>
      </p:sp>
      <p:sp>
        <p:nvSpPr>
          <p:cNvPr id="3084" name="Text Box 9"/>
          <p:cNvSpPr txBox="1">
            <a:spLocks noChangeArrowheads="1"/>
          </p:cNvSpPr>
          <p:nvPr/>
        </p:nvSpPr>
        <p:spPr bwMode="auto">
          <a:xfrm>
            <a:off x="2919413" y="3192463"/>
            <a:ext cx="830262" cy="276225"/>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Yes</a:t>
            </a:r>
          </a:p>
        </p:txBody>
      </p:sp>
      <p:sp>
        <p:nvSpPr>
          <p:cNvPr id="3085" name="Text Box 10"/>
          <p:cNvSpPr txBox="1">
            <a:spLocks noChangeArrowheads="1"/>
          </p:cNvSpPr>
          <p:nvPr/>
        </p:nvSpPr>
        <p:spPr bwMode="auto">
          <a:xfrm>
            <a:off x="1219200" y="4276725"/>
            <a:ext cx="584200" cy="276225"/>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2000" b="1"/>
              <a:t>No</a:t>
            </a:r>
          </a:p>
        </p:txBody>
      </p:sp>
      <p:graphicFrame>
        <p:nvGraphicFramePr>
          <p:cNvPr id="3075" name="Object 3"/>
          <p:cNvGraphicFramePr>
            <a:graphicFrameLocks noChangeAspect="1"/>
          </p:cNvGraphicFramePr>
          <p:nvPr/>
        </p:nvGraphicFramePr>
        <p:xfrm>
          <a:off x="4799013" y="2212975"/>
          <a:ext cx="4344987" cy="3641725"/>
        </p:xfrm>
        <a:graphic>
          <a:graphicData uri="http://schemas.openxmlformats.org/presentationml/2006/ole">
            <mc:AlternateContent xmlns:mc="http://schemas.openxmlformats.org/markup-compatibility/2006">
              <mc:Choice xmlns:v="urn:schemas-microsoft-com:vml" Requires="v">
                <p:oleObj spid="_x0000_s20614211" name="Chart" r:id="rId6" imgW="4029024" imgH="3962501" progId="MSGraph.Chart.8">
                  <p:embed followColorScheme="full"/>
                </p:oleObj>
              </mc:Choice>
              <mc:Fallback>
                <p:oleObj name="Chart" r:id="rId6" imgW="4029024" imgH="3962501" progId="MSGraph.Chart.8">
                  <p:embed followColorScheme="full"/>
                  <p:pic>
                    <p:nvPicPr>
                      <p:cNvPr id="0" name=""/>
                      <p:cNvPicPr>
                        <a:picLocks noChangeAspect="1" noChangeArrowheads="1"/>
                      </p:cNvPicPr>
                      <p:nvPr/>
                    </p:nvPicPr>
                    <p:blipFill>
                      <a:blip r:embed="rId7"/>
                      <a:srcRect/>
                      <a:stretch>
                        <a:fillRect/>
                      </a:stretch>
                    </p:blipFill>
                    <p:spPr bwMode="auto">
                      <a:xfrm>
                        <a:off x="4799013" y="2212975"/>
                        <a:ext cx="4344987" cy="3641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6" name="Rectangle 7"/>
          <p:cNvSpPr>
            <a:spLocks noChangeArrowheads="1"/>
          </p:cNvSpPr>
          <p:nvPr/>
        </p:nvSpPr>
        <p:spPr bwMode="black">
          <a:xfrm>
            <a:off x="4821238" y="1138238"/>
            <a:ext cx="4037012" cy="1108075"/>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a:solidFill>
                  <a:srgbClr val="225A7A"/>
                </a:solidFill>
              </a:rPr>
              <a:t>Q. </a:t>
            </a:r>
            <a:r>
              <a:rPr lang="en-US" sz="2000" b="1">
                <a:solidFill>
                  <a:srgbClr val="225A7A"/>
                </a:solidFill>
              </a:rPr>
              <a:t>Have recent flooding events such as Hurricane Sandy or Hurricane Irene motivated you to buy flood coverage?</a:t>
            </a:r>
            <a:r>
              <a:rPr lang="en-US" sz="2000" b="1" baseline="30000">
                <a:solidFill>
                  <a:srgbClr val="225A7A"/>
                </a:solidFill>
              </a:rPr>
              <a:t>1</a:t>
            </a:r>
          </a:p>
        </p:txBody>
      </p:sp>
      <p:sp>
        <p:nvSpPr>
          <p:cNvPr id="17" name="AutoShape 13"/>
          <p:cNvSpPr>
            <a:spLocks noChangeArrowheads="1"/>
          </p:cNvSpPr>
          <p:nvPr/>
        </p:nvSpPr>
        <p:spPr bwMode="blackWhite">
          <a:xfrm>
            <a:off x="6102350" y="2757488"/>
            <a:ext cx="1381125" cy="792162"/>
          </a:xfrm>
          <a:prstGeom prst="wedgeRectCallout">
            <a:avLst>
              <a:gd name="adj1" fmla="val 6838"/>
              <a:gd name="adj2" fmla="val 114606"/>
            </a:avLst>
          </a:prstGeom>
          <a:solidFill>
            <a:schemeClr val="accent2"/>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a:solidFill>
                  <a:schemeClr val="bg1"/>
                </a:solidFill>
              </a:rPr>
              <a:t>Percent saying “yes”</a:t>
            </a:r>
          </a:p>
        </p:txBody>
      </p:sp>
    </p:spTree>
    <p:extLst>
      <p:ext uri="{BB962C8B-B14F-4D97-AF65-F5344CB8AC3E}">
        <p14:creationId xmlns:p14="http://schemas.microsoft.com/office/powerpoint/2010/main" val="228376346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500"/>
                                  </p:stCondLst>
                                  <p:childTnLst>
                                    <p:set>
                                      <p:cBhvr>
                                        <p:cTn id="6" dur="1" fill="hold">
                                          <p:stCondLst>
                                            <p:cond delay="0"/>
                                          </p:stCondLst>
                                        </p:cTn>
                                        <p:tgtEl>
                                          <p:spTgt spid="2069509"/>
                                        </p:tgtEl>
                                        <p:attrNameLst>
                                          <p:attrName>style.visibility</p:attrName>
                                        </p:attrNameLst>
                                      </p:cBhvr>
                                      <p:to>
                                        <p:strVal val="visible"/>
                                      </p:to>
                                    </p:set>
                                    <p:anim calcmode="lin" valueType="num">
                                      <p:cBhvr>
                                        <p:cTn id="7" dur="500" fill="hold"/>
                                        <p:tgtEl>
                                          <p:spTgt spid="2069509"/>
                                        </p:tgtEl>
                                        <p:attrNameLst>
                                          <p:attrName>ppt_w</p:attrName>
                                        </p:attrNameLst>
                                      </p:cBhvr>
                                      <p:tavLst>
                                        <p:tav tm="0">
                                          <p:val>
                                            <p:fltVal val="0"/>
                                          </p:val>
                                        </p:tav>
                                        <p:tav tm="100000">
                                          <p:val>
                                            <p:strVal val="#ppt_w"/>
                                          </p:val>
                                        </p:tav>
                                      </p:tavLst>
                                    </p:anim>
                                    <p:anim calcmode="lin" valueType="num">
                                      <p:cBhvr>
                                        <p:cTn id="8" dur="500" fill="hold"/>
                                        <p:tgtEl>
                                          <p:spTgt spid="2069509"/>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2" presetClass="entr" presetSubtype="8" fill="hold" grpId="0" nodeType="afterEffect">
                                  <p:stCondLst>
                                    <p:cond delay="70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9509"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268538"/>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smtClean="0">
                <a:solidFill>
                  <a:schemeClr val="bg1"/>
                </a:solidFill>
              </a:rPr>
              <a:t>Can/Should Financial Literacy</a:t>
            </a:r>
            <a:br>
              <a:rPr lang="en-US" sz="4200" dirty="0" smtClean="0">
                <a:solidFill>
                  <a:schemeClr val="bg1"/>
                </a:solidFill>
              </a:rPr>
            </a:br>
            <a:r>
              <a:rPr lang="en-US" sz="4200" dirty="0" smtClean="0">
                <a:solidFill>
                  <a:schemeClr val="bg1"/>
                </a:solidFill>
              </a:rPr>
              <a:t>Be Taught?</a:t>
            </a:r>
          </a:p>
        </p:txBody>
      </p:sp>
      <p:sp>
        <p:nvSpPr>
          <p:cNvPr id="5017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5018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0E67BCFB-2310-488A-802C-52F1AE771F27}" type="slidenum">
              <a:rPr lang="en-US" sz="900">
                <a:solidFill>
                  <a:schemeClr val="bg1"/>
                </a:solidFill>
              </a:rPr>
              <a:pPr algn="r" eaLnBrk="0" hangingPunct="0">
                <a:lnSpc>
                  <a:spcPct val="85000"/>
                </a:lnSpc>
                <a:spcBef>
                  <a:spcPct val="20000"/>
                </a:spcBef>
              </a:pPr>
              <a:t>12</a:t>
            </a:fld>
            <a:endParaRPr lang="en-US" sz="900">
              <a:solidFill>
                <a:schemeClr val="bg1"/>
              </a:solidFill>
            </a:endParaRP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94425108-6AA7-4769-B2BA-D378862C1A8E}" type="slidenum">
              <a:rPr lang="en-US" smtClean="0"/>
              <a:pPr>
                <a:defRPr/>
              </a:pPr>
              <a:t>12</a:t>
            </a:fld>
            <a:endParaRPr lang="en-US" dirty="0"/>
          </a:p>
        </p:txBody>
      </p:sp>
      <p:sp>
        <p:nvSpPr>
          <p:cNvPr id="2" name="TextBox 1"/>
          <p:cNvSpPr txBox="1"/>
          <p:nvPr/>
        </p:nvSpPr>
        <p:spPr>
          <a:xfrm>
            <a:off x="581025" y="4056434"/>
            <a:ext cx="7981950" cy="523220"/>
          </a:xfrm>
          <a:prstGeom prst="rect">
            <a:avLst/>
          </a:prstGeom>
          <a:noFill/>
        </p:spPr>
        <p:txBody>
          <a:bodyPr wrap="square" rtlCol="0">
            <a:spAutoFit/>
          </a:bodyPr>
          <a:lstStyle/>
          <a:p>
            <a:pPr algn="ctr"/>
            <a:r>
              <a:rPr lang="en-US" sz="2800" b="1" dirty="0" smtClean="0">
                <a:solidFill>
                  <a:srgbClr val="225A7A"/>
                </a:solidFill>
              </a:rPr>
              <a:t>The State of Oklahoma is Trying</a:t>
            </a:r>
            <a:endParaRPr lang="en-US" sz="2800" b="1" dirty="0">
              <a:solidFill>
                <a:srgbClr val="225A7A"/>
              </a:solidFill>
            </a:endParaRPr>
          </a:p>
        </p:txBody>
      </p:sp>
    </p:spTree>
    <p:extLst>
      <p:ext uri="{BB962C8B-B14F-4D97-AF65-F5344CB8AC3E}">
        <p14:creationId xmlns:p14="http://schemas.microsoft.com/office/powerpoint/2010/main" val="1798960708"/>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12/01/09 - 9pm</a:t>
            </a:r>
            <a:endParaRPr lang="en-US"/>
          </a:p>
        </p:txBody>
      </p:sp>
      <p:sp>
        <p:nvSpPr>
          <p:cNvPr id="3" name="Slide Number Placeholder 2"/>
          <p:cNvSpPr>
            <a:spLocks noGrp="1"/>
          </p:cNvSpPr>
          <p:nvPr>
            <p:ph type="sldNum" sz="quarter" idx="12"/>
          </p:nvPr>
        </p:nvSpPr>
        <p:spPr/>
        <p:txBody>
          <a:bodyPr/>
          <a:lstStyle/>
          <a:p>
            <a:pPr>
              <a:defRPr/>
            </a:pPr>
            <a:fld id="{79649112-2361-4913-9798-B6AEBB59A8D4}" type="slidenum">
              <a:rPr lang="en-US" smtClean="0"/>
              <a:pPr>
                <a:defRPr/>
              </a:pPr>
              <a:t>13</a:t>
            </a:fld>
            <a:endParaRPr lang="en-US"/>
          </a:p>
        </p:txBody>
      </p:sp>
      <p:pic>
        <p:nvPicPr>
          <p:cNvPr id="4" name="Picture 3"/>
          <p:cNvPicPr>
            <a:picLocks noChangeAspect="1"/>
          </p:cNvPicPr>
          <p:nvPr/>
        </p:nvPicPr>
        <p:blipFill>
          <a:blip r:embed="rId2"/>
          <a:stretch>
            <a:fillRect/>
          </a:stretch>
        </p:blipFill>
        <p:spPr>
          <a:xfrm>
            <a:off x="846306" y="1150802"/>
            <a:ext cx="7266562" cy="5587130"/>
          </a:xfrm>
          <a:prstGeom prst="rect">
            <a:avLst/>
          </a:prstGeom>
        </p:spPr>
      </p:pic>
      <p:sp>
        <p:nvSpPr>
          <p:cNvPr id="5" name="Rectangle 2"/>
          <p:cNvSpPr txBox="1">
            <a:spLocks noChangeArrowheads="1"/>
          </p:cNvSpPr>
          <p:nvPr/>
        </p:nvSpPr>
        <p:spPr bwMode="black">
          <a:xfrm>
            <a:off x="430213" y="176213"/>
            <a:ext cx="7700962"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2600" b="1" kern="0" dirty="0" smtClean="0">
                <a:solidFill>
                  <a:srgbClr val="225A7A"/>
                </a:solidFill>
              </a:rPr>
              <a:t>Oklahoma’s 14 Financial Literacy Standards Required for High School Graduation</a:t>
            </a:r>
            <a:endParaRPr lang="en-US" sz="2600" b="1" kern="0" dirty="0">
              <a:solidFill>
                <a:srgbClr val="225A7A"/>
              </a:solidFill>
              <a:ea typeface="+mj-ea"/>
              <a:cs typeface="+mj-cs"/>
            </a:endParaRPr>
          </a:p>
        </p:txBody>
      </p:sp>
      <p:sp>
        <p:nvSpPr>
          <p:cNvPr id="6" name="Oval 8"/>
          <p:cNvSpPr>
            <a:spLocks noChangeArrowheads="1"/>
          </p:cNvSpPr>
          <p:nvPr/>
        </p:nvSpPr>
        <p:spPr bwMode="auto">
          <a:xfrm rot="16200000">
            <a:off x="559011" y="4933122"/>
            <a:ext cx="2014285" cy="1595336"/>
          </a:xfrm>
          <a:prstGeom prst="ellipse">
            <a:avLst/>
          </a:prstGeom>
          <a:noFill/>
          <a:ln w="38100">
            <a:solidFill>
              <a:srgbClr val="FF00FF"/>
            </a:solidFill>
            <a:round/>
            <a:headEnd/>
            <a:tailEnd/>
          </a:ln>
        </p:spPr>
        <p:txBody>
          <a:bodyPr vert="eaVert" wrap="none" lIns="92075" tIns="46038" rIns="92075" bIns="46038" anchor="ctr"/>
          <a:lstStyle/>
          <a:p>
            <a:pPr eaLnBrk="0" hangingPunct="0">
              <a:spcBef>
                <a:spcPct val="50000"/>
              </a:spcBef>
              <a:buClr>
                <a:srgbClr val="FF3300"/>
              </a:buClr>
              <a:buFont typeface="Wingdings" pitchFamily="2" charset="2"/>
              <a:buNone/>
            </a:pPr>
            <a:endParaRPr lang="en-US" sz="1000">
              <a:latin typeface="Times New Roman" pitchFamily="18" charset="0"/>
            </a:endParaRPr>
          </a:p>
        </p:txBody>
      </p:sp>
    </p:spTree>
    <p:extLst>
      <p:ext uri="{BB962C8B-B14F-4D97-AF65-F5344CB8AC3E}">
        <p14:creationId xmlns:p14="http://schemas.microsoft.com/office/powerpoint/2010/main" val="197856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4"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100000">
                                          <p:val>
                                            <p:strVal val="#ppt_x"/>
                                          </p:val>
                                        </p:tav>
                                      </p:tavLst>
                                    </p:anim>
                                    <p:anim calcmode="lin" valueType="num">
                                      <p:cBhvr>
                                        <p:cTn id="8" dur="500" fill="hold"/>
                                        <p:tgtEl>
                                          <p:spTgt spid="6"/>
                                        </p:tgtEl>
                                        <p:attrNameLst>
                                          <p:attrName>ppt_y</p:attrName>
                                        </p:attrNameLst>
                                      </p:cBhvr>
                                      <p:tavLst>
                                        <p:tav tm="0">
                                          <p:val>
                                            <p:strVal val="#ppt_y+#ppt_h/2"/>
                                          </p:val>
                                        </p:tav>
                                        <p:tav tm="100000">
                                          <p:val>
                                            <p:strVal val="#ppt_y"/>
                                          </p:val>
                                        </p:tav>
                                      </p:tavLst>
                                    </p:anim>
                                    <p:anim calcmode="lin" valueType="num">
                                      <p:cBhvr>
                                        <p:cTn id="9" dur="500" fill="hold"/>
                                        <p:tgtEl>
                                          <p:spTgt spid="6"/>
                                        </p:tgtEl>
                                        <p:attrNameLst>
                                          <p:attrName>ppt_w</p:attrName>
                                        </p:attrNameLst>
                                      </p:cBhvr>
                                      <p:tavLst>
                                        <p:tav tm="0">
                                          <p:val>
                                            <p:strVal val="#ppt_w"/>
                                          </p:val>
                                        </p:tav>
                                        <p:tav tm="100000">
                                          <p:val>
                                            <p:strVal val="#ppt_w"/>
                                          </p:val>
                                        </p:tav>
                                      </p:tavLst>
                                    </p:anim>
                                    <p:anim calcmode="lin" valueType="num">
                                      <p:cBhvr>
                                        <p:cTn id="10"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12/01/09 - 9pm</a:t>
            </a:r>
            <a:endParaRPr lang="en-US"/>
          </a:p>
        </p:txBody>
      </p:sp>
      <p:sp>
        <p:nvSpPr>
          <p:cNvPr id="3" name="Slide Number Placeholder 2"/>
          <p:cNvSpPr>
            <a:spLocks noGrp="1"/>
          </p:cNvSpPr>
          <p:nvPr>
            <p:ph type="sldNum" sz="quarter" idx="12"/>
          </p:nvPr>
        </p:nvSpPr>
        <p:spPr/>
        <p:txBody>
          <a:bodyPr/>
          <a:lstStyle/>
          <a:p>
            <a:pPr>
              <a:defRPr/>
            </a:pPr>
            <a:fld id="{79649112-2361-4913-9798-B6AEBB59A8D4}" type="slidenum">
              <a:rPr lang="en-US" smtClean="0"/>
              <a:pPr>
                <a:defRPr/>
              </a:pPr>
              <a:t>14</a:t>
            </a:fld>
            <a:endParaRPr lang="en-US"/>
          </a:p>
        </p:txBody>
      </p:sp>
      <p:pic>
        <p:nvPicPr>
          <p:cNvPr id="4" name="Picture 3"/>
          <p:cNvPicPr>
            <a:picLocks noChangeAspect="1"/>
          </p:cNvPicPr>
          <p:nvPr/>
        </p:nvPicPr>
        <p:blipFill>
          <a:blip r:embed="rId2"/>
          <a:stretch>
            <a:fillRect/>
          </a:stretch>
        </p:blipFill>
        <p:spPr>
          <a:xfrm>
            <a:off x="564407" y="1085343"/>
            <a:ext cx="7832293" cy="5101449"/>
          </a:xfrm>
          <a:prstGeom prst="rect">
            <a:avLst/>
          </a:prstGeom>
        </p:spPr>
      </p:pic>
      <p:sp>
        <p:nvSpPr>
          <p:cNvPr id="5" name="TextBox 4"/>
          <p:cNvSpPr txBox="1"/>
          <p:nvPr/>
        </p:nvSpPr>
        <p:spPr>
          <a:xfrm>
            <a:off x="486383" y="126460"/>
            <a:ext cx="7140102" cy="830997"/>
          </a:xfrm>
          <a:prstGeom prst="rect">
            <a:avLst/>
          </a:prstGeom>
          <a:noFill/>
        </p:spPr>
        <p:txBody>
          <a:bodyPr wrap="square" rtlCol="0">
            <a:spAutoFit/>
          </a:bodyPr>
          <a:lstStyle/>
          <a:p>
            <a:r>
              <a:rPr lang="en-US" sz="2400" b="1" dirty="0" smtClean="0">
                <a:solidFill>
                  <a:srgbClr val="225A7A"/>
                </a:solidFill>
              </a:rPr>
              <a:t>What Oklahoma’s Insurance Literacy Standard Requires of High School Graduates</a:t>
            </a:r>
            <a:endParaRPr lang="en-US" sz="2400" b="1" dirty="0">
              <a:solidFill>
                <a:srgbClr val="225A7A"/>
              </a:solidFill>
            </a:endParaRPr>
          </a:p>
        </p:txBody>
      </p:sp>
    </p:spTree>
    <p:extLst>
      <p:ext uri="{BB962C8B-B14F-4D97-AF65-F5344CB8AC3E}">
        <p14:creationId xmlns:p14="http://schemas.microsoft.com/office/powerpoint/2010/main" val="1125303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15</a:t>
            </a:fld>
            <a:endParaRPr lang="en-US" smtClean="0"/>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But Instinct and Long-Held Habits Often Dominate Financial Decision-Making</a:t>
            </a:r>
            <a:endParaRPr lang="en-US" sz="3000" b="1" kern="0" dirty="0">
              <a:solidFill>
                <a:srgbClr val="225A7A"/>
              </a:solidFill>
              <a:ea typeface="+mj-ea"/>
              <a:cs typeface="+mj-cs"/>
            </a:endParaRPr>
          </a:p>
        </p:txBody>
      </p:sp>
      <p:sp>
        <p:nvSpPr>
          <p:cNvPr id="3" name="TextBox 2"/>
          <p:cNvSpPr txBox="1"/>
          <p:nvPr/>
        </p:nvSpPr>
        <p:spPr>
          <a:xfrm>
            <a:off x="457200" y="6257731"/>
            <a:ext cx="8143875" cy="261610"/>
          </a:xfrm>
          <a:prstGeom prst="rect">
            <a:avLst/>
          </a:prstGeom>
          <a:noFill/>
        </p:spPr>
        <p:txBody>
          <a:bodyPr wrap="square" rtlCol="0">
            <a:spAutoFit/>
          </a:bodyPr>
          <a:lstStyle/>
          <a:p>
            <a:r>
              <a:rPr lang="en-US" sz="1100" dirty="0" smtClean="0"/>
              <a:t>Sources: Allianz, Project M, #18, pp.6 and 22; Insurance Information Institute</a:t>
            </a:r>
            <a:endParaRPr lang="en-US" sz="1100" dirty="0"/>
          </a:p>
        </p:txBody>
      </p:sp>
      <p:pic>
        <p:nvPicPr>
          <p:cNvPr id="2" name="Picture 1"/>
          <p:cNvPicPr>
            <a:picLocks noChangeAspect="1"/>
          </p:cNvPicPr>
          <p:nvPr/>
        </p:nvPicPr>
        <p:blipFill>
          <a:blip r:embed="rId3"/>
          <a:stretch>
            <a:fillRect/>
          </a:stretch>
        </p:blipFill>
        <p:spPr>
          <a:xfrm>
            <a:off x="457200" y="1213327"/>
            <a:ext cx="8322472" cy="4282801"/>
          </a:xfrm>
          <a:prstGeom prst="rect">
            <a:avLst/>
          </a:prstGeom>
        </p:spPr>
      </p:pic>
    </p:spTree>
    <p:extLst>
      <p:ext uri="{BB962C8B-B14F-4D97-AF65-F5344CB8AC3E}">
        <p14:creationId xmlns:p14="http://schemas.microsoft.com/office/powerpoint/2010/main" val="975964996"/>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16</a:t>
            </a:fld>
            <a:endParaRPr lang="en-US" smtClean="0"/>
          </a:p>
        </p:txBody>
      </p:sp>
      <p:sp>
        <p:nvSpPr>
          <p:cNvPr id="1922051" name="Rectangle 3"/>
          <p:cNvSpPr>
            <a:spLocks noGrp="1" noChangeArrowheads="1"/>
          </p:cNvSpPr>
          <p:nvPr>
            <p:ph type="body" idx="1"/>
          </p:nvPr>
        </p:nvSpPr>
        <p:spPr>
          <a:xfrm>
            <a:off x="379379" y="3298840"/>
            <a:ext cx="8540885" cy="1951668"/>
          </a:xfrm>
        </p:spPr>
        <p:txBody>
          <a:bodyPr/>
          <a:lstStyle/>
          <a:p>
            <a:pPr marL="0" indent="0">
              <a:lnSpc>
                <a:spcPct val="100000"/>
              </a:lnSpc>
              <a:spcBef>
                <a:spcPts val="0"/>
              </a:spcBef>
              <a:buNone/>
            </a:pPr>
            <a:r>
              <a:rPr lang="en-US" sz="2600" b="1" dirty="0" smtClean="0">
                <a:latin typeface="Times New Roman" panose="02020603050405020304" pitchFamily="18" charset="0"/>
                <a:cs typeface="Times New Roman" panose="02020603050405020304" pitchFamily="18" charset="0"/>
              </a:rPr>
              <a:t>“Financial education will not lead to improved financial behavior, Dan </a:t>
            </a:r>
            <a:r>
              <a:rPr lang="en-US" sz="2600" b="1" dirty="0" err="1" smtClean="0">
                <a:latin typeface="Times New Roman" panose="02020603050405020304" pitchFamily="18" charset="0"/>
                <a:cs typeface="Times New Roman" panose="02020603050405020304" pitchFamily="18" charset="0"/>
              </a:rPr>
              <a:t>Ariely</a:t>
            </a:r>
            <a:r>
              <a:rPr lang="en-US" sz="2600" b="1" dirty="0" smtClean="0">
                <a:latin typeface="Times New Roman" panose="02020603050405020304" pitchFamily="18" charset="0"/>
                <a:cs typeface="Times New Roman" panose="02020603050405020304" pitchFamily="18" charset="0"/>
              </a:rPr>
              <a:t>* believes.”</a:t>
            </a:r>
            <a:endParaRPr lang="en-US"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600" b="1" dirty="0" smtClean="0">
                <a:latin typeface="Times New Roman" panose="02020603050405020304" pitchFamily="18" charset="0"/>
                <a:cs typeface="Times New Roman" panose="02020603050405020304" pitchFamily="18" charset="0"/>
              </a:rPr>
              <a:t>“The real improvement will come from designing or enforcing mechanisms that make it easy for us to make the right decision, or prevent us from making big mistakes.”</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Does Education for Financial Literacy Work? Research Is Mixed</a:t>
            </a:r>
            <a:endParaRPr lang="en-US" sz="3000" b="1" kern="0" dirty="0">
              <a:solidFill>
                <a:srgbClr val="225A7A"/>
              </a:solidFill>
              <a:ea typeface="+mj-ea"/>
              <a:cs typeface="+mj-cs"/>
            </a:endParaRPr>
          </a:p>
        </p:txBody>
      </p:sp>
      <p:sp>
        <p:nvSpPr>
          <p:cNvPr id="3" name="TextBox 2"/>
          <p:cNvSpPr txBox="1"/>
          <p:nvPr/>
        </p:nvSpPr>
        <p:spPr>
          <a:xfrm>
            <a:off x="457200" y="5805766"/>
            <a:ext cx="8143875" cy="769441"/>
          </a:xfrm>
          <a:prstGeom prst="rect">
            <a:avLst/>
          </a:prstGeom>
          <a:noFill/>
        </p:spPr>
        <p:txBody>
          <a:bodyPr wrap="square" rtlCol="0">
            <a:spAutoFit/>
          </a:bodyPr>
          <a:lstStyle/>
          <a:p>
            <a:r>
              <a:rPr lang="en-US" sz="1100" dirty="0" smtClean="0"/>
              <a:t>*Dan </a:t>
            </a:r>
            <a:r>
              <a:rPr lang="en-US" sz="1100" dirty="0" err="1" smtClean="0"/>
              <a:t>Ariely</a:t>
            </a:r>
            <a:r>
              <a:rPr lang="en-US" sz="1100" dirty="0" smtClean="0"/>
              <a:t>, James B. Duke Professor, Duke University, is a leading thinker and writer in the field of behavioral economics</a:t>
            </a:r>
            <a:br>
              <a:rPr lang="en-US" sz="1100" dirty="0" smtClean="0"/>
            </a:br>
            <a:r>
              <a:rPr lang="en-US" sz="1100" dirty="0" smtClean="0"/>
              <a:t>Sources: </a:t>
            </a:r>
            <a:br>
              <a:rPr lang="en-US" sz="1100" dirty="0" smtClean="0"/>
            </a:br>
            <a:r>
              <a:rPr lang="en-US" sz="1100" dirty="0" smtClean="0"/>
              <a:t>The World Bank Development Research Group, “Can You Help Someone Become Financially Capable?” Policy Research Working Paper #6745; The </a:t>
            </a:r>
            <a:r>
              <a:rPr lang="en-US" sz="1100" dirty="0" err="1" smtClean="0"/>
              <a:t>Ariely</a:t>
            </a:r>
            <a:r>
              <a:rPr lang="en-US" sz="1100" dirty="0" smtClean="0"/>
              <a:t> quotes are from Allianz, Project M, #18, pp. 22-24; Insurance Information Institute</a:t>
            </a:r>
            <a:endParaRPr lang="en-US" sz="1100" dirty="0"/>
          </a:p>
        </p:txBody>
      </p:sp>
      <p:sp>
        <p:nvSpPr>
          <p:cNvPr id="4" name="TextBox 3"/>
          <p:cNvSpPr txBox="1"/>
          <p:nvPr/>
        </p:nvSpPr>
        <p:spPr>
          <a:xfrm>
            <a:off x="379379" y="1268807"/>
            <a:ext cx="7986408" cy="1754326"/>
          </a:xfrm>
          <a:prstGeom prst="rect">
            <a:avLst/>
          </a:prstGeom>
          <a:noFill/>
        </p:spPr>
        <p:txBody>
          <a:bodyPr wrap="square" rtlCol="0">
            <a:spAutoFit/>
          </a:bodyPr>
          <a:lstStyle/>
          <a:p>
            <a:r>
              <a:rPr lang="en-US" sz="2400" dirty="0" smtClean="0"/>
              <a:t>A January 2014 report by the World Bank reviewed 188 studies of financial literacy education.</a:t>
            </a:r>
          </a:p>
          <a:p>
            <a:pPr marL="285750" indent="-285750">
              <a:buFont typeface="Arial" panose="020B0604020202020204" pitchFamily="34" charset="0"/>
              <a:buChar char="•"/>
            </a:pPr>
            <a:r>
              <a:rPr lang="en-US" sz="2000" dirty="0" smtClean="0"/>
              <a:t>Most showed some improvement in financial decision-making, but many studies were judged to be not rigorous.</a:t>
            </a:r>
          </a:p>
          <a:p>
            <a:pPr marL="285750" indent="-285750">
              <a:buFont typeface="Arial" panose="020B0604020202020204" pitchFamily="34" charset="0"/>
              <a:buChar char="•"/>
            </a:pPr>
            <a:r>
              <a:rPr lang="en-US" sz="2000" dirty="0" smtClean="0"/>
              <a:t>Nearly 1 in 4 studies showed little or no benefit from the education</a:t>
            </a:r>
            <a:endParaRPr lang="en-US" sz="2000" dirty="0"/>
          </a:p>
        </p:txBody>
      </p:sp>
    </p:spTree>
    <p:extLst>
      <p:ext uri="{BB962C8B-B14F-4D97-AF65-F5344CB8AC3E}">
        <p14:creationId xmlns:p14="http://schemas.microsoft.com/office/powerpoint/2010/main" val="28156272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268538"/>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smtClean="0">
                <a:solidFill>
                  <a:schemeClr val="bg1"/>
                </a:solidFill>
              </a:rPr>
              <a:t>In Conclusion</a:t>
            </a:r>
          </a:p>
        </p:txBody>
      </p:sp>
      <p:sp>
        <p:nvSpPr>
          <p:cNvPr id="5017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5018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0E67BCFB-2310-488A-802C-52F1AE771F27}" type="slidenum">
              <a:rPr lang="en-US" sz="900">
                <a:solidFill>
                  <a:schemeClr val="bg1"/>
                </a:solidFill>
              </a:rPr>
              <a:pPr algn="r" eaLnBrk="0" hangingPunct="0">
                <a:lnSpc>
                  <a:spcPct val="85000"/>
                </a:lnSpc>
                <a:spcBef>
                  <a:spcPct val="20000"/>
                </a:spcBef>
              </a:pPr>
              <a:t>17</a:t>
            </a:fld>
            <a:endParaRPr lang="en-US" sz="900">
              <a:solidFill>
                <a:schemeClr val="bg1"/>
              </a:solidFill>
            </a:endParaRP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94425108-6AA7-4769-B2BA-D378862C1A8E}" type="slidenum">
              <a:rPr lang="en-US" smtClean="0"/>
              <a:pPr>
                <a:defRPr/>
              </a:pPr>
              <a:t>17</a:t>
            </a:fld>
            <a:endParaRPr lang="en-US" dirty="0"/>
          </a:p>
        </p:txBody>
      </p:sp>
    </p:spTree>
    <p:extLst>
      <p:ext uri="{BB962C8B-B14F-4D97-AF65-F5344CB8AC3E}">
        <p14:creationId xmlns:p14="http://schemas.microsoft.com/office/powerpoint/2010/main" val="1855608772"/>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18</a:t>
            </a:fld>
            <a:endParaRPr lang="en-US" smtClean="0"/>
          </a:p>
        </p:txBody>
      </p:sp>
      <p:sp>
        <p:nvSpPr>
          <p:cNvPr id="1922051" name="Rectangle 3"/>
          <p:cNvSpPr>
            <a:spLocks noGrp="1" noChangeArrowheads="1"/>
          </p:cNvSpPr>
          <p:nvPr>
            <p:ph type="body" idx="1"/>
          </p:nvPr>
        </p:nvSpPr>
        <p:spPr>
          <a:xfrm>
            <a:off x="487362" y="1223828"/>
            <a:ext cx="8169275" cy="4909226"/>
          </a:xfrm>
        </p:spPr>
        <p:txBody>
          <a:bodyPr/>
          <a:lstStyle/>
          <a:p>
            <a:pPr>
              <a:lnSpc>
                <a:spcPct val="100000"/>
              </a:lnSpc>
              <a:spcBef>
                <a:spcPts val="0"/>
              </a:spcBef>
            </a:pPr>
            <a:r>
              <a:rPr lang="en-US" sz="2600" dirty="0" smtClean="0"/>
              <a:t>Increasingly severe weather increases the likelihood that </a:t>
            </a:r>
            <a:r>
              <a:rPr lang="en-US" sz="2600" dirty="0" err="1" smtClean="0"/>
              <a:t>policyowners</a:t>
            </a:r>
            <a:r>
              <a:rPr lang="en-US" sz="2600" dirty="0" smtClean="0"/>
              <a:t> will have a significant loss that could be insured.</a:t>
            </a:r>
          </a:p>
          <a:p>
            <a:pPr>
              <a:lnSpc>
                <a:spcPct val="100000"/>
              </a:lnSpc>
              <a:spcBef>
                <a:spcPts val="0"/>
              </a:spcBef>
            </a:pPr>
            <a:r>
              <a:rPr lang="en-US" sz="2600" dirty="0" smtClean="0"/>
              <a:t>Research shows that financially literate </a:t>
            </a:r>
            <a:r>
              <a:rPr lang="en-US" sz="2600" dirty="0"/>
              <a:t>people are </a:t>
            </a:r>
            <a:r>
              <a:rPr lang="en-US" sz="2600" dirty="0" smtClean="0"/>
              <a:t>more likely to act, while less-financially-literate </a:t>
            </a:r>
            <a:r>
              <a:rPr lang="en-US" sz="2600" dirty="0"/>
              <a:t>people procrastinate </a:t>
            </a:r>
            <a:r>
              <a:rPr lang="en-US" sz="2600" dirty="0" smtClean="0"/>
              <a:t>and often don’t act</a:t>
            </a:r>
          </a:p>
          <a:p>
            <a:pPr lvl="1">
              <a:lnSpc>
                <a:spcPct val="100000"/>
              </a:lnSpc>
              <a:spcBef>
                <a:spcPts val="0"/>
              </a:spcBef>
            </a:pPr>
            <a:r>
              <a:rPr lang="en-US" dirty="0" smtClean="0"/>
              <a:t>This might help explain why so few people have flood insurance </a:t>
            </a:r>
          </a:p>
          <a:p>
            <a:pPr>
              <a:lnSpc>
                <a:spcPct val="100000"/>
              </a:lnSpc>
              <a:spcBef>
                <a:spcPts val="0"/>
              </a:spcBef>
            </a:pPr>
            <a:r>
              <a:rPr lang="en-US" sz="2600" dirty="0" smtClean="0"/>
              <a:t>When new types of exposures arise, financially-literate people are more likely to buy insurance against them </a:t>
            </a:r>
            <a:r>
              <a:rPr lang="en-US" dirty="0" smtClean="0"/>
              <a:t>	</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Why the Issue of </a:t>
            </a:r>
            <a:r>
              <a:rPr lang="en-US" sz="3000" b="1" kern="0" dirty="0" smtClean="0">
                <a:solidFill>
                  <a:srgbClr val="225A7A"/>
                </a:solidFill>
              </a:rPr>
              <a:t>Financial Literacy</a:t>
            </a:r>
            <a:br>
              <a:rPr lang="en-US" sz="3000" b="1" kern="0" dirty="0" smtClean="0">
                <a:solidFill>
                  <a:srgbClr val="225A7A"/>
                </a:solidFill>
              </a:rPr>
            </a:br>
            <a:r>
              <a:rPr lang="en-US" sz="3000" b="1" kern="0" dirty="0" smtClean="0">
                <a:solidFill>
                  <a:srgbClr val="225A7A"/>
                </a:solidFill>
              </a:rPr>
              <a:t>Is Important for </a:t>
            </a:r>
            <a:r>
              <a:rPr lang="en-US" sz="3000" b="1" kern="0" dirty="0" smtClean="0">
                <a:solidFill>
                  <a:srgbClr val="225A7A"/>
                </a:solidFill>
                <a:ea typeface="+mj-ea"/>
                <a:cs typeface="+mj-cs"/>
              </a:rPr>
              <a:t>P/C Insurance</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227899948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922051">
                                            <p:txEl>
                                              <p:pRg st="2" end="2"/>
                                            </p:txEl>
                                          </p:spTgt>
                                        </p:tgtEl>
                                        <p:attrNameLst>
                                          <p:attrName>style.visibility</p:attrName>
                                        </p:attrNameLst>
                                      </p:cBhvr>
                                      <p:to>
                                        <p:strVal val="visible"/>
                                      </p:to>
                                    </p:set>
                                    <p:animEffect transition="in" filter="wipe(left)">
                                      <p:cBhvr>
                                        <p:cTn id="15" dur="500"/>
                                        <p:tgtEl>
                                          <p:spTgt spid="192205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922051">
                                            <p:txEl>
                                              <p:pRg st="3" end="3"/>
                                            </p:txEl>
                                          </p:spTgt>
                                        </p:tgtEl>
                                        <p:attrNameLst>
                                          <p:attrName>style.visibility</p:attrName>
                                        </p:attrNameLst>
                                      </p:cBhvr>
                                      <p:to>
                                        <p:strVal val="visible"/>
                                      </p:to>
                                    </p:set>
                                    <p:animEffect transition="in" filter="wipe(left)">
                                      <p:cBhvr>
                                        <p:cTn id="20" dur="500"/>
                                        <p:tgtEl>
                                          <p:spTgt spid="192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19</a:t>
            </a:fld>
            <a:endParaRPr lang="en-US" smtClean="0"/>
          </a:p>
        </p:txBody>
      </p:sp>
      <p:sp>
        <p:nvSpPr>
          <p:cNvPr id="1922051" name="Rectangle 3"/>
          <p:cNvSpPr>
            <a:spLocks noGrp="1" noChangeArrowheads="1"/>
          </p:cNvSpPr>
          <p:nvPr>
            <p:ph type="body" idx="1"/>
          </p:nvPr>
        </p:nvSpPr>
        <p:spPr>
          <a:xfrm>
            <a:off x="487362" y="1223828"/>
            <a:ext cx="8169275" cy="4909226"/>
          </a:xfrm>
        </p:spPr>
        <p:txBody>
          <a:bodyPr/>
          <a:lstStyle/>
          <a:p>
            <a:pPr>
              <a:lnSpc>
                <a:spcPct val="100000"/>
              </a:lnSpc>
              <a:spcBef>
                <a:spcPts val="0"/>
              </a:spcBef>
            </a:pPr>
            <a:r>
              <a:rPr lang="en-US" dirty="0" smtClean="0"/>
              <a:t>People who don’t understand their policies—or the events they insure against—are likely to blame, or be antagonistic to, insurers and agents	</a:t>
            </a:r>
          </a:p>
          <a:p>
            <a:pPr lvl="1">
              <a:lnSpc>
                <a:spcPct val="100000"/>
              </a:lnSpc>
              <a:spcBef>
                <a:spcPts val="0"/>
              </a:spcBef>
            </a:pPr>
            <a:r>
              <a:rPr lang="en-US" sz="2400" dirty="0" smtClean="0"/>
              <a:t>Legislatures might create organizations like the federal Consumer Financial Protection Bureau to “protect” unsophisticated </a:t>
            </a:r>
            <a:r>
              <a:rPr lang="en-US" sz="2400" dirty="0" err="1" smtClean="0"/>
              <a:t>policyowners</a:t>
            </a:r>
            <a:endParaRPr lang="en-US" sz="2400" dirty="0" smtClean="0"/>
          </a:p>
          <a:p>
            <a:pPr lvl="1">
              <a:lnSpc>
                <a:spcPct val="100000"/>
              </a:lnSpc>
              <a:spcBef>
                <a:spcPts val="0"/>
              </a:spcBef>
            </a:pPr>
            <a:r>
              <a:rPr lang="en-US" sz="2400" dirty="0" smtClean="0"/>
              <a:t>Growing numbers of policyholders will be age 80 and over. Many will have cognitive limitations and might become financially illiterate even if they were previously financially literate. Agents and insurers will have to develop strategies for dealing with these people.</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Why the Issue of </a:t>
            </a:r>
            <a:r>
              <a:rPr lang="en-US" sz="3000" b="1" kern="0" dirty="0" smtClean="0">
                <a:solidFill>
                  <a:srgbClr val="225A7A"/>
                </a:solidFill>
              </a:rPr>
              <a:t>Financial Literacy</a:t>
            </a:r>
            <a:br>
              <a:rPr lang="en-US" sz="3000" b="1" kern="0" dirty="0" smtClean="0">
                <a:solidFill>
                  <a:srgbClr val="225A7A"/>
                </a:solidFill>
              </a:rPr>
            </a:br>
            <a:r>
              <a:rPr lang="en-US" sz="3000" b="1" kern="0" dirty="0" smtClean="0">
                <a:solidFill>
                  <a:srgbClr val="225A7A"/>
                </a:solidFill>
              </a:rPr>
              <a:t>Is Important for </a:t>
            </a:r>
            <a:r>
              <a:rPr lang="en-US" sz="3000" b="1" kern="0" dirty="0" smtClean="0">
                <a:solidFill>
                  <a:srgbClr val="225A7A"/>
                </a:solidFill>
                <a:ea typeface="+mj-ea"/>
                <a:cs typeface="+mj-cs"/>
              </a:rPr>
              <a:t>P/C Insurance</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13361727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2</a:t>
            </a:fld>
            <a:endParaRPr lang="en-US" smtClean="0"/>
          </a:p>
        </p:txBody>
      </p:sp>
      <p:sp>
        <p:nvSpPr>
          <p:cNvPr id="1922051" name="Rectangle 3"/>
          <p:cNvSpPr>
            <a:spLocks noGrp="1" noChangeArrowheads="1"/>
          </p:cNvSpPr>
          <p:nvPr>
            <p:ph type="body" idx="1"/>
          </p:nvPr>
        </p:nvSpPr>
        <p:spPr>
          <a:xfrm>
            <a:off x="515566" y="1530487"/>
            <a:ext cx="8169275" cy="3702996"/>
          </a:xfrm>
        </p:spPr>
        <p:txBody>
          <a:bodyPr/>
          <a:lstStyle/>
          <a:p>
            <a:pPr>
              <a:lnSpc>
                <a:spcPct val="70000"/>
              </a:lnSpc>
              <a:spcBef>
                <a:spcPts val="1200"/>
              </a:spcBef>
            </a:pPr>
            <a:r>
              <a:rPr lang="en-US" sz="3200" dirty="0" smtClean="0"/>
              <a:t>Assess financial risks and opportunities</a:t>
            </a:r>
          </a:p>
          <a:p>
            <a:pPr>
              <a:lnSpc>
                <a:spcPct val="70000"/>
              </a:lnSpc>
              <a:spcBef>
                <a:spcPts val="1200"/>
              </a:spcBef>
            </a:pPr>
            <a:r>
              <a:rPr lang="en-US" sz="3200" dirty="0" smtClean="0"/>
              <a:t>Make informed choices, and</a:t>
            </a:r>
          </a:p>
          <a:p>
            <a:pPr>
              <a:lnSpc>
                <a:spcPct val="70000"/>
              </a:lnSpc>
              <a:spcBef>
                <a:spcPts val="1200"/>
              </a:spcBef>
            </a:pPr>
            <a:r>
              <a:rPr lang="en-US" sz="3200" dirty="0" smtClean="0"/>
              <a:t>Take effective action to improve one’s financial well-being</a:t>
            </a:r>
          </a:p>
        </p:txBody>
      </p:sp>
      <p:sp>
        <p:nvSpPr>
          <p:cNvPr id="8" name="Rectangle 2"/>
          <p:cNvSpPr txBox="1">
            <a:spLocks noChangeArrowheads="1"/>
          </p:cNvSpPr>
          <p:nvPr/>
        </p:nvSpPr>
        <p:spPr bwMode="black">
          <a:xfrm>
            <a:off x="330200" y="236538"/>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Financial Literacy is</a:t>
            </a:r>
            <a:br>
              <a:rPr lang="en-US" sz="3000" b="1" kern="0" dirty="0" smtClean="0">
                <a:solidFill>
                  <a:srgbClr val="225A7A"/>
                </a:solidFill>
                <a:ea typeface="+mj-ea"/>
                <a:cs typeface="+mj-cs"/>
              </a:rPr>
            </a:br>
            <a:r>
              <a:rPr lang="en-US" sz="3000" b="1" kern="0" dirty="0" smtClean="0">
                <a:solidFill>
                  <a:srgbClr val="225A7A"/>
                </a:solidFill>
                <a:ea typeface="+mj-ea"/>
                <a:cs typeface="+mj-cs"/>
              </a:rPr>
              <a:t>the Skills Necessary to…</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41833398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2051">
                                            <p:txEl>
                                              <p:pRg st="2" end="2"/>
                                            </p:txEl>
                                          </p:spTgt>
                                        </p:tgtEl>
                                        <p:attrNameLst>
                                          <p:attrName>style.visibility</p:attrName>
                                        </p:attrNameLst>
                                      </p:cBhvr>
                                      <p:to>
                                        <p:strVal val="visible"/>
                                      </p:to>
                                    </p:set>
                                    <p:animEffect transition="in" filter="wipe(left)">
                                      <p:cBhvr>
                                        <p:cTn id="17" dur="500"/>
                                        <p:tgtEl>
                                          <p:spTgt spid="192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20</a:t>
            </a:fld>
            <a:endParaRPr lang="en-US" smtClean="0"/>
          </a:p>
        </p:txBody>
      </p:sp>
      <p:sp>
        <p:nvSpPr>
          <p:cNvPr id="1922051" name="Rectangle 3"/>
          <p:cNvSpPr>
            <a:spLocks noGrp="1" noChangeArrowheads="1"/>
          </p:cNvSpPr>
          <p:nvPr>
            <p:ph type="body" idx="1"/>
          </p:nvPr>
        </p:nvSpPr>
        <p:spPr>
          <a:xfrm>
            <a:off x="526272" y="1472120"/>
            <a:ext cx="8169275" cy="4909226"/>
          </a:xfrm>
        </p:spPr>
        <p:txBody>
          <a:bodyPr/>
          <a:lstStyle/>
          <a:p>
            <a:pPr>
              <a:lnSpc>
                <a:spcPct val="70000"/>
              </a:lnSpc>
              <a:spcBef>
                <a:spcPts val="1200"/>
              </a:spcBef>
            </a:pPr>
            <a:r>
              <a:rPr lang="en-US" sz="2600" dirty="0" smtClean="0"/>
              <a:t>It seems likely that financially illiterate people are…</a:t>
            </a:r>
          </a:p>
          <a:p>
            <a:pPr lvl="1">
              <a:lnSpc>
                <a:spcPct val="70000"/>
              </a:lnSpc>
              <a:spcBef>
                <a:spcPts val="1200"/>
              </a:spcBef>
            </a:pPr>
            <a:r>
              <a:rPr lang="en-US" sz="2500" dirty="0"/>
              <a:t>L</a:t>
            </a:r>
            <a:r>
              <a:rPr lang="en-US" sz="2500" dirty="0" smtClean="0"/>
              <a:t>ess likely to buy and renew P/C insurance when they are not required to do so</a:t>
            </a:r>
          </a:p>
          <a:p>
            <a:pPr lvl="1">
              <a:lnSpc>
                <a:spcPct val="70000"/>
              </a:lnSpc>
              <a:spcBef>
                <a:spcPts val="1200"/>
              </a:spcBef>
            </a:pPr>
            <a:r>
              <a:rPr lang="en-US" sz="2500" dirty="0"/>
              <a:t>Less likely to </a:t>
            </a:r>
            <a:r>
              <a:rPr lang="en-US" sz="2500" dirty="0" smtClean="0"/>
              <a:t>buy </a:t>
            </a:r>
            <a:r>
              <a:rPr lang="en-US" sz="2500" dirty="0"/>
              <a:t>and renew P/C insurance </a:t>
            </a:r>
            <a:r>
              <a:rPr lang="en-US" sz="2500" dirty="0" smtClean="0"/>
              <a:t>even when </a:t>
            </a:r>
            <a:r>
              <a:rPr lang="en-US" sz="2500" dirty="0"/>
              <a:t>they are </a:t>
            </a:r>
            <a:r>
              <a:rPr lang="en-US" sz="2500" dirty="0" smtClean="0"/>
              <a:t>required </a:t>
            </a:r>
            <a:r>
              <a:rPr lang="en-US" sz="2500" dirty="0"/>
              <a:t>to do </a:t>
            </a:r>
            <a:r>
              <a:rPr lang="en-US" sz="2500" dirty="0" smtClean="0"/>
              <a:t>so</a:t>
            </a:r>
          </a:p>
          <a:p>
            <a:pPr lvl="2">
              <a:lnSpc>
                <a:spcPct val="70000"/>
              </a:lnSpc>
              <a:spcBef>
                <a:spcPts val="1200"/>
              </a:spcBef>
            </a:pPr>
            <a:r>
              <a:rPr lang="en-US" dirty="0" smtClean="0"/>
              <a:t>Low financial literacy might help to explain high percentages of drivers who don’t have auto insurance</a:t>
            </a:r>
          </a:p>
          <a:p>
            <a:pPr lvl="1">
              <a:lnSpc>
                <a:spcPct val="70000"/>
              </a:lnSpc>
              <a:spcBef>
                <a:spcPts val="1200"/>
              </a:spcBef>
            </a:pPr>
            <a:r>
              <a:rPr lang="en-US" sz="2500" dirty="0" smtClean="0"/>
              <a:t>Less likely to buy appropriate policy limits</a:t>
            </a:r>
          </a:p>
          <a:p>
            <a:pPr lvl="1">
              <a:lnSpc>
                <a:spcPct val="70000"/>
              </a:lnSpc>
              <a:spcBef>
                <a:spcPts val="1200"/>
              </a:spcBef>
            </a:pPr>
            <a:r>
              <a:rPr lang="en-US" sz="2500" dirty="0" smtClean="0"/>
              <a:t>Less likely to understand policy terms and features (e.g., hurricane deductibles)</a:t>
            </a:r>
          </a:p>
          <a:p>
            <a:pPr lvl="1">
              <a:lnSpc>
                <a:spcPct val="70000"/>
              </a:lnSpc>
              <a:spcBef>
                <a:spcPts val="1200"/>
              </a:spcBef>
            </a:pPr>
            <a:r>
              <a:rPr lang="en-US" sz="2500" dirty="0" smtClean="0"/>
              <a:t>More likely to focus on price (because they don’t understand other aspects of the P/C insurance relationship)</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P/C Insurance Implications</a:t>
            </a:r>
            <a:br>
              <a:rPr lang="en-US" sz="3000" b="1" kern="0" dirty="0" smtClean="0">
                <a:solidFill>
                  <a:srgbClr val="225A7A"/>
                </a:solidFill>
                <a:ea typeface="+mj-ea"/>
                <a:cs typeface="+mj-cs"/>
              </a:rPr>
            </a:br>
            <a:r>
              <a:rPr lang="en-US" sz="3000" b="1" kern="0" dirty="0" smtClean="0">
                <a:solidFill>
                  <a:srgbClr val="225A7A"/>
                </a:solidFill>
                <a:ea typeface="+mj-ea"/>
                <a:cs typeface="+mj-cs"/>
              </a:rPr>
              <a:t>of Financial Illiteracy</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65761574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22051">
                                            <p:txEl>
                                              <p:pRg st="5" end="5"/>
                                            </p:txEl>
                                          </p:spTgt>
                                        </p:tgtEl>
                                        <p:attrNameLst>
                                          <p:attrName>style.visibility</p:attrName>
                                        </p:attrNameLst>
                                      </p:cBhvr>
                                      <p:to>
                                        <p:strVal val="visible"/>
                                      </p:to>
                                    </p:set>
                                    <p:animEffect transition="in" filter="wipe(left)">
                                      <p:cBhvr>
                                        <p:cTn id="22" dur="500"/>
                                        <p:tgtEl>
                                          <p:spTgt spid="1922051">
                                            <p:txEl>
                                              <p:pRg st="5" end="5"/>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922051">
                                            <p:txEl>
                                              <p:pRg st="6" end="6"/>
                                            </p:txEl>
                                          </p:spTgt>
                                        </p:tgtEl>
                                        <p:attrNameLst>
                                          <p:attrName>style.visibility</p:attrName>
                                        </p:attrNameLst>
                                      </p:cBhvr>
                                      <p:to>
                                        <p:strVal val="visible"/>
                                      </p:to>
                                    </p:set>
                                    <p:animEffect transition="in" filter="wipe(left)">
                                      <p:cBhvr>
                                        <p:cTn id="25" dur="500"/>
                                        <p:tgtEl>
                                          <p:spTgt spid="192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268538"/>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smtClean="0">
                <a:solidFill>
                  <a:schemeClr val="bg1"/>
                </a:solidFill>
              </a:rPr>
              <a:t>Insurance Literacy:</a:t>
            </a:r>
            <a:br>
              <a:rPr lang="en-US" sz="4200" dirty="0" smtClean="0">
                <a:solidFill>
                  <a:schemeClr val="bg1"/>
                </a:solidFill>
              </a:rPr>
            </a:br>
            <a:r>
              <a:rPr lang="en-US" sz="4200" dirty="0" smtClean="0">
                <a:solidFill>
                  <a:schemeClr val="bg1"/>
                </a:solidFill>
              </a:rPr>
              <a:t>A Proposed 3-Question Test</a:t>
            </a:r>
          </a:p>
        </p:txBody>
      </p:sp>
      <p:sp>
        <p:nvSpPr>
          <p:cNvPr id="5017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5018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0E67BCFB-2310-488A-802C-52F1AE771F27}" type="slidenum">
              <a:rPr lang="en-US" sz="900">
                <a:solidFill>
                  <a:schemeClr val="bg1"/>
                </a:solidFill>
              </a:rPr>
              <a:pPr algn="r" eaLnBrk="0" hangingPunct="0">
                <a:lnSpc>
                  <a:spcPct val="85000"/>
                </a:lnSpc>
                <a:spcBef>
                  <a:spcPct val="20000"/>
                </a:spcBef>
              </a:pPr>
              <a:t>21</a:t>
            </a:fld>
            <a:endParaRPr lang="en-US" sz="900">
              <a:solidFill>
                <a:schemeClr val="bg1"/>
              </a:solidFill>
            </a:endParaRP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94425108-6AA7-4769-B2BA-D378862C1A8E}" type="slidenum">
              <a:rPr lang="en-US" smtClean="0"/>
              <a:pPr>
                <a:defRPr/>
              </a:pPr>
              <a:t>21</a:t>
            </a:fld>
            <a:endParaRPr lang="en-US" dirty="0"/>
          </a:p>
        </p:txBody>
      </p:sp>
      <p:sp>
        <p:nvSpPr>
          <p:cNvPr id="2" name="TextBox 1"/>
          <p:cNvSpPr txBox="1"/>
          <p:nvPr/>
        </p:nvSpPr>
        <p:spPr>
          <a:xfrm>
            <a:off x="581025" y="4173166"/>
            <a:ext cx="7981950" cy="1200329"/>
          </a:xfrm>
          <a:prstGeom prst="rect">
            <a:avLst/>
          </a:prstGeom>
          <a:noFill/>
        </p:spPr>
        <p:txBody>
          <a:bodyPr wrap="square" rtlCol="0">
            <a:spAutoFit/>
          </a:bodyPr>
          <a:lstStyle/>
          <a:p>
            <a:pPr algn="ctr"/>
            <a:r>
              <a:rPr lang="en-US" sz="2400" b="1" dirty="0" smtClean="0">
                <a:solidFill>
                  <a:srgbClr val="225A7A"/>
                </a:solidFill>
              </a:rPr>
              <a:t>This test has never been administered to anyone</a:t>
            </a:r>
            <a:br>
              <a:rPr lang="en-US" sz="2400" b="1" dirty="0" smtClean="0">
                <a:solidFill>
                  <a:srgbClr val="225A7A"/>
                </a:solidFill>
              </a:rPr>
            </a:br>
            <a:r>
              <a:rPr lang="en-US" sz="2400" b="1" dirty="0" smtClean="0">
                <a:solidFill>
                  <a:srgbClr val="225A7A"/>
                </a:solidFill>
              </a:rPr>
              <a:t>but if it were it might provide a </a:t>
            </a:r>
            <a:r>
              <a:rPr lang="en-US" sz="2400" b="1" smtClean="0">
                <a:solidFill>
                  <a:srgbClr val="225A7A"/>
                </a:solidFill>
              </a:rPr>
              <a:t>rough indicator</a:t>
            </a:r>
            <a:br>
              <a:rPr lang="en-US" sz="2400" b="1" smtClean="0">
                <a:solidFill>
                  <a:srgbClr val="225A7A"/>
                </a:solidFill>
              </a:rPr>
            </a:br>
            <a:r>
              <a:rPr lang="en-US" sz="2400" b="1" smtClean="0">
                <a:solidFill>
                  <a:srgbClr val="225A7A"/>
                </a:solidFill>
              </a:rPr>
              <a:t>of </a:t>
            </a:r>
            <a:r>
              <a:rPr lang="en-US" sz="2400" b="1" dirty="0" smtClean="0">
                <a:solidFill>
                  <a:srgbClr val="225A7A"/>
                </a:solidFill>
              </a:rPr>
              <a:t>property/casualty </a:t>
            </a:r>
            <a:r>
              <a:rPr lang="en-US" sz="2400" b="1" smtClean="0">
                <a:solidFill>
                  <a:srgbClr val="225A7A"/>
                </a:solidFill>
              </a:rPr>
              <a:t>insurance literacy.</a:t>
            </a:r>
            <a:endParaRPr lang="en-US" sz="2400" b="1" dirty="0">
              <a:solidFill>
                <a:srgbClr val="225A7A"/>
              </a:solidFill>
            </a:endParaRPr>
          </a:p>
        </p:txBody>
      </p:sp>
    </p:spTree>
    <p:extLst>
      <p:ext uri="{BB962C8B-B14F-4D97-AF65-F5344CB8AC3E}">
        <p14:creationId xmlns:p14="http://schemas.microsoft.com/office/powerpoint/2010/main" val="1815909447"/>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22</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dirty="0" smtClean="0"/>
              <a:t>If you had $500 deductible in your insurance policy and you </a:t>
            </a:r>
            <a:r>
              <a:rPr lang="en-US" sz="3200" dirty="0"/>
              <a:t>had </a:t>
            </a:r>
            <a:r>
              <a:rPr lang="en-US" sz="3200" dirty="0" smtClean="0"/>
              <a:t>$2,000 of damage covered by the policy, how much would the insurance company pay?</a:t>
            </a:r>
          </a:p>
          <a:p>
            <a:pPr lvl="1">
              <a:lnSpc>
                <a:spcPct val="70000"/>
              </a:lnSpc>
              <a:spcBef>
                <a:spcPts val="1200"/>
              </a:spcBef>
            </a:pPr>
            <a:r>
              <a:rPr lang="en-US" sz="3200" dirty="0" smtClean="0"/>
              <a:t>$2,000</a:t>
            </a:r>
          </a:p>
          <a:p>
            <a:pPr lvl="1">
              <a:lnSpc>
                <a:spcPct val="70000"/>
              </a:lnSpc>
              <a:spcBef>
                <a:spcPts val="1200"/>
              </a:spcBef>
            </a:pPr>
            <a:r>
              <a:rPr lang="en-US" sz="3200" dirty="0" smtClean="0"/>
              <a:t>$1,500</a:t>
            </a:r>
          </a:p>
          <a:p>
            <a:pPr lvl="1">
              <a:lnSpc>
                <a:spcPct val="70000"/>
              </a:lnSpc>
              <a:spcBef>
                <a:spcPts val="1200"/>
              </a:spcBef>
            </a:pPr>
            <a:r>
              <a:rPr lang="en-US" sz="3200" dirty="0" smtClean="0"/>
              <a:t>$500</a:t>
            </a:r>
          </a:p>
          <a:p>
            <a:pPr lvl="1">
              <a:lnSpc>
                <a:spcPct val="70000"/>
              </a:lnSpc>
              <a:spcBef>
                <a:spcPts val="1200"/>
              </a:spcBef>
            </a:pPr>
            <a:r>
              <a:rPr lang="en-US" sz="3200" dirty="0" smtClean="0"/>
              <a:t>Don’t know</a:t>
            </a:r>
          </a:p>
          <a:p>
            <a:pPr lvl="1">
              <a:lnSpc>
                <a:spcPct val="70000"/>
              </a:lnSpc>
              <a:spcBef>
                <a:spcPts val="1200"/>
              </a:spcBef>
            </a:pPr>
            <a:r>
              <a:rPr lang="en-US" sz="3200" dirty="0" smtClean="0"/>
              <a:t>Refuse to answer</a:t>
            </a:r>
          </a:p>
        </p:txBody>
      </p:sp>
      <p:sp>
        <p:nvSpPr>
          <p:cNvPr id="8" name="Rectangle 2"/>
          <p:cNvSpPr txBox="1">
            <a:spLocks noChangeArrowheads="1"/>
          </p:cNvSpPr>
          <p:nvPr/>
        </p:nvSpPr>
        <p:spPr bwMode="black">
          <a:xfrm>
            <a:off x="330200" y="236538"/>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First Insurance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353290417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22051">
                                            <p:txEl>
                                              <p:pRg st="5" end="5"/>
                                            </p:txEl>
                                          </p:spTgt>
                                        </p:tgtEl>
                                        <p:attrNameLst>
                                          <p:attrName>style.visibility</p:attrName>
                                        </p:attrNameLst>
                                      </p:cBhvr>
                                      <p:to>
                                        <p:strVal val="visible"/>
                                      </p:to>
                                    </p:set>
                                    <p:animEffect transition="in" filter="wipe(left)">
                                      <p:cBhvr>
                                        <p:cTn id="22" dur="500"/>
                                        <p:tgtEl>
                                          <p:spTgt spid="192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23</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dirty="0"/>
              <a:t>If </a:t>
            </a:r>
            <a:r>
              <a:rPr lang="en-US" sz="3200" dirty="0" smtClean="0"/>
              <a:t>your </a:t>
            </a:r>
            <a:r>
              <a:rPr lang="en-US" sz="3200" dirty="0"/>
              <a:t>insurance policy </a:t>
            </a:r>
            <a:r>
              <a:rPr lang="en-US" sz="3200" dirty="0" smtClean="0"/>
              <a:t>had a policy limit of $50,000 and </a:t>
            </a:r>
            <a:r>
              <a:rPr lang="en-US" sz="3200" dirty="0"/>
              <a:t>you had </a:t>
            </a:r>
            <a:r>
              <a:rPr lang="en-US" sz="3200" dirty="0" smtClean="0"/>
              <a:t>$80,000 </a:t>
            </a:r>
            <a:r>
              <a:rPr lang="en-US" sz="3200" dirty="0"/>
              <a:t>of damage covered by the policy, how much would the insurance company pay?</a:t>
            </a:r>
          </a:p>
          <a:p>
            <a:pPr lvl="1">
              <a:lnSpc>
                <a:spcPct val="70000"/>
              </a:lnSpc>
              <a:spcBef>
                <a:spcPts val="1200"/>
              </a:spcBef>
            </a:pPr>
            <a:r>
              <a:rPr lang="en-US" sz="3200" dirty="0" smtClean="0"/>
              <a:t>$80,000</a:t>
            </a:r>
            <a:endParaRPr lang="en-US" sz="3200" dirty="0"/>
          </a:p>
          <a:p>
            <a:pPr lvl="1">
              <a:lnSpc>
                <a:spcPct val="70000"/>
              </a:lnSpc>
              <a:spcBef>
                <a:spcPts val="1200"/>
              </a:spcBef>
            </a:pPr>
            <a:r>
              <a:rPr lang="en-US" sz="3200" dirty="0" smtClean="0"/>
              <a:t>$50,000</a:t>
            </a:r>
            <a:endParaRPr lang="en-US" sz="3200" dirty="0"/>
          </a:p>
          <a:p>
            <a:pPr lvl="1">
              <a:lnSpc>
                <a:spcPct val="70000"/>
              </a:lnSpc>
              <a:spcBef>
                <a:spcPts val="1200"/>
              </a:spcBef>
            </a:pPr>
            <a:r>
              <a:rPr lang="en-US" sz="3200" dirty="0" smtClean="0"/>
              <a:t>$30,000</a:t>
            </a:r>
            <a:endParaRPr lang="en-US" sz="3200" dirty="0"/>
          </a:p>
          <a:p>
            <a:pPr lvl="1">
              <a:lnSpc>
                <a:spcPct val="70000"/>
              </a:lnSpc>
              <a:spcBef>
                <a:spcPts val="1200"/>
              </a:spcBef>
            </a:pPr>
            <a:r>
              <a:rPr lang="en-US" sz="3200" dirty="0"/>
              <a:t>Don’t know</a:t>
            </a:r>
          </a:p>
          <a:p>
            <a:pPr lvl="1">
              <a:lnSpc>
                <a:spcPct val="70000"/>
              </a:lnSpc>
              <a:spcBef>
                <a:spcPts val="1200"/>
              </a:spcBef>
            </a:pPr>
            <a:r>
              <a:rPr lang="en-US" sz="3200" dirty="0"/>
              <a:t>Refuse to answer</a:t>
            </a:r>
          </a:p>
        </p:txBody>
      </p:sp>
      <p:sp>
        <p:nvSpPr>
          <p:cNvPr id="8" name="Rectangle 2"/>
          <p:cNvSpPr txBox="1">
            <a:spLocks noChangeArrowheads="1"/>
          </p:cNvSpPr>
          <p:nvPr/>
        </p:nvSpPr>
        <p:spPr bwMode="black">
          <a:xfrm>
            <a:off x="174557" y="466928"/>
            <a:ext cx="7490838" cy="524466"/>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Second Insurance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379870405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22051">
                                            <p:txEl>
                                              <p:pRg st="5" end="5"/>
                                            </p:txEl>
                                          </p:spTgt>
                                        </p:tgtEl>
                                        <p:attrNameLst>
                                          <p:attrName>style.visibility</p:attrName>
                                        </p:attrNameLst>
                                      </p:cBhvr>
                                      <p:to>
                                        <p:strVal val="visible"/>
                                      </p:to>
                                    </p:set>
                                    <p:animEffect transition="in" filter="wipe(left)">
                                      <p:cBhvr>
                                        <p:cTn id="22" dur="500"/>
                                        <p:tgtEl>
                                          <p:spTgt spid="192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24</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smtClean="0"/>
              <a:t>“Insurance </a:t>
            </a:r>
            <a:r>
              <a:rPr lang="en-US" sz="3200" dirty="0" smtClean="0"/>
              <a:t>policies usually cover several different types of losses in a </a:t>
            </a:r>
            <a:r>
              <a:rPr lang="en-US" sz="3200" smtClean="0"/>
              <a:t>single policy.” </a:t>
            </a:r>
            <a:r>
              <a:rPr lang="en-US" sz="3200" dirty="0" smtClean="0"/>
              <a:t>This statement is</a:t>
            </a:r>
          </a:p>
          <a:p>
            <a:pPr lvl="1">
              <a:lnSpc>
                <a:spcPct val="70000"/>
              </a:lnSpc>
              <a:spcBef>
                <a:spcPts val="1200"/>
              </a:spcBef>
            </a:pPr>
            <a:r>
              <a:rPr lang="en-US" sz="3200" dirty="0" smtClean="0"/>
              <a:t>True</a:t>
            </a:r>
          </a:p>
          <a:p>
            <a:pPr lvl="1">
              <a:lnSpc>
                <a:spcPct val="70000"/>
              </a:lnSpc>
              <a:spcBef>
                <a:spcPts val="1200"/>
              </a:spcBef>
            </a:pPr>
            <a:r>
              <a:rPr lang="en-US" sz="3200" dirty="0" smtClean="0"/>
              <a:t>False</a:t>
            </a:r>
          </a:p>
          <a:p>
            <a:pPr lvl="1">
              <a:lnSpc>
                <a:spcPct val="70000"/>
              </a:lnSpc>
              <a:spcBef>
                <a:spcPts val="1200"/>
              </a:spcBef>
            </a:pPr>
            <a:r>
              <a:rPr lang="en-US" sz="3200" dirty="0" smtClean="0"/>
              <a:t>Don’t know</a:t>
            </a:r>
          </a:p>
          <a:p>
            <a:pPr lvl="1">
              <a:lnSpc>
                <a:spcPct val="70000"/>
              </a:lnSpc>
              <a:spcBef>
                <a:spcPts val="1200"/>
              </a:spcBef>
            </a:pPr>
            <a:r>
              <a:rPr lang="en-US" sz="3200" dirty="0" smtClean="0"/>
              <a:t>Refuse to answer</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Third Insurance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414930563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699" name="Rectangle 3"/>
          <p:cNvSpPr>
            <a:spLocks noChangeArrowheads="1"/>
          </p:cNvSpPr>
          <p:nvPr/>
        </p:nvSpPr>
        <p:spPr bwMode="blackWhite">
          <a:xfrm>
            <a:off x="685800" y="2327275"/>
            <a:ext cx="7772400" cy="1470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6000" b="1">
                <a:solidFill>
                  <a:srgbClr val="FFFFFF"/>
                </a:solidFill>
              </a:rPr>
              <a:t>www.iii.org</a:t>
            </a:r>
          </a:p>
        </p:txBody>
      </p:sp>
      <p:sp>
        <p:nvSpPr>
          <p:cNvPr id="2077700" name="Rectangle 4"/>
          <p:cNvSpPr>
            <a:spLocks noChangeArrowheads="1"/>
          </p:cNvSpPr>
          <p:nvPr/>
        </p:nvSpPr>
        <p:spPr bwMode="auto">
          <a:xfrm>
            <a:off x="161925" y="4232275"/>
            <a:ext cx="8696325" cy="1089529"/>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pPr>
            <a:r>
              <a:rPr lang="en-US" sz="3600" b="1" i="1" dirty="0">
                <a:solidFill>
                  <a:srgbClr val="225A7A"/>
                </a:solidFill>
              </a:rPr>
              <a:t>Thank you for your time</a:t>
            </a:r>
            <a:br>
              <a:rPr lang="en-US" sz="3600" b="1" i="1" dirty="0">
                <a:solidFill>
                  <a:srgbClr val="225A7A"/>
                </a:solidFill>
              </a:rPr>
            </a:br>
            <a:r>
              <a:rPr lang="en-US" sz="3600" b="1" i="1" dirty="0">
                <a:solidFill>
                  <a:srgbClr val="225A7A"/>
                </a:solidFill>
              </a:rPr>
              <a:t>and your attention</a:t>
            </a:r>
            <a:r>
              <a:rPr lang="en-US" sz="3600" b="1" i="1" dirty="0" smtClean="0">
                <a:solidFill>
                  <a:srgbClr val="225A7A"/>
                </a:solidFill>
              </a:rPr>
              <a:t>!</a:t>
            </a:r>
            <a:endParaRPr lang="en-US" sz="3600" b="1" i="1" dirty="0">
              <a:solidFill>
                <a:srgbClr val="FF0000"/>
              </a:solidFill>
            </a:endParaRPr>
          </a:p>
        </p:txBody>
      </p:sp>
      <p:sp>
        <p:nvSpPr>
          <p:cNvPr id="2077702" name="Rectangle 6"/>
          <p:cNvSpPr>
            <a:spLocks noChangeArrowheads="1"/>
          </p:cNvSpPr>
          <p:nvPr/>
        </p:nvSpPr>
        <p:spPr bwMode="auto">
          <a:xfrm>
            <a:off x="668338" y="1597025"/>
            <a:ext cx="7807325" cy="4762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tabLst>
                <a:tab pos="6172200" algn="l"/>
              </a:tabLst>
            </a:pPr>
            <a:r>
              <a:rPr lang="en-US" sz="2800" b="1">
                <a:solidFill>
                  <a:srgbClr val="225A7A"/>
                </a:solidFill>
              </a:rPr>
              <a:t>Insurance Information Institute Online:</a:t>
            </a:r>
          </a:p>
        </p:txBody>
      </p:sp>
      <p:sp>
        <p:nvSpPr>
          <p:cNvPr id="5" name="Date Placeholder 4"/>
          <p:cNvSpPr>
            <a:spLocks noGrp="1"/>
          </p:cNvSpPr>
          <p:nvPr>
            <p:ph type="dt" sz="half" idx="10"/>
          </p:nvPr>
        </p:nvSpPr>
        <p:spPr/>
        <p:txBody>
          <a:bodyPr/>
          <a:lstStyle/>
          <a:p>
            <a:pPr>
              <a:defRPr/>
            </a:pPr>
            <a:r>
              <a:rPr lang="en-US" smtClean="0"/>
              <a:t>12/01/09 - 9pm</a:t>
            </a:r>
            <a:endParaRPr lang="en-US"/>
          </a:p>
        </p:txBody>
      </p:sp>
      <p:sp>
        <p:nvSpPr>
          <p:cNvPr id="6" name="Slide Number Placeholder 5"/>
          <p:cNvSpPr>
            <a:spLocks noGrp="1"/>
          </p:cNvSpPr>
          <p:nvPr>
            <p:ph type="sldNum" sz="quarter" idx="12"/>
          </p:nvPr>
        </p:nvSpPr>
        <p:spPr/>
        <p:txBody>
          <a:bodyPr/>
          <a:lstStyle/>
          <a:p>
            <a:pPr>
              <a:defRPr/>
            </a:pPr>
            <a:fld id="{103D1549-189B-430A-BC2E-B6FA9183E25C}" type="slidenum">
              <a:rPr lang="en-US" smtClean="0"/>
              <a:pPr>
                <a:defRPr/>
              </a:pPr>
              <a:t>25</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77702"/>
                                        </p:tgtEl>
                                        <p:attrNameLst>
                                          <p:attrName>style.visibility</p:attrName>
                                        </p:attrNameLst>
                                      </p:cBhvr>
                                      <p:to>
                                        <p:strVal val="visible"/>
                                      </p:to>
                                    </p:set>
                                    <p:animEffect transition="in" filter="fade">
                                      <p:cBhvr>
                                        <p:cTn id="7" dur="1000"/>
                                        <p:tgtEl>
                                          <p:spTgt spid="2077702"/>
                                        </p:tgtEl>
                                      </p:cBhvr>
                                    </p:animEffect>
                                  </p:childTnLst>
                                </p:cTn>
                              </p:par>
                              <p:par>
                                <p:cTn id="8" presetID="37" presetClass="entr" presetSubtype="0" fill="hold" grpId="0" nodeType="withEffect">
                                  <p:stCondLst>
                                    <p:cond delay="0"/>
                                  </p:stCondLst>
                                  <p:childTnLst>
                                    <p:set>
                                      <p:cBhvr>
                                        <p:cTn id="9" dur="1" fill="hold">
                                          <p:stCondLst>
                                            <p:cond delay="0"/>
                                          </p:stCondLst>
                                        </p:cTn>
                                        <p:tgtEl>
                                          <p:spTgt spid="2077699"/>
                                        </p:tgtEl>
                                        <p:attrNameLst>
                                          <p:attrName>style.visibility</p:attrName>
                                        </p:attrNameLst>
                                      </p:cBhvr>
                                      <p:to>
                                        <p:strVal val="visible"/>
                                      </p:to>
                                    </p:set>
                                    <p:animEffect transition="in" filter="fade">
                                      <p:cBhvr>
                                        <p:cTn id="10" dur="1000"/>
                                        <p:tgtEl>
                                          <p:spTgt spid="2077699"/>
                                        </p:tgtEl>
                                      </p:cBhvr>
                                    </p:animEffect>
                                    <p:anim calcmode="lin" valueType="num">
                                      <p:cBhvr>
                                        <p:cTn id="11" dur="1000" fill="hold"/>
                                        <p:tgtEl>
                                          <p:spTgt spid="2077699"/>
                                        </p:tgtEl>
                                        <p:attrNameLst>
                                          <p:attrName>ppt_x</p:attrName>
                                        </p:attrNameLst>
                                      </p:cBhvr>
                                      <p:tavLst>
                                        <p:tav tm="0">
                                          <p:val>
                                            <p:strVal val="#ppt_x"/>
                                          </p:val>
                                        </p:tav>
                                        <p:tav tm="100000">
                                          <p:val>
                                            <p:strVal val="#ppt_x"/>
                                          </p:val>
                                        </p:tav>
                                      </p:tavLst>
                                    </p:anim>
                                    <p:anim calcmode="lin" valueType="num">
                                      <p:cBhvr>
                                        <p:cTn id="12" dur="900" decel="100000" fill="hold"/>
                                        <p:tgtEl>
                                          <p:spTgt spid="2077699"/>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2077699"/>
                                        </p:tgtEl>
                                        <p:attrNameLst>
                                          <p:attrName>ppt_y</p:attrName>
                                        </p:attrNameLst>
                                      </p:cBhvr>
                                      <p:tavLst>
                                        <p:tav tm="0">
                                          <p:val>
                                            <p:strVal val="#ppt_y-.03"/>
                                          </p:val>
                                        </p:tav>
                                        <p:tav tm="100000">
                                          <p:val>
                                            <p:strVal val="#ppt_y"/>
                                          </p:val>
                                        </p:tav>
                                      </p:tavLst>
                                    </p:anim>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077700"/>
                                        </p:tgtEl>
                                        <p:attrNameLst>
                                          <p:attrName>style.visibility</p:attrName>
                                        </p:attrNameLst>
                                      </p:cBhvr>
                                      <p:to>
                                        <p:strVal val="visible"/>
                                      </p:to>
                                    </p:set>
                                    <p:animEffect transition="in" filter="fade">
                                      <p:cBhvr>
                                        <p:cTn id="17" dur="1000"/>
                                        <p:tgtEl>
                                          <p:spTgt spid="2077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699" grpId="0" animBg="1"/>
      <p:bldP spid="2077700" grpId="0"/>
      <p:bldP spid="20777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268538"/>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smtClean="0">
                <a:solidFill>
                  <a:schemeClr val="bg1"/>
                </a:solidFill>
              </a:rPr>
              <a:t>Financial Literacy:</a:t>
            </a:r>
            <a:br>
              <a:rPr lang="en-US" sz="4200" dirty="0" smtClean="0">
                <a:solidFill>
                  <a:schemeClr val="bg1"/>
                </a:solidFill>
              </a:rPr>
            </a:br>
            <a:r>
              <a:rPr lang="en-US" sz="4200" dirty="0" smtClean="0">
                <a:solidFill>
                  <a:schemeClr val="bg1"/>
                </a:solidFill>
              </a:rPr>
              <a:t>A 3-Question Test</a:t>
            </a:r>
          </a:p>
        </p:txBody>
      </p:sp>
      <p:sp>
        <p:nvSpPr>
          <p:cNvPr id="5017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5018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0E67BCFB-2310-488A-802C-52F1AE771F27}" type="slidenum">
              <a:rPr lang="en-US" sz="900">
                <a:solidFill>
                  <a:schemeClr val="bg1"/>
                </a:solidFill>
              </a:rPr>
              <a:pPr algn="r" eaLnBrk="0" hangingPunct="0">
                <a:lnSpc>
                  <a:spcPct val="85000"/>
                </a:lnSpc>
                <a:spcBef>
                  <a:spcPct val="20000"/>
                </a:spcBef>
              </a:pPr>
              <a:t>3</a:t>
            </a:fld>
            <a:endParaRPr lang="en-US" sz="900">
              <a:solidFill>
                <a:schemeClr val="bg1"/>
              </a:solidFill>
            </a:endParaRP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94425108-6AA7-4769-B2BA-D378862C1A8E}" type="slidenum">
              <a:rPr lang="en-US" smtClean="0"/>
              <a:pPr>
                <a:defRPr/>
              </a:pPr>
              <a:t>3</a:t>
            </a:fld>
            <a:endParaRPr lang="en-US" dirty="0"/>
          </a:p>
        </p:txBody>
      </p:sp>
      <p:sp>
        <p:nvSpPr>
          <p:cNvPr id="2" name="TextBox 1"/>
          <p:cNvSpPr txBox="1"/>
          <p:nvPr/>
        </p:nvSpPr>
        <p:spPr>
          <a:xfrm>
            <a:off x="581025" y="4173166"/>
            <a:ext cx="7981950" cy="1200329"/>
          </a:xfrm>
          <a:prstGeom prst="rect">
            <a:avLst/>
          </a:prstGeom>
          <a:noFill/>
        </p:spPr>
        <p:txBody>
          <a:bodyPr wrap="square" rtlCol="0">
            <a:spAutoFit/>
          </a:bodyPr>
          <a:lstStyle/>
          <a:p>
            <a:pPr algn="ctr"/>
            <a:r>
              <a:rPr lang="en-US" sz="2400" b="1" dirty="0" smtClean="0">
                <a:solidFill>
                  <a:srgbClr val="225A7A"/>
                </a:solidFill>
              </a:rPr>
              <a:t>This test has been administered world-wide to provide a rough indicator of </a:t>
            </a:r>
            <a:r>
              <a:rPr lang="en-US" sz="2400" b="1" smtClean="0">
                <a:solidFill>
                  <a:srgbClr val="225A7A"/>
                </a:solidFill>
              </a:rPr>
              <a:t>financial literacy</a:t>
            </a:r>
            <a:br>
              <a:rPr lang="en-US" sz="2400" b="1" smtClean="0">
                <a:solidFill>
                  <a:srgbClr val="225A7A"/>
                </a:solidFill>
              </a:rPr>
            </a:br>
            <a:r>
              <a:rPr lang="en-US" sz="2400" b="1" smtClean="0">
                <a:solidFill>
                  <a:srgbClr val="225A7A"/>
                </a:solidFill>
              </a:rPr>
              <a:t>among </a:t>
            </a:r>
            <a:r>
              <a:rPr lang="en-US" sz="2400" b="1" dirty="0" smtClean="0">
                <a:solidFill>
                  <a:srgbClr val="225A7A"/>
                </a:solidFill>
              </a:rPr>
              <a:t>many populations.</a:t>
            </a:r>
            <a:endParaRPr lang="en-US" sz="2400" b="1" dirty="0">
              <a:solidFill>
                <a:srgbClr val="225A7A"/>
              </a:solidFill>
            </a:endParaRPr>
          </a:p>
        </p:txBody>
      </p:sp>
    </p:spTree>
    <p:extLst>
      <p:ext uri="{BB962C8B-B14F-4D97-AF65-F5344CB8AC3E}">
        <p14:creationId xmlns:p14="http://schemas.microsoft.com/office/powerpoint/2010/main" val="1787714476"/>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4</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dirty="0" smtClean="0"/>
              <a:t>If you had $100 in a savings account with an interest rate of 2 percent per year, after 5 years, how much do you think you would have in the account if you left the money to grow?</a:t>
            </a:r>
          </a:p>
          <a:p>
            <a:pPr lvl="1">
              <a:lnSpc>
                <a:spcPct val="70000"/>
              </a:lnSpc>
              <a:spcBef>
                <a:spcPts val="1200"/>
              </a:spcBef>
            </a:pPr>
            <a:r>
              <a:rPr lang="en-US" sz="3200" dirty="0" smtClean="0"/>
              <a:t>More than $102</a:t>
            </a:r>
          </a:p>
          <a:p>
            <a:pPr lvl="1">
              <a:lnSpc>
                <a:spcPct val="70000"/>
              </a:lnSpc>
              <a:spcBef>
                <a:spcPts val="1200"/>
              </a:spcBef>
            </a:pPr>
            <a:r>
              <a:rPr lang="en-US" sz="3200" dirty="0" smtClean="0"/>
              <a:t>Exactly $102</a:t>
            </a:r>
          </a:p>
          <a:p>
            <a:pPr lvl="1">
              <a:lnSpc>
                <a:spcPct val="70000"/>
              </a:lnSpc>
              <a:spcBef>
                <a:spcPts val="1200"/>
              </a:spcBef>
            </a:pPr>
            <a:r>
              <a:rPr lang="en-US" sz="3200" dirty="0" smtClean="0"/>
              <a:t>Less than $102</a:t>
            </a:r>
          </a:p>
          <a:p>
            <a:pPr lvl="1">
              <a:lnSpc>
                <a:spcPct val="70000"/>
              </a:lnSpc>
              <a:spcBef>
                <a:spcPts val="1200"/>
              </a:spcBef>
            </a:pPr>
            <a:r>
              <a:rPr lang="en-US" sz="3200" dirty="0" smtClean="0"/>
              <a:t>Don’t know</a:t>
            </a:r>
          </a:p>
          <a:p>
            <a:pPr lvl="1">
              <a:lnSpc>
                <a:spcPct val="70000"/>
              </a:lnSpc>
              <a:spcBef>
                <a:spcPts val="1200"/>
              </a:spcBef>
            </a:pPr>
            <a:r>
              <a:rPr lang="en-US" sz="3200" dirty="0" smtClean="0"/>
              <a:t>Refuse to answer</a:t>
            </a:r>
          </a:p>
        </p:txBody>
      </p:sp>
      <p:sp>
        <p:nvSpPr>
          <p:cNvPr id="8" name="Rectangle 2"/>
          <p:cNvSpPr txBox="1">
            <a:spLocks noChangeArrowheads="1"/>
          </p:cNvSpPr>
          <p:nvPr/>
        </p:nvSpPr>
        <p:spPr bwMode="black">
          <a:xfrm>
            <a:off x="330200" y="236538"/>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First Financial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129103893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22051">
                                            <p:txEl>
                                              <p:pRg st="5" end="5"/>
                                            </p:txEl>
                                          </p:spTgt>
                                        </p:tgtEl>
                                        <p:attrNameLst>
                                          <p:attrName>style.visibility</p:attrName>
                                        </p:attrNameLst>
                                      </p:cBhvr>
                                      <p:to>
                                        <p:strVal val="visible"/>
                                      </p:to>
                                    </p:set>
                                    <p:animEffect transition="in" filter="wipe(left)">
                                      <p:cBhvr>
                                        <p:cTn id="22" dur="500"/>
                                        <p:tgtEl>
                                          <p:spTgt spid="192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5</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dirty="0" smtClean="0"/>
              <a:t>If the interest rate on your savings account was 1 percent per year and inflation was 2 percent per year, after 1 year with the money in this account would you be able to buy</a:t>
            </a:r>
          </a:p>
          <a:p>
            <a:pPr lvl="1">
              <a:lnSpc>
                <a:spcPct val="100000"/>
              </a:lnSpc>
              <a:spcBef>
                <a:spcPts val="0"/>
              </a:spcBef>
            </a:pPr>
            <a:r>
              <a:rPr lang="en-US" sz="3200" dirty="0" smtClean="0"/>
              <a:t>More than today</a:t>
            </a:r>
          </a:p>
          <a:p>
            <a:pPr lvl="1">
              <a:lnSpc>
                <a:spcPct val="100000"/>
              </a:lnSpc>
              <a:spcBef>
                <a:spcPts val="0"/>
              </a:spcBef>
            </a:pPr>
            <a:r>
              <a:rPr lang="en-US" sz="3200" dirty="0" smtClean="0"/>
              <a:t>Exactly the same as today</a:t>
            </a:r>
          </a:p>
          <a:p>
            <a:pPr lvl="1">
              <a:lnSpc>
                <a:spcPct val="100000"/>
              </a:lnSpc>
              <a:spcBef>
                <a:spcPts val="0"/>
              </a:spcBef>
            </a:pPr>
            <a:r>
              <a:rPr lang="en-US" sz="3200" dirty="0" smtClean="0"/>
              <a:t>Less than today</a:t>
            </a:r>
          </a:p>
          <a:p>
            <a:pPr lvl="1">
              <a:lnSpc>
                <a:spcPct val="100000"/>
              </a:lnSpc>
              <a:spcBef>
                <a:spcPts val="0"/>
              </a:spcBef>
            </a:pPr>
            <a:r>
              <a:rPr lang="en-US" sz="3200" dirty="0" smtClean="0"/>
              <a:t>Don’t know</a:t>
            </a:r>
          </a:p>
          <a:p>
            <a:pPr lvl="1">
              <a:lnSpc>
                <a:spcPct val="100000"/>
              </a:lnSpc>
              <a:spcBef>
                <a:spcPts val="0"/>
              </a:spcBef>
            </a:pPr>
            <a:r>
              <a:rPr lang="en-US" sz="3200" dirty="0" smtClean="0"/>
              <a:t>Refuse to answer</a:t>
            </a:r>
          </a:p>
        </p:txBody>
      </p:sp>
      <p:sp>
        <p:nvSpPr>
          <p:cNvPr id="8" name="Rectangle 2"/>
          <p:cNvSpPr txBox="1">
            <a:spLocks noChangeArrowheads="1"/>
          </p:cNvSpPr>
          <p:nvPr/>
        </p:nvSpPr>
        <p:spPr bwMode="black">
          <a:xfrm>
            <a:off x="330200" y="236538"/>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Second Financial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274854153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22051">
                                            <p:txEl>
                                              <p:pRg st="5" end="5"/>
                                            </p:txEl>
                                          </p:spTgt>
                                        </p:tgtEl>
                                        <p:attrNameLst>
                                          <p:attrName>style.visibility</p:attrName>
                                        </p:attrNameLst>
                                      </p:cBhvr>
                                      <p:to>
                                        <p:strVal val="visible"/>
                                      </p:to>
                                    </p:set>
                                    <p:animEffect transition="in" filter="wipe(left)">
                                      <p:cBhvr>
                                        <p:cTn id="22" dur="500"/>
                                        <p:tgtEl>
                                          <p:spTgt spid="192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105"/>
          <p:cNvSpPr>
            <a:spLocks noGrp="1" noChangeArrowheads="1"/>
          </p:cNvSpPr>
          <p:nvPr>
            <p:ph type="dt" sz="quarter" idx="10"/>
          </p:nvPr>
        </p:nvSpPr>
        <p:spPr/>
        <p:txBody>
          <a:bodyPr/>
          <a:lstStyle/>
          <a:p>
            <a:pPr>
              <a:defRPr/>
            </a:pPr>
            <a:r>
              <a:rPr lang="en-US"/>
              <a:t>12/01/09 - 9pm</a:t>
            </a:r>
          </a:p>
        </p:txBody>
      </p:sp>
      <p:sp>
        <p:nvSpPr>
          <p:cNvPr id="98307"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98308" name="Rectangle 110"/>
          <p:cNvSpPr>
            <a:spLocks noGrp="1" noChangeArrowheads="1"/>
          </p:cNvSpPr>
          <p:nvPr>
            <p:ph type="sldNum" sz="quarter" idx="12"/>
          </p:nvPr>
        </p:nvSpPr>
        <p:spPr/>
        <p:txBody>
          <a:bodyPr/>
          <a:lstStyle/>
          <a:p>
            <a:pPr>
              <a:defRPr/>
            </a:pPr>
            <a:fld id="{498A99AD-0D4D-4153-B8E2-39BC20C0AAAB}" type="slidenum">
              <a:rPr lang="en-US" smtClean="0"/>
              <a:pPr>
                <a:defRPr/>
              </a:pPr>
              <a:t>6</a:t>
            </a:fld>
            <a:endParaRPr lang="en-US" smtClean="0"/>
          </a:p>
        </p:txBody>
      </p:sp>
      <p:sp>
        <p:nvSpPr>
          <p:cNvPr id="1922051" name="Rectangle 3"/>
          <p:cNvSpPr>
            <a:spLocks noGrp="1" noChangeArrowheads="1"/>
          </p:cNvSpPr>
          <p:nvPr>
            <p:ph type="body" idx="1"/>
          </p:nvPr>
        </p:nvSpPr>
        <p:spPr>
          <a:xfrm>
            <a:off x="457200" y="1219200"/>
            <a:ext cx="8169275" cy="5286375"/>
          </a:xfrm>
        </p:spPr>
        <p:txBody>
          <a:bodyPr/>
          <a:lstStyle/>
          <a:p>
            <a:pPr>
              <a:lnSpc>
                <a:spcPct val="70000"/>
              </a:lnSpc>
              <a:spcBef>
                <a:spcPts val="1200"/>
              </a:spcBef>
            </a:pPr>
            <a:r>
              <a:rPr lang="en-US" sz="3200" dirty="0" smtClean="0"/>
              <a:t>“Buying a single company stock usually provides  a safer return than a stock mutual fund.” This statement is</a:t>
            </a:r>
          </a:p>
          <a:p>
            <a:pPr lvl="1">
              <a:lnSpc>
                <a:spcPct val="70000"/>
              </a:lnSpc>
              <a:spcBef>
                <a:spcPts val="1200"/>
              </a:spcBef>
            </a:pPr>
            <a:r>
              <a:rPr lang="en-US" sz="3200" dirty="0" smtClean="0"/>
              <a:t>True</a:t>
            </a:r>
          </a:p>
          <a:p>
            <a:pPr lvl="1">
              <a:lnSpc>
                <a:spcPct val="70000"/>
              </a:lnSpc>
              <a:spcBef>
                <a:spcPts val="1200"/>
              </a:spcBef>
            </a:pPr>
            <a:r>
              <a:rPr lang="en-US" sz="3200" dirty="0" smtClean="0"/>
              <a:t>False</a:t>
            </a:r>
          </a:p>
          <a:p>
            <a:pPr lvl="1">
              <a:lnSpc>
                <a:spcPct val="70000"/>
              </a:lnSpc>
              <a:spcBef>
                <a:spcPts val="1200"/>
              </a:spcBef>
            </a:pPr>
            <a:r>
              <a:rPr lang="en-US" sz="3200" dirty="0" smtClean="0"/>
              <a:t>Don’t know</a:t>
            </a:r>
          </a:p>
          <a:p>
            <a:pPr lvl="1">
              <a:lnSpc>
                <a:spcPct val="70000"/>
              </a:lnSpc>
              <a:spcBef>
                <a:spcPts val="1200"/>
              </a:spcBef>
            </a:pPr>
            <a:r>
              <a:rPr lang="en-US" sz="3200" dirty="0" smtClean="0"/>
              <a:t>Refuse to answer</a:t>
            </a:r>
          </a:p>
        </p:txBody>
      </p:sp>
      <p:sp>
        <p:nvSpPr>
          <p:cNvPr id="8" name="Rectangle 2"/>
          <p:cNvSpPr txBox="1">
            <a:spLocks noChangeArrowheads="1"/>
          </p:cNvSpPr>
          <p:nvPr/>
        </p:nvSpPr>
        <p:spPr bwMode="black">
          <a:xfrm>
            <a:off x="301017" y="255993"/>
            <a:ext cx="7369175" cy="749300"/>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Third Financial Literacy Question</a:t>
            </a:r>
            <a:endParaRPr lang="en-US" sz="3000" b="1" kern="0" dirty="0">
              <a:solidFill>
                <a:srgbClr val="225A7A"/>
              </a:solidFill>
              <a:ea typeface="+mj-ea"/>
              <a:cs typeface="+mj-cs"/>
            </a:endParaRPr>
          </a:p>
        </p:txBody>
      </p:sp>
    </p:spTree>
    <p:extLst>
      <p:ext uri="{BB962C8B-B14F-4D97-AF65-F5344CB8AC3E}">
        <p14:creationId xmlns:p14="http://schemas.microsoft.com/office/powerpoint/2010/main" val="25995216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05"/>
          <p:cNvSpPr>
            <a:spLocks noGrp="1" noChangeArrowheads="1"/>
          </p:cNvSpPr>
          <p:nvPr>
            <p:ph type="dt" sz="quarter" idx="10"/>
          </p:nvPr>
        </p:nvSpPr>
        <p:spPr/>
        <p:txBody>
          <a:bodyPr/>
          <a:lstStyle/>
          <a:p>
            <a:pPr>
              <a:defRPr/>
            </a:pPr>
            <a:r>
              <a:rPr lang="en-US" smtClean="0"/>
              <a:t>12/01/09 - 9pm</a:t>
            </a:r>
          </a:p>
        </p:txBody>
      </p:sp>
      <p:sp>
        <p:nvSpPr>
          <p:cNvPr id="1028"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1029" name="Rectangle 110"/>
          <p:cNvSpPr>
            <a:spLocks noGrp="1" noChangeArrowheads="1"/>
          </p:cNvSpPr>
          <p:nvPr>
            <p:ph type="sldNum" sz="quarter" idx="12"/>
          </p:nvPr>
        </p:nvSpPr>
        <p:spPr/>
        <p:txBody>
          <a:bodyPr/>
          <a:lstStyle/>
          <a:p>
            <a:pPr>
              <a:defRPr/>
            </a:pPr>
            <a:fld id="{0FB139B6-EF54-4F47-86D0-7AE4291FB6AD}" type="slidenum">
              <a:rPr lang="en-US" smtClean="0"/>
              <a:pPr>
                <a:defRPr/>
              </a:pPr>
              <a:t>7</a:t>
            </a:fld>
            <a:endParaRPr lang="en-US" dirty="0" smtClean="0"/>
          </a:p>
        </p:txBody>
      </p:sp>
      <p:sp>
        <p:nvSpPr>
          <p:cNvPr id="1030" name="Rectangle 2"/>
          <p:cNvSpPr>
            <a:spLocks noGrp="1" noChangeArrowheads="1"/>
          </p:cNvSpPr>
          <p:nvPr>
            <p:ph type="title"/>
          </p:nvPr>
        </p:nvSpPr>
        <p:spPr>
          <a:xfrm>
            <a:off x="681038" y="139700"/>
            <a:ext cx="6793014" cy="860425"/>
          </a:xfrm>
        </p:spPr>
        <p:txBody>
          <a:bodyPr/>
          <a:lstStyle/>
          <a:p>
            <a:r>
              <a:rPr lang="en-US" dirty="0" smtClean="0"/>
              <a:t>Financial Literacy by Age Group</a:t>
            </a:r>
            <a:br>
              <a:rPr lang="en-US" dirty="0" smtClean="0"/>
            </a:br>
            <a:r>
              <a:rPr lang="en-US" dirty="0" smtClean="0"/>
              <a:t>and Education</a:t>
            </a:r>
            <a:endParaRPr lang="en-US" baseline="30000" dirty="0" smtClean="0"/>
          </a:p>
        </p:txBody>
      </p:sp>
      <p:sp>
        <p:nvSpPr>
          <p:cNvPr id="1031" name="Rectangle 3"/>
          <p:cNvSpPr>
            <a:spLocks noChangeArrowheads="1"/>
          </p:cNvSpPr>
          <p:nvPr/>
        </p:nvSpPr>
        <p:spPr bwMode="auto">
          <a:xfrm>
            <a:off x="85725" y="6008921"/>
            <a:ext cx="8515350" cy="756361"/>
          </a:xfrm>
          <a:prstGeom prst="rect">
            <a:avLst/>
          </a:prstGeom>
          <a:noFill/>
          <a:ln w="9525" algn="ctr">
            <a:noFill/>
            <a:miter lim="800000"/>
            <a:headEnd/>
            <a:tailEnd/>
          </a:ln>
        </p:spPr>
        <p:txBody>
          <a:bodyPr wrap="square" lIns="365760" tIns="0" rIns="0" bIns="137160" anchor="b">
            <a:spAutoFit/>
          </a:bodyPr>
          <a:lstStyle/>
          <a:p>
            <a:pPr>
              <a:lnSpc>
                <a:spcPct val="85000"/>
              </a:lnSpc>
              <a:spcBef>
                <a:spcPct val="25000"/>
              </a:spcBef>
              <a:buClr>
                <a:schemeClr val="accent2"/>
              </a:buClr>
            </a:pPr>
            <a:r>
              <a:rPr lang="en-US" sz="1100" dirty="0" smtClean="0"/>
              <a:t>*</a:t>
            </a:r>
            <a:r>
              <a:rPr lang="en-US" sz="1100" smtClean="0"/>
              <a:t>The questions </a:t>
            </a:r>
            <a:r>
              <a:rPr lang="en-US" sz="1100" dirty="0" smtClean="0"/>
              <a:t>ask about interest rates, inflation, and risk diversification (by comparing individual stocks and stock mutual funds). The </a:t>
            </a:r>
            <a:r>
              <a:rPr lang="en-US" sz="1100" dirty="0"/>
              <a:t>details are on page 10 of the cited article and in other articles cited by the authors. </a:t>
            </a:r>
            <a:endParaRPr lang="en-US" sz="1100" dirty="0" smtClean="0"/>
          </a:p>
          <a:p>
            <a:pPr eaLnBrk="0" hangingPunct="0">
              <a:lnSpc>
                <a:spcPct val="85000"/>
              </a:lnSpc>
              <a:spcBef>
                <a:spcPct val="25000"/>
              </a:spcBef>
              <a:buClr>
                <a:schemeClr val="accent2"/>
              </a:buClr>
              <a:buFont typeface="Wingdings" pitchFamily="2" charset="2"/>
              <a:buNone/>
            </a:pPr>
            <a:r>
              <a:rPr lang="en-US" sz="1100" dirty="0" smtClean="0"/>
              <a:t>Source</a:t>
            </a:r>
            <a:r>
              <a:rPr lang="en-US" sz="1100" dirty="0"/>
              <a:t>: </a:t>
            </a:r>
            <a:r>
              <a:rPr lang="en-US" sz="1100" dirty="0" err="1" smtClean="0"/>
              <a:t>Lusardi</a:t>
            </a:r>
            <a:r>
              <a:rPr lang="en-US" sz="1100" dirty="0" smtClean="0"/>
              <a:t> and Mitchell, “The Economic Importance of Financial Literacy: Theory and Evidence,” </a:t>
            </a:r>
            <a:r>
              <a:rPr lang="en-US" sz="1100" i="1" dirty="0" smtClean="0"/>
              <a:t>Journal of Economic Literature</a:t>
            </a:r>
            <a:r>
              <a:rPr lang="en-US" sz="1100" dirty="0" smtClean="0"/>
              <a:t>, 2014 (pp. 5-44).</a:t>
            </a:r>
            <a:endParaRPr lang="en-US" sz="1100" dirty="0"/>
          </a:p>
        </p:txBody>
      </p:sp>
      <p:graphicFrame>
        <p:nvGraphicFramePr>
          <p:cNvPr id="1026" name="Object 2"/>
          <p:cNvGraphicFramePr>
            <a:graphicFrameLocks noChangeAspect="1"/>
          </p:cNvGraphicFramePr>
          <p:nvPr>
            <p:extLst>
              <p:ext uri="{D42A27DB-BD31-4B8C-83A1-F6EECF244321}">
                <p14:modId xmlns:p14="http://schemas.microsoft.com/office/powerpoint/2010/main" val="3067524204"/>
              </p:ext>
            </p:extLst>
          </p:nvPr>
        </p:nvGraphicFramePr>
        <p:xfrm>
          <a:off x="179388" y="1122363"/>
          <a:ext cx="8720137" cy="4995451"/>
        </p:xfrm>
        <a:graphic>
          <a:graphicData uri="http://schemas.openxmlformats.org/presentationml/2006/ole">
            <mc:AlternateContent xmlns:mc="http://schemas.openxmlformats.org/markup-compatibility/2006">
              <mc:Choice xmlns:v="urn:schemas-microsoft-com:vml" Requires="v">
                <p:oleObj spid="_x0000_s20616226" name="Chart" r:id="rId4" imgW="8467776" imgH="4724417" progId="MSGraph.Chart.8">
                  <p:embed followColorScheme="full"/>
                </p:oleObj>
              </mc:Choice>
              <mc:Fallback>
                <p:oleObj name="Chart" r:id="rId4" imgW="8467776" imgH="4724417" progId="MSGraph.Chart.8">
                  <p:embed followColorScheme="full"/>
                  <p:pic>
                    <p:nvPicPr>
                      <p:cNvPr id="0" name=""/>
                      <p:cNvPicPr>
                        <a:picLocks noChangeAspect="1" noChangeArrowheads="1"/>
                      </p:cNvPicPr>
                      <p:nvPr/>
                    </p:nvPicPr>
                    <p:blipFill>
                      <a:blip r:embed="rId5"/>
                      <a:srcRect/>
                      <a:stretch>
                        <a:fillRect/>
                      </a:stretch>
                    </p:blipFill>
                    <p:spPr bwMode="auto">
                      <a:xfrm>
                        <a:off x="179388" y="1122363"/>
                        <a:ext cx="8720137" cy="4995451"/>
                      </a:xfrm>
                      <a:prstGeom prst="rect">
                        <a:avLst/>
                      </a:prstGeom>
                      <a:noFill/>
                      <a:extLst/>
                    </p:spPr>
                  </p:pic>
                </p:oleObj>
              </mc:Fallback>
            </mc:AlternateContent>
          </a:graphicData>
        </a:graphic>
      </p:graphicFrame>
      <p:sp>
        <p:nvSpPr>
          <p:cNvPr id="10" name="AutoShape 38"/>
          <p:cNvSpPr>
            <a:spLocks noChangeArrowheads="1"/>
          </p:cNvSpPr>
          <p:nvPr/>
        </p:nvSpPr>
        <p:spPr bwMode="blackWhite">
          <a:xfrm>
            <a:off x="2289345" y="1103314"/>
            <a:ext cx="4695115" cy="589300"/>
          </a:xfrm>
          <a:prstGeom prst="wedgeRectCallout">
            <a:avLst>
              <a:gd name="adj1" fmla="val 22094"/>
              <a:gd name="adj2" fmla="val -21835"/>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b="1" dirty="0" smtClean="0">
                <a:solidFill>
                  <a:schemeClr val="bg1"/>
                </a:solidFill>
                <a:latin typeface="Arial" charset="0"/>
              </a:rPr>
              <a:t>Financial literacy is defined here as</a:t>
            </a:r>
            <a:br>
              <a:rPr lang="en-US" b="1" dirty="0" smtClean="0">
                <a:solidFill>
                  <a:schemeClr val="bg1"/>
                </a:solidFill>
                <a:latin typeface="Arial" charset="0"/>
              </a:rPr>
            </a:br>
            <a:r>
              <a:rPr lang="en-US" b="1" dirty="0" smtClean="0">
                <a:solidFill>
                  <a:schemeClr val="bg1"/>
                </a:solidFill>
                <a:latin typeface="Arial" charset="0"/>
              </a:rPr>
              <a:t>correctly answering all three questions.* </a:t>
            </a:r>
            <a:endParaRPr lang="en-US" b="1" dirty="0">
              <a:solidFill>
                <a:schemeClr val="bg1"/>
              </a:solidFill>
              <a:latin typeface="Arial" charset="0"/>
            </a:endParaRPr>
          </a:p>
        </p:txBody>
      </p:sp>
    </p:spTree>
    <p:extLst>
      <p:ext uri="{BB962C8B-B14F-4D97-AF65-F5344CB8AC3E}">
        <p14:creationId xmlns:p14="http://schemas.microsoft.com/office/powerpoint/2010/main" val="84569797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268538"/>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smtClean="0">
                <a:solidFill>
                  <a:schemeClr val="bg1"/>
                </a:solidFill>
              </a:rPr>
              <a:t>Financial </a:t>
            </a:r>
            <a:r>
              <a:rPr lang="en-US" sz="4200" dirty="0">
                <a:solidFill>
                  <a:schemeClr val="bg1"/>
                </a:solidFill>
              </a:rPr>
              <a:t>L</a:t>
            </a:r>
            <a:r>
              <a:rPr lang="en-US" sz="4200" dirty="0" smtClean="0">
                <a:solidFill>
                  <a:schemeClr val="bg1"/>
                </a:solidFill>
              </a:rPr>
              <a:t>iteracy</a:t>
            </a:r>
            <a:br>
              <a:rPr lang="en-US" sz="4200" dirty="0" smtClean="0">
                <a:solidFill>
                  <a:schemeClr val="bg1"/>
                </a:solidFill>
              </a:rPr>
            </a:br>
            <a:r>
              <a:rPr lang="en-US" sz="4200" dirty="0" smtClean="0">
                <a:solidFill>
                  <a:schemeClr val="bg1"/>
                </a:solidFill>
              </a:rPr>
              <a:t>and P/C </a:t>
            </a:r>
            <a:r>
              <a:rPr lang="en-US" sz="4200" dirty="0" err="1" smtClean="0">
                <a:solidFill>
                  <a:schemeClr val="bg1"/>
                </a:solidFill>
              </a:rPr>
              <a:t>Insuracne</a:t>
            </a:r>
            <a:endParaRPr lang="en-US" sz="4200" dirty="0" smtClean="0">
              <a:solidFill>
                <a:schemeClr val="bg1"/>
              </a:solidFill>
            </a:endParaRPr>
          </a:p>
        </p:txBody>
      </p:sp>
      <p:sp>
        <p:nvSpPr>
          <p:cNvPr id="5017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5018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0E67BCFB-2310-488A-802C-52F1AE771F27}" type="slidenum">
              <a:rPr lang="en-US" sz="900">
                <a:solidFill>
                  <a:schemeClr val="bg1"/>
                </a:solidFill>
              </a:rPr>
              <a:pPr algn="r" eaLnBrk="0" hangingPunct="0">
                <a:lnSpc>
                  <a:spcPct val="85000"/>
                </a:lnSpc>
                <a:spcBef>
                  <a:spcPct val="20000"/>
                </a:spcBef>
              </a:pPr>
              <a:t>8</a:t>
            </a:fld>
            <a:endParaRPr lang="en-US" sz="900">
              <a:solidFill>
                <a:schemeClr val="bg1"/>
              </a:solidFill>
            </a:endParaRP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94425108-6AA7-4769-B2BA-D378862C1A8E}" type="slidenum">
              <a:rPr lang="en-US" smtClean="0"/>
              <a:pPr>
                <a:defRPr/>
              </a:pPr>
              <a:t>8</a:t>
            </a:fld>
            <a:endParaRPr lang="en-US" dirty="0"/>
          </a:p>
        </p:txBody>
      </p:sp>
      <p:sp>
        <p:nvSpPr>
          <p:cNvPr id="2" name="TextBox 1"/>
          <p:cNvSpPr txBox="1"/>
          <p:nvPr/>
        </p:nvSpPr>
        <p:spPr>
          <a:xfrm>
            <a:off x="581025" y="3968885"/>
            <a:ext cx="7981950" cy="1384995"/>
          </a:xfrm>
          <a:prstGeom prst="rect">
            <a:avLst/>
          </a:prstGeom>
          <a:noFill/>
        </p:spPr>
        <p:txBody>
          <a:bodyPr wrap="square" rtlCol="0">
            <a:spAutoFit/>
          </a:bodyPr>
          <a:lstStyle/>
          <a:p>
            <a:pPr algn="ctr"/>
            <a:r>
              <a:rPr lang="en-US" sz="2800" b="1" dirty="0" smtClean="0">
                <a:solidFill>
                  <a:srgbClr val="225A7A"/>
                </a:solidFill>
              </a:rPr>
              <a:t>A Low Level of Financial Literacy is Probably At Least Partly Responsible</a:t>
            </a:r>
            <a:br>
              <a:rPr lang="en-US" sz="2800" b="1" dirty="0" smtClean="0">
                <a:solidFill>
                  <a:srgbClr val="225A7A"/>
                </a:solidFill>
              </a:rPr>
            </a:br>
            <a:r>
              <a:rPr lang="en-US" sz="2800" b="1" dirty="0" smtClean="0">
                <a:solidFill>
                  <a:srgbClr val="225A7A"/>
                </a:solidFill>
              </a:rPr>
              <a:t>for Low Ownership of Flood Insurance</a:t>
            </a:r>
            <a:endParaRPr lang="en-US" sz="2800" b="1" dirty="0">
              <a:solidFill>
                <a:srgbClr val="225A7A"/>
              </a:solidFill>
            </a:endParaRPr>
          </a:p>
        </p:txBody>
      </p:sp>
    </p:spTree>
    <p:extLst>
      <p:ext uri="{BB962C8B-B14F-4D97-AF65-F5344CB8AC3E}">
        <p14:creationId xmlns:p14="http://schemas.microsoft.com/office/powerpoint/2010/main" val="1328259203"/>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05"/>
          <p:cNvSpPr>
            <a:spLocks noGrp="1" noChangeArrowheads="1"/>
          </p:cNvSpPr>
          <p:nvPr>
            <p:ph type="dt" sz="quarter" idx="10"/>
          </p:nvPr>
        </p:nvSpPr>
        <p:spPr/>
        <p:txBody>
          <a:bodyPr/>
          <a:lstStyle/>
          <a:p>
            <a:pPr>
              <a:defRPr/>
            </a:pPr>
            <a:r>
              <a:rPr lang="en-US" smtClean="0"/>
              <a:t>12/01/09 - 9pm</a:t>
            </a:r>
          </a:p>
        </p:txBody>
      </p:sp>
      <p:sp>
        <p:nvSpPr>
          <p:cNvPr id="1028"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1029" name="Rectangle 110"/>
          <p:cNvSpPr>
            <a:spLocks noGrp="1" noChangeArrowheads="1"/>
          </p:cNvSpPr>
          <p:nvPr>
            <p:ph type="sldNum" sz="quarter" idx="12"/>
          </p:nvPr>
        </p:nvSpPr>
        <p:spPr/>
        <p:txBody>
          <a:bodyPr/>
          <a:lstStyle/>
          <a:p>
            <a:pPr>
              <a:defRPr/>
            </a:pPr>
            <a:fld id="{63DFFCB9-18F3-44A7-8706-A235FA463734}" type="slidenum">
              <a:rPr lang="en-US" smtClean="0"/>
              <a:pPr>
                <a:defRPr/>
              </a:pPr>
              <a:t>9</a:t>
            </a:fld>
            <a:endParaRPr lang="en-US" dirty="0" smtClean="0"/>
          </a:p>
        </p:txBody>
      </p:sp>
      <p:sp>
        <p:nvSpPr>
          <p:cNvPr id="2054" name="Rectangle 2"/>
          <p:cNvSpPr>
            <a:spLocks noGrp="1" noChangeArrowheads="1"/>
          </p:cNvSpPr>
          <p:nvPr>
            <p:ph type="title"/>
          </p:nvPr>
        </p:nvSpPr>
        <p:spPr>
          <a:xfrm>
            <a:off x="298450" y="165370"/>
            <a:ext cx="7400925" cy="785543"/>
          </a:xfrm>
        </p:spPr>
        <p:txBody>
          <a:bodyPr/>
          <a:lstStyle/>
          <a:p>
            <a:r>
              <a:rPr lang="en-US" sz="2700" dirty="0" smtClean="0"/>
              <a:t>Even Frequent &amp; Severe Floods Haven’t Changed Flood Insurance Ownership Much</a:t>
            </a:r>
            <a:endParaRPr lang="en-US" sz="2700" baseline="30000" dirty="0" smtClean="0"/>
          </a:p>
        </p:txBody>
      </p:sp>
      <p:sp>
        <p:nvSpPr>
          <p:cNvPr id="2055" name="Rectangle 3"/>
          <p:cNvSpPr>
            <a:spLocks noChangeArrowheads="1"/>
          </p:cNvSpPr>
          <p:nvPr/>
        </p:nvSpPr>
        <p:spPr bwMode="auto">
          <a:xfrm>
            <a:off x="0" y="6389410"/>
            <a:ext cx="8636000" cy="468590"/>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baseline="30000" dirty="0"/>
              <a:t>1</a:t>
            </a:r>
            <a:r>
              <a:rPr lang="en-US" sz="1100" dirty="0"/>
              <a:t>Asked of those who have homeowners insurance and who responded “yes</a:t>
            </a:r>
            <a:r>
              <a:rPr lang="en-US" sz="1100" dirty="0" smtClean="0"/>
              <a:t>”.</a:t>
            </a:r>
            <a:endParaRPr lang="en-US" sz="1100" dirty="0"/>
          </a:p>
          <a:p>
            <a:pPr eaLnBrk="0" hangingPunct="0">
              <a:lnSpc>
                <a:spcPct val="85000"/>
              </a:lnSpc>
              <a:spcBef>
                <a:spcPct val="25000"/>
              </a:spcBef>
              <a:buClr>
                <a:schemeClr val="accent2"/>
              </a:buClr>
              <a:buFont typeface="Wingdings" pitchFamily="2" charset="2"/>
              <a:buNone/>
            </a:pPr>
            <a:r>
              <a:rPr lang="en-US" sz="1100" dirty="0"/>
              <a:t>Source: Insurance Information Institute Annual </a:t>
            </a:r>
            <a:r>
              <a:rPr lang="en-US" sz="1100" i="1" dirty="0"/>
              <a:t>Pulse</a:t>
            </a:r>
            <a:r>
              <a:rPr lang="en-US" sz="1100" dirty="0"/>
              <a:t> Survey.</a:t>
            </a:r>
          </a:p>
        </p:txBody>
      </p:sp>
      <p:sp>
        <p:nvSpPr>
          <p:cNvPr id="2056" name="Rectangle 7"/>
          <p:cNvSpPr>
            <a:spLocks noChangeArrowheads="1"/>
          </p:cNvSpPr>
          <p:nvPr/>
        </p:nvSpPr>
        <p:spPr bwMode="black">
          <a:xfrm>
            <a:off x="347663" y="1266825"/>
            <a:ext cx="8221662" cy="222250"/>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a:solidFill>
                  <a:srgbClr val="225A7A"/>
                </a:solidFill>
              </a:rPr>
              <a:t>Q. Do you have a separate flood insurance policy?</a:t>
            </a:r>
            <a:r>
              <a:rPr lang="en-US" sz="1600" b="1" baseline="30000">
                <a:solidFill>
                  <a:srgbClr val="225A7A"/>
                </a:solidFill>
              </a:rPr>
              <a:t>1</a:t>
            </a:r>
          </a:p>
        </p:txBody>
      </p:sp>
      <p:sp>
        <p:nvSpPr>
          <p:cNvPr id="9" name="Rectangle 5"/>
          <p:cNvSpPr>
            <a:spLocks noChangeArrowheads="1"/>
          </p:cNvSpPr>
          <p:nvPr/>
        </p:nvSpPr>
        <p:spPr bwMode="blackWhite">
          <a:xfrm>
            <a:off x="233363" y="5427385"/>
            <a:ext cx="8697912" cy="9112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dirty="0">
                <a:solidFill>
                  <a:srgbClr val="FFFFFF"/>
                </a:solidFill>
              </a:rPr>
              <a:t>Despite extensive flooding (and wide publicity),</a:t>
            </a:r>
            <a:br>
              <a:rPr lang="en-US" sz="2000" b="1" dirty="0">
                <a:solidFill>
                  <a:srgbClr val="FFFFFF"/>
                </a:solidFill>
              </a:rPr>
            </a:br>
            <a:r>
              <a:rPr lang="en-US" sz="2000" b="1" dirty="0">
                <a:solidFill>
                  <a:srgbClr val="FFFFFF"/>
                </a:solidFill>
              </a:rPr>
              <a:t>few U.S. homeowners say they have a flood insurance policy;</a:t>
            </a:r>
            <a:br>
              <a:rPr lang="en-US" sz="2000" b="1" dirty="0">
                <a:solidFill>
                  <a:srgbClr val="FFFFFF"/>
                </a:solidFill>
              </a:rPr>
            </a:br>
            <a:r>
              <a:rPr lang="en-US" sz="2000" b="1" dirty="0" smtClean="0">
                <a:solidFill>
                  <a:srgbClr val="FFFFFF"/>
                </a:solidFill>
              </a:rPr>
              <a:t>moreover, there is no upward trend.</a:t>
            </a:r>
            <a:endParaRPr lang="en-US" sz="2000" b="1" dirty="0">
              <a:solidFill>
                <a:srgbClr val="FFFFFF"/>
              </a:solidFill>
            </a:endParaRPr>
          </a:p>
        </p:txBody>
      </p:sp>
      <p:graphicFrame>
        <p:nvGraphicFramePr>
          <p:cNvPr id="2050" name="Object 2"/>
          <p:cNvGraphicFramePr>
            <a:graphicFrameLocks noChangeAspect="1"/>
          </p:cNvGraphicFramePr>
          <p:nvPr>
            <p:extLst>
              <p:ext uri="{D42A27DB-BD31-4B8C-83A1-F6EECF244321}">
                <p14:modId xmlns:p14="http://schemas.microsoft.com/office/powerpoint/2010/main" val="3597055243"/>
              </p:ext>
            </p:extLst>
          </p:nvPr>
        </p:nvGraphicFramePr>
        <p:xfrm>
          <a:off x="204787" y="1660524"/>
          <a:ext cx="8726488" cy="3983038"/>
        </p:xfrm>
        <a:graphic>
          <a:graphicData uri="http://schemas.openxmlformats.org/presentationml/2006/ole">
            <mc:AlternateContent xmlns:mc="http://schemas.openxmlformats.org/markup-compatibility/2006">
              <mc:Choice xmlns:v="urn:schemas-microsoft-com:vml" Requires="v">
                <p:oleObj spid="_x0000_s20613154" name="Chart" r:id="rId4" imgW="8467776" imgH="3962501" progId="MSGraph.Chart.8">
                  <p:embed followColorScheme="full"/>
                </p:oleObj>
              </mc:Choice>
              <mc:Fallback>
                <p:oleObj name="Chart" r:id="rId4" imgW="8467776" imgH="3962501" progId="MSGraph.Chart.8">
                  <p:embed followColorScheme="full"/>
                  <p:pic>
                    <p:nvPicPr>
                      <p:cNvPr id="0" name=""/>
                      <p:cNvPicPr>
                        <a:picLocks noChangeAspect="1" noChangeArrowheads="1"/>
                      </p:cNvPicPr>
                      <p:nvPr/>
                    </p:nvPicPr>
                    <p:blipFill>
                      <a:blip r:embed="rId5"/>
                      <a:srcRect/>
                      <a:stretch>
                        <a:fillRect/>
                      </a:stretch>
                    </p:blipFill>
                    <p:spPr bwMode="auto">
                      <a:xfrm>
                        <a:off x="204787" y="1660524"/>
                        <a:ext cx="8726488" cy="3983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AutoShape 13"/>
          <p:cNvSpPr>
            <a:spLocks noChangeArrowheads="1"/>
          </p:cNvSpPr>
          <p:nvPr/>
        </p:nvSpPr>
        <p:spPr bwMode="blackWhite">
          <a:xfrm>
            <a:off x="2695575" y="1590675"/>
            <a:ext cx="1329007" cy="792162"/>
          </a:xfrm>
          <a:prstGeom prst="wedgeRectCallout">
            <a:avLst>
              <a:gd name="adj1" fmla="val 17403"/>
              <a:gd name="adj2" fmla="val 109694"/>
            </a:avLst>
          </a:prstGeom>
          <a:solidFill>
            <a:schemeClr val="accent2"/>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After Hurricane Irene</a:t>
            </a:r>
          </a:p>
        </p:txBody>
      </p:sp>
      <p:sp>
        <p:nvSpPr>
          <p:cNvPr id="12" name="AutoShape 13"/>
          <p:cNvSpPr>
            <a:spLocks noChangeArrowheads="1"/>
          </p:cNvSpPr>
          <p:nvPr/>
        </p:nvSpPr>
        <p:spPr bwMode="blackWhite">
          <a:xfrm>
            <a:off x="4051434" y="1804987"/>
            <a:ext cx="1506537" cy="792163"/>
          </a:xfrm>
          <a:prstGeom prst="wedgeRectCallout">
            <a:avLst>
              <a:gd name="adj1" fmla="val -55815"/>
              <a:gd name="adj2" fmla="val 138472"/>
            </a:avLst>
          </a:prstGeom>
          <a:solidFill>
            <a:srgbClr val="339966"/>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After </a:t>
            </a:r>
            <a:r>
              <a:rPr lang="en-US" b="1" dirty="0" err="1">
                <a:solidFill>
                  <a:schemeClr val="bg1"/>
                </a:solidFill>
              </a:rPr>
              <a:t>SuperStorm</a:t>
            </a:r>
            <a:r>
              <a:rPr lang="en-US" b="1" dirty="0">
                <a:solidFill>
                  <a:schemeClr val="bg1"/>
                </a:solidFill>
              </a:rPr>
              <a:t> Sandy</a:t>
            </a:r>
          </a:p>
        </p:txBody>
      </p:sp>
    </p:spTree>
    <p:extLst>
      <p:ext uri="{BB962C8B-B14F-4D97-AF65-F5344CB8AC3E}">
        <p14:creationId xmlns:p14="http://schemas.microsoft.com/office/powerpoint/2010/main" val="39197496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par>
                          <p:cTn id="9" fill="hold" nodeType="afterGroup">
                            <p:stCondLst>
                              <p:cond delay="1500"/>
                            </p:stCondLst>
                            <p:childTnLst>
                              <p:par>
                                <p:cTn id="10" presetID="22" presetClass="entr" presetSubtype="8" fill="hold" grpId="0" nodeType="afterEffect">
                                  <p:stCondLst>
                                    <p:cond delay="7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par>
                          <p:cTn id="13" fill="hold" nodeType="afterGroup">
                            <p:stCondLst>
                              <p:cond delay="2700"/>
                            </p:stCondLst>
                            <p:childTnLst>
                              <p:par>
                                <p:cTn id="14" presetID="22" presetClass="entr" presetSubtype="8" fill="hold" grpId="0" nodeType="afterEffect">
                                  <p:stCondLst>
                                    <p:cond delay="70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Lst>
  </p:timing>
</p:sld>
</file>

<file path=ppt/theme/theme1.xml><?xml version="1.0" encoding="utf-8"?>
<a:theme xmlns:a="http://schemas.openxmlformats.org/drawingml/2006/main" name="Default Design">
  <a:themeElements>
    <a:clrScheme name="">
      <a:dk1>
        <a:srgbClr val="000000"/>
      </a:dk1>
      <a:lt1>
        <a:srgbClr val="FFFFFF"/>
      </a:lt1>
      <a:dk2>
        <a:srgbClr val="EEC100"/>
      </a:dk2>
      <a:lt2>
        <a:srgbClr val="6FCAEF"/>
      </a:lt2>
      <a:accent1>
        <a:srgbClr val="225A7A"/>
      </a:accent1>
      <a:accent2>
        <a:srgbClr val="FF6801"/>
      </a:accent2>
      <a:accent3>
        <a:srgbClr val="FFFFFF"/>
      </a:accent3>
      <a:accent4>
        <a:srgbClr val="000000"/>
      </a:accent4>
      <a:accent5>
        <a:srgbClr val="ABB5BE"/>
      </a:accent5>
      <a:accent6>
        <a:srgbClr val="E75E01"/>
      </a:accent6>
      <a:hlink>
        <a:srgbClr val="339966"/>
      </a:hlink>
      <a:folHlink>
        <a:srgbClr val="A50021"/>
      </a:folHlink>
    </a:clrScheme>
    <a:fontScheme name="Aspect">
      <a:majorFont>
        <a:latin typeface="Verdana"/>
        <a:ea typeface=""/>
        <a:cs typeface=""/>
        <a:font script="Jpan" typeface="ＭＳ ゴシック"/>
        <a:font script="Hang" typeface="굴림"/>
        <a:font script="Hans" typeface="黑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宋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336699"/>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2376BD"/>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66CCFF"/>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7DC3"/>
      </a:dk2>
      <a:lt2>
        <a:srgbClr val="808080"/>
      </a:lt2>
      <a:accent1>
        <a:srgbClr val="0A2E4E"/>
      </a:accent1>
      <a:accent2>
        <a:srgbClr val="99CC00"/>
      </a:accent2>
      <a:accent3>
        <a:srgbClr val="FFFFFF"/>
      </a:accent3>
      <a:accent4>
        <a:srgbClr val="000000"/>
      </a:accent4>
      <a:accent5>
        <a:srgbClr val="AAADB2"/>
      </a:accent5>
      <a:accent6>
        <a:srgbClr val="8AB900"/>
      </a:accent6>
      <a:hlink>
        <a:srgbClr val="007DC3"/>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169262</TotalTime>
  <Words>1459</Words>
  <Application>Microsoft Office PowerPoint</Application>
  <PresentationFormat>On-screen Show (4:3)</PresentationFormat>
  <Paragraphs>213</Paragraphs>
  <Slides>25</Slides>
  <Notes>23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Symbol</vt:lpstr>
      <vt:lpstr>Times New Roman</vt:lpstr>
      <vt:lpstr>Wingdings</vt:lpstr>
      <vt:lpstr>Default Design</vt:lpstr>
      <vt:lpstr>Chart</vt:lpstr>
      <vt:lpstr>Financial Literacy and P/C Insurance </vt:lpstr>
      <vt:lpstr>PowerPoint Presentation</vt:lpstr>
      <vt:lpstr>Financial Literacy: A 3-Question Test</vt:lpstr>
      <vt:lpstr>PowerPoint Presentation</vt:lpstr>
      <vt:lpstr>PowerPoint Presentation</vt:lpstr>
      <vt:lpstr>PowerPoint Presentation</vt:lpstr>
      <vt:lpstr>Financial Literacy by Age Group and Education</vt:lpstr>
      <vt:lpstr>Financial Literacy and P/C Insuracne</vt:lpstr>
      <vt:lpstr>Even Frequent &amp; Severe Floods Haven’t Changed Flood Insurance Ownership Much</vt:lpstr>
      <vt:lpstr>Flood Insurance: It’s Not “Fair” for Premiums to Reflect Expected Claims</vt:lpstr>
      <vt:lpstr>Why Buy Flood Insurance?</vt:lpstr>
      <vt:lpstr>Can/Should Financial Literacy Be Taught?</vt:lpstr>
      <vt:lpstr>PowerPoint Presentation</vt:lpstr>
      <vt:lpstr>PowerPoint Presentation</vt:lpstr>
      <vt:lpstr>PowerPoint Presentation</vt:lpstr>
      <vt:lpstr>PowerPoint Presentation</vt:lpstr>
      <vt:lpstr>In Conclusion</vt:lpstr>
      <vt:lpstr>PowerPoint Presentation</vt:lpstr>
      <vt:lpstr>PowerPoint Presentation</vt:lpstr>
      <vt:lpstr>PowerPoint Presentation</vt:lpstr>
      <vt:lpstr>Insurance Literacy: A Proposed 3-Question Test</vt:lpstr>
      <vt:lpstr>PowerPoint Presentation</vt:lpstr>
      <vt:lpstr>PowerPoint Presentation</vt:lpstr>
      <vt:lpstr>PowerPoint Presentation</vt:lpstr>
      <vt:lpstr>PowerPoint Presentation</vt:lpstr>
    </vt:vector>
  </TitlesOfParts>
  <Company>insurance information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P6466 - iii Template</dc:title>
  <dc:creator>Call @ 866-2-eSlide</dc:creator>
  <cp:lastModifiedBy>Lewis, Shorna</cp:lastModifiedBy>
  <cp:revision>3549</cp:revision>
  <cp:lastPrinted>2014-08-15T15:05:02Z</cp:lastPrinted>
  <dcterms:modified xsi:type="dcterms:W3CDTF">2014-09-23T18:08:40Z</dcterms:modified>
</cp:coreProperties>
</file>