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1.xml" ContentType="application/vnd.openxmlformats-officedocument.drawingml.chart+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76"/>
  </p:notesMasterIdLst>
  <p:handoutMasterIdLst>
    <p:handoutMasterId r:id="rId77"/>
  </p:handoutMasterIdLst>
  <p:sldIdLst>
    <p:sldId id="4950" r:id="rId2"/>
    <p:sldId id="5229" r:id="rId3"/>
    <p:sldId id="5145" r:id="rId4"/>
    <p:sldId id="5146" r:id="rId5"/>
    <p:sldId id="5149" r:id="rId6"/>
    <p:sldId id="5230" r:id="rId7"/>
    <p:sldId id="5238" r:id="rId8"/>
    <p:sldId id="5233" r:id="rId9"/>
    <p:sldId id="5234" r:id="rId10"/>
    <p:sldId id="5235" r:id="rId11"/>
    <p:sldId id="5241" r:id="rId12"/>
    <p:sldId id="5242" r:id="rId13"/>
    <p:sldId id="5244" r:id="rId14"/>
    <p:sldId id="5245" r:id="rId15"/>
    <p:sldId id="5307" r:id="rId16"/>
    <p:sldId id="5308" r:id="rId17"/>
    <p:sldId id="5094" r:id="rId18"/>
    <p:sldId id="5096" r:id="rId19"/>
    <p:sldId id="5150" r:id="rId20"/>
    <p:sldId id="5151" r:id="rId21"/>
    <p:sldId id="5104" r:id="rId22"/>
    <p:sldId id="4852" r:id="rId23"/>
    <p:sldId id="5108" r:id="rId24"/>
    <p:sldId id="5154" r:id="rId25"/>
    <p:sldId id="5155" r:id="rId26"/>
    <p:sldId id="5250" r:id="rId27"/>
    <p:sldId id="5257" r:id="rId28"/>
    <p:sldId id="5251" r:id="rId29"/>
    <p:sldId id="5283" r:id="rId30"/>
    <p:sldId id="5284" r:id="rId31"/>
    <p:sldId id="5258" r:id="rId32"/>
    <p:sldId id="5259" r:id="rId33"/>
    <p:sldId id="5263" r:id="rId34"/>
    <p:sldId id="5264" r:id="rId35"/>
    <p:sldId id="5265" r:id="rId36"/>
    <p:sldId id="5266" r:id="rId37"/>
    <p:sldId id="5267" r:id="rId38"/>
    <p:sldId id="5268" r:id="rId39"/>
    <p:sldId id="5285" r:id="rId40"/>
    <p:sldId id="5286" r:id="rId41"/>
    <p:sldId id="5287" r:id="rId42"/>
    <p:sldId id="5304" r:id="rId43"/>
    <p:sldId id="5291" r:id="rId44"/>
    <p:sldId id="5305" r:id="rId45"/>
    <p:sldId id="5293" r:id="rId46"/>
    <p:sldId id="5295" r:id="rId47"/>
    <p:sldId id="5301" r:id="rId48"/>
    <p:sldId id="5296" r:id="rId49"/>
    <p:sldId id="5297" r:id="rId50"/>
    <p:sldId id="5299" r:id="rId51"/>
    <p:sldId id="5306" r:id="rId52"/>
    <p:sldId id="5273" r:id="rId53"/>
    <p:sldId id="5270" r:id="rId54"/>
    <p:sldId id="5271" r:id="rId55"/>
    <p:sldId id="5272" r:id="rId56"/>
    <p:sldId id="5274" r:id="rId57"/>
    <p:sldId id="5275" r:id="rId58"/>
    <p:sldId id="5279" r:id="rId59"/>
    <p:sldId id="5167" r:id="rId60"/>
    <p:sldId id="5169" r:id="rId61"/>
    <p:sldId id="5170" r:id="rId62"/>
    <p:sldId id="5166" r:id="rId63"/>
    <p:sldId id="5280" r:id="rId64"/>
    <p:sldId id="5310" r:id="rId65"/>
    <p:sldId id="5318" r:id="rId66"/>
    <p:sldId id="5311" r:id="rId67"/>
    <p:sldId id="5309" r:id="rId68"/>
    <p:sldId id="5312" r:id="rId69"/>
    <p:sldId id="5260" r:id="rId70"/>
    <p:sldId id="5261" r:id="rId71"/>
    <p:sldId id="5262" r:id="rId72"/>
    <p:sldId id="5314" r:id="rId73"/>
    <p:sldId id="5317" r:id="rId74"/>
    <p:sldId id="1136" r:id="rId7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299"/>
    <a:srgbClr val="3333CC"/>
    <a:srgbClr val="225A7A"/>
    <a:srgbClr val="3691C4"/>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985" autoAdjust="0"/>
    <p:restoredTop sz="89785" autoAdjust="0"/>
  </p:normalViewPr>
  <p:slideViewPr>
    <p:cSldViewPr snapToGrid="0">
      <p:cViewPr varScale="1">
        <p:scale>
          <a:sx n="61" d="100"/>
          <a:sy n="61" d="100"/>
        </p:scale>
        <p:origin x="1266" y="6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779895317231466E-2"/>
          <c:y val="6.0989001709906891E-2"/>
          <c:w val="0.93418013856812931"/>
          <c:h val="0.73555555555555552"/>
        </c:manualLayout>
      </c:layout>
      <c:barChart>
        <c:barDir val="col"/>
        <c:grouping val="clustered"/>
        <c:varyColors val="0"/>
        <c:ser>
          <c:idx val="0"/>
          <c:order val="0"/>
          <c:tx>
            <c:strRef>
              <c:f>Sheet1!$B$1</c:f>
              <c:strCache>
                <c:ptCount val="1"/>
                <c:pt idx="0">
                  <c:v>% change from prior month</c:v>
                </c:pt>
              </c:strCache>
            </c:strRef>
          </c:tx>
          <c:spPr>
            <a:solidFill>
              <a:schemeClr val="accent1"/>
            </a:solidFill>
            <a:ln w="25879">
              <a:noFill/>
            </a:ln>
          </c:spPr>
          <c:invertIfNegative val="0"/>
          <c:dPt>
            <c:idx val="27"/>
            <c:invertIfNegative val="0"/>
            <c:bubble3D val="0"/>
          </c:dPt>
          <c:dPt>
            <c:idx val="28"/>
            <c:invertIfNegative val="0"/>
            <c:bubble3D val="0"/>
          </c:dPt>
          <c:dPt>
            <c:idx val="29"/>
            <c:invertIfNegative val="0"/>
            <c:bubble3D val="0"/>
          </c:dPt>
          <c:dPt>
            <c:idx val="31"/>
            <c:invertIfNegative val="0"/>
            <c:bubble3D val="0"/>
          </c:dPt>
          <c:dPt>
            <c:idx val="34"/>
            <c:invertIfNegative val="0"/>
            <c:bubble3D val="0"/>
          </c:dPt>
          <c:dPt>
            <c:idx val="35"/>
            <c:invertIfNegative val="0"/>
            <c:bubble3D val="0"/>
          </c:dPt>
          <c:dPt>
            <c:idx val="36"/>
            <c:invertIfNegative val="0"/>
            <c:bubble3D val="0"/>
          </c:dPt>
          <c:dPt>
            <c:idx val="37"/>
            <c:invertIfNegative val="0"/>
            <c:bubble3D val="0"/>
          </c:dPt>
          <c:dPt>
            <c:idx val="38"/>
            <c:invertIfNegative val="0"/>
            <c:bubble3D val="0"/>
          </c:dPt>
          <c:dPt>
            <c:idx val="39"/>
            <c:invertIfNegative val="0"/>
            <c:bubble3D val="0"/>
          </c:dPt>
          <c:dPt>
            <c:idx val="41"/>
            <c:invertIfNegative val="0"/>
            <c:bubble3D val="0"/>
          </c:dPt>
          <c:dPt>
            <c:idx val="42"/>
            <c:invertIfNegative val="0"/>
            <c:bubble3D val="0"/>
          </c:dPt>
          <c:dPt>
            <c:idx val="43"/>
            <c:invertIfNegative val="0"/>
            <c:bubble3D val="0"/>
          </c:dPt>
          <c:dPt>
            <c:idx val="44"/>
            <c:invertIfNegative val="0"/>
            <c:bubble3D val="0"/>
          </c:dPt>
          <c:dPt>
            <c:idx val="45"/>
            <c:invertIfNegative val="0"/>
            <c:bubble3D val="0"/>
          </c:dPt>
          <c:dPt>
            <c:idx val="47"/>
            <c:invertIfNegative val="0"/>
            <c:bubble3D val="0"/>
          </c:dPt>
          <c:dLbls>
            <c:numFmt formatCode="#,##0.0" sourceLinked="0"/>
            <c:spPr>
              <a:noFill/>
              <a:ln w="25879">
                <a:noFill/>
              </a:ln>
            </c:spPr>
            <c:txPr>
              <a:bodyPr rot="-5400000" vert="horz" wrap="square" lIns="38100" tIns="19050" rIns="38100" bIns="19050" anchor="ctr">
                <a:spAutoFit/>
              </a:bodyPr>
              <a:lstStyle/>
              <a:p>
                <a:pPr algn="ctr">
                  <a:defRPr sz="10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Sheet1!$A$6:$A$76</c:f>
              <c:numCache>
                <c:formatCode>[$-409]mmm\-yy;@</c:formatCode>
                <c:ptCount val="71"/>
                <c:pt idx="0">
                  <c:v>40329</c:v>
                </c:pt>
                <c:pt idx="1">
                  <c:v>40359</c:v>
                </c:pt>
                <c:pt idx="2">
                  <c:v>40390</c:v>
                </c:pt>
                <c:pt idx="3">
                  <c:v>40421</c:v>
                </c:pt>
                <c:pt idx="4">
                  <c:v>40451</c:v>
                </c:pt>
                <c:pt idx="5">
                  <c:v>40482</c:v>
                </c:pt>
                <c:pt idx="6">
                  <c:v>40512</c:v>
                </c:pt>
                <c:pt idx="7">
                  <c:v>40543</c:v>
                </c:pt>
                <c:pt idx="8">
                  <c:v>40574</c:v>
                </c:pt>
                <c:pt idx="9">
                  <c:v>40602</c:v>
                </c:pt>
                <c:pt idx="10">
                  <c:v>40633</c:v>
                </c:pt>
                <c:pt idx="11">
                  <c:v>40661</c:v>
                </c:pt>
                <c:pt idx="12">
                  <c:v>40694</c:v>
                </c:pt>
                <c:pt idx="13">
                  <c:v>40724</c:v>
                </c:pt>
                <c:pt idx="14">
                  <c:v>40755</c:v>
                </c:pt>
                <c:pt idx="15">
                  <c:v>40786</c:v>
                </c:pt>
                <c:pt idx="16">
                  <c:v>40816</c:v>
                </c:pt>
                <c:pt idx="17">
                  <c:v>40846</c:v>
                </c:pt>
                <c:pt idx="18">
                  <c:v>40877</c:v>
                </c:pt>
                <c:pt idx="19">
                  <c:v>40907</c:v>
                </c:pt>
                <c:pt idx="20">
                  <c:v>40938</c:v>
                </c:pt>
                <c:pt idx="21">
                  <c:v>40968</c:v>
                </c:pt>
                <c:pt idx="22">
                  <c:v>40998</c:v>
                </c:pt>
                <c:pt idx="23">
                  <c:v>41029</c:v>
                </c:pt>
                <c:pt idx="24">
                  <c:v>41059</c:v>
                </c:pt>
                <c:pt idx="25">
                  <c:v>41090</c:v>
                </c:pt>
                <c:pt idx="26">
                  <c:v>41120</c:v>
                </c:pt>
                <c:pt idx="27">
                  <c:v>41151</c:v>
                </c:pt>
                <c:pt idx="28">
                  <c:v>41182</c:v>
                </c:pt>
                <c:pt idx="29">
                  <c:v>41212</c:v>
                </c:pt>
                <c:pt idx="30">
                  <c:v>41243</c:v>
                </c:pt>
                <c:pt idx="31">
                  <c:v>41273</c:v>
                </c:pt>
                <c:pt idx="32">
                  <c:v>41304</c:v>
                </c:pt>
                <c:pt idx="33">
                  <c:v>41333</c:v>
                </c:pt>
                <c:pt idx="34">
                  <c:v>41361</c:v>
                </c:pt>
                <c:pt idx="35">
                  <c:v>41392</c:v>
                </c:pt>
                <c:pt idx="36">
                  <c:v>41422</c:v>
                </c:pt>
                <c:pt idx="37">
                  <c:v>41453</c:v>
                </c:pt>
                <c:pt idx="38">
                  <c:v>41483</c:v>
                </c:pt>
                <c:pt idx="39">
                  <c:v>41514</c:v>
                </c:pt>
                <c:pt idx="40">
                  <c:v>41545</c:v>
                </c:pt>
                <c:pt idx="41">
                  <c:v>41575</c:v>
                </c:pt>
                <c:pt idx="42">
                  <c:v>41606</c:v>
                </c:pt>
                <c:pt idx="43">
                  <c:v>41636</c:v>
                </c:pt>
                <c:pt idx="44">
                  <c:v>41669</c:v>
                </c:pt>
                <c:pt idx="45">
                  <c:v>41698</c:v>
                </c:pt>
                <c:pt idx="46">
                  <c:v>41729</c:v>
                </c:pt>
                <c:pt idx="47">
                  <c:v>41759</c:v>
                </c:pt>
                <c:pt idx="48">
                  <c:v>41790</c:v>
                </c:pt>
                <c:pt idx="49">
                  <c:v>41820</c:v>
                </c:pt>
                <c:pt idx="50">
                  <c:v>41851</c:v>
                </c:pt>
                <c:pt idx="51">
                  <c:v>41882</c:v>
                </c:pt>
                <c:pt idx="52">
                  <c:v>41912</c:v>
                </c:pt>
                <c:pt idx="53">
                  <c:v>41943</c:v>
                </c:pt>
                <c:pt idx="54">
                  <c:v>41973</c:v>
                </c:pt>
                <c:pt idx="55">
                  <c:v>42004</c:v>
                </c:pt>
                <c:pt idx="56">
                  <c:v>42035</c:v>
                </c:pt>
                <c:pt idx="57">
                  <c:v>42063</c:v>
                </c:pt>
                <c:pt idx="58">
                  <c:v>42094</c:v>
                </c:pt>
                <c:pt idx="59">
                  <c:v>42124</c:v>
                </c:pt>
                <c:pt idx="60">
                  <c:v>42155</c:v>
                </c:pt>
                <c:pt idx="61">
                  <c:v>42185</c:v>
                </c:pt>
                <c:pt idx="62">
                  <c:v>42216</c:v>
                </c:pt>
                <c:pt idx="63">
                  <c:v>42247</c:v>
                </c:pt>
                <c:pt idx="64">
                  <c:v>42277</c:v>
                </c:pt>
                <c:pt idx="65">
                  <c:v>42308</c:v>
                </c:pt>
                <c:pt idx="66">
                  <c:v>42338</c:v>
                </c:pt>
                <c:pt idx="67">
                  <c:v>42369</c:v>
                </c:pt>
                <c:pt idx="68">
                  <c:v>42400</c:v>
                </c:pt>
                <c:pt idx="69">
                  <c:v>42429</c:v>
                </c:pt>
                <c:pt idx="70">
                  <c:v>42460</c:v>
                </c:pt>
              </c:numCache>
            </c:numRef>
          </c:cat>
          <c:val>
            <c:numRef>
              <c:f>Sheet1!$B$6:$B$76</c:f>
              <c:numCache>
                <c:formatCode>#0.0</c:formatCode>
                <c:ptCount val="71"/>
                <c:pt idx="0">
                  <c:v>158.69999999999999</c:v>
                </c:pt>
                <c:pt idx="1">
                  <c:v>158.1</c:v>
                </c:pt>
                <c:pt idx="2">
                  <c:v>158.4</c:v>
                </c:pt>
                <c:pt idx="3">
                  <c:v>159.69999999999999</c:v>
                </c:pt>
                <c:pt idx="4">
                  <c:v>160.19999999999999</c:v>
                </c:pt>
                <c:pt idx="5">
                  <c:v>161.5</c:v>
                </c:pt>
                <c:pt idx="6">
                  <c:v>161.4</c:v>
                </c:pt>
                <c:pt idx="7">
                  <c:v>161</c:v>
                </c:pt>
                <c:pt idx="8">
                  <c:v>162.69999999999999</c:v>
                </c:pt>
                <c:pt idx="9">
                  <c:v>164.3</c:v>
                </c:pt>
                <c:pt idx="10">
                  <c:v>166.6</c:v>
                </c:pt>
                <c:pt idx="11">
                  <c:v>169.2</c:v>
                </c:pt>
                <c:pt idx="12">
                  <c:v>170.1</c:v>
                </c:pt>
                <c:pt idx="13">
                  <c:v>171.2</c:v>
                </c:pt>
                <c:pt idx="14">
                  <c:v>172.6</c:v>
                </c:pt>
                <c:pt idx="15">
                  <c:v>174</c:v>
                </c:pt>
                <c:pt idx="16">
                  <c:v>176.6</c:v>
                </c:pt>
                <c:pt idx="17">
                  <c:v>178.2</c:v>
                </c:pt>
                <c:pt idx="18">
                  <c:v>178.7</c:v>
                </c:pt>
                <c:pt idx="19">
                  <c:v>180.6</c:v>
                </c:pt>
                <c:pt idx="20">
                  <c:v>181.3</c:v>
                </c:pt>
                <c:pt idx="21">
                  <c:v>182.3</c:v>
                </c:pt>
                <c:pt idx="22">
                  <c:v>184.7</c:v>
                </c:pt>
                <c:pt idx="23">
                  <c:v>185.2</c:v>
                </c:pt>
                <c:pt idx="24">
                  <c:v>186.2</c:v>
                </c:pt>
                <c:pt idx="25">
                  <c:v>187.8</c:v>
                </c:pt>
                <c:pt idx="26">
                  <c:v>188.6</c:v>
                </c:pt>
                <c:pt idx="27">
                  <c:v>189.3</c:v>
                </c:pt>
                <c:pt idx="28">
                  <c:v>189.4</c:v>
                </c:pt>
                <c:pt idx="29">
                  <c:v>189.4</c:v>
                </c:pt>
                <c:pt idx="30">
                  <c:v>190.5</c:v>
                </c:pt>
                <c:pt idx="31">
                  <c:v>192.2</c:v>
                </c:pt>
                <c:pt idx="32">
                  <c:v>193.1</c:v>
                </c:pt>
                <c:pt idx="33">
                  <c:v>194.6</c:v>
                </c:pt>
                <c:pt idx="34">
                  <c:v>194</c:v>
                </c:pt>
                <c:pt idx="35">
                  <c:v>193.8</c:v>
                </c:pt>
                <c:pt idx="36">
                  <c:v>193.1</c:v>
                </c:pt>
                <c:pt idx="37">
                  <c:v>192.5</c:v>
                </c:pt>
                <c:pt idx="38">
                  <c:v>193</c:v>
                </c:pt>
                <c:pt idx="39">
                  <c:v>193.4</c:v>
                </c:pt>
                <c:pt idx="40">
                  <c:v>193.3</c:v>
                </c:pt>
                <c:pt idx="41">
                  <c:v>193.1</c:v>
                </c:pt>
                <c:pt idx="42">
                  <c:v>194</c:v>
                </c:pt>
                <c:pt idx="43">
                  <c:v>194</c:v>
                </c:pt>
                <c:pt idx="44">
                  <c:v>194</c:v>
                </c:pt>
                <c:pt idx="45">
                  <c:v>195.4</c:v>
                </c:pt>
                <c:pt idx="46">
                  <c:v>193.7</c:v>
                </c:pt>
                <c:pt idx="47">
                  <c:v>194.6</c:v>
                </c:pt>
                <c:pt idx="48">
                  <c:v>196.4</c:v>
                </c:pt>
                <c:pt idx="49">
                  <c:v>197.6</c:v>
                </c:pt>
                <c:pt idx="50">
                  <c:v>198.6</c:v>
                </c:pt>
                <c:pt idx="51">
                  <c:v>198.4</c:v>
                </c:pt>
                <c:pt idx="52">
                  <c:v>199.4</c:v>
                </c:pt>
                <c:pt idx="53">
                  <c:v>201.5</c:v>
                </c:pt>
                <c:pt idx="54">
                  <c:v>201</c:v>
                </c:pt>
                <c:pt idx="55">
                  <c:v>201.2</c:v>
                </c:pt>
                <c:pt idx="56">
                  <c:v>199.4</c:v>
                </c:pt>
                <c:pt idx="57">
                  <c:v>197.6</c:v>
                </c:pt>
                <c:pt idx="58">
                  <c:v>197.7</c:v>
                </c:pt>
                <c:pt idx="59">
                  <c:v>194.4</c:v>
                </c:pt>
                <c:pt idx="60">
                  <c:v>194.2</c:v>
                </c:pt>
                <c:pt idx="61">
                  <c:v>193.2</c:v>
                </c:pt>
                <c:pt idx="62">
                  <c:v>193.6</c:v>
                </c:pt>
                <c:pt idx="63">
                  <c:v>191.7</c:v>
                </c:pt>
                <c:pt idx="64">
                  <c:v>190</c:v>
                </c:pt>
                <c:pt idx="65">
                  <c:v>186.7</c:v>
                </c:pt>
                <c:pt idx="66">
                  <c:v>185</c:v>
                </c:pt>
                <c:pt idx="67">
                  <c:v>182.9</c:v>
                </c:pt>
                <c:pt idx="68">
                  <c:v>181.7</c:v>
                </c:pt>
                <c:pt idx="69">
                  <c:v>179.8</c:v>
                </c:pt>
                <c:pt idx="70">
                  <c:v>178.7</c:v>
                </c:pt>
              </c:numCache>
            </c:numRef>
          </c:val>
        </c:ser>
        <c:ser>
          <c:idx val="1"/>
          <c:order val="1"/>
          <c:tx>
            <c:strRef>
              <c:f>Sheet1!$C$1</c:f>
              <c:strCache>
                <c:ptCount val="1"/>
                <c:pt idx="0">
                  <c:v>Recession</c:v>
                </c:pt>
              </c:strCache>
            </c:strRef>
          </c:tx>
          <c:spPr>
            <a:solidFill>
              <a:srgbClr val="D0DCE2"/>
            </a:solidFill>
            <a:ln w="25879">
              <a:noFill/>
            </a:ln>
          </c:spPr>
          <c:invertIfNegative val="0"/>
          <c:cat>
            <c:numRef>
              <c:f>Sheet1!$A$6:$A$76</c:f>
              <c:numCache>
                <c:formatCode>[$-409]mmm\-yy;@</c:formatCode>
                <c:ptCount val="71"/>
                <c:pt idx="0">
                  <c:v>40329</c:v>
                </c:pt>
                <c:pt idx="1">
                  <c:v>40359</c:v>
                </c:pt>
                <c:pt idx="2">
                  <c:v>40390</c:v>
                </c:pt>
                <c:pt idx="3">
                  <c:v>40421</c:v>
                </c:pt>
                <c:pt idx="4">
                  <c:v>40451</c:v>
                </c:pt>
                <c:pt idx="5">
                  <c:v>40482</c:v>
                </c:pt>
                <c:pt idx="6">
                  <c:v>40512</c:v>
                </c:pt>
                <c:pt idx="7">
                  <c:v>40543</c:v>
                </c:pt>
                <c:pt idx="8">
                  <c:v>40574</c:v>
                </c:pt>
                <c:pt idx="9">
                  <c:v>40602</c:v>
                </c:pt>
                <c:pt idx="10">
                  <c:v>40633</c:v>
                </c:pt>
                <c:pt idx="11">
                  <c:v>40661</c:v>
                </c:pt>
                <c:pt idx="12">
                  <c:v>40694</c:v>
                </c:pt>
                <c:pt idx="13">
                  <c:v>40724</c:v>
                </c:pt>
                <c:pt idx="14">
                  <c:v>40755</c:v>
                </c:pt>
                <c:pt idx="15">
                  <c:v>40786</c:v>
                </c:pt>
                <c:pt idx="16">
                  <c:v>40816</c:v>
                </c:pt>
                <c:pt idx="17">
                  <c:v>40846</c:v>
                </c:pt>
                <c:pt idx="18">
                  <c:v>40877</c:v>
                </c:pt>
                <c:pt idx="19">
                  <c:v>40907</c:v>
                </c:pt>
                <c:pt idx="20">
                  <c:v>40938</c:v>
                </c:pt>
                <c:pt idx="21">
                  <c:v>40968</c:v>
                </c:pt>
                <c:pt idx="22">
                  <c:v>40998</c:v>
                </c:pt>
                <c:pt idx="23">
                  <c:v>41029</c:v>
                </c:pt>
                <c:pt idx="24">
                  <c:v>41059</c:v>
                </c:pt>
                <c:pt idx="25">
                  <c:v>41090</c:v>
                </c:pt>
                <c:pt idx="26">
                  <c:v>41120</c:v>
                </c:pt>
                <c:pt idx="27">
                  <c:v>41151</c:v>
                </c:pt>
                <c:pt idx="28">
                  <c:v>41182</c:v>
                </c:pt>
                <c:pt idx="29">
                  <c:v>41212</c:v>
                </c:pt>
                <c:pt idx="30">
                  <c:v>41243</c:v>
                </c:pt>
                <c:pt idx="31">
                  <c:v>41273</c:v>
                </c:pt>
                <c:pt idx="32">
                  <c:v>41304</c:v>
                </c:pt>
                <c:pt idx="33">
                  <c:v>41333</c:v>
                </c:pt>
                <c:pt idx="34">
                  <c:v>41361</c:v>
                </c:pt>
                <c:pt idx="35">
                  <c:v>41392</c:v>
                </c:pt>
                <c:pt idx="36">
                  <c:v>41422</c:v>
                </c:pt>
                <c:pt idx="37">
                  <c:v>41453</c:v>
                </c:pt>
                <c:pt idx="38">
                  <c:v>41483</c:v>
                </c:pt>
                <c:pt idx="39">
                  <c:v>41514</c:v>
                </c:pt>
                <c:pt idx="40">
                  <c:v>41545</c:v>
                </c:pt>
                <c:pt idx="41">
                  <c:v>41575</c:v>
                </c:pt>
                <c:pt idx="42">
                  <c:v>41606</c:v>
                </c:pt>
                <c:pt idx="43">
                  <c:v>41636</c:v>
                </c:pt>
                <c:pt idx="44">
                  <c:v>41669</c:v>
                </c:pt>
                <c:pt idx="45">
                  <c:v>41698</c:v>
                </c:pt>
                <c:pt idx="46">
                  <c:v>41729</c:v>
                </c:pt>
                <c:pt idx="47">
                  <c:v>41759</c:v>
                </c:pt>
                <c:pt idx="48">
                  <c:v>41790</c:v>
                </c:pt>
                <c:pt idx="49">
                  <c:v>41820</c:v>
                </c:pt>
                <c:pt idx="50">
                  <c:v>41851</c:v>
                </c:pt>
                <c:pt idx="51">
                  <c:v>41882</c:v>
                </c:pt>
                <c:pt idx="52">
                  <c:v>41912</c:v>
                </c:pt>
                <c:pt idx="53">
                  <c:v>41943</c:v>
                </c:pt>
                <c:pt idx="54">
                  <c:v>41973</c:v>
                </c:pt>
                <c:pt idx="55">
                  <c:v>42004</c:v>
                </c:pt>
                <c:pt idx="56">
                  <c:v>42035</c:v>
                </c:pt>
                <c:pt idx="57">
                  <c:v>42063</c:v>
                </c:pt>
                <c:pt idx="58">
                  <c:v>42094</c:v>
                </c:pt>
                <c:pt idx="59">
                  <c:v>42124</c:v>
                </c:pt>
                <c:pt idx="60">
                  <c:v>42155</c:v>
                </c:pt>
                <c:pt idx="61">
                  <c:v>42185</c:v>
                </c:pt>
                <c:pt idx="62">
                  <c:v>42216</c:v>
                </c:pt>
                <c:pt idx="63">
                  <c:v>42247</c:v>
                </c:pt>
                <c:pt idx="64">
                  <c:v>42277</c:v>
                </c:pt>
                <c:pt idx="65">
                  <c:v>42308</c:v>
                </c:pt>
                <c:pt idx="66">
                  <c:v>42338</c:v>
                </c:pt>
                <c:pt idx="67">
                  <c:v>42369</c:v>
                </c:pt>
                <c:pt idx="68">
                  <c:v>42400</c:v>
                </c:pt>
                <c:pt idx="69">
                  <c:v>42429</c:v>
                </c:pt>
                <c:pt idx="70">
                  <c:v>42460</c:v>
                </c:pt>
              </c:numCache>
            </c:numRef>
          </c:cat>
          <c:val>
            <c:numRef>
              <c:f>Sheet1!$C$6:$C$76</c:f>
              <c:numCache>
                <c:formatCode>General</c:formatCode>
                <c:ptCount val="7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numCache>
            </c:numRef>
          </c:val>
        </c:ser>
        <c:dLbls>
          <c:showLegendKey val="0"/>
          <c:showVal val="0"/>
          <c:showCatName val="0"/>
          <c:showSerName val="0"/>
          <c:showPercent val="0"/>
          <c:showBubbleSize val="0"/>
        </c:dLbls>
        <c:gapWidth val="0"/>
        <c:axId val="158779768"/>
        <c:axId val="158780944"/>
      </c:barChart>
      <c:dateAx>
        <c:axId val="158779768"/>
        <c:scaling>
          <c:orientation val="minMax"/>
        </c:scaling>
        <c:delete val="0"/>
        <c:axPos val="b"/>
        <c:numFmt formatCode="[$-409]mmm\-yy;@" sourceLinked="0"/>
        <c:majorTickMark val="out"/>
        <c:minorTickMark val="none"/>
        <c:tickLblPos val="nextTo"/>
        <c:spPr>
          <a:ln w="25879">
            <a:solidFill>
              <a:srgbClr val="000000"/>
            </a:solidFill>
            <a:prstDash val="solid"/>
          </a:ln>
        </c:spPr>
        <c:txPr>
          <a:bodyPr rot="-5400000" vert="horz"/>
          <a:lstStyle/>
          <a:p>
            <a:pPr>
              <a:defRPr sz="1223" b="0" i="0" u="none" strike="noStrike" baseline="0">
                <a:solidFill>
                  <a:srgbClr val="000000"/>
                </a:solidFill>
                <a:latin typeface="Arial"/>
                <a:ea typeface="Arial"/>
                <a:cs typeface="Arial"/>
              </a:defRPr>
            </a:pPr>
            <a:endParaRPr lang="en-US"/>
          </a:p>
        </c:txPr>
        <c:crossAx val="158780944"/>
        <c:crossesAt val="0"/>
        <c:auto val="1"/>
        <c:lblOffset val="100"/>
        <c:baseTimeUnit val="months"/>
        <c:majorUnit val="2"/>
        <c:minorUnit val="1"/>
      </c:dateAx>
      <c:valAx>
        <c:axId val="158780944"/>
        <c:scaling>
          <c:orientation val="minMax"/>
          <c:min val="150"/>
        </c:scaling>
        <c:delete val="0"/>
        <c:axPos val="l"/>
        <c:majorGridlines>
          <c:spPr>
            <a:ln w="3235">
              <a:solidFill>
                <a:schemeClr val="tx1"/>
              </a:solidFill>
              <a:prstDash val="solid"/>
            </a:ln>
          </c:spPr>
        </c:majorGridlines>
        <c:numFmt formatCode="#,##0_);[Red]\(#,##0\)" sourceLinked="0"/>
        <c:majorTickMark val="out"/>
        <c:minorTickMark val="none"/>
        <c:tickLblPos val="nextTo"/>
        <c:spPr>
          <a:ln w="25879">
            <a:solidFill>
              <a:srgbClr val="000000"/>
            </a:solidFill>
            <a:prstDash val="solid"/>
          </a:ln>
        </c:spPr>
        <c:txPr>
          <a:bodyPr rot="0" vert="horz"/>
          <a:lstStyle/>
          <a:p>
            <a:pPr>
              <a:defRPr sz="1426" b="0" i="0" u="none" strike="noStrike" baseline="0">
                <a:solidFill>
                  <a:srgbClr val="000000"/>
                </a:solidFill>
                <a:latin typeface="Arial"/>
                <a:ea typeface="Arial"/>
                <a:cs typeface="Arial"/>
              </a:defRPr>
            </a:pPr>
            <a:endParaRPr lang="en-US"/>
          </a:p>
        </c:txPr>
        <c:crossAx val="158779768"/>
        <c:crosses val="autoZero"/>
        <c:crossBetween val="between"/>
      </c:valAx>
      <c:spPr>
        <a:solidFill>
          <a:srgbClr val="FFFFFF"/>
        </a:solidFill>
        <a:ln w="25879">
          <a:noFill/>
        </a:ln>
      </c:spPr>
    </c:plotArea>
    <c:plotVisOnly val="1"/>
    <c:dispBlanksAs val="gap"/>
    <c:showDLblsOverMax val="0"/>
  </c:chart>
  <c:spPr>
    <a:noFill/>
    <a:ln>
      <a:noFill/>
    </a:ln>
  </c:spPr>
  <c:txPr>
    <a:bodyPr/>
    <a:lstStyle/>
    <a:p>
      <a:pPr>
        <a:defRPr sz="1834" b="0" i="0" u="none" strike="noStrike" baseline="0">
          <a:solidFill>
            <a:srgbClr val="000000"/>
          </a:solidFill>
          <a:latin typeface="Calibri"/>
          <a:ea typeface="Calibri"/>
          <a:cs typeface="Calibri"/>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5/5/2016</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sldNum" sz="quarter" idx="5"/>
          </p:nvPr>
        </p:nvSpPr>
        <p:spPr>
          <a:noFill/>
        </p:spPr>
        <p:txBody>
          <a:bodyPr/>
          <a:lstStyle/>
          <a:p>
            <a:fld id="{1E8D1C2E-2B8A-4F02-910C-5A7C55E0E8BB}" type="slidenum">
              <a:rPr lang="en-US" smtClean="0"/>
              <a:pPr/>
              <a:t>1</a:t>
            </a:fld>
            <a:endParaRPr lang="en-US" smtClean="0"/>
          </a:p>
        </p:txBody>
      </p:sp>
      <p:sp>
        <p:nvSpPr>
          <p:cNvPr id="139267" name="Rectangle 2"/>
          <p:cNvSpPr>
            <a:spLocks noGrp="1" noRot="1" noChangeAspect="1" noChangeArrowheads="1" noTextEdit="1"/>
          </p:cNvSpPr>
          <p:nvPr>
            <p:ph type="sldImg"/>
          </p:nvPr>
        </p:nvSpPr>
        <p:spPr>
          <a:xfrm>
            <a:off x="1487488" y="579438"/>
            <a:ext cx="4033837" cy="3024187"/>
          </a:xfrm>
          <a:ln/>
        </p:spPr>
      </p:sp>
      <p:sp>
        <p:nvSpPr>
          <p:cNvPr id="139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99743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10</a:t>
            </a:fld>
            <a:endParaRPr lang="en-US" smtClean="0"/>
          </a:p>
        </p:txBody>
      </p:sp>
    </p:spTree>
    <p:extLst>
      <p:ext uri="{BB962C8B-B14F-4D97-AF65-F5344CB8AC3E}">
        <p14:creationId xmlns:p14="http://schemas.microsoft.com/office/powerpoint/2010/main" val="1138511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11</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162094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12</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849251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13</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148796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14</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dirty="0" smtClean="0"/>
          </a:p>
        </p:txBody>
      </p:sp>
    </p:spTree>
    <p:extLst>
      <p:ext uri="{BB962C8B-B14F-4D97-AF65-F5344CB8AC3E}">
        <p14:creationId xmlns:p14="http://schemas.microsoft.com/office/powerpoint/2010/main" val="1773894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15</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778949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16</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09743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17</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2617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997990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19</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3743498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8836291"/>
            <a:ext cx="690779" cy="245831"/>
          </a:xfrm>
        </p:spPr>
        <p:txBody>
          <a:bodyPr/>
          <a:lstStyle/>
          <a:p>
            <a:pPr>
              <a:defRPr/>
            </a:pPr>
            <a:fld id="{3A6B90E8-B186-4EE7-9831-1401031F6C6C}" type="slidenum">
              <a:rPr lang="en-US" smtClean="0">
                <a:solidFill>
                  <a:srgbClr val="000000"/>
                </a:solidFill>
              </a:rPr>
              <a:pPr>
                <a:defRPr/>
              </a:pPr>
              <a:t>2</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51789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021755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21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528436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22</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75006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xfrm>
            <a:off x="1089025" y="701675"/>
            <a:ext cx="4668838" cy="3503613"/>
          </a:xfrm>
          <a:prstGeom prst="rect">
            <a:avLst/>
          </a:prstGeom>
          <a:noFill/>
          <a:ln w="12700">
            <a:solidFill>
              <a:srgbClr val="000000"/>
            </a:solidFill>
            <a:miter lim="800000"/>
            <a:headEnd/>
            <a:tailEnd/>
          </a:ln>
        </p:spPr>
      </p:sp>
      <p:sp>
        <p:nvSpPr>
          <p:cNvPr id="272387" name="Notes Placeholder 2"/>
          <p:cNvSpPr>
            <a:spLocks noGrp="1"/>
          </p:cNvSpPr>
          <p:nvPr>
            <p:ph type="body" idx="1"/>
          </p:nvPr>
        </p:nvSpPr>
        <p:spPr bwMode="auto">
          <a:xfrm>
            <a:off x="684715" y="4438882"/>
            <a:ext cx="5476150" cy="4203993"/>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1151181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24</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85860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77925" y="696913"/>
            <a:ext cx="4641850" cy="3481387"/>
          </a:xfrm>
          <a:ln/>
        </p:spPr>
      </p:sp>
      <p:sp>
        <p:nvSpPr>
          <p:cNvPr id="6147" name="Notes Placeholder 2"/>
          <p:cNvSpPr>
            <a:spLocks noGrp="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1178425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26</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60051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6" tIns="46569" rIns="45956" bIns="46569" anchor="b">
            <a:spAutoFit/>
          </a:bodyPr>
          <a:lstStyle/>
          <a:p>
            <a:pPr algn="ctr" defTabSz="930275"/>
            <a:fld id="{7B4316D7-5E5D-414D-8028-D6CC0CAC2BE5}" type="slidenum">
              <a:rPr lang="en-US" sz="1000"/>
              <a:pPr algn="ctr" defTabSz="930275"/>
              <a:t>27</a:t>
            </a:fld>
            <a:endParaRPr lang="en-US" sz="10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90815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28</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81812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6C0EA38F-54E0-4F1C-BF33-2226961B7F39}" type="slidenum">
              <a:rPr lang="en-US" altLang="en-US" sz="1000" smtClean="0"/>
              <a:pPr>
                <a:lnSpc>
                  <a:spcPct val="100000"/>
                </a:lnSpc>
                <a:spcBef>
                  <a:spcPct val="0"/>
                </a:spcBef>
                <a:buClrTx/>
                <a:buSzTx/>
                <a:buFontTx/>
                <a:buNone/>
              </a:pPr>
              <a:t>29</a:t>
            </a:fld>
            <a:endParaRPr lang="en-US" altLang="en-US" sz="1000" dirty="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81275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3859090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BC63387B-B74B-44F2-8449-FD80636A9E65}" type="slidenum">
              <a:rPr lang="en-US" altLang="en-US" sz="1000" smtClean="0"/>
              <a:pPr>
                <a:lnSpc>
                  <a:spcPct val="100000"/>
                </a:lnSpc>
                <a:spcBef>
                  <a:spcPct val="0"/>
                </a:spcBef>
                <a:buClrTx/>
                <a:buSzTx/>
                <a:buFontTx/>
                <a:buNone/>
              </a:pPr>
              <a:t>30</a:t>
            </a:fld>
            <a:endParaRPr lang="en-US" altLang="en-US" sz="1000" dirty="0" smtClean="0"/>
          </a:p>
        </p:txBody>
      </p:sp>
      <p:sp>
        <p:nvSpPr>
          <p:cNvPr id="8195" name="Slide Image Placeholder 1"/>
          <p:cNvSpPr>
            <a:spLocks noGrp="1" noRot="1" noChangeAspect="1" noTextEdit="1"/>
          </p:cNvSpPr>
          <p:nvPr>
            <p:ph type="sldImg"/>
          </p:nvPr>
        </p:nvSpPr>
        <p:spPr>
          <a:xfrm>
            <a:off x="1181100" y="698500"/>
            <a:ext cx="4648200" cy="3486150"/>
          </a:xfrm>
          <a:ln w="12700"/>
        </p:spPr>
      </p:sp>
      <p:sp>
        <p:nvSpPr>
          <p:cNvPr id="8196"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468550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76FD0470-9529-4972-8802-0F9973B713E2}" type="slidenum">
              <a:rPr lang="en-US" altLang="en-US" sz="1000"/>
              <a:pPr algn="ctr"/>
              <a:t>31</a:t>
            </a:fld>
            <a:endParaRPr lang="en-US" altLang="en-US" sz="10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8284370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023576" y="8848380"/>
            <a:ext cx="676988" cy="246167"/>
          </a:xfrm>
          <a:noFill/>
        </p:spPr>
        <p:txBody>
          <a:bodyPr/>
          <a:lstStyle/>
          <a:p>
            <a:fld id="{E188F4B9-AFA1-4FA4-B0F5-782B95A74519}" type="slidenum">
              <a:rPr lang="en-US" smtClean="0">
                <a:cs typeface="Arial" charset="0"/>
              </a:rPr>
              <a:pPr/>
              <a:t>32</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998709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33</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83284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8836311"/>
            <a:ext cx="690779" cy="245811"/>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34</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34074685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8836311"/>
            <a:ext cx="690779" cy="245811"/>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35</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1835885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36</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984760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8836311"/>
            <a:ext cx="690779" cy="245811"/>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37</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22738934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txBox="1">
            <a:spLocks noGrp="1" noChangeArrowheads="1"/>
          </p:cNvSpPr>
          <p:nvPr/>
        </p:nvSpPr>
        <p:spPr bwMode="auto">
          <a:xfrm>
            <a:off x="3086100" y="8836163"/>
            <a:ext cx="688975" cy="245961"/>
          </a:xfrm>
          <a:prstGeom prst="rect">
            <a:avLst/>
          </a:prstGeom>
          <a:noFill/>
          <a:ln w="9525">
            <a:noFill/>
            <a:miter lim="800000"/>
            <a:headEnd/>
            <a:tailEnd/>
          </a:ln>
        </p:spPr>
        <p:txBody>
          <a:bodyPr lIns="44991" tIns="45591" rIns="44991" bIns="45591" anchor="b">
            <a:spAutoFit/>
          </a:bodyPr>
          <a:lstStyle/>
          <a:p>
            <a:pPr algn="ctr" defTabSz="912387"/>
            <a:fld id="{61488FDF-B10F-4D0A-9F87-BD966162DAB6}" type="slidenum">
              <a:rPr lang="en-US" sz="1000"/>
              <a:pPr algn="ctr" defTabSz="912387"/>
              <a:t>38</a:t>
            </a:fld>
            <a:endParaRPr lang="en-US" sz="10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24239126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39</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2447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a:t>
            </a:fld>
            <a:endParaRPr lang="en-US" smtClean="0"/>
          </a:p>
        </p:txBody>
      </p:sp>
    </p:spTree>
    <p:extLst>
      <p:ext uri="{BB962C8B-B14F-4D97-AF65-F5344CB8AC3E}">
        <p14:creationId xmlns:p14="http://schemas.microsoft.com/office/powerpoint/2010/main" val="23922339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40</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2372766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41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877122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42</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955906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43</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473625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44</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20442624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45</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10435223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46</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070776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398605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029676" y="8803010"/>
            <a:ext cx="676988" cy="244885"/>
          </a:xfrm>
          <a:prstGeom prst="rect">
            <a:avLst/>
          </a:prstGeom>
          <a:noFill/>
          <a:ln w="9525">
            <a:noFill/>
            <a:miter lim="800000"/>
            <a:headEnd/>
            <a:tailEnd/>
          </a:ln>
        </p:spPr>
        <p:txBody>
          <a:bodyPr lIns="44918" tIns="45517" rIns="44918" bIns="45517" anchor="b">
            <a:spAutoFit/>
          </a:bodyPr>
          <a:lstStyle/>
          <a:p>
            <a:pPr algn="ctr" defTabSz="909375"/>
            <a:fld id="{E50E95F2-1135-4372-9204-625316A33F45}" type="slidenum">
              <a:rPr lang="en-US" sz="1000"/>
              <a:pPr algn="ctr" defTabSz="909375"/>
              <a:t>48</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625624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49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607412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5</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18155720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024188" y="8848410"/>
            <a:ext cx="675761" cy="246139"/>
          </a:xfrm>
          <a:prstGeom prst="rect">
            <a:avLst/>
          </a:prstGeom>
          <a:noFill/>
          <a:ln w="9525">
            <a:noFill/>
            <a:miter lim="800000"/>
            <a:headEnd/>
            <a:tailEnd/>
          </a:ln>
        </p:spPr>
        <p:txBody>
          <a:bodyPr lIns="44913" tIns="45513" rIns="44913" bIns="45513" anchor="b">
            <a:spAutoFit/>
          </a:bodyPr>
          <a:lstStyle/>
          <a:p>
            <a:pPr algn="ctr" defTabSz="909375"/>
            <a:fld id="{2F97931E-18E9-494E-8641-F6F22D608404}" type="slidenum">
              <a:rPr lang="en-US" sz="1000"/>
              <a:pPr algn="ctr" defTabSz="909375"/>
              <a:t>50</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17288264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53726" y="9046822"/>
            <a:ext cx="706129" cy="247989"/>
          </a:xfrm>
          <a:prstGeom prst="rect">
            <a:avLst/>
          </a:prstGeom>
          <a:noFill/>
          <a:ln w="9525">
            <a:noFill/>
            <a:miter lim="800000"/>
            <a:headEnd/>
            <a:tailEnd/>
          </a:ln>
        </p:spPr>
        <p:txBody>
          <a:bodyPr lIns="45946" tIns="46559" rIns="45946" bIns="46559" anchor="b">
            <a:spAutoFit/>
          </a:bodyPr>
          <a:lstStyle/>
          <a:p>
            <a:pPr algn="ctr" defTabSz="931670" fontAlgn="base">
              <a:spcBef>
                <a:spcPct val="0"/>
              </a:spcBef>
              <a:spcAft>
                <a:spcPct val="0"/>
              </a:spcAft>
            </a:pPr>
            <a:fld id="{E9565180-8486-4D0E-8C23-611864437D81}" type="slidenum">
              <a:rPr lang="en-US" sz="1000">
                <a:solidFill>
                  <a:srgbClr val="000000"/>
                </a:solidFill>
                <a:latin typeface="Arial" charset="0"/>
                <a:cs typeface="Arial" charset="0"/>
              </a:rPr>
              <a:pPr algn="ctr" defTabSz="931670" fontAlgn="base">
                <a:spcBef>
                  <a:spcPct val="0"/>
                </a:spcBef>
                <a:spcAft>
                  <a:spcPct val="0"/>
                </a:spcAft>
              </a:pPr>
              <a:t>51</a:t>
            </a:fld>
            <a:endParaRPr lang="en-US" sz="1000">
              <a:solidFill>
                <a:srgbClr val="000000"/>
              </a:solidFill>
              <a:latin typeface="Arial" charset="0"/>
              <a:cs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125" tIns="46125" rIns="46125" bIns="46125"/>
          <a:lstStyle/>
          <a:p>
            <a:endParaRPr lang="en-US" smtClean="0"/>
          </a:p>
        </p:txBody>
      </p:sp>
    </p:spTree>
    <p:extLst>
      <p:ext uri="{BB962C8B-B14F-4D97-AF65-F5344CB8AC3E}">
        <p14:creationId xmlns:p14="http://schemas.microsoft.com/office/powerpoint/2010/main" val="18547933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D72A459-2FEA-42C6-8384-EF158E7DF3FA}" type="slidenum">
              <a:rPr lang="en-US" altLang="en-US" sz="1200">
                <a:solidFill>
                  <a:srgbClr val="000000"/>
                </a:solidFill>
              </a:rPr>
              <a:pPr/>
              <a:t>52</a:t>
            </a:fld>
            <a:endParaRPr lang="en-US" altLang="en-US" sz="1200">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06804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54</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538069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55</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226145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56</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258907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57</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068231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58</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66793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59</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857730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60</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63778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6</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756322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61</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312087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62</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850732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B440E24-1B6B-4816-AE88-CF4BD8EE6DE9}" type="slidenum">
              <a:rPr lang="en-US" altLang="en-US"/>
              <a:pPr eaLnBrk="1" hangingPunct="1"/>
              <a:t>63</a:t>
            </a:fld>
            <a:endParaRPr lang="en-US" altLang="en-US"/>
          </a:p>
        </p:txBody>
      </p:sp>
      <p:sp>
        <p:nvSpPr>
          <p:cNvPr id="18435" name="Rectangle 2"/>
          <p:cNvSpPr>
            <a:spLocks noGrp="1" noRot="1" noChangeAspect="1" noChangeArrowheads="1" noTextEdit="1"/>
          </p:cNvSpPr>
          <p:nvPr>
            <p:ph type="sldImg"/>
          </p:nvPr>
        </p:nvSpPr>
        <p:spPr>
          <a:xfrm>
            <a:off x="1470025" y="581025"/>
            <a:ext cx="4056063" cy="3041650"/>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0597007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B440E24-1B6B-4816-AE88-CF4BD8EE6DE9}" type="slidenum">
              <a:rPr lang="en-US" altLang="en-US"/>
              <a:pPr eaLnBrk="1" hangingPunct="1"/>
              <a:t>64</a:t>
            </a:fld>
            <a:endParaRPr lang="en-US" altLang="en-US"/>
          </a:p>
        </p:txBody>
      </p:sp>
      <p:sp>
        <p:nvSpPr>
          <p:cNvPr id="18435" name="Rectangle 2"/>
          <p:cNvSpPr>
            <a:spLocks noGrp="1" noRot="1" noChangeAspect="1" noChangeArrowheads="1" noTextEdit="1"/>
          </p:cNvSpPr>
          <p:nvPr>
            <p:ph type="sldImg"/>
          </p:nvPr>
        </p:nvSpPr>
        <p:spPr>
          <a:xfrm>
            <a:off x="1470025" y="581025"/>
            <a:ext cx="4056063" cy="3041650"/>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5182659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B440E24-1B6B-4816-AE88-CF4BD8EE6DE9}" type="slidenum">
              <a:rPr lang="en-US" altLang="en-US"/>
              <a:pPr eaLnBrk="1" hangingPunct="1"/>
              <a:t>65</a:t>
            </a:fld>
            <a:endParaRPr lang="en-US" altLang="en-US"/>
          </a:p>
        </p:txBody>
      </p:sp>
      <p:sp>
        <p:nvSpPr>
          <p:cNvPr id="18435" name="Rectangle 2"/>
          <p:cNvSpPr>
            <a:spLocks noGrp="1" noRot="1" noChangeAspect="1" noChangeArrowheads="1" noTextEdit="1"/>
          </p:cNvSpPr>
          <p:nvPr>
            <p:ph type="sldImg"/>
          </p:nvPr>
        </p:nvSpPr>
        <p:spPr>
          <a:xfrm>
            <a:off x="1470025" y="581025"/>
            <a:ext cx="4056063" cy="3041650"/>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778557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B440E24-1B6B-4816-AE88-CF4BD8EE6DE9}" type="slidenum">
              <a:rPr lang="en-US" altLang="en-US"/>
              <a:pPr eaLnBrk="1" hangingPunct="1"/>
              <a:t>66</a:t>
            </a:fld>
            <a:endParaRPr lang="en-US" altLang="en-US"/>
          </a:p>
        </p:txBody>
      </p:sp>
      <p:sp>
        <p:nvSpPr>
          <p:cNvPr id="18435" name="Rectangle 2"/>
          <p:cNvSpPr>
            <a:spLocks noGrp="1" noRot="1" noChangeAspect="1" noChangeArrowheads="1" noTextEdit="1"/>
          </p:cNvSpPr>
          <p:nvPr>
            <p:ph type="sldImg"/>
          </p:nvPr>
        </p:nvSpPr>
        <p:spPr>
          <a:xfrm>
            <a:off x="1470025" y="581025"/>
            <a:ext cx="4056063" cy="3041650"/>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972576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67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5669622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68</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53584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71</a:t>
            </a:fld>
            <a:endParaRPr lang="en-US"/>
          </a:p>
        </p:txBody>
      </p:sp>
    </p:spTree>
    <p:extLst>
      <p:ext uri="{BB962C8B-B14F-4D97-AF65-F5344CB8AC3E}">
        <p14:creationId xmlns:p14="http://schemas.microsoft.com/office/powerpoint/2010/main" val="33151399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72</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46269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7</a:t>
            </a:fld>
            <a:endParaRPr lang="en-US" smtClean="0"/>
          </a:p>
        </p:txBody>
      </p:sp>
    </p:spTree>
    <p:extLst>
      <p:ext uri="{BB962C8B-B14F-4D97-AF65-F5344CB8AC3E}">
        <p14:creationId xmlns:p14="http://schemas.microsoft.com/office/powerpoint/2010/main" val="31390833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74</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8</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821240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bwMode="auto">
          <a:xfrm>
            <a:off x="3084513" y="9047163"/>
            <a:ext cx="69215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cs typeface="Arial" panose="020B0604020202020204" pitchFamily="34" charset="0"/>
              </a:defRPr>
            </a:lvl1pPr>
            <a:lvl2pPr marL="742950" indent="-285750" defTabSz="927100">
              <a:defRPr>
                <a:solidFill>
                  <a:schemeClr val="tx1"/>
                </a:solidFill>
                <a:latin typeface="Arial" panose="020B0604020202020204" pitchFamily="34" charset="0"/>
                <a:cs typeface="Arial" panose="020B0604020202020204" pitchFamily="34" charset="0"/>
              </a:defRPr>
            </a:lvl2pPr>
            <a:lvl3pPr marL="1143000" indent="-228600" defTabSz="927100">
              <a:defRPr>
                <a:solidFill>
                  <a:schemeClr val="tx1"/>
                </a:solidFill>
                <a:latin typeface="Arial" panose="020B0604020202020204" pitchFamily="34" charset="0"/>
                <a:cs typeface="Arial" panose="020B0604020202020204" pitchFamily="34" charset="0"/>
              </a:defRPr>
            </a:lvl3pPr>
            <a:lvl4pPr marL="1600200" indent="-228600" defTabSz="927100">
              <a:defRPr>
                <a:solidFill>
                  <a:schemeClr val="tx1"/>
                </a:solidFill>
                <a:latin typeface="Arial" panose="020B0604020202020204" pitchFamily="34" charset="0"/>
                <a:cs typeface="Arial" panose="020B0604020202020204" pitchFamily="34" charset="0"/>
              </a:defRPr>
            </a:lvl4pPr>
            <a:lvl5pPr marL="2057400" indent="-228600" defTabSz="92710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solidFill>
                  <a:srgbClr val="000000"/>
                </a:solidFill>
                <a:latin typeface="Calibri" panose="020F0502020204030204" pitchFamily="34" charset="0"/>
              </a:rPr>
              <a:pPr/>
              <a:t>9</a:t>
            </a:fld>
            <a:endParaRPr lang="en-US" altLang="en-US" smtClean="0">
              <a:solidFill>
                <a:srgbClr val="000000"/>
              </a:solidFill>
              <a:latin typeface="Calibri" panose="020F0502020204030204" pitchFamily="34" charset="0"/>
            </a:endParaRPr>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2400" smtClean="0"/>
          </a:p>
        </p:txBody>
      </p:sp>
    </p:spTree>
    <p:extLst>
      <p:ext uri="{BB962C8B-B14F-4D97-AF65-F5344CB8AC3E}">
        <p14:creationId xmlns:p14="http://schemas.microsoft.com/office/powerpoint/2010/main" val="3569529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4" cstate="print"/>
          <a:srcRect t="4605"/>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5" cstate="print"/>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vmlDrawing" Target="../drawings/vmlDrawing7.vml"/><Relationship Id="rId6" Type="http://schemas.openxmlformats.org/officeDocument/2006/relationships/image" Target="../media/image11.emf"/><Relationship Id="rId5" Type="http://schemas.openxmlformats.org/officeDocument/2006/relationships/oleObject" Target="../embeddings/oleObject7.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2.e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3.e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4.emf"/><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5.emf"/><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16.emf"/><Relationship Id="rId4"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8.emf"/><Relationship Id="rId4"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19.emf"/><Relationship Id="rId5" Type="http://schemas.openxmlformats.org/officeDocument/2006/relationships/oleObject" Target="../embeddings/oleObject14.bin"/><Relationship Id="rId4" Type="http://schemas.openxmlformats.org/officeDocument/2006/relationships/hyperlink" Target="http://www.federalreserve.gov/releases/h15/data.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0.emf"/><Relationship Id="rId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21.emf"/><Relationship Id="rId4" Type="http://schemas.openxmlformats.org/officeDocument/2006/relationships/oleObject" Target="../embeddings/oleObject16.bin"/></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2.emf"/><Relationship Id="rId4" Type="http://schemas.openxmlformats.org/officeDocument/2006/relationships/oleObject" Target="../embeddings/oleObject17.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3.emf"/><Relationship Id="rId4" Type="http://schemas.openxmlformats.org/officeDocument/2006/relationships/oleObject" Target="../embeddings/oleObject18.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image" Target="../media/image24.emf"/><Relationship Id="rId4" Type="http://schemas.openxmlformats.org/officeDocument/2006/relationships/oleObject" Target="../embeddings/oleObject19.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5.emf"/><Relationship Id="rId4" Type="http://schemas.openxmlformats.org/officeDocument/2006/relationships/oleObject" Target="../embeddings/oleObject20.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6.emf"/><Relationship Id="rId4" Type="http://schemas.openxmlformats.org/officeDocument/2006/relationships/oleObject" Target="../embeddings/oleObject21.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27.emf"/><Relationship Id="rId5" Type="http://schemas.openxmlformats.org/officeDocument/2006/relationships/oleObject" Target="../embeddings/oleObject22.bin"/><Relationship Id="rId4" Type="http://schemas.openxmlformats.org/officeDocument/2006/relationships/hyperlink" Target="http://research.stlouisfed.org/fred2/series/WASCUR"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23.vml"/><Relationship Id="rId6" Type="http://schemas.openxmlformats.org/officeDocument/2006/relationships/hyperlink" Target="http://research.stlouisfed.org/fred2/series/WASCUR" TargetMode="External"/><Relationship Id="rId5" Type="http://schemas.openxmlformats.org/officeDocument/2006/relationships/image" Target="../media/image28.emf"/><Relationship Id="rId4" Type="http://schemas.openxmlformats.org/officeDocument/2006/relationships/oleObject" Target="../embeddings/oleObject23.bin"/></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29.emf"/><Relationship Id="rId5" Type="http://schemas.openxmlformats.org/officeDocument/2006/relationships/oleObject" Target="../embeddings/oleObject24.bin"/><Relationship Id="rId4" Type="http://schemas.openxmlformats.org/officeDocument/2006/relationships/hyperlink" Target="http://www.bls.gov/data/#employment"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30.emf"/><Relationship Id="rId5" Type="http://schemas.openxmlformats.org/officeDocument/2006/relationships/oleObject" Target="../embeddings/oleObject25.bin"/><Relationship Id="rId4" Type="http://schemas.openxmlformats.org/officeDocument/2006/relationships/hyperlink" Target="http://www.bls.gov/data/"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31.emf"/><Relationship Id="rId5" Type="http://schemas.openxmlformats.org/officeDocument/2006/relationships/oleObject" Target="../embeddings/oleObject26.bin"/><Relationship Id="rId4" Type="http://schemas.openxmlformats.org/officeDocument/2006/relationships/hyperlink" Target="http://www.bls.gov/data/"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32.emf"/><Relationship Id="rId5" Type="http://schemas.openxmlformats.org/officeDocument/2006/relationships/oleObject" Target="../embeddings/oleObject27.bin"/><Relationship Id="rId4" Type="http://schemas.openxmlformats.org/officeDocument/2006/relationships/hyperlink" Target="http://www.bls.gov/news.release/empsit.a.ht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hyperlink" Target="http://www.census.gov/construction/c30/c30index.html" TargetMode="External"/><Relationship Id="rId5" Type="http://schemas.openxmlformats.org/officeDocument/2006/relationships/image" Target="../media/image33.emf"/><Relationship Id="rId4" Type="http://schemas.openxmlformats.org/officeDocument/2006/relationships/oleObject" Target="../embeddings/oleObject28.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29.vml"/><Relationship Id="rId6" Type="http://schemas.openxmlformats.org/officeDocument/2006/relationships/hyperlink" Target="http://www.census.gov/construction/c30/c30index.html" TargetMode="External"/><Relationship Id="rId5" Type="http://schemas.openxmlformats.org/officeDocument/2006/relationships/image" Target="../media/image34.emf"/><Relationship Id="rId4" Type="http://schemas.openxmlformats.org/officeDocument/2006/relationships/oleObject" Target="../embeddings/oleObject29.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30.vml"/><Relationship Id="rId5" Type="http://schemas.openxmlformats.org/officeDocument/2006/relationships/image" Target="../media/image35.emf"/><Relationship Id="rId4" Type="http://schemas.openxmlformats.org/officeDocument/2006/relationships/oleObject" Target="../embeddings/oleObject30.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31.vml"/><Relationship Id="rId6" Type="http://schemas.openxmlformats.org/officeDocument/2006/relationships/hyperlink" Target="http://www.census.gov/construction/c30/historical_data.html" TargetMode="External"/><Relationship Id="rId5" Type="http://schemas.openxmlformats.org/officeDocument/2006/relationships/image" Target="../media/image36.emf"/><Relationship Id="rId4" Type="http://schemas.openxmlformats.org/officeDocument/2006/relationships/oleObject" Target="../embeddings/oleObject31.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37.emf"/><Relationship Id="rId5" Type="http://schemas.openxmlformats.org/officeDocument/2006/relationships/oleObject" Target="../embeddings/oleObject32.bin"/><Relationship Id="rId4" Type="http://schemas.openxmlformats.org/officeDocument/2006/relationships/hyperlink" Target="http://data.bls.gov/"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38.emf"/><Relationship Id="rId4" Type="http://schemas.openxmlformats.org/officeDocument/2006/relationships/oleObject" Target="../embeddings/oleObject33.bin"/></Relationships>
</file>

<file path=ppt/slides/_rels/slide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vmlDrawing" Target="../drawings/vmlDrawing34.vml"/><Relationship Id="rId6" Type="http://schemas.openxmlformats.org/officeDocument/2006/relationships/hyperlink" Target="http://www.ism.ws/ismreport/mfgrob.cfm" TargetMode="External"/><Relationship Id="rId5" Type="http://schemas.openxmlformats.org/officeDocument/2006/relationships/image" Target="../media/image39.emf"/><Relationship Id="rId4" Type="http://schemas.openxmlformats.org/officeDocument/2006/relationships/oleObject" Target="../embeddings/oleObject34.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hyperlink" Target="http://www.census.gov/manufacturing/m3/" TargetMode="External"/><Relationship Id="rId5" Type="http://schemas.openxmlformats.org/officeDocument/2006/relationships/image" Target="../media/image40.emf"/><Relationship Id="rId4" Type="http://schemas.openxmlformats.org/officeDocument/2006/relationships/oleObject" Target="../embeddings/oleObject35.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vmlDrawing" Target="../drawings/vmlDrawing36.vml"/><Relationship Id="rId6" Type="http://schemas.openxmlformats.org/officeDocument/2006/relationships/hyperlink" Target="http://www.census.gov/manufacturing/m3/" TargetMode="External"/><Relationship Id="rId5" Type="http://schemas.openxmlformats.org/officeDocument/2006/relationships/image" Target="../media/image41.emf"/><Relationship Id="rId4" Type="http://schemas.openxmlformats.org/officeDocument/2006/relationships/oleObject" Target="../embeddings/oleObject36.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hyperlink" Target="http://data.bls.gov/" TargetMode="External"/><Relationship Id="rId5" Type="http://schemas.openxmlformats.org/officeDocument/2006/relationships/image" Target="../media/image42.emf"/><Relationship Id="rId4" Type="http://schemas.openxmlformats.org/officeDocument/2006/relationships/oleObject" Target="../embeddings/oleObject37.bin"/></Relationships>
</file>

<file path=ppt/slides/_rels/slide51.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56.xml.rels><?xml version="1.0" encoding="UTF-8" standalone="yes"?>
<Relationships xmlns="http://schemas.openxmlformats.org/package/2006/relationships"><Relationship Id="rId3" Type="http://schemas.openxmlformats.org/officeDocument/2006/relationships/hyperlink" Target="https://www.theselfemployed.com/gig-economy/infographic-inside-the-new-economy/" TargetMode="External"/><Relationship Id="rId2" Type="http://schemas.openxmlformats.org/officeDocument/2006/relationships/notesSlide" Target="../notesSlides/notesSlide55.xml"/><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png"/></Relationships>
</file>

<file path=ppt/slides/_rels/slide57.xml.rels><?xml version="1.0" encoding="UTF-8" standalone="yes"?>
<Relationships xmlns="http://schemas.openxmlformats.org/package/2006/relationships"><Relationship Id="rId3" Type="http://schemas.openxmlformats.org/officeDocument/2006/relationships/hyperlink" Target="https://www.theselfemployed.com/gig-economy/infographic-inside-the-new-economy/" TargetMode="Externa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58.xml.rels><?xml version="1.0" encoding="UTF-8" standalone="yes"?>
<Relationships xmlns="http://schemas.openxmlformats.org/package/2006/relationships"><Relationship Id="rId3" Type="http://schemas.openxmlformats.org/officeDocument/2006/relationships/hyperlink" Target="https://www.theselfemployed.com/gig-economy/infographic-inside-the-new-economy/" TargetMode="Externa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6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55.gif"/></Relationships>
</file>

<file path=ppt/slides/_rels/slide64.xml.rels><?xml version="1.0" encoding="UTF-8" standalone="yes"?>
<Relationships xmlns="http://schemas.openxmlformats.org/package/2006/relationships"><Relationship Id="rId3" Type="http://schemas.openxmlformats.org/officeDocument/2006/relationships/hyperlink" Target="http://www.bls.gov/iif/oshwc/cfoi/cfch0013.pdf" TargetMode="External"/><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hyperlink" Target="http://www.bls.gov/iif/oshwc/cfoi/cfch0013.pdf"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www.bls.gov/iif/oshwc/cfoi/cfch0013.pdf" TargetMode="External"/><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38.vml"/><Relationship Id="rId6" Type="http://schemas.openxmlformats.org/officeDocument/2006/relationships/hyperlink" Target="http://www.iihs.org/iihs/topics/t/large-trucks/fatalityfacts/large-trucks" TargetMode="External"/><Relationship Id="rId5" Type="http://schemas.openxmlformats.org/officeDocument/2006/relationships/image" Target="../media/image59.emf"/><Relationship Id="rId4" Type="http://schemas.openxmlformats.org/officeDocument/2006/relationships/oleObject" Target="../embeddings/oleObject38.bin"/></Relationships>
</file>

<file path=ppt/slides/_rels/slide6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8.emf"/></Relationships>
</file>

<file path=ppt/slides/_rels/slide7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vmlDrawing" Target="../drawings/vmlDrawing39.vml"/><Relationship Id="rId6" Type="http://schemas.openxmlformats.org/officeDocument/2006/relationships/hyperlink" Target="https://www.cbinsights.com/blog/insurance-tech-overview-q1-2016/" TargetMode="External"/><Relationship Id="rId5" Type="http://schemas.openxmlformats.org/officeDocument/2006/relationships/image" Target="../media/image64.emf"/><Relationship Id="rId4" Type="http://schemas.openxmlformats.org/officeDocument/2006/relationships/oleObject" Target="../embeddings/oleObject39.bin"/></Relationships>
</file>

<file path=ppt/slides/_rels/slide73.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6.xml"/><Relationship Id="rId1" Type="http://schemas.openxmlformats.org/officeDocument/2006/relationships/vmlDrawing" Target="../drawings/vmlDrawing40.vml"/><Relationship Id="rId5" Type="http://schemas.openxmlformats.org/officeDocument/2006/relationships/hyperlink" Target="https://www.cbinsights.com/blog/insurance-tech-overview-q1-2016/" TargetMode="External"/><Relationship Id="rId4" Type="http://schemas.openxmlformats.org/officeDocument/2006/relationships/image" Target="../media/image65.emf"/></Relationships>
</file>

<file path=ppt/slides/_rels/slide74.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9.emf"/><Relationship Id="rId5" Type="http://schemas.openxmlformats.org/officeDocument/2006/relationships/oleObject" Target="../embeddings/oleObject5.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110808" y="2491633"/>
            <a:ext cx="9104312" cy="1740476"/>
          </a:xfrm>
          <a:ln/>
        </p:spPr>
        <p:txBody>
          <a:bodyPr/>
          <a:lstStyle/>
          <a:p>
            <a:r>
              <a:rPr lang="en-US" sz="4200" dirty="0" smtClean="0"/>
              <a:t>The Shape of Things to Come for  P/C Insurance Markets and the American Workplace</a:t>
            </a:r>
            <a:endParaRPr lang="en-US" i="1" dirty="0">
              <a:solidFill>
                <a:srgbClr val="C00000"/>
              </a:solidFill>
            </a:endParaRPr>
          </a:p>
        </p:txBody>
      </p:sp>
      <p:sp>
        <p:nvSpPr>
          <p:cNvPr id="106500"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a:solidFill>
                  <a:schemeClr val="bg2"/>
                </a:solidFill>
              </a:rPr>
              <a:t>Robert P. Hartwig, Ph.D., CPCU, President &amp; Economist</a:t>
            </a:r>
          </a:p>
          <a:p>
            <a:pPr algn="ctr" eaLnBrk="0" hangingPunct="0">
              <a:lnSpc>
                <a:spcPct val="90000"/>
              </a:lnSpc>
              <a:spcBef>
                <a:spcPct val="25000"/>
              </a:spcBef>
              <a:buClr>
                <a:schemeClr val="accent1"/>
              </a:buClr>
            </a:pPr>
            <a:r>
              <a:rPr lang="en-US" b="1">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a:solidFill>
                  <a:schemeClr val="bg1"/>
                </a:solidFill>
                <a:sym typeface="Symbol" pitchFamily="18" charset="2"/>
              </a:rPr>
              <a:t>Tel: 212.346.5520  Cell: 917.453.1885  bobh@iii.org  www.iii.org</a:t>
            </a:r>
          </a:p>
        </p:txBody>
      </p:sp>
      <p:sp>
        <p:nvSpPr>
          <p:cNvPr id="6" name="Rectangle 3"/>
          <p:cNvSpPr txBox="1">
            <a:spLocks noChangeArrowheads="1"/>
          </p:cNvSpPr>
          <p:nvPr/>
        </p:nvSpPr>
        <p:spPr bwMode="auto">
          <a:xfrm>
            <a:off x="-141889" y="4246001"/>
            <a:ext cx="8952271" cy="1640449"/>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spAutoFit/>
          </a:bodyPr>
          <a:lstStyle>
            <a:lvl1pPr marL="0" indent="0" algn="ctr" rtl="0" eaLnBrk="0" fontAlgn="base" hangingPunct="0">
              <a:lnSpc>
                <a:spcPct val="85000"/>
              </a:lnSpc>
              <a:spcBef>
                <a:spcPct val="25000"/>
              </a:spcBef>
              <a:spcAft>
                <a:spcPct val="0"/>
              </a:spcAft>
              <a:buClr>
                <a:schemeClr val="accent2"/>
              </a:buClr>
              <a:buFont typeface="Wingdings" pitchFamily="2" charset="2"/>
              <a:buNone/>
              <a:defRPr sz="2600" b="1" smtClean="0">
                <a:solidFill>
                  <a:srgbClr val="225A7A"/>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ct val="80000"/>
              </a:lnSpc>
            </a:pPr>
            <a:r>
              <a:rPr lang="en-US" kern="0" dirty="0" smtClean="0"/>
              <a:t>NCCI Annual Issues Symposium</a:t>
            </a:r>
          </a:p>
          <a:p>
            <a:pPr>
              <a:lnSpc>
                <a:spcPct val="80000"/>
              </a:lnSpc>
            </a:pPr>
            <a:r>
              <a:rPr lang="en-US" kern="0" dirty="0" smtClean="0"/>
              <a:t>Orlando, FL</a:t>
            </a:r>
          </a:p>
          <a:p>
            <a:pPr>
              <a:lnSpc>
                <a:spcPct val="80000"/>
              </a:lnSpc>
            </a:pPr>
            <a:r>
              <a:rPr lang="en-US" kern="0" dirty="0" smtClean="0"/>
              <a:t>May 5, 2016</a:t>
            </a:r>
          </a:p>
          <a:p>
            <a:pPr>
              <a:lnSpc>
                <a:spcPct val="80000"/>
              </a:lnSpc>
            </a:pPr>
            <a:r>
              <a:rPr lang="en-US" sz="2400" i="1" kern="0" dirty="0" smtClean="0">
                <a:solidFill>
                  <a:srgbClr val="C00000"/>
                </a:solidFill>
              </a:rPr>
              <a:t>Download at </a:t>
            </a:r>
            <a:r>
              <a:rPr lang="en-US" sz="2400" i="1" kern="0" dirty="0" smtClean="0">
                <a:solidFill>
                  <a:srgbClr val="C00000"/>
                </a:solidFill>
                <a:hlinkClick r:id="rId3"/>
              </a:rPr>
              <a:t>www.iii.org/presentations</a:t>
            </a:r>
            <a:r>
              <a:rPr lang="en-US" sz="2400" i="1" kern="0" dirty="0" smtClean="0">
                <a:solidFill>
                  <a:srgbClr val="C00000"/>
                </a:solidFill>
              </a:rPr>
              <a:t> </a:t>
            </a:r>
            <a:endParaRPr lang="en-US" sz="2400" i="1" kern="0" dirty="0">
              <a:solidFill>
                <a:srgbClr val="C00000"/>
              </a:solidFill>
            </a:endParaRPr>
          </a:p>
        </p:txBody>
      </p:sp>
    </p:spTree>
    <p:extLst>
      <p:ext uri="{BB962C8B-B14F-4D97-AF65-F5344CB8AC3E}">
        <p14:creationId xmlns:p14="http://schemas.microsoft.com/office/powerpoint/2010/main" val="356370744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409622300"/>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622947" name="Chart" r:id="rId5" imgW="5511783" imgH="3663835" progId="MSGraph.Chart.8">
                  <p:embed followColorScheme="full"/>
                </p:oleObj>
              </mc:Choice>
              <mc:Fallback>
                <p:oleObj name="Chart" r:id="rId5" imgW="5511783" imgH="3663835"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78807" y="6249802"/>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through 1934 are based on stock companies only.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16390" name="AutoShape 7"/>
          <p:cNvSpPr>
            <a:spLocks noChangeArrowheads="1"/>
          </p:cNvSpPr>
          <p:nvPr/>
        </p:nvSpPr>
        <p:spPr bwMode="auto">
          <a:xfrm>
            <a:off x="2833721" y="1946355"/>
            <a:ext cx="1810339" cy="692666"/>
          </a:xfrm>
          <a:prstGeom prst="wedgeRectCallout">
            <a:avLst>
              <a:gd name="adj1" fmla="val 71757"/>
              <a:gd name="adj2" fmla="val -31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22.0</a:t>
            </a:r>
            <a:r>
              <a:rPr lang="en-US" sz="1200" b="1" dirty="0">
                <a:solidFill>
                  <a:srgbClr val="000000"/>
                </a:solidFill>
              </a:rPr>
              <a:t>%</a:t>
            </a:r>
            <a:endParaRPr lang="en-US" sz="1000" dirty="0">
              <a:solidFill>
                <a:srgbClr val="000000"/>
              </a:solidFill>
            </a:endParaRPr>
          </a:p>
        </p:txBody>
      </p:sp>
      <p:sp>
        <p:nvSpPr>
          <p:cNvPr id="16395" name="AutoShape 12"/>
          <p:cNvSpPr>
            <a:spLocks noChangeArrowheads="1"/>
          </p:cNvSpPr>
          <p:nvPr/>
        </p:nvSpPr>
        <p:spPr bwMode="auto">
          <a:xfrm>
            <a:off x="6188297" y="2045801"/>
            <a:ext cx="1299912" cy="432267"/>
          </a:xfrm>
          <a:prstGeom prst="wedgeRectCallout">
            <a:avLst>
              <a:gd name="adj1" fmla="val -54742"/>
              <a:gd name="adj2" fmla="val -2553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1985/86: 22.2%</a:t>
            </a:r>
            <a:endParaRPr lang="en-US" sz="1000" dirty="0">
              <a:solidFill>
                <a:srgbClr val="000000"/>
              </a:solidFill>
            </a:endParaRPr>
          </a:p>
        </p:txBody>
      </p:sp>
      <p:sp>
        <p:nvSpPr>
          <p:cNvPr id="16396" name="AutoShape 13"/>
          <p:cNvSpPr>
            <a:spLocks noChangeArrowheads="1"/>
          </p:cNvSpPr>
          <p:nvPr/>
        </p:nvSpPr>
        <p:spPr bwMode="auto">
          <a:xfrm>
            <a:off x="7734617" y="2438994"/>
            <a:ext cx="1010561" cy="460880"/>
          </a:xfrm>
          <a:prstGeom prst="wedgeRectCallout">
            <a:avLst>
              <a:gd name="adj1" fmla="val -68899"/>
              <a:gd name="adj2" fmla="val 3045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2002:15.3%</a:t>
            </a:r>
            <a:endParaRPr lang="en-US" sz="1000" dirty="0">
              <a:solidFill>
                <a:srgbClr val="000000"/>
              </a:solidFill>
            </a:endParaRPr>
          </a:p>
        </p:txBody>
      </p:sp>
      <p:sp>
        <p:nvSpPr>
          <p:cNvPr id="16402" name="AutoShape 19"/>
          <p:cNvSpPr>
            <a:spLocks noChangeArrowheads="1"/>
          </p:cNvSpPr>
          <p:nvPr/>
        </p:nvSpPr>
        <p:spPr bwMode="auto">
          <a:xfrm>
            <a:off x="5937549" y="4454339"/>
            <a:ext cx="1151052" cy="1040770"/>
          </a:xfrm>
          <a:prstGeom prst="wedgeRectCallout">
            <a:avLst>
              <a:gd name="adj1" fmla="val -64732"/>
              <a:gd name="adj2" fmla="val -10098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Twin Recessions; Interest Rate Hikes</a:t>
            </a:r>
          </a:p>
          <a:p>
            <a:pPr algn="ctr"/>
            <a:r>
              <a:rPr lang="en-US" sz="1200" b="1" dirty="0" smtClean="0">
                <a:solidFill>
                  <a:srgbClr val="000000"/>
                </a:solidFill>
              </a:rPr>
              <a:t>1987: 3.7%</a:t>
            </a:r>
            <a:endParaRPr lang="en-US" sz="1000" dirty="0">
              <a:solidFill>
                <a:srgbClr val="000000"/>
              </a:solidFill>
            </a:endParaRPr>
          </a:p>
        </p:txBody>
      </p:sp>
      <p:sp>
        <p:nvSpPr>
          <p:cNvPr id="16403" name="AutoShape 20"/>
          <p:cNvSpPr>
            <a:spLocks noChangeArrowheads="1"/>
          </p:cNvSpPr>
          <p:nvPr/>
        </p:nvSpPr>
        <p:spPr bwMode="auto">
          <a:xfrm>
            <a:off x="7174191" y="5187977"/>
            <a:ext cx="1037547" cy="638895"/>
          </a:xfrm>
          <a:prstGeom prst="wedgeRectCallout">
            <a:avLst>
              <a:gd name="adj1" fmla="val 25014"/>
              <a:gd name="adj2" fmla="val -1225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Recession:2010: -4.9%</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211738" y="3046883"/>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2015 3.4%</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NPW Premium Growth: Peaks &amp; Troughs in the P/C Insurance Industry, 1926 – 2015</a:t>
            </a:r>
          </a:p>
        </p:txBody>
      </p:sp>
      <p:sp>
        <p:nvSpPr>
          <p:cNvPr id="24" name="AutoShape 6"/>
          <p:cNvSpPr>
            <a:spLocks noChangeArrowheads="1"/>
          </p:cNvSpPr>
          <p:nvPr/>
        </p:nvSpPr>
        <p:spPr bwMode="auto">
          <a:xfrm>
            <a:off x="1624324" y="5345880"/>
            <a:ext cx="1893939" cy="440407"/>
          </a:xfrm>
          <a:prstGeom prst="wedgeRectCallout">
            <a:avLst>
              <a:gd name="adj1" fmla="val -61774"/>
              <a:gd name="adj2" fmla="val -1346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Depression</a:t>
            </a:r>
          </a:p>
          <a:p>
            <a:pPr algn="ctr"/>
            <a:r>
              <a:rPr lang="en-US" sz="1200" b="1" dirty="0" smtClean="0">
                <a:solidFill>
                  <a:srgbClr val="000000"/>
                </a:solidFill>
              </a:rPr>
              <a:t>1932: -15.9% max drop</a:t>
            </a:r>
            <a:endParaRPr lang="en-US" sz="1000" dirty="0">
              <a:solidFill>
                <a:srgbClr val="000000"/>
              </a:solidFill>
            </a:endParaRPr>
          </a:p>
        </p:txBody>
      </p:sp>
      <p:sp>
        <p:nvSpPr>
          <p:cNvPr id="28" name="AutoShape 7"/>
          <p:cNvSpPr>
            <a:spLocks noChangeArrowheads="1"/>
          </p:cNvSpPr>
          <p:nvPr/>
        </p:nvSpPr>
        <p:spPr bwMode="auto">
          <a:xfrm>
            <a:off x="2102082" y="1155700"/>
            <a:ext cx="1560046" cy="398828"/>
          </a:xfrm>
          <a:prstGeom prst="wedgeRectCallout">
            <a:avLst>
              <a:gd name="adj1" fmla="val -19425"/>
              <a:gd name="adj2" fmla="val 890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WW II Peak:</a:t>
            </a:r>
          </a:p>
          <a:p>
            <a:pPr algn="ctr"/>
            <a:r>
              <a:rPr lang="en-US" sz="1200" b="1" dirty="0" smtClean="0">
                <a:solidFill>
                  <a:srgbClr val="000000"/>
                </a:solidFill>
              </a:rPr>
              <a:t>1947: 26.2%</a:t>
            </a:r>
            <a:endParaRPr lang="en-US" sz="1000" dirty="0">
              <a:solidFill>
                <a:srgbClr val="000000"/>
              </a:solidFill>
            </a:endParaRPr>
          </a:p>
        </p:txBody>
      </p:sp>
      <p:sp>
        <p:nvSpPr>
          <p:cNvPr id="30" name="AutoShape 7"/>
          <p:cNvSpPr>
            <a:spLocks noChangeArrowheads="1"/>
          </p:cNvSpPr>
          <p:nvPr/>
        </p:nvSpPr>
        <p:spPr bwMode="auto">
          <a:xfrm>
            <a:off x="971945" y="1924104"/>
            <a:ext cx="1196332" cy="489440"/>
          </a:xfrm>
          <a:prstGeom prst="wedgeRectCallout">
            <a:avLst>
              <a:gd name="adj1" fmla="val 36234"/>
              <a:gd name="adj2" fmla="val 1025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Start of WW II</a:t>
            </a:r>
          </a:p>
          <a:p>
            <a:pPr algn="ctr"/>
            <a:r>
              <a:rPr lang="en-US" sz="1200" b="1" dirty="0" smtClean="0">
                <a:solidFill>
                  <a:srgbClr val="000000"/>
                </a:solidFill>
              </a:rPr>
              <a:t>1941: 15.8%</a:t>
            </a:r>
            <a:endParaRPr lang="en-US" sz="1000" dirty="0">
              <a:solidFill>
                <a:srgbClr val="000000"/>
              </a:solidFill>
            </a:endParaRPr>
          </a:p>
        </p:txBody>
      </p:sp>
      <p:sp>
        <p:nvSpPr>
          <p:cNvPr id="31" name="AutoShape 6"/>
          <p:cNvSpPr>
            <a:spLocks noChangeArrowheads="1"/>
          </p:cNvSpPr>
          <p:nvPr/>
        </p:nvSpPr>
        <p:spPr bwMode="blackWhite">
          <a:xfrm>
            <a:off x="2959655" y="4125731"/>
            <a:ext cx="2854763" cy="1145800"/>
          </a:xfrm>
          <a:prstGeom prst="wedgeRectCallout">
            <a:avLst>
              <a:gd name="adj1" fmla="val -7240"/>
              <a:gd name="adj2" fmla="val -81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Extended period of stability in growth and profitability.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3940215" y="1026522"/>
            <a:ext cx="3231916" cy="869168"/>
          </a:xfrm>
          <a:prstGeom prst="wedgeRectCallout">
            <a:avLst>
              <a:gd name="adj1" fmla="val 14"/>
              <a:gd name="adj2" fmla="val 839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premium growth was much higher in this period while troughs were comparable.  Rapid inflation, economic volatility, high interest rates, tort environment all played roles</a:t>
            </a:r>
            <a:endParaRPr lang="en-US" sz="1200" b="1" dirty="0">
              <a:solidFill>
                <a:schemeClr val="bg1"/>
              </a:solidFill>
              <a:cs typeface="+mn-cs"/>
            </a:endParaRPr>
          </a:p>
        </p:txBody>
      </p:sp>
      <p:sp>
        <p:nvSpPr>
          <p:cNvPr id="26" name="AutoShape 6"/>
          <p:cNvSpPr>
            <a:spLocks noChangeArrowheads="1"/>
          </p:cNvSpPr>
          <p:nvPr/>
        </p:nvSpPr>
        <p:spPr bwMode="blackWhite">
          <a:xfrm>
            <a:off x="6270172" y="2639118"/>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8170632" y="4053241"/>
            <a:ext cx="922303" cy="1118970"/>
          </a:xfrm>
          <a:prstGeom prst="wedgeRectCallout">
            <a:avLst>
              <a:gd name="adj1" fmla="val -12802"/>
              <a:gd name="adj2" fmla="val -627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Tree>
    <p:custDataLst>
      <p:tags r:id="rId2"/>
    </p:custDataLst>
    <p:extLst>
      <p:ext uri="{BB962C8B-B14F-4D97-AF65-F5344CB8AC3E}">
        <p14:creationId xmlns:p14="http://schemas.microsoft.com/office/powerpoint/2010/main" val="16607919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6"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11</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2007-2015</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2151271972"/>
              </p:ext>
            </p:extLst>
          </p:nvPr>
        </p:nvGraphicFramePr>
        <p:xfrm>
          <a:off x="36513" y="1712913"/>
          <a:ext cx="9051925" cy="4697412"/>
        </p:xfrm>
        <a:graphic>
          <a:graphicData uri="http://schemas.openxmlformats.org/presentationml/2006/ole">
            <mc:AlternateContent xmlns:mc="http://schemas.openxmlformats.org/markup-compatibility/2006">
              <mc:Choice xmlns:v="urn:schemas-microsoft-com:vml" Requires="v">
                <p:oleObj spid="_x0000_s28628059" name="Chart" r:id="rId4" imgW="5873798" imgH="3047861" progId="MSGraph.Chart.8">
                  <p:embed followColorScheme="full"/>
                </p:oleObj>
              </mc:Choice>
              <mc:Fallback>
                <p:oleObj name="Chart" r:id="rId4" imgW="5873798" imgH="3047861" progId="MSGraph.Chart.8">
                  <p:embed followColorScheme="full"/>
                  <p:pic>
                    <p:nvPicPr>
                      <p:cNvPr id="0" name=""/>
                      <p:cNvPicPr>
                        <a:picLocks noChangeAspect="1" noChangeArrowheads="1"/>
                      </p:cNvPicPr>
                      <p:nvPr/>
                    </p:nvPicPr>
                    <p:blipFill>
                      <a:blip r:embed="rId5"/>
                      <a:srcRect/>
                      <a:stretch>
                        <a:fillRect/>
                      </a:stretch>
                    </p:blipFill>
                    <p:spPr bwMode="auto">
                      <a:xfrm>
                        <a:off x="36513" y="1712913"/>
                        <a:ext cx="9051925" cy="4697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smtClean="0">
                <a:solidFill>
                  <a:srgbClr val="000000"/>
                </a:solidFill>
              </a:rPr>
              <a:t>NAIC via SNL Financial; </a:t>
            </a:r>
            <a:r>
              <a:rPr lang="en-US" sz="1100" dirty="0">
                <a:solidFill>
                  <a:srgbClr val="000000"/>
                </a:solidFill>
              </a:rPr>
              <a:t>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23345" y="2143125"/>
            <a:ext cx="2548655" cy="1526622"/>
          </a:xfrm>
          <a:prstGeom prst="wedgeRectCallout">
            <a:avLst>
              <a:gd name="adj1" fmla="val -69817"/>
              <a:gd name="adj2" fmla="val 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44 states showed commercial lines growth from 2007 through 2015</a:t>
            </a:r>
            <a:endParaRPr lang="en-US" b="1" dirty="0">
              <a:solidFill>
                <a:schemeClr val="bg1"/>
              </a:solidFill>
            </a:endParaRPr>
          </a:p>
        </p:txBody>
      </p:sp>
      <p:sp>
        <p:nvSpPr>
          <p:cNvPr id="10" name="Text Box 6"/>
          <p:cNvSpPr txBox="1">
            <a:spLocks noChangeArrowheads="1"/>
          </p:cNvSpPr>
          <p:nvPr/>
        </p:nvSpPr>
        <p:spPr bwMode="blackWhite">
          <a:xfrm>
            <a:off x="4933584" y="2192215"/>
            <a:ext cx="4062412" cy="98571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Commercial</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9.0%</a:t>
            </a:r>
            <a:endParaRPr lang="en-US" sz="1600" b="1" dirty="0">
              <a:solidFill>
                <a:schemeClr val="bg1"/>
              </a:solidFill>
              <a:cs typeface="+mn-cs"/>
            </a:endParaRPr>
          </a:p>
        </p:txBody>
      </p:sp>
    </p:spTree>
    <p:extLst>
      <p:ext uri="{BB962C8B-B14F-4D97-AF65-F5344CB8AC3E}">
        <p14:creationId xmlns:p14="http://schemas.microsoft.com/office/powerpoint/2010/main" val="20971364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12</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2007-2015</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901162909"/>
              </p:ext>
            </p:extLst>
          </p:nvPr>
        </p:nvGraphicFramePr>
        <p:xfrm>
          <a:off x="0" y="1717675"/>
          <a:ext cx="9107487" cy="4686300"/>
        </p:xfrm>
        <a:graphic>
          <a:graphicData uri="http://schemas.openxmlformats.org/presentationml/2006/ole">
            <mc:AlternateContent xmlns:mc="http://schemas.openxmlformats.org/markup-compatibility/2006">
              <mc:Choice xmlns:v="urn:schemas-microsoft-com:vml" Requires="v">
                <p:oleObj spid="_x0000_s28629084" name="Chart" r:id="rId4" imgW="5873798" imgH="3022508" progId="MSGraph.Chart.8">
                  <p:embed followColorScheme="full"/>
                </p:oleObj>
              </mc:Choice>
              <mc:Fallback>
                <p:oleObj name="Chart" r:id="rId4" imgW="5873798" imgH="3022508" progId="MSGraph.Chart.8">
                  <p:embed followColorScheme="full"/>
                  <p:pic>
                    <p:nvPicPr>
                      <p:cNvPr id="0" name=""/>
                      <p:cNvPicPr>
                        <a:picLocks noChangeAspect="1" noChangeArrowheads="1"/>
                      </p:cNvPicPr>
                      <p:nvPr/>
                    </p:nvPicPr>
                    <p:blipFill>
                      <a:blip r:embed="rId5"/>
                      <a:srcRect/>
                      <a:stretch>
                        <a:fillRect/>
                      </a:stretch>
                    </p:blipFill>
                    <p:spPr bwMode="auto">
                      <a:xfrm>
                        <a:off x="0" y="1717675"/>
                        <a:ext cx="9107487" cy="468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smtClean="0">
                <a:solidFill>
                  <a:srgbClr val="000000"/>
                </a:solidFill>
              </a:rPr>
              <a:t>NAIC via SNL Financial; </a:t>
            </a:r>
            <a:r>
              <a:rPr lang="en-US" sz="1100" dirty="0">
                <a:solidFill>
                  <a:srgbClr val="000000"/>
                </a:solidFill>
              </a:rPr>
              <a:t>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9" name="AutoShape 7"/>
          <p:cNvSpPr>
            <a:spLocks noChangeArrowheads="1"/>
          </p:cNvSpPr>
          <p:nvPr/>
        </p:nvSpPr>
        <p:spPr bwMode="blackWhite">
          <a:xfrm>
            <a:off x="3281680" y="4177901"/>
            <a:ext cx="3229560" cy="887177"/>
          </a:xfrm>
          <a:prstGeom prst="wedgeRectCallout">
            <a:avLst>
              <a:gd name="adj1" fmla="val 70085"/>
              <a:gd name="adj2" fmla="val -5093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Eight states still write less commercial business than they did in 2007</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7712165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13</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2007-2015*</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2024013328"/>
              </p:ext>
            </p:extLst>
          </p:nvPr>
        </p:nvGraphicFramePr>
        <p:xfrm>
          <a:off x="0" y="1674813"/>
          <a:ext cx="9142413" cy="4719637"/>
        </p:xfrm>
        <a:graphic>
          <a:graphicData uri="http://schemas.openxmlformats.org/presentationml/2006/ole">
            <mc:AlternateContent xmlns:mc="http://schemas.openxmlformats.org/markup-compatibility/2006">
              <mc:Choice xmlns:v="urn:schemas-microsoft-com:vml" Requires="v">
                <p:oleObj spid="_x0000_s28631128" name="Chart" r:id="rId4" imgW="5880039" imgH="3035392" progId="MSGraph.Chart.8">
                  <p:embed followColorScheme="full"/>
                </p:oleObj>
              </mc:Choice>
              <mc:Fallback>
                <p:oleObj name="Chart" r:id="rId4" imgW="5880039" imgH="3035392" progId="MSGraph.Chart.8">
                  <p:embed followColorScheme="full"/>
                  <p:pic>
                    <p:nvPicPr>
                      <p:cNvPr id="0" name=""/>
                      <p:cNvPicPr>
                        <a:picLocks noChangeAspect="1" noChangeArrowheads="1"/>
                      </p:cNvPicPr>
                      <p:nvPr/>
                    </p:nvPicPr>
                    <p:blipFill>
                      <a:blip r:embed="rId5"/>
                      <a:srcRect/>
                      <a:stretch>
                        <a:fillRect/>
                      </a:stretch>
                    </p:blipFill>
                    <p:spPr bwMode="auto">
                      <a:xfrm>
                        <a:off x="0" y="1674813"/>
                        <a:ext cx="9142413"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smtClean="0">
                <a:solidFill>
                  <a:srgbClr val="000000"/>
                </a:solidFill>
              </a:rPr>
              <a:t>NAIC data, sourced from S&amp;P Global Market Intelligence; </a:t>
            </a:r>
            <a:r>
              <a:rPr lang="en-US" sz="1100" dirty="0">
                <a:solidFill>
                  <a:srgbClr val="000000"/>
                </a:solidFill>
              </a:rPr>
              <a:t>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0" name="AutoShape 14"/>
          <p:cNvSpPr>
            <a:spLocks noChangeArrowheads="1"/>
          </p:cNvSpPr>
          <p:nvPr/>
        </p:nvSpPr>
        <p:spPr bwMode="blackWhite">
          <a:xfrm>
            <a:off x="4635500" y="1834198"/>
            <a:ext cx="3175000" cy="1641475"/>
          </a:xfrm>
          <a:prstGeom prst="wedgeRectCallout">
            <a:avLst>
              <a:gd name="adj1" fmla="val -111404"/>
              <a:gd name="adj2" fmla="val 249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27 states showed positive growth in the workers comp line from 2007 – 2015 (up from 13 through 2013 and 5 through 2012).</a:t>
            </a:r>
            <a:endParaRPr lang="en-US" b="1" dirty="0">
              <a:solidFill>
                <a:schemeClr val="bg1"/>
              </a:solidFill>
            </a:endParaRPr>
          </a:p>
        </p:txBody>
      </p:sp>
    </p:spTree>
    <p:extLst>
      <p:ext uri="{BB962C8B-B14F-4D97-AF65-F5344CB8AC3E}">
        <p14:creationId xmlns:p14="http://schemas.microsoft.com/office/powerpoint/2010/main" val="30514949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14</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2007-2015*</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3510900353"/>
              </p:ext>
            </p:extLst>
          </p:nvPr>
        </p:nvGraphicFramePr>
        <p:xfrm>
          <a:off x="0" y="1790700"/>
          <a:ext cx="9170988" cy="4733925"/>
        </p:xfrm>
        <a:graphic>
          <a:graphicData uri="http://schemas.openxmlformats.org/presentationml/2006/ole">
            <mc:AlternateContent xmlns:mc="http://schemas.openxmlformats.org/markup-compatibility/2006">
              <mc:Choice xmlns:v="urn:schemas-microsoft-com:vml" Requires="v">
                <p:oleObj spid="_x0000_s28632151" name="Chart" r:id="rId4" imgW="5880039" imgH="3035392" progId="MSGraph.Chart.8">
                  <p:embed followColorScheme="full"/>
                </p:oleObj>
              </mc:Choice>
              <mc:Fallback>
                <p:oleObj name="Chart" r:id="rId4" imgW="5880039" imgH="3035392" progId="MSGraph.Chart.8">
                  <p:embed followColorScheme="full"/>
                  <p:pic>
                    <p:nvPicPr>
                      <p:cNvPr id="0" name=""/>
                      <p:cNvPicPr>
                        <a:picLocks noChangeAspect="1" noChangeArrowheads="1"/>
                      </p:cNvPicPr>
                      <p:nvPr/>
                    </p:nvPicPr>
                    <p:blipFill>
                      <a:blip r:embed="rId5"/>
                      <a:srcRect/>
                      <a:stretch>
                        <a:fillRect/>
                      </a:stretch>
                    </p:blipFill>
                    <p:spPr bwMode="auto">
                      <a:xfrm>
                        <a:off x="0" y="1790700"/>
                        <a:ext cx="9170988"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NAIC data, sourced from S&amp;P Global Market </a:t>
            </a:r>
            <a:r>
              <a:rPr lang="en-US" sz="1100" dirty="0" smtClean="0">
                <a:solidFill>
                  <a:srgbClr val="000000"/>
                </a:solidFill>
              </a:rPr>
              <a:t>Intelligence; </a:t>
            </a:r>
            <a:r>
              <a:rPr lang="en-US" sz="1100" dirty="0">
                <a:solidFill>
                  <a:srgbClr val="000000"/>
                </a:solidFill>
              </a:rPr>
              <a:t>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438275" y="4009231"/>
            <a:ext cx="3441700" cy="1450975"/>
          </a:xfrm>
          <a:prstGeom prst="wedgeRectCallout">
            <a:avLst>
              <a:gd name="adj1" fmla="val 91377"/>
              <a:gd name="adj2" fmla="val 968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a:t>
            </a:r>
            <a:r>
              <a:rPr lang="en-US" b="1" dirty="0" smtClean="0">
                <a:solidFill>
                  <a:schemeClr val="bg1"/>
                </a:solidFill>
              </a:rPr>
              <a:t>some of the </a:t>
            </a:r>
            <a:r>
              <a:rPr lang="en-US" b="1" dirty="0">
                <a:solidFill>
                  <a:schemeClr val="bg1"/>
                </a:solidFill>
              </a:rPr>
              <a:t>most negative net change in premiums of the past </a:t>
            </a:r>
            <a:r>
              <a:rPr lang="en-US" b="1" dirty="0" smtClean="0">
                <a:solidFill>
                  <a:schemeClr val="bg1"/>
                </a:solidFill>
              </a:rPr>
              <a:t>8 years</a:t>
            </a:r>
            <a:endParaRPr lang="en-US" b="1" dirty="0">
              <a:solidFill>
                <a:schemeClr val="bg1"/>
              </a:solidFill>
            </a:endParaRPr>
          </a:p>
        </p:txBody>
      </p:sp>
    </p:spTree>
    <p:extLst>
      <p:ext uri="{BB962C8B-B14F-4D97-AF65-F5344CB8AC3E}">
        <p14:creationId xmlns:p14="http://schemas.microsoft.com/office/powerpoint/2010/main" val="17811361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15</a:t>
            </a:fld>
            <a:endParaRPr lang="en-US" altLang="en-US" smtClean="0"/>
          </a:p>
        </p:txBody>
      </p:sp>
      <p:sp>
        <p:nvSpPr>
          <p:cNvPr id="58373" name="Rectangle 2"/>
          <p:cNvSpPr>
            <a:spLocks noGrp="1" noChangeArrowheads="1"/>
          </p:cNvSpPr>
          <p:nvPr>
            <p:ph type="title"/>
          </p:nvPr>
        </p:nvSpPr>
        <p:spPr/>
        <p:txBody>
          <a:bodyPr/>
          <a:lstStyle/>
          <a:p>
            <a:r>
              <a:rPr lang="en-US" altLang="en-US" sz="2400" dirty="0" smtClean="0">
                <a:latin typeface="Arial" panose="020B0604020202020204" pitchFamily="34" charset="0"/>
              </a:rPr>
              <a:t>U.S. INSURANCE MERGERS AND ACQUISITIONS,</a:t>
            </a:r>
            <a:br>
              <a:rPr lang="en-US" altLang="en-US" sz="2400" dirty="0" smtClean="0">
                <a:latin typeface="Arial" panose="020B0604020202020204" pitchFamily="34" charset="0"/>
              </a:rPr>
            </a:br>
            <a:r>
              <a:rPr lang="en-US" altLang="en-US" sz="2400" dirty="0" smtClean="0">
                <a:latin typeface="Arial" panose="020B0604020202020204" pitchFamily="34" charset="0"/>
              </a:rPr>
              <a:t>P/C SECTOR, 1994-2015E (1)</a:t>
            </a:r>
          </a:p>
        </p:txBody>
      </p:sp>
      <p:graphicFrame>
        <p:nvGraphicFramePr>
          <p:cNvPr id="58374" name="Object 3"/>
          <p:cNvGraphicFramePr>
            <a:graphicFrameLocks noGrp="1"/>
          </p:cNvGraphicFramePr>
          <p:nvPr>
            <p:ph type="chart" idx="4294967295"/>
            <p:extLst/>
          </p:nvPr>
        </p:nvGraphicFramePr>
        <p:xfrm>
          <a:off x="282575" y="1690688"/>
          <a:ext cx="8542337" cy="4513262"/>
        </p:xfrm>
        <a:graphic>
          <a:graphicData uri="http://schemas.openxmlformats.org/presentationml/2006/ole">
            <mc:AlternateContent xmlns:mc="http://schemas.openxmlformats.org/markup-compatibility/2006">
              <mc:Choice xmlns:v="urn:schemas-microsoft-com:vml" Requires="v">
                <p:oleObj spid="_x0000_s28663852" name="Chart" r:id="rId4" imgW="5721502" imgH="3022508" progId="MSGraph.Chart.8">
                  <p:embed followColorScheme="full"/>
                </p:oleObj>
              </mc:Choice>
              <mc:Fallback>
                <p:oleObj name="Chart" r:id="rId4" imgW="5721502" imgH="3022508" progId="MSGraph.Chart.8">
                  <p:embed followColorScheme="full"/>
                  <p:pic>
                    <p:nvPicPr>
                      <p:cNvPr id="0" name=""/>
                      <p:cNvPicPr>
                        <a:picLocks noGrp="1" noChangeArrowheads="1"/>
                      </p:cNvPicPr>
                      <p:nvPr/>
                    </p:nvPicPr>
                    <p:blipFill>
                      <a:blip r:embed="rId5"/>
                      <a:srcRect/>
                      <a:stretch>
                        <a:fillRect/>
                      </a:stretch>
                    </p:blipFill>
                    <p:spPr bwMode="gray">
                      <a:xfrm>
                        <a:off x="282575" y="1690688"/>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Millions)</a:t>
            </a:r>
          </a:p>
        </p:txBody>
      </p:sp>
      <p:sp>
        <p:nvSpPr>
          <p:cNvPr id="58376" name="Rectangle 5"/>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(1) Includes transactions where a U.S. company was the acquirer and/or the target.</a:t>
            </a:r>
          </a:p>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a:t>Source: Conning proprietary </a:t>
            </a:r>
            <a:r>
              <a:rPr lang="en-US" altLang="en-US" sz="1100" dirty="0" smtClean="0"/>
              <a:t>database; 2015 I.I.I. estimate.</a:t>
            </a:r>
            <a:endParaRPr lang="en-US" altLang="en-US" sz="1100" dirty="0"/>
          </a:p>
        </p:txBody>
      </p:sp>
      <p:sp>
        <p:nvSpPr>
          <p:cNvPr id="1989639" name="AutoShape 7"/>
          <p:cNvSpPr>
            <a:spLocks noChangeArrowheads="1"/>
          </p:cNvSpPr>
          <p:nvPr/>
        </p:nvSpPr>
        <p:spPr bwMode="blackWhite">
          <a:xfrm>
            <a:off x="5785944" y="1517650"/>
            <a:ext cx="1993599" cy="1082198"/>
          </a:xfrm>
          <a:prstGeom prst="wedgeRectCallout">
            <a:avLst>
              <a:gd name="adj1" fmla="val 40341"/>
              <a:gd name="adj2" fmla="val 1122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panose="020B0604020202020204" pitchFamily="34" charset="0"/>
                <a:cs typeface="Arial" panose="020B0604020202020204" pitchFamily="34" charset="0"/>
              </a:rPr>
              <a:t>M&amp;A activity in the P/C sector </a:t>
            </a:r>
            <a:r>
              <a:rPr lang="en-US" sz="1600" b="1" dirty="0" smtClean="0">
                <a:solidFill>
                  <a:schemeClr val="bg1"/>
                </a:solidFill>
                <a:latin typeface="Arial" panose="020B0604020202020204" pitchFamily="34" charset="0"/>
                <a:cs typeface="Arial" panose="020B0604020202020204" pitchFamily="34" charset="0"/>
              </a:rPr>
              <a:t>was up sharply in 2015</a:t>
            </a:r>
            <a:endParaRPr lang="en-US" sz="1600" b="1" dirty="0">
              <a:solidFill>
                <a:schemeClr val="bg1"/>
              </a:solidFill>
              <a:latin typeface="Arial" panose="020B0604020202020204" pitchFamily="34" charset="0"/>
              <a:cs typeface="Arial" panose="020B0604020202020204" pitchFamily="34" charset="0"/>
            </a:endParaRPr>
          </a:p>
        </p:txBody>
      </p:sp>
      <p:sp>
        <p:nvSpPr>
          <p:cNvPr id="10" name="AutoShape 8"/>
          <p:cNvSpPr>
            <a:spLocks noChangeArrowheads="1"/>
          </p:cNvSpPr>
          <p:nvPr/>
        </p:nvSpPr>
        <p:spPr bwMode="blackWhite">
          <a:xfrm>
            <a:off x="3664688" y="1098550"/>
            <a:ext cx="1813035" cy="1379060"/>
          </a:xfrm>
          <a:prstGeom prst="wedgeRectCallout">
            <a:avLst>
              <a:gd name="adj1" fmla="val -74753"/>
              <a:gd name="adj2" fmla="val 2752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latin typeface="Arial" panose="020B0604020202020204" pitchFamily="34" charset="0"/>
                <a:cs typeface="Arial" panose="020B0604020202020204" pitchFamily="34" charset="0"/>
              </a:rPr>
              <a:t>M&amp;A activity in 2015 will likely reach its highest level since 1998</a:t>
            </a:r>
            <a:endParaRPr lang="en-US"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73815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16</a:t>
            </a:fld>
            <a:endParaRPr lang="en-US" altLang="en-US" smtClean="0"/>
          </a:p>
        </p:txBody>
      </p:sp>
      <p:sp>
        <p:nvSpPr>
          <p:cNvPr id="58373" name="Rectangle 2"/>
          <p:cNvSpPr>
            <a:spLocks noGrp="1" noChangeArrowheads="1"/>
          </p:cNvSpPr>
          <p:nvPr>
            <p:ph type="title"/>
          </p:nvPr>
        </p:nvSpPr>
        <p:spPr>
          <a:xfrm>
            <a:off x="44450" y="90488"/>
            <a:ext cx="7951470" cy="860425"/>
          </a:xfrm>
        </p:spPr>
        <p:txBody>
          <a:bodyPr/>
          <a:lstStyle/>
          <a:p>
            <a:r>
              <a:rPr lang="en-US" altLang="en-US" sz="2800" dirty="0" smtClean="0">
                <a:latin typeface="Arial" panose="020B0604020202020204" pitchFamily="34" charset="0"/>
              </a:rPr>
              <a:t>M&amp;A Activity Is Shifting Toward North America and Asia and Away from Europe</a:t>
            </a:r>
          </a:p>
        </p:txBody>
      </p:sp>
      <p:sp>
        <p:nvSpPr>
          <p:cNvPr id="58376" name="Rectangle 5"/>
          <p:cNvSpPr>
            <a:spLocks noChangeArrowheads="1"/>
          </p:cNvSpPr>
          <p:nvPr/>
        </p:nvSpPr>
        <p:spPr bwMode="auto">
          <a:xfrm>
            <a:off x="0" y="6389410"/>
            <a:ext cx="75692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a:t>
            </a:r>
            <a:endParaRPr lang="en-US" altLang="en-US" sz="1100" dirty="0"/>
          </a:p>
          <a:p>
            <a:pPr>
              <a:lnSpc>
                <a:spcPct val="85000"/>
              </a:lnSpc>
              <a:spcBef>
                <a:spcPct val="25000"/>
              </a:spcBef>
              <a:buClr>
                <a:schemeClr val="accent2"/>
              </a:buClr>
              <a:buFont typeface="Wingdings" panose="05000000000000000000" pitchFamily="2" charset="2"/>
              <a:buNone/>
            </a:pPr>
            <a:endParaRPr lang="en-US" altLang="en-US" sz="1100" dirty="0"/>
          </a:p>
        </p:txBody>
      </p:sp>
      <p:sp>
        <p:nvSpPr>
          <p:cNvPr id="12" name="Rectangle 5"/>
          <p:cNvSpPr>
            <a:spLocks noChangeArrowheads="1"/>
          </p:cNvSpPr>
          <p:nvPr/>
        </p:nvSpPr>
        <p:spPr bwMode="auto">
          <a:xfrm>
            <a:off x="0" y="6431729"/>
            <a:ext cx="7569200"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Source</a:t>
            </a:r>
            <a:r>
              <a:rPr lang="en-US" altLang="en-US" sz="1100" dirty="0"/>
              <a:t>: </a:t>
            </a:r>
            <a:r>
              <a:rPr lang="en-US" altLang="en-US" sz="1100" dirty="0" smtClean="0"/>
              <a:t>Thomson Reuters as of Oct. 2015 from Geneva Association Newsletter </a:t>
            </a:r>
            <a:r>
              <a:rPr lang="en-US" altLang="en-US" sz="1100" i="1" dirty="0" smtClean="0"/>
              <a:t>Insurance and Finance</a:t>
            </a:r>
            <a:r>
              <a:rPr lang="en-US" altLang="en-US" sz="1100" dirty="0" smtClean="0"/>
              <a:t>, Jan. 2016, presentation “</a:t>
            </a:r>
            <a:r>
              <a:rPr lang="en-US" altLang="en-US" sz="1100" i="1" dirty="0" smtClean="0"/>
              <a:t>Facts vs. Sentiment: Deals in the Insurance Sector</a:t>
            </a:r>
            <a:r>
              <a:rPr lang="en-US" altLang="en-US" sz="1100" dirty="0" smtClean="0"/>
              <a:t>,” by Aviva CEO Mark Wilson.</a:t>
            </a:r>
            <a:endParaRPr lang="en-US" altLang="en-US" sz="1100" dirty="0"/>
          </a:p>
        </p:txBody>
      </p:sp>
      <p:sp>
        <p:nvSpPr>
          <p:cNvPr id="3" name="Rectangle 2"/>
          <p:cNvSpPr/>
          <p:nvPr/>
        </p:nvSpPr>
        <p:spPr>
          <a:xfrm>
            <a:off x="85725" y="5979836"/>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228920" y="2074227"/>
            <a:ext cx="8819830" cy="4243885"/>
          </a:xfrm>
          <a:prstGeom prst="rect">
            <a:avLst/>
          </a:prstGeom>
        </p:spPr>
      </p:pic>
      <p:sp>
        <p:nvSpPr>
          <p:cNvPr id="13" name="Rectangle 12"/>
          <p:cNvSpPr/>
          <p:nvPr/>
        </p:nvSpPr>
        <p:spPr>
          <a:xfrm>
            <a:off x="151765" y="6004324"/>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utoShape 7"/>
          <p:cNvSpPr>
            <a:spLocks noChangeArrowheads="1"/>
          </p:cNvSpPr>
          <p:nvPr/>
        </p:nvSpPr>
        <p:spPr bwMode="blackWhite">
          <a:xfrm>
            <a:off x="5024905" y="1093509"/>
            <a:ext cx="2320775" cy="877530"/>
          </a:xfrm>
          <a:prstGeom prst="wedgeRectCallout">
            <a:avLst>
              <a:gd name="adj1" fmla="val 53708"/>
              <a:gd name="adj2" fmla="val 132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Asian, N. American deal volumes were up sharply in 2015</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4167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17</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a:t>
            </a:fld>
            <a:endParaRPr lang="en-US"/>
          </a:p>
        </p:txBody>
      </p:sp>
    </p:spTree>
    <p:extLst>
      <p:ext uri="{BB962C8B-B14F-4D97-AF65-F5344CB8AC3E}">
        <p14:creationId xmlns:p14="http://schemas.microsoft.com/office/powerpoint/2010/main" val="50607352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2000–2015</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3720132534"/>
              </p:ext>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534984" name="Chart" r:id="rId4" imgW="5626213" imgH="2438539" progId="MSGraph.Chart.8">
                  <p:embed followColorScheme="full"/>
                </p:oleObj>
              </mc:Choice>
              <mc:Fallback>
                <p:oleObj name="Chart" r:id="rId4" imgW="5626213" imgH="2438539"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 investment income </a:t>
            </a:r>
            <a:r>
              <a:rPr lang="en-US" sz="2000" b="1" dirty="0">
                <a:solidFill>
                  <a:srgbClr val="FFFFFF"/>
                </a:solidFill>
              </a:rPr>
              <a:t>f</a:t>
            </a:r>
            <a:r>
              <a:rPr lang="en-US" sz="2000" b="1" dirty="0" smtClean="0">
                <a:solidFill>
                  <a:srgbClr val="FFFFFF"/>
                </a:solidFill>
              </a:rPr>
              <a:t>ell in 2012, 2013 and 2014 but showed a small (1.9%) increase in 2015—a trend that may continue.</a:t>
            </a:r>
            <a:endParaRPr lang="en-US" sz="2000" b="1" dirty="0">
              <a:solidFill>
                <a:srgbClr val="FFFFFF"/>
              </a:solidFill>
            </a:endParaRPr>
          </a:p>
        </p:txBody>
      </p:sp>
      <p:sp>
        <p:nvSpPr>
          <p:cNvPr id="58373" name="Rectangle 5"/>
          <p:cNvSpPr>
            <a:spLocks noChangeArrowheads="1"/>
          </p:cNvSpPr>
          <p:nvPr/>
        </p:nvSpPr>
        <p:spPr bwMode="auto">
          <a:xfrm>
            <a:off x="-1" y="6606839"/>
            <a:ext cx="8915401" cy="290849"/>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35414386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19</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1990–2016*</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March 2016.</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ext uri="{D42A27DB-BD31-4B8C-83A1-F6EECF244321}">
                <p14:modId xmlns:p14="http://schemas.microsoft.com/office/powerpoint/2010/main" val="3478597774"/>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565667" name="Chart" r:id="rId5" imgW="5562548" imgH="2921092" progId="MSGraph.Chart.8">
                  <p:embed followColorScheme="full"/>
                </p:oleObj>
              </mc:Choice>
              <mc:Fallback>
                <p:oleObj name="Chart" r:id="rId5" imgW="5562548" imgH="292109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149600" y="1143000"/>
            <a:ext cx="3079750" cy="809625"/>
          </a:xfrm>
          <a:prstGeom prst="wedgeRectCallout">
            <a:avLst>
              <a:gd name="adj1" fmla="val 19290"/>
              <a:gd name="adj2" fmla="val 1922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for </a:t>
            </a:r>
            <a:r>
              <a:rPr lang="en-US" sz="1400" b="1" dirty="0" smtClean="0">
                <a:solidFill>
                  <a:schemeClr val="bg1"/>
                </a:solidFill>
              </a:rPr>
              <a:t>more than a </a:t>
            </a:r>
            <a:r>
              <a:rPr lang="en-US" sz="1400" b="1" dirty="0">
                <a:solidFill>
                  <a:schemeClr val="bg1"/>
                </a:solidFill>
              </a:rPr>
              <a:t>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29522"/>
              <a:gd name="adj2" fmla="val 11523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Despite the Fed’s  December 2015 rate hike, yield remain low though short-term yields have seen some gains</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19</a:t>
            </a:fld>
            <a:endParaRPr lang="en-US"/>
          </a:p>
        </p:txBody>
      </p:sp>
      <p:sp>
        <p:nvSpPr>
          <p:cNvPr id="14" name="Rectangle 7"/>
          <p:cNvSpPr>
            <a:spLocks noChangeArrowheads="1"/>
          </p:cNvSpPr>
          <p:nvPr/>
        </p:nvSpPr>
        <p:spPr bwMode="grayWhite">
          <a:xfrm>
            <a:off x="7819697" y="3657928"/>
            <a:ext cx="1062827"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17191894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2</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76262" y="2167867"/>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Insurance Industry Financial Overview</a:t>
            </a:r>
          </a:p>
        </p:txBody>
      </p:sp>
      <p:sp>
        <p:nvSpPr>
          <p:cNvPr id="2152456" name="Rectangle 8"/>
          <p:cNvSpPr>
            <a:spLocks noChangeArrowheads="1"/>
          </p:cNvSpPr>
          <p:nvPr/>
        </p:nvSpPr>
        <p:spPr bwMode="auto">
          <a:xfrm>
            <a:off x="0" y="3564867"/>
            <a:ext cx="8963025" cy="2363724"/>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2015: Second-Best Year in the            Post-Crisis Era &amp; Carbon Copy of 2014</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i="1" dirty="0" smtClean="0">
                <a:solidFill>
                  <a:srgbClr val="225A7A"/>
                </a:solidFill>
              </a:rPr>
              <a:t>Modest CATs, Reserve Releases</a:t>
            </a:r>
            <a:endParaRPr lang="en-US" sz="3600" b="1" i="1" dirty="0" smtClean="0">
              <a:solidFill>
                <a:srgbClr val="FF0000"/>
              </a:solidFill>
            </a:endParaRP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i="1" dirty="0" smtClean="0">
                <a:solidFill>
                  <a:srgbClr val="FF0000"/>
                </a:solidFill>
              </a:rPr>
              <a:t>Workers Comp Helped Too</a:t>
            </a:r>
            <a:endParaRPr lang="en-US" sz="36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a:t>
            </a:fld>
            <a:endParaRPr lang="en-US"/>
          </a:p>
        </p:txBody>
      </p:sp>
    </p:spTree>
    <p:extLst>
      <p:ext uri="{BB962C8B-B14F-4D97-AF65-F5344CB8AC3E}">
        <p14:creationId xmlns:p14="http://schemas.microsoft.com/office/powerpoint/2010/main" val="1403168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0" y="98947"/>
            <a:ext cx="7910830" cy="860425"/>
          </a:xfrm>
        </p:spPr>
        <p:txBody>
          <a:bodyPr/>
          <a:lstStyle/>
          <a:p>
            <a:r>
              <a:rPr lang="en-US" dirty="0" smtClean="0"/>
              <a:t>Net Investment Yield on Property/ Casualty Insurance Invested Assets, 2007–2016P*</a:t>
            </a:r>
            <a:endParaRPr lang="en-US" baseline="30000" dirty="0" smtClean="0"/>
          </a:p>
        </p:txBody>
      </p:sp>
      <p:graphicFrame>
        <p:nvGraphicFramePr>
          <p:cNvPr id="58370" name="Object 3"/>
          <p:cNvGraphicFramePr>
            <a:graphicFrameLocks/>
          </p:cNvGraphicFramePr>
          <p:nvPr>
            <p:extLst>
              <p:ext uri="{D42A27DB-BD31-4B8C-83A1-F6EECF244321}">
                <p14:modId xmlns:p14="http://schemas.microsoft.com/office/powerpoint/2010/main" val="4146710826"/>
              </p:ext>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566687"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94339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b="1" dirty="0">
                <a:solidFill>
                  <a:srgbClr val="FFFFFF"/>
                </a:solidFill>
              </a:rPr>
              <a:t>The yield on invested assets remains low relative to pre-crisis yields.  The Fed’s plan to raise interest rates in late 2015 has </a:t>
            </a:r>
            <a:r>
              <a:rPr lang="en-US" b="1" dirty="0" smtClean="0">
                <a:solidFill>
                  <a:srgbClr val="FFFFFF"/>
                </a:solidFill>
              </a:rPr>
              <a:t>pushed </a:t>
            </a:r>
            <a:r>
              <a:rPr lang="en-US" b="1" dirty="0">
                <a:solidFill>
                  <a:srgbClr val="FFFFFF"/>
                </a:solidFill>
              </a:rPr>
              <a:t>up some yields, albeit quite modestly</a:t>
            </a:r>
            <a:r>
              <a:rPr lang="en-US" sz="1500" b="1" dirty="0">
                <a:solidFill>
                  <a:srgbClr val="FFFFFF"/>
                </a:solidFill>
              </a:rPr>
              <a:t>.</a:t>
            </a:r>
          </a:p>
        </p:txBody>
      </p:sp>
      <p:sp>
        <p:nvSpPr>
          <p:cNvPr id="58373" name="Rectangle 5"/>
          <p:cNvSpPr>
            <a:spLocks noChangeArrowheads="1"/>
          </p:cNvSpPr>
          <p:nvPr/>
        </p:nvSpPr>
        <p:spPr bwMode="auto">
          <a:xfrm>
            <a:off x="0" y="6601259"/>
            <a:ext cx="7472855" cy="242374"/>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1000" dirty="0" smtClean="0"/>
              <a:t>Sources</a:t>
            </a:r>
            <a:r>
              <a:rPr lang="en-US" sz="1000" dirty="0"/>
              <a:t>: </a:t>
            </a:r>
            <a:r>
              <a:rPr lang="en-US" sz="1000" dirty="0" smtClean="0"/>
              <a:t>A.M. Best; 2015E-2016P figures from A.M. Best P/C Review and Preview, Feb. 2016; </a:t>
            </a:r>
            <a:r>
              <a:rPr lang="en-US" sz="1000" dirty="0"/>
              <a:t>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5528857" y="1650103"/>
            <a:ext cx="2441575" cy="845480"/>
          </a:xfrm>
          <a:prstGeom prst="wedgeRectCallout">
            <a:avLst>
              <a:gd name="adj1" fmla="val 40480"/>
              <a:gd name="adj2" fmla="val 2353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smtClean="0">
                <a:solidFill>
                  <a:schemeClr val="bg1"/>
                </a:solidFill>
                <a:latin typeface="Arial" pitchFamily="34" charset="0"/>
                <a:cs typeface="+mn-cs"/>
              </a:rPr>
              <a:t>Estimated book </a:t>
            </a:r>
            <a:r>
              <a:rPr lang="en-US" sz="1500" b="1" dirty="0">
                <a:solidFill>
                  <a:schemeClr val="bg1"/>
                </a:solidFill>
                <a:latin typeface="Arial" pitchFamily="34" charset="0"/>
                <a:cs typeface="+mn-cs"/>
              </a:rPr>
              <a:t>yield in </a:t>
            </a:r>
            <a:r>
              <a:rPr lang="en-US" sz="1500" b="1" dirty="0" smtClean="0">
                <a:solidFill>
                  <a:schemeClr val="bg1"/>
                </a:solidFill>
                <a:latin typeface="Arial" pitchFamily="34" charset="0"/>
                <a:cs typeface="+mn-cs"/>
              </a:rPr>
              <a:t>2016 is </a:t>
            </a:r>
            <a:r>
              <a:rPr lang="en-US" sz="1500" b="1" dirty="0">
                <a:solidFill>
                  <a:schemeClr val="bg1"/>
                </a:solidFill>
                <a:latin typeface="Arial" pitchFamily="34" charset="0"/>
                <a:cs typeface="+mn-cs"/>
              </a:rPr>
              <a:t>down </a:t>
            </a:r>
            <a:r>
              <a:rPr lang="en-US" sz="1500" b="1" dirty="0" smtClean="0">
                <a:solidFill>
                  <a:schemeClr val="bg1"/>
                </a:solidFill>
                <a:latin typeface="Arial" pitchFamily="34" charset="0"/>
                <a:cs typeface="+mn-cs"/>
              </a:rPr>
              <a:t>about 140 </a:t>
            </a:r>
            <a:r>
              <a:rPr lang="en-US" sz="1500" b="1" dirty="0">
                <a:solidFill>
                  <a:schemeClr val="bg1"/>
                </a:solidFill>
                <a:latin typeface="Arial" pitchFamily="34" charset="0"/>
                <a:cs typeface="+mn-cs"/>
              </a:rPr>
              <a:t>BP from pre-crisis levels</a:t>
            </a:r>
          </a:p>
        </p:txBody>
      </p:sp>
    </p:spTree>
    <p:extLst>
      <p:ext uri="{BB962C8B-B14F-4D97-AF65-F5344CB8AC3E}">
        <p14:creationId xmlns:p14="http://schemas.microsoft.com/office/powerpoint/2010/main" val="1176506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21</a:t>
            </a:fld>
            <a:endParaRPr lang="en-US" smtClean="0"/>
          </a:p>
        </p:txBody>
      </p:sp>
      <p:sp>
        <p:nvSpPr>
          <p:cNvPr id="66566" name="Rectangle 11"/>
          <p:cNvSpPr>
            <a:spLocks noGrp="1" noChangeArrowheads="1"/>
          </p:cNvSpPr>
          <p:nvPr>
            <p:ph type="title"/>
          </p:nvPr>
        </p:nvSpPr>
        <p:spPr/>
        <p:txBody>
          <a:bodyPr/>
          <a:lstStyle/>
          <a:p>
            <a:r>
              <a:rPr lang="en-US" dirty="0" smtClean="0"/>
              <a:t>Interest Rate Forecasts: 2016 – 2021</a:t>
            </a:r>
          </a:p>
        </p:txBody>
      </p:sp>
      <p:graphicFrame>
        <p:nvGraphicFramePr>
          <p:cNvPr id="66562" name="Object 4"/>
          <p:cNvGraphicFramePr>
            <a:graphicFrameLocks noChangeAspect="1"/>
          </p:cNvGraphicFramePr>
          <p:nvPr>
            <p:extLst>
              <p:ext uri="{D42A27DB-BD31-4B8C-83A1-F6EECF244321}">
                <p14:modId xmlns:p14="http://schemas.microsoft.com/office/powerpoint/2010/main" val="1593394469"/>
              </p:ext>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543177"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46920" y="5447440"/>
            <a:ext cx="8760542" cy="758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anose="020B0604020202020204" pitchFamily="34" charset="0"/>
                <a:cs typeface="Arial" panose="020B0604020202020204" pitchFamily="34" charset="0"/>
              </a:rPr>
              <a:t>A full normalization of interest rates is unlikely until 2019, more than a decade after the onset of the financial crisis.</a:t>
            </a:r>
            <a:endParaRPr lang="en-US" b="1" dirty="0">
              <a:solidFill>
                <a:srgbClr val="FFFFFF"/>
              </a:solidFill>
              <a:latin typeface="Arial" panose="020B0604020202020204" pitchFamily="34" charset="0"/>
              <a:cs typeface="Arial" panose="020B0604020202020204" pitchFamily="34" charset="0"/>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Yield (%)</a:t>
            </a:r>
            <a:endParaRPr lang="en-US" sz="1600" b="1" dirty="0">
              <a:solidFill>
                <a:srgbClr val="225A7A"/>
              </a:solidFill>
            </a:endParaRPr>
          </a:p>
        </p:txBody>
      </p:sp>
      <p:sp>
        <p:nvSpPr>
          <p:cNvPr id="12" name="Rectangle 5"/>
          <p:cNvSpPr>
            <a:spLocks noChangeArrowheads="1"/>
          </p:cNvSpPr>
          <p:nvPr/>
        </p:nvSpPr>
        <p:spPr bwMode="auto">
          <a:xfrm>
            <a:off x="0" y="6449878"/>
            <a:ext cx="8601075"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latin typeface="Arial "/>
              </a:rPr>
              <a:t>Sources: Blue Chip Economic Indicators (4/16 for 2016 and 2017; for 2018-2021 3/16 issue); Insurance Info. Institute. </a:t>
            </a:r>
            <a:endParaRPr lang="en-US" sz="1100" dirty="0">
              <a:latin typeface="Arial "/>
            </a:endParaRPr>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3-Month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10-Year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8" name="AutoShape 38"/>
          <p:cNvSpPr>
            <a:spLocks noChangeArrowheads="1"/>
          </p:cNvSpPr>
          <p:nvPr/>
        </p:nvSpPr>
        <p:spPr bwMode="blackWhite">
          <a:xfrm>
            <a:off x="6742113" y="3545840"/>
            <a:ext cx="2306637" cy="1243678"/>
          </a:xfrm>
          <a:prstGeom prst="wedgeRectCallout">
            <a:avLst>
              <a:gd name="adj1" fmla="val -110599"/>
              <a:gd name="adj2" fmla="val -36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latin typeface="Arial" panose="020B0604020202020204" pitchFamily="34" charset="0"/>
                <a:cs typeface="Arial" panose="020B0604020202020204" pitchFamily="34" charset="0"/>
              </a:rPr>
              <a:t>The end of the Fed’s QE program in 2014 and a stronger economy have yet to push longer-term yields much higher</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23886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smtClean="0">
                <a:solidFill>
                  <a:schemeClr val="bg1"/>
                </a:solidFill>
              </a:rPr>
              <a:t>Profitability &amp; Politics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22</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22</a:t>
            </a:fld>
            <a:endParaRPr lang="en-US"/>
          </a:p>
        </p:txBody>
      </p:sp>
      <p:sp>
        <p:nvSpPr>
          <p:cNvPr id="10" name="Rectangle 8"/>
          <p:cNvSpPr>
            <a:spLocks noChangeArrowheads="1"/>
          </p:cNvSpPr>
          <p:nvPr/>
        </p:nvSpPr>
        <p:spPr bwMode="auto">
          <a:xfrm>
            <a:off x="449194" y="4919931"/>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How Is Profitability Affected by the President’s Political Party?</a:t>
            </a:r>
            <a:endParaRPr lang="en-US" sz="4000" b="1" i="1" dirty="0">
              <a:solidFill>
                <a:srgbClr val="FF0000"/>
              </a:solidFill>
            </a:endParaRPr>
          </a:p>
        </p:txBody>
      </p:sp>
    </p:spTree>
    <p:extLst>
      <p:ext uri="{BB962C8B-B14F-4D97-AF65-F5344CB8AC3E}">
        <p14:creationId xmlns:p14="http://schemas.microsoft.com/office/powerpoint/2010/main" val="23478878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type="chart" idx="4294967295"/>
            <p:extLst>
              <p:ext uri="{D42A27DB-BD31-4B8C-83A1-F6EECF244321}">
                <p14:modId xmlns:p14="http://schemas.microsoft.com/office/powerpoint/2010/main" val="165022682"/>
              </p:ext>
            </p:extLst>
          </p:nvPr>
        </p:nvGraphicFramePr>
        <p:xfrm>
          <a:off x="17463" y="1228725"/>
          <a:ext cx="8529637" cy="5210175"/>
        </p:xfrm>
        <a:graphic>
          <a:graphicData uri="http://schemas.openxmlformats.org/presentationml/2006/ole">
            <mc:AlternateContent xmlns:mc="http://schemas.openxmlformats.org/markup-compatibility/2006">
              <mc:Choice xmlns:v="urn:schemas-microsoft-com:vml" Requires="v">
                <p:oleObj spid="_x0000_s28547271" name="Chart" r:id="rId4" imgW="5759368" imgH="3517946" progId="MSGraph.Chart.8">
                  <p:embed followColorScheme="full"/>
                </p:oleObj>
              </mc:Choice>
              <mc:Fallback>
                <p:oleObj name="Chart" r:id="rId4" imgW="5759368" imgH="3517946" progId="MSGraph.Chart.8">
                  <p:embed followColorScheme="full"/>
                  <p:pic>
                    <p:nvPicPr>
                      <p:cNvPr id="0" name=""/>
                      <p:cNvPicPr>
                        <a:picLocks noChangeAspect="1" noChangeArrowheads="1"/>
                      </p:cNvPicPr>
                      <p:nvPr/>
                    </p:nvPicPr>
                    <p:blipFill>
                      <a:blip r:embed="rId5"/>
                      <a:srcRect/>
                      <a:stretch>
                        <a:fillRect/>
                      </a:stretch>
                    </p:blipFill>
                    <p:spPr bwMode="auto">
                      <a:xfrm>
                        <a:off x="17463" y="1228725"/>
                        <a:ext cx="8529637" cy="521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Rectangle 4"/>
          <p:cNvSpPr>
            <a:spLocks noChangeArrowheads="1"/>
          </p:cNvSpPr>
          <p:nvPr/>
        </p:nvSpPr>
        <p:spPr bwMode="auto">
          <a:xfrm>
            <a:off x="34412" y="63885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latin typeface="Arial" charset="0"/>
              </a:rPr>
              <a:t>*Truman </a:t>
            </a:r>
            <a:r>
              <a:rPr lang="en-US" sz="1000" dirty="0">
                <a:latin typeface="Arial" charset="0"/>
              </a:rPr>
              <a:t>administration ROE of 6.97% based on 3 years only, </a:t>
            </a:r>
            <a:r>
              <a:rPr lang="en-US" sz="1000" dirty="0" smtClean="0">
                <a:latin typeface="Arial" charset="0"/>
              </a:rPr>
              <a:t>1950-52;</a:t>
            </a: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
        <p:nvSpPr>
          <p:cNvPr id="7045125" name="Text Box 5"/>
          <p:cNvSpPr txBox="1">
            <a:spLocks noChangeArrowheads="1"/>
          </p:cNvSpPr>
          <p:nvPr/>
        </p:nvSpPr>
        <p:spPr bwMode="auto">
          <a:xfrm>
            <a:off x="5718175" y="2482850"/>
            <a:ext cx="3273425" cy="1421928"/>
          </a:xfrm>
          <a:prstGeom prst="rect">
            <a:avLst/>
          </a:prstGeom>
          <a:solidFill>
            <a:schemeClr val="bg1"/>
          </a:solidFill>
          <a:ln w="38100">
            <a:solidFill>
              <a:srgbClr val="FF0000"/>
            </a:solidFill>
            <a:miter lim="800000"/>
            <a:headEnd type="none" w="sm" len="sm"/>
            <a:tailEnd type="none" w="sm" len="sm"/>
          </a:ln>
        </p:spPr>
        <p:txBody>
          <a:bodyPr wrap="square">
            <a:spAutoFit/>
          </a:bodyPr>
          <a:lstStyle/>
          <a:p>
            <a:pPr algn="ctr">
              <a:lnSpc>
                <a:spcPct val="90000"/>
              </a:lnSpc>
              <a:buClrTx/>
              <a:buFontTx/>
              <a:buNone/>
            </a:pPr>
            <a:r>
              <a:rPr lang="en-US" sz="2400" b="1" dirty="0">
                <a:latin typeface="Arial" charset="0"/>
              </a:rPr>
              <a:t>OVERALL RECORD: </a:t>
            </a:r>
            <a:r>
              <a:rPr lang="en-US" sz="2400" b="1" u="sng" dirty="0" smtClean="0">
                <a:latin typeface="Arial" charset="0"/>
              </a:rPr>
              <a:t>1950-2015</a:t>
            </a:r>
            <a:r>
              <a:rPr lang="en-US" sz="2400" b="1" dirty="0" smtClean="0">
                <a:latin typeface="Arial" charset="0"/>
              </a:rPr>
              <a:t>*</a:t>
            </a:r>
            <a:endParaRPr lang="en-US" sz="2400" b="1" dirty="0">
              <a:latin typeface="Arial" charset="0"/>
            </a:endParaRPr>
          </a:p>
          <a:p>
            <a:pPr>
              <a:lnSpc>
                <a:spcPct val="90000"/>
              </a:lnSpc>
              <a:buClrTx/>
              <a:buFontTx/>
              <a:buNone/>
            </a:pPr>
            <a:r>
              <a:rPr lang="en-US" sz="2400" b="1" dirty="0">
                <a:solidFill>
                  <a:srgbClr val="3333FF"/>
                </a:solidFill>
                <a:latin typeface="Arial" charset="0"/>
              </a:rPr>
              <a:t>Democrats	  </a:t>
            </a:r>
            <a:r>
              <a:rPr lang="en-US" sz="2400" b="1" dirty="0" smtClean="0">
                <a:solidFill>
                  <a:srgbClr val="3333FF"/>
                </a:solidFill>
                <a:latin typeface="Arial" charset="0"/>
              </a:rPr>
              <a:t>7.72%</a:t>
            </a:r>
            <a:endParaRPr lang="en-US" sz="2400" b="1" dirty="0">
              <a:solidFill>
                <a:srgbClr val="3333FF"/>
              </a:solidFill>
              <a:latin typeface="Arial" charset="0"/>
            </a:endParaRPr>
          </a:p>
          <a:p>
            <a:pPr>
              <a:lnSpc>
                <a:spcPct val="90000"/>
              </a:lnSpc>
              <a:buClrTx/>
              <a:buFontTx/>
              <a:buNone/>
            </a:pPr>
            <a:r>
              <a:rPr lang="en-US" sz="2400" b="1" dirty="0">
                <a:solidFill>
                  <a:srgbClr val="FF0000"/>
                </a:solidFill>
                <a:latin typeface="Arial" charset="0"/>
              </a:rPr>
              <a:t>Republicans	  </a:t>
            </a:r>
            <a:r>
              <a:rPr lang="en-US" sz="2400" b="1" dirty="0" smtClean="0">
                <a:solidFill>
                  <a:srgbClr val="FF0000"/>
                </a:solidFill>
                <a:latin typeface="Arial" charset="0"/>
              </a:rPr>
              <a:t>7.85%</a:t>
            </a:r>
            <a:endParaRPr lang="en-US" sz="2400" b="1" dirty="0">
              <a:solidFill>
                <a:srgbClr val="FF0000"/>
              </a:solidFill>
              <a:latin typeface="Arial" charset="0"/>
            </a:endParaRPr>
          </a:p>
        </p:txBody>
      </p:sp>
      <p:sp>
        <p:nvSpPr>
          <p:cNvPr id="7045126" name="Text Box 6"/>
          <p:cNvSpPr txBox="1">
            <a:spLocks noChangeArrowheads="1"/>
          </p:cNvSpPr>
          <p:nvPr/>
        </p:nvSpPr>
        <p:spPr bwMode="auto">
          <a:xfrm>
            <a:off x="5405281" y="4106510"/>
            <a:ext cx="3429000" cy="1419225"/>
          </a:xfrm>
          <a:prstGeom prst="rect">
            <a:avLst/>
          </a:prstGeom>
          <a:noFill/>
          <a:ln w="38100">
            <a:solidFill>
              <a:srgbClr val="FF0000"/>
            </a:solidFill>
            <a:miter lim="800000"/>
            <a:headEnd type="none" w="sm" len="sm"/>
            <a:tailEnd type="none" w="sm" len="sm"/>
          </a:ln>
          <a:effectLst/>
        </p:spPr>
        <p:txBody>
          <a:bodyPr>
            <a:spAutoFit/>
          </a:bodyPr>
          <a:lstStyle/>
          <a:p>
            <a:pPr algn="ctr">
              <a:lnSpc>
                <a:spcPct val="90000"/>
              </a:lnSpc>
              <a:buClrTx/>
              <a:buFontTx/>
              <a:buNone/>
              <a:defRPr/>
            </a:pPr>
            <a:r>
              <a:rPr lang="en-US" sz="2400" b="1" dirty="0">
                <a:solidFill>
                  <a:srgbClr val="3333FF"/>
                </a:solidFill>
                <a:latin typeface="Arial" pitchFamily="34" charset="0"/>
                <a:cs typeface="Arial" pitchFamily="34" charset="0"/>
              </a:rPr>
              <a:t>Party of President has marginal bearing on profitability of P/C insurance industry</a:t>
            </a:r>
          </a:p>
        </p:txBody>
      </p:sp>
      <p:sp>
        <p:nvSpPr>
          <p:cNvPr id="7"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noProof="0" dirty="0" smtClean="0">
                <a:solidFill>
                  <a:srgbClr val="225A7A"/>
                </a:solidFill>
                <a:ea typeface="+mj-ea"/>
                <a:cs typeface="+mj-cs"/>
              </a:rPr>
              <a:t>I</a:t>
            </a:r>
            <a:r>
              <a:rPr lang="en-US" sz="3000" b="1" kern="0" dirty="0" err="1" smtClean="0">
                <a:solidFill>
                  <a:srgbClr val="225A7A"/>
                </a:solidFill>
                <a:ea typeface="+mj-ea"/>
                <a:cs typeface="+mj-cs"/>
              </a:rPr>
              <a:t>nsurance</a:t>
            </a:r>
            <a:r>
              <a:rPr lang="en-US" sz="3000" b="1" kern="0" dirty="0" smtClean="0">
                <a:solidFill>
                  <a:srgbClr val="225A7A"/>
                </a:solidFill>
                <a:ea typeface="+mj-ea"/>
                <a:cs typeface="+mj-cs"/>
              </a:rPr>
              <a:t> Industry ROE by Presidential Administration, 1950-2014*</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Tree>
    <p:extLst>
      <p:ext uri="{BB962C8B-B14F-4D97-AF65-F5344CB8AC3E}">
        <p14:creationId xmlns:p14="http://schemas.microsoft.com/office/powerpoint/2010/main" val="40602183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045125"/>
                                        </p:tgtEl>
                                        <p:attrNameLst>
                                          <p:attrName>style.visibility</p:attrName>
                                        </p:attrNameLst>
                                      </p:cBhvr>
                                      <p:to>
                                        <p:strVal val="visible"/>
                                      </p:to>
                                    </p:set>
                                    <p:animEffect transition="in" filter="dissolve">
                                      <p:cBhvr>
                                        <p:cTn id="7" dur="500"/>
                                        <p:tgtEl>
                                          <p:spTgt spid="7045125"/>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7045126"/>
                                        </p:tgtEl>
                                        <p:attrNameLst>
                                          <p:attrName>style.visibility</p:attrName>
                                        </p:attrNameLst>
                                      </p:cBhvr>
                                      <p:to>
                                        <p:strVal val="visible"/>
                                      </p:to>
                                    </p:set>
                                    <p:animEffect transition="in" filter="dissolve">
                                      <p:cBhvr>
                                        <p:cTn id="11" dur="500"/>
                                        <p:tgtEl>
                                          <p:spTgt spid="704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25" grpId="0" animBg="1"/>
      <p:bldP spid="7045126"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24</a:t>
            </a:fld>
            <a:endParaRPr lang="en-US" dirty="0" smtClean="0"/>
          </a:p>
        </p:txBody>
      </p:sp>
      <p:sp>
        <p:nvSpPr>
          <p:cNvPr id="82949" name="Rectangle 2"/>
          <p:cNvSpPr>
            <a:spLocks noGrp="1" noChangeArrowheads="1"/>
          </p:cNvSpPr>
          <p:nvPr>
            <p:ph type="title"/>
          </p:nvPr>
        </p:nvSpPr>
        <p:spPr/>
        <p:txBody>
          <a:bodyPr/>
          <a:lstStyle/>
          <a:p>
            <a:r>
              <a:rPr lang="en-US" dirty="0" smtClean="0"/>
              <a:t>Trump vs. Clinton:</a:t>
            </a:r>
            <a:br>
              <a:rPr lang="en-US" dirty="0" smtClean="0"/>
            </a:br>
            <a:r>
              <a:rPr lang="en-US" dirty="0" smtClean="0"/>
              <a:t>Issues that Matter to P/C Insurers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616405270"/>
              </p:ext>
            </p:extLst>
          </p:nvPr>
        </p:nvGraphicFramePr>
        <p:xfrm>
          <a:off x="187960" y="1155701"/>
          <a:ext cx="8768080" cy="5588000"/>
        </p:xfrm>
        <a:graphic>
          <a:graphicData uri="http://schemas.openxmlformats.org/drawingml/2006/table">
            <a:tbl>
              <a:tblPr firstRow="1" bandRow="1">
                <a:tableStyleId>{5C22544A-7EE6-4342-B048-85BDC9FD1C3A}</a:tableStyleId>
              </a:tblPr>
              <a:tblGrid>
                <a:gridCol w="1814721"/>
                <a:gridCol w="3778359"/>
                <a:gridCol w="3175000"/>
              </a:tblGrid>
              <a:tr h="370840">
                <a:tc>
                  <a:txBody>
                    <a:bodyPr/>
                    <a:lstStyle/>
                    <a:p>
                      <a:r>
                        <a:rPr lang="en-US" dirty="0" smtClean="0"/>
                        <a:t>Issue</a:t>
                      </a:r>
                      <a:endParaRPr lang="en-US" dirty="0"/>
                    </a:p>
                  </a:txBody>
                  <a:tcPr/>
                </a:tc>
                <a:tc>
                  <a:txBody>
                    <a:bodyPr/>
                    <a:lstStyle/>
                    <a:p>
                      <a:r>
                        <a:rPr lang="en-US" dirty="0" smtClean="0"/>
                        <a:t>Trump</a:t>
                      </a:r>
                      <a:endParaRPr lang="en-US" dirty="0"/>
                    </a:p>
                  </a:txBody>
                  <a:tcPr/>
                </a:tc>
                <a:tc>
                  <a:txBody>
                    <a:bodyPr/>
                    <a:lstStyle/>
                    <a:p>
                      <a:r>
                        <a:rPr lang="en-US" sz="1600" dirty="0" smtClean="0"/>
                        <a:t>Clinton</a:t>
                      </a:r>
                      <a:endParaRPr lang="en-US" sz="1600" dirty="0"/>
                    </a:p>
                  </a:txBody>
                  <a:tcPr/>
                </a:tc>
              </a:tr>
              <a:tr h="370840">
                <a:tc>
                  <a:txBody>
                    <a:bodyPr/>
                    <a:lstStyle/>
                    <a:p>
                      <a:r>
                        <a:rPr lang="en-US" sz="1600" dirty="0" smtClean="0"/>
                        <a:t>Economy</a:t>
                      </a:r>
                      <a:endParaRPr lang="en-US" sz="1600" dirty="0"/>
                    </a:p>
                  </a:txBody>
                  <a:tcPr/>
                </a:tc>
                <a:tc>
                  <a:txBody>
                    <a:bodyPr/>
                    <a:lstStyle/>
                    <a:p>
                      <a:r>
                        <a:rPr lang="en-US" sz="1600" b="1" i="1" dirty="0" smtClean="0"/>
                        <a:t>Supply</a:t>
                      </a:r>
                      <a:r>
                        <a:rPr lang="en-US" sz="1600" b="1" i="1" baseline="0" dirty="0" smtClean="0"/>
                        <a:t> </a:t>
                      </a:r>
                      <a:r>
                        <a:rPr lang="en-US" sz="1600" b="1" i="1" dirty="0" smtClean="0"/>
                        <a:t>Side-Like</a:t>
                      </a:r>
                      <a:r>
                        <a:rPr lang="en-US" sz="1600" b="1" i="1" baseline="0" dirty="0" smtClean="0"/>
                        <a:t> Philosophy:</a:t>
                      </a:r>
                      <a:r>
                        <a:rPr lang="en-US" sz="1600" baseline="0" dirty="0" smtClean="0"/>
                        <a:t> Lower </a:t>
                      </a:r>
                      <a:r>
                        <a:rPr lang="en-US" sz="1600" baseline="0" dirty="0" err="1" smtClean="0"/>
                        <a:t>taxes</a:t>
                      </a:r>
                      <a:r>
                        <a:rPr lang="en-US" sz="1600" baseline="0" dirty="0" err="1" smtClean="0">
                          <a:sym typeface="Wingdings" panose="05000000000000000000" pitchFamily="2" charset="2"/>
                        </a:rPr>
                        <a:t>Faster</a:t>
                      </a:r>
                      <a:r>
                        <a:rPr lang="en-US" sz="1600" baseline="0" dirty="0" smtClean="0">
                          <a:sym typeface="Wingdings" panose="05000000000000000000" pitchFamily="2" charset="2"/>
                        </a:rPr>
                        <a:t> real GDP growth; Deficits likely grow as tax cuts are combined with targeted increased spending on Homeland Security, Defense, etc.</a:t>
                      </a:r>
                      <a:endParaRPr lang="en-US" sz="1600" dirty="0"/>
                    </a:p>
                  </a:txBody>
                  <a:tcPr/>
                </a:tc>
                <a:tc>
                  <a:txBody>
                    <a:bodyPr/>
                    <a:lstStyle/>
                    <a:p>
                      <a:r>
                        <a:rPr lang="en-US" sz="1600" b="1" i="1" dirty="0" smtClean="0"/>
                        <a:t>Keynesian</a:t>
                      </a:r>
                      <a:r>
                        <a:rPr lang="en-US" sz="1600" b="1" i="1" baseline="0" dirty="0" smtClean="0"/>
                        <a:t> Philosophy: </a:t>
                      </a:r>
                      <a:r>
                        <a:rPr lang="en-US" sz="1600" baseline="0" dirty="0" smtClean="0"/>
                        <a:t>More government spending on infrastructure, education, social services; Deficits likely increase as tax increases likely difficult to pass</a:t>
                      </a:r>
                      <a:endParaRPr lang="en-US" sz="1600" dirty="0"/>
                    </a:p>
                  </a:txBody>
                  <a:tcPr/>
                </a:tc>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Interest Rates</a:t>
                      </a:r>
                    </a:p>
                  </a:txBody>
                  <a:tcPr/>
                </a:tc>
                <a:tc>
                  <a:txBody>
                    <a:bodyPr/>
                    <a:lstStyle/>
                    <a:p>
                      <a:r>
                        <a:rPr lang="en-US" sz="1600" baseline="0" dirty="0" smtClean="0"/>
                        <a:t>May trend higher with larger deficits; Shift from monetary policy to fiscal focus (tax cuts, government spending)</a:t>
                      </a:r>
                      <a:endParaRPr lang="en-US" sz="1600" dirty="0"/>
                    </a:p>
                  </a:txBody>
                  <a:tcPr/>
                </a:tc>
                <a:tc>
                  <a:txBody>
                    <a:bodyPr/>
                    <a:lstStyle/>
                    <a:p>
                      <a:r>
                        <a:rPr lang="en-US" sz="1600" dirty="0" smtClean="0"/>
                        <a:t>Status quo at the Fed; Net impact on interest rates unclear</a:t>
                      </a:r>
                      <a:endParaRPr lang="en-US" sz="1600" dirty="0"/>
                    </a:p>
                  </a:txBody>
                  <a:tcPr/>
                </a:tc>
              </a:tr>
              <a:tr h="370840">
                <a:tc>
                  <a:txBody>
                    <a:bodyPr/>
                    <a:lstStyle/>
                    <a:p>
                      <a:r>
                        <a:rPr lang="en-US" sz="1600" dirty="0" smtClean="0"/>
                        <a:t>Taxes</a:t>
                      </a:r>
                      <a:endParaRPr lang="en-US" sz="1600" dirty="0"/>
                    </a:p>
                  </a:txBody>
                  <a:tcPr/>
                </a:tc>
                <a:tc>
                  <a:txBody>
                    <a:bodyPr/>
                    <a:lstStyle/>
                    <a:p>
                      <a:r>
                        <a:rPr lang="en-US" sz="1600" dirty="0" smtClean="0"/>
                        <a:t>Favors lower tax rates for corporate</a:t>
                      </a:r>
                      <a:r>
                        <a:rPr lang="en-US" sz="1600" baseline="0" dirty="0" smtClean="0"/>
                        <a:t> and personal income tax rates; Tax code overhaul?</a:t>
                      </a:r>
                      <a:endParaRPr lang="en-US" sz="1600" dirty="0"/>
                    </a:p>
                  </a:txBody>
                  <a:tcPr/>
                </a:tc>
                <a:tc>
                  <a:txBody>
                    <a:bodyPr/>
                    <a:lstStyle/>
                    <a:p>
                      <a:r>
                        <a:rPr lang="en-US" sz="1600" dirty="0" smtClean="0"/>
                        <a:t>Unlikely to reduce</a:t>
                      </a:r>
                      <a:r>
                        <a:rPr lang="en-US" sz="1600" baseline="0" dirty="0" smtClean="0"/>
                        <a:t> taxes or embark on major overhaul of tax code</a:t>
                      </a:r>
                      <a:endParaRPr lang="en-US" sz="1600" dirty="0"/>
                    </a:p>
                  </a:txBody>
                  <a:tcPr/>
                </a:tc>
              </a:tr>
              <a:tr h="370840">
                <a:tc>
                  <a:txBody>
                    <a:bodyPr/>
                    <a:lstStyle/>
                    <a:p>
                      <a:r>
                        <a:rPr lang="en-US" sz="1600" dirty="0" smtClean="0"/>
                        <a:t>International Trade</a:t>
                      </a:r>
                      <a:endParaRPr lang="en-US" sz="1600" dirty="0"/>
                    </a:p>
                  </a:txBody>
                  <a:tcPr/>
                </a:tc>
                <a:tc>
                  <a:txBody>
                    <a:bodyPr/>
                    <a:lstStyle/>
                    <a:p>
                      <a:r>
                        <a:rPr lang="en-US" sz="1600" dirty="0" smtClean="0"/>
                        <a:t>Protectionist</a:t>
                      </a:r>
                      <a:r>
                        <a:rPr lang="en-US" sz="1600" baseline="0" dirty="0" smtClean="0"/>
                        <a:t> Tendencies (appeal primarily to manufacturing sector)</a:t>
                      </a:r>
                      <a:endParaRPr lang="en-US" sz="1600" dirty="0"/>
                    </a:p>
                  </a:txBody>
                  <a:tcPr/>
                </a:tc>
                <a:tc>
                  <a:txBody>
                    <a:bodyPr/>
                    <a:lstStyle/>
                    <a:p>
                      <a:r>
                        <a:rPr lang="en-US" sz="1600" dirty="0" smtClean="0"/>
                        <a:t>Has criticized Trans-Pacific</a:t>
                      </a:r>
                      <a:r>
                        <a:rPr lang="en-US" sz="1600" baseline="0" dirty="0" smtClean="0"/>
                        <a:t> Partnership but is a realist on international matters</a:t>
                      </a:r>
                      <a:endParaRPr lang="en-US" sz="1600" dirty="0"/>
                    </a:p>
                  </a:txBody>
                  <a:tcPr/>
                </a:tc>
              </a:tr>
              <a:tr h="370840">
                <a:tc>
                  <a:txBody>
                    <a:bodyPr/>
                    <a:lstStyle/>
                    <a:p>
                      <a:r>
                        <a:rPr lang="en-US" sz="1600" dirty="0" smtClean="0"/>
                        <a:t>Tort System</a:t>
                      </a:r>
                      <a:endParaRPr lang="en-US" sz="1600" dirty="0"/>
                    </a:p>
                  </a:txBody>
                  <a:tcPr/>
                </a:tc>
                <a:tc>
                  <a:txBody>
                    <a:bodyPr/>
                    <a:lstStyle/>
                    <a:p>
                      <a:r>
                        <a:rPr lang="en-US" sz="1600" dirty="0" smtClean="0"/>
                        <a:t>Doesn’t like trial lawyers but</a:t>
                      </a:r>
                      <a:r>
                        <a:rPr lang="en-US" sz="1600" baseline="0" dirty="0" smtClean="0"/>
                        <a:t> seems to like filing lawsuits</a:t>
                      </a:r>
                      <a:endParaRPr lang="en-US" sz="1600" dirty="0"/>
                    </a:p>
                  </a:txBody>
                  <a:tcPr/>
                </a:tc>
                <a:tc>
                  <a:txBody>
                    <a:bodyPr/>
                    <a:lstStyle/>
                    <a:p>
                      <a:r>
                        <a:rPr lang="en-US" sz="1600" dirty="0" smtClean="0"/>
                        <a:t>Status Quo</a:t>
                      </a:r>
                      <a:endParaRPr lang="en-US" sz="1600" dirty="0"/>
                    </a:p>
                  </a:txBody>
                  <a:tcPr/>
                </a:tc>
              </a:tr>
              <a:tr h="370840">
                <a:tc>
                  <a:txBody>
                    <a:bodyPr/>
                    <a:lstStyle/>
                    <a:p>
                      <a:r>
                        <a:rPr lang="en-US" sz="1600" dirty="0" smtClean="0"/>
                        <a:t>Health</a:t>
                      </a:r>
                      <a:r>
                        <a:rPr lang="en-US" sz="1600" baseline="0" dirty="0" smtClean="0"/>
                        <a:t> Care</a:t>
                      </a:r>
                      <a:endParaRPr lang="en-US" sz="1600" dirty="0"/>
                    </a:p>
                  </a:txBody>
                  <a:tcPr/>
                </a:tc>
                <a:tc>
                  <a:txBody>
                    <a:bodyPr/>
                    <a:lstStyle/>
                    <a:p>
                      <a:r>
                        <a:rPr lang="en-US" sz="1600" dirty="0" smtClean="0"/>
                        <a:t>ACA</a:t>
                      </a:r>
                      <a:r>
                        <a:rPr lang="en-US" sz="1600" baseline="0" dirty="0" smtClean="0"/>
                        <a:t> should be repealed &amp; replaced</a:t>
                      </a:r>
                      <a:endParaRPr lang="en-US" sz="1600" dirty="0"/>
                    </a:p>
                  </a:txBody>
                  <a:tcPr/>
                </a:tc>
                <a:tc>
                  <a:txBody>
                    <a:bodyPr/>
                    <a:lstStyle/>
                    <a:p>
                      <a:r>
                        <a:rPr lang="en-US" sz="1600" dirty="0" smtClean="0"/>
                        <a:t>Incremental Change</a:t>
                      </a:r>
                      <a:endParaRPr lang="en-US" sz="1600" dirty="0"/>
                    </a:p>
                  </a:txBody>
                  <a:tcPr/>
                </a:tc>
              </a:tr>
            </a:tbl>
          </a:graphicData>
        </a:graphic>
      </p:graphicFrame>
    </p:spTree>
    <p:extLst>
      <p:ext uri="{BB962C8B-B14F-4D97-AF65-F5344CB8AC3E}">
        <p14:creationId xmlns:p14="http://schemas.microsoft.com/office/powerpoint/2010/main" val="2357799083"/>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800350" y="4838700"/>
            <a:ext cx="4298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1400">
                <a:latin typeface="Calibri" panose="020F0502020204030204" pitchFamily="34" charset="0"/>
              </a:rPr>
              <a:t>Source: James Madison Institute, February 2008.</a:t>
            </a:r>
          </a:p>
        </p:txBody>
      </p:sp>
      <p:sp>
        <p:nvSpPr>
          <p:cNvPr id="5123" name="Freeform 5"/>
          <p:cNvSpPr>
            <a:spLocks/>
          </p:cNvSpPr>
          <p:nvPr/>
        </p:nvSpPr>
        <p:spPr bwMode="auto">
          <a:xfrm>
            <a:off x="6946900" y="3813175"/>
            <a:ext cx="1028700" cy="619125"/>
          </a:xfrm>
          <a:custGeom>
            <a:avLst/>
            <a:gdLst>
              <a:gd name="T0" fmla="*/ 2147483646 w 413"/>
              <a:gd name="T1" fmla="*/ 2147483646 h 257"/>
              <a:gd name="T2" fmla="*/ 2147483646 w 413"/>
              <a:gd name="T3" fmla="*/ 2147483646 h 257"/>
              <a:gd name="T4" fmla="*/ 2147483646 w 413"/>
              <a:gd name="T5" fmla="*/ 2147483646 h 257"/>
              <a:gd name="T6" fmla="*/ 2147483646 w 413"/>
              <a:gd name="T7" fmla="*/ 2147483646 h 257"/>
              <a:gd name="T8" fmla="*/ 2147483646 w 413"/>
              <a:gd name="T9" fmla="*/ 2147483646 h 257"/>
              <a:gd name="T10" fmla="*/ 0 w 413"/>
              <a:gd name="T11" fmla="*/ 2147483646 h 257"/>
              <a:gd name="T12" fmla="*/ 2147483646 w 413"/>
              <a:gd name="T13" fmla="*/ 2147483646 h 257"/>
              <a:gd name="T14" fmla="*/ 2147483646 w 413"/>
              <a:gd name="T15" fmla="*/ 2147483646 h 257"/>
              <a:gd name="T16" fmla="*/ 2147483646 w 413"/>
              <a:gd name="T17" fmla="*/ 2147483646 h 257"/>
              <a:gd name="T18" fmla="*/ 2147483646 w 413"/>
              <a:gd name="T19" fmla="*/ 2147483646 h 257"/>
              <a:gd name="T20" fmla="*/ 2147483646 w 413"/>
              <a:gd name="T21" fmla="*/ 2147483646 h 257"/>
              <a:gd name="T22" fmla="*/ 2147483646 w 413"/>
              <a:gd name="T23" fmla="*/ 2147483646 h 257"/>
              <a:gd name="T24" fmla="*/ 2147483646 w 413"/>
              <a:gd name="T25" fmla="*/ 2147483646 h 257"/>
              <a:gd name="T26" fmla="*/ 2147483646 w 413"/>
              <a:gd name="T27" fmla="*/ 2147483646 h 257"/>
              <a:gd name="T28" fmla="*/ 2147483646 w 413"/>
              <a:gd name="T29" fmla="*/ 2147483646 h 257"/>
              <a:gd name="T30" fmla="*/ 2147483646 w 413"/>
              <a:gd name="T31" fmla="*/ 2147483646 h 257"/>
              <a:gd name="T32" fmla="*/ 2147483646 w 413"/>
              <a:gd name="T33" fmla="*/ 2147483646 h 257"/>
              <a:gd name="T34" fmla="*/ 2147483646 w 413"/>
              <a:gd name="T35" fmla="*/ 0 h 257"/>
              <a:gd name="T36" fmla="*/ 2147483646 w 413"/>
              <a:gd name="T37" fmla="*/ 2147483646 h 257"/>
              <a:gd name="T38" fmla="*/ 2147483646 w 413"/>
              <a:gd name="T39" fmla="*/ 2147483646 h 257"/>
              <a:gd name="T40" fmla="*/ 2147483646 w 413"/>
              <a:gd name="T41" fmla="*/ 2147483646 h 257"/>
              <a:gd name="T42" fmla="*/ 2147483646 w 413"/>
              <a:gd name="T43" fmla="*/ 2147483646 h 257"/>
              <a:gd name="T44" fmla="*/ 2147483646 w 413"/>
              <a:gd name="T45" fmla="*/ 2147483646 h 257"/>
              <a:gd name="T46" fmla="*/ 2147483646 w 413"/>
              <a:gd name="T47" fmla="*/ 2147483646 h 257"/>
              <a:gd name="T48" fmla="*/ 2147483646 w 413"/>
              <a:gd name="T49" fmla="*/ 2147483646 h 2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3"/>
              <a:gd name="T76" fmla="*/ 0 h 257"/>
              <a:gd name="T77" fmla="*/ 413 w 413"/>
              <a:gd name="T78" fmla="*/ 257 h 2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3" h="257">
                <a:moveTo>
                  <a:pt x="68" y="180"/>
                </a:moveTo>
                <a:lnTo>
                  <a:pt x="56" y="206"/>
                </a:lnTo>
                <a:lnTo>
                  <a:pt x="39" y="213"/>
                </a:lnTo>
                <a:lnTo>
                  <a:pt x="38" y="230"/>
                </a:lnTo>
                <a:lnTo>
                  <a:pt x="2" y="243"/>
                </a:lnTo>
                <a:lnTo>
                  <a:pt x="0" y="257"/>
                </a:lnTo>
                <a:lnTo>
                  <a:pt x="98" y="240"/>
                </a:lnTo>
                <a:lnTo>
                  <a:pt x="276" y="203"/>
                </a:lnTo>
                <a:lnTo>
                  <a:pt x="413" y="170"/>
                </a:lnTo>
                <a:lnTo>
                  <a:pt x="413" y="144"/>
                </a:lnTo>
                <a:lnTo>
                  <a:pt x="398" y="136"/>
                </a:lnTo>
                <a:lnTo>
                  <a:pt x="386" y="149"/>
                </a:lnTo>
                <a:lnTo>
                  <a:pt x="379" y="114"/>
                </a:lnTo>
                <a:lnTo>
                  <a:pt x="386" y="83"/>
                </a:lnTo>
                <a:lnTo>
                  <a:pt x="335" y="60"/>
                </a:lnTo>
                <a:lnTo>
                  <a:pt x="300" y="66"/>
                </a:lnTo>
                <a:lnTo>
                  <a:pt x="299" y="18"/>
                </a:lnTo>
                <a:lnTo>
                  <a:pt x="263" y="0"/>
                </a:lnTo>
                <a:lnTo>
                  <a:pt x="236" y="11"/>
                </a:lnTo>
                <a:lnTo>
                  <a:pt x="218" y="56"/>
                </a:lnTo>
                <a:lnTo>
                  <a:pt x="186" y="74"/>
                </a:lnTo>
                <a:lnTo>
                  <a:pt x="173" y="145"/>
                </a:lnTo>
                <a:lnTo>
                  <a:pt x="121" y="180"/>
                </a:lnTo>
                <a:lnTo>
                  <a:pt x="79" y="194"/>
                </a:lnTo>
                <a:lnTo>
                  <a:pt x="68" y="180"/>
                </a:lnTo>
                <a:close/>
              </a:path>
            </a:pathLst>
          </a:custGeom>
          <a:solidFill>
            <a:schemeClr val="tx2"/>
          </a:solidFill>
          <a:ln w="12700">
            <a:solidFill>
              <a:srgbClr val="000000"/>
            </a:solidFill>
            <a:round/>
            <a:headEnd/>
            <a:tailEnd/>
          </a:ln>
        </p:spPr>
        <p:txBody>
          <a:bodyPr/>
          <a:lstStyle/>
          <a:p>
            <a:endParaRPr lang="en-US"/>
          </a:p>
        </p:txBody>
      </p:sp>
      <p:sp>
        <p:nvSpPr>
          <p:cNvPr id="5124" name="Freeform 6"/>
          <p:cNvSpPr>
            <a:spLocks/>
          </p:cNvSpPr>
          <p:nvPr/>
        </p:nvSpPr>
        <p:spPr bwMode="auto">
          <a:xfrm>
            <a:off x="6357938" y="2900363"/>
            <a:ext cx="533400" cy="703262"/>
          </a:xfrm>
          <a:custGeom>
            <a:avLst/>
            <a:gdLst>
              <a:gd name="T0" fmla="*/ 2147483646 w 214"/>
              <a:gd name="T1" fmla="*/ 2147483646 h 290"/>
              <a:gd name="T2" fmla="*/ 2147483646 w 214"/>
              <a:gd name="T3" fmla="*/ 2147483646 h 290"/>
              <a:gd name="T4" fmla="*/ 2147483646 w 214"/>
              <a:gd name="T5" fmla="*/ 2147483646 h 290"/>
              <a:gd name="T6" fmla="*/ 2147483646 w 214"/>
              <a:gd name="T7" fmla="*/ 2147483646 h 290"/>
              <a:gd name="T8" fmla="*/ 2147483646 w 214"/>
              <a:gd name="T9" fmla="*/ 2147483646 h 290"/>
              <a:gd name="T10" fmla="*/ 2147483646 w 214"/>
              <a:gd name="T11" fmla="*/ 2147483646 h 290"/>
              <a:gd name="T12" fmla="*/ 0 w 214"/>
              <a:gd name="T13" fmla="*/ 2147483646 h 290"/>
              <a:gd name="T14" fmla="*/ 2147483646 w 214"/>
              <a:gd name="T15" fmla="*/ 2147483646 h 290"/>
              <a:gd name="T16" fmla="*/ 2147483646 w 214"/>
              <a:gd name="T17" fmla="*/ 2147483646 h 290"/>
              <a:gd name="T18" fmla="*/ 2147483646 w 214"/>
              <a:gd name="T19" fmla="*/ 2147483646 h 290"/>
              <a:gd name="T20" fmla="*/ 2147483646 w 214"/>
              <a:gd name="T21" fmla="*/ 2147483646 h 290"/>
              <a:gd name="T22" fmla="*/ 2147483646 w 214"/>
              <a:gd name="T23" fmla="*/ 2147483646 h 290"/>
              <a:gd name="T24" fmla="*/ 2147483646 w 214"/>
              <a:gd name="T25" fmla="*/ 2147483646 h 290"/>
              <a:gd name="T26" fmla="*/ 2147483646 w 214"/>
              <a:gd name="T27" fmla="*/ 2147483646 h 290"/>
              <a:gd name="T28" fmla="*/ 2147483646 w 214"/>
              <a:gd name="T29" fmla="*/ 2147483646 h 290"/>
              <a:gd name="T30" fmla="*/ 2147483646 w 214"/>
              <a:gd name="T31" fmla="*/ 2147483646 h 290"/>
              <a:gd name="T32" fmla="*/ 2147483646 w 214"/>
              <a:gd name="T33" fmla="*/ 2147483646 h 290"/>
              <a:gd name="T34" fmla="*/ 2147483646 w 214"/>
              <a:gd name="T35" fmla="*/ 2147483646 h 290"/>
              <a:gd name="T36" fmla="*/ 2147483646 w 214"/>
              <a:gd name="T37" fmla="*/ 2147483646 h 290"/>
              <a:gd name="T38" fmla="*/ 2147483646 w 214"/>
              <a:gd name="T39" fmla="*/ 2147483646 h 290"/>
              <a:gd name="T40" fmla="*/ 2147483646 w 214"/>
              <a:gd name="T41" fmla="*/ 2147483646 h 290"/>
              <a:gd name="T42" fmla="*/ 2147483646 w 214"/>
              <a:gd name="T43" fmla="*/ 2147483646 h 290"/>
              <a:gd name="T44" fmla="*/ 2147483646 w 214"/>
              <a:gd name="T45" fmla="*/ 2147483646 h 290"/>
              <a:gd name="T46" fmla="*/ 2147483646 w 214"/>
              <a:gd name="T47" fmla="*/ 2147483646 h 290"/>
              <a:gd name="T48" fmla="*/ 2147483646 w 214"/>
              <a:gd name="T49" fmla="*/ 2147483646 h 290"/>
              <a:gd name="T50" fmla="*/ 2147483646 w 214"/>
              <a:gd name="T51" fmla="*/ 2147483646 h 290"/>
              <a:gd name="T52" fmla="*/ 2147483646 w 214"/>
              <a:gd name="T53" fmla="*/ 2147483646 h 290"/>
              <a:gd name="T54" fmla="*/ 2147483646 w 214"/>
              <a:gd name="T55" fmla="*/ 2147483646 h 290"/>
              <a:gd name="T56" fmla="*/ 2147483646 w 214"/>
              <a:gd name="T57" fmla="*/ 2147483646 h 290"/>
              <a:gd name="T58" fmla="*/ 2147483646 w 214"/>
              <a:gd name="T59" fmla="*/ 2147483646 h 290"/>
              <a:gd name="T60" fmla="*/ 2147483646 w 214"/>
              <a:gd name="T61" fmla="*/ 2147483646 h 290"/>
              <a:gd name="T62" fmla="*/ 2147483646 w 214"/>
              <a:gd name="T63" fmla="*/ 2147483646 h 290"/>
              <a:gd name="T64" fmla="*/ 2147483646 w 214"/>
              <a:gd name="T65" fmla="*/ 2147483646 h 290"/>
              <a:gd name="T66" fmla="*/ 2147483646 w 214"/>
              <a:gd name="T67" fmla="*/ 2147483646 h 290"/>
              <a:gd name="T68" fmla="*/ 2147483646 w 214"/>
              <a:gd name="T69" fmla="*/ 2147483646 h 290"/>
              <a:gd name="T70" fmla="*/ 2147483646 w 214"/>
              <a:gd name="T71" fmla="*/ 2147483646 h 290"/>
              <a:gd name="T72" fmla="*/ 2147483646 w 214"/>
              <a:gd name="T73" fmla="*/ 2147483646 h 290"/>
              <a:gd name="T74" fmla="*/ 2147483646 w 214"/>
              <a:gd name="T75" fmla="*/ 2147483646 h 290"/>
              <a:gd name="T76" fmla="*/ 2147483646 w 214"/>
              <a:gd name="T77" fmla="*/ 2147483646 h 290"/>
              <a:gd name="T78" fmla="*/ 2147483646 w 214"/>
              <a:gd name="T79" fmla="*/ 2147483646 h 290"/>
              <a:gd name="T80" fmla="*/ 2147483646 w 214"/>
              <a:gd name="T81" fmla="*/ 2147483646 h 290"/>
              <a:gd name="T82" fmla="*/ 2147483646 w 214"/>
              <a:gd name="T83" fmla="*/ 0 h 290"/>
              <a:gd name="T84" fmla="*/ 2147483646 w 214"/>
              <a:gd name="T85" fmla="*/ 2147483646 h 2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4"/>
              <a:gd name="T130" fmla="*/ 0 h 290"/>
              <a:gd name="T131" fmla="*/ 214 w 214"/>
              <a:gd name="T132" fmla="*/ 290 h 2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4" h="290">
                <a:moveTo>
                  <a:pt x="54" y="12"/>
                </a:moveTo>
                <a:lnTo>
                  <a:pt x="62" y="30"/>
                </a:lnTo>
                <a:lnTo>
                  <a:pt x="47" y="41"/>
                </a:lnTo>
                <a:lnTo>
                  <a:pt x="46" y="87"/>
                </a:lnTo>
                <a:lnTo>
                  <a:pt x="38" y="57"/>
                </a:lnTo>
                <a:lnTo>
                  <a:pt x="7" y="86"/>
                </a:lnTo>
                <a:lnTo>
                  <a:pt x="0" y="169"/>
                </a:lnTo>
                <a:lnTo>
                  <a:pt x="20" y="210"/>
                </a:lnTo>
                <a:lnTo>
                  <a:pt x="22" y="231"/>
                </a:lnTo>
                <a:lnTo>
                  <a:pt x="23" y="248"/>
                </a:lnTo>
                <a:lnTo>
                  <a:pt x="22" y="263"/>
                </a:lnTo>
                <a:lnTo>
                  <a:pt x="18" y="290"/>
                </a:lnTo>
                <a:lnTo>
                  <a:pt x="102" y="285"/>
                </a:lnTo>
                <a:lnTo>
                  <a:pt x="213" y="275"/>
                </a:lnTo>
                <a:lnTo>
                  <a:pt x="193" y="269"/>
                </a:lnTo>
                <a:lnTo>
                  <a:pt x="182" y="254"/>
                </a:lnTo>
                <a:lnTo>
                  <a:pt x="199" y="241"/>
                </a:lnTo>
                <a:lnTo>
                  <a:pt x="199" y="225"/>
                </a:lnTo>
                <a:lnTo>
                  <a:pt x="191" y="211"/>
                </a:lnTo>
                <a:lnTo>
                  <a:pt x="199" y="201"/>
                </a:lnTo>
                <a:lnTo>
                  <a:pt x="214" y="202"/>
                </a:lnTo>
                <a:lnTo>
                  <a:pt x="211" y="162"/>
                </a:lnTo>
                <a:lnTo>
                  <a:pt x="207" y="138"/>
                </a:lnTo>
                <a:lnTo>
                  <a:pt x="198" y="123"/>
                </a:lnTo>
                <a:lnTo>
                  <a:pt x="189" y="114"/>
                </a:lnTo>
                <a:lnTo>
                  <a:pt x="175" y="111"/>
                </a:lnTo>
                <a:lnTo>
                  <a:pt x="162" y="111"/>
                </a:lnTo>
                <a:lnTo>
                  <a:pt x="148" y="130"/>
                </a:lnTo>
                <a:lnTo>
                  <a:pt x="139" y="136"/>
                </a:lnTo>
                <a:lnTo>
                  <a:pt x="133" y="138"/>
                </a:lnTo>
                <a:lnTo>
                  <a:pt x="126" y="135"/>
                </a:lnTo>
                <a:lnTo>
                  <a:pt x="124" y="126"/>
                </a:lnTo>
                <a:lnTo>
                  <a:pt x="126" y="120"/>
                </a:lnTo>
                <a:lnTo>
                  <a:pt x="132" y="114"/>
                </a:lnTo>
                <a:lnTo>
                  <a:pt x="138" y="111"/>
                </a:lnTo>
                <a:lnTo>
                  <a:pt x="144" y="110"/>
                </a:lnTo>
                <a:lnTo>
                  <a:pt x="144" y="99"/>
                </a:lnTo>
                <a:lnTo>
                  <a:pt x="160" y="87"/>
                </a:lnTo>
                <a:lnTo>
                  <a:pt x="144" y="49"/>
                </a:lnTo>
                <a:lnTo>
                  <a:pt x="144" y="31"/>
                </a:lnTo>
                <a:lnTo>
                  <a:pt x="117" y="24"/>
                </a:lnTo>
                <a:lnTo>
                  <a:pt x="78" y="0"/>
                </a:lnTo>
                <a:lnTo>
                  <a:pt x="54" y="12"/>
                </a:lnTo>
                <a:close/>
              </a:path>
            </a:pathLst>
          </a:custGeom>
          <a:solidFill>
            <a:srgbClr val="E75E01"/>
          </a:solidFill>
          <a:ln w="12700">
            <a:solidFill>
              <a:srgbClr val="000000"/>
            </a:solidFill>
            <a:round/>
            <a:headEnd/>
            <a:tailEnd/>
          </a:ln>
        </p:spPr>
        <p:txBody>
          <a:bodyPr/>
          <a:lstStyle/>
          <a:p>
            <a:endParaRPr lang="en-US"/>
          </a:p>
        </p:txBody>
      </p:sp>
      <p:sp>
        <p:nvSpPr>
          <p:cNvPr id="5125" name="Freeform 7"/>
          <p:cNvSpPr>
            <a:spLocks/>
          </p:cNvSpPr>
          <p:nvPr/>
        </p:nvSpPr>
        <p:spPr bwMode="auto">
          <a:xfrm>
            <a:off x="2566988" y="4343400"/>
            <a:ext cx="893762" cy="962025"/>
          </a:xfrm>
          <a:custGeom>
            <a:avLst/>
            <a:gdLst>
              <a:gd name="T0" fmla="*/ 2147483646 w 359"/>
              <a:gd name="T1" fmla="*/ 0 h 399"/>
              <a:gd name="T2" fmla="*/ 2147483646 w 359"/>
              <a:gd name="T3" fmla="*/ 2147483646 h 399"/>
              <a:gd name="T4" fmla="*/ 2147483646 w 359"/>
              <a:gd name="T5" fmla="*/ 2147483646 h 399"/>
              <a:gd name="T6" fmla="*/ 2147483646 w 359"/>
              <a:gd name="T7" fmla="*/ 2147483646 h 399"/>
              <a:gd name="T8" fmla="*/ 2147483646 w 359"/>
              <a:gd name="T9" fmla="*/ 2147483646 h 399"/>
              <a:gd name="T10" fmla="*/ 2147483646 w 359"/>
              <a:gd name="T11" fmla="*/ 2147483646 h 399"/>
              <a:gd name="T12" fmla="*/ 2147483646 w 359"/>
              <a:gd name="T13" fmla="*/ 2147483646 h 399"/>
              <a:gd name="T14" fmla="*/ 2147483646 w 359"/>
              <a:gd name="T15" fmla="*/ 2147483646 h 399"/>
              <a:gd name="T16" fmla="*/ 2147483646 w 359"/>
              <a:gd name="T17" fmla="*/ 2147483646 h 399"/>
              <a:gd name="T18" fmla="*/ 2147483646 w 359"/>
              <a:gd name="T19" fmla="*/ 2147483646 h 399"/>
              <a:gd name="T20" fmla="*/ 2147483646 w 359"/>
              <a:gd name="T21" fmla="*/ 2147483646 h 399"/>
              <a:gd name="T22" fmla="*/ 0 w 359"/>
              <a:gd name="T23" fmla="*/ 2147483646 h 399"/>
              <a:gd name="T24" fmla="*/ 2147483646 w 359"/>
              <a:gd name="T25" fmla="*/ 2147483646 h 399"/>
              <a:gd name="T26" fmla="*/ 2147483646 w 359"/>
              <a:gd name="T27" fmla="*/ 2147483646 h 399"/>
              <a:gd name="T28" fmla="*/ 2147483646 w 359"/>
              <a:gd name="T29" fmla="*/ 2147483646 h 399"/>
              <a:gd name="T30" fmla="*/ 2147483646 w 359"/>
              <a:gd name="T31" fmla="*/ 0 h 3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9"/>
              <a:gd name="T49" fmla="*/ 0 h 399"/>
              <a:gd name="T50" fmla="*/ 359 w 359"/>
              <a:gd name="T51" fmla="*/ 399 h 3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9" h="399">
                <a:moveTo>
                  <a:pt x="91" y="0"/>
                </a:moveTo>
                <a:lnTo>
                  <a:pt x="84" y="52"/>
                </a:lnTo>
                <a:lnTo>
                  <a:pt x="53" y="46"/>
                </a:lnTo>
                <a:lnTo>
                  <a:pt x="55" y="113"/>
                </a:lnTo>
                <a:lnTo>
                  <a:pt x="40" y="126"/>
                </a:lnTo>
                <a:lnTo>
                  <a:pt x="62" y="167"/>
                </a:lnTo>
                <a:lnTo>
                  <a:pt x="40" y="185"/>
                </a:lnTo>
                <a:lnTo>
                  <a:pt x="28" y="215"/>
                </a:lnTo>
                <a:lnTo>
                  <a:pt x="11" y="244"/>
                </a:lnTo>
                <a:lnTo>
                  <a:pt x="23" y="261"/>
                </a:lnTo>
                <a:lnTo>
                  <a:pt x="2" y="268"/>
                </a:lnTo>
                <a:lnTo>
                  <a:pt x="0" y="295"/>
                </a:lnTo>
                <a:lnTo>
                  <a:pt x="202" y="397"/>
                </a:lnTo>
                <a:lnTo>
                  <a:pt x="316" y="399"/>
                </a:lnTo>
                <a:lnTo>
                  <a:pt x="359" y="31"/>
                </a:lnTo>
                <a:lnTo>
                  <a:pt x="91" y="0"/>
                </a:lnTo>
                <a:close/>
              </a:path>
            </a:pathLst>
          </a:custGeom>
          <a:solidFill>
            <a:srgbClr val="4B9FCD"/>
          </a:solidFill>
          <a:ln w="12700">
            <a:solidFill>
              <a:srgbClr val="000000"/>
            </a:solidFill>
            <a:round/>
            <a:headEnd/>
            <a:tailEnd/>
          </a:ln>
        </p:spPr>
        <p:txBody>
          <a:bodyPr/>
          <a:lstStyle/>
          <a:p>
            <a:endParaRPr lang="en-US"/>
          </a:p>
        </p:txBody>
      </p:sp>
      <p:sp>
        <p:nvSpPr>
          <p:cNvPr id="5126" name="Freeform 8"/>
          <p:cNvSpPr>
            <a:spLocks/>
          </p:cNvSpPr>
          <p:nvPr/>
        </p:nvSpPr>
        <p:spPr bwMode="auto">
          <a:xfrm>
            <a:off x="1858963" y="2227263"/>
            <a:ext cx="911225" cy="628650"/>
          </a:xfrm>
          <a:custGeom>
            <a:avLst/>
            <a:gdLst>
              <a:gd name="T0" fmla="*/ 2147483646 w 356"/>
              <a:gd name="T1" fmla="*/ 0 h 261"/>
              <a:gd name="T2" fmla="*/ 2147483646 w 356"/>
              <a:gd name="T3" fmla="*/ 2147483646 h 261"/>
              <a:gd name="T4" fmla="*/ 2147483646 w 356"/>
              <a:gd name="T5" fmla="*/ 2147483646 h 261"/>
              <a:gd name="T6" fmla="*/ 2147483646 w 356"/>
              <a:gd name="T7" fmla="*/ 2147483646 h 261"/>
              <a:gd name="T8" fmla="*/ 2147483646 w 356"/>
              <a:gd name="T9" fmla="*/ 2147483646 h 261"/>
              <a:gd name="T10" fmla="*/ 2147483646 w 356"/>
              <a:gd name="T11" fmla="*/ 2147483646 h 261"/>
              <a:gd name="T12" fmla="*/ 2147483646 w 356"/>
              <a:gd name="T13" fmla="*/ 2147483646 h 261"/>
              <a:gd name="T14" fmla="*/ 2147483646 w 356"/>
              <a:gd name="T15" fmla="*/ 2147483646 h 261"/>
              <a:gd name="T16" fmla="*/ 2147483646 w 356"/>
              <a:gd name="T17" fmla="*/ 2147483646 h 261"/>
              <a:gd name="T18" fmla="*/ 2147483646 w 356"/>
              <a:gd name="T19" fmla="*/ 2147483646 h 261"/>
              <a:gd name="T20" fmla="*/ 2147483646 w 356"/>
              <a:gd name="T21" fmla="*/ 2147483646 h 261"/>
              <a:gd name="T22" fmla="*/ 2147483646 w 356"/>
              <a:gd name="T23" fmla="*/ 2147483646 h 261"/>
              <a:gd name="T24" fmla="*/ 2147483646 w 356"/>
              <a:gd name="T25" fmla="*/ 2147483646 h 261"/>
              <a:gd name="T26" fmla="*/ 2147483646 w 356"/>
              <a:gd name="T27" fmla="*/ 2147483646 h 261"/>
              <a:gd name="T28" fmla="*/ 2147483646 w 356"/>
              <a:gd name="T29" fmla="*/ 2147483646 h 261"/>
              <a:gd name="T30" fmla="*/ 2147483646 w 356"/>
              <a:gd name="T31" fmla="*/ 2147483646 h 261"/>
              <a:gd name="T32" fmla="*/ 2147483646 w 356"/>
              <a:gd name="T33" fmla="*/ 2147483646 h 261"/>
              <a:gd name="T34" fmla="*/ 2147483646 w 356"/>
              <a:gd name="T35" fmla="*/ 2147483646 h 261"/>
              <a:gd name="T36" fmla="*/ 2147483646 w 356"/>
              <a:gd name="T37" fmla="*/ 2147483646 h 261"/>
              <a:gd name="T38" fmla="*/ 2147483646 w 356"/>
              <a:gd name="T39" fmla="*/ 2147483646 h 261"/>
              <a:gd name="T40" fmla="*/ 0 w 356"/>
              <a:gd name="T41" fmla="*/ 2147483646 h 261"/>
              <a:gd name="T42" fmla="*/ 2147483646 w 356"/>
              <a:gd name="T43" fmla="*/ 2147483646 h 261"/>
              <a:gd name="T44" fmla="*/ 2147483646 w 356"/>
              <a:gd name="T45" fmla="*/ 2147483646 h 261"/>
              <a:gd name="T46" fmla="*/ 2147483646 w 356"/>
              <a:gd name="T47" fmla="*/ 2147483646 h 261"/>
              <a:gd name="T48" fmla="*/ 2147483646 w 356"/>
              <a:gd name="T49" fmla="*/ 2147483646 h 261"/>
              <a:gd name="T50" fmla="*/ 2147483646 w 356"/>
              <a:gd name="T51" fmla="*/ 2147483646 h 261"/>
              <a:gd name="T52" fmla="*/ 2147483646 w 356"/>
              <a:gd name="T53" fmla="*/ 2147483646 h 261"/>
              <a:gd name="T54" fmla="*/ 2147483646 w 356"/>
              <a:gd name="T55" fmla="*/ 2147483646 h 261"/>
              <a:gd name="T56" fmla="*/ 2147483646 w 356"/>
              <a:gd name="T57" fmla="*/ 2147483646 h 261"/>
              <a:gd name="T58" fmla="*/ 2147483646 w 356"/>
              <a:gd name="T59" fmla="*/ 2147483646 h 261"/>
              <a:gd name="T60" fmla="*/ 2147483646 w 356"/>
              <a:gd name="T61" fmla="*/ 2147483646 h 261"/>
              <a:gd name="T62" fmla="*/ 2147483646 w 356"/>
              <a:gd name="T63" fmla="*/ 2147483646 h 261"/>
              <a:gd name="T64" fmla="*/ 2147483646 w 356"/>
              <a:gd name="T65" fmla="*/ 2147483646 h 261"/>
              <a:gd name="T66" fmla="*/ 2147483646 w 356"/>
              <a:gd name="T67" fmla="*/ 2147483646 h 261"/>
              <a:gd name="T68" fmla="*/ 2147483646 w 356"/>
              <a:gd name="T69" fmla="*/ 2147483646 h 261"/>
              <a:gd name="T70" fmla="*/ 2147483646 w 356"/>
              <a:gd name="T71" fmla="*/ 2147483646 h 261"/>
              <a:gd name="T72" fmla="*/ 2147483646 w 356"/>
              <a:gd name="T73" fmla="*/ 2147483646 h 261"/>
              <a:gd name="T74" fmla="*/ 2147483646 w 356"/>
              <a:gd name="T75" fmla="*/ 0 h 2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6"/>
              <a:gd name="T115" fmla="*/ 0 h 261"/>
              <a:gd name="T116" fmla="*/ 356 w 356"/>
              <a:gd name="T117" fmla="*/ 261 h 2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6" h="261">
                <a:moveTo>
                  <a:pt x="90" y="0"/>
                </a:moveTo>
                <a:lnTo>
                  <a:pt x="163" y="20"/>
                </a:lnTo>
                <a:lnTo>
                  <a:pt x="219" y="33"/>
                </a:lnTo>
                <a:lnTo>
                  <a:pt x="246" y="39"/>
                </a:lnTo>
                <a:lnTo>
                  <a:pt x="274" y="43"/>
                </a:lnTo>
                <a:lnTo>
                  <a:pt x="311" y="50"/>
                </a:lnTo>
                <a:lnTo>
                  <a:pt x="356" y="58"/>
                </a:lnTo>
                <a:lnTo>
                  <a:pt x="327" y="261"/>
                </a:lnTo>
                <a:lnTo>
                  <a:pt x="189" y="232"/>
                </a:lnTo>
                <a:lnTo>
                  <a:pt x="170" y="245"/>
                </a:lnTo>
                <a:lnTo>
                  <a:pt x="145" y="225"/>
                </a:lnTo>
                <a:lnTo>
                  <a:pt x="123" y="245"/>
                </a:lnTo>
                <a:lnTo>
                  <a:pt x="103" y="228"/>
                </a:lnTo>
                <a:lnTo>
                  <a:pt x="46" y="225"/>
                </a:lnTo>
                <a:lnTo>
                  <a:pt x="54" y="192"/>
                </a:lnTo>
                <a:lnTo>
                  <a:pt x="13" y="189"/>
                </a:lnTo>
                <a:lnTo>
                  <a:pt x="9" y="170"/>
                </a:lnTo>
                <a:lnTo>
                  <a:pt x="17" y="150"/>
                </a:lnTo>
                <a:lnTo>
                  <a:pt x="7" y="132"/>
                </a:lnTo>
                <a:lnTo>
                  <a:pt x="8" y="81"/>
                </a:lnTo>
                <a:lnTo>
                  <a:pt x="0" y="42"/>
                </a:lnTo>
                <a:lnTo>
                  <a:pt x="5" y="27"/>
                </a:lnTo>
                <a:lnTo>
                  <a:pt x="23" y="33"/>
                </a:lnTo>
                <a:lnTo>
                  <a:pt x="42" y="56"/>
                </a:lnTo>
                <a:lnTo>
                  <a:pt x="77" y="61"/>
                </a:lnTo>
                <a:lnTo>
                  <a:pt x="86" y="80"/>
                </a:lnTo>
                <a:lnTo>
                  <a:pt x="69" y="80"/>
                </a:lnTo>
                <a:lnTo>
                  <a:pt x="67" y="96"/>
                </a:lnTo>
                <a:lnTo>
                  <a:pt x="77" y="98"/>
                </a:lnTo>
                <a:lnTo>
                  <a:pt x="81" y="114"/>
                </a:lnTo>
                <a:lnTo>
                  <a:pt x="60" y="126"/>
                </a:lnTo>
                <a:lnTo>
                  <a:pt x="60" y="137"/>
                </a:lnTo>
                <a:lnTo>
                  <a:pt x="84" y="137"/>
                </a:lnTo>
                <a:lnTo>
                  <a:pt x="90" y="109"/>
                </a:lnTo>
                <a:lnTo>
                  <a:pt x="108" y="92"/>
                </a:lnTo>
                <a:lnTo>
                  <a:pt x="86" y="48"/>
                </a:lnTo>
                <a:lnTo>
                  <a:pt x="100" y="34"/>
                </a:lnTo>
                <a:lnTo>
                  <a:pt x="90" y="0"/>
                </a:lnTo>
                <a:close/>
              </a:path>
            </a:pathLst>
          </a:custGeom>
          <a:solidFill>
            <a:srgbClr val="E75E01"/>
          </a:solidFill>
          <a:ln w="12700">
            <a:solidFill>
              <a:srgbClr val="000000"/>
            </a:solidFill>
            <a:round/>
            <a:headEnd/>
            <a:tailEnd/>
          </a:ln>
        </p:spPr>
        <p:txBody>
          <a:bodyPr/>
          <a:lstStyle/>
          <a:p>
            <a:endParaRPr lang="en-US"/>
          </a:p>
        </p:txBody>
      </p:sp>
      <p:sp>
        <p:nvSpPr>
          <p:cNvPr id="5127" name="Freeform 9"/>
          <p:cNvSpPr>
            <a:spLocks/>
          </p:cNvSpPr>
          <p:nvPr/>
        </p:nvSpPr>
        <p:spPr bwMode="auto">
          <a:xfrm>
            <a:off x="1649413" y="2686050"/>
            <a:ext cx="1103312" cy="815975"/>
          </a:xfrm>
          <a:custGeom>
            <a:avLst/>
            <a:gdLst>
              <a:gd name="T0" fmla="*/ 2147483646 w 444"/>
              <a:gd name="T1" fmla="*/ 0 h 339"/>
              <a:gd name="T2" fmla="*/ 2147483646 w 444"/>
              <a:gd name="T3" fmla="*/ 2147483646 h 339"/>
              <a:gd name="T4" fmla="*/ 2147483646 w 444"/>
              <a:gd name="T5" fmla="*/ 2147483646 h 339"/>
              <a:gd name="T6" fmla="*/ 2147483646 w 444"/>
              <a:gd name="T7" fmla="*/ 2147483646 h 339"/>
              <a:gd name="T8" fmla="*/ 2147483646 w 444"/>
              <a:gd name="T9" fmla="*/ 2147483646 h 339"/>
              <a:gd name="T10" fmla="*/ 2147483646 w 444"/>
              <a:gd name="T11" fmla="*/ 2147483646 h 339"/>
              <a:gd name="T12" fmla="*/ 2147483646 w 444"/>
              <a:gd name="T13" fmla="*/ 2147483646 h 339"/>
              <a:gd name="T14" fmla="*/ 2147483646 w 444"/>
              <a:gd name="T15" fmla="*/ 2147483646 h 339"/>
              <a:gd name="T16" fmla="*/ 2147483646 w 444"/>
              <a:gd name="T17" fmla="*/ 2147483646 h 339"/>
              <a:gd name="T18" fmla="*/ 0 w 444"/>
              <a:gd name="T19" fmla="*/ 2147483646 h 339"/>
              <a:gd name="T20" fmla="*/ 0 w 444"/>
              <a:gd name="T21" fmla="*/ 2147483646 h 339"/>
              <a:gd name="T22" fmla="*/ 2147483646 w 444"/>
              <a:gd name="T23" fmla="*/ 2147483646 h 339"/>
              <a:gd name="T24" fmla="*/ 2147483646 w 444"/>
              <a:gd name="T25" fmla="*/ 2147483646 h 339"/>
              <a:gd name="T26" fmla="*/ 2147483646 w 444"/>
              <a:gd name="T27" fmla="*/ 2147483646 h 339"/>
              <a:gd name="T28" fmla="*/ 2147483646 w 444"/>
              <a:gd name="T29" fmla="*/ 2147483646 h 339"/>
              <a:gd name="T30" fmla="*/ 2147483646 w 444"/>
              <a:gd name="T31" fmla="*/ 2147483646 h 339"/>
              <a:gd name="T32" fmla="*/ 2147483646 w 444"/>
              <a:gd name="T33" fmla="*/ 2147483646 h 339"/>
              <a:gd name="T34" fmla="*/ 2147483646 w 444"/>
              <a:gd name="T35" fmla="*/ 2147483646 h 339"/>
              <a:gd name="T36" fmla="*/ 2147483646 w 444"/>
              <a:gd name="T37" fmla="*/ 2147483646 h 339"/>
              <a:gd name="T38" fmla="*/ 2147483646 w 444"/>
              <a:gd name="T39" fmla="*/ 2147483646 h 339"/>
              <a:gd name="T40" fmla="*/ 2147483646 w 444"/>
              <a:gd name="T41" fmla="*/ 2147483646 h 339"/>
              <a:gd name="T42" fmla="*/ 2147483646 w 444"/>
              <a:gd name="T43" fmla="*/ 2147483646 h 339"/>
              <a:gd name="T44" fmla="*/ 2147483646 w 444"/>
              <a:gd name="T45" fmla="*/ 2147483646 h 339"/>
              <a:gd name="T46" fmla="*/ 2147483646 w 444"/>
              <a:gd name="T47" fmla="*/ 2147483646 h 339"/>
              <a:gd name="T48" fmla="*/ 2147483646 w 444"/>
              <a:gd name="T49" fmla="*/ 2147483646 h 339"/>
              <a:gd name="T50" fmla="*/ 2147483646 w 444"/>
              <a:gd name="T51" fmla="*/ 2147483646 h 339"/>
              <a:gd name="T52" fmla="*/ 2147483646 w 444"/>
              <a:gd name="T53" fmla="*/ 0 h 3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339"/>
              <a:gd name="T83" fmla="*/ 444 w 444"/>
              <a:gd name="T84" fmla="*/ 339 h 33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339">
                <a:moveTo>
                  <a:pt x="97" y="0"/>
                </a:moveTo>
                <a:lnTo>
                  <a:pt x="84" y="7"/>
                </a:lnTo>
                <a:lnTo>
                  <a:pt x="76" y="37"/>
                </a:lnTo>
                <a:lnTo>
                  <a:pt x="68" y="62"/>
                </a:lnTo>
                <a:lnTo>
                  <a:pt x="62" y="82"/>
                </a:lnTo>
                <a:lnTo>
                  <a:pt x="54" y="104"/>
                </a:lnTo>
                <a:lnTo>
                  <a:pt x="45" y="126"/>
                </a:lnTo>
                <a:lnTo>
                  <a:pt x="33" y="150"/>
                </a:lnTo>
                <a:lnTo>
                  <a:pt x="17" y="178"/>
                </a:lnTo>
                <a:lnTo>
                  <a:pt x="0" y="205"/>
                </a:lnTo>
                <a:lnTo>
                  <a:pt x="0" y="264"/>
                </a:lnTo>
                <a:lnTo>
                  <a:pt x="249" y="315"/>
                </a:lnTo>
                <a:lnTo>
                  <a:pt x="364" y="339"/>
                </a:lnTo>
                <a:lnTo>
                  <a:pt x="388" y="221"/>
                </a:lnTo>
                <a:lnTo>
                  <a:pt x="403" y="211"/>
                </a:lnTo>
                <a:lnTo>
                  <a:pt x="389" y="185"/>
                </a:lnTo>
                <a:lnTo>
                  <a:pt x="396" y="158"/>
                </a:lnTo>
                <a:lnTo>
                  <a:pt x="444" y="113"/>
                </a:lnTo>
                <a:lnTo>
                  <a:pt x="411" y="72"/>
                </a:lnTo>
                <a:lnTo>
                  <a:pt x="273" y="43"/>
                </a:lnTo>
                <a:lnTo>
                  <a:pt x="254" y="55"/>
                </a:lnTo>
                <a:lnTo>
                  <a:pt x="229" y="35"/>
                </a:lnTo>
                <a:lnTo>
                  <a:pt x="207" y="56"/>
                </a:lnTo>
                <a:lnTo>
                  <a:pt x="186" y="35"/>
                </a:lnTo>
                <a:lnTo>
                  <a:pt x="131" y="36"/>
                </a:lnTo>
                <a:lnTo>
                  <a:pt x="138" y="3"/>
                </a:lnTo>
                <a:lnTo>
                  <a:pt x="97" y="0"/>
                </a:lnTo>
                <a:close/>
              </a:path>
            </a:pathLst>
          </a:custGeom>
          <a:solidFill>
            <a:srgbClr val="4B9FCD"/>
          </a:solidFill>
          <a:ln w="12700">
            <a:solidFill>
              <a:schemeClr val="tx1"/>
            </a:solidFill>
            <a:round/>
            <a:headEnd/>
            <a:tailEnd/>
          </a:ln>
        </p:spPr>
        <p:txBody>
          <a:bodyPr/>
          <a:lstStyle/>
          <a:p>
            <a:endParaRPr lang="en-US"/>
          </a:p>
        </p:txBody>
      </p:sp>
      <p:sp>
        <p:nvSpPr>
          <p:cNvPr id="5128" name="Freeform 10"/>
          <p:cNvSpPr>
            <a:spLocks/>
          </p:cNvSpPr>
          <p:nvPr/>
        </p:nvSpPr>
        <p:spPr bwMode="auto">
          <a:xfrm>
            <a:off x="2552700" y="2362200"/>
            <a:ext cx="795338" cy="1249363"/>
          </a:xfrm>
          <a:custGeom>
            <a:avLst/>
            <a:gdLst>
              <a:gd name="T0" fmla="*/ 2147483646 w 319"/>
              <a:gd name="T1" fmla="*/ 0 h 517"/>
              <a:gd name="T2" fmla="*/ 2147483646 w 319"/>
              <a:gd name="T3" fmla="*/ 2147483646 h 517"/>
              <a:gd name="T4" fmla="*/ 2147483646 w 319"/>
              <a:gd name="T5" fmla="*/ 2147483646 h 517"/>
              <a:gd name="T6" fmla="*/ 2147483646 w 319"/>
              <a:gd name="T7" fmla="*/ 2147483646 h 517"/>
              <a:gd name="T8" fmla="*/ 2147483646 w 319"/>
              <a:gd name="T9" fmla="*/ 2147483646 h 517"/>
              <a:gd name="T10" fmla="*/ 2147483646 w 319"/>
              <a:gd name="T11" fmla="*/ 2147483646 h 517"/>
              <a:gd name="T12" fmla="*/ 2147483646 w 319"/>
              <a:gd name="T13" fmla="*/ 2147483646 h 517"/>
              <a:gd name="T14" fmla="*/ 0 w 319"/>
              <a:gd name="T15" fmla="*/ 2147483646 h 517"/>
              <a:gd name="T16" fmla="*/ 2147483646 w 319"/>
              <a:gd name="T17" fmla="*/ 2147483646 h 517"/>
              <a:gd name="T18" fmla="*/ 2147483646 w 319"/>
              <a:gd name="T19" fmla="*/ 2147483646 h 517"/>
              <a:gd name="T20" fmla="*/ 2147483646 w 319"/>
              <a:gd name="T21" fmla="*/ 2147483646 h 517"/>
              <a:gd name="T22" fmla="*/ 2147483646 w 319"/>
              <a:gd name="T23" fmla="*/ 2147483646 h 517"/>
              <a:gd name="T24" fmla="*/ 2147483646 w 319"/>
              <a:gd name="T25" fmla="*/ 2147483646 h 517"/>
              <a:gd name="T26" fmla="*/ 2147483646 w 319"/>
              <a:gd name="T27" fmla="*/ 2147483646 h 517"/>
              <a:gd name="T28" fmla="*/ 2147483646 w 319"/>
              <a:gd name="T29" fmla="*/ 2147483646 h 517"/>
              <a:gd name="T30" fmla="*/ 2147483646 w 319"/>
              <a:gd name="T31" fmla="*/ 2147483646 h 517"/>
              <a:gd name="T32" fmla="*/ 2147483646 w 319"/>
              <a:gd name="T33" fmla="*/ 2147483646 h 517"/>
              <a:gd name="T34" fmla="*/ 2147483646 w 319"/>
              <a:gd name="T35" fmla="*/ 2147483646 h 517"/>
              <a:gd name="T36" fmla="*/ 2147483646 w 319"/>
              <a:gd name="T37" fmla="*/ 2147483646 h 517"/>
              <a:gd name="T38" fmla="*/ 2147483646 w 319"/>
              <a:gd name="T39" fmla="*/ 2147483646 h 517"/>
              <a:gd name="T40" fmla="*/ 2147483646 w 319"/>
              <a:gd name="T41" fmla="*/ 2147483646 h 517"/>
              <a:gd name="T42" fmla="*/ 2147483646 w 319"/>
              <a:gd name="T43" fmla="*/ 0 h 5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9"/>
              <a:gd name="T67" fmla="*/ 0 h 517"/>
              <a:gd name="T68" fmla="*/ 319 w 319"/>
              <a:gd name="T69" fmla="*/ 517 h 5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9" h="517">
                <a:moveTo>
                  <a:pt x="77" y="0"/>
                </a:moveTo>
                <a:lnTo>
                  <a:pt x="48" y="202"/>
                </a:lnTo>
                <a:lnTo>
                  <a:pt x="78" y="245"/>
                </a:lnTo>
                <a:lnTo>
                  <a:pt x="31" y="290"/>
                </a:lnTo>
                <a:lnTo>
                  <a:pt x="25" y="321"/>
                </a:lnTo>
                <a:lnTo>
                  <a:pt x="38" y="343"/>
                </a:lnTo>
                <a:lnTo>
                  <a:pt x="25" y="354"/>
                </a:lnTo>
                <a:lnTo>
                  <a:pt x="0" y="471"/>
                </a:lnTo>
                <a:lnTo>
                  <a:pt x="152" y="498"/>
                </a:lnTo>
                <a:lnTo>
                  <a:pt x="296" y="517"/>
                </a:lnTo>
                <a:lnTo>
                  <a:pt x="311" y="410"/>
                </a:lnTo>
                <a:lnTo>
                  <a:pt x="319" y="351"/>
                </a:lnTo>
                <a:lnTo>
                  <a:pt x="305" y="330"/>
                </a:lnTo>
                <a:lnTo>
                  <a:pt x="272" y="336"/>
                </a:lnTo>
                <a:lnTo>
                  <a:pt x="229" y="341"/>
                </a:lnTo>
                <a:lnTo>
                  <a:pt x="221" y="293"/>
                </a:lnTo>
                <a:lnTo>
                  <a:pt x="169" y="254"/>
                </a:lnTo>
                <a:lnTo>
                  <a:pt x="176" y="229"/>
                </a:lnTo>
                <a:lnTo>
                  <a:pt x="181" y="185"/>
                </a:lnTo>
                <a:lnTo>
                  <a:pt x="114" y="90"/>
                </a:lnTo>
                <a:lnTo>
                  <a:pt x="123" y="6"/>
                </a:lnTo>
                <a:lnTo>
                  <a:pt x="77" y="0"/>
                </a:lnTo>
                <a:close/>
              </a:path>
            </a:pathLst>
          </a:custGeom>
          <a:solidFill>
            <a:srgbClr val="4B9FCD"/>
          </a:solidFill>
          <a:ln w="12700">
            <a:solidFill>
              <a:srgbClr val="000000"/>
            </a:solidFill>
            <a:round/>
            <a:headEnd/>
            <a:tailEnd/>
          </a:ln>
        </p:spPr>
        <p:txBody>
          <a:bodyPr/>
          <a:lstStyle/>
          <a:p>
            <a:endParaRPr lang="en-US"/>
          </a:p>
        </p:txBody>
      </p:sp>
      <p:sp>
        <p:nvSpPr>
          <p:cNvPr id="5129" name="Freeform 11"/>
          <p:cNvSpPr>
            <a:spLocks/>
          </p:cNvSpPr>
          <p:nvPr/>
        </p:nvSpPr>
        <p:spPr bwMode="auto">
          <a:xfrm>
            <a:off x="3733800" y="4572000"/>
            <a:ext cx="1922463" cy="1725613"/>
          </a:xfrm>
          <a:custGeom>
            <a:avLst/>
            <a:gdLst>
              <a:gd name="T0" fmla="*/ 2147483646 w 773"/>
              <a:gd name="T1" fmla="*/ 0 h 716"/>
              <a:gd name="T2" fmla="*/ 2147483646 w 773"/>
              <a:gd name="T3" fmla="*/ 2147483646 h 716"/>
              <a:gd name="T4" fmla="*/ 2147483646 w 773"/>
              <a:gd name="T5" fmla="*/ 2147483646 h 716"/>
              <a:gd name="T6" fmla="*/ 2147483646 w 773"/>
              <a:gd name="T7" fmla="*/ 2147483646 h 716"/>
              <a:gd name="T8" fmla="*/ 2147483646 w 773"/>
              <a:gd name="T9" fmla="*/ 2147483646 h 716"/>
              <a:gd name="T10" fmla="*/ 2147483646 w 773"/>
              <a:gd name="T11" fmla="*/ 2147483646 h 716"/>
              <a:gd name="T12" fmla="*/ 2147483646 w 773"/>
              <a:gd name="T13" fmla="*/ 2147483646 h 716"/>
              <a:gd name="T14" fmla="*/ 2147483646 w 773"/>
              <a:gd name="T15" fmla="*/ 2147483646 h 716"/>
              <a:gd name="T16" fmla="*/ 2147483646 w 773"/>
              <a:gd name="T17" fmla="*/ 2147483646 h 716"/>
              <a:gd name="T18" fmla="*/ 2147483646 w 773"/>
              <a:gd name="T19" fmla="*/ 2147483646 h 716"/>
              <a:gd name="T20" fmla="*/ 2147483646 w 773"/>
              <a:gd name="T21" fmla="*/ 2147483646 h 716"/>
              <a:gd name="T22" fmla="*/ 2147483646 w 773"/>
              <a:gd name="T23" fmla="*/ 2147483646 h 716"/>
              <a:gd name="T24" fmla="*/ 2147483646 w 773"/>
              <a:gd name="T25" fmla="*/ 2147483646 h 716"/>
              <a:gd name="T26" fmla="*/ 2147483646 w 773"/>
              <a:gd name="T27" fmla="*/ 2147483646 h 716"/>
              <a:gd name="T28" fmla="*/ 2147483646 w 773"/>
              <a:gd name="T29" fmla="*/ 2147483646 h 716"/>
              <a:gd name="T30" fmla="*/ 2147483646 w 773"/>
              <a:gd name="T31" fmla="*/ 2147483646 h 716"/>
              <a:gd name="T32" fmla="*/ 2147483646 w 773"/>
              <a:gd name="T33" fmla="*/ 2147483646 h 716"/>
              <a:gd name="T34" fmla="*/ 2147483646 w 773"/>
              <a:gd name="T35" fmla="*/ 2147483646 h 716"/>
              <a:gd name="T36" fmla="*/ 2147483646 w 773"/>
              <a:gd name="T37" fmla="*/ 2147483646 h 716"/>
              <a:gd name="T38" fmla="*/ 2147483646 w 773"/>
              <a:gd name="T39" fmla="*/ 2147483646 h 716"/>
              <a:gd name="T40" fmla="*/ 2147483646 w 773"/>
              <a:gd name="T41" fmla="*/ 2147483646 h 716"/>
              <a:gd name="T42" fmla="*/ 2147483646 w 773"/>
              <a:gd name="T43" fmla="*/ 2147483646 h 716"/>
              <a:gd name="T44" fmla="*/ 2147483646 w 773"/>
              <a:gd name="T45" fmla="*/ 2147483646 h 716"/>
              <a:gd name="T46" fmla="*/ 2147483646 w 773"/>
              <a:gd name="T47" fmla="*/ 2147483646 h 716"/>
              <a:gd name="T48" fmla="*/ 2147483646 w 773"/>
              <a:gd name="T49" fmla="*/ 2147483646 h 716"/>
              <a:gd name="T50" fmla="*/ 2147483646 w 773"/>
              <a:gd name="T51" fmla="*/ 2147483646 h 716"/>
              <a:gd name="T52" fmla="*/ 2147483646 w 773"/>
              <a:gd name="T53" fmla="*/ 2147483646 h 716"/>
              <a:gd name="T54" fmla="*/ 2147483646 w 773"/>
              <a:gd name="T55" fmla="*/ 2147483646 h 716"/>
              <a:gd name="T56" fmla="*/ 2147483646 w 773"/>
              <a:gd name="T57" fmla="*/ 2147483646 h 716"/>
              <a:gd name="T58" fmla="*/ 2147483646 w 773"/>
              <a:gd name="T59" fmla="*/ 2147483646 h 716"/>
              <a:gd name="T60" fmla="*/ 2147483646 w 773"/>
              <a:gd name="T61" fmla="*/ 2147483646 h 716"/>
              <a:gd name="T62" fmla="*/ 2147483646 w 773"/>
              <a:gd name="T63" fmla="*/ 2147483646 h 716"/>
              <a:gd name="T64" fmla="*/ 2147483646 w 773"/>
              <a:gd name="T65" fmla="*/ 2147483646 h 716"/>
              <a:gd name="T66" fmla="*/ 2147483646 w 773"/>
              <a:gd name="T67" fmla="*/ 2147483646 h 716"/>
              <a:gd name="T68" fmla="*/ 2147483646 w 773"/>
              <a:gd name="T69" fmla="*/ 2147483646 h 716"/>
              <a:gd name="T70" fmla="*/ 2147483646 w 773"/>
              <a:gd name="T71" fmla="*/ 2147483646 h 716"/>
              <a:gd name="T72" fmla="*/ 2147483646 w 773"/>
              <a:gd name="T73" fmla="*/ 2147483646 h 716"/>
              <a:gd name="T74" fmla="*/ 2147483646 w 773"/>
              <a:gd name="T75" fmla="*/ 2147483646 h 716"/>
              <a:gd name="T76" fmla="*/ 2147483646 w 773"/>
              <a:gd name="T77" fmla="*/ 2147483646 h 716"/>
              <a:gd name="T78" fmla="*/ 2147483646 w 773"/>
              <a:gd name="T79" fmla="*/ 2147483646 h 716"/>
              <a:gd name="T80" fmla="*/ 2147483646 w 773"/>
              <a:gd name="T81" fmla="*/ 2147483646 h 716"/>
              <a:gd name="T82" fmla="*/ 2147483646 w 773"/>
              <a:gd name="T83" fmla="*/ 2147483646 h 716"/>
              <a:gd name="T84" fmla="*/ 2147483646 w 773"/>
              <a:gd name="T85" fmla="*/ 2147483646 h 716"/>
              <a:gd name="T86" fmla="*/ 2147483646 w 773"/>
              <a:gd name="T87" fmla="*/ 2147483646 h 716"/>
              <a:gd name="T88" fmla="*/ 2147483646 w 773"/>
              <a:gd name="T89" fmla="*/ 2147483646 h 716"/>
              <a:gd name="T90" fmla="*/ 2147483646 w 773"/>
              <a:gd name="T91" fmla="*/ 2147483646 h 716"/>
              <a:gd name="T92" fmla="*/ 0 w 773"/>
              <a:gd name="T93" fmla="*/ 2147483646 h 716"/>
              <a:gd name="T94" fmla="*/ 0 w 773"/>
              <a:gd name="T95" fmla="*/ 2147483646 h 716"/>
              <a:gd name="T96" fmla="*/ 2147483646 w 773"/>
              <a:gd name="T97" fmla="*/ 2147483646 h 716"/>
              <a:gd name="T98" fmla="*/ 2147483646 w 773"/>
              <a:gd name="T99" fmla="*/ 2147483646 h 716"/>
              <a:gd name="T100" fmla="*/ 2147483646 w 773"/>
              <a:gd name="T101" fmla="*/ 0 h 7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73"/>
              <a:gd name="T154" fmla="*/ 0 h 716"/>
              <a:gd name="T155" fmla="*/ 773 w 773"/>
              <a:gd name="T156" fmla="*/ 716 h 7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73" h="716">
                <a:moveTo>
                  <a:pt x="224" y="0"/>
                </a:moveTo>
                <a:lnTo>
                  <a:pt x="395" y="6"/>
                </a:lnTo>
                <a:lnTo>
                  <a:pt x="395" y="136"/>
                </a:lnTo>
                <a:lnTo>
                  <a:pt x="482" y="172"/>
                </a:lnTo>
                <a:lnTo>
                  <a:pt x="506" y="160"/>
                </a:lnTo>
                <a:lnTo>
                  <a:pt x="563" y="188"/>
                </a:lnTo>
                <a:lnTo>
                  <a:pt x="597" y="186"/>
                </a:lnTo>
                <a:lnTo>
                  <a:pt x="663" y="158"/>
                </a:lnTo>
                <a:lnTo>
                  <a:pt x="701" y="185"/>
                </a:lnTo>
                <a:lnTo>
                  <a:pt x="734" y="192"/>
                </a:lnTo>
                <a:lnTo>
                  <a:pt x="734" y="298"/>
                </a:lnTo>
                <a:lnTo>
                  <a:pt x="773" y="364"/>
                </a:lnTo>
                <a:lnTo>
                  <a:pt x="764" y="454"/>
                </a:lnTo>
                <a:lnTo>
                  <a:pt x="722" y="490"/>
                </a:lnTo>
                <a:lnTo>
                  <a:pt x="713" y="457"/>
                </a:lnTo>
                <a:lnTo>
                  <a:pt x="701" y="472"/>
                </a:lnTo>
                <a:lnTo>
                  <a:pt x="710" y="493"/>
                </a:lnTo>
                <a:lnTo>
                  <a:pt x="635" y="547"/>
                </a:lnTo>
                <a:lnTo>
                  <a:pt x="617" y="550"/>
                </a:lnTo>
                <a:lnTo>
                  <a:pt x="578" y="577"/>
                </a:lnTo>
                <a:lnTo>
                  <a:pt x="578" y="592"/>
                </a:lnTo>
                <a:lnTo>
                  <a:pt x="566" y="595"/>
                </a:lnTo>
                <a:lnTo>
                  <a:pt x="575" y="613"/>
                </a:lnTo>
                <a:lnTo>
                  <a:pt x="554" y="640"/>
                </a:lnTo>
                <a:lnTo>
                  <a:pt x="566" y="679"/>
                </a:lnTo>
                <a:lnTo>
                  <a:pt x="578" y="692"/>
                </a:lnTo>
                <a:lnTo>
                  <a:pt x="575" y="716"/>
                </a:lnTo>
                <a:lnTo>
                  <a:pt x="545" y="716"/>
                </a:lnTo>
                <a:lnTo>
                  <a:pt x="518" y="704"/>
                </a:lnTo>
                <a:lnTo>
                  <a:pt x="500" y="707"/>
                </a:lnTo>
                <a:lnTo>
                  <a:pt x="440" y="686"/>
                </a:lnTo>
                <a:lnTo>
                  <a:pt x="413" y="604"/>
                </a:lnTo>
                <a:lnTo>
                  <a:pt x="371" y="565"/>
                </a:lnTo>
                <a:lnTo>
                  <a:pt x="334" y="493"/>
                </a:lnTo>
                <a:lnTo>
                  <a:pt x="317" y="486"/>
                </a:lnTo>
                <a:lnTo>
                  <a:pt x="297" y="468"/>
                </a:lnTo>
                <a:lnTo>
                  <a:pt x="278" y="468"/>
                </a:lnTo>
                <a:lnTo>
                  <a:pt x="249" y="462"/>
                </a:lnTo>
                <a:lnTo>
                  <a:pt x="227" y="468"/>
                </a:lnTo>
                <a:lnTo>
                  <a:pt x="212" y="504"/>
                </a:lnTo>
                <a:lnTo>
                  <a:pt x="189" y="510"/>
                </a:lnTo>
                <a:lnTo>
                  <a:pt x="140" y="482"/>
                </a:lnTo>
                <a:lnTo>
                  <a:pt x="111" y="448"/>
                </a:lnTo>
                <a:lnTo>
                  <a:pt x="106" y="407"/>
                </a:lnTo>
                <a:lnTo>
                  <a:pt x="85" y="379"/>
                </a:lnTo>
                <a:lnTo>
                  <a:pt x="36" y="340"/>
                </a:lnTo>
                <a:lnTo>
                  <a:pt x="0" y="299"/>
                </a:lnTo>
                <a:lnTo>
                  <a:pt x="0" y="282"/>
                </a:lnTo>
                <a:lnTo>
                  <a:pt x="117" y="283"/>
                </a:lnTo>
                <a:lnTo>
                  <a:pt x="212" y="291"/>
                </a:lnTo>
                <a:lnTo>
                  <a:pt x="224" y="0"/>
                </a:lnTo>
                <a:close/>
              </a:path>
            </a:pathLst>
          </a:custGeom>
          <a:solidFill>
            <a:srgbClr val="538022"/>
          </a:solidFill>
          <a:ln w="12700">
            <a:solidFill>
              <a:srgbClr val="000000"/>
            </a:solidFill>
            <a:round/>
            <a:headEnd/>
            <a:tailEnd/>
          </a:ln>
        </p:spPr>
        <p:txBody>
          <a:bodyPr/>
          <a:lstStyle/>
          <a:p>
            <a:endParaRPr lang="en-US"/>
          </a:p>
        </p:txBody>
      </p:sp>
      <p:sp>
        <p:nvSpPr>
          <p:cNvPr id="2058" name="Freeform 12"/>
          <p:cNvSpPr>
            <a:spLocks/>
          </p:cNvSpPr>
          <p:nvPr/>
        </p:nvSpPr>
        <p:spPr bwMode="auto">
          <a:xfrm>
            <a:off x="4278313" y="4495800"/>
            <a:ext cx="1190625" cy="555625"/>
          </a:xfrm>
          <a:custGeom>
            <a:avLst/>
            <a:gdLst>
              <a:gd name="T0" fmla="*/ 2147483647 w 478"/>
              <a:gd name="T1" fmla="*/ 0 h 230"/>
              <a:gd name="T2" fmla="*/ 0 w 478"/>
              <a:gd name="T3" fmla="*/ 2147483647 h 230"/>
              <a:gd name="T4" fmla="*/ 2147483647 w 478"/>
              <a:gd name="T5" fmla="*/ 2147483647 h 230"/>
              <a:gd name="T6" fmla="*/ 2147483647 w 478"/>
              <a:gd name="T7" fmla="*/ 2147483647 h 230"/>
              <a:gd name="T8" fmla="*/ 2147483647 w 478"/>
              <a:gd name="T9" fmla="*/ 2147483647 h 230"/>
              <a:gd name="T10" fmla="*/ 2147483647 w 478"/>
              <a:gd name="T11" fmla="*/ 2147483647 h 230"/>
              <a:gd name="T12" fmla="*/ 2147483647 w 478"/>
              <a:gd name="T13" fmla="*/ 2147483647 h 230"/>
              <a:gd name="T14" fmla="*/ 2147483647 w 478"/>
              <a:gd name="T15" fmla="*/ 2147483647 h 230"/>
              <a:gd name="T16" fmla="*/ 2147483647 w 478"/>
              <a:gd name="T17" fmla="*/ 2147483647 h 230"/>
              <a:gd name="T18" fmla="*/ 2147483647 w 478"/>
              <a:gd name="T19" fmla="*/ 2147483647 h 230"/>
              <a:gd name="T20" fmla="*/ 2147483647 w 478"/>
              <a:gd name="T21" fmla="*/ 2147483647 h 230"/>
              <a:gd name="T22" fmla="*/ 2147483647 w 478"/>
              <a:gd name="T23" fmla="*/ 2147483647 h 230"/>
              <a:gd name="T24" fmla="*/ 2147483647 w 478"/>
              <a:gd name="T25" fmla="*/ 0 h 2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8"/>
              <a:gd name="T40" fmla="*/ 0 h 230"/>
              <a:gd name="T41" fmla="*/ 478 w 478"/>
              <a:gd name="T42" fmla="*/ 230 h 2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8" h="230">
                <a:moveTo>
                  <a:pt x="3" y="0"/>
                </a:moveTo>
                <a:lnTo>
                  <a:pt x="0" y="41"/>
                </a:lnTo>
                <a:lnTo>
                  <a:pt x="170" y="47"/>
                </a:lnTo>
                <a:lnTo>
                  <a:pt x="171" y="178"/>
                </a:lnTo>
                <a:lnTo>
                  <a:pt x="258" y="214"/>
                </a:lnTo>
                <a:lnTo>
                  <a:pt x="282" y="201"/>
                </a:lnTo>
                <a:lnTo>
                  <a:pt x="337" y="230"/>
                </a:lnTo>
                <a:lnTo>
                  <a:pt x="373" y="229"/>
                </a:lnTo>
                <a:lnTo>
                  <a:pt x="439" y="201"/>
                </a:lnTo>
                <a:lnTo>
                  <a:pt x="478" y="228"/>
                </a:lnTo>
                <a:lnTo>
                  <a:pt x="478" y="86"/>
                </a:lnTo>
                <a:lnTo>
                  <a:pt x="466" y="3"/>
                </a:lnTo>
                <a:lnTo>
                  <a:pt x="3" y="0"/>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31" name="Freeform 13"/>
          <p:cNvSpPr>
            <a:spLocks/>
          </p:cNvSpPr>
          <p:nvPr/>
        </p:nvSpPr>
        <p:spPr bwMode="auto">
          <a:xfrm>
            <a:off x="5776913" y="3517900"/>
            <a:ext cx="579437" cy="925513"/>
          </a:xfrm>
          <a:custGeom>
            <a:avLst/>
            <a:gdLst>
              <a:gd name="T0" fmla="*/ 2147483646 w 232"/>
              <a:gd name="T1" fmla="*/ 2147483646 h 383"/>
              <a:gd name="T2" fmla="*/ 2147483646 w 232"/>
              <a:gd name="T3" fmla="*/ 0 h 383"/>
              <a:gd name="T4" fmla="*/ 2147483646 w 232"/>
              <a:gd name="T5" fmla="*/ 2147483646 h 383"/>
              <a:gd name="T6" fmla="*/ 2147483646 w 232"/>
              <a:gd name="T7" fmla="*/ 2147483646 h 383"/>
              <a:gd name="T8" fmla="*/ 2147483646 w 232"/>
              <a:gd name="T9" fmla="*/ 2147483646 h 383"/>
              <a:gd name="T10" fmla="*/ 2147483646 w 232"/>
              <a:gd name="T11" fmla="*/ 2147483646 h 383"/>
              <a:gd name="T12" fmla="*/ 2147483646 w 232"/>
              <a:gd name="T13" fmla="*/ 2147483646 h 383"/>
              <a:gd name="T14" fmla="*/ 2147483646 w 232"/>
              <a:gd name="T15" fmla="*/ 2147483646 h 383"/>
              <a:gd name="T16" fmla="*/ 2147483646 w 232"/>
              <a:gd name="T17" fmla="*/ 2147483646 h 383"/>
              <a:gd name="T18" fmla="*/ 2147483646 w 232"/>
              <a:gd name="T19" fmla="*/ 2147483646 h 383"/>
              <a:gd name="T20" fmla="*/ 2147483646 w 232"/>
              <a:gd name="T21" fmla="*/ 2147483646 h 383"/>
              <a:gd name="T22" fmla="*/ 2147483646 w 232"/>
              <a:gd name="T23" fmla="*/ 2147483646 h 383"/>
              <a:gd name="T24" fmla="*/ 2147483646 w 232"/>
              <a:gd name="T25" fmla="*/ 2147483646 h 383"/>
              <a:gd name="T26" fmla="*/ 2147483646 w 232"/>
              <a:gd name="T27" fmla="*/ 2147483646 h 383"/>
              <a:gd name="T28" fmla="*/ 2147483646 w 232"/>
              <a:gd name="T29" fmla="*/ 2147483646 h 383"/>
              <a:gd name="T30" fmla="*/ 2147483646 w 232"/>
              <a:gd name="T31" fmla="*/ 2147483646 h 383"/>
              <a:gd name="T32" fmla="*/ 2147483646 w 232"/>
              <a:gd name="T33" fmla="*/ 2147483646 h 383"/>
              <a:gd name="T34" fmla="*/ 0 w 232"/>
              <a:gd name="T35" fmla="*/ 2147483646 h 383"/>
              <a:gd name="T36" fmla="*/ 2147483646 w 232"/>
              <a:gd name="T37" fmla="*/ 2147483646 h 383"/>
              <a:gd name="T38" fmla="*/ 2147483646 w 232"/>
              <a:gd name="T39" fmla="*/ 2147483646 h 383"/>
              <a:gd name="T40" fmla="*/ 2147483646 w 232"/>
              <a:gd name="T41" fmla="*/ 2147483646 h 383"/>
              <a:gd name="T42" fmla="*/ 2147483646 w 232"/>
              <a:gd name="T43" fmla="*/ 2147483646 h 383"/>
              <a:gd name="T44" fmla="*/ 2147483646 w 232"/>
              <a:gd name="T45" fmla="*/ 2147483646 h 3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2"/>
              <a:gd name="T70" fmla="*/ 0 h 383"/>
              <a:gd name="T71" fmla="*/ 232 w 232"/>
              <a:gd name="T72" fmla="*/ 383 h 38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2" h="383">
                <a:moveTo>
                  <a:pt x="43" y="22"/>
                </a:moveTo>
                <a:lnTo>
                  <a:pt x="176" y="0"/>
                </a:lnTo>
                <a:lnTo>
                  <a:pt x="197" y="47"/>
                </a:lnTo>
                <a:lnTo>
                  <a:pt x="224" y="243"/>
                </a:lnTo>
                <a:lnTo>
                  <a:pt x="232" y="269"/>
                </a:lnTo>
                <a:lnTo>
                  <a:pt x="211" y="321"/>
                </a:lnTo>
                <a:lnTo>
                  <a:pt x="211" y="357"/>
                </a:lnTo>
                <a:lnTo>
                  <a:pt x="187" y="353"/>
                </a:lnTo>
                <a:lnTo>
                  <a:pt x="188" y="383"/>
                </a:lnTo>
                <a:lnTo>
                  <a:pt x="163" y="371"/>
                </a:lnTo>
                <a:lnTo>
                  <a:pt x="150" y="375"/>
                </a:lnTo>
                <a:lnTo>
                  <a:pt x="131" y="372"/>
                </a:lnTo>
                <a:lnTo>
                  <a:pt x="117" y="326"/>
                </a:lnTo>
                <a:lnTo>
                  <a:pt x="90" y="312"/>
                </a:lnTo>
                <a:lnTo>
                  <a:pt x="90" y="263"/>
                </a:lnTo>
                <a:lnTo>
                  <a:pt x="63" y="269"/>
                </a:lnTo>
                <a:lnTo>
                  <a:pt x="48" y="233"/>
                </a:lnTo>
                <a:lnTo>
                  <a:pt x="0" y="191"/>
                </a:lnTo>
                <a:lnTo>
                  <a:pt x="35" y="125"/>
                </a:lnTo>
                <a:lnTo>
                  <a:pt x="25" y="94"/>
                </a:lnTo>
                <a:lnTo>
                  <a:pt x="60" y="88"/>
                </a:lnTo>
                <a:lnTo>
                  <a:pt x="63" y="45"/>
                </a:lnTo>
                <a:lnTo>
                  <a:pt x="43" y="22"/>
                </a:lnTo>
                <a:close/>
              </a:path>
            </a:pathLst>
          </a:custGeom>
          <a:solidFill>
            <a:srgbClr val="4B9FCD"/>
          </a:solidFill>
          <a:ln w="12700">
            <a:solidFill>
              <a:srgbClr val="000000"/>
            </a:solidFill>
            <a:round/>
            <a:headEnd/>
            <a:tailEnd/>
          </a:ln>
        </p:spPr>
        <p:txBody>
          <a:bodyPr/>
          <a:lstStyle/>
          <a:p>
            <a:endParaRPr lang="en-US"/>
          </a:p>
        </p:txBody>
      </p:sp>
      <p:sp>
        <p:nvSpPr>
          <p:cNvPr id="5132" name="Freeform 14"/>
          <p:cNvSpPr>
            <a:spLocks/>
          </p:cNvSpPr>
          <p:nvPr/>
        </p:nvSpPr>
        <p:spPr bwMode="auto">
          <a:xfrm>
            <a:off x="4210050" y="2508250"/>
            <a:ext cx="925513" cy="528638"/>
          </a:xfrm>
          <a:custGeom>
            <a:avLst/>
            <a:gdLst>
              <a:gd name="T0" fmla="*/ 2147483646 w 372"/>
              <a:gd name="T1" fmla="*/ 0 h 218"/>
              <a:gd name="T2" fmla="*/ 2147483646 w 372"/>
              <a:gd name="T3" fmla="*/ 2147483646 h 218"/>
              <a:gd name="T4" fmla="*/ 2147483646 w 372"/>
              <a:gd name="T5" fmla="*/ 2147483646 h 218"/>
              <a:gd name="T6" fmla="*/ 2147483646 w 372"/>
              <a:gd name="T7" fmla="*/ 2147483646 h 218"/>
              <a:gd name="T8" fmla="*/ 2147483646 w 372"/>
              <a:gd name="T9" fmla="*/ 2147483646 h 218"/>
              <a:gd name="T10" fmla="*/ 2147483646 w 372"/>
              <a:gd name="T11" fmla="*/ 2147483646 h 218"/>
              <a:gd name="T12" fmla="*/ 2147483646 w 372"/>
              <a:gd name="T13" fmla="*/ 2147483646 h 218"/>
              <a:gd name="T14" fmla="*/ 0 w 372"/>
              <a:gd name="T15" fmla="*/ 2147483646 h 218"/>
              <a:gd name="T16" fmla="*/ 2147483646 w 372"/>
              <a:gd name="T17" fmla="*/ 0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2"/>
              <a:gd name="T28" fmla="*/ 0 h 218"/>
              <a:gd name="T29" fmla="*/ 372 w 372"/>
              <a:gd name="T30" fmla="*/ 218 h 2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2" h="218">
                <a:moveTo>
                  <a:pt x="1" y="0"/>
                </a:moveTo>
                <a:lnTo>
                  <a:pt x="312" y="7"/>
                </a:lnTo>
                <a:lnTo>
                  <a:pt x="335" y="71"/>
                </a:lnTo>
                <a:lnTo>
                  <a:pt x="357" y="120"/>
                </a:lnTo>
                <a:lnTo>
                  <a:pt x="372" y="200"/>
                </a:lnTo>
                <a:lnTo>
                  <a:pt x="363" y="218"/>
                </a:lnTo>
                <a:lnTo>
                  <a:pt x="248" y="215"/>
                </a:lnTo>
                <a:lnTo>
                  <a:pt x="0" y="211"/>
                </a:lnTo>
                <a:lnTo>
                  <a:pt x="1" y="0"/>
                </a:lnTo>
                <a:close/>
              </a:path>
            </a:pathLst>
          </a:custGeom>
          <a:solidFill>
            <a:srgbClr val="E75E01"/>
          </a:solidFill>
          <a:ln w="12700">
            <a:solidFill>
              <a:srgbClr val="000000"/>
            </a:solidFill>
            <a:round/>
            <a:headEnd/>
            <a:tailEnd/>
          </a:ln>
        </p:spPr>
        <p:txBody>
          <a:bodyPr/>
          <a:lstStyle/>
          <a:p>
            <a:endParaRPr lang="en-US"/>
          </a:p>
        </p:txBody>
      </p:sp>
      <p:sp>
        <p:nvSpPr>
          <p:cNvPr id="3" name="Freeform 15"/>
          <p:cNvSpPr>
            <a:spLocks/>
          </p:cNvSpPr>
          <p:nvPr/>
        </p:nvSpPr>
        <p:spPr bwMode="auto">
          <a:xfrm>
            <a:off x="4168775" y="3525838"/>
            <a:ext cx="1160463" cy="508000"/>
          </a:xfrm>
          <a:custGeom>
            <a:avLst/>
            <a:gdLst>
              <a:gd name="T0" fmla="*/ 2147483647 w 466"/>
              <a:gd name="T1" fmla="*/ 0 h 210"/>
              <a:gd name="T2" fmla="*/ 0 w 466"/>
              <a:gd name="T3" fmla="*/ 2147483647 h 210"/>
              <a:gd name="T4" fmla="*/ 2147483647 w 466"/>
              <a:gd name="T5" fmla="*/ 2147483647 h 210"/>
              <a:gd name="T6" fmla="*/ 2147483647 w 466"/>
              <a:gd name="T7" fmla="*/ 2147483647 h 210"/>
              <a:gd name="T8" fmla="*/ 2147483647 w 466"/>
              <a:gd name="T9" fmla="*/ 2147483647 h 210"/>
              <a:gd name="T10" fmla="*/ 2147483647 w 466"/>
              <a:gd name="T11" fmla="*/ 2147483647 h 210"/>
              <a:gd name="T12" fmla="*/ 2147483647 w 466"/>
              <a:gd name="T13" fmla="*/ 2147483647 h 210"/>
              <a:gd name="T14" fmla="*/ 2147483647 w 466"/>
              <a:gd name="T15" fmla="*/ 2147483647 h 210"/>
              <a:gd name="T16" fmla="*/ 2147483647 w 466"/>
              <a:gd name="T17" fmla="*/ 2147483647 h 210"/>
              <a:gd name="T18" fmla="*/ 2147483647 w 466"/>
              <a:gd name="T19" fmla="*/ 2147483647 h 210"/>
              <a:gd name="T20" fmla="*/ 2147483647 w 466"/>
              <a:gd name="T21" fmla="*/ 2147483647 h 210"/>
              <a:gd name="T22" fmla="*/ 2147483647 w 466"/>
              <a:gd name="T23" fmla="*/ 2147483647 h 210"/>
              <a:gd name="T24" fmla="*/ 2147483647 w 466"/>
              <a:gd name="T25" fmla="*/ 2147483647 h 210"/>
              <a:gd name="T26" fmla="*/ 2147483647 w 466"/>
              <a:gd name="T27" fmla="*/ 2147483647 h 210"/>
              <a:gd name="T28" fmla="*/ 2147483647 w 466"/>
              <a:gd name="T29" fmla="*/ 0 h 2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6"/>
              <a:gd name="T46" fmla="*/ 0 h 210"/>
              <a:gd name="T47" fmla="*/ 466 w 466"/>
              <a:gd name="T48" fmla="*/ 210 h 2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6" h="210">
                <a:moveTo>
                  <a:pt x="5" y="0"/>
                </a:moveTo>
                <a:lnTo>
                  <a:pt x="0" y="139"/>
                </a:lnTo>
                <a:lnTo>
                  <a:pt x="105" y="142"/>
                </a:lnTo>
                <a:lnTo>
                  <a:pt x="104" y="210"/>
                </a:lnTo>
                <a:lnTo>
                  <a:pt x="246" y="208"/>
                </a:lnTo>
                <a:lnTo>
                  <a:pt x="373" y="206"/>
                </a:lnTo>
                <a:lnTo>
                  <a:pt x="466" y="208"/>
                </a:lnTo>
                <a:lnTo>
                  <a:pt x="437" y="149"/>
                </a:lnTo>
                <a:lnTo>
                  <a:pt x="417" y="94"/>
                </a:lnTo>
                <a:lnTo>
                  <a:pt x="395" y="37"/>
                </a:lnTo>
                <a:lnTo>
                  <a:pt x="342" y="1"/>
                </a:lnTo>
                <a:lnTo>
                  <a:pt x="318" y="22"/>
                </a:lnTo>
                <a:lnTo>
                  <a:pt x="289" y="7"/>
                </a:lnTo>
                <a:lnTo>
                  <a:pt x="162" y="3"/>
                </a:lnTo>
                <a:lnTo>
                  <a:pt x="5" y="0"/>
                </a:lnTo>
                <a:close/>
              </a:path>
            </a:pathLst>
          </a:custGeom>
          <a:solidFill>
            <a:srgbClr val="EEC100"/>
          </a:solidFill>
          <a:ln w="12700">
            <a:solidFill>
              <a:srgbClr val="000000"/>
            </a:solidFill>
            <a:round/>
            <a:headEnd/>
            <a:tailEnd/>
          </a:ln>
        </p:spPr>
        <p:txBody>
          <a:bodyPr/>
          <a:lstStyle/>
          <a:p>
            <a:pPr eaLnBrk="1" hangingPunct="1">
              <a:defRPr/>
            </a:pPr>
            <a:endParaRPr lang="en-US">
              <a:latin typeface="Arial" charset="0"/>
            </a:endParaRPr>
          </a:p>
        </p:txBody>
      </p:sp>
      <p:sp>
        <p:nvSpPr>
          <p:cNvPr id="2062" name="Freeform 16"/>
          <p:cNvSpPr>
            <a:spLocks/>
          </p:cNvSpPr>
          <p:nvPr/>
        </p:nvSpPr>
        <p:spPr bwMode="auto">
          <a:xfrm>
            <a:off x="4981575" y="2447925"/>
            <a:ext cx="911225" cy="993775"/>
          </a:xfrm>
          <a:custGeom>
            <a:avLst/>
            <a:gdLst>
              <a:gd name="T0" fmla="*/ 0 w 366"/>
              <a:gd name="T1" fmla="*/ 2147483647 h 412"/>
              <a:gd name="T2" fmla="*/ 2147483647 w 366"/>
              <a:gd name="T3" fmla="*/ 2147483647 h 412"/>
              <a:gd name="T4" fmla="*/ 2147483647 w 366"/>
              <a:gd name="T5" fmla="*/ 0 h 412"/>
              <a:gd name="T6" fmla="*/ 2147483647 w 366"/>
              <a:gd name="T7" fmla="*/ 2147483647 h 412"/>
              <a:gd name="T8" fmla="*/ 2147483647 w 366"/>
              <a:gd name="T9" fmla="*/ 2147483647 h 412"/>
              <a:gd name="T10" fmla="*/ 2147483647 w 366"/>
              <a:gd name="T11" fmla="*/ 2147483647 h 412"/>
              <a:gd name="T12" fmla="*/ 2147483647 w 366"/>
              <a:gd name="T13" fmla="*/ 2147483647 h 412"/>
              <a:gd name="T14" fmla="*/ 2147483647 w 366"/>
              <a:gd name="T15" fmla="*/ 2147483647 h 412"/>
              <a:gd name="T16" fmla="*/ 2147483647 w 366"/>
              <a:gd name="T17" fmla="*/ 2147483647 h 412"/>
              <a:gd name="T18" fmla="*/ 2147483647 w 366"/>
              <a:gd name="T19" fmla="*/ 2147483647 h 412"/>
              <a:gd name="T20" fmla="*/ 2147483647 w 366"/>
              <a:gd name="T21" fmla="*/ 2147483647 h 412"/>
              <a:gd name="T22" fmla="*/ 2147483647 w 366"/>
              <a:gd name="T23" fmla="*/ 2147483647 h 412"/>
              <a:gd name="T24" fmla="*/ 2147483647 w 366"/>
              <a:gd name="T25" fmla="*/ 2147483647 h 412"/>
              <a:gd name="T26" fmla="*/ 2147483647 w 366"/>
              <a:gd name="T27" fmla="*/ 2147483647 h 412"/>
              <a:gd name="T28" fmla="*/ 2147483647 w 366"/>
              <a:gd name="T29" fmla="*/ 2147483647 h 412"/>
              <a:gd name="T30" fmla="*/ 2147483647 w 366"/>
              <a:gd name="T31" fmla="*/ 2147483647 h 412"/>
              <a:gd name="T32" fmla="*/ 2147483647 w 366"/>
              <a:gd name="T33" fmla="*/ 2147483647 h 412"/>
              <a:gd name="T34" fmla="*/ 2147483647 w 366"/>
              <a:gd name="T35" fmla="*/ 2147483647 h 412"/>
              <a:gd name="T36" fmla="*/ 2147483647 w 366"/>
              <a:gd name="T37" fmla="*/ 2147483647 h 412"/>
              <a:gd name="T38" fmla="*/ 2147483647 w 366"/>
              <a:gd name="T39" fmla="*/ 2147483647 h 412"/>
              <a:gd name="T40" fmla="*/ 2147483647 w 366"/>
              <a:gd name="T41" fmla="*/ 2147483647 h 412"/>
              <a:gd name="T42" fmla="*/ 2147483647 w 366"/>
              <a:gd name="T43" fmla="*/ 2147483647 h 412"/>
              <a:gd name="T44" fmla="*/ 2147483647 w 366"/>
              <a:gd name="T45" fmla="*/ 2147483647 h 412"/>
              <a:gd name="T46" fmla="*/ 2147483647 w 366"/>
              <a:gd name="T47" fmla="*/ 2147483647 h 412"/>
              <a:gd name="T48" fmla="*/ 2147483647 w 366"/>
              <a:gd name="T49" fmla="*/ 2147483647 h 412"/>
              <a:gd name="T50" fmla="*/ 2147483647 w 366"/>
              <a:gd name="T51" fmla="*/ 2147483647 h 412"/>
              <a:gd name="T52" fmla="*/ 2147483647 w 366"/>
              <a:gd name="T53" fmla="*/ 2147483647 h 412"/>
              <a:gd name="T54" fmla="*/ 2147483647 w 366"/>
              <a:gd name="T55" fmla="*/ 2147483647 h 412"/>
              <a:gd name="T56" fmla="*/ 2147483647 w 366"/>
              <a:gd name="T57" fmla="*/ 2147483647 h 412"/>
              <a:gd name="T58" fmla="*/ 2147483647 w 366"/>
              <a:gd name="T59" fmla="*/ 2147483647 h 412"/>
              <a:gd name="T60" fmla="*/ 0 w 366"/>
              <a:gd name="T61" fmla="*/ 2147483647 h 4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6"/>
              <a:gd name="T94" fmla="*/ 0 h 412"/>
              <a:gd name="T95" fmla="*/ 366 w 366"/>
              <a:gd name="T96" fmla="*/ 412 h 4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6" h="412">
                <a:moveTo>
                  <a:pt x="0" y="32"/>
                </a:moveTo>
                <a:lnTo>
                  <a:pt x="96" y="32"/>
                </a:lnTo>
                <a:lnTo>
                  <a:pt x="95" y="0"/>
                </a:lnTo>
                <a:lnTo>
                  <a:pt x="116" y="9"/>
                </a:lnTo>
                <a:lnTo>
                  <a:pt x="120" y="34"/>
                </a:lnTo>
                <a:lnTo>
                  <a:pt x="166" y="61"/>
                </a:lnTo>
                <a:lnTo>
                  <a:pt x="180" y="49"/>
                </a:lnTo>
                <a:lnTo>
                  <a:pt x="207" y="49"/>
                </a:lnTo>
                <a:lnTo>
                  <a:pt x="228" y="73"/>
                </a:lnTo>
                <a:lnTo>
                  <a:pt x="242" y="64"/>
                </a:lnTo>
                <a:lnTo>
                  <a:pt x="282" y="74"/>
                </a:lnTo>
                <a:lnTo>
                  <a:pt x="296" y="56"/>
                </a:lnTo>
                <a:lnTo>
                  <a:pt x="321" y="70"/>
                </a:lnTo>
                <a:lnTo>
                  <a:pt x="366" y="68"/>
                </a:lnTo>
                <a:lnTo>
                  <a:pt x="293" y="119"/>
                </a:lnTo>
                <a:lnTo>
                  <a:pt x="257" y="164"/>
                </a:lnTo>
                <a:lnTo>
                  <a:pt x="264" y="229"/>
                </a:lnTo>
                <a:lnTo>
                  <a:pt x="239" y="256"/>
                </a:lnTo>
                <a:lnTo>
                  <a:pt x="249" y="275"/>
                </a:lnTo>
                <a:lnTo>
                  <a:pt x="249" y="323"/>
                </a:lnTo>
                <a:lnTo>
                  <a:pt x="274" y="323"/>
                </a:lnTo>
                <a:lnTo>
                  <a:pt x="311" y="358"/>
                </a:lnTo>
                <a:lnTo>
                  <a:pt x="326" y="400"/>
                </a:lnTo>
                <a:lnTo>
                  <a:pt x="67" y="412"/>
                </a:lnTo>
                <a:lnTo>
                  <a:pt x="68" y="298"/>
                </a:lnTo>
                <a:lnTo>
                  <a:pt x="45" y="273"/>
                </a:lnTo>
                <a:lnTo>
                  <a:pt x="53" y="243"/>
                </a:lnTo>
                <a:lnTo>
                  <a:pt x="61" y="226"/>
                </a:lnTo>
                <a:lnTo>
                  <a:pt x="45" y="147"/>
                </a:lnTo>
                <a:lnTo>
                  <a:pt x="23" y="95"/>
                </a:lnTo>
                <a:lnTo>
                  <a:pt x="0" y="32"/>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35" name="Freeform 17"/>
          <p:cNvSpPr>
            <a:spLocks/>
          </p:cNvSpPr>
          <p:nvPr/>
        </p:nvSpPr>
        <p:spPr bwMode="auto">
          <a:xfrm>
            <a:off x="5135563" y="3408363"/>
            <a:ext cx="803275" cy="508000"/>
          </a:xfrm>
          <a:custGeom>
            <a:avLst/>
            <a:gdLst>
              <a:gd name="T0" fmla="*/ 2147483646 w 323"/>
              <a:gd name="T1" fmla="*/ 2147483646 h 210"/>
              <a:gd name="T2" fmla="*/ 0 w 323"/>
              <a:gd name="T3" fmla="*/ 2147483646 h 210"/>
              <a:gd name="T4" fmla="*/ 2147483646 w 323"/>
              <a:gd name="T5" fmla="*/ 2147483646 h 210"/>
              <a:gd name="T6" fmla="*/ 2147483646 w 323"/>
              <a:gd name="T7" fmla="*/ 2147483646 h 210"/>
              <a:gd name="T8" fmla="*/ 2147483646 w 323"/>
              <a:gd name="T9" fmla="*/ 2147483646 h 210"/>
              <a:gd name="T10" fmla="*/ 2147483646 w 323"/>
              <a:gd name="T11" fmla="*/ 2147483646 h 210"/>
              <a:gd name="T12" fmla="*/ 2147483646 w 323"/>
              <a:gd name="T13" fmla="*/ 2147483646 h 210"/>
              <a:gd name="T14" fmla="*/ 2147483646 w 323"/>
              <a:gd name="T15" fmla="*/ 2147483646 h 210"/>
              <a:gd name="T16" fmla="*/ 2147483646 w 323"/>
              <a:gd name="T17" fmla="*/ 2147483646 h 210"/>
              <a:gd name="T18" fmla="*/ 2147483646 w 323"/>
              <a:gd name="T19" fmla="*/ 2147483646 h 210"/>
              <a:gd name="T20" fmla="*/ 2147483646 w 323"/>
              <a:gd name="T21" fmla="*/ 2147483646 h 210"/>
              <a:gd name="T22" fmla="*/ 2147483646 w 323"/>
              <a:gd name="T23" fmla="*/ 2147483646 h 210"/>
              <a:gd name="T24" fmla="*/ 2147483646 w 323"/>
              <a:gd name="T25" fmla="*/ 2147483646 h 210"/>
              <a:gd name="T26" fmla="*/ 2147483646 w 323"/>
              <a:gd name="T27" fmla="*/ 2147483646 h 210"/>
              <a:gd name="T28" fmla="*/ 2147483646 w 323"/>
              <a:gd name="T29" fmla="*/ 0 h 210"/>
              <a:gd name="T30" fmla="*/ 2147483646 w 323"/>
              <a:gd name="T31" fmla="*/ 2147483646 h 210"/>
              <a:gd name="T32" fmla="*/ 2147483646 w 323"/>
              <a:gd name="T33" fmla="*/ 2147483646 h 210"/>
              <a:gd name="T34" fmla="*/ 2147483646 w 323"/>
              <a:gd name="T35" fmla="*/ 2147483646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3"/>
              <a:gd name="T55" fmla="*/ 0 h 210"/>
              <a:gd name="T56" fmla="*/ 323 w 323"/>
              <a:gd name="T57" fmla="*/ 210 h 2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3" h="210">
                <a:moveTo>
                  <a:pt x="5" y="11"/>
                </a:moveTo>
                <a:lnTo>
                  <a:pt x="0" y="48"/>
                </a:lnTo>
                <a:lnTo>
                  <a:pt x="7" y="87"/>
                </a:lnTo>
                <a:lnTo>
                  <a:pt x="37" y="167"/>
                </a:lnTo>
                <a:lnTo>
                  <a:pt x="54" y="210"/>
                </a:lnTo>
                <a:lnTo>
                  <a:pt x="244" y="200"/>
                </a:lnTo>
                <a:lnTo>
                  <a:pt x="275" y="210"/>
                </a:lnTo>
                <a:lnTo>
                  <a:pt x="294" y="169"/>
                </a:lnTo>
                <a:lnTo>
                  <a:pt x="287" y="140"/>
                </a:lnTo>
                <a:lnTo>
                  <a:pt x="319" y="134"/>
                </a:lnTo>
                <a:lnTo>
                  <a:pt x="323" y="88"/>
                </a:lnTo>
                <a:lnTo>
                  <a:pt x="304" y="68"/>
                </a:lnTo>
                <a:lnTo>
                  <a:pt x="271" y="48"/>
                </a:lnTo>
                <a:lnTo>
                  <a:pt x="278" y="20"/>
                </a:lnTo>
                <a:lnTo>
                  <a:pt x="264" y="0"/>
                </a:lnTo>
                <a:lnTo>
                  <a:pt x="193" y="3"/>
                </a:lnTo>
                <a:lnTo>
                  <a:pt x="121" y="6"/>
                </a:lnTo>
                <a:lnTo>
                  <a:pt x="5" y="11"/>
                </a:lnTo>
                <a:close/>
              </a:path>
            </a:pathLst>
          </a:custGeom>
          <a:solidFill>
            <a:srgbClr val="EEC100"/>
          </a:solidFill>
          <a:ln w="12700">
            <a:solidFill>
              <a:srgbClr val="000000"/>
            </a:solidFill>
            <a:round/>
            <a:headEnd/>
            <a:tailEnd/>
          </a:ln>
        </p:spPr>
        <p:txBody>
          <a:bodyPr/>
          <a:lstStyle/>
          <a:p>
            <a:endParaRPr lang="en-US"/>
          </a:p>
        </p:txBody>
      </p:sp>
      <p:sp>
        <p:nvSpPr>
          <p:cNvPr id="4" name="Freeform 18"/>
          <p:cNvSpPr>
            <a:spLocks/>
          </p:cNvSpPr>
          <p:nvPr/>
        </p:nvSpPr>
        <p:spPr bwMode="auto">
          <a:xfrm>
            <a:off x="7146925" y="3302000"/>
            <a:ext cx="788988" cy="503238"/>
          </a:xfrm>
          <a:custGeom>
            <a:avLst/>
            <a:gdLst>
              <a:gd name="T0" fmla="*/ 2147483647 w 317"/>
              <a:gd name="T1" fmla="*/ 2147483647 h 208"/>
              <a:gd name="T2" fmla="*/ 0 w 317"/>
              <a:gd name="T3" fmla="*/ 2147483647 h 208"/>
              <a:gd name="T4" fmla="*/ 2147483647 w 317"/>
              <a:gd name="T5" fmla="*/ 2147483647 h 208"/>
              <a:gd name="T6" fmla="*/ 2147483647 w 317"/>
              <a:gd name="T7" fmla="*/ 2147483647 h 208"/>
              <a:gd name="T8" fmla="*/ 2147483647 w 317"/>
              <a:gd name="T9" fmla="*/ 2147483647 h 208"/>
              <a:gd name="T10" fmla="*/ 2147483647 w 317"/>
              <a:gd name="T11" fmla="*/ 2147483647 h 208"/>
              <a:gd name="T12" fmla="*/ 2147483647 w 317"/>
              <a:gd name="T13" fmla="*/ 2147483647 h 208"/>
              <a:gd name="T14" fmla="*/ 2147483647 w 317"/>
              <a:gd name="T15" fmla="*/ 2147483647 h 208"/>
              <a:gd name="T16" fmla="*/ 2147483647 w 317"/>
              <a:gd name="T17" fmla="*/ 2147483647 h 208"/>
              <a:gd name="T18" fmla="*/ 2147483647 w 317"/>
              <a:gd name="T19" fmla="*/ 2147483647 h 208"/>
              <a:gd name="T20" fmla="*/ 2147483647 w 317"/>
              <a:gd name="T21" fmla="*/ 2147483647 h 208"/>
              <a:gd name="T22" fmla="*/ 2147483647 w 317"/>
              <a:gd name="T23" fmla="*/ 2147483647 h 208"/>
              <a:gd name="T24" fmla="*/ 2147483647 w 317"/>
              <a:gd name="T25" fmla="*/ 0 h 208"/>
              <a:gd name="T26" fmla="*/ 2147483647 w 317"/>
              <a:gd name="T27" fmla="*/ 2147483647 h 208"/>
              <a:gd name="T28" fmla="*/ 2147483647 w 317"/>
              <a:gd name="T29" fmla="*/ 2147483647 h 2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208"/>
              <a:gd name="T47" fmla="*/ 317 w 317"/>
              <a:gd name="T48" fmla="*/ 208 h 2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208">
                <a:moveTo>
                  <a:pt x="29" y="30"/>
                </a:moveTo>
                <a:lnTo>
                  <a:pt x="0" y="58"/>
                </a:lnTo>
                <a:lnTo>
                  <a:pt x="16" y="159"/>
                </a:lnTo>
                <a:lnTo>
                  <a:pt x="29" y="208"/>
                </a:lnTo>
                <a:lnTo>
                  <a:pt x="83" y="204"/>
                </a:lnTo>
                <a:lnTo>
                  <a:pt x="283" y="166"/>
                </a:lnTo>
                <a:lnTo>
                  <a:pt x="297" y="160"/>
                </a:lnTo>
                <a:lnTo>
                  <a:pt x="317" y="113"/>
                </a:lnTo>
                <a:lnTo>
                  <a:pt x="287" y="87"/>
                </a:lnTo>
                <a:lnTo>
                  <a:pt x="303" y="27"/>
                </a:lnTo>
                <a:lnTo>
                  <a:pt x="280" y="21"/>
                </a:lnTo>
                <a:lnTo>
                  <a:pt x="280" y="6"/>
                </a:lnTo>
                <a:lnTo>
                  <a:pt x="270" y="0"/>
                </a:lnTo>
                <a:lnTo>
                  <a:pt x="38" y="43"/>
                </a:lnTo>
                <a:lnTo>
                  <a:pt x="29" y="30"/>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2065" name="Freeform 19"/>
          <p:cNvSpPr>
            <a:spLocks/>
          </p:cNvSpPr>
          <p:nvPr/>
        </p:nvSpPr>
        <p:spPr bwMode="auto">
          <a:xfrm>
            <a:off x="7861300" y="3360738"/>
            <a:ext cx="209550" cy="398462"/>
          </a:xfrm>
          <a:custGeom>
            <a:avLst/>
            <a:gdLst>
              <a:gd name="T0" fmla="*/ 2147483647 w 84"/>
              <a:gd name="T1" fmla="*/ 2147483647 h 166"/>
              <a:gd name="T2" fmla="*/ 2147483647 w 84"/>
              <a:gd name="T3" fmla="*/ 0 h 166"/>
              <a:gd name="T4" fmla="*/ 2147483647 w 84"/>
              <a:gd name="T5" fmla="*/ 2147483647 h 166"/>
              <a:gd name="T6" fmla="*/ 2147483647 w 84"/>
              <a:gd name="T7" fmla="*/ 2147483647 h 166"/>
              <a:gd name="T8" fmla="*/ 2147483647 w 84"/>
              <a:gd name="T9" fmla="*/ 2147483647 h 166"/>
              <a:gd name="T10" fmla="*/ 2147483647 w 84"/>
              <a:gd name="T11" fmla="*/ 2147483647 h 166"/>
              <a:gd name="T12" fmla="*/ 2147483647 w 84"/>
              <a:gd name="T13" fmla="*/ 2147483647 h 166"/>
              <a:gd name="T14" fmla="*/ 2147483647 w 84"/>
              <a:gd name="T15" fmla="*/ 2147483647 h 166"/>
              <a:gd name="T16" fmla="*/ 2147483647 w 84"/>
              <a:gd name="T17" fmla="*/ 2147483647 h 166"/>
              <a:gd name="T18" fmla="*/ 2147483647 w 84"/>
              <a:gd name="T19" fmla="*/ 2147483647 h 166"/>
              <a:gd name="T20" fmla="*/ 2147483647 w 84"/>
              <a:gd name="T21" fmla="*/ 2147483647 h 166"/>
              <a:gd name="T22" fmla="*/ 0 w 84"/>
              <a:gd name="T23" fmla="*/ 2147483647 h 166"/>
              <a:gd name="T24" fmla="*/ 2147483647 w 84"/>
              <a:gd name="T25" fmla="*/ 2147483647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66"/>
              <a:gd name="T41" fmla="*/ 84 w 84"/>
              <a:gd name="T42" fmla="*/ 166 h 1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66">
                <a:moveTo>
                  <a:pt x="15" y="1"/>
                </a:moveTo>
                <a:lnTo>
                  <a:pt x="35" y="0"/>
                </a:lnTo>
                <a:lnTo>
                  <a:pt x="75" y="25"/>
                </a:lnTo>
                <a:lnTo>
                  <a:pt x="69" y="45"/>
                </a:lnTo>
                <a:lnTo>
                  <a:pt x="83" y="58"/>
                </a:lnTo>
                <a:lnTo>
                  <a:pt x="84" y="136"/>
                </a:lnTo>
                <a:lnTo>
                  <a:pt x="70" y="166"/>
                </a:lnTo>
                <a:lnTo>
                  <a:pt x="54" y="155"/>
                </a:lnTo>
                <a:lnTo>
                  <a:pt x="37" y="154"/>
                </a:lnTo>
                <a:lnTo>
                  <a:pt x="8" y="138"/>
                </a:lnTo>
                <a:lnTo>
                  <a:pt x="30" y="89"/>
                </a:lnTo>
                <a:lnTo>
                  <a:pt x="0" y="63"/>
                </a:lnTo>
                <a:lnTo>
                  <a:pt x="15" y="1"/>
                </a:lnTo>
                <a:close/>
              </a:path>
            </a:pathLst>
          </a:custGeom>
          <a:solidFill>
            <a:srgbClr val="418AB2"/>
          </a:solidFill>
          <a:ln w="12700">
            <a:solidFill>
              <a:srgbClr val="000000"/>
            </a:solidFill>
            <a:round/>
            <a:headEnd/>
            <a:tailEnd/>
          </a:ln>
        </p:spPr>
        <p:txBody>
          <a:bodyPr/>
          <a:lstStyle/>
          <a:p>
            <a:pPr eaLnBrk="1" hangingPunct="1">
              <a:defRPr/>
            </a:pPr>
            <a:endParaRPr lang="en-US">
              <a:latin typeface="Arial" charset="0"/>
            </a:endParaRPr>
          </a:p>
        </p:txBody>
      </p:sp>
      <p:sp>
        <p:nvSpPr>
          <p:cNvPr id="5138" name="Freeform 20"/>
          <p:cNvSpPr>
            <a:spLocks/>
          </p:cNvSpPr>
          <p:nvPr/>
        </p:nvSpPr>
        <p:spPr bwMode="auto">
          <a:xfrm>
            <a:off x="7019925" y="3681413"/>
            <a:ext cx="581025" cy="592137"/>
          </a:xfrm>
          <a:custGeom>
            <a:avLst/>
            <a:gdLst>
              <a:gd name="T0" fmla="*/ 2147483646 w 234"/>
              <a:gd name="T1" fmla="*/ 2147483646 h 245"/>
              <a:gd name="T2" fmla="*/ 2147483646 w 234"/>
              <a:gd name="T3" fmla="*/ 2147483646 h 245"/>
              <a:gd name="T4" fmla="*/ 0 w 234"/>
              <a:gd name="T5" fmla="*/ 2147483646 h 245"/>
              <a:gd name="T6" fmla="*/ 2147483646 w 234"/>
              <a:gd name="T7" fmla="*/ 2147483646 h 245"/>
              <a:gd name="T8" fmla="*/ 2147483646 w 234"/>
              <a:gd name="T9" fmla="*/ 2147483646 h 245"/>
              <a:gd name="T10" fmla="*/ 2147483646 w 234"/>
              <a:gd name="T11" fmla="*/ 2147483646 h 245"/>
              <a:gd name="T12" fmla="*/ 2147483646 w 234"/>
              <a:gd name="T13" fmla="*/ 2147483646 h 245"/>
              <a:gd name="T14" fmla="*/ 2147483646 w 234"/>
              <a:gd name="T15" fmla="*/ 2147483646 h 245"/>
              <a:gd name="T16" fmla="*/ 2147483646 w 234"/>
              <a:gd name="T17" fmla="*/ 2147483646 h 245"/>
              <a:gd name="T18" fmla="*/ 2147483646 w 234"/>
              <a:gd name="T19" fmla="*/ 2147483646 h 245"/>
              <a:gd name="T20" fmla="*/ 2147483646 w 234"/>
              <a:gd name="T21" fmla="*/ 2147483646 h 245"/>
              <a:gd name="T22" fmla="*/ 2147483646 w 234"/>
              <a:gd name="T23" fmla="*/ 2147483646 h 245"/>
              <a:gd name="T24" fmla="*/ 2147483646 w 234"/>
              <a:gd name="T25" fmla="*/ 2147483646 h 245"/>
              <a:gd name="T26" fmla="*/ 2147483646 w 234"/>
              <a:gd name="T27" fmla="*/ 2147483646 h 245"/>
              <a:gd name="T28" fmla="*/ 2147483646 w 234"/>
              <a:gd name="T29" fmla="*/ 2147483646 h 245"/>
              <a:gd name="T30" fmla="*/ 2147483646 w 234"/>
              <a:gd name="T31" fmla="*/ 2147483646 h 245"/>
              <a:gd name="T32" fmla="*/ 2147483646 w 234"/>
              <a:gd name="T33" fmla="*/ 0 h 245"/>
              <a:gd name="T34" fmla="*/ 2147483646 w 234"/>
              <a:gd name="T35" fmla="*/ 2147483646 h 245"/>
              <a:gd name="T36" fmla="*/ 2147483646 w 234"/>
              <a:gd name="T37" fmla="*/ 2147483646 h 245"/>
              <a:gd name="T38" fmla="*/ 2147483646 w 234"/>
              <a:gd name="T39" fmla="*/ 2147483646 h 245"/>
              <a:gd name="T40" fmla="*/ 2147483646 w 234"/>
              <a:gd name="T41" fmla="*/ 2147483646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4"/>
              <a:gd name="T64" fmla="*/ 0 h 245"/>
              <a:gd name="T65" fmla="*/ 234 w 234"/>
              <a:gd name="T66" fmla="*/ 245 h 2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4" h="245">
                <a:moveTo>
                  <a:pt x="24" y="128"/>
                </a:moveTo>
                <a:lnTo>
                  <a:pt x="6" y="123"/>
                </a:lnTo>
                <a:lnTo>
                  <a:pt x="0" y="162"/>
                </a:lnTo>
                <a:lnTo>
                  <a:pt x="6" y="203"/>
                </a:lnTo>
                <a:lnTo>
                  <a:pt x="40" y="231"/>
                </a:lnTo>
                <a:lnTo>
                  <a:pt x="48" y="245"/>
                </a:lnTo>
                <a:lnTo>
                  <a:pt x="91" y="231"/>
                </a:lnTo>
                <a:lnTo>
                  <a:pt x="142" y="198"/>
                </a:lnTo>
                <a:lnTo>
                  <a:pt x="157" y="126"/>
                </a:lnTo>
                <a:lnTo>
                  <a:pt x="190" y="107"/>
                </a:lnTo>
                <a:lnTo>
                  <a:pt x="208" y="63"/>
                </a:lnTo>
                <a:lnTo>
                  <a:pt x="234" y="51"/>
                </a:lnTo>
                <a:lnTo>
                  <a:pt x="200" y="45"/>
                </a:lnTo>
                <a:lnTo>
                  <a:pt x="141" y="77"/>
                </a:lnTo>
                <a:lnTo>
                  <a:pt x="132" y="46"/>
                </a:lnTo>
                <a:lnTo>
                  <a:pt x="81" y="49"/>
                </a:lnTo>
                <a:lnTo>
                  <a:pt x="69" y="0"/>
                </a:lnTo>
                <a:lnTo>
                  <a:pt x="56" y="13"/>
                </a:lnTo>
                <a:lnTo>
                  <a:pt x="60" y="83"/>
                </a:lnTo>
                <a:lnTo>
                  <a:pt x="37" y="89"/>
                </a:lnTo>
                <a:lnTo>
                  <a:pt x="24" y="128"/>
                </a:lnTo>
                <a:close/>
              </a:path>
            </a:pathLst>
          </a:custGeom>
          <a:solidFill>
            <a:srgbClr val="E75E01"/>
          </a:solidFill>
          <a:ln w="12700">
            <a:solidFill>
              <a:srgbClr val="000000"/>
            </a:solidFill>
            <a:round/>
            <a:headEnd/>
            <a:tailEnd/>
          </a:ln>
        </p:spPr>
        <p:txBody>
          <a:bodyPr/>
          <a:lstStyle/>
          <a:p>
            <a:endParaRPr lang="en-US"/>
          </a:p>
        </p:txBody>
      </p:sp>
      <p:sp>
        <p:nvSpPr>
          <p:cNvPr id="5139" name="Freeform 21"/>
          <p:cNvSpPr>
            <a:spLocks/>
          </p:cNvSpPr>
          <p:nvPr/>
        </p:nvSpPr>
        <p:spPr bwMode="auto">
          <a:xfrm>
            <a:off x="8005763" y="3014663"/>
            <a:ext cx="492125" cy="219075"/>
          </a:xfrm>
          <a:custGeom>
            <a:avLst/>
            <a:gdLst>
              <a:gd name="T0" fmla="*/ 0 w 198"/>
              <a:gd name="T1" fmla="*/ 2147483646 h 90"/>
              <a:gd name="T2" fmla="*/ 2147483646 w 198"/>
              <a:gd name="T3" fmla="*/ 2147483646 h 90"/>
              <a:gd name="T4" fmla="*/ 2147483646 w 198"/>
              <a:gd name="T5" fmla="*/ 2147483646 h 90"/>
              <a:gd name="T6" fmla="*/ 2147483646 w 198"/>
              <a:gd name="T7" fmla="*/ 0 h 90"/>
              <a:gd name="T8" fmla="*/ 2147483646 w 198"/>
              <a:gd name="T9" fmla="*/ 2147483646 h 90"/>
              <a:gd name="T10" fmla="*/ 2147483646 w 198"/>
              <a:gd name="T11" fmla="*/ 2147483646 h 90"/>
              <a:gd name="T12" fmla="*/ 2147483646 w 198"/>
              <a:gd name="T13" fmla="*/ 2147483646 h 90"/>
              <a:gd name="T14" fmla="*/ 2147483646 w 198"/>
              <a:gd name="T15" fmla="*/ 2147483646 h 90"/>
              <a:gd name="T16" fmla="*/ 2147483646 w 198"/>
              <a:gd name="T17" fmla="*/ 2147483646 h 90"/>
              <a:gd name="T18" fmla="*/ 2147483646 w 198"/>
              <a:gd name="T19" fmla="*/ 2147483646 h 90"/>
              <a:gd name="T20" fmla="*/ 2147483646 w 198"/>
              <a:gd name="T21" fmla="*/ 2147483646 h 90"/>
              <a:gd name="T22" fmla="*/ 2147483646 w 198"/>
              <a:gd name="T23" fmla="*/ 2147483646 h 90"/>
              <a:gd name="T24" fmla="*/ 2147483646 w 198"/>
              <a:gd name="T25" fmla="*/ 2147483646 h 90"/>
              <a:gd name="T26" fmla="*/ 2147483646 w 198"/>
              <a:gd name="T27" fmla="*/ 2147483646 h 90"/>
              <a:gd name="T28" fmla="*/ 2147483646 w 198"/>
              <a:gd name="T29" fmla="*/ 2147483646 h 90"/>
              <a:gd name="T30" fmla="*/ 2147483646 w 198"/>
              <a:gd name="T31" fmla="*/ 2147483646 h 90"/>
              <a:gd name="T32" fmla="*/ 2147483646 w 198"/>
              <a:gd name="T33" fmla="*/ 2147483646 h 90"/>
              <a:gd name="T34" fmla="*/ 2147483646 w 198"/>
              <a:gd name="T35" fmla="*/ 2147483646 h 90"/>
              <a:gd name="T36" fmla="*/ 2147483646 w 198"/>
              <a:gd name="T37" fmla="*/ 2147483646 h 90"/>
              <a:gd name="T38" fmla="*/ 0 w 198"/>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8"/>
              <a:gd name="T61" fmla="*/ 0 h 90"/>
              <a:gd name="T62" fmla="*/ 198 w 198"/>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8" h="90">
                <a:moveTo>
                  <a:pt x="0" y="36"/>
                </a:moveTo>
                <a:lnTo>
                  <a:pt x="101" y="11"/>
                </a:lnTo>
                <a:lnTo>
                  <a:pt x="113" y="12"/>
                </a:lnTo>
                <a:lnTo>
                  <a:pt x="125" y="0"/>
                </a:lnTo>
                <a:lnTo>
                  <a:pt x="135" y="6"/>
                </a:lnTo>
                <a:lnTo>
                  <a:pt x="123" y="32"/>
                </a:lnTo>
                <a:lnTo>
                  <a:pt x="144" y="30"/>
                </a:lnTo>
                <a:lnTo>
                  <a:pt x="156" y="50"/>
                </a:lnTo>
                <a:lnTo>
                  <a:pt x="170" y="52"/>
                </a:lnTo>
                <a:lnTo>
                  <a:pt x="180" y="49"/>
                </a:lnTo>
                <a:lnTo>
                  <a:pt x="180" y="38"/>
                </a:lnTo>
                <a:lnTo>
                  <a:pt x="163" y="24"/>
                </a:lnTo>
                <a:lnTo>
                  <a:pt x="176" y="23"/>
                </a:lnTo>
                <a:lnTo>
                  <a:pt x="198" y="53"/>
                </a:lnTo>
                <a:lnTo>
                  <a:pt x="177" y="71"/>
                </a:lnTo>
                <a:lnTo>
                  <a:pt x="153" y="62"/>
                </a:lnTo>
                <a:lnTo>
                  <a:pt x="138" y="84"/>
                </a:lnTo>
                <a:lnTo>
                  <a:pt x="108" y="62"/>
                </a:lnTo>
                <a:lnTo>
                  <a:pt x="8" y="90"/>
                </a:lnTo>
                <a:lnTo>
                  <a:pt x="0" y="36"/>
                </a:lnTo>
                <a:close/>
              </a:path>
            </a:pathLst>
          </a:custGeom>
          <a:solidFill>
            <a:schemeClr val="accent2"/>
          </a:solidFill>
          <a:ln w="12700">
            <a:solidFill>
              <a:srgbClr val="000000"/>
            </a:solidFill>
            <a:round/>
            <a:headEnd/>
            <a:tailEnd/>
          </a:ln>
        </p:spPr>
        <p:txBody>
          <a:bodyPr/>
          <a:lstStyle/>
          <a:p>
            <a:endParaRPr lang="en-US"/>
          </a:p>
        </p:txBody>
      </p:sp>
      <p:sp>
        <p:nvSpPr>
          <p:cNvPr id="5140" name="Freeform 22"/>
          <p:cNvSpPr>
            <a:spLocks/>
          </p:cNvSpPr>
          <p:nvPr/>
        </p:nvSpPr>
        <p:spPr bwMode="auto">
          <a:xfrm>
            <a:off x="8023225" y="3178175"/>
            <a:ext cx="255588" cy="192088"/>
          </a:xfrm>
          <a:custGeom>
            <a:avLst/>
            <a:gdLst>
              <a:gd name="T0" fmla="*/ 0 w 103"/>
              <a:gd name="T1" fmla="*/ 2147483646 h 79"/>
              <a:gd name="T2" fmla="*/ 2147483646 w 103"/>
              <a:gd name="T3" fmla="*/ 0 h 79"/>
              <a:gd name="T4" fmla="*/ 2147483646 w 103"/>
              <a:gd name="T5" fmla="*/ 2147483646 h 79"/>
              <a:gd name="T6" fmla="*/ 2147483646 w 103"/>
              <a:gd name="T7" fmla="*/ 2147483646 h 79"/>
              <a:gd name="T8" fmla="*/ 2147483646 w 103"/>
              <a:gd name="T9" fmla="*/ 2147483646 h 79"/>
              <a:gd name="T10" fmla="*/ 2147483646 w 103"/>
              <a:gd name="T11" fmla="*/ 2147483646 h 79"/>
              <a:gd name="T12" fmla="*/ 2147483646 w 103"/>
              <a:gd name="T13" fmla="*/ 2147483646 h 79"/>
              <a:gd name="T14" fmla="*/ 0 w 103"/>
              <a:gd name="T15" fmla="*/ 2147483646 h 79"/>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79"/>
              <a:gd name="T26" fmla="*/ 103 w 103"/>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79">
                <a:moveTo>
                  <a:pt x="0" y="20"/>
                </a:moveTo>
                <a:lnTo>
                  <a:pt x="79" y="0"/>
                </a:lnTo>
                <a:lnTo>
                  <a:pt x="103" y="36"/>
                </a:lnTo>
                <a:lnTo>
                  <a:pt x="89" y="52"/>
                </a:lnTo>
                <a:lnTo>
                  <a:pt x="64" y="46"/>
                </a:lnTo>
                <a:lnTo>
                  <a:pt x="25" y="79"/>
                </a:lnTo>
                <a:lnTo>
                  <a:pt x="4" y="62"/>
                </a:lnTo>
                <a:lnTo>
                  <a:pt x="0" y="20"/>
                </a:lnTo>
                <a:close/>
              </a:path>
            </a:pathLst>
          </a:custGeom>
          <a:solidFill>
            <a:srgbClr val="4B9FCD"/>
          </a:solidFill>
          <a:ln w="12700">
            <a:solidFill>
              <a:srgbClr val="000000"/>
            </a:solidFill>
            <a:round/>
            <a:headEnd/>
            <a:tailEnd/>
          </a:ln>
        </p:spPr>
        <p:txBody>
          <a:bodyPr/>
          <a:lstStyle/>
          <a:p>
            <a:endParaRPr lang="en-US"/>
          </a:p>
        </p:txBody>
      </p:sp>
      <p:sp>
        <p:nvSpPr>
          <p:cNvPr id="5141" name="Freeform 23"/>
          <p:cNvSpPr>
            <a:spLocks/>
          </p:cNvSpPr>
          <p:nvPr/>
        </p:nvSpPr>
        <p:spPr bwMode="auto">
          <a:xfrm>
            <a:off x="8153400" y="2195513"/>
            <a:ext cx="522288" cy="776287"/>
          </a:xfrm>
          <a:custGeom>
            <a:avLst/>
            <a:gdLst>
              <a:gd name="T0" fmla="*/ 2147483646 w 210"/>
              <a:gd name="T1" fmla="*/ 2147483646 h 321"/>
              <a:gd name="T2" fmla="*/ 2147483646 w 210"/>
              <a:gd name="T3" fmla="*/ 2147483646 h 321"/>
              <a:gd name="T4" fmla="*/ 2147483646 w 210"/>
              <a:gd name="T5" fmla="*/ 2147483646 h 321"/>
              <a:gd name="T6" fmla="*/ 2147483646 w 210"/>
              <a:gd name="T7" fmla="*/ 2147483646 h 321"/>
              <a:gd name="T8" fmla="*/ 2147483646 w 210"/>
              <a:gd name="T9" fmla="*/ 2147483646 h 321"/>
              <a:gd name="T10" fmla="*/ 2147483646 w 210"/>
              <a:gd name="T11" fmla="*/ 2147483646 h 321"/>
              <a:gd name="T12" fmla="*/ 2147483646 w 210"/>
              <a:gd name="T13" fmla="*/ 2147483646 h 321"/>
              <a:gd name="T14" fmla="*/ 0 w 210"/>
              <a:gd name="T15" fmla="*/ 2147483646 h 321"/>
              <a:gd name="T16" fmla="*/ 2147483646 w 210"/>
              <a:gd name="T17" fmla="*/ 2147483646 h 321"/>
              <a:gd name="T18" fmla="*/ 2147483646 w 210"/>
              <a:gd name="T19" fmla="*/ 2147483646 h 321"/>
              <a:gd name="T20" fmla="*/ 2147483646 w 210"/>
              <a:gd name="T21" fmla="*/ 2147483646 h 321"/>
              <a:gd name="T22" fmla="*/ 2147483646 w 210"/>
              <a:gd name="T23" fmla="*/ 2147483646 h 321"/>
              <a:gd name="T24" fmla="*/ 2147483646 w 210"/>
              <a:gd name="T25" fmla="*/ 2147483646 h 321"/>
              <a:gd name="T26" fmla="*/ 2147483646 w 210"/>
              <a:gd name="T27" fmla="*/ 2147483646 h 321"/>
              <a:gd name="T28" fmla="*/ 2147483646 w 210"/>
              <a:gd name="T29" fmla="*/ 2147483646 h 321"/>
              <a:gd name="T30" fmla="*/ 2147483646 w 210"/>
              <a:gd name="T31" fmla="*/ 2147483646 h 321"/>
              <a:gd name="T32" fmla="*/ 2147483646 w 210"/>
              <a:gd name="T33" fmla="*/ 2147483646 h 321"/>
              <a:gd name="T34" fmla="*/ 2147483646 w 210"/>
              <a:gd name="T35" fmla="*/ 2147483646 h 321"/>
              <a:gd name="T36" fmla="*/ 2147483646 w 210"/>
              <a:gd name="T37" fmla="*/ 2147483646 h 321"/>
              <a:gd name="T38" fmla="*/ 2147483646 w 210"/>
              <a:gd name="T39" fmla="*/ 2147483646 h 321"/>
              <a:gd name="T40" fmla="*/ 2147483646 w 210"/>
              <a:gd name="T41" fmla="*/ 2147483646 h 321"/>
              <a:gd name="T42" fmla="*/ 2147483646 w 210"/>
              <a:gd name="T43" fmla="*/ 2147483646 h 321"/>
              <a:gd name="T44" fmla="*/ 2147483646 w 210"/>
              <a:gd name="T45" fmla="*/ 2147483646 h 321"/>
              <a:gd name="T46" fmla="*/ 2147483646 w 210"/>
              <a:gd name="T47" fmla="*/ 2147483646 h 321"/>
              <a:gd name="T48" fmla="*/ 2147483646 w 210"/>
              <a:gd name="T49" fmla="*/ 0 h 321"/>
              <a:gd name="T50" fmla="*/ 2147483646 w 210"/>
              <a:gd name="T51" fmla="*/ 2147483646 h 321"/>
              <a:gd name="T52" fmla="*/ 2147483646 w 210"/>
              <a:gd name="T53" fmla="*/ 2147483646 h 321"/>
              <a:gd name="T54" fmla="*/ 2147483646 w 210"/>
              <a:gd name="T55" fmla="*/ 2147483646 h 3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0"/>
              <a:gd name="T85" fmla="*/ 0 h 321"/>
              <a:gd name="T86" fmla="*/ 210 w 210"/>
              <a:gd name="T87" fmla="*/ 321 h 3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0" h="321">
                <a:moveTo>
                  <a:pt x="49" y="10"/>
                </a:moveTo>
                <a:lnTo>
                  <a:pt x="18" y="69"/>
                </a:lnTo>
                <a:lnTo>
                  <a:pt x="33" y="91"/>
                </a:lnTo>
                <a:lnTo>
                  <a:pt x="18" y="118"/>
                </a:lnTo>
                <a:lnTo>
                  <a:pt x="27" y="127"/>
                </a:lnTo>
                <a:lnTo>
                  <a:pt x="21" y="145"/>
                </a:lnTo>
                <a:lnTo>
                  <a:pt x="21" y="175"/>
                </a:lnTo>
                <a:lnTo>
                  <a:pt x="0" y="186"/>
                </a:lnTo>
                <a:lnTo>
                  <a:pt x="8" y="195"/>
                </a:lnTo>
                <a:lnTo>
                  <a:pt x="52" y="307"/>
                </a:lnTo>
                <a:lnTo>
                  <a:pt x="87" y="321"/>
                </a:lnTo>
                <a:lnTo>
                  <a:pt x="85" y="298"/>
                </a:lnTo>
                <a:lnTo>
                  <a:pt x="102" y="280"/>
                </a:lnTo>
                <a:lnTo>
                  <a:pt x="96" y="261"/>
                </a:lnTo>
                <a:lnTo>
                  <a:pt x="139" y="238"/>
                </a:lnTo>
                <a:lnTo>
                  <a:pt x="141" y="207"/>
                </a:lnTo>
                <a:lnTo>
                  <a:pt x="166" y="205"/>
                </a:lnTo>
                <a:lnTo>
                  <a:pt x="186" y="181"/>
                </a:lnTo>
                <a:lnTo>
                  <a:pt x="210" y="165"/>
                </a:lnTo>
                <a:lnTo>
                  <a:pt x="210" y="145"/>
                </a:lnTo>
                <a:lnTo>
                  <a:pt x="177" y="139"/>
                </a:lnTo>
                <a:lnTo>
                  <a:pt x="171" y="117"/>
                </a:lnTo>
                <a:lnTo>
                  <a:pt x="138" y="114"/>
                </a:lnTo>
                <a:lnTo>
                  <a:pt x="111" y="19"/>
                </a:lnTo>
                <a:lnTo>
                  <a:pt x="99" y="0"/>
                </a:lnTo>
                <a:lnTo>
                  <a:pt x="66" y="8"/>
                </a:lnTo>
                <a:lnTo>
                  <a:pt x="60" y="17"/>
                </a:lnTo>
                <a:lnTo>
                  <a:pt x="49" y="10"/>
                </a:lnTo>
                <a:close/>
              </a:path>
            </a:pathLst>
          </a:custGeom>
          <a:solidFill>
            <a:srgbClr val="4B9FCD"/>
          </a:solidFill>
          <a:ln w="12700">
            <a:solidFill>
              <a:srgbClr val="000000"/>
            </a:solidFill>
            <a:round/>
            <a:headEnd/>
            <a:tailEnd/>
          </a:ln>
        </p:spPr>
        <p:txBody>
          <a:bodyPr/>
          <a:lstStyle/>
          <a:p>
            <a:endParaRPr lang="en-US"/>
          </a:p>
        </p:txBody>
      </p:sp>
      <p:sp>
        <p:nvSpPr>
          <p:cNvPr id="5142" name="Freeform 24"/>
          <p:cNvSpPr>
            <a:spLocks/>
          </p:cNvSpPr>
          <p:nvPr/>
        </p:nvSpPr>
        <p:spPr bwMode="auto">
          <a:xfrm>
            <a:off x="8077200" y="2590800"/>
            <a:ext cx="304800" cy="466725"/>
          </a:xfrm>
          <a:custGeom>
            <a:avLst/>
            <a:gdLst>
              <a:gd name="T0" fmla="*/ 2147483646 w 109"/>
              <a:gd name="T1" fmla="*/ 0 h 194"/>
              <a:gd name="T2" fmla="*/ 0 w 109"/>
              <a:gd name="T3" fmla="*/ 2147483646 h 194"/>
              <a:gd name="T4" fmla="*/ 2147483646 w 109"/>
              <a:gd name="T5" fmla="*/ 2147483646 h 194"/>
              <a:gd name="T6" fmla="*/ 2147483646 w 109"/>
              <a:gd name="T7" fmla="*/ 2147483646 h 194"/>
              <a:gd name="T8" fmla="*/ 2147483646 w 109"/>
              <a:gd name="T9" fmla="*/ 2147483646 h 194"/>
              <a:gd name="T10" fmla="*/ 2147483646 w 109"/>
              <a:gd name="T11" fmla="*/ 2147483646 h 194"/>
              <a:gd name="T12" fmla="*/ 2147483646 w 109"/>
              <a:gd name="T13" fmla="*/ 2147483646 h 194"/>
              <a:gd name="T14" fmla="*/ 2147483646 w 109"/>
              <a:gd name="T15" fmla="*/ 2147483646 h 194"/>
              <a:gd name="T16" fmla="*/ 2147483646 w 109"/>
              <a:gd name="T17" fmla="*/ 2147483646 h 194"/>
              <a:gd name="T18" fmla="*/ 2147483646 w 109"/>
              <a:gd name="T19" fmla="*/ 2147483646 h 194"/>
              <a:gd name="T20" fmla="*/ 2147483646 w 109"/>
              <a:gd name="T21" fmla="*/ 2147483646 h 194"/>
              <a:gd name="T22" fmla="*/ 2147483646 w 109"/>
              <a:gd name="T23" fmla="*/ 2147483646 h 194"/>
              <a:gd name="T24" fmla="*/ 2147483646 w 109"/>
              <a:gd name="T25" fmla="*/ 0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194"/>
              <a:gd name="T41" fmla="*/ 109 w 109"/>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194">
                <a:moveTo>
                  <a:pt x="23" y="0"/>
                </a:moveTo>
                <a:lnTo>
                  <a:pt x="0" y="34"/>
                </a:lnTo>
                <a:lnTo>
                  <a:pt x="25" y="79"/>
                </a:lnTo>
                <a:lnTo>
                  <a:pt x="10" y="91"/>
                </a:lnTo>
                <a:lnTo>
                  <a:pt x="16" y="194"/>
                </a:lnTo>
                <a:lnTo>
                  <a:pt x="77" y="179"/>
                </a:lnTo>
                <a:lnTo>
                  <a:pt x="93" y="179"/>
                </a:lnTo>
                <a:lnTo>
                  <a:pt x="102" y="168"/>
                </a:lnTo>
                <a:lnTo>
                  <a:pt x="102" y="149"/>
                </a:lnTo>
                <a:lnTo>
                  <a:pt x="109" y="137"/>
                </a:lnTo>
                <a:lnTo>
                  <a:pt x="75" y="122"/>
                </a:lnTo>
                <a:lnTo>
                  <a:pt x="31" y="9"/>
                </a:lnTo>
                <a:lnTo>
                  <a:pt x="23" y="0"/>
                </a:lnTo>
                <a:close/>
              </a:path>
            </a:pathLst>
          </a:custGeom>
          <a:solidFill>
            <a:srgbClr val="4B9FCD"/>
          </a:solidFill>
          <a:ln w="12700">
            <a:solidFill>
              <a:srgbClr val="000000"/>
            </a:solidFill>
            <a:round/>
            <a:headEnd/>
            <a:tailEnd/>
          </a:ln>
        </p:spPr>
        <p:txBody>
          <a:bodyPr/>
          <a:lstStyle/>
          <a:p>
            <a:endParaRPr lang="en-US"/>
          </a:p>
        </p:txBody>
      </p:sp>
      <p:sp>
        <p:nvSpPr>
          <p:cNvPr id="5143" name="Freeform 25"/>
          <p:cNvSpPr>
            <a:spLocks/>
          </p:cNvSpPr>
          <p:nvPr/>
        </p:nvSpPr>
        <p:spPr bwMode="auto">
          <a:xfrm>
            <a:off x="8220075" y="3160713"/>
            <a:ext cx="130175" cy="107950"/>
          </a:xfrm>
          <a:custGeom>
            <a:avLst/>
            <a:gdLst>
              <a:gd name="T0" fmla="*/ 0 w 52"/>
              <a:gd name="T1" fmla="*/ 2147483646 h 43"/>
              <a:gd name="T2" fmla="*/ 2147483646 w 52"/>
              <a:gd name="T3" fmla="*/ 0 h 43"/>
              <a:gd name="T4" fmla="*/ 2147483646 w 52"/>
              <a:gd name="T5" fmla="*/ 2147483646 h 43"/>
              <a:gd name="T6" fmla="*/ 2147483646 w 52"/>
              <a:gd name="T7" fmla="*/ 2147483646 h 43"/>
              <a:gd name="T8" fmla="*/ 2147483646 w 52"/>
              <a:gd name="T9" fmla="*/ 2147483646 h 43"/>
              <a:gd name="T10" fmla="*/ 2147483646 w 52"/>
              <a:gd name="T11" fmla="*/ 2147483646 h 43"/>
              <a:gd name="T12" fmla="*/ 0 w 52"/>
              <a:gd name="T13" fmla="*/ 2147483646 h 43"/>
              <a:gd name="T14" fmla="*/ 0 60000 65536"/>
              <a:gd name="T15" fmla="*/ 0 60000 65536"/>
              <a:gd name="T16" fmla="*/ 0 60000 65536"/>
              <a:gd name="T17" fmla="*/ 0 60000 65536"/>
              <a:gd name="T18" fmla="*/ 0 60000 65536"/>
              <a:gd name="T19" fmla="*/ 0 60000 65536"/>
              <a:gd name="T20" fmla="*/ 0 60000 65536"/>
              <a:gd name="T21" fmla="*/ 0 w 52"/>
              <a:gd name="T22" fmla="*/ 0 h 43"/>
              <a:gd name="T23" fmla="*/ 52 w 5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3">
                <a:moveTo>
                  <a:pt x="0" y="7"/>
                </a:moveTo>
                <a:lnTo>
                  <a:pt x="22" y="0"/>
                </a:lnTo>
                <a:lnTo>
                  <a:pt x="52" y="22"/>
                </a:lnTo>
                <a:lnTo>
                  <a:pt x="46" y="28"/>
                </a:lnTo>
                <a:lnTo>
                  <a:pt x="31" y="28"/>
                </a:lnTo>
                <a:lnTo>
                  <a:pt x="24" y="43"/>
                </a:lnTo>
                <a:lnTo>
                  <a:pt x="0" y="7"/>
                </a:lnTo>
                <a:close/>
              </a:path>
            </a:pathLst>
          </a:custGeom>
          <a:solidFill>
            <a:schemeClr val="accent1"/>
          </a:solidFill>
          <a:ln w="12700">
            <a:solidFill>
              <a:srgbClr val="000000"/>
            </a:solidFill>
            <a:round/>
            <a:headEnd/>
            <a:tailEnd/>
          </a:ln>
        </p:spPr>
        <p:txBody>
          <a:bodyPr/>
          <a:lstStyle/>
          <a:p>
            <a:endParaRPr lang="en-US"/>
          </a:p>
        </p:txBody>
      </p:sp>
      <p:grpSp>
        <p:nvGrpSpPr>
          <p:cNvPr id="5144" name="Group 26"/>
          <p:cNvGrpSpPr>
            <a:grpSpLocks/>
          </p:cNvGrpSpPr>
          <p:nvPr/>
        </p:nvGrpSpPr>
        <p:grpSpPr bwMode="auto">
          <a:xfrm>
            <a:off x="596900" y="4510088"/>
            <a:ext cx="981075" cy="731837"/>
            <a:chOff x="376" y="2697"/>
            <a:chExt cx="618" cy="461"/>
          </a:xfrm>
          <a:solidFill>
            <a:srgbClr val="538022"/>
          </a:solidFill>
        </p:grpSpPr>
        <p:grpSp>
          <p:nvGrpSpPr>
            <p:cNvPr id="5299" name="Group 27"/>
            <p:cNvGrpSpPr>
              <a:grpSpLocks/>
            </p:cNvGrpSpPr>
            <p:nvPr/>
          </p:nvGrpSpPr>
          <p:grpSpPr bwMode="auto">
            <a:xfrm>
              <a:off x="376" y="2697"/>
              <a:ext cx="618" cy="461"/>
              <a:chOff x="376" y="2697"/>
              <a:chExt cx="618" cy="461"/>
            </a:xfrm>
            <a:grpFill/>
          </p:grpSpPr>
          <p:sp>
            <p:nvSpPr>
              <p:cNvPr id="5301" name="Freeform 28"/>
              <p:cNvSpPr>
                <a:spLocks/>
              </p:cNvSpPr>
              <p:nvPr/>
            </p:nvSpPr>
            <p:spPr bwMode="auto">
              <a:xfrm>
                <a:off x="376" y="2755"/>
                <a:ext cx="47" cy="67"/>
              </a:xfrm>
              <a:custGeom>
                <a:avLst/>
                <a:gdLst>
                  <a:gd name="T0" fmla="*/ 0 w 44"/>
                  <a:gd name="T1" fmla="*/ 566 h 64"/>
                  <a:gd name="T2" fmla="*/ 0 w 44"/>
                  <a:gd name="T3" fmla="*/ 394 h 64"/>
                  <a:gd name="T4" fmla="*/ 595 w 44"/>
                  <a:gd name="T5" fmla="*/ 0 h 64"/>
                  <a:gd name="T6" fmla="*/ 1041 w 44"/>
                  <a:gd name="T7" fmla="*/ 125 h 64"/>
                  <a:gd name="T8" fmla="*/ 557 w 44"/>
                  <a:gd name="T9" fmla="*/ 566 h 64"/>
                  <a:gd name="T10" fmla="*/ 0 w 44"/>
                  <a:gd name="T11" fmla="*/ 566 h 64"/>
                  <a:gd name="T12" fmla="*/ 0 60000 65536"/>
                  <a:gd name="T13" fmla="*/ 0 60000 65536"/>
                  <a:gd name="T14" fmla="*/ 0 60000 65536"/>
                  <a:gd name="T15" fmla="*/ 0 60000 65536"/>
                  <a:gd name="T16" fmla="*/ 0 60000 65536"/>
                  <a:gd name="T17" fmla="*/ 0 60000 65536"/>
                  <a:gd name="T18" fmla="*/ 0 w 44"/>
                  <a:gd name="T19" fmla="*/ 0 h 64"/>
                  <a:gd name="T20" fmla="*/ 44 w 4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44" h="64">
                    <a:moveTo>
                      <a:pt x="0" y="64"/>
                    </a:moveTo>
                    <a:lnTo>
                      <a:pt x="0" y="45"/>
                    </a:lnTo>
                    <a:lnTo>
                      <a:pt x="25" y="0"/>
                    </a:lnTo>
                    <a:lnTo>
                      <a:pt x="44" y="13"/>
                    </a:lnTo>
                    <a:lnTo>
                      <a:pt x="23" y="64"/>
                    </a:lnTo>
                    <a:lnTo>
                      <a:pt x="0" y="64"/>
                    </a:lnTo>
                    <a:close/>
                  </a:path>
                </a:pathLst>
              </a:custGeom>
              <a:grpFill/>
              <a:ln w="12700">
                <a:solidFill>
                  <a:srgbClr val="000000"/>
                </a:solidFill>
                <a:round/>
                <a:headEnd/>
                <a:tailEnd/>
              </a:ln>
            </p:spPr>
            <p:txBody>
              <a:bodyPr/>
              <a:lstStyle/>
              <a:p>
                <a:endParaRPr lang="en-US"/>
              </a:p>
            </p:txBody>
          </p:sp>
          <p:sp>
            <p:nvSpPr>
              <p:cNvPr id="5302" name="Freeform 29"/>
              <p:cNvSpPr>
                <a:spLocks/>
              </p:cNvSpPr>
              <p:nvPr/>
            </p:nvSpPr>
            <p:spPr bwMode="auto">
              <a:xfrm>
                <a:off x="443" y="2697"/>
                <a:ext cx="89" cy="84"/>
              </a:xfrm>
              <a:custGeom>
                <a:avLst/>
                <a:gdLst>
                  <a:gd name="T0" fmla="*/ 502 w 83"/>
                  <a:gd name="T1" fmla="*/ 9 h 81"/>
                  <a:gd name="T2" fmla="*/ 0 w 83"/>
                  <a:gd name="T3" fmla="*/ 274 h 81"/>
                  <a:gd name="T4" fmla="*/ 902 w 83"/>
                  <a:gd name="T5" fmla="*/ 425 h 81"/>
                  <a:gd name="T6" fmla="*/ 1976 w 83"/>
                  <a:gd name="T7" fmla="*/ 461 h 81"/>
                  <a:gd name="T8" fmla="*/ 2355 w 83"/>
                  <a:gd name="T9" fmla="*/ 278 h 81"/>
                  <a:gd name="T10" fmla="*/ 2119 w 83"/>
                  <a:gd name="T11" fmla="*/ 0 h 81"/>
                  <a:gd name="T12" fmla="*/ 502 w 83"/>
                  <a:gd name="T13" fmla="*/ 9 h 81"/>
                  <a:gd name="T14" fmla="*/ 0 60000 65536"/>
                  <a:gd name="T15" fmla="*/ 0 60000 65536"/>
                  <a:gd name="T16" fmla="*/ 0 60000 65536"/>
                  <a:gd name="T17" fmla="*/ 0 60000 65536"/>
                  <a:gd name="T18" fmla="*/ 0 60000 65536"/>
                  <a:gd name="T19" fmla="*/ 0 60000 65536"/>
                  <a:gd name="T20" fmla="*/ 0 60000 65536"/>
                  <a:gd name="T21" fmla="*/ 0 w 83"/>
                  <a:gd name="T22" fmla="*/ 0 h 81"/>
                  <a:gd name="T23" fmla="*/ 83 w 83"/>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81">
                    <a:moveTo>
                      <a:pt x="18" y="9"/>
                    </a:moveTo>
                    <a:lnTo>
                      <a:pt x="0" y="48"/>
                    </a:lnTo>
                    <a:lnTo>
                      <a:pt x="32" y="74"/>
                    </a:lnTo>
                    <a:lnTo>
                      <a:pt x="69" y="81"/>
                    </a:lnTo>
                    <a:lnTo>
                      <a:pt x="83" y="49"/>
                    </a:lnTo>
                    <a:lnTo>
                      <a:pt x="74" y="0"/>
                    </a:lnTo>
                    <a:lnTo>
                      <a:pt x="18" y="9"/>
                    </a:lnTo>
                    <a:close/>
                  </a:path>
                </a:pathLst>
              </a:custGeom>
              <a:grpFill/>
              <a:ln w="12700">
                <a:solidFill>
                  <a:srgbClr val="000000"/>
                </a:solidFill>
                <a:round/>
                <a:headEnd/>
                <a:tailEnd/>
              </a:ln>
            </p:spPr>
            <p:txBody>
              <a:bodyPr/>
              <a:lstStyle/>
              <a:p>
                <a:endParaRPr lang="en-US"/>
              </a:p>
            </p:txBody>
          </p:sp>
          <p:sp>
            <p:nvSpPr>
              <p:cNvPr id="5303" name="Freeform 30"/>
              <p:cNvSpPr>
                <a:spLocks/>
              </p:cNvSpPr>
              <p:nvPr/>
            </p:nvSpPr>
            <p:spPr bwMode="auto">
              <a:xfrm>
                <a:off x="527" y="2755"/>
                <a:ext cx="132" cy="95"/>
              </a:xfrm>
              <a:custGeom>
                <a:avLst/>
                <a:gdLst>
                  <a:gd name="T0" fmla="*/ 0 w 123"/>
                  <a:gd name="T1" fmla="*/ 248 h 91"/>
                  <a:gd name="T2" fmla="*/ 2494 w 123"/>
                  <a:gd name="T3" fmla="*/ 0 h 91"/>
                  <a:gd name="T4" fmla="*/ 2965 w 123"/>
                  <a:gd name="T5" fmla="*/ 307 h 91"/>
                  <a:gd name="T6" fmla="*/ 3416 w 123"/>
                  <a:gd name="T7" fmla="*/ 373 h 91"/>
                  <a:gd name="T8" fmla="*/ 3665 w 123"/>
                  <a:gd name="T9" fmla="*/ 631 h 91"/>
                  <a:gd name="T10" fmla="*/ 2399 w 123"/>
                  <a:gd name="T11" fmla="*/ 667 h 91"/>
                  <a:gd name="T12" fmla="*/ 1522 w 123"/>
                  <a:gd name="T13" fmla="*/ 717 h 91"/>
                  <a:gd name="T14" fmla="*/ 0 w 123"/>
                  <a:gd name="T15" fmla="*/ 248 h 91"/>
                  <a:gd name="T16" fmla="*/ 0 60000 65536"/>
                  <a:gd name="T17" fmla="*/ 0 60000 65536"/>
                  <a:gd name="T18" fmla="*/ 0 60000 65536"/>
                  <a:gd name="T19" fmla="*/ 0 60000 65536"/>
                  <a:gd name="T20" fmla="*/ 0 60000 65536"/>
                  <a:gd name="T21" fmla="*/ 0 60000 65536"/>
                  <a:gd name="T22" fmla="*/ 0 60000 65536"/>
                  <a:gd name="T23" fmla="*/ 0 60000 65536"/>
                  <a:gd name="T24" fmla="*/ 0 w 123"/>
                  <a:gd name="T25" fmla="*/ 0 h 91"/>
                  <a:gd name="T26" fmla="*/ 123 w 123"/>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 h="91">
                    <a:moveTo>
                      <a:pt x="0" y="32"/>
                    </a:moveTo>
                    <a:lnTo>
                      <a:pt x="84" y="0"/>
                    </a:lnTo>
                    <a:lnTo>
                      <a:pt x="100" y="39"/>
                    </a:lnTo>
                    <a:lnTo>
                      <a:pt x="116" y="48"/>
                    </a:lnTo>
                    <a:lnTo>
                      <a:pt x="123" y="80"/>
                    </a:lnTo>
                    <a:lnTo>
                      <a:pt x="81" y="85"/>
                    </a:lnTo>
                    <a:lnTo>
                      <a:pt x="51" y="91"/>
                    </a:lnTo>
                    <a:lnTo>
                      <a:pt x="0" y="32"/>
                    </a:lnTo>
                    <a:close/>
                  </a:path>
                </a:pathLst>
              </a:custGeom>
              <a:grpFill/>
              <a:ln w="12700">
                <a:solidFill>
                  <a:srgbClr val="000000"/>
                </a:solidFill>
                <a:round/>
                <a:headEnd/>
                <a:tailEnd/>
              </a:ln>
            </p:spPr>
            <p:txBody>
              <a:bodyPr/>
              <a:lstStyle/>
              <a:p>
                <a:endParaRPr lang="en-US"/>
              </a:p>
            </p:txBody>
          </p:sp>
          <p:sp>
            <p:nvSpPr>
              <p:cNvPr id="5304" name="Freeform 31"/>
              <p:cNvSpPr>
                <a:spLocks/>
              </p:cNvSpPr>
              <p:nvPr/>
            </p:nvSpPr>
            <p:spPr bwMode="auto">
              <a:xfrm>
                <a:off x="663" y="2827"/>
                <a:ext cx="105" cy="50"/>
              </a:xfrm>
              <a:custGeom>
                <a:avLst/>
                <a:gdLst>
                  <a:gd name="T0" fmla="*/ 395 w 98"/>
                  <a:gd name="T1" fmla="*/ 2 h 48"/>
                  <a:gd name="T2" fmla="*/ 0 w 98"/>
                  <a:gd name="T3" fmla="*/ 316 h 48"/>
                  <a:gd name="T4" fmla="*/ 707 w 98"/>
                  <a:gd name="T5" fmla="*/ 332 h 48"/>
                  <a:gd name="T6" fmla="*/ 1146 w 98"/>
                  <a:gd name="T7" fmla="*/ 271 h 48"/>
                  <a:gd name="T8" fmla="*/ 1992 w 98"/>
                  <a:gd name="T9" fmla="*/ 279 h 48"/>
                  <a:gd name="T10" fmla="*/ 2684 w 98"/>
                  <a:gd name="T11" fmla="*/ 135 h 48"/>
                  <a:gd name="T12" fmla="*/ 2217 w 98"/>
                  <a:gd name="T13" fmla="*/ 102 h 48"/>
                  <a:gd name="T14" fmla="*/ 1865 w 98"/>
                  <a:gd name="T15" fmla="*/ 0 h 48"/>
                  <a:gd name="T16" fmla="*/ 395 w 98"/>
                  <a:gd name="T17" fmla="*/ 2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8"/>
                  <a:gd name="T29" fmla="*/ 98 w 98"/>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8">
                    <a:moveTo>
                      <a:pt x="15" y="2"/>
                    </a:moveTo>
                    <a:lnTo>
                      <a:pt x="0" y="45"/>
                    </a:lnTo>
                    <a:lnTo>
                      <a:pt x="26" y="48"/>
                    </a:lnTo>
                    <a:lnTo>
                      <a:pt x="42" y="38"/>
                    </a:lnTo>
                    <a:lnTo>
                      <a:pt x="72" y="39"/>
                    </a:lnTo>
                    <a:lnTo>
                      <a:pt x="98" y="20"/>
                    </a:lnTo>
                    <a:lnTo>
                      <a:pt x="81" y="13"/>
                    </a:lnTo>
                    <a:lnTo>
                      <a:pt x="68" y="0"/>
                    </a:lnTo>
                    <a:lnTo>
                      <a:pt x="15" y="2"/>
                    </a:lnTo>
                    <a:close/>
                  </a:path>
                </a:pathLst>
              </a:custGeom>
              <a:grpFill/>
              <a:ln w="12700">
                <a:solidFill>
                  <a:srgbClr val="000000"/>
                </a:solidFill>
                <a:round/>
                <a:headEnd/>
                <a:tailEnd/>
              </a:ln>
            </p:spPr>
            <p:txBody>
              <a:bodyPr/>
              <a:lstStyle/>
              <a:p>
                <a:endParaRPr lang="en-US"/>
              </a:p>
            </p:txBody>
          </p:sp>
          <p:sp>
            <p:nvSpPr>
              <p:cNvPr id="5305" name="Freeform 32"/>
              <p:cNvSpPr>
                <a:spLocks/>
              </p:cNvSpPr>
              <p:nvPr/>
            </p:nvSpPr>
            <p:spPr bwMode="auto">
              <a:xfrm>
                <a:off x="694" y="2897"/>
                <a:ext cx="43" cy="37"/>
              </a:xfrm>
              <a:custGeom>
                <a:avLst/>
                <a:gdLst>
                  <a:gd name="T0" fmla="*/ 1131 w 40"/>
                  <a:gd name="T1" fmla="*/ 0 h 35"/>
                  <a:gd name="T2" fmla="*/ 0 w 40"/>
                  <a:gd name="T3" fmla="*/ 3 h 35"/>
                  <a:gd name="T4" fmla="*/ 6 w 40"/>
                  <a:gd name="T5" fmla="*/ 494 h 35"/>
                  <a:gd name="T6" fmla="*/ 1292 w 40"/>
                  <a:gd name="T7" fmla="*/ 395 h 35"/>
                  <a:gd name="T8" fmla="*/ 1131 w 40"/>
                  <a:gd name="T9" fmla="*/ 0 h 35"/>
                  <a:gd name="T10" fmla="*/ 0 60000 65536"/>
                  <a:gd name="T11" fmla="*/ 0 60000 65536"/>
                  <a:gd name="T12" fmla="*/ 0 60000 65536"/>
                  <a:gd name="T13" fmla="*/ 0 60000 65536"/>
                  <a:gd name="T14" fmla="*/ 0 60000 65536"/>
                  <a:gd name="T15" fmla="*/ 0 w 40"/>
                  <a:gd name="T16" fmla="*/ 0 h 35"/>
                  <a:gd name="T17" fmla="*/ 40 w 40"/>
                  <a:gd name="T18" fmla="*/ 35 h 35"/>
                </a:gdLst>
                <a:ahLst/>
                <a:cxnLst>
                  <a:cxn ang="T10">
                    <a:pos x="T0" y="T1"/>
                  </a:cxn>
                  <a:cxn ang="T11">
                    <a:pos x="T2" y="T3"/>
                  </a:cxn>
                  <a:cxn ang="T12">
                    <a:pos x="T4" y="T5"/>
                  </a:cxn>
                  <a:cxn ang="T13">
                    <a:pos x="T6" y="T7"/>
                  </a:cxn>
                  <a:cxn ang="T14">
                    <a:pos x="T8" y="T9"/>
                  </a:cxn>
                </a:cxnLst>
                <a:rect l="T15" t="T16" r="T17" b="T18"/>
                <a:pathLst>
                  <a:path w="40" h="35">
                    <a:moveTo>
                      <a:pt x="35" y="0"/>
                    </a:moveTo>
                    <a:lnTo>
                      <a:pt x="0" y="3"/>
                    </a:lnTo>
                    <a:lnTo>
                      <a:pt x="6" y="35"/>
                    </a:lnTo>
                    <a:lnTo>
                      <a:pt x="40" y="27"/>
                    </a:lnTo>
                    <a:lnTo>
                      <a:pt x="35" y="0"/>
                    </a:lnTo>
                    <a:close/>
                  </a:path>
                </a:pathLst>
              </a:custGeom>
              <a:grpFill/>
              <a:ln w="12700">
                <a:solidFill>
                  <a:srgbClr val="000000"/>
                </a:solidFill>
                <a:round/>
                <a:headEnd/>
                <a:tailEnd/>
              </a:ln>
            </p:spPr>
            <p:txBody>
              <a:bodyPr/>
              <a:lstStyle/>
              <a:p>
                <a:endParaRPr lang="en-US"/>
              </a:p>
            </p:txBody>
          </p:sp>
          <p:sp>
            <p:nvSpPr>
              <p:cNvPr id="5306" name="Freeform 33"/>
              <p:cNvSpPr>
                <a:spLocks/>
              </p:cNvSpPr>
              <p:nvPr/>
            </p:nvSpPr>
            <p:spPr bwMode="auto">
              <a:xfrm>
                <a:off x="741" y="2937"/>
                <a:ext cx="29" cy="35"/>
              </a:xfrm>
              <a:custGeom>
                <a:avLst/>
                <a:gdLst>
                  <a:gd name="T0" fmla="*/ 0 w 27"/>
                  <a:gd name="T1" fmla="*/ 13 h 34"/>
                  <a:gd name="T2" fmla="*/ 824 w 27"/>
                  <a:gd name="T3" fmla="*/ 0 h 34"/>
                  <a:gd name="T4" fmla="*/ 824 w 27"/>
                  <a:gd name="T5" fmla="*/ 113 h 34"/>
                  <a:gd name="T6" fmla="*/ 282 w 27"/>
                  <a:gd name="T7" fmla="*/ 126 h 34"/>
                  <a:gd name="T8" fmla="*/ 0 w 27"/>
                  <a:gd name="T9" fmla="*/ 13 h 34"/>
                  <a:gd name="T10" fmla="*/ 0 60000 65536"/>
                  <a:gd name="T11" fmla="*/ 0 60000 65536"/>
                  <a:gd name="T12" fmla="*/ 0 60000 65536"/>
                  <a:gd name="T13" fmla="*/ 0 60000 65536"/>
                  <a:gd name="T14" fmla="*/ 0 60000 65536"/>
                  <a:gd name="T15" fmla="*/ 0 w 27"/>
                  <a:gd name="T16" fmla="*/ 0 h 34"/>
                  <a:gd name="T17" fmla="*/ 27 w 27"/>
                  <a:gd name="T18" fmla="*/ 34 h 34"/>
                </a:gdLst>
                <a:ahLst/>
                <a:cxnLst>
                  <a:cxn ang="T10">
                    <a:pos x="T0" y="T1"/>
                  </a:cxn>
                  <a:cxn ang="T11">
                    <a:pos x="T2" y="T3"/>
                  </a:cxn>
                  <a:cxn ang="T12">
                    <a:pos x="T4" y="T5"/>
                  </a:cxn>
                  <a:cxn ang="T13">
                    <a:pos x="T6" y="T7"/>
                  </a:cxn>
                  <a:cxn ang="T14">
                    <a:pos x="T8" y="T9"/>
                  </a:cxn>
                </a:cxnLst>
                <a:rect l="T15" t="T16" r="T17" b="T18"/>
                <a:pathLst>
                  <a:path w="27" h="34">
                    <a:moveTo>
                      <a:pt x="0" y="13"/>
                    </a:moveTo>
                    <a:lnTo>
                      <a:pt x="27" y="0"/>
                    </a:lnTo>
                    <a:lnTo>
                      <a:pt x="27" y="30"/>
                    </a:lnTo>
                    <a:lnTo>
                      <a:pt x="9" y="34"/>
                    </a:lnTo>
                    <a:lnTo>
                      <a:pt x="0" y="13"/>
                    </a:lnTo>
                    <a:close/>
                  </a:path>
                </a:pathLst>
              </a:custGeom>
              <a:grpFill/>
              <a:ln w="12700">
                <a:solidFill>
                  <a:srgbClr val="000000"/>
                </a:solidFill>
                <a:round/>
                <a:headEnd/>
                <a:tailEnd/>
              </a:ln>
            </p:spPr>
            <p:txBody>
              <a:bodyPr/>
              <a:lstStyle/>
              <a:p>
                <a:endParaRPr lang="en-US"/>
              </a:p>
            </p:txBody>
          </p:sp>
          <p:sp>
            <p:nvSpPr>
              <p:cNvPr id="5307" name="Freeform 34"/>
              <p:cNvSpPr>
                <a:spLocks/>
              </p:cNvSpPr>
              <p:nvPr/>
            </p:nvSpPr>
            <p:spPr bwMode="auto">
              <a:xfrm>
                <a:off x="815" y="2953"/>
                <a:ext cx="179" cy="205"/>
              </a:xfrm>
              <a:custGeom>
                <a:avLst/>
                <a:gdLst>
                  <a:gd name="T0" fmla="*/ 769 w 167"/>
                  <a:gd name="T1" fmla="*/ 0 h 197"/>
                  <a:gd name="T2" fmla="*/ 0 w 167"/>
                  <a:gd name="T3" fmla="*/ 507 h 197"/>
                  <a:gd name="T4" fmla="*/ 565 w 167"/>
                  <a:gd name="T5" fmla="*/ 758 h 197"/>
                  <a:gd name="T6" fmla="*/ 565 w 167"/>
                  <a:gd name="T7" fmla="*/ 1212 h 197"/>
                  <a:gd name="T8" fmla="*/ 1682 w 167"/>
                  <a:gd name="T9" fmla="*/ 1325 h 197"/>
                  <a:gd name="T10" fmla="*/ 2176 w 167"/>
                  <a:gd name="T11" fmla="*/ 1070 h 197"/>
                  <a:gd name="T12" fmla="*/ 3582 w 167"/>
                  <a:gd name="T13" fmla="*/ 1002 h 197"/>
                  <a:gd name="T14" fmla="*/ 4683 w 167"/>
                  <a:gd name="T15" fmla="*/ 714 h 197"/>
                  <a:gd name="T16" fmla="*/ 3548 w 167"/>
                  <a:gd name="T17" fmla="*/ 268 h 197"/>
                  <a:gd name="T18" fmla="*/ 769 w 167"/>
                  <a:gd name="T19" fmla="*/ 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197"/>
                  <a:gd name="T32" fmla="*/ 167 w 167"/>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197">
                    <a:moveTo>
                      <a:pt x="28" y="0"/>
                    </a:moveTo>
                    <a:lnTo>
                      <a:pt x="0" y="75"/>
                    </a:lnTo>
                    <a:lnTo>
                      <a:pt x="20" y="112"/>
                    </a:lnTo>
                    <a:lnTo>
                      <a:pt x="20" y="179"/>
                    </a:lnTo>
                    <a:lnTo>
                      <a:pt x="60" y="197"/>
                    </a:lnTo>
                    <a:lnTo>
                      <a:pt x="78" y="158"/>
                    </a:lnTo>
                    <a:lnTo>
                      <a:pt x="129" y="149"/>
                    </a:lnTo>
                    <a:lnTo>
                      <a:pt x="167" y="106"/>
                    </a:lnTo>
                    <a:lnTo>
                      <a:pt x="127" y="39"/>
                    </a:lnTo>
                    <a:lnTo>
                      <a:pt x="28" y="0"/>
                    </a:lnTo>
                    <a:close/>
                  </a:path>
                </a:pathLst>
              </a:custGeom>
              <a:grpFill/>
              <a:ln w="12700">
                <a:solidFill>
                  <a:srgbClr val="000000"/>
                </a:solidFill>
                <a:round/>
                <a:headEnd/>
                <a:tailEnd/>
              </a:ln>
            </p:spPr>
            <p:txBody>
              <a:bodyPr/>
              <a:lstStyle/>
              <a:p>
                <a:endParaRPr lang="en-US"/>
              </a:p>
            </p:txBody>
          </p:sp>
        </p:grpSp>
        <p:sp>
          <p:nvSpPr>
            <p:cNvPr id="5300" name="Freeform 35"/>
            <p:cNvSpPr>
              <a:spLocks/>
            </p:cNvSpPr>
            <p:nvPr/>
          </p:nvSpPr>
          <p:spPr bwMode="auto">
            <a:xfrm>
              <a:off x="752" y="2858"/>
              <a:ext cx="98" cy="80"/>
            </a:xfrm>
            <a:custGeom>
              <a:avLst/>
              <a:gdLst>
                <a:gd name="T0" fmla="*/ 390 w 92"/>
                <a:gd name="T1" fmla="*/ 0 h 77"/>
                <a:gd name="T2" fmla="*/ 0 w 92"/>
                <a:gd name="T3" fmla="*/ 136 h 77"/>
                <a:gd name="T4" fmla="*/ 184 w 92"/>
                <a:gd name="T5" fmla="*/ 259 h 77"/>
                <a:gd name="T6" fmla="*/ 535 w 92"/>
                <a:gd name="T7" fmla="*/ 290 h 77"/>
                <a:gd name="T8" fmla="*/ 901 w 92"/>
                <a:gd name="T9" fmla="*/ 477 h 77"/>
                <a:gd name="T10" fmla="*/ 1895 w 92"/>
                <a:gd name="T11" fmla="*/ 409 h 77"/>
                <a:gd name="T12" fmla="*/ 1927 w 92"/>
                <a:gd name="T13" fmla="*/ 198 h 77"/>
                <a:gd name="T14" fmla="*/ 1183 w 92"/>
                <a:gd name="T15" fmla="*/ 6 h 77"/>
                <a:gd name="T16" fmla="*/ 390 w 92"/>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77"/>
                <a:gd name="T29" fmla="*/ 92 w 92"/>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77">
                  <a:moveTo>
                    <a:pt x="19" y="0"/>
                  </a:moveTo>
                  <a:lnTo>
                    <a:pt x="0" y="23"/>
                  </a:lnTo>
                  <a:lnTo>
                    <a:pt x="8" y="41"/>
                  </a:lnTo>
                  <a:lnTo>
                    <a:pt x="25" y="47"/>
                  </a:lnTo>
                  <a:lnTo>
                    <a:pt x="43" y="77"/>
                  </a:lnTo>
                  <a:lnTo>
                    <a:pt x="91" y="65"/>
                  </a:lnTo>
                  <a:lnTo>
                    <a:pt x="92" y="33"/>
                  </a:lnTo>
                  <a:lnTo>
                    <a:pt x="57" y="6"/>
                  </a:lnTo>
                  <a:lnTo>
                    <a:pt x="19" y="0"/>
                  </a:lnTo>
                  <a:close/>
                </a:path>
              </a:pathLst>
            </a:custGeom>
            <a:grpFill/>
            <a:ln w="12700">
              <a:solidFill>
                <a:srgbClr val="000000"/>
              </a:solidFill>
              <a:round/>
              <a:headEnd/>
              <a:tailEnd/>
            </a:ln>
          </p:spPr>
          <p:txBody>
            <a:bodyPr/>
            <a:lstStyle/>
            <a:p>
              <a:endParaRPr lang="en-US"/>
            </a:p>
          </p:txBody>
        </p:sp>
      </p:grpSp>
      <p:sp>
        <p:nvSpPr>
          <p:cNvPr id="5145" name="Freeform 36"/>
          <p:cNvSpPr>
            <a:spLocks/>
          </p:cNvSpPr>
          <p:nvPr/>
        </p:nvSpPr>
        <p:spPr bwMode="auto">
          <a:xfrm>
            <a:off x="6899275" y="4222750"/>
            <a:ext cx="1173163" cy="500063"/>
          </a:xfrm>
          <a:custGeom>
            <a:avLst/>
            <a:gdLst>
              <a:gd name="T0" fmla="*/ 2147483646 w 472"/>
              <a:gd name="T1" fmla="*/ 2147483646 h 207"/>
              <a:gd name="T2" fmla="*/ 0 w 472"/>
              <a:gd name="T3" fmla="*/ 2147483646 h 207"/>
              <a:gd name="T4" fmla="*/ 2147483646 w 472"/>
              <a:gd name="T5" fmla="*/ 2147483646 h 207"/>
              <a:gd name="T6" fmla="*/ 2147483646 w 472"/>
              <a:gd name="T7" fmla="*/ 2147483646 h 207"/>
              <a:gd name="T8" fmla="*/ 2147483646 w 472"/>
              <a:gd name="T9" fmla="*/ 2147483646 h 207"/>
              <a:gd name="T10" fmla="*/ 2147483646 w 472"/>
              <a:gd name="T11" fmla="*/ 2147483646 h 207"/>
              <a:gd name="T12" fmla="*/ 2147483646 w 472"/>
              <a:gd name="T13" fmla="*/ 2147483646 h 207"/>
              <a:gd name="T14" fmla="*/ 2147483646 w 472"/>
              <a:gd name="T15" fmla="*/ 2147483646 h 207"/>
              <a:gd name="T16" fmla="*/ 2147483646 w 472"/>
              <a:gd name="T17" fmla="*/ 2147483646 h 207"/>
              <a:gd name="T18" fmla="*/ 2147483646 w 472"/>
              <a:gd name="T19" fmla="*/ 2147483646 h 207"/>
              <a:gd name="T20" fmla="*/ 2147483646 w 472"/>
              <a:gd name="T21" fmla="*/ 2147483646 h 207"/>
              <a:gd name="T22" fmla="*/ 2147483646 w 472"/>
              <a:gd name="T23" fmla="*/ 2147483646 h 207"/>
              <a:gd name="T24" fmla="*/ 2147483646 w 472"/>
              <a:gd name="T25" fmla="*/ 2147483646 h 207"/>
              <a:gd name="T26" fmla="*/ 2147483646 w 472"/>
              <a:gd name="T27" fmla="*/ 2147483646 h 207"/>
              <a:gd name="T28" fmla="*/ 2147483646 w 472"/>
              <a:gd name="T29" fmla="*/ 2147483646 h 207"/>
              <a:gd name="T30" fmla="*/ 2147483646 w 472"/>
              <a:gd name="T31" fmla="*/ 2147483646 h 207"/>
              <a:gd name="T32" fmla="*/ 2147483646 w 472"/>
              <a:gd name="T33" fmla="*/ 2147483646 h 207"/>
              <a:gd name="T34" fmla="*/ 2147483646 w 472"/>
              <a:gd name="T35" fmla="*/ 2147483646 h 207"/>
              <a:gd name="T36" fmla="*/ 2147483646 w 472"/>
              <a:gd name="T37" fmla="*/ 2147483646 h 207"/>
              <a:gd name="T38" fmla="*/ 2147483646 w 472"/>
              <a:gd name="T39" fmla="*/ 2147483646 h 207"/>
              <a:gd name="T40" fmla="*/ 2147483646 w 472"/>
              <a:gd name="T41" fmla="*/ 2147483646 h 207"/>
              <a:gd name="T42" fmla="*/ 2147483646 w 472"/>
              <a:gd name="T43" fmla="*/ 2147483646 h 207"/>
              <a:gd name="T44" fmla="*/ 2147483646 w 472"/>
              <a:gd name="T45" fmla="*/ 2147483646 h 207"/>
              <a:gd name="T46" fmla="*/ 2147483646 w 472"/>
              <a:gd name="T47" fmla="*/ 2147483646 h 207"/>
              <a:gd name="T48" fmla="*/ 2147483646 w 472"/>
              <a:gd name="T49" fmla="*/ 2147483646 h 207"/>
              <a:gd name="T50" fmla="*/ 2147483646 w 472"/>
              <a:gd name="T51" fmla="*/ 2147483646 h 207"/>
              <a:gd name="T52" fmla="*/ 2147483646 w 472"/>
              <a:gd name="T53" fmla="*/ 2147483646 h 207"/>
              <a:gd name="T54" fmla="*/ 2147483646 w 472"/>
              <a:gd name="T55" fmla="*/ 2147483646 h 207"/>
              <a:gd name="T56" fmla="*/ 2147483646 w 472"/>
              <a:gd name="T57" fmla="*/ 2147483646 h 207"/>
              <a:gd name="T58" fmla="*/ 2147483646 w 472"/>
              <a:gd name="T59" fmla="*/ 0 h 207"/>
              <a:gd name="T60" fmla="*/ 2147483646 w 472"/>
              <a:gd name="T61" fmla="*/ 2147483646 h 207"/>
              <a:gd name="T62" fmla="*/ 2147483646 w 472"/>
              <a:gd name="T63" fmla="*/ 2147483646 h 207"/>
              <a:gd name="T64" fmla="*/ 2147483646 w 472"/>
              <a:gd name="T65" fmla="*/ 2147483646 h 207"/>
              <a:gd name="T66" fmla="*/ 2147483646 w 472"/>
              <a:gd name="T67" fmla="*/ 2147483646 h 2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2"/>
              <a:gd name="T103" fmla="*/ 0 h 207"/>
              <a:gd name="T104" fmla="*/ 472 w 472"/>
              <a:gd name="T105" fmla="*/ 207 h 2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2" h="207">
                <a:moveTo>
                  <a:pt x="16" y="153"/>
                </a:moveTo>
                <a:lnTo>
                  <a:pt x="0" y="197"/>
                </a:lnTo>
                <a:lnTo>
                  <a:pt x="61" y="191"/>
                </a:lnTo>
                <a:lnTo>
                  <a:pt x="85" y="171"/>
                </a:lnTo>
                <a:lnTo>
                  <a:pt x="168" y="149"/>
                </a:lnTo>
                <a:lnTo>
                  <a:pt x="191" y="161"/>
                </a:lnTo>
                <a:lnTo>
                  <a:pt x="246" y="153"/>
                </a:lnTo>
                <a:lnTo>
                  <a:pt x="246" y="156"/>
                </a:lnTo>
                <a:lnTo>
                  <a:pt x="328" y="207"/>
                </a:lnTo>
                <a:lnTo>
                  <a:pt x="376" y="192"/>
                </a:lnTo>
                <a:lnTo>
                  <a:pt x="403" y="135"/>
                </a:lnTo>
                <a:lnTo>
                  <a:pt x="450" y="119"/>
                </a:lnTo>
                <a:lnTo>
                  <a:pt x="472" y="77"/>
                </a:lnTo>
                <a:lnTo>
                  <a:pt x="471" y="26"/>
                </a:lnTo>
                <a:lnTo>
                  <a:pt x="465" y="68"/>
                </a:lnTo>
                <a:lnTo>
                  <a:pt x="439" y="104"/>
                </a:lnTo>
                <a:lnTo>
                  <a:pt x="429" y="101"/>
                </a:lnTo>
                <a:lnTo>
                  <a:pt x="394" y="111"/>
                </a:lnTo>
                <a:lnTo>
                  <a:pt x="394" y="99"/>
                </a:lnTo>
                <a:lnTo>
                  <a:pt x="429" y="87"/>
                </a:lnTo>
                <a:lnTo>
                  <a:pt x="397" y="83"/>
                </a:lnTo>
                <a:lnTo>
                  <a:pt x="433" y="72"/>
                </a:lnTo>
                <a:lnTo>
                  <a:pt x="447" y="78"/>
                </a:lnTo>
                <a:lnTo>
                  <a:pt x="454" y="38"/>
                </a:lnTo>
                <a:lnTo>
                  <a:pt x="445" y="29"/>
                </a:lnTo>
                <a:lnTo>
                  <a:pt x="402" y="45"/>
                </a:lnTo>
                <a:lnTo>
                  <a:pt x="403" y="21"/>
                </a:lnTo>
                <a:lnTo>
                  <a:pt x="421" y="27"/>
                </a:lnTo>
                <a:lnTo>
                  <a:pt x="445" y="9"/>
                </a:lnTo>
                <a:lnTo>
                  <a:pt x="432" y="0"/>
                </a:lnTo>
                <a:lnTo>
                  <a:pt x="291" y="32"/>
                </a:lnTo>
                <a:lnTo>
                  <a:pt x="118" y="67"/>
                </a:lnTo>
                <a:lnTo>
                  <a:pt x="39" y="152"/>
                </a:lnTo>
                <a:lnTo>
                  <a:pt x="16" y="153"/>
                </a:lnTo>
                <a:close/>
              </a:path>
            </a:pathLst>
          </a:custGeom>
          <a:solidFill>
            <a:srgbClr val="C00000"/>
          </a:solidFill>
          <a:ln w="12700">
            <a:solidFill>
              <a:srgbClr val="000000"/>
            </a:solidFill>
            <a:round/>
            <a:headEnd/>
            <a:tailEnd/>
          </a:ln>
        </p:spPr>
        <p:txBody>
          <a:bodyPr/>
          <a:lstStyle/>
          <a:p>
            <a:endParaRPr lang="en-US"/>
          </a:p>
        </p:txBody>
      </p:sp>
      <p:sp>
        <p:nvSpPr>
          <p:cNvPr id="5146" name="Freeform 37"/>
          <p:cNvSpPr>
            <a:spLocks/>
          </p:cNvSpPr>
          <p:nvPr/>
        </p:nvSpPr>
        <p:spPr bwMode="auto">
          <a:xfrm>
            <a:off x="5540375" y="5135563"/>
            <a:ext cx="819150" cy="633412"/>
          </a:xfrm>
          <a:custGeom>
            <a:avLst/>
            <a:gdLst>
              <a:gd name="T0" fmla="*/ 0 w 328"/>
              <a:gd name="T1" fmla="*/ 2147483646 h 263"/>
              <a:gd name="T2" fmla="*/ 2147483646 w 328"/>
              <a:gd name="T3" fmla="*/ 0 h 263"/>
              <a:gd name="T4" fmla="*/ 2147483646 w 328"/>
              <a:gd name="T5" fmla="*/ 2147483646 h 263"/>
              <a:gd name="T6" fmla="*/ 2147483646 w 328"/>
              <a:gd name="T7" fmla="*/ 2147483646 h 263"/>
              <a:gd name="T8" fmla="*/ 2147483646 w 328"/>
              <a:gd name="T9" fmla="*/ 2147483646 h 263"/>
              <a:gd name="T10" fmla="*/ 2147483646 w 328"/>
              <a:gd name="T11" fmla="*/ 2147483646 h 263"/>
              <a:gd name="T12" fmla="*/ 2147483646 w 328"/>
              <a:gd name="T13" fmla="*/ 2147483646 h 263"/>
              <a:gd name="T14" fmla="*/ 2147483646 w 328"/>
              <a:gd name="T15" fmla="*/ 2147483646 h 263"/>
              <a:gd name="T16" fmla="*/ 2147483646 w 328"/>
              <a:gd name="T17" fmla="*/ 2147483646 h 263"/>
              <a:gd name="T18" fmla="*/ 2147483646 w 328"/>
              <a:gd name="T19" fmla="*/ 2147483646 h 263"/>
              <a:gd name="T20" fmla="*/ 2147483646 w 328"/>
              <a:gd name="T21" fmla="*/ 2147483646 h 263"/>
              <a:gd name="T22" fmla="*/ 2147483646 w 328"/>
              <a:gd name="T23" fmla="*/ 2147483646 h 263"/>
              <a:gd name="T24" fmla="*/ 2147483646 w 328"/>
              <a:gd name="T25" fmla="*/ 2147483646 h 263"/>
              <a:gd name="T26" fmla="*/ 2147483646 w 328"/>
              <a:gd name="T27" fmla="*/ 2147483646 h 263"/>
              <a:gd name="T28" fmla="*/ 2147483646 w 328"/>
              <a:gd name="T29" fmla="*/ 2147483646 h 263"/>
              <a:gd name="T30" fmla="*/ 2147483646 w 328"/>
              <a:gd name="T31" fmla="*/ 2147483646 h 263"/>
              <a:gd name="T32" fmla="*/ 2147483646 w 328"/>
              <a:gd name="T33" fmla="*/ 2147483646 h 263"/>
              <a:gd name="T34" fmla="*/ 2147483646 w 328"/>
              <a:gd name="T35" fmla="*/ 2147483646 h 263"/>
              <a:gd name="T36" fmla="*/ 2147483646 w 328"/>
              <a:gd name="T37" fmla="*/ 2147483646 h 263"/>
              <a:gd name="T38" fmla="*/ 2147483646 w 328"/>
              <a:gd name="T39" fmla="*/ 2147483646 h 263"/>
              <a:gd name="T40" fmla="*/ 2147483646 w 328"/>
              <a:gd name="T41" fmla="*/ 2147483646 h 263"/>
              <a:gd name="T42" fmla="*/ 2147483646 w 328"/>
              <a:gd name="T43" fmla="*/ 2147483646 h 263"/>
              <a:gd name="T44" fmla="*/ 2147483646 w 328"/>
              <a:gd name="T45" fmla="*/ 2147483646 h 263"/>
              <a:gd name="T46" fmla="*/ 2147483646 w 328"/>
              <a:gd name="T47" fmla="*/ 2147483646 h 263"/>
              <a:gd name="T48" fmla="*/ 2147483646 w 328"/>
              <a:gd name="T49" fmla="*/ 2147483646 h 263"/>
              <a:gd name="T50" fmla="*/ 2147483646 w 328"/>
              <a:gd name="T51" fmla="*/ 2147483646 h 263"/>
              <a:gd name="T52" fmla="*/ 2147483646 w 328"/>
              <a:gd name="T53" fmla="*/ 2147483646 h 263"/>
              <a:gd name="T54" fmla="*/ 2147483646 w 328"/>
              <a:gd name="T55" fmla="*/ 2147483646 h 263"/>
              <a:gd name="T56" fmla="*/ 2147483646 w 328"/>
              <a:gd name="T57" fmla="*/ 2147483646 h 263"/>
              <a:gd name="T58" fmla="*/ 2147483646 w 328"/>
              <a:gd name="T59" fmla="*/ 2147483646 h 263"/>
              <a:gd name="T60" fmla="*/ 2147483646 w 328"/>
              <a:gd name="T61" fmla="*/ 2147483646 h 263"/>
              <a:gd name="T62" fmla="*/ 2147483646 w 328"/>
              <a:gd name="T63" fmla="*/ 2147483646 h 263"/>
              <a:gd name="T64" fmla="*/ 2147483646 w 328"/>
              <a:gd name="T65" fmla="*/ 2147483646 h 263"/>
              <a:gd name="T66" fmla="*/ 2147483646 w 328"/>
              <a:gd name="T67" fmla="*/ 2147483646 h 263"/>
              <a:gd name="T68" fmla="*/ 0 w 328"/>
              <a:gd name="T69" fmla="*/ 2147483646 h 2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8"/>
              <a:gd name="T106" fmla="*/ 0 h 263"/>
              <a:gd name="T107" fmla="*/ 328 w 328"/>
              <a:gd name="T108" fmla="*/ 263 h 2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8" h="263">
                <a:moveTo>
                  <a:pt x="0" y="6"/>
                </a:moveTo>
                <a:lnTo>
                  <a:pt x="164" y="0"/>
                </a:lnTo>
                <a:lnTo>
                  <a:pt x="193" y="54"/>
                </a:lnTo>
                <a:lnTo>
                  <a:pt x="168" y="118"/>
                </a:lnTo>
                <a:lnTo>
                  <a:pt x="160" y="147"/>
                </a:lnTo>
                <a:lnTo>
                  <a:pt x="270" y="135"/>
                </a:lnTo>
                <a:lnTo>
                  <a:pt x="277" y="177"/>
                </a:lnTo>
                <a:lnTo>
                  <a:pt x="244" y="173"/>
                </a:lnTo>
                <a:lnTo>
                  <a:pt x="229" y="191"/>
                </a:lnTo>
                <a:lnTo>
                  <a:pt x="246" y="203"/>
                </a:lnTo>
                <a:lnTo>
                  <a:pt x="276" y="189"/>
                </a:lnTo>
                <a:lnTo>
                  <a:pt x="277" y="209"/>
                </a:lnTo>
                <a:lnTo>
                  <a:pt x="295" y="192"/>
                </a:lnTo>
                <a:lnTo>
                  <a:pt x="307" y="192"/>
                </a:lnTo>
                <a:lnTo>
                  <a:pt x="293" y="227"/>
                </a:lnTo>
                <a:lnTo>
                  <a:pt x="320" y="233"/>
                </a:lnTo>
                <a:lnTo>
                  <a:pt x="328" y="252"/>
                </a:lnTo>
                <a:lnTo>
                  <a:pt x="316" y="258"/>
                </a:lnTo>
                <a:lnTo>
                  <a:pt x="299" y="246"/>
                </a:lnTo>
                <a:lnTo>
                  <a:pt x="267" y="237"/>
                </a:lnTo>
                <a:lnTo>
                  <a:pt x="274" y="260"/>
                </a:lnTo>
                <a:lnTo>
                  <a:pt x="258" y="263"/>
                </a:lnTo>
                <a:lnTo>
                  <a:pt x="245" y="242"/>
                </a:lnTo>
                <a:lnTo>
                  <a:pt x="237" y="255"/>
                </a:lnTo>
                <a:lnTo>
                  <a:pt x="189" y="255"/>
                </a:lnTo>
                <a:lnTo>
                  <a:pt x="189" y="242"/>
                </a:lnTo>
                <a:lnTo>
                  <a:pt x="171" y="227"/>
                </a:lnTo>
                <a:lnTo>
                  <a:pt x="135" y="225"/>
                </a:lnTo>
                <a:lnTo>
                  <a:pt x="165" y="242"/>
                </a:lnTo>
                <a:lnTo>
                  <a:pt x="123" y="251"/>
                </a:lnTo>
                <a:lnTo>
                  <a:pt x="57" y="239"/>
                </a:lnTo>
                <a:lnTo>
                  <a:pt x="32" y="242"/>
                </a:lnTo>
                <a:lnTo>
                  <a:pt x="41" y="154"/>
                </a:lnTo>
                <a:lnTo>
                  <a:pt x="1" y="84"/>
                </a:lnTo>
                <a:lnTo>
                  <a:pt x="0" y="6"/>
                </a:lnTo>
                <a:close/>
              </a:path>
            </a:pathLst>
          </a:custGeom>
          <a:solidFill>
            <a:srgbClr val="538022"/>
          </a:solidFill>
          <a:ln w="12700">
            <a:solidFill>
              <a:srgbClr val="000000"/>
            </a:solidFill>
            <a:round/>
            <a:headEnd/>
            <a:tailEnd/>
          </a:ln>
        </p:spPr>
        <p:txBody>
          <a:bodyPr/>
          <a:lstStyle/>
          <a:p>
            <a:endParaRPr lang="en-US"/>
          </a:p>
        </p:txBody>
      </p:sp>
      <p:sp>
        <p:nvSpPr>
          <p:cNvPr id="5147" name="Freeform 38"/>
          <p:cNvSpPr>
            <a:spLocks/>
          </p:cNvSpPr>
          <p:nvPr/>
        </p:nvSpPr>
        <p:spPr bwMode="auto">
          <a:xfrm>
            <a:off x="8220075" y="3167063"/>
            <a:ext cx="130175" cy="107950"/>
          </a:xfrm>
          <a:custGeom>
            <a:avLst/>
            <a:gdLst>
              <a:gd name="T0" fmla="*/ 0 w 52"/>
              <a:gd name="T1" fmla="*/ 2147483646 h 43"/>
              <a:gd name="T2" fmla="*/ 2147483646 w 52"/>
              <a:gd name="T3" fmla="*/ 0 h 43"/>
              <a:gd name="T4" fmla="*/ 2147483646 w 52"/>
              <a:gd name="T5" fmla="*/ 2147483646 h 43"/>
              <a:gd name="T6" fmla="*/ 2147483646 w 52"/>
              <a:gd name="T7" fmla="*/ 2147483646 h 43"/>
              <a:gd name="T8" fmla="*/ 2147483646 w 52"/>
              <a:gd name="T9" fmla="*/ 2147483646 h 43"/>
              <a:gd name="T10" fmla="*/ 2147483646 w 52"/>
              <a:gd name="T11" fmla="*/ 2147483646 h 43"/>
              <a:gd name="T12" fmla="*/ 0 w 52"/>
              <a:gd name="T13" fmla="*/ 2147483646 h 43"/>
              <a:gd name="T14" fmla="*/ 0 60000 65536"/>
              <a:gd name="T15" fmla="*/ 0 60000 65536"/>
              <a:gd name="T16" fmla="*/ 0 60000 65536"/>
              <a:gd name="T17" fmla="*/ 0 60000 65536"/>
              <a:gd name="T18" fmla="*/ 0 60000 65536"/>
              <a:gd name="T19" fmla="*/ 0 60000 65536"/>
              <a:gd name="T20" fmla="*/ 0 60000 65536"/>
              <a:gd name="T21" fmla="*/ 0 w 52"/>
              <a:gd name="T22" fmla="*/ 0 h 43"/>
              <a:gd name="T23" fmla="*/ 52 w 5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3">
                <a:moveTo>
                  <a:pt x="0" y="7"/>
                </a:moveTo>
                <a:lnTo>
                  <a:pt x="22" y="0"/>
                </a:lnTo>
                <a:lnTo>
                  <a:pt x="52" y="22"/>
                </a:lnTo>
                <a:lnTo>
                  <a:pt x="46" y="28"/>
                </a:lnTo>
                <a:lnTo>
                  <a:pt x="31" y="28"/>
                </a:lnTo>
                <a:lnTo>
                  <a:pt x="24" y="43"/>
                </a:lnTo>
                <a:lnTo>
                  <a:pt x="0" y="7"/>
                </a:lnTo>
                <a:close/>
              </a:path>
            </a:pathLst>
          </a:custGeom>
          <a:solidFill>
            <a:schemeClr val="accent2"/>
          </a:solidFill>
          <a:ln w="12700">
            <a:solidFill>
              <a:srgbClr val="000000"/>
            </a:solidFill>
            <a:round/>
            <a:headEnd/>
            <a:tailEnd/>
          </a:ln>
        </p:spPr>
        <p:txBody>
          <a:bodyPr/>
          <a:lstStyle/>
          <a:p>
            <a:endParaRPr lang="en-US"/>
          </a:p>
        </p:txBody>
      </p:sp>
      <p:sp>
        <p:nvSpPr>
          <p:cNvPr id="5148" name="Line 39"/>
          <p:cNvSpPr>
            <a:spLocks noChangeShapeType="1"/>
          </p:cNvSpPr>
          <p:nvPr/>
        </p:nvSpPr>
        <p:spPr bwMode="auto">
          <a:xfrm flipH="1" flipV="1">
            <a:off x="8299450" y="3233738"/>
            <a:ext cx="79375" cy="80962"/>
          </a:xfrm>
          <a:prstGeom prst="line">
            <a:avLst/>
          </a:prstGeom>
          <a:noFill/>
          <a:ln w="6350">
            <a:solidFill>
              <a:srgbClr val="00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49" name="Line 40"/>
          <p:cNvSpPr>
            <a:spLocks noChangeShapeType="1"/>
          </p:cNvSpPr>
          <p:nvPr/>
        </p:nvSpPr>
        <p:spPr bwMode="auto">
          <a:xfrm flipH="1" flipV="1">
            <a:off x="8010525" y="3846513"/>
            <a:ext cx="123825" cy="1587"/>
          </a:xfrm>
          <a:prstGeom prst="line">
            <a:avLst/>
          </a:prstGeom>
          <a:noFill/>
          <a:ln w="6350">
            <a:solidFill>
              <a:srgbClr val="00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50" name="Freeform 42"/>
          <p:cNvSpPr>
            <a:spLocks/>
          </p:cNvSpPr>
          <p:nvPr/>
        </p:nvSpPr>
        <p:spPr bwMode="auto">
          <a:xfrm>
            <a:off x="5921375" y="4764088"/>
            <a:ext cx="477838" cy="808037"/>
          </a:xfrm>
          <a:custGeom>
            <a:avLst/>
            <a:gdLst>
              <a:gd name="T0" fmla="*/ 2147483646 w 192"/>
              <a:gd name="T1" fmla="*/ 2147483646 h 335"/>
              <a:gd name="T2" fmla="*/ 2147483646 w 192"/>
              <a:gd name="T3" fmla="*/ 2147483646 h 335"/>
              <a:gd name="T4" fmla="*/ 0 w 192"/>
              <a:gd name="T5" fmla="*/ 2147483646 h 335"/>
              <a:gd name="T6" fmla="*/ 2147483646 w 192"/>
              <a:gd name="T7" fmla="*/ 2147483646 h 335"/>
              <a:gd name="T8" fmla="*/ 2147483646 w 192"/>
              <a:gd name="T9" fmla="*/ 2147483646 h 335"/>
              <a:gd name="T10" fmla="*/ 2147483646 w 192"/>
              <a:gd name="T11" fmla="*/ 2147483646 h 335"/>
              <a:gd name="T12" fmla="*/ 2147483646 w 192"/>
              <a:gd name="T13" fmla="*/ 2147483646 h 335"/>
              <a:gd name="T14" fmla="*/ 2147483646 w 192"/>
              <a:gd name="T15" fmla="*/ 2147483646 h 335"/>
              <a:gd name="T16" fmla="*/ 2147483646 w 192"/>
              <a:gd name="T17" fmla="*/ 2147483646 h 335"/>
              <a:gd name="T18" fmla="*/ 2147483646 w 192"/>
              <a:gd name="T19" fmla="*/ 2147483646 h 335"/>
              <a:gd name="T20" fmla="*/ 2147483646 w 192"/>
              <a:gd name="T21" fmla="*/ 2147483646 h 335"/>
              <a:gd name="T22" fmla="*/ 2147483646 w 192"/>
              <a:gd name="T23" fmla="*/ 2147483646 h 335"/>
              <a:gd name="T24" fmla="*/ 2147483646 w 192"/>
              <a:gd name="T25" fmla="*/ 2147483646 h 335"/>
              <a:gd name="T26" fmla="*/ 2147483646 w 192"/>
              <a:gd name="T27" fmla="*/ 0 h 335"/>
              <a:gd name="T28" fmla="*/ 2147483646 w 192"/>
              <a:gd name="T29" fmla="*/ 2147483646 h 3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335"/>
              <a:gd name="T47" fmla="*/ 192 w 192"/>
              <a:gd name="T48" fmla="*/ 335 h 3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335">
                <a:moveTo>
                  <a:pt x="54" y="11"/>
                </a:moveTo>
                <a:lnTo>
                  <a:pt x="25" y="68"/>
                </a:lnTo>
                <a:lnTo>
                  <a:pt x="0" y="105"/>
                </a:lnTo>
                <a:lnTo>
                  <a:pt x="8" y="149"/>
                </a:lnTo>
                <a:lnTo>
                  <a:pt x="38" y="209"/>
                </a:lnTo>
                <a:lnTo>
                  <a:pt x="15" y="270"/>
                </a:lnTo>
                <a:lnTo>
                  <a:pt x="5" y="302"/>
                </a:lnTo>
                <a:lnTo>
                  <a:pt x="117" y="289"/>
                </a:lnTo>
                <a:lnTo>
                  <a:pt x="122" y="330"/>
                </a:lnTo>
                <a:lnTo>
                  <a:pt x="145" y="335"/>
                </a:lnTo>
                <a:lnTo>
                  <a:pt x="151" y="314"/>
                </a:lnTo>
                <a:lnTo>
                  <a:pt x="192" y="308"/>
                </a:lnTo>
                <a:lnTo>
                  <a:pt x="183" y="240"/>
                </a:lnTo>
                <a:lnTo>
                  <a:pt x="181" y="0"/>
                </a:lnTo>
                <a:lnTo>
                  <a:pt x="54" y="11"/>
                </a:lnTo>
                <a:close/>
              </a:path>
            </a:pathLst>
          </a:custGeom>
          <a:solidFill>
            <a:srgbClr val="538022"/>
          </a:solidFill>
          <a:ln w="12700">
            <a:solidFill>
              <a:srgbClr val="000000"/>
            </a:solidFill>
            <a:round/>
            <a:headEnd/>
            <a:tailEnd/>
          </a:ln>
        </p:spPr>
        <p:txBody>
          <a:bodyPr/>
          <a:lstStyle/>
          <a:p>
            <a:endParaRPr lang="en-US"/>
          </a:p>
        </p:txBody>
      </p:sp>
      <p:sp>
        <p:nvSpPr>
          <p:cNvPr id="5151" name="Text Box 43"/>
          <p:cNvSpPr txBox="1">
            <a:spLocks noChangeArrowheads="1"/>
          </p:cNvSpPr>
          <p:nvPr/>
        </p:nvSpPr>
        <p:spPr bwMode="auto">
          <a:xfrm>
            <a:off x="8207375" y="2438400"/>
            <a:ext cx="3270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ME</a:t>
            </a:r>
          </a:p>
        </p:txBody>
      </p:sp>
      <p:sp>
        <p:nvSpPr>
          <p:cNvPr id="5152" name="Text Box 44"/>
          <p:cNvSpPr txBox="1">
            <a:spLocks noChangeArrowheads="1"/>
          </p:cNvSpPr>
          <p:nvPr/>
        </p:nvSpPr>
        <p:spPr bwMode="auto">
          <a:xfrm>
            <a:off x="8077200" y="2849563"/>
            <a:ext cx="3175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NH</a:t>
            </a:r>
          </a:p>
        </p:txBody>
      </p:sp>
      <p:sp>
        <p:nvSpPr>
          <p:cNvPr id="5153" name="Text Box 45"/>
          <p:cNvSpPr txBox="1">
            <a:spLocks noChangeArrowheads="1"/>
          </p:cNvSpPr>
          <p:nvPr/>
        </p:nvSpPr>
        <p:spPr bwMode="auto">
          <a:xfrm>
            <a:off x="8077200" y="3001963"/>
            <a:ext cx="3317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MA</a:t>
            </a:r>
          </a:p>
        </p:txBody>
      </p:sp>
      <p:sp>
        <p:nvSpPr>
          <p:cNvPr id="5154" name="Text Box 46"/>
          <p:cNvSpPr txBox="1">
            <a:spLocks noChangeArrowheads="1"/>
          </p:cNvSpPr>
          <p:nvPr/>
        </p:nvSpPr>
        <p:spPr bwMode="auto">
          <a:xfrm>
            <a:off x="7999413" y="3154363"/>
            <a:ext cx="3063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CT</a:t>
            </a:r>
          </a:p>
        </p:txBody>
      </p:sp>
      <p:sp>
        <p:nvSpPr>
          <p:cNvPr id="5155" name="Text Box 47"/>
          <p:cNvSpPr txBox="1">
            <a:spLocks noChangeArrowheads="1"/>
          </p:cNvSpPr>
          <p:nvPr/>
        </p:nvSpPr>
        <p:spPr bwMode="auto">
          <a:xfrm>
            <a:off x="7346950" y="3441700"/>
            <a:ext cx="3063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PA</a:t>
            </a:r>
          </a:p>
        </p:txBody>
      </p:sp>
      <p:sp>
        <p:nvSpPr>
          <p:cNvPr id="5156" name="Text Box 48"/>
          <p:cNvSpPr txBox="1">
            <a:spLocks noChangeArrowheads="1"/>
          </p:cNvSpPr>
          <p:nvPr/>
        </p:nvSpPr>
        <p:spPr bwMode="auto">
          <a:xfrm>
            <a:off x="7086600" y="388620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WV</a:t>
            </a:r>
          </a:p>
        </p:txBody>
      </p:sp>
      <p:sp>
        <p:nvSpPr>
          <p:cNvPr id="5157" name="Text Box 49"/>
          <p:cNvSpPr txBox="1">
            <a:spLocks noChangeArrowheads="1"/>
          </p:cNvSpPr>
          <p:nvPr/>
        </p:nvSpPr>
        <p:spPr bwMode="auto">
          <a:xfrm>
            <a:off x="7488238" y="40259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VA</a:t>
            </a:r>
          </a:p>
        </p:txBody>
      </p:sp>
      <p:sp>
        <p:nvSpPr>
          <p:cNvPr id="5158" name="Text Box 50"/>
          <p:cNvSpPr txBox="1">
            <a:spLocks noChangeArrowheads="1"/>
          </p:cNvSpPr>
          <p:nvPr/>
        </p:nvSpPr>
        <p:spPr bwMode="auto">
          <a:xfrm>
            <a:off x="7472363" y="4387850"/>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NC</a:t>
            </a:r>
          </a:p>
        </p:txBody>
      </p:sp>
      <p:sp>
        <p:nvSpPr>
          <p:cNvPr id="5159" name="Text Box 51"/>
          <p:cNvSpPr txBox="1">
            <a:spLocks noChangeArrowheads="1"/>
          </p:cNvSpPr>
          <p:nvPr/>
        </p:nvSpPr>
        <p:spPr bwMode="auto">
          <a:xfrm>
            <a:off x="5629275" y="528955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LA</a:t>
            </a:r>
          </a:p>
        </p:txBody>
      </p:sp>
      <p:sp>
        <p:nvSpPr>
          <p:cNvPr id="5160" name="Text Box 52"/>
          <p:cNvSpPr txBox="1">
            <a:spLocks noChangeArrowheads="1"/>
          </p:cNvSpPr>
          <p:nvPr/>
        </p:nvSpPr>
        <p:spPr bwMode="auto">
          <a:xfrm>
            <a:off x="4729163" y="542607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TX</a:t>
            </a:r>
          </a:p>
        </p:txBody>
      </p:sp>
      <p:sp>
        <p:nvSpPr>
          <p:cNvPr id="5161" name="Text Box 53"/>
          <p:cNvSpPr txBox="1">
            <a:spLocks noChangeArrowheads="1"/>
          </p:cNvSpPr>
          <p:nvPr/>
        </p:nvSpPr>
        <p:spPr bwMode="auto">
          <a:xfrm>
            <a:off x="4892675" y="46974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OK</a:t>
            </a:r>
          </a:p>
        </p:txBody>
      </p:sp>
      <p:sp>
        <p:nvSpPr>
          <p:cNvPr id="5162" name="Text Box 54"/>
          <p:cNvSpPr txBox="1">
            <a:spLocks noChangeArrowheads="1"/>
          </p:cNvSpPr>
          <p:nvPr/>
        </p:nvSpPr>
        <p:spPr bwMode="auto">
          <a:xfrm>
            <a:off x="4603750" y="372586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NE</a:t>
            </a:r>
          </a:p>
        </p:txBody>
      </p:sp>
      <p:sp>
        <p:nvSpPr>
          <p:cNvPr id="5163" name="Text Box 55"/>
          <p:cNvSpPr txBox="1">
            <a:spLocks noChangeArrowheads="1"/>
          </p:cNvSpPr>
          <p:nvPr/>
        </p:nvSpPr>
        <p:spPr bwMode="auto">
          <a:xfrm>
            <a:off x="4433888" y="266382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ND</a:t>
            </a:r>
          </a:p>
        </p:txBody>
      </p:sp>
      <p:sp>
        <p:nvSpPr>
          <p:cNvPr id="5164" name="Text Box 56"/>
          <p:cNvSpPr txBox="1">
            <a:spLocks noChangeArrowheads="1"/>
          </p:cNvSpPr>
          <p:nvPr/>
        </p:nvSpPr>
        <p:spPr bwMode="auto">
          <a:xfrm>
            <a:off x="5173663" y="28575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MN</a:t>
            </a:r>
          </a:p>
        </p:txBody>
      </p:sp>
      <p:sp>
        <p:nvSpPr>
          <p:cNvPr id="5165" name="Text Box 57"/>
          <p:cNvSpPr txBox="1">
            <a:spLocks noChangeArrowheads="1"/>
          </p:cNvSpPr>
          <p:nvPr/>
        </p:nvSpPr>
        <p:spPr bwMode="auto">
          <a:xfrm>
            <a:off x="6410325" y="32496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MI</a:t>
            </a:r>
          </a:p>
        </p:txBody>
      </p:sp>
      <p:sp>
        <p:nvSpPr>
          <p:cNvPr id="5166" name="Text Box 58"/>
          <p:cNvSpPr txBox="1">
            <a:spLocks noChangeArrowheads="1"/>
          </p:cNvSpPr>
          <p:nvPr/>
        </p:nvSpPr>
        <p:spPr bwMode="auto">
          <a:xfrm>
            <a:off x="5907088" y="38338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IL</a:t>
            </a:r>
          </a:p>
        </p:txBody>
      </p:sp>
      <p:sp>
        <p:nvSpPr>
          <p:cNvPr id="5167" name="Text Box 59"/>
          <p:cNvSpPr txBox="1">
            <a:spLocks noChangeArrowheads="1"/>
          </p:cNvSpPr>
          <p:nvPr/>
        </p:nvSpPr>
        <p:spPr bwMode="auto">
          <a:xfrm>
            <a:off x="5378450" y="35798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IA</a:t>
            </a:r>
          </a:p>
        </p:txBody>
      </p:sp>
      <p:sp>
        <p:nvSpPr>
          <p:cNvPr id="5168" name="Text Box 60"/>
          <p:cNvSpPr txBox="1">
            <a:spLocks noChangeArrowheads="1"/>
          </p:cNvSpPr>
          <p:nvPr/>
        </p:nvSpPr>
        <p:spPr bwMode="auto">
          <a:xfrm>
            <a:off x="2819400" y="3048000"/>
            <a:ext cx="3413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ID</a:t>
            </a:r>
          </a:p>
        </p:txBody>
      </p:sp>
      <p:sp>
        <p:nvSpPr>
          <p:cNvPr id="5169" name="Text Box 61"/>
          <p:cNvSpPr txBox="1">
            <a:spLocks noChangeArrowheads="1"/>
          </p:cNvSpPr>
          <p:nvPr/>
        </p:nvSpPr>
        <p:spPr bwMode="auto">
          <a:xfrm>
            <a:off x="2179638" y="240506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WA</a:t>
            </a:r>
          </a:p>
        </p:txBody>
      </p:sp>
      <p:sp>
        <p:nvSpPr>
          <p:cNvPr id="5170" name="Text Box 62"/>
          <p:cNvSpPr txBox="1">
            <a:spLocks noChangeArrowheads="1"/>
          </p:cNvSpPr>
          <p:nvPr/>
        </p:nvSpPr>
        <p:spPr bwMode="auto">
          <a:xfrm>
            <a:off x="1927225" y="3030538"/>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OR</a:t>
            </a:r>
          </a:p>
        </p:txBody>
      </p:sp>
      <p:sp>
        <p:nvSpPr>
          <p:cNvPr id="5171" name="Text Box 63"/>
          <p:cNvSpPr txBox="1">
            <a:spLocks noChangeArrowheads="1"/>
          </p:cNvSpPr>
          <p:nvPr/>
        </p:nvSpPr>
        <p:spPr bwMode="auto">
          <a:xfrm>
            <a:off x="2871788" y="47625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AZ</a:t>
            </a:r>
          </a:p>
        </p:txBody>
      </p:sp>
      <p:sp>
        <p:nvSpPr>
          <p:cNvPr id="5172" name="Text Box 64"/>
          <p:cNvSpPr txBox="1">
            <a:spLocks noChangeArrowheads="1"/>
          </p:cNvSpPr>
          <p:nvPr/>
        </p:nvSpPr>
        <p:spPr bwMode="auto">
          <a:xfrm>
            <a:off x="1303338" y="49799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HI</a:t>
            </a:r>
          </a:p>
        </p:txBody>
      </p:sp>
      <p:sp>
        <p:nvSpPr>
          <p:cNvPr id="5173" name="Text Box 65"/>
          <p:cNvSpPr txBox="1">
            <a:spLocks noChangeArrowheads="1"/>
          </p:cNvSpPr>
          <p:nvPr/>
        </p:nvSpPr>
        <p:spPr bwMode="auto">
          <a:xfrm>
            <a:off x="7808913" y="3403600"/>
            <a:ext cx="2921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NJ</a:t>
            </a:r>
          </a:p>
        </p:txBody>
      </p:sp>
      <p:sp>
        <p:nvSpPr>
          <p:cNvPr id="5174" name="Text Box 66"/>
          <p:cNvSpPr txBox="1">
            <a:spLocks noChangeArrowheads="1"/>
          </p:cNvSpPr>
          <p:nvPr/>
        </p:nvSpPr>
        <p:spPr bwMode="auto">
          <a:xfrm>
            <a:off x="8305800" y="32004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RI        </a:t>
            </a:r>
            <a:r>
              <a:rPr lang="en-US" altLang="en-US" sz="1400" b="1" dirty="0" smtClean="0">
                <a:solidFill>
                  <a:srgbClr val="000000"/>
                </a:solidFill>
              </a:rPr>
              <a:t>C+</a:t>
            </a:r>
            <a:endParaRPr lang="en-US" altLang="en-US" sz="1400" b="1" dirty="0">
              <a:solidFill>
                <a:srgbClr val="000000"/>
              </a:solidFill>
            </a:endParaRPr>
          </a:p>
        </p:txBody>
      </p:sp>
      <p:sp>
        <p:nvSpPr>
          <p:cNvPr id="5175" name="Text Box 68"/>
          <p:cNvSpPr txBox="1">
            <a:spLocks noChangeArrowheads="1"/>
          </p:cNvSpPr>
          <p:nvPr/>
        </p:nvSpPr>
        <p:spPr bwMode="auto">
          <a:xfrm>
            <a:off x="8047038" y="3743325"/>
            <a:ext cx="3063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DE</a:t>
            </a:r>
          </a:p>
        </p:txBody>
      </p:sp>
      <p:sp>
        <p:nvSpPr>
          <p:cNvPr id="5176" name="Text Box 69"/>
          <p:cNvSpPr txBox="1">
            <a:spLocks noChangeArrowheads="1"/>
          </p:cNvSpPr>
          <p:nvPr/>
        </p:nvSpPr>
        <p:spPr bwMode="auto">
          <a:xfrm>
            <a:off x="1074738" y="21971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F8F8F8"/>
                </a:solidFill>
                <a:latin typeface="Times New Roman" panose="02020603050405020304" pitchFamily="18" charset="0"/>
              </a:rPr>
              <a:t>AL</a:t>
            </a:r>
          </a:p>
        </p:txBody>
      </p:sp>
      <p:grpSp>
        <p:nvGrpSpPr>
          <p:cNvPr id="5177" name="Group 70"/>
          <p:cNvGrpSpPr>
            <a:grpSpLocks/>
          </p:cNvGrpSpPr>
          <p:nvPr/>
        </p:nvGrpSpPr>
        <p:grpSpPr bwMode="auto">
          <a:xfrm>
            <a:off x="1558925" y="2735263"/>
            <a:ext cx="6759575" cy="3435350"/>
            <a:chOff x="982" y="1579"/>
            <a:chExt cx="4258" cy="2164"/>
          </a:xfrm>
        </p:grpSpPr>
        <p:sp>
          <p:nvSpPr>
            <p:cNvPr id="5294" name="Freeform 71"/>
            <p:cNvSpPr>
              <a:spLocks/>
            </p:cNvSpPr>
            <p:nvPr/>
          </p:nvSpPr>
          <p:spPr bwMode="auto">
            <a:xfrm>
              <a:off x="4233" y="2807"/>
              <a:ext cx="471" cy="472"/>
            </a:xfrm>
            <a:custGeom>
              <a:avLst/>
              <a:gdLst>
                <a:gd name="T0" fmla="*/ 0 w 300"/>
                <a:gd name="T1" fmla="*/ 2147483646 h 311"/>
                <a:gd name="T2" fmla="*/ 2143296211 w 300"/>
                <a:gd name="T3" fmla="*/ 2147483646 h 311"/>
                <a:gd name="T4" fmla="*/ 2147483646 w 300"/>
                <a:gd name="T5" fmla="*/ 859916686 h 311"/>
                <a:gd name="T6" fmla="*/ 2147483646 w 300"/>
                <a:gd name="T7" fmla="*/ 0 h 311"/>
                <a:gd name="T8" fmla="*/ 2147483646 w 300"/>
                <a:gd name="T9" fmla="*/ 2147483646 h 311"/>
                <a:gd name="T10" fmla="*/ 2147483646 w 300"/>
                <a:gd name="T11" fmla="*/ 2147483646 h 311"/>
                <a:gd name="T12" fmla="*/ 2147483646 w 300"/>
                <a:gd name="T13" fmla="*/ 2147483646 h 311"/>
                <a:gd name="T14" fmla="*/ 2147483646 w 300"/>
                <a:gd name="T15" fmla="*/ 2147483646 h 311"/>
                <a:gd name="T16" fmla="*/ 2147483646 w 300"/>
                <a:gd name="T17" fmla="*/ 2147483646 h 311"/>
                <a:gd name="T18" fmla="*/ 2147483646 w 300"/>
                <a:gd name="T19" fmla="*/ 2147483646 h 311"/>
                <a:gd name="T20" fmla="*/ 2147483646 w 300"/>
                <a:gd name="T21" fmla="*/ 2147483646 h 311"/>
                <a:gd name="T22" fmla="*/ 2147483646 w 300"/>
                <a:gd name="T23" fmla="*/ 2147483646 h 311"/>
                <a:gd name="T24" fmla="*/ 2147483646 w 300"/>
                <a:gd name="T25" fmla="*/ 2147483646 h 311"/>
                <a:gd name="T26" fmla="*/ 2147483646 w 300"/>
                <a:gd name="T27" fmla="*/ 2147483646 h 311"/>
                <a:gd name="T28" fmla="*/ 2147483646 w 300"/>
                <a:gd name="T29" fmla="*/ 2147483646 h 311"/>
                <a:gd name="T30" fmla="*/ 2147483646 w 300"/>
                <a:gd name="T31" fmla="*/ 2147483646 h 311"/>
                <a:gd name="T32" fmla="*/ 2147483646 w 300"/>
                <a:gd name="T33" fmla="*/ 2147483646 h 311"/>
                <a:gd name="T34" fmla="*/ 2147483646 w 300"/>
                <a:gd name="T35" fmla="*/ 2147483646 h 311"/>
                <a:gd name="T36" fmla="*/ 0 w 300"/>
                <a:gd name="T37" fmla="*/ 2147483646 h 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0"/>
                <a:gd name="T58" fmla="*/ 0 h 311"/>
                <a:gd name="T59" fmla="*/ 300 w 300"/>
                <a:gd name="T60" fmla="*/ 311 h 3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0" h="311">
                  <a:moveTo>
                    <a:pt x="0" y="19"/>
                  </a:moveTo>
                  <a:lnTo>
                    <a:pt x="3" y="19"/>
                  </a:lnTo>
                  <a:lnTo>
                    <a:pt x="73" y="6"/>
                  </a:lnTo>
                  <a:lnTo>
                    <a:pt x="135" y="0"/>
                  </a:lnTo>
                  <a:lnTo>
                    <a:pt x="126" y="16"/>
                  </a:lnTo>
                  <a:lnTo>
                    <a:pt x="145" y="16"/>
                  </a:lnTo>
                  <a:lnTo>
                    <a:pt x="252" y="112"/>
                  </a:lnTo>
                  <a:lnTo>
                    <a:pt x="294" y="174"/>
                  </a:lnTo>
                  <a:lnTo>
                    <a:pt x="300" y="216"/>
                  </a:lnTo>
                  <a:lnTo>
                    <a:pt x="286" y="226"/>
                  </a:lnTo>
                  <a:lnTo>
                    <a:pt x="294" y="268"/>
                  </a:lnTo>
                  <a:lnTo>
                    <a:pt x="264" y="270"/>
                  </a:lnTo>
                  <a:lnTo>
                    <a:pt x="264" y="306"/>
                  </a:lnTo>
                  <a:lnTo>
                    <a:pt x="240" y="288"/>
                  </a:lnTo>
                  <a:lnTo>
                    <a:pt x="86" y="311"/>
                  </a:lnTo>
                  <a:lnTo>
                    <a:pt x="51" y="244"/>
                  </a:lnTo>
                  <a:lnTo>
                    <a:pt x="76" y="198"/>
                  </a:lnTo>
                  <a:lnTo>
                    <a:pt x="43" y="175"/>
                  </a:lnTo>
                  <a:lnTo>
                    <a:pt x="0" y="19"/>
                  </a:lnTo>
                  <a:close/>
                </a:path>
              </a:pathLst>
            </a:custGeom>
            <a:solidFill>
              <a:schemeClr val="accent6"/>
            </a:solidFill>
            <a:ln w="12700">
              <a:solidFill>
                <a:srgbClr val="000000"/>
              </a:solidFill>
              <a:round/>
              <a:headEnd/>
              <a:tailEnd/>
            </a:ln>
          </p:spPr>
          <p:txBody>
            <a:bodyPr/>
            <a:lstStyle/>
            <a:p>
              <a:endParaRPr lang="en-US"/>
            </a:p>
          </p:txBody>
        </p:sp>
        <p:sp>
          <p:nvSpPr>
            <p:cNvPr id="5295" name="Freeform 72"/>
            <p:cNvSpPr>
              <a:spLocks/>
            </p:cNvSpPr>
            <p:nvPr/>
          </p:nvSpPr>
          <p:spPr bwMode="auto">
            <a:xfrm>
              <a:off x="982" y="1949"/>
              <a:ext cx="733" cy="1099"/>
            </a:xfrm>
            <a:custGeom>
              <a:avLst/>
              <a:gdLst>
                <a:gd name="T0" fmla="*/ 2147483646 w 468"/>
                <a:gd name="T1" fmla="*/ 0 h 723"/>
                <a:gd name="T2" fmla="*/ 2147483646 w 468"/>
                <a:gd name="T3" fmla="*/ 2147483646 h 723"/>
                <a:gd name="T4" fmla="*/ 2147483646 w 468"/>
                <a:gd name="T5" fmla="*/ 2147483646 h 723"/>
                <a:gd name="T6" fmla="*/ 2147483646 w 468"/>
                <a:gd name="T7" fmla="*/ 2147483646 h 723"/>
                <a:gd name="T8" fmla="*/ 2147483646 w 468"/>
                <a:gd name="T9" fmla="*/ 2147483646 h 723"/>
                <a:gd name="T10" fmla="*/ 2147483646 w 468"/>
                <a:gd name="T11" fmla="*/ 2147483646 h 723"/>
                <a:gd name="T12" fmla="*/ 2147483646 w 468"/>
                <a:gd name="T13" fmla="*/ 2147483646 h 723"/>
                <a:gd name="T14" fmla="*/ 2147483646 w 468"/>
                <a:gd name="T15" fmla="*/ 2147483646 h 723"/>
                <a:gd name="T16" fmla="*/ 2147483646 w 468"/>
                <a:gd name="T17" fmla="*/ 2147483646 h 723"/>
                <a:gd name="T18" fmla="*/ 2147483646 w 468"/>
                <a:gd name="T19" fmla="*/ 2147483646 h 723"/>
                <a:gd name="T20" fmla="*/ 2147483646 w 468"/>
                <a:gd name="T21" fmla="*/ 2147483646 h 723"/>
                <a:gd name="T22" fmla="*/ 2147483646 w 468"/>
                <a:gd name="T23" fmla="*/ 2147483646 h 723"/>
                <a:gd name="T24" fmla="*/ 2147483646 w 468"/>
                <a:gd name="T25" fmla="*/ 2147483646 h 723"/>
                <a:gd name="T26" fmla="*/ 2147483646 w 468"/>
                <a:gd name="T27" fmla="*/ 2147483646 h 723"/>
                <a:gd name="T28" fmla="*/ 2147483646 w 468"/>
                <a:gd name="T29" fmla="*/ 2147483646 h 723"/>
                <a:gd name="T30" fmla="*/ 2147483646 w 468"/>
                <a:gd name="T31" fmla="*/ 2147483646 h 723"/>
                <a:gd name="T32" fmla="*/ 2147483646 w 468"/>
                <a:gd name="T33" fmla="*/ 2147483646 h 723"/>
                <a:gd name="T34" fmla="*/ 2147483646 w 468"/>
                <a:gd name="T35" fmla="*/ 2147483646 h 723"/>
                <a:gd name="T36" fmla="*/ 2147483646 w 468"/>
                <a:gd name="T37" fmla="*/ 2147483646 h 723"/>
                <a:gd name="T38" fmla="*/ 2147483646 w 468"/>
                <a:gd name="T39" fmla="*/ 2147483646 h 723"/>
                <a:gd name="T40" fmla="*/ 2147483646 w 468"/>
                <a:gd name="T41" fmla="*/ 2147483646 h 723"/>
                <a:gd name="T42" fmla="*/ 2147483646 w 468"/>
                <a:gd name="T43" fmla="*/ 2147483646 h 723"/>
                <a:gd name="T44" fmla="*/ 2147483646 w 468"/>
                <a:gd name="T45" fmla="*/ 2147483646 h 723"/>
                <a:gd name="T46" fmla="*/ 2147483646 w 468"/>
                <a:gd name="T47" fmla="*/ 2147483646 h 723"/>
                <a:gd name="T48" fmla="*/ 2147483646 w 468"/>
                <a:gd name="T49" fmla="*/ 2147483646 h 723"/>
                <a:gd name="T50" fmla="*/ 2147483646 w 468"/>
                <a:gd name="T51" fmla="*/ 2147483646 h 723"/>
                <a:gd name="T52" fmla="*/ 2147483646 w 468"/>
                <a:gd name="T53" fmla="*/ 2147483646 h 723"/>
                <a:gd name="T54" fmla="*/ 2147483646 w 468"/>
                <a:gd name="T55" fmla="*/ 2147483646 h 723"/>
                <a:gd name="T56" fmla="*/ 2147483646 w 468"/>
                <a:gd name="T57" fmla="*/ 2147483646 h 723"/>
                <a:gd name="T58" fmla="*/ 2147483646 w 468"/>
                <a:gd name="T59" fmla="*/ 2147483646 h 723"/>
                <a:gd name="T60" fmla="*/ 2147483646 w 468"/>
                <a:gd name="T61" fmla="*/ 2147483646 h 723"/>
                <a:gd name="T62" fmla="*/ 2147483646 w 468"/>
                <a:gd name="T63" fmla="*/ 2147483646 h 723"/>
                <a:gd name="T64" fmla="*/ 2147483646 w 468"/>
                <a:gd name="T65" fmla="*/ 2147483646 h 723"/>
                <a:gd name="T66" fmla="*/ 2147483646 w 468"/>
                <a:gd name="T67" fmla="*/ 2147483646 h 723"/>
                <a:gd name="T68" fmla="*/ 2147483646 w 468"/>
                <a:gd name="T69" fmla="*/ 2147483646 h 723"/>
                <a:gd name="T70" fmla="*/ 2147483646 w 468"/>
                <a:gd name="T71" fmla="*/ 2147483646 h 723"/>
                <a:gd name="T72" fmla="*/ 2147483646 w 468"/>
                <a:gd name="T73" fmla="*/ 2147483646 h 723"/>
                <a:gd name="T74" fmla="*/ 2147483646 w 468"/>
                <a:gd name="T75" fmla="*/ 2147483646 h 723"/>
                <a:gd name="T76" fmla="*/ 2147483646 w 468"/>
                <a:gd name="T77" fmla="*/ 2147483646 h 723"/>
                <a:gd name="T78" fmla="*/ 2147483646 w 468"/>
                <a:gd name="T79" fmla="*/ 2147483646 h 723"/>
                <a:gd name="T80" fmla="*/ 2147483646 w 468"/>
                <a:gd name="T81" fmla="*/ 2147483646 h 723"/>
                <a:gd name="T82" fmla="*/ 2147483646 w 468"/>
                <a:gd name="T83" fmla="*/ 2147483646 h 723"/>
                <a:gd name="T84" fmla="*/ 2147483646 w 468"/>
                <a:gd name="T85" fmla="*/ 2147483646 h 723"/>
                <a:gd name="T86" fmla="*/ 0 w 468"/>
                <a:gd name="T87" fmla="*/ 2147483646 h 723"/>
                <a:gd name="T88" fmla="*/ 2147483646 w 468"/>
                <a:gd name="T89" fmla="*/ 2147483646 h 723"/>
                <a:gd name="T90" fmla="*/ 2147483646 w 468"/>
                <a:gd name="T91" fmla="*/ 2147483646 h 723"/>
                <a:gd name="T92" fmla="*/ 2147483646 w 468"/>
                <a:gd name="T93" fmla="*/ 2147483646 h 723"/>
                <a:gd name="T94" fmla="*/ 2147483646 w 468"/>
                <a:gd name="T95" fmla="*/ 0 h 7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8"/>
                <a:gd name="T145" fmla="*/ 0 h 723"/>
                <a:gd name="T146" fmla="*/ 468 w 468"/>
                <a:gd name="T147" fmla="*/ 723 h 7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8" h="723">
                  <a:moveTo>
                    <a:pt x="36" y="0"/>
                  </a:moveTo>
                  <a:lnTo>
                    <a:pt x="251" y="43"/>
                  </a:lnTo>
                  <a:lnTo>
                    <a:pt x="204" y="256"/>
                  </a:lnTo>
                  <a:lnTo>
                    <a:pt x="446" y="580"/>
                  </a:lnTo>
                  <a:lnTo>
                    <a:pt x="468" y="621"/>
                  </a:lnTo>
                  <a:lnTo>
                    <a:pt x="445" y="641"/>
                  </a:lnTo>
                  <a:lnTo>
                    <a:pt x="430" y="677"/>
                  </a:lnTo>
                  <a:lnTo>
                    <a:pt x="416" y="698"/>
                  </a:lnTo>
                  <a:lnTo>
                    <a:pt x="431" y="717"/>
                  </a:lnTo>
                  <a:lnTo>
                    <a:pt x="406" y="723"/>
                  </a:lnTo>
                  <a:lnTo>
                    <a:pt x="264" y="718"/>
                  </a:lnTo>
                  <a:lnTo>
                    <a:pt x="255" y="676"/>
                  </a:lnTo>
                  <a:lnTo>
                    <a:pt x="230" y="645"/>
                  </a:lnTo>
                  <a:lnTo>
                    <a:pt x="212" y="634"/>
                  </a:lnTo>
                  <a:lnTo>
                    <a:pt x="207" y="612"/>
                  </a:lnTo>
                  <a:lnTo>
                    <a:pt x="192" y="600"/>
                  </a:lnTo>
                  <a:lnTo>
                    <a:pt x="177" y="585"/>
                  </a:lnTo>
                  <a:lnTo>
                    <a:pt x="172" y="568"/>
                  </a:lnTo>
                  <a:lnTo>
                    <a:pt x="158" y="557"/>
                  </a:lnTo>
                  <a:lnTo>
                    <a:pt x="136" y="563"/>
                  </a:lnTo>
                  <a:lnTo>
                    <a:pt x="111" y="554"/>
                  </a:lnTo>
                  <a:lnTo>
                    <a:pt x="111" y="545"/>
                  </a:lnTo>
                  <a:lnTo>
                    <a:pt x="110" y="525"/>
                  </a:lnTo>
                  <a:lnTo>
                    <a:pt x="100" y="503"/>
                  </a:lnTo>
                  <a:lnTo>
                    <a:pt x="99" y="485"/>
                  </a:lnTo>
                  <a:lnTo>
                    <a:pt x="88" y="469"/>
                  </a:lnTo>
                  <a:lnTo>
                    <a:pt x="91" y="454"/>
                  </a:lnTo>
                  <a:lnTo>
                    <a:pt x="60" y="417"/>
                  </a:lnTo>
                  <a:lnTo>
                    <a:pt x="60" y="396"/>
                  </a:lnTo>
                  <a:lnTo>
                    <a:pt x="76" y="388"/>
                  </a:lnTo>
                  <a:lnTo>
                    <a:pt x="76" y="375"/>
                  </a:lnTo>
                  <a:lnTo>
                    <a:pt x="60" y="371"/>
                  </a:lnTo>
                  <a:lnTo>
                    <a:pt x="53" y="351"/>
                  </a:lnTo>
                  <a:lnTo>
                    <a:pt x="45" y="316"/>
                  </a:lnTo>
                  <a:lnTo>
                    <a:pt x="68" y="335"/>
                  </a:lnTo>
                  <a:lnTo>
                    <a:pt x="59" y="310"/>
                  </a:lnTo>
                  <a:lnTo>
                    <a:pt x="76" y="310"/>
                  </a:lnTo>
                  <a:lnTo>
                    <a:pt x="76" y="292"/>
                  </a:lnTo>
                  <a:lnTo>
                    <a:pt x="59" y="280"/>
                  </a:lnTo>
                  <a:lnTo>
                    <a:pt x="51" y="297"/>
                  </a:lnTo>
                  <a:lnTo>
                    <a:pt x="36" y="291"/>
                  </a:lnTo>
                  <a:lnTo>
                    <a:pt x="6" y="210"/>
                  </a:lnTo>
                  <a:lnTo>
                    <a:pt x="14" y="152"/>
                  </a:lnTo>
                  <a:lnTo>
                    <a:pt x="0" y="119"/>
                  </a:lnTo>
                  <a:lnTo>
                    <a:pt x="7" y="94"/>
                  </a:lnTo>
                  <a:lnTo>
                    <a:pt x="22" y="89"/>
                  </a:lnTo>
                  <a:lnTo>
                    <a:pt x="36" y="49"/>
                  </a:lnTo>
                  <a:lnTo>
                    <a:pt x="36" y="0"/>
                  </a:lnTo>
                  <a:close/>
                </a:path>
              </a:pathLst>
            </a:custGeom>
            <a:solidFill>
              <a:srgbClr val="538022"/>
            </a:solidFill>
            <a:ln w="12700">
              <a:solidFill>
                <a:srgbClr val="000000"/>
              </a:solidFill>
              <a:round/>
              <a:headEnd/>
              <a:tailEnd/>
            </a:ln>
          </p:spPr>
          <p:txBody>
            <a:bodyPr/>
            <a:lstStyle/>
            <a:p>
              <a:endParaRPr lang="en-US"/>
            </a:p>
          </p:txBody>
        </p:sp>
        <p:sp>
          <p:nvSpPr>
            <p:cNvPr id="5296" name="Freeform 73"/>
            <p:cNvSpPr>
              <a:spLocks/>
            </p:cNvSpPr>
            <p:nvPr/>
          </p:nvSpPr>
          <p:spPr bwMode="auto">
            <a:xfrm>
              <a:off x="4545" y="1579"/>
              <a:ext cx="550" cy="436"/>
            </a:xfrm>
            <a:custGeom>
              <a:avLst/>
              <a:gdLst>
                <a:gd name="T0" fmla="*/ 2147483646 w 351"/>
                <a:gd name="T1" fmla="*/ 2147483646 h 286"/>
                <a:gd name="T2" fmla="*/ 2147483646 w 351"/>
                <a:gd name="T3" fmla="*/ 2147483646 h 286"/>
                <a:gd name="T4" fmla="*/ 2147483646 w 351"/>
                <a:gd name="T5" fmla="*/ 2147483646 h 286"/>
                <a:gd name="T6" fmla="*/ 2147483646 w 351"/>
                <a:gd name="T7" fmla="*/ 2147483646 h 286"/>
                <a:gd name="T8" fmla="*/ 2147483646 w 351"/>
                <a:gd name="T9" fmla="*/ 2147483646 h 286"/>
                <a:gd name="T10" fmla="*/ 2147483646 w 351"/>
                <a:gd name="T11" fmla="*/ 2147483646 h 286"/>
                <a:gd name="T12" fmla="*/ 2147483646 w 351"/>
                <a:gd name="T13" fmla="*/ 2147483646 h 286"/>
                <a:gd name="T14" fmla="*/ 2147483646 w 351"/>
                <a:gd name="T15" fmla="*/ 2147483646 h 286"/>
                <a:gd name="T16" fmla="*/ 2147483646 w 351"/>
                <a:gd name="T17" fmla="*/ 2147483646 h 286"/>
                <a:gd name="T18" fmla="*/ 2147483646 w 351"/>
                <a:gd name="T19" fmla="*/ 2147483646 h 286"/>
                <a:gd name="T20" fmla="*/ 2147483646 w 351"/>
                <a:gd name="T21" fmla="*/ 2147483646 h 286"/>
                <a:gd name="T22" fmla="*/ 2147483646 w 351"/>
                <a:gd name="T23" fmla="*/ 2147483646 h 286"/>
                <a:gd name="T24" fmla="*/ 2147483646 w 351"/>
                <a:gd name="T25" fmla="*/ 0 h 286"/>
                <a:gd name="T26" fmla="*/ 2147483646 w 351"/>
                <a:gd name="T27" fmla="*/ 2147483646 h 286"/>
                <a:gd name="T28" fmla="*/ 2147483646 w 351"/>
                <a:gd name="T29" fmla="*/ 2147483646 h 286"/>
                <a:gd name="T30" fmla="*/ 2147483646 w 351"/>
                <a:gd name="T31" fmla="*/ 2147483646 h 286"/>
                <a:gd name="T32" fmla="*/ 2147483646 w 351"/>
                <a:gd name="T33" fmla="*/ 2147483646 h 286"/>
                <a:gd name="T34" fmla="*/ 2147483646 w 351"/>
                <a:gd name="T35" fmla="*/ 2147483646 h 286"/>
                <a:gd name="T36" fmla="*/ 2147483646 w 351"/>
                <a:gd name="T37" fmla="*/ 2147483646 h 286"/>
                <a:gd name="T38" fmla="*/ 2147483646 w 351"/>
                <a:gd name="T39" fmla="*/ 2147483646 h 286"/>
                <a:gd name="T40" fmla="*/ 2147483646 w 351"/>
                <a:gd name="T41" fmla="*/ 2147483646 h 286"/>
                <a:gd name="T42" fmla="*/ 2147483646 w 351"/>
                <a:gd name="T43" fmla="*/ 2147483646 h 286"/>
                <a:gd name="T44" fmla="*/ 2147483646 w 351"/>
                <a:gd name="T45" fmla="*/ 2147483646 h 286"/>
                <a:gd name="T46" fmla="*/ 2147483646 w 351"/>
                <a:gd name="T47" fmla="*/ 2147483646 h 286"/>
                <a:gd name="T48" fmla="*/ 2147483646 w 351"/>
                <a:gd name="T49" fmla="*/ 2147483646 h 286"/>
                <a:gd name="T50" fmla="*/ 2147483646 w 351"/>
                <a:gd name="T51" fmla="*/ 2147483646 h 286"/>
                <a:gd name="T52" fmla="*/ 2147483646 w 351"/>
                <a:gd name="T53" fmla="*/ 2147483646 h 286"/>
                <a:gd name="T54" fmla="*/ 2147483646 w 351"/>
                <a:gd name="T55" fmla="*/ 2147483646 h 286"/>
                <a:gd name="T56" fmla="*/ 0 w 351"/>
                <a:gd name="T57" fmla="*/ 2147483646 h 286"/>
                <a:gd name="T58" fmla="*/ 2147483646 w 351"/>
                <a:gd name="T59" fmla="*/ 2147483646 h 286"/>
                <a:gd name="T60" fmla="*/ 2147483646 w 351"/>
                <a:gd name="T61" fmla="*/ 2147483646 h 2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1"/>
                <a:gd name="T94" fmla="*/ 0 h 286"/>
                <a:gd name="T95" fmla="*/ 351 w 351"/>
                <a:gd name="T96" fmla="*/ 286 h 2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1" h="286">
                  <a:moveTo>
                    <a:pt x="27" y="192"/>
                  </a:moveTo>
                  <a:lnTo>
                    <a:pt x="60" y="175"/>
                  </a:lnTo>
                  <a:lnTo>
                    <a:pt x="105" y="171"/>
                  </a:lnTo>
                  <a:lnTo>
                    <a:pt x="116" y="156"/>
                  </a:lnTo>
                  <a:lnTo>
                    <a:pt x="132" y="154"/>
                  </a:lnTo>
                  <a:lnTo>
                    <a:pt x="141" y="138"/>
                  </a:lnTo>
                  <a:lnTo>
                    <a:pt x="156" y="132"/>
                  </a:lnTo>
                  <a:lnTo>
                    <a:pt x="149" y="102"/>
                  </a:lnTo>
                  <a:lnTo>
                    <a:pt x="140" y="94"/>
                  </a:lnTo>
                  <a:lnTo>
                    <a:pt x="159" y="70"/>
                  </a:lnTo>
                  <a:lnTo>
                    <a:pt x="171" y="70"/>
                  </a:lnTo>
                  <a:lnTo>
                    <a:pt x="212" y="19"/>
                  </a:lnTo>
                  <a:lnTo>
                    <a:pt x="275" y="0"/>
                  </a:lnTo>
                  <a:lnTo>
                    <a:pt x="282" y="48"/>
                  </a:lnTo>
                  <a:lnTo>
                    <a:pt x="285" y="46"/>
                  </a:lnTo>
                  <a:lnTo>
                    <a:pt x="300" y="63"/>
                  </a:lnTo>
                  <a:lnTo>
                    <a:pt x="301" y="112"/>
                  </a:lnTo>
                  <a:lnTo>
                    <a:pt x="320" y="152"/>
                  </a:lnTo>
                  <a:lnTo>
                    <a:pt x="327" y="204"/>
                  </a:lnTo>
                  <a:lnTo>
                    <a:pt x="329" y="249"/>
                  </a:lnTo>
                  <a:lnTo>
                    <a:pt x="351" y="264"/>
                  </a:lnTo>
                  <a:lnTo>
                    <a:pt x="335" y="286"/>
                  </a:lnTo>
                  <a:lnTo>
                    <a:pt x="294" y="260"/>
                  </a:lnTo>
                  <a:lnTo>
                    <a:pt x="273" y="262"/>
                  </a:lnTo>
                  <a:lnTo>
                    <a:pt x="252" y="256"/>
                  </a:lnTo>
                  <a:lnTo>
                    <a:pt x="253" y="241"/>
                  </a:lnTo>
                  <a:lnTo>
                    <a:pt x="240" y="236"/>
                  </a:lnTo>
                  <a:lnTo>
                    <a:pt x="10" y="280"/>
                  </a:lnTo>
                  <a:lnTo>
                    <a:pt x="0" y="267"/>
                  </a:lnTo>
                  <a:lnTo>
                    <a:pt x="35" y="216"/>
                  </a:lnTo>
                  <a:lnTo>
                    <a:pt x="27" y="192"/>
                  </a:lnTo>
                  <a:close/>
                </a:path>
              </a:pathLst>
            </a:custGeom>
            <a:solidFill>
              <a:srgbClr val="538022"/>
            </a:solidFill>
            <a:ln w="12700">
              <a:solidFill>
                <a:srgbClr val="000000"/>
              </a:solidFill>
              <a:round/>
              <a:headEnd/>
              <a:tailEnd/>
            </a:ln>
          </p:spPr>
          <p:txBody>
            <a:bodyPr/>
            <a:lstStyle/>
            <a:p>
              <a:endParaRPr lang="en-US"/>
            </a:p>
          </p:txBody>
        </p:sp>
        <p:sp>
          <p:nvSpPr>
            <p:cNvPr id="5297" name="Freeform 74"/>
            <p:cNvSpPr>
              <a:spLocks/>
            </p:cNvSpPr>
            <p:nvPr/>
          </p:nvSpPr>
          <p:spPr bwMode="auto">
            <a:xfrm>
              <a:off x="5082" y="1944"/>
              <a:ext cx="158" cy="94"/>
            </a:xfrm>
            <a:custGeom>
              <a:avLst/>
              <a:gdLst>
                <a:gd name="T0" fmla="*/ 0 w 102"/>
                <a:gd name="T1" fmla="*/ 2147483646 h 61"/>
                <a:gd name="T2" fmla="*/ 2147483646 w 102"/>
                <a:gd name="T3" fmla="*/ 2147483646 h 61"/>
                <a:gd name="T4" fmla="*/ 2147483646 w 102"/>
                <a:gd name="T5" fmla="*/ 0 h 61"/>
                <a:gd name="T6" fmla="*/ 2147483646 w 102"/>
                <a:gd name="T7" fmla="*/ 1395088205 h 61"/>
                <a:gd name="T8" fmla="*/ 2147483646 w 102"/>
                <a:gd name="T9" fmla="*/ 2147483646 h 61"/>
                <a:gd name="T10" fmla="*/ 2147483646 w 102"/>
                <a:gd name="T11" fmla="*/ 2147483646 h 61"/>
                <a:gd name="T12" fmla="*/ 2147483646 w 102"/>
                <a:gd name="T13" fmla="*/ 2147483646 h 61"/>
                <a:gd name="T14" fmla="*/ 0 w 102"/>
                <a:gd name="T15" fmla="*/ 2147483646 h 61"/>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61"/>
                <a:gd name="T26" fmla="*/ 102 w 10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61">
                  <a:moveTo>
                    <a:pt x="0" y="45"/>
                  </a:moveTo>
                  <a:lnTo>
                    <a:pt x="42" y="25"/>
                  </a:lnTo>
                  <a:lnTo>
                    <a:pt x="83" y="0"/>
                  </a:lnTo>
                  <a:lnTo>
                    <a:pt x="90" y="1"/>
                  </a:lnTo>
                  <a:lnTo>
                    <a:pt x="102" y="2"/>
                  </a:lnTo>
                  <a:lnTo>
                    <a:pt x="62" y="34"/>
                  </a:lnTo>
                  <a:lnTo>
                    <a:pt x="12" y="61"/>
                  </a:lnTo>
                  <a:lnTo>
                    <a:pt x="0" y="45"/>
                  </a:lnTo>
                  <a:close/>
                </a:path>
              </a:pathLst>
            </a:custGeom>
            <a:solidFill>
              <a:srgbClr val="ADADAD"/>
            </a:solidFill>
            <a:ln w="12700">
              <a:solidFill>
                <a:srgbClr val="000000"/>
              </a:solidFill>
              <a:round/>
              <a:headEnd/>
              <a:tailEnd/>
            </a:ln>
          </p:spPr>
          <p:txBody>
            <a:bodyPr/>
            <a:lstStyle/>
            <a:p>
              <a:endParaRPr lang="en-US"/>
            </a:p>
          </p:txBody>
        </p:sp>
        <p:sp>
          <p:nvSpPr>
            <p:cNvPr id="5298" name="Freeform 75"/>
            <p:cNvSpPr>
              <a:spLocks/>
            </p:cNvSpPr>
            <p:nvPr/>
          </p:nvSpPr>
          <p:spPr bwMode="auto">
            <a:xfrm>
              <a:off x="4125" y="3215"/>
              <a:ext cx="804" cy="528"/>
            </a:xfrm>
            <a:custGeom>
              <a:avLst/>
              <a:gdLst>
                <a:gd name="T0" fmla="*/ 0 w 513"/>
                <a:gd name="T1" fmla="*/ 2147483646 h 348"/>
                <a:gd name="T2" fmla="*/ 2147483646 w 513"/>
                <a:gd name="T3" fmla="*/ 2147483646 h 348"/>
                <a:gd name="T4" fmla="*/ 2147483646 w 513"/>
                <a:gd name="T5" fmla="*/ 2147483646 h 348"/>
                <a:gd name="T6" fmla="*/ 2147483646 w 513"/>
                <a:gd name="T7" fmla="*/ 2147483646 h 348"/>
                <a:gd name="T8" fmla="*/ 2147483646 w 513"/>
                <a:gd name="T9" fmla="*/ 2147483646 h 348"/>
                <a:gd name="T10" fmla="*/ 2147483646 w 513"/>
                <a:gd name="T11" fmla="*/ 1644995322 h 348"/>
                <a:gd name="T12" fmla="*/ 2147483646 w 513"/>
                <a:gd name="T13" fmla="*/ 0 h 348"/>
                <a:gd name="T14" fmla="*/ 2147483646 w 513"/>
                <a:gd name="T15" fmla="*/ 1084201817 h 348"/>
                <a:gd name="T16" fmla="*/ 2147483646 w 513"/>
                <a:gd name="T17" fmla="*/ 2147483646 h 348"/>
                <a:gd name="T18" fmla="*/ 2147483646 w 513"/>
                <a:gd name="T19" fmla="*/ 2147483646 h 348"/>
                <a:gd name="T20" fmla="*/ 2147483646 w 513"/>
                <a:gd name="T21" fmla="*/ 2147483646 h 348"/>
                <a:gd name="T22" fmla="*/ 2147483646 w 513"/>
                <a:gd name="T23" fmla="*/ 2147483646 h 348"/>
                <a:gd name="T24" fmla="*/ 2147483646 w 513"/>
                <a:gd name="T25" fmla="*/ 2147483646 h 348"/>
                <a:gd name="T26" fmla="*/ 2147483646 w 513"/>
                <a:gd name="T27" fmla="*/ 2147483646 h 348"/>
                <a:gd name="T28" fmla="*/ 2147483646 w 513"/>
                <a:gd name="T29" fmla="*/ 2147483646 h 348"/>
                <a:gd name="T30" fmla="*/ 2147483646 w 513"/>
                <a:gd name="T31" fmla="*/ 2147483646 h 348"/>
                <a:gd name="T32" fmla="*/ 2147483646 w 513"/>
                <a:gd name="T33" fmla="*/ 2147483646 h 348"/>
                <a:gd name="T34" fmla="*/ 2147483646 w 513"/>
                <a:gd name="T35" fmla="*/ 2147483646 h 348"/>
                <a:gd name="T36" fmla="*/ 2147483646 w 513"/>
                <a:gd name="T37" fmla="*/ 2147483646 h 348"/>
                <a:gd name="T38" fmla="*/ 2147483646 w 513"/>
                <a:gd name="T39" fmla="*/ 2147483646 h 348"/>
                <a:gd name="T40" fmla="*/ 2147483646 w 513"/>
                <a:gd name="T41" fmla="*/ 2147483646 h 348"/>
                <a:gd name="T42" fmla="*/ 2147483646 w 513"/>
                <a:gd name="T43" fmla="*/ 2147483646 h 348"/>
                <a:gd name="T44" fmla="*/ 2147483646 w 513"/>
                <a:gd name="T45" fmla="*/ 2147483646 h 348"/>
                <a:gd name="T46" fmla="*/ 2147483646 w 513"/>
                <a:gd name="T47" fmla="*/ 2147483646 h 348"/>
                <a:gd name="T48" fmla="*/ 2147483646 w 513"/>
                <a:gd name="T49" fmla="*/ 2147483646 h 348"/>
                <a:gd name="T50" fmla="*/ 2147483646 w 513"/>
                <a:gd name="T51" fmla="*/ 2147483646 h 348"/>
                <a:gd name="T52" fmla="*/ 2147483646 w 513"/>
                <a:gd name="T53" fmla="*/ 2147483646 h 348"/>
                <a:gd name="T54" fmla="*/ 2147483646 w 513"/>
                <a:gd name="T55" fmla="*/ 2147483646 h 348"/>
                <a:gd name="T56" fmla="*/ 2147483646 w 513"/>
                <a:gd name="T57" fmla="*/ 2147483646 h 348"/>
                <a:gd name="T58" fmla="*/ 2147483646 w 513"/>
                <a:gd name="T59" fmla="*/ 2147483646 h 348"/>
                <a:gd name="T60" fmla="*/ 2147483646 w 513"/>
                <a:gd name="T61" fmla="*/ 2147483646 h 348"/>
                <a:gd name="T62" fmla="*/ 2147483646 w 513"/>
                <a:gd name="T63" fmla="*/ 2147483646 h 348"/>
                <a:gd name="T64" fmla="*/ 2147483646 w 513"/>
                <a:gd name="T65" fmla="*/ 2147483646 h 348"/>
                <a:gd name="T66" fmla="*/ 2147483646 w 513"/>
                <a:gd name="T67" fmla="*/ 2147483646 h 348"/>
                <a:gd name="T68" fmla="*/ 2147483646 w 513"/>
                <a:gd name="T69" fmla="*/ 2147483646 h 348"/>
                <a:gd name="T70" fmla="*/ 2147483646 w 513"/>
                <a:gd name="T71" fmla="*/ 2147483646 h 348"/>
                <a:gd name="T72" fmla="*/ 2147483646 w 513"/>
                <a:gd name="T73" fmla="*/ 2147483646 h 348"/>
                <a:gd name="T74" fmla="*/ 2147483646 w 513"/>
                <a:gd name="T75" fmla="*/ 2147483646 h 348"/>
                <a:gd name="T76" fmla="*/ 2147483646 w 513"/>
                <a:gd name="T77" fmla="*/ 2147483646 h 348"/>
                <a:gd name="T78" fmla="*/ 0 w 513"/>
                <a:gd name="T79" fmla="*/ 2147483646 h 3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3"/>
                <a:gd name="T121" fmla="*/ 0 h 348"/>
                <a:gd name="T122" fmla="*/ 513 w 513"/>
                <a:gd name="T123" fmla="*/ 348 h 3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3" h="348">
                  <a:moveTo>
                    <a:pt x="0" y="34"/>
                  </a:moveTo>
                  <a:lnTo>
                    <a:pt x="141" y="20"/>
                  </a:lnTo>
                  <a:lnTo>
                    <a:pt x="156" y="43"/>
                  </a:lnTo>
                  <a:lnTo>
                    <a:pt x="307" y="20"/>
                  </a:lnTo>
                  <a:lnTo>
                    <a:pt x="333" y="39"/>
                  </a:lnTo>
                  <a:lnTo>
                    <a:pt x="333" y="3"/>
                  </a:lnTo>
                  <a:lnTo>
                    <a:pt x="331" y="0"/>
                  </a:lnTo>
                  <a:lnTo>
                    <a:pt x="361" y="2"/>
                  </a:lnTo>
                  <a:lnTo>
                    <a:pt x="393" y="56"/>
                  </a:lnTo>
                  <a:lnTo>
                    <a:pt x="444" y="129"/>
                  </a:lnTo>
                  <a:lnTo>
                    <a:pt x="469" y="192"/>
                  </a:lnTo>
                  <a:lnTo>
                    <a:pt x="507" y="236"/>
                  </a:lnTo>
                  <a:lnTo>
                    <a:pt x="513" y="300"/>
                  </a:lnTo>
                  <a:lnTo>
                    <a:pt x="501" y="338"/>
                  </a:lnTo>
                  <a:lnTo>
                    <a:pt x="447" y="348"/>
                  </a:lnTo>
                  <a:lnTo>
                    <a:pt x="438" y="332"/>
                  </a:lnTo>
                  <a:lnTo>
                    <a:pt x="400" y="309"/>
                  </a:lnTo>
                  <a:lnTo>
                    <a:pt x="388" y="285"/>
                  </a:lnTo>
                  <a:lnTo>
                    <a:pt x="378" y="276"/>
                  </a:lnTo>
                  <a:lnTo>
                    <a:pt x="372" y="254"/>
                  </a:lnTo>
                  <a:lnTo>
                    <a:pt x="363" y="260"/>
                  </a:lnTo>
                  <a:lnTo>
                    <a:pt x="333" y="231"/>
                  </a:lnTo>
                  <a:lnTo>
                    <a:pt x="340" y="204"/>
                  </a:lnTo>
                  <a:lnTo>
                    <a:pt x="333" y="189"/>
                  </a:lnTo>
                  <a:lnTo>
                    <a:pt x="324" y="194"/>
                  </a:lnTo>
                  <a:lnTo>
                    <a:pt x="325" y="210"/>
                  </a:lnTo>
                  <a:lnTo>
                    <a:pt x="315" y="189"/>
                  </a:lnTo>
                  <a:lnTo>
                    <a:pt x="316" y="140"/>
                  </a:lnTo>
                  <a:lnTo>
                    <a:pt x="297" y="111"/>
                  </a:lnTo>
                  <a:lnTo>
                    <a:pt x="249" y="87"/>
                  </a:lnTo>
                  <a:lnTo>
                    <a:pt x="225" y="60"/>
                  </a:lnTo>
                  <a:lnTo>
                    <a:pt x="198" y="57"/>
                  </a:lnTo>
                  <a:lnTo>
                    <a:pt x="187" y="74"/>
                  </a:lnTo>
                  <a:lnTo>
                    <a:pt x="147" y="86"/>
                  </a:lnTo>
                  <a:lnTo>
                    <a:pt x="124" y="74"/>
                  </a:lnTo>
                  <a:lnTo>
                    <a:pt x="112" y="56"/>
                  </a:lnTo>
                  <a:lnTo>
                    <a:pt x="37" y="72"/>
                  </a:lnTo>
                  <a:lnTo>
                    <a:pt x="21" y="59"/>
                  </a:lnTo>
                  <a:lnTo>
                    <a:pt x="4" y="73"/>
                  </a:lnTo>
                  <a:lnTo>
                    <a:pt x="0" y="34"/>
                  </a:lnTo>
                  <a:close/>
                </a:path>
              </a:pathLst>
            </a:custGeom>
            <a:solidFill>
              <a:srgbClr val="538022"/>
            </a:solidFill>
            <a:ln w="12700">
              <a:solidFill>
                <a:srgbClr val="000000"/>
              </a:solidFill>
              <a:round/>
              <a:headEnd/>
              <a:tailEnd/>
            </a:ln>
          </p:spPr>
          <p:txBody>
            <a:bodyPr/>
            <a:lstStyle/>
            <a:p>
              <a:endParaRPr lang="en-US"/>
            </a:p>
          </p:txBody>
        </p:sp>
      </p:grpSp>
      <p:sp>
        <p:nvSpPr>
          <p:cNvPr id="2108" name="Freeform 76"/>
          <p:cNvSpPr>
            <a:spLocks/>
          </p:cNvSpPr>
          <p:nvPr/>
        </p:nvSpPr>
        <p:spPr bwMode="auto">
          <a:xfrm rot="3260751">
            <a:off x="745332" y="1754981"/>
            <a:ext cx="1011238" cy="1228725"/>
          </a:xfrm>
          <a:custGeom>
            <a:avLst/>
            <a:gdLst>
              <a:gd name="T0" fmla="*/ 2147483647 w 1054"/>
              <a:gd name="T1" fmla="*/ 2147483647 h 1029"/>
              <a:gd name="T2" fmla="*/ 2147483647 w 1054"/>
              <a:gd name="T3" fmla="*/ 0 h 1029"/>
              <a:gd name="T4" fmla="*/ 2147483647 w 1054"/>
              <a:gd name="T5" fmla="*/ 2147483647 h 1029"/>
              <a:gd name="T6" fmla="*/ 2147483647 w 1054"/>
              <a:gd name="T7" fmla="*/ 2147483647 h 1029"/>
              <a:gd name="T8" fmla="*/ 2147483647 w 1054"/>
              <a:gd name="T9" fmla="*/ 2147483647 h 1029"/>
              <a:gd name="T10" fmla="*/ 2147483647 w 1054"/>
              <a:gd name="T11" fmla="*/ 2147483647 h 1029"/>
              <a:gd name="T12" fmla="*/ 2147483647 w 1054"/>
              <a:gd name="T13" fmla="*/ 2147483647 h 1029"/>
              <a:gd name="T14" fmla="*/ 2147483647 w 1054"/>
              <a:gd name="T15" fmla="*/ 2147483647 h 1029"/>
              <a:gd name="T16" fmla="*/ 2147483647 w 1054"/>
              <a:gd name="T17" fmla="*/ 2147483647 h 1029"/>
              <a:gd name="T18" fmla="*/ 2147483647 w 1054"/>
              <a:gd name="T19" fmla="*/ 2147483647 h 1029"/>
              <a:gd name="T20" fmla="*/ 2147483647 w 1054"/>
              <a:gd name="T21" fmla="*/ 2147483647 h 1029"/>
              <a:gd name="T22" fmla="*/ 2147483647 w 1054"/>
              <a:gd name="T23" fmla="*/ 2147483647 h 1029"/>
              <a:gd name="T24" fmla="*/ 2147483647 w 1054"/>
              <a:gd name="T25" fmla="*/ 2147483647 h 1029"/>
              <a:gd name="T26" fmla="*/ 2147483647 w 1054"/>
              <a:gd name="T27" fmla="*/ 2147483647 h 1029"/>
              <a:gd name="T28" fmla="*/ 2147483647 w 1054"/>
              <a:gd name="T29" fmla="*/ 2147483647 h 1029"/>
              <a:gd name="T30" fmla="*/ 2147483647 w 1054"/>
              <a:gd name="T31" fmla="*/ 2147483647 h 1029"/>
              <a:gd name="T32" fmla="*/ 2147483647 w 1054"/>
              <a:gd name="T33" fmla="*/ 2147483647 h 1029"/>
              <a:gd name="T34" fmla="*/ 2147483647 w 1054"/>
              <a:gd name="T35" fmla="*/ 2147483647 h 1029"/>
              <a:gd name="T36" fmla="*/ 2147483647 w 1054"/>
              <a:gd name="T37" fmla="*/ 2147483647 h 1029"/>
              <a:gd name="T38" fmla="*/ 2147483647 w 1054"/>
              <a:gd name="T39" fmla="*/ 2147483647 h 1029"/>
              <a:gd name="T40" fmla="*/ 2147483647 w 1054"/>
              <a:gd name="T41" fmla="*/ 2147483647 h 1029"/>
              <a:gd name="T42" fmla="*/ 2147483647 w 1054"/>
              <a:gd name="T43" fmla="*/ 2147483647 h 1029"/>
              <a:gd name="T44" fmla="*/ 0 w 1054"/>
              <a:gd name="T45" fmla="*/ 2147483647 h 1029"/>
              <a:gd name="T46" fmla="*/ 2147483647 w 1054"/>
              <a:gd name="T47" fmla="*/ 2147483647 h 1029"/>
              <a:gd name="T48" fmla="*/ 2147483647 w 1054"/>
              <a:gd name="T49" fmla="*/ 2147483647 h 1029"/>
              <a:gd name="T50" fmla="*/ 2147483647 w 1054"/>
              <a:gd name="T51" fmla="*/ 2147483647 h 1029"/>
              <a:gd name="T52" fmla="*/ 2147483647 w 1054"/>
              <a:gd name="T53" fmla="*/ 2147483647 h 1029"/>
              <a:gd name="T54" fmla="*/ 2147483647 w 1054"/>
              <a:gd name="T55" fmla="*/ 2147483647 h 1029"/>
              <a:gd name="T56" fmla="*/ 2147483647 w 1054"/>
              <a:gd name="T57" fmla="*/ 2147483647 h 1029"/>
              <a:gd name="T58" fmla="*/ 2147483647 w 1054"/>
              <a:gd name="T59" fmla="*/ 2147483647 h 1029"/>
              <a:gd name="T60" fmla="*/ 2147483647 w 1054"/>
              <a:gd name="T61" fmla="*/ 2147483647 h 1029"/>
              <a:gd name="T62" fmla="*/ 2147483647 w 1054"/>
              <a:gd name="T63" fmla="*/ 2147483647 h 1029"/>
              <a:gd name="T64" fmla="*/ 2147483647 w 1054"/>
              <a:gd name="T65" fmla="*/ 2147483647 h 1029"/>
              <a:gd name="T66" fmla="*/ 2147483647 w 1054"/>
              <a:gd name="T67" fmla="*/ 2147483647 h 1029"/>
              <a:gd name="T68" fmla="*/ 2147483647 w 1054"/>
              <a:gd name="T69" fmla="*/ 2147483647 h 1029"/>
              <a:gd name="T70" fmla="*/ 2147483647 w 1054"/>
              <a:gd name="T71" fmla="*/ 2147483647 h 1029"/>
              <a:gd name="T72" fmla="*/ 2147483647 w 1054"/>
              <a:gd name="T73" fmla="*/ 2147483647 h 1029"/>
              <a:gd name="T74" fmla="*/ 2147483647 w 1054"/>
              <a:gd name="T75" fmla="*/ 2147483647 h 1029"/>
              <a:gd name="T76" fmla="*/ 2147483647 w 1054"/>
              <a:gd name="T77" fmla="*/ 2147483647 h 1029"/>
              <a:gd name="T78" fmla="*/ 2147483647 w 1054"/>
              <a:gd name="T79" fmla="*/ 2147483647 h 1029"/>
              <a:gd name="T80" fmla="*/ 2147483647 w 1054"/>
              <a:gd name="T81" fmla="*/ 2147483647 h 1029"/>
              <a:gd name="T82" fmla="*/ 2147483647 w 1054"/>
              <a:gd name="T83" fmla="*/ 2147483647 h 10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4"/>
              <a:gd name="T127" fmla="*/ 0 h 1029"/>
              <a:gd name="T128" fmla="*/ 1054 w 1054"/>
              <a:gd name="T129" fmla="*/ 1029 h 10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4" h="1029">
                <a:moveTo>
                  <a:pt x="168" y="153"/>
                </a:moveTo>
                <a:lnTo>
                  <a:pt x="380" y="0"/>
                </a:lnTo>
                <a:lnTo>
                  <a:pt x="481" y="27"/>
                </a:lnTo>
                <a:lnTo>
                  <a:pt x="530" y="76"/>
                </a:lnTo>
                <a:lnTo>
                  <a:pt x="729" y="95"/>
                </a:lnTo>
                <a:lnTo>
                  <a:pt x="735" y="604"/>
                </a:lnTo>
                <a:lnTo>
                  <a:pt x="800" y="619"/>
                </a:lnTo>
                <a:lnTo>
                  <a:pt x="830" y="680"/>
                </a:lnTo>
                <a:lnTo>
                  <a:pt x="876" y="659"/>
                </a:lnTo>
                <a:lnTo>
                  <a:pt x="972" y="797"/>
                </a:lnTo>
                <a:lnTo>
                  <a:pt x="1054" y="861"/>
                </a:lnTo>
                <a:lnTo>
                  <a:pt x="1051" y="916"/>
                </a:lnTo>
                <a:lnTo>
                  <a:pt x="947" y="923"/>
                </a:lnTo>
                <a:lnTo>
                  <a:pt x="901" y="754"/>
                </a:lnTo>
                <a:lnTo>
                  <a:pt x="573" y="588"/>
                </a:lnTo>
                <a:lnTo>
                  <a:pt x="582" y="640"/>
                </a:lnTo>
                <a:lnTo>
                  <a:pt x="508" y="708"/>
                </a:lnTo>
                <a:lnTo>
                  <a:pt x="496" y="683"/>
                </a:lnTo>
                <a:lnTo>
                  <a:pt x="475" y="683"/>
                </a:lnTo>
                <a:lnTo>
                  <a:pt x="416" y="824"/>
                </a:lnTo>
                <a:lnTo>
                  <a:pt x="233" y="963"/>
                </a:lnTo>
                <a:lnTo>
                  <a:pt x="52" y="1029"/>
                </a:lnTo>
                <a:lnTo>
                  <a:pt x="0" y="1020"/>
                </a:lnTo>
                <a:lnTo>
                  <a:pt x="208" y="901"/>
                </a:lnTo>
                <a:lnTo>
                  <a:pt x="233" y="901"/>
                </a:lnTo>
                <a:lnTo>
                  <a:pt x="309" y="809"/>
                </a:lnTo>
                <a:lnTo>
                  <a:pt x="343" y="806"/>
                </a:lnTo>
                <a:lnTo>
                  <a:pt x="395" y="736"/>
                </a:lnTo>
                <a:lnTo>
                  <a:pt x="377" y="705"/>
                </a:lnTo>
                <a:lnTo>
                  <a:pt x="266" y="720"/>
                </a:lnTo>
                <a:lnTo>
                  <a:pt x="190" y="545"/>
                </a:lnTo>
                <a:lnTo>
                  <a:pt x="233" y="466"/>
                </a:lnTo>
                <a:lnTo>
                  <a:pt x="303" y="438"/>
                </a:lnTo>
                <a:lnTo>
                  <a:pt x="278" y="368"/>
                </a:lnTo>
                <a:lnTo>
                  <a:pt x="205" y="401"/>
                </a:lnTo>
                <a:lnTo>
                  <a:pt x="150" y="300"/>
                </a:lnTo>
                <a:lnTo>
                  <a:pt x="211" y="276"/>
                </a:lnTo>
                <a:lnTo>
                  <a:pt x="266" y="303"/>
                </a:lnTo>
                <a:lnTo>
                  <a:pt x="291" y="288"/>
                </a:lnTo>
                <a:lnTo>
                  <a:pt x="245" y="202"/>
                </a:lnTo>
                <a:lnTo>
                  <a:pt x="165" y="196"/>
                </a:lnTo>
                <a:lnTo>
                  <a:pt x="168" y="153"/>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79" name="Freeform 77"/>
          <p:cNvSpPr>
            <a:spLocks/>
          </p:cNvSpPr>
          <p:nvPr/>
        </p:nvSpPr>
        <p:spPr bwMode="auto">
          <a:xfrm>
            <a:off x="3260725" y="3100388"/>
            <a:ext cx="946150" cy="752475"/>
          </a:xfrm>
          <a:custGeom>
            <a:avLst/>
            <a:gdLst>
              <a:gd name="T0" fmla="*/ 2147483646 w 380"/>
              <a:gd name="T1" fmla="*/ 0 h 311"/>
              <a:gd name="T2" fmla="*/ 2147483646 w 380"/>
              <a:gd name="T3" fmla="*/ 2147483646 h 311"/>
              <a:gd name="T4" fmla="*/ 0 w 380"/>
              <a:gd name="T5" fmla="*/ 2147483646 h 311"/>
              <a:gd name="T6" fmla="*/ 2147483646 w 380"/>
              <a:gd name="T7" fmla="*/ 2147483646 h 311"/>
              <a:gd name="T8" fmla="*/ 2147483646 w 380"/>
              <a:gd name="T9" fmla="*/ 2147483646 h 311"/>
              <a:gd name="T10" fmla="*/ 2147483646 w 380"/>
              <a:gd name="T11" fmla="*/ 2147483646 h 311"/>
              <a:gd name="T12" fmla="*/ 2147483646 w 380"/>
              <a:gd name="T13" fmla="*/ 0 h 311"/>
              <a:gd name="T14" fmla="*/ 0 60000 65536"/>
              <a:gd name="T15" fmla="*/ 0 60000 65536"/>
              <a:gd name="T16" fmla="*/ 0 60000 65536"/>
              <a:gd name="T17" fmla="*/ 0 60000 65536"/>
              <a:gd name="T18" fmla="*/ 0 60000 65536"/>
              <a:gd name="T19" fmla="*/ 0 60000 65536"/>
              <a:gd name="T20" fmla="*/ 0 60000 65536"/>
              <a:gd name="T21" fmla="*/ 0 w 380"/>
              <a:gd name="T22" fmla="*/ 0 h 311"/>
              <a:gd name="T23" fmla="*/ 380 w 380"/>
              <a:gd name="T24" fmla="*/ 311 h 3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0" h="311">
                <a:moveTo>
                  <a:pt x="37" y="0"/>
                </a:moveTo>
                <a:lnTo>
                  <a:pt x="23" y="116"/>
                </a:lnTo>
                <a:lnTo>
                  <a:pt x="0" y="282"/>
                </a:lnTo>
                <a:lnTo>
                  <a:pt x="110" y="291"/>
                </a:lnTo>
                <a:lnTo>
                  <a:pt x="367" y="311"/>
                </a:lnTo>
                <a:lnTo>
                  <a:pt x="380" y="32"/>
                </a:lnTo>
                <a:lnTo>
                  <a:pt x="37" y="0"/>
                </a:lnTo>
                <a:close/>
              </a:path>
            </a:pathLst>
          </a:custGeom>
          <a:solidFill>
            <a:srgbClr val="4B9FCD"/>
          </a:solidFill>
          <a:ln w="12700">
            <a:solidFill>
              <a:srgbClr val="000000"/>
            </a:solidFill>
            <a:round/>
            <a:headEnd/>
            <a:tailEnd/>
          </a:ln>
        </p:spPr>
        <p:txBody>
          <a:bodyPr/>
          <a:lstStyle/>
          <a:p>
            <a:endParaRPr lang="en-US"/>
          </a:p>
        </p:txBody>
      </p:sp>
      <p:sp>
        <p:nvSpPr>
          <p:cNvPr id="5180" name="Freeform 78"/>
          <p:cNvSpPr>
            <a:spLocks/>
          </p:cNvSpPr>
          <p:nvPr/>
        </p:nvSpPr>
        <p:spPr bwMode="auto">
          <a:xfrm>
            <a:off x="5842000" y="2662238"/>
            <a:ext cx="744538" cy="309562"/>
          </a:xfrm>
          <a:custGeom>
            <a:avLst/>
            <a:gdLst>
              <a:gd name="T0" fmla="*/ 0 w 299"/>
              <a:gd name="T1" fmla="*/ 2147483646 h 129"/>
              <a:gd name="T2" fmla="*/ 2147483646 w 299"/>
              <a:gd name="T3" fmla="*/ 0 h 129"/>
              <a:gd name="T4" fmla="*/ 2147483646 w 299"/>
              <a:gd name="T5" fmla="*/ 2147483646 h 129"/>
              <a:gd name="T6" fmla="*/ 2147483646 w 299"/>
              <a:gd name="T7" fmla="*/ 2147483646 h 129"/>
              <a:gd name="T8" fmla="*/ 2147483646 w 299"/>
              <a:gd name="T9" fmla="*/ 2147483646 h 129"/>
              <a:gd name="T10" fmla="*/ 2147483646 w 299"/>
              <a:gd name="T11" fmla="*/ 2147483646 h 129"/>
              <a:gd name="T12" fmla="*/ 2147483646 w 299"/>
              <a:gd name="T13" fmla="*/ 2147483646 h 129"/>
              <a:gd name="T14" fmla="*/ 2147483646 w 299"/>
              <a:gd name="T15" fmla="*/ 2147483646 h 129"/>
              <a:gd name="T16" fmla="*/ 2147483646 w 299"/>
              <a:gd name="T17" fmla="*/ 2147483646 h 129"/>
              <a:gd name="T18" fmla="*/ 2147483646 w 299"/>
              <a:gd name="T19" fmla="*/ 2147483646 h 129"/>
              <a:gd name="T20" fmla="*/ 2147483646 w 299"/>
              <a:gd name="T21" fmla="*/ 2147483646 h 129"/>
              <a:gd name="T22" fmla="*/ 2147483646 w 299"/>
              <a:gd name="T23" fmla="*/ 2147483646 h 129"/>
              <a:gd name="T24" fmla="*/ 2147483646 w 299"/>
              <a:gd name="T25" fmla="*/ 2147483646 h 129"/>
              <a:gd name="T26" fmla="*/ 2147483646 w 299"/>
              <a:gd name="T27" fmla="*/ 2147483646 h 129"/>
              <a:gd name="T28" fmla="*/ 2147483646 w 299"/>
              <a:gd name="T29" fmla="*/ 2147483646 h 129"/>
              <a:gd name="T30" fmla="*/ 2147483646 w 299"/>
              <a:gd name="T31" fmla="*/ 2147483646 h 129"/>
              <a:gd name="T32" fmla="*/ 2147483646 w 299"/>
              <a:gd name="T33" fmla="*/ 2147483646 h 129"/>
              <a:gd name="T34" fmla="*/ 2147483646 w 299"/>
              <a:gd name="T35" fmla="*/ 2147483646 h 129"/>
              <a:gd name="T36" fmla="*/ 2147483646 w 299"/>
              <a:gd name="T37" fmla="*/ 2147483646 h 129"/>
              <a:gd name="T38" fmla="*/ 2147483646 w 299"/>
              <a:gd name="T39" fmla="*/ 2147483646 h 129"/>
              <a:gd name="T40" fmla="*/ 2147483646 w 299"/>
              <a:gd name="T41" fmla="*/ 2147483646 h 129"/>
              <a:gd name="T42" fmla="*/ 2147483646 w 299"/>
              <a:gd name="T43" fmla="*/ 2147483646 h 129"/>
              <a:gd name="T44" fmla="*/ 2147483646 w 299"/>
              <a:gd name="T45" fmla="*/ 2147483646 h 129"/>
              <a:gd name="T46" fmla="*/ 2147483646 w 299"/>
              <a:gd name="T47" fmla="*/ 2147483646 h 129"/>
              <a:gd name="T48" fmla="*/ 0 w 299"/>
              <a:gd name="T49" fmla="*/ 2147483646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9"/>
              <a:gd name="T76" fmla="*/ 0 h 129"/>
              <a:gd name="T77" fmla="*/ 299 w 299"/>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9" h="129">
                <a:moveTo>
                  <a:pt x="0" y="71"/>
                </a:moveTo>
                <a:lnTo>
                  <a:pt x="67" y="0"/>
                </a:lnTo>
                <a:lnTo>
                  <a:pt x="55" y="29"/>
                </a:lnTo>
                <a:lnTo>
                  <a:pt x="64" y="38"/>
                </a:lnTo>
                <a:lnTo>
                  <a:pt x="85" y="26"/>
                </a:lnTo>
                <a:lnTo>
                  <a:pt x="131" y="44"/>
                </a:lnTo>
                <a:lnTo>
                  <a:pt x="151" y="29"/>
                </a:lnTo>
                <a:lnTo>
                  <a:pt x="213" y="21"/>
                </a:lnTo>
                <a:lnTo>
                  <a:pt x="225" y="39"/>
                </a:lnTo>
                <a:lnTo>
                  <a:pt x="249" y="35"/>
                </a:lnTo>
                <a:lnTo>
                  <a:pt x="296" y="54"/>
                </a:lnTo>
                <a:lnTo>
                  <a:pt x="299" y="68"/>
                </a:lnTo>
                <a:lnTo>
                  <a:pt x="248" y="80"/>
                </a:lnTo>
                <a:lnTo>
                  <a:pt x="233" y="71"/>
                </a:lnTo>
                <a:lnTo>
                  <a:pt x="207" y="74"/>
                </a:lnTo>
                <a:lnTo>
                  <a:pt x="177" y="92"/>
                </a:lnTo>
                <a:lnTo>
                  <a:pt x="163" y="93"/>
                </a:lnTo>
                <a:lnTo>
                  <a:pt x="152" y="80"/>
                </a:lnTo>
                <a:lnTo>
                  <a:pt x="135" y="128"/>
                </a:lnTo>
                <a:lnTo>
                  <a:pt x="116" y="129"/>
                </a:lnTo>
                <a:lnTo>
                  <a:pt x="108" y="110"/>
                </a:lnTo>
                <a:lnTo>
                  <a:pt x="68" y="101"/>
                </a:lnTo>
                <a:lnTo>
                  <a:pt x="49" y="87"/>
                </a:lnTo>
                <a:lnTo>
                  <a:pt x="16" y="92"/>
                </a:lnTo>
                <a:lnTo>
                  <a:pt x="0" y="71"/>
                </a:lnTo>
                <a:close/>
              </a:path>
            </a:pathLst>
          </a:custGeom>
          <a:solidFill>
            <a:srgbClr val="4B9FCD"/>
          </a:solidFill>
          <a:ln w="12700">
            <a:solidFill>
              <a:srgbClr val="000000"/>
            </a:solidFill>
            <a:round/>
            <a:headEnd/>
            <a:tailEnd/>
          </a:ln>
        </p:spPr>
        <p:txBody>
          <a:bodyPr/>
          <a:lstStyle/>
          <a:p>
            <a:endParaRPr lang="en-US"/>
          </a:p>
        </p:txBody>
      </p:sp>
      <p:sp>
        <p:nvSpPr>
          <p:cNvPr id="5181" name="Freeform 79"/>
          <p:cNvSpPr>
            <a:spLocks/>
          </p:cNvSpPr>
          <p:nvPr/>
        </p:nvSpPr>
        <p:spPr bwMode="auto">
          <a:xfrm>
            <a:off x="7342188" y="3686175"/>
            <a:ext cx="501650" cy="257175"/>
          </a:xfrm>
          <a:custGeom>
            <a:avLst/>
            <a:gdLst>
              <a:gd name="T0" fmla="*/ 0 w 316"/>
              <a:gd name="T1" fmla="*/ 2147483646 h 162"/>
              <a:gd name="T2" fmla="*/ 2147483646 w 316"/>
              <a:gd name="T3" fmla="*/ 0 h 162"/>
              <a:gd name="T4" fmla="*/ 2147483646 w 316"/>
              <a:gd name="T5" fmla="*/ 2147483646 h 162"/>
              <a:gd name="T6" fmla="*/ 2147483646 w 316"/>
              <a:gd name="T7" fmla="*/ 2147483646 h 162"/>
              <a:gd name="T8" fmla="*/ 2147483646 w 316"/>
              <a:gd name="T9" fmla="*/ 2147483646 h 162"/>
              <a:gd name="T10" fmla="*/ 2147483646 w 316"/>
              <a:gd name="T11" fmla="*/ 2147483646 h 162"/>
              <a:gd name="T12" fmla="*/ 2147483646 w 316"/>
              <a:gd name="T13" fmla="*/ 2147483646 h 162"/>
              <a:gd name="T14" fmla="*/ 2147483646 w 316"/>
              <a:gd name="T15" fmla="*/ 2147483646 h 162"/>
              <a:gd name="T16" fmla="*/ 2147483646 w 316"/>
              <a:gd name="T17" fmla="*/ 2147483646 h 162"/>
              <a:gd name="T18" fmla="*/ 2147483646 w 316"/>
              <a:gd name="T19" fmla="*/ 2147483646 h 162"/>
              <a:gd name="T20" fmla="*/ 0 w 316"/>
              <a:gd name="T21" fmla="*/ 2147483646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162"/>
              <a:gd name="T35" fmla="*/ 316 w 316"/>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162">
                <a:moveTo>
                  <a:pt x="0" y="58"/>
                </a:moveTo>
                <a:lnTo>
                  <a:pt x="316" y="0"/>
                </a:lnTo>
                <a:lnTo>
                  <a:pt x="311" y="21"/>
                </a:lnTo>
                <a:lnTo>
                  <a:pt x="292" y="53"/>
                </a:lnTo>
                <a:lnTo>
                  <a:pt x="314" y="148"/>
                </a:lnTo>
                <a:lnTo>
                  <a:pt x="221" y="162"/>
                </a:lnTo>
                <a:lnTo>
                  <a:pt x="218" y="92"/>
                </a:lnTo>
                <a:lnTo>
                  <a:pt x="162" y="62"/>
                </a:lnTo>
                <a:lnTo>
                  <a:pt x="113" y="54"/>
                </a:lnTo>
                <a:lnTo>
                  <a:pt x="13" y="103"/>
                </a:lnTo>
                <a:lnTo>
                  <a:pt x="0" y="58"/>
                </a:lnTo>
                <a:close/>
              </a:path>
            </a:pathLst>
          </a:custGeom>
          <a:solidFill>
            <a:srgbClr val="4B9FCD"/>
          </a:solidFill>
          <a:ln w="12700">
            <a:solidFill>
              <a:srgbClr val="000000"/>
            </a:solidFill>
            <a:round/>
            <a:headEnd/>
            <a:tailEnd/>
          </a:ln>
        </p:spPr>
        <p:txBody>
          <a:bodyPr/>
          <a:lstStyle/>
          <a:p>
            <a:endParaRPr lang="en-US"/>
          </a:p>
        </p:txBody>
      </p:sp>
      <p:sp>
        <p:nvSpPr>
          <p:cNvPr id="5182" name="Freeform 80"/>
          <p:cNvSpPr>
            <a:spLocks/>
          </p:cNvSpPr>
          <p:nvPr/>
        </p:nvSpPr>
        <p:spPr bwMode="auto">
          <a:xfrm>
            <a:off x="2830513" y="2360613"/>
            <a:ext cx="1381125" cy="833437"/>
          </a:xfrm>
          <a:custGeom>
            <a:avLst/>
            <a:gdLst>
              <a:gd name="T0" fmla="*/ 2147483646 w 555"/>
              <a:gd name="T1" fmla="*/ 0 h 346"/>
              <a:gd name="T2" fmla="*/ 2147483646 w 555"/>
              <a:gd name="T3" fmla="*/ 2147483646 h 346"/>
              <a:gd name="T4" fmla="*/ 2147483646 w 555"/>
              <a:gd name="T5" fmla="*/ 2147483646 h 346"/>
              <a:gd name="T6" fmla="*/ 2147483646 w 555"/>
              <a:gd name="T7" fmla="*/ 2147483646 h 346"/>
              <a:gd name="T8" fmla="*/ 2147483646 w 555"/>
              <a:gd name="T9" fmla="*/ 2147483646 h 346"/>
              <a:gd name="T10" fmla="*/ 2147483646 w 555"/>
              <a:gd name="T11" fmla="*/ 2147483646 h 346"/>
              <a:gd name="T12" fmla="*/ 2147483646 w 555"/>
              <a:gd name="T13" fmla="*/ 2147483646 h 346"/>
              <a:gd name="T14" fmla="*/ 2147483646 w 555"/>
              <a:gd name="T15" fmla="*/ 2147483646 h 346"/>
              <a:gd name="T16" fmla="*/ 2147483646 w 555"/>
              <a:gd name="T17" fmla="*/ 2147483646 h 346"/>
              <a:gd name="T18" fmla="*/ 2147483646 w 555"/>
              <a:gd name="T19" fmla="*/ 2147483646 h 346"/>
              <a:gd name="T20" fmla="*/ 2147483646 w 555"/>
              <a:gd name="T21" fmla="*/ 2147483646 h 346"/>
              <a:gd name="T22" fmla="*/ 2147483646 w 555"/>
              <a:gd name="T23" fmla="*/ 2147483646 h 346"/>
              <a:gd name="T24" fmla="*/ 2147483646 w 555"/>
              <a:gd name="T25" fmla="*/ 2147483646 h 346"/>
              <a:gd name="T26" fmla="*/ 2147483646 w 555"/>
              <a:gd name="T27" fmla="*/ 2147483646 h 346"/>
              <a:gd name="T28" fmla="*/ 2147483646 w 555"/>
              <a:gd name="T29" fmla="*/ 2147483646 h 346"/>
              <a:gd name="T30" fmla="*/ 2147483646 w 555"/>
              <a:gd name="T31" fmla="*/ 2147483646 h 346"/>
              <a:gd name="T32" fmla="*/ 2147483646 w 555"/>
              <a:gd name="T33" fmla="*/ 2147483646 h 346"/>
              <a:gd name="T34" fmla="*/ 0 w 555"/>
              <a:gd name="T35" fmla="*/ 2147483646 h 346"/>
              <a:gd name="T36" fmla="*/ 2147483646 w 555"/>
              <a:gd name="T37" fmla="*/ 0 h 3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5"/>
              <a:gd name="T58" fmla="*/ 0 h 346"/>
              <a:gd name="T59" fmla="*/ 555 w 555"/>
              <a:gd name="T60" fmla="*/ 346 h 3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5" h="346">
                <a:moveTo>
                  <a:pt x="9" y="0"/>
                </a:moveTo>
                <a:lnTo>
                  <a:pt x="118" y="14"/>
                </a:lnTo>
                <a:lnTo>
                  <a:pt x="184" y="23"/>
                </a:lnTo>
                <a:lnTo>
                  <a:pt x="271" y="32"/>
                </a:lnTo>
                <a:lnTo>
                  <a:pt x="351" y="40"/>
                </a:lnTo>
                <a:lnTo>
                  <a:pt x="490" y="50"/>
                </a:lnTo>
                <a:lnTo>
                  <a:pt x="555" y="55"/>
                </a:lnTo>
                <a:lnTo>
                  <a:pt x="553" y="337"/>
                </a:lnTo>
                <a:lnTo>
                  <a:pt x="213" y="308"/>
                </a:lnTo>
                <a:lnTo>
                  <a:pt x="206" y="346"/>
                </a:lnTo>
                <a:lnTo>
                  <a:pt x="193" y="328"/>
                </a:lnTo>
                <a:lnTo>
                  <a:pt x="162" y="331"/>
                </a:lnTo>
                <a:lnTo>
                  <a:pt x="117" y="338"/>
                </a:lnTo>
                <a:lnTo>
                  <a:pt x="109" y="289"/>
                </a:lnTo>
                <a:lnTo>
                  <a:pt x="56" y="250"/>
                </a:lnTo>
                <a:lnTo>
                  <a:pt x="64" y="213"/>
                </a:lnTo>
                <a:lnTo>
                  <a:pt x="69" y="183"/>
                </a:lnTo>
                <a:lnTo>
                  <a:pt x="0" y="86"/>
                </a:lnTo>
                <a:lnTo>
                  <a:pt x="9" y="0"/>
                </a:lnTo>
                <a:close/>
              </a:path>
            </a:pathLst>
          </a:custGeom>
          <a:solidFill>
            <a:srgbClr val="538022"/>
          </a:solidFill>
          <a:ln w="12700">
            <a:solidFill>
              <a:srgbClr val="000000"/>
            </a:solidFill>
            <a:round/>
            <a:headEnd/>
            <a:tailEnd/>
          </a:ln>
        </p:spPr>
        <p:txBody>
          <a:bodyPr/>
          <a:lstStyle/>
          <a:p>
            <a:endParaRPr lang="en-US"/>
          </a:p>
        </p:txBody>
      </p:sp>
      <p:sp>
        <p:nvSpPr>
          <p:cNvPr id="5183" name="Freeform 81"/>
          <p:cNvSpPr>
            <a:spLocks/>
          </p:cNvSpPr>
          <p:nvPr/>
        </p:nvSpPr>
        <p:spPr bwMode="auto">
          <a:xfrm>
            <a:off x="6369050" y="4708525"/>
            <a:ext cx="539750" cy="817563"/>
          </a:xfrm>
          <a:custGeom>
            <a:avLst/>
            <a:gdLst>
              <a:gd name="T0" fmla="*/ 0 w 217"/>
              <a:gd name="T1" fmla="*/ 2147483646 h 338"/>
              <a:gd name="T2" fmla="*/ 2147483646 w 217"/>
              <a:gd name="T3" fmla="*/ 0 h 338"/>
              <a:gd name="T4" fmla="*/ 2147483646 w 217"/>
              <a:gd name="T5" fmla="*/ 2147483646 h 338"/>
              <a:gd name="T6" fmla="*/ 2147483646 w 217"/>
              <a:gd name="T7" fmla="*/ 2147483646 h 338"/>
              <a:gd name="T8" fmla="*/ 2147483646 w 217"/>
              <a:gd name="T9" fmla="*/ 2147483646 h 338"/>
              <a:gd name="T10" fmla="*/ 2147483646 w 217"/>
              <a:gd name="T11" fmla="*/ 2147483646 h 338"/>
              <a:gd name="T12" fmla="*/ 2147483646 w 217"/>
              <a:gd name="T13" fmla="*/ 2147483646 h 338"/>
              <a:gd name="T14" fmla="*/ 2147483646 w 217"/>
              <a:gd name="T15" fmla="*/ 2147483646 h 338"/>
              <a:gd name="T16" fmla="*/ 2147483646 w 217"/>
              <a:gd name="T17" fmla="*/ 2147483646 h 338"/>
              <a:gd name="T18" fmla="*/ 2147483646 w 217"/>
              <a:gd name="T19" fmla="*/ 2147483646 h 338"/>
              <a:gd name="T20" fmla="*/ 2147483646 w 217"/>
              <a:gd name="T21" fmla="*/ 2147483646 h 338"/>
              <a:gd name="T22" fmla="*/ 2147483646 w 217"/>
              <a:gd name="T23" fmla="*/ 2147483646 h 338"/>
              <a:gd name="T24" fmla="*/ 2147483646 w 217"/>
              <a:gd name="T25" fmla="*/ 2147483646 h 338"/>
              <a:gd name="T26" fmla="*/ 2147483646 w 217"/>
              <a:gd name="T27" fmla="*/ 2147483646 h 338"/>
              <a:gd name="T28" fmla="*/ 0 w 217"/>
              <a:gd name="T29" fmla="*/ 2147483646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7"/>
              <a:gd name="T46" fmla="*/ 0 h 338"/>
              <a:gd name="T47" fmla="*/ 217 w 217"/>
              <a:gd name="T48" fmla="*/ 338 h 3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7" h="338">
                <a:moveTo>
                  <a:pt x="0" y="17"/>
                </a:moveTo>
                <a:lnTo>
                  <a:pt x="141" y="0"/>
                </a:lnTo>
                <a:lnTo>
                  <a:pt x="186" y="156"/>
                </a:lnTo>
                <a:lnTo>
                  <a:pt x="217" y="181"/>
                </a:lnTo>
                <a:lnTo>
                  <a:pt x="192" y="227"/>
                </a:lnTo>
                <a:lnTo>
                  <a:pt x="216" y="271"/>
                </a:lnTo>
                <a:lnTo>
                  <a:pt x="72" y="287"/>
                </a:lnTo>
                <a:lnTo>
                  <a:pt x="78" y="325"/>
                </a:lnTo>
                <a:lnTo>
                  <a:pt x="57" y="338"/>
                </a:lnTo>
                <a:lnTo>
                  <a:pt x="40" y="290"/>
                </a:lnTo>
                <a:lnTo>
                  <a:pt x="30" y="329"/>
                </a:lnTo>
                <a:lnTo>
                  <a:pt x="12" y="325"/>
                </a:lnTo>
                <a:lnTo>
                  <a:pt x="6" y="286"/>
                </a:lnTo>
                <a:lnTo>
                  <a:pt x="1" y="252"/>
                </a:lnTo>
                <a:lnTo>
                  <a:pt x="0" y="17"/>
                </a:lnTo>
                <a:close/>
              </a:path>
            </a:pathLst>
          </a:custGeom>
          <a:solidFill>
            <a:schemeClr val="accent6"/>
          </a:solidFill>
          <a:ln w="12700">
            <a:solidFill>
              <a:srgbClr val="000000"/>
            </a:solidFill>
            <a:round/>
            <a:headEnd/>
            <a:tailEnd/>
          </a:ln>
        </p:spPr>
        <p:txBody>
          <a:bodyPr/>
          <a:lstStyle/>
          <a:p>
            <a:endParaRPr lang="en-US"/>
          </a:p>
        </p:txBody>
      </p:sp>
      <p:sp>
        <p:nvSpPr>
          <p:cNvPr id="5184" name="Freeform 82"/>
          <p:cNvSpPr>
            <a:spLocks/>
          </p:cNvSpPr>
          <p:nvPr/>
        </p:nvSpPr>
        <p:spPr bwMode="auto">
          <a:xfrm>
            <a:off x="7034213" y="4567238"/>
            <a:ext cx="681037" cy="523875"/>
          </a:xfrm>
          <a:custGeom>
            <a:avLst/>
            <a:gdLst>
              <a:gd name="T0" fmla="*/ 2147483646 w 274"/>
              <a:gd name="T1" fmla="*/ 2147483646 h 217"/>
              <a:gd name="T2" fmla="*/ 2147483646 w 274"/>
              <a:gd name="T3" fmla="*/ 2147483646 h 217"/>
              <a:gd name="T4" fmla="*/ 2147483646 w 274"/>
              <a:gd name="T5" fmla="*/ 0 h 217"/>
              <a:gd name="T6" fmla="*/ 2147483646 w 274"/>
              <a:gd name="T7" fmla="*/ 2147483646 h 217"/>
              <a:gd name="T8" fmla="*/ 2147483646 w 274"/>
              <a:gd name="T9" fmla="*/ 2147483646 h 217"/>
              <a:gd name="T10" fmla="*/ 2147483646 w 274"/>
              <a:gd name="T11" fmla="*/ 2147483646 h 217"/>
              <a:gd name="T12" fmla="*/ 2147483646 w 274"/>
              <a:gd name="T13" fmla="*/ 2147483646 h 217"/>
              <a:gd name="T14" fmla="*/ 2147483646 w 274"/>
              <a:gd name="T15" fmla="*/ 2147483646 h 217"/>
              <a:gd name="T16" fmla="*/ 2147483646 w 274"/>
              <a:gd name="T17" fmla="*/ 2147483646 h 217"/>
              <a:gd name="T18" fmla="*/ 2147483646 w 274"/>
              <a:gd name="T19" fmla="*/ 2147483646 h 217"/>
              <a:gd name="T20" fmla="*/ 2147483646 w 274"/>
              <a:gd name="T21" fmla="*/ 2147483646 h 217"/>
              <a:gd name="T22" fmla="*/ 2147483646 w 274"/>
              <a:gd name="T23" fmla="*/ 2147483646 h 217"/>
              <a:gd name="T24" fmla="*/ 2147483646 w 274"/>
              <a:gd name="T25" fmla="*/ 2147483646 h 217"/>
              <a:gd name="T26" fmla="*/ 2147483646 w 274"/>
              <a:gd name="T27" fmla="*/ 2147483646 h 217"/>
              <a:gd name="T28" fmla="*/ 0 w 274"/>
              <a:gd name="T29" fmla="*/ 2147483646 h 217"/>
              <a:gd name="T30" fmla="*/ 2147483646 w 274"/>
              <a:gd name="T31" fmla="*/ 2147483646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4"/>
              <a:gd name="T49" fmla="*/ 0 h 217"/>
              <a:gd name="T50" fmla="*/ 274 w 274"/>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4" h="217">
                <a:moveTo>
                  <a:pt x="10" y="39"/>
                </a:moveTo>
                <a:lnTo>
                  <a:pt x="32" y="18"/>
                </a:lnTo>
                <a:lnTo>
                  <a:pt x="114" y="0"/>
                </a:lnTo>
                <a:lnTo>
                  <a:pt x="139" y="12"/>
                </a:lnTo>
                <a:lnTo>
                  <a:pt x="192" y="3"/>
                </a:lnTo>
                <a:lnTo>
                  <a:pt x="235" y="34"/>
                </a:lnTo>
                <a:lnTo>
                  <a:pt x="274" y="58"/>
                </a:lnTo>
                <a:lnTo>
                  <a:pt x="252" y="123"/>
                </a:lnTo>
                <a:lnTo>
                  <a:pt x="219" y="156"/>
                </a:lnTo>
                <a:lnTo>
                  <a:pt x="183" y="166"/>
                </a:lnTo>
                <a:lnTo>
                  <a:pt x="190" y="192"/>
                </a:lnTo>
                <a:lnTo>
                  <a:pt x="168" y="217"/>
                </a:lnTo>
                <a:lnTo>
                  <a:pt x="126" y="156"/>
                </a:lnTo>
                <a:lnTo>
                  <a:pt x="18" y="58"/>
                </a:lnTo>
                <a:lnTo>
                  <a:pt x="0" y="58"/>
                </a:lnTo>
                <a:lnTo>
                  <a:pt x="10" y="39"/>
                </a:lnTo>
                <a:close/>
              </a:path>
            </a:pathLst>
          </a:custGeom>
          <a:solidFill>
            <a:srgbClr val="EEC100"/>
          </a:solidFill>
          <a:ln w="12700">
            <a:solidFill>
              <a:srgbClr val="000000"/>
            </a:solidFill>
            <a:round/>
            <a:headEnd/>
            <a:tailEnd/>
          </a:ln>
        </p:spPr>
        <p:txBody>
          <a:bodyPr/>
          <a:lstStyle/>
          <a:p>
            <a:endParaRPr lang="en-US"/>
          </a:p>
        </p:txBody>
      </p:sp>
      <p:sp>
        <p:nvSpPr>
          <p:cNvPr id="5185" name="Freeform 83"/>
          <p:cNvSpPr>
            <a:spLocks/>
          </p:cNvSpPr>
          <p:nvPr/>
        </p:nvSpPr>
        <p:spPr bwMode="auto">
          <a:xfrm>
            <a:off x="6102350" y="4014788"/>
            <a:ext cx="1012825" cy="544512"/>
          </a:xfrm>
          <a:custGeom>
            <a:avLst/>
            <a:gdLst>
              <a:gd name="T0" fmla="*/ 0 w 407"/>
              <a:gd name="T1" fmla="*/ 2147483646 h 226"/>
              <a:gd name="T2" fmla="*/ 2147483646 w 407"/>
              <a:gd name="T3" fmla="*/ 2147483646 h 226"/>
              <a:gd name="T4" fmla="*/ 2147483646 w 407"/>
              <a:gd name="T5" fmla="*/ 2147483646 h 226"/>
              <a:gd name="T6" fmla="*/ 2147483646 w 407"/>
              <a:gd name="T7" fmla="*/ 2147483646 h 226"/>
              <a:gd name="T8" fmla="*/ 2147483646 w 407"/>
              <a:gd name="T9" fmla="*/ 2147483646 h 226"/>
              <a:gd name="T10" fmla="*/ 2147483646 w 407"/>
              <a:gd name="T11" fmla="*/ 2147483646 h 226"/>
              <a:gd name="T12" fmla="*/ 2147483646 w 407"/>
              <a:gd name="T13" fmla="*/ 2147483646 h 226"/>
              <a:gd name="T14" fmla="*/ 2147483646 w 407"/>
              <a:gd name="T15" fmla="*/ 2147483646 h 226"/>
              <a:gd name="T16" fmla="*/ 2147483646 w 407"/>
              <a:gd name="T17" fmla="*/ 2147483646 h 226"/>
              <a:gd name="T18" fmla="*/ 2147483646 w 407"/>
              <a:gd name="T19" fmla="*/ 2147483646 h 226"/>
              <a:gd name="T20" fmla="*/ 2147483646 w 407"/>
              <a:gd name="T21" fmla="*/ 2147483646 h 226"/>
              <a:gd name="T22" fmla="*/ 2147483646 w 407"/>
              <a:gd name="T23" fmla="*/ 2147483646 h 226"/>
              <a:gd name="T24" fmla="*/ 2147483646 w 407"/>
              <a:gd name="T25" fmla="*/ 2147483646 h 226"/>
              <a:gd name="T26" fmla="*/ 2147483646 w 407"/>
              <a:gd name="T27" fmla="*/ 2147483646 h 226"/>
              <a:gd name="T28" fmla="*/ 2147483646 w 407"/>
              <a:gd name="T29" fmla="*/ 0 h 226"/>
              <a:gd name="T30" fmla="*/ 2147483646 w 407"/>
              <a:gd name="T31" fmla="*/ 2147483646 h 226"/>
              <a:gd name="T32" fmla="*/ 2147483646 w 407"/>
              <a:gd name="T33" fmla="*/ 2147483646 h 226"/>
              <a:gd name="T34" fmla="*/ 2147483646 w 407"/>
              <a:gd name="T35" fmla="*/ 2147483646 h 226"/>
              <a:gd name="T36" fmla="*/ 2147483646 w 407"/>
              <a:gd name="T37" fmla="*/ 2147483646 h 226"/>
              <a:gd name="T38" fmla="*/ 2147483646 w 407"/>
              <a:gd name="T39" fmla="*/ 2147483646 h 226"/>
              <a:gd name="T40" fmla="*/ 2147483646 w 407"/>
              <a:gd name="T41" fmla="*/ 2147483646 h 226"/>
              <a:gd name="T42" fmla="*/ 2147483646 w 407"/>
              <a:gd name="T43" fmla="*/ 2147483646 h 226"/>
              <a:gd name="T44" fmla="*/ 2147483646 w 407"/>
              <a:gd name="T45" fmla="*/ 2147483646 h 226"/>
              <a:gd name="T46" fmla="*/ 2147483646 w 407"/>
              <a:gd name="T47" fmla="*/ 2147483646 h 226"/>
              <a:gd name="T48" fmla="*/ 2147483646 w 407"/>
              <a:gd name="T49" fmla="*/ 2147483646 h 226"/>
              <a:gd name="T50" fmla="*/ 2147483646 w 407"/>
              <a:gd name="T51" fmla="*/ 2147483646 h 226"/>
              <a:gd name="T52" fmla="*/ 2147483646 w 407"/>
              <a:gd name="T53" fmla="*/ 2147483646 h 226"/>
              <a:gd name="T54" fmla="*/ 2147483646 w 407"/>
              <a:gd name="T55" fmla="*/ 2147483646 h 226"/>
              <a:gd name="T56" fmla="*/ 0 w 407"/>
              <a:gd name="T57" fmla="*/ 2147483646 h 2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7"/>
              <a:gd name="T88" fmla="*/ 0 h 226"/>
              <a:gd name="T89" fmla="*/ 407 w 407"/>
              <a:gd name="T90" fmla="*/ 226 h 2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7" h="226">
                <a:moveTo>
                  <a:pt x="0" y="226"/>
                </a:moveTo>
                <a:lnTo>
                  <a:pt x="99" y="212"/>
                </a:lnTo>
                <a:lnTo>
                  <a:pt x="99" y="202"/>
                </a:lnTo>
                <a:lnTo>
                  <a:pt x="338" y="169"/>
                </a:lnTo>
                <a:lnTo>
                  <a:pt x="342" y="152"/>
                </a:lnTo>
                <a:lnTo>
                  <a:pt x="377" y="139"/>
                </a:lnTo>
                <a:lnTo>
                  <a:pt x="381" y="121"/>
                </a:lnTo>
                <a:lnTo>
                  <a:pt x="396" y="115"/>
                </a:lnTo>
                <a:lnTo>
                  <a:pt x="407" y="88"/>
                </a:lnTo>
                <a:lnTo>
                  <a:pt x="374" y="61"/>
                </a:lnTo>
                <a:lnTo>
                  <a:pt x="368" y="25"/>
                </a:lnTo>
                <a:lnTo>
                  <a:pt x="342" y="7"/>
                </a:lnTo>
                <a:lnTo>
                  <a:pt x="289" y="17"/>
                </a:lnTo>
                <a:lnTo>
                  <a:pt x="264" y="1"/>
                </a:lnTo>
                <a:lnTo>
                  <a:pt x="240" y="0"/>
                </a:lnTo>
                <a:lnTo>
                  <a:pt x="245" y="25"/>
                </a:lnTo>
                <a:lnTo>
                  <a:pt x="212" y="38"/>
                </a:lnTo>
                <a:lnTo>
                  <a:pt x="190" y="94"/>
                </a:lnTo>
                <a:lnTo>
                  <a:pt x="160" y="85"/>
                </a:lnTo>
                <a:lnTo>
                  <a:pt x="124" y="106"/>
                </a:lnTo>
                <a:lnTo>
                  <a:pt x="78" y="114"/>
                </a:lnTo>
                <a:lnTo>
                  <a:pt x="78" y="146"/>
                </a:lnTo>
                <a:lnTo>
                  <a:pt x="55" y="145"/>
                </a:lnTo>
                <a:lnTo>
                  <a:pt x="56" y="173"/>
                </a:lnTo>
                <a:lnTo>
                  <a:pt x="32" y="162"/>
                </a:lnTo>
                <a:lnTo>
                  <a:pt x="18" y="167"/>
                </a:lnTo>
                <a:lnTo>
                  <a:pt x="30" y="186"/>
                </a:lnTo>
                <a:lnTo>
                  <a:pt x="5" y="211"/>
                </a:lnTo>
                <a:lnTo>
                  <a:pt x="0" y="226"/>
                </a:lnTo>
                <a:close/>
              </a:path>
            </a:pathLst>
          </a:custGeom>
          <a:solidFill>
            <a:srgbClr val="EEC100"/>
          </a:solidFill>
          <a:ln w="12700">
            <a:solidFill>
              <a:srgbClr val="000000"/>
            </a:solidFill>
            <a:round/>
            <a:headEnd/>
            <a:tailEnd/>
          </a:ln>
        </p:spPr>
        <p:txBody>
          <a:bodyPr/>
          <a:lstStyle/>
          <a:p>
            <a:endParaRPr lang="en-US"/>
          </a:p>
        </p:txBody>
      </p:sp>
      <p:sp>
        <p:nvSpPr>
          <p:cNvPr id="5186" name="Freeform 84"/>
          <p:cNvSpPr>
            <a:spLocks/>
          </p:cNvSpPr>
          <p:nvPr/>
        </p:nvSpPr>
        <p:spPr bwMode="auto">
          <a:xfrm>
            <a:off x="6035675" y="4365625"/>
            <a:ext cx="1166813" cy="412750"/>
          </a:xfrm>
          <a:custGeom>
            <a:avLst/>
            <a:gdLst>
              <a:gd name="T0" fmla="*/ 2147483646 w 469"/>
              <a:gd name="T1" fmla="*/ 2147483646 h 171"/>
              <a:gd name="T2" fmla="*/ 2147483646 w 469"/>
              <a:gd name="T3" fmla="*/ 2147483646 h 171"/>
              <a:gd name="T4" fmla="*/ 2147483646 w 469"/>
              <a:gd name="T5" fmla="*/ 2147483646 h 171"/>
              <a:gd name="T6" fmla="*/ 2147483646 w 469"/>
              <a:gd name="T7" fmla="*/ 2147483646 h 171"/>
              <a:gd name="T8" fmla="*/ 0 w 469"/>
              <a:gd name="T9" fmla="*/ 2147483646 h 171"/>
              <a:gd name="T10" fmla="*/ 2147483646 w 469"/>
              <a:gd name="T11" fmla="*/ 2147483646 h 171"/>
              <a:gd name="T12" fmla="*/ 2147483646 w 469"/>
              <a:gd name="T13" fmla="*/ 2147483646 h 171"/>
              <a:gd name="T14" fmla="*/ 2147483646 w 469"/>
              <a:gd name="T15" fmla="*/ 2147483646 h 171"/>
              <a:gd name="T16" fmla="*/ 2147483646 w 469"/>
              <a:gd name="T17" fmla="*/ 2147483646 h 171"/>
              <a:gd name="T18" fmla="*/ 2147483646 w 469"/>
              <a:gd name="T19" fmla="*/ 2147483646 h 171"/>
              <a:gd name="T20" fmla="*/ 2147483646 w 469"/>
              <a:gd name="T21" fmla="*/ 2147483646 h 171"/>
              <a:gd name="T22" fmla="*/ 2147483646 w 469"/>
              <a:gd name="T23" fmla="*/ 0 h 171"/>
              <a:gd name="T24" fmla="*/ 2147483646 w 469"/>
              <a:gd name="T25" fmla="*/ 2147483646 h 171"/>
              <a:gd name="T26" fmla="*/ 2147483646 w 469"/>
              <a:gd name="T27" fmla="*/ 2147483646 h 171"/>
              <a:gd name="T28" fmla="*/ 2147483646 w 469"/>
              <a:gd name="T29" fmla="*/ 2147483646 h 171"/>
              <a:gd name="T30" fmla="*/ 2147483646 w 469"/>
              <a:gd name="T31" fmla="*/ 2147483646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9"/>
              <a:gd name="T49" fmla="*/ 0 h 171"/>
              <a:gd name="T50" fmla="*/ 469 w 469"/>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9" h="171">
                <a:moveTo>
                  <a:pt x="28" y="78"/>
                </a:moveTo>
                <a:lnTo>
                  <a:pt x="28" y="81"/>
                </a:lnTo>
                <a:lnTo>
                  <a:pt x="20" y="97"/>
                </a:lnTo>
                <a:lnTo>
                  <a:pt x="29" y="119"/>
                </a:lnTo>
                <a:lnTo>
                  <a:pt x="0" y="138"/>
                </a:lnTo>
                <a:lnTo>
                  <a:pt x="6" y="171"/>
                </a:lnTo>
                <a:lnTo>
                  <a:pt x="129" y="161"/>
                </a:lnTo>
                <a:lnTo>
                  <a:pt x="275" y="144"/>
                </a:lnTo>
                <a:lnTo>
                  <a:pt x="348" y="131"/>
                </a:lnTo>
                <a:lnTo>
                  <a:pt x="363" y="87"/>
                </a:lnTo>
                <a:lnTo>
                  <a:pt x="389" y="85"/>
                </a:lnTo>
                <a:lnTo>
                  <a:pt x="469" y="0"/>
                </a:lnTo>
                <a:lnTo>
                  <a:pt x="365" y="21"/>
                </a:lnTo>
                <a:lnTo>
                  <a:pt x="123" y="56"/>
                </a:lnTo>
                <a:lnTo>
                  <a:pt x="125" y="66"/>
                </a:lnTo>
                <a:lnTo>
                  <a:pt x="28" y="78"/>
                </a:lnTo>
                <a:close/>
              </a:path>
            </a:pathLst>
          </a:custGeom>
          <a:solidFill>
            <a:srgbClr val="EEC100"/>
          </a:solidFill>
          <a:ln w="12700">
            <a:solidFill>
              <a:srgbClr val="000000"/>
            </a:solidFill>
            <a:round/>
            <a:headEnd/>
            <a:tailEnd/>
          </a:ln>
        </p:spPr>
        <p:txBody>
          <a:bodyPr/>
          <a:lstStyle/>
          <a:p>
            <a:endParaRPr lang="en-US"/>
          </a:p>
        </p:txBody>
      </p:sp>
      <p:sp>
        <p:nvSpPr>
          <p:cNvPr id="2118" name="Freeform 85"/>
          <p:cNvSpPr>
            <a:spLocks/>
          </p:cNvSpPr>
          <p:nvPr/>
        </p:nvSpPr>
        <p:spPr bwMode="auto">
          <a:xfrm>
            <a:off x="2066925" y="3416300"/>
            <a:ext cx="881063" cy="1290638"/>
          </a:xfrm>
          <a:custGeom>
            <a:avLst/>
            <a:gdLst>
              <a:gd name="T0" fmla="*/ 2147483647 w 354"/>
              <a:gd name="T1" fmla="*/ 0 h 535"/>
              <a:gd name="T2" fmla="*/ 0 w 354"/>
              <a:gd name="T3" fmla="*/ 2147483647 h 535"/>
              <a:gd name="T4" fmla="*/ 2147483647 w 354"/>
              <a:gd name="T5" fmla="*/ 2147483647 h 535"/>
              <a:gd name="T6" fmla="*/ 2147483647 w 354"/>
              <a:gd name="T7" fmla="*/ 2147483647 h 535"/>
              <a:gd name="T8" fmla="*/ 2147483647 w 354"/>
              <a:gd name="T9" fmla="*/ 2147483647 h 535"/>
              <a:gd name="T10" fmla="*/ 2147483647 w 354"/>
              <a:gd name="T11" fmla="*/ 2147483647 h 535"/>
              <a:gd name="T12" fmla="*/ 2147483647 w 354"/>
              <a:gd name="T13" fmla="*/ 2147483647 h 535"/>
              <a:gd name="T14" fmla="*/ 2147483647 w 354"/>
              <a:gd name="T15" fmla="*/ 2147483647 h 535"/>
              <a:gd name="T16" fmla="*/ 2147483647 w 354"/>
              <a:gd name="T17" fmla="*/ 2147483647 h 535"/>
              <a:gd name="T18" fmla="*/ 2147483647 w 354"/>
              <a:gd name="T19" fmla="*/ 2147483647 h 535"/>
              <a:gd name="T20" fmla="*/ 2147483647 w 354"/>
              <a:gd name="T21" fmla="*/ 2147483647 h 535"/>
              <a:gd name="T22" fmla="*/ 2147483647 w 354"/>
              <a:gd name="T23" fmla="*/ 0 h 5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4"/>
              <a:gd name="T37" fmla="*/ 0 h 535"/>
              <a:gd name="T38" fmla="*/ 354 w 354"/>
              <a:gd name="T39" fmla="*/ 535 h 5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4" h="535">
                <a:moveTo>
                  <a:pt x="45" y="0"/>
                </a:moveTo>
                <a:lnTo>
                  <a:pt x="0" y="212"/>
                </a:lnTo>
                <a:lnTo>
                  <a:pt x="241" y="535"/>
                </a:lnTo>
                <a:lnTo>
                  <a:pt x="256" y="521"/>
                </a:lnTo>
                <a:lnTo>
                  <a:pt x="255" y="457"/>
                </a:lnTo>
                <a:lnTo>
                  <a:pt x="285" y="462"/>
                </a:lnTo>
                <a:lnTo>
                  <a:pt x="316" y="266"/>
                </a:lnTo>
                <a:lnTo>
                  <a:pt x="337" y="133"/>
                </a:lnTo>
                <a:lnTo>
                  <a:pt x="343" y="93"/>
                </a:lnTo>
                <a:lnTo>
                  <a:pt x="354" y="57"/>
                </a:lnTo>
                <a:lnTo>
                  <a:pt x="195" y="32"/>
                </a:lnTo>
                <a:lnTo>
                  <a:pt x="45" y="0"/>
                </a:lnTo>
                <a:close/>
              </a:path>
            </a:pathLst>
          </a:custGeom>
          <a:solidFill>
            <a:srgbClr val="4B9FCD"/>
          </a:solidFill>
          <a:ln w="12700">
            <a:solidFill>
              <a:srgbClr val="000000"/>
            </a:solidFill>
            <a:round/>
            <a:headEnd/>
            <a:tailEnd/>
          </a:ln>
        </p:spPr>
        <p:txBody>
          <a:bodyPr/>
          <a:lstStyle/>
          <a:p>
            <a:pPr eaLnBrk="1" hangingPunct="1">
              <a:defRPr/>
            </a:pP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5188" name="Freeform 86"/>
          <p:cNvSpPr>
            <a:spLocks/>
          </p:cNvSpPr>
          <p:nvPr/>
        </p:nvSpPr>
        <p:spPr bwMode="auto">
          <a:xfrm>
            <a:off x="3452813" y="3806825"/>
            <a:ext cx="984250" cy="711200"/>
          </a:xfrm>
          <a:custGeom>
            <a:avLst/>
            <a:gdLst>
              <a:gd name="T0" fmla="*/ 2147483646 w 396"/>
              <a:gd name="T1" fmla="*/ 0 h 295"/>
              <a:gd name="T2" fmla="*/ 2147483646 w 396"/>
              <a:gd name="T3" fmla="*/ 2147483646 h 295"/>
              <a:gd name="T4" fmla="*/ 0 w 396"/>
              <a:gd name="T5" fmla="*/ 2147483646 h 295"/>
              <a:gd name="T6" fmla="*/ 2147483646 w 396"/>
              <a:gd name="T7" fmla="*/ 2147483646 h 295"/>
              <a:gd name="T8" fmla="*/ 2147483646 w 396"/>
              <a:gd name="T9" fmla="*/ 2147483646 h 295"/>
              <a:gd name="T10" fmla="*/ 2147483646 w 396"/>
              <a:gd name="T11" fmla="*/ 2147483646 h 295"/>
              <a:gd name="T12" fmla="*/ 2147483646 w 396"/>
              <a:gd name="T13" fmla="*/ 2147483646 h 295"/>
              <a:gd name="T14" fmla="*/ 2147483646 w 396"/>
              <a:gd name="T15" fmla="*/ 2147483646 h 295"/>
              <a:gd name="T16" fmla="*/ 2147483646 w 396"/>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295"/>
              <a:gd name="T29" fmla="*/ 396 w 396"/>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295">
                <a:moveTo>
                  <a:pt x="33" y="0"/>
                </a:moveTo>
                <a:lnTo>
                  <a:pt x="13" y="177"/>
                </a:lnTo>
                <a:lnTo>
                  <a:pt x="0" y="279"/>
                </a:lnTo>
                <a:lnTo>
                  <a:pt x="198" y="289"/>
                </a:lnTo>
                <a:lnTo>
                  <a:pt x="387" y="295"/>
                </a:lnTo>
                <a:lnTo>
                  <a:pt x="393" y="157"/>
                </a:lnTo>
                <a:lnTo>
                  <a:pt x="396" y="22"/>
                </a:lnTo>
                <a:lnTo>
                  <a:pt x="288" y="20"/>
                </a:lnTo>
                <a:lnTo>
                  <a:pt x="33" y="0"/>
                </a:lnTo>
                <a:close/>
              </a:path>
            </a:pathLst>
          </a:custGeom>
          <a:solidFill>
            <a:srgbClr val="4B9FCD"/>
          </a:solidFill>
          <a:ln w="12700">
            <a:solidFill>
              <a:srgbClr val="000000"/>
            </a:solidFill>
            <a:round/>
            <a:headEnd/>
            <a:tailEnd/>
          </a:ln>
        </p:spPr>
        <p:txBody>
          <a:bodyPr/>
          <a:lstStyle/>
          <a:p>
            <a:endParaRPr lang="en-US"/>
          </a:p>
        </p:txBody>
      </p:sp>
      <p:sp>
        <p:nvSpPr>
          <p:cNvPr id="5189" name="Freeform 87"/>
          <p:cNvSpPr>
            <a:spLocks/>
          </p:cNvSpPr>
          <p:nvPr/>
        </p:nvSpPr>
        <p:spPr bwMode="auto">
          <a:xfrm>
            <a:off x="2797175" y="3556000"/>
            <a:ext cx="733425" cy="923925"/>
          </a:xfrm>
          <a:custGeom>
            <a:avLst/>
            <a:gdLst>
              <a:gd name="T0" fmla="*/ 2147483646 w 296"/>
              <a:gd name="T1" fmla="*/ 0 h 382"/>
              <a:gd name="T2" fmla="*/ 2147483646 w 296"/>
              <a:gd name="T3" fmla="*/ 2147483646 h 382"/>
              <a:gd name="T4" fmla="*/ 2147483646 w 296"/>
              <a:gd name="T5" fmla="*/ 2147483646 h 382"/>
              <a:gd name="T6" fmla="*/ 2147483646 w 296"/>
              <a:gd name="T7" fmla="*/ 2147483646 h 382"/>
              <a:gd name="T8" fmla="*/ 2147483646 w 296"/>
              <a:gd name="T9" fmla="*/ 2147483646 h 382"/>
              <a:gd name="T10" fmla="*/ 0 w 296"/>
              <a:gd name="T11" fmla="*/ 2147483646 h 382"/>
              <a:gd name="T12" fmla="*/ 2147483646 w 296"/>
              <a:gd name="T13" fmla="*/ 2147483646 h 382"/>
              <a:gd name="T14" fmla="*/ 2147483646 w 296"/>
              <a:gd name="T15" fmla="*/ 0 h 382"/>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382"/>
              <a:gd name="T26" fmla="*/ 296 w 296"/>
              <a:gd name="T27" fmla="*/ 382 h 3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382">
                <a:moveTo>
                  <a:pt x="55" y="0"/>
                </a:moveTo>
                <a:lnTo>
                  <a:pt x="200" y="20"/>
                </a:lnTo>
                <a:lnTo>
                  <a:pt x="190" y="93"/>
                </a:lnTo>
                <a:lnTo>
                  <a:pt x="296" y="103"/>
                </a:lnTo>
                <a:lnTo>
                  <a:pt x="267" y="382"/>
                </a:lnTo>
                <a:lnTo>
                  <a:pt x="0" y="353"/>
                </a:lnTo>
                <a:lnTo>
                  <a:pt x="27" y="175"/>
                </a:lnTo>
                <a:lnTo>
                  <a:pt x="55" y="0"/>
                </a:lnTo>
                <a:close/>
              </a:path>
            </a:pathLst>
          </a:custGeom>
          <a:solidFill>
            <a:schemeClr val="tx2"/>
          </a:solidFill>
          <a:ln w="12700">
            <a:solidFill>
              <a:srgbClr val="000000"/>
            </a:solidFill>
            <a:round/>
            <a:headEnd/>
            <a:tailEnd/>
          </a:ln>
        </p:spPr>
        <p:txBody>
          <a:bodyPr/>
          <a:lstStyle/>
          <a:p>
            <a:endParaRPr lang="en-US"/>
          </a:p>
        </p:txBody>
      </p:sp>
      <p:sp>
        <p:nvSpPr>
          <p:cNvPr id="5190" name="Freeform 88"/>
          <p:cNvSpPr>
            <a:spLocks/>
          </p:cNvSpPr>
          <p:nvPr/>
        </p:nvSpPr>
        <p:spPr bwMode="auto">
          <a:xfrm>
            <a:off x="3348038" y="4478338"/>
            <a:ext cx="946150" cy="911225"/>
          </a:xfrm>
          <a:custGeom>
            <a:avLst/>
            <a:gdLst>
              <a:gd name="T0" fmla="*/ 2147483646 w 381"/>
              <a:gd name="T1" fmla="*/ 0 h 378"/>
              <a:gd name="T2" fmla="*/ 2147483646 w 381"/>
              <a:gd name="T3" fmla="*/ 2147483646 h 378"/>
              <a:gd name="T4" fmla="*/ 2147483646 w 381"/>
              <a:gd name="T5" fmla="*/ 2147483646 h 378"/>
              <a:gd name="T6" fmla="*/ 2147483646 w 381"/>
              <a:gd name="T7" fmla="*/ 2147483646 h 378"/>
              <a:gd name="T8" fmla="*/ 2147483646 w 381"/>
              <a:gd name="T9" fmla="*/ 2147483646 h 378"/>
              <a:gd name="T10" fmla="*/ 2147483646 w 381"/>
              <a:gd name="T11" fmla="*/ 2147483646 h 378"/>
              <a:gd name="T12" fmla="*/ 2147483646 w 381"/>
              <a:gd name="T13" fmla="*/ 2147483646 h 378"/>
              <a:gd name="T14" fmla="*/ 2147483646 w 381"/>
              <a:gd name="T15" fmla="*/ 2147483646 h 378"/>
              <a:gd name="T16" fmla="*/ 0 w 381"/>
              <a:gd name="T17" fmla="*/ 2147483646 h 378"/>
              <a:gd name="T18" fmla="*/ 2147483646 w 381"/>
              <a:gd name="T19" fmla="*/ 2147483646 h 378"/>
              <a:gd name="T20" fmla="*/ 2147483646 w 381"/>
              <a:gd name="T21" fmla="*/ 0 h 3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1"/>
              <a:gd name="T34" fmla="*/ 0 h 378"/>
              <a:gd name="T35" fmla="*/ 381 w 381"/>
              <a:gd name="T36" fmla="*/ 378 h 3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1" h="378">
                <a:moveTo>
                  <a:pt x="46" y="0"/>
                </a:moveTo>
                <a:lnTo>
                  <a:pt x="381" y="15"/>
                </a:lnTo>
                <a:lnTo>
                  <a:pt x="365" y="349"/>
                </a:lnTo>
                <a:lnTo>
                  <a:pt x="256" y="343"/>
                </a:lnTo>
                <a:lnTo>
                  <a:pt x="154" y="340"/>
                </a:lnTo>
                <a:lnTo>
                  <a:pt x="154" y="353"/>
                </a:lnTo>
                <a:lnTo>
                  <a:pt x="69" y="353"/>
                </a:lnTo>
                <a:lnTo>
                  <a:pt x="64" y="378"/>
                </a:lnTo>
                <a:lnTo>
                  <a:pt x="0" y="370"/>
                </a:lnTo>
                <a:lnTo>
                  <a:pt x="36" y="87"/>
                </a:lnTo>
                <a:lnTo>
                  <a:pt x="46" y="0"/>
                </a:lnTo>
                <a:close/>
              </a:path>
            </a:pathLst>
          </a:custGeom>
          <a:solidFill>
            <a:srgbClr val="4B9FCD"/>
          </a:solidFill>
          <a:ln w="12700">
            <a:solidFill>
              <a:srgbClr val="000000"/>
            </a:solidFill>
            <a:round/>
            <a:headEnd/>
            <a:tailEnd/>
          </a:ln>
        </p:spPr>
        <p:txBody>
          <a:bodyPr/>
          <a:lstStyle/>
          <a:p>
            <a:endParaRPr lang="en-US"/>
          </a:p>
        </p:txBody>
      </p:sp>
      <p:sp>
        <p:nvSpPr>
          <p:cNvPr id="5191" name="Freeform 89"/>
          <p:cNvSpPr>
            <a:spLocks/>
          </p:cNvSpPr>
          <p:nvPr/>
        </p:nvSpPr>
        <p:spPr bwMode="auto">
          <a:xfrm>
            <a:off x="5446713" y="4537075"/>
            <a:ext cx="666750" cy="606425"/>
          </a:xfrm>
          <a:custGeom>
            <a:avLst/>
            <a:gdLst>
              <a:gd name="T0" fmla="*/ 0 w 269"/>
              <a:gd name="T1" fmla="*/ 2147483646 h 251"/>
              <a:gd name="T2" fmla="*/ 2147483646 w 269"/>
              <a:gd name="T3" fmla="*/ 2147483646 h 251"/>
              <a:gd name="T4" fmla="*/ 2147483646 w 269"/>
              <a:gd name="T5" fmla="*/ 0 h 251"/>
              <a:gd name="T6" fmla="*/ 2147483646 w 269"/>
              <a:gd name="T7" fmla="*/ 2147483646 h 251"/>
              <a:gd name="T8" fmla="*/ 2147483646 w 269"/>
              <a:gd name="T9" fmla="*/ 2147483646 h 251"/>
              <a:gd name="T10" fmla="*/ 2147483646 w 269"/>
              <a:gd name="T11" fmla="*/ 2147483646 h 251"/>
              <a:gd name="T12" fmla="*/ 2147483646 w 269"/>
              <a:gd name="T13" fmla="*/ 2147483646 h 251"/>
              <a:gd name="T14" fmla="*/ 2147483646 w 269"/>
              <a:gd name="T15" fmla="*/ 2147483646 h 251"/>
              <a:gd name="T16" fmla="*/ 2147483646 w 269"/>
              <a:gd name="T17" fmla="*/ 2147483646 h 251"/>
              <a:gd name="T18" fmla="*/ 2147483646 w 269"/>
              <a:gd name="T19" fmla="*/ 2147483646 h 251"/>
              <a:gd name="T20" fmla="*/ 2147483646 w 269"/>
              <a:gd name="T21" fmla="*/ 2147483646 h 251"/>
              <a:gd name="T22" fmla="*/ 2147483646 w 269"/>
              <a:gd name="T23" fmla="*/ 2147483646 h 251"/>
              <a:gd name="T24" fmla="*/ 2147483646 w 269"/>
              <a:gd name="T25" fmla="*/ 2147483646 h 251"/>
              <a:gd name="T26" fmla="*/ 2147483646 w 269"/>
              <a:gd name="T27" fmla="*/ 2147483646 h 251"/>
              <a:gd name="T28" fmla="*/ 2147483646 w 269"/>
              <a:gd name="T29" fmla="*/ 2147483646 h 251"/>
              <a:gd name="T30" fmla="*/ 0 w 269"/>
              <a:gd name="T31" fmla="*/ 2147483646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9"/>
              <a:gd name="T49" fmla="*/ 0 h 251"/>
              <a:gd name="T50" fmla="*/ 269 w 269"/>
              <a:gd name="T51" fmla="*/ 251 h 2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9" h="251">
                <a:moveTo>
                  <a:pt x="0" y="23"/>
                </a:moveTo>
                <a:lnTo>
                  <a:pt x="106" y="10"/>
                </a:lnTo>
                <a:lnTo>
                  <a:pt x="237" y="0"/>
                </a:lnTo>
                <a:lnTo>
                  <a:pt x="230" y="33"/>
                </a:lnTo>
                <a:lnTo>
                  <a:pt x="259" y="26"/>
                </a:lnTo>
                <a:lnTo>
                  <a:pt x="269" y="48"/>
                </a:lnTo>
                <a:lnTo>
                  <a:pt x="239" y="68"/>
                </a:lnTo>
                <a:lnTo>
                  <a:pt x="246" y="103"/>
                </a:lnTo>
                <a:lnTo>
                  <a:pt x="215" y="161"/>
                </a:lnTo>
                <a:lnTo>
                  <a:pt x="192" y="197"/>
                </a:lnTo>
                <a:lnTo>
                  <a:pt x="205" y="243"/>
                </a:lnTo>
                <a:lnTo>
                  <a:pt x="39" y="251"/>
                </a:lnTo>
                <a:lnTo>
                  <a:pt x="38" y="223"/>
                </a:lnTo>
                <a:lnTo>
                  <a:pt x="5" y="217"/>
                </a:lnTo>
                <a:lnTo>
                  <a:pt x="5" y="68"/>
                </a:lnTo>
                <a:lnTo>
                  <a:pt x="0" y="23"/>
                </a:lnTo>
                <a:close/>
              </a:path>
            </a:pathLst>
          </a:custGeom>
          <a:solidFill>
            <a:srgbClr val="4B9FCD"/>
          </a:solidFill>
          <a:ln w="12700">
            <a:solidFill>
              <a:srgbClr val="000000"/>
            </a:solidFill>
            <a:round/>
            <a:headEnd/>
            <a:tailEnd/>
          </a:ln>
        </p:spPr>
        <p:txBody>
          <a:bodyPr/>
          <a:lstStyle/>
          <a:p>
            <a:endParaRPr lang="en-US"/>
          </a:p>
        </p:txBody>
      </p:sp>
      <p:sp>
        <p:nvSpPr>
          <p:cNvPr id="5192" name="Freeform 90"/>
          <p:cNvSpPr>
            <a:spLocks/>
          </p:cNvSpPr>
          <p:nvPr/>
        </p:nvSpPr>
        <p:spPr bwMode="auto">
          <a:xfrm>
            <a:off x="5265738" y="3887788"/>
            <a:ext cx="915987" cy="733425"/>
          </a:xfrm>
          <a:custGeom>
            <a:avLst/>
            <a:gdLst>
              <a:gd name="T0" fmla="*/ 0 w 368"/>
              <a:gd name="T1" fmla="*/ 2147483646 h 303"/>
              <a:gd name="T2" fmla="*/ 2147483646 w 368"/>
              <a:gd name="T3" fmla="*/ 0 h 303"/>
              <a:gd name="T4" fmla="*/ 2147483646 w 368"/>
              <a:gd name="T5" fmla="*/ 0 h 303"/>
              <a:gd name="T6" fmla="*/ 2147483646 w 368"/>
              <a:gd name="T7" fmla="*/ 2147483646 h 303"/>
              <a:gd name="T8" fmla="*/ 2147483646 w 368"/>
              <a:gd name="T9" fmla="*/ 2147483646 h 303"/>
              <a:gd name="T10" fmla="*/ 2147483646 w 368"/>
              <a:gd name="T11" fmla="*/ 2147483646 h 303"/>
              <a:gd name="T12" fmla="*/ 2147483646 w 368"/>
              <a:gd name="T13" fmla="*/ 2147483646 h 303"/>
              <a:gd name="T14" fmla="*/ 2147483646 w 368"/>
              <a:gd name="T15" fmla="*/ 2147483646 h 303"/>
              <a:gd name="T16" fmla="*/ 2147483646 w 368"/>
              <a:gd name="T17" fmla="*/ 2147483646 h 303"/>
              <a:gd name="T18" fmla="*/ 2147483646 w 368"/>
              <a:gd name="T19" fmla="*/ 2147483646 h 303"/>
              <a:gd name="T20" fmla="*/ 2147483646 w 368"/>
              <a:gd name="T21" fmla="*/ 2147483646 h 303"/>
              <a:gd name="T22" fmla="*/ 2147483646 w 368"/>
              <a:gd name="T23" fmla="*/ 2147483646 h 303"/>
              <a:gd name="T24" fmla="*/ 2147483646 w 368"/>
              <a:gd name="T25" fmla="*/ 2147483646 h 303"/>
              <a:gd name="T26" fmla="*/ 2147483646 w 368"/>
              <a:gd name="T27" fmla="*/ 2147483646 h 303"/>
              <a:gd name="T28" fmla="*/ 2147483646 w 368"/>
              <a:gd name="T29" fmla="*/ 2147483646 h 303"/>
              <a:gd name="T30" fmla="*/ 2147483646 w 368"/>
              <a:gd name="T31" fmla="*/ 2147483646 h 303"/>
              <a:gd name="T32" fmla="*/ 2147483646 w 368"/>
              <a:gd name="T33" fmla="*/ 2147483646 h 303"/>
              <a:gd name="T34" fmla="*/ 2147483646 w 368"/>
              <a:gd name="T35" fmla="*/ 2147483646 h 303"/>
              <a:gd name="T36" fmla="*/ 2147483646 w 368"/>
              <a:gd name="T37" fmla="*/ 2147483646 h 303"/>
              <a:gd name="T38" fmla="*/ 2147483646 w 368"/>
              <a:gd name="T39" fmla="*/ 2147483646 h 303"/>
              <a:gd name="T40" fmla="*/ 2147483646 w 368"/>
              <a:gd name="T41" fmla="*/ 2147483646 h 303"/>
              <a:gd name="T42" fmla="*/ 2147483646 w 368"/>
              <a:gd name="T43" fmla="*/ 2147483646 h 303"/>
              <a:gd name="T44" fmla="*/ 2147483646 w 368"/>
              <a:gd name="T45" fmla="*/ 2147483646 h 303"/>
              <a:gd name="T46" fmla="*/ 2147483646 w 368"/>
              <a:gd name="T47" fmla="*/ 2147483646 h 303"/>
              <a:gd name="T48" fmla="*/ 2147483646 w 368"/>
              <a:gd name="T49" fmla="*/ 2147483646 h 303"/>
              <a:gd name="T50" fmla="*/ 0 w 368"/>
              <a:gd name="T51" fmla="*/ 2147483646 h 3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8"/>
              <a:gd name="T79" fmla="*/ 0 h 303"/>
              <a:gd name="T80" fmla="*/ 368 w 368"/>
              <a:gd name="T81" fmla="*/ 303 h 3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8" h="303">
                <a:moveTo>
                  <a:pt x="0" y="10"/>
                </a:moveTo>
                <a:lnTo>
                  <a:pt x="161" y="0"/>
                </a:lnTo>
                <a:lnTo>
                  <a:pt x="195" y="0"/>
                </a:lnTo>
                <a:lnTo>
                  <a:pt x="221" y="9"/>
                </a:lnTo>
                <a:lnTo>
                  <a:pt x="207" y="35"/>
                </a:lnTo>
                <a:lnTo>
                  <a:pt x="254" y="78"/>
                </a:lnTo>
                <a:lnTo>
                  <a:pt x="269" y="114"/>
                </a:lnTo>
                <a:lnTo>
                  <a:pt x="297" y="105"/>
                </a:lnTo>
                <a:lnTo>
                  <a:pt x="296" y="156"/>
                </a:lnTo>
                <a:lnTo>
                  <a:pt x="324" y="171"/>
                </a:lnTo>
                <a:lnTo>
                  <a:pt x="337" y="216"/>
                </a:lnTo>
                <a:lnTo>
                  <a:pt x="357" y="220"/>
                </a:lnTo>
                <a:lnTo>
                  <a:pt x="368" y="239"/>
                </a:lnTo>
                <a:lnTo>
                  <a:pt x="343" y="265"/>
                </a:lnTo>
                <a:lnTo>
                  <a:pt x="335" y="295"/>
                </a:lnTo>
                <a:lnTo>
                  <a:pt x="300" y="303"/>
                </a:lnTo>
                <a:lnTo>
                  <a:pt x="309" y="270"/>
                </a:lnTo>
                <a:lnTo>
                  <a:pt x="171" y="282"/>
                </a:lnTo>
                <a:lnTo>
                  <a:pt x="72" y="294"/>
                </a:lnTo>
                <a:lnTo>
                  <a:pt x="66" y="262"/>
                </a:lnTo>
                <a:lnTo>
                  <a:pt x="59" y="165"/>
                </a:lnTo>
                <a:lnTo>
                  <a:pt x="58" y="112"/>
                </a:lnTo>
                <a:lnTo>
                  <a:pt x="25" y="88"/>
                </a:lnTo>
                <a:lnTo>
                  <a:pt x="37" y="66"/>
                </a:lnTo>
                <a:lnTo>
                  <a:pt x="21" y="54"/>
                </a:lnTo>
                <a:lnTo>
                  <a:pt x="0" y="10"/>
                </a:lnTo>
                <a:close/>
              </a:path>
            </a:pathLst>
          </a:custGeom>
          <a:solidFill>
            <a:srgbClr val="4B9FCD"/>
          </a:solidFill>
          <a:ln w="12700">
            <a:solidFill>
              <a:srgbClr val="000000"/>
            </a:solidFill>
            <a:round/>
            <a:headEnd/>
            <a:tailEnd/>
          </a:ln>
        </p:spPr>
        <p:txBody>
          <a:bodyPr/>
          <a:lstStyle/>
          <a:p>
            <a:endParaRPr lang="en-US"/>
          </a:p>
        </p:txBody>
      </p:sp>
      <p:sp>
        <p:nvSpPr>
          <p:cNvPr id="5193" name="Freeform 91"/>
          <p:cNvSpPr>
            <a:spLocks/>
          </p:cNvSpPr>
          <p:nvPr/>
        </p:nvSpPr>
        <p:spPr bwMode="auto">
          <a:xfrm>
            <a:off x="5572125" y="2774950"/>
            <a:ext cx="692150" cy="784225"/>
          </a:xfrm>
          <a:custGeom>
            <a:avLst/>
            <a:gdLst>
              <a:gd name="T0" fmla="*/ 2147483646 w 278"/>
              <a:gd name="T1" fmla="*/ 2147483646 h 325"/>
              <a:gd name="T2" fmla="*/ 2147483646 w 278"/>
              <a:gd name="T3" fmla="*/ 2147483646 h 325"/>
              <a:gd name="T4" fmla="*/ 2147483646 w 278"/>
              <a:gd name="T5" fmla="*/ 2147483646 h 325"/>
              <a:gd name="T6" fmla="*/ 2147483646 w 278"/>
              <a:gd name="T7" fmla="*/ 0 h 325"/>
              <a:gd name="T8" fmla="*/ 2147483646 w 278"/>
              <a:gd name="T9" fmla="*/ 2147483646 h 325"/>
              <a:gd name="T10" fmla="*/ 2147483646 w 278"/>
              <a:gd name="T11" fmla="*/ 2147483646 h 325"/>
              <a:gd name="T12" fmla="*/ 2147483646 w 278"/>
              <a:gd name="T13" fmla="*/ 2147483646 h 325"/>
              <a:gd name="T14" fmla="*/ 2147483646 w 278"/>
              <a:gd name="T15" fmla="*/ 2147483646 h 325"/>
              <a:gd name="T16" fmla="*/ 2147483646 w 278"/>
              <a:gd name="T17" fmla="*/ 2147483646 h 325"/>
              <a:gd name="T18" fmla="*/ 2147483646 w 278"/>
              <a:gd name="T19" fmla="*/ 2147483646 h 325"/>
              <a:gd name="T20" fmla="*/ 2147483646 w 278"/>
              <a:gd name="T21" fmla="*/ 2147483646 h 325"/>
              <a:gd name="T22" fmla="*/ 2147483646 w 278"/>
              <a:gd name="T23" fmla="*/ 2147483646 h 325"/>
              <a:gd name="T24" fmla="*/ 2147483646 w 278"/>
              <a:gd name="T25" fmla="*/ 2147483646 h 325"/>
              <a:gd name="T26" fmla="*/ 2147483646 w 278"/>
              <a:gd name="T27" fmla="*/ 2147483646 h 325"/>
              <a:gd name="T28" fmla="*/ 2147483646 w 278"/>
              <a:gd name="T29" fmla="*/ 2147483646 h 325"/>
              <a:gd name="T30" fmla="*/ 2147483646 w 278"/>
              <a:gd name="T31" fmla="*/ 2147483646 h 325"/>
              <a:gd name="T32" fmla="*/ 2147483646 w 278"/>
              <a:gd name="T33" fmla="*/ 2147483646 h 325"/>
              <a:gd name="T34" fmla="*/ 2147483646 w 278"/>
              <a:gd name="T35" fmla="*/ 2147483646 h 325"/>
              <a:gd name="T36" fmla="*/ 2147483646 w 278"/>
              <a:gd name="T37" fmla="*/ 2147483646 h 325"/>
              <a:gd name="T38" fmla="*/ 2147483646 w 278"/>
              <a:gd name="T39" fmla="*/ 2147483646 h 325"/>
              <a:gd name="T40" fmla="*/ 2147483646 w 278"/>
              <a:gd name="T41" fmla="*/ 2147483646 h 325"/>
              <a:gd name="T42" fmla="*/ 2147483646 w 278"/>
              <a:gd name="T43" fmla="*/ 2147483646 h 325"/>
              <a:gd name="T44" fmla="*/ 2147483646 w 278"/>
              <a:gd name="T45" fmla="*/ 2147483646 h 325"/>
              <a:gd name="T46" fmla="*/ 2147483646 w 278"/>
              <a:gd name="T47" fmla="*/ 2147483646 h 325"/>
              <a:gd name="T48" fmla="*/ 2147483646 w 278"/>
              <a:gd name="T49" fmla="*/ 2147483646 h 325"/>
              <a:gd name="T50" fmla="*/ 2147483646 w 278"/>
              <a:gd name="T51" fmla="*/ 2147483646 h 325"/>
              <a:gd name="T52" fmla="*/ 2147483646 w 278"/>
              <a:gd name="T53" fmla="*/ 2147483646 h 325"/>
              <a:gd name="T54" fmla="*/ 2147483646 w 278"/>
              <a:gd name="T55" fmla="*/ 2147483646 h 325"/>
              <a:gd name="T56" fmla="*/ 2147483646 w 278"/>
              <a:gd name="T57" fmla="*/ 2147483646 h 325"/>
              <a:gd name="T58" fmla="*/ 2147483646 w 278"/>
              <a:gd name="T59" fmla="*/ 2147483646 h 325"/>
              <a:gd name="T60" fmla="*/ 2147483646 w 278"/>
              <a:gd name="T61" fmla="*/ 2147483646 h 325"/>
              <a:gd name="T62" fmla="*/ 2147483646 w 278"/>
              <a:gd name="T63" fmla="*/ 2147483646 h 325"/>
              <a:gd name="T64" fmla="*/ 2147483646 w 278"/>
              <a:gd name="T65" fmla="*/ 2147483646 h 325"/>
              <a:gd name="T66" fmla="*/ 0 w 278"/>
              <a:gd name="T67" fmla="*/ 2147483646 h 325"/>
              <a:gd name="T68" fmla="*/ 2147483646 w 278"/>
              <a:gd name="T69" fmla="*/ 2147483646 h 325"/>
              <a:gd name="T70" fmla="*/ 2147483646 w 278"/>
              <a:gd name="T71" fmla="*/ 2147483646 h 3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8"/>
              <a:gd name="T109" fmla="*/ 0 h 325"/>
              <a:gd name="T110" fmla="*/ 278 w 278"/>
              <a:gd name="T111" fmla="*/ 325 h 3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8" h="325">
                <a:moveTo>
                  <a:pt x="20" y="22"/>
                </a:moveTo>
                <a:lnTo>
                  <a:pt x="41" y="19"/>
                </a:lnTo>
                <a:lnTo>
                  <a:pt x="60" y="19"/>
                </a:lnTo>
                <a:lnTo>
                  <a:pt x="72" y="0"/>
                </a:lnTo>
                <a:lnTo>
                  <a:pt x="81" y="24"/>
                </a:lnTo>
                <a:lnTo>
                  <a:pt x="111" y="24"/>
                </a:lnTo>
                <a:lnTo>
                  <a:pt x="127" y="46"/>
                </a:lnTo>
                <a:lnTo>
                  <a:pt x="158" y="40"/>
                </a:lnTo>
                <a:lnTo>
                  <a:pt x="179" y="54"/>
                </a:lnTo>
                <a:lnTo>
                  <a:pt x="218" y="64"/>
                </a:lnTo>
                <a:lnTo>
                  <a:pt x="225" y="81"/>
                </a:lnTo>
                <a:lnTo>
                  <a:pt x="245" y="82"/>
                </a:lnTo>
                <a:lnTo>
                  <a:pt x="239" y="99"/>
                </a:lnTo>
                <a:lnTo>
                  <a:pt x="246" y="118"/>
                </a:lnTo>
                <a:lnTo>
                  <a:pt x="233" y="142"/>
                </a:lnTo>
                <a:lnTo>
                  <a:pt x="242" y="147"/>
                </a:lnTo>
                <a:lnTo>
                  <a:pt x="264" y="121"/>
                </a:lnTo>
                <a:lnTo>
                  <a:pt x="263" y="112"/>
                </a:lnTo>
                <a:lnTo>
                  <a:pt x="272" y="108"/>
                </a:lnTo>
                <a:lnTo>
                  <a:pt x="278" y="121"/>
                </a:lnTo>
                <a:lnTo>
                  <a:pt x="261" y="139"/>
                </a:lnTo>
                <a:lnTo>
                  <a:pt x="254" y="180"/>
                </a:lnTo>
                <a:lnTo>
                  <a:pt x="254" y="249"/>
                </a:lnTo>
                <a:lnTo>
                  <a:pt x="264" y="261"/>
                </a:lnTo>
                <a:lnTo>
                  <a:pt x="260" y="304"/>
                </a:lnTo>
                <a:lnTo>
                  <a:pt x="128" y="325"/>
                </a:lnTo>
                <a:lnTo>
                  <a:pt x="95" y="305"/>
                </a:lnTo>
                <a:lnTo>
                  <a:pt x="102" y="279"/>
                </a:lnTo>
                <a:lnTo>
                  <a:pt x="86" y="251"/>
                </a:lnTo>
                <a:lnTo>
                  <a:pt x="72" y="216"/>
                </a:lnTo>
                <a:lnTo>
                  <a:pt x="35" y="181"/>
                </a:lnTo>
                <a:lnTo>
                  <a:pt x="12" y="181"/>
                </a:lnTo>
                <a:lnTo>
                  <a:pt x="12" y="133"/>
                </a:lnTo>
                <a:lnTo>
                  <a:pt x="0" y="115"/>
                </a:lnTo>
                <a:lnTo>
                  <a:pt x="26" y="87"/>
                </a:lnTo>
                <a:lnTo>
                  <a:pt x="20" y="22"/>
                </a:lnTo>
                <a:close/>
              </a:path>
            </a:pathLst>
          </a:custGeom>
          <a:solidFill>
            <a:srgbClr val="4B9FCD"/>
          </a:solidFill>
          <a:ln w="12700">
            <a:solidFill>
              <a:srgbClr val="000000"/>
            </a:solidFill>
            <a:round/>
            <a:headEnd/>
            <a:tailEnd/>
          </a:ln>
        </p:spPr>
        <p:txBody>
          <a:bodyPr/>
          <a:lstStyle/>
          <a:p>
            <a:endParaRPr lang="en-US"/>
          </a:p>
        </p:txBody>
      </p:sp>
      <p:sp>
        <p:nvSpPr>
          <p:cNvPr id="5194" name="Freeform 92"/>
          <p:cNvSpPr>
            <a:spLocks/>
          </p:cNvSpPr>
          <p:nvPr/>
        </p:nvSpPr>
        <p:spPr bwMode="auto">
          <a:xfrm>
            <a:off x="6267450" y="3567113"/>
            <a:ext cx="447675" cy="714375"/>
          </a:xfrm>
          <a:custGeom>
            <a:avLst/>
            <a:gdLst>
              <a:gd name="T0" fmla="*/ 0 w 180"/>
              <a:gd name="T1" fmla="*/ 2147483646 h 296"/>
              <a:gd name="T2" fmla="*/ 2147483646 w 180"/>
              <a:gd name="T3" fmla="*/ 2147483646 h 296"/>
              <a:gd name="T4" fmla="*/ 2147483646 w 180"/>
              <a:gd name="T5" fmla="*/ 2147483646 h 296"/>
              <a:gd name="T6" fmla="*/ 2147483646 w 180"/>
              <a:gd name="T7" fmla="*/ 2147483646 h 296"/>
              <a:gd name="T8" fmla="*/ 2147483646 w 180"/>
              <a:gd name="T9" fmla="*/ 2147483646 h 296"/>
              <a:gd name="T10" fmla="*/ 2147483646 w 180"/>
              <a:gd name="T11" fmla="*/ 0 h 296"/>
              <a:gd name="T12" fmla="*/ 2147483646 w 180"/>
              <a:gd name="T13" fmla="*/ 2147483646 h 296"/>
              <a:gd name="T14" fmla="*/ 2147483646 w 180"/>
              <a:gd name="T15" fmla="*/ 2147483646 h 296"/>
              <a:gd name="T16" fmla="*/ 2147483646 w 180"/>
              <a:gd name="T17" fmla="*/ 2147483646 h 296"/>
              <a:gd name="T18" fmla="*/ 2147483646 w 180"/>
              <a:gd name="T19" fmla="*/ 2147483646 h 296"/>
              <a:gd name="T20" fmla="*/ 2147483646 w 180"/>
              <a:gd name="T21" fmla="*/ 2147483646 h 296"/>
              <a:gd name="T22" fmla="*/ 2147483646 w 180"/>
              <a:gd name="T23" fmla="*/ 2147483646 h 296"/>
              <a:gd name="T24" fmla="*/ 2147483646 w 180"/>
              <a:gd name="T25" fmla="*/ 2147483646 h 296"/>
              <a:gd name="T26" fmla="*/ 2147483646 w 180"/>
              <a:gd name="T27" fmla="*/ 2147483646 h 296"/>
              <a:gd name="T28" fmla="*/ 2147483646 w 180"/>
              <a:gd name="T29" fmla="*/ 2147483646 h 296"/>
              <a:gd name="T30" fmla="*/ 0 w 180"/>
              <a:gd name="T31" fmla="*/ 2147483646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296"/>
              <a:gd name="T50" fmla="*/ 180 w 180"/>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296">
                <a:moveTo>
                  <a:pt x="0" y="21"/>
                </a:moveTo>
                <a:lnTo>
                  <a:pt x="21" y="32"/>
                </a:lnTo>
                <a:lnTo>
                  <a:pt x="41" y="30"/>
                </a:lnTo>
                <a:lnTo>
                  <a:pt x="48" y="24"/>
                </a:lnTo>
                <a:lnTo>
                  <a:pt x="53" y="6"/>
                </a:lnTo>
                <a:lnTo>
                  <a:pt x="140" y="0"/>
                </a:lnTo>
                <a:lnTo>
                  <a:pt x="180" y="209"/>
                </a:lnTo>
                <a:lnTo>
                  <a:pt x="177" y="207"/>
                </a:lnTo>
                <a:lnTo>
                  <a:pt x="147" y="219"/>
                </a:lnTo>
                <a:lnTo>
                  <a:pt x="126" y="275"/>
                </a:lnTo>
                <a:lnTo>
                  <a:pt x="95" y="267"/>
                </a:lnTo>
                <a:lnTo>
                  <a:pt x="59" y="288"/>
                </a:lnTo>
                <a:lnTo>
                  <a:pt x="12" y="296"/>
                </a:lnTo>
                <a:lnTo>
                  <a:pt x="33" y="241"/>
                </a:lnTo>
                <a:lnTo>
                  <a:pt x="24" y="210"/>
                </a:lnTo>
                <a:lnTo>
                  <a:pt x="0" y="21"/>
                </a:lnTo>
                <a:close/>
              </a:path>
            </a:pathLst>
          </a:custGeom>
          <a:solidFill>
            <a:schemeClr val="accent6"/>
          </a:solidFill>
          <a:ln w="12700">
            <a:solidFill>
              <a:srgbClr val="000000"/>
            </a:solidFill>
            <a:round/>
            <a:headEnd/>
            <a:tailEnd/>
          </a:ln>
        </p:spPr>
        <p:txBody>
          <a:bodyPr/>
          <a:lstStyle/>
          <a:p>
            <a:endParaRPr lang="en-US"/>
          </a:p>
        </p:txBody>
      </p:sp>
      <p:sp>
        <p:nvSpPr>
          <p:cNvPr id="5195" name="Freeform 93"/>
          <p:cNvSpPr>
            <a:spLocks/>
          </p:cNvSpPr>
          <p:nvPr/>
        </p:nvSpPr>
        <p:spPr bwMode="auto">
          <a:xfrm>
            <a:off x="6616700" y="3422650"/>
            <a:ext cx="576263" cy="644525"/>
          </a:xfrm>
          <a:custGeom>
            <a:avLst/>
            <a:gdLst>
              <a:gd name="T0" fmla="*/ 0 w 231"/>
              <a:gd name="T1" fmla="*/ 2147483646 h 267"/>
              <a:gd name="T2" fmla="*/ 2147483646 w 231"/>
              <a:gd name="T3" fmla="*/ 2147483646 h 267"/>
              <a:gd name="T4" fmla="*/ 2147483646 w 231"/>
              <a:gd name="T5" fmla="*/ 2147483646 h 267"/>
              <a:gd name="T6" fmla="*/ 2147483646 w 231"/>
              <a:gd name="T7" fmla="*/ 2147483646 h 267"/>
              <a:gd name="T8" fmla="*/ 2147483646 w 231"/>
              <a:gd name="T9" fmla="*/ 2147483646 h 267"/>
              <a:gd name="T10" fmla="*/ 2147483646 w 231"/>
              <a:gd name="T11" fmla="*/ 0 h 267"/>
              <a:gd name="T12" fmla="*/ 2147483646 w 231"/>
              <a:gd name="T13" fmla="*/ 2147483646 h 267"/>
              <a:gd name="T14" fmla="*/ 2147483646 w 231"/>
              <a:gd name="T15" fmla="*/ 2147483646 h 267"/>
              <a:gd name="T16" fmla="*/ 2147483646 w 231"/>
              <a:gd name="T17" fmla="*/ 2147483646 h 267"/>
              <a:gd name="T18" fmla="*/ 2147483646 w 231"/>
              <a:gd name="T19" fmla="*/ 2147483646 h 267"/>
              <a:gd name="T20" fmla="*/ 2147483646 w 231"/>
              <a:gd name="T21" fmla="*/ 2147483646 h 267"/>
              <a:gd name="T22" fmla="*/ 2147483646 w 231"/>
              <a:gd name="T23" fmla="*/ 2147483646 h 267"/>
              <a:gd name="T24" fmla="*/ 2147483646 w 231"/>
              <a:gd name="T25" fmla="*/ 2147483646 h 267"/>
              <a:gd name="T26" fmla="*/ 2147483646 w 231"/>
              <a:gd name="T27" fmla="*/ 2147483646 h 267"/>
              <a:gd name="T28" fmla="*/ 2147483646 w 231"/>
              <a:gd name="T29" fmla="*/ 2147483646 h 267"/>
              <a:gd name="T30" fmla="*/ 2147483646 w 231"/>
              <a:gd name="T31" fmla="*/ 2147483646 h 267"/>
              <a:gd name="T32" fmla="*/ 2147483646 w 231"/>
              <a:gd name="T33" fmla="*/ 2147483646 h 267"/>
              <a:gd name="T34" fmla="*/ 2147483646 w 231"/>
              <a:gd name="T35" fmla="*/ 2147483646 h 267"/>
              <a:gd name="T36" fmla="*/ 0 w 231"/>
              <a:gd name="T37" fmla="*/ 2147483646 h 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1"/>
              <a:gd name="T58" fmla="*/ 0 h 267"/>
              <a:gd name="T59" fmla="*/ 231 w 231"/>
              <a:gd name="T60" fmla="*/ 267 h 2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1" h="267">
                <a:moveTo>
                  <a:pt x="0" y="60"/>
                </a:moveTo>
                <a:lnTo>
                  <a:pt x="104" y="50"/>
                </a:lnTo>
                <a:lnTo>
                  <a:pt x="126" y="54"/>
                </a:lnTo>
                <a:lnTo>
                  <a:pt x="175" y="31"/>
                </a:lnTo>
                <a:lnTo>
                  <a:pt x="186" y="10"/>
                </a:lnTo>
                <a:lnTo>
                  <a:pt x="215" y="0"/>
                </a:lnTo>
                <a:lnTo>
                  <a:pt x="231" y="101"/>
                </a:lnTo>
                <a:lnTo>
                  <a:pt x="219" y="112"/>
                </a:lnTo>
                <a:lnTo>
                  <a:pt x="222" y="182"/>
                </a:lnTo>
                <a:lnTo>
                  <a:pt x="199" y="188"/>
                </a:lnTo>
                <a:lnTo>
                  <a:pt x="186" y="227"/>
                </a:lnTo>
                <a:lnTo>
                  <a:pt x="168" y="222"/>
                </a:lnTo>
                <a:lnTo>
                  <a:pt x="162" y="267"/>
                </a:lnTo>
                <a:lnTo>
                  <a:pt x="136" y="248"/>
                </a:lnTo>
                <a:lnTo>
                  <a:pt x="85" y="260"/>
                </a:lnTo>
                <a:lnTo>
                  <a:pt x="63" y="243"/>
                </a:lnTo>
                <a:lnTo>
                  <a:pt x="34" y="242"/>
                </a:lnTo>
                <a:lnTo>
                  <a:pt x="19" y="167"/>
                </a:lnTo>
                <a:lnTo>
                  <a:pt x="0" y="60"/>
                </a:lnTo>
                <a:close/>
              </a:path>
            </a:pathLst>
          </a:custGeom>
          <a:solidFill>
            <a:srgbClr val="4B9FCD"/>
          </a:solidFill>
          <a:ln w="12700">
            <a:solidFill>
              <a:srgbClr val="000000"/>
            </a:solidFill>
            <a:round/>
            <a:headEnd/>
            <a:tailEnd/>
          </a:ln>
        </p:spPr>
        <p:txBody>
          <a:bodyPr/>
          <a:lstStyle/>
          <a:p>
            <a:endParaRPr lang="en-US"/>
          </a:p>
        </p:txBody>
      </p:sp>
      <p:sp>
        <p:nvSpPr>
          <p:cNvPr id="5196" name="Freeform 94"/>
          <p:cNvSpPr>
            <a:spLocks/>
          </p:cNvSpPr>
          <p:nvPr/>
        </p:nvSpPr>
        <p:spPr bwMode="auto">
          <a:xfrm>
            <a:off x="4183063" y="3000375"/>
            <a:ext cx="974725" cy="614363"/>
          </a:xfrm>
          <a:custGeom>
            <a:avLst/>
            <a:gdLst>
              <a:gd name="T0" fmla="*/ 2147483646 w 391"/>
              <a:gd name="T1" fmla="*/ 0 h 255"/>
              <a:gd name="T2" fmla="*/ 2147483646 w 391"/>
              <a:gd name="T3" fmla="*/ 2147483646 h 255"/>
              <a:gd name="T4" fmla="*/ 0 w 391"/>
              <a:gd name="T5" fmla="*/ 2147483646 h 255"/>
              <a:gd name="T6" fmla="*/ 2147483646 w 391"/>
              <a:gd name="T7" fmla="*/ 2147483646 h 255"/>
              <a:gd name="T8" fmla="*/ 2147483646 w 391"/>
              <a:gd name="T9" fmla="*/ 2147483646 h 255"/>
              <a:gd name="T10" fmla="*/ 2147483646 w 391"/>
              <a:gd name="T11" fmla="*/ 2147483646 h 255"/>
              <a:gd name="T12" fmla="*/ 2147483646 w 391"/>
              <a:gd name="T13" fmla="*/ 2147483646 h 255"/>
              <a:gd name="T14" fmla="*/ 2147483646 w 391"/>
              <a:gd name="T15" fmla="*/ 2147483646 h 255"/>
              <a:gd name="T16" fmla="*/ 2147483646 w 391"/>
              <a:gd name="T17" fmla="*/ 2147483646 h 255"/>
              <a:gd name="T18" fmla="*/ 2147483646 w 391"/>
              <a:gd name="T19" fmla="*/ 2147483646 h 255"/>
              <a:gd name="T20" fmla="*/ 2147483646 w 391"/>
              <a:gd name="T21" fmla="*/ 2147483646 h 255"/>
              <a:gd name="T22" fmla="*/ 2147483646 w 391"/>
              <a:gd name="T23" fmla="*/ 2147483646 h 255"/>
              <a:gd name="T24" fmla="*/ 2147483646 w 391"/>
              <a:gd name="T25" fmla="*/ 2147483646 h 255"/>
              <a:gd name="T26" fmla="*/ 2147483646 w 391"/>
              <a:gd name="T27" fmla="*/ 0 h 2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1"/>
              <a:gd name="T43" fmla="*/ 0 h 255"/>
              <a:gd name="T44" fmla="*/ 391 w 391"/>
              <a:gd name="T45" fmla="*/ 255 h 2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1" h="255">
                <a:moveTo>
                  <a:pt x="7" y="0"/>
                </a:moveTo>
                <a:lnTo>
                  <a:pt x="6" y="99"/>
                </a:lnTo>
                <a:lnTo>
                  <a:pt x="0" y="215"/>
                </a:lnTo>
                <a:lnTo>
                  <a:pt x="284" y="219"/>
                </a:lnTo>
                <a:lnTo>
                  <a:pt x="314" y="235"/>
                </a:lnTo>
                <a:lnTo>
                  <a:pt x="335" y="213"/>
                </a:lnTo>
                <a:lnTo>
                  <a:pt x="391" y="255"/>
                </a:lnTo>
                <a:lnTo>
                  <a:pt x="383" y="211"/>
                </a:lnTo>
                <a:lnTo>
                  <a:pt x="388" y="177"/>
                </a:lnTo>
                <a:lnTo>
                  <a:pt x="391" y="61"/>
                </a:lnTo>
                <a:lnTo>
                  <a:pt x="366" y="36"/>
                </a:lnTo>
                <a:lnTo>
                  <a:pt x="376" y="4"/>
                </a:lnTo>
                <a:lnTo>
                  <a:pt x="190" y="3"/>
                </a:lnTo>
                <a:lnTo>
                  <a:pt x="7" y="0"/>
                </a:lnTo>
                <a:close/>
              </a:path>
            </a:pathLst>
          </a:custGeom>
          <a:solidFill>
            <a:srgbClr val="4B9FCD"/>
          </a:solidFill>
          <a:ln w="12700">
            <a:solidFill>
              <a:srgbClr val="000000"/>
            </a:solidFill>
            <a:round/>
            <a:headEnd/>
            <a:tailEnd/>
          </a:ln>
        </p:spPr>
        <p:txBody>
          <a:bodyPr/>
          <a:lstStyle/>
          <a:p>
            <a:endParaRPr lang="en-US"/>
          </a:p>
        </p:txBody>
      </p:sp>
      <p:sp>
        <p:nvSpPr>
          <p:cNvPr id="5197" name="Freeform 95"/>
          <p:cNvSpPr>
            <a:spLocks/>
          </p:cNvSpPr>
          <p:nvPr/>
        </p:nvSpPr>
        <p:spPr bwMode="auto">
          <a:xfrm>
            <a:off x="4414838" y="4005263"/>
            <a:ext cx="1020762" cy="504825"/>
          </a:xfrm>
          <a:custGeom>
            <a:avLst/>
            <a:gdLst>
              <a:gd name="T0" fmla="*/ 2147483646 w 410"/>
              <a:gd name="T1" fmla="*/ 2147483646 h 209"/>
              <a:gd name="T2" fmla="*/ 2147483646 w 410"/>
              <a:gd name="T3" fmla="*/ 2147483646 h 209"/>
              <a:gd name="T4" fmla="*/ 0 w 410"/>
              <a:gd name="T5" fmla="*/ 2147483646 h 209"/>
              <a:gd name="T6" fmla="*/ 2147483646 w 410"/>
              <a:gd name="T7" fmla="*/ 2147483646 h 209"/>
              <a:gd name="T8" fmla="*/ 2147483646 w 410"/>
              <a:gd name="T9" fmla="*/ 2147483646 h 209"/>
              <a:gd name="T10" fmla="*/ 2147483646 w 410"/>
              <a:gd name="T11" fmla="*/ 2147483646 h 209"/>
              <a:gd name="T12" fmla="*/ 2147483646 w 410"/>
              <a:gd name="T13" fmla="*/ 2147483646 h 209"/>
              <a:gd name="T14" fmla="*/ 2147483646 w 410"/>
              <a:gd name="T15" fmla="*/ 2147483646 h 209"/>
              <a:gd name="T16" fmla="*/ 2147483646 w 410"/>
              <a:gd name="T17" fmla="*/ 0 h 209"/>
              <a:gd name="T18" fmla="*/ 2147483646 w 410"/>
              <a:gd name="T19" fmla="*/ 2147483646 h 209"/>
              <a:gd name="T20" fmla="*/ 2147483646 w 410"/>
              <a:gd name="T21" fmla="*/ 2147483646 h 2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0"/>
              <a:gd name="T34" fmla="*/ 0 h 209"/>
              <a:gd name="T35" fmla="*/ 410 w 410"/>
              <a:gd name="T36" fmla="*/ 209 h 2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0" h="209">
                <a:moveTo>
                  <a:pt x="4" y="2"/>
                </a:moveTo>
                <a:lnTo>
                  <a:pt x="3" y="122"/>
                </a:lnTo>
                <a:lnTo>
                  <a:pt x="0" y="207"/>
                </a:lnTo>
                <a:lnTo>
                  <a:pt x="410" y="209"/>
                </a:lnTo>
                <a:lnTo>
                  <a:pt x="402" y="100"/>
                </a:lnTo>
                <a:lnTo>
                  <a:pt x="402" y="59"/>
                </a:lnTo>
                <a:lnTo>
                  <a:pt x="369" y="34"/>
                </a:lnTo>
                <a:lnTo>
                  <a:pt x="379" y="12"/>
                </a:lnTo>
                <a:lnTo>
                  <a:pt x="365" y="0"/>
                </a:lnTo>
                <a:lnTo>
                  <a:pt x="179" y="2"/>
                </a:lnTo>
                <a:lnTo>
                  <a:pt x="4" y="2"/>
                </a:lnTo>
                <a:close/>
              </a:path>
            </a:pathLst>
          </a:custGeom>
          <a:solidFill>
            <a:srgbClr val="E75E01"/>
          </a:solidFill>
          <a:ln w="12700">
            <a:solidFill>
              <a:srgbClr val="000000"/>
            </a:solidFill>
            <a:round/>
            <a:headEnd/>
            <a:tailEnd/>
          </a:ln>
        </p:spPr>
        <p:txBody>
          <a:bodyPr/>
          <a:lstStyle/>
          <a:p>
            <a:endParaRPr lang="en-US"/>
          </a:p>
        </p:txBody>
      </p:sp>
      <p:sp>
        <p:nvSpPr>
          <p:cNvPr id="5198" name="Freeform 96"/>
          <p:cNvSpPr>
            <a:spLocks/>
          </p:cNvSpPr>
          <p:nvPr/>
        </p:nvSpPr>
        <p:spPr bwMode="auto">
          <a:xfrm>
            <a:off x="7847013" y="3675063"/>
            <a:ext cx="166687" cy="196850"/>
          </a:xfrm>
          <a:custGeom>
            <a:avLst/>
            <a:gdLst>
              <a:gd name="T0" fmla="*/ 0 w 66"/>
              <a:gd name="T1" fmla="*/ 2147483646 h 82"/>
              <a:gd name="T2" fmla="*/ 2147483646 w 66"/>
              <a:gd name="T3" fmla="*/ 0 h 82"/>
              <a:gd name="T4" fmla="*/ 2147483646 w 66"/>
              <a:gd name="T5" fmla="*/ 2147483646 h 82"/>
              <a:gd name="T6" fmla="*/ 2147483646 w 66"/>
              <a:gd name="T7" fmla="*/ 2147483646 h 82"/>
              <a:gd name="T8" fmla="*/ 2147483646 w 66"/>
              <a:gd name="T9" fmla="*/ 2147483646 h 82"/>
              <a:gd name="T10" fmla="*/ 2147483646 w 66"/>
              <a:gd name="T11" fmla="*/ 2147483646 h 82"/>
              <a:gd name="T12" fmla="*/ 2147483646 w 66"/>
              <a:gd name="T13" fmla="*/ 2147483646 h 82"/>
              <a:gd name="T14" fmla="*/ 0 w 66"/>
              <a:gd name="T15" fmla="*/ 2147483646 h 82"/>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82"/>
              <a:gd name="T26" fmla="*/ 66 w 66"/>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82">
                <a:moveTo>
                  <a:pt x="0" y="5"/>
                </a:moveTo>
                <a:lnTo>
                  <a:pt x="14" y="0"/>
                </a:lnTo>
                <a:lnTo>
                  <a:pt x="44" y="18"/>
                </a:lnTo>
                <a:lnTo>
                  <a:pt x="44" y="36"/>
                </a:lnTo>
                <a:lnTo>
                  <a:pt x="65" y="49"/>
                </a:lnTo>
                <a:lnTo>
                  <a:pt x="66" y="73"/>
                </a:lnTo>
                <a:lnTo>
                  <a:pt x="32" y="82"/>
                </a:lnTo>
                <a:lnTo>
                  <a:pt x="0" y="5"/>
                </a:lnTo>
                <a:close/>
              </a:path>
            </a:pathLst>
          </a:custGeom>
          <a:solidFill>
            <a:schemeClr val="accent6"/>
          </a:solidFill>
          <a:ln w="12700">
            <a:solidFill>
              <a:srgbClr val="000000"/>
            </a:solidFill>
            <a:round/>
            <a:headEnd/>
            <a:tailEnd/>
          </a:ln>
        </p:spPr>
        <p:txBody>
          <a:bodyPr/>
          <a:lstStyle/>
          <a:p>
            <a:endParaRPr lang="en-US"/>
          </a:p>
        </p:txBody>
      </p:sp>
      <p:sp>
        <p:nvSpPr>
          <p:cNvPr id="5199" name="Freeform 97"/>
          <p:cNvSpPr>
            <a:spLocks/>
          </p:cNvSpPr>
          <p:nvPr/>
        </p:nvSpPr>
        <p:spPr bwMode="auto">
          <a:xfrm>
            <a:off x="7848600" y="2667000"/>
            <a:ext cx="304800" cy="457200"/>
          </a:xfrm>
          <a:custGeom>
            <a:avLst/>
            <a:gdLst>
              <a:gd name="T0" fmla="*/ 0 w 93"/>
              <a:gd name="T1" fmla="*/ 2147483646 h 172"/>
              <a:gd name="T2" fmla="*/ 2147483646 w 93"/>
              <a:gd name="T3" fmla="*/ 0 h 172"/>
              <a:gd name="T4" fmla="*/ 2147483646 w 93"/>
              <a:gd name="T5" fmla="*/ 2147483646 h 172"/>
              <a:gd name="T6" fmla="*/ 2147483646 w 93"/>
              <a:gd name="T7" fmla="*/ 2147483646 h 172"/>
              <a:gd name="T8" fmla="*/ 2147483646 w 93"/>
              <a:gd name="T9" fmla="*/ 2147483646 h 172"/>
              <a:gd name="T10" fmla="*/ 2147483646 w 93"/>
              <a:gd name="T11" fmla="*/ 2147483646 h 172"/>
              <a:gd name="T12" fmla="*/ 2147483646 w 93"/>
              <a:gd name="T13" fmla="*/ 2147483646 h 172"/>
              <a:gd name="T14" fmla="*/ 2147483646 w 93"/>
              <a:gd name="T15" fmla="*/ 2147483646 h 172"/>
              <a:gd name="T16" fmla="*/ 2147483646 w 93"/>
              <a:gd name="T17" fmla="*/ 2147483646 h 172"/>
              <a:gd name="T18" fmla="*/ 0 w 93"/>
              <a:gd name="T19" fmla="*/ 2147483646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72"/>
              <a:gd name="T32" fmla="*/ 93 w 93"/>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72">
                <a:moveTo>
                  <a:pt x="0" y="18"/>
                </a:moveTo>
                <a:lnTo>
                  <a:pt x="68" y="0"/>
                </a:lnTo>
                <a:lnTo>
                  <a:pt x="93" y="47"/>
                </a:lnTo>
                <a:lnTo>
                  <a:pt x="80" y="59"/>
                </a:lnTo>
                <a:lnTo>
                  <a:pt x="85" y="163"/>
                </a:lnTo>
                <a:lnTo>
                  <a:pt x="46" y="172"/>
                </a:lnTo>
                <a:lnTo>
                  <a:pt x="27" y="129"/>
                </a:lnTo>
                <a:lnTo>
                  <a:pt x="26" y="78"/>
                </a:lnTo>
                <a:lnTo>
                  <a:pt x="9" y="63"/>
                </a:lnTo>
                <a:lnTo>
                  <a:pt x="0" y="18"/>
                </a:lnTo>
                <a:close/>
              </a:path>
            </a:pathLst>
          </a:custGeom>
          <a:solidFill>
            <a:schemeClr val="tx2"/>
          </a:solidFill>
          <a:ln w="12700">
            <a:solidFill>
              <a:srgbClr val="000000"/>
            </a:solidFill>
            <a:round/>
            <a:headEnd/>
            <a:tailEnd/>
          </a:ln>
        </p:spPr>
        <p:txBody>
          <a:bodyPr/>
          <a:lstStyle/>
          <a:p>
            <a:endParaRPr lang="en-US"/>
          </a:p>
        </p:txBody>
      </p:sp>
      <p:sp>
        <p:nvSpPr>
          <p:cNvPr id="5200" name="Freeform 98"/>
          <p:cNvSpPr>
            <a:spLocks/>
          </p:cNvSpPr>
          <p:nvPr/>
        </p:nvSpPr>
        <p:spPr bwMode="auto">
          <a:xfrm>
            <a:off x="7840663" y="3686175"/>
            <a:ext cx="179387" cy="266700"/>
          </a:xfrm>
          <a:custGeom>
            <a:avLst/>
            <a:gdLst>
              <a:gd name="T0" fmla="*/ 2147483646 w 113"/>
              <a:gd name="T1" fmla="*/ 0 h 168"/>
              <a:gd name="T2" fmla="*/ 2147483646 w 113"/>
              <a:gd name="T3" fmla="*/ 2147483646 h 168"/>
              <a:gd name="T4" fmla="*/ 2147483646 w 113"/>
              <a:gd name="T5" fmla="*/ 2147483646 h 168"/>
              <a:gd name="T6" fmla="*/ 2147483646 w 113"/>
              <a:gd name="T7" fmla="*/ 2147483646 h 168"/>
              <a:gd name="T8" fmla="*/ 2147483646 w 113"/>
              <a:gd name="T9" fmla="*/ 2147483646 h 168"/>
              <a:gd name="T10" fmla="*/ 2147483646 w 113"/>
              <a:gd name="T11" fmla="*/ 2147483646 h 168"/>
              <a:gd name="T12" fmla="*/ 2147483646 w 113"/>
              <a:gd name="T13" fmla="*/ 2147483646 h 168"/>
              <a:gd name="T14" fmla="*/ 0 w 113"/>
              <a:gd name="T15" fmla="*/ 2147483646 h 168"/>
              <a:gd name="T16" fmla="*/ 2147483646 w 113"/>
              <a:gd name="T17" fmla="*/ 0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168"/>
              <a:gd name="T29" fmla="*/ 113 w 113"/>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168">
                <a:moveTo>
                  <a:pt x="5" y="0"/>
                </a:moveTo>
                <a:lnTo>
                  <a:pt x="56" y="115"/>
                </a:lnTo>
                <a:lnTo>
                  <a:pt x="111" y="103"/>
                </a:lnTo>
                <a:lnTo>
                  <a:pt x="113" y="160"/>
                </a:lnTo>
                <a:lnTo>
                  <a:pt x="69" y="168"/>
                </a:lnTo>
                <a:lnTo>
                  <a:pt x="30" y="130"/>
                </a:lnTo>
                <a:lnTo>
                  <a:pt x="5" y="85"/>
                </a:lnTo>
                <a:lnTo>
                  <a:pt x="0" y="21"/>
                </a:lnTo>
                <a:lnTo>
                  <a:pt x="5" y="0"/>
                </a:lnTo>
                <a:close/>
              </a:path>
            </a:pathLst>
          </a:custGeom>
          <a:solidFill>
            <a:schemeClr val="accent6"/>
          </a:solidFill>
          <a:ln w="12700">
            <a:solidFill>
              <a:schemeClr val="accent2"/>
            </a:solidFill>
            <a:round/>
            <a:headEnd/>
            <a:tailEnd/>
          </a:ln>
        </p:spPr>
        <p:txBody>
          <a:bodyPr/>
          <a:lstStyle/>
          <a:p>
            <a:endParaRPr lang="en-US"/>
          </a:p>
        </p:txBody>
      </p:sp>
      <p:sp>
        <p:nvSpPr>
          <p:cNvPr id="5201" name="Text Box 99"/>
          <p:cNvSpPr txBox="1">
            <a:spLocks noChangeArrowheads="1"/>
          </p:cNvSpPr>
          <p:nvPr/>
        </p:nvSpPr>
        <p:spPr bwMode="auto">
          <a:xfrm>
            <a:off x="7848600" y="2667000"/>
            <a:ext cx="3063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VT</a:t>
            </a:r>
          </a:p>
        </p:txBody>
      </p:sp>
      <p:sp>
        <p:nvSpPr>
          <p:cNvPr id="5202" name="Text Box 100"/>
          <p:cNvSpPr txBox="1">
            <a:spLocks noChangeArrowheads="1"/>
          </p:cNvSpPr>
          <p:nvPr/>
        </p:nvSpPr>
        <p:spPr bwMode="auto">
          <a:xfrm>
            <a:off x="7607300" y="3070225"/>
            <a:ext cx="311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NY</a:t>
            </a:r>
          </a:p>
        </p:txBody>
      </p:sp>
      <p:sp>
        <p:nvSpPr>
          <p:cNvPr id="5203" name="Text Box 101"/>
          <p:cNvSpPr txBox="1">
            <a:spLocks noChangeArrowheads="1"/>
          </p:cNvSpPr>
          <p:nvPr/>
        </p:nvSpPr>
        <p:spPr bwMode="auto">
          <a:xfrm>
            <a:off x="7572375" y="3694113"/>
            <a:ext cx="3286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MD</a:t>
            </a:r>
          </a:p>
        </p:txBody>
      </p:sp>
      <p:sp>
        <p:nvSpPr>
          <p:cNvPr id="5204" name="Text Box 102"/>
          <p:cNvSpPr txBox="1">
            <a:spLocks noChangeArrowheads="1"/>
          </p:cNvSpPr>
          <p:nvPr/>
        </p:nvSpPr>
        <p:spPr bwMode="auto">
          <a:xfrm>
            <a:off x="7259638" y="46974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SC</a:t>
            </a:r>
          </a:p>
        </p:txBody>
      </p:sp>
      <p:sp>
        <p:nvSpPr>
          <p:cNvPr id="5205" name="Text Box 103"/>
          <p:cNvSpPr txBox="1">
            <a:spLocks noChangeArrowheads="1"/>
          </p:cNvSpPr>
          <p:nvPr/>
        </p:nvSpPr>
        <p:spPr bwMode="auto">
          <a:xfrm>
            <a:off x="6953250" y="5021263"/>
            <a:ext cx="369888" cy="198437"/>
          </a:xfrm>
          <a:prstGeom prst="rect">
            <a:avLst/>
          </a:prstGeom>
          <a:solidFill>
            <a:schemeClr val="accent6"/>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GA</a:t>
            </a:r>
          </a:p>
        </p:txBody>
      </p:sp>
      <p:sp>
        <p:nvSpPr>
          <p:cNvPr id="5206" name="Text Box 104"/>
          <p:cNvSpPr txBox="1">
            <a:spLocks noChangeArrowheads="1"/>
          </p:cNvSpPr>
          <p:nvPr/>
        </p:nvSpPr>
        <p:spPr bwMode="auto">
          <a:xfrm>
            <a:off x="6464300" y="44942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TN</a:t>
            </a:r>
          </a:p>
        </p:txBody>
      </p:sp>
      <p:sp>
        <p:nvSpPr>
          <p:cNvPr id="5207" name="Text Box 105"/>
          <p:cNvSpPr txBox="1">
            <a:spLocks noChangeArrowheads="1"/>
          </p:cNvSpPr>
          <p:nvPr/>
        </p:nvSpPr>
        <p:spPr bwMode="auto">
          <a:xfrm>
            <a:off x="6423025" y="4991100"/>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AL</a:t>
            </a:r>
          </a:p>
        </p:txBody>
      </p:sp>
      <p:sp>
        <p:nvSpPr>
          <p:cNvPr id="5208" name="Text Box 106"/>
          <p:cNvSpPr txBox="1">
            <a:spLocks noChangeArrowheads="1"/>
          </p:cNvSpPr>
          <p:nvPr/>
        </p:nvSpPr>
        <p:spPr bwMode="auto">
          <a:xfrm>
            <a:off x="7340600" y="5640388"/>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FL</a:t>
            </a:r>
          </a:p>
        </p:txBody>
      </p:sp>
      <p:sp>
        <p:nvSpPr>
          <p:cNvPr id="5209" name="Text Box 107"/>
          <p:cNvSpPr txBox="1">
            <a:spLocks noChangeArrowheads="1"/>
          </p:cNvSpPr>
          <p:nvPr/>
        </p:nvSpPr>
        <p:spPr bwMode="auto">
          <a:xfrm>
            <a:off x="6005513" y="5027613"/>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MS</a:t>
            </a:r>
          </a:p>
        </p:txBody>
      </p:sp>
      <p:sp>
        <p:nvSpPr>
          <p:cNvPr id="5210" name="Text Box 108"/>
          <p:cNvSpPr txBox="1">
            <a:spLocks noChangeArrowheads="1"/>
          </p:cNvSpPr>
          <p:nvPr/>
        </p:nvSpPr>
        <p:spPr bwMode="auto">
          <a:xfrm>
            <a:off x="5543550" y="4752975"/>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AR</a:t>
            </a:r>
          </a:p>
        </p:txBody>
      </p:sp>
      <p:sp>
        <p:nvSpPr>
          <p:cNvPr id="5211" name="Text Box 109"/>
          <p:cNvSpPr txBox="1">
            <a:spLocks noChangeArrowheads="1"/>
          </p:cNvSpPr>
          <p:nvPr/>
        </p:nvSpPr>
        <p:spPr bwMode="auto">
          <a:xfrm>
            <a:off x="3598863" y="478313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NM</a:t>
            </a:r>
          </a:p>
        </p:txBody>
      </p:sp>
      <p:sp>
        <p:nvSpPr>
          <p:cNvPr id="5212" name="Text Box 110"/>
          <p:cNvSpPr txBox="1">
            <a:spLocks noChangeArrowheads="1"/>
          </p:cNvSpPr>
          <p:nvPr/>
        </p:nvSpPr>
        <p:spPr bwMode="auto">
          <a:xfrm>
            <a:off x="6591300" y="4189413"/>
            <a:ext cx="369888" cy="198437"/>
          </a:xfrm>
          <a:prstGeom prst="rect">
            <a:avLst/>
          </a:prstGeom>
          <a:solidFill>
            <a:srgbClr val="EEC100"/>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KY</a:t>
            </a:r>
          </a:p>
        </p:txBody>
      </p:sp>
      <p:sp>
        <p:nvSpPr>
          <p:cNvPr id="5213" name="Text Box 111"/>
          <p:cNvSpPr txBox="1">
            <a:spLocks noChangeArrowheads="1"/>
          </p:cNvSpPr>
          <p:nvPr/>
        </p:nvSpPr>
        <p:spPr bwMode="auto">
          <a:xfrm>
            <a:off x="5499100" y="418465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MO</a:t>
            </a:r>
          </a:p>
        </p:txBody>
      </p:sp>
      <p:sp>
        <p:nvSpPr>
          <p:cNvPr id="5214" name="Text Box 112"/>
          <p:cNvSpPr txBox="1">
            <a:spLocks noChangeArrowheads="1"/>
          </p:cNvSpPr>
          <p:nvPr/>
        </p:nvSpPr>
        <p:spPr bwMode="auto">
          <a:xfrm>
            <a:off x="4719638" y="42052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KS</a:t>
            </a:r>
          </a:p>
        </p:txBody>
      </p:sp>
      <p:sp>
        <p:nvSpPr>
          <p:cNvPr id="5215" name="Text Box 113"/>
          <p:cNvSpPr txBox="1">
            <a:spLocks noChangeArrowheads="1"/>
          </p:cNvSpPr>
          <p:nvPr/>
        </p:nvSpPr>
        <p:spPr bwMode="auto">
          <a:xfrm>
            <a:off x="4522788" y="31765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SD</a:t>
            </a:r>
          </a:p>
        </p:txBody>
      </p:sp>
      <p:sp>
        <p:nvSpPr>
          <p:cNvPr id="5216" name="Text Box 114"/>
          <p:cNvSpPr txBox="1">
            <a:spLocks noChangeArrowheads="1"/>
          </p:cNvSpPr>
          <p:nvPr/>
        </p:nvSpPr>
        <p:spPr bwMode="auto">
          <a:xfrm>
            <a:off x="5764213" y="3122613"/>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WI</a:t>
            </a:r>
          </a:p>
        </p:txBody>
      </p:sp>
      <p:sp>
        <p:nvSpPr>
          <p:cNvPr id="5217" name="Text Box 115"/>
          <p:cNvSpPr txBox="1">
            <a:spLocks noChangeArrowheads="1"/>
          </p:cNvSpPr>
          <p:nvPr/>
        </p:nvSpPr>
        <p:spPr bwMode="auto">
          <a:xfrm>
            <a:off x="6308725" y="38338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IN</a:t>
            </a:r>
          </a:p>
        </p:txBody>
      </p:sp>
      <p:sp>
        <p:nvSpPr>
          <p:cNvPr id="5218" name="Text Box 116"/>
          <p:cNvSpPr txBox="1">
            <a:spLocks noChangeArrowheads="1"/>
          </p:cNvSpPr>
          <p:nvPr/>
        </p:nvSpPr>
        <p:spPr bwMode="auto">
          <a:xfrm>
            <a:off x="6729413" y="370046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OH</a:t>
            </a:r>
          </a:p>
        </p:txBody>
      </p:sp>
      <p:sp>
        <p:nvSpPr>
          <p:cNvPr id="5219" name="Text Box 117"/>
          <p:cNvSpPr txBox="1">
            <a:spLocks noChangeArrowheads="1"/>
          </p:cNvSpPr>
          <p:nvPr/>
        </p:nvSpPr>
        <p:spPr bwMode="auto">
          <a:xfrm>
            <a:off x="3476625" y="2651125"/>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MT</a:t>
            </a:r>
          </a:p>
        </p:txBody>
      </p:sp>
      <p:sp>
        <p:nvSpPr>
          <p:cNvPr id="5220" name="Text Box 118"/>
          <p:cNvSpPr txBox="1">
            <a:spLocks noChangeArrowheads="1"/>
          </p:cNvSpPr>
          <p:nvPr/>
        </p:nvSpPr>
        <p:spPr bwMode="auto">
          <a:xfrm>
            <a:off x="1908175" y="4344988"/>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CA</a:t>
            </a:r>
          </a:p>
        </p:txBody>
      </p:sp>
      <p:sp>
        <p:nvSpPr>
          <p:cNvPr id="5221" name="Text Box 119"/>
          <p:cNvSpPr txBox="1">
            <a:spLocks noChangeArrowheads="1"/>
          </p:cNvSpPr>
          <p:nvPr/>
        </p:nvSpPr>
        <p:spPr bwMode="auto">
          <a:xfrm>
            <a:off x="2281238" y="3810000"/>
            <a:ext cx="7667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NV</a:t>
            </a:r>
          </a:p>
        </p:txBody>
      </p:sp>
      <p:sp>
        <p:nvSpPr>
          <p:cNvPr id="5222" name="Text Box 120"/>
          <p:cNvSpPr txBox="1">
            <a:spLocks noChangeArrowheads="1"/>
          </p:cNvSpPr>
          <p:nvPr/>
        </p:nvSpPr>
        <p:spPr bwMode="auto">
          <a:xfrm>
            <a:off x="3021013" y="39862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UT</a:t>
            </a:r>
          </a:p>
        </p:txBody>
      </p:sp>
      <p:sp>
        <p:nvSpPr>
          <p:cNvPr id="5223" name="Text Box 121"/>
          <p:cNvSpPr txBox="1">
            <a:spLocks noChangeArrowheads="1"/>
          </p:cNvSpPr>
          <p:nvPr/>
        </p:nvSpPr>
        <p:spPr bwMode="auto">
          <a:xfrm>
            <a:off x="3536950" y="34274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WY</a:t>
            </a:r>
          </a:p>
        </p:txBody>
      </p:sp>
      <p:sp>
        <p:nvSpPr>
          <p:cNvPr id="5224" name="Text Box 122"/>
          <p:cNvSpPr txBox="1">
            <a:spLocks noChangeArrowheads="1"/>
          </p:cNvSpPr>
          <p:nvPr/>
        </p:nvSpPr>
        <p:spPr bwMode="auto">
          <a:xfrm>
            <a:off x="3789363" y="411162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CO</a:t>
            </a:r>
          </a:p>
        </p:txBody>
      </p:sp>
      <p:sp>
        <p:nvSpPr>
          <p:cNvPr id="5225" name="Text Box 123"/>
          <p:cNvSpPr txBox="1">
            <a:spLocks noChangeArrowheads="1"/>
          </p:cNvSpPr>
          <p:nvPr/>
        </p:nvSpPr>
        <p:spPr bwMode="auto">
          <a:xfrm>
            <a:off x="1050925" y="2160588"/>
            <a:ext cx="3175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700">
                <a:latin typeface="Times New Roman" panose="02020603050405020304" pitchFamily="18" charset="0"/>
              </a:rPr>
              <a:t>AK</a:t>
            </a:r>
          </a:p>
        </p:txBody>
      </p:sp>
      <p:grpSp>
        <p:nvGrpSpPr>
          <p:cNvPr id="5226" name="Group 124"/>
          <p:cNvGrpSpPr>
            <a:grpSpLocks/>
          </p:cNvGrpSpPr>
          <p:nvPr/>
        </p:nvGrpSpPr>
        <p:grpSpPr bwMode="auto">
          <a:xfrm>
            <a:off x="673100" y="3276600"/>
            <a:ext cx="165100" cy="869950"/>
            <a:chOff x="380" y="3552"/>
            <a:chExt cx="104" cy="548"/>
          </a:xfrm>
        </p:grpSpPr>
        <p:sp>
          <p:nvSpPr>
            <p:cNvPr id="5289" name="Rectangle 125"/>
            <p:cNvSpPr>
              <a:spLocks noChangeArrowheads="1"/>
            </p:cNvSpPr>
            <p:nvPr/>
          </p:nvSpPr>
          <p:spPr bwMode="auto">
            <a:xfrm>
              <a:off x="380" y="3552"/>
              <a:ext cx="100" cy="81"/>
            </a:xfrm>
            <a:prstGeom prst="rect">
              <a:avLst/>
            </a:prstGeom>
            <a:solidFill>
              <a:schemeClr val="tx2"/>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2225" name="Rectangle 126"/>
            <p:cNvSpPr>
              <a:spLocks noChangeArrowheads="1"/>
            </p:cNvSpPr>
            <p:nvPr/>
          </p:nvSpPr>
          <p:spPr bwMode="auto">
            <a:xfrm>
              <a:off x="384" y="3792"/>
              <a:ext cx="100" cy="81"/>
            </a:xfrm>
            <a:prstGeom prst="rect">
              <a:avLst/>
            </a:prstGeom>
            <a:solidFill>
              <a:schemeClr val="accent6"/>
            </a:solidFill>
            <a:ln w="9525">
              <a:solidFill>
                <a:schemeClr val="tx1"/>
              </a:solidFill>
              <a:miter lim="800000"/>
              <a:headEnd/>
              <a:tailEnd/>
            </a:ln>
          </p:spPr>
          <p:txBody>
            <a:bodyPr wrap="none" anchor="ctr"/>
            <a:lstStyle/>
            <a:p>
              <a:pPr eaLnBrk="1" hangingPunct="1">
                <a:buFont typeface="Wingdings" pitchFamily="2" charset="2"/>
                <a:buNone/>
                <a:defRPr/>
              </a:pPr>
              <a:endParaRPr lang="en-US" sz="1000">
                <a:latin typeface="Times New Roman" pitchFamily="18" charset="0"/>
              </a:endParaRPr>
            </a:p>
          </p:txBody>
        </p:sp>
        <p:sp>
          <p:nvSpPr>
            <p:cNvPr id="5291" name="Rectangle 127"/>
            <p:cNvSpPr>
              <a:spLocks noChangeArrowheads="1"/>
            </p:cNvSpPr>
            <p:nvPr/>
          </p:nvSpPr>
          <p:spPr bwMode="auto">
            <a:xfrm>
              <a:off x="384" y="3663"/>
              <a:ext cx="100" cy="81"/>
            </a:xfrm>
            <a:prstGeom prst="rect">
              <a:avLst/>
            </a:prstGeom>
            <a:solidFill>
              <a:srgbClr val="4B9FCD"/>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92" name="Rectangle 128"/>
            <p:cNvSpPr>
              <a:spLocks noChangeArrowheads="1"/>
            </p:cNvSpPr>
            <p:nvPr/>
          </p:nvSpPr>
          <p:spPr bwMode="auto">
            <a:xfrm>
              <a:off x="380" y="3903"/>
              <a:ext cx="100" cy="81"/>
            </a:xfrm>
            <a:prstGeom prst="rect">
              <a:avLst/>
            </a:prstGeom>
            <a:solidFill>
              <a:srgbClr val="538022"/>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93" name="Rectangle 129"/>
            <p:cNvSpPr>
              <a:spLocks noChangeArrowheads="1"/>
            </p:cNvSpPr>
            <p:nvPr/>
          </p:nvSpPr>
          <p:spPr bwMode="auto">
            <a:xfrm>
              <a:off x="384" y="4019"/>
              <a:ext cx="100" cy="81"/>
            </a:xfrm>
            <a:prstGeom prst="rect">
              <a:avLst/>
            </a:prstGeom>
            <a:solidFill>
              <a:srgbClr val="C00000"/>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grpSp>
      <p:sp>
        <p:nvSpPr>
          <p:cNvPr id="5227" name="Text Box 132"/>
          <p:cNvSpPr txBox="1">
            <a:spLocks noChangeArrowheads="1"/>
          </p:cNvSpPr>
          <p:nvPr/>
        </p:nvSpPr>
        <p:spPr bwMode="auto">
          <a:xfrm>
            <a:off x="808038" y="3200400"/>
            <a:ext cx="5635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200">
                <a:latin typeface="Calibri" panose="020F0502020204030204" pitchFamily="34" charset="0"/>
              </a:rPr>
              <a:t>= A</a:t>
            </a:r>
          </a:p>
          <a:p>
            <a:pPr eaLnBrk="1" hangingPunct="1">
              <a:lnSpc>
                <a:spcPct val="100000"/>
              </a:lnSpc>
              <a:spcBef>
                <a:spcPct val="0"/>
              </a:spcBef>
              <a:buClrTx/>
              <a:buFontTx/>
              <a:buNone/>
            </a:pPr>
            <a:r>
              <a:rPr lang="en-US" altLang="en-US" sz="1200">
                <a:latin typeface="Calibri" panose="020F0502020204030204" pitchFamily="34" charset="0"/>
              </a:rPr>
              <a:t>= B</a:t>
            </a:r>
          </a:p>
          <a:p>
            <a:pPr eaLnBrk="1" hangingPunct="1">
              <a:lnSpc>
                <a:spcPct val="100000"/>
              </a:lnSpc>
              <a:spcBef>
                <a:spcPct val="0"/>
              </a:spcBef>
              <a:buClrTx/>
              <a:buFontTx/>
              <a:buNone/>
            </a:pPr>
            <a:r>
              <a:rPr lang="en-US" altLang="en-US" sz="1200">
                <a:latin typeface="Calibri" panose="020F0502020204030204" pitchFamily="34" charset="0"/>
              </a:rPr>
              <a:t>= C</a:t>
            </a:r>
          </a:p>
          <a:p>
            <a:pPr eaLnBrk="1" hangingPunct="1">
              <a:lnSpc>
                <a:spcPct val="100000"/>
              </a:lnSpc>
              <a:spcBef>
                <a:spcPct val="0"/>
              </a:spcBef>
              <a:buClrTx/>
              <a:buFontTx/>
              <a:buNone/>
            </a:pPr>
            <a:r>
              <a:rPr lang="en-US" altLang="en-US" sz="1200">
                <a:latin typeface="Calibri" panose="020F0502020204030204" pitchFamily="34" charset="0"/>
              </a:rPr>
              <a:t>= D</a:t>
            </a:r>
          </a:p>
          <a:p>
            <a:pPr eaLnBrk="1" hangingPunct="1">
              <a:lnSpc>
                <a:spcPct val="100000"/>
              </a:lnSpc>
              <a:spcBef>
                <a:spcPct val="0"/>
              </a:spcBef>
              <a:buClrTx/>
              <a:buFontTx/>
              <a:buNone/>
            </a:pPr>
            <a:r>
              <a:rPr lang="en-US" altLang="en-US" sz="1200">
                <a:latin typeface="Calibri" panose="020F0502020204030204" pitchFamily="34" charset="0"/>
              </a:rPr>
              <a:t>= F</a:t>
            </a:r>
          </a:p>
          <a:p>
            <a:pPr eaLnBrk="1" hangingPunct="1">
              <a:lnSpc>
                <a:spcPct val="100000"/>
              </a:lnSpc>
              <a:spcBef>
                <a:spcPct val="0"/>
              </a:spcBef>
              <a:buClrTx/>
              <a:buFontTx/>
              <a:buNone/>
            </a:pPr>
            <a:r>
              <a:rPr lang="en-US" altLang="en-US" sz="1200">
                <a:latin typeface="Calibri" panose="020F0502020204030204" pitchFamily="34" charset="0"/>
              </a:rPr>
              <a:t>= NG</a:t>
            </a:r>
          </a:p>
        </p:txBody>
      </p:sp>
      <p:sp>
        <p:nvSpPr>
          <p:cNvPr id="5228" name="Text Box 133"/>
          <p:cNvSpPr txBox="1">
            <a:spLocks noChangeArrowheads="1"/>
          </p:cNvSpPr>
          <p:nvPr/>
        </p:nvSpPr>
        <p:spPr bwMode="auto">
          <a:xfrm>
            <a:off x="5051425" y="6322732"/>
            <a:ext cx="407035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1400" dirty="0">
                <a:latin typeface="Calibri" panose="020F0502020204030204" pitchFamily="34" charset="0"/>
              </a:rPr>
              <a:t>Source: </a:t>
            </a:r>
            <a:r>
              <a:rPr lang="en-US" altLang="en-US" sz="1400" dirty="0" smtClean="0">
                <a:latin typeface="Calibri" panose="020F0502020204030204" pitchFamily="34" charset="0"/>
              </a:rPr>
              <a:t>R Street Insurance Regulation Report Card,  December 2015</a:t>
            </a:r>
            <a:endParaRPr lang="en-US" altLang="en-US" sz="1400" dirty="0">
              <a:latin typeface="Calibri" panose="020F0502020204030204" pitchFamily="34" charset="0"/>
            </a:endParaRPr>
          </a:p>
        </p:txBody>
      </p:sp>
      <p:sp>
        <p:nvSpPr>
          <p:cNvPr id="5229" name="TextBox 137"/>
          <p:cNvSpPr txBox="1">
            <a:spLocks noChangeArrowheads="1"/>
          </p:cNvSpPr>
          <p:nvPr/>
        </p:nvSpPr>
        <p:spPr bwMode="auto">
          <a:xfrm>
            <a:off x="2286000" y="3962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30" name="TextBox 142"/>
          <p:cNvSpPr txBox="1">
            <a:spLocks noChangeArrowheads="1"/>
          </p:cNvSpPr>
          <p:nvPr/>
        </p:nvSpPr>
        <p:spPr bwMode="auto">
          <a:xfrm>
            <a:off x="7315200" y="4038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1" name="TextBox 145"/>
          <p:cNvSpPr txBox="1">
            <a:spLocks noChangeArrowheads="1"/>
          </p:cNvSpPr>
          <p:nvPr/>
        </p:nvSpPr>
        <p:spPr bwMode="auto">
          <a:xfrm>
            <a:off x="8610600" y="2895600"/>
            <a:ext cx="381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cxnSp>
        <p:nvCxnSpPr>
          <p:cNvPr id="149" name="Straight Arrow Connector 148"/>
          <p:cNvCxnSpPr/>
          <p:nvPr/>
        </p:nvCxnSpPr>
        <p:spPr>
          <a:xfrm rot="10800000">
            <a:off x="8229600" y="2895600"/>
            <a:ext cx="374650" cy="200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33" name="TextBox 149"/>
          <p:cNvSpPr txBox="1">
            <a:spLocks noChangeArrowheads="1"/>
          </p:cNvSpPr>
          <p:nvPr/>
        </p:nvSpPr>
        <p:spPr bwMode="auto">
          <a:xfrm>
            <a:off x="6172200" y="44958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4" name="TextBox 150"/>
          <p:cNvSpPr txBox="1">
            <a:spLocks noChangeArrowheads="1"/>
          </p:cNvSpPr>
          <p:nvPr/>
        </p:nvSpPr>
        <p:spPr bwMode="auto">
          <a:xfrm>
            <a:off x="3429000" y="3505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35" name="TextBox 151"/>
          <p:cNvSpPr txBox="1">
            <a:spLocks noChangeArrowheads="1"/>
          </p:cNvSpPr>
          <p:nvPr/>
        </p:nvSpPr>
        <p:spPr bwMode="auto">
          <a:xfrm>
            <a:off x="5562600" y="48768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36" name="TextBox 152"/>
          <p:cNvSpPr txBox="1">
            <a:spLocks noChangeArrowheads="1"/>
          </p:cNvSpPr>
          <p:nvPr/>
        </p:nvSpPr>
        <p:spPr bwMode="auto">
          <a:xfrm>
            <a:off x="6400800" y="4267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7" name="TextBox 153"/>
          <p:cNvSpPr txBox="1">
            <a:spLocks noChangeArrowheads="1"/>
          </p:cNvSpPr>
          <p:nvPr/>
        </p:nvSpPr>
        <p:spPr bwMode="auto">
          <a:xfrm>
            <a:off x="7315200" y="4800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8" name="TextBox 154"/>
          <p:cNvSpPr txBox="1">
            <a:spLocks noChangeArrowheads="1"/>
          </p:cNvSpPr>
          <p:nvPr/>
        </p:nvSpPr>
        <p:spPr bwMode="auto">
          <a:xfrm>
            <a:off x="4648200" y="2743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39" name="TextBox 155"/>
          <p:cNvSpPr txBox="1">
            <a:spLocks noChangeArrowheads="1"/>
          </p:cNvSpPr>
          <p:nvPr/>
        </p:nvSpPr>
        <p:spPr bwMode="auto">
          <a:xfrm>
            <a:off x="2209800" y="25146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40" name="TextBox 156"/>
          <p:cNvSpPr txBox="1">
            <a:spLocks noChangeArrowheads="1"/>
          </p:cNvSpPr>
          <p:nvPr/>
        </p:nvSpPr>
        <p:spPr bwMode="auto">
          <a:xfrm>
            <a:off x="5943600" y="32766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41" name="TextBox 157"/>
          <p:cNvSpPr txBox="1">
            <a:spLocks noChangeArrowheads="1"/>
          </p:cNvSpPr>
          <p:nvPr/>
        </p:nvSpPr>
        <p:spPr bwMode="auto">
          <a:xfrm>
            <a:off x="2209800" y="3124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42" name="TextBox 158"/>
          <p:cNvSpPr txBox="1">
            <a:spLocks noChangeArrowheads="1"/>
          </p:cNvSpPr>
          <p:nvPr/>
        </p:nvSpPr>
        <p:spPr bwMode="auto">
          <a:xfrm>
            <a:off x="3429000" y="28194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43" name="Rectangle 129"/>
          <p:cNvSpPr>
            <a:spLocks noChangeArrowheads="1"/>
          </p:cNvSpPr>
          <p:nvPr/>
        </p:nvSpPr>
        <p:spPr bwMode="auto">
          <a:xfrm>
            <a:off x="685800" y="4191000"/>
            <a:ext cx="152400" cy="152400"/>
          </a:xfrm>
          <a:prstGeom prst="rect">
            <a:avLst/>
          </a:prstGeom>
          <a:solidFill>
            <a:schemeClr val="bg1"/>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44" name="TextBox 161"/>
          <p:cNvSpPr txBox="1">
            <a:spLocks noChangeArrowheads="1"/>
          </p:cNvSpPr>
          <p:nvPr/>
        </p:nvSpPr>
        <p:spPr bwMode="auto">
          <a:xfrm>
            <a:off x="7162800" y="4343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F</a:t>
            </a:r>
            <a:endParaRPr lang="en-US" altLang="en-US" sz="1400" b="1" dirty="0"/>
          </a:p>
        </p:txBody>
      </p:sp>
      <p:sp>
        <p:nvSpPr>
          <p:cNvPr id="5245" name="TextBox 162"/>
          <p:cNvSpPr txBox="1">
            <a:spLocks noChangeArrowheads="1"/>
          </p:cNvSpPr>
          <p:nvPr/>
        </p:nvSpPr>
        <p:spPr bwMode="auto">
          <a:xfrm>
            <a:off x="6781800" y="4724400"/>
            <a:ext cx="381000" cy="307975"/>
          </a:xfrm>
          <a:prstGeom prst="rect">
            <a:avLst/>
          </a:prstGeom>
          <a:solidFill>
            <a:schemeClr val="accent6"/>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46" name="TextBox 163"/>
          <p:cNvSpPr txBox="1">
            <a:spLocks noChangeArrowheads="1"/>
          </p:cNvSpPr>
          <p:nvPr/>
        </p:nvSpPr>
        <p:spPr bwMode="auto">
          <a:xfrm>
            <a:off x="4495800" y="41148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47" name="TextBox 164"/>
          <p:cNvSpPr txBox="1">
            <a:spLocks noChangeArrowheads="1"/>
          </p:cNvSpPr>
          <p:nvPr/>
        </p:nvSpPr>
        <p:spPr bwMode="auto">
          <a:xfrm>
            <a:off x="5181600" y="3581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48" name="TextBox 165"/>
          <p:cNvSpPr txBox="1">
            <a:spLocks noChangeArrowheads="1"/>
          </p:cNvSpPr>
          <p:nvPr/>
        </p:nvSpPr>
        <p:spPr bwMode="auto">
          <a:xfrm>
            <a:off x="8610600" y="3505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cxnSp>
        <p:nvCxnSpPr>
          <p:cNvPr id="168" name="Straight Arrow Connector 167"/>
          <p:cNvCxnSpPr/>
          <p:nvPr/>
        </p:nvCxnSpPr>
        <p:spPr>
          <a:xfrm rot="16200000" flipV="1">
            <a:off x="8229600" y="32004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50" name="TextBox 169"/>
          <p:cNvSpPr txBox="1">
            <a:spLocks noChangeArrowheads="1"/>
          </p:cNvSpPr>
          <p:nvPr/>
        </p:nvSpPr>
        <p:spPr bwMode="auto">
          <a:xfrm>
            <a:off x="8458200" y="38862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cxnSp>
        <p:nvCxnSpPr>
          <p:cNvPr id="172" name="Straight Arrow Connector 171"/>
          <p:cNvCxnSpPr/>
          <p:nvPr/>
        </p:nvCxnSpPr>
        <p:spPr>
          <a:xfrm rot="10800000">
            <a:off x="8001000" y="35814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52" name="TextBox 172"/>
          <p:cNvSpPr txBox="1">
            <a:spLocks noChangeArrowheads="1"/>
          </p:cNvSpPr>
          <p:nvPr/>
        </p:nvSpPr>
        <p:spPr bwMode="auto">
          <a:xfrm>
            <a:off x="762000" y="4953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D</a:t>
            </a:r>
          </a:p>
        </p:txBody>
      </p:sp>
      <p:sp>
        <p:nvSpPr>
          <p:cNvPr id="5253" name="TextBox 177"/>
          <p:cNvSpPr txBox="1">
            <a:spLocks noChangeArrowheads="1"/>
          </p:cNvSpPr>
          <p:nvPr/>
        </p:nvSpPr>
        <p:spPr bwMode="auto">
          <a:xfrm>
            <a:off x="1219200" y="2022279"/>
            <a:ext cx="520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 </a:t>
            </a:r>
          </a:p>
        </p:txBody>
      </p:sp>
      <p:sp>
        <p:nvSpPr>
          <p:cNvPr id="5254" name="TextBox 178"/>
          <p:cNvSpPr txBox="1">
            <a:spLocks noChangeArrowheads="1"/>
          </p:cNvSpPr>
          <p:nvPr/>
        </p:nvSpPr>
        <p:spPr bwMode="auto">
          <a:xfrm>
            <a:off x="5105400" y="4724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55" name="TextBox 162"/>
          <p:cNvSpPr txBox="1">
            <a:spLocks noChangeArrowheads="1"/>
          </p:cNvSpPr>
          <p:nvPr/>
        </p:nvSpPr>
        <p:spPr bwMode="auto">
          <a:xfrm>
            <a:off x="8077200" y="4114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56" name="TextBox 165"/>
          <p:cNvSpPr txBox="1">
            <a:spLocks noChangeArrowheads="1"/>
          </p:cNvSpPr>
          <p:nvPr/>
        </p:nvSpPr>
        <p:spPr bwMode="auto">
          <a:xfrm>
            <a:off x="7010400" y="3962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57" name="TextBox 166"/>
          <p:cNvSpPr txBox="1">
            <a:spLocks noChangeArrowheads="1"/>
          </p:cNvSpPr>
          <p:nvPr/>
        </p:nvSpPr>
        <p:spPr bwMode="auto">
          <a:xfrm>
            <a:off x="2971800" y="4191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A</a:t>
            </a:r>
          </a:p>
        </p:txBody>
      </p:sp>
      <p:sp>
        <p:nvSpPr>
          <p:cNvPr id="5258" name="TextBox 168"/>
          <p:cNvSpPr txBox="1">
            <a:spLocks noChangeArrowheads="1"/>
          </p:cNvSpPr>
          <p:nvPr/>
        </p:nvSpPr>
        <p:spPr bwMode="auto">
          <a:xfrm>
            <a:off x="2667000" y="3276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59" name="TextBox 169"/>
          <p:cNvSpPr txBox="1">
            <a:spLocks noChangeArrowheads="1"/>
          </p:cNvSpPr>
          <p:nvPr/>
        </p:nvSpPr>
        <p:spPr bwMode="auto">
          <a:xfrm>
            <a:off x="2819400" y="4953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0" name="TextBox 170"/>
          <p:cNvSpPr txBox="1">
            <a:spLocks noChangeArrowheads="1"/>
          </p:cNvSpPr>
          <p:nvPr/>
        </p:nvSpPr>
        <p:spPr bwMode="auto">
          <a:xfrm>
            <a:off x="7620000" y="2286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A</a:t>
            </a:r>
          </a:p>
        </p:txBody>
      </p:sp>
      <p:cxnSp>
        <p:nvCxnSpPr>
          <p:cNvPr id="174" name="Straight Arrow Connector 173"/>
          <p:cNvCxnSpPr>
            <a:endCxn id="5201" idx="0"/>
          </p:cNvCxnSpPr>
          <p:nvPr/>
        </p:nvCxnSpPr>
        <p:spPr>
          <a:xfrm rot="16200000" flipH="1">
            <a:off x="7811294" y="2475706"/>
            <a:ext cx="228600" cy="153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62" name="TextBox 175"/>
          <p:cNvSpPr txBox="1">
            <a:spLocks noChangeArrowheads="1"/>
          </p:cNvSpPr>
          <p:nvPr/>
        </p:nvSpPr>
        <p:spPr bwMode="auto">
          <a:xfrm>
            <a:off x="6781800" y="3505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3" name="TextBox 177"/>
          <p:cNvSpPr txBox="1">
            <a:spLocks noChangeArrowheads="1"/>
          </p:cNvSpPr>
          <p:nvPr/>
        </p:nvSpPr>
        <p:spPr bwMode="auto">
          <a:xfrm>
            <a:off x="3657600" y="50292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4" name="TextBox 178"/>
          <p:cNvSpPr txBox="1">
            <a:spLocks noChangeArrowheads="1"/>
          </p:cNvSpPr>
          <p:nvPr/>
        </p:nvSpPr>
        <p:spPr bwMode="auto">
          <a:xfrm>
            <a:off x="6324600" y="3581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65" name="TextBox 179"/>
          <p:cNvSpPr txBox="1">
            <a:spLocks noChangeArrowheads="1"/>
          </p:cNvSpPr>
          <p:nvPr/>
        </p:nvSpPr>
        <p:spPr bwMode="auto">
          <a:xfrm>
            <a:off x="8229600" y="25146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66" name="TextBox 180"/>
          <p:cNvSpPr txBox="1">
            <a:spLocks noChangeArrowheads="1"/>
          </p:cNvSpPr>
          <p:nvPr/>
        </p:nvSpPr>
        <p:spPr bwMode="auto">
          <a:xfrm>
            <a:off x="6019800" y="40386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sp>
        <p:nvSpPr>
          <p:cNvPr id="5267" name="TextBox 181"/>
          <p:cNvSpPr txBox="1">
            <a:spLocks noChangeArrowheads="1"/>
          </p:cNvSpPr>
          <p:nvPr/>
        </p:nvSpPr>
        <p:spPr bwMode="auto">
          <a:xfrm>
            <a:off x="4724400" y="3200400"/>
            <a:ext cx="5857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8" name="TextBox 182"/>
          <p:cNvSpPr txBox="1">
            <a:spLocks noChangeArrowheads="1"/>
          </p:cNvSpPr>
          <p:nvPr/>
        </p:nvSpPr>
        <p:spPr bwMode="auto">
          <a:xfrm>
            <a:off x="6477000" y="5105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69" name="TextBox 183"/>
          <p:cNvSpPr txBox="1">
            <a:spLocks noChangeArrowheads="1"/>
          </p:cNvSpPr>
          <p:nvPr/>
        </p:nvSpPr>
        <p:spPr bwMode="auto">
          <a:xfrm>
            <a:off x="8229600" y="34290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cxnSp>
        <p:nvCxnSpPr>
          <p:cNvPr id="186" name="Straight Arrow Connector 185"/>
          <p:cNvCxnSpPr/>
          <p:nvPr/>
        </p:nvCxnSpPr>
        <p:spPr>
          <a:xfrm rot="16200000" flipV="1">
            <a:off x="8115300" y="33147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71" name="TextBox 187"/>
          <p:cNvSpPr txBox="1">
            <a:spLocks noChangeArrowheads="1"/>
          </p:cNvSpPr>
          <p:nvPr/>
        </p:nvSpPr>
        <p:spPr bwMode="auto">
          <a:xfrm>
            <a:off x="5638800" y="4267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72" name="TextBox 193"/>
          <p:cNvSpPr txBox="1">
            <a:spLocks noChangeArrowheads="1"/>
          </p:cNvSpPr>
          <p:nvPr/>
        </p:nvSpPr>
        <p:spPr bwMode="auto">
          <a:xfrm>
            <a:off x="4876800" y="3733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73" name="TextBox 194"/>
          <p:cNvSpPr txBox="1">
            <a:spLocks noChangeArrowheads="1"/>
          </p:cNvSpPr>
          <p:nvPr/>
        </p:nvSpPr>
        <p:spPr bwMode="auto">
          <a:xfrm>
            <a:off x="5257800" y="30480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cxnSp>
        <p:nvCxnSpPr>
          <p:cNvPr id="197" name="Straight Arrow Connector 196"/>
          <p:cNvCxnSpPr/>
          <p:nvPr/>
        </p:nvCxnSpPr>
        <p:spPr>
          <a:xfrm rot="10800000">
            <a:off x="8305800" y="3276600"/>
            <a:ext cx="307975"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75" name="TextBox 199"/>
          <p:cNvSpPr txBox="1">
            <a:spLocks noChangeArrowheads="1"/>
          </p:cNvSpPr>
          <p:nvPr/>
        </p:nvSpPr>
        <p:spPr bwMode="auto">
          <a:xfrm>
            <a:off x="7543800" y="3429000"/>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76" name="TextBox 200"/>
          <p:cNvSpPr txBox="1">
            <a:spLocks noChangeArrowheads="1"/>
          </p:cNvSpPr>
          <p:nvPr/>
        </p:nvSpPr>
        <p:spPr bwMode="auto">
          <a:xfrm>
            <a:off x="6400800" y="2971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77" name="TextBox 201"/>
          <p:cNvSpPr txBox="1">
            <a:spLocks noChangeArrowheads="1"/>
          </p:cNvSpPr>
          <p:nvPr/>
        </p:nvSpPr>
        <p:spPr bwMode="auto">
          <a:xfrm>
            <a:off x="8534400" y="4419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cxnSp>
        <p:nvCxnSpPr>
          <p:cNvPr id="204" name="Straight Arrow Connector 203"/>
          <p:cNvCxnSpPr/>
          <p:nvPr/>
        </p:nvCxnSpPr>
        <p:spPr>
          <a:xfrm flipH="1" flipV="1">
            <a:off x="7951694" y="3863788"/>
            <a:ext cx="735107" cy="784414"/>
          </a:xfrm>
          <a:prstGeom prst="straightConnector1">
            <a:avLst/>
          </a:prstGeom>
          <a:ln>
            <a:solidFill>
              <a:srgbClr val="4B9FCD"/>
            </a:solidFill>
            <a:tailEnd type="arrow"/>
          </a:ln>
        </p:spPr>
        <p:style>
          <a:lnRef idx="1">
            <a:schemeClr val="accent1"/>
          </a:lnRef>
          <a:fillRef idx="0">
            <a:schemeClr val="accent1"/>
          </a:fillRef>
          <a:effectRef idx="0">
            <a:schemeClr val="accent1"/>
          </a:effectRef>
          <a:fontRef idx="minor">
            <a:schemeClr val="tx1"/>
          </a:fontRef>
        </p:style>
      </p:cxnSp>
      <p:sp>
        <p:nvSpPr>
          <p:cNvPr id="5279" name="TextBox 204"/>
          <p:cNvSpPr txBox="1">
            <a:spLocks noChangeArrowheads="1"/>
          </p:cNvSpPr>
          <p:nvPr/>
        </p:nvSpPr>
        <p:spPr bwMode="auto">
          <a:xfrm>
            <a:off x="2057400" y="44958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0" name="TextBox 205"/>
          <p:cNvSpPr txBox="1">
            <a:spLocks noChangeArrowheads="1"/>
          </p:cNvSpPr>
          <p:nvPr/>
        </p:nvSpPr>
        <p:spPr bwMode="auto">
          <a:xfrm>
            <a:off x="3886200" y="4191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81" name="TextBox 206"/>
          <p:cNvSpPr txBox="1">
            <a:spLocks noChangeArrowheads="1"/>
          </p:cNvSpPr>
          <p:nvPr/>
        </p:nvSpPr>
        <p:spPr bwMode="auto">
          <a:xfrm>
            <a:off x="5943600" y="5181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2" name="TextBox 210"/>
          <p:cNvSpPr txBox="1">
            <a:spLocks noChangeArrowheads="1"/>
          </p:cNvSpPr>
          <p:nvPr/>
        </p:nvSpPr>
        <p:spPr bwMode="auto">
          <a:xfrm>
            <a:off x="5638800" y="5486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3" name="TextBox 211"/>
          <p:cNvSpPr txBox="1">
            <a:spLocks noChangeArrowheads="1"/>
          </p:cNvSpPr>
          <p:nvPr/>
        </p:nvSpPr>
        <p:spPr bwMode="auto">
          <a:xfrm>
            <a:off x="4800600" y="57912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D</a:t>
            </a:r>
          </a:p>
        </p:txBody>
      </p:sp>
      <p:sp>
        <p:nvSpPr>
          <p:cNvPr id="5284" name="TextBox 212"/>
          <p:cNvSpPr txBox="1">
            <a:spLocks noChangeArrowheads="1"/>
          </p:cNvSpPr>
          <p:nvPr/>
        </p:nvSpPr>
        <p:spPr bwMode="auto">
          <a:xfrm>
            <a:off x="7543800" y="5867400"/>
            <a:ext cx="304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5" name="TextBox 213"/>
          <p:cNvSpPr txBox="1">
            <a:spLocks noChangeArrowheads="1"/>
          </p:cNvSpPr>
          <p:nvPr/>
        </p:nvSpPr>
        <p:spPr bwMode="auto">
          <a:xfrm>
            <a:off x="7620000" y="28194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6" name="Rectangle 2"/>
          <p:cNvSpPr>
            <a:spLocks noGrp="1" noChangeArrowheads="1"/>
          </p:cNvSpPr>
          <p:nvPr>
            <p:ph type="title" idx="4294967295"/>
          </p:nvPr>
        </p:nvSpPr>
        <p:spPr/>
        <p:txBody>
          <a:bodyPr/>
          <a:lstStyle/>
          <a:p>
            <a:r>
              <a:rPr lang="en-US" altLang="en-US" dirty="0" smtClean="0">
                <a:latin typeface="Arial" panose="020B0604020202020204" pitchFamily="34" charset="0"/>
              </a:rPr>
              <a:t>2015 Property and Casualty Insurance</a:t>
            </a:r>
            <a:br>
              <a:rPr lang="en-US" altLang="en-US" dirty="0" smtClean="0">
                <a:latin typeface="Arial" panose="020B0604020202020204" pitchFamily="34" charset="0"/>
              </a:rPr>
            </a:br>
            <a:r>
              <a:rPr lang="en-US" altLang="en-US" dirty="0" smtClean="0">
                <a:latin typeface="Arial" panose="020B0604020202020204" pitchFamily="34" charset="0"/>
              </a:rPr>
              <a:t>Regulatory Report Card</a:t>
            </a:r>
          </a:p>
        </p:txBody>
      </p:sp>
      <p:sp>
        <p:nvSpPr>
          <p:cNvPr id="5287" name="TextBox 194"/>
          <p:cNvSpPr txBox="1">
            <a:spLocks noChangeArrowheads="1"/>
          </p:cNvSpPr>
          <p:nvPr/>
        </p:nvSpPr>
        <p:spPr bwMode="auto">
          <a:xfrm>
            <a:off x="327025" y="5759450"/>
            <a:ext cx="3262313"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dirty="0">
                <a:latin typeface="Calibri" panose="020F0502020204030204" pitchFamily="34" charset="0"/>
              </a:rPr>
              <a:t>Not Graded: District of Columbia</a:t>
            </a:r>
          </a:p>
          <a:p>
            <a:pPr eaLnBrk="1" hangingPunct="1">
              <a:lnSpc>
                <a:spcPct val="100000"/>
              </a:lnSpc>
              <a:spcBef>
                <a:spcPct val="0"/>
              </a:spcBef>
              <a:buClrTx/>
              <a:buFontTx/>
              <a:buNone/>
            </a:pPr>
            <a:r>
              <a:rPr lang="en-US" altLang="en-US" sz="1400" dirty="0">
                <a:latin typeface="Calibri" panose="020F0502020204030204" pitchFamily="34" charset="0"/>
              </a:rPr>
              <a:t>		</a:t>
            </a:r>
          </a:p>
        </p:txBody>
      </p:sp>
      <p:cxnSp>
        <p:nvCxnSpPr>
          <p:cNvPr id="196" name="Straight Arrow Connector 195"/>
          <p:cNvCxnSpPr/>
          <p:nvPr/>
        </p:nvCxnSpPr>
        <p:spPr>
          <a:xfrm rot="16200000" flipV="1">
            <a:off x="7806532" y="3925093"/>
            <a:ext cx="311150" cy="309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96405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26</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4836" y="2008151"/>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a:solidFill>
                  <a:srgbClr val="FFFFFF"/>
                </a:solidFill>
              </a:rPr>
              <a:t>Labor </a:t>
            </a:r>
            <a:r>
              <a:rPr lang="en-US" sz="4000" b="1" dirty="0" smtClean="0">
                <a:solidFill>
                  <a:srgbClr val="FFFFFF"/>
                </a:solidFill>
              </a:rPr>
              <a:t>Markets Trends:</a:t>
            </a:r>
          </a:p>
          <a:p>
            <a:pPr algn="ctr" defTabSz="114300">
              <a:lnSpc>
                <a:spcPct val="95000"/>
              </a:lnSpc>
              <a:spcBef>
                <a:spcPct val="25000"/>
              </a:spcBef>
            </a:pPr>
            <a:r>
              <a:rPr lang="en-US" sz="4000" b="1" dirty="0" smtClean="0">
                <a:solidFill>
                  <a:srgbClr val="FFFFFF"/>
                </a:solidFill>
              </a:rPr>
              <a:t> </a:t>
            </a:r>
            <a:r>
              <a:rPr lang="en-US" sz="4000" b="1" i="1" dirty="0" smtClean="0">
                <a:solidFill>
                  <a:srgbClr val="FFFFFF"/>
                </a:solidFill>
              </a:rPr>
              <a:t>Recovery Continues in 2016</a:t>
            </a:r>
            <a:endParaRPr lang="en-US" sz="4000" b="1" i="1" dirty="0">
              <a:solidFill>
                <a:srgbClr val="FFFFFF"/>
              </a:solidFill>
            </a:endParaRPr>
          </a:p>
        </p:txBody>
      </p:sp>
      <p:sp>
        <p:nvSpPr>
          <p:cNvPr id="1940487" name="Rectangle 7"/>
          <p:cNvSpPr>
            <a:spLocks noChangeArrowheads="1"/>
          </p:cNvSpPr>
          <p:nvPr/>
        </p:nvSpPr>
        <p:spPr bwMode="auto">
          <a:xfrm>
            <a:off x="266699" y="3555554"/>
            <a:ext cx="8601075" cy="3000821"/>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u="sng" dirty="0" smtClean="0">
                <a:solidFill>
                  <a:srgbClr val="225A7A"/>
                </a:solidFill>
              </a:rPr>
              <a:t>2015</a:t>
            </a: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Largest Job Gains in Many Years</a:t>
            </a: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00B0F0"/>
                </a:solidFill>
              </a:rPr>
              <a:t>Unemployment Rate Fell to Lowest Level Since 2008</a:t>
            </a:r>
          </a:p>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Payrolls Expanded to Record High</a:t>
            </a:r>
            <a:endParaRPr lang="en-US" sz="36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26</a:t>
            </a:fld>
            <a:endParaRPr lang="en-US"/>
          </a:p>
        </p:txBody>
      </p:sp>
    </p:spTree>
    <p:extLst>
      <p:ext uri="{BB962C8B-B14F-4D97-AF65-F5344CB8AC3E}">
        <p14:creationId xmlns:p14="http://schemas.microsoft.com/office/powerpoint/2010/main" val="390979875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27</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dirty="0" smtClean="0"/>
              <a:t>Unemployment and Underemployment Rates: Still Falling</a:t>
            </a:r>
          </a:p>
        </p:txBody>
      </p:sp>
      <p:graphicFrame>
        <p:nvGraphicFramePr>
          <p:cNvPr id="17410" name="Object 2"/>
          <p:cNvGraphicFramePr>
            <a:graphicFrameLocks noGrp="1"/>
          </p:cNvGraphicFramePr>
          <p:nvPr>
            <p:ph idx="4294967295"/>
            <p:extLst>
              <p:ext uri="{D42A27DB-BD31-4B8C-83A1-F6EECF244321}">
                <p14:modId xmlns:p14="http://schemas.microsoft.com/office/powerpoint/2010/main" val="1275234964"/>
              </p:ext>
            </p:extLst>
          </p:nvPr>
        </p:nvGraphicFramePr>
        <p:xfrm>
          <a:off x="190500" y="1310323"/>
          <a:ext cx="7012940" cy="4718050"/>
        </p:xfrm>
        <a:graphic>
          <a:graphicData uri="http://schemas.openxmlformats.org/presentationml/2006/ole">
            <mc:AlternateContent xmlns:mc="http://schemas.openxmlformats.org/markup-compatibility/2006">
              <mc:Choice xmlns:v="urn:schemas-microsoft-com:vml" Requires="v">
                <p:oleObj spid="_x0000_s28637265" name="Chart" r:id="rId4" imgW="4730746" imgH="3244873" progId="MSGraph.Chart.8">
                  <p:embed followColorScheme="full"/>
                </p:oleObj>
              </mc:Choice>
              <mc:Fallback>
                <p:oleObj name="Chart" r:id="rId4" imgW="4730746" imgH="3244873" progId="MSGraph.Chart.8">
                  <p:embed followColorScheme="full"/>
                  <p:pic>
                    <p:nvPicPr>
                      <p:cNvPr id="0" name=""/>
                      <p:cNvPicPr>
                        <a:picLocks noGrp="1" noChangeArrowheads="1"/>
                      </p:cNvPicPr>
                      <p:nvPr/>
                    </p:nvPicPr>
                    <p:blipFill>
                      <a:blip r:embed="rId5"/>
                      <a:srcRect/>
                      <a:stretch>
                        <a:fillRect/>
                      </a:stretch>
                    </p:blipFill>
                    <p:spPr bwMode="auto">
                      <a:xfrm>
                        <a:off x="190500" y="1310323"/>
                        <a:ext cx="7012940" cy="4718050"/>
                      </a:xfrm>
                      <a:prstGeom prst="rect">
                        <a:avLst/>
                      </a:prstGeom>
                      <a:noFill/>
                      <a:extLst/>
                    </p:spPr>
                  </p:pic>
                </p:oleObj>
              </mc:Fallback>
            </mc:AlternateContent>
          </a:graphicData>
        </a:graphic>
      </p:graphicFrame>
      <p:sp>
        <p:nvSpPr>
          <p:cNvPr id="7072775" name="AutoShape 7"/>
          <p:cNvSpPr>
            <a:spLocks noChangeArrowheads="1"/>
          </p:cNvSpPr>
          <p:nvPr/>
        </p:nvSpPr>
        <p:spPr bwMode="blackWhite">
          <a:xfrm>
            <a:off x="7365442" y="4296647"/>
            <a:ext cx="1583296" cy="1252537"/>
          </a:xfrm>
          <a:prstGeom prst="wedgeRectCallout">
            <a:avLst>
              <a:gd name="adj1" fmla="val -69326"/>
              <a:gd name="adj2" fmla="val -18664"/>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a:t>
            </a:r>
            <a:r>
              <a:rPr lang="en-US" sz="1400" b="1" dirty="0">
                <a:solidFill>
                  <a:schemeClr val="bg1"/>
                </a:solidFill>
                <a:latin typeface="Arial" panose="020B0604020202020204" pitchFamily="34" charset="0"/>
                <a:cs typeface="Arial" panose="020B0604020202020204" pitchFamily="34" charset="0"/>
              </a:rPr>
              <a:t>Headline” unemployment was </a:t>
            </a:r>
            <a:r>
              <a:rPr lang="en-US" sz="1400" b="1" dirty="0" smtClean="0">
                <a:solidFill>
                  <a:schemeClr val="bg1"/>
                </a:solidFill>
                <a:latin typeface="Arial" panose="020B0604020202020204" pitchFamily="34" charset="0"/>
                <a:cs typeface="Arial" panose="020B0604020202020204" pitchFamily="34" charset="0"/>
              </a:rPr>
              <a:t>5.0% </a:t>
            </a:r>
            <a:r>
              <a:rPr lang="en-US" sz="1400" b="1" dirty="0">
                <a:solidFill>
                  <a:schemeClr val="bg1"/>
                </a:solidFill>
                <a:latin typeface="Arial" panose="020B0604020202020204" pitchFamily="34" charset="0"/>
                <a:cs typeface="Arial" panose="020B0604020202020204" pitchFamily="34" charset="0"/>
              </a:rPr>
              <a:t>in </a:t>
            </a:r>
            <a:r>
              <a:rPr lang="en-US" sz="1400" b="1" dirty="0" smtClean="0">
                <a:solidFill>
                  <a:schemeClr val="bg1"/>
                </a:solidFill>
                <a:latin typeface="Arial" panose="020B0604020202020204" pitchFamily="34" charset="0"/>
                <a:cs typeface="Arial" panose="020B0604020202020204" pitchFamily="34" charset="0"/>
              </a:rPr>
              <a:t>March 2016. </a:t>
            </a:r>
            <a:r>
              <a:rPr lang="en-US" sz="1400" b="1" dirty="0">
                <a:solidFill>
                  <a:schemeClr val="bg1"/>
                </a:solidFill>
                <a:latin typeface="Arial" panose="020B0604020202020204" pitchFamily="34" charset="0"/>
                <a:cs typeface="Arial" panose="020B0604020202020204" pitchFamily="34" charset="0"/>
              </a:rPr>
              <a:t>4% to 6% is “normal.”</a:t>
            </a:r>
          </a:p>
        </p:txBody>
      </p:sp>
      <p:sp>
        <p:nvSpPr>
          <p:cNvPr id="17416" name="Rectangle 8"/>
          <p:cNvSpPr>
            <a:spLocks noChangeArrowheads="1"/>
          </p:cNvSpPr>
          <p:nvPr/>
        </p:nvSpPr>
        <p:spPr bwMode="auto">
          <a:xfrm>
            <a:off x="0" y="660908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Insurance Information Institute.</a:t>
            </a:r>
          </a:p>
        </p:txBody>
      </p:sp>
      <p:sp>
        <p:nvSpPr>
          <p:cNvPr id="2094089" name="AutoShape 38"/>
          <p:cNvSpPr>
            <a:spLocks noChangeArrowheads="1"/>
          </p:cNvSpPr>
          <p:nvPr/>
        </p:nvSpPr>
        <p:spPr bwMode="blackWhite">
          <a:xfrm>
            <a:off x="7365442" y="3030635"/>
            <a:ext cx="1583296" cy="509647"/>
          </a:xfrm>
          <a:prstGeom prst="wedgeRectCallout">
            <a:avLst>
              <a:gd name="adj1" fmla="val -65979"/>
              <a:gd name="adj2" fmla="val 4705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anose="020B0604020202020204" pitchFamily="34" charset="0"/>
                <a:cs typeface="Arial" panose="020B0604020202020204" pitchFamily="34" charset="0"/>
              </a:rPr>
              <a:t>U-6 </a:t>
            </a:r>
            <a:r>
              <a:rPr lang="en-US" sz="1400" b="1" dirty="0" smtClean="0">
                <a:solidFill>
                  <a:schemeClr val="bg1"/>
                </a:solidFill>
                <a:latin typeface="Arial" panose="020B0604020202020204" pitchFamily="34" charset="0"/>
                <a:cs typeface="Arial" panose="020B0604020202020204" pitchFamily="34" charset="0"/>
              </a:rPr>
              <a:t>was 9.8% </a:t>
            </a:r>
            <a:r>
              <a:rPr lang="en-US" sz="1400" b="1" dirty="0">
                <a:solidFill>
                  <a:schemeClr val="bg1"/>
                </a:solidFill>
                <a:latin typeface="Arial" panose="020B0604020202020204" pitchFamily="34" charset="0"/>
                <a:cs typeface="Arial" panose="020B0604020202020204" pitchFamily="34" charset="0"/>
              </a:rPr>
              <a:t>in </a:t>
            </a:r>
            <a:r>
              <a:rPr lang="en-US" sz="1400" b="1" dirty="0" smtClean="0">
                <a:solidFill>
                  <a:schemeClr val="bg1"/>
                </a:solidFill>
                <a:latin typeface="Arial" panose="020B0604020202020204" pitchFamily="34" charset="0"/>
                <a:cs typeface="Arial" panose="020B0604020202020204" pitchFamily="34" charset="0"/>
              </a:rPr>
              <a:t>March 2016.</a:t>
            </a:r>
            <a:endParaRPr lang="en-US" sz="1400" b="1" dirty="0">
              <a:solidFill>
                <a:schemeClr val="bg1"/>
              </a:solidFill>
              <a:latin typeface="Arial" panose="020B0604020202020204" pitchFamily="34" charset="0"/>
              <a:cs typeface="Arial" panose="020B0604020202020204" pitchFamily="34" charset="0"/>
            </a:endParaRPr>
          </a:p>
        </p:txBody>
      </p:sp>
      <p:sp>
        <p:nvSpPr>
          <p:cNvPr id="17418" name="Rectangle 11"/>
          <p:cNvSpPr>
            <a:spLocks noChangeArrowheads="1"/>
          </p:cNvSpPr>
          <p:nvPr/>
        </p:nvSpPr>
        <p:spPr bwMode="black">
          <a:xfrm>
            <a:off x="85724" y="1101726"/>
            <a:ext cx="5360035"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a:solidFill>
                  <a:srgbClr val="225A7A"/>
                </a:solidFill>
                <a:latin typeface="Arial" panose="020B0604020202020204" pitchFamily="34" charset="0"/>
                <a:cs typeface="Arial" panose="020B0604020202020204" pitchFamily="34" charset="0"/>
              </a:rPr>
              <a:t>January 2000 through </a:t>
            </a:r>
            <a:r>
              <a:rPr lang="en-US" sz="1400" b="1" dirty="0" smtClean="0">
                <a:solidFill>
                  <a:srgbClr val="225A7A"/>
                </a:solidFill>
                <a:latin typeface="Arial" panose="020B0604020202020204" pitchFamily="34" charset="0"/>
                <a:cs typeface="Arial" panose="020B0604020202020204" pitchFamily="34" charset="0"/>
              </a:rPr>
              <a:t>March 2016, </a:t>
            </a:r>
            <a:r>
              <a:rPr lang="en-US" sz="1400" b="1" dirty="0">
                <a:solidFill>
                  <a:srgbClr val="225A7A"/>
                </a:solidFill>
                <a:latin typeface="Arial" panose="020B0604020202020204" pitchFamily="34" charset="0"/>
                <a:cs typeface="Arial" panose="020B0604020202020204" pitchFamily="34" charset="0"/>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anose="020B0604020202020204" pitchFamily="34" charset="0"/>
                <a:cs typeface="Arial" panose="020B0604020202020204" pitchFamily="34" charset="0"/>
              </a:rPr>
              <a:t>High </a:t>
            </a:r>
            <a:r>
              <a:rPr lang="en-US" b="1" dirty="0">
                <a:solidFill>
                  <a:srgbClr val="FFFFFF"/>
                </a:solidFill>
                <a:latin typeface="Arial" panose="020B0604020202020204" pitchFamily="34" charset="0"/>
                <a:cs typeface="Arial" panose="020B0604020202020204" pitchFamily="34" charset="0"/>
              </a:rPr>
              <a:t>unemployment and </a:t>
            </a:r>
            <a:r>
              <a:rPr lang="en-US" b="1" dirty="0" smtClean="0">
                <a:solidFill>
                  <a:srgbClr val="FFFFFF"/>
                </a:solidFill>
                <a:latin typeface="Arial" panose="020B0604020202020204" pitchFamily="34" charset="0"/>
                <a:cs typeface="Arial" panose="020B0604020202020204" pitchFamily="34" charset="0"/>
              </a:rPr>
              <a:t>underemployment constrained </a:t>
            </a:r>
            <a:r>
              <a:rPr lang="en-US" b="1" dirty="0">
                <a:solidFill>
                  <a:srgbClr val="FFFFFF"/>
                </a:solidFill>
                <a:latin typeface="Arial" panose="020B0604020202020204" pitchFamily="34" charset="0"/>
                <a:cs typeface="Arial" panose="020B0604020202020204" pitchFamily="34" charset="0"/>
              </a:rPr>
              <a:t>overall economic </a:t>
            </a:r>
            <a:r>
              <a:rPr lang="en-US" b="1" dirty="0" smtClean="0">
                <a:solidFill>
                  <a:srgbClr val="FFFFFF"/>
                </a:solidFill>
                <a:latin typeface="Arial" panose="020B0604020202020204" pitchFamily="34" charset="0"/>
                <a:cs typeface="Arial" panose="020B0604020202020204" pitchFamily="34" charset="0"/>
              </a:rPr>
              <a:t>growth for years, </a:t>
            </a:r>
            <a:r>
              <a:rPr lang="en-US" b="1" dirty="0">
                <a:solidFill>
                  <a:srgbClr val="FFFFFF"/>
                </a:solidFill>
                <a:latin typeface="Arial" panose="020B0604020202020204" pitchFamily="34" charset="0"/>
                <a:cs typeface="Arial" panose="020B0604020202020204" pitchFamily="34" charset="0"/>
              </a:rPr>
              <a:t>but the job market </a:t>
            </a:r>
            <a:r>
              <a:rPr lang="en-US" b="1" dirty="0" smtClean="0">
                <a:solidFill>
                  <a:srgbClr val="FFFFFF"/>
                </a:solidFill>
                <a:latin typeface="Arial" panose="020B0604020202020204" pitchFamily="34" charset="0"/>
                <a:cs typeface="Arial" panose="020B0604020202020204" pitchFamily="34" charset="0"/>
              </a:rPr>
              <a:t>is clearly </a:t>
            </a:r>
            <a:r>
              <a:rPr lang="en-US" b="1" dirty="0">
                <a:solidFill>
                  <a:srgbClr val="FFFFFF"/>
                </a:solidFill>
                <a:latin typeface="Arial" panose="020B0604020202020204" pitchFamily="34" charset="0"/>
                <a:cs typeface="Arial" panose="020B0604020202020204" pitchFamily="34" charset="0"/>
              </a:rPr>
              <a:t>improving.</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27</a:t>
            </a:fld>
            <a:endParaRPr lang="en-US"/>
          </a:p>
        </p:txBody>
      </p:sp>
      <p:sp>
        <p:nvSpPr>
          <p:cNvPr id="18" name="AutoShape 38"/>
          <p:cNvSpPr>
            <a:spLocks noChangeArrowheads="1"/>
          </p:cNvSpPr>
          <p:nvPr/>
        </p:nvSpPr>
        <p:spPr bwMode="blackWhite">
          <a:xfrm>
            <a:off x="2093913" y="2204388"/>
            <a:ext cx="1639887" cy="903313"/>
          </a:xfrm>
          <a:prstGeom prst="wedgeRectCallout">
            <a:avLst>
              <a:gd name="adj1" fmla="val 69854"/>
              <a:gd name="adj2" fmla="val 191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anose="020B0604020202020204" pitchFamily="34" charset="0"/>
                <a:cs typeface="Arial" panose="020B0604020202020204" pitchFamily="34" charset="0"/>
              </a:rPr>
              <a:t>U-6 went from 8.0% in March 2007 to 17.5% in </a:t>
            </a:r>
            <a:br>
              <a:rPr lang="en-US" sz="1400" b="1" dirty="0">
                <a:solidFill>
                  <a:schemeClr val="bg1"/>
                </a:solidFill>
                <a:latin typeface="Arial" panose="020B0604020202020204" pitchFamily="34" charset="0"/>
                <a:cs typeface="Arial" panose="020B0604020202020204" pitchFamily="34" charset="0"/>
              </a:rPr>
            </a:br>
            <a:r>
              <a:rPr lang="en-US" sz="1400" b="1" dirty="0">
                <a:solidFill>
                  <a:schemeClr val="bg1"/>
                </a:solidFill>
                <a:latin typeface="Arial" panose="020B0604020202020204" pitchFamily="34" charset="0"/>
                <a:cs typeface="Arial" panose="020B0604020202020204" pitchFamily="34" charset="0"/>
              </a:rPr>
              <a:t>October </a:t>
            </a:r>
            <a:r>
              <a:rPr lang="en-US" sz="1400" b="1" dirty="0" smtClean="0">
                <a:solidFill>
                  <a:schemeClr val="bg1"/>
                </a:solidFill>
                <a:latin typeface="Arial" panose="020B0604020202020204" pitchFamily="34" charset="0"/>
                <a:cs typeface="Arial" panose="020B0604020202020204" pitchFamily="34" charset="0"/>
              </a:rPr>
              <a:t>2009</a:t>
            </a:r>
            <a:endParaRPr lang="en-US" sz="1400" b="1" dirty="0">
              <a:solidFill>
                <a:schemeClr val="bg1"/>
              </a:solidFill>
              <a:latin typeface="Arial" panose="020B0604020202020204" pitchFamily="34" charset="0"/>
              <a:cs typeface="Arial" panose="020B0604020202020204" pitchFamily="34" charset="0"/>
            </a:endParaRPr>
          </a:p>
        </p:txBody>
      </p:sp>
      <p:sp>
        <p:nvSpPr>
          <p:cNvPr id="17" name="Rectangle 7"/>
          <p:cNvSpPr>
            <a:spLocks noChangeArrowheads="1"/>
          </p:cNvSpPr>
          <p:nvPr/>
        </p:nvSpPr>
        <p:spPr bwMode="grayWhite">
          <a:xfrm>
            <a:off x="1059254" y="3363904"/>
            <a:ext cx="2796466" cy="673240"/>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19" name="AutoShape 38"/>
          <p:cNvSpPr>
            <a:spLocks noChangeArrowheads="1"/>
          </p:cNvSpPr>
          <p:nvPr/>
        </p:nvSpPr>
        <p:spPr bwMode="blackWhite">
          <a:xfrm>
            <a:off x="6033315" y="1741165"/>
            <a:ext cx="1646255" cy="527006"/>
          </a:xfrm>
          <a:prstGeom prst="wedgeRectCallout">
            <a:avLst>
              <a:gd name="adj1" fmla="val -184902"/>
              <a:gd name="adj2" fmla="val 2650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anose="020B0604020202020204" pitchFamily="34" charset="0"/>
                <a:cs typeface="Arial" panose="020B0604020202020204" pitchFamily="34" charset="0"/>
              </a:rPr>
              <a:t>For U-6, 8</a:t>
            </a:r>
            <a:r>
              <a:rPr lang="en-US" sz="1400" b="1" dirty="0">
                <a:solidFill>
                  <a:schemeClr val="bg1"/>
                </a:solidFill>
                <a:latin typeface="Arial" panose="020B0604020202020204" pitchFamily="34" charset="0"/>
                <a:cs typeface="Arial" panose="020B0604020202020204" pitchFamily="34" charset="0"/>
              </a:rPr>
              <a:t>% to 10% is “normal.”</a:t>
            </a:r>
          </a:p>
        </p:txBody>
      </p:sp>
    </p:spTree>
    <p:extLst>
      <p:ext uri="{BB962C8B-B14F-4D97-AF65-F5344CB8AC3E}">
        <p14:creationId xmlns:p14="http://schemas.microsoft.com/office/powerpoint/2010/main" val="625294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7"/>
                                        </p:tgtEl>
                                        <p:attrNameLst>
                                          <p:attrName>style.visibility</p:attrName>
                                        </p:attrNameLst>
                                      </p:cBhvr>
                                      <p:to>
                                        <p:strVal val="visible"/>
                                      </p:to>
                                    </p:set>
                                    <p:animEffect transition="in" filter="barn(inHorizontal)">
                                      <p:cBhvr>
                                        <p:cTn id="23" dur="500"/>
                                        <p:tgtEl>
                                          <p:spTgt spid="17"/>
                                        </p:tgtEl>
                                      </p:cBhvr>
                                    </p:animEffect>
                                  </p:childTnLst>
                                </p:cTn>
                              </p:par>
                            </p:childTnLst>
                          </p:cTn>
                        </p:par>
                        <p:par>
                          <p:cTn id="24" fill="hold">
                            <p:stCondLst>
                              <p:cond delay="5000"/>
                            </p:stCondLst>
                            <p:childTnLst>
                              <p:par>
                                <p:cTn id="25" presetID="22" presetClass="entr" presetSubtype="8" fill="hold" grpId="0" nodeType="afterEffect">
                                  <p:stCondLst>
                                    <p:cond delay="50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14" grpId="0" animBg="1"/>
      <p:bldP spid="18" grpId="0" animBg="1"/>
      <p:bldP spid="17"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28</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ext uri="{D42A27DB-BD31-4B8C-83A1-F6EECF244321}">
                <p14:modId xmlns:p14="http://schemas.microsoft.com/office/powerpoint/2010/main" val="849692061"/>
              </p:ext>
            </p:extLst>
          </p:nvPr>
        </p:nvGraphicFramePr>
        <p:xfrm>
          <a:off x="244475" y="1873250"/>
          <a:ext cx="8539163" cy="4383088"/>
        </p:xfrm>
        <a:graphic>
          <a:graphicData uri="http://schemas.openxmlformats.org/presentationml/2006/ole">
            <mc:AlternateContent xmlns:mc="http://schemas.openxmlformats.org/markup-compatibility/2006">
              <mc:Choice xmlns:v="urn:schemas-microsoft-com:vml" Requires="v">
                <p:oleObj spid="_x0000_s28636240" name="Chart" r:id="rId4" imgW="5480158" imgH="2813027" progId="MSGraph.Chart.8">
                  <p:embed followColorScheme="full"/>
                </p:oleObj>
              </mc:Choice>
              <mc:Fallback>
                <p:oleObj name="Chart" r:id="rId4" imgW="5480158" imgH="2813027" progId="MSGraph.Chart.8">
                  <p:embed followColorScheme="full"/>
                  <p:pic>
                    <p:nvPicPr>
                      <p:cNvPr id="0" name=""/>
                      <p:cNvPicPr>
                        <a:picLocks noChangeAspect="1" noChangeArrowheads="1"/>
                      </p:cNvPicPr>
                      <p:nvPr/>
                    </p:nvPicPr>
                    <p:blipFill>
                      <a:blip r:embed="rId5"/>
                      <a:srcRect/>
                      <a:stretch>
                        <a:fillRect/>
                      </a:stretch>
                    </p:blipFill>
                    <p:spPr bwMode="auto">
                      <a:xfrm>
                        <a:off x="244475" y="1873250"/>
                        <a:ext cx="8539163" cy="438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29204"/>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(4/16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2017:Q4F</a:t>
            </a:r>
            <a:r>
              <a:rPr lang="en-US" sz="1600" b="1" dirty="0">
                <a:solidFill>
                  <a:srgbClr val="225A7A"/>
                </a:solidFill>
              </a:rPr>
              <a:t>*</a:t>
            </a:r>
          </a:p>
        </p:txBody>
      </p:sp>
      <p:sp>
        <p:nvSpPr>
          <p:cNvPr id="12" name="AutoShape 7"/>
          <p:cNvSpPr>
            <a:spLocks noChangeArrowheads="1"/>
          </p:cNvSpPr>
          <p:nvPr/>
        </p:nvSpPr>
        <p:spPr bwMode="blackWhite">
          <a:xfrm>
            <a:off x="2654299" y="3897255"/>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4.4% by Q4 of 2016.</a:t>
            </a:r>
            <a:endParaRPr lang="en-US" sz="1400" b="1" dirty="0">
              <a:cs typeface="+mn-cs"/>
            </a:endParaRPr>
          </a:p>
        </p:txBody>
      </p:sp>
      <p:sp>
        <p:nvSpPr>
          <p:cNvPr id="13" name="AutoShape 5"/>
          <p:cNvSpPr>
            <a:spLocks noChangeArrowheads="1"/>
          </p:cNvSpPr>
          <p:nvPr/>
        </p:nvSpPr>
        <p:spPr bwMode="blackWhite">
          <a:xfrm>
            <a:off x="6727352" y="2828869"/>
            <a:ext cx="2155582" cy="1066800"/>
          </a:xfrm>
          <a:prstGeom prst="wedgeRectCallout">
            <a:avLst>
              <a:gd name="adj1" fmla="val 6272"/>
              <a:gd name="adj2" fmla="val 1136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downwards </a:t>
            </a:r>
            <a:r>
              <a:rPr lang="en-US" sz="1600" b="1" dirty="0">
                <a:solidFill>
                  <a:schemeClr val="bg1"/>
                </a:solidFill>
                <a:cs typeface="+mn-cs"/>
              </a:rPr>
              <a:t>for </a:t>
            </a:r>
            <a:r>
              <a:rPr lang="en-US" sz="1600" b="1" dirty="0" smtClean="0">
                <a:solidFill>
                  <a:schemeClr val="bg1"/>
                </a:solidFill>
                <a:cs typeface="+mn-cs"/>
              </a:rPr>
              <a:t>2016</a:t>
            </a:r>
            <a:endParaRPr lang="en-US" sz="1600" b="1" dirty="0">
              <a:solidFill>
                <a:schemeClr val="bg1"/>
              </a:solidFill>
              <a:cs typeface="+mn-cs"/>
            </a:endParaRPr>
          </a:p>
        </p:txBody>
      </p:sp>
    </p:spTree>
    <p:extLst>
      <p:ext uri="{BB962C8B-B14F-4D97-AF65-F5344CB8AC3E}">
        <p14:creationId xmlns:p14="http://schemas.microsoft.com/office/powerpoint/2010/main" val="35205535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6C33831D-C598-4A0B-9203-B736337DDAF7}" type="slidenum">
              <a:rPr lang="en-US" altLang="en-US" sz="900" smtClean="0"/>
              <a:pPr>
                <a:lnSpc>
                  <a:spcPct val="85000"/>
                </a:lnSpc>
                <a:spcBef>
                  <a:spcPct val="20000"/>
                </a:spcBef>
                <a:buClrTx/>
                <a:buFontTx/>
                <a:buNone/>
              </a:pPr>
              <a:t>29</a:t>
            </a:fld>
            <a:endParaRPr lang="en-US" altLang="en-US" sz="900" dirty="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sz="2600" dirty="0" smtClean="0">
                <a:latin typeface="Arial" panose="020B0604020202020204" pitchFamily="34" charset="0"/>
              </a:rPr>
              <a:t>Unemployment Rates by State, March 2016:</a:t>
            </a:r>
            <a:br>
              <a:rPr lang="en-US" altLang="en-US" sz="2600" dirty="0" smtClean="0">
                <a:latin typeface="Arial" panose="020B0604020202020204" pitchFamily="34" charset="0"/>
              </a:rPr>
            </a:br>
            <a:r>
              <a:rPr lang="en-US" altLang="en-US" sz="2600"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ext uri="{D42A27DB-BD31-4B8C-83A1-F6EECF244321}">
                <p14:modId xmlns:p14="http://schemas.microsoft.com/office/powerpoint/2010/main" val="590931689"/>
              </p:ext>
            </p:extLst>
          </p:nvPr>
        </p:nvGraphicFramePr>
        <p:xfrm>
          <a:off x="9525" y="1535113"/>
          <a:ext cx="9144000" cy="4740275"/>
        </p:xfrm>
        <a:graphic>
          <a:graphicData uri="http://schemas.openxmlformats.org/presentationml/2006/ole">
            <mc:AlternateContent xmlns:mc="http://schemas.openxmlformats.org/markup-compatibility/2006">
              <mc:Choice xmlns:v="urn:schemas-microsoft-com:vml" Requires="v">
                <p:oleObj spid="_x0000_s28647497"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9525" y="1535113"/>
                        <a:ext cx="91440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0" y="6367463"/>
            <a:ext cx="9017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altLang="en-US" sz="1100" dirty="0"/>
              <a:t>*Provisional figures </a:t>
            </a:r>
            <a:r>
              <a:rPr lang="en-US" altLang="en-US" sz="1100" dirty="0" smtClean="0"/>
              <a:t>for March 2016, </a:t>
            </a:r>
            <a:r>
              <a:rPr lang="en-US" altLang="en-US" sz="1100" dirty="0"/>
              <a:t>seasonally adjusted.</a:t>
            </a:r>
          </a:p>
          <a:p>
            <a:pPr>
              <a:lnSpc>
                <a:spcPct val="70000"/>
              </a:lnSpc>
              <a:spcBef>
                <a:spcPct val="50000"/>
              </a:spcBef>
              <a:buClr>
                <a:srgbClr val="FF3300"/>
              </a:buClr>
              <a:buFont typeface="Wingdings" panose="05000000000000000000" pitchFamily="2" charset="2"/>
              <a:buNone/>
            </a:pPr>
            <a:r>
              <a:rPr lang="en-US" altLang="en-US" sz="1100" dirty="0"/>
              <a:t>Sources: US Bureau of Labor Statistics; Insurance Information Institute.		</a:t>
            </a:r>
          </a:p>
        </p:txBody>
      </p:sp>
      <p:sp>
        <p:nvSpPr>
          <p:cNvPr id="7" name="AutoShape 6"/>
          <p:cNvSpPr>
            <a:spLocks noChangeArrowheads="1"/>
          </p:cNvSpPr>
          <p:nvPr/>
        </p:nvSpPr>
        <p:spPr bwMode="blackWhite">
          <a:xfrm>
            <a:off x="5105400" y="1154113"/>
            <a:ext cx="3495675" cy="1111567"/>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nSpc>
                <a:spcPct val="90000"/>
              </a:lnSpc>
              <a:spcBef>
                <a:spcPct val="50000"/>
              </a:spcBef>
              <a:buClr>
                <a:schemeClr val="bg1"/>
              </a:buClr>
              <a:defRPr/>
            </a:pPr>
            <a:r>
              <a:rPr lang="en-US" sz="1400" b="1" dirty="0" smtClean="0">
                <a:solidFill>
                  <a:schemeClr val="bg1"/>
                </a:solidFill>
                <a:latin typeface="Arial" charset="0"/>
              </a:rPr>
              <a:t/>
            </a:r>
            <a:br>
              <a:rPr lang="en-US" sz="1400" b="1" dirty="0" smtClean="0">
                <a:solidFill>
                  <a:schemeClr val="bg1"/>
                </a:solidFill>
                <a:latin typeface="Arial" charset="0"/>
              </a:rPr>
            </a:br>
            <a:r>
              <a:rPr lang="en-US" sz="1400" b="1" dirty="0" smtClean="0">
                <a:solidFill>
                  <a:schemeClr val="bg1"/>
                </a:solidFill>
                <a:latin typeface="Arial" charset="0"/>
              </a:rPr>
              <a:t/>
            </a:r>
            <a:br>
              <a:rPr lang="en-US" sz="1400" b="1" dirty="0" smtClean="0">
                <a:solidFill>
                  <a:schemeClr val="bg1"/>
                </a:solidFill>
                <a:latin typeface="Arial" charset="0"/>
              </a:rPr>
            </a:br>
            <a:r>
              <a:rPr lang="en-US" sz="1400" b="1" dirty="0" smtClean="0">
                <a:solidFill>
                  <a:schemeClr val="bg1"/>
                </a:solidFill>
                <a:latin typeface="Arial" charset="0"/>
              </a:rPr>
              <a:t/>
            </a:r>
            <a:br>
              <a:rPr lang="en-US" sz="1400" b="1" dirty="0" smtClean="0">
                <a:solidFill>
                  <a:schemeClr val="bg1"/>
                </a:solidFill>
                <a:latin typeface="Arial" charset="0"/>
              </a:rPr>
            </a:br>
            <a:r>
              <a:rPr lang="en-US" sz="1400" b="1" dirty="0" smtClean="0">
                <a:solidFill>
                  <a:schemeClr val="bg1"/>
                </a:solidFill>
                <a:latin typeface="Arial" charset="0"/>
              </a:rPr>
              <a:t>In March</a:t>
            </a:r>
            <a:r>
              <a:rPr lang="en-US" sz="1400" b="1" dirty="0">
                <a:solidFill>
                  <a:schemeClr val="bg1"/>
                </a:solidFill>
                <a:latin typeface="Arial" charset="0"/>
              </a:rPr>
              <a:t>, </a:t>
            </a:r>
            <a:r>
              <a:rPr lang="en-US" sz="1400" b="1" dirty="0" smtClean="0">
                <a:solidFill>
                  <a:schemeClr val="bg1"/>
                </a:solidFill>
                <a:latin typeface="Arial" charset="0"/>
              </a:rPr>
              <a:t>21 </a:t>
            </a:r>
            <a:r>
              <a:rPr lang="en-US" sz="1400" b="1" dirty="0">
                <a:solidFill>
                  <a:schemeClr val="bg1"/>
                </a:solidFill>
                <a:latin typeface="Arial" charset="0"/>
              </a:rPr>
              <a:t>states had over-the-month unemployment rate decreases, 15 states had increases, and 14 states and the District of Columbia had no change</a:t>
            </a:r>
            <a:r>
              <a:rPr lang="en-US" sz="1400" b="1" dirty="0" smtClean="0">
                <a:solidFill>
                  <a:schemeClr val="bg1"/>
                </a:solidFill>
                <a:latin typeface="Arial" charset="0"/>
              </a:rPr>
              <a:t>.</a:t>
            </a:r>
            <a:endParaRPr lang="en-US" sz="1400" b="1" dirty="0">
              <a:solidFill>
                <a:schemeClr val="bg1"/>
              </a:solidFill>
              <a:latin typeface="Arial" charset="0"/>
            </a:endParaRPr>
          </a:p>
          <a:p>
            <a:pPr>
              <a:lnSpc>
                <a:spcPct val="90000"/>
              </a:lnSpc>
              <a:spcBef>
                <a:spcPct val="50000"/>
              </a:spcBef>
              <a:buClr>
                <a:schemeClr val="bg1"/>
              </a:buClr>
              <a:defRPr/>
            </a:pPr>
            <a:endParaRPr lang="en-US" sz="1400" b="1" dirty="0">
              <a:solidFill>
                <a:schemeClr val="bg1"/>
              </a:solidFill>
              <a:latin typeface="Arial" charset="0"/>
            </a:endParaRPr>
          </a:p>
          <a:p>
            <a:pPr>
              <a:lnSpc>
                <a:spcPct val="90000"/>
              </a:lnSpc>
              <a:spcBef>
                <a:spcPct val="50000"/>
              </a:spcBef>
              <a:buClr>
                <a:schemeClr val="bg1"/>
              </a:buClr>
              <a:defRPr/>
            </a:pPr>
            <a:endParaRPr lang="en-US" sz="1400" b="1" dirty="0">
              <a:solidFill>
                <a:schemeClr val="bg1"/>
              </a:solidFill>
              <a:latin typeface="Arial" charset="0"/>
            </a:endParaRPr>
          </a:p>
        </p:txBody>
      </p:sp>
      <p:sp>
        <p:nvSpPr>
          <p:cNvPr id="8" name="AutoShape 7"/>
          <p:cNvSpPr>
            <a:spLocks noChangeArrowheads="1"/>
          </p:cNvSpPr>
          <p:nvPr/>
        </p:nvSpPr>
        <p:spPr bwMode="blackWhite">
          <a:xfrm>
            <a:off x="2379246" y="3729038"/>
            <a:ext cx="3064284" cy="1371600"/>
          </a:xfrm>
          <a:prstGeom prst="wedgeRectCallout">
            <a:avLst>
              <a:gd name="adj1" fmla="val -73461"/>
              <a:gd name="adj2" fmla="val 1500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Residual impacts of the housing collapse, weak economies are holding back several states</a:t>
            </a:r>
            <a:endParaRPr lang="en-US" sz="2000" b="1" dirty="0">
              <a:solidFill>
                <a:srgbClr val="FFFFFF"/>
              </a:solidFill>
            </a:endParaRPr>
          </a:p>
        </p:txBody>
      </p:sp>
    </p:spTree>
    <p:extLst>
      <p:ext uri="{BB962C8B-B14F-4D97-AF65-F5344CB8AC3E}">
        <p14:creationId xmlns:p14="http://schemas.microsoft.com/office/powerpoint/2010/main" val="1548868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1991–2015</a:t>
            </a:r>
          </a:p>
        </p:txBody>
      </p:sp>
      <p:sp>
        <p:nvSpPr>
          <p:cNvPr id="14339" name="Text Box 5"/>
          <p:cNvSpPr txBox="1">
            <a:spLocks noChangeArrowheads="1"/>
          </p:cNvSpPr>
          <p:nvPr/>
        </p:nvSpPr>
        <p:spPr bwMode="auto">
          <a:xfrm>
            <a:off x="832357" y="1067118"/>
            <a:ext cx="2374900" cy="2493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2011 ROAS</a:t>
            </a:r>
            <a:r>
              <a:rPr lang="en-US" sz="1200" baseline="30000" dirty="0">
                <a:solidFill>
                  <a:srgbClr val="000000"/>
                </a:solidFill>
              </a:rPr>
              <a:t>1</a:t>
            </a:r>
            <a:r>
              <a:rPr lang="en-US" sz="12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2012 ROAS</a:t>
            </a:r>
            <a:r>
              <a:rPr lang="en-US" sz="1200" baseline="30000" dirty="0">
                <a:solidFill>
                  <a:srgbClr val="000000"/>
                </a:solidFill>
              </a:rPr>
              <a:t>1</a:t>
            </a:r>
            <a:r>
              <a:rPr lang="en-US" sz="12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2013 </a:t>
            </a:r>
            <a:r>
              <a:rPr lang="en-US" sz="1200" dirty="0">
                <a:solidFill>
                  <a:srgbClr val="000000"/>
                </a:solidFill>
              </a:rPr>
              <a:t>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10.2%</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2014</a:t>
            </a:r>
            <a:r>
              <a:rPr lang="en-US" sz="1200" dirty="0">
                <a:solidFill>
                  <a:srgbClr val="000000"/>
                </a:solidFill>
              </a:rPr>
              <a:t> 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8.4%</a:t>
            </a:r>
          </a:p>
          <a:p>
            <a:pPr>
              <a:lnSpc>
                <a:spcPct val="90000"/>
              </a:lnSpc>
              <a:spcBef>
                <a:spcPct val="20000"/>
              </a:spcBef>
              <a:buClr>
                <a:srgbClr val="FF6801"/>
              </a:buClr>
              <a:buFont typeface="Wingdings" panose="05000000000000000000" pitchFamily="2" charset="2"/>
              <a:buChar char="n"/>
            </a:pPr>
            <a:r>
              <a:rPr lang="en-US" sz="1200" dirty="0" smtClean="0">
                <a:solidFill>
                  <a:srgbClr val="000000"/>
                </a:solidFill>
              </a:rPr>
              <a:t>2015 ROAS </a:t>
            </a:r>
            <a:r>
              <a:rPr lang="en-US" sz="1200" dirty="0">
                <a:solidFill>
                  <a:srgbClr val="000000"/>
                </a:solidFill>
              </a:rPr>
              <a:t>= </a:t>
            </a:r>
            <a:r>
              <a:rPr lang="en-US" sz="1200" dirty="0" smtClean="0">
                <a:solidFill>
                  <a:srgbClr val="000000"/>
                </a:solidFill>
              </a:rPr>
              <a:t>8.4%</a:t>
            </a:r>
            <a:endParaRPr lang="en-US" sz="1200" dirty="0">
              <a:solidFill>
                <a:srgbClr val="000000"/>
              </a:solidFill>
            </a:endParaRPr>
          </a:p>
          <a:p>
            <a:pPr fontAlgn="base">
              <a:lnSpc>
                <a:spcPct val="90000"/>
              </a:lnSpc>
              <a:spcBef>
                <a:spcPct val="20000"/>
              </a:spcBef>
              <a:spcAft>
                <a:spcPct val="0"/>
              </a:spcAft>
              <a:buClr>
                <a:srgbClr val="FF6801"/>
              </a:buClr>
              <a:buFont typeface="Wingdings" panose="05000000000000000000" pitchFamily="2" charset="2"/>
              <a:buChar char="n"/>
            </a:pPr>
            <a:endParaRPr lang="en-US" sz="1200" dirty="0" smtClean="0">
              <a:solidFill>
                <a:srgbClr val="000000"/>
              </a:solidFill>
            </a:endParaRPr>
          </a:p>
        </p:txBody>
      </p:sp>
      <p:sp>
        <p:nvSpPr>
          <p:cNvPr id="14340" name="Rectangle 5"/>
          <p:cNvSpPr>
            <a:spLocks noChangeArrowheads="1"/>
          </p:cNvSpPr>
          <p:nvPr/>
        </p:nvSpPr>
        <p:spPr bwMode="auto">
          <a:xfrm>
            <a:off x="-268014" y="6267069"/>
            <a:ext cx="9412014"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050" dirty="0">
                <a:solidFill>
                  <a:srgbClr val="000000"/>
                </a:solidFill>
              </a:rPr>
              <a:t>ROE figures are GAAP; </a:t>
            </a:r>
            <a:r>
              <a:rPr lang="en-US" sz="1050" baseline="30000" dirty="0">
                <a:solidFill>
                  <a:srgbClr val="000000"/>
                </a:solidFill>
              </a:rPr>
              <a:t>1</a:t>
            </a:r>
            <a:r>
              <a:rPr lang="en-US" sz="1050" dirty="0">
                <a:solidFill>
                  <a:srgbClr val="000000"/>
                </a:solidFill>
              </a:rPr>
              <a:t>Return on avg. surplus.  Excluding Mortgage &amp; Financial Guaranty insurers yields </a:t>
            </a:r>
            <a:r>
              <a:rPr lang="en-US" sz="1050" dirty="0" smtClean="0">
                <a:solidFill>
                  <a:srgbClr val="000000"/>
                </a:solidFill>
              </a:rPr>
              <a:t>a 8.2% ROAS in 2014, 9.8% </a:t>
            </a:r>
            <a:r>
              <a:rPr lang="en-US" sz="1050" dirty="0">
                <a:solidFill>
                  <a:srgbClr val="000000"/>
                </a:solidFill>
              </a:rPr>
              <a:t>ROAS </a:t>
            </a:r>
            <a:r>
              <a:rPr lang="en-US" sz="1050" dirty="0" smtClean="0">
                <a:solidFill>
                  <a:srgbClr val="000000"/>
                </a:solidFill>
              </a:rPr>
              <a:t>in 2013, </a:t>
            </a:r>
            <a:r>
              <a:rPr lang="en-US" sz="1050" dirty="0">
                <a:solidFill>
                  <a:srgbClr val="000000"/>
                </a:solidFill>
              </a:rPr>
              <a:t>6.2% ROAS in 2012, 4.7% ROAS for 2011, 7.6% for 2010 and 7.4% for </a:t>
            </a:r>
            <a:r>
              <a:rPr lang="en-US" sz="1050" dirty="0" smtClean="0">
                <a:solidFill>
                  <a:srgbClr val="000000"/>
                </a:solidFill>
              </a:rPr>
              <a:t>2009; 2015E is annualized figure based actual figure through Q3 of $44.0</a:t>
            </a:r>
            <a:endParaRPr lang="en-US" sz="1050" dirty="0">
              <a:solidFill>
                <a:srgbClr val="000000"/>
              </a:solidFill>
            </a:endParaRPr>
          </a:p>
          <a:p>
            <a:pPr fontAlgn="base">
              <a:lnSpc>
                <a:spcPct val="85000"/>
              </a:lnSpc>
              <a:spcBef>
                <a:spcPct val="25000"/>
              </a:spcBef>
              <a:spcAft>
                <a:spcPct val="0"/>
              </a:spcAft>
              <a:buClr>
                <a:srgbClr val="FF6801"/>
              </a:buClr>
            </a:pPr>
            <a:r>
              <a:rPr lang="en-US" sz="1050" dirty="0">
                <a:solidFill>
                  <a:srgbClr val="000000"/>
                </a:solidFill>
              </a:rPr>
              <a:t>Sources: A.M. Best, </a:t>
            </a:r>
            <a:r>
              <a:rPr lang="en-US" sz="1050" dirty="0" smtClean="0">
                <a:solidFill>
                  <a:srgbClr val="000000"/>
                </a:solidFill>
              </a:rPr>
              <a:t>ISO; Insurance </a:t>
            </a:r>
            <a:r>
              <a:rPr lang="en-US" sz="1050" dirty="0">
                <a:solidFill>
                  <a:srgbClr val="000000"/>
                </a:solidFill>
              </a:rPr>
              <a:t>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3626017437"/>
              </p:ext>
            </p:extLst>
          </p:nvPr>
        </p:nvGraphicFramePr>
        <p:xfrm>
          <a:off x="96398" y="1395273"/>
          <a:ext cx="8748712" cy="5064125"/>
        </p:xfrm>
        <a:graphic>
          <a:graphicData uri="http://schemas.openxmlformats.org/presentationml/2006/ole">
            <mc:AlternateContent xmlns:mc="http://schemas.openxmlformats.org/markup-compatibility/2006">
              <mc:Choice xmlns:v="urn:schemas-microsoft-com:vml" Requires="v">
                <p:oleObj spid="_x0000_s28561572" name="Chart" r:id="rId5" imgW="5810133" imgH="3365408" progId="MSGraph.Chart.8">
                  <p:embed followColorScheme="full"/>
                </p:oleObj>
              </mc:Choice>
              <mc:Fallback>
                <p:oleObj name="Chart" r:id="rId5" imgW="5810133" imgH="3365408" progId="MSGraph.Chart.8">
                  <p:embed followColorScheme="full"/>
                  <p:pic>
                    <p:nvPicPr>
                      <p:cNvPr id="0" name=""/>
                      <p:cNvPicPr>
                        <a:picLocks noChangeArrowheads="1"/>
                      </p:cNvPicPr>
                      <p:nvPr/>
                    </p:nvPicPr>
                    <p:blipFill>
                      <a:blip r:embed="rId6"/>
                      <a:srcRect/>
                      <a:stretch>
                        <a:fillRect/>
                      </a:stretch>
                    </p:blipFill>
                    <p:spPr bwMode="auto">
                      <a:xfrm>
                        <a:off x="96398" y="1395273"/>
                        <a:ext cx="87487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242086" y="1323518"/>
            <a:ext cx="1591274" cy="1203994"/>
          </a:xfrm>
          <a:prstGeom prst="wedgeRectCallout">
            <a:avLst>
              <a:gd name="adj1" fmla="val 96888"/>
              <a:gd name="adj2" fmla="val 115411"/>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in 2015 was on par with 2014; ROE unchanged at 8.4%</a:t>
            </a:r>
            <a:endParaRPr lang="en-US" sz="1400" b="1" dirty="0">
              <a:solidFill>
                <a:srgbClr val="000000"/>
              </a:solidFill>
            </a:endParaRPr>
          </a:p>
        </p:txBody>
      </p:sp>
      <p:sp>
        <p:nvSpPr>
          <p:cNvPr id="2" name="TextBox 1"/>
          <p:cNvSpPr txBox="1"/>
          <p:nvPr/>
        </p:nvSpPr>
        <p:spPr>
          <a:xfrm>
            <a:off x="73924" y="1118274"/>
            <a:ext cx="940239"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latin typeface="Arial" charset="0"/>
                <a:cs typeface="Arial" charset="0"/>
              </a:rPr>
              <a:t>$ Millions</a:t>
            </a:r>
            <a:endParaRPr lang="en-US" sz="1200"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23353701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28F0D3D-4E77-4C5F-892B-176CC0F7E22D}" type="slidenum">
              <a:rPr lang="en-US" altLang="en-US" sz="900" smtClean="0"/>
              <a:pPr>
                <a:lnSpc>
                  <a:spcPct val="85000"/>
                </a:lnSpc>
                <a:spcBef>
                  <a:spcPct val="20000"/>
                </a:spcBef>
                <a:buClrTx/>
                <a:buFontTx/>
                <a:buNone/>
              </a:pPr>
              <a:t>30</a:t>
            </a:fld>
            <a:endParaRPr lang="en-US" altLang="en-US" sz="900" dirty="0" smtClean="0"/>
          </a:p>
        </p:txBody>
      </p:sp>
      <p:graphicFrame>
        <p:nvGraphicFramePr>
          <p:cNvPr id="7171" name="Object 3"/>
          <p:cNvGraphicFramePr>
            <a:graphicFrameLocks noGrp="1" noChangeAspect="1"/>
          </p:cNvGraphicFramePr>
          <p:nvPr>
            <p:ph idx="4294967295"/>
            <p:extLst>
              <p:ext uri="{D42A27DB-BD31-4B8C-83A1-F6EECF244321}">
                <p14:modId xmlns:p14="http://schemas.microsoft.com/office/powerpoint/2010/main" val="1347720302"/>
              </p:ext>
            </p:extLst>
          </p:nvPr>
        </p:nvGraphicFramePr>
        <p:xfrm>
          <a:off x="9525" y="1836738"/>
          <a:ext cx="9132888" cy="4733925"/>
        </p:xfrm>
        <a:graphic>
          <a:graphicData uri="http://schemas.openxmlformats.org/presentationml/2006/ole">
            <mc:AlternateContent xmlns:mc="http://schemas.openxmlformats.org/markup-compatibility/2006">
              <mc:Choice xmlns:v="urn:schemas-microsoft-com:vml" Requires="v">
                <p:oleObj spid="_x0000_s28648521"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9525" y="1836738"/>
                        <a:ext cx="9132888"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2600" b="1" dirty="0">
                <a:solidFill>
                  <a:schemeClr val="accent1"/>
                </a:solidFill>
              </a:rPr>
              <a:t>Unemployment Rates by State, </a:t>
            </a:r>
            <a:r>
              <a:rPr lang="en-US" altLang="en-US" sz="2600" b="1" dirty="0" smtClean="0">
                <a:solidFill>
                  <a:schemeClr val="accent1"/>
                </a:solidFill>
              </a:rPr>
              <a:t>March 2016: </a:t>
            </a:r>
            <a:endParaRPr lang="en-US" altLang="en-US" sz="2600" b="1" dirty="0">
              <a:solidFill>
                <a:schemeClr val="accent1"/>
              </a:solidFill>
            </a:endParaRPr>
          </a:p>
          <a:p>
            <a:pPr>
              <a:lnSpc>
                <a:spcPct val="100000"/>
              </a:lnSpc>
              <a:spcBef>
                <a:spcPct val="0"/>
              </a:spcBef>
              <a:buClrTx/>
              <a:buFontTx/>
              <a:buNone/>
            </a:pPr>
            <a:r>
              <a:rPr lang="en-US" altLang="en-US" sz="2600" b="1" dirty="0">
                <a:solidFill>
                  <a:schemeClr val="accent1"/>
                </a:solidFill>
              </a:rPr>
              <a:t>Lowest 25 States*</a:t>
            </a:r>
          </a:p>
        </p:txBody>
      </p:sp>
      <p:sp>
        <p:nvSpPr>
          <p:cNvPr id="7173" name="Rectangle 7"/>
          <p:cNvSpPr>
            <a:spLocks noChangeArrowheads="1"/>
          </p:cNvSpPr>
          <p:nvPr/>
        </p:nvSpPr>
        <p:spPr bwMode="auto">
          <a:xfrm>
            <a:off x="0" y="6429375"/>
            <a:ext cx="87503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100" dirty="0"/>
              <a:t>*Provisional figures for </a:t>
            </a:r>
            <a:r>
              <a:rPr lang="en-US" altLang="en-US" sz="1100" dirty="0" smtClean="0"/>
              <a:t>March 2016, </a:t>
            </a:r>
            <a:r>
              <a:rPr lang="en-US" altLang="en-US" sz="1100" dirty="0"/>
              <a:t>seasonally adjusted.</a:t>
            </a:r>
          </a:p>
          <a:p>
            <a:pPr eaLnBrk="1" hangingPunct="1">
              <a:lnSpc>
                <a:spcPct val="100000"/>
              </a:lnSpc>
              <a:spcBef>
                <a:spcPct val="0"/>
              </a:spcBef>
              <a:buClrTx/>
              <a:buFontTx/>
              <a:buNone/>
            </a:pPr>
            <a:r>
              <a:rPr lang="en-US" altLang="en-US" sz="1100" dirty="0"/>
              <a:t>Sources: US Bureau of Labor Statistics; Insurance Information Institute.	</a:t>
            </a:r>
          </a:p>
        </p:txBody>
      </p:sp>
      <p:sp>
        <p:nvSpPr>
          <p:cNvPr id="8" name="AutoShape 6"/>
          <p:cNvSpPr>
            <a:spLocks noChangeArrowheads="1"/>
          </p:cNvSpPr>
          <p:nvPr/>
        </p:nvSpPr>
        <p:spPr bwMode="blackWhite">
          <a:xfrm>
            <a:off x="5105400" y="1154113"/>
            <a:ext cx="3495675" cy="1111567"/>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nSpc>
                <a:spcPct val="90000"/>
              </a:lnSpc>
              <a:spcBef>
                <a:spcPct val="50000"/>
              </a:spcBef>
              <a:buClr>
                <a:schemeClr val="bg1"/>
              </a:buClr>
              <a:defRPr/>
            </a:pPr>
            <a:r>
              <a:rPr lang="en-US" sz="1400" b="1" dirty="0" smtClean="0">
                <a:solidFill>
                  <a:schemeClr val="bg1"/>
                </a:solidFill>
                <a:latin typeface="Arial" charset="0"/>
              </a:rPr>
              <a:t/>
            </a:r>
            <a:br>
              <a:rPr lang="en-US" sz="1400" b="1" dirty="0" smtClean="0">
                <a:solidFill>
                  <a:schemeClr val="bg1"/>
                </a:solidFill>
                <a:latin typeface="Arial" charset="0"/>
              </a:rPr>
            </a:br>
            <a:r>
              <a:rPr lang="en-US" sz="1400" b="1" dirty="0" smtClean="0">
                <a:solidFill>
                  <a:schemeClr val="bg1"/>
                </a:solidFill>
                <a:latin typeface="Arial" charset="0"/>
              </a:rPr>
              <a:t/>
            </a:r>
            <a:br>
              <a:rPr lang="en-US" sz="1400" b="1" dirty="0" smtClean="0">
                <a:solidFill>
                  <a:schemeClr val="bg1"/>
                </a:solidFill>
                <a:latin typeface="Arial" charset="0"/>
              </a:rPr>
            </a:br>
            <a:r>
              <a:rPr lang="en-US" sz="1400" b="1" dirty="0" smtClean="0">
                <a:solidFill>
                  <a:schemeClr val="bg1"/>
                </a:solidFill>
                <a:latin typeface="Arial" charset="0"/>
              </a:rPr>
              <a:t/>
            </a:r>
            <a:br>
              <a:rPr lang="en-US" sz="1400" b="1" dirty="0" smtClean="0">
                <a:solidFill>
                  <a:schemeClr val="bg1"/>
                </a:solidFill>
                <a:latin typeface="Arial" charset="0"/>
              </a:rPr>
            </a:br>
            <a:r>
              <a:rPr lang="en-US" sz="1400" b="1" dirty="0" smtClean="0">
                <a:solidFill>
                  <a:schemeClr val="bg1"/>
                </a:solidFill>
                <a:latin typeface="Arial" charset="0"/>
              </a:rPr>
              <a:t>In March, </a:t>
            </a:r>
            <a:r>
              <a:rPr lang="en-US" sz="1400" b="1" dirty="0">
                <a:solidFill>
                  <a:schemeClr val="bg1"/>
                </a:solidFill>
                <a:latin typeface="Arial" charset="0"/>
              </a:rPr>
              <a:t>21 states had over-the-month unemployment rate decreases, 15 states had increases, and 14 states and the District of Columbia had no change.</a:t>
            </a:r>
          </a:p>
          <a:p>
            <a:pPr>
              <a:lnSpc>
                <a:spcPct val="90000"/>
              </a:lnSpc>
              <a:spcBef>
                <a:spcPct val="50000"/>
              </a:spcBef>
              <a:buClr>
                <a:schemeClr val="bg1"/>
              </a:buClr>
              <a:defRPr/>
            </a:pPr>
            <a:endParaRPr lang="en-US" sz="1400" b="1" dirty="0">
              <a:solidFill>
                <a:schemeClr val="bg1"/>
              </a:solidFill>
              <a:latin typeface="Arial" charset="0"/>
            </a:endParaRPr>
          </a:p>
          <a:p>
            <a:pPr>
              <a:lnSpc>
                <a:spcPct val="90000"/>
              </a:lnSpc>
              <a:spcBef>
                <a:spcPct val="50000"/>
              </a:spcBef>
              <a:buClr>
                <a:schemeClr val="bg1"/>
              </a:buClr>
              <a:defRPr/>
            </a:pPr>
            <a:endParaRPr lang="en-US" sz="1400" b="1" dirty="0">
              <a:solidFill>
                <a:schemeClr val="bg1"/>
              </a:solidFill>
              <a:latin typeface="Arial" charset="0"/>
            </a:endParaRPr>
          </a:p>
        </p:txBody>
      </p:sp>
      <p:sp>
        <p:nvSpPr>
          <p:cNvPr id="7" name="AutoShape 7"/>
          <p:cNvSpPr>
            <a:spLocks noChangeArrowheads="1"/>
          </p:cNvSpPr>
          <p:nvPr/>
        </p:nvSpPr>
        <p:spPr bwMode="blackWhite">
          <a:xfrm>
            <a:off x="3971925" y="4100513"/>
            <a:ext cx="2678521" cy="1295912"/>
          </a:xfrm>
          <a:prstGeom prst="wedgeRectCallout">
            <a:avLst>
              <a:gd name="adj1" fmla="val 108614"/>
              <a:gd name="adj2" fmla="val -703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Strength in Energy, Agricultural States-most also avoided housing bust</a:t>
            </a:r>
            <a:endParaRPr lang="en-US" sz="2000" b="1" dirty="0">
              <a:solidFill>
                <a:srgbClr val="FFFFFF"/>
              </a:solidFill>
            </a:endParaRPr>
          </a:p>
        </p:txBody>
      </p:sp>
    </p:spTree>
    <p:extLst>
      <p:ext uri="{BB962C8B-B14F-4D97-AF65-F5344CB8AC3E}">
        <p14:creationId xmlns:p14="http://schemas.microsoft.com/office/powerpoint/2010/main" val="2795584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302CD66C-0127-41DD-861A-62E8A119ABAF}" type="slidenum">
              <a:rPr lang="en-US" altLang="en-US" sz="900"/>
              <a:pPr algn="r">
                <a:lnSpc>
                  <a:spcPct val="85000"/>
                </a:lnSpc>
                <a:spcBef>
                  <a:spcPct val="20000"/>
                </a:spcBef>
              </a:pPr>
              <a:t>31</a:t>
            </a:fld>
            <a:endParaRPr lang="en-US" altLang="en-US" sz="900"/>
          </a:p>
        </p:txBody>
      </p:sp>
      <p:sp>
        <p:nvSpPr>
          <p:cNvPr id="65541" name="Rectangle 7"/>
          <p:cNvSpPr>
            <a:spLocks noGrp="1" noChangeArrowheads="1"/>
          </p:cNvSpPr>
          <p:nvPr>
            <p:ph type="title" idx="4294967295"/>
          </p:nvPr>
        </p:nvSpPr>
        <p:spPr>
          <a:xfrm>
            <a:off x="241300" y="128588"/>
            <a:ext cx="6711950" cy="860425"/>
          </a:xfrm>
        </p:spPr>
        <p:txBody>
          <a:bodyPr/>
          <a:lstStyle/>
          <a:p>
            <a:r>
              <a:rPr lang="en-US" altLang="en-US" sz="2800" dirty="0" smtClean="0">
                <a:latin typeface="Arial" panose="020B0604020202020204" pitchFamily="34" charset="0"/>
              </a:rPr>
              <a:t>Nonfarm Payroll (Wages and Salaries):</a:t>
            </a:r>
            <a:br>
              <a:rPr lang="en-US" altLang="en-US" sz="2800" dirty="0" smtClean="0">
                <a:latin typeface="Arial" panose="020B0604020202020204" pitchFamily="34" charset="0"/>
              </a:rPr>
            </a:br>
            <a:r>
              <a:rPr lang="en-US" altLang="en-US" sz="2800" dirty="0" smtClean="0">
                <a:latin typeface="Arial" panose="020B0604020202020204" pitchFamily="34" charset="0"/>
              </a:rPr>
              <a:t>Quarterly, 2005–2016:Q1</a:t>
            </a:r>
          </a:p>
        </p:txBody>
      </p:sp>
      <p:sp>
        <p:nvSpPr>
          <p:cNvPr id="65542" name="Text Box 5"/>
          <p:cNvSpPr txBox="1">
            <a:spLocks noChangeArrowheads="1"/>
          </p:cNvSpPr>
          <p:nvPr/>
        </p:nvSpPr>
        <p:spPr bwMode="auto">
          <a:xfrm>
            <a:off x="0" y="6245225"/>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Note: Recession indicated by gray shaded column. Data are seasonally adjusted annual rates.</a:t>
            </a:r>
          </a:p>
          <a:p>
            <a:pPr>
              <a:lnSpc>
                <a:spcPct val="85000"/>
              </a:lnSpc>
              <a:spcBef>
                <a:spcPct val="25000"/>
              </a:spcBef>
              <a:buClr>
                <a:schemeClr val="accent2"/>
              </a:buClr>
              <a:buFont typeface="Wingdings" panose="05000000000000000000" pitchFamily="2" charset="2"/>
              <a:buNone/>
            </a:pPr>
            <a:r>
              <a:rPr lang="en-US" altLang="en-US" sz="1100" dirty="0"/>
              <a:t>Sources: </a:t>
            </a:r>
            <a:r>
              <a:rPr lang="en-US" altLang="en-US" sz="1100" dirty="0">
                <a:hlinkClick r:id="rId4"/>
              </a:rPr>
              <a:t>http://research.stlouisfed.org/fred2/series/WASCUR</a:t>
            </a:r>
            <a:r>
              <a:rPr lang="en-US" altLang="en-US" sz="1100" dirty="0"/>
              <a:t>; National Bureau of Economic Research (recession dates); Insurance Information Institute.</a:t>
            </a:r>
          </a:p>
        </p:txBody>
      </p:sp>
      <p:sp>
        <p:nvSpPr>
          <p:cNvPr id="65543" name="Rectangle 6"/>
          <p:cNvSpPr>
            <a:spLocks noChangeArrowheads="1"/>
          </p:cNvSpPr>
          <p:nvPr/>
        </p:nvSpPr>
        <p:spPr bwMode="black">
          <a:xfrm>
            <a:off x="193675" y="1047750"/>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Billions</a:t>
            </a:r>
          </a:p>
        </p:txBody>
      </p:sp>
      <p:graphicFrame>
        <p:nvGraphicFramePr>
          <p:cNvPr id="65544" name="Object 8"/>
          <p:cNvGraphicFramePr>
            <a:graphicFrameLocks noChangeAspect="1"/>
          </p:cNvGraphicFramePr>
          <p:nvPr>
            <p:extLst>
              <p:ext uri="{D42A27DB-BD31-4B8C-83A1-F6EECF244321}">
                <p14:modId xmlns:p14="http://schemas.microsoft.com/office/powerpoint/2010/main" val="3163851626"/>
              </p:ext>
            </p:extLst>
          </p:nvPr>
        </p:nvGraphicFramePr>
        <p:xfrm>
          <a:off x="352425" y="1187450"/>
          <a:ext cx="8535988" cy="4838700"/>
        </p:xfrm>
        <a:graphic>
          <a:graphicData uri="http://schemas.openxmlformats.org/presentationml/2006/ole">
            <mc:AlternateContent xmlns:mc="http://schemas.openxmlformats.org/markup-compatibility/2006">
              <mc:Choice xmlns:v="urn:schemas-microsoft-com:vml" Requires="v">
                <p:oleObj spid="_x0000_s28640338" name="Chart" r:id="rId5" imgW="5562548" imgH="2921092" progId="MSGraph.Chart.8">
                  <p:embed followColorScheme="full"/>
                </p:oleObj>
              </mc:Choice>
              <mc:Fallback>
                <p:oleObj name="Chart" r:id="rId5" imgW="5562548" imgH="2921092" progId="MSGraph.Chart.8">
                  <p:embed followColorScheme="full"/>
                  <p:pic>
                    <p:nvPicPr>
                      <p:cNvPr id="0" name=""/>
                      <p:cNvPicPr>
                        <a:picLocks noChangeAspect="1" noChangeArrowheads="1"/>
                      </p:cNvPicPr>
                      <p:nvPr/>
                    </p:nvPicPr>
                    <p:blipFill>
                      <a:blip r:embed="rId6"/>
                      <a:srcRect/>
                      <a:stretch>
                        <a:fillRect/>
                      </a:stretch>
                    </p:blipFill>
                    <p:spPr bwMode="auto">
                      <a:xfrm>
                        <a:off x="352425" y="1187450"/>
                        <a:ext cx="853598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AutoShape 14"/>
          <p:cNvSpPr>
            <a:spLocks noChangeArrowheads="1"/>
          </p:cNvSpPr>
          <p:nvPr/>
        </p:nvSpPr>
        <p:spPr bwMode="blackWhite">
          <a:xfrm>
            <a:off x="1350487" y="2337798"/>
            <a:ext cx="2182812" cy="606107"/>
          </a:xfrm>
          <a:prstGeom prst="wedgeRectCallout">
            <a:avLst>
              <a:gd name="adj1" fmla="val 50278"/>
              <a:gd name="adj2" fmla="val 1787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Prior Peak was 2008:Q3 at $6.54 trillion</a:t>
            </a:r>
          </a:p>
        </p:txBody>
      </p:sp>
      <p:sp>
        <p:nvSpPr>
          <p:cNvPr id="12" name="AutoShape 14"/>
          <p:cNvSpPr>
            <a:spLocks noChangeArrowheads="1"/>
          </p:cNvSpPr>
          <p:nvPr/>
        </p:nvSpPr>
        <p:spPr bwMode="blackWhite">
          <a:xfrm>
            <a:off x="2387600" y="4457458"/>
            <a:ext cx="2419350" cy="728662"/>
          </a:xfrm>
          <a:prstGeom prst="wedgeRectCallout">
            <a:avLst>
              <a:gd name="adj1" fmla="val 17193"/>
              <a:gd name="adj2" fmla="val -674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Recent trough (2009:Q1) was $6.23 trillion, down 5.3% from prior peak</a:t>
            </a:r>
          </a:p>
        </p:txBody>
      </p:sp>
      <p:sp>
        <p:nvSpPr>
          <p:cNvPr id="14" name="AutoShape 14"/>
          <p:cNvSpPr>
            <a:spLocks noChangeArrowheads="1"/>
          </p:cNvSpPr>
          <p:nvPr/>
        </p:nvSpPr>
        <p:spPr bwMode="blackWhite">
          <a:xfrm>
            <a:off x="5956301" y="3606800"/>
            <a:ext cx="2932112" cy="1451293"/>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u="sng" dirty="0">
                <a:solidFill>
                  <a:schemeClr val="bg1"/>
                </a:solidFill>
              </a:rPr>
              <a:t>Growth rates</a:t>
            </a:r>
            <a:br>
              <a:rPr lang="en-US" altLang="en-US" sz="1400" b="1" u="sng" dirty="0">
                <a:solidFill>
                  <a:schemeClr val="bg1"/>
                </a:solidFill>
              </a:rPr>
            </a:br>
            <a:r>
              <a:rPr lang="en-US" altLang="en-US" sz="1400" b="1" dirty="0" smtClean="0">
                <a:solidFill>
                  <a:schemeClr val="bg1"/>
                </a:solidFill>
              </a:rPr>
              <a:t>2011:Q1 </a:t>
            </a:r>
            <a:r>
              <a:rPr lang="en-US" altLang="en-US" sz="1400" b="1" dirty="0">
                <a:solidFill>
                  <a:schemeClr val="bg1"/>
                </a:solidFill>
              </a:rPr>
              <a:t>over </a:t>
            </a:r>
            <a:r>
              <a:rPr lang="en-US" altLang="en-US" sz="1400" b="1" dirty="0" smtClean="0">
                <a:solidFill>
                  <a:schemeClr val="bg1"/>
                </a:solidFill>
              </a:rPr>
              <a:t>2010:Q1: 5.5%</a:t>
            </a:r>
            <a:r>
              <a:rPr lang="en-US" altLang="en-US" sz="1400" b="1" dirty="0">
                <a:solidFill>
                  <a:schemeClr val="bg1"/>
                </a:solidFill>
              </a:rPr>
              <a:t/>
            </a:r>
            <a:br>
              <a:rPr lang="en-US" altLang="en-US" sz="1400" b="1" dirty="0">
                <a:solidFill>
                  <a:schemeClr val="bg1"/>
                </a:solidFill>
              </a:rPr>
            </a:br>
            <a:r>
              <a:rPr lang="en-US" altLang="en-US" sz="1400" b="1" dirty="0" smtClean="0">
                <a:solidFill>
                  <a:schemeClr val="bg1"/>
                </a:solidFill>
              </a:rPr>
              <a:t>2012:Q1 </a:t>
            </a:r>
            <a:r>
              <a:rPr lang="en-US" altLang="en-US" sz="1400" b="1" dirty="0">
                <a:solidFill>
                  <a:schemeClr val="bg1"/>
                </a:solidFill>
              </a:rPr>
              <a:t>over </a:t>
            </a:r>
            <a:r>
              <a:rPr lang="en-US" altLang="en-US" sz="1400" b="1" dirty="0" smtClean="0">
                <a:solidFill>
                  <a:schemeClr val="bg1"/>
                </a:solidFill>
              </a:rPr>
              <a:t>2011:Q1: </a:t>
            </a:r>
            <a:r>
              <a:rPr lang="en-US" altLang="en-US" sz="1400" b="1" dirty="0">
                <a:solidFill>
                  <a:schemeClr val="bg1"/>
                </a:solidFill>
              </a:rPr>
              <a:t>4</a:t>
            </a:r>
            <a:r>
              <a:rPr lang="en-US" altLang="en-US" sz="1400" b="1" dirty="0" smtClean="0">
                <a:solidFill>
                  <a:schemeClr val="bg1"/>
                </a:solidFill>
              </a:rPr>
              <a:t>.2</a:t>
            </a:r>
            <a:r>
              <a:rPr lang="en-US" altLang="en-US" sz="1400" b="1" dirty="0">
                <a:solidFill>
                  <a:schemeClr val="bg1"/>
                </a:solidFill>
              </a:rPr>
              <a:t>%</a:t>
            </a:r>
            <a:br>
              <a:rPr lang="en-US" altLang="en-US" sz="1400" b="1" dirty="0">
                <a:solidFill>
                  <a:schemeClr val="bg1"/>
                </a:solidFill>
              </a:rPr>
            </a:br>
            <a:r>
              <a:rPr lang="en-US" altLang="en-US" sz="1400" b="1" dirty="0" smtClean="0">
                <a:solidFill>
                  <a:schemeClr val="bg1"/>
                </a:solidFill>
              </a:rPr>
              <a:t>2013:Q1 </a:t>
            </a:r>
            <a:r>
              <a:rPr lang="en-US" altLang="en-US" sz="1400" b="1" dirty="0">
                <a:solidFill>
                  <a:schemeClr val="bg1"/>
                </a:solidFill>
              </a:rPr>
              <a:t>over </a:t>
            </a:r>
            <a:r>
              <a:rPr lang="en-US" altLang="en-US" sz="1400" b="1" dirty="0" smtClean="0">
                <a:solidFill>
                  <a:schemeClr val="bg1"/>
                </a:solidFill>
              </a:rPr>
              <a:t>2012:Q1: 2.5%</a:t>
            </a:r>
            <a:r>
              <a:rPr lang="en-US" altLang="en-US" sz="1400" b="1" dirty="0">
                <a:solidFill>
                  <a:schemeClr val="bg1"/>
                </a:solidFill>
              </a:rPr>
              <a:t/>
            </a:r>
            <a:br>
              <a:rPr lang="en-US" altLang="en-US" sz="1400" b="1" dirty="0">
                <a:solidFill>
                  <a:schemeClr val="bg1"/>
                </a:solidFill>
              </a:rPr>
            </a:br>
            <a:r>
              <a:rPr lang="en-US" altLang="en-US" sz="1400" b="1" dirty="0" smtClean="0">
                <a:solidFill>
                  <a:schemeClr val="bg1"/>
                </a:solidFill>
              </a:rPr>
              <a:t>2014:Q1 </a:t>
            </a:r>
            <a:r>
              <a:rPr lang="en-US" altLang="en-US" sz="1400" b="1" dirty="0">
                <a:solidFill>
                  <a:schemeClr val="bg1"/>
                </a:solidFill>
              </a:rPr>
              <a:t>over </a:t>
            </a:r>
            <a:r>
              <a:rPr lang="en-US" altLang="en-US" sz="1400" b="1" dirty="0" smtClean="0">
                <a:solidFill>
                  <a:schemeClr val="bg1"/>
                </a:solidFill>
              </a:rPr>
              <a:t>2013:Q1: 4.3% 2015:Q1 over 2014:Q1: 4.5%</a:t>
            </a:r>
            <a:br>
              <a:rPr lang="en-US" altLang="en-US" sz="1400" b="1" dirty="0" smtClean="0">
                <a:solidFill>
                  <a:schemeClr val="bg1"/>
                </a:solidFill>
              </a:rPr>
            </a:br>
            <a:r>
              <a:rPr lang="en-US" altLang="en-US" sz="1400" b="1" dirty="0" smtClean="0">
                <a:solidFill>
                  <a:schemeClr val="bg1"/>
                </a:solidFill>
              </a:rPr>
              <a:t>2016:Q1 over 2015:Q1: 4.5%</a:t>
            </a:r>
            <a:endParaRPr lang="en-US" altLang="en-US" sz="1400" b="1" dirty="0">
              <a:solidFill>
                <a:schemeClr val="bg1"/>
              </a:solidFill>
            </a:endParaRPr>
          </a:p>
        </p:txBody>
      </p:sp>
      <p:sp>
        <p:nvSpPr>
          <p:cNvPr id="15" name="Date Placeholder 14"/>
          <p:cNvSpPr>
            <a:spLocks noGrp="1"/>
          </p:cNvSpPr>
          <p:nvPr>
            <p:ph type="dt" sz="quarter" idx="10"/>
          </p:nvPr>
        </p:nvSpPr>
        <p:spPr/>
        <p:txBody>
          <a:bodyPr/>
          <a:lstStyle/>
          <a:p>
            <a:pPr>
              <a:defRPr/>
            </a:pPr>
            <a:r>
              <a:rPr lang="en-US"/>
              <a:t>12/01/09 - 9pm</a:t>
            </a:r>
          </a:p>
        </p:txBody>
      </p:sp>
      <p:sp>
        <p:nvSpPr>
          <p:cNvPr id="65550"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7C8610-914A-4355-AF36-1B67D4861730}" type="slidenum">
              <a:rPr lang="en-US" altLang="en-US" smtClean="0"/>
              <a:pPr/>
              <a:t>31</a:t>
            </a:fld>
            <a:endParaRPr lang="en-US" altLang="en-US" smtClean="0"/>
          </a:p>
        </p:txBody>
      </p:sp>
      <p:sp>
        <p:nvSpPr>
          <p:cNvPr id="16" name="AutoShape 14"/>
          <p:cNvSpPr>
            <a:spLocks noChangeArrowheads="1"/>
          </p:cNvSpPr>
          <p:nvPr/>
        </p:nvSpPr>
        <p:spPr bwMode="blackWhite">
          <a:xfrm>
            <a:off x="4704080" y="1306966"/>
            <a:ext cx="2865120" cy="1091293"/>
          </a:xfrm>
          <a:prstGeom prst="wedgeRectCallout">
            <a:avLst>
              <a:gd name="adj1" fmla="val 85518"/>
              <a:gd name="adj2" fmla="val -17987"/>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2016:Q1) </a:t>
            </a:r>
            <a:r>
              <a:rPr lang="en-US" b="1" dirty="0">
                <a:solidFill>
                  <a:schemeClr val="bg1"/>
                </a:solidFill>
              </a:rPr>
              <a:t>was </a:t>
            </a:r>
            <a:r>
              <a:rPr lang="en-US" b="1" dirty="0" smtClean="0">
                <a:solidFill>
                  <a:schemeClr val="bg1"/>
                </a:solidFill>
              </a:rPr>
              <a:t>$8.03 trillion</a:t>
            </a:r>
            <a:r>
              <a:rPr lang="en-US" b="1" dirty="0">
                <a:solidFill>
                  <a:schemeClr val="bg1"/>
                </a:solidFill>
              </a:rPr>
              <a:t>, a new </a:t>
            </a:r>
            <a:r>
              <a:rPr lang="en-US" b="1" dirty="0" smtClean="0">
                <a:solidFill>
                  <a:schemeClr val="bg1"/>
                </a:solidFill>
              </a:rPr>
              <a:t>peak--$1.80 trillion (29%) above 2009 trough</a:t>
            </a:r>
            <a:endParaRPr lang="en-US" b="1" dirty="0">
              <a:solidFill>
                <a:schemeClr val="bg1"/>
              </a:solidFill>
            </a:endParaRPr>
          </a:p>
        </p:txBody>
      </p:sp>
    </p:spTree>
    <p:extLst>
      <p:ext uri="{BB962C8B-B14F-4D97-AF65-F5344CB8AC3E}">
        <p14:creationId xmlns:p14="http://schemas.microsoft.com/office/powerpoint/2010/main" val="18623617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ext uri="{D42A27DB-BD31-4B8C-83A1-F6EECF244321}">
                <p14:modId xmlns:p14="http://schemas.microsoft.com/office/powerpoint/2010/main" val="509073091"/>
              </p:ext>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28641360" name="Chart" r:id="rId4" imgW="5613313" imgH="2387415" progId="MSGraph.Chart.8">
                  <p:embed followColorScheme="full"/>
                </p:oleObj>
              </mc:Choice>
              <mc:Fallback>
                <p:oleObj name="Chart" r:id="rId4" imgW="5613313" imgH="2387415" progId="MSGraph.Chart.8">
                  <p:embed followColorScheme="full"/>
                  <p:pic>
                    <p:nvPicPr>
                      <p:cNvPr id="0" name=""/>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32</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1990-2015E</a:t>
            </a:r>
          </a:p>
        </p:txBody>
      </p:sp>
      <p:sp>
        <p:nvSpPr>
          <p:cNvPr id="14344" name="Rectangle 3"/>
          <p:cNvSpPr>
            <a:spLocks noChangeArrowheads="1"/>
          </p:cNvSpPr>
          <p:nvPr/>
        </p:nvSpPr>
        <p:spPr bwMode="auto">
          <a:xfrm>
            <a:off x="0" y="6245525"/>
            <a:ext cx="8772525"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*Private employment;  Shaded areas indicate recessions. </a:t>
            </a:r>
            <a:r>
              <a:rPr lang="en-US" sz="1100" dirty="0" smtClean="0">
                <a:latin typeface="Arial" panose="020B0604020202020204" pitchFamily="34" charset="0"/>
                <a:cs typeface="Arial" panose="020B0604020202020204" pitchFamily="34" charset="0"/>
              </a:rPr>
              <a:t>WC </a:t>
            </a:r>
            <a:r>
              <a:rPr lang="en-US" sz="1100" dirty="0">
                <a:latin typeface="Arial" panose="020B0604020202020204" pitchFamily="34" charset="0"/>
                <a:cs typeface="Arial" panose="020B0604020202020204" pitchFamily="34" charset="0"/>
              </a:rPr>
              <a:t>premiums </a:t>
            </a:r>
            <a:r>
              <a:rPr lang="en-US" sz="1100" dirty="0" smtClean="0">
                <a:latin typeface="Arial" panose="020B0604020202020204" pitchFamily="34" charset="0"/>
                <a:cs typeface="Arial" panose="020B0604020202020204" pitchFamily="34" charset="0"/>
              </a:rPr>
              <a:t>are from NCCI</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through 2014; I.I.I. estimate for 2015.</a:t>
            </a: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Sources: NBER (recessions); Federal Reserve Bank of St. Louis at </a:t>
            </a:r>
            <a:r>
              <a:rPr lang="en-US" sz="1100" dirty="0">
                <a:latin typeface="Arial" panose="020B0604020202020204" pitchFamily="34" charset="0"/>
                <a:cs typeface="Arial" panose="020B0604020202020204" pitchFamily="34" charset="0"/>
                <a:hlinkClick r:id="rId6"/>
              </a:rPr>
              <a:t>http://research.stlouisfed.org/fred2/series/WASCUR</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 (annualized as of Q4 2015); </a:t>
            </a:r>
            <a:r>
              <a:rPr lang="en-US" sz="1100" dirty="0">
                <a:latin typeface="Arial" panose="020B0604020202020204" pitchFamily="34" charset="0"/>
                <a:cs typeface="Arial" panose="020B0604020202020204" pitchFamily="34" charset="0"/>
              </a:rPr>
              <a:t>NCCI; I.I.I.</a:t>
            </a:r>
          </a:p>
        </p:txBody>
      </p:sp>
      <p:sp>
        <p:nvSpPr>
          <p:cNvPr id="1911821" name="Rectangle 13"/>
          <p:cNvSpPr>
            <a:spLocks noChangeArrowheads="1"/>
          </p:cNvSpPr>
          <p:nvPr/>
        </p:nvSpPr>
        <p:spPr bwMode="blackWhite">
          <a:xfrm>
            <a:off x="428625" y="5636672"/>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anose="020B0604020202020204" pitchFamily="34" charset="0"/>
                <a:cs typeface="Arial" panose="020B0604020202020204" pitchFamily="34" charset="0"/>
              </a:rPr>
              <a:t>Continued payroll </a:t>
            </a:r>
            <a:r>
              <a:rPr lang="en-US" b="1" dirty="0">
                <a:solidFill>
                  <a:srgbClr val="FFFFFF"/>
                </a:solidFill>
                <a:latin typeface="Arial" panose="020B0604020202020204" pitchFamily="34" charset="0"/>
                <a:cs typeface="Arial" panose="020B0604020202020204" pitchFamily="34" charset="0"/>
              </a:rPr>
              <a:t>g</a:t>
            </a:r>
            <a:r>
              <a:rPr lang="en-US" b="1" dirty="0" smtClean="0">
                <a:solidFill>
                  <a:srgbClr val="FFFFFF"/>
                </a:solidFill>
                <a:latin typeface="Arial" panose="020B0604020202020204" pitchFamily="34" charset="0"/>
                <a:cs typeface="Arial" panose="020B0604020202020204" pitchFamily="34" charset="0"/>
              </a:rPr>
              <a:t>rowth </a:t>
            </a:r>
            <a:r>
              <a:rPr lang="en-US" b="1" dirty="0">
                <a:solidFill>
                  <a:srgbClr val="FFFFFF"/>
                </a:solidFill>
                <a:latin typeface="Arial" panose="020B0604020202020204" pitchFamily="34" charset="0"/>
                <a:cs typeface="Arial" panose="020B0604020202020204" pitchFamily="34" charset="0"/>
              </a:rPr>
              <a:t>and r</a:t>
            </a:r>
            <a:r>
              <a:rPr lang="en-US" b="1" dirty="0" smtClean="0">
                <a:solidFill>
                  <a:srgbClr val="FFFFFF"/>
                </a:solidFill>
                <a:latin typeface="Arial" panose="020B0604020202020204" pitchFamily="34" charset="0"/>
                <a:cs typeface="Arial" panose="020B0604020202020204" pitchFamily="34" charset="0"/>
              </a:rPr>
              <a:t>ate </a:t>
            </a:r>
            <a:r>
              <a:rPr lang="en-US" b="1" dirty="0">
                <a:solidFill>
                  <a:srgbClr val="FFFFFF"/>
                </a:solidFill>
                <a:latin typeface="Arial" panose="020B0604020202020204" pitchFamily="34" charset="0"/>
                <a:cs typeface="Arial" panose="020B0604020202020204" pitchFamily="34" charset="0"/>
              </a:rPr>
              <a:t>g</a:t>
            </a:r>
            <a:r>
              <a:rPr lang="en-US" b="1" dirty="0" smtClean="0">
                <a:solidFill>
                  <a:srgbClr val="FFFFFF"/>
                </a:solidFill>
                <a:latin typeface="Arial" panose="020B0604020202020204" pitchFamily="34" charset="0"/>
                <a:cs typeface="Arial" panose="020B0604020202020204" pitchFamily="34" charset="0"/>
              </a:rPr>
              <a:t>ains </a:t>
            </a:r>
            <a:r>
              <a:rPr lang="en-US" b="1" dirty="0">
                <a:solidFill>
                  <a:srgbClr val="FFFFFF"/>
                </a:solidFill>
                <a:latin typeface="Arial" panose="020B0604020202020204" pitchFamily="34" charset="0"/>
                <a:cs typeface="Arial" panose="020B0604020202020204" pitchFamily="34" charset="0"/>
              </a:rPr>
              <a:t>s</a:t>
            </a:r>
            <a:r>
              <a:rPr lang="en-US" b="1" dirty="0" smtClean="0">
                <a:solidFill>
                  <a:srgbClr val="FFFFFF"/>
                </a:solidFill>
                <a:latin typeface="Arial" panose="020B0604020202020204" pitchFamily="34" charset="0"/>
                <a:cs typeface="Arial" panose="020B0604020202020204" pitchFamily="34" charset="0"/>
              </a:rPr>
              <a:t>uggest </a:t>
            </a:r>
            <a:r>
              <a:rPr lang="en-US" b="1" dirty="0">
                <a:solidFill>
                  <a:srgbClr val="FFFFFF"/>
                </a:solidFill>
                <a:latin typeface="Arial" panose="020B0604020202020204" pitchFamily="34" charset="0"/>
                <a:cs typeface="Arial" panose="020B0604020202020204" pitchFamily="34" charset="0"/>
              </a:rPr>
              <a:t>WC NWP </a:t>
            </a:r>
            <a:r>
              <a:rPr lang="en-US" b="1" dirty="0" smtClean="0">
                <a:solidFill>
                  <a:srgbClr val="FFFFFF"/>
                </a:solidFill>
                <a:latin typeface="Arial" panose="020B0604020202020204" pitchFamily="34" charset="0"/>
                <a:cs typeface="Arial" panose="020B0604020202020204" pitchFamily="34" charset="0"/>
              </a:rPr>
              <a:t>will </a:t>
            </a:r>
          </a:p>
          <a:p>
            <a:pPr algn="ctr">
              <a:lnSpc>
                <a:spcPct val="95000"/>
              </a:lnSpc>
              <a:spcBef>
                <a:spcPct val="25000"/>
              </a:spcBef>
            </a:pPr>
            <a:r>
              <a:rPr lang="en-US" b="1" dirty="0" smtClean="0">
                <a:solidFill>
                  <a:srgbClr val="FFFFFF"/>
                </a:solidFill>
                <a:latin typeface="Arial" panose="020B0604020202020204" pitchFamily="34" charset="0"/>
                <a:cs typeface="Arial" panose="020B0604020202020204" pitchFamily="34" charset="0"/>
              </a:rPr>
              <a:t>grow  again </a:t>
            </a:r>
            <a:r>
              <a:rPr lang="en-US" b="1" dirty="0">
                <a:solidFill>
                  <a:srgbClr val="FFFFFF"/>
                </a:solidFill>
                <a:latin typeface="Arial" panose="020B0604020202020204" pitchFamily="34" charset="0"/>
                <a:cs typeface="Arial" panose="020B0604020202020204" pitchFamily="34" charset="0"/>
              </a:rPr>
              <a:t>in </a:t>
            </a:r>
            <a:r>
              <a:rPr lang="en-US" b="1" dirty="0" smtClean="0">
                <a:solidFill>
                  <a:srgbClr val="FFFFFF"/>
                </a:solidFill>
                <a:latin typeface="Arial" panose="020B0604020202020204" pitchFamily="34" charset="0"/>
                <a:cs typeface="Arial" panose="020B0604020202020204" pitchFamily="34" charset="0"/>
              </a:rPr>
              <a:t>2016.</a:t>
            </a:r>
            <a:endParaRPr lang="en-US" b="1" dirty="0">
              <a:solidFill>
                <a:srgbClr val="FFFFFF"/>
              </a:solidFill>
              <a:latin typeface="Arial" panose="020B0604020202020204" pitchFamily="34" charset="0"/>
              <a:cs typeface="Arial" panose="020B0604020202020204" pitchFamily="34" charset="0"/>
            </a:endParaRPr>
          </a:p>
        </p:txBody>
      </p:sp>
      <p:sp>
        <p:nvSpPr>
          <p:cNvPr id="14346" name="Text Box 7"/>
          <p:cNvSpPr txBox="1">
            <a:spLocks noChangeArrowheads="1"/>
          </p:cNvSpPr>
          <p:nvPr/>
        </p:nvSpPr>
        <p:spPr bwMode="auto">
          <a:xfrm>
            <a:off x="1251200" y="1951574"/>
            <a:ext cx="647613" cy="184666"/>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latin typeface="Arial" panose="020B0604020202020204" pitchFamily="34" charset="0"/>
                <a:cs typeface="Arial" panose="020B0604020202020204" pitchFamily="34" charset="0"/>
              </a:rPr>
              <a:t>7/90-3/91</a:t>
            </a:r>
          </a:p>
        </p:txBody>
      </p:sp>
      <p:sp>
        <p:nvSpPr>
          <p:cNvPr id="14347" name="Text Box 10"/>
          <p:cNvSpPr txBox="1">
            <a:spLocks noChangeArrowheads="1"/>
          </p:cNvSpPr>
          <p:nvPr/>
        </p:nvSpPr>
        <p:spPr bwMode="auto">
          <a:xfrm>
            <a:off x="4021413" y="1947181"/>
            <a:ext cx="724109" cy="184666"/>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latin typeface="Arial" panose="020B0604020202020204" pitchFamily="34" charset="0"/>
                <a:cs typeface="Arial" panose="020B0604020202020204" pitchFamily="34" charset="0"/>
              </a:rPr>
              <a:t>3/01-11/01</a:t>
            </a:r>
          </a:p>
        </p:txBody>
      </p:sp>
      <p:sp>
        <p:nvSpPr>
          <p:cNvPr id="14348" name="Rectangle 16"/>
          <p:cNvSpPr>
            <a:spLocks noChangeArrowheads="1"/>
          </p:cNvSpPr>
          <p:nvPr/>
        </p:nvSpPr>
        <p:spPr bwMode="auto">
          <a:xfrm>
            <a:off x="1362870" y="2162009"/>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258066" y="211316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063441" y="2111520"/>
            <a:ext cx="483232"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5938344" y="1871078"/>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latin typeface="Arial" panose="020B0604020202020204" pitchFamily="34" charset="0"/>
                <a:cs typeface="Arial" panose="020B0604020202020204" pitchFamily="34" charset="0"/>
              </a:rPr>
              <a:t>12/07-6/09</a:t>
            </a:r>
          </a:p>
        </p:txBody>
      </p:sp>
      <p:sp>
        <p:nvSpPr>
          <p:cNvPr id="14352" name="Rectangle 15"/>
          <p:cNvSpPr>
            <a:spLocks noChangeArrowheads="1"/>
          </p:cNvSpPr>
          <p:nvPr/>
        </p:nvSpPr>
        <p:spPr bwMode="black">
          <a:xfrm>
            <a:off x="178118" y="1420543"/>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32175"/>
              <a:gd name="adj2" fmla="val -42117"/>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latin typeface="Arial" panose="020B0604020202020204" pitchFamily="34" charset="0"/>
                <a:cs typeface="Arial" panose="020B0604020202020204" pitchFamily="34" charset="0"/>
              </a:rPr>
              <a:t>WC premium volume dropped two years before the recession began</a:t>
            </a:r>
          </a:p>
        </p:txBody>
      </p:sp>
      <p:sp>
        <p:nvSpPr>
          <p:cNvPr id="18" name="AutoShape 38"/>
          <p:cNvSpPr>
            <a:spLocks noChangeArrowheads="1"/>
          </p:cNvSpPr>
          <p:nvPr/>
        </p:nvSpPr>
        <p:spPr bwMode="blackWhite">
          <a:xfrm>
            <a:off x="4254616" y="3488515"/>
            <a:ext cx="1882775" cy="1366837"/>
          </a:xfrm>
          <a:prstGeom prst="wedgeRectCallout">
            <a:avLst>
              <a:gd name="adj1" fmla="val 77762"/>
              <a:gd name="adj2" fmla="val -179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latin typeface="Arial" panose="020B0604020202020204" pitchFamily="34" charset="0"/>
                <a:cs typeface="Arial" panose="020B0604020202020204" pitchFamily="34" charset="0"/>
              </a:rPr>
              <a:t>WC net premiums written were down $14B or 29.3% to $33.8B in 2010 after peaking at $47.8B in 2005</a:t>
            </a:r>
          </a:p>
        </p:txBody>
      </p:sp>
    </p:spTree>
    <p:extLst>
      <p:ext uri="{BB962C8B-B14F-4D97-AF65-F5344CB8AC3E}">
        <p14:creationId xmlns:p14="http://schemas.microsoft.com/office/powerpoint/2010/main" val="29160658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11817"/>
                                        </p:tgtEl>
                                        <p:attrNameLst>
                                          <p:attrName>style.visibility</p:attrName>
                                        </p:attrNameLst>
                                      </p:cBhvr>
                                      <p:to>
                                        <p:strVal val="visible"/>
                                      </p:to>
                                    </p:set>
                                    <p:animEffect transition="in" filter="wipe(left)">
                                      <p:cBhvr>
                                        <p:cTn id="12" dur="1000"/>
                                        <p:tgtEl>
                                          <p:spTgt spid="1911817"/>
                                        </p:tgtEl>
                                      </p:cBhvr>
                                    </p:animEffect>
                                  </p:childTnLst>
                                </p:cTn>
                              </p:par>
                            </p:childTnLst>
                          </p:cTn>
                        </p:par>
                        <p:par>
                          <p:cTn id="13" fill="hold">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2"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4000"/>
                            </p:stCondLst>
                            <p:childTnLst>
                              <p:par>
                                <p:cTn id="23" presetID="22" presetClass="entr" presetSubtype="8"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33</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POSITIVE LABOR MARKET DEVELOPMENTS</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dirty="0" smtClean="0">
                <a:solidFill>
                  <a:srgbClr val="225A7A"/>
                </a:solidFill>
              </a:rPr>
              <a:t>Key Factors Driving Workers Compensation Exposure</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33</a:t>
            </a:fld>
            <a:endParaRPr lang="en-US"/>
          </a:p>
        </p:txBody>
      </p:sp>
    </p:spTree>
    <p:extLst>
      <p:ext uri="{BB962C8B-B14F-4D97-AF65-F5344CB8AC3E}">
        <p14:creationId xmlns:p14="http://schemas.microsoft.com/office/powerpoint/2010/main" val="457304290"/>
      </p:ext>
    </p:extLst>
  </p:cSld>
  <p:clrMapOvr>
    <a:masterClrMapping/>
  </p:clrMapOvr>
  <p:transition>
    <p:zoom dir="in"/>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34</a:t>
            </a:fld>
            <a:endParaRPr lang="en-US" sz="900"/>
          </a:p>
        </p:txBody>
      </p:sp>
      <p:sp>
        <p:nvSpPr>
          <p:cNvPr id="11270" name="Rectangle 7"/>
          <p:cNvSpPr>
            <a:spLocks noGrp="1" noChangeArrowheads="1"/>
          </p:cNvSpPr>
          <p:nvPr>
            <p:ph type="title" idx="4294967295"/>
          </p:nvPr>
        </p:nvSpPr>
        <p:spPr>
          <a:xfrm>
            <a:off x="103236" y="102934"/>
            <a:ext cx="7400925" cy="860425"/>
          </a:xfrm>
        </p:spPr>
        <p:txBody>
          <a:bodyPr/>
          <a:lstStyle/>
          <a:p>
            <a:r>
              <a:rPr lang="en-US" sz="3200" dirty="0" smtClean="0"/>
              <a:t>Average Weekly Hours of All Private Workers, March 2006—March 2016</a:t>
            </a:r>
            <a:endParaRPr lang="en-US" dirty="0" smtClean="0"/>
          </a:p>
        </p:txBody>
      </p:sp>
      <p:sp>
        <p:nvSpPr>
          <p:cNvPr id="11271" name="Text Box 5"/>
          <p:cNvSpPr txBox="1">
            <a:spLocks noChangeArrowheads="1"/>
          </p:cNvSpPr>
          <p:nvPr/>
        </p:nvSpPr>
        <p:spPr bwMode="auto">
          <a:xfrm>
            <a:off x="-58992" y="6133060"/>
            <a:ext cx="8724900" cy="79868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a:t>
            </a:r>
            <a:r>
              <a:rPr lang="en-US" sz="1100" dirty="0" smtClean="0"/>
              <a:t>Statistics at  </a:t>
            </a:r>
            <a:r>
              <a:rPr lang="en-US" sz="1100" dirty="0" smtClean="0">
                <a:hlinkClick r:id="rId4"/>
              </a:rPr>
              <a:t>http://www.bls.gov/data/#employment</a:t>
            </a:r>
            <a:r>
              <a:rPr lang="en-US" sz="1100" dirty="0" smtClean="0"/>
              <a:t>;   </a:t>
            </a: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ext uri="{D42A27DB-BD31-4B8C-83A1-F6EECF244321}">
                <p14:modId xmlns:p14="http://schemas.microsoft.com/office/powerpoint/2010/main" val="3465604364"/>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643407" name="Chart" r:id="rId5" imgW="5562548" imgH="2921092" progId="MSGraph.Chart.8">
                  <p:embed followColorScheme="full"/>
                </p:oleObj>
              </mc:Choice>
              <mc:Fallback>
                <p:oleObj name="Chart" r:id="rId5" imgW="5562548" imgH="2921092" progId="MSGraph.Chart.8">
                  <p:embed followColorScheme="full"/>
                  <p:pic>
                    <p:nvPicPr>
                      <p:cNvPr id="0" name=""/>
                      <p:cNvPicPr>
                        <a:picLocks noChangeAspect="1" noChangeArrowheads="1"/>
                      </p:cNvPicPr>
                      <p:nvPr/>
                    </p:nvPicPr>
                    <p:blipFill>
                      <a:blip r:embed="rId6"/>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530695" y="3818694"/>
            <a:ext cx="2831691" cy="1533836"/>
          </a:xfrm>
          <a:prstGeom prst="wedgeRectCallout">
            <a:avLst>
              <a:gd name="adj1" fmla="val 54909"/>
              <a:gd name="adj2" fmla="val -1100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Hours worked totaled 34.4 per week in March, just shy of the 34.6 hours typically worked before the “Great Recession”</a:t>
            </a:r>
            <a:endParaRPr lang="en-US" b="1" dirty="0">
              <a:solidFill>
                <a:schemeClr val="bg1"/>
              </a:solidFill>
              <a:latin typeface="Arial" pitchFamily="34" charset="0"/>
            </a:endParaRPr>
          </a:p>
        </p:txBody>
      </p:sp>
      <p:sp>
        <p:nvSpPr>
          <p:cNvPr id="10" name="AutoShape 6"/>
          <p:cNvSpPr>
            <a:spLocks noChangeArrowheads="1"/>
          </p:cNvSpPr>
          <p:nvPr/>
        </p:nvSpPr>
        <p:spPr bwMode="blackWhite">
          <a:xfrm>
            <a:off x="1048525" y="3000376"/>
            <a:ext cx="1786116" cy="1957704"/>
          </a:xfrm>
          <a:prstGeom prst="wedgeRectCallout">
            <a:avLst>
              <a:gd name="adj1" fmla="val 58780"/>
              <a:gd name="adj2" fmla="val -3405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Hours worked plunged during the recession, impacting payroll exposures</a:t>
            </a:r>
            <a:endParaRPr lang="en-US" b="1" dirty="0">
              <a:solidFill>
                <a:schemeClr val="bg1"/>
              </a:solidFill>
            </a:endParaRPr>
          </a:p>
        </p:txBody>
      </p:sp>
      <p:sp>
        <p:nvSpPr>
          <p:cNvPr id="14" name="Rectangle 7"/>
          <p:cNvSpPr>
            <a:spLocks noChangeArrowheads="1"/>
          </p:cNvSpPr>
          <p:nvPr/>
        </p:nvSpPr>
        <p:spPr bwMode="black">
          <a:xfrm>
            <a:off x="235974" y="112888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(Hours Worked)</a:t>
            </a:r>
            <a:endParaRPr lang="en-US" sz="1600" b="1" dirty="0">
              <a:solidFill>
                <a:srgbClr val="225A7A"/>
              </a:solidFill>
            </a:endParaRPr>
          </a:p>
        </p:txBody>
      </p:sp>
    </p:spTree>
    <p:extLst>
      <p:ext uri="{BB962C8B-B14F-4D97-AF65-F5344CB8AC3E}">
        <p14:creationId xmlns:p14="http://schemas.microsoft.com/office/powerpoint/2010/main" val="14066873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35</a:t>
            </a:fld>
            <a:endParaRPr lang="en-US" sz="900"/>
          </a:p>
        </p:txBody>
      </p:sp>
      <p:sp>
        <p:nvSpPr>
          <p:cNvPr id="11270" name="Rectangle 7"/>
          <p:cNvSpPr>
            <a:spLocks noGrp="1" noChangeArrowheads="1"/>
          </p:cNvSpPr>
          <p:nvPr>
            <p:ph type="title" idx="4294967295"/>
          </p:nvPr>
        </p:nvSpPr>
        <p:spPr>
          <a:xfrm>
            <a:off x="103236" y="102934"/>
            <a:ext cx="7400925" cy="860425"/>
          </a:xfrm>
        </p:spPr>
        <p:txBody>
          <a:bodyPr/>
          <a:lstStyle/>
          <a:p>
            <a:r>
              <a:rPr lang="en-US" sz="3200" dirty="0" smtClean="0"/>
              <a:t>Average Hourly Wage of All Private Workers, March 2006—March 2016</a:t>
            </a:r>
            <a:endParaRPr lang="en-US" dirty="0" smtClean="0"/>
          </a:p>
        </p:txBody>
      </p:sp>
      <p:sp>
        <p:nvSpPr>
          <p:cNvPr id="11271" name="Text Box 5"/>
          <p:cNvSpPr txBox="1">
            <a:spLocks noChangeArrowheads="1"/>
          </p:cNvSpPr>
          <p:nvPr/>
        </p:nvSpPr>
        <p:spPr bwMode="auto">
          <a:xfrm>
            <a:off x="-58992" y="6133060"/>
            <a:ext cx="8724900" cy="79868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a:t>
            </a:r>
            <a:r>
              <a:rPr lang="en-US" sz="1100" dirty="0" smtClean="0"/>
              <a:t>Statistics at  </a:t>
            </a:r>
            <a:r>
              <a:rPr lang="en-US" sz="1100" dirty="0" smtClean="0">
                <a:hlinkClick r:id="rId4"/>
              </a:rPr>
              <a:t>http://www.bls.gov/data/#employment</a:t>
            </a:r>
            <a:r>
              <a:rPr lang="en-US" sz="1100" dirty="0" smtClean="0"/>
              <a:t>;   </a:t>
            </a: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ext uri="{D42A27DB-BD31-4B8C-83A1-F6EECF244321}">
                <p14:modId xmlns:p14="http://schemas.microsoft.com/office/powerpoint/2010/main" val="1376270060"/>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644430" name="Chart" r:id="rId5" imgW="5562548" imgH="2921092" progId="MSGraph.Chart.8">
                  <p:embed followColorScheme="full"/>
                </p:oleObj>
              </mc:Choice>
              <mc:Fallback>
                <p:oleObj name="Chart" r:id="rId5" imgW="5562548" imgH="2921092" progId="MSGraph.Chart.8">
                  <p:embed followColorScheme="full"/>
                  <p:pic>
                    <p:nvPicPr>
                      <p:cNvPr id="0" name=""/>
                      <p:cNvPicPr>
                        <a:picLocks noChangeAspect="1" noChangeArrowheads="1"/>
                      </p:cNvPicPr>
                      <p:nvPr/>
                    </p:nvPicPr>
                    <p:blipFill>
                      <a:blip r:embed="rId6"/>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094142" y="3515360"/>
            <a:ext cx="3435044" cy="1245415"/>
          </a:xfrm>
          <a:prstGeom prst="wedgeRectCallout">
            <a:avLst>
              <a:gd name="adj1" fmla="val 51825"/>
              <a:gd name="adj2" fmla="val -1420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The average hourly wage was $26.43 in March 2016, up 19.8% from $21.22 when the recession began in Dec. 2007</a:t>
            </a:r>
            <a:endParaRPr lang="en-US" b="1" dirty="0">
              <a:solidFill>
                <a:schemeClr val="bg1"/>
              </a:solidFill>
              <a:latin typeface="Arial" pitchFamily="34" charset="0"/>
            </a:endParaRPr>
          </a:p>
        </p:txBody>
      </p:sp>
      <p:sp>
        <p:nvSpPr>
          <p:cNvPr id="10" name="AutoShape 6"/>
          <p:cNvSpPr>
            <a:spLocks noChangeArrowheads="1"/>
          </p:cNvSpPr>
          <p:nvPr/>
        </p:nvSpPr>
        <p:spPr bwMode="blackWhite">
          <a:xfrm>
            <a:off x="1326515" y="3600402"/>
            <a:ext cx="2551471" cy="1075330"/>
          </a:xfrm>
          <a:prstGeom prst="wedgeRectCallout">
            <a:avLst>
              <a:gd name="adj1" fmla="val 22876"/>
              <a:gd name="adj2" fmla="val -1177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Wage gains continued during the recession, despite massive job losses</a:t>
            </a:r>
            <a:endParaRPr lang="en-US" b="1" dirty="0">
              <a:solidFill>
                <a:schemeClr val="bg1"/>
              </a:solidFill>
            </a:endParaRPr>
          </a:p>
        </p:txBody>
      </p:sp>
      <p:sp>
        <p:nvSpPr>
          <p:cNvPr id="11" name="Rectangle 7"/>
          <p:cNvSpPr>
            <a:spLocks noChangeArrowheads="1"/>
          </p:cNvSpPr>
          <p:nvPr/>
        </p:nvSpPr>
        <p:spPr bwMode="black">
          <a:xfrm>
            <a:off x="280219" y="118787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(Hourly Wage)</a:t>
            </a:r>
            <a:endParaRPr lang="en-US" sz="1600" b="1" dirty="0">
              <a:solidFill>
                <a:srgbClr val="225A7A"/>
              </a:solidFill>
            </a:endParaRPr>
          </a:p>
        </p:txBody>
      </p:sp>
    </p:spTree>
    <p:extLst>
      <p:ext uri="{BB962C8B-B14F-4D97-AF65-F5344CB8AC3E}">
        <p14:creationId xmlns:p14="http://schemas.microsoft.com/office/powerpoint/2010/main" val="18237309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36</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ADVERSE LONG-TERM</a:t>
            </a:r>
          </a:p>
          <a:p>
            <a:pPr algn="ctr">
              <a:lnSpc>
                <a:spcPct val="85000"/>
              </a:lnSpc>
              <a:spcBef>
                <a:spcPct val="25000"/>
              </a:spcBef>
              <a:defRPr/>
            </a:pPr>
            <a:r>
              <a:rPr lang="en-US" sz="2800" b="1" dirty="0" smtClean="0">
                <a:solidFill>
                  <a:schemeClr val="bg1"/>
                </a:solidFill>
              </a:rPr>
              <a:t>LABOR MARKET DEVELOPMENTS</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569660"/>
          </a:xfrm>
          <a:prstGeom prst="rect">
            <a:avLst/>
          </a:prstGeom>
          <a:noFill/>
          <a:ln w="9525">
            <a:noFill/>
            <a:miter lim="800000"/>
            <a:headEnd/>
            <a:tailEnd/>
          </a:ln>
        </p:spPr>
        <p:txBody>
          <a:bodyPr>
            <a:spAutoFit/>
          </a:bodyPr>
          <a:lstStyle/>
          <a:p>
            <a:pPr algn="ctr"/>
            <a:r>
              <a:rPr lang="en-US" sz="3200" b="1" dirty="0" smtClean="0">
                <a:solidFill>
                  <a:srgbClr val="225A7A"/>
                </a:solidFill>
              </a:rPr>
              <a:t>Key Factors Harming Workers Compensation Exposure and the Overall Economy</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36</a:t>
            </a:fld>
            <a:endParaRPr lang="en-US"/>
          </a:p>
        </p:txBody>
      </p:sp>
    </p:spTree>
    <p:extLst>
      <p:ext uri="{BB962C8B-B14F-4D97-AF65-F5344CB8AC3E}">
        <p14:creationId xmlns:p14="http://schemas.microsoft.com/office/powerpoint/2010/main" val="867007940"/>
      </p:ext>
    </p:extLst>
  </p:cSld>
  <p:clrMapOvr>
    <a:masterClrMapping/>
  </p:clrMapOvr>
  <p:transition>
    <p:zoom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37</a:t>
            </a:fld>
            <a:endParaRPr lang="en-US" sz="900"/>
          </a:p>
        </p:txBody>
      </p:sp>
      <p:sp>
        <p:nvSpPr>
          <p:cNvPr id="11270" name="Rectangle 7"/>
          <p:cNvSpPr>
            <a:spLocks noGrp="1" noChangeArrowheads="1"/>
          </p:cNvSpPr>
          <p:nvPr>
            <p:ph type="title" idx="4294967295"/>
          </p:nvPr>
        </p:nvSpPr>
        <p:spPr>
          <a:xfrm>
            <a:off x="450850" y="93101"/>
            <a:ext cx="7400925" cy="860425"/>
          </a:xfrm>
        </p:spPr>
        <p:txBody>
          <a:bodyPr/>
          <a:lstStyle/>
          <a:p>
            <a:r>
              <a:rPr lang="en-US" sz="3200" dirty="0" smtClean="0"/>
              <a:t>Labor Force Participation Rate,</a:t>
            </a:r>
            <a:br>
              <a:rPr lang="en-US" sz="3200" dirty="0" smtClean="0"/>
            </a:br>
            <a:r>
              <a:rPr lang="en-US" sz="3200" dirty="0" smtClean="0"/>
              <a:t>Jan. 2002—March 2016</a:t>
            </a:r>
            <a:r>
              <a:rPr lang="en-US" dirty="0" smtClean="0"/>
              <a:t>*</a:t>
            </a:r>
          </a:p>
        </p:txBody>
      </p:sp>
      <p:sp>
        <p:nvSpPr>
          <p:cNvPr id="11271" name="Text Box 5"/>
          <p:cNvSpPr txBox="1">
            <a:spLocks noChangeArrowheads="1"/>
          </p:cNvSpPr>
          <p:nvPr/>
        </p:nvSpPr>
        <p:spPr bwMode="auto">
          <a:xfrm>
            <a:off x="-58992" y="6133060"/>
            <a:ext cx="8724900" cy="79868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*Defined as the percentage of working age persons in the population who are employed or actively seeking work.</a:t>
            </a:r>
            <a:endParaRPr lang="en-US" sz="1100" dirty="0"/>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a:t>
            </a:r>
            <a:r>
              <a:rPr lang="en-US" sz="1100" dirty="0" smtClean="0"/>
              <a:t>Statistics at </a:t>
            </a:r>
            <a:r>
              <a:rPr lang="en-US" sz="1100" dirty="0" smtClean="0">
                <a:hlinkClick r:id="rId4"/>
              </a:rPr>
              <a:t>http://www.bls.gov/data/</a:t>
            </a:r>
            <a:r>
              <a:rPr lang="en-US" sz="1100" dirty="0" smtClean="0"/>
              <a:t>;   </a:t>
            </a: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ext uri="{D42A27DB-BD31-4B8C-83A1-F6EECF244321}">
                <p14:modId xmlns:p14="http://schemas.microsoft.com/office/powerpoint/2010/main" val="3101532612"/>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645455" name="Chart" r:id="rId5" imgW="5562548" imgH="2921092" progId="MSGraph.Chart.8">
                  <p:embed followColorScheme="full"/>
                </p:oleObj>
              </mc:Choice>
              <mc:Fallback>
                <p:oleObj name="Chart" r:id="rId5" imgW="5562548" imgH="2921092" progId="MSGraph.Chart.8">
                  <p:embed followColorScheme="full"/>
                  <p:pic>
                    <p:nvPicPr>
                      <p:cNvPr id="0" name=""/>
                      <p:cNvPicPr>
                        <a:picLocks noChangeAspect="1" noChangeArrowheads="1"/>
                      </p:cNvPicPr>
                      <p:nvPr/>
                    </p:nvPicPr>
                    <p:blipFill>
                      <a:blip r:embed="rId6"/>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115007" y="3791155"/>
            <a:ext cx="2804274" cy="1268361"/>
          </a:xfrm>
          <a:prstGeom prst="wedgeRectCallout">
            <a:avLst>
              <a:gd name="adj1" fmla="val 111134"/>
              <a:gd name="adj2" fmla="val -195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Large numbers of people are exiting (or not returning to the labor force)</a:t>
            </a:r>
            <a:endParaRPr lang="en-US" b="1" dirty="0">
              <a:solidFill>
                <a:schemeClr val="bg1"/>
              </a:solidFill>
              <a:latin typeface="Arial" pitchFamily="34" charset="0"/>
            </a:endParaRPr>
          </a:p>
        </p:txBody>
      </p:sp>
      <p:sp>
        <p:nvSpPr>
          <p:cNvPr id="10" name="AutoShape 6"/>
          <p:cNvSpPr>
            <a:spLocks noChangeArrowheads="1"/>
          </p:cNvSpPr>
          <p:nvPr/>
        </p:nvSpPr>
        <p:spPr bwMode="blackWhite">
          <a:xfrm>
            <a:off x="6217920" y="2137825"/>
            <a:ext cx="2606992" cy="1252309"/>
          </a:xfrm>
          <a:prstGeom prst="wedgeRectCallout">
            <a:avLst>
              <a:gd name="adj1" fmla="val 39799"/>
              <a:gd name="adj2" fmla="val 1712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Labor force participation remains far below pre-recession levels but has improved modestly in recent months</a:t>
            </a:r>
            <a:endParaRPr lang="en-US" sz="1600" b="1" dirty="0">
              <a:solidFill>
                <a:schemeClr val="bg1"/>
              </a:solidFill>
            </a:endParaRPr>
          </a:p>
        </p:txBody>
      </p:sp>
      <p:sp>
        <p:nvSpPr>
          <p:cNvPr id="11"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Labor Force Participation as a % of Population</a:t>
            </a:r>
            <a:endParaRPr lang="en-US" sz="1600" b="1" dirty="0">
              <a:solidFill>
                <a:srgbClr val="225A7A"/>
              </a:solidFill>
            </a:endParaRPr>
          </a:p>
        </p:txBody>
      </p:sp>
    </p:spTree>
    <p:extLst>
      <p:ext uri="{BB962C8B-B14F-4D97-AF65-F5344CB8AC3E}">
        <p14:creationId xmlns:p14="http://schemas.microsoft.com/office/powerpoint/2010/main" val="24126415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02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02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2EFA083-5568-40FF-82F8-39BE79243992}" type="slidenum">
              <a:rPr lang="en-US" sz="900"/>
              <a:pPr algn="r" eaLnBrk="0" hangingPunct="0">
                <a:lnSpc>
                  <a:spcPct val="85000"/>
                </a:lnSpc>
                <a:spcBef>
                  <a:spcPct val="20000"/>
                </a:spcBef>
              </a:pPr>
              <a:t>38</a:t>
            </a:fld>
            <a:endParaRPr lang="en-US" sz="900"/>
          </a:p>
        </p:txBody>
      </p:sp>
      <p:sp>
        <p:nvSpPr>
          <p:cNvPr id="1031" name="Text Box 5"/>
          <p:cNvSpPr txBox="1">
            <a:spLocks noChangeArrowheads="1"/>
          </p:cNvSpPr>
          <p:nvPr/>
        </p:nvSpPr>
        <p:spPr bwMode="auto">
          <a:xfrm>
            <a:off x="0" y="638941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Notes: Recessions indicated by gray shaded columns. Data are seasonally adjusted.</a:t>
            </a:r>
          </a:p>
          <a:p>
            <a:pPr eaLnBrk="0" hangingPunct="0">
              <a:lnSpc>
                <a:spcPct val="85000"/>
              </a:lnSpc>
              <a:spcBef>
                <a:spcPct val="25000"/>
              </a:spcBef>
              <a:buClr>
                <a:schemeClr val="accent2"/>
              </a:buClr>
              <a:buFont typeface="Wingdings" pitchFamily="2" charset="2"/>
              <a:buNone/>
            </a:pPr>
            <a:r>
              <a:rPr lang="en-US" sz="1100" dirty="0"/>
              <a:t>Sources: Bureau of Labor </a:t>
            </a:r>
            <a:r>
              <a:rPr lang="en-US" sz="1100" dirty="0" smtClean="0"/>
              <a:t>Statistics </a:t>
            </a:r>
            <a:r>
              <a:rPr lang="en-US" sz="1100" dirty="0" smtClean="0">
                <a:hlinkClick r:id="rId4"/>
              </a:rPr>
              <a:t>http://www.bls.gov/news.release/empsit.a.htm</a:t>
            </a:r>
            <a:r>
              <a:rPr lang="en-US" sz="1100" dirty="0" smtClean="0"/>
              <a:t> ; NBER </a:t>
            </a:r>
            <a:r>
              <a:rPr lang="en-US" sz="1100" dirty="0"/>
              <a:t>(recession dates</a:t>
            </a:r>
            <a:r>
              <a:rPr lang="en-US" sz="1100" dirty="0" smtClean="0"/>
              <a:t>); Ins. Info. Inst.</a:t>
            </a:r>
            <a:endParaRPr lang="en-US" sz="1100" dirty="0"/>
          </a:p>
        </p:txBody>
      </p:sp>
      <p:graphicFrame>
        <p:nvGraphicFramePr>
          <p:cNvPr id="1026" name="Object 8"/>
          <p:cNvGraphicFramePr>
            <a:graphicFrameLocks noChangeAspect="1"/>
          </p:cNvGraphicFramePr>
          <p:nvPr>
            <p:extLst>
              <p:ext uri="{D42A27DB-BD31-4B8C-83A1-F6EECF244321}">
                <p14:modId xmlns:p14="http://schemas.microsoft.com/office/powerpoint/2010/main" val="535832764"/>
              </p:ext>
            </p:extLst>
          </p:nvPr>
        </p:nvGraphicFramePr>
        <p:xfrm>
          <a:off x="406400" y="1143000"/>
          <a:ext cx="8343900" cy="4730750"/>
        </p:xfrm>
        <a:graphic>
          <a:graphicData uri="http://schemas.openxmlformats.org/presentationml/2006/ole">
            <mc:AlternateContent xmlns:mc="http://schemas.openxmlformats.org/markup-compatibility/2006">
              <mc:Choice xmlns:v="urn:schemas-microsoft-com:vml" Requires="v">
                <p:oleObj spid="_x0000_s28646480" name="Chart" r:id="rId5" imgW="5562548" imgH="2921092" progId="MSGraph.Chart.8">
                  <p:embed followColorScheme="full"/>
                </p:oleObj>
              </mc:Choice>
              <mc:Fallback>
                <p:oleObj name="Chart" r:id="rId5" imgW="5562548" imgH="2921092" progId="MSGraph.Chart.8">
                  <p:embed followColorScheme="full"/>
                  <p:pic>
                    <p:nvPicPr>
                      <p:cNvPr id="0" name=""/>
                      <p:cNvPicPr>
                        <a:picLocks noChangeAspect="1" noChangeArrowheads="1"/>
                      </p:cNvPicPr>
                      <p:nvPr/>
                    </p:nvPicPr>
                    <p:blipFill>
                      <a:blip r:embed="rId6"/>
                      <a:srcRect/>
                      <a:stretch>
                        <a:fillRect/>
                      </a:stretch>
                    </p:blipFill>
                    <p:spPr bwMode="gray">
                      <a:xfrm>
                        <a:off x="406400" y="1143000"/>
                        <a:ext cx="8343900"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6"/>
          <p:cNvSpPr>
            <a:spLocks noChangeArrowheads="1"/>
          </p:cNvSpPr>
          <p:nvPr/>
        </p:nvSpPr>
        <p:spPr bwMode="blackWhite">
          <a:xfrm>
            <a:off x="466725" y="5734050"/>
            <a:ext cx="8448675" cy="5683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In recent good times, the number of discouraged workers ranged from 200,000-400,000 (1995-2000) or from 300,000-500,000 (2002-2007).</a:t>
            </a:r>
          </a:p>
        </p:txBody>
      </p:sp>
      <p:sp>
        <p:nvSpPr>
          <p:cNvPr id="12" name="AutoShape 7"/>
          <p:cNvSpPr>
            <a:spLocks noChangeArrowheads="1"/>
          </p:cNvSpPr>
          <p:nvPr/>
        </p:nvSpPr>
        <p:spPr bwMode="blackWhite">
          <a:xfrm>
            <a:off x="6448425" y="3663852"/>
            <a:ext cx="1958668" cy="1591270"/>
          </a:xfrm>
          <a:prstGeom prst="wedgeRectCallout">
            <a:avLst>
              <a:gd name="adj1" fmla="val 61761"/>
              <a:gd name="adj2" fmla="val -4923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There were 585,000 discouraged workers in March 2016, down from 738,000 a year earlier</a:t>
            </a:r>
            <a:endParaRPr lang="en-US" sz="1600" b="1" dirty="0">
              <a:solidFill>
                <a:srgbClr val="FFFFFF"/>
              </a:solidFill>
              <a:latin typeface="Arial" charset="0"/>
              <a:cs typeface="Arial" charset="0"/>
            </a:endParaRPr>
          </a:p>
        </p:txBody>
      </p:sp>
      <p:sp>
        <p:nvSpPr>
          <p:cNvPr id="13" name="Rectangle 8"/>
          <p:cNvSpPr>
            <a:spLocks noChangeArrowheads="1"/>
          </p:cNvSpPr>
          <p:nvPr/>
        </p:nvSpPr>
        <p:spPr bwMode="black">
          <a:xfrm>
            <a:off x="185431" y="102316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4" name="Text Box 17"/>
          <p:cNvSpPr txBox="1">
            <a:spLocks noChangeArrowheads="1"/>
          </p:cNvSpPr>
          <p:nvPr/>
        </p:nvSpPr>
        <p:spPr bwMode="auto">
          <a:xfrm>
            <a:off x="1165711" y="1448563"/>
            <a:ext cx="3276317"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“Discouraged Workers” are people who have searched for work for so long in vain that they actually stop searching and drop out of the labor force</a:t>
            </a:r>
          </a:p>
        </p:txBody>
      </p:sp>
      <p:sp>
        <p:nvSpPr>
          <p:cNvPr id="15" name="Rectangle 7"/>
          <p:cNvSpPr txBox="1">
            <a:spLocks noChangeArrowheads="1"/>
          </p:cNvSpPr>
          <p:nvPr/>
        </p:nvSpPr>
        <p:spPr bwMode="black">
          <a:xfrm>
            <a:off x="342698" y="83269"/>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225A7A"/>
                </a:solidFill>
                <a:effectLst/>
                <a:uLnTx/>
                <a:uFillTx/>
                <a:latin typeface="Arial" charset="0"/>
                <a:ea typeface="+mj-ea"/>
                <a:cs typeface="+mj-cs"/>
              </a:rPr>
              <a:t>Number of “Discouraged Workers,”</a:t>
            </a:r>
            <a:br>
              <a:rPr kumimoji="0" lang="en-US" sz="3200" b="1" i="0" u="none" strike="noStrike" kern="0" cap="none" spc="0" normalizeH="0" baseline="0" noProof="0" dirty="0" smtClean="0">
                <a:ln>
                  <a:noFill/>
                </a:ln>
                <a:solidFill>
                  <a:srgbClr val="225A7A"/>
                </a:solidFill>
                <a:effectLst/>
                <a:uLnTx/>
                <a:uFillTx/>
                <a:latin typeface="Arial" charset="0"/>
                <a:ea typeface="+mj-ea"/>
                <a:cs typeface="+mj-cs"/>
              </a:rPr>
            </a:br>
            <a:r>
              <a:rPr kumimoji="0" lang="en-US" sz="3200" b="1" i="0" u="none" strike="noStrike" kern="0" cap="none" spc="0" normalizeH="0" baseline="0" noProof="0" dirty="0" smtClean="0">
                <a:ln>
                  <a:noFill/>
                </a:ln>
                <a:solidFill>
                  <a:srgbClr val="225A7A"/>
                </a:solidFill>
                <a:effectLst/>
                <a:uLnTx/>
                <a:uFillTx/>
                <a:latin typeface="Arial" charset="0"/>
                <a:ea typeface="+mj-ea"/>
                <a:cs typeface="+mj-cs"/>
              </a:rPr>
              <a:t>Jan. 2002—March 2016</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6" name="AutoShape 7"/>
          <p:cNvSpPr>
            <a:spLocks noChangeArrowheads="1"/>
          </p:cNvSpPr>
          <p:nvPr/>
        </p:nvSpPr>
        <p:spPr bwMode="blackWhite">
          <a:xfrm>
            <a:off x="4455774" y="1448109"/>
            <a:ext cx="1904386" cy="1145460"/>
          </a:xfrm>
          <a:prstGeom prst="wedgeRectCallout">
            <a:avLst>
              <a:gd name="adj1" fmla="val 69705"/>
              <a:gd name="adj2" fmla="val -226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Large numbers of people exited the labor force and were slow to return  </a:t>
            </a:r>
            <a:endParaRPr lang="en-US" sz="1600" b="1" dirty="0">
              <a:solidFill>
                <a:schemeClr val="bg1"/>
              </a:solidFill>
              <a:latin typeface="Arial" pitchFamily="34" charset="0"/>
            </a:endParaRPr>
          </a:p>
        </p:txBody>
      </p:sp>
    </p:spTree>
    <p:extLst>
      <p:ext uri="{BB962C8B-B14F-4D97-AF65-F5344CB8AC3E}">
        <p14:creationId xmlns:p14="http://schemas.microsoft.com/office/powerpoint/2010/main" val="20798399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par>
                          <p:cTn id="13" fill="hold">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39</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39</a:t>
            </a:fld>
            <a:endParaRPr lang="en-US"/>
          </a:p>
        </p:txBody>
      </p:sp>
    </p:spTree>
    <p:extLst>
      <p:ext uri="{BB962C8B-B14F-4D97-AF65-F5344CB8AC3E}">
        <p14:creationId xmlns:p14="http://schemas.microsoft.com/office/powerpoint/2010/main" val="225099803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2650297027"/>
              </p:ext>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562595" name="Chart" r:id="rId5" imgW="5505541" imgH="3663835" progId="MSGraph.Chart.8">
                  <p:embed followColorScheme="full"/>
                </p:oleObj>
              </mc:Choice>
              <mc:Fallback>
                <p:oleObj name="Chart" r:id="rId5" imgW="5505541" imgH="3663835"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2015</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2011-15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a:t>
            </a:r>
            <a:r>
              <a:rPr lang="en-US" sz="1100" dirty="0" smtClean="0">
                <a:solidFill>
                  <a:srgbClr val="000000"/>
                </a:solidFill>
              </a:rPr>
              <a:t>Best, Conning</a:t>
            </a:r>
            <a:endParaRPr lang="en-US" sz="1100" dirty="0">
              <a:solidFill>
                <a:srgbClr val="000000"/>
              </a:solidFill>
            </a:endParaRP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75492" y="2148335"/>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5745"/>
              <a:gd name="adj2" fmla="val 18786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35250" y="5007601"/>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292064" y="5007601"/>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136505" y="4910576"/>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46986" y="2598545"/>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329580" y="2907161"/>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a:solidFill>
                  <a:srgbClr val="FFFFFF"/>
                </a:solidFill>
              </a:rPr>
              <a:t>9 Years</a:t>
            </a:r>
          </a:p>
        </p:txBody>
      </p:sp>
      <p:sp>
        <p:nvSpPr>
          <p:cNvPr id="16407" name="Text Box 17"/>
          <p:cNvSpPr txBox="1">
            <a:spLocks noChangeArrowheads="1"/>
          </p:cNvSpPr>
          <p:nvPr/>
        </p:nvSpPr>
        <p:spPr bwMode="auto">
          <a:xfrm>
            <a:off x="5621338" y="1117600"/>
            <a:ext cx="3254375" cy="646331"/>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a:t>
            </a:r>
            <a:r>
              <a:rPr lang="en-US" b="1" dirty="0" smtClean="0">
                <a:solidFill>
                  <a:srgbClr val="FFFFFF"/>
                </a:solidFill>
              </a:rPr>
              <a:t>2016-2017</a:t>
            </a:r>
            <a:endParaRPr lang="en-US" b="1" dirty="0">
              <a:solidFill>
                <a:srgbClr val="FFFFFF"/>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495470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098902" y="2747848"/>
            <a:ext cx="879475" cy="660400"/>
          </a:xfrm>
          <a:prstGeom prst="wedgeRectCallout">
            <a:avLst>
              <a:gd name="adj1" fmla="val 64912"/>
              <a:gd name="adj2" fmla="val 635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2013 9.8%</a:t>
            </a:r>
            <a:endParaRPr lang="en-US" b="1" dirty="0">
              <a:solidFill>
                <a:srgbClr val="FFFFFF"/>
              </a:solidFill>
            </a:endParaRPr>
          </a:p>
        </p:txBody>
      </p:sp>
      <p:sp>
        <p:nvSpPr>
          <p:cNvPr id="19" name="AutoShape 8"/>
          <p:cNvSpPr>
            <a:spLocks noChangeArrowheads="1"/>
          </p:cNvSpPr>
          <p:nvPr/>
        </p:nvSpPr>
        <p:spPr bwMode="blackWhite">
          <a:xfrm>
            <a:off x="7940127" y="4395062"/>
            <a:ext cx="1106399" cy="612539"/>
          </a:xfrm>
          <a:prstGeom prst="wedgeRectCallout">
            <a:avLst>
              <a:gd name="adj1" fmla="val -10801"/>
              <a:gd name="adj2" fmla="val -1205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2014 8.4%</a:t>
            </a:r>
            <a:endParaRPr lang="en-US" b="1" dirty="0">
              <a:solidFill>
                <a:srgbClr val="FFFFFF"/>
              </a:solidFill>
            </a:endParaRPr>
          </a:p>
        </p:txBody>
      </p:sp>
      <p:sp>
        <p:nvSpPr>
          <p:cNvPr id="20" name="AutoShape 8"/>
          <p:cNvSpPr>
            <a:spLocks noChangeArrowheads="1"/>
          </p:cNvSpPr>
          <p:nvPr/>
        </p:nvSpPr>
        <p:spPr bwMode="blackWhite">
          <a:xfrm>
            <a:off x="8026677" y="2623080"/>
            <a:ext cx="1106399" cy="612539"/>
          </a:xfrm>
          <a:prstGeom prst="wedgeRectCallout">
            <a:avLst>
              <a:gd name="adj1" fmla="val 725"/>
              <a:gd name="adj2" fmla="val 1194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2015: 8.4%</a:t>
            </a:r>
            <a:endParaRPr lang="en-US" b="1" dirty="0">
              <a:solidFill>
                <a:srgbClr val="FFFFFF"/>
              </a:solidFill>
            </a:endParaRPr>
          </a:p>
        </p:txBody>
      </p:sp>
    </p:spTree>
    <p:custDataLst>
      <p:tags r:id="rId2"/>
    </p:custDataLst>
    <p:extLst>
      <p:ext uri="{BB962C8B-B14F-4D97-AF65-F5344CB8AC3E}">
        <p14:creationId xmlns:p14="http://schemas.microsoft.com/office/powerpoint/2010/main" val="393277159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40</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2003-2016*</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ext uri="{D42A27DB-BD31-4B8C-83A1-F6EECF244321}">
                <p14:modId xmlns:p14="http://schemas.microsoft.com/office/powerpoint/2010/main" val="2706413360"/>
              </p:ext>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8649535" name="Chart" r:id="rId4" imgW="8772414" imgH="3305140" progId="MSGraph.Chart.8">
                  <p:embed followColorScheme="full"/>
                </p:oleObj>
              </mc:Choice>
              <mc:Fallback>
                <p:oleObj name="Chart" r:id="rId4" imgW="8772414" imgH="3305140"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578028" y="3566692"/>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31" name="TextBox 10"/>
          <p:cNvSpPr txBox="1">
            <a:spLocks noChangeArrowheads="1"/>
          </p:cNvSpPr>
          <p:nvPr/>
        </p:nvSpPr>
        <p:spPr bwMode="auto">
          <a:xfrm>
            <a:off x="2506805" y="256186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18672"/>
              <a:gd name="adj2" fmla="val 11935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467983" y="1843443"/>
            <a:ext cx="1734093" cy="1089211"/>
          </a:xfrm>
          <a:prstGeom prst="wedgeRectCallout">
            <a:avLst>
              <a:gd name="adj1" fmla="val 5193"/>
              <a:gd name="adj2" fmla="val 10772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510327" y="1058118"/>
            <a:ext cx="2480054" cy="1457243"/>
          </a:xfrm>
          <a:prstGeom prst="wedgeRectCallout">
            <a:avLst>
              <a:gd name="adj1" fmla="val 26075"/>
              <a:gd name="adj2" fmla="val 55263"/>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2016: Value of new </a:t>
            </a:r>
            <a:r>
              <a:rPr lang="en-US" sz="1600" b="1" dirty="0" err="1" smtClean="0">
                <a:solidFill>
                  <a:schemeClr val="bg1"/>
                </a:solidFill>
              </a:rPr>
              <a:t>pvt.</a:t>
            </a:r>
            <a:r>
              <a:rPr lang="en-US" sz="1600" b="1" dirty="0" smtClean="0">
                <a:solidFill>
                  <a:schemeClr val="bg1"/>
                </a:solidFill>
              </a:rPr>
              <a:t> construction hits $846.2B as of Feb. 2016, up 69.0% from the 2010 trough but still 7.2%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40</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9414" y="3060396"/>
            <a:ext cx="889000" cy="307777"/>
          </a:xfrm>
          <a:prstGeom prst="rect">
            <a:avLst/>
          </a:prstGeom>
          <a:noFill/>
          <a:ln w="9525">
            <a:noFill/>
            <a:miter lim="800000"/>
            <a:headEnd/>
            <a:tailEnd/>
          </a:ln>
        </p:spPr>
        <p:txBody>
          <a:bodyPr>
            <a:spAutoFit/>
          </a:bodyPr>
          <a:lstStyle/>
          <a:p>
            <a:pPr algn="ctr"/>
            <a:r>
              <a:rPr lang="en-US" sz="1400" b="1" dirty="0" smtClean="0"/>
              <a:t>$447.9</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$398.3</a:t>
            </a:r>
            <a:endParaRPr lang="en-US" sz="1400" b="1" dirty="0"/>
          </a:p>
        </p:txBody>
      </p:sp>
      <p:sp>
        <p:nvSpPr>
          <p:cNvPr id="24" name="Rectangle 5"/>
          <p:cNvSpPr>
            <a:spLocks noChangeArrowheads="1"/>
          </p:cNvSpPr>
          <p:nvPr/>
        </p:nvSpPr>
        <p:spPr bwMode="auto">
          <a:xfrm>
            <a:off x="-1" y="6449415"/>
            <a:ext cx="8423031"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*2016 figure is a seasonally adjusted annual rate as of February.</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a:t>
            </a:r>
            <a:r>
              <a:rPr lang="en-US" sz="1100" dirty="0">
                <a:hlinkClick r:id="rId6"/>
              </a:rPr>
              <a:t>http://www.census.gov/construction/c30/c30index.html</a:t>
            </a:r>
            <a:r>
              <a:rPr lang="en-US" sz="1100" dirty="0"/>
              <a:t> ; </a:t>
            </a:r>
            <a:r>
              <a:rPr lang="en-US" sz="1100" dirty="0" smtClean="0"/>
              <a:t>Insurance Information Institute. </a:t>
            </a:r>
            <a:endParaRPr lang="en-US" sz="1100" dirty="0"/>
          </a:p>
        </p:txBody>
      </p:sp>
    </p:spTree>
    <p:extLst>
      <p:ext uri="{BB962C8B-B14F-4D97-AF65-F5344CB8AC3E}">
        <p14:creationId xmlns:p14="http://schemas.microsoft.com/office/powerpoint/2010/main" val="10901782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41</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2016 vs. 2015*</a:t>
            </a:r>
          </a:p>
        </p:txBody>
      </p:sp>
      <p:graphicFrame>
        <p:nvGraphicFramePr>
          <p:cNvPr id="66562" name="Object 4"/>
          <p:cNvGraphicFramePr>
            <a:graphicFrameLocks noChangeAspect="1"/>
          </p:cNvGraphicFramePr>
          <p:nvPr>
            <p:extLst>
              <p:ext uri="{D42A27DB-BD31-4B8C-83A1-F6EECF244321}">
                <p14:modId xmlns:p14="http://schemas.microsoft.com/office/powerpoint/2010/main" val="1223425926"/>
              </p:ext>
            </p:extLst>
          </p:nvPr>
        </p:nvGraphicFramePr>
        <p:xfrm>
          <a:off x="34925" y="1616075"/>
          <a:ext cx="8834438" cy="3905250"/>
        </p:xfrm>
        <a:graphic>
          <a:graphicData uri="http://schemas.openxmlformats.org/presentationml/2006/ole">
            <mc:AlternateContent xmlns:mc="http://schemas.openxmlformats.org/markup-compatibility/2006">
              <mc:Choice xmlns:v="urn:schemas-microsoft-com:vml" Requires="v">
                <p:oleObj spid="_x0000_s28650558"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4925" y="1616075"/>
                        <a:ext cx="8834438" cy="390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t>
            </a:r>
            <a:r>
              <a:rPr lang="en-US" b="1" dirty="0">
                <a:solidFill>
                  <a:srgbClr val="FFFFFF"/>
                </a:solidFill>
              </a:rPr>
              <a:t>a</a:t>
            </a:r>
            <a:r>
              <a:rPr lang="en-US" b="1" dirty="0" smtClean="0">
                <a:solidFill>
                  <a:srgbClr val="FFFFFF"/>
                </a:solidFill>
              </a:rPr>
              <a:t>ctivity is up again </a:t>
            </a:r>
            <a:r>
              <a:rPr lang="en-US" b="1" dirty="0">
                <a:solidFill>
                  <a:srgbClr val="FFFFFF"/>
                </a:solidFill>
              </a:rPr>
              <a:t>a</a:t>
            </a:r>
            <a:r>
              <a:rPr lang="en-US" b="1" dirty="0" smtClean="0">
                <a:solidFill>
                  <a:srgbClr val="FFFFFF"/>
                </a:solidFill>
              </a:rPr>
              <a:t>fter </a:t>
            </a:r>
            <a:r>
              <a:rPr lang="en-US" b="1" dirty="0">
                <a:solidFill>
                  <a:srgbClr val="FFFFFF"/>
                </a:solidFill>
              </a:rPr>
              <a:t>l</a:t>
            </a:r>
            <a:r>
              <a:rPr lang="en-US" b="1" dirty="0" smtClean="0">
                <a:solidFill>
                  <a:srgbClr val="FFFFFF"/>
                </a:solidFill>
              </a:rPr>
              <a:t>anguishing in early 2015; state/local </a:t>
            </a:r>
            <a:r>
              <a:rPr lang="en-US" b="1" dirty="0">
                <a:solidFill>
                  <a:srgbClr val="FFFFFF"/>
                </a:solidFill>
              </a:rPr>
              <a:t>g</a:t>
            </a:r>
            <a:r>
              <a:rPr lang="en-US" b="1" dirty="0" smtClean="0">
                <a:solidFill>
                  <a:srgbClr val="FFFFFF"/>
                </a:solidFill>
              </a:rPr>
              <a:t>overnment </a:t>
            </a:r>
            <a:r>
              <a:rPr lang="en-US" b="1" dirty="0">
                <a:solidFill>
                  <a:srgbClr val="FFFFFF"/>
                </a:solidFill>
              </a:rPr>
              <a:t>s</a:t>
            </a:r>
            <a:r>
              <a:rPr lang="en-US" b="1" dirty="0" smtClean="0">
                <a:solidFill>
                  <a:srgbClr val="FFFFFF"/>
                </a:solidFill>
              </a:rPr>
              <a:t>ector </a:t>
            </a:r>
            <a:r>
              <a:rPr lang="en-US" b="1" dirty="0">
                <a:solidFill>
                  <a:srgbClr val="FFFFFF"/>
                </a:solidFill>
              </a:rPr>
              <a:t>m</a:t>
            </a:r>
            <a:r>
              <a:rPr lang="en-US" b="1" dirty="0" smtClean="0">
                <a:solidFill>
                  <a:srgbClr val="FFFFFF"/>
                </a:solidFill>
              </a:rPr>
              <a:t>ay </a:t>
            </a:r>
            <a:r>
              <a:rPr lang="en-US" b="1" dirty="0">
                <a:solidFill>
                  <a:srgbClr val="FFFFFF"/>
                </a:solidFill>
              </a:rPr>
              <a:t>b</a:t>
            </a:r>
            <a:r>
              <a:rPr lang="en-US" b="1" dirty="0" smtClean="0">
                <a:solidFill>
                  <a:srgbClr val="FFFFFF"/>
                </a:solidFill>
              </a:rPr>
              <a:t>e </a:t>
            </a:r>
            <a:r>
              <a:rPr lang="en-US" b="1" dirty="0">
                <a:solidFill>
                  <a:srgbClr val="FFFFFF"/>
                </a:solidFill>
              </a:rPr>
              <a:t>r</a:t>
            </a:r>
            <a:r>
              <a:rPr lang="en-US" b="1" dirty="0" smtClean="0">
                <a:solidFill>
                  <a:srgbClr val="FFFFFF"/>
                </a:solidFill>
              </a:rPr>
              <a:t>ecovering as budget </a:t>
            </a:r>
            <a:r>
              <a:rPr lang="en-US" b="1" dirty="0">
                <a:solidFill>
                  <a:srgbClr val="FFFFFF"/>
                </a:solidFill>
              </a:rPr>
              <a:t>w</a:t>
            </a:r>
            <a:r>
              <a:rPr lang="en-US" b="1" dirty="0" smtClean="0">
                <a:solidFill>
                  <a:srgbClr val="FFFFFF"/>
                </a:solidFill>
              </a:rPr>
              <a:t>oes </a:t>
            </a:r>
            <a:r>
              <a:rPr lang="en-US" b="1" dirty="0">
                <a:solidFill>
                  <a:srgbClr val="FFFFFF"/>
                </a:solidFill>
              </a:rPr>
              <a:t>e</a:t>
            </a:r>
            <a:r>
              <a:rPr lang="en-US" b="1" dirty="0" smtClean="0">
                <a:solidFill>
                  <a:srgbClr val="FFFFFF"/>
                </a:solidFill>
              </a:rPr>
              <a:t>ase in some jurisdictions.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866449" y="3832801"/>
            <a:ext cx="2794459" cy="983280"/>
          </a:xfrm>
          <a:prstGeom prst="wedgeRectCallout">
            <a:avLst>
              <a:gd name="adj1" fmla="val 41957"/>
              <a:gd name="adj2" fmla="val -7098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both the residential and nonresidential segments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 data through February 2016.</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+10.6%</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+9.2%</a:t>
            </a:r>
            <a:endParaRPr lang="en-US" sz="2400" b="1" u="sng" dirty="0">
              <a:solidFill>
                <a:srgbClr val="225A7A"/>
              </a:solidFill>
            </a:endParaRPr>
          </a:p>
        </p:txBody>
      </p:sp>
      <p:sp>
        <p:nvSpPr>
          <p:cNvPr id="12" name="AutoShape 9"/>
          <p:cNvSpPr>
            <a:spLocks noChangeArrowheads="1"/>
          </p:cNvSpPr>
          <p:nvPr/>
        </p:nvSpPr>
        <p:spPr bwMode="blackWhite">
          <a:xfrm>
            <a:off x="4572000" y="2522463"/>
            <a:ext cx="2030261" cy="1046237"/>
          </a:xfrm>
          <a:prstGeom prst="wedgeRectCallout">
            <a:avLst>
              <a:gd name="adj1" fmla="val 33760"/>
              <a:gd name="adj2" fmla="val -1300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finally beginning to create less drag after years of decline</a:t>
            </a:r>
            <a:endParaRPr lang="en-US" sz="1400" b="1" dirty="0">
              <a:solidFill>
                <a:schemeClr val="bg1"/>
              </a:solidFill>
            </a:endParaRPr>
          </a:p>
        </p:txBody>
      </p:sp>
      <p:sp>
        <p:nvSpPr>
          <p:cNvPr id="2" name="Oval 1"/>
          <p:cNvSpPr/>
          <p:nvPr/>
        </p:nvSpPr>
        <p:spPr>
          <a:xfrm>
            <a:off x="6035829" y="1351280"/>
            <a:ext cx="2641891" cy="46832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05473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42</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1990-2021F</a:t>
            </a:r>
          </a:p>
        </p:txBody>
      </p:sp>
      <p:graphicFrame>
        <p:nvGraphicFramePr>
          <p:cNvPr id="38914" name="Object 4"/>
          <p:cNvGraphicFramePr>
            <a:graphicFrameLocks noChangeAspect="1"/>
          </p:cNvGraphicFramePr>
          <p:nvPr>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661818" name="Chart" r:id="rId4" imgW="7839082" imgH="4095681" progId="MSGraph.Chart.8">
                  <p:embed followColorScheme="full"/>
                </p:oleObj>
              </mc:Choice>
              <mc:Fallback>
                <p:oleObj name="Chart" r:id="rId4" imgW="7839082" imgH="4095681"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436492"/>
            <a:ext cx="8551863" cy="42627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(4/16 for 2016-17; </a:t>
            </a:r>
            <a:r>
              <a:rPr lang="en-US" sz="1100" dirty="0"/>
              <a:t>3</a:t>
            </a:r>
            <a:r>
              <a:rPr lang="en-US" sz="1100" dirty="0" smtClean="0"/>
              <a:t>/16 for 2018-21F;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continuing to see </a:t>
            </a:r>
            <a:r>
              <a:rPr lang="en-US" b="1" dirty="0">
                <a:solidFill>
                  <a:srgbClr val="FFFFFF"/>
                </a:solidFill>
              </a:rPr>
              <a:t>m</a:t>
            </a:r>
            <a:r>
              <a:rPr lang="en-US" b="1" dirty="0" smtClean="0">
                <a:solidFill>
                  <a:srgbClr val="FFFFFF"/>
                </a:solidFill>
              </a:rPr>
              <a:t>eaningful </a:t>
            </a:r>
            <a:r>
              <a:rPr lang="en-US" b="1" dirty="0">
                <a:solidFill>
                  <a:srgbClr val="FFFFFF"/>
                </a:solidFill>
              </a:rPr>
              <a:t>e</a:t>
            </a:r>
            <a:r>
              <a:rPr lang="en-US" b="1" dirty="0" smtClean="0">
                <a:solidFill>
                  <a:srgbClr val="FFFFFF"/>
                </a:solidFill>
              </a:rPr>
              <a:t>xposure </a:t>
            </a:r>
            <a:r>
              <a:rPr lang="en-US" b="1" dirty="0">
                <a:solidFill>
                  <a:srgbClr val="FFFFFF"/>
                </a:solidFill>
              </a:rPr>
              <a:t>g</a:t>
            </a:r>
            <a:r>
              <a:rPr lang="en-US" b="1" dirty="0" smtClean="0">
                <a:solidFill>
                  <a:srgbClr val="FFFFFF"/>
                </a:solidFill>
              </a:rPr>
              <a:t>rowth in the wake of the “Great Recession”; Construction is a potent </a:t>
            </a:r>
            <a:r>
              <a:rPr lang="en-US" b="1" dirty="0">
                <a:solidFill>
                  <a:srgbClr val="FFFFFF"/>
                </a:solidFill>
              </a:rPr>
              <a:t>d</a:t>
            </a:r>
            <a:r>
              <a:rPr lang="en-US" b="1" dirty="0" smtClean="0">
                <a:solidFill>
                  <a:srgbClr val="FFFFFF"/>
                </a:solidFill>
              </a:rPr>
              <a:t>river of workers comp exposure.</a:t>
            </a:r>
            <a:endParaRPr lang="en-US" b="1" dirty="0">
              <a:solidFill>
                <a:srgbClr val="FFFFFF"/>
              </a:solidFill>
            </a:endParaRP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still-low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35832064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43</a:t>
            </a:fld>
            <a:endParaRPr lang="en-US" dirty="0"/>
          </a:p>
        </p:txBody>
      </p:sp>
      <p:graphicFrame>
        <p:nvGraphicFramePr>
          <p:cNvPr id="1936387" name="Object 3"/>
          <p:cNvGraphicFramePr>
            <a:graphicFrameLocks noChangeAspect="1"/>
          </p:cNvGraphicFramePr>
          <p:nvPr>
            <p:extLst>
              <p:ext uri="{D42A27DB-BD31-4B8C-83A1-F6EECF244321}">
                <p14:modId xmlns:p14="http://schemas.microsoft.com/office/powerpoint/2010/main" val="434064433"/>
              </p:ext>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8652609" name="Chart" r:id="rId4" imgW="8286815" imgH="3771900" progId="MSGraph.Chart.8">
                  <p:embed followColorScheme="full"/>
                </p:oleObj>
              </mc:Choice>
              <mc:Fallback>
                <p:oleObj name="Chart" r:id="rId4" imgW="8286815" imgH="3771900"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a:t>
            </a:r>
            <a:r>
              <a:rPr lang="en-US" b="1" dirty="0">
                <a:solidFill>
                  <a:srgbClr val="FFFFFF"/>
                </a:solidFill>
              </a:rPr>
              <a:t>s</a:t>
            </a:r>
            <a:r>
              <a:rPr lang="en-US" b="1" dirty="0" smtClean="0">
                <a:solidFill>
                  <a:srgbClr val="FFFFFF"/>
                </a:solidFill>
              </a:rPr>
              <a:t>pending, but contracted </a:t>
            </a:r>
            <a:r>
              <a:rPr lang="en-US" b="1" dirty="0">
                <a:solidFill>
                  <a:srgbClr val="FFFFFF"/>
                </a:solidFill>
              </a:rPr>
              <a:t>a</a:t>
            </a:r>
            <a:r>
              <a:rPr lang="en-US" b="1" dirty="0" smtClean="0">
                <a:solidFill>
                  <a:srgbClr val="FFFFFF"/>
                </a:solidFill>
              </a:rPr>
              <a:t>s state/local </a:t>
            </a:r>
            <a:r>
              <a:rPr lang="en-US" b="1" dirty="0">
                <a:solidFill>
                  <a:srgbClr val="FFFFFF"/>
                </a:solidFill>
              </a:rPr>
              <a:t>g</a:t>
            </a:r>
            <a:r>
              <a:rPr lang="en-US" b="1" dirty="0" smtClean="0">
                <a:solidFill>
                  <a:srgbClr val="FFFFFF"/>
                </a:solidFill>
              </a:rPr>
              <a:t>overnments </a:t>
            </a:r>
            <a:r>
              <a:rPr lang="en-US" b="1" dirty="0">
                <a:solidFill>
                  <a:srgbClr val="FFFFFF"/>
                </a:solidFill>
              </a:rPr>
              <a:t>g</a:t>
            </a:r>
            <a:r>
              <a:rPr lang="en-US" b="1" dirty="0" smtClean="0">
                <a:solidFill>
                  <a:srgbClr val="FFFFFF"/>
                </a:solidFill>
              </a:rPr>
              <a:t>rappled with deficits and federal sequestration--only </a:t>
            </a:r>
            <a:r>
              <a:rPr lang="en-US" b="1" dirty="0">
                <a:solidFill>
                  <a:srgbClr val="FFFFFF"/>
                </a:solidFill>
              </a:rPr>
              <a:t>n</a:t>
            </a:r>
            <a:r>
              <a:rPr lang="en-US" b="1" dirty="0" smtClean="0">
                <a:solidFill>
                  <a:srgbClr val="FFFFFF"/>
                </a:solidFill>
              </a:rPr>
              <a:t>ow recovering.</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2003-2016*</a:t>
            </a:r>
          </a:p>
        </p:txBody>
      </p:sp>
      <p:sp>
        <p:nvSpPr>
          <p:cNvPr id="12" name="Rectangle 5"/>
          <p:cNvSpPr>
            <a:spLocks noChangeArrowheads="1"/>
          </p:cNvSpPr>
          <p:nvPr/>
        </p:nvSpPr>
        <p:spPr bwMode="auto">
          <a:xfrm>
            <a:off x="-1" y="6449415"/>
            <a:ext cx="8601075"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*2016 figure is a seasonally adjusted annual rate as of February; </a:t>
            </a:r>
            <a:r>
              <a:rPr lang="en-US" sz="1100" dirty="0">
                <a:hlinkClick r:id="rId6"/>
              </a:rPr>
              <a:t>http://</a:t>
            </a:r>
            <a:r>
              <a:rPr lang="en-US" sz="1100" dirty="0" smtClean="0">
                <a:hlinkClick r:id="rId6"/>
              </a:rPr>
              <a:t>www.census.gov/construction/c30/historical_data.html</a:t>
            </a:r>
            <a:r>
              <a:rPr lang="en-US" sz="1100" dirty="0" smtClean="0"/>
              <a:t> </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02932"/>
              <a:gd name="adj2" fmla="val 3305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5496128" y="1091380"/>
            <a:ext cx="3420431" cy="1019086"/>
          </a:xfrm>
          <a:prstGeom prst="wedgeRectCallout">
            <a:avLst>
              <a:gd name="adj1" fmla="val 30312"/>
              <a:gd name="adj2" fmla="val 6244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MAY finally be turning around; still down $17.1B or 5.4% since 2009 peak</a:t>
            </a:r>
            <a:endParaRPr lang="en-US" sz="1600" b="1" dirty="0">
              <a:solidFill>
                <a:schemeClr val="bg1"/>
              </a:solidFill>
            </a:endParaRPr>
          </a:p>
        </p:txBody>
      </p:sp>
    </p:spTree>
    <p:extLst>
      <p:ext uri="{BB962C8B-B14F-4D97-AF65-F5344CB8AC3E}">
        <p14:creationId xmlns:p14="http://schemas.microsoft.com/office/powerpoint/2010/main" val="15901223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44</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2010—March 2016</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a:t>
            </a:r>
            <a:r>
              <a:rPr lang="en-US" sz="1100" dirty="0" smtClean="0"/>
              <a:t>Institute</a:t>
            </a:r>
            <a:r>
              <a:rPr lang="en-US" sz="1100" dirty="0"/>
              <a:t>.</a:t>
            </a:r>
          </a:p>
        </p:txBody>
      </p:sp>
      <p:graphicFrame>
        <p:nvGraphicFramePr>
          <p:cNvPr id="19458" name="Object 8"/>
          <p:cNvGraphicFramePr>
            <a:graphicFrameLocks noChangeAspect="1"/>
          </p:cNvGraphicFramePr>
          <p:nvPr>
            <p:extLst>
              <p:ext uri="{D42A27DB-BD31-4B8C-83A1-F6EECF244321}">
                <p14:modId xmlns:p14="http://schemas.microsoft.com/office/powerpoint/2010/main" val="4294907208"/>
              </p:ext>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8662840"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11071"/>
              <a:gd name="adj2" fmla="val -25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+1.237 million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(+22.8%)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5725" y="5901359"/>
            <a:ext cx="8963025"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WC payroll exposure.</a:t>
            </a:r>
            <a:endParaRPr lang="en-US" sz="1650" b="1" dirty="0">
              <a:solidFill>
                <a:srgbClr val="FFFFFF"/>
              </a:solidFill>
            </a:endParaRPr>
          </a:p>
        </p:txBody>
      </p:sp>
    </p:spTree>
    <p:extLst>
      <p:ext uri="{BB962C8B-B14F-4D97-AF65-F5344CB8AC3E}">
        <p14:creationId xmlns:p14="http://schemas.microsoft.com/office/powerpoint/2010/main" val="11087970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45</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2003–March 2016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ext uri="{D42A27DB-BD31-4B8C-83A1-F6EECF244321}">
                <p14:modId xmlns:p14="http://schemas.microsoft.com/office/powerpoint/2010/main" val="1340339633"/>
              </p:ext>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8654656"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244791" y="3240373"/>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80465" y="2973808"/>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a:t>
            </a:r>
            <a:r>
              <a:rPr lang="en-US" sz="1600" b="1" dirty="0">
                <a:solidFill>
                  <a:schemeClr val="bg1"/>
                </a:solidFill>
              </a:rPr>
              <a:t>s</a:t>
            </a:r>
            <a:r>
              <a:rPr lang="en-US" sz="1600" b="1" dirty="0" smtClean="0">
                <a:solidFill>
                  <a:schemeClr val="bg1"/>
                </a:solidFill>
              </a:rPr>
              <a:t>ector </a:t>
            </a:r>
            <a:r>
              <a:rPr lang="en-US" sz="1600" b="1" dirty="0">
                <a:solidFill>
                  <a:schemeClr val="bg1"/>
                </a:solidFill>
              </a:rPr>
              <a:t>w</a:t>
            </a:r>
            <a:r>
              <a:rPr lang="en-US" sz="1600" b="1" dirty="0" smtClean="0">
                <a:solidFill>
                  <a:schemeClr val="bg1"/>
                </a:solidFill>
              </a:rPr>
              <a:t>as a growth leader in 2014-16 as the housing </a:t>
            </a:r>
            <a:r>
              <a:rPr lang="en-US" sz="1600" b="1" dirty="0">
                <a:solidFill>
                  <a:schemeClr val="bg1"/>
                </a:solidFill>
              </a:rPr>
              <a:t>m</a:t>
            </a:r>
            <a:r>
              <a:rPr lang="en-US" sz="1600" b="1" dirty="0" smtClean="0">
                <a:solidFill>
                  <a:schemeClr val="bg1"/>
                </a:solidFill>
              </a:rPr>
              <a:t>arket,  private investment, and govt. spending </a:t>
            </a:r>
            <a:r>
              <a:rPr lang="en-US" sz="1600" b="1" dirty="0">
                <a:solidFill>
                  <a:schemeClr val="bg1"/>
                </a:solidFill>
              </a:rPr>
              <a:t>r</a:t>
            </a:r>
            <a:r>
              <a:rPr lang="en-US" sz="1600" b="1" dirty="0" smtClean="0">
                <a:solidFill>
                  <a:schemeClr val="bg1"/>
                </a:solidFill>
              </a:rPr>
              <a:t>ecover.  WC </a:t>
            </a:r>
            <a:r>
              <a:rPr lang="en-US" sz="1600" b="1" dirty="0" err="1">
                <a:solidFill>
                  <a:schemeClr val="bg1"/>
                </a:solidFill>
              </a:rPr>
              <a:t>i</a:t>
            </a:r>
            <a:r>
              <a:rPr lang="en-US" sz="1600" b="1" dirty="0" err="1" smtClean="0">
                <a:solidFill>
                  <a:schemeClr val="bg1"/>
                </a:solidFill>
              </a:rPr>
              <a:t>surers</a:t>
            </a:r>
            <a:r>
              <a:rPr lang="en-US" sz="1600" b="1" dirty="0" smtClean="0">
                <a:solidFill>
                  <a:schemeClr val="bg1"/>
                </a:solidFill>
              </a:rPr>
              <a:t> continue to benefit.</a:t>
            </a:r>
            <a:endParaRPr lang="en-US" sz="1600" b="1" dirty="0">
              <a:solidFill>
                <a:schemeClr val="bg1"/>
              </a:solidFill>
            </a:endParaRPr>
          </a:p>
        </p:txBody>
      </p:sp>
      <p:sp>
        <p:nvSpPr>
          <p:cNvPr id="11" name="AutoShape 38"/>
          <p:cNvSpPr>
            <a:spLocks noChangeArrowheads="1"/>
          </p:cNvSpPr>
          <p:nvPr/>
        </p:nvSpPr>
        <p:spPr bwMode="blackWhite">
          <a:xfrm>
            <a:off x="1244791" y="4103226"/>
            <a:ext cx="2427441" cy="1141058"/>
          </a:xfrm>
          <a:prstGeom prst="wedgeRectCallout">
            <a:avLst>
              <a:gd name="adj1" fmla="val 148796"/>
              <a:gd name="adj2" fmla="val 12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45</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207827" y="1095109"/>
            <a:ext cx="1769806" cy="1243780"/>
          </a:xfrm>
          <a:prstGeom prst="wedgeRectCallout">
            <a:avLst>
              <a:gd name="adj1" fmla="val 38639"/>
              <a:gd name="adj2" fmla="val 1064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March 2016 totaled 6.672 million, an increase of 1.237MM jobs or 22.8% from the Jan. 2011 trough</a:t>
            </a:r>
            <a:endParaRPr lang="en-US" sz="1200" b="1" dirty="0">
              <a:solidFill>
                <a:schemeClr val="bg1"/>
              </a:solidFill>
            </a:endParaRPr>
          </a:p>
        </p:txBody>
      </p:sp>
      <p:sp>
        <p:nvSpPr>
          <p:cNvPr id="17" name="AutoShape 14"/>
          <p:cNvSpPr>
            <a:spLocks noChangeArrowheads="1"/>
          </p:cNvSpPr>
          <p:nvPr/>
        </p:nvSpPr>
        <p:spPr bwMode="blackWhite">
          <a:xfrm>
            <a:off x="5196129" y="2359741"/>
            <a:ext cx="2139746" cy="1539210"/>
          </a:xfrm>
          <a:prstGeom prst="wedgeRectCallout">
            <a:avLst>
              <a:gd name="adj1" fmla="val 86299"/>
              <a:gd name="adj2" fmla="val 7651"/>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1.05 million jobs</a:t>
            </a:r>
            <a:endParaRPr lang="en-US" b="1" dirty="0">
              <a:solidFill>
                <a:schemeClr val="bg1"/>
              </a:solidFill>
            </a:endParaRPr>
          </a:p>
        </p:txBody>
      </p:sp>
    </p:spTree>
    <p:extLst>
      <p:ext uri="{BB962C8B-B14F-4D97-AF65-F5344CB8AC3E}">
        <p14:creationId xmlns:p14="http://schemas.microsoft.com/office/powerpoint/2010/main" val="7970000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MANUFACTURING &amp; ENERGY SECTOR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46</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0" y="4026644"/>
            <a:ext cx="8805559" cy="230832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U.S. Manufacturing and Energy Sectors Are Being Buffeted by a High Dollar, Weak Export Markets and Plunging Oil Prices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46</a:t>
            </a:fld>
            <a:endParaRPr lang="en-US"/>
          </a:p>
        </p:txBody>
      </p:sp>
    </p:spTree>
    <p:extLst>
      <p:ext uri="{BB962C8B-B14F-4D97-AF65-F5344CB8AC3E}">
        <p14:creationId xmlns:p14="http://schemas.microsoft.com/office/powerpoint/2010/main" val="196455782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2808364777"/>
              </p:ext>
            </p:extLst>
          </p:nvPr>
        </p:nvGraphicFramePr>
        <p:xfrm>
          <a:off x="-39688" y="1397000"/>
          <a:ext cx="8574088" cy="4087813"/>
        </p:xfrm>
        <a:graphic>
          <a:graphicData uri="http://schemas.openxmlformats.org/presentationml/2006/ole">
            <mc:AlternateContent xmlns:mc="http://schemas.openxmlformats.org/markup-compatibility/2006">
              <mc:Choice xmlns:v="urn:schemas-microsoft-com:vml" Requires="v">
                <p:oleObj spid="_x0000_s28659775" name="Chart" r:id="rId4" imgW="5740227" imgH="2736965" progId="MSGraph.Chart.8">
                  <p:embed followColorScheme="full"/>
                </p:oleObj>
              </mc:Choice>
              <mc:Fallback>
                <p:oleObj name="Chart" r:id="rId4" imgW="5740227" imgH="2736965" progId="MSGraph.Chart.8">
                  <p:embed followColorScheme="full"/>
                  <p:pic>
                    <p:nvPicPr>
                      <p:cNvPr id="0" name=""/>
                      <p:cNvPicPr preferRelativeResize="0">
                        <a:picLocks noChangeArrowheads="1"/>
                      </p:cNvPicPr>
                      <p:nvPr/>
                    </p:nvPicPr>
                    <p:blipFill>
                      <a:blip r:embed="rId5"/>
                      <a:srcRect/>
                      <a:stretch>
                        <a:fillRect/>
                      </a:stretch>
                    </p:blipFill>
                    <p:spPr bwMode="gray">
                      <a:xfrm>
                        <a:off x="-39688" y="1397000"/>
                        <a:ext cx="8574088" cy="4087813"/>
                      </a:xfrm>
                      <a:prstGeom prst="rect">
                        <a:avLst/>
                      </a:prstGeom>
                      <a:noFill/>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April 2016</a:t>
            </a:r>
            <a:endParaRPr lang="en-US" sz="1600" b="1" dirty="0">
              <a:solidFill>
                <a:srgbClr val="225A7A"/>
              </a:solidFill>
            </a:endParaRPr>
          </a:p>
        </p:txBody>
      </p:sp>
      <p:sp>
        <p:nvSpPr>
          <p:cNvPr id="10" name="Rectangle 7"/>
          <p:cNvSpPr>
            <a:spLocks noChangeArrowheads="1"/>
          </p:cNvSpPr>
          <p:nvPr/>
        </p:nvSpPr>
        <p:spPr bwMode="blackWhite">
          <a:xfrm>
            <a:off x="342900" y="5555463"/>
            <a:ext cx="8503059"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70 of the 76 months from Jan. 2010 through Apr. 2016.  Manufacturing sector has weakened recently due to weakness abroad, strong dollar and collapse in oil prices.</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754622" y="4069328"/>
            <a:ext cx="2673734" cy="796962"/>
          </a:xfrm>
          <a:prstGeom prst="wedgeRectCallout">
            <a:avLst>
              <a:gd name="adj1" fmla="val 82142"/>
              <a:gd name="adj2" fmla="val -5369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began to contract in late 2015 but seems to be rebounding</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47</a:t>
            </a:fld>
            <a:endParaRPr lang="en-US"/>
          </a:p>
        </p:txBody>
      </p:sp>
    </p:spTree>
    <p:extLst>
      <p:ext uri="{BB962C8B-B14F-4D97-AF65-F5344CB8AC3E}">
        <p14:creationId xmlns:p14="http://schemas.microsoft.com/office/powerpoint/2010/main" val="17685582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48</a:t>
            </a:fld>
            <a:endParaRPr lang="en-US" sz="900"/>
          </a:p>
        </p:txBody>
      </p:sp>
      <p:graphicFrame>
        <p:nvGraphicFramePr>
          <p:cNvPr id="9218" name="Object 3"/>
          <p:cNvGraphicFramePr>
            <a:graphicFrameLocks/>
          </p:cNvGraphicFramePr>
          <p:nvPr>
            <p:extLst>
              <p:ext uri="{D42A27DB-BD31-4B8C-83A1-F6EECF244321}">
                <p14:modId xmlns:p14="http://schemas.microsoft.com/office/powerpoint/2010/main" val="3039128110"/>
              </p:ext>
            </p:extLst>
          </p:nvPr>
        </p:nvGraphicFramePr>
        <p:xfrm>
          <a:off x="344488" y="968375"/>
          <a:ext cx="8597900" cy="4343400"/>
        </p:xfrm>
        <a:graphic>
          <a:graphicData uri="http://schemas.openxmlformats.org/presentationml/2006/ole">
            <mc:AlternateContent xmlns:mc="http://schemas.openxmlformats.org/markup-compatibility/2006">
              <mc:Choice xmlns:v="urn:schemas-microsoft-com:vml" Requires="v">
                <p:oleObj spid="_x0000_s28656704" name="Chart" r:id="rId4" imgW="8286815" imgH="4010060" progId="MSGraph.Chart.8">
                  <p:embed followColorScheme="full"/>
                </p:oleObj>
              </mc:Choice>
              <mc:Fallback>
                <p:oleObj name="Chart" r:id="rId4" imgW="8286815" imgH="4010060" progId="MSGraph.Chart.8">
                  <p:embed followColorScheme="full"/>
                  <p:pic>
                    <p:nvPicPr>
                      <p:cNvPr id="0" name=""/>
                      <p:cNvPicPr preferRelativeResize="0">
                        <a:picLocks noChangeArrowheads="1"/>
                      </p:cNvPicPr>
                      <p:nvPr/>
                    </p:nvPicPr>
                    <p:blipFill>
                      <a:blip r:embed="rId5"/>
                      <a:srcRect/>
                      <a:stretch>
                        <a:fillRect/>
                      </a:stretch>
                    </p:blipFill>
                    <p:spPr bwMode="auto">
                      <a:xfrm>
                        <a:off x="344488" y="968375"/>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1992—Feb. 2016</a:t>
            </a:r>
          </a:p>
        </p:txBody>
      </p:sp>
      <p:sp>
        <p:nvSpPr>
          <p:cNvPr id="9223" name="Rectangle 4"/>
          <p:cNvSpPr>
            <a:spLocks noChangeArrowheads="1"/>
          </p:cNvSpPr>
          <p:nvPr/>
        </p:nvSpPr>
        <p:spPr bwMode="auto">
          <a:xfrm>
            <a:off x="-265114" y="6345238"/>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 Seasonally adjusted; Data </a:t>
            </a:r>
            <a:r>
              <a:rPr lang="en-US" sz="1100" dirty="0"/>
              <a:t>published </a:t>
            </a:r>
            <a:r>
              <a:rPr lang="en-US" sz="1100" dirty="0" smtClean="0"/>
              <a:t>Apr. 4, 2016.</a:t>
            </a:r>
            <a:r>
              <a:rPr lang="en-US" sz="1100" dirty="0"/>
              <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977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chemeClr val="bg1"/>
                </a:solidFill>
              </a:rPr>
              <a:t> Weakness abroad, falling energy prices and a strong dollar are hurting the manufacturing sector, especially exports.  Manufacturing growth </a:t>
            </a:r>
            <a:r>
              <a:rPr lang="en-US" sz="1600" b="1" dirty="0">
                <a:solidFill>
                  <a:schemeClr val="bg1"/>
                </a:solidFill>
              </a:rPr>
              <a:t>leads to gains in many commercial exposures: WC, </a:t>
            </a:r>
            <a:r>
              <a:rPr lang="en-US" sz="1600" b="1" dirty="0" smtClean="0">
                <a:solidFill>
                  <a:schemeClr val="bg1"/>
                </a:solidFill>
              </a:rPr>
              <a:t>commercial </a:t>
            </a:r>
            <a:r>
              <a:rPr lang="en-US" sz="1600" b="1" dirty="0">
                <a:solidFill>
                  <a:schemeClr val="bg1"/>
                </a:solidFill>
              </a:rPr>
              <a:t>a</a:t>
            </a:r>
            <a:r>
              <a:rPr lang="en-US" sz="1600" b="1" dirty="0" smtClean="0">
                <a:solidFill>
                  <a:schemeClr val="bg1"/>
                </a:solidFill>
              </a:rPr>
              <a:t>uto</a:t>
            </a:r>
            <a:r>
              <a:rPr lang="en-US" sz="1600" b="1" dirty="0">
                <a:solidFill>
                  <a:schemeClr val="bg1"/>
                </a:solidFill>
              </a:rPr>
              <a:t>, </a:t>
            </a:r>
            <a:r>
              <a:rPr lang="en-US" sz="1600" b="1" dirty="0" smtClean="0">
                <a:solidFill>
                  <a:schemeClr val="bg1"/>
                </a:solidFill>
              </a:rPr>
              <a:t>marine</a:t>
            </a:r>
            <a:r>
              <a:rPr lang="en-US" sz="1600" b="1" dirty="0">
                <a:solidFill>
                  <a:schemeClr val="bg1"/>
                </a:solidFill>
              </a:rPr>
              <a:t>, </a:t>
            </a:r>
            <a:r>
              <a:rPr lang="en-US" sz="1600" b="1" dirty="0" smtClean="0">
                <a:solidFill>
                  <a:schemeClr val="bg1"/>
                </a:solidFill>
              </a:rPr>
              <a:t>property</a:t>
            </a:r>
            <a:r>
              <a:rPr lang="en-US" sz="1600" b="1" dirty="0">
                <a:solidFill>
                  <a:schemeClr val="bg1"/>
                </a:solidFill>
              </a:rPr>
              <a:t>, and various </a:t>
            </a:r>
            <a:r>
              <a:rPr lang="en-US" sz="1600" b="1" dirty="0" smtClean="0">
                <a:solidFill>
                  <a:schemeClr val="bg1"/>
                </a:solidFill>
              </a:rPr>
              <a:t>liability </a:t>
            </a:r>
            <a:r>
              <a:rPr lang="en-US" sz="1600" b="1" dirty="0" err="1">
                <a:solidFill>
                  <a:schemeClr val="bg1"/>
                </a:solidFill>
              </a:rPr>
              <a:t>c</a:t>
            </a:r>
            <a:r>
              <a:rPr lang="en-US" sz="1600" b="1" dirty="0" err="1" smtClean="0">
                <a:solidFill>
                  <a:schemeClr val="bg1"/>
                </a:solidFill>
              </a:rPr>
              <a:t>overages</a:t>
            </a:r>
            <a:r>
              <a:rPr lang="en-US" sz="1600" b="1" dirty="0">
                <a:solidFill>
                  <a:schemeClr val="bg1"/>
                </a:solidFill>
              </a:rPr>
              <a:t>.</a:t>
            </a:r>
            <a:endParaRPr lang="en-US" sz="16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48</a:t>
            </a:fld>
            <a:endParaRPr lang="en-US"/>
          </a:p>
        </p:txBody>
      </p:sp>
      <p:sp>
        <p:nvSpPr>
          <p:cNvPr id="15" name="AutoShape 5"/>
          <p:cNvSpPr>
            <a:spLocks noChangeArrowheads="1"/>
          </p:cNvSpPr>
          <p:nvPr/>
        </p:nvSpPr>
        <p:spPr bwMode="blackWhite">
          <a:xfrm>
            <a:off x="4572000" y="3585287"/>
            <a:ext cx="3484707" cy="914400"/>
          </a:xfrm>
          <a:prstGeom prst="wedgeRectCallout">
            <a:avLst>
              <a:gd name="adj1" fmla="val 65877"/>
              <a:gd name="adj2" fmla="val -22399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Feb. 2016 </a:t>
            </a:r>
            <a:r>
              <a:rPr lang="en-US" sz="1600" b="1" dirty="0">
                <a:solidFill>
                  <a:schemeClr val="bg1"/>
                </a:solidFill>
              </a:rPr>
              <a:t>was </a:t>
            </a:r>
            <a:r>
              <a:rPr lang="en-US" sz="1600" b="1" dirty="0" smtClean="0">
                <a:solidFill>
                  <a:schemeClr val="bg1"/>
                </a:solidFill>
              </a:rPr>
              <a:t>$462.8B—down 9% from the July 2014 record high of $508.1B</a:t>
            </a:r>
            <a:endParaRPr lang="en-US" sz="1600" b="1" dirty="0">
              <a:solidFill>
                <a:schemeClr val="bg1"/>
              </a:solidFill>
            </a:endParaRPr>
          </a:p>
        </p:txBody>
      </p:sp>
    </p:spTree>
    <p:extLst>
      <p:ext uri="{BB962C8B-B14F-4D97-AF65-F5344CB8AC3E}">
        <p14:creationId xmlns:p14="http://schemas.microsoft.com/office/powerpoint/2010/main" val="5305128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49</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2016 vs. 2015*</a:t>
            </a:r>
          </a:p>
        </p:txBody>
      </p:sp>
      <p:graphicFrame>
        <p:nvGraphicFramePr>
          <p:cNvPr id="66562" name="Object 4"/>
          <p:cNvGraphicFramePr>
            <a:graphicFrameLocks noChangeAspect="1"/>
          </p:cNvGraphicFramePr>
          <p:nvPr>
            <p:extLst>
              <p:ext uri="{D42A27DB-BD31-4B8C-83A1-F6EECF244321}">
                <p14:modId xmlns:p14="http://schemas.microsoft.com/office/powerpoint/2010/main" val="1482767483"/>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8657728"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contracting across a number of sectors, especially </a:t>
            </a:r>
            <a:r>
              <a:rPr lang="en-US" b="1" dirty="0">
                <a:solidFill>
                  <a:srgbClr val="FFFFFF"/>
                </a:solidFill>
              </a:rPr>
              <a:t>p</a:t>
            </a:r>
            <a:r>
              <a:rPr lang="en-US" b="1" dirty="0" smtClean="0">
                <a:solidFill>
                  <a:srgbClr val="FFFFFF"/>
                </a:solidFill>
              </a:rPr>
              <a:t>etroleum and coal.  Adverse exposure </a:t>
            </a:r>
            <a:r>
              <a:rPr lang="en-US" b="1" dirty="0">
                <a:solidFill>
                  <a:srgbClr val="FFFFFF"/>
                </a:solidFill>
              </a:rPr>
              <a:t>i</a:t>
            </a:r>
            <a:r>
              <a:rPr lang="en-US" b="1" dirty="0" smtClean="0">
                <a:solidFill>
                  <a:srgbClr val="FFFFFF"/>
                </a:solidFill>
              </a:rPr>
              <a:t>mpacts </a:t>
            </a:r>
            <a:r>
              <a:rPr lang="en-US" b="1" dirty="0">
                <a:solidFill>
                  <a:srgbClr val="FFFFFF"/>
                </a:solidFill>
              </a:rPr>
              <a:t>a</a:t>
            </a:r>
            <a:r>
              <a:rPr lang="en-US" b="1" dirty="0" smtClean="0">
                <a:solidFill>
                  <a:srgbClr val="FFFFFF"/>
                </a:solidFill>
              </a:rPr>
              <a:t>re likely for: WC, commercial </a:t>
            </a:r>
            <a:r>
              <a:rPr lang="en-US" b="1" dirty="0">
                <a:solidFill>
                  <a:srgbClr val="FFFFFF"/>
                </a:solidFill>
              </a:rPr>
              <a:t>p</a:t>
            </a:r>
            <a:r>
              <a:rPr lang="en-US" b="1" dirty="0" smtClean="0">
                <a:solidFill>
                  <a:srgbClr val="FFFFFF"/>
                </a:solidFill>
              </a:rPr>
              <a:t>roperty, commercial auto and certain liability </a:t>
            </a:r>
            <a:r>
              <a:rPr lang="en-US" b="1" dirty="0" err="1" smtClean="0">
                <a:solidFill>
                  <a:srgbClr val="FFFFFF"/>
                </a:solidFill>
              </a:rPr>
              <a:t>coverages</a:t>
            </a:r>
            <a:r>
              <a:rPr lang="en-US" b="1" dirty="0" smtClean="0">
                <a:solidFill>
                  <a:srgbClr val="FFFFFF"/>
                </a:solidFill>
              </a:rPr>
              <a:t>.</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3737079" y="3321535"/>
            <a:ext cx="2411972" cy="769233"/>
          </a:xfrm>
          <a:prstGeom prst="wedgeRectCallout">
            <a:avLst>
              <a:gd name="adj1" fmla="val 83129"/>
              <a:gd name="adj2" fmla="val -323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non-durable goods is weaker  than for durables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February 2016 to the same period in 2015.</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+1.3%</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-5.3%</a:t>
            </a:r>
            <a:endParaRPr lang="en-US" sz="2400" b="1" u="sng" dirty="0">
              <a:solidFill>
                <a:srgbClr val="225A7A"/>
              </a:solidFill>
            </a:endParaRPr>
          </a:p>
        </p:txBody>
      </p:sp>
    </p:spTree>
    <p:extLst>
      <p:ext uri="{BB962C8B-B14F-4D97-AF65-F5344CB8AC3E}">
        <p14:creationId xmlns:p14="http://schemas.microsoft.com/office/powerpoint/2010/main" val="6936439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5</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2001–2015*</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 = 97.0.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a:t>
            </a:r>
            <a:r>
              <a:rPr lang="en-US" sz="1000" dirty="0" smtClean="0">
                <a:solidFill>
                  <a:srgbClr val="000000"/>
                </a:solidFill>
                <a:latin typeface="Arial" charset="0"/>
                <a:cs typeface="Arial" charset="0"/>
              </a:rPr>
              <a:t>ISO (2014-2015)</a:t>
            </a:r>
            <a:r>
              <a:rPr lang="en-US" sz="1000" dirty="0" smtClean="0">
                <a:solidFill>
                  <a:srgbClr val="000000"/>
                </a:solidFill>
              </a:rPr>
              <a:t>; Figure for 2010-2013 is from A.M. Best P&amp;C Review and Preview, Feb. 16, 2016.</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ext uri="{D42A27DB-BD31-4B8C-83A1-F6EECF244321}">
                <p14:modId xmlns:p14="http://schemas.microsoft.com/office/powerpoint/2010/main" val="19994611"/>
              </p:ext>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564644" name="Chart" r:id="rId5" imgW="5696119" imgH="2419419" progId="MSGraph.Chart.8">
                  <p:embed followColorScheme="full"/>
                </p:oleObj>
              </mc:Choice>
              <mc:Fallback>
                <p:oleObj name="Chart" r:id="rId5" imgW="5696119" imgH="2419419"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3763158" y="2093058"/>
            <a:ext cx="1198563" cy="1228725"/>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6028" y="1114616"/>
            <a:ext cx="1709738" cy="895350"/>
          </a:xfrm>
          <a:prstGeom prst="wedgeRectCallout">
            <a:avLst>
              <a:gd name="adj1" fmla="val -11085"/>
              <a:gd name="adj2" fmla="val 332220"/>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093888" y="1185602"/>
            <a:ext cx="1116013" cy="1206500"/>
          </a:xfrm>
          <a:prstGeom prst="wedgeRectCallout">
            <a:avLst>
              <a:gd name="adj1" fmla="val -42487"/>
              <a:gd name="adj2" fmla="val 238611"/>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5" name="PPTShape_1"/>
          <p:cNvSpPr>
            <a:spLocks noChangeArrowheads="1"/>
          </p:cNvSpPr>
          <p:nvPr/>
        </p:nvSpPr>
        <p:spPr bwMode="blackWhite">
          <a:xfrm>
            <a:off x="6765477" y="1098931"/>
            <a:ext cx="1101725" cy="1654175"/>
          </a:xfrm>
          <a:prstGeom prst="wedgeRectCallout">
            <a:avLst>
              <a:gd name="adj1" fmla="val -76758"/>
              <a:gd name="adj2" fmla="val 155514"/>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350777" y="3595201"/>
            <a:ext cx="1316038" cy="571500"/>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6951462" y="3388613"/>
            <a:ext cx="915740" cy="582804"/>
          </a:xfrm>
          <a:prstGeom prst="wedgeRectCallout">
            <a:avLst>
              <a:gd name="adj1" fmla="val -61882"/>
              <a:gd name="adj2" fmla="val 11221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237331" y="4029416"/>
            <a:ext cx="915740" cy="684963"/>
          </a:xfrm>
          <a:prstGeom prst="wedgeRectCallout">
            <a:avLst>
              <a:gd name="adj1" fmla="val -39990"/>
              <a:gd name="adj2" fmla="val 85162"/>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084203" y="3516620"/>
            <a:ext cx="1251488" cy="895350"/>
          </a:xfrm>
          <a:prstGeom prst="wedgeRectCallout">
            <a:avLst>
              <a:gd name="adj1" fmla="val -10466"/>
              <a:gd name="adj2" fmla="val 153169"/>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20" name="PPTShape_0"/>
          <p:cNvSpPr>
            <a:spLocks noChangeArrowheads="1"/>
          </p:cNvSpPr>
          <p:nvPr/>
        </p:nvSpPr>
        <p:spPr bwMode="blackWhite">
          <a:xfrm>
            <a:off x="5702053" y="2511939"/>
            <a:ext cx="1038225" cy="1119188"/>
          </a:xfrm>
          <a:prstGeom prst="wedgeRectCallout">
            <a:avLst>
              <a:gd name="adj1" fmla="val -41663"/>
              <a:gd name="adj2" fmla="val 124655"/>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21" name="PPTShape_4"/>
          <p:cNvSpPr>
            <a:spLocks noChangeArrowheads="1"/>
          </p:cNvSpPr>
          <p:nvPr/>
        </p:nvSpPr>
        <p:spPr bwMode="blackWhite">
          <a:xfrm>
            <a:off x="7894770" y="2736234"/>
            <a:ext cx="1272879" cy="1239026"/>
          </a:xfrm>
          <a:prstGeom prst="wedgeRectCallout">
            <a:avLst>
              <a:gd name="adj1" fmla="val -6139"/>
              <a:gd name="adj2" fmla="val 122834"/>
            </a:avLst>
          </a:prstGeom>
          <a:solidFill>
            <a:srgbClr val="FF00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3 Consecutive Years of U/W Profits: First Time Since 1971-73</a:t>
            </a:r>
            <a:endParaRPr lang="en-US" sz="1400" b="1" dirty="0">
              <a:solidFill>
                <a:srgbClr val="FFFFFF"/>
              </a:solidFill>
            </a:endParaRPr>
          </a:p>
        </p:txBody>
      </p:sp>
    </p:spTree>
    <p:custDataLst>
      <p:tags r:id="rId2"/>
    </p:custDataLst>
    <p:extLst>
      <p:ext uri="{BB962C8B-B14F-4D97-AF65-F5344CB8AC3E}">
        <p14:creationId xmlns:p14="http://schemas.microsoft.com/office/powerpoint/2010/main" val="42403011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par>
                          <p:cTn id="44" fill="hold">
                            <p:stCondLst>
                              <p:cond delay="10000"/>
                            </p:stCondLst>
                            <p:childTnLst>
                              <p:par>
                                <p:cTn id="45" presetID="22" presetClass="entr" presetSubtype="4" fill="hold" grpId="0" nodeType="afterEffect">
                                  <p:stCondLst>
                                    <p:cond delay="50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6" grpId="0" animBg="1"/>
      <p:bldP spid="17" grpId="0" animBg="1"/>
      <p:bldP spid="18" grpId="0" animBg="1"/>
      <p:bldP spid="19" grpId="0" animBg="1"/>
      <p:bldP spid="20" grpId="0" animBg="1"/>
      <p:bldP spid="2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50</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2010—March 2016</a:t>
            </a:r>
            <a:r>
              <a:rPr lang="en-US" dirty="0" smtClean="0"/>
              <a:t>*</a:t>
            </a:r>
          </a:p>
        </p:txBody>
      </p:sp>
      <p:graphicFrame>
        <p:nvGraphicFramePr>
          <p:cNvPr id="20482" name="Object 8"/>
          <p:cNvGraphicFramePr>
            <a:graphicFrameLocks noChangeAspect="1"/>
          </p:cNvGraphicFramePr>
          <p:nvPr>
            <p:extLst>
              <p:ext uri="{D42A27DB-BD31-4B8C-83A1-F6EECF244321}">
                <p14:modId xmlns:p14="http://schemas.microsoft.com/office/powerpoint/2010/main" val="2985334278"/>
              </p:ext>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8658754"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dirty="0">
                <a:solidFill>
                  <a:schemeClr val="bg1"/>
                </a:solidFill>
              </a:rPr>
              <a:t>Manufacturing employment </a:t>
            </a:r>
            <a:r>
              <a:rPr lang="en-US" b="1" dirty="0" smtClean="0">
                <a:solidFill>
                  <a:schemeClr val="bg1"/>
                </a:solidFill>
              </a:rPr>
              <a:t>has been </a:t>
            </a:r>
            <a:r>
              <a:rPr lang="en-US" b="1" dirty="0">
                <a:solidFill>
                  <a:schemeClr val="bg1"/>
                </a:solidFill>
              </a:rPr>
              <a:t>a surprising source of strength in the economy.  </a:t>
            </a:r>
            <a:r>
              <a:rPr lang="en-US" b="1" dirty="0" smtClean="0">
                <a:solidFill>
                  <a:schemeClr val="bg1"/>
                </a:solidFill>
              </a:rPr>
              <a:t>Global economic weakness, falling oil prices have hurt.</a:t>
            </a:r>
            <a:endParaRPr lang="en-US" b="1" dirty="0">
              <a:solidFill>
                <a:schemeClr val="bg1"/>
              </a:solidFill>
            </a:endParaRPr>
          </a:p>
        </p:txBody>
      </p:sp>
      <p:sp>
        <p:nvSpPr>
          <p:cNvPr id="20488" name="Text Box 5"/>
          <p:cNvSpPr txBox="1">
            <a:spLocks noChangeArrowheads="1"/>
          </p:cNvSpPr>
          <p:nvPr/>
        </p:nvSpPr>
        <p:spPr bwMode="auto">
          <a:xfrm>
            <a:off x="-58738" y="6433859"/>
            <a:ext cx="8724901"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p>
          <a:p>
            <a:pPr eaLnBrk="0" hangingPunct="0">
              <a:lnSpc>
                <a:spcPct val="85000"/>
              </a:lnSpc>
              <a:spcBef>
                <a:spcPct val="25000"/>
              </a:spcBef>
              <a:buClr>
                <a:schemeClr val="accent2"/>
              </a:buClr>
              <a:buFont typeface="Wingdings" pitchFamily="2" charset="2"/>
              <a:buNone/>
            </a:pPr>
            <a:r>
              <a:rPr lang="en-US" sz="1100" dirty="0" smtClean="0"/>
              <a:t> Sources</a:t>
            </a:r>
            <a:r>
              <a:rPr lang="en-US" sz="1100" dirty="0"/>
              <a:t>: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400169" y="1152525"/>
            <a:ext cx="2828932" cy="1347788"/>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(+831,000 </a:t>
            </a:r>
            <a:r>
              <a:rPr lang="en-US" b="1" dirty="0">
                <a:solidFill>
                  <a:schemeClr val="bg1"/>
                </a:solidFill>
              </a:rPr>
              <a:t>or </a:t>
            </a:r>
            <a:r>
              <a:rPr lang="en-US" b="1" dirty="0" smtClean="0">
                <a:solidFill>
                  <a:schemeClr val="bg1"/>
                </a:solidFill>
              </a:rPr>
              <a:t>+7.3%)</a:t>
            </a:r>
            <a:r>
              <a:rPr lang="en-US" b="1" dirty="0">
                <a:solidFill>
                  <a:schemeClr val="bg1"/>
                </a:solidFill>
              </a:rPr>
              <a:t/>
            </a:r>
            <a:br>
              <a:rPr lang="en-US" b="1" dirty="0">
                <a:solidFill>
                  <a:schemeClr val="bg1"/>
                </a:solidFill>
              </a:rPr>
            </a:br>
            <a:r>
              <a:rPr lang="en-US" b="1" dirty="0">
                <a:solidFill>
                  <a:schemeClr val="bg1"/>
                </a:solidFill>
              </a:rPr>
              <a:t>and </a:t>
            </a:r>
            <a:r>
              <a:rPr lang="en-US" b="1" dirty="0" smtClean="0">
                <a:solidFill>
                  <a:schemeClr val="bg1"/>
                </a:solidFill>
              </a:rPr>
              <a:t>is now falling</a:t>
            </a:r>
            <a:endParaRPr lang="en-US" b="1" dirty="0">
              <a:solidFill>
                <a:schemeClr val="bg1"/>
              </a:solidFill>
              <a:latin typeface="Arial" pitchFamily="34" charset="0"/>
            </a:endParaRPr>
          </a:p>
        </p:txBody>
      </p:sp>
      <p:sp>
        <p:nvSpPr>
          <p:cNvPr id="11" name="AutoShape 7"/>
          <p:cNvSpPr>
            <a:spLocks noChangeArrowheads="1"/>
          </p:cNvSpPr>
          <p:nvPr/>
        </p:nvSpPr>
        <p:spPr bwMode="blackWhite">
          <a:xfrm>
            <a:off x="4788647" y="3538910"/>
            <a:ext cx="3063128" cy="705086"/>
          </a:xfrm>
          <a:prstGeom prst="wedgeRectCallout">
            <a:avLst>
              <a:gd name="adj1" fmla="val 76129"/>
              <a:gd name="adj2" fmla="val -13871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Manufacturing employment in March fell to its lowest level since Dec. 2014</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5208898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2304D1B2-FCFB-47FF-9729-B56EB152D928}"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51</a:t>
            </a:fld>
            <a:endParaRPr lang="en-US" sz="900">
              <a:solidFill>
                <a:srgbClr val="000000"/>
              </a:solidFill>
              <a:latin typeface="Arial" charset="0"/>
              <a:cs typeface="Arial" charset="0"/>
            </a:endParaRPr>
          </a:p>
        </p:txBody>
      </p:sp>
      <p:sp>
        <p:nvSpPr>
          <p:cNvPr id="11270" name="Rectangle 7"/>
          <p:cNvSpPr>
            <a:spLocks noGrp="1" noChangeArrowheads="1"/>
          </p:cNvSpPr>
          <p:nvPr>
            <p:ph type="title" idx="4294967295"/>
          </p:nvPr>
        </p:nvSpPr>
        <p:spPr>
          <a:xfrm>
            <a:off x="450850" y="102933"/>
            <a:ext cx="7400925" cy="860425"/>
          </a:xfrm>
        </p:spPr>
        <p:txBody>
          <a:bodyPr/>
          <a:lstStyle/>
          <a:p>
            <a:r>
              <a:rPr lang="en-US" dirty="0" smtClean="0"/>
              <a:t>Employment in Oil &amp; Gas Extraction,</a:t>
            </a:r>
            <a:br>
              <a:rPr lang="en-US" dirty="0" smtClean="0"/>
            </a:br>
            <a:r>
              <a:rPr lang="en-US" dirty="0" smtClean="0"/>
              <a:t>Jan. 2010—March 2016*</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*Seasonally </a:t>
            </a:r>
            <a:r>
              <a:rPr lang="en-US" sz="1100" dirty="0">
                <a:solidFill>
                  <a:srgbClr val="000000"/>
                </a:solidFill>
                <a:latin typeface="Arial" charset="0"/>
                <a:cs typeface="Arial" charset="0"/>
              </a:rPr>
              <a:t>adjusted</a:t>
            </a:r>
          </a:p>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US Bureau of Labor </a:t>
            </a:r>
            <a:r>
              <a:rPr lang="en-US" sz="1100" dirty="0" smtClean="0">
                <a:solidFill>
                  <a:srgbClr val="000000"/>
                </a:solidFill>
                <a:latin typeface="Arial" charset="0"/>
                <a:cs typeface="Arial" charset="0"/>
              </a:rPr>
              <a:t>Statistics at </a:t>
            </a:r>
            <a:r>
              <a:rPr lang="en-US" sz="1100" dirty="0" smtClean="0">
                <a:solidFill>
                  <a:srgbClr val="000000"/>
                </a:solidFill>
                <a:latin typeface="Arial" charset="0"/>
                <a:cs typeface="Arial" charset="0"/>
                <a:hlinkClick r:id="rId3"/>
              </a:rPr>
              <a:t>http://data.bls.gov</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 name="Object 8"/>
          <p:cNvGraphicFramePr>
            <a:graphicFrameLocks noChangeAspect="1"/>
          </p:cNvGraphicFramePr>
          <p:nvPr>
            <p:extLst>
              <p:ext uri="{D42A27DB-BD31-4B8C-83A1-F6EECF244321}">
                <p14:modId xmlns:p14="http://schemas.microsoft.com/office/powerpoint/2010/main" val="3965397443"/>
              </p:ext>
            </p:extLst>
          </p:nvPr>
        </p:nvGraphicFramePr>
        <p:xfrm>
          <a:off x="267009" y="1822669"/>
          <a:ext cx="8398899" cy="4737100"/>
        </p:xfrm>
        <a:graphic>
          <a:graphicData uri="http://schemas.openxmlformats.org/drawingml/2006/chart">
            <c:chart xmlns:c="http://schemas.openxmlformats.org/drawingml/2006/chart" xmlns:r="http://schemas.openxmlformats.org/officeDocument/2006/relationships" r:id="rId4"/>
          </a:graphicData>
        </a:graphic>
      </p:graphicFrame>
      <p:sp>
        <p:nvSpPr>
          <p:cNvPr id="8" name="AutoShape 7"/>
          <p:cNvSpPr>
            <a:spLocks noChangeArrowheads="1"/>
          </p:cNvSpPr>
          <p:nvPr/>
        </p:nvSpPr>
        <p:spPr bwMode="blackWhite">
          <a:xfrm>
            <a:off x="4572000" y="3735820"/>
            <a:ext cx="2373383" cy="1691146"/>
          </a:xfrm>
          <a:prstGeom prst="wedgeRectCallout">
            <a:avLst>
              <a:gd name="adj1" fmla="val 111643"/>
              <a:gd name="adj2" fmla="val -35449"/>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charset="0"/>
                <a:cs typeface="Arial" charset="0"/>
              </a:rPr>
              <a:t>Oil and gas extraction employment is down 11.2% since Oct. 2014 as oil prices sink</a:t>
            </a:r>
            <a:endParaRPr lang="en-US" b="1" dirty="0">
              <a:solidFill>
                <a:srgbClr val="FFFFFF"/>
              </a:solidFill>
              <a:latin typeface="Arial" pitchFamily="34" charset="0"/>
              <a:cs typeface="Arial" charset="0"/>
            </a:endParaRPr>
          </a:p>
        </p:txBody>
      </p:sp>
      <p:sp>
        <p:nvSpPr>
          <p:cNvPr id="9" name="Rectangle 7"/>
          <p:cNvSpPr>
            <a:spLocks noChangeArrowheads="1"/>
          </p:cNvSpPr>
          <p:nvPr/>
        </p:nvSpPr>
        <p:spPr bwMode="black">
          <a:xfrm>
            <a:off x="221226" y="1565002"/>
            <a:ext cx="805526" cy="221599"/>
          </a:xfrm>
          <a:prstGeom prst="rect">
            <a:avLst/>
          </a:prstGeom>
          <a:noFill/>
          <a:ln w="9525" algn="ctr">
            <a:noFill/>
            <a:miter lim="800000"/>
            <a:headEnd/>
            <a:tailEnd/>
          </a:ln>
        </p:spPr>
        <p:txBody>
          <a:bodyPr wrap="square"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(000)</a:t>
            </a:r>
            <a:endParaRPr lang="en-US" sz="1600" b="1" dirty="0">
              <a:solidFill>
                <a:srgbClr val="225A7A"/>
              </a:solidFill>
              <a:latin typeface="Arial" charset="0"/>
              <a:cs typeface="Arial" charset="0"/>
            </a:endParaRPr>
          </a:p>
        </p:txBody>
      </p:sp>
      <p:sp>
        <p:nvSpPr>
          <p:cNvPr id="11" name="AutoShape 7"/>
          <p:cNvSpPr>
            <a:spLocks noChangeArrowheads="1"/>
          </p:cNvSpPr>
          <p:nvPr/>
        </p:nvSpPr>
        <p:spPr bwMode="blackWhite">
          <a:xfrm>
            <a:off x="5126718" y="1097705"/>
            <a:ext cx="3063128" cy="705086"/>
          </a:xfrm>
          <a:prstGeom prst="wedgeRectCallout">
            <a:avLst>
              <a:gd name="adj1" fmla="val 2887"/>
              <a:gd name="adj2" fmla="val 909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Em</a:t>
            </a:r>
            <a:r>
              <a:rPr lang="en-US" sz="1600" b="1" dirty="0" smtClean="0">
                <a:solidFill>
                  <a:srgbClr val="FFFFFF"/>
                </a:solidFill>
                <a:latin typeface="Arial" charset="0"/>
                <a:cs typeface="Arial" charset="0"/>
              </a:rPr>
              <a:t>ployment peaked in Oct. 2014 at 201,500—its highest level since </a:t>
            </a:r>
            <a:r>
              <a:rPr lang="en-US" sz="1600" b="1" dirty="0" smtClean="0">
                <a:solidFill>
                  <a:srgbClr val="FFFFFF"/>
                </a:solidFill>
              </a:rPr>
              <a:t>Dec.</a:t>
            </a:r>
            <a:r>
              <a:rPr lang="en-US" sz="1600" b="1" dirty="0" smtClean="0">
                <a:solidFill>
                  <a:srgbClr val="FFFFFF"/>
                </a:solidFill>
                <a:latin typeface="Arial" charset="0"/>
                <a:cs typeface="Arial" charset="0"/>
              </a:rPr>
              <a:t> 1986.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2894213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463521" y="2281040"/>
            <a:ext cx="8291513" cy="1658938"/>
          </a:xfrm>
          <a:gradFill rotWithShape="1">
            <a:gsLst>
              <a:gs pos="0">
                <a:srgbClr val="FF6801"/>
              </a:gs>
              <a:gs pos="100000">
                <a:srgbClr val="DC5A01"/>
              </a:gs>
            </a:gsLst>
            <a:lin ang="5400000" scaled="1"/>
          </a:gradFill>
          <a:ln w="12700" cap="flat">
            <a:solidFill>
              <a:srgbClr val="FF6801"/>
            </a:solidFill>
            <a:miter lim="800000"/>
            <a:headEnd/>
            <a:tailEnd/>
          </a:ln>
        </p:spPr>
        <p:txBody>
          <a:bodyPr/>
          <a:lstStyle/>
          <a:p>
            <a:pPr algn="ctr" defTabSz="914400" eaLnBrk="1" hangingPunct="1">
              <a:lnSpc>
                <a:spcPct val="95000"/>
              </a:lnSpc>
              <a:spcBef>
                <a:spcPct val="25000"/>
              </a:spcBef>
            </a:pPr>
            <a:r>
              <a:rPr lang="en-US" altLang="en-US" sz="3800" dirty="0" smtClean="0">
                <a:solidFill>
                  <a:schemeClr val="bg1"/>
                </a:solidFill>
                <a:latin typeface="Arial" panose="020B0604020202020204" pitchFamily="34" charset="0"/>
                <a:ea typeface="ＭＳ Ｐゴシック" panose="020B0600070205080204" pitchFamily="34" charset="-128"/>
              </a:rPr>
              <a:t>The Sharing Economy: An Update</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eaLnBrk="1" hangingPunct="1">
              <a:defRPr/>
            </a:pPr>
            <a:endParaRPr lang="en-US" sz="1800">
              <a:solidFill>
                <a:srgbClr val="000000"/>
              </a:solidFill>
              <a:latin typeface="Arial" charset="0"/>
              <a:ea typeface="+mn-ea"/>
              <a:cs typeface="Arial" charset="0"/>
            </a:endParaRPr>
          </a:p>
        </p:txBody>
      </p:sp>
      <p:pic>
        <p:nvPicPr>
          <p:cNvPr id="604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598" name="Rectangle 6"/>
          <p:cNvSpPr>
            <a:spLocks noChangeArrowheads="1"/>
          </p:cNvSpPr>
          <p:nvPr/>
        </p:nvSpPr>
        <p:spPr bwMode="auto">
          <a:xfrm>
            <a:off x="566737" y="4198880"/>
            <a:ext cx="8001000"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9pPr>
          </a:lstStyle>
          <a:p>
            <a:pPr algn="ctr">
              <a:spcBef>
                <a:spcPct val="25000"/>
              </a:spcBef>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The On-Demand Economy Will Transform the American Workforce and the                       P/C Insurance Industry Too</a:t>
            </a:r>
            <a:endParaRPr lang="en-US" altLang="en-US" sz="3600" b="1" dirty="0">
              <a:solidFill>
                <a:srgbClr val="225A7A"/>
              </a:solidFill>
              <a:cs typeface="Arial" panose="020B0604020202020204" pitchFamily="34" charset="0"/>
            </a:endParaRPr>
          </a:p>
        </p:txBody>
      </p:sp>
      <p:sp>
        <p:nvSpPr>
          <p:cNvPr id="60422"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0423" name="TextBox 4"/>
          <p:cNvSpPr txBox="1">
            <a:spLocks noChangeArrowheads="1"/>
          </p:cNvSpPr>
          <p:nvPr/>
        </p:nvSpPr>
        <p:spPr bwMode="auto">
          <a:xfrm>
            <a:off x="8534400" y="62484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BC33E02-CA9F-4C21-95D9-C6254489BA12}" type="slidenum">
              <a:rPr lang="en-US" altLang="en-US" sz="1200"/>
              <a:pPr algn="r"/>
              <a:t>52</a:t>
            </a:fld>
            <a:endParaRPr lang="en-US" altLang="en-US" sz="1800"/>
          </a:p>
        </p:txBody>
      </p:sp>
    </p:spTree>
    <p:extLst>
      <p:ext uri="{BB962C8B-B14F-4D97-AF65-F5344CB8AC3E}">
        <p14:creationId xmlns:p14="http://schemas.microsoft.com/office/powerpoint/2010/main" val="234055579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53</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39794"/>
            <a:ext cx="9144000" cy="5888736"/>
          </a:xfrm>
          <a:prstGeom prst="rect">
            <a:avLst/>
          </a:prstGeom>
        </p:spPr>
      </p:pic>
      <p:sp>
        <p:nvSpPr>
          <p:cNvPr id="5" name="Rectangle 2"/>
          <p:cNvSpPr txBox="1">
            <a:spLocks noChangeArrowheads="1"/>
          </p:cNvSpPr>
          <p:nvPr/>
        </p:nvSpPr>
        <p:spPr bwMode="black">
          <a:xfrm>
            <a:off x="120650" y="45884"/>
            <a:ext cx="795081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t>The Sharing Economy Has Grown—      And Attracted Political Scrutiny</a:t>
            </a:r>
          </a:p>
        </p:txBody>
      </p:sp>
    </p:spTree>
    <p:extLst>
      <p:ext uri="{BB962C8B-B14F-4D97-AF65-F5344CB8AC3E}">
        <p14:creationId xmlns:p14="http://schemas.microsoft.com/office/powerpoint/2010/main" val="17608150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9" y="1131806"/>
            <a:ext cx="7512611" cy="5677036"/>
          </a:xfrm>
          <a:prstGeom prst="rect">
            <a:avLst/>
          </a:prstGeom>
        </p:spPr>
      </p:pic>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54</a:t>
            </a:fld>
            <a:endParaRPr lang="en-US" sz="900"/>
          </a:p>
        </p:txBody>
      </p:sp>
      <p:sp>
        <p:nvSpPr>
          <p:cNvPr id="65541" name="Rectangle 2"/>
          <p:cNvSpPr>
            <a:spLocks noGrp="1" noChangeArrowheads="1"/>
          </p:cNvSpPr>
          <p:nvPr>
            <p:ph type="title" idx="4294967295"/>
          </p:nvPr>
        </p:nvSpPr>
        <p:spPr>
          <a:xfrm>
            <a:off x="120650" y="45884"/>
            <a:ext cx="7950815" cy="860425"/>
          </a:xfrm>
        </p:spPr>
        <p:txBody>
          <a:bodyPr/>
          <a:lstStyle/>
          <a:p>
            <a:r>
              <a:rPr lang="en-US" dirty="0" smtClean="0"/>
              <a:t>Political Skepticism About the</a:t>
            </a:r>
            <a:br>
              <a:rPr lang="en-US" dirty="0" smtClean="0"/>
            </a:br>
            <a:r>
              <a:rPr lang="en-US" dirty="0" smtClean="0"/>
              <a:t>‘Gig’ Economy</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863" y="-46044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5867402" y="1404447"/>
            <a:ext cx="3048000" cy="4801314"/>
          </a:xfrm>
          <a:prstGeom prst="rect">
            <a:avLst/>
          </a:prstGeom>
        </p:spPr>
        <p:txBody>
          <a:bodyPr wrap="square">
            <a:spAutoFit/>
          </a:bodyPr>
          <a:lstStyle/>
          <a:p>
            <a:r>
              <a:rPr lang="en-US" i="1" dirty="0"/>
              <a:t>"Many Americans are making extra money renting out a spare room, designing a website ... even driving their own car. This on demand or so called 'gig' economy is creating </a:t>
            </a:r>
            <a:r>
              <a:rPr lang="en-US" i="1" dirty="0" smtClean="0"/>
              <a:t>exciting opportunities </a:t>
            </a:r>
            <a:r>
              <a:rPr lang="en-US" i="1" dirty="0"/>
              <a:t>and unleashing innovation, </a:t>
            </a:r>
            <a:r>
              <a:rPr lang="en-US" b="1" i="1" dirty="0">
                <a:solidFill>
                  <a:srgbClr val="FF0000"/>
                </a:solidFill>
              </a:rPr>
              <a:t>but it's also raising hard questions about workplace protections </a:t>
            </a:r>
            <a:r>
              <a:rPr lang="en-US" i="1" dirty="0"/>
              <a:t>and what a good job will look like in the </a:t>
            </a:r>
            <a:r>
              <a:rPr lang="en-US" i="1" dirty="0" smtClean="0"/>
              <a:t>future." </a:t>
            </a:r>
          </a:p>
          <a:p>
            <a:r>
              <a:rPr lang="en-US" dirty="0" smtClean="0"/>
              <a:t>	</a:t>
            </a:r>
          </a:p>
          <a:p>
            <a:r>
              <a:rPr lang="en-US" dirty="0" smtClean="0"/>
              <a:t>--Hillary Clinton, </a:t>
            </a:r>
          </a:p>
          <a:p>
            <a:r>
              <a:rPr lang="en-US" dirty="0" smtClean="0"/>
              <a:t>July 13, 2015</a:t>
            </a:r>
            <a:endParaRPr lang="en-US" dirty="0"/>
          </a:p>
        </p:txBody>
      </p:sp>
    </p:spTree>
    <p:extLst>
      <p:ext uri="{BB962C8B-B14F-4D97-AF65-F5344CB8AC3E}">
        <p14:creationId xmlns:p14="http://schemas.microsoft.com/office/powerpoint/2010/main" val="934673537"/>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0697" y="1234544"/>
            <a:ext cx="4553303" cy="3151494"/>
          </a:xfrm>
          <a:prstGeom prst="rect">
            <a:avLst/>
          </a:prstGeom>
        </p:spPr>
      </p:pic>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55</a:t>
            </a:fld>
            <a:endParaRPr lang="en-US" sz="900"/>
          </a:p>
        </p:txBody>
      </p:sp>
      <p:sp>
        <p:nvSpPr>
          <p:cNvPr id="65541" name="Rectangle 2"/>
          <p:cNvSpPr>
            <a:spLocks noGrp="1" noChangeArrowheads="1"/>
          </p:cNvSpPr>
          <p:nvPr>
            <p:ph type="title" idx="4294967295"/>
          </p:nvPr>
        </p:nvSpPr>
        <p:spPr>
          <a:xfrm>
            <a:off x="196850" y="116191"/>
            <a:ext cx="7950815" cy="860425"/>
          </a:xfrm>
        </p:spPr>
        <p:txBody>
          <a:bodyPr/>
          <a:lstStyle/>
          <a:p>
            <a:r>
              <a:rPr lang="en-US" dirty="0" smtClean="0"/>
              <a:t>Regulatory Issues Abound as Well, With Implications for Insurance Coverages</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207738" y="3214186"/>
            <a:ext cx="8566148" cy="3693319"/>
          </a:xfrm>
          <a:prstGeom prst="rect">
            <a:avLst/>
          </a:prstGeom>
        </p:spPr>
        <p:txBody>
          <a:bodyPr wrap="square">
            <a:spAutoFit/>
          </a:bodyPr>
          <a:lstStyle/>
          <a:p>
            <a:r>
              <a:rPr lang="en-US" i="1" dirty="0"/>
              <a:t>A driver for Uber is an </a:t>
            </a:r>
            <a:r>
              <a:rPr lang="en-US" b="1" i="1" dirty="0">
                <a:solidFill>
                  <a:srgbClr val="FF0000"/>
                </a:solidFill>
              </a:rPr>
              <a:t>employee</a:t>
            </a:r>
            <a:r>
              <a:rPr lang="en-US" i="1" dirty="0"/>
              <a:t>, </a:t>
            </a:r>
            <a:r>
              <a:rPr lang="en-US" b="1" i="1" dirty="0">
                <a:solidFill>
                  <a:srgbClr val="FF0000"/>
                </a:solidFill>
              </a:rPr>
              <a:t>not </a:t>
            </a:r>
            <a:r>
              <a:rPr lang="en-US" b="1" i="1" dirty="0" smtClean="0">
                <a:solidFill>
                  <a:srgbClr val="FF0000"/>
                </a:solidFill>
              </a:rPr>
              <a:t>a </a:t>
            </a:r>
          </a:p>
          <a:p>
            <a:r>
              <a:rPr lang="en-US" b="1" i="1" dirty="0" smtClean="0">
                <a:solidFill>
                  <a:srgbClr val="FF0000"/>
                </a:solidFill>
              </a:rPr>
              <a:t>contractor</a:t>
            </a:r>
            <a:r>
              <a:rPr lang="en-US" i="1" dirty="0"/>
              <a:t>, according to a California </a:t>
            </a:r>
            <a:endParaRPr lang="en-US" i="1" dirty="0" smtClean="0"/>
          </a:p>
          <a:p>
            <a:r>
              <a:rPr lang="en-US" i="1" dirty="0" smtClean="0"/>
              <a:t>Ruling that </a:t>
            </a:r>
            <a:r>
              <a:rPr lang="en-US" i="1" dirty="0"/>
              <a:t>eventually could push up </a:t>
            </a:r>
            <a:r>
              <a:rPr lang="en-US" i="1" dirty="0" smtClean="0"/>
              <a:t>costs </a:t>
            </a:r>
          </a:p>
          <a:p>
            <a:r>
              <a:rPr lang="en-US" i="1" dirty="0" smtClean="0"/>
              <a:t>‘for </a:t>
            </a:r>
            <a:r>
              <a:rPr lang="en-US" i="1" dirty="0"/>
              <a:t>the </a:t>
            </a:r>
            <a:r>
              <a:rPr lang="en-US" i="1" dirty="0" smtClean="0"/>
              <a:t>smartphone-based </a:t>
            </a:r>
            <a:r>
              <a:rPr lang="en-US" i="1" dirty="0"/>
              <a:t>ride </a:t>
            </a:r>
            <a:r>
              <a:rPr lang="en-US" i="1" dirty="0" smtClean="0"/>
              <a:t>hailing </a:t>
            </a:r>
            <a:r>
              <a:rPr lang="en-US" i="1" dirty="0"/>
              <a:t>service </a:t>
            </a:r>
            <a:endParaRPr lang="en-US" i="1" dirty="0" smtClean="0"/>
          </a:p>
          <a:p>
            <a:r>
              <a:rPr lang="en-US" i="1" dirty="0" smtClean="0"/>
              <a:t>and hurt </a:t>
            </a:r>
            <a:r>
              <a:rPr lang="en-US" i="1" dirty="0"/>
              <a:t>the closely </a:t>
            </a:r>
            <a:r>
              <a:rPr lang="en-US" i="1" dirty="0" smtClean="0"/>
              <a:t>watched </a:t>
            </a:r>
            <a:r>
              <a:rPr lang="en-US" i="1" dirty="0"/>
              <a:t>start-up's valuation</a:t>
            </a:r>
            <a:r>
              <a:rPr lang="en-US" i="1" dirty="0" smtClean="0"/>
              <a:t>.</a:t>
            </a:r>
          </a:p>
          <a:p>
            <a:endParaRPr lang="en-US" i="1" dirty="0"/>
          </a:p>
          <a:p>
            <a:r>
              <a:rPr lang="en-US" i="1" dirty="0"/>
              <a:t>The California </a:t>
            </a:r>
            <a:r>
              <a:rPr lang="en-US" i="1" dirty="0" smtClean="0"/>
              <a:t>Labor Commissioner's </a:t>
            </a:r>
            <a:r>
              <a:rPr lang="en-US" i="1" dirty="0"/>
              <a:t>decision could ripple through the burgeoning industry of providing services via smartphones, with </a:t>
            </a:r>
            <a:r>
              <a:rPr lang="en-US" b="1" i="1" dirty="0">
                <a:solidFill>
                  <a:srgbClr val="FF0000"/>
                </a:solidFill>
              </a:rPr>
              <a:t>potential implications for other “crowdsourced” services such as Uber rival Lyft, chore service </a:t>
            </a:r>
            <a:r>
              <a:rPr lang="en-US" b="1" i="1" dirty="0" err="1">
                <a:solidFill>
                  <a:srgbClr val="FF0000"/>
                </a:solidFill>
              </a:rPr>
              <a:t>TaskRabbit</a:t>
            </a:r>
            <a:r>
              <a:rPr lang="en-US" b="1" i="1" dirty="0">
                <a:solidFill>
                  <a:srgbClr val="FF0000"/>
                </a:solidFill>
              </a:rPr>
              <a:t>, and cleaning service </a:t>
            </a:r>
            <a:r>
              <a:rPr lang="en-US" b="1" i="1" dirty="0" err="1">
                <a:solidFill>
                  <a:srgbClr val="FF0000"/>
                </a:solidFill>
              </a:rPr>
              <a:t>Homejoy</a:t>
            </a:r>
            <a:r>
              <a:rPr lang="en-US" i="1" dirty="0" smtClean="0"/>
              <a:t>.</a:t>
            </a:r>
          </a:p>
          <a:p>
            <a:endParaRPr lang="en-US" i="1" dirty="0" smtClean="0"/>
          </a:p>
          <a:p>
            <a:r>
              <a:rPr lang="en-US" dirty="0" smtClean="0"/>
              <a:t>--Reuters, June 18, 2015</a:t>
            </a:r>
          </a:p>
          <a:p>
            <a:endParaRPr lang="en-US" i="1"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95" y="1287265"/>
            <a:ext cx="5240704" cy="2264502"/>
          </a:xfrm>
          <a:prstGeom prst="rect">
            <a:avLst/>
          </a:prstGeom>
        </p:spPr>
      </p:pic>
    </p:spTree>
    <p:extLst>
      <p:ext uri="{BB962C8B-B14F-4D97-AF65-F5344CB8AC3E}">
        <p14:creationId xmlns:p14="http://schemas.microsoft.com/office/powerpoint/2010/main" val="300399542"/>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56</a:t>
            </a:fld>
            <a:endParaRPr lang="en-US" smtClean="0">
              <a:solidFill>
                <a:srgbClr val="000000"/>
              </a:solidFill>
            </a:endParaRPr>
          </a:p>
        </p:txBody>
      </p:sp>
      <p:sp>
        <p:nvSpPr>
          <p:cNvPr id="5124" name="Rectangle 3"/>
          <p:cNvSpPr>
            <a:spLocks noGrp="1" noChangeArrowheads="1"/>
          </p:cNvSpPr>
          <p:nvPr>
            <p:ph type="title"/>
          </p:nvPr>
        </p:nvSpPr>
        <p:spPr>
          <a:xfrm>
            <a:off x="127897" y="92144"/>
            <a:ext cx="7661363" cy="860425"/>
          </a:xfrm>
        </p:spPr>
        <p:txBody>
          <a:bodyPr/>
          <a:lstStyle/>
          <a:p>
            <a:r>
              <a:rPr lang="en-US" sz="2600" dirty="0" smtClean="0"/>
              <a:t>Percent of Americans Who Have Engaged in the  “Gig/Sharing Economy” by Transaction</a:t>
            </a:r>
          </a:p>
        </p:txBody>
      </p:sp>
      <p:sp>
        <p:nvSpPr>
          <p:cNvPr id="5126" name="TextBox 9"/>
          <p:cNvSpPr txBox="1">
            <a:spLocks noChangeArrowheads="1"/>
          </p:cNvSpPr>
          <p:nvPr/>
        </p:nvSpPr>
        <p:spPr bwMode="auto">
          <a:xfrm>
            <a:off x="127896" y="6394280"/>
            <a:ext cx="8589383" cy="461665"/>
          </a:xfrm>
          <a:prstGeom prst="rect">
            <a:avLst/>
          </a:prstGeom>
          <a:noFill/>
          <a:ln w="9525">
            <a:noFill/>
            <a:miter lim="800000"/>
            <a:headEnd/>
            <a:tailEnd/>
          </a:ln>
        </p:spPr>
        <p:txBody>
          <a:bodyPr wrap="square">
            <a:spAutoFit/>
          </a:bodyPr>
          <a:lstStyle/>
          <a:p>
            <a:r>
              <a:rPr lang="en-US" sz="1200" dirty="0" smtClean="0">
                <a:solidFill>
                  <a:srgbClr val="000000"/>
                </a:solidFill>
                <a:latin typeface="Arial" charset="0"/>
                <a:cs typeface="Arial" charset="0"/>
              </a:rPr>
              <a:t>Sources: The SelfEmployed.com accessed at </a:t>
            </a:r>
            <a:r>
              <a:rPr lang="en-US" sz="1200" dirty="0" smtClean="0">
                <a:solidFill>
                  <a:srgbClr val="000000"/>
                </a:solidFill>
                <a:hlinkClick r:id="rId3"/>
              </a:rPr>
              <a:t>https</a:t>
            </a:r>
            <a:r>
              <a:rPr lang="en-US" sz="1200" dirty="0">
                <a:solidFill>
                  <a:srgbClr val="000000"/>
                </a:solidFill>
                <a:hlinkClick r:id="rId3"/>
              </a:rPr>
              <a:t>://www.theselfemployed.com/gig-economy/infographic-inside-the-new-economy</a:t>
            </a:r>
            <a:r>
              <a:rPr lang="en-US" sz="1200" dirty="0" smtClean="0">
                <a:solidFill>
                  <a:srgbClr val="000000"/>
                </a:solidFill>
                <a:hlinkClick r:id="rId3"/>
              </a:rPr>
              <a:t>/</a:t>
            </a:r>
            <a:r>
              <a:rPr lang="en-US" sz="1200" dirty="0" smtClean="0">
                <a:solidFill>
                  <a:srgbClr val="000000"/>
                </a:solidFill>
              </a:rPr>
              <a:t> based on a poll by Time magazine, </a:t>
            </a:r>
            <a:r>
              <a:rPr lang="en-US" sz="1200" dirty="0" err="1" smtClean="0">
                <a:solidFill>
                  <a:srgbClr val="000000"/>
                </a:solidFill>
              </a:rPr>
              <a:t>Bursten-Marsteller</a:t>
            </a:r>
            <a:r>
              <a:rPr lang="en-US" sz="1200" dirty="0" smtClean="0">
                <a:solidFill>
                  <a:srgbClr val="000000"/>
                </a:solidFill>
              </a:rPr>
              <a:t> and The Aspen Institute;</a:t>
            </a:r>
            <a:r>
              <a:rPr lang="en-US" sz="1200" dirty="0" smtClean="0">
                <a:solidFill>
                  <a:srgbClr val="000000"/>
                </a:solidFill>
                <a:latin typeface="Arial" charset="0"/>
                <a:cs typeface="Arial" charset="0"/>
              </a:rPr>
              <a:t> Insurance Information Institute.</a:t>
            </a:r>
            <a:endParaRPr lang="en-US" sz="1200" dirty="0">
              <a:solidFill>
                <a:srgbClr val="000000"/>
              </a:solidFill>
              <a:latin typeface="Arial" charset="0"/>
              <a:cs typeface="Arial" charset="0"/>
            </a:endParaRPr>
          </a:p>
        </p:txBody>
      </p:sp>
      <p:pic>
        <p:nvPicPr>
          <p:cNvPr id="3" name="Picture 2"/>
          <p:cNvPicPr>
            <a:picLocks noChangeAspect="1"/>
          </p:cNvPicPr>
          <p:nvPr/>
        </p:nvPicPr>
        <p:blipFill>
          <a:blip r:embed="rId4"/>
          <a:stretch>
            <a:fillRect/>
          </a:stretch>
        </p:blipFill>
        <p:spPr>
          <a:xfrm>
            <a:off x="127897" y="1071688"/>
            <a:ext cx="3895725" cy="4752975"/>
          </a:xfrm>
          <a:prstGeom prst="rect">
            <a:avLst/>
          </a:prstGeom>
        </p:spPr>
      </p:pic>
      <p:pic>
        <p:nvPicPr>
          <p:cNvPr id="4" name="Picture 3"/>
          <p:cNvPicPr>
            <a:picLocks noChangeAspect="1"/>
          </p:cNvPicPr>
          <p:nvPr/>
        </p:nvPicPr>
        <p:blipFill>
          <a:blip r:embed="rId5"/>
          <a:stretch>
            <a:fillRect/>
          </a:stretch>
        </p:blipFill>
        <p:spPr>
          <a:xfrm>
            <a:off x="4956629" y="1548384"/>
            <a:ext cx="3614738" cy="3349688"/>
          </a:xfrm>
          <a:prstGeom prst="rect">
            <a:avLst/>
          </a:prstGeom>
        </p:spPr>
      </p:pic>
      <p:sp>
        <p:nvSpPr>
          <p:cNvPr id="11" name="Rectangle 6"/>
          <p:cNvSpPr>
            <a:spLocks noChangeArrowheads="1"/>
          </p:cNvSpPr>
          <p:nvPr/>
        </p:nvSpPr>
        <p:spPr bwMode="blackWhite">
          <a:xfrm>
            <a:off x="68230" y="5824663"/>
            <a:ext cx="4463130" cy="56961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About 22% of Americans have offered services in the sharing economy.</a:t>
            </a:r>
            <a:endParaRPr lang="en-US" b="1" dirty="0">
              <a:solidFill>
                <a:srgbClr val="FFFFFF"/>
              </a:solidFill>
            </a:endParaRPr>
          </a:p>
        </p:txBody>
      </p:sp>
      <p:sp>
        <p:nvSpPr>
          <p:cNvPr id="12" name="AutoShape 6"/>
          <p:cNvSpPr>
            <a:spLocks noChangeArrowheads="1"/>
          </p:cNvSpPr>
          <p:nvPr/>
        </p:nvSpPr>
        <p:spPr bwMode="blackWhite">
          <a:xfrm>
            <a:off x="4853009" y="5433539"/>
            <a:ext cx="4195741" cy="877071"/>
          </a:xfrm>
          <a:prstGeom prst="wedgeRectCallout">
            <a:avLst>
              <a:gd name="adj1" fmla="val -23115"/>
              <a:gd name="adj2" fmla="val -1148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Service platforms have the most direct link to WC; 11% of Americans have offered their services</a:t>
            </a:r>
            <a:endParaRPr lang="en-US" b="1" dirty="0">
              <a:solidFill>
                <a:srgbClr val="FFFFFF"/>
              </a:solidFill>
              <a:latin typeface="Arial" charset="0"/>
              <a:cs typeface="Arial" charset="0"/>
            </a:endParaRPr>
          </a:p>
        </p:txBody>
      </p:sp>
      <p:sp>
        <p:nvSpPr>
          <p:cNvPr id="5" name="Rectangle 4"/>
          <p:cNvSpPr/>
          <p:nvPr/>
        </p:nvSpPr>
        <p:spPr>
          <a:xfrm>
            <a:off x="4956629" y="3243548"/>
            <a:ext cx="1728651" cy="1596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utoShape 6"/>
          <p:cNvSpPr>
            <a:spLocks noChangeArrowheads="1"/>
          </p:cNvSpPr>
          <p:nvPr/>
        </p:nvSpPr>
        <p:spPr bwMode="blackWhite">
          <a:xfrm>
            <a:off x="4821880" y="1056559"/>
            <a:ext cx="2859079" cy="557382"/>
          </a:xfrm>
          <a:prstGeom prst="wedgeRectCallout">
            <a:avLst>
              <a:gd name="adj1" fmla="val 4687"/>
              <a:gd name="adj2" fmla="val 1185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Drivers have significant WC exposures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8967112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57</a:t>
            </a:fld>
            <a:endParaRPr lang="en-US" smtClean="0">
              <a:solidFill>
                <a:srgbClr val="000000"/>
              </a:solidFill>
            </a:endParaRPr>
          </a:p>
        </p:txBody>
      </p:sp>
      <p:sp>
        <p:nvSpPr>
          <p:cNvPr id="5124" name="Rectangle 3"/>
          <p:cNvSpPr>
            <a:spLocks noGrp="1" noChangeArrowheads="1"/>
          </p:cNvSpPr>
          <p:nvPr>
            <p:ph type="title"/>
          </p:nvPr>
        </p:nvSpPr>
        <p:spPr>
          <a:xfrm>
            <a:off x="0" y="90727"/>
            <a:ext cx="8010263" cy="860425"/>
          </a:xfrm>
        </p:spPr>
        <p:txBody>
          <a:bodyPr/>
          <a:lstStyle/>
          <a:p>
            <a:r>
              <a:rPr lang="en-US" sz="2200" dirty="0" smtClean="0"/>
              <a:t>Americans Who Offer Services in the Sharing/Gig  Economy Are Statistically More Prone to Workplace Injury</a:t>
            </a:r>
          </a:p>
        </p:txBody>
      </p:sp>
      <p:sp>
        <p:nvSpPr>
          <p:cNvPr id="5126" name="TextBox 9"/>
          <p:cNvSpPr txBox="1">
            <a:spLocks noChangeArrowheads="1"/>
          </p:cNvSpPr>
          <p:nvPr/>
        </p:nvSpPr>
        <p:spPr bwMode="auto">
          <a:xfrm>
            <a:off x="127896" y="6384120"/>
            <a:ext cx="8589383" cy="461665"/>
          </a:xfrm>
          <a:prstGeom prst="rect">
            <a:avLst/>
          </a:prstGeom>
          <a:noFill/>
          <a:ln w="9525">
            <a:noFill/>
            <a:miter lim="800000"/>
            <a:headEnd/>
            <a:tailEnd/>
          </a:ln>
        </p:spPr>
        <p:txBody>
          <a:bodyPr wrap="square">
            <a:spAutoFit/>
          </a:bodyPr>
          <a:lstStyle/>
          <a:p>
            <a:r>
              <a:rPr lang="en-US" sz="1200" dirty="0" smtClean="0">
                <a:solidFill>
                  <a:srgbClr val="000000"/>
                </a:solidFill>
                <a:latin typeface="Arial" charset="0"/>
                <a:cs typeface="Arial" charset="0"/>
              </a:rPr>
              <a:t>Sources: The SelfEmployed.com accessed at </a:t>
            </a:r>
            <a:r>
              <a:rPr lang="en-US" sz="1200" dirty="0" smtClean="0">
                <a:solidFill>
                  <a:srgbClr val="000000"/>
                </a:solidFill>
                <a:hlinkClick r:id="rId3"/>
              </a:rPr>
              <a:t>https</a:t>
            </a:r>
            <a:r>
              <a:rPr lang="en-US" sz="1200" dirty="0">
                <a:solidFill>
                  <a:srgbClr val="000000"/>
                </a:solidFill>
                <a:hlinkClick r:id="rId3"/>
              </a:rPr>
              <a:t>://www.theselfemployed.com/gig-economy/infographic-inside-the-new-economy</a:t>
            </a:r>
            <a:r>
              <a:rPr lang="en-US" sz="1200" dirty="0" smtClean="0">
                <a:solidFill>
                  <a:srgbClr val="000000"/>
                </a:solidFill>
                <a:hlinkClick r:id="rId3"/>
              </a:rPr>
              <a:t>/</a:t>
            </a:r>
            <a:r>
              <a:rPr lang="en-US" sz="1200" dirty="0" smtClean="0">
                <a:solidFill>
                  <a:srgbClr val="000000"/>
                </a:solidFill>
              </a:rPr>
              <a:t> based on a poll by Time magazine, </a:t>
            </a:r>
            <a:r>
              <a:rPr lang="en-US" sz="1200" dirty="0" err="1" smtClean="0">
                <a:solidFill>
                  <a:srgbClr val="000000"/>
                </a:solidFill>
              </a:rPr>
              <a:t>Bursten-Marsteller</a:t>
            </a:r>
            <a:r>
              <a:rPr lang="en-US" sz="1200" dirty="0" smtClean="0">
                <a:solidFill>
                  <a:srgbClr val="000000"/>
                </a:solidFill>
              </a:rPr>
              <a:t> and The Aspen Institute;</a:t>
            </a:r>
            <a:r>
              <a:rPr lang="en-US" sz="1200" dirty="0" smtClean="0">
                <a:solidFill>
                  <a:srgbClr val="000000"/>
                </a:solidFill>
                <a:latin typeface="Arial" charset="0"/>
                <a:cs typeface="Arial" charset="0"/>
              </a:rPr>
              <a:t> Insurance Information Institute.</a:t>
            </a:r>
            <a:endParaRPr lang="en-US" sz="1200" dirty="0">
              <a:solidFill>
                <a:srgbClr val="000000"/>
              </a:solidFill>
              <a:latin typeface="Arial" charset="0"/>
              <a:cs typeface="Arial" charset="0"/>
            </a:endParaRPr>
          </a:p>
        </p:txBody>
      </p:sp>
      <p:sp>
        <p:nvSpPr>
          <p:cNvPr id="11" name="Rectangle 6"/>
          <p:cNvSpPr>
            <a:spLocks noChangeArrowheads="1"/>
          </p:cNvSpPr>
          <p:nvPr/>
        </p:nvSpPr>
        <p:spPr bwMode="blackWhite">
          <a:xfrm>
            <a:off x="921670" y="5814503"/>
            <a:ext cx="7088593" cy="56961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Young, urban </a:t>
            </a:r>
            <a:r>
              <a:rPr lang="en-US" b="1" dirty="0">
                <a:solidFill>
                  <a:srgbClr val="FFFFFF"/>
                </a:solidFill>
              </a:rPr>
              <a:t>m</a:t>
            </a:r>
            <a:r>
              <a:rPr lang="en-US" b="1" dirty="0" smtClean="0">
                <a:solidFill>
                  <a:srgbClr val="FFFFFF"/>
                </a:solidFill>
              </a:rPr>
              <a:t>inority </a:t>
            </a:r>
            <a:r>
              <a:rPr lang="en-US" b="1" dirty="0">
                <a:solidFill>
                  <a:srgbClr val="FFFFFF"/>
                </a:solidFill>
              </a:rPr>
              <a:t>m</a:t>
            </a:r>
            <a:r>
              <a:rPr lang="en-US" b="1" dirty="0" smtClean="0">
                <a:solidFill>
                  <a:srgbClr val="FFFFFF"/>
                </a:solidFill>
              </a:rPr>
              <a:t>ales </a:t>
            </a:r>
            <a:r>
              <a:rPr lang="en-US" b="1" dirty="0">
                <a:solidFill>
                  <a:srgbClr val="FFFFFF"/>
                </a:solidFill>
              </a:rPr>
              <a:t>a</a:t>
            </a:r>
            <a:r>
              <a:rPr lang="en-US" b="1" dirty="0" smtClean="0">
                <a:solidFill>
                  <a:srgbClr val="FFFFFF"/>
                </a:solidFill>
              </a:rPr>
              <a:t>re the most </a:t>
            </a:r>
            <a:r>
              <a:rPr lang="en-US" b="1" dirty="0">
                <a:solidFill>
                  <a:srgbClr val="FFFFFF"/>
                </a:solidFill>
              </a:rPr>
              <a:t>l</a:t>
            </a:r>
            <a:r>
              <a:rPr lang="en-US" b="1" dirty="0" smtClean="0">
                <a:solidFill>
                  <a:srgbClr val="FFFFFF"/>
                </a:solidFill>
              </a:rPr>
              <a:t>ikely to offer their services in the sharing economy.</a:t>
            </a:r>
            <a:endParaRPr lang="en-US" b="1" dirty="0">
              <a:solidFill>
                <a:srgbClr val="FFFFFF"/>
              </a:solidFill>
            </a:endParaRPr>
          </a:p>
        </p:txBody>
      </p:sp>
      <p:sp>
        <p:nvSpPr>
          <p:cNvPr id="5" name="Rectangle 4"/>
          <p:cNvSpPr/>
          <p:nvPr/>
        </p:nvSpPr>
        <p:spPr>
          <a:xfrm>
            <a:off x="4956629" y="3243548"/>
            <a:ext cx="1728651" cy="1596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921670" y="1062689"/>
            <a:ext cx="7052309" cy="4650436"/>
          </a:xfrm>
          <a:prstGeom prst="rect">
            <a:avLst/>
          </a:prstGeom>
        </p:spPr>
      </p:pic>
    </p:spTree>
    <p:extLst>
      <p:ext uri="{BB962C8B-B14F-4D97-AF65-F5344CB8AC3E}">
        <p14:creationId xmlns:p14="http://schemas.microsoft.com/office/powerpoint/2010/main" val="7418600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58</a:t>
            </a:fld>
            <a:endParaRPr lang="en-US" smtClean="0">
              <a:solidFill>
                <a:srgbClr val="000000"/>
              </a:solidFill>
            </a:endParaRPr>
          </a:p>
        </p:txBody>
      </p:sp>
      <p:sp>
        <p:nvSpPr>
          <p:cNvPr id="5124" name="Rectangle 3"/>
          <p:cNvSpPr>
            <a:spLocks noGrp="1" noChangeArrowheads="1"/>
          </p:cNvSpPr>
          <p:nvPr>
            <p:ph type="title"/>
          </p:nvPr>
        </p:nvSpPr>
        <p:spPr>
          <a:xfrm>
            <a:off x="20320" y="90727"/>
            <a:ext cx="8010263" cy="860425"/>
          </a:xfrm>
        </p:spPr>
        <p:txBody>
          <a:bodyPr/>
          <a:lstStyle/>
          <a:p>
            <a:r>
              <a:rPr lang="en-US" dirty="0" smtClean="0"/>
              <a:t>Opinions Are Split on Whether the   Sharing Economy Needs More Regulation</a:t>
            </a:r>
          </a:p>
        </p:txBody>
      </p:sp>
      <p:sp>
        <p:nvSpPr>
          <p:cNvPr id="5126" name="TextBox 9"/>
          <p:cNvSpPr txBox="1">
            <a:spLocks noChangeArrowheads="1"/>
          </p:cNvSpPr>
          <p:nvPr/>
        </p:nvSpPr>
        <p:spPr bwMode="auto">
          <a:xfrm>
            <a:off x="127896" y="6256338"/>
            <a:ext cx="8589383" cy="461665"/>
          </a:xfrm>
          <a:prstGeom prst="rect">
            <a:avLst/>
          </a:prstGeom>
          <a:noFill/>
          <a:ln w="9525">
            <a:noFill/>
            <a:miter lim="800000"/>
            <a:headEnd/>
            <a:tailEnd/>
          </a:ln>
        </p:spPr>
        <p:txBody>
          <a:bodyPr wrap="square">
            <a:spAutoFit/>
          </a:bodyPr>
          <a:lstStyle/>
          <a:p>
            <a:r>
              <a:rPr lang="en-US" sz="1200" dirty="0" smtClean="0">
                <a:solidFill>
                  <a:srgbClr val="000000"/>
                </a:solidFill>
                <a:latin typeface="Arial" charset="0"/>
                <a:cs typeface="Arial" charset="0"/>
              </a:rPr>
              <a:t>Sources: The SelfEmployed.com accessed at </a:t>
            </a:r>
            <a:r>
              <a:rPr lang="en-US" sz="1200" dirty="0" smtClean="0">
                <a:solidFill>
                  <a:srgbClr val="000000"/>
                </a:solidFill>
                <a:hlinkClick r:id="rId3"/>
              </a:rPr>
              <a:t>https</a:t>
            </a:r>
            <a:r>
              <a:rPr lang="en-US" sz="1200" dirty="0">
                <a:solidFill>
                  <a:srgbClr val="000000"/>
                </a:solidFill>
                <a:hlinkClick r:id="rId3"/>
              </a:rPr>
              <a:t>://www.theselfemployed.com/gig-economy/infographic-inside-the-new-economy</a:t>
            </a:r>
            <a:r>
              <a:rPr lang="en-US" sz="1200" dirty="0" smtClean="0">
                <a:solidFill>
                  <a:srgbClr val="000000"/>
                </a:solidFill>
                <a:hlinkClick r:id="rId3"/>
              </a:rPr>
              <a:t>/</a:t>
            </a:r>
            <a:r>
              <a:rPr lang="en-US" sz="1200" dirty="0" smtClean="0">
                <a:solidFill>
                  <a:srgbClr val="000000"/>
                </a:solidFill>
              </a:rPr>
              <a:t> based on a poll by Time magazine, </a:t>
            </a:r>
            <a:r>
              <a:rPr lang="en-US" sz="1200" dirty="0" err="1" smtClean="0">
                <a:solidFill>
                  <a:srgbClr val="000000"/>
                </a:solidFill>
              </a:rPr>
              <a:t>Bursten-Marsteller</a:t>
            </a:r>
            <a:r>
              <a:rPr lang="en-US" sz="1200" dirty="0" smtClean="0">
                <a:solidFill>
                  <a:srgbClr val="000000"/>
                </a:solidFill>
              </a:rPr>
              <a:t> and The Aspen Institute;</a:t>
            </a:r>
            <a:r>
              <a:rPr lang="en-US" sz="1200" dirty="0" smtClean="0">
                <a:solidFill>
                  <a:srgbClr val="000000"/>
                </a:solidFill>
                <a:latin typeface="Arial" charset="0"/>
                <a:cs typeface="Arial" charset="0"/>
              </a:rPr>
              <a:t> Insurance Information Institute.</a:t>
            </a:r>
            <a:endParaRPr lang="en-US" sz="1200" dirty="0">
              <a:solidFill>
                <a:srgbClr val="000000"/>
              </a:solidFill>
              <a:latin typeface="Arial" charset="0"/>
              <a:cs typeface="Arial" charset="0"/>
            </a:endParaRPr>
          </a:p>
        </p:txBody>
      </p:sp>
      <p:pic>
        <p:nvPicPr>
          <p:cNvPr id="2" name="Picture 1"/>
          <p:cNvPicPr>
            <a:picLocks noChangeAspect="1"/>
          </p:cNvPicPr>
          <p:nvPr/>
        </p:nvPicPr>
        <p:blipFill>
          <a:blip r:embed="rId4"/>
          <a:stretch>
            <a:fillRect/>
          </a:stretch>
        </p:blipFill>
        <p:spPr>
          <a:xfrm>
            <a:off x="239656" y="1396047"/>
            <a:ext cx="7219950" cy="4391025"/>
          </a:xfrm>
          <a:prstGeom prst="rect">
            <a:avLst/>
          </a:prstGeom>
        </p:spPr>
      </p:pic>
      <p:sp>
        <p:nvSpPr>
          <p:cNvPr id="8" name="AutoShape 6"/>
          <p:cNvSpPr>
            <a:spLocks noChangeArrowheads="1"/>
          </p:cNvSpPr>
          <p:nvPr/>
        </p:nvSpPr>
        <p:spPr bwMode="blackWhite">
          <a:xfrm>
            <a:off x="7386320" y="1097280"/>
            <a:ext cx="1662430" cy="3312160"/>
          </a:xfrm>
          <a:prstGeom prst="wedgeRectCallout">
            <a:avLst>
              <a:gd name="adj1" fmla="val -88038"/>
              <a:gd name="adj2" fmla="val -35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 most frequent </a:t>
            </a:r>
            <a:r>
              <a:rPr lang="en-US" b="1" dirty="0" err="1" smtClean="0">
                <a:solidFill>
                  <a:srgbClr val="FFFFFF"/>
                </a:solidFill>
              </a:rPr>
              <a:t>offerers</a:t>
            </a:r>
            <a:r>
              <a:rPr lang="en-US" b="1" dirty="0" smtClean="0">
                <a:solidFill>
                  <a:srgbClr val="FFFFFF"/>
                </a:solidFill>
              </a:rPr>
              <a:t> of services  though online platforms are equally divided over the need for more regulation</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5848480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59</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5" y="2334406"/>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
              </a:rPr>
              <a:t>THE ‘INTERNET OF THINGS’</a:t>
            </a:r>
          </a:p>
        </p:txBody>
      </p:sp>
      <p:sp>
        <p:nvSpPr>
          <p:cNvPr id="6" name="TextBox 5"/>
          <p:cNvSpPr txBox="1">
            <a:spLocks noChangeArrowheads="1"/>
          </p:cNvSpPr>
          <p:nvPr/>
        </p:nvSpPr>
        <p:spPr bwMode="auto">
          <a:xfrm>
            <a:off x="356016" y="3721983"/>
            <a:ext cx="8353422"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latin typeface="Arial" panose="020B0604020202020204" pitchFamily="34" charset="0"/>
                <a:cs typeface="Arial" panose="020B0604020202020204" pitchFamily="34" charset="0"/>
              </a:rPr>
              <a:t>Capturing Economic Value Amid a Shifting Insurer Value Chain</a:t>
            </a:r>
            <a:endParaRPr lang="en-US" sz="3200" b="1"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7842267"/>
      </p:ext>
    </p:extLst>
  </p:cSld>
  <p:clrMapOvr>
    <a:masterClrMapping/>
  </p:clrMapOvr>
  <p:transition>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6</a:t>
            </a:fld>
            <a:endParaRPr lang="en-US" sz="900"/>
          </a:p>
        </p:txBody>
      </p:sp>
      <p:sp>
        <p:nvSpPr>
          <p:cNvPr id="39942" name="Rectangle 2"/>
          <p:cNvSpPr>
            <a:spLocks noGrp="1" noChangeArrowheads="1"/>
          </p:cNvSpPr>
          <p:nvPr>
            <p:ph type="title" idx="4294967295"/>
          </p:nvPr>
        </p:nvSpPr>
        <p:spPr/>
        <p:txBody>
          <a:bodyPr/>
          <a:lstStyle/>
          <a:p>
            <a:r>
              <a:rPr lang="en-US" smtClean="0"/>
              <a:t>Number of Years with Underwriting Profits by Decade, 1920s–2010s </a:t>
            </a:r>
          </a:p>
        </p:txBody>
      </p:sp>
      <p:graphicFrame>
        <p:nvGraphicFramePr>
          <p:cNvPr id="39938" name="Object 3"/>
          <p:cNvGraphicFramePr>
            <a:graphicFrameLocks noChangeAspect="1"/>
          </p:cNvGraphicFramePr>
          <p:nvPr>
            <p:extLst>
              <p:ext uri="{D42A27DB-BD31-4B8C-83A1-F6EECF244321}">
                <p14:modId xmlns:p14="http://schemas.microsoft.com/office/powerpoint/2010/main" val="2586087023"/>
              </p:ext>
            </p:extLst>
          </p:nvPr>
        </p:nvGraphicFramePr>
        <p:xfrm>
          <a:off x="301625" y="1416050"/>
          <a:ext cx="8389938" cy="3475038"/>
        </p:xfrm>
        <a:graphic>
          <a:graphicData uri="http://schemas.openxmlformats.org/presentationml/2006/ole">
            <mc:AlternateContent xmlns:mc="http://schemas.openxmlformats.org/markup-compatibility/2006">
              <mc:Choice xmlns:v="urn:schemas-microsoft-com:vml" Requires="v">
                <p:oleObj spid="_x0000_s28618856" name="Chart" r:id="rId4" imgW="5689461" imgH="2355827" progId="MSGraph.Chart.8">
                  <p:embed followColorScheme="full"/>
                </p:oleObj>
              </mc:Choice>
              <mc:Fallback>
                <p:oleObj name="Chart" r:id="rId4" imgW="5689461" imgH="2355827" progId="MSGraph.Chart.8">
                  <p:embed followColorScheme="full"/>
                  <p:pic>
                    <p:nvPicPr>
                      <p:cNvPr id="0" name=""/>
                      <p:cNvPicPr>
                        <a:picLocks noChangeAspect="1" noChangeArrowheads="1"/>
                      </p:cNvPicPr>
                      <p:nvPr/>
                    </p:nvPicPr>
                    <p:blipFill>
                      <a:blip r:embed="rId5"/>
                      <a:srcRect/>
                      <a:stretch>
                        <a:fillRect/>
                      </a:stretch>
                    </p:blipFill>
                    <p:spPr bwMode="gray">
                      <a:xfrm>
                        <a:off x="301625" y="1416050"/>
                        <a:ext cx="8389938" cy="347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101046"/>
            <a:ext cx="8767482"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2009 combined ratio </a:t>
            </a:r>
            <a:r>
              <a:rPr lang="en-US" sz="1100" dirty="0" smtClean="0"/>
              <a:t>excl. mort. </a:t>
            </a:r>
            <a:r>
              <a:rPr lang="en-US" sz="1100" dirty="0"/>
              <a:t>and </a:t>
            </a:r>
            <a:r>
              <a:rPr lang="en-US" sz="1100" dirty="0" err="1" smtClean="0"/>
              <a:t>finl</a:t>
            </a:r>
            <a:r>
              <a:rPr lang="en-US" sz="1100" dirty="0" smtClean="0"/>
              <a:t>. guaranty </a:t>
            </a:r>
            <a:r>
              <a:rPr lang="en-US" sz="1100" dirty="0"/>
              <a:t>insurers was 99.3, which would bring the 2000s total to 4 years with an </a:t>
            </a:r>
            <a:r>
              <a:rPr lang="en-US" sz="1100" dirty="0" smtClean="0"/>
              <a:t>u/w </a:t>
            </a:r>
            <a:r>
              <a:rPr lang="en-US" sz="1100" dirty="0"/>
              <a:t>profit.</a:t>
            </a:r>
          </a:p>
          <a:p>
            <a:pPr eaLnBrk="0" hangingPunct="0">
              <a:lnSpc>
                <a:spcPct val="85000"/>
              </a:lnSpc>
              <a:spcBef>
                <a:spcPct val="25000"/>
              </a:spcBef>
              <a:buClr>
                <a:schemeClr val="accent2"/>
              </a:buClr>
              <a:buFont typeface="Wingdings" pitchFamily="2" charset="2"/>
              <a:buNone/>
            </a:pPr>
            <a:r>
              <a:rPr lang="en-US" sz="1100" dirty="0"/>
              <a:t>**Data for the 2010s </a:t>
            </a:r>
            <a:r>
              <a:rPr lang="en-US" sz="1100" dirty="0" smtClean="0"/>
              <a:t>is for the period </a:t>
            </a:r>
            <a:r>
              <a:rPr lang="en-US" sz="1100" dirty="0"/>
              <a:t>2010 </a:t>
            </a:r>
            <a:r>
              <a:rPr lang="en-US" sz="1100" dirty="0" smtClean="0"/>
              <a:t>through 2015.</a:t>
            </a:r>
            <a:endParaRPr lang="en-US" sz="1100" dirty="0"/>
          </a:p>
          <a:p>
            <a:pPr eaLnBrk="0" hangingPunct="0">
              <a:lnSpc>
                <a:spcPct val="85000"/>
              </a:lnSpc>
              <a:spcBef>
                <a:spcPct val="25000"/>
              </a:spcBef>
              <a:buClr>
                <a:schemeClr val="accent2"/>
              </a:buClr>
              <a:buFont typeface="Wingdings" pitchFamily="2" charset="2"/>
              <a:buNone/>
            </a:pPr>
            <a:r>
              <a:rPr lang="en-US" sz="1100" dirty="0"/>
              <a:t>Note: Data for 1920–1934 based on stock companies only.</a:t>
            </a:r>
          </a:p>
          <a:p>
            <a:pPr eaLnBrk="0" hangingPunct="0">
              <a:lnSpc>
                <a:spcPct val="85000"/>
              </a:lnSpc>
              <a:spcBef>
                <a:spcPct val="25000"/>
              </a:spcBef>
              <a:buClr>
                <a:schemeClr val="accent2"/>
              </a:buClr>
              <a:buFont typeface="Wingdings" pitchFamily="2" charset="2"/>
              <a:buNone/>
            </a:pPr>
            <a:r>
              <a:rPr lang="en-US" sz="1100" dirty="0"/>
              <a:t>Sources: Insurance Information Institute research from A.M. Best Data.</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Number of Years with Underwriting Profits</a:t>
            </a:r>
          </a:p>
        </p:txBody>
      </p:sp>
      <p:sp>
        <p:nvSpPr>
          <p:cNvPr id="2116614" name="Rectangle 6"/>
          <p:cNvSpPr>
            <a:spLocks noChangeArrowheads="1"/>
          </p:cNvSpPr>
          <p:nvPr/>
        </p:nvSpPr>
        <p:spPr bwMode="blackWhite">
          <a:xfrm>
            <a:off x="342900" y="4886325"/>
            <a:ext cx="8458200" cy="11652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Underwriting </a:t>
            </a:r>
            <a:r>
              <a:rPr lang="en-US" b="1" dirty="0" smtClean="0">
                <a:solidFill>
                  <a:srgbClr val="FFFFFF"/>
                </a:solidFill>
              </a:rPr>
              <a:t>profits </a:t>
            </a:r>
            <a:r>
              <a:rPr lang="en-US" b="1" dirty="0">
                <a:solidFill>
                  <a:srgbClr val="FFFFFF"/>
                </a:solidFill>
              </a:rPr>
              <a:t>w</a:t>
            </a:r>
            <a:r>
              <a:rPr lang="en-US" b="1" dirty="0" smtClean="0">
                <a:solidFill>
                  <a:srgbClr val="FFFFFF"/>
                </a:solidFill>
              </a:rPr>
              <a:t>ere </a:t>
            </a:r>
            <a:r>
              <a:rPr lang="en-US" b="1" dirty="0">
                <a:solidFill>
                  <a:srgbClr val="FFFFFF"/>
                </a:solidFill>
              </a:rPr>
              <a:t>c</a:t>
            </a:r>
            <a:r>
              <a:rPr lang="en-US" b="1" dirty="0" smtClean="0">
                <a:solidFill>
                  <a:srgbClr val="FFFFFF"/>
                </a:solidFill>
              </a:rPr>
              <a:t>ommon </a:t>
            </a:r>
            <a:r>
              <a:rPr lang="en-US" b="1" dirty="0">
                <a:solidFill>
                  <a:srgbClr val="FFFFFF"/>
                </a:solidFill>
              </a:rPr>
              <a:t>b</a:t>
            </a:r>
            <a:r>
              <a:rPr lang="en-US" b="1" dirty="0" smtClean="0">
                <a:solidFill>
                  <a:srgbClr val="FFFFFF"/>
                </a:solidFill>
              </a:rPr>
              <a:t>efore </a:t>
            </a:r>
            <a:r>
              <a:rPr lang="en-US" b="1" dirty="0">
                <a:solidFill>
                  <a:srgbClr val="FFFFFF"/>
                </a:solidFill>
              </a:rPr>
              <a:t>the </a:t>
            </a:r>
            <a:r>
              <a:rPr lang="en-US" b="1" dirty="0" smtClean="0">
                <a:solidFill>
                  <a:srgbClr val="FFFFFF"/>
                </a:solidFill>
              </a:rPr>
              <a:t>1980s:</a:t>
            </a:r>
            <a:r>
              <a:rPr lang="en-US" b="1" dirty="0">
                <a:solidFill>
                  <a:srgbClr val="FFFFFF"/>
                </a:solidFill>
              </a:rPr>
              <a:t/>
            </a:r>
            <a:br>
              <a:rPr lang="en-US" b="1" dirty="0">
                <a:solidFill>
                  <a:srgbClr val="FFFFFF"/>
                </a:solidFill>
              </a:rPr>
            </a:br>
            <a:r>
              <a:rPr lang="en-US" b="1" dirty="0" smtClean="0">
                <a:solidFill>
                  <a:srgbClr val="FFFFFF"/>
                </a:solidFill>
              </a:rPr>
              <a:t>40 </a:t>
            </a:r>
            <a:r>
              <a:rPr lang="en-US" b="1" dirty="0">
                <a:solidFill>
                  <a:srgbClr val="FFFFFF"/>
                </a:solidFill>
              </a:rPr>
              <a:t>of the 60 </a:t>
            </a:r>
            <a:r>
              <a:rPr lang="en-US" b="1" dirty="0" smtClean="0">
                <a:solidFill>
                  <a:srgbClr val="FFFFFF"/>
                </a:solidFill>
              </a:rPr>
              <a:t>years </a:t>
            </a:r>
            <a:r>
              <a:rPr lang="en-US" b="1" dirty="0">
                <a:solidFill>
                  <a:srgbClr val="FFFFFF"/>
                </a:solidFill>
              </a:rPr>
              <a:t>b</a:t>
            </a:r>
            <a:r>
              <a:rPr lang="en-US" b="1" dirty="0" smtClean="0">
                <a:solidFill>
                  <a:srgbClr val="FFFFFF"/>
                </a:solidFill>
              </a:rPr>
              <a:t>efore </a:t>
            </a:r>
            <a:r>
              <a:rPr lang="en-US" b="1" dirty="0">
                <a:solidFill>
                  <a:srgbClr val="FFFFFF"/>
                </a:solidFill>
              </a:rPr>
              <a:t>1980 </a:t>
            </a:r>
            <a:r>
              <a:rPr lang="en-US" b="1" dirty="0" smtClean="0">
                <a:solidFill>
                  <a:srgbClr val="FFFFFF"/>
                </a:solidFill>
              </a:rPr>
              <a:t>had </a:t>
            </a:r>
            <a:r>
              <a:rPr lang="en-US" b="1" dirty="0">
                <a:solidFill>
                  <a:srgbClr val="FFFFFF"/>
                </a:solidFill>
              </a:rPr>
              <a:t>c</a:t>
            </a:r>
            <a:r>
              <a:rPr lang="en-US" b="1" dirty="0" smtClean="0">
                <a:solidFill>
                  <a:srgbClr val="FFFFFF"/>
                </a:solidFill>
              </a:rPr>
              <a:t>ombined </a:t>
            </a:r>
            <a:r>
              <a:rPr lang="en-US" b="1" dirty="0">
                <a:solidFill>
                  <a:srgbClr val="FFFFFF"/>
                </a:solidFill>
              </a:rPr>
              <a:t>r</a:t>
            </a:r>
            <a:r>
              <a:rPr lang="en-US" b="1" dirty="0" smtClean="0">
                <a:solidFill>
                  <a:srgbClr val="FFFFFF"/>
                </a:solidFill>
              </a:rPr>
              <a:t>atios </a:t>
            </a:r>
            <a:r>
              <a:rPr lang="en-US" b="1" dirty="0">
                <a:solidFill>
                  <a:srgbClr val="FFFFFF"/>
                </a:solidFill>
              </a:rPr>
              <a:t>b</a:t>
            </a:r>
            <a:r>
              <a:rPr lang="en-US" b="1" dirty="0" smtClean="0">
                <a:solidFill>
                  <a:srgbClr val="FFFFFF"/>
                </a:solidFill>
              </a:rPr>
              <a:t>elow 100, </a:t>
            </a:r>
            <a:r>
              <a:rPr lang="en-US" b="1" dirty="0">
                <a:solidFill>
                  <a:srgbClr val="FFFFFF"/>
                </a:solidFill>
              </a:rPr>
              <a:t/>
            </a:r>
            <a:br>
              <a:rPr lang="en-US" b="1" dirty="0">
                <a:solidFill>
                  <a:srgbClr val="FFFFFF"/>
                </a:solidFill>
              </a:rPr>
            </a:br>
            <a:r>
              <a:rPr lang="en-US" b="1" dirty="0" smtClean="0">
                <a:solidFill>
                  <a:srgbClr val="FFFFFF"/>
                </a:solidFill>
              </a:rPr>
              <a:t>but </a:t>
            </a:r>
            <a:r>
              <a:rPr lang="en-US" b="1" dirty="0">
                <a:solidFill>
                  <a:srgbClr val="FFFFFF"/>
                </a:solidFill>
              </a:rPr>
              <a:t>t</a:t>
            </a:r>
            <a:r>
              <a:rPr lang="en-US" b="1" dirty="0" smtClean="0">
                <a:solidFill>
                  <a:srgbClr val="FFFFFF"/>
                </a:solidFill>
              </a:rPr>
              <a:t>hen </a:t>
            </a:r>
            <a:r>
              <a:rPr lang="en-US" b="1" dirty="0">
                <a:solidFill>
                  <a:srgbClr val="FFFFFF"/>
                </a:solidFill>
              </a:rPr>
              <a:t>t</a:t>
            </a:r>
            <a:r>
              <a:rPr lang="en-US" b="1" dirty="0" smtClean="0">
                <a:solidFill>
                  <a:srgbClr val="FFFFFF"/>
                </a:solidFill>
              </a:rPr>
              <a:t>hey vanished</a:t>
            </a:r>
            <a:r>
              <a:rPr lang="en-US" b="1" dirty="0">
                <a:solidFill>
                  <a:srgbClr val="FFFFFF"/>
                </a:solidFill>
              </a:rPr>
              <a:t>.  Not a </a:t>
            </a:r>
            <a:r>
              <a:rPr lang="en-US" b="1" dirty="0" smtClean="0">
                <a:solidFill>
                  <a:srgbClr val="FFFFFF"/>
                </a:solidFill>
              </a:rPr>
              <a:t>single </a:t>
            </a:r>
            <a:r>
              <a:rPr lang="en-US" b="1" dirty="0">
                <a:solidFill>
                  <a:srgbClr val="FFFFFF"/>
                </a:solidFill>
              </a:rPr>
              <a:t>u</a:t>
            </a:r>
            <a:r>
              <a:rPr lang="en-US" b="1" dirty="0" smtClean="0">
                <a:solidFill>
                  <a:srgbClr val="FFFFFF"/>
                </a:solidFill>
              </a:rPr>
              <a:t>nderwriting profit was </a:t>
            </a:r>
            <a:r>
              <a:rPr lang="en-US" b="1" dirty="0">
                <a:solidFill>
                  <a:srgbClr val="FFFFFF"/>
                </a:solidFill>
              </a:rPr>
              <a:t/>
            </a:r>
            <a:br>
              <a:rPr lang="en-US" b="1" dirty="0">
                <a:solidFill>
                  <a:srgbClr val="FFFFFF"/>
                </a:solidFill>
              </a:rPr>
            </a:br>
            <a:r>
              <a:rPr lang="en-US" b="1" dirty="0" smtClean="0">
                <a:solidFill>
                  <a:srgbClr val="FFFFFF"/>
                </a:solidFill>
              </a:rPr>
              <a:t>recorded </a:t>
            </a:r>
            <a:r>
              <a:rPr lang="en-US" b="1" dirty="0">
                <a:solidFill>
                  <a:srgbClr val="FFFFFF"/>
                </a:solidFill>
              </a:rPr>
              <a:t>in the 25 </a:t>
            </a:r>
            <a:r>
              <a:rPr lang="en-US" b="1" dirty="0" smtClean="0">
                <a:solidFill>
                  <a:srgbClr val="FFFFFF"/>
                </a:solidFill>
              </a:rPr>
              <a:t>years </a:t>
            </a:r>
            <a:r>
              <a:rPr lang="en-US" b="1" dirty="0">
                <a:solidFill>
                  <a:srgbClr val="FFFFFF"/>
                </a:solidFill>
              </a:rPr>
              <a:t>from 1979 </a:t>
            </a:r>
            <a:r>
              <a:rPr lang="en-US" b="1" dirty="0" smtClean="0">
                <a:solidFill>
                  <a:srgbClr val="FFFFFF"/>
                </a:solidFill>
              </a:rPr>
              <a:t>through 2003.</a:t>
            </a:r>
            <a:endParaRPr lang="en-US" b="1" dirty="0">
              <a:solidFill>
                <a:srgbClr val="FFFFFF"/>
              </a:solidFill>
            </a:endParaRP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6</a:t>
            </a:fld>
            <a:endParaRPr lang="en-US"/>
          </a:p>
        </p:txBody>
      </p:sp>
      <p:sp>
        <p:nvSpPr>
          <p:cNvPr id="12" name="AutoShape 6"/>
          <p:cNvSpPr>
            <a:spLocks noChangeArrowheads="1"/>
          </p:cNvSpPr>
          <p:nvPr/>
        </p:nvSpPr>
        <p:spPr bwMode="blackWhite">
          <a:xfrm>
            <a:off x="5493559" y="1487488"/>
            <a:ext cx="3426921" cy="1348421"/>
          </a:xfrm>
          <a:prstGeom prst="wedgeRectCallout">
            <a:avLst>
              <a:gd name="adj1" fmla="val 26529"/>
              <a:gd name="adj2" fmla="val 92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cs typeface="+mn-cs"/>
              </a:rPr>
              <a:t>Underwriting </a:t>
            </a:r>
            <a:r>
              <a:rPr lang="en-US" b="1" dirty="0">
                <a:solidFill>
                  <a:schemeClr val="bg1"/>
                </a:solidFill>
                <a:cs typeface="+mn-cs"/>
              </a:rPr>
              <a:t>P</a:t>
            </a:r>
            <a:r>
              <a:rPr lang="en-US" b="1" dirty="0" smtClean="0">
                <a:solidFill>
                  <a:schemeClr val="bg1"/>
                </a:solidFill>
                <a:cs typeface="+mn-cs"/>
              </a:rPr>
              <a:t>rofit in 2016?</a:t>
            </a:r>
          </a:p>
          <a:p>
            <a:pPr algn="ctr" eaLnBrk="0" hangingPunct="0">
              <a:lnSpc>
                <a:spcPct val="90000"/>
              </a:lnSpc>
              <a:spcBef>
                <a:spcPct val="50000"/>
              </a:spcBef>
              <a:buClr>
                <a:schemeClr val="bg1"/>
              </a:buClr>
              <a:defRPr/>
            </a:pPr>
            <a:r>
              <a:rPr lang="en-US" b="1" dirty="0" smtClean="0">
                <a:solidFill>
                  <a:schemeClr val="bg1"/>
                </a:solidFill>
                <a:cs typeface="+mn-cs"/>
              </a:rPr>
              <a:t>Would be the first time since the 1970s with 4+ underwriting profits</a:t>
            </a:r>
            <a:endParaRPr lang="en-US" b="1" dirty="0">
              <a:solidFill>
                <a:schemeClr val="bg1"/>
              </a:solidFill>
              <a:cs typeface="+mn-cs"/>
            </a:endParaRPr>
          </a:p>
        </p:txBody>
      </p:sp>
    </p:spTree>
    <p:extLst>
      <p:ext uri="{BB962C8B-B14F-4D97-AF65-F5344CB8AC3E}">
        <p14:creationId xmlns:p14="http://schemas.microsoft.com/office/powerpoint/2010/main" val="40225585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2" fill="hold" grpId="0" nodeType="afterEffect">
                                  <p:stCondLst>
                                    <p:cond delay="1000"/>
                                  </p:stCondLst>
                                  <p:childTnLst>
                                    <p:set>
                                      <p:cBhvr>
                                        <p:cTn id="12" dur="1" fill="hold">
                                          <p:stCondLst>
                                            <p:cond delay="0"/>
                                          </p:stCondLst>
                                        </p:cTn>
                                        <p:tgtEl>
                                          <p:spTgt spid="12"/>
                                        </p:tgtEl>
                                        <p:attrNameLst>
                                          <p:attrName>style.visibility</p:attrName>
                                        </p:attrNameLst>
                                      </p:cBhvr>
                                      <p:to>
                                        <p:strVal val="visible"/>
                                      </p:to>
                                    </p:set>
                                    <p:animEffect transition="in" filter="wipe(right)">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60</a:t>
            </a:fld>
            <a:endParaRPr lang="en-US" sz="900"/>
          </a:p>
        </p:txBody>
      </p:sp>
      <p:sp>
        <p:nvSpPr>
          <p:cNvPr id="84997" name="Rectangle 2"/>
          <p:cNvSpPr>
            <a:spLocks noGrp="1" noChangeArrowheads="1"/>
          </p:cNvSpPr>
          <p:nvPr>
            <p:ph type="title" idx="4294967295"/>
          </p:nvPr>
        </p:nvSpPr>
        <p:spPr/>
        <p:txBody>
          <a:bodyPr/>
          <a:lstStyle/>
          <a:p>
            <a:r>
              <a:rPr lang="en-US" dirty="0" smtClean="0"/>
              <a:t>The Internet of Things and </a:t>
            </a:r>
            <a:r>
              <a:rPr lang="en-US" dirty="0"/>
              <a:t>the Insurance </a:t>
            </a:r>
            <a:r>
              <a:rPr lang="en-US" dirty="0" smtClean="0"/>
              <a:t>Industry Value Chain</a:t>
            </a:r>
            <a:endParaRPr lang="en-US" dirty="0"/>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 Willis Capital Markets &amp; Advisory; </a:t>
            </a:r>
            <a:r>
              <a:rPr lang="en-US" sz="1100" dirty="0">
                <a:latin typeface="Arial" panose="020B0604020202020204" pitchFamily="34" charset="0"/>
                <a:cs typeface="Arial" panose="020B0604020202020204" pitchFamily="34" charset="0"/>
              </a:rPr>
              <a:t>Insurance Information Institute. </a:t>
            </a:r>
          </a:p>
        </p:txBody>
      </p:sp>
      <p:pic>
        <p:nvPicPr>
          <p:cNvPr id="3" name="Picture 2"/>
          <p:cNvPicPr>
            <a:picLocks noChangeAspect="1"/>
          </p:cNvPicPr>
          <p:nvPr/>
        </p:nvPicPr>
        <p:blipFill>
          <a:blip r:embed="rId3"/>
          <a:stretch>
            <a:fillRect/>
          </a:stretch>
        </p:blipFill>
        <p:spPr>
          <a:xfrm>
            <a:off x="457200" y="1002507"/>
            <a:ext cx="8143875" cy="4891040"/>
          </a:xfrm>
          <a:prstGeom prst="rect">
            <a:avLst/>
          </a:prstGeom>
        </p:spPr>
      </p:pic>
      <p:sp>
        <p:nvSpPr>
          <p:cNvPr id="10" name="Text Box 5"/>
          <p:cNvSpPr txBox="1">
            <a:spLocks noChangeArrowheads="1"/>
          </p:cNvSpPr>
          <p:nvPr/>
        </p:nvSpPr>
        <p:spPr bwMode="blackWhite">
          <a:xfrm>
            <a:off x="298450" y="5945141"/>
            <a:ext cx="8518525" cy="512351"/>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smtClean="0">
                <a:solidFill>
                  <a:srgbClr val="FFFFFF"/>
                </a:solidFill>
                <a:cs typeface="Arial" panose="020B0604020202020204" pitchFamily="34" charset="0"/>
              </a:rPr>
              <a:t>The insurance industry value </a:t>
            </a:r>
            <a:r>
              <a:rPr lang="en-US" altLang="en-US" sz="2000" b="1" dirty="0">
                <a:solidFill>
                  <a:srgbClr val="FFFFFF"/>
                </a:solidFill>
                <a:cs typeface="Arial" panose="020B0604020202020204" pitchFamily="34" charset="0"/>
              </a:rPr>
              <a:t>c</a:t>
            </a:r>
            <a:r>
              <a:rPr lang="en-US" altLang="en-US" sz="2000" b="1" dirty="0" smtClean="0">
                <a:solidFill>
                  <a:srgbClr val="FFFFFF"/>
                </a:solidFill>
                <a:cs typeface="Arial" panose="020B0604020202020204" pitchFamily="34" charset="0"/>
              </a:rPr>
              <a:t>hain Is changing for many reasons.</a:t>
            </a:r>
            <a:endParaRPr lang="en-US" altLang="en-US" sz="2000" b="1" dirty="0">
              <a:solidFill>
                <a:srgbClr val="FFFFFF"/>
              </a:solidFill>
              <a:cs typeface="Arial" panose="020B0604020202020204" pitchFamily="34" charset="0"/>
            </a:endParaRPr>
          </a:p>
        </p:txBody>
      </p:sp>
    </p:spTree>
    <p:extLst>
      <p:ext uri="{BB962C8B-B14F-4D97-AF65-F5344CB8AC3E}">
        <p14:creationId xmlns:p14="http://schemas.microsoft.com/office/powerpoint/2010/main" val="41465707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61</a:t>
            </a:fld>
            <a:endParaRPr lang="en-US" sz="900"/>
          </a:p>
        </p:txBody>
      </p:sp>
      <p:sp>
        <p:nvSpPr>
          <p:cNvPr id="84997" name="Rectangle 2"/>
          <p:cNvSpPr>
            <a:spLocks noGrp="1" noChangeArrowheads="1"/>
          </p:cNvSpPr>
          <p:nvPr>
            <p:ph type="title" idx="4294967295"/>
          </p:nvPr>
        </p:nvSpPr>
        <p:spPr/>
        <p:txBody>
          <a:bodyPr/>
          <a:lstStyle/>
          <a:p>
            <a:r>
              <a:rPr lang="en-US" dirty="0" smtClean="0"/>
              <a:t>The Internet of Things and </a:t>
            </a:r>
            <a:r>
              <a:rPr lang="en-US" dirty="0"/>
              <a:t>the Insurance </a:t>
            </a:r>
            <a:r>
              <a:rPr lang="en-US" dirty="0" smtClean="0"/>
              <a:t>Industry Value Chain</a:t>
            </a:r>
            <a:endParaRPr lang="en-US" dirty="0"/>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 Willis Capital Markets &amp; Advisory; </a:t>
            </a:r>
            <a:r>
              <a:rPr lang="en-US" sz="1100" dirty="0">
                <a:latin typeface="Arial" panose="020B0604020202020204" pitchFamily="34" charset="0"/>
                <a:cs typeface="Arial" panose="020B0604020202020204" pitchFamily="34" charset="0"/>
              </a:rPr>
              <a:t>Insurance Information Institute. </a:t>
            </a:r>
          </a:p>
        </p:txBody>
      </p:sp>
      <p:sp>
        <p:nvSpPr>
          <p:cNvPr id="10" name="Text Box 5"/>
          <p:cNvSpPr txBox="1">
            <a:spLocks noChangeArrowheads="1"/>
          </p:cNvSpPr>
          <p:nvPr/>
        </p:nvSpPr>
        <p:spPr bwMode="blackWhite">
          <a:xfrm>
            <a:off x="298450" y="5945141"/>
            <a:ext cx="8518525" cy="608059"/>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smtClean="0">
                <a:solidFill>
                  <a:srgbClr val="FFFFFF"/>
                </a:solidFill>
                <a:cs typeface="Arial" panose="020B0604020202020204" pitchFamily="34" charset="0"/>
              </a:rPr>
              <a:t>Who owns the data? Where does It flow? Who does the analytics? Who is the capital provider?</a:t>
            </a:r>
            <a:endParaRPr lang="en-US" altLang="en-US" sz="2000" b="1" dirty="0">
              <a:solidFill>
                <a:srgbClr val="FFFFFF"/>
              </a:solidFill>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18268" y="1126090"/>
            <a:ext cx="7761287" cy="471586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941" y="5029181"/>
            <a:ext cx="724334" cy="724334"/>
          </a:xfrm>
          <a:prstGeom prst="rect">
            <a:avLst/>
          </a:prstGeom>
        </p:spPr>
      </p:pic>
    </p:spTree>
    <p:extLst>
      <p:ext uri="{BB962C8B-B14F-4D97-AF65-F5344CB8AC3E}">
        <p14:creationId xmlns:p14="http://schemas.microsoft.com/office/powerpoint/2010/main" val="11195623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62</a:t>
            </a:fld>
            <a:endParaRPr lang="en-US" sz="900">
              <a:solidFill>
                <a:srgbClr val="FFFFFF"/>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153920"/>
            <a:ext cx="8424863" cy="170370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pitchFamily="34" charset="0"/>
                <a:cs typeface="Arial" pitchFamily="34" charset="0"/>
              </a:rPr>
              <a:t>OCCUPATIONAL DEATHS IN  TRANSPORTATION:</a:t>
            </a:r>
          </a:p>
          <a:p>
            <a:pPr algn="ctr">
              <a:lnSpc>
                <a:spcPct val="85000"/>
              </a:lnSpc>
              <a:spcBef>
                <a:spcPct val="25000"/>
              </a:spcBef>
              <a:defRPr/>
            </a:pPr>
            <a:r>
              <a:rPr lang="en-US" sz="3200" b="1" dirty="0" smtClean="0">
                <a:solidFill>
                  <a:srgbClr val="FFFFFF"/>
                </a:solidFill>
                <a:latin typeface="Arial" pitchFamily="34" charset="0"/>
                <a:cs typeface="Arial" pitchFamily="34" charset="0"/>
              </a:rPr>
              <a:t>IS TECHNOLOGY THE SOLUTION?</a:t>
            </a:r>
            <a:endParaRPr lang="en-US" sz="3200" b="1" dirty="0">
              <a:solidFill>
                <a:srgbClr val="FFFFFF"/>
              </a:solidFill>
              <a:latin typeface="Arial" pitchFamily="34" charset="0"/>
              <a:cs typeface="Arial" pitchFamily="34" charset="0"/>
            </a:endParaRPr>
          </a:p>
        </p:txBody>
      </p:sp>
      <p:sp>
        <p:nvSpPr>
          <p:cNvPr id="7" name="Rectangle 6"/>
          <p:cNvSpPr>
            <a:spLocks noChangeArrowheads="1"/>
          </p:cNvSpPr>
          <p:nvPr/>
        </p:nvSpPr>
        <p:spPr bwMode="auto">
          <a:xfrm>
            <a:off x="157431" y="4224191"/>
            <a:ext cx="8667481" cy="15881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Technology Promises Safer Vehicles, Highways But How Much of this Is Silicon Valley Hype?</a:t>
            </a:r>
            <a:endParaRPr lang="en-US" sz="3200" b="1" i="1" dirty="0" smtClean="0">
              <a:solidFill>
                <a:srgbClr val="C00000"/>
              </a:solidFill>
              <a:latin typeface="Arial "/>
            </a:endParaRPr>
          </a:p>
        </p:txBody>
      </p:sp>
    </p:spTree>
    <p:extLst>
      <p:ext uri="{BB962C8B-B14F-4D97-AF65-F5344CB8AC3E}">
        <p14:creationId xmlns:p14="http://schemas.microsoft.com/office/powerpoint/2010/main" val="263480803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7250"/>
            <a:ext cx="9144000" cy="5148072"/>
          </a:xfrm>
          <a:prstGeom prst="rect">
            <a:avLst/>
          </a:prstGeom>
        </p:spPr>
      </p:pic>
      <p:sp>
        <p:nvSpPr>
          <p:cNvPr id="10" name="Rectangle 3"/>
          <p:cNvSpPr txBox="1">
            <a:spLocks noChangeArrowheads="1"/>
          </p:cNvSpPr>
          <p:nvPr/>
        </p:nvSpPr>
        <p:spPr>
          <a:xfrm>
            <a:off x="3555080" y="4457844"/>
            <a:ext cx="7807325" cy="909359"/>
          </a:xfrm>
          <a:prstGeom prst="rect">
            <a:avLst/>
          </a:prstGeom>
        </p:spPr>
        <p:txBody>
          <a:bodyPr/>
          <a:lstStyle>
            <a:lvl1pPr marL="219070" indent="-219070" algn="l" rtl="0" eaLnBrk="1" fontAlgn="base" hangingPunct="1">
              <a:lnSpc>
                <a:spcPct val="90000"/>
              </a:lnSpc>
              <a:spcBef>
                <a:spcPct val="100000"/>
              </a:spcBef>
              <a:spcAft>
                <a:spcPct val="0"/>
              </a:spcAft>
              <a:buClr>
                <a:schemeClr val="accent2"/>
              </a:buClr>
              <a:buSzPct val="77000"/>
              <a:buFontTx/>
              <a:buBlip>
                <a:blip r:embed="rId4"/>
              </a:buBlip>
              <a:defRPr sz="2400">
                <a:solidFill>
                  <a:srgbClr val="808080"/>
                </a:solidFill>
                <a:latin typeface="Arial" charset="0"/>
                <a:ea typeface="+mn-ea"/>
                <a:cs typeface="+mn-cs"/>
              </a:defRPr>
            </a:lvl1pPr>
            <a:lvl2pPr marL="476238" indent="-171446" algn="l" rtl="0" eaLnBrk="1" fontAlgn="base" hangingPunct="1">
              <a:lnSpc>
                <a:spcPct val="90000"/>
              </a:lnSpc>
              <a:spcBef>
                <a:spcPct val="50000"/>
              </a:spcBef>
              <a:spcAft>
                <a:spcPct val="0"/>
              </a:spcAft>
              <a:buClr>
                <a:srgbClr val="4B9FCD"/>
              </a:buClr>
              <a:buFont typeface="Wingdings" panose="05000000000000000000" pitchFamily="2" charset="2"/>
              <a:buChar char="w"/>
              <a:defRPr sz="2200">
                <a:solidFill>
                  <a:srgbClr val="808080"/>
                </a:solidFill>
                <a:latin typeface="Arial" charset="0"/>
              </a:defRPr>
            </a:lvl2pPr>
            <a:lvl3pPr marL="733407" indent="-171446" algn="l" rtl="0" eaLnBrk="1" fontAlgn="base" hangingPunct="1">
              <a:lnSpc>
                <a:spcPct val="90000"/>
              </a:lnSpc>
              <a:spcBef>
                <a:spcPct val="25000"/>
              </a:spcBef>
              <a:spcAft>
                <a:spcPct val="0"/>
              </a:spcAft>
              <a:buClr>
                <a:srgbClr val="4B9FCD"/>
              </a:buClr>
              <a:buFont typeface="Arial" panose="020B0604020202020204" pitchFamily="34" charset="0"/>
              <a:buChar char="–"/>
              <a:defRPr sz="2000">
                <a:solidFill>
                  <a:srgbClr val="808080"/>
                </a:solidFill>
                <a:latin typeface="Arial" charset="0"/>
              </a:defRPr>
            </a:lvl3pPr>
            <a:lvl4pPr marL="990575" indent="-171446" algn="l" rtl="0" eaLnBrk="1" fontAlgn="base" hangingPunct="1">
              <a:lnSpc>
                <a:spcPct val="90000"/>
              </a:lnSpc>
              <a:spcBef>
                <a:spcPct val="15000"/>
              </a:spcBef>
              <a:spcAft>
                <a:spcPct val="0"/>
              </a:spcAft>
              <a:buClr>
                <a:srgbClr val="4B9FCD"/>
              </a:buClr>
              <a:buFont typeface="Wingdings" panose="05000000000000000000" pitchFamily="2" charset="2"/>
              <a:buChar char="§"/>
              <a:defRPr sz="1800">
                <a:solidFill>
                  <a:srgbClr val="808080"/>
                </a:solidFill>
                <a:latin typeface="Arial" charset="0"/>
              </a:defRPr>
            </a:lvl4pPr>
            <a:lvl5pPr marL="1247744" indent="-171446" algn="l" rtl="0" eaLnBrk="1" fontAlgn="base" hangingPunct="1">
              <a:lnSpc>
                <a:spcPct val="95000"/>
              </a:lnSpc>
              <a:spcBef>
                <a:spcPct val="15000"/>
              </a:spcBef>
              <a:spcAft>
                <a:spcPct val="0"/>
              </a:spcAft>
              <a:buClr>
                <a:srgbClr val="4B9FCD"/>
              </a:buClr>
              <a:buChar char="»"/>
              <a:defRPr sz="1800">
                <a:solidFill>
                  <a:srgbClr val="808080"/>
                </a:solidFill>
                <a:latin typeface="Arial" charset="0"/>
              </a:defRPr>
            </a:lvl5pPr>
            <a:lvl6pPr marL="1885903" indent="-171446" algn="l" eaLnBrk="1" fontAlgn="base" hangingPunct="1">
              <a:spcBef>
                <a:spcPct val="20000"/>
              </a:spcBef>
              <a:spcAft>
                <a:spcPct val="0"/>
              </a:spcAft>
              <a:buChar char="»"/>
              <a:defRPr>
                <a:solidFill>
                  <a:schemeClr val="bg1">
                    <a:alpha val="100000"/>
                  </a:schemeClr>
                </a:solidFill>
                <a:latin typeface="+mn-lt"/>
              </a:defRPr>
            </a:lvl6pPr>
            <a:lvl7pPr marL="2228795" indent="-171446" algn="l" eaLnBrk="1" fontAlgn="base" hangingPunct="1">
              <a:spcBef>
                <a:spcPct val="20000"/>
              </a:spcBef>
              <a:spcAft>
                <a:spcPct val="0"/>
              </a:spcAft>
              <a:buChar char="»"/>
              <a:defRPr>
                <a:solidFill>
                  <a:schemeClr val="bg1">
                    <a:alpha val="100000"/>
                  </a:schemeClr>
                </a:solidFill>
                <a:latin typeface="+mn-lt"/>
              </a:defRPr>
            </a:lvl7pPr>
            <a:lvl8pPr marL="2571686" indent="-171446" algn="l" eaLnBrk="1" fontAlgn="base" hangingPunct="1">
              <a:spcBef>
                <a:spcPct val="20000"/>
              </a:spcBef>
              <a:spcAft>
                <a:spcPct val="0"/>
              </a:spcAft>
              <a:buChar char="»"/>
              <a:defRPr>
                <a:solidFill>
                  <a:schemeClr val="bg1">
                    <a:alpha val="100000"/>
                  </a:schemeClr>
                </a:solidFill>
                <a:latin typeface="+mn-lt"/>
              </a:defRPr>
            </a:lvl8pPr>
            <a:lvl9pPr marL="2914577" indent="-171446" algn="l" eaLnBrk="1" fontAlgn="base" hangingPunct="1">
              <a:spcBef>
                <a:spcPct val="20000"/>
              </a:spcBef>
              <a:spcAft>
                <a:spcPct val="0"/>
              </a:spcAft>
              <a:buChar char="»"/>
              <a:defRPr>
                <a:solidFill>
                  <a:schemeClr val="bg1">
                    <a:alpha val="100000"/>
                  </a:schemeClr>
                </a:solidFill>
                <a:latin typeface="+mn-lt"/>
              </a:defRPr>
            </a:lvl9pPr>
          </a:lstStyle>
          <a:p>
            <a:pPr marL="0" indent="0">
              <a:spcBef>
                <a:spcPts val="0"/>
              </a:spcBef>
              <a:spcAft>
                <a:spcPts val="1200"/>
              </a:spcAft>
              <a:buNone/>
            </a:pPr>
            <a:r>
              <a:rPr lang="en-US" sz="2000" b="1" dirty="0">
                <a:solidFill>
                  <a:srgbClr val="43A892"/>
                </a:solidFill>
              </a:rPr>
              <a:t>#</a:t>
            </a:r>
            <a:r>
              <a:rPr lang="en-US" sz="2000" b="1" dirty="0" err="1">
                <a:solidFill>
                  <a:srgbClr val="43A892"/>
                </a:solidFill>
              </a:rPr>
              <a:t>RiskyRide</a:t>
            </a:r>
            <a:r>
              <a:rPr lang="en-US" sz="2000" dirty="0">
                <a:solidFill>
                  <a:srgbClr val="43A892"/>
                </a:solidFill>
              </a:rPr>
              <a:t> </a:t>
            </a:r>
            <a:endParaRPr lang="en-US" altLang="en-US" sz="2000" kern="0" dirty="0">
              <a:solidFill>
                <a:srgbClr val="43A892"/>
              </a:solidFill>
              <a:latin typeface="Arial" panose="020B0604020202020204" pitchFamily="34" charset="0"/>
            </a:endParaRPr>
          </a:p>
          <a:p>
            <a:pPr marL="0" indent="0">
              <a:spcBef>
                <a:spcPts val="0"/>
              </a:spcBef>
              <a:buNone/>
            </a:pPr>
            <a:r>
              <a:rPr lang="en-US" altLang="en-US" sz="1600" kern="0" dirty="0">
                <a:solidFill>
                  <a:srgbClr val="97D4F5"/>
                </a:solidFill>
                <a:latin typeface="Arial" panose="020B0604020202020204" pitchFamily="34" charset="0"/>
              </a:rPr>
              <a:t>SXSW</a:t>
            </a:r>
          </a:p>
          <a:p>
            <a:pPr marL="0" indent="0">
              <a:spcBef>
                <a:spcPts val="0"/>
              </a:spcBef>
              <a:buNone/>
            </a:pPr>
            <a:r>
              <a:rPr lang="en-US" altLang="en-US" sz="1600" kern="0" dirty="0">
                <a:solidFill>
                  <a:srgbClr val="97D4F5"/>
                </a:solidFill>
                <a:latin typeface="Arial" panose="020B0604020202020204" pitchFamily="34" charset="0"/>
              </a:rPr>
              <a:t>March 13, 2016, Austin, TX</a:t>
            </a:r>
          </a:p>
        </p:txBody>
      </p:sp>
    </p:spTree>
    <p:extLst>
      <p:ext uri="{BB962C8B-B14F-4D97-AF65-F5344CB8AC3E}">
        <p14:creationId xmlns:p14="http://schemas.microsoft.com/office/powerpoint/2010/main" val="289484544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txBox="1">
            <a:spLocks noChangeArrowheads="1"/>
          </p:cNvSpPr>
          <p:nvPr/>
        </p:nvSpPr>
        <p:spPr>
          <a:xfrm>
            <a:off x="34925" y="52049"/>
            <a:ext cx="8428355" cy="860425"/>
          </a:xfrm>
          <a:prstGeom prst="rect">
            <a:avLst/>
          </a:prstGeom>
        </p:spPr>
        <p:txBody>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t>Fatal Occupational Injuries Due to Transportation Incidents</a:t>
            </a:r>
          </a:p>
        </p:txBody>
      </p:sp>
      <p:sp>
        <p:nvSpPr>
          <p:cNvPr id="8"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r>
            <a:br>
              <a:rPr lang="en-US" sz="1100" dirty="0"/>
            </a:br>
            <a:r>
              <a:rPr lang="en-US" sz="1100" dirty="0"/>
              <a:t>Source</a:t>
            </a:r>
            <a:r>
              <a:rPr lang="en-US" sz="1100" dirty="0" smtClean="0"/>
              <a:t>: US Bureau of </a:t>
            </a:r>
            <a:r>
              <a:rPr lang="en-US" sz="1100" dirty="0"/>
              <a:t>Labor Statistics </a:t>
            </a:r>
            <a:r>
              <a:rPr lang="en-US" sz="1100" dirty="0">
                <a:hlinkClick r:id="rId3"/>
              </a:rPr>
              <a:t>http://</a:t>
            </a:r>
            <a:r>
              <a:rPr lang="en-US" sz="1100" dirty="0" smtClean="0">
                <a:hlinkClick r:id="rId3"/>
              </a:rPr>
              <a:t>www.bls.gov/iif/oshwc/cfoi/cfch0013.pdf</a:t>
            </a:r>
            <a:r>
              <a:rPr lang="en-US" sz="1100" dirty="0"/>
              <a:t>;</a:t>
            </a:r>
            <a:r>
              <a:rPr lang="en-US" sz="1100" dirty="0" smtClean="0"/>
              <a:t> Insurance Information Institute.  </a:t>
            </a:r>
            <a:endParaRPr lang="en-US" sz="1100" dirty="0"/>
          </a:p>
        </p:txBody>
      </p:sp>
      <p:pic>
        <p:nvPicPr>
          <p:cNvPr id="4" name="Picture 3"/>
          <p:cNvPicPr>
            <a:picLocks noChangeAspect="1"/>
          </p:cNvPicPr>
          <p:nvPr/>
        </p:nvPicPr>
        <p:blipFill>
          <a:blip r:embed="rId4"/>
          <a:stretch>
            <a:fillRect/>
          </a:stretch>
        </p:blipFill>
        <p:spPr>
          <a:xfrm>
            <a:off x="438184" y="1532151"/>
            <a:ext cx="7621835" cy="4279900"/>
          </a:xfrm>
          <a:prstGeom prst="rect">
            <a:avLst/>
          </a:prstGeom>
        </p:spPr>
      </p:pic>
      <p:sp>
        <p:nvSpPr>
          <p:cNvPr id="11" name="AutoShape 9"/>
          <p:cNvSpPr>
            <a:spLocks noChangeArrowheads="1"/>
          </p:cNvSpPr>
          <p:nvPr/>
        </p:nvSpPr>
        <p:spPr bwMode="blackWhite">
          <a:xfrm>
            <a:off x="6146800" y="1351379"/>
            <a:ext cx="2622774" cy="1112859"/>
          </a:xfrm>
          <a:prstGeom prst="wedgeRectCallout">
            <a:avLst>
              <a:gd name="adj1" fmla="val -46192"/>
              <a:gd name="adj2" fmla="val 883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Roadway incidents accounted for nearly 60% of all transportation incidents in 2014</a:t>
            </a:r>
            <a:endParaRPr lang="en-US" sz="1600" b="1" dirty="0">
              <a:solidFill>
                <a:schemeClr val="bg1"/>
              </a:solidFill>
            </a:endParaRPr>
          </a:p>
        </p:txBody>
      </p:sp>
      <p:sp>
        <p:nvSpPr>
          <p:cNvPr id="12" name="Oval 11"/>
          <p:cNvSpPr/>
          <p:nvPr/>
        </p:nvSpPr>
        <p:spPr>
          <a:xfrm>
            <a:off x="6457427" y="3672101"/>
            <a:ext cx="1778000" cy="8331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5890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3130" y="1463040"/>
            <a:ext cx="7157830" cy="4303077"/>
          </a:xfrm>
          <a:prstGeom prst="rect">
            <a:avLst/>
          </a:prstGeom>
        </p:spPr>
      </p:pic>
      <p:sp>
        <p:nvSpPr>
          <p:cNvPr id="5" name="Rectangle 11"/>
          <p:cNvSpPr txBox="1">
            <a:spLocks noChangeArrowheads="1"/>
          </p:cNvSpPr>
          <p:nvPr/>
        </p:nvSpPr>
        <p:spPr>
          <a:xfrm>
            <a:off x="34925" y="52049"/>
            <a:ext cx="8428355" cy="860425"/>
          </a:xfrm>
          <a:prstGeom prst="rect">
            <a:avLst/>
          </a:prstGeom>
        </p:spPr>
        <p:txBody>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t>Fatal Occupational Injuries by Event: Transportation Accidents Lead by Far</a:t>
            </a:r>
          </a:p>
        </p:txBody>
      </p:sp>
      <p:sp>
        <p:nvSpPr>
          <p:cNvPr id="3" name="Oval 2"/>
          <p:cNvSpPr/>
          <p:nvPr/>
        </p:nvSpPr>
        <p:spPr>
          <a:xfrm>
            <a:off x="6004560" y="4097086"/>
            <a:ext cx="1778000" cy="7315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9"/>
          <p:cNvSpPr>
            <a:spLocks noChangeArrowheads="1"/>
          </p:cNvSpPr>
          <p:nvPr/>
        </p:nvSpPr>
        <p:spPr bwMode="blackWhite">
          <a:xfrm>
            <a:off x="5994400" y="1391920"/>
            <a:ext cx="2937734" cy="1112859"/>
          </a:xfrm>
          <a:prstGeom prst="wedgeRectCallout">
            <a:avLst>
              <a:gd name="adj1" fmla="val -19630"/>
              <a:gd name="adj2" fmla="val 183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Transportation incidents accounted for 41% all occupational deaths in 2014 (1,984 our of 4,821 total)</a:t>
            </a:r>
            <a:endParaRPr lang="en-US" sz="1600" b="1" dirty="0">
              <a:solidFill>
                <a:schemeClr val="bg1"/>
              </a:solidFill>
            </a:endParaRPr>
          </a:p>
        </p:txBody>
      </p:sp>
      <p:sp>
        <p:nvSpPr>
          <p:cNvPr id="8"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r>
            <a:br>
              <a:rPr lang="en-US" sz="1100" dirty="0"/>
            </a:br>
            <a:r>
              <a:rPr lang="en-US" sz="1100" dirty="0"/>
              <a:t>Source</a:t>
            </a:r>
            <a:r>
              <a:rPr lang="en-US" sz="1100" dirty="0" smtClean="0"/>
              <a:t>: US Bureau of </a:t>
            </a:r>
            <a:r>
              <a:rPr lang="en-US" sz="1100" dirty="0"/>
              <a:t>Labor Statistics </a:t>
            </a:r>
            <a:r>
              <a:rPr lang="en-US" sz="1100" dirty="0">
                <a:hlinkClick r:id="rId4"/>
              </a:rPr>
              <a:t>http://</a:t>
            </a:r>
            <a:r>
              <a:rPr lang="en-US" sz="1100" dirty="0" smtClean="0">
                <a:hlinkClick r:id="rId4"/>
              </a:rPr>
              <a:t>www.bls.gov/iif/oshwc/cfoi/cfch0013.pdf</a:t>
            </a:r>
            <a:r>
              <a:rPr lang="en-US" sz="1100" dirty="0"/>
              <a:t>;</a:t>
            </a:r>
            <a:r>
              <a:rPr lang="en-US" sz="1100" dirty="0" smtClean="0"/>
              <a:t> Insurance Information Institute.  </a:t>
            </a:r>
            <a:endParaRPr lang="en-US" sz="1100" dirty="0"/>
          </a:p>
        </p:txBody>
      </p:sp>
    </p:spTree>
    <p:extLst>
      <p:ext uri="{BB962C8B-B14F-4D97-AF65-F5344CB8AC3E}">
        <p14:creationId xmlns:p14="http://schemas.microsoft.com/office/powerpoint/2010/main" val="5752279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txBox="1">
            <a:spLocks noChangeArrowheads="1"/>
          </p:cNvSpPr>
          <p:nvPr/>
        </p:nvSpPr>
        <p:spPr>
          <a:xfrm>
            <a:off x="34925" y="52049"/>
            <a:ext cx="8428355" cy="860425"/>
          </a:xfrm>
          <a:prstGeom prst="rect">
            <a:avLst/>
          </a:prstGeom>
        </p:spPr>
        <p:txBody>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t>Transportation Incidents Accounted for     the Majority of Occupation Deaths in 2014</a:t>
            </a:r>
          </a:p>
        </p:txBody>
      </p:sp>
      <p:sp>
        <p:nvSpPr>
          <p:cNvPr id="8"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r>
            <a:br>
              <a:rPr lang="en-US" sz="1100" dirty="0"/>
            </a:br>
            <a:r>
              <a:rPr lang="en-US" sz="1100" dirty="0"/>
              <a:t>Source</a:t>
            </a:r>
            <a:r>
              <a:rPr lang="en-US" sz="1100" dirty="0" smtClean="0"/>
              <a:t>: US Bureau of </a:t>
            </a:r>
            <a:r>
              <a:rPr lang="en-US" sz="1100" dirty="0"/>
              <a:t>Labor Statistics </a:t>
            </a:r>
            <a:r>
              <a:rPr lang="en-US" sz="1100" dirty="0">
                <a:hlinkClick r:id="rId3"/>
              </a:rPr>
              <a:t>http://</a:t>
            </a:r>
            <a:r>
              <a:rPr lang="en-US" sz="1100" dirty="0" smtClean="0">
                <a:hlinkClick r:id="rId3"/>
              </a:rPr>
              <a:t>www.bls.gov/iif/oshwc/cfoi/cfch0013.pdf</a:t>
            </a:r>
            <a:r>
              <a:rPr lang="en-US" sz="1100" dirty="0"/>
              <a:t>;</a:t>
            </a:r>
            <a:r>
              <a:rPr lang="en-US" sz="1100" dirty="0" smtClean="0"/>
              <a:t> Insurance Information Institute.  </a:t>
            </a:r>
            <a:endParaRPr lang="en-US" sz="1100" dirty="0"/>
          </a:p>
        </p:txBody>
      </p:sp>
      <p:pic>
        <p:nvPicPr>
          <p:cNvPr id="4" name="Picture 3"/>
          <p:cNvPicPr>
            <a:picLocks noChangeAspect="1"/>
          </p:cNvPicPr>
          <p:nvPr/>
        </p:nvPicPr>
        <p:blipFill>
          <a:blip r:embed="rId4"/>
          <a:stretch>
            <a:fillRect/>
          </a:stretch>
        </p:blipFill>
        <p:spPr>
          <a:xfrm>
            <a:off x="119249" y="1232720"/>
            <a:ext cx="8725984" cy="4481512"/>
          </a:xfrm>
          <a:prstGeom prst="rect">
            <a:avLst/>
          </a:prstGeom>
        </p:spPr>
      </p:pic>
      <p:sp>
        <p:nvSpPr>
          <p:cNvPr id="9" name="AutoShape 9"/>
          <p:cNvSpPr>
            <a:spLocks noChangeArrowheads="1"/>
          </p:cNvSpPr>
          <p:nvPr/>
        </p:nvSpPr>
        <p:spPr bwMode="blackWhite">
          <a:xfrm>
            <a:off x="6360160" y="2468880"/>
            <a:ext cx="2393632" cy="1208807"/>
          </a:xfrm>
          <a:prstGeom prst="wedgeRectCallout">
            <a:avLst>
              <a:gd name="adj1" fmla="val -61489"/>
              <a:gd name="adj2" fmla="val -3493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Transportation incidents accounted for 50% of the net increase in work-related deaths in 2014</a:t>
            </a:r>
            <a:endParaRPr lang="en-US" sz="1600" b="1" dirty="0">
              <a:solidFill>
                <a:schemeClr val="bg1"/>
              </a:solidFill>
            </a:endParaRPr>
          </a:p>
        </p:txBody>
      </p:sp>
      <p:sp>
        <p:nvSpPr>
          <p:cNvPr id="6" name="Rectangle 5"/>
          <p:cNvSpPr/>
          <p:nvPr/>
        </p:nvSpPr>
        <p:spPr>
          <a:xfrm>
            <a:off x="1473200" y="2153920"/>
            <a:ext cx="4582160" cy="4978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p:cNvSpPr>
            <a:spLocks noChangeArrowheads="1"/>
          </p:cNvSpPr>
          <p:nvPr/>
        </p:nvSpPr>
        <p:spPr bwMode="blackWhite">
          <a:xfrm>
            <a:off x="918025" y="5862451"/>
            <a:ext cx="7835767" cy="5905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New technologies </a:t>
            </a:r>
            <a:r>
              <a:rPr lang="en-US" b="1" dirty="0">
                <a:solidFill>
                  <a:srgbClr val="FFFFFF"/>
                </a:solidFill>
              </a:rPr>
              <a:t>m</a:t>
            </a:r>
            <a:r>
              <a:rPr lang="en-US" b="1" dirty="0" smtClean="0">
                <a:solidFill>
                  <a:srgbClr val="FFFFFF"/>
                </a:solidFill>
              </a:rPr>
              <a:t>ake </a:t>
            </a:r>
            <a:r>
              <a:rPr lang="en-US" b="1" dirty="0">
                <a:solidFill>
                  <a:srgbClr val="FFFFFF"/>
                </a:solidFill>
              </a:rPr>
              <a:t>r</a:t>
            </a:r>
            <a:r>
              <a:rPr lang="en-US" b="1" dirty="0" smtClean="0">
                <a:solidFill>
                  <a:srgbClr val="FFFFFF"/>
                </a:solidFill>
              </a:rPr>
              <a:t>educing </a:t>
            </a:r>
            <a:r>
              <a:rPr lang="en-US" b="1" dirty="0">
                <a:solidFill>
                  <a:srgbClr val="FFFFFF"/>
                </a:solidFill>
              </a:rPr>
              <a:t>o</a:t>
            </a:r>
            <a:r>
              <a:rPr lang="en-US" b="1" dirty="0" smtClean="0">
                <a:solidFill>
                  <a:srgbClr val="FFFFFF"/>
                </a:solidFill>
              </a:rPr>
              <a:t>ccupation </a:t>
            </a:r>
            <a:r>
              <a:rPr lang="en-US" b="1" dirty="0">
                <a:solidFill>
                  <a:srgbClr val="FFFFFF"/>
                </a:solidFill>
              </a:rPr>
              <a:t>d</a:t>
            </a:r>
            <a:r>
              <a:rPr lang="en-US" b="1" dirty="0" smtClean="0">
                <a:solidFill>
                  <a:srgbClr val="FFFFFF"/>
                </a:solidFill>
              </a:rPr>
              <a:t>eaths and injuries from transportation </a:t>
            </a:r>
            <a:r>
              <a:rPr lang="en-US" b="1" dirty="0">
                <a:solidFill>
                  <a:srgbClr val="FFFFFF"/>
                </a:solidFill>
              </a:rPr>
              <a:t>i</a:t>
            </a:r>
            <a:r>
              <a:rPr lang="en-US" b="1" dirty="0" smtClean="0">
                <a:solidFill>
                  <a:srgbClr val="FFFFFF"/>
                </a:solidFill>
              </a:rPr>
              <a:t>ncidents </a:t>
            </a:r>
            <a:r>
              <a:rPr lang="en-US" b="1" dirty="0">
                <a:solidFill>
                  <a:srgbClr val="FFFFFF"/>
                </a:solidFill>
              </a:rPr>
              <a:t>r</a:t>
            </a:r>
            <a:r>
              <a:rPr lang="en-US" b="1" dirty="0" smtClean="0">
                <a:solidFill>
                  <a:srgbClr val="FFFFFF"/>
                </a:solidFill>
              </a:rPr>
              <a:t>elatively “low-hanging </a:t>
            </a:r>
            <a:r>
              <a:rPr lang="en-US" b="1" dirty="0">
                <a:solidFill>
                  <a:srgbClr val="FFFFFF"/>
                </a:solidFill>
              </a:rPr>
              <a:t>f</a:t>
            </a:r>
            <a:r>
              <a:rPr lang="en-US" b="1" dirty="0" smtClean="0">
                <a:solidFill>
                  <a:srgbClr val="FFFFFF"/>
                </a:solidFill>
              </a:rPr>
              <a:t>ruit.”</a:t>
            </a:r>
            <a:endParaRPr lang="en-US" b="1" dirty="0">
              <a:solidFill>
                <a:srgbClr val="FFFFFF"/>
              </a:solidFill>
            </a:endParaRPr>
          </a:p>
        </p:txBody>
      </p:sp>
    </p:spTree>
    <p:extLst>
      <p:ext uri="{BB962C8B-B14F-4D97-AF65-F5344CB8AC3E}">
        <p14:creationId xmlns:p14="http://schemas.microsoft.com/office/powerpoint/2010/main" val="30872795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67</a:t>
            </a:fld>
            <a:endParaRPr lang="en-US" smtClean="0"/>
          </a:p>
        </p:txBody>
      </p:sp>
      <p:sp>
        <p:nvSpPr>
          <p:cNvPr id="66566" name="Rectangle 11"/>
          <p:cNvSpPr>
            <a:spLocks noGrp="1" noChangeArrowheads="1"/>
          </p:cNvSpPr>
          <p:nvPr>
            <p:ph type="title"/>
          </p:nvPr>
        </p:nvSpPr>
        <p:spPr>
          <a:xfrm>
            <a:off x="34925" y="52049"/>
            <a:ext cx="8428355" cy="860425"/>
          </a:xfrm>
        </p:spPr>
        <p:txBody>
          <a:bodyPr/>
          <a:lstStyle/>
          <a:p>
            <a:r>
              <a:rPr lang="en-US" dirty="0" smtClean="0"/>
              <a:t>Deaths Involving Crashes with </a:t>
            </a:r>
            <a:br>
              <a:rPr lang="en-US" dirty="0" smtClean="0"/>
            </a:br>
            <a:r>
              <a:rPr lang="en-US" dirty="0" smtClean="0"/>
              <a:t>Large Trucks: Room for Improvement</a:t>
            </a:r>
          </a:p>
        </p:txBody>
      </p:sp>
      <p:graphicFrame>
        <p:nvGraphicFramePr>
          <p:cNvPr id="66562" name="Object 4"/>
          <p:cNvGraphicFramePr>
            <a:graphicFrameLocks noChangeAspect="1"/>
          </p:cNvGraphicFramePr>
          <p:nvPr>
            <p:extLst>
              <p:ext uri="{D42A27DB-BD31-4B8C-83A1-F6EECF244321}">
                <p14:modId xmlns:p14="http://schemas.microsoft.com/office/powerpoint/2010/main" val="1930260945"/>
              </p:ext>
            </p:extLst>
          </p:nvPr>
        </p:nvGraphicFramePr>
        <p:xfrm>
          <a:off x="34925" y="1585595"/>
          <a:ext cx="8834438" cy="3905250"/>
        </p:xfrm>
        <a:graphic>
          <a:graphicData uri="http://schemas.openxmlformats.org/presentationml/2006/ole">
            <mc:AlternateContent xmlns:mc="http://schemas.openxmlformats.org/markup-compatibility/2006">
              <mc:Choice xmlns:v="urn:schemas-microsoft-com:vml" Requires="v">
                <p:oleObj spid="_x0000_s28664877"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4925" y="1585595"/>
                        <a:ext cx="8834438" cy="390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39833" y="5454015"/>
            <a:ext cx="8802461"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Despite improvements (-28% from 2004-2014), truck </a:t>
            </a:r>
            <a:r>
              <a:rPr lang="en-US" b="1" dirty="0">
                <a:solidFill>
                  <a:srgbClr val="FFFFFF"/>
                </a:solidFill>
              </a:rPr>
              <a:t>c</a:t>
            </a:r>
            <a:r>
              <a:rPr lang="en-US" b="1" dirty="0" smtClean="0">
                <a:solidFill>
                  <a:srgbClr val="FFFFFF"/>
                </a:solidFill>
              </a:rPr>
              <a:t>rashes </a:t>
            </a:r>
            <a:r>
              <a:rPr lang="en-US" b="1" dirty="0">
                <a:solidFill>
                  <a:srgbClr val="FFFFFF"/>
                </a:solidFill>
              </a:rPr>
              <a:t>k</a:t>
            </a:r>
            <a:r>
              <a:rPr lang="en-US" b="1" dirty="0" smtClean="0">
                <a:solidFill>
                  <a:srgbClr val="FFFFFF"/>
                </a:solidFill>
              </a:rPr>
              <a:t>ill </a:t>
            </a:r>
            <a:r>
              <a:rPr lang="en-US" b="1" dirty="0">
                <a:solidFill>
                  <a:srgbClr val="FFFFFF"/>
                </a:solidFill>
              </a:rPr>
              <a:t>t</a:t>
            </a:r>
            <a:r>
              <a:rPr lang="en-US" b="1" dirty="0" smtClean="0">
                <a:solidFill>
                  <a:srgbClr val="FFFFFF"/>
                </a:solidFill>
              </a:rPr>
              <a:t>housands of people every </a:t>
            </a:r>
            <a:r>
              <a:rPr lang="en-US" b="1" dirty="0">
                <a:solidFill>
                  <a:srgbClr val="FFFFFF"/>
                </a:solidFill>
              </a:rPr>
              <a:t>y</a:t>
            </a:r>
            <a:r>
              <a:rPr lang="en-US" b="1" dirty="0" smtClean="0">
                <a:solidFill>
                  <a:srgbClr val="FFFFFF"/>
                </a:solidFill>
              </a:rPr>
              <a:t>ear.  New technology </a:t>
            </a:r>
            <a:r>
              <a:rPr lang="en-US" b="1" dirty="0">
                <a:solidFill>
                  <a:srgbClr val="FFFFFF"/>
                </a:solidFill>
              </a:rPr>
              <a:t>c</a:t>
            </a:r>
            <a:r>
              <a:rPr lang="en-US" b="1" dirty="0" smtClean="0">
                <a:solidFill>
                  <a:srgbClr val="FFFFFF"/>
                </a:solidFill>
              </a:rPr>
              <a:t>ould </a:t>
            </a:r>
            <a:r>
              <a:rPr lang="en-US" b="1" dirty="0">
                <a:solidFill>
                  <a:srgbClr val="FFFFFF"/>
                </a:solidFill>
              </a:rPr>
              <a:t>r</a:t>
            </a:r>
            <a:r>
              <a:rPr lang="en-US" b="1" dirty="0" smtClean="0">
                <a:solidFill>
                  <a:srgbClr val="FFFFFF"/>
                </a:solidFill>
              </a:rPr>
              <a:t>adically </a:t>
            </a:r>
            <a:r>
              <a:rPr lang="en-US" b="1" dirty="0">
                <a:solidFill>
                  <a:srgbClr val="FFFFFF"/>
                </a:solidFill>
              </a:rPr>
              <a:t>r</a:t>
            </a:r>
            <a:r>
              <a:rPr lang="en-US" b="1" dirty="0" smtClean="0">
                <a:solidFill>
                  <a:srgbClr val="FFFFFF"/>
                </a:solidFill>
              </a:rPr>
              <a:t>educe occupational and non-occupational </a:t>
            </a:r>
            <a:r>
              <a:rPr lang="en-US" b="1" dirty="0">
                <a:solidFill>
                  <a:srgbClr val="FFFFFF"/>
                </a:solidFill>
              </a:rPr>
              <a:t>i</a:t>
            </a:r>
            <a:r>
              <a:rPr lang="en-US" b="1" dirty="0" smtClean="0">
                <a:solidFill>
                  <a:srgbClr val="FFFFFF"/>
                </a:solidFill>
              </a:rPr>
              <a:t>njuries and deaths from truck </a:t>
            </a:r>
            <a:r>
              <a:rPr lang="en-US" b="1" dirty="0">
                <a:solidFill>
                  <a:srgbClr val="FFFFFF"/>
                </a:solidFill>
              </a:rPr>
              <a:t>c</a:t>
            </a:r>
            <a:r>
              <a:rPr lang="en-US" b="1" dirty="0" smtClean="0">
                <a:solidFill>
                  <a:srgbClr val="FFFFFF"/>
                </a:solidFill>
              </a:rPr>
              <a:t>rashes.  </a:t>
            </a:r>
            <a:endParaRPr lang="en-US" b="1" dirty="0">
              <a:solidFill>
                <a:srgbClr val="FFFFFF"/>
              </a:solidFill>
            </a:endParaRPr>
          </a:p>
        </p:txBody>
      </p:sp>
      <p:sp>
        <p:nvSpPr>
          <p:cNvPr id="66570" name="Rectangle 8"/>
          <p:cNvSpPr>
            <a:spLocks noChangeArrowheads="1"/>
          </p:cNvSpPr>
          <p:nvPr/>
        </p:nvSpPr>
        <p:spPr bwMode="black">
          <a:xfrm>
            <a:off x="147357" y="131532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Deaths</a:t>
            </a:r>
            <a:endParaRPr lang="en-US" sz="1600" b="1" dirty="0">
              <a:solidFill>
                <a:srgbClr val="225A7A"/>
              </a:solidFill>
            </a:endParaRPr>
          </a:p>
        </p:txBody>
      </p:sp>
      <p:sp>
        <p:nvSpPr>
          <p:cNvPr id="1926153" name="AutoShape 9"/>
          <p:cNvSpPr>
            <a:spLocks noChangeArrowheads="1"/>
          </p:cNvSpPr>
          <p:nvPr/>
        </p:nvSpPr>
        <p:spPr bwMode="blackWhite">
          <a:xfrm>
            <a:off x="2052320" y="2119886"/>
            <a:ext cx="3167331" cy="1247095"/>
          </a:xfrm>
          <a:prstGeom prst="wedgeRectCallout">
            <a:avLst>
              <a:gd name="adj1" fmla="val -48084"/>
              <a:gd name="adj2" fmla="val 8261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Trucks crashes killed 33% fewer passenger vehicle occupants and 21% fewer truck occupants but only 6% fewer pedestrians, cyclists, etc.</a:t>
            </a:r>
            <a:endParaRPr lang="en-US" sz="1400" b="1" dirty="0">
              <a:solidFill>
                <a:schemeClr val="bg1"/>
              </a:solidFill>
            </a:endParaRPr>
          </a:p>
        </p:txBody>
      </p:sp>
      <p:sp>
        <p:nvSpPr>
          <p:cNvPr id="16" name="Rectangle 4"/>
          <p:cNvSpPr>
            <a:spLocks noChangeArrowheads="1"/>
          </p:cNvSpPr>
          <p:nvPr/>
        </p:nvSpPr>
        <p:spPr bwMode="auto">
          <a:xfrm>
            <a:off x="-147918" y="6287844"/>
            <a:ext cx="9090212" cy="570156"/>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*includes Other and Unknown.</a:t>
            </a:r>
            <a:r>
              <a:rPr lang="en-US" sz="1100" dirty="0"/>
              <a:t/>
            </a:r>
            <a:br>
              <a:rPr lang="en-US" sz="1100" dirty="0"/>
            </a:br>
            <a:r>
              <a:rPr lang="en-US" sz="1100" dirty="0"/>
              <a:t>Source</a:t>
            </a:r>
            <a:r>
              <a:rPr lang="en-US" sz="1100" dirty="0" smtClean="0"/>
              <a:t>: </a:t>
            </a:r>
            <a:r>
              <a:rPr lang="en-US" sz="1100" dirty="0"/>
              <a:t>Source: IIHS analysis of data from the U.S. Department of Transportation's Fatality Analysis Reporting System (FARS</a:t>
            </a:r>
            <a:r>
              <a:rPr lang="en-US" sz="1100" dirty="0" smtClean="0"/>
              <a:t>) at </a:t>
            </a:r>
            <a:r>
              <a:rPr lang="en-US" sz="1100" dirty="0">
                <a:hlinkClick r:id="rId6"/>
              </a:rPr>
              <a:t>http://</a:t>
            </a:r>
            <a:r>
              <a:rPr lang="en-US" sz="1100" dirty="0" smtClean="0">
                <a:hlinkClick r:id="rId6"/>
              </a:rPr>
              <a:t>www.iihs.org/iihs/topics/t/large-trucks/fatalityfacts/large-trucks</a:t>
            </a:r>
            <a:r>
              <a:rPr lang="en-US" sz="1100" dirty="0" smtClean="0"/>
              <a:t>; Insurance Information Institute.  </a:t>
            </a:r>
            <a:endParaRPr lang="en-US" sz="1100" dirty="0"/>
          </a:p>
        </p:txBody>
      </p:sp>
      <p:sp>
        <p:nvSpPr>
          <p:cNvPr id="17" name="Rectangle 3"/>
          <p:cNvSpPr>
            <a:spLocks noChangeArrowheads="1"/>
          </p:cNvSpPr>
          <p:nvPr/>
        </p:nvSpPr>
        <p:spPr bwMode="black">
          <a:xfrm>
            <a:off x="139833" y="1433816"/>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2014 = 3,660 Deaths</a:t>
            </a:r>
            <a:endParaRPr lang="en-US" sz="2400" b="1" u="sng" dirty="0">
              <a:solidFill>
                <a:srgbClr val="225A7A"/>
              </a:solidFill>
            </a:endParaRPr>
          </a:p>
        </p:txBody>
      </p:sp>
      <p:sp>
        <p:nvSpPr>
          <p:cNvPr id="18" name="Rectangle 3"/>
          <p:cNvSpPr>
            <a:spLocks noChangeArrowheads="1"/>
          </p:cNvSpPr>
          <p:nvPr/>
        </p:nvSpPr>
        <p:spPr bwMode="black">
          <a:xfrm>
            <a:off x="4238368" y="14155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2004 = 5,099 Deaths</a:t>
            </a:r>
            <a:endParaRPr lang="en-US" sz="2400" b="1" u="sng" dirty="0">
              <a:solidFill>
                <a:srgbClr val="225A7A"/>
              </a:solidFill>
            </a:endParaRPr>
          </a:p>
        </p:txBody>
      </p:sp>
      <p:sp>
        <p:nvSpPr>
          <p:cNvPr id="4" name="Rectangle 3"/>
          <p:cNvSpPr/>
          <p:nvPr/>
        </p:nvSpPr>
        <p:spPr>
          <a:xfrm>
            <a:off x="6482079" y="2142842"/>
            <a:ext cx="2460215" cy="10906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
              </a:rPr>
              <a:t>Future Shock in WC:</a:t>
            </a:r>
          </a:p>
          <a:p>
            <a:pPr algn="ctr"/>
            <a:r>
              <a:rPr lang="en-US" b="1" dirty="0" smtClean="0">
                <a:latin typeface="Arial "/>
              </a:rPr>
              <a:t>Cyber risks loom </a:t>
            </a:r>
            <a:r>
              <a:rPr lang="en-US" b="1" dirty="0" err="1" smtClean="0">
                <a:latin typeface="Arial "/>
              </a:rPr>
              <a:t>loom</a:t>
            </a:r>
            <a:r>
              <a:rPr lang="en-US" b="1" dirty="0" smtClean="0">
                <a:latin typeface="Arial "/>
              </a:rPr>
              <a:t> large</a:t>
            </a:r>
            <a:endParaRPr lang="en-US" b="1" dirty="0">
              <a:latin typeface="Arial "/>
            </a:endParaRPr>
          </a:p>
        </p:txBody>
      </p:sp>
    </p:spTree>
    <p:extLst>
      <p:ext uri="{BB962C8B-B14F-4D97-AF65-F5344CB8AC3E}">
        <p14:creationId xmlns:p14="http://schemas.microsoft.com/office/powerpoint/2010/main" val="36741146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68</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5" y="2334406"/>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
              </a:rPr>
              <a:t>INSURANCE TECHNOLOGY:</a:t>
            </a:r>
          </a:p>
          <a:p>
            <a:pPr algn="ctr">
              <a:lnSpc>
                <a:spcPct val="85000"/>
              </a:lnSpc>
              <a:spcBef>
                <a:spcPct val="25000"/>
              </a:spcBef>
              <a:defRPr/>
            </a:pPr>
            <a:r>
              <a:rPr lang="en-US" sz="3200" b="1" i="1" dirty="0" smtClean="0">
                <a:solidFill>
                  <a:srgbClr val="FFFFFF"/>
                </a:solidFill>
                <a:latin typeface="Arial "/>
              </a:rPr>
              <a:t>FIN TECH ZEROES IN</a:t>
            </a:r>
          </a:p>
        </p:txBody>
      </p:sp>
      <p:sp>
        <p:nvSpPr>
          <p:cNvPr id="6" name="TextBox 5"/>
          <p:cNvSpPr txBox="1">
            <a:spLocks noChangeArrowheads="1"/>
          </p:cNvSpPr>
          <p:nvPr/>
        </p:nvSpPr>
        <p:spPr bwMode="auto">
          <a:xfrm>
            <a:off x="390526" y="4125887"/>
            <a:ext cx="8353422" cy="584775"/>
          </a:xfrm>
          <a:prstGeom prst="rect">
            <a:avLst/>
          </a:prstGeom>
          <a:noFill/>
          <a:ln w="9525">
            <a:noFill/>
            <a:miter lim="800000"/>
            <a:headEnd/>
            <a:tailEnd/>
          </a:ln>
        </p:spPr>
        <p:txBody>
          <a:bodyPr wrap="square">
            <a:spAutoFit/>
          </a:bodyPr>
          <a:lstStyle/>
          <a:p>
            <a:pPr algn="ctr"/>
            <a:r>
              <a:rPr lang="en-US" sz="3200" b="1" dirty="0" smtClean="0">
                <a:solidFill>
                  <a:srgbClr val="225A7A"/>
                </a:solidFill>
                <a:latin typeface="Arial" panose="020B0604020202020204" pitchFamily="34" charset="0"/>
                <a:cs typeface="Arial" panose="020B0604020202020204" pitchFamily="34" charset="0"/>
              </a:rPr>
              <a:t>Number and Value of Deals Is Increasing</a:t>
            </a:r>
            <a:endParaRPr lang="en-US" sz="3200" b="1"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1864118"/>
      </p:ext>
    </p:extLst>
  </p:cSld>
  <p:clrMapOvr>
    <a:masterClrMapping/>
  </p:clrMapOvr>
  <p:transition>
    <p:zoom dir="in"/>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69</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45395"/>
            <a:ext cx="9144000" cy="5763823"/>
          </a:xfrm>
          <a:prstGeom prst="rect">
            <a:avLst/>
          </a:prstGeom>
        </p:spPr>
      </p:pic>
      <p:sp>
        <p:nvSpPr>
          <p:cNvPr id="6" name="Rectangle 2"/>
          <p:cNvSpPr txBox="1">
            <a:spLocks noChangeArrowheads="1"/>
          </p:cNvSpPr>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t>The ‘Internet of Things’ and                ‘The Insurance-Net of Things’</a:t>
            </a:r>
            <a:endParaRPr lang="en-US" kern="0" dirty="0"/>
          </a:p>
        </p:txBody>
      </p:sp>
    </p:spTree>
    <p:extLst>
      <p:ext uri="{BB962C8B-B14F-4D97-AF65-F5344CB8AC3E}">
        <p14:creationId xmlns:p14="http://schemas.microsoft.com/office/powerpoint/2010/main" val="4241439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44272" y="6263007"/>
            <a:ext cx="8640966"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A.M. Best; Barclays research for estimates.</a:t>
            </a:r>
            <a:endParaRPr lang="en-US" sz="1100" dirty="0">
              <a:solidFill>
                <a:srgbClr val="000000"/>
              </a:solidFill>
            </a:endParaRPr>
          </a:p>
        </p:txBody>
      </p:sp>
      <p:sp>
        <p:nvSpPr>
          <p:cNvPr id="16408" name="Rectangle 7"/>
          <p:cNvSpPr>
            <a:spLocks noChangeArrowheads="1"/>
          </p:cNvSpPr>
          <p:nvPr/>
        </p:nvSpPr>
        <p:spPr bwMode="black">
          <a:xfrm>
            <a:off x="244272" y="179086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Reserve Change</a:t>
            </a:r>
            <a:endParaRPr lang="en-US" sz="1600" b="1" dirty="0">
              <a:solidFill>
                <a:srgbClr val="225A7A"/>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P/C Insurance Loss Reserve Development, 1992 – 2017E*</a:t>
            </a:r>
          </a:p>
        </p:txBody>
      </p:sp>
      <p:pic>
        <p:nvPicPr>
          <p:cNvPr id="2" name="Picture 1"/>
          <p:cNvPicPr>
            <a:picLocks noChangeAspect="1"/>
          </p:cNvPicPr>
          <p:nvPr/>
        </p:nvPicPr>
        <p:blipFill>
          <a:blip r:embed="rId4"/>
          <a:stretch>
            <a:fillRect/>
          </a:stretch>
        </p:blipFill>
        <p:spPr>
          <a:xfrm>
            <a:off x="42356" y="2498647"/>
            <a:ext cx="7991098" cy="3704785"/>
          </a:xfrm>
          <a:prstGeom prst="rect">
            <a:avLst/>
          </a:prstGeom>
        </p:spPr>
      </p:pic>
      <p:sp>
        <p:nvSpPr>
          <p:cNvPr id="8" name="AutoShape 6"/>
          <p:cNvSpPr>
            <a:spLocks noChangeArrowheads="1"/>
          </p:cNvSpPr>
          <p:nvPr/>
        </p:nvSpPr>
        <p:spPr bwMode="blackWhite">
          <a:xfrm>
            <a:off x="4017818" y="1109857"/>
            <a:ext cx="3805381" cy="1336855"/>
          </a:xfrm>
          <a:prstGeom prst="wedgeRectCallout">
            <a:avLst>
              <a:gd name="adj1" fmla="val 14539"/>
              <a:gd name="adj2" fmla="val 972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Reserve releases are expected to gradually taper off slowly, but will continue to benefit the bottom line and combined ratio through at least 2017</a:t>
            </a:r>
            <a:endParaRPr lang="en-US" b="1" dirty="0">
              <a:solidFill>
                <a:schemeClr val="bg1"/>
              </a:solidFill>
              <a:cs typeface="+mn-cs"/>
            </a:endParaRPr>
          </a:p>
        </p:txBody>
      </p:sp>
    </p:spTree>
    <p:custDataLst>
      <p:tags r:id="rId1"/>
    </p:custDataLst>
    <p:extLst>
      <p:ext uri="{BB962C8B-B14F-4D97-AF65-F5344CB8AC3E}">
        <p14:creationId xmlns:p14="http://schemas.microsoft.com/office/powerpoint/2010/main" val="20040990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70</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91" y="1179981"/>
            <a:ext cx="8174283" cy="5505378"/>
          </a:xfrm>
          <a:prstGeom prst="rect">
            <a:avLst/>
          </a:prstGeom>
        </p:spPr>
      </p:pic>
      <p:sp>
        <p:nvSpPr>
          <p:cNvPr id="5" name="TextBox 4"/>
          <p:cNvSpPr txBox="1"/>
          <p:nvPr/>
        </p:nvSpPr>
        <p:spPr>
          <a:xfrm>
            <a:off x="482579" y="1762564"/>
            <a:ext cx="1355835" cy="338554"/>
          </a:xfrm>
          <a:prstGeom prst="rect">
            <a:avLst/>
          </a:prstGeom>
          <a:noFill/>
        </p:spPr>
        <p:txBody>
          <a:bodyPr wrap="square" rtlCol="0">
            <a:spAutoFit/>
          </a:bodyPr>
          <a:lstStyle/>
          <a:p>
            <a:pPr algn="ctr"/>
            <a:r>
              <a:rPr lang="en-US" sz="1600" dirty="0" smtClean="0">
                <a:solidFill>
                  <a:schemeClr val="accent3">
                    <a:lumMod val="50000"/>
                  </a:schemeClr>
                </a:solidFill>
              </a:rPr>
              <a:t>Aviation</a:t>
            </a:r>
            <a:endParaRPr lang="en-US" sz="1600" dirty="0">
              <a:solidFill>
                <a:schemeClr val="accent3">
                  <a:lumMod val="50000"/>
                </a:schemeClr>
              </a:solidFill>
            </a:endParaRPr>
          </a:p>
        </p:txBody>
      </p:sp>
      <p:sp>
        <p:nvSpPr>
          <p:cNvPr id="6" name="TextBox 5"/>
          <p:cNvSpPr txBox="1"/>
          <p:nvPr/>
        </p:nvSpPr>
        <p:spPr>
          <a:xfrm>
            <a:off x="6087046" y="1254832"/>
            <a:ext cx="2738766" cy="584775"/>
          </a:xfrm>
          <a:prstGeom prst="rect">
            <a:avLst/>
          </a:prstGeom>
          <a:noFill/>
        </p:spPr>
        <p:txBody>
          <a:bodyPr wrap="square" rtlCol="0">
            <a:spAutoFit/>
          </a:bodyPr>
          <a:lstStyle/>
          <a:p>
            <a:pPr algn="ctr"/>
            <a:r>
              <a:rPr lang="en-US" sz="1600" dirty="0" smtClean="0">
                <a:solidFill>
                  <a:srgbClr val="009B9A"/>
                </a:solidFill>
              </a:rPr>
              <a:t>Rail </a:t>
            </a:r>
            <a:r>
              <a:rPr lang="en-US" sz="1600" dirty="0">
                <a:solidFill>
                  <a:srgbClr val="009B9A"/>
                </a:solidFill>
              </a:rPr>
              <a:t>&amp;</a:t>
            </a:r>
            <a:r>
              <a:rPr lang="en-US" sz="1600" dirty="0" smtClean="0">
                <a:solidFill>
                  <a:srgbClr val="009B9A"/>
                </a:solidFill>
              </a:rPr>
              <a:t> Public </a:t>
            </a:r>
          </a:p>
          <a:p>
            <a:pPr algn="ctr"/>
            <a:r>
              <a:rPr lang="en-US" sz="1600" dirty="0" smtClean="0">
                <a:solidFill>
                  <a:srgbClr val="009B9A"/>
                </a:solidFill>
              </a:rPr>
              <a:t>Transport</a:t>
            </a:r>
            <a:endParaRPr lang="en-US" sz="1600" dirty="0">
              <a:solidFill>
                <a:srgbClr val="009B9A"/>
              </a:solidFill>
            </a:endParaRPr>
          </a:p>
        </p:txBody>
      </p:sp>
      <p:sp>
        <p:nvSpPr>
          <p:cNvPr id="7" name="TextBox 6"/>
          <p:cNvSpPr txBox="1"/>
          <p:nvPr/>
        </p:nvSpPr>
        <p:spPr>
          <a:xfrm>
            <a:off x="6421046" y="4006034"/>
            <a:ext cx="2010142" cy="584775"/>
          </a:xfrm>
          <a:prstGeom prst="rect">
            <a:avLst/>
          </a:prstGeom>
          <a:noFill/>
        </p:spPr>
        <p:txBody>
          <a:bodyPr wrap="square" rtlCol="0">
            <a:spAutoFit/>
          </a:bodyPr>
          <a:lstStyle/>
          <a:p>
            <a:pPr algn="ctr"/>
            <a:r>
              <a:rPr lang="en-US" sz="1600" dirty="0" smtClean="0">
                <a:solidFill>
                  <a:srgbClr val="6BCFF7"/>
                </a:solidFill>
              </a:rPr>
              <a:t>Trucking &amp; Fleet Vehicles</a:t>
            </a:r>
            <a:endParaRPr lang="en-US" sz="1600" dirty="0">
              <a:solidFill>
                <a:srgbClr val="6BCFF7"/>
              </a:solidFill>
            </a:endParaRPr>
          </a:p>
        </p:txBody>
      </p:sp>
      <p:sp>
        <p:nvSpPr>
          <p:cNvPr id="8" name="TextBox 7"/>
          <p:cNvSpPr txBox="1"/>
          <p:nvPr/>
        </p:nvSpPr>
        <p:spPr>
          <a:xfrm>
            <a:off x="378398" y="4691834"/>
            <a:ext cx="1319775" cy="584775"/>
          </a:xfrm>
          <a:prstGeom prst="rect">
            <a:avLst/>
          </a:prstGeom>
          <a:noFill/>
        </p:spPr>
        <p:txBody>
          <a:bodyPr wrap="square" rtlCol="0">
            <a:spAutoFit/>
          </a:bodyPr>
          <a:lstStyle/>
          <a:p>
            <a:pPr algn="ctr"/>
            <a:r>
              <a:rPr lang="en-US" sz="1600" dirty="0" smtClean="0">
                <a:solidFill>
                  <a:srgbClr val="00AEC6"/>
                </a:solidFill>
              </a:rPr>
              <a:t>Marine Transport</a:t>
            </a:r>
            <a:endParaRPr lang="en-US" sz="1600" dirty="0">
              <a:solidFill>
                <a:srgbClr val="00AEC6"/>
              </a:solidFill>
            </a:endParaRPr>
          </a:p>
        </p:txBody>
      </p:sp>
      <p:sp>
        <p:nvSpPr>
          <p:cNvPr id="9" name="TextBox 8"/>
          <p:cNvSpPr txBox="1"/>
          <p:nvPr/>
        </p:nvSpPr>
        <p:spPr>
          <a:xfrm>
            <a:off x="7098633" y="5345696"/>
            <a:ext cx="2039004" cy="584775"/>
          </a:xfrm>
          <a:prstGeom prst="rect">
            <a:avLst/>
          </a:prstGeom>
          <a:noFill/>
        </p:spPr>
        <p:txBody>
          <a:bodyPr wrap="square" rtlCol="0">
            <a:spAutoFit/>
          </a:bodyPr>
          <a:lstStyle/>
          <a:p>
            <a:pPr algn="ctr"/>
            <a:r>
              <a:rPr lang="en-US" sz="1600" dirty="0" smtClean="0">
                <a:solidFill>
                  <a:schemeClr val="tx1">
                    <a:lumMod val="75000"/>
                    <a:lumOff val="25000"/>
                  </a:schemeClr>
                </a:solidFill>
              </a:rPr>
              <a:t>Private Motor Vehicles</a:t>
            </a:r>
            <a:endParaRPr lang="en-US" sz="1600" dirty="0">
              <a:solidFill>
                <a:schemeClr val="tx1">
                  <a:lumMod val="75000"/>
                  <a:lumOff val="25000"/>
                </a:schemeClr>
              </a:solidFill>
            </a:endParaRPr>
          </a:p>
        </p:txBody>
      </p:sp>
      <p:sp>
        <p:nvSpPr>
          <p:cNvPr id="10" name="Rectangle 2"/>
          <p:cNvSpPr txBox="1">
            <a:spLocks noChangeArrowheads="1"/>
          </p:cNvSpPr>
          <p:nvPr/>
        </p:nvSpPr>
        <p:spPr bwMode="black">
          <a:xfrm>
            <a:off x="218622" y="116191"/>
            <a:ext cx="606243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t>The Insurance Industry’s Future Is in the Cloud…</a:t>
            </a:r>
          </a:p>
        </p:txBody>
      </p:sp>
      <p:sp>
        <p:nvSpPr>
          <p:cNvPr id="11" name="TextBox 10"/>
          <p:cNvSpPr txBox="1"/>
          <p:nvPr/>
        </p:nvSpPr>
        <p:spPr>
          <a:xfrm>
            <a:off x="3218064" y="3568794"/>
            <a:ext cx="2591735" cy="523220"/>
          </a:xfrm>
          <a:prstGeom prst="rect">
            <a:avLst/>
          </a:prstGeom>
          <a:noFill/>
        </p:spPr>
        <p:txBody>
          <a:bodyPr wrap="square" rtlCol="0">
            <a:spAutoFit/>
          </a:bodyPr>
          <a:lstStyle/>
          <a:p>
            <a:pPr algn="ctr"/>
            <a:r>
              <a:rPr lang="en-US" sz="2800" b="1" i="1" dirty="0" smtClean="0">
                <a:latin typeface="+mn-lt"/>
              </a:rPr>
              <a:t>The Cloud</a:t>
            </a:r>
            <a:endParaRPr lang="en-US" sz="2800" b="1" i="1" dirty="0">
              <a:latin typeface="+mn-lt"/>
            </a:endParaRPr>
          </a:p>
        </p:txBody>
      </p:sp>
    </p:spTree>
    <p:extLst>
      <p:ext uri="{BB962C8B-B14F-4D97-AF65-F5344CB8AC3E}">
        <p14:creationId xmlns:p14="http://schemas.microsoft.com/office/powerpoint/2010/main" val="1299349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415" y="1163781"/>
            <a:ext cx="6685941" cy="5608494"/>
          </a:xfrm>
          <a:prstGeom prst="rect">
            <a:avLst/>
          </a:prstGeom>
        </p:spPr>
      </p:pic>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71</a:t>
            </a:fld>
            <a:endParaRPr lang="en-US"/>
          </a:p>
        </p:txBody>
      </p:sp>
      <p:sp>
        <p:nvSpPr>
          <p:cNvPr id="5" name="TextBox 4"/>
          <p:cNvSpPr txBox="1"/>
          <p:nvPr/>
        </p:nvSpPr>
        <p:spPr>
          <a:xfrm>
            <a:off x="584181" y="2088767"/>
            <a:ext cx="1355835" cy="338554"/>
          </a:xfrm>
          <a:prstGeom prst="rect">
            <a:avLst/>
          </a:prstGeom>
          <a:noFill/>
        </p:spPr>
        <p:txBody>
          <a:bodyPr wrap="square" rtlCol="0">
            <a:spAutoFit/>
          </a:bodyPr>
          <a:lstStyle/>
          <a:p>
            <a:pPr algn="ctr"/>
            <a:r>
              <a:rPr lang="en-US" sz="1600" dirty="0" smtClean="0">
                <a:solidFill>
                  <a:schemeClr val="accent3">
                    <a:lumMod val="50000"/>
                  </a:schemeClr>
                </a:solidFill>
              </a:rPr>
              <a:t>Aviation</a:t>
            </a:r>
            <a:endParaRPr lang="en-US" sz="1600" dirty="0">
              <a:solidFill>
                <a:schemeClr val="accent3">
                  <a:lumMod val="50000"/>
                </a:schemeClr>
              </a:solidFill>
            </a:endParaRPr>
          </a:p>
        </p:txBody>
      </p:sp>
      <p:sp>
        <p:nvSpPr>
          <p:cNvPr id="6" name="TextBox 5"/>
          <p:cNvSpPr txBox="1"/>
          <p:nvPr/>
        </p:nvSpPr>
        <p:spPr>
          <a:xfrm>
            <a:off x="5726678" y="1431105"/>
            <a:ext cx="2738766" cy="584775"/>
          </a:xfrm>
          <a:prstGeom prst="rect">
            <a:avLst/>
          </a:prstGeom>
          <a:noFill/>
        </p:spPr>
        <p:txBody>
          <a:bodyPr wrap="square" rtlCol="0">
            <a:spAutoFit/>
          </a:bodyPr>
          <a:lstStyle/>
          <a:p>
            <a:pPr algn="ctr"/>
            <a:r>
              <a:rPr lang="en-US" sz="1600" dirty="0" smtClean="0">
                <a:solidFill>
                  <a:srgbClr val="009B9A"/>
                </a:solidFill>
              </a:rPr>
              <a:t>Rail </a:t>
            </a:r>
            <a:r>
              <a:rPr lang="en-US" sz="1600" dirty="0">
                <a:solidFill>
                  <a:srgbClr val="009B9A"/>
                </a:solidFill>
              </a:rPr>
              <a:t>&amp;</a:t>
            </a:r>
            <a:r>
              <a:rPr lang="en-US" sz="1600" dirty="0" smtClean="0">
                <a:solidFill>
                  <a:srgbClr val="009B9A"/>
                </a:solidFill>
              </a:rPr>
              <a:t> Public </a:t>
            </a:r>
          </a:p>
          <a:p>
            <a:pPr algn="ctr"/>
            <a:r>
              <a:rPr lang="en-US" sz="1600" dirty="0" smtClean="0">
                <a:solidFill>
                  <a:srgbClr val="009B9A"/>
                </a:solidFill>
              </a:rPr>
              <a:t>Transport</a:t>
            </a:r>
            <a:endParaRPr lang="en-US" sz="1600" dirty="0">
              <a:solidFill>
                <a:srgbClr val="009B9A"/>
              </a:solidFill>
            </a:endParaRPr>
          </a:p>
        </p:txBody>
      </p:sp>
      <p:sp>
        <p:nvSpPr>
          <p:cNvPr id="7" name="TextBox 6"/>
          <p:cNvSpPr txBox="1"/>
          <p:nvPr/>
        </p:nvSpPr>
        <p:spPr>
          <a:xfrm>
            <a:off x="6890827" y="3205692"/>
            <a:ext cx="2010142" cy="584775"/>
          </a:xfrm>
          <a:prstGeom prst="rect">
            <a:avLst/>
          </a:prstGeom>
          <a:noFill/>
        </p:spPr>
        <p:txBody>
          <a:bodyPr wrap="square" rtlCol="0">
            <a:spAutoFit/>
          </a:bodyPr>
          <a:lstStyle/>
          <a:p>
            <a:pPr algn="ctr"/>
            <a:r>
              <a:rPr lang="en-US" sz="1600" dirty="0" smtClean="0">
                <a:solidFill>
                  <a:srgbClr val="6BCFF7"/>
                </a:solidFill>
              </a:rPr>
              <a:t>Trucking &amp; Fleet Vehicles</a:t>
            </a:r>
            <a:endParaRPr lang="en-US" sz="1600" dirty="0">
              <a:solidFill>
                <a:srgbClr val="6BCFF7"/>
              </a:solidFill>
            </a:endParaRPr>
          </a:p>
        </p:txBody>
      </p:sp>
      <p:sp>
        <p:nvSpPr>
          <p:cNvPr id="8" name="TextBox 7"/>
          <p:cNvSpPr txBox="1"/>
          <p:nvPr/>
        </p:nvSpPr>
        <p:spPr>
          <a:xfrm>
            <a:off x="570323" y="4895034"/>
            <a:ext cx="1319775" cy="584775"/>
          </a:xfrm>
          <a:prstGeom prst="rect">
            <a:avLst/>
          </a:prstGeom>
          <a:noFill/>
        </p:spPr>
        <p:txBody>
          <a:bodyPr wrap="square" rtlCol="0">
            <a:spAutoFit/>
          </a:bodyPr>
          <a:lstStyle/>
          <a:p>
            <a:pPr algn="ctr"/>
            <a:r>
              <a:rPr lang="en-US" sz="1600" dirty="0" smtClean="0">
                <a:solidFill>
                  <a:srgbClr val="00AEC6"/>
                </a:solidFill>
              </a:rPr>
              <a:t>Marine Transport</a:t>
            </a:r>
            <a:endParaRPr lang="en-US" sz="1600" dirty="0">
              <a:solidFill>
                <a:srgbClr val="00AEC6"/>
              </a:solidFill>
            </a:endParaRPr>
          </a:p>
        </p:txBody>
      </p:sp>
      <p:sp>
        <p:nvSpPr>
          <p:cNvPr id="9" name="TextBox 8"/>
          <p:cNvSpPr txBox="1"/>
          <p:nvPr/>
        </p:nvSpPr>
        <p:spPr>
          <a:xfrm>
            <a:off x="6220574" y="5304332"/>
            <a:ext cx="2039004" cy="584775"/>
          </a:xfrm>
          <a:prstGeom prst="rect">
            <a:avLst/>
          </a:prstGeom>
          <a:noFill/>
        </p:spPr>
        <p:txBody>
          <a:bodyPr wrap="square" rtlCol="0">
            <a:spAutoFit/>
          </a:bodyPr>
          <a:lstStyle/>
          <a:p>
            <a:pPr algn="ctr"/>
            <a:r>
              <a:rPr lang="en-US" sz="1600" dirty="0" smtClean="0">
                <a:solidFill>
                  <a:schemeClr val="tx1">
                    <a:lumMod val="75000"/>
                    <a:lumOff val="25000"/>
                  </a:schemeClr>
                </a:solidFill>
              </a:rPr>
              <a:t>Private Motor Vehicles</a:t>
            </a:r>
            <a:endParaRPr lang="en-US" sz="1600" dirty="0">
              <a:solidFill>
                <a:schemeClr val="tx1">
                  <a:lumMod val="75000"/>
                  <a:lumOff val="25000"/>
                </a:schemeClr>
              </a:solidFill>
            </a:endParaRPr>
          </a:p>
        </p:txBody>
      </p:sp>
      <p:sp>
        <p:nvSpPr>
          <p:cNvPr id="10" name="TextBox 9"/>
          <p:cNvSpPr txBox="1"/>
          <p:nvPr/>
        </p:nvSpPr>
        <p:spPr>
          <a:xfrm>
            <a:off x="3134943" y="3892065"/>
            <a:ext cx="2591735" cy="523220"/>
          </a:xfrm>
          <a:prstGeom prst="rect">
            <a:avLst/>
          </a:prstGeom>
          <a:noFill/>
        </p:spPr>
        <p:txBody>
          <a:bodyPr wrap="square" rtlCol="0">
            <a:spAutoFit/>
          </a:bodyPr>
          <a:lstStyle/>
          <a:p>
            <a:pPr algn="ctr"/>
            <a:r>
              <a:rPr lang="en-US" sz="2800" b="1" i="1" dirty="0" smtClean="0">
                <a:latin typeface="+mn-lt"/>
              </a:rPr>
              <a:t>The Cloud</a:t>
            </a:r>
            <a:endParaRPr lang="en-US" sz="2800" b="1" i="1" dirty="0">
              <a:latin typeface="+mn-lt"/>
            </a:endParaRPr>
          </a:p>
        </p:txBody>
      </p:sp>
      <p:sp>
        <p:nvSpPr>
          <p:cNvPr id="11" name="Rectangle 2"/>
          <p:cNvSpPr txBox="1">
            <a:spLocks noChangeArrowheads="1"/>
          </p:cNvSpPr>
          <p:nvPr/>
        </p:nvSpPr>
        <p:spPr bwMode="black">
          <a:xfrm>
            <a:off x="218623" y="116191"/>
            <a:ext cx="6202424"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t>The Insurance Industry’s Future Is in the Cloud…</a:t>
            </a:r>
          </a:p>
        </p:txBody>
      </p:sp>
      <p:sp>
        <p:nvSpPr>
          <p:cNvPr id="13" name="TextBox 12"/>
          <p:cNvSpPr txBox="1"/>
          <p:nvPr/>
        </p:nvSpPr>
        <p:spPr>
          <a:xfrm>
            <a:off x="4125538" y="1187926"/>
            <a:ext cx="2738766" cy="338554"/>
          </a:xfrm>
          <a:prstGeom prst="rect">
            <a:avLst/>
          </a:prstGeom>
          <a:noFill/>
        </p:spPr>
        <p:txBody>
          <a:bodyPr wrap="square" rtlCol="0">
            <a:spAutoFit/>
          </a:bodyPr>
          <a:lstStyle/>
          <a:p>
            <a:pPr algn="ctr"/>
            <a:r>
              <a:rPr lang="en-US" sz="1600" dirty="0" smtClean="0">
                <a:solidFill>
                  <a:schemeClr val="accent2"/>
                </a:solidFill>
              </a:rPr>
              <a:t>Human Beings</a:t>
            </a:r>
            <a:endParaRPr lang="en-US" sz="1600" dirty="0">
              <a:solidFill>
                <a:schemeClr val="accent2"/>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3466" y="1095889"/>
            <a:ext cx="1442148" cy="1466870"/>
          </a:xfrm>
          <a:prstGeom prst="rect">
            <a:avLst/>
          </a:prstGeom>
        </p:spPr>
      </p:pic>
    </p:spTree>
    <p:extLst>
      <p:ext uri="{BB962C8B-B14F-4D97-AF65-F5344CB8AC3E}">
        <p14:creationId xmlns:p14="http://schemas.microsoft.com/office/powerpoint/2010/main" val="40616670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72</a:t>
            </a:fld>
            <a:endParaRPr lang="en-US" altLang="en-US" smtClean="0"/>
          </a:p>
        </p:txBody>
      </p:sp>
      <p:graphicFrame>
        <p:nvGraphicFramePr>
          <p:cNvPr id="58374" name="Object 3"/>
          <p:cNvGraphicFramePr>
            <a:graphicFrameLocks noGrp="1"/>
          </p:cNvGraphicFramePr>
          <p:nvPr>
            <p:ph type="chart" idx="4294967295"/>
            <p:extLst>
              <p:ext uri="{D42A27DB-BD31-4B8C-83A1-F6EECF244321}">
                <p14:modId xmlns:p14="http://schemas.microsoft.com/office/powerpoint/2010/main" val="2646846393"/>
              </p:ext>
            </p:extLst>
          </p:nvPr>
        </p:nvGraphicFramePr>
        <p:xfrm>
          <a:off x="282575" y="1690688"/>
          <a:ext cx="8542337" cy="4513262"/>
        </p:xfrm>
        <a:graphic>
          <a:graphicData uri="http://schemas.openxmlformats.org/presentationml/2006/ole">
            <mc:AlternateContent xmlns:mc="http://schemas.openxmlformats.org/markup-compatibility/2006">
              <mc:Choice xmlns:v="urn:schemas-microsoft-com:vml" Requires="v">
                <p:oleObj spid="_x0000_s28665886" name="Chart" r:id="rId4" imgW="5721502" imgH="3022508" progId="MSGraph.Chart.8">
                  <p:embed followColorScheme="full"/>
                </p:oleObj>
              </mc:Choice>
              <mc:Fallback>
                <p:oleObj name="Chart" r:id="rId4" imgW="5721502" imgH="3022508" progId="MSGraph.Chart.8">
                  <p:embed followColorScheme="full"/>
                  <p:pic>
                    <p:nvPicPr>
                      <p:cNvPr id="0" name=""/>
                      <p:cNvPicPr>
                        <a:picLocks noGrp="1" noChangeArrowheads="1"/>
                      </p:cNvPicPr>
                      <p:nvPr/>
                    </p:nvPicPr>
                    <p:blipFill>
                      <a:blip r:embed="rId5"/>
                      <a:srcRect/>
                      <a:stretch>
                        <a:fillRect/>
                      </a:stretch>
                    </p:blipFill>
                    <p:spPr bwMode="gray">
                      <a:xfrm>
                        <a:off x="282575" y="1690688"/>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dirty="0">
                <a:solidFill>
                  <a:srgbClr val="225A7A"/>
                </a:solidFill>
              </a:rPr>
              <a:t>($ Millions)</a:t>
            </a:r>
          </a:p>
        </p:txBody>
      </p:sp>
      <p:sp>
        <p:nvSpPr>
          <p:cNvPr id="1989639" name="AutoShape 7"/>
          <p:cNvSpPr>
            <a:spLocks noChangeArrowheads="1"/>
          </p:cNvSpPr>
          <p:nvPr/>
        </p:nvSpPr>
        <p:spPr bwMode="blackWhite">
          <a:xfrm>
            <a:off x="2916664" y="2506543"/>
            <a:ext cx="1739045" cy="907217"/>
          </a:xfrm>
          <a:prstGeom prst="wedgeRectCallout">
            <a:avLst>
              <a:gd name="adj1" fmla="val 162044"/>
              <a:gd name="adj2" fmla="val -4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smtClean="0">
                <a:solidFill>
                  <a:schemeClr val="bg1"/>
                </a:solidFill>
                <a:latin typeface="Arial" panose="020B0604020202020204" pitchFamily="34" charset="0"/>
                <a:cs typeface="Arial" panose="020B0604020202020204" pitchFamily="34" charset="0"/>
              </a:rPr>
              <a:t>Investment in insurance tech is rising</a:t>
            </a:r>
            <a:endParaRPr lang="en-US" b="1" dirty="0">
              <a:solidFill>
                <a:schemeClr val="bg1"/>
              </a:solidFill>
              <a:latin typeface="Arial" panose="020B0604020202020204" pitchFamily="34" charset="0"/>
              <a:cs typeface="Arial" panose="020B0604020202020204" pitchFamily="34" charset="0"/>
            </a:endParaRPr>
          </a:p>
        </p:txBody>
      </p:sp>
      <p:sp>
        <p:nvSpPr>
          <p:cNvPr id="10" name="AutoShape 8"/>
          <p:cNvSpPr>
            <a:spLocks noChangeArrowheads="1"/>
          </p:cNvSpPr>
          <p:nvPr/>
        </p:nvSpPr>
        <p:spPr bwMode="blackWhite">
          <a:xfrm>
            <a:off x="4401710" y="1238250"/>
            <a:ext cx="1813035" cy="1165105"/>
          </a:xfrm>
          <a:prstGeom prst="wedgeRectCallout">
            <a:avLst>
              <a:gd name="adj1" fmla="val 129787"/>
              <a:gd name="adj2" fmla="val -28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latin typeface="Arial" panose="020B0604020202020204" pitchFamily="34" charset="0"/>
                <a:cs typeface="Arial" panose="020B0604020202020204" pitchFamily="34" charset="0"/>
              </a:rPr>
              <a:t>Insurance tech deals reached a new record in 2016:Q1</a:t>
            </a:r>
            <a:endParaRPr lang="en-US" b="1" dirty="0">
              <a:solidFill>
                <a:srgbClr val="FFFFFF"/>
              </a:solidFill>
              <a:latin typeface="Arial" panose="020B0604020202020204" pitchFamily="34" charset="0"/>
              <a:cs typeface="Arial" panose="020B0604020202020204" pitchFamily="34" charset="0"/>
            </a:endParaRPr>
          </a:p>
        </p:txBody>
      </p:sp>
      <p:sp>
        <p:nvSpPr>
          <p:cNvPr id="11"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 </a:t>
            </a:r>
            <a:r>
              <a:rPr lang="en-US" sz="1100" dirty="0">
                <a:latin typeface="Arial" panose="020B0604020202020204" pitchFamily="34" charset="0"/>
                <a:cs typeface="Arial" panose="020B0604020202020204" pitchFamily="34" charset="0"/>
              </a:rPr>
              <a:t>CB Insights at </a:t>
            </a:r>
            <a:r>
              <a:rPr lang="en-US" sz="1100" dirty="0">
                <a:latin typeface="Arial" panose="020B0604020202020204" pitchFamily="34" charset="0"/>
                <a:cs typeface="Arial" panose="020B0604020202020204" pitchFamily="34" charset="0"/>
                <a:hlinkClick r:id="rId6"/>
              </a:rPr>
              <a:t>https://www.cbinsights.com/blog/insurance-tech-overview-q1-2016</a:t>
            </a:r>
            <a:r>
              <a:rPr lang="en-US" sz="1100" dirty="0" smtClean="0">
                <a:latin typeface="Arial" panose="020B0604020202020204" pitchFamily="34" charset="0"/>
                <a:cs typeface="Arial" panose="020B0604020202020204" pitchFamily="34" charset="0"/>
                <a:hlinkClick r:id="rId6"/>
              </a:rPr>
              <a:t>/</a:t>
            </a:r>
            <a:r>
              <a:rPr lang="en-US" sz="1100" dirty="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Insurance Information Institute. </a:t>
            </a:r>
          </a:p>
        </p:txBody>
      </p:sp>
      <p:sp>
        <p:nvSpPr>
          <p:cNvPr id="13" name="Rectangle 2"/>
          <p:cNvSpPr txBox="1">
            <a:spLocks noChangeArrowheads="1"/>
          </p:cNvSpPr>
          <p:nvPr/>
        </p:nvSpPr>
        <p:spPr bwMode="black">
          <a:xfrm>
            <a:off x="85725" y="74295"/>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t>Insurance Technology Financing Trend: Change Is Coming</a:t>
            </a:r>
            <a:endParaRPr lang="en-US" kern="0" dirty="0"/>
          </a:p>
        </p:txBody>
      </p:sp>
    </p:spTree>
    <p:extLst>
      <p:ext uri="{BB962C8B-B14F-4D97-AF65-F5344CB8AC3E}">
        <p14:creationId xmlns:p14="http://schemas.microsoft.com/office/powerpoint/2010/main" val="32228183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8900" y="0"/>
            <a:ext cx="8229600" cy="1069975"/>
          </a:xfrm>
        </p:spPr>
        <p:txBody>
          <a:bodyPr/>
          <a:lstStyle/>
          <a:p>
            <a:r>
              <a:rPr lang="en-US" altLang="en-US" dirty="0" smtClean="0">
                <a:latin typeface="Arial "/>
              </a:rPr>
              <a:t>Insurance Tech Activity by Area                   of Interest, 2013 – 2016:Q1</a:t>
            </a:r>
          </a:p>
        </p:txBody>
      </p:sp>
      <p:graphicFrame>
        <p:nvGraphicFramePr>
          <p:cNvPr id="7173" name="Object 3"/>
          <p:cNvGraphicFramePr>
            <a:graphicFrameLocks noChangeAspect="1"/>
          </p:cNvGraphicFramePr>
          <p:nvPr>
            <p:extLst>
              <p:ext uri="{D42A27DB-BD31-4B8C-83A1-F6EECF244321}">
                <p14:modId xmlns:p14="http://schemas.microsoft.com/office/powerpoint/2010/main" val="1815474754"/>
              </p:ext>
            </p:extLst>
          </p:nvPr>
        </p:nvGraphicFramePr>
        <p:xfrm>
          <a:off x="406400" y="1317625"/>
          <a:ext cx="8058150" cy="4203700"/>
        </p:xfrm>
        <a:graphic>
          <a:graphicData uri="http://schemas.openxmlformats.org/presentationml/2006/ole">
            <mc:AlternateContent xmlns:mc="http://schemas.openxmlformats.org/markup-compatibility/2006">
              <mc:Choice xmlns:v="urn:schemas-microsoft-com:vml" Requires="v">
                <p:oleObj spid="_x0000_s28668953" name="Worksheet" r:id="rId3" imgW="8064613" imgH="4203746" progId="Excel.Sheet.8">
                  <p:embed/>
                </p:oleObj>
              </mc:Choice>
              <mc:Fallback>
                <p:oleObj name="Worksheet" r:id="rId3" imgW="8064613" imgH="4203746" progId="Excel.Sheet.8">
                  <p:embed/>
                  <p:pic>
                    <p:nvPicPr>
                      <p:cNvPr id="0" name=""/>
                      <p:cNvPicPr>
                        <a:picLocks noChangeAspect="1" noChangeArrowheads="1"/>
                      </p:cNvPicPr>
                      <p:nvPr/>
                    </p:nvPicPr>
                    <p:blipFill>
                      <a:blip r:embed="rId4"/>
                      <a:srcRect/>
                      <a:stretch>
                        <a:fillRect/>
                      </a:stretch>
                    </p:blipFill>
                    <p:spPr bwMode="auto">
                      <a:xfrm>
                        <a:off x="406400" y="1317625"/>
                        <a:ext cx="8058150" cy="4203700"/>
                      </a:xfrm>
                      <a:prstGeom prst="rect">
                        <a:avLst/>
                      </a:prstGeom>
                      <a:noFill/>
                      <a:ln>
                        <a:noFill/>
                      </a:ln>
                      <a:extLst/>
                    </p:spPr>
                  </p:pic>
                </p:oleObj>
              </mc:Fallback>
            </mc:AlternateContent>
          </a:graphicData>
        </a:graphic>
      </p:graphicFrame>
      <p:sp>
        <p:nvSpPr>
          <p:cNvPr id="8" name="Rectangle 6"/>
          <p:cNvSpPr>
            <a:spLocks noChangeArrowheads="1"/>
          </p:cNvSpPr>
          <p:nvPr/>
        </p:nvSpPr>
        <p:spPr bwMode="blackWhite">
          <a:xfrm>
            <a:off x="406400" y="5663922"/>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Silicon Valley and the venture </a:t>
            </a:r>
            <a:r>
              <a:rPr lang="en-US" altLang="en-US" b="1" dirty="0">
                <a:solidFill>
                  <a:srgbClr val="FFFFFF"/>
                </a:solidFill>
              </a:rPr>
              <a:t>c</a:t>
            </a:r>
            <a:r>
              <a:rPr lang="en-US" altLang="en-US" b="1" dirty="0" smtClean="0">
                <a:solidFill>
                  <a:srgbClr val="FFFFFF"/>
                </a:solidFill>
              </a:rPr>
              <a:t>apital community have the insurance industry in their sights.  Most will fail.  Some will succeed.</a:t>
            </a:r>
          </a:p>
        </p:txBody>
      </p:sp>
      <p:sp>
        <p:nvSpPr>
          <p:cNvPr id="3" name="Rectangle 2"/>
          <p:cNvSpPr/>
          <p:nvPr/>
        </p:nvSpPr>
        <p:spPr>
          <a:xfrm>
            <a:off x="6076950" y="5092700"/>
            <a:ext cx="693738" cy="30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 </a:t>
            </a:r>
            <a:r>
              <a:rPr lang="en-US" sz="1100" dirty="0">
                <a:latin typeface="Arial" panose="020B0604020202020204" pitchFamily="34" charset="0"/>
                <a:cs typeface="Arial" panose="020B0604020202020204" pitchFamily="34" charset="0"/>
              </a:rPr>
              <a:t>CB Insights at </a:t>
            </a:r>
            <a:r>
              <a:rPr lang="en-US" sz="1100" dirty="0">
                <a:latin typeface="Arial" panose="020B0604020202020204" pitchFamily="34" charset="0"/>
                <a:cs typeface="Arial" panose="020B0604020202020204" pitchFamily="34" charset="0"/>
                <a:hlinkClick r:id="rId5"/>
              </a:rPr>
              <a:t>https://www.cbinsights.com/blog/insurance-tech-overview-q1-2016</a:t>
            </a:r>
            <a:r>
              <a:rPr lang="en-US" sz="1100" dirty="0" smtClean="0">
                <a:latin typeface="Arial" panose="020B0604020202020204" pitchFamily="34" charset="0"/>
                <a:cs typeface="Arial" panose="020B0604020202020204" pitchFamily="34" charset="0"/>
                <a:hlinkClick r:id="rId5"/>
              </a:rPr>
              <a:t>/</a:t>
            </a:r>
            <a:r>
              <a:rPr lang="en-US" sz="1100" dirty="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Insurance Information Institute. </a:t>
            </a:r>
          </a:p>
        </p:txBody>
      </p:sp>
      <p:sp>
        <p:nvSpPr>
          <p:cNvPr id="10" name="Rectangle 4"/>
          <p:cNvSpPr>
            <a:spLocks noChangeArrowheads="1"/>
          </p:cNvSpPr>
          <p:nvPr/>
        </p:nvSpPr>
        <p:spPr bwMode="black">
          <a:xfrm>
            <a:off x="249237" y="1532591"/>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dirty="0" smtClean="0">
                <a:solidFill>
                  <a:srgbClr val="225A7A"/>
                </a:solidFill>
              </a:rPr>
              <a:t>(Percent)</a:t>
            </a:r>
            <a:endParaRPr lang="en-US" altLang="en-US" sz="1600" b="1" dirty="0">
              <a:solidFill>
                <a:srgbClr val="225A7A"/>
              </a:solidFill>
            </a:endParaRPr>
          </a:p>
        </p:txBody>
      </p:sp>
      <p:sp>
        <p:nvSpPr>
          <p:cNvPr id="11" name="AutoShape 14"/>
          <p:cNvSpPr>
            <a:spLocks noChangeArrowheads="1"/>
          </p:cNvSpPr>
          <p:nvPr/>
        </p:nvSpPr>
        <p:spPr bwMode="blackWhite">
          <a:xfrm>
            <a:off x="3403600" y="1092340"/>
            <a:ext cx="4147503" cy="893762"/>
          </a:xfrm>
          <a:prstGeom prst="wedgeRectCallout">
            <a:avLst>
              <a:gd name="adj1" fmla="val 35795"/>
              <a:gd name="adj2" fmla="val 18963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With the ACA in the rear view window, non-health insurance tech accounts for the majority of investment</a:t>
            </a:r>
          </a:p>
        </p:txBody>
      </p:sp>
    </p:spTree>
    <p:extLst>
      <p:ext uri="{BB962C8B-B14F-4D97-AF65-F5344CB8AC3E}">
        <p14:creationId xmlns:p14="http://schemas.microsoft.com/office/powerpoint/2010/main" val="32288205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FF0000"/>
                </a:solidFill>
              </a:rPr>
              <a:t>twitter.com/</a:t>
            </a:r>
            <a:r>
              <a:rPr lang="en-US" sz="3600" b="1" i="1" dirty="0" err="1" smtClean="0">
                <a:solidFill>
                  <a:srgbClr val="FF0000"/>
                </a:solidFill>
              </a:rPr>
              <a:t>bob_Hartwig</a:t>
            </a:r>
            <a:endParaRPr lang="en-US" sz="3600" b="1" i="1" dirty="0" smtClean="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74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8</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59377" y="100116"/>
            <a:ext cx="4312623" cy="860425"/>
          </a:xfrm>
        </p:spPr>
        <p:txBody>
          <a:bodyPr/>
          <a:lstStyle/>
          <a:p>
            <a:r>
              <a:rPr lang="en-US" dirty="0" smtClean="0"/>
              <a:t>Policyholder Surplus, </a:t>
            </a:r>
            <a:br>
              <a:rPr lang="en-US" dirty="0" smtClean="0"/>
            </a:br>
            <a:r>
              <a:rPr lang="en-US" dirty="0" smtClean="0"/>
              <a:t>2006:Q4–2015:Q4</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2174490822"/>
              </p:ext>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620900" name="Chart" r:id="rId5" imgW="5848415" imgH="2203288" progId="MSGraph.Chart.8">
                  <p:embed followColorScheme="full"/>
                </p:oleObj>
              </mc:Choice>
              <mc:Fallback>
                <p:oleObj name="Chart" r:id="rId5" imgW="5848415" imgH="2203288"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620036" y="1299781"/>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12/31/15 stood at a near-record high $673.7B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0.76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3810000" y="1180639"/>
            <a:ext cx="2563812" cy="568325"/>
          </a:xfrm>
          <a:prstGeom prst="wedgeRectCallout">
            <a:avLst>
              <a:gd name="adj1" fmla="val 15172"/>
              <a:gd name="adj2" fmla="val 1469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2016</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8600444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4029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290AF0-4428-4E60-A625-F9EAFEF3B4DF}" type="slidenum">
              <a:rPr lang="en-US" altLang="en-US" smtClean="0">
                <a:solidFill>
                  <a:srgbClr val="000000"/>
                </a:solidFill>
              </a:rPr>
              <a:pPr/>
              <a:t>9</a:t>
            </a:fld>
            <a:endParaRPr lang="en-US" altLang="en-US" smtClean="0">
              <a:solidFill>
                <a:srgbClr val="000000"/>
              </a:solidFill>
            </a:endParaRPr>
          </a:p>
        </p:txBody>
      </p:sp>
      <p:sp>
        <p:nvSpPr>
          <p:cNvPr id="140293" name="Rectangle 6"/>
          <p:cNvSpPr>
            <a:spLocks noChangeArrowheads="1"/>
          </p:cNvSpPr>
          <p:nvPr/>
        </p:nvSpPr>
        <p:spPr bwMode="auto">
          <a:xfrm>
            <a:off x="1673046"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4" name="Rectangle 15"/>
          <p:cNvSpPr>
            <a:spLocks noChangeArrowheads="1"/>
          </p:cNvSpPr>
          <p:nvPr/>
        </p:nvSpPr>
        <p:spPr bwMode="auto">
          <a:xfrm>
            <a:off x="3258243" y="1836738"/>
            <a:ext cx="709612"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5" name="Rectangle 16"/>
          <p:cNvSpPr>
            <a:spLocks noChangeArrowheads="1"/>
          </p:cNvSpPr>
          <p:nvPr/>
        </p:nvSpPr>
        <p:spPr bwMode="auto">
          <a:xfrm>
            <a:off x="6092623" y="1822450"/>
            <a:ext cx="708025" cy="3754438"/>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graphicFrame>
        <p:nvGraphicFramePr>
          <p:cNvPr id="140296" name="Object 2"/>
          <p:cNvGraphicFramePr>
            <a:graphicFrameLocks/>
          </p:cNvGraphicFramePr>
          <p:nvPr>
            <p:extLst>
              <p:ext uri="{D42A27DB-BD31-4B8C-83A1-F6EECF244321}">
                <p14:modId xmlns:p14="http://schemas.microsoft.com/office/powerpoint/2010/main" val="1934270170"/>
              </p:ext>
            </p:extLst>
          </p:nvPr>
        </p:nvGraphicFramePr>
        <p:xfrm>
          <a:off x="363538" y="1927225"/>
          <a:ext cx="8718550" cy="4633913"/>
        </p:xfrm>
        <a:graphic>
          <a:graphicData uri="http://schemas.openxmlformats.org/presentationml/2006/ole">
            <mc:AlternateContent xmlns:mc="http://schemas.openxmlformats.org/markup-compatibility/2006">
              <mc:Choice xmlns:v="urn:schemas-microsoft-com:vml" Requires="v">
                <p:oleObj spid="_x0000_s28621923" name="Chart" r:id="rId4" imgW="5727743" imgH="3047861" progId="MSGraph.Chart.8">
                  <p:embed followColorScheme="full"/>
                </p:oleObj>
              </mc:Choice>
              <mc:Fallback>
                <p:oleObj name="Chart" r:id="rId4" imgW="5727743" imgH="3047861" progId="MSGraph.Chart.8">
                  <p:embed followColorScheme="full"/>
                  <p:pic>
                    <p:nvPicPr>
                      <p:cNvPr id="0" name=""/>
                      <p:cNvPicPr>
                        <a:picLocks noChangeArrowheads="1"/>
                      </p:cNvPicPr>
                      <p:nvPr/>
                    </p:nvPicPr>
                    <p:blipFill>
                      <a:blip r:embed="rId5"/>
                      <a:srcRect/>
                      <a:stretch>
                        <a:fillRect/>
                      </a:stretch>
                    </p:blipFill>
                    <p:spPr bwMode="gray">
                      <a:xfrm>
                        <a:off x="363538" y="1927225"/>
                        <a:ext cx="8718550" cy="463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0297" name="Rectangle 3"/>
          <p:cNvSpPr>
            <a:spLocks noGrp="1" noChangeArrowheads="1"/>
          </p:cNvSpPr>
          <p:nvPr>
            <p:ph type="title"/>
          </p:nvPr>
        </p:nvSpPr>
        <p:spPr>
          <a:xfrm>
            <a:off x="234950" y="90488"/>
            <a:ext cx="7400925" cy="860425"/>
          </a:xfrm>
        </p:spPr>
        <p:txBody>
          <a:bodyPr/>
          <a:lstStyle/>
          <a:p>
            <a:r>
              <a:rPr lang="en-US" altLang="en-US" dirty="0" smtClean="0">
                <a:latin typeface="Arial" panose="020B0604020202020204" pitchFamily="34" charset="0"/>
              </a:rPr>
              <a:t>Net Premium Growth (All P/C Lines): Annual Change, 1971—2015</a:t>
            </a:r>
          </a:p>
        </p:txBody>
      </p:sp>
      <p:sp>
        <p:nvSpPr>
          <p:cNvPr id="140298"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
        <p:nvSpPr>
          <p:cNvPr id="140299"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1975-78</a:t>
            </a:r>
          </a:p>
        </p:txBody>
      </p:sp>
      <p:sp>
        <p:nvSpPr>
          <p:cNvPr id="140300" name="Text Box 11"/>
          <p:cNvSpPr txBox="1">
            <a:spLocks noChangeArrowheads="1"/>
          </p:cNvSpPr>
          <p:nvPr/>
        </p:nvSpPr>
        <p:spPr bwMode="auto">
          <a:xfrm>
            <a:off x="317023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1984-87</a:t>
            </a:r>
          </a:p>
        </p:txBody>
      </p:sp>
      <p:sp>
        <p:nvSpPr>
          <p:cNvPr id="140301" name="Text Box 12"/>
          <p:cNvSpPr txBox="1">
            <a:spLocks noChangeArrowheads="1"/>
          </p:cNvSpPr>
          <p:nvPr/>
        </p:nvSpPr>
        <p:spPr bwMode="auto">
          <a:xfrm>
            <a:off x="6048375"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2000-03</a:t>
            </a:r>
          </a:p>
        </p:txBody>
      </p:sp>
      <p:sp>
        <p:nvSpPr>
          <p:cNvPr id="140302" name="Rectangle 13"/>
          <p:cNvSpPr>
            <a:spLocks noChangeArrowheads="1"/>
          </p:cNvSpPr>
          <p:nvPr/>
        </p:nvSpPr>
        <p:spPr bwMode="auto">
          <a:xfrm>
            <a:off x="-264160" y="6323648"/>
            <a:ext cx="7569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rPr>
              <a:t> </a:t>
            </a:r>
          </a:p>
          <a:p>
            <a:pPr>
              <a:lnSpc>
                <a:spcPct val="90000"/>
              </a:lnSpc>
              <a:buClr>
                <a:srgbClr val="FF6801"/>
              </a:buClr>
              <a:buFont typeface="Wingdings" panose="05000000000000000000" pitchFamily="2" charset="2"/>
              <a:buNone/>
            </a:pPr>
            <a:r>
              <a:rPr lang="en-US" altLang="en-US" sz="1100" dirty="0">
                <a:solidFill>
                  <a:srgbClr val="000000"/>
                </a:solidFill>
              </a:rPr>
              <a:t>Shaded areas denote “hard market” periods</a:t>
            </a:r>
          </a:p>
          <a:p>
            <a:pPr>
              <a:lnSpc>
                <a:spcPct val="90000"/>
              </a:lnSpc>
              <a:buClr>
                <a:srgbClr val="FF6801"/>
              </a:buClr>
              <a:buFont typeface="Wingdings" panose="05000000000000000000" pitchFamily="2" charset="2"/>
              <a:buNone/>
            </a:pPr>
            <a:r>
              <a:rPr lang="en-US" altLang="en-US" sz="1100" dirty="0">
                <a:solidFill>
                  <a:srgbClr val="000000"/>
                </a:solidFill>
              </a:rPr>
              <a:t>Sources:  A.M. Best (1971-2013), ISO (</a:t>
            </a:r>
            <a:r>
              <a:rPr lang="en-US" altLang="en-US" sz="1100" smtClean="0">
                <a:solidFill>
                  <a:srgbClr val="000000"/>
                </a:solidFill>
              </a:rPr>
              <a:t>2014-15).</a:t>
            </a:r>
            <a:endParaRPr lang="en-US" altLang="en-US" sz="1100" dirty="0">
              <a:solidFill>
                <a:srgbClr val="000000"/>
              </a:solidFill>
            </a:endParaRPr>
          </a:p>
        </p:txBody>
      </p:sp>
      <p:sp>
        <p:nvSpPr>
          <p:cNvPr id="2034702" name="AutoShape 14"/>
          <p:cNvSpPr>
            <a:spLocks noChangeArrowheads="1"/>
          </p:cNvSpPr>
          <p:nvPr/>
        </p:nvSpPr>
        <p:spPr bwMode="blackWhite">
          <a:xfrm>
            <a:off x="5090910" y="1925638"/>
            <a:ext cx="2711450" cy="1046162"/>
          </a:xfrm>
          <a:prstGeom prst="wedgeRectCallout">
            <a:avLst>
              <a:gd name="adj1" fmla="val 42574"/>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dirty="0">
                <a:solidFill>
                  <a:srgbClr val="FFFFFF"/>
                </a:solidFill>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625714" y="3139122"/>
            <a:ext cx="1446213" cy="1169988"/>
          </a:xfrm>
          <a:prstGeom prst="wedgeRectCallout">
            <a:avLst>
              <a:gd name="adj1" fmla="val 34208"/>
              <a:gd name="adj2" fmla="val 10325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2015: 3.4%</a:t>
            </a:r>
          </a:p>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2014</a:t>
            </a:r>
            <a:r>
              <a:rPr lang="en-US" sz="1400" b="1" dirty="0">
                <a:solidFill>
                  <a:srgbClr val="FFFFFF"/>
                </a:solidFill>
                <a:latin typeface="Arial "/>
                <a:cs typeface="Arial" charset="0"/>
              </a:rPr>
              <a:t>: </a:t>
            </a:r>
            <a:r>
              <a:rPr lang="en-US" sz="1400" b="1" dirty="0" smtClean="0">
                <a:solidFill>
                  <a:srgbClr val="FFFFFF"/>
                </a:solidFill>
                <a:latin typeface="Arial "/>
                <a:cs typeface="Arial" charset="0"/>
              </a:rPr>
              <a:t>4.2%</a:t>
            </a:r>
            <a:endParaRPr lang="en-US" sz="1400" b="1" dirty="0">
              <a:solidFill>
                <a:srgbClr val="FFFFFF"/>
              </a:solidFill>
              <a:latin typeface="Arial "/>
              <a:cs typeface="Arial" charset="0"/>
            </a:endParaRP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2013: 4.4%</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2012: +</a:t>
            </a:r>
            <a:r>
              <a:rPr lang="en-US" sz="1400" b="1" dirty="0">
                <a:solidFill>
                  <a:srgbClr val="FFFFFF"/>
                </a:solidFill>
                <a:latin typeface="Arial "/>
              </a:rPr>
              <a:t>4.2</a:t>
            </a:r>
            <a:r>
              <a:rPr lang="en-US" sz="1400" b="1" dirty="0">
                <a:solidFill>
                  <a:srgbClr val="FFFFFF"/>
                </a:solidFill>
                <a:latin typeface="Arial "/>
                <a:cs typeface="Arial" charset="0"/>
              </a:rPr>
              <a:t>%</a:t>
            </a:r>
            <a:endParaRPr lang="en-US" sz="1600" b="1" dirty="0">
              <a:solidFill>
                <a:srgbClr val="FFFFFF"/>
              </a:solidFill>
              <a:latin typeface="Arial "/>
              <a:cs typeface="Arial" charset="0"/>
            </a:endParaRPr>
          </a:p>
        </p:txBody>
      </p:sp>
      <p:sp>
        <p:nvSpPr>
          <p:cNvPr id="17" name="Text Box 6"/>
          <p:cNvSpPr txBox="1">
            <a:spLocks noChangeArrowheads="1"/>
          </p:cNvSpPr>
          <p:nvPr/>
        </p:nvSpPr>
        <p:spPr bwMode="blackWhite">
          <a:xfrm>
            <a:off x="4194410" y="3171882"/>
            <a:ext cx="1671658"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Outlook</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2016F: 3.9%</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2017F: 3.8%</a:t>
            </a:r>
            <a:endParaRPr lang="en-US" sz="1600" b="1" dirty="0">
              <a:solidFill>
                <a:schemeClr val="bg1"/>
              </a:solidFill>
              <a:cs typeface="+mn-cs"/>
            </a:endParaRPr>
          </a:p>
        </p:txBody>
      </p:sp>
    </p:spTree>
    <p:extLst>
      <p:ext uri="{BB962C8B-B14F-4D97-AF65-F5344CB8AC3E}">
        <p14:creationId xmlns:p14="http://schemas.microsoft.com/office/powerpoint/2010/main" val="6185456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220824</TotalTime>
  <Words>5635</Words>
  <Application>Microsoft Office PowerPoint</Application>
  <PresentationFormat>On-screen Show (4:3)</PresentationFormat>
  <Paragraphs>824</Paragraphs>
  <Slides>74</Slides>
  <Notes>70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74</vt:i4>
      </vt:variant>
    </vt:vector>
  </HeadingPairs>
  <TitlesOfParts>
    <vt:vector size="85" baseType="lpstr">
      <vt:lpstr>ＭＳ Ｐゴシック</vt:lpstr>
      <vt:lpstr>Arial</vt:lpstr>
      <vt:lpstr>Arial </vt:lpstr>
      <vt:lpstr>Calibri</vt:lpstr>
      <vt:lpstr>Symbol</vt:lpstr>
      <vt:lpstr>Times New Roman</vt:lpstr>
      <vt:lpstr>Verdana</vt:lpstr>
      <vt:lpstr>Wingdings</vt:lpstr>
      <vt:lpstr>Default Design</vt:lpstr>
      <vt:lpstr>Chart</vt:lpstr>
      <vt:lpstr>Worksheet</vt:lpstr>
      <vt:lpstr>The Shape of Things to Come for  P/C Insurance Markets and the American Workplace</vt:lpstr>
      <vt:lpstr>PowerPoint Presentation</vt:lpstr>
      <vt:lpstr>P/C Industry Net Income After Taxes 1991–2015</vt:lpstr>
      <vt:lpstr>Profitability Peaks &amp; Troughs in the P/C Insurance Industry, 1975 – 2015</vt:lpstr>
      <vt:lpstr>P/C Insurance Industry  Combined Ratio, 2001–2015*</vt:lpstr>
      <vt:lpstr>Number of Years with Underwriting Profits by Decade, 1920s–2010s </vt:lpstr>
      <vt:lpstr>PowerPoint Presentation</vt:lpstr>
      <vt:lpstr>Policyholder Surplus,  2006:Q4–2015:Q4</vt:lpstr>
      <vt:lpstr>Net Premium Growth (All P/C Lines): Annual Change, 1971—2015</vt:lpstr>
      <vt:lpstr>PowerPoint Presentation</vt:lpstr>
      <vt:lpstr>Direct Premiums Written: Comm. Lines Percent Change by State, 2007-2015</vt:lpstr>
      <vt:lpstr>Direct Premiums Written: Comm. Lines Percent Change by State, 2007-2015</vt:lpstr>
      <vt:lpstr>Direct Premiums Written: Workers’ Comp Percent Change by State, 2007-2015*</vt:lpstr>
      <vt:lpstr>Direct Premiums Written: Worker’s Comp Percent Change by State, 2007-2015*</vt:lpstr>
      <vt:lpstr>U.S. INSURANCE MERGERS AND ACQUISITIONS, P/C SECTOR, 1994-2015E (1)</vt:lpstr>
      <vt:lpstr>M&amp;A Activity Is Shifting Toward North America and Asia and Away from Europe</vt:lpstr>
      <vt:lpstr>INVESTMENTS:  THE NEW REALITY</vt:lpstr>
      <vt:lpstr>Property/Casualty Insurance Industry Investment Income: 2000–20151</vt:lpstr>
      <vt:lpstr>U.S. Treasury Security Yields: A Long Downward Trend, 1990–2016*</vt:lpstr>
      <vt:lpstr>Net Investment Yield on Property/ Casualty Insurance Invested Assets, 2007–2016P*</vt:lpstr>
      <vt:lpstr>Interest Rate Forecasts: 2016 – 2021</vt:lpstr>
      <vt:lpstr>Profitability &amp; Politics</vt:lpstr>
      <vt:lpstr>PowerPoint Presentation</vt:lpstr>
      <vt:lpstr>Trump vs. Clinton: Issues that Matter to P/C Insurers</vt:lpstr>
      <vt:lpstr>2015 Property and Casualty Insurance Regulatory Report Card</vt:lpstr>
      <vt:lpstr>PowerPoint Presentation</vt:lpstr>
      <vt:lpstr>Unemployment and Underemployment Rates: Still Falling</vt:lpstr>
      <vt:lpstr>US Unemployment Rate Forecast</vt:lpstr>
      <vt:lpstr>Unemployment Rates by State, March 2016: Highest 25 States*</vt:lpstr>
      <vt:lpstr>PowerPoint Presentation</vt:lpstr>
      <vt:lpstr>Nonfarm Payroll (Wages and Salaries): Quarterly, 2005–2016:Q1</vt:lpstr>
      <vt:lpstr>Payroll vs. Workers Comp Net Written Premiums, 1990-2015E</vt:lpstr>
      <vt:lpstr>PowerPoint Presentation</vt:lpstr>
      <vt:lpstr>Average Weekly Hours of All Private Workers, March 2006—March 2016</vt:lpstr>
      <vt:lpstr>Average Hourly Wage of All Private Workers, March 2006—March 2016</vt:lpstr>
      <vt:lpstr>PowerPoint Presentation</vt:lpstr>
      <vt:lpstr>Labor Force Participation Rate, Jan. 2002—March 2016*</vt:lpstr>
      <vt:lpstr>PowerPoint Presentation</vt:lpstr>
      <vt:lpstr>CONSTRUCTION INDUSTRY OVERVIEW &amp; OUTLOOK</vt:lpstr>
      <vt:lpstr>Value of New Private Construction: Residential &amp; Nonresidential, 2003-2016*</vt:lpstr>
      <vt:lpstr>Value of Construction Put in Place,  2016 vs. 2015*</vt:lpstr>
      <vt:lpstr>New Private Housing Starts, 1990-2021F</vt:lpstr>
      <vt:lpstr>PowerPoint Presentation</vt:lpstr>
      <vt:lpstr>Construction Employment, Jan. 2010—March 2016*</vt:lpstr>
      <vt:lpstr>Construction Employment,  Jan. 2003–March 2016 </vt:lpstr>
      <vt:lpstr>MANUFACTURING &amp; ENERGY SECTOR OVERVIEW &amp; OUTLOOK</vt:lpstr>
      <vt:lpstr>PowerPoint Presentation</vt:lpstr>
      <vt:lpstr>Dollar Value* of Manufacturers’ Shipments Monthly, Jan. 1992—Feb. 2016</vt:lpstr>
      <vt:lpstr>Manufacturing Growth for Selected Sectors, 2016 vs. 2015*</vt:lpstr>
      <vt:lpstr>Manufacturing Employment, Jan. 2010—March 2016*</vt:lpstr>
      <vt:lpstr>Employment in Oil &amp; Gas Extraction, Jan. 2010—March 2016*</vt:lpstr>
      <vt:lpstr>The Sharing Economy: An Update</vt:lpstr>
      <vt:lpstr>PowerPoint Presentation</vt:lpstr>
      <vt:lpstr>Political Skepticism About the ‘Gig’ Economy</vt:lpstr>
      <vt:lpstr>Regulatory Issues Abound as Well, With Implications for Insurance Coverages</vt:lpstr>
      <vt:lpstr>Percent of Americans Who Have Engaged in the  “Gig/Sharing Economy” by Transaction</vt:lpstr>
      <vt:lpstr>Americans Who Offer Services in the Sharing/Gig  Economy Are Statistically More Prone to Workplace Injury</vt:lpstr>
      <vt:lpstr>Opinions Are Split on Whether the   Sharing Economy Needs More Regulation</vt:lpstr>
      <vt:lpstr>PowerPoint Presentation</vt:lpstr>
      <vt:lpstr>The Internet of Things and the Insurance Industry Value Chain</vt:lpstr>
      <vt:lpstr>The Internet of Things and the Insurance Industry Value Chain</vt:lpstr>
      <vt:lpstr>PowerPoint Presentation</vt:lpstr>
      <vt:lpstr>PowerPoint Presentation</vt:lpstr>
      <vt:lpstr>PowerPoint Presentation</vt:lpstr>
      <vt:lpstr>PowerPoint Presentation</vt:lpstr>
      <vt:lpstr>PowerPoint Presentation</vt:lpstr>
      <vt:lpstr>Deaths Involving Crashes with  Large Trucks: Room for Improvement</vt:lpstr>
      <vt:lpstr>PowerPoint Presentation</vt:lpstr>
      <vt:lpstr>PowerPoint Presentation</vt:lpstr>
      <vt:lpstr>PowerPoint Presentation</vt:lpstr>
      <vt:lpstr>PowerPoint Presentation</vt:lpstr>
      <vt:lpstr>PowerPoint Presentation</vt:lpstr>
      <vt:lpstr>Insurance Tech Activity by Area                   of Interest, 2013 – 2016:Q1</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Rodriguez, Marielle</cp:lastModifiedBy>
  <cp:revision>4773</cp:revision>
  <cp:lastPrinted>2016-05-03T18:43:07Z</cp:lastPrinted>
  <dcterms:modified xsi:type="dcterms:W3CDTF">2016-05-05T13:56:16Z</dcterms:modified>
</cp:coreProperties>
</file>