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3" r:id="rId2"/>
    <p:sldId id="6012" r:id="rId3"/>
    <p:sldId id="6013" r:id="rId4"/>
    <p:sldId id="299" r:id="rId5"/>
    <p:sldId id="6016" r:id="rId6"/>
    <p:sldId id="6015" r:id="rId7"/>
  </p:sldIdLst>
  <p:sldSz cx="9144000" cy="6858000" type="screen4x3"/>
  <p:notesSz cx="7077075" cy="8520113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84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Lynch" initials="JL" lastIdx="1" clrIdx="0"/>
  <p:cmAuthor id="2" name="Lynch, James" initials="LJ" lastIdx="3" clrIdx="1"/>
  <p:cmAuthor id="3" name="Carris, Brent" initials="CB" lastIdx="1" clrIdx="2">
    <p:extLst>
      <p:ext uri="{19B8F6BF-5375-455C-9EA6-DF929625EA0E}">
        <p15:presenceInfo xmlns:p15="http://schemas.microsoft.com/office/powerpoint/2012/main" userId="S::brentc@iii.org::87f8aa67-bc09-4204-9a2d-3c184a317b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D3D3"/>
    <a:srgbClr val="E0E0E0"/>
    <a:srgbClr val="EBEBEB"/>
    <a:srgbClr val="CDCDCD"/>
    <a:srgbClr val="D7D7D7"/>
    <a:srgbClr val="868686"/>
    <a:srgbClr val="13407A"/>
    <a:srgbClr val="A6DCF7"/>
    <a:srgbClr val="2F72AD"/>
    <a:srgbClr val="337D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3" autoAdjust="0"/>
    <p:restoredTop sz="96357" autoAdjust="0"/>
  </p:normalViewPr>
  <p:slideViewPr>
    <p:cSldViewPr snapToGrid="0">
      <p:cViewPr varScale="1">
        <p:scale>
          <a:sx n="75" d="100"/>
          <a:sy n="75" d="100"/>
        </p:scale>
        <p:origin x="94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93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1302" y="-66"/>
      </p:cViewPr>
      <p:guideLst>
        <p:guide orient="horz" pos="2684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545422876337182"/>
          <c:y val="0"/>
          <c:w val="0.88454577123662814"/>
          <c:h val="0.906479438448667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1.269889942871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14A-4927-BBDF-78C93D775A2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314A-4927-BBDF-78C93D775A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Other neighborhoods</c:v>
                </c:pt>
                <c:pt idx="1">
                  <c:v>Minority neighborhoods</c:v>
                </c:pt>
              </c:strCache>
              <c:extLst/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0.53799999999999992</c:v>
                </c:pt>
                <c:pt idx="1">
                  <c:v>0.55000000000000004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314A-4927-BBDF-78C93D775A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357150575"/>
        <c:axId val="1354998303"/>
      </c:barChart>
      <c:catAx>
        <c:axId val="13571505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4998303"/>
        <c:crosses val="autoZero"/>
        <c:auto val="1"/>
        <c:lblAlgn val="ctr"/>
        <c:lblOffset val="100"/>
        <c:noMultiLvlLbl val="0"/>
      </c:catAx>
      <c:valAx>
        <c:axId val="1354998303"/>
        <c:scaling>
          <c:orientation val="minMax"/>
          <c:max val="0.70000000000000007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7150575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545422876337182"/>
          <c:y val="0"/>
          <c:w val="0.88454577123662814"/>
          <c:h val="0.906479438448667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1.269889942871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DA4-4C36-B73B-29A62879A1A3}"/>
                </c:ext>
              </c:extLst>
            </c:dLbl>
            <c:dLbl>
              <c:idx val="1"/>
              <c:layout>
                <c:manualLayout>
                  <c:x val="0"/>
                  <c:y val="7.867377084622623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DA4-4C36-B73B-29A62879A1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Other neighborhoods</c:v>
                </c:pt>
                <c:pt idx="1">
                  <c:v>Minority neighborhoods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0.58499999999999996</c:v>
                </c:pt>
                <c:pt idx="1">
                  <c:v>0.57199999999999995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A4-4C36-B73B-29A62879A1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357150575"/>
        <c:axId val="1354998303"/>
      </c:barChart>
      <c:catAx>
        <c:axId val="13571505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4998303"/>
        <c:crosses val="autoZero"/>
        <c:auto val="1"/>
        <c:lblAlgn val="ctr"/>
        <c:lblOffset val="100"/>
        <c:noMultiLvlLbl val="0"/>
      </c:catAx>
      <c:valAx>
        <c:axId val="1354998303"/>
        <c:scaling>
          <c:orientation val="minMax"/>
          <c:max val="0.70000000000000007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7150575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545422876337182"/>
          <c:y val="0"/>
          <c:w val="0.88454577123662814"/>
          <c:h val="0.906479438448667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1.269889942871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14A-4927-BBDF-78C93D775A2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314A-4927-BBDF-78C93D775A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Other neighborhoods</c:v>
                </c:pt>
                <c:pt idx="1">
                  <c:v>Minority neighborhoods</c:v>
                </c:pt>
              </c:strCache>
              <c:extLst/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0.626</c:v>
                </c:pt>
                <c:pt idx="1">
                  <c:v>0.66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314A-4927-BBDF-78C93D775A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357150575"/>
        <c:axId val="1354998303"/>
      </c:barChart>
      <c:catAx>
        <c:axId val="13571505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4998303"/>
        <c:crosses val="autoZero"/>
        <c:auto val="1"/>
        <c:lblAlgn val="ctr"/>
        <c:lblOffset val="100"/>
        <c:noMultiLvlLbl val="0"/>
      </c:catAx>
      <c:valAx>
        <c:axId val="1354998303"/>
        <c:scaling>
          <c:orientation val="minMax"/>
          <c:max val="0.8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7150575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45997035123359"/>
          <c:y val="0"/>
          <c:w val="0.88254002964876621"/>
          <c:h val="0.906479438448667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1.269889942871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DA4-4C36-B73B-29A62879A1A3}"/>
                </c:ext>
              </c:extLst>
            </c:dLbl>
            <c:dLbl>
              <c:idx val="1"/>
              <c:layout>
                <c:manualLayout>
                  <c:x val="0"/>
                  <c:y val="7.867377084622623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DA4-4C36-B73B-29A62879A1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Other neighborhoods</c:v>
                </c:pt>
                <c:pt idx="1">
                  <c:v>Minority neighborhoods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0.66</c:v>
                </c:pt>
                <c:pt idx="1">
                  <c:v>0.70199999999999996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A4-4C36-B73B-29A62879A1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357150575"/>
        <c:axId val="1354998303"/>
      </c:barChart>
      <c:catAx>
        <c:axId val="13571505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4998303"/>
        <c:crosses val="autoZero"/>
        <c:auto val="1"/>
        <c:lblAlgn val="ctr"/>
        <c:lblOffset val="100"/>
        <c:noMultiLvlLbl val="0"/>
      </c:catAx>
      <c:valAx>
        <c:axId val="1354998303"/>
        <c:scaling>
          <c:orientation val="minMax"/>
          <c:max val="0.8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7150575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260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105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260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D53B4-B4FE-442B-BCF3-9023F49641CC}" type="datetimeFigureOut">
              <a:rPr lang="en-US" sz="1050" smtClean="0"/>
              <a:t>4/15/2021</a:t>
            </a:fld>
            <a:endParaRPr lang="en-US" sz="10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092628"/>
            <a:ext cx="3066733" cy="4260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sz="10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092628"/>
            <a:ext cx="3066733" cy="4260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3EEC0-60C9-482C-B113-4433E60F7642}" type="slidenum">
              <a:rPr lang="en-US" sz="1050" smtClean="0"/>
              <a:t>‹#›</a:t>
            </a:fld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262560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22425" y="298450"/>
            <a:ext cx="3832225" cy="2874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" y="8261638"/>
            <a:ext cx="7075437" cy="2569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5F8523C-8729-40F0-9536-D6C4CA3AD2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Notes Placeholder 1"/>
          <p:cNvSpPr>
            <a:spLocks noGrp="1"/>
          </p:cNvSpPr>
          <p:nvPr>
            <p:ph type="body" sz="quarter" idx="3"/>
          </p:nvPr>
        </p:nvSpPr>
        <p:spPr>
          <a:xfrm>
            <a:off x="707708" y="3363669"/>
            <a:ext cx="5661660" cy="47925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48429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71450" indent="-171450" algn="l" defTabSz="914400" rtl="0" eaLnBrk="1" latinLnBrk="0" hangingPunct="1">
      <a:lnSpc>
        <a:spcPct val="90000"/>
      </a:lnSpc>
      <a:spcBef>
        <a:spcPts val="1200"/>
      </a:spcBef>
      <a:buClr>
        <a:srgbClr val="337DBE"/>
      </a:buClr>
      <a:buSzPct val="77000"/>
      <a:buFont typeface="Wingdings 3" panose="05040102010807070707" pitchFamily="18" charset="2"/>
      <a:buChar char="y"/>
      <a:defRPr lang="en-US" sz="1200" kern="1200" dirty="0" smtClean="0">
        <a:solidFill>
          <a:schemeClr val="tx1"/>
        </a:solidFill>
        <a:effectLst/>
        <a:latin typeface="+mn-lt"/>
        <a:ea typeface="+mn-ea"/>
        <a:cs typeface="+mn-cs"/>
      </a:defRPr>
    </a:lvl1pPr>
    <a:lvl2pPr marL="342900" indent="-142875" algn="l" defTabSz="914400" rtl="0" eaLnBrk="1" latinLnBrk="0" hangingPunct="1">
      <a:lnSpc>
        <a:spcPct val="90000"/>
      </a:lnSpc>
      <a:spcBef>
        <a:spcPts val="600"/>
      </a:spcBef>
      <a:buClr>
        <a:srgbClr val="337DBE"/>
      </a:buClr>
      <a:buFont typeface="Wingdings" panose="05000000000000000000" pitchFamily="2" charset="2"/>
      <a:buChar char="w"/>
      <a:defRPr lang="en-US" sz="1100" kern="1200" dirty="0" smtClean="0">
        <a:solidFill>
          <a:schemeClr val="tx1"/>
        </a:solidFill>
        <a:effectLst/>
        <a:latin typeface="+mn-lt"/>
        <a:ea typeface="+mn-ea"/>
        <a:cs typeface="+mn-cs"/>
      </a:defRPr>
    </a:lvl2pPr>
    <a:lvl3pPr marL="514350" indent="-119063" algn="l" defTabSz="914400" rtl="0" eaLnBrk="1" latinLnBrk="0" hangingPunct="1">
      <a:lnSpc>
        <a:spcPct val="90000"/>
      </a:lnSpc>
      <a:spcBef>
        <a:spcPts val="300"/>
      </a:spcBef>
      <a:buClr>
        <a:srgbClr val="337DBE"/>
      </a:buClr>
      <a:buFont typeface="Arial" pitchFamily="34" charset="0"/>
      <a:buChar char="–"/>
      <a:defRPr lang="en-US" sz="1000" kern="1200" dirty="0" smtClean="0">
        <a:solidFill>
          <a:schemeClr val="tx1"/>
        </a:solidFill>
        <a:effectLst/>
        <a:latin typeface="+mn-lt"/>
        <a:ea typeface="+mn-ea"/>
        <a:cs typeface="+mn-cs"/>
      </a:defRPr>
    </a:lvl3pPr>
    <a:lvl4pPr marL="685800" indent="-107950" algn="l" defTabSz="914400" rtl="0" eaLnBrk="1" latinLnBrk="0" hangingPunct="1">
      <a:lnSpc>
        <a:spcPct val="90000"/>
      </a:lnSpc>
      <a:spcBef>
        <a:spcPts val="200"/>
      </a:spcBef>
      <a:buClr>
        <a:srgbClr val="337DBE"/>
      </a:buClr>
      <a:buFont typeface="Wingdings" pitchFamily="2" charset="2"/>
      <a:buChar char="§"/>
      <a:defRPr lang="en-US" sz="900" kern="1200" dirty="0" smtClean="0">
        <a:solidFill>
          <a:schemeClr val="tx1"/>
        </a:solidFill>
        <a:effectLst/>
        <a:latin typeface="+mn-lt"/>
        <a:ea typeface="+mn-ea"/>
        <a:cs typeface="+mn-cs"/>
      </a:defRPr>
    </a:lvl4pPr>
    <a:lvl5pPr marL="800100" indent="-95250" algn="l" defTabSz="914400" rtl="0" eaLnBrk="1" latinLnBrk="0" hangingPunct="1">
      <a:lnSpc>
        <a:spcPct val="90000"/>
      </a:lnSpc>
      <a:spcBef>
        <a:spcPts val="100"/>
      </a:spcBef>
      <a:buClr>
        <a:srgbClr val="337DBE"/>
      </a:buClr>
      <a:buSzPct val="100000"/>
      <a:buFont typeface="Arial" panose="020B0604020202020204" pitchFamily="34" charset="0"/>
      <a:buChar char="»"/>
      <a:defRPr lang="en-US" sz="800" kern="1200" dirty="0">
        <a:solidFill>
          <a:schemeClr val="tx1"/>
        </a:solidFill>
        <a:effectLst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438143-1DA2-4BA3-AF43-18D3330F40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4500" y="307975"/>
            <a:ext cx="3965575" cy="2973388"/>
          </a:xfrm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494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20838" y="298450"/>
            <a:ext cx="3835400" cy="2876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8523C-8729-40F0-9536-D6C4CA3AD23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351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20838" y="298450"/>
            <a:ext cx="3835400" cy="2876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8523C-8729-40F0-9536-D6C4CA3AD23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480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A3D68F1-0777-4B1E-A52C-51505E82C0D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>
          <a:xfrm>
            <a:off x="1714500" y="307975"/>
            <a:ext cx="3965575" cy="2973388"/>
          </a:xfrm>
        </p:spPr>
      </p:sp>
      <p:sp>
        <p:nvSpPr>
          <p:cNvPr id="4" name="Notes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976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399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081" y="3351344"/>
            <a:ext cx="7772400" cy="1380744"/>
          </a:xfrm>
        </p:spPr>
        <p:txBody>
          <a:bodyPr lIns="0" tIns="0" rIns="0" bIns="0"/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4081" y="4933256"/>
            <a:ext cx="777240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000">
                <a:solidFill>
                  <a:srgbClr val="072C4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13" descr="III_logo-4c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081" y="2243432"/>
            <a:ext cx="2539653" cy="75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1434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Left One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5"/>
          </p:nvPr>
        </p:nvSpPr>
        <p:spPr>
          <a:xfrm>
            <a:off x="357188" y="2377439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36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37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884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7"/>
          </p:nvPr>
        </p:nvSpPr>
        <p:spPr>
          <a:xfrm>
            <a:off x="357188" y="237744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38"/>
          </p:nvPr>
        </p:nvSpPr>
        <p:spPr>
          <a:xfrm>
            <a:off x="4668837" y="2378075"/>
            <a:ext cx="4151376" cy="14160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39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40"/>
          </p:nvPr>
        </p:nvSpPr>
        <p:spPr>
          <a:xfrm>
            <a:off x="4668838" y="4708525"/>
            <a:ext cx="4152900" cy="14176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1593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D8FF3-5AB6-4EC6-BDC2-E6058C96F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987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3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49112-2361-4913-9798-B6AEBB59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934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90DBB-527D-49DE-BE17-F2C090C1D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21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4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D1549-189B-430A-BC2E-B6FA9183E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509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 content industry outlo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nip Single Corner Rectangle 4">
            <a:extLst>
              <a:ext uri="{FF2B5EF4-FFF2-40B4-BE49-F238E27FC236}">
                <a16:creationId xmlns:a16="http://schemas.microsoft.com/office/drawing/2014/main" id="{0AE12BB4-A9EB-3C4A-833B-2BDCD4429576}"/>
              </a:ext>
            </a:extLst>
          </p:cNvPr>
          <p:cNvSpPr/>
          <p:nvPr userDrawn="1"/>
        </p:nvSpPr>
        <p:spPr>
          <a:xfrm>
            <a:off x="4637524" y="3845299"/>
            <a:ext cx="4148574" cy="2212848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sz="1500" b="1" dirty="0" err="1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36E845-799B-A041-94CD-1E4A67B7B47E}"/>
              </a:ext>
            </a:extLst>
          </p:cNvPr>
          <p:cNvSpPr/>
          <p:nvPr userDrawn="1"/>
        </p:nvSpPr>
        <p:spPr>
          <a:xfrm>
            <a:off x="4637524" y="1431288"/>
            <a:ext cx="4148574" cy="221284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sz="1500" b="1" dirty="0" err="1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19D6B3-F04A-4B4D-907B-A6E0FA4A224E}"/>
              </a:ext>
            </a:extLst>
          </p:cNvPr>
          <p:cNvSpPr/>
          <p:nvPr userDrawn="1"/>
        </p:nvSpPr>
        <p:spPr>
          <a:xfrm>
            <a:off x="356617" y="3845304"/>
            <a:ext cx="4127310" cy="221284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sz="1500" b="1" dirty="0" err="1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DAAF6BC-F00A-8145-AD2C-E9D3525074FE}"/>
              </a:ext>
            </a:extLst>
          </p:cNvPr>
          <p:cNvSpPr/>
          <p:nvPr userDrawn="1"/>
        </p:nvSpPr>
        <p:spPr>
          <a:xfrm>
            <a:off x="356617" y="1431288"/>
            <a:ext cx="4127310" cy="221284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sz="1500" b="1" dirty="0" err="1">
              <a:solidFill>
                <a:schemeClr val="bg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3FD8824-D1D6-684D-B694-F753996194BE}"/>
              </a:ext>
            </a:extLst>
          </p:cNvPr>
          <p:cNvCxnSpPr>
            <a:cxnSpLocks/>
          </p:cNvCxnSpPr>
          <p:nvPr userDrawn="1"/>
        </p:nvCxnSpPr>
        <p:spPr>
          <a:xfrm>
            <a:off x="4620961" y="4256142"/>
            <a:ext cx="4194427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D23E4F7A-B309-8F40-B79A-77C7918234A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7952" y="6293757"/>
            <a:ext cx="7680960" cy="415019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150"/>
              </a:spcBef>
              <a:buNone/>
              <a:defRPr sz="7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370289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>
          <a:xfrm>
            <a:off x="0" y="0"/>
            <a:ext cx="9144229" cy="6858000"/>
          </a:xfrm>
          <a:custGeom>
            <a:avLst/>
            <a:gdLst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4000 w 9144000"/>
              <a:gd name="connsiteY4" fmla="*/ 2215299 h 6862713"/>
              <a:gd name="connsiteX5" fmla="*/ 4515439 w 9144000"/>
              <a:gd name="connsiteY5" fmla="*/ 6862713 h 6862713"/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1619 w 9144000"/>
              <a:gd name="connsiteY4" fmla="*/ 2234362 h 6862713"/>
              <a:gd name="connsiteX5" fmla="*/ 4515439 w 9144000"/>
              <a:gd name="connsiteY5" fmla="*/ 6862713 h 6862713"/>
              <a:gd name="connsiteX0" fmla="*/ 4515439 w 9144229"/>
              <a:gd name="connsiteY0" fmla="*/ 6862713 h 6862713"/>
              <a:gd name="connsiteX1" fmla="*/ 0 w 9144229"/>
              <a:gd name="connsiteY1" fmla="*/ 6862713 h 6862713"/>
              <a:gd name="connsiteX2" fmla="*/ 0 w 9144229"/>
              <a:gd name="connsiteY2" fmla="*/ 0 h 6862713"/>
              <a:gd name="connsiteX3" fmla="*/ 9144000 w 9144229"/>
              <a:gd name="connsiteY3" fmla="*/ 0 h 6862713"/>
              <a:gd name="connsiteX4" fmla="*/ 9144000 w 9144229"/>
              <a:gd name="connsiteY4" fmla="*/ 2231980 h 6862713"/>
              <a:gd name="connsiteX5" fmla="*/ 4515439 w 9144229"/>
              <a:gd name="connsiteY5" fmla="*/ 6862713 h 686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229" h="6862713">
                <a:moveTo>
                  <a:pt x="4515439" y="6862713"/>
                </a:moveTo>
                <a:lnTo>
                  <a:pt x="0" y="6862713"/>
                </a:lnTo>
                <a:lnTo>
                  <a:pt x="0" y="0"/>
                </a:lnTo>
                <a:lnTo>
                  <a:pt x="9144000" y="0"/>
                </a:lnTo>
                <a:cubicBezTo>
                  <a:pt x="9143206" y="744787"/>
                  <a:pt x="9144794" y="1487193"/>
                  <a:pt x="9144000" y="2231980"/>
                </a:cubicBezTo>
                <a:lnTo>
                  <a:pt x="4515439" y="68627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704080" y="1960694"/>
            <a:ext cx="7772400" cy="1380744"/>
          </a:xfrm>
        </p:spPr>
        <p:txBody>
          <a:bodyPr lIns="0" tIns="0" rIns="0" bIns="0" anchor="b" anchorCtr="0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704080" y="3542606"/>
            <a:ext cx="694944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5948277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841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0169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8882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15386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8467724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1"/>
          </p:nvPr>
        </p:nvSpPr>
        <p:spPr>
          <a:xfrm>
            <a:off x="352425" y="2377440"/>
            <a:ext cx="8467725" cy="37465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193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79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3"/>
          </p:nvPr>
        </p:nvSpPr>
        <p:spPr>
          <a:xfrm>
            <a:off x="357188" y="2377440"/>
            <a:ext cx="4148137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4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5937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eft Two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37"/>
          </p:nvPr>
        </p:nvSpPr>
        <p:spPr>
          <a:xfrm>
            <a:off x="352425" y="2381250"/>
            <a:ext cx="4152900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38"/>
          </p:nvPr>
        </p:nvSpPr>
        <p:spPr>
          <a:xfrm>
            <a:off x="4668837" y="2381249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9"/>
          </p:nvPr>
        </p:nvSpPr>
        <p:spPr>
          <a:xfrm>
            <a:off x="4668837" y="4712970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7520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>
            <a:spLocks noChangeAspect="1"/>
          </p:cNvSpPr>
          <p:nvPr userDrawn="1"/>
        </p:nvSpPr>
        <p:spPr>
          <a:xfrm rot="5400000">
            <a:off x="0" y="0"/>
            <a:ext cx="768096" cy="768096"/>
          </a:xfrm>
          <a:prstGeom prst="rtTriangle">
            <a:avLst/>
          </a:prstGeom>
          <a:solidFill>
            <a:srgbClr val="337D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 bwMode="gray">
          <a:xfrm>
            <a:off x="8620125" y="6662377"/>
            <a:ext cx="438150" cy="120184"/>
          </a:xfrm>
          <a:prstGeom prst="rect">
            <a:avLst/>
          </a:prstGeom>
        </p:spPr>
        <p:txBody>
          <a:bodyPr wrap="square" lIns="0" tIns="0" rIns="0" bIns="0" anchor="b" anchorCtr="0"/>
          <a:lstStyle>
            <a:defPPr>
              <a:defRPr lang="en-US"/>
            </a:defPPr>
            <a:lvl1pPr marL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9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C0926A-889A-463A-A5EA-682F15689E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pPr/>
              <a:t>‹#›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6616" y="231310"/>
            <a:ext cx="8458200" cy="95097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56616" y="1883664"/>
            <a:ext cx="8458200" cy="4041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469900" y="6403975"/>
            <a:ext cx="330200" cy="304800"/>
          </a:xfrm>
          <a:prstGeom prst="rect">
            <a:avLst/>
          </a:prstGeom>
        </p:spPr>
      </p:pic>
    </p:spTree>
    <p:custDataLst>
      <p:tags r:id="rId18"/>
    </p:custDataLst>
    <p:extLst>
      <p:ext uri="{BB962C8B-B14F-4D97-AF65-F5344CB8AC3E}">
        <p14:creationId xmlns:p14="http://schemas.microsoft.com/office/powerpoint/2010/main" val="163367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4" r:id="rId3"/>
    <p:sldLayoutId id="2147483664" r:id="rId4"/>
    <p:sldLayoutId id="2147483650" r:id="rId5"/>
    <p:sldLayoutId id="2147483665" r:id="rId6"/>
    <p:sldLayoutId id="2147483655" r:id="rId7"/>
    <p:sldLayoutId id="2147483656" r:id="rId8"/>
    <p:sldLayoutId id="2147483658" r:id="rId9"/>
    <p:sldLayoutId id="2147483659" r:id="rId10"/>
    <p:sldLayoutId id="2147483657" r:id="rId11"/>
    <p:sldLayoutId id="2147483666" r:id="rId12"/>
    <p:sldLayoutId id="2147483667" r:id="rId13"/>
    <p:sldLayoutId id="2147483668" r:id="rId14"/>
    <p:sldLayoutId id="2147483669" r:id="rId15"/>
    <p:sldLayoutId id="2147483670" r:id="rId16"/>
  </p:sldLayoutIdLst>
  <p:txStyles>
    <p:titleStyle>
      <a:lvl1pPr algn="l" defTabSz="914400" rtl="0" eaLnBrk="1" latinLnBrk="0" hangingPunct="1">
        <a:lnSpc>
          <a:spcPct val="90000"/>
        </a:lnSpc>
        <a:spcBef>
          <a:spcPts val="0"/>
        </a:spcBef>
        <a:buNone/>
        <a:defRPr sz="3000" b="0" kern="1200">
          <a:solidFill>
            <a:srgbClr val="337DBE"/>
          </a:solidFill>
          <a:latin typeface="+mj-lt"/>
          <a:ea typeface="+mj-ea"/>
          <a:cs typeface="+mj-cs"/>
        </a:defRPr>
      </a:lvl1pPr>
    </p:titleStyle>
    <p:bodyStyle>
      <a:lvl1pPr marL="292608" indent="-292608" algn="l" defTabSz="914400" rtl="0" eaLnBrk="1" latinLnBrk="0" hangingPunct="1">
        <a:lnSpc>
          <a:spcPct val="90000"/>
        </a:lnSpc>
        <a:spcBef>
          <a:spcPts val="2000"/>
        </a:spcBef>
        <a:buClr>
          <a:srgbClr val="337DBE"/>
        </a:buClr>
        <a:buSzPct val="77000"/>
        <a:buFont typeface="Wingdings 3" panose="05040102010807070707" pitchFamily="18" charset="2"/>
        <a:buChar char="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6928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337DBE"/>
        </a:buClr>
        <a:buFont typeface="Wingdings" panose="05000000000000000000" pitchFamily="2" charset="2"/>
        <a:buChar char="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37DBE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728" indent="-219456" algn="l" defTabSz="914400" rtl="0" eaLnBrk="1" latinLnBrk="0" hangingPunct="1">
        <a:lnSpc>
          <a:spcPct val="90000"/>
        </a:lnSpc>
        <a:spcBef>
          <a:spcPts val="200"/>
        </a:spcBef>
        <a:buClr>
          <a:srgbClr val="337DBE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173736" algn="l" defTabSz="914400" rtl="0" eaLnBrk="1" latinLnBrk="0" hangingPunct="1">
        <a:lnSpc>
          <a:spcPct val="90000"/>
        </a:lnSpc>
        <a:spcBef>
          <a:spcPts val="100"/>
        </a:spcBef>
        <a:buClr>
          <a:srgbClr val="337DBE"/>
        </a:buClr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4" Type="http://schemas.openxmlformats.org/officeDocument/2006/relationships/hyperlink" Target="mailto:jamesl@iii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4081" y="3362633"/>
            <a:ext cx="7772400" cy="1380744"/>
          </a:xfrm>
        </p:spPr>
        <p:txBody>
          <a:bodyPr anchor="t"/>
          <a:lstStyle/>
          <a:p>
            <a:r>
              <a:rPr lang="en-US" dirty="0"/>
              <a:t>Rating Automobile Insurance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Presentation to National Council of Insurance Legislators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April 15, 2021</a:t>
            </a:r>
            <a:endParaRPr lang="en-US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gray">
          <a:xfrm>
            <a:off x="704081" y="5635979"/>
            <a:ext cx="7772400" cy="1222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182880" anchor="b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11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James Lynch, chief actuary</a:t>
            </a:r>
            <a:br>
              <a:rPr lang="en-US" altLang="en-US" sz="11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</a:br>
            <a:r>
              <a:rPr lang="en-US" altLang="en-US" sz="11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Insurance Information Institute </a:t>
            </a:r>
            <a:r>
              <a:rPr lang="en-US" altLang="en-US" sz="11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1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110 William Street </a:t>
            </a:r>
            <a:r>
              <a:rPr lang="en-US" altLang="en-US" sz="11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1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New York, NY 10038 </a:t>
            </a:r>
            <a:br>
              <a:rPr lang="en-US" altLang="en-US" sz="11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</a:br>
            <a:r>
              <a:rPr lang="en-US" altLang="en-US" sz="11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Tel: 212.346.5533 </a:t>
            </a:r>
            <a:r>
              <a:rPr lang="en-US" altLang="en-US" sz="11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1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</a:t>
            </a:r>
            <a:r>
              <a:rPr lang="en-US" altLang="en-US" sz="1100" spc="50" dirty="0">
                <a:solidFill>
                  <a:schemeClr val="accent1"/>
                </a:solidFill>
                <a:sym typeface="Symbol" panose="05050102010706020507" pitchFamily="18" charset="2"/>
                <a:hlinkClick r:id="rId4"/>
              </a:rPr>
              <a:t>j</a:t>
            </a:r>
            <a:r>
              <a:rPr lang="en-US" altLang="en-US" sz="1100" spc="50" dirty="0">
                <a:solidFill>
                  <a:schemeClr val="accent1"/>
                </a:solidFill>
                <a:latin typeface="+mn-lt"/>
                <a:sym typeface="Symbol" panose="05050102010706020507" pitchFamily="18" charset="2"/>
                <a:hlinkClick r:id="rId4"/>
              </a:rPr>
              <a:t>amesl@iii.org</a:t>
            </a:r>
            <a:r>
              <a:rPr lang="en-US" altLang="en-US" sz="11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</a:t>
            </a:r>
            <a:r>
              <a:rPr lang="en-US" altLang="en-US" sz="11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1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www.iii.org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153510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5F1F3-0674-4908-99B4-441AE4B90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640080"/>
          </a:xfrm>
        </p:spPr>
        <p:txBody>
          <a:bodyPr/>
          <a:lstStyle/>
          <a:p>
            <a:r>
              <a:rPr lang="en-US" dirty="0"/>
              <a:t>Looking for Rate Disparities: Illinois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A07154F-48C4-4BEB-A977-4FEEFDD21C15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33375" y="1337309"/>
            <a:ext cx="3956523" cy="640080"/>
          </a:xfrm>
        </p:spPr>
        <p:txBody>
          <a:bodyPr/>
          <a:lstStyle/>
          <a:p>
            <a:r>
              <a:rPr lang="en-US" dirty="0"/>
              <a:t>Chicago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64FBDCE3-F8C8-4AE8-BB2A-9E174278654D}"/>
              </a:ext>
            </a:extLst>
          </p:cNvPr>
          <p:cNvGraphicFramePr>
            <a:graphicFrameLocks noGrp="1"/>
          </p:cNvGraphicFramePr>
          <p:nvPr>
            <p:ph sz="quarter" idx="33"/>
            <p:extLst>
              <p:ext uri="{D42A27DB-BD31-4B8C-83A1-F6EECF244321}">
                <p14:modId xmlns:p14="http://schemas.microsoft.com/office/powerpoint/2010/main" val="3710904390"/>
              </p:ext>
            </p:extLst>
          </p:nvPr>
        </p:nvGraphicFramePr>
        <p:xfrm>
          <a:off x="357189" y="2149813"/>
          <a:ext cx="3932710" cy="3370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684533A5-2078-45F6-BFA9-2E6F20F15885}"/>
              </a:ext>
            </a:extLst>
          </p:cNvPr>
          <p:cNvSpPr txBox="1">
            <a:spLocks/>
          </p:cNvSpPr>
          <p:nvPr/>
        </p:nvSpPr>
        <p:spPr bwMode="gray">
          <a:xfrm>
            <a:off x="446595" y="5653677"/>
            <a:ext cx="8364030" cy="640080"/>
          </a:xfrm>
          <a:prstGeom prst="snip1Rect">
            <a:avLst/>
          </a:prstGeom>
          <a:solidFill>
            <a:schemeClr val="accent2"/>
          </a:solidFill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9144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None/>
              <a:defRPr kumimoji="0" lang="en-US" sz="2000" b="1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eaLnBrk="1" hangingPunct="1">
              <a:spcBef>
                <a:spcPts val="0"/>
              </a:spcBef>
              <a:buClr>
                <a:schemeClr val="accent2"/>
              </a:buClr>
              <a:buSzPct val="90000"/>
            </a:pPr>
            <a:r>
              <a:rPr lang="en-US" dirty="0">
                <a:solidFill>
                  <a:schemeClr val="bg1"/>
                </a:solidFill>
              </a:rPr>
              <a:t>Analysis Shows No Indication of Overcharging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DBDE5A05-D2FE-46CD-BC01-0143F18C75D9}"/>
              </a:ext>
            </a:extLst>
          </p:cNvPr>
          <p:cNvSpPr txBox="1">
            <a:spLocks/>
          </p:cNvSpPr>
          <p:nvPr/>
        </p:nvSpPr>
        <p:spPr bwMode="gray">
          <a:xfrm>
            <a:off x="4854102" y="1337309"/>
            <a:ext cx="3956523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lIns="91440" tIns="45720" rIns="91440" bIns="9144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rgbClr val="337DBE"/>
              </a:buClr>
              <a:buSzPct val="77000"/>
              <a:buFontTx/>
              <a:buNone/>
              <a:defRPr sz="20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566928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337DBE"/>
              </a:buClr>
              <a:buFont typeface="Wingdings" panose="05000000000000000000" pitchFamily="2" charset="2"/>
              <a:buChar char="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37DBE"/>
              </a:buClr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2728" indent="-219456" algn="l" defTabSz="914400" rtl="0" eaLnBrk="1" latinLnBrk="0" hangingPunct="1">
              <a:lnSpc>
                <a:spcPct val="90000"/>
              </a:lnSpc>
              <a:spcBef>
                <a:spcPts val="200"/>
              </a:spcBef>
              <a:buClr>
                <a:srgbClr val="337DBE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173736" algn="l" defTabSz="914400" rtl="0" eaLnBrk="1" latinLnBrk="0" hangingPunct="1">
              <a:lnSpc>
                <a:spcPct val="90000"/>
              </a:lnSpc>
              <a:spcBef>
                <a:spcPts val="100"/>
              </a:spcBef>
              <a:buClr>
                <a:srgbClr val="337DBE"/>
              </a:buClr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Rest of Illinois</a:t>
            </a:r>
          </a:p>
        </p:txBody>
      </p:sp>
      <p:graphicFrame>
        <p:nvGraphicFramePr>
          <p:cNvPr id="15" name="Content Placeholder 7">
            <a:extLst>
              <a:ext uri="{FF2B5EF4-FFF2-40B4-BE49-F238E27FC236}">
                <a16:creationId xmlns:a16="http://schemas.microsoft.com/office/drawing/2014/main" id="{6FEB0A01-6725-4F94-A61B-45F72C9EF5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1176501"/>
              </p:ext>
            </p:extLst>
          </p:nvPr>
        </p:nvGraphicFramePr>
        <p:xfrm>
          <a:off x="4877915" y="2149813"/>
          <a:ext cx="3932710" cy="3370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815FFC0-D7F8-4665-9254-0813A021920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APCIA.</a:t>
            </a:r>
          </a:p>
        </p:txBody>
      </p:sp>
    </p:spTree>
    <p:extLst>
      <p:ext uri="{BB962C8B-B14F-4D97-AF65-F5344CB8AC3E}">
        <p14:creationId xmlns:p14="http://schemas.microsoft.com/office/powerpoint/2010/main" val="799658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5F1F3-0674-4908-99B4-441AE4B90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640080"/>
          </a:xfrm>
        </p:spPr>
        <p:txBody>
          <a:bodyPr/>
          <a:lstStyle/>
          <a:p>
            <a:r>
              <a:rPr lang="en-US" dirty="0"/>
              <a:t>Looking for Rate Disparities: MO and TX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A07154F-48C4-4BEB-A977-4FEEFDD21C15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33375" y="1337309"/>
            <a:ext cx="3956523" cy="640080"/>
          </a:xfrm>
        </p:spPr>
        <p:txBody>
          <a:bodyPr/>
          <a:lstStyle/>
          <a:p>
            <a:r>
              <a:rPr lang="en-US" dirty="0"/>
              <a:t>Missouri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64FBDCE3-F8C8-4AE8-BB2A-9E174278654D}"/>
              </a:ext>
            </a:extLst>
          </p:cNvPr>
          <p:cNvGraphicFramePr>
            <a:graphicFrameLocks noGrp="1"/>
          </p:cNvGraphicFramePr>
          <p:nvPr>
            <p:ph sz="quarter" idx="33"/>
            <p:extLst>
              <p:ext uri="{D42A27DB-BD31-4B8C-83A1-F6EECF244321}">
                <p14:modId xmlns:p14="http://schemas.microsoft.com/office/powerpoint/2010/main" val="3131186520"/>
              </p:ext>
            </p:extLst>
          </p:nvPr>
        </p:nvGraphicFramePr>
        <p:xfrm>
          <a:off x="357189" y="2149813"/>
          <a:ext cx="3932710" cy="3370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684533A5-2078-45F6-BFA9-2E6F20F15885}"/>
              </a:ext>
            </a:extLst>
          </p:cNvPr>
          <p:cNvSpPr txBox="1">
            <a:spLocks/>
          </p:cNvSpPr>
          <p:nvPr/>
        </p:nvSpPr>
        <p:spPr bwMode="gray">
          <a:xfrm>
            <a:off x="446595" y="5653677"/>
            <a:ext cx="8364030" cy="640080"/>
          </a:xfrm>
          <a:prstGeom prst="snip1Rect">
            <a:avLst/>
          </a:prstGeom>
          <a:solidFill>
            <a:schemeClr val="accent2"/>
          </a:solidFill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9144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None/>
              <a:defRPr kumimoji="0" lang="en-US" sz="2000" b="1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eaLnBrk="1" hangingPunct="1">
              <a:spcBef>
                <a:spcPts val="0"/>
              </a:spcBef>
              <a:buClr>
                <a:schemeClr val="accent2"/>
              </a:buClr>
              <a:buSzPct val="90000"/>
            </a:pPr>
            <a:r>
              <a:rPr lang="en-US" dirty="0">
                <a:solidFill>
                  <a:schemeClr val="bg1"/>
                </a:solidFill>
              </a:rPr>
              <a:t>Analysis Shows No Indication of Overcharging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DBDE5A05-D2FE-46CD-BC01-0143F18C75D9}"/>
              </a:ext>
            </a:extLst>
          </p:cNvPr>
          <p:cNvSpPr txBox="1">
            <a:spLocks/>
          </p:cNvSpPr>
          <p:nvPr/>
        </p:nvSpPr>
        <p:spPr bwMode="gray">
          <a:xfrm>
            <a:off x="4854102" y="1337309"/>
            <a:ext cx="3956523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lIns="91440" tIns="45720" rIns="91440" bIns="9144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rgbClr val="337DBE"/>
              </a:buClr>
              <a:buSzPct val="77000"/>
              <a:buFontTx/>
              <a:buNone/>
              <a:defRPr sz="20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566928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337DBE"/>
              </a:buClr>
              <a:buFont typeface="Wingdings" panose="05000000000000000000" pitchFamily="2" charset="2"/>
              <a:buChar char="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37DBE"/>
              </a:buClr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2728" indent="-219456" algn="l" defTabSz="914400" rtl="0" eaLnBrk="1" latinLnBrk="0" hangingPunct="1">
              <a:lnSpc>
                <a:spcPct val="90000"/>
              </a:lnSpc>
              <a:spcBef>
                <a:spcPts val="200"/>
              </a:spcBef>
              <a:buClr>
                <a:srgbClr val="337DBE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173736" algn="l" defTabSz="914400" rtl="0" eaLnBrk="1" latinLnBrk="0" hangingPunct="1">
              <a:lnSpc>
                <a:spcPct val="90000"/>
              </a:lnSpc>
              <a:spcBef>
                <a:spcPts val="100"/>
              </a:spcBef>
              <a:buClr>
                <a:srgbClr val="337DBE"/>
              </a:buClr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Texas</a:t>
            </a:r>
          </a:p>
        </p:txBody>
      </p:sp>
      <p:graphicFrame>
        <p:nvGraphicFramePr>
          <p:cNvPr id="15" name="Content Placeholder 7">
            <a:extLst>
              <a:ext uri="{FF2B5EF4-FFF2-40B4-BE49-F238E27FC236}">
                <a16:creationId xmlns:a16="http://schemas.microsoft.com/office/drawing/2014/main" id="{6FEB0A01-6725-4F94-A61B-45F72C9EF5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6473001"/>
              </p:ext>
            </p:extLst>
          </p:nvPr>
        </p:nvGraphicFramePr>
        <p:xfrm>
          <a:off x="4877915" y="2149813"/>
          <a:ext cx="3932710" cy="3370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815FFC0-D7F8-4665-9254-0813A021920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APCIA.</a:t>
            </a:r>
          </a:p>
        </p:txBody>
      </p:sp>
    </p:spTree>
    <p:extLst>
      <p:ext uri="{BB962C8B-B14F-4D97-AF65-F5344CB8AC3E}">
        <p14:creationId xmlns:p14="http://schemas.microsoft.com/office/powerpoint/2010/main" val="1863607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980EA61-0561-4176-B77A-B7933D1287D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6487" y="1183302"/>
            <a:ext cx="4196994" cy="464504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276DF2C-FBD0-4EC4-A2F0-F83553DD98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2407" y="3030082"/>
            <a:ext cx="5001593" cy="37702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Missouri Regulator Critique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1053737" y="6313713"/>
            <a:ext cx="7761079" cy="540265"/>
          </a:xfrm>
        </p:spPr>
        <p:txBody>
          <a:bodyPr/>
          <a:lstStyle/>
          <a:p>
            <a:endParaRPr lang="en-US" sz="1050" dirty="0">
              <a:effectLst/>
              <a:latin typeface="Arial" panose="020B0604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en-US" sz="1050" dirty="0">
              <a:latin typeface="Arial" panose="020B0604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en-US" sz="1050" dirty="0">
              <a:effectLst/>
              <a:latin typeface="Arial" panose="020B0604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21AA88-BD7C-4271-B2CF-16B6DF7ED7B7}"/>
              </a:ext>
            </a:extLst>
          </p:cNvPr>
          <p:cNvSpPr txBox="1"/>
          <p:nvPr/>
        </p:nvSpPr>
        <p:spPr>
          <a:xfrm>
            <a:off x="5373189" y="1548832"/>
            <a:ext cx="1201782" cy="5402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92608" indent="-292608">
              <a:lnSpc>
                <a:spcPct val="90000"/>
              </a:lnSpc>
              <a:spcBef>
                <a:spcPts val="1200"/>
              </a:spcBef>
              <a:buClr>
                <a:srgbClr val="337DBE"/>
              </a:buClr>
              <a:buSzPct val="77000"/>
              <a:buFont typeface="Wingdings 3" panose="05040102010807070707" pitchFamily="18" charset="2"/>
              <a:buChar char=""/>
            </a:pPr>
            <a:endParaRPr lang="en-US" sz="2000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20DAC94-327E-4A8D-BC65-3A133E36417D}"/>
              </a:ext>
            </a:extLst>
          </p:cNvPr>
          <p:cNvCxnSpPr>
            <a:cxnSpLocks/>
          </p:cNvCxnSpPr>
          <p:nvPr/>
        </p:nvCxnSpPr>
        <p:spPr>
          <a:xfrm flipH="1">
            <a:off x="6079067" y="2206766"/>
            <a:ext cx="859503" cy="15270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C5037321-36D4-4533-946A-3F4CE8C6751E}"/>
              </a:ext>
            </a:extLst>
          </p:cNvPr>
          <p:cNvSpPr txBox="1"/>
          <p:nvPr/>
        </p:nvSpPr>
        <p:spPr>
          <a:xfrm>
            <a:off x="5442131" y="1666500"/>
            <a:ext cx="3466011" cy="5402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  <a:buClr>
                <a:srgbClr val="337DBE"/>
              </a:buClr>
              <a:buSzPct val="77000"/>
            </a:pPr>
            <a:r>
              <a:rPr lang="en-US" sz="1200" b="1" i="0" u="none" strike="noStrike" baseline="0" dirty="0">
                <a:solidFill>
                  <a:srgbClr val="000000"/>
                </a:solidFill>
                <a:latin typeface="+mj-lt"/>
              </a:rPr>
              <a:t>“No evidence was found that would indicate that higher rated territories are charged more </a:t>
            </a:r>
            <a:r>
              <a:rPr lang="en-US" sz="1200" b="1" i="1" u="none" strike="noStrike" baseline="0" dirty="0">
                <a:solidFill>
                  <a:srgbClr val="000000"/>
                </a:solidFill>
                <a:latin typeface="+mj-lt"/>
              </a:rPr>
              <a:t>relative to risk </a:t>
            </a:r>
            <a:r>
              <a:rPr lang="en-US" sz="1200" b="1" i="0" u="none" strike="noStrike" baseline="0" dirty="0">
                <a:solidFill>
                  <a:srgbClr val="000000"/>
                </a:solidFill>
                <a:latin typeface="+mj-lt"/>
              </a:rPr>
              <a:t>than lower-rated territories.”</a:t>
            </a:r>
            <a:endParaRPr lang="en-US" sz="1400" b="1" dirty="0">
              <a:latin typeface="+mj-l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FE110BF-A946-4F2F-890F-2834A20FA32B}"/>
              </a:ext>
            </a:extLst>
          </p:cNvPr>
          <p:cNvSpPr txBox="1"/>
          <p:nvPr/>
        </p:nvSpPr>
        <p:spPr>
          <a:xfrm>
            <a:off x="737849" y="5920594"/>
            <a:ext cx="3466011" cy="4560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  <a:buClr>
                <a:srgbClr val="337DBE"/>
              </a:buClr>
              <a:buSzPct val="77000"/>
            </a:pPr>
            <a:r>
              <a:rPr lang="en-US" sz="1200" b="1" dirty="0">
                <a:latin typeface="+mj-lt"/>
              </a:rPr>
              <a:t>“It will merely be noted here that ProPublica got the analysis entirely wrong.”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9F178F1-71FF-4003-BEC3-D1251A1BDE43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4203860" y="6148620"/>
            <a:ext cx="249621" cy="4770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91329984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D103D-714A-435F-A773-8ACC0508C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California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8FFA6-7470-40F8-8D27-118AA230B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“For [redacted], while the underserved are charged 25 percent more than the non-underserved, they also experience losses 40 percent more than the non-underserved.”</a:t>
            </a:r>
          </a:p>
          <a:p>
            <a:pPr marL="0" marR="0" indent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Arial" panose="020B0604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marR="0" indent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“For [redacted]’s book of business, while the underserved are charged 25 percent more than the non-underserved, the underserved also experience losses 27 percent more than the non-underserved.”</a:t>
            </a:r>
            <a:endParaRPr lang="en-US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546F21-5F20-4372-BACA-3872EAF4013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Using corrected model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48982F-3DCB-4C25-94D9-03E41386B3E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z="1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Source: California Department of Insurance.</a:t>
            </a:r>
            <a:endParaRPr lang="en-US" sz="10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175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Thank you for your time!</a:t>
            </a:r>
            <a:br>
              <a:rPr lang="en-US" dirty="0"/>
            </a:br>
            <a:r>
              <a:rPr lang="en-US" dirty="0"/>
              <a:t>Questions?</a:t>
            </a:r>
            <a:br>
              <a:rPr lang="en-US" dirty="0"/>
            </a:b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9246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Custom 119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defRPr sz="2000" b="1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 marL="292608" indent="-292608">
          <a:lnSpc>
            <a:spcPct val="90000"/>
          </a:lnSpc>
          <a:spcBef>
            <a:spcPts val="1200"/>
          </a:spcBef>
          <a:buClr>
            <a:srgbClr val="337DBE"/>
          </a:buClr>
          <a:buSzPct val="77000"/>
          <a:buFont typeface="Wingdings 3" panose="05040102010807070707" pitchFamily="18" charset="2"/>
          <a:buChar char=""/>
          <a:defRPr sz="20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stom 121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ustom 120">
      <a:dk1>
        <a:sysClr val="windowText" lastClr="000000"/>
      </a:dk1>
      <a:lt1>
        <a:sysClr val="window" lastClr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2892</TotalTime>
  <Words>221</Words>
  <Application>Microsoft Office PowerPoint</Application>
  <PresentationFormat>On-screen Show (4:3)</PresentationFormat>
  <Paragraphs>31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Narrow</vt:lpstr>
      <vt:lpstr>Cambria</vt:lpstr>
      <vt:lpstr>Wingdings</vt:lpstr>
      <vt:lpstr>Wingdings 3</vt:lpstr>
      <vt:lpstr>Office Theme</vt:lpstr>
      <vt:lpstr>Rating Automobile Insurance</vt:lpstr>
      <vt:lpstr>Looking for Rate Disparities: Illinois</vt:lpstr>
      <vt:lpstr>Looking for Rate Disparities: MO and TX</vt:lpstr>
      <vt:lpstr>Missouri Regulator Critique</vt:lpstr>
      <vt:lpstr>California Analysis</vt:lpstr>
      <vt:lpstr>    Thank you for your time! Questions? </vt:lpstr>
    </vt:vector>
  </TitlesOfParts>
  <Company>eSlide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P016148</dc:title>
  <dc:subject>v2007 and v2010</dc:subject>
  <dc:creator>Call @ 866-2-eSlide</dc:creator>
  <dc:description>eSlide, LLC - P14228 - III PPT Template 4:3</dc:description>
  <cp:lastModifiedBy>Lewis, Charlene</cp:lastModifiedBy>
  <cp:revision>217</cp:revision>
  <cp:lastPrinted>2021-04-12T19:50:55Z</cp:lastPrinted>
  <dcterms:created xsi:type="dcterms:W3CDTF">2011-11-02T14:24:24Z</dcterms:created>
  <dcterms:modified xsi:type="dcterms:W3CDTF">2021-04-15T13:10:25Z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6E728A22-E780-452C-81BF-EB8721EF7DD3</vt:lpwstr>
  </property>
  <property fmtid="{D5CDD505-2E9C-101B-9397-08002B2CF9AE}" pid="3" name="ArticulatePath">
    <vt:lpwstr>P14228_III PPT Template 4x3_050116_415pm</vt:lpwstr>
  </property>
</Properties>
</file>