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68" r:id="rId2"/>
    <p:sldId id="334" r:id="rId3"/>
    <p:sldId id="5252" r:id="rId4"/>
    <p:sldId id="5254" r:id="rId5"/>
    <p:sldId id="5257" r:id="rId6"/>
    <p:sldId id="5250" r:id="rId7"/>
    <p:sldId id="5240" r:id="rId8"/>
    <p:sldId id="5256" r:id="rId9"/>
    <p:sldId id="5248" r:id="rId10"/>
    <p:sldId id="5247" r:id="rId11"/>
    <p:sldId id="543" r:id="rId12"/>
  </p:sldIdLst>
  <p:sldSz cx="9144000" cy="6858000" type="screen4x3"/>
  <p:notesSz cx="7010400" cy="92964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583">
          <p15:clr>
            <a:srgbClr val="A4A3A4"/>
          </p15:clr>
        </p15:guide>
        <p15:guide id="5" orient="horz" pos="1198">
          <p15:clr>
            <a:srgbClr val="A4A3A4"/>
          </p15:clr>
        </p15:guide>
        <p15:guide id="6" pos="772">
          <p15:clr>
            <a:srgbClr val="A4A3A4"/>
          </p15:clr>
        </p15:guide>
        <p15:guide id="7" pos="54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sian, Maria" initials="SM" lastIdx="1" clrIdx="0">
    <p:extLst>
      <p:ext uri="{19B8F6BF-5375-455C-9EA6-DF929625EA0E}">
        <p15:presenceInfo xmlns:p15="http://schemas.microsoft.com/office/powerpoint/2012/main" userId="S-1-12-1-3397793988-1324141259-1577748409-2443227216" providerId="AD"/>
      </p:ext>
    </p:extLst>
  </p:cmAuthor>
  <p:cmAuthor id="2" name="Lynch, James" initials="LJ" lastIdx="1" clrIdx="1">
    <p:extLst>
      <p:ext uri="{19B8F6BF-5375-455C-9EA6-DF929625EA0E}">
        <p15:presenceInfo xmlns:p15="http://schemas.microsoft.com/office/powerpoint/2012/main" userId="S-1-12-1-880524412-1118439724-3670997161-39377811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72AD"/>
    <a:srgbClr val="868686"/>
    <a:srgbClr val="43A892"/>
    <a:srgbClr val="A6DCF7"/>
    <a:srgbClr val="337DBE"/>
    <a:srgbClr val="072C44"/>
    <a:srgbClr val="444648"/>
    <a:srgbClr val="56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1512" y="102"/>
      </p:cViewPr>
      <p:guideLst>
        <p:guide orient="horz" pos="2160"/>
        <p:guide pos="2880"/>
        <p:guide orient="horz"/>
        <p:guide orient="horz" pos="3583"/>
        <p:guide orient="horz" pos="1198"/>
        <p:guide pos="772"/>
        <p:guide pos="548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298"/>
    </p:cViewPr>
  </p:sorterViewPr>
  <p:notesViewPr>
    <p:cSldViewPr snapToGrid="0">
      <p:cViewPr varScale="1">
        <p:scale>
          <a:sx n="50" d="100"/>
          <a:sy n="50" d="100"/>
        </p:scale>
        <p:origin x="2688" y="53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9/11 Losses by 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9/11 Losses by Line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A9-40D1-8239-824B0108F1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A9-40D1-8239-824B0108F1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A9-40D1-8239-824B0108F1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A9-40D1-8239-824B0108F17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9A9-40D1-8239-824B0108F17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9A9-40D1-8239-824B0108F17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9A9-40D1-8239-824B0108F17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9A9-40D1-8239-824B0108F17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9A9-40D1-8239-824B0108F178}"/>
              </c:ext>
            </c:extLst>
          </c:dPt>
          <c:dLbls>
            <c:dLbl>
              <c:idx val="0"/>
              <c:layout>
                <c:manualLayout>
                  <c:x val="8.5659666148918706E-2"/>
                  <c:y val="-0.101651695477800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797536778734049"/>
                      <c:h val="0.198582850776182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9A9-40D1-8239-824B0108F17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A9-40D1-8239-824B0108F17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A9-40D1-8239-824B0108F17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9A9-40D1-8239-824B0108F17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9A9-40D1-8239-824B0108F1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Business Interruption</c:v>
                </c:pt>
                <c:pt idx="1">
                  <c:v>Property - Other</c:v>
                </c:pt>
                <c:pt idx="2">
                  <c:v>Liability - Other</c:v>
                </c:pt>
                <c:pt idx="3">
                  <c:v>Property - WTC 1 &amp; 2</c:v>
                </c:pt>
                <c:pt idx="4">
                  <c:v>Aviation Liability</c:v>
                </c:pt>
                <c:pt idx="5">
                  <c:v>Workers Compensation</c:v>
                </c:pt>
                <c:pt idx="6">
                  <c:v>Event Cancellation</c:v>
                </c:pt>
                <c:pt idx="7">
                  <c:v>Life Insurance</c:v>
                </c:pt>
                <c:pt idx="8">
                  <c:v>Aviation Hull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0.33</c:v>
                </c:pt>
                <c:pt idx="1">
                  <c:v>0.19</c:v>
                </c:pt>
                <c:pt idx="2">
                  <c:v>0.12</c:v>
                </c:pt>
                <c:pt idx="3">
                  <c:v>0.11</c:v>
                </c:pt>
                <c:pt idx="4">
                  <c:v>0.11</c:v>
                </c:pt>
                <c:pt idx="5">
                  <c:v>0.06</c:v>
                </c:pt>
                <c:pt idx="6">
                  <c:v>0.03</c:v>
                </c:pt>
                <c:pt idx="7">
                  <c:v>0.03</c:v>
                </c:pt>
                <c:pt idx="8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9A9-40D1-8239-824B0108F1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0.27</c:v>
                </c:pt>
                <c:pt idx="1">
                  <c:v>0.49</c:v>
                </c:pt>
                <c:pt idx="2">
                  <c:v>0.57999999999999996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1D-4932-A24C-2094A511E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667834400"/>
        <c:axId val="913723344"/>
      </c:barChart>
      <c:catAx>
        <c:axId val="66783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723344"/>
        <c:crosses val="autoZero"/>
        <c:auto val="1"/>
        <c:lblAlgn val="ctr"/>
        <c:lblOffset val="100"/>
        <c:noMultiLvlLbl val="0"/>
      </c:catAx>
      <c:valAx>
        <c:axId val="9137233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83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By Region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West</c:v>
                </c:pt>
                <c:pt idx="1">
                  <c:v>South</c:v>
                </c:pt>
                <c:pt idx="2">
                  <c:v>Midwest</c:v>
                </c:pt>
                <c:pt idx="3">
                  <c:v>Northeast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0.63</c:v>
                </c:pt>
                <c:pt idx="1">
                  <c:v>0.63</c:v>
                </c:pt>
                <c:pt idx="2">
                  <c:v>0.67</c:v>
                </c:pt>
                <c:pt idx="3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7-447C-A35B-3E7D4BC34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45831600"/>
        <c:axId val="913740400"/>
      </c:barChart>
      <c:catAx>
        <c:axId val="74583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740400"/>
        <c:crosses val="autoZero"/>
        <c:auto val="1"/>
        <c:lblAlgn val="ctr"/>
        <c:lblOffset val="100"/>
        <c:noMultiLvlLbl val="0"/>
      </c:catAx>
      <c:valAx>
        <c:axId val="913740400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83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0D53B4-B4FE-442B-BCF3-9023F49641CC}" type="datetimeFigureOut">
              <a:rPr lang="en-US" sz="1100"/>
              <a:t>12/10/2019</a:t>
            </a:fld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E3EEC0-60C9-482C-B113-4433E60F7642}" type="slidenum">
              <a:rPr lang="en-US" sz="110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625604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325438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9014374"/>
            <a:ext cx="7008778" cy="28041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ctr"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fld id="{D5F8523C-8729-40F0-9536-D6C4CA3AD2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701040" y="3670141"/>
            <a:ext cx="5608320" cy="522922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84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lnSpc>
        <a:spcPct val="90000"/>
      </a:lnSpc>
      <a:spcBef>
        <a:spcPts val="1200"/>
      </a:spcBef>
      <a:buClr>
        <a:srgbClr val="337DBE"/>
      </a:buClr>
      <a:buSzPct val="77000"/>
      <a:buFont typeface="Wingdings 3" panose="05040102010807070707" pitchFamily="18" charset="2"/>
      <a:buChar char="y"/>
      <a:defRPr lang="en-US" sz="1200" kern="1200" dirty="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342900" indent="-142875" algn="l" defTabSz="914400" rtl="0" eaLnBrk="1" latinLnBrk="0" hangingPunct="1">
      <a:lnSpc>
        <a:spcPct val="90000"/>
      </a:lnSpc>
      <a:spcBef>
        <a:spcPts val="600"/>
      </a:spcBef>
      <a:buClr>
        <a:srgbClr val="337DBE"/>
      </a:buClr>
      <a:buFont typeface="Wingdings" panose="05000000000000000000" pitchFamily="2" charset="2"/>
      <a:buChar char="w"/>
      <a:defRPr lang="en-US" sz="1100" kern="1200" dirty="0" smtClean="0">
        <a:solidFill>
          <a:schemeClr val="tx1"/>
        </a:solidFill>
        <a:effectLst/>
        <a:latin typeface="+mn-lt"/>
        <a:ea typeface="+mn-ea"/>
        <a:cs typeface="+mn-cs"/>
      </a:defRPr>
    </a:lvl2pPr>
    <a:lvl3pPr marL="514350" indent="-119063" algn="l" defTabSz="914400" rtl="0" eaLnBrk="1" latinLnBrk="0" hangingPunct="1">
      <a:lnSpc>
        <a:spcPct val="90000"/>
      </a:lnSpc>
      <a:spcBef>
        <a:spcPts val="300"/>
      </a:spcBef>
      <a:buClr>
        <a:srgbClr val="337DBE"/>
      </a:buClr>
      <a:buFont typeface="Arial" pitchFamily="34" charset="0"/>
      <a:buChar char="–"/>
      <a:defRPr lang="en-US" sz="1000" kern="1200" dirty="0" smtClean="0">
        <a:solidFill>
          <a:schemeClr val="tx1"/>
        </a:solidFill>
        <a:effectLst/>
        <a:latin typeface="+mn-lt"/>
        <a:ea typeface="+mn-ea"/>
        <a:cs typeface="+mn-cs"/>
      </a:defRPr>
    </a:lvl3pPr>
    <a:lvl4pPr marL="685800" indent="-107950" algn="l" defTabSz="914400" rtl="0" eaLnBrk="1" latinLnBrk="0" hangingPunct="1">
      <a:lnSpc>
        <a:spcPct val="90000"/>
      </a:lnSpc>
      <a:spcBef>
        <a:spcPts val="200"/>
      </a:spcBef>
      <a:buClr>
        <a:srgbClr val="337DBE"/>
      </a:buClr>
      <a:buFont typeface="Wingdings" pitchFamily="2" charset="2"/>
      <a:buChar char="§"/>
      <a:defRPr lang="en-US" sz="900" kern="1200" dirty="0" smtClean="0">
        <a:solidFill>
          <a:schemeClr val="tx1"/>
        </a:solidFill>
        <a:effectLst/>
        <a:latin typeface="+mn-lt"/>
        <a:ea typeface="+mn-ea"/>
        <a:cs typeface="+mn-cs"/>
      </a:defRPr>
    </a:lvl4pPr>
    <a:lvl5pPr marL="800100" indent="-95250" algn="l" defTabSz="914400" rtl="0" eaLnBrk="1" latinLnBrk="0" hangingPunct="1">
      <a:lnSpc>
        <a:spcPct val="90000"/>
      </a:lnSpc>
      <a:spcBef>
        <a:spcPts val="100"/>
      </a:spcBef>
      <a:buClr>
        <a:srgbClr val="337DBE"/>
      </a:buClr>
      <a:buSzPct val="100000"/>
      <a:buFont typeface="Arial" panose="020B0604020202020204" pitchFamily="34" charset="0"/>
      <a:buChar char="»"/>
      <a:defRPr lang="en-US" sz="800" kern="1200" dirty="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438143-1DA2-4BA3-AF43-18D3330F406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55738" y="330200"/>
            <a:ext cx="4254500" cy="31908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09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3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EA3D68F1-0777-4B1E-A52C-51505E82C0D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1455738" y="330200"/>
            <a:ext cx="4254500" cy="3190875"/>
          </a:xfrm>
        </p:spPr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8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75" y="325438"/>
            <a:ext cx="4184650" cy="3138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03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0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49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8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5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8523C-8729-40F0-9536-D6C4CA3AD23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2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1" y="3351344"/>
            <a:ext cx="7772400" cy="1380744"/>
          </a:xfrm>
        </p:spPr>
        <p:txBody>
          <a:bodyPr lIns="0" tIns="0" rIns="0" bIns="0"/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081" y="4933256"/>
            <a:ext cx="777240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000">
                <a:solidFill>
                  <a:srgbClr val="072C4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III_logo-4c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1" y="2243432"/>
            <a:ext cx="2539653" cy="7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143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5"/>
          </p:nvPr>
        </p:nvSpPr>
        <p:spPr>
          <a:xfrm>
            <a:off x="357188" y="2377439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6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37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8849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352426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7"/>
          </p:nvPr>
        </p:nvSpPr>
        <p:spPr>
          <a:xfrm>
            <a:off x="357188" y="237744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38"/>
          </p:nvPr>
        </p:nvSpPr>
        <p:spPr>
          <a:xfrm>
            <a:off x="4668837" y="2378075"/>
            <a:ext cx="4151376" cy="1416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9"/>
          </p:nvPr>
        </p:nvSpPr>
        <p:spPr>
          <a:xfrm>
            <a:off x="357188" y="4709160"/>
            <a:ext cx="4148137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0"/>
          </p:nvPr>
        </p:nvSpPr>
        <p:spPr>
          <a:xfrm>
            <a:off x="4668838" y="4708525"/>
            <a:ext cx="4152900" cy="14176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159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9144229" cy="6858000"/>
          </a:xfrm>
          <a:custGeom>
            <a:avLst/>
            <a:gdLst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4000 w 9144000"/>
              <a:gd name="connsiteY4" fmla="*/ 2215299 h 6862713"/>
              <a:gd name="connsiteX5" fmla="*/ 4515439 w 9144000"/>
              <a:gd name="connsiteY5" fmla="*/ 6862713 h 6862713"/>
              <a:gd name="connsiteX0" fmla="*/ 4515439 w 9144000"/>
              <a:gd name="connsiteY0" fmla="*/ 6862713 h 6862713"/>
              <a:gd name="connsiteX1" fmla="*/ 0 w 9144000"/>
              <a:gd name="connsiteY1" fmla="*/ 6862713 h 6862713"/>
              <a:gd name="connsiteX2" fmla="*/ 0 w 9144000"/>
              <a:gd name="connsiteY2" fmla="*/ 0 h 6862713"/>
              <a:gd name="connsiteX3" fmla="*/ 9144000 w 9144000"/>
              <a:gd name="connsiteY3" fmla="*/ 0 h 6862713"/>
              <a:gd name="connsiteX4" fmla="*/ 9141619 w 9144000"/>
              <a:gd name="connsiteY4" fmla="*/ 2234362 h 6862713"/>
              <a:gd name="connsiteX5" fmla="*/ 4515439 w 9144000"/>
              <a:gd name="connsiteY5" fmla="*/ 6862713 h 6862713"/>
              <a:gd name="connsiteX0" fmla="*/ 4515439 w 9144229"/>
              <a:gd name="connsiteY0" fmla="*/ 6862713 h 6862713"/>
              <a:gd name="connsiteX1" fmla="*/ 0 w 9144229"/>
              <a:gd name="connsiteY1" fmla="*/ 6862713 h 6862713"/>
              <a:gd name="connsiteX2" fmla="*/ 0 w 9144229"/>
              <a:gd name="connsiteY2" fmla="*/ 0 h 6862713"/>
              <a:gd name="connsiteX3" fmla="*/ 9144000 w 9144229"/>
              <a:gd name="connsiteY3" fmla="*/ 0 h 6862713"/>
              <a:gd name="connsiteX4" fmla="*/ 9144000 w 9144229"/>
              <a:gd name="connsiteY4" fmla="*/ 2231980 h 6862713"/>
              <a:gd name="connsiteX5" fmla="*/ 4515439 w 9144229"/>
              <a:gd name="connsiteY5" fmla="*/ 6862713 h 686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229" h="6862713">
                <a:moveTo>
                  <a:pt x="4515439" y="6862713"/>
                </a:moveTo>
                <a:lnTo>
                  <a:pt x="0" y="6862713"/>
                </a:lnTo>
                <a:lnTo>
                  <a:pt x="0" y="0"/>
                </a:lnTo>
                <a:lnTo>
                  <a:pt x="9144000" y="0"/>
                </a:lnTo>
                <a:cubicBezTo>
                  <a:pt x="9143206" y="744787"/>
                  <a:pt x="9144794" y="1487193"/>
                  <a:pt x="9144000" y="2231980"/>
                </a:cubicBezTo>
                <a:lnTo>
                  <a:pt x="4515439" y="68627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704080" y="1960694"/>
            <a:ext cx="7772400" cy="1380744"/>
          </a:xfrm>
        </p:spPr>
        <p:txBody>
          <a:bodyPr lIns="0" tIns="0" rIns="0" bIns="0" anchor="b" anchorCtr="0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04080" y="3542606"/>
            <a:ext cx="6949440" cy="813816"/>
          </a:xfrm>
        </p:spPr>
        <p:txBody>
          <a:bodyPr lIns="0" tIns="0" rIns="0" bIns="0"/>
          <a:lstStyle>
            <a:lvl1pPr marL="0" indent="0" algn="l">
              <a:spcBef>
                <a:spcPts val="4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4827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284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0169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288882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ay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/>
          <p:cNvSpPr>
            <a:spLocks noChangeAspect="1"/>
          </p:cNvSpPr>
          <p:nvPr userDrawn="1"/>
        </p:nvSpPr>
        <p:spPr>
          <a:xfrm rot="16200000">
            <a:off x="5120640" y="2834640"/>
            <a:ext cx="4023360" cy="4023360"/>
          </a:xfrm>
          <a:prstGeom prst="rtTriangle">
            <a:avLst/>
          </a:prstGeom>
          <a:solidFill>
            <a:srgbClr val="C6C6C9">
              <a:alpha val="1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C6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2326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" y="1883664"/>
            <a:ext cx="845820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3757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</p:spTree>
    <p:extLst>
      <p:ext uri="{BB962C8B-B14F-4D97-AF65-F5344CB8AC3E}">
        <p14:creationId xmlns:p14="http://schemas.microsoft.com/office/powerpoint/2010/main" val="153866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80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8467724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1"/>
          </p:nvPr>
        </p:nvSpPr>
        <p:spPr>
          <a:xfrm>
            <a:off x="352425" y="2377440"/>
            <a:ext cx="8467725" cy="37465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193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4779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3"/>
          </p:nvPr>
        </p:nvSpPr>
        <p:spPr>
          <a:xfrm>
            <a:off x="357188" y="2377440"/>
            <a:ext cx="4148137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4"/>
          </p:nvPr>
        </p:nvSpPr>
        <p:spPr>
          <a:xfrm>
            <a:off x="4668837" y="2378075"/>
            <a:ext cx="4151376" cy="3748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37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6616" y="1188720"/>
            <a:ext cx="8454009" cy="39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2200" b="0" kern="1200" smtClean="0">
                <a:solidFill>
                  <a:srgbClr val="072C44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1133856" y="6291072"/>
            <a:ext cx="7680960" cy="41501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200"/>
              </a:spcBef>
              <a:buNone/>
              <a:defRPr sz="10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4668090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6"/>
          </p:nvPr>
        </p:nvSpPr>
        <p:spPr>
          <a:xfrm>
            <a:off x="4668090" y="3986784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/>
          </p:nvPr>
        </p:nvSpPr>
        <p:spPr>
          <a:xfrm>
            <a:off x="352426" y="1657349"/>
            <a:ext cx="4153168" cy="640080"/>
          </a:xfrm>
          <a:prstGeom prst="snip1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bIns="91440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37"/>
          </p:nvPr>
        </p:nvSpPr>
        <p:spPr>
          <a:xfrm>
            <a:off x="352425" y="2381250"/>
            <a:ext cx="4152900" cy="37490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38"/>
          </p:nvPr>
        </p:nvSpPr>
        <p:spPr>
          <a:xfrm>
            <a:off x="4668837" y="2381249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39"/>
          </p:nvPr>
        </p:nvSpPr>
        <p:spPr>
          <a:xfrm>
            <a:off x="4668837" y="4712970"/>
            <a:ext cx="4151376" cy="1417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52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>
            <a:spLocks noChangeAspect="1"/>
          </p:cNvSpPr>
          <p:nvPr userDrawn="1"/>
        </p:nvSpPr>
        <p:spPr>
          <a:xfrm rot="5400000">
            <a:off x="0" y="0"/>
            <a:ext cx="768096" cy="768096"/>
          </a:xfrm>
          <a:prstGeom prst="rtTriangle">
            <a:avLst/>
          </a:prstGeom>
          <a:solidFill>
            <a:srgbClr val="337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 bwMode="gray">
          <a:xfrm>
            <a:off x="8620125" y="6662377"/>
            <a:ext cx="438150" cy="120184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616" y="231310"/>
            <a:ext cx="8458200" cy="9509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6616" y="1883664"/>
            <a:ext cx="8458200" cy="4041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9900" y="6403975"/>
            <a:ext cx="330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4" r:id="rId3"/>
    <p:sldLayoutId id="2147483664" r:id="rId4"/>
    <p:sldLayoutId id="2147483650" r:id="rId5"/>
    <p:sldLayoutId id="2147483665" r:id="rId6"/>
    <p:sldLayoutId id="2147483655" r:id="rId7"/>
    <p:sldLayoutId id="2147483656" r:id="rId8"/>
    <p:sldLayoutId id="2147483658" r:id="rId9"/>
    <p:sldLayoutId id="2147483659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000" b="0" kern="1200">
          <a:solidFill>
            <a:srgbClr val="337DBE"/>
          </a:solidFill>
          <a:latin typeface="+mj-lt"/>
          <a:ea typeface="+mj-ea"/>
          <a:cs typeface="+mj-cs"/>
        </a:defRPr>
      </a:lvl1pPr>
    </p:titleStyle>
    <p:bodyStyle>
      <a:lvl1pPr marL="292608" indent="-292608" algn="l" defTabSz="914400" rtl="0" eaLnBrk="1" latinLnBrk="0" hangingPunct="1">
        <a:lnSpc>
          <a:spcPct val="90000"/>
        </a:lnSpc>
        <a:spcBef>
          <a:spcPts val="2000"/>
        </a:spcBef>
        <a:buClr>
          <a:srgbClr val="337DBE"/>
        </a:buClr>
        <a:buSzPct val="77000"/>
        <a:buFont typeface="Wingdings 3" panose="05040102010807070707" pitchFamily="18" charset="2"/>
        <a:buChar char="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37DBE"/>
        </a:buClr>
        <a:buFont typeface="Wingdings" panose="05000000000000000000" pitchFamily="2" charset="2"/>
        <a:buChar char="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37DBE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19456" algn="l" defTabSz="914400" rtl="0" eaLnBrk="1" latinLnBrk="0" hangingPunct="1">
        <a:lnSpc>
          <a:spcPct val="90000"/>
        </a:lnSpc>
        <a:spcBef>
          <a:spcPts val="200"/>
        </a:spcBef>
        <a:buClr>
          <a:srgbClr val="337DBE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173736" algn="l" defTabSz="914400" rtl="0" eaLnBrk="1" latinLnBrk="0" hangingPunct="1">
        <a:lnSpc>
          <a:spcPct val="90000"/>
        </a:lnSpc>
        <a:spcBef>
          <a:spcPts val="100"/>
        </a:spcBef>
        <a:buClr>
          <a:srgbClr val="337DBE"/>
        </a:buClr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mailto:jamesl@iii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4closurefraud.org/2012/08/27/the-federal-government-conspiring-with-wall-street-and-foreign-banks-to-destroy-american-neighborhoods-through-foreclosur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hyperlink" Target="http://www.iii.org/insuranceindustryblog/how-tria-would-handle-another-911/" TargetMode="External"/><Relationship Id="rId4" Type="http://schemas.openxmlformats.org/officeDocument/2006/relationships/hyperlink" Target="https://www.iii.org/white-paper/a-world-without-tria-incalculable-risk-09091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S-DeptOfTheTreasury-Seal-AltColors.sv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Terrorism Risk Insurance Authorization (TRIA) Program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NCOIL Annual Meeting, Austin, TX</a:t>
            </a:r>
          </a:p>
          <a:p>
            <a:r>
              <a:rPr lang="en-US" dirty="0"/>
              <a:t>December 12, 2019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704081" y="5983111"/>
            <a:ext cx="7772400" cy="87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182880" anchor="b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</a:rPr>
              <a:t>James Lynch, FCAS MAAA, Chief Actuary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Insurance Information Institute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110 William Street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New York, NY 10038 </a:t>
            </a:r>
            <a:b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</a:b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Tel: 212.346.5533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1200" spc="50" dirty="0">
                <a:solidFill>
                  <a:srgbClr val="337DBE"/>
                </a:solidFill>
                <a:sym typeface="Symbol" panose="05050102010706020507" pitchFamily="18" charset="2"/>
                <a:hlinkClick r:id="rId4"/>
              </a:rPr>
              <a:t>j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  <a:hlinkClick r:id="rId4"/>
              </a:rPr>
              <a:t>amesl@iii.org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Wingdings"/>
              </a:rPr>
              <a:t></a:t>
            </a:r>
            <a:r>
              <a:rPr lang="en-US" altLang="en-US" sz="1200" spc="50" dirty="0">
                <a:solidFill>
                  <a:srgbClr val="337DBE"/>
                </a:solidFill>
                <a:latin typeface="+mn-lt"/>
                <a:sym typeface="Symbol" panose="05050102010706020507" pitchFamily="18" charset="2"/>
              </a:rPr>
              <a:t> www.iii.org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5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4A9C-748F-48FD-965B-28258035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228600"/>
            <a:ext cx="8458200" cy="950976"/>
          </a:xfrm>
        </p:spPr>
        <p:txBody>
          <a:bodyPr/>
          <a:lstStyle/>
          <a:p>
            <a:r>
              <a:rPr lang="en-US" dirty="0"/>
              <a:t>Pending Legislation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ECB88F-713D-4C28-9275-BCBAD9327945}"/>
              </a:ext>
            </a:extLst>
          </p:cNvPr>
          <p:cNvSpPr/>
          <p:nvPr/>
        </p:nvSpPr>
        <p:spPr>
          <a:xfrm>
            <a:off x="4884842" y="1029065"/>
            <a:ext cx="39299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dirty="0">
              <a:solidFill>
                <a:srgbClr val="2B2B2B"/>
              </a:solidFill>
              <a:latin typeface="Lat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B2B"/>
                </a:solidFill>
                <a:latin typeface="Lato"/>
              </a:rPr>
              <a:t>November 19: House Passes Reauthorization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B2B"/>
                </a:solidFill>
                <a:latin typeface="Lato"/>
              </a:rPr>
              <a:t>November 20: Identical Legislation, Senate Committee on Banking, Housing, and Urban Affairs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B2B"/>
                </a:solidFill>
                <a:latin typeface="Lato"/>
              </a:rPr>
              <a:t>Bipartisan Support, Major (Re)insurance Initiative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B2B"/>
                </a:solidFill>
                <a:latin typeface="Lato"/>
              </a:rPr>
              <a:t>No Substantive Congressional Opposition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2B2B"/>
                </a:solidFill>
                <a:latin typeface="Lato"/>
              </a:rPr>
              <a:t>Passage by Early Next Year Likely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2B2B2B"/>
              </a:solidFill>
              <a:latin typeface="La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D0F07-0DA0-4E04-83BF-456ED39D7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2024" y="1544631"/>
            <a:ext cx="4663440" cy="27689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03E433-C541-4B3D-8F54-77677AC523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3856" y="6294779"/>
            <a:ext cx="7680960" cy="41501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8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time</a:t>
            </a:r>
            <a:br>
              <a:rPr lang="en-US" dirty="0"/>
            </a:br>
            <a:r>
              <a:rPr lang="en-US" dirty="0"/>
              <a:t>and your attention!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Triple-I White Paper – </a:t>
            </a:r>
            <a:r>
              <a:rPr lang="en-US" dirty="0">
                <a:hlinkClick r:id="rId4"/>
              </a:rPr>
              <a:t>A World Without TRIA: Incalculable Risk</a:t>
            </a:r>
            <a:endParaRPr lang="en-US" dirty="0"/>
          </a:p>
          <a:p>
            <a:r>
              <a:rPr lang="en-US" dirty="0"/>
              <a:t>Blog Post – </a:t>
            </a:r>
            <a:r>
              <a:rPr lang="en-US" dirty="0">
                <a:hlinkClick r:id="rId5"/>
              </a:rPr>
              <a:t>How TRIA Would Handle 9/11 Today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2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86" y="232326"/>
            <a:ext cx="8709530" cy="950976"/>
          </a:xfrm>
        </p:spPr>
        <p:txBody>
          <a:bodyPr/>
          <a:lstStyle/>
          <a:p>
            <a:r>
              <a:rPr lang="en-US" dirty="0"/>
              <a:t>9/11 leads to the passage of TRIA </a:t>
            </a:r>
          </a:p>
        </p:txBody>
      </p:sp>
      <p:sp>
        <p:nvSpPr>
          <p:cNvPr id="11" name="Right Triangle 10"/>
          <p:cNvSpPr>
            <a:spLocks noChangeAspect="1"/>
          </p:cNvSpPr>
          <p:nvPr/>
        </p:nvSpPr>
        <p:spPr>
          <a:xfrm rot="16200000">
            <a:off x="8375904" y="6089905"/>
            <a:ext cx="768096" cy="768096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gray">
          <a:xfrm>
            <a:off x="8620130" y="6662380"/>
            <a:ext cx="438151" cy="120185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lang="en-US">
                <a:latin typeface="+mn-lt"/>
              </a:rPr>
              <a:pPr/>
              <a:t>2</a:t>
            </a:fld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1D617-4C0E-463A-B564-C4BFC5FEA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6" y="1995395"/>
            <a:ext cx="4640243" cy="3108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23786-D234-48AA-92D7-27040893F700}"/>
              </a:ext>
            </a:extLst>
          </p:cNvPr>
          <p:cNvSpPr txBox="1"/>
          <p:nvPr/>
        </p:nvSpPr>
        <p:spPr>
          <a:xfrm>
            <a:off x="5165387" y="1468876"/>
            <a:ext cx="3649429" cy="51935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6CD75-C27B-4344-9C1A-391C96F68362}"/>
              </a:ext>
            </a:extLst>
          </p:cNvPr>
          <p:cNvSpPr txBox="1"/>
          <p:nvPr/>
        </p:nvSpPr>
        <p:spPr>
          <a:xfrm>
            <a:off x="105286" y="1227298"/>
            <a:ext cx="8844162" cy="482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000" dirty="0"/>
              <a:t>Insured Losses: About $47 Billion*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A6725-463A-4AF2-98C0-C5C1FF57E834}"/>
              </a:ext>
            </a:extLst>
          </p:cNvPr>
          <p:cNvSpPr txBox="1"/>
          <p:nvPr/>
        </p:nvSpPr>
        <p:spPr>
          <a:xfrm>
            <a:off x="1297172" y="6331484"/>
            <a:ext cx="3624750" cy="330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1100" dirty="0"/>
              <a:t>* I.I.I. estimate in 2019 dollars</a:t>
            </a:r>
          </a:p>
        </p:txBody>
      </p:sp>
      <p:graphicFrame>
        <p:nvGraphicFramePr>
          <p:cNvPr id="13" name="Content Placeholder 15">
            <a:extLst>
              <a:ext uri="{FF2B5EF4-FFF2-40B4-BE49-F238E27FC236}">
                <a16:creationId xmlns:a16="http://schemas.microsoft.com/office/drawing/2014/main" id="{47859853-E102-4898-ABD1-0769035B74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991413"/>
              </p:ext>
            </p:extLst>
          </p:nvPr>
        </p:nvGraphicFramePr>
        <p:xfrm>
          <a:off x="4656262" y="1995395"/>
          <a:ext cx="4151312" cy="374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688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507E9-C1D0-45AC-8917-A08C5A0A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49" y="52291"/>
            <a:ext cx="8458200" cy="950976"/>
          </a:xfrm>
        </p:spPr>
        <p:txBody>
          <a:bodyPr/>
          <a:lstStyle/>
          <a:p>
            <a:r>
              <a:rPr lang="en-US" dirty="0"/>
              <a:t>Post 9/11: Insurance Markets Freeze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D1536-F133-4AF1-B801-373E7472A4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616" y="961805"/>
            <a:ext cx="4215384" cy="396947"/>
          </a:xfrm>
        </p:spPr>
        <p:txBody>
          <a:bodyPr/>
          <a:lstStyle/>
          <a:p>
            <a:r>
              <a:rPr lang="en-US" dirty="0"/>
              <a:t>The World Without TRIA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D0FBB6E-A55B-4B38-A70E-5C04026B6135}"/>
              </a:ext>
            </a:extLst>
          </p:cNvPr>
          <p:cNvSpPr txBox="1">
            <a:spLocks/>
          </p:cNvSpPr>
          <p:nvPr/>
        </p:nvSpPr>
        <p:spPr bwMode="gray">
          <a:xfrm>
            <a:off x="923544" y="5531004"/>
            <a:ext cx="8097390" cy="1109469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r>
              <a:rPr lang="en-US" dirty="0"/>
              <a:t>After 9/11, Reinsurers Stopped Covering Terrorism; Insurers Curtailed Coverage Where They Could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7F2897-FB1C-4AD9-AFD8-67288FC81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16" y="1467157"/>
            <a:ext cx="7863840" cy="37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1254-0175-4FC1-A26F-AB1CAC39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terrorism is hard to underwrite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6AAB3-406A-4D1F-A33E-F2F50F59CC07}"/>
              </a:ext>
            </a:extLst>
          </p:cNvPr>
          <p:cNvSpPr txBox="1"/>
          <p:nvPr/>
        </p:nvSpPr>
        <p:spPr>
          <a:xfrm>
            <a:off x="4768401" y="1713491"/>
            <a:ext cx="4270443" cy="33754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Terrorism risk poses unique difficulties for insurers and other insurance service providers. 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/>
              <a:t>Historical loss data is scarce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/>
              <a:t>Acts of terrorism are not random  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/>
              <a:t>There are many “attack modes” 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/>
              <a:t>Attacks are often geographically concentrated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B108A-C9E1-4D7D-B7E7-885D73BD3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96"/>
          <a:stretch/>
        </p:blipFill>
        <p:spPr>
          <a:xfrm>
            <a:off x="105156" y="1713491"/>
            <a:ext cx="4480560" cy="300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16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3FED81B-891E-4828-AA90-898714530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TRIA Works in One Slide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92DABE-8ACB-48B1-94FB-0EE6A64B7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404" y="1883664"/>
            <a:ext cx="4655411" cy="4041648"/>
          </a:xfrm>
        </p:spPr>
        <p:txBody>
          <a:bodyPr/>
          <a:lstStyle/>
          <a:p>
            <a:r>
              <a:rPr lang="en-US" dirty="0"/>
              <a:t>Mandatory Offer of Coverage in Most Commercial Lines</a:t>
            </a:r>
          </a:p>
          <a:p>
            <a:r>
              <a:rPr lang="en-US" dirty="0"/>
              <a:t>For Events &gt; $200 Million in 2020</a:t>
            </a:r>
          </a:p>
          <a:p>
            <a:pPr lvl="1"/>
            <a:r>
              <a:rPr lang="en-US" dirty="0"/>
              <a:t>Each Insurer Can Recover from Government 80% of Loss in Excess of A Deductible </a:t>
            </a:r>
          </a:p>
          <a:p>
            <a:pPr lvl="1"/>
            <a:r>
              <a:rPr lang="en-US" dirty="0"/>
              <a:t>Government Must Recover 100% of Its Outlay from Policyholders </a:t>
            </a:r>
          </a:p>
          <a:p>
            <a:pPr lvl="1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FE73C4-05C9-4584-BDC6-FF4B94398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8C056B-0BBD-4DA3-8A91-151E296DCE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F3F390-4B6B-410F-979C-7709BDAB7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4689" y="188366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45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4A9C-748F-48FD-965B-28258035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65" y="-77572"/>
            <a:ext cx="8458200" cy="950976"/>
          </a:xfrm>
        </p:spPr>
        <p:txBody>
          <a:bodyPr/>
          <a:lstStyle/>
          <a:p>
            <a:r>
              <a:rPr lang="en-US" dirty="0"/>
              <a:t>If 9/11 Losses Were Covered by TRIA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83FE2D-30E8-4186-9F1B-B1AF94D83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Reinsurance Association of America</a:t>
            </a:r>
            <a:br>
              <a:rPr lang="en-US" dirty="0"/>
            </a:br>
            <a:r>
              <a:rPr lang="en-US" dirty="0"/>
              <a:t>*Mandatory surcharge on all policies covered by TRIA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309855-E5E8-4073-B7BE-BF1F8BA697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65" y="962614"/>
            <a:ext cx="5771809" cy="5441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D7974-59D4-44C6-80B9-B4EE50E0C1E6}"/>
              </a:ext>
            </a:extLst>
          </p:cNvPr>
          <p:cNvSpPr txBox="1"/>
          <p:nvPr/>
        </p:nvSpPr>
        <p:spPr>
          <a:xfrm>
            <a:off x="5926723" y="1080913"/>
            <a:ext cx="3177345" cy="5628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>
                <a:solidFill>
                  <a:schemeClr val="dk1"/>
                </a:solidFill>
                <a:cs typeface="Times New Roman" panose="02020603050405020304" pitchFamily="18" charset="0"/>
              </a:rPr>
              <a:t>Law Has Changed Over Time</a:t>
            </a: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/>
              <a:t>Federal Outlay Has Shrunk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>
                <a:cs typeface="Times New Roman" panose="02020603050405020304" pitchFamily="18" charset="0"/>
              </a:rPr>
              <a:t>Insurers Net Cost Has Increased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r>
              <a:rPr lang="en-US" sz="2000" dirty="0">
                <a:cs typeface="Times New Roman" panose="02020603050405020304" pitchFamily="18" charset="0"/>
              </a:rPr>
              <a:t>Policyholder Surcharge Has Increased</a:t>
            </a: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>
              <a:cs typeface="Times New Roman" panose="02020603050405020304" pitchFamily="18" charset="0"/>
            </a:endParaRPr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  <a:p>
            <a:pPr marL="292608" indent="-292608"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  <a:buFont typeface="Wingdings 3" panose="05040102010807070707" pitchFamily="18" charset="2"/>
              <a:buChar char="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366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7E5E3B-E6DB-4127-9633-9667A0F3E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" y="1290638"/>
            <a:ext cx="6319141" cy="3376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54A9C-748F-48FD-965B-28258035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 TRIA Met Its Goals?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83FE2D-30E8-4186-9F1B-B1AF94D83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Federal Insurance Office. State, regional data from FIO. Time series from Aon.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87465-9965-4EE9-AEFC-AD360C2A0C8A}"/>
              </a:ext>
            </a:extLst>
          </p:cNvPr>
          <p:cNvSpPr txBox="1"/>
          <p:nvPr/>
        </p:nvSpPr>
        <p:spPr>
          <a:xfrm>
            <a:off x="6326155" y="3153889"/>
            <a:ext cx="2081865" cy="380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337DBE"/>
              </a:buClr>
              <a:buSzPct val="77000"/>
            </a:pPr>
            <a:r>
              <a:rPr lang="en-US" sz="2000" dirty="0"/>
              <a:t>Take-up Rates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F49BFBA-FBD8-4382-917B-C73B2FE0D75B}"/>
              </a:ext>
            </a:extLst>
          </p:cNvPr>
          <p:cNvSpPr txBox="1">
            <a:spLocks/>
          </p:cNvSpPr>
          <p:nvPr/>
        </p:nvSpPr>
        <p:spPr bwMode="gray">
          <a:xfrm>
            <a:off x="6262402" y="920634"/>
            <a:ext cx="2330828" cy="932902"/>
          </a:xfrm>
          <a:prstGeom prst="snip1Rect">
            <a:avLst/>
          </a:prstGeom>
          <a:solidFill>
            <a:schemeClr val="accent2"/>
          </a:solidFill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9144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indent="0" algn="ctr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None/>
              <a:defRPr kumimoji="0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defRPr>
            </a:lvl1pPr>
            <a:lvl2pPr indent="0">
              <a:buNone/>
              <a:defRPr sz="2000" b="1"/>
            </a:lvl2pPr>
            <a:lvl3pPr indent="0">
              <a:buNone/>
              <a:defRPr b="1"/>
            </a:lvl3pPr>
            <a:lvl4pPr indent="0">
              <a:buNone/>
              <a:defRPr sz="1600" b="1"/>
            </a:lvl4pPr>
            <a:lvl5pPr indent="0">
              <a:buNone/>
              <a:defRPr sz="1600" b="1"/>
            </a:lvl5pPr>
            <a:lvl6pPr indent="0">
              <a:buNone/>
              <a:defRPr sz="1600" b="1"/>
            </a:lvl6pPr>
            <a:lvl7pPr indent="0">
              <a:buNone/>
              <a:defRPr sz="1600" b="1"/>
            </a:lvl7pPr>
            <a:lvl8pPr indent="0">
              <a:buNone/>
              <a:defRPr sz="1600" b="1"/>
            </a:lvl8pPr>
            <a:lvl9pPr indent="0">
              <a:buNone/>
              <a:defRPr sz="1600" b="1"/>
            </a:lvl9pPr>
          </a:lstStyle>
          <a:p>
            <a:pPr algn="l"/>
            <a:endParaRPr lang="en-US" dirty="0"/>
          </a:p>
          <a:p>
            <a:pPr algn="l"/>
            <a:r>
              <a:rPr lang="en-US" dirty="0"/>
              <a:t>Since 2003: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Cost of Risk Down &gt; 80%</a:t>
            </a:r>
          </a:p>
          <a:p>
            <a:endParaRPr lang="en-US" sz="18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1050AD1-2957-4D62-A0AC-546D7103C9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7338"/>
              </p:ext>
            </p:extLst>
          </p:nvPr>
        </p:nvGraphicFramePr>
        <p:xfrm>
          <a:off x="6227746" y="3533890"/>
          <a:ext cx="2490216" cy="2760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781558E-AB3A-41E9-B56C-C3170B0A3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152101"/>
              </p:ext>
            </p:extLst>
          </p:nvPr>
        </p:nvGraphicFramePr>
        <p:xfrm>
          <a:off x="2699762" y="4410101"/>
          <a:ext cx="3181666" cy="1884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09162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507E9-C1D0-45AC-8917-A08C5A0A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49" y="52291"/>
            <a:ext cx="8458200" cy="950976"/>
          </a:xfrm>
        </p:spPr>
        <p:txBody>
          <a:bodyPr/>
          <a:lstStyle/>
          <a:p>
            <a:r>
              <a:rPr lang="en-US" dirty="0"/>
              <a:t>Is Backstop Still Necessary?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D1536-F133-4AF1-B801-373E7472A4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616" y="961806"/>
            <a:ext cx="4694886" cy="287132"/>
          </a:xfrm>
        </p:spPr>
        <p:txBody>
          <a:bodyPr/>
          <a:lstStyle/>
          <a:p>
            <a:r>
              <a:rPr lang="en-US" dirty="0"/>
              <a:t>2015 – Two Weeks Without TRIA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FBA06-50DF-420B-A913-3EA75023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574"/>
            <a:ext cx="7493620" cy="55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4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4A9C-748F-48FD-965B-28258035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Drive to Renew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83FE2D-30E8-4186-9F1B-B1AF94D83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Source: Willis Towers Watson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3F5F2-EAEA-42DE-94A7-CB72BE50CC8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Why now?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EA336-0C4E-4DB4-87A3-D7585E1FDFB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Provisional Plans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0D78E7-B25A-4A2A-9489-0106B46A9E17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r>
              <a:rPr lang="en-US" dirty="0"/>
              <a:t>Reinsurance Treaties</a:t>
            </a:r>
          </a:p>
          <a:p>
            <a:r>
              <a:rPr lang="en-US" dirty="0"/>
              <a:t>2020 Insurance Policies (Especially Workers Compensation)</a:t>
            </a:r>
          </a:p>
          <a:p>
            <a:r>
              <a:rPr lang="en-US" dirty="0"/>
              <a:t>Possible Rate Pressures: 30%-40%?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9BE912-EEA1-4D5C-8FDD-8457444D1BCB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/>
          <a:lstStyle/>
          <a:p>
            <a:r>
              <a:rPr lang="en-US" dirty="0"/>
              <a:t>Conditional endorsements</a:t>
            </a:r>
          </a:p>
          <a:p>
            <a:r>
              <a:rPr lang="en-US" dirty="0"/>
              <a:t>Reinsurance treaties</a:t>
            </a:r>
          </a:p>
        </p:txBody>
      </p:sp>
    </p:spTree>
    <p:extLst>
      <p:ext uri="{BB962C8B-B14F-4D97-AF65-F5344CB8AC3E}">
        <p14:creationId xmlns:p14="http://schemas.microsoft.com/office/powerpoint/2010/main" val="7160552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1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119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292608" indent="-292608">
          <a:lnSpc>
            <a:spcPct val="90000"/>
          </a:lnSpc>
          <a:spcBef>
            <a:spcPts val="1200"/>
          </a:spcBef>
          <a:buClr>
            <a:srgbClr val="337DBE"/>
          </a:buClr>
          <a:buSzPct val="77000"/>
          <a:buFont typeface="Wingdings 3" panose="05040102010807070707" pitchFamily="18" charset="2"/>
          <a:buChar char=""/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121">
      <a:dk1>
        <a:srgbClr val="000000"/>
      </a:dk1>
      <a:lt1>
        <a:srgbClr val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120">
      <a:dk1>
        <a:sysClr val="windowText" lastClr="000000"/>
      </a:dk1>
      <a:lt1>
        <a:sysClr val="window" lastClr="FFFFFF"/>
      </a:lt1>
      <a:dk2>
        <a:srgbClr val="072C44"/>
      </a:dk2>
      <a:lt2>
        <a:srgbClr val="FFFFFF"/>
      </a:lt2>
      <a:accent1>
        <a:srgbClr val="337DBE"/>
      </a:accent1>
      <a:accent2>
        <a:srgbClr val="F69322"/>
      </a:accent2>
      <a:accent3>
        <a:srgbClr val="43B19E"/>
      </a:accent3>
      <a:accent4>
        <a:srgbClr val="E2B431"/>
      </a:accent4>
      <a:accent5>
        <a:srgbClr val="9A9A9A"/>
      </a:accent5>
      <a:accent6>
        <a:srgbClr val="D34D27"/>
      </a:accent6>
      <a:hlink>
        <a:srgbClr val="337DBE"/>
      </a:hlink>
      <a:folHlink>
        <a:srgbClr val="A6DCF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15338</TotalTime>
  <Words>380</Words>
  <Application>Microsoft Office PowerPoint</Application>
  <PresentationFormat>On-screen Show (4:3)</PresentationFormat>
  <Paragraphs>77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Lato</vt:lpstr>
      <vt:lpstr>Wingdings</vt:lpstr>
      <vt:lpstr>Wingdings 3</vt:lpstr>
      <vt:lpstr>Office Theme</vt:lpstr>
      <vt:lpstr>The Terrorism Risk Insurance Authorization (TRIA) Program</vt:lpstr>
      <vt:lpstr>9/11 leads to the passage of TRIA </vt:lpstr>
      <vt:lpstr>Post 9/11: Insurance Markets Freeze</vt:lpstr>
      <vt:lpstr>Why terrorism is hard to underwrite</vt:lpstr>
      <vt:lpstr>How TRIA Works in One Slide</vt:lpstr>
      <vt:lpstr>If 9/11 Losses Were Covered by TRIA </vt:lpstr>
      <vt:lpstr>Has TRIA Met Its Goals?</vt:lpstr>
      <vt:lpstr>Is Backstop Still Necessary?</vt:lpstr>
      <vt:lpstr>The Drive to Renew</vt:lpstr>
      <vt:lpstr>Pending Legislation</vt:lpstr>
      <vt:lpstr>Thank you for your time and your attention!</vt:lpstr>
    </vt:vector>
  </TitlesOfParts>
  <Company>eSlide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P014585</dc:title>
  <dc:subject>v2007 and v2010</dc:subject>
  <dc:creator>Call @ 866-2-eSlide</dc:creator>
  <dc:description>eSlide, LLC - P14228 - III PPT Template 4:3</dc:description>
  <cp:lastModifiedBy>Lewis, Charlene</cp:lastModifiedBy>
  <cp:revision>986</cp:revision>
  <cp:lastPrinted>2017-01-09T17:05:33Z</cp:lastPrinted>
  <dcterms:created xsi:type="dcterms:W3CDTF">2011-11-02T14:24:24Z</dcterms:created>
  <dcterms:modified xsi:type="dcterms:W3CDTF">2019-12-10T20:44:50Z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6FA84E3A-8DD8-49B9-835E-E8FDF548ABB2</vt:lpwstr>
  </property>
  <property fmtid="{D5CDD505-2E9C-101B-9397-08002B2CF9AE}" pid="3" name="ArticulatePath">
    <vt:lpwstr>P14228_III PPT Template 4x3_050116_415pm</vt:lpwstr>
  </property>
</Properties>
</file>