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heme/themeOverride1.xml" ContentType="application/vnd.openxmlformats-officedocument.themeOverride+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1.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notesSlides/notesSlide47.xml" ContentType="application/vnd.openxmlformats-officedocument.presentationml.notesSlide+xml"/>
  <Override PartName="/ppt/tags/tag12.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2.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5.xml" ContentType="application/vnd.openxmlformats-officedocument.drawingml.chart+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tags/tag13.xml" ContentType="application/vnd.openxmlformats-officedocument.presentationml.tags+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tags/tag14.xml" ContentType="application/vnd.openxmlformats-officedocument.presentationml.tags+xml"/>
  <Override PartName="/ppt/notesSlides/notesSlide94.xml" ContentType="application/vnd.openxmlformats-officedocument.presentationml.notesSlide+xml"/>
  <Override PartName="/ppt/tags/tag15.xml" ContentType="application/vnd.openxmlformats-officedocument.presentationml.tags+xml"/>
  <Override PartName="/ppt/notesSlides/notesSlide95.xml" ContentType="application/vnd.openxmlformats-officedocument.presentationml.notesSlide+xml"/>
  <Override PartName="/ppt/tags/tag16.xml" ContentType="application/vnd.openxmlformats-officedocument.presentationml.tags+xml"/>
  <Override PartName="/ppt/notesSlides/notesSlide96.xml" ContentType="application/vnd.openxmlformats-officedocument.presentationml.notesSlide+xml"/>
  <Override PartName="/ppt/tags/tag17.xml" ContentType="application/vnd.openxmlformats-officedocument.presentationml.tag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charts/chart6.xml" ContentType="application/vnd.openxmlformats-officedocument.drawingml.chart+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charts/chart9.xml" ContentType="application/vnd.openxmlformats-officedocument.drawingml.chart+xml"/>
  <Override PartName="/ppt/drawings/drawing4.xml" ContentType="application/vnd.openxmlformats-officedocument.drawingml.chartshapes+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charts/chart11.xml" ContentType="application/vnd.openxmlformats-officedocument.drawingml.chart+xml"/>
  <Override PartName="/ppt/tags/tag18.xml" ContentType="application/vnd.openxmlformats-officedocument.presentationml.tags+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tags/tag19.xml" ContentType="application/vnd.openxmlformats-officedocument.presentationml.tags+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charts/chart12.xml" ContentType="application/vnd.openxmlformats-officedocument.drawingml.chart+xml"/>
  <Override PartName="/ppt/notesSlides/notesSlide165.xml" ContentType="application/vnd.openxmlformats-officedocument.presentationml.notesSlide+xml"/>
  <Override PartName="/ppt/tags/tag20.xml" ContentType="application/vnd.openxmlformats-officedocument.presentationml.tags+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notesSlides/notesSlide17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tags/tag22.xml" ContentType="application/vnd.openxmlformats-officedocument.presentationml.tags+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charts/chart13.xml" ContentType="application/vnd.openxmlformats-officedocument.drawingml.chart+xml"/>
  <Override PartName="/ppt/notesSlides/notesSlide206.xml" ContentType="application/vnd.openxmlformats-officedocument.presentationml.notesSlide+xml"/>
  <Override PartName="/ppt/charts/chart14.xml" ContentType="application/vnd.openxmlformats-officedocument.drawingml.chart+xml"/>
  <Override PartName="/ppt/notesSlides/notesSlide207.xml" ContentType="application/vnd.openxmlformats-officedocument.presentationml.notesSlide+xml"/>
  <Override PartName="/ppt/charts/chart15.xml" ContentType="application/vnd.openxmlformats-officedocument.drawingml.chart+xml"/>
  <Override PartName="/ppt/notesSlides/notesSlide208.xml" ContentType="application/vnd.openxmlformats-officedocument.presentationml.notesSlide+xml"/>
  <Override PartName="/ppt/charts/chart16.xml" ContentType="application/vnd.openxmlformats-officedocument.drawingml.chart+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40"/>
  </p:notesMasterIdLst>
  <p:handoutMasterIdLst>
    <p:handoutMasterId r:id="rId241"/>
  </p:handoutMasterIdLst>
  <p:sldIdLst>
    <p:sldId id="4301" r:id="rId2"/>
    <p:sldId id="4385" r:id="rId3"/>
    <p:sldId id="4386" r:id="rId4"/>
    <p:sldId id="4387" r:id="rId5"/>
    <p:sldId id="4388" r:id="rId6"/>
    <p:sldId id="4389" r:id="rId7"/>
    <p:sldId id="4390" r:id="rId8"/>
    <p:sldId id="4518" r:id="rId9"/>
    <p:sldId id="4519" r:id="rId10"/>
    <p:sldId id="4391" r:id="rId11"/>
    <p:sldId id="4392" r:id="rId12"/>
    <p:sldId id="4450" r:id="rId13"/>
    <p:sldId id="4446" r:id="rId14"/>
    <p:sldId id="4447" r:id="rId15"/>
    <p:sldId id="4442" r:id="rId16"/>
    <p:sldId id="4598" r:id="rId17"/>
    <p:sldId id="4599" r:id="rId18"/>
    <p:sldId id="4600" r:id="rId19"/>
    <p:sldId id="4601" r:id="rId20"/>
    <p:sldId id="4602" r:id="rId21"/>
    <p:sldId id="4603" r:id="rId22"/>
    <p:sldId id="4604" r:id="rId23"/>
    <p:sldId id="4605" r:id="rId24"/>
    <p:sldId id="4606" r:id="rId25"/>
    <p:sldId id="4607" r:id="rId26"/>
    <p:sldId id="4608" r:id="rId27"/>
    <p:sldId id="4609" r:id="rId28"/>
    <p:sldId id="4610" r:id="rId29"/>
    <p:sldId id="4611" r:id="rId30"/>
    <p:sldId id="4612" r:id="rId31"/>
    <p:sldId id="4613" r:id="rId32"/>
    <p:sldId id="4614" r:id="rId33"/>
    <p:sldId id="4615" r:id="rId34"/>
    <p:sldId id="4616" r:id="rId35"/>
    <p:sldId id="4617" r:id="rId36"/>
    <p:sldId id="4396" r:id="rId37"/>
    <p:sldId id="4397" r:id="rId38"/>
    <p:sldId id="4510" r:id="rId39"/>
    <p:sldId id="4398" r:id="rId40"/>
    <p:sldId id="4399" r:id="rId41"/>
    <p:sldId id="4400" r:id="rId42"/>
    <p:sldId id="4401" r:id="rId43"/>
    <p:sldId id="4402" r:id="rId44"/>
    <p:sldId id="4403" r:id="rId45"/>
    <p:sldId id="4404" r:id="rId46"/>
    <p:sldId id="4441" r:id="rId47"/>
    <p:sldId id="4383" r:id="rId48"/>
    <p:sldId id="4384" r:id="rId49"/>
    <p:sldId id="4395" r:id="rId50"/>
    <p:sldId id="4251" r:id="rId51"/>
    <p:sldId id="4444" r:id="rId52"/>
    <p:sldId id="4443" r:id="rId53"/>
    <p:sldId id="4445" r:id="rId54"/>
    <p:sldId id="4406" r:id="rId55"/>
    <p:sldId id="4407" r:id="rId56"/>
    <p:sldId id="4408" r:id="rId57"/>
    <p:sldId id="4409" r:id="rId58"/>
    <p:sldId id="4410" r:id="rId59"/>
    <p:sldId id="4411" r:id="rId60"/>
    <p:sldId id="4412" r:id="rId61"/>
    <p:sldId id="4413" r:id="rId62"/>
    <p:sldId id="4290" r:id="rId63"/>
    <p:sldId id="4293" r:id="rId64"/>
    <p:sldId id="4511" r:id="rId65"/>
    <p:sldId id="4512" r:id="rId66"/>
    <p:sldId id="4513" r:id="rId67"/>
    <p:sldId id="4514" r:id="rId68"/>
    <p:sldId id="4515" r:id="rId69"/>
    <p:sldId id="4520" r:id="rId70"/>
    <p:sldId id="4517" r:id="rId71"/>
    <p:sldId id="4627" r:id="rId72"/>
    <p:sldId id="4516" r:id="rId73"/>
    <p:sldId id="4521" r:id="rId74"/>
    <p:sldId id="4258" r:id="rId75"/>
    <p:sldId id="4416" r:id="rId76"/>
    <p:sldId id="4417" r:id="rId77"/>
    <p:sldId id="4418" r:id="rId78"/>
    <p:sldId id="4419" r:id="rId79"/>
    <p:sldId id="4420" r:id="rId80"/>
    <p:sldId id="4421" r:id="rId81"/>
    <p:sldId id="4555" r:id="rId82"/>
    <p:sldId id="4595" r:id="rId83"/>
    <p:sldId id="4556" r:id="rId84"/>
    <p:sldId id="4422" r:id="rId85"/>
    <p:sldId id="4423" r:id="rId86"/>
    <p:sldId id="4424" r:id="rId87"/>
    <p:sldId id="4425" r:id="rId88"/>
    <p:sldId id="4426" r:id="rId89"/>
    <p:sldId id="4427" r:id="rId90"/>
    <p:sldId id="4269" r:id="rId91"/>
    <p:sldId id="4270" r:id="rId92"/>
    <p:sldId id="4298" r:id="rId93"/>
    <p:sldId id="4299" r:id="rId94"/>
    <p:sldId id="4496" r:id="rId95"/>
    <p:sldId id="4621" r:id="rId96"/>
    <p:sldId id="4495" r:id="rId97"/>
    <p:sldId id="4498" r:id="rId98"/>
    <p:sldId id="4509" r:id="rId99"/>
    <p:sldId id="4620" r:id="rId100"/>
    <p:sldId id="4469" r:id="rId101"/>
    <p:sldId id="4470" r:id="rId102"/>
    <p:sldId id="4471" r:id="rId103"/>
    <p:sldId id="4472" r:id="rId104"/>
    <p:sldId id="4623" r:id="rId105"/>
    <p:sldId id="4622" r:id="rId106"/>
    <p:sldId id="4476" r:id="rId107"/>
    <p:sldId id="4550" r:id="rId108"/>
    <p:sldId id="4551" r:id="rId109"/>
    <p:sldId id="4552" r:id="rId110"/>
    <p:sldId id="4553" r:id="rId111"/>
    <p:sldId id="4477" r:id="rId112"/>
    <p:sldId id="4624" r:id="rId113"/>
    <p:sldId id="4625" r:id="rId114"/>
    <p:sldId id="4626" r:id="rId115"/>
    <p:sldId id="4481" r:id="rId116"/>
    <p:sldId id="4482" r:id="rId117"/>
    <p:sldId id="4500" r:id="rId118"/>
    <p:sldId id="4501" r:id="rId119"/>
    <p:sldId id="3433" r:id="rId120"/>
    <p:sldId id="4618" r:id="rId121"/>
    <p:sldId id="4619" r:id="rId122"/>
    <p:sldId id="4432" r:id="rId123"/>
    <p:sldId id="4433" r:id="rId124"/>
    <p:sldId id="4095" r:id="rId125"/>
    <p:sldId id="4434" r:id="rId126"/>
    <p:sldId id="4435" r:id="rId127"/>
    <p:sldId id="4436" r:id="rId128"/>
    <p:sldId id="4437" r:id="rId129"/>
    <p:sldId id="4522" r:id="rId130"/>
    <p:sldId id="4125" r:id="rId131"/>
    <p:sldId id="4439" r:id="rId132"/>
    <p:sldId id="4508" r:id="rId133"/>
    <p:sldId id="4440" r:id="rId134"/>
    <p:sldId id="4195" r:id="rId135"/>
    <p:sldId id="4311" r:id="rId136"/>
    <p:sldId id="4312" r:id="rId137"/>
    <p:sldId id="4204" r:id="rId138"/>
    <p:sldId id="3941" r:id="rId139"/>
    <p:sldId id="4448" r:id="rId140"/>
    <p:sldId id="4449" r:id="rId141"/>
    <p:sldId id="4107" r:id="rId142"/>
    <p:sldId id="4108" r:id="rId143"/>
    <p:sldId id="4109" r:id="rId144"/>
    <p:sldId id="4314" r:id="rId145"/>
    <p:sldId id="4539" r:id="rId146"/>
    <p:sldId id="4316" r:id="rId147"/>
    <p:sldId id="4317" r:id="rId148"/>
    <p:sldId id="4136" r:id="rId149"/>
    <p:sldId id="4139" r:id="rId150"/>
    <p:sldId id="4137" r:id="rId151"/>
    <p:sldId id="4453" r:id="rId152"/>
    <p:sldId id="4196" r:id="rId153"/>
    <p:sldId id="4320" r:id="rId154"/>
    <p:sldId id="4319" r:id="rId155"/>
    <p:sldId id="4545" r:id="rId156"/>
    <p:sldId id="4322" r:id="rId157"/>
    <p:sldId id="4497" r:id="rId158"/>
    <p:sldId id="4324" r:id="rId159"/>
    <p:sldId id="4457" r:id="rId160"/>
    <p:sldId id="2680" r:id="rId161"/>
    <p:sldId id="4459" r:id="rId162"/>
    <p:sldId id="4460" r:id="rId163"/>
    <p:sldId id="4461" r:id="rId164"/>
    <p:sldId id="4462" r:id="rId165"/>
    <p:sldId id="4463" r:id="rId166"/>
    <p:sldId id="4546" r:id="rId167"/>
    <p:sldId id="4547" r:id="rId168"/>
    <p:sldId id="4548" r:id="rId169"/>
    <p:sldId id="4549" r:id="rId170"/>
    <p:sldId id="4252" r:id="rId171"/>
    <p:sldId id="4468" r:id="rId172"/>
    <p:sldId id="4254" r:id="rId173"/>
    <p:sldId id="4255" r:id="rId174"/>
    <p:sldId id="4256" r:id="rId175"/>
    <p:sldId id="4257" r:id="rId176"/>
    <p:sldId id="4332" r:id="rId177"/>
    <p:sldId id="4333" r:id="rId178"/>
    <p:sldId id="4330" r:id="rId179"/>
    <p:sldId id="4331" r:id="rId180"/>
    <p:sldId id="4363" r:id="rId181"/>
    <p:sldId id="4364" r:id="rId182"/>
    <p:sldId id="4365" r:id="rId183"/>
    <p:sldId id="4366" r:id="rId184"/>
    <p:sldId id="4367" r:id="rId185"/>
    <p:sldId id="4368" r:id="rId186"/>
    <p:sldId id="4369" r:id="rId187"/>
    <p:sldId id="4488" r:id="rId188"/>
    <p:sldId id="4489" r:id="rId189"/>
    <p:sldId id="4490" r:id="rId190"/>
    <p:sldId id="4491" r:id="rId191"/>
    <p:sldId id="4492" r:id="rId192"/>
    <p:sldId id="4493" r:id="rId193"/>
    <p:sldId id="4557" r:id="rId194"/>
    <p:sldId id="4558" r:id="rId195"/>
    <p:sldId id="4559" r:id="rId196"/>
    <p:sldId id="4561" r:id="rId197"/>
    <p:sldId id="4560" r:id="rId198"/>
    <p:sldId id="4562" r:id="rId199"/>
    <p:sldId id="4563" r:id="rId200"/>
    <p:sldId id="4564" r:id="rId201"/>
    <p:sldId id="4565" r:id="rId202"/>
    <p:sldId id="4566" r:id="rId203"/>
    <p:sldId id="4567" r:id="rId204"/>
    <p:sldId id="4568" r:id="rId205"/>
    <p:sldId id="4570" r:id="rId206"/>
    <p:sldId id="4571" r:id="rId207"/>
    <p:sldId id="4573" r:id="rId208"/>
    <p:sldId id="4572" r:id="rId209"/>
    <p:sldId id="4597" r:id="rId210"/>
    <p:sldId id="4596" r:id="rId211"/>
    <p:sldId id="4569" r:id="rId212"/>
    <p:sldId id="4574" r:id="rId213"/>
    <p:sldId id="4575" r:id="rId214"/>
    <p:sldId id="4576" r:id="rId215"/>
    <p:sldId id="4577" r:id="rId216"/>
    <p:sldId id="4578" r:id="rId217"/>
    <p:sldId id="4579" r:id="rId218"/>
    <p:sldId id="4580" r:id="rId219"/>
    <p:sldId id="4581" r:id="rId220"/>
    <p:sldId id="4589" r:id="rId221"/>
    <p:sldId id="4582" r:id="rId222"/>
    <p:sldId id="4583" r:id="rId223"/>
    <p:sldId id="4584" r:id="rId224"/>
    <p:sldId id="4585" r:id="rId225"/>
    <p:sldId id="4586" r:id="rId226"/>
    <p:sldId id="4587" r:id="rId227"/>
    <p:sldId id="4590" r:id="rId228"/>
    <p:sldId id="4591" r:id="rId229"/>
    <p:sldId id="4592" r:id="rId230"/>
    <p:sldId id="4593" r:id="rId231"/>
    <p:sldId id="4594" r:id="rId232"/>
    <p:sldId id="1445" r:id="rId233"/>
    <p:sldId id="1450" r:id="rId234"/>
    <p:sldId id="2652" r:id="rId235"/>
    <p:sldId id="2655" r:id="rId236"/>
    <p:sldId id="3228" r:id="rId237"/>
    <p:sldId id="3757" r:id="rId238"/>
    <p:sldId id="1136" r:id="rId23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9" d="100"/>
          <a:sy n="109" d="100"/>
        </p:scale>
        <p:origin x="1422" y="7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notesMaster" Target="notesMasters/notesMaster1.xml"/><Relationship Id="rId245"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0.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360699264"/>
        <c:axId val="360692992"/>
      </c:barChart>
      <c:catAx>
        <c:axId val="360699264"/>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360692992"/>
        <c:crossesAt val="0"/>
        <c:auto val="1"/>
        <c:lblAlgn val="ctr"/>
        <c:lblOffset val="20"/>
        <c:tickLblSkip val="1"/>
        <c:tickMarkSkip val="1"/>
        <c:noMultiLvlLbl val="0"/>
      </c:catAx>
      <c:valAx>
        <c:axId val="360692992"/>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360699264"/>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Chart!$B$2:$B$24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10.5</c:v>
                </c:pt>
                <c:pt idx="20" formatCode="0.0">
                  <c:v>-4</c:v>
                </c:pt>
                <c:pt idx="21">
                  <c:v>-6.1</c:v>
                </c:pt>
                <c:pt idx="22">
                  <c:v>-2</c:v>
                </c:pt>
              </c:numCache>
            </c:numRef>
          </c:val>
        </c:ser>
        <c:dLbls>
          <c:showLegendKey val="0"/>
          <c:showVal val="0"/>
          <c:showCatName val="0"/>
          <c:showSerName val="0"/>
          <c:showPercent val="0"/>
          <c:showBubbleSize val="0"/>
        </c:dLbls>
        <c:gapWidth val="80"/>
        <c:axId val="378368544"/>
        <c:axId val="378368936"/>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Chart!$C$2:$C$24</c:f>
              <c:numCache>
                <c:formatCode>General</c:formatCode>
                <c:ptCount val="23"/>
                <c:pt idx="19">
                  <c:v>3.5</c:v>
                </c:pt>
                <c:pt idx="20" formatCode="0.0">
                  <c:v>-1</c:v>
                </c:pt>
              </c:numCache>
            </c:numRef>
          </c:val>
        </c:ser>
        <c:dLbls>
          <c:showLegendKey val="0"/>
          <c:showVal val="0"/>
          <c:showCatName val="0"/>
          <c:showSerName val="0"/>
          <c:showPercent val="0"/>
          <c:showBubbleSize val="0"/>
        </c:dLbls>
        <c:gapWidth val="80"/>
        <c:axId val="379638072"/>
        <c:axId val="378366192"/>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Chart!$D$2:$D$24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10.5</c:v>
                </c:pt>
              </c:numCache>
            </c:numRef>
          </c:val>
          <c:smooth val="0"/>
        </c:ser>
        <c:ser>
          <c:idx val="3"/>
          <c:order val="3"/>
          <c:tx>
            <c:strRef>
              <c:f>Chart!$E$1</c:f>
              <c:strCache>
                <c:ptCount val="1"/>
                <c:pt idx="0">
                  <c:v>Label Adjusted</c:v>
                </c:pt>
              </c:strCache>
            </c:strRef>
          </c:tx>
          <c:spPr>
            <a:ln w="28575">
              <a:noFill/>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Chart!$E$2:$E$24</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mooth val="0"/>
        </c:ser>
        <c:dLbls>
          <c:showLegendKey val="0"/>
          <c:showVal val="0"/>
          <c:showCatName val="0"/>
          <c:showSerName val="0"/>
          <c:showPercent val="0"/>
          <c:showBubbleSize val="0"/>
        </c:dLbls>
        <c:marker val="1"/>
        <c:smooth val="0"/>
        <c:axId val="378368544"/>
        <c:axId val="378368936"/>
      </c:lineChart>
      <c:catAx>
        <c:axId val="378368544"/>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378368936"/>
        <c:crosses val="autoZero"/>
        <c:auto val="0"/>
        <c:lblAlgn val="ctr"/>
        <c:lblOffset val="100"/>
        <c:tickLblSkip val="1"/>
        <c:noMultiLvlLbl val="0"/>
      </c:catAx>
      <c:valAx>
        <c:axId val="378368936"/>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378368544"/>
        <c:crosses val="autoZero"/>
        <c:crossBetween val="between"/>
        <c:majorUnit val="2"/>
      </c:valAx>
      <c:valAx>
        <c:axId val="378366192"/>
        <c:scaling>
          <c:orientation val="minMax"/>
          <c:max val="12"/>
          <c:min val="-10"/>
        </c:scaling>
        <c:delete val="0"/>
        <c:axPos val="r"/>
        <c:numFmt formatCode="General" sourceLinked="1"/>
        <c:majorTickMark val="none"/>
        <c:minorTickMark val="none"/>
        <c:tickLblPos val="none"/>
        <c:spPr>
          <a:ln>
            <a:noFill/>
          </a:ln>
        </c:spPr>
        <c:crossAx val="379638072"/>
        <c:crosses val="max"/>
        <c:crossBetween val="between"/>
        <c:majorUnit val="2"/>
      </c:valAx>
      <c:catAx>
        <c:axId val="379638072"/>
        <c:scaling>
          <c:orientation val="minMax"/>
        </c:scaling>
        <c:delete val="0"/>
        <c:axPos val="t"/>
        <c:numFmt formatCode="General" sourceLinked="1"/>
        <c:majorTickMark val="none"/>
        <c:minorTickMark val="none"/>
        <c:tickLblPos val="none"/>
        <c:spPr>
          <a:ln>
            <a:noFill/>
          </a:ln>
        </c:spPr>
        <c:crossAx val="378366192"/>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382490352"/>
        <c:axId val="382487608"/>
      </c:barChart>
      <c:catAx>
        <c:axId val="382490352"/>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382487608"/>
        <c:crosses val="autoZero"/>
        <c:auto val="0"/>
        <c:lblAlgn val="ctr"/>
        <c:lblOffset val="0"/>
        <c:tickLblSkip val="1"/>
        <c:tickMarkSkip val="1"/>
        <c:noMultiLvlLbl val="0"/>
      </c:catAx>
      <c:valAx>
        <c:axId val="382487608"/>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382490352"/>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CAT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Sheet1!$B$2:$B$3</c:f>
              <c:numCache>
                <c:formatCode>0%</c:formatCode>
                <c:ptCount val="2"/>
                <c:pt idx="0">
                  <c:v>0.05</c:v>
                </c:pt>
                <c:pt idx="1">
                  <c:v>0.33000000000000007</c:v>
                </c:pt>
              </c:numCache>
            </c:numRef>
          </c:val>
        </c:ser>
        <c:ser>
          <c:idx val="1"/>
          <c:order val="1"/>
          <c:tx>
            <c:strRef>
              <c:f>Sheet1!$C$1</c:f>
              <c:strCache>
                <c:ptCount val="1"/>
                <c:pt idx="0">
                  <c:v>Accelerated</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Sheet1!$C$2:$C$3</c:f>
              <c:numCache>
                <c:formatCode>0%</c:formatCode>
                <c:ptCount val="2"/>
                <c:pt idx="0">
                  <c:v>0.1</c:v>
                </c:pt>
                <c:pt idx="1">
                  <c:v>0.33000000000000007</c:v>
                </c:pt>
              </c:numCache>
            </c:numRef>
          </c:val>
        </c:ser>
        <c:ser>
          <c:idx val="2"/>
          <c:order val="2"/>
          <c:tx>
            <c:strRef>
              <c:f>Sheet1!$D$1</c:f>
              <c:strCache>
                <c:ptCount val="1"/>
                <c:pt idx="0">
                  <c:v>High Volume, Low Cost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Sheet1!$D$2:$D$3</c:f>
              <c:numCache>
                <c:formatCode>0%</c:formatCode>
                <c:ptCount val="2"/>
                <c:pt idx="0">
                  <c:v>0.85000000000000009</c:v>
                </c:pt>
                <c:pt idx="1">
                  <c:v>0.33000000000000007</c:v>
                </c:pt>
              </c:numCache>
            </c:numRef>
          </c:val>
        </c:ser>
        <c:dLbls>
          <c:showLegendKey val="0"/>
          <c:showVal val="0"/>
          <c:showCatName val="0"/>
          <c:showSerName val="0"/>
          <c:showPercent val="0"/>
          <c:showBubbleSize val="0"/>
        </c:dLbls>
        <c:gapWidth val="79"/>
        <c:overlap val="100"/>
        <c:serLines>
          <c:spPr>
            <a:ln>
              <a:solidFill>
                <a:schemeClr val="accent6">
                  <a:lumMod val="75000"/>
                </a:schemeClr>
              </a:solidFill>
              <a:prstDash val="dash"/>
            </a:ln>
          </c:spPr>
        </c:serLines>
        <c:axId val="382488392"/>
        <c:axId val="382488784"/>
      </c:barChart>
      <c:catAx>
        <c:axId val="382488392"/>
        <c:scaling>
          <c:orientation val="minMax"/>
        </c:scaling>
        <c:delete val="0"/>
        <c:axPos val="b"/>
        <c:numFmt formatCode="General" sourceLinked="0"/>
        <c:majorTickMark val="out"/>
        <c:minorTickMark val="none"/>
        <c:tickLblPos val="nextTo"/>
        <c:txPr>
          <a:bodyPr/>
          <a:lstStyle/>
          <a:p>
            <a:pPr>
              <a:defRPr sz="1100"/>
            </a:pPr>
            <a:endParaRPr lang="en-US"/>
          </a:p>
        </c:txPr>
        <c:crossAx val="382488784"/>
        <c:crosses val="autoZero"/>
        <c:auto val="1"/>
        <c:lblAlgn val="ctr"/>
        <c:lblOffset val="100"/>
        <c:noMultiLvlLbl val="0"/>
      </c:catAx>
      <c:valAx>
        <c:axId val="382488784"/>
        <c:scaling>
          <c:orientation val="minMax"/>
        </c:scaling>
        <c:delete val="1"/>
        <c:axPos val="l"/>
        <c:numFmt formatCode="0%" sourceLinked="1"/>
        <c:majorTickMark val="out"/>
        <c:minorTickMark val="none"/>
        <c:tickLblPos val="none"/>
        <c:crossAx val="3824883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weekly change in gas prices, 2014</c:v>
                </c:pt>
              </c:strCache>
            </c:strRef>
          </c:tx>
          <c:spPr>
            <a:ln w="38100">
              <a:solidFill>
                <a:schemeClr val="accent1"/>
              </a:solidFill>
              <a:prstDash val="solid"/>
            </a:ln>
          </c:spPr>
          <c:marker>
            <c:symbol val="none"/>
          </c:marker>
          <c:dPt>
            <c:idx val="19"/>
            <c:bubble3D val="0"/>
          </c:dPt>
          <c:cat>
            <c:strRef>
              <c:f>Sheet1!$B$1:$BO$1</c:f>
              <c:strCache>
                <c:ptCount val="66"/>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strCache>
            </c:strRef>
          </c:cat>
          <c:val>
            <c:numRef>
              <c:f>Sheet1!$B$2:$BO$2</c:f>
              <c:numCache>
                <c:formatCode>0.0%</c:formatCode>
                <c:ptCount val="66"/>
                <c:pt idx="0">
                  <c:v>1E-3</c:v>
                </c:pt>
                <c:pt idx="1">
                  <c:v>-1E-3</c:v>
                </c:pt>
                <c:pt idx="2">
                  <c:v>-8.9999999999999993E-3</c:v>
                </c:pt>
                <c:pt idx="3">
                  <c:v>0</c:v>
                </c:pt>
                <c:pt idx="4">
                  <c:v>-1E-3</c:v>
                </c:pt>
                <c:pt idx="5">
                  <c:v>5.0000000000000001E-3</c:v>
                </c:pt>
                <c:pt idx="6">
                  <c:v>0.02</c:v>
                </c:pt>
                <c:pt idx="7">
                  <c:v>1.7999999999999999E-2</c:v>
                </c:pt>
                <c:pt idx="8">
                  <c:v>8.9999999999999993E-3</c:v>
                </c:pt>
                <c:pt idx="9">
                  <c:v>8.9999999999999993E-3</c:v>
                </c:pt>
                <c:pt idx="10">
                  <c:v>0.01</c:v>
                </c:pt>
                <c:pt idx="11">
                  <c:v>1E-3</c:v>
                </c:pt>
                <c:pt idx="12">
                  <c:v>8.0000000000000002E-3</c:v>
                </c:pt>
                <c:pt idx="13">
                  <c:v>5.0000000000000001E-3</c:v>
                </c:pt>
                <c:pt idx="14">
                  <c:v>1.4999999999999999E-2</c:v>
                </c:pt>
                <c:pt idx="15">
                  <c:v>8.9999999999999993E-3</c:v>
                </c:pt>
                <c:pt idx="16">
                  <c:v>8.0000000000000002E-3</c:v>
                </c:pt>
                <c:pt idx="17">
                  <c:v>-7.0000000000000001E-3</c:v>
                </c:pt>
                <c:pt idx="18">
                  <c:v>-4.0000000000000001E-3</c:v>
                </c:pt>
                <c:pt idx="19">
                  <c:v>-1E-3</c:v>
                </c:pt>
                <c:pt idx="20">
                  <c:v>2E-3</c:v>
                </c:pt>
                <c:pt idx="21">
                  <c:v>4.0000000000000001E-3</c:v>
                </c:pt>
                <c:pt idx="22">
                  <c:v>-4.0000000000000001E-3</c:v>
                </c:pt>
                <c:pt idx="23">
                  <c:v>3.0000000000000001E-3</c:v>
                </c:pt>
                <c:pt idx="24">
                  <c:v>5.0000000000000001E-3</c:v>
                </c:pt>
                <c:pt idx="25">
                  <c:v>0</c:v>
                </c:pt>
                <c:pt idx="26">
                  <c:v>-7.0000000000000001E-3</c:v>
                </c:pt>
                <c:pt idx="27">
                  <c:v>-1.0999999999999999E-2</c:v>
                </c:pt>
                <c:pt idx="28">
                  <c:v>-1.0999999999999999E-2</c:v>
                </c:pt>
                <c:pt idx="29">
                  <c:v>-1.4999999999999999E-2</c:v>
                </c:pt>
                <c:pt idx="30">
                  <c:v>-6.0000000000000001E-3</c:v>
                </c:pt>
                <c:pt idx="31">
                  <c:v>-4.0000000000000001E-3</c:v>
                </c:pt>
                <c:pt idx="32">
                  <c:v>-8.9999999999999993E-3</c:v>
                </c:pt>
                <c:pt idx="33">
                  <c:v>-5.0000000000000001E-3</c:v>
                </c:pt>
                <c:pt idx="34">
                  <c:v>1E-3</c:v>
                </c:pt>
                <c:pt idx="35">
                  <c:v>-1E-3</c:v>
                </c:pt>
                <c:pt idx="36">
                  <c:v>-1.4E-2</c:v>
                </c:pt>
                <c:pt idx="37">
                  <c:v>-1.4999999999999999E-2</c:v>
                </c:pt>
                <c:pt idx="38">
                  <c:v>1E-3</c:v>
                </c:pt>
                <c:pt idx="39">
                  <c:v>-1.4999999999999999E-2</c:v>
                </c:pt>
                <c:pt idx="40">
                  <c:v>-2.7E-2</c:v>
                </c:pt>
                <c:pt idx="41">
                  <c:v>-2.5999999999999999E-2</c:v>
                </c:pt>
                <c:pt idx="42">
                  <c:v>-2.1000000000000001E-2</c:v>
                </c:pt>
                <c:pt idx="43">
                  <c:v>-0.02</c:v>
                </c:pt>
                <c:pt idx="44">
                  <c:v>-1.7000000000000001E-2</c:v>
                </c:pt>
                <c:pt idx="45">
                  <c:v>-1.6E-2</c:v>
                </c:pt>
                <c:pt idx="46">
                  <c:v>-2.4E-2</c:v>
                </c:pt>
                <c:pt idx="47">
                  <c:v>-1.4999999999999999E-2</c:v>
                </c:pt>
                <c:pt idx="48">
                  <c:v>-3.4000000000000002E-2</c:v>
                </c:pt>
                <c:pt idx="49">
                  <c:v>-4.4999999999999998E-2</c:v>
                </c:pt>
                <c:pt idx="50">
                  <c:v>-5.6000000000000001E-2</c:v>
                </c:pt>
                <c:pt idx="51">
                  <c:v>-4.2000000000000003E-2</c:v>
                </c:pt>
                <c:pt idx="52">
                  <c:v>-3.5000000000000003E-2</c:v>
                </c:pt>
                <c:pt idx="53">
                  <c:v>-3.3000000000000002E-2</c:v>
                </c:pt>
                <c:pt idx="54">
                  <c:v>-3.4000000000000002E-2</c:v>
                </c:pt>
                <c:pt idx="55">
                  <c:v>-1.0999999999999999E-2</c:v>
                </c:pt>
                <c:pt idx="56">
                  <c:v>0.01</c:v>
                </c:pt>
                <c:pt idx="57">
                  <c:v>5.7000000000000002E-2</c:v>
                </c:pt>
                <c:pt idx="58">
                  <c:v>3.5999999999999997E-2</c:v>
                </c:pt>
                <c:pt idx="59">
                  <c:v>2.4E-2</c:v>
                </c:pt>
                <c:pt idx="60">
                  <c:v>5.8000000000000003E-2</c:v>
                </c:pt>
                <c:pt idx="61">
                  <c:v>5.0000000000000001E-3</c:v>
                </c:pt>
                <c:pt idx="62">
                  <c:v>-1.2999999999999999E-2</c:v>
                </c:pt>
                <c:pt idx="63">
                  <c:v>0</c:v>
                </c:pt>
                <c:pt idx="64">
                  <c:v>-3.0000000000000001E-3</c:v>
                </c:pt>
                <c:pt idx="65">
                  <c:v>-1.3000000000000001E-2</c:v>
                </c:pt>
              </c:numCache>
            </c:numRef>
          </c:val>
          <c:smooth val="0"/>
        </c:ser>
        <c:ser>
          <c:idx val="1"/>
          <c:order val="1"/>
          <c:tx>
            <c:strRef>
              <c:f>Sheet1!#REF!</c:f>
              <c:strCache>
                <c:ptCount val="1"/>
                <c:pt idx="0">
                  <c:v>#REF!</c:v>
                </c:pt>
              </c:strCache>
            </c:strRef>
          </c:tx>
          <c:spPr>
            <a:ln w="38100">
              <a:solidFill>
                <a:srgbClr val="FF6600"/>
              </a:solidFill>
              <a:prstDash val="solid"/>
            </a:ln>
          </c:spPr>
          <c:marker>
            <c:symbol val="none"/>
          </c:marker>
          <c:cat>
            <c:strRef>
              <c:f>Sheet1!$B$1:$BO$1</c:f>
              <c:strCache>
                <c:ptCount val="66"/>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strCache>
            </c:strRef>
          </c:cat>
          <c:val>
            <c:numRef>
              <c:f>Sheet1!#REF!</c:f>
              <c:numCache>
                <c:formatCode>General</c:formatCode>
                <c:ptCount val="1"/>
                <c:pt idx="0">
                  <c:v>1</c:v>
                </c:pt>
              </c:numCache>
            </c:numRef>
          </c:val>
          <c:smooth val="0"/>
        </c:ser>
        <c:dLbls>
          <c:showLegendKey val="0"/>
          <c:showVal val="0"/>
          <c:showCatName val="0"/>
          <c:showSerName val="0"/>
          <c:showPercent val="0"/>
          <c:showBubbleSize val="0"/>
        </c:dLbls>
        <c:smooth val="0"/>
        <c:axId val="386587384"/>
        <c:axId val="386585424"/>
      </c:lineChart>
      <c:catAx>
        <c:axId val="386587384"/>
        <c:scaling>
          <c:orientation val="minMax"/>
        </c:scaling>
        <c:delete val="0"/>
        <c:axPos val="b"/>
        <c:numFmt formatCode="00" sourceLinked="0"/>
        <c:majorTickMark val="out"/>
        <c:minorTickMark val="none"/>
        <c:tickLblPos val="low"/>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386585424"/>
        <c:crossesAt val="0"/>
        <c:auto val="1"/>
        <c:lblAlgn val="ctr"/>
        <c:lblOffset val="180"/>
        <c:noMultiLvlLbl val="0"/>
      </c:catAx>
      <c:valAx>
        <c:axId val="386585424"/>
        <c:scaling>
          <c:orientation val="minMax"/>
          <c:max val="6.0000000000000012E-2"/>
          <c:min val="-6.0000000000000012E-2"/>
        </c:scaling>
        <c:delete val="0"/>
        <c:axPos val="l"/>
        <c:majorGridlines/>
        <c:numFmt formatCode="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86587384"/>
        <c:crosses val="autoZero"/>
        <c:crossBetween val="between"/>
        <c:majorUnit val="1.0000000000000002E-2"/>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weekly gas prices, 2014</c:v>
                </c:pt>
              </c:strCache>
            </c:strRef>
          </c:tx>
          <c:spPr>
            <a:ln w="38100">
              <a:solidFill>
                <a:schemeClr val="accent1"/>
              </a:solidFill>
              <a:prstDash val="solid"/>
            </a:ln>
          </c:spPr>
          <c:marker>
            <c:symbol val="none"/>
          </c:marker>
          <c:dPt>
            <c:idx val="19"/>
            <c:bubble3D val="0"/>
          </c:dPt>
          <c:cat>
            <c:strRef>
              <c:f>Sheet1!$B$1:$BO$1</c:f>
              <c:strCache>
                <c:ptCount val="66"/>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strCache>
            </c:strRef>
          </c:cat>
          <c:val>
            <c:numRef>
              <c:f>Sheet1!$B$2:$BO$2</c:f>
              <c:numCache>
                <c:formatCode>"$"#,##0.00</c:formatCode>
                <c:ptCount val="66"/>
                <c:pt idx="0">
                  <c:v>3.411</c:v>
                </c:pt>
                <c:pt idx="1">
                  <c:v>3.4060000000000001</c:v>
                </c:pt>
                <c:pt idx="2">
                  <c:v>3.3759999999999999</c:v>
                </c:pt>
                <c:pt idx="3">
                  <c:v>3.375</c:v>
                </c:pt>
                <c:pt idx="4">
                  <c:v>3.3719999999999999</c:v>
                </c:pt>
                <c:pt idx="5">
                  <c:v>3.3879999999999999</c:v>
                </c:pt>
                <c:pt idx="6">
                  <c:v>3.4569999999999999</c:v>
                </c:pt>
                <c:pt idx="7">
                  <c:v>3.52</c:v>
                </c:pt>
                <c:pt idx="8">
                  <c:v>3.5529999999999999</c:v>
                </c:pt>
                <c:pt idx="9">
                  <c:v>3.5840000000000001</c:v>
                </c:pt>
                <c:pt idx="10">
                  <c:v>3.6190000000000002</c:v>
                </c:pt>
                <c:pt idx="11">
                  <c:v>3.6219999999999999</c:v>
                </c:pt>
                <c:pt idx="12">
                  <c:v>3.6509999999999998</c:v>
                </c:pt>
                <c:pt idx="13">
                  <c:v>3.67</c:v>
                </c:pt>
                <c:pt idx="14">
                  <c:v>3.7250000000000001</c:v>
                </c:pt>
                <c:pt idx="15">
                  <c:v>3.758</c:v>
                </c:pt>
                <c:pt idx="16">
                  <c:v>3.7879999999999998</c:v>
                </c:pt>
                <c:pt idx="17">
                  <c:v>3.7610000000000001</c:v>
                </c:pt>
                <c:pt idx="18">
                  <c:v>3.746</c:v>
                </c:pt>
                <c:pt idx="19">
                  <c:v>3.7429999999999999</c:v>
                </c:pt>
                <c:pt idx="20">
                  <c:v>3.75</c:v>
                </c:pt>
                <c:pt idx="21">
                  <c:v>3.7650000000000001</c:v>
                </c:pt>
                <c:pt idx="22">
                  <c:v>3.7490000000000001</c:v>
                </c:pt>
                <c:pt idx="23">
                  <c:v>3.76</c:v>
                </c:pt>
                <c:pt idx="24">
                  <c:v>3.778</c:v>
                </c:pt>
                <c:pt idx="25">
                  <c:v>3.778</c:v>
                </c:pt>
                <c:pt idx="26">
                  <c:v>3.7530000000000001</c:v>
                </c:pt>
                <c:pt idx="27">
                  <c:v>3.7120000000000002</c:v>
                </c:pt>
                <c:pt idx="28">
                  <c:v>3.6709999999999998</c:v>
                </c:pt>
                <c:pt idx="29">
                  <c:v>3.617</c:v>
                </c:pt>
                <c:pt idx="30">
                  <c:v>3.5950000000000002</c:v>
                </c:pt>
                <c:pt idx="31">
                  <c:v>3.5819999999999999</c:v>
                </c:pt>
                <c:pt idx="32">
                  <c:v>3.5489999999999999</c:v>
                </c:pt>
                <c:pt idx="33">
                  <c:v>3.532</c:v>
                </c:pt>
                <c:pt idx="34">
                  <c:v>3.536</c:v>
                </c:pt>
                <c:pt idx="35">
                  <c:v>3.5339999999999998</c:v>
                </c:pt>
                <c:pt idx="36">
                  <c:v>3.4849999999999999</c:v>
                </c:pt>
                <c:pt idx="37">
                  <c:v>3.4319999999999999</c:v>
                </c:pt>
                <c:pt idx="38">
                  <c:v>3.4340000000000002</c:v>
                </c:pt>
                <c:pt idx="39">
                  <c:v>3.3820000000000001</c:v>
                </c:pt>
                <c:pt idx="40">
                  <c:v>3.2919999999999998</c:v>
                </c:pt>
                <c:pt idx="41">
                  <c:v>3.2050000000000001</c:v>
                </c:pt>
                <c:pt idx="42">
                  <c:v>3.1389999999999998</c:v>
                </c:pt>
                <c:pt idx="43">
                  <c:v>3.077</c:v>
                </c:pt>
                <c:pt idx="44">
                  <c:v>3.0249999999999999</c:v>
                </c:pt>
                <c:pt idx="45">
                  <c:v>2.9780000000000002</c:v>
                </c:pt>
                <c:pt idx="46">
                  <c:v>2.907</c:v>
                </c:pt>
                <c:pt idx="47">
                  <c:v>2.8639999999999999</c:v>
                </c:pt>
                <c:pt idx="48">
                  <c:v>2.7669999999999999</c:v>
                </c:pt>
                <c:pt idx="49">
                  <c:v>2.6429999999999998</c:v>
                </c:pt>
                <c:pt idx="50">
                  <c:v>2.496</c:v>
                </c:pt>
                <c:pt idx="51">
                  <c:v>2.3919999999999999</c:v>
                </c:pt>
                <c:pt idx="52">
                  <c:v>2.3079999999999998</c:v>
                </c:pt>
                <c:pt idx="53">
                  <c:v>2.23</c:v>
                </c:pt>
                <c:pt idx="54">
                  <c:v>2.16</c:v>
                </c:pt>
                <c:pt idx="55">
                  <c:v>2.13</c:v>
                </c:pt>
                <c:pt idx="56">
                  <c:v>2.15</c:v>
                </c:pt>
                <c:pt idx="57">
                  <c:v>2.2799999999999998</c:v>
                </c:pt>
                <c:pt idx="58">
                  <c:v>2.36</c:v>
                </c:pt>
                <c:pt idx="59">
                  <c:v>2.42</c:v>
                </c:pt>
                <c:pt idx="60">
                  <c:v>2.56</c:v>
                </c:pt>
                <c:pt idx="61">
                  <c:v>2.57</c:v>
                </c:pt>
                <c:pt idx="62">
                  <c:v>2.54</c:v>
                </c:pt>
                <c:pt idx="63">
                  <c:v>2.54</c:v>
                </c:pt>
                <c:pt idx="64">
                  <c:v>2.5299999999999998</c:v>
                </c:pt>
                <c:pt idx="65">
                  <c:v>2.5</c:v>
                </c:pt>
              </c:numCache>
            </c:numRef>
          </c:val>
          <c:smooth val="0"/>
        </c:ser>
        <c:ser>
          <c:idx val="1"/>
          <c:order val="1"/>
          <c:tx>
            <c:strRef>
              <c:f>Sheet1!#REF!</c:f>
              <c:strCache>
                <c:ptCount val="1"/>
                <c:pt idx="0">
                  <c:v>#REF!</c:v>
                </c:pt>
              </c:strCache>
            </c:strRef>
          </c:tx>
          <c:spPr>
            <a:ln w="38100">
              <a:solidFill>
                <a:srgbClr val="FF6600"/>
              </a:solidFill>
              <a:prstDash val="solid"/>
            </a:ln>
          </c:spPr>
          <c:marker>
            <c:symbol val="none"/>
          </c:marker>
          <c:cat>
            <c:strRef>
              <c:f>Sheet1!$B$1:$BO$1</c:f>
              <c:strCache>
                <c:ptCount val="66"/>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strCache>
            </c:strRef>
          </c:cat>
          <c:val>
            <c:numRef>
              <c:f>Sheet1!#REF!</c:f>
              <c:numCache>
                <c:formatCode>General</c:formatCode>
                <c:ptCount val="1"/>
                <c:pt idx="0">
                  <c:v>1</c:v>
                </c:pt>
              </c:numCache>
            </c:numRef>
          </c:val>
          <c:smooth val="0"/>
        </c:ser>
        <c:dLbls>
          <c:showLegendKey val="0"/>
          <c:showVal val="0"/>
          <c:showCatName val="0"/>
          <c:showSerName val="0"/>
          <c:showPercent val="0"/>
          <c:showBubbleSize val="0"/>
        </c:dLbls>
        <c:smooth val="0"/>
        <c:axId val="386588952"/>
        <c:axId val="386589736"/>
      </c:lineChart>
      <c:catAx>
        <c:axId val="386588952"/>
        <c:scaling>
          <c:orientation val="minMax"/>
        </c:scaling>
        <c:delete val="0"/>
        <c:axPos val="b"/>
        <c:numFmt formatCode="00" sourceLinked="0"/>
        <c:majorTickMark val="out"/>
        <c:minorTickMark val="none"/>
        <c:tickLblPos val="low"/>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386589736"/>
        <c:crossesAt val="0"/>
        <c:auto val="1"/>
        <c:lblAlgn val="ctr"/>
        <c:lblOffset val="180"/>
        <c:noMultiLvlLbl val="0"/>
      </c:catAx>
      <c:valAx>
        <c:axId val="386589736"/>
        <c:scaling>
          <c:orientation val="minMax"/>
          <c:max val="4"/>
          <c:min val="2"/>
        </c:scaling>
        <c:delete val="0"/>
        <c:axPos val="l"/>
        <c:majorGridlines/>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86588952"/>
        <c:crosses val="autoZero"/>
        <c:crossBetween val="between"/>
        <c:majorUnit val="0.25"/>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yearly average gas prices</c:v>
                </c:pt>
              </c:strCache>
            </c:strRef>
          </c:tx>
          <c:spPr>
            <a:ln w="38100">
              <a:solidFill>
                <a:schemeClr val="accent1"/>
              </a:solidFill>
              <a:prstDash val="solid"/>
            </a:ln>
          </c:spPr>
          <c:marker>
            <c:symbol val="none"/>
          </c:marker>
          <c:dPt>
            <c:idx val="19"/>
            <c:bubble3D val="0"/>
          </c:dPt>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2014:1H</c:v>
                </c:pt>
                <c:pt idx="15">
                  <c:v>2014:2H*</c:v>
                </c:pt>
              </c:strCache>
            </c:strRef>
          </c:cat>
          <c:val>
            <c:numRef>
              <c:f>Sheet1!$B$2:$Q$2</c:f>
              <c:numCache>
                <c:formatCode>"$"#,##0.00</c:formatCode>
                <c:ptCount val="16"/>
                <c:pt idx="0">
                  <c:v>1.5229999999999999</c:v>
                </c:pt>
                <c:pt idx="1">
                  <c:v>1.46</c:v>
                </c:pt>
                <c:pt idx="2">
                  <c:v>1.3859999999999999</c:v>
                </c:pt>
                <c:pt idx="3">
                  <c:v>1.603</c:v>
                </c:pt>
                <c:pt idx="4">
                  <c:v>1.895</c:v>
                </c:pt>
                <c:pt idx="5">
                  <c:v>2.3140000000000001</c:v>
                </c:pt>
                <c:pt idx="6" formatCode="&quot;$&quot;#,##0.0">
                  <c:v>2.6179999999999999</c:v>
                </c:pt>
                <c:pt idx="7">
                  <c:v>2.843</c:v>
                </c:pt>
                <c:pt idx="8">
                  <c:v>3.2989999999999999</c:v>
                </c:pt>
                <c:pt idx="9">
                  <c:v>2.4060000000000001</c:v>
                </c:pt>
                <c:pt idx="10">
                  <c:v>2.835</c:v>
                </c:pt>
                <c:pt idx="11">
                  <c:v>3.5760000000000001</c:v>
                </c:pt>
                <c:pt idx="12">
                  <c:v>3.68</c:v>
                </c:pt>
                <c:pt idx="13">
                  <c:v>3.5750000000000002</c:v>
                </c:pt>
                <c:pt idx="14">
                  <c:v>3.613</c:v>
                </c:pt>
                <c:pt idx="15">
                  <c:v>3.28</c:v>
                </c:pt>
              </c:numCache>
            </c:numRef>
          </c:val>
          <c:smooth val="0"/>
        </c:ser>
        <c:dLbls>
          <c:showLegendKey val="0"/>
          <c:showVal val="0"/>
          <c:showCatName val="0"/>
          <c:showSerName val="0"/>
          <c:showPercent val="0"/>
          <c:showBubbleSize val="0"/>
        </c:dLbls>
        <c:marker val="1"/>
        <c:smooth val="0"/>
        <c:axId val="366313872"/>
        <c:axId val="383649192"/>
      </c:lineChart>
      <c:lineChart>
        <c:grouping val="standard"/>
        <c:varyColors val="0"/>
        <c:ser>
          <c:idx val="1"/>
          <c:order val="1"/>
          <c:tx>
            <c:strRef>
              <c:f>Sheet1!$A$3</c:f>
              <c:strCache>
                <c:ptCount val="1"/>
                <c:pt idx="0">
                  <c:v>rolling 12-month miles driven at year-end*</c:v>
                </c:pt>
              </c:strCache>
            </c:strRef>
          </c:tx>
          <c:spPr>
            <a:ln w="38100">
              <a:solidFill>
                <a:srgbClr val="FF6600"/>
              </a:solidFill>
              <a:prstDash val="solid"/>
            </a:ln>
          </c:spPr>
          <c:marker>
            <c:symbol val="none"/>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2014:1H</c:v>
                </c:pt>
                <c:pt idx="15">
                  <c:v>2014:2H*</c:v>
                </c:pt>
              </c:strCache>
            </c:strRef>
          </c:cat>
          <c:val>
            <c:numRef>
              <c:f>Sheet1!$B$3:$Q$3</c:f>
              <c:numCache>
                <c:formatCode>0.0</c:formatCode>
                <c:ptCount val="16"/>
                <c:pt idx="0">
                  <c:v>2746.9</c:v>
                </c:pt>
                <c:pt idx="1">
                  <c:v>2795.5</c:v>
                </c:pt>
                <c:pt idx="2">
                  <c:v>2855.3</c:v>
                </c:pt>
                <c:pt idx="3">
                  <c:v>2889.7</c:v>
                </c:pt>
                <c:pt idx="4">
                  <c:v>2964.2</c:v>
                </c:pt>
                <c:pt idx="5">
                  <c:v>2989.4</c:v>
                </c:pt>
                <c:pt idx="6">
                  <c:v>3014.3</c:v>
                </c:pt>
                <c:pt idx="7">
                  <c:v>3029.8</c:v>
                </c:pt>
                <c:pt idx="8">
                  <c:v>2973.5</c:v>
                </c:pt>
                <c:pt idx="9">
                  <c:v>2979.2</c:v>
                </c:pt>
                <c:pt idx="10">
                  <c:v>3000</c:v>
                </c:pt>
                <c:pt idx="11">
                  <c:v>2962.9</c:v>
                </c:pt>
                <c:pt idx="12">
                  <c:v>2938.5</c:v>
                </c:pt>
                <c:pt idx="13">
                  <c:v>2972.3</c:v>
                </c:pt>
                <c:pt idx="14">
                  <c:v>2972.4</c:v>
                </c:pt>
                <c:pt idx="15">
                  <c:v>2988.7759999999998</c:v>
                </c:pt>
              </c:numCache>
            </c:numRef>
          </c:val>
          <c:smooth val="0"/>
        </c:ser>
        <c:dLbls>
          <c:showLegendKey val="0"/>
          <c:showVal val="0"/>
          <c:showCatName val="0"/>
          <c:showSerName val="0"/>
          <c:showPercent val="0"/>
          <c:showBubbleSize val="0"/>
        </c:dLbls>
        <c:marker val="1"/>
        <c:smooth val="0"/>
        <c:axId val="383649584"/>
        <c:axId val="389511376"/>
      </c:lineChart>
      <c:catAx>
        <c:axId val="366313872"/>
        <c:scaling>
          <c:orientation val="minMax"/>
        </c:scaling>
        <c:delete val="0"/>
        <c:axPos val="b"/>
        <c:numFmt formatCode="00" sourceLinked="0"/>
        <c:majorTickMark val="out"/>
        <c:minorTickMark val="none"/>
        <c:tickLblPos val="nextTo"/>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383649192"/>
        <c:crossesAt val="1"/>
        <c:auto val="1"/>
        <c:lblAlgn val="ctr"/>
        <c:lblOffset val="180"/>
        <c:tickLblSkip val="1"/>
        <c:tickMarkSkip val="1"/>
        <c:noMultiLvlLbl val="0"/>
      </c:catAx>
      <c:valAx>
        <c:axId val="383649192"/>
        <c:scaling>
          <c:orientation val="minMax"/>
          <c:max val="4"/>
          <c:min val="1"/>
        </c:scaling>
        <c:delete val="0"/>
        <c:axPos val="l"/>
        <c:numFmt formatCode="\$#,##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66313872"/>
        <c:crosses val="autoZero"/>
        <c:crossBetween val="between"/>
        <c:majorUnit val="1"/>
        <c:minorUnit val="0.1"/>
      </c:valAx>
      <c:catAx>
        <c:axId val="383649584"/>
        <c:scaling>
          <c:orientation val="minMax"/>
        </c:scaling>
        <c:delete val="1"/>
        <c:axPos val="b"/>
        <c:numFmt formatCode="General" sourceLinked="1"/>
        <c:majorTickMark val="out"/>
        <c:minorTickMark val="none"/>
        <c:tickLblPos val="nextTo"/>
        <c:crossAx val="389511376"/>
        <c:crossesAt val="2700"/>
        <c:auto val="1"/>
        <c:lblAlgn val="ctr"/>
        <c:lblOffset val="100"/>
        <c:noMultiLvlLbl val="0"/>
      </c:catAx>
      <c:valAx>
        <c:axId val="389511376"/>
        <c:scaling>
          <c:orientation val="minMax"/>
          <c:max val="3050"/>
          <c:min val="2700"/>
        </c:scaling>
        <c:delete val="0"/>
        <c:axPos val="r"/>
        <c:numFmt formatCode="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383649584"/>
        <c:crosses val="max"/>
        <c:crossBetween val="between"/>
        <c:majorUnit val="50"/>
      </c:valAx>
      <c:spPr>
        <a:noFill/>
        <a:ln w="25400">
          <a:noFill/>
        </a:ln>
      </c:spPr>
    </c:plotArea>
    <c:legend>
      <c:legendPos val="r"/>
      <c:layout>
        <c:manualLayout>
          <c:xMode val="edge"/>
          <c:yMode val="edge"/>
          <c:x val="8.9609428939493099E-2"/>
          <c:y val="8.1967213114754103E-3"/>
          <c:w val="0.29909546198530684"/>
          <c:h val="0.19624614857925368"/>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Monthly Avg Gas Price</c:v>
                </c:pt>
              </c:strCache>
            </c:strRef>
          </c:tx>
          <c:spPr>
            <a:ln w="38100">
              <a:solidFill>
                <a:schemeClr val="accent1"/>
              </a:solidFill>
              <a:prstDash val="solid"/>
            </a:ln>
          </c:spPr>
          <c:marker>
            <c:symbol val="none"/>
          </c:marker>
          <c:dPt>
            <c:idx val="19"/>
            <c:bubble3D val="0"/>
          </c:dPt>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"$"#,##0.00</c:formatCode>
                <c:ptCount val="12"/>
                <c:pt idx="0">
                  <c:v>3.3919999999999999</c:v>
                </c:pt>
                <c:pt idx="1">
                  <c:v>3.4340000000000002</c:v>
                </c:pt>
                <c:pt idx="2">
                  <c:v>3.6059999999999999</c:v>
                </c:pt>
                <c:pt idx="3">
                  <c:v>3.7349999999999999</c:v>
                </c:pt>
                <c:pt idx="4">
                  <c:v>3.75</c:v>
                </c:pt>
                <c:pt idx="5">
                  <c:v>3.766</c:v>
                </c:pt>
                <c:pt idx="6" formatCode="&quot;$&quot;#,##0.0">
                  <c:v>3.6880000000000002</c:v>
                </c:pt>
                <c:pt idx="7">
                  <c:v>3.5649999999999999</c:v>
                </c:pt>
                <c:pt idx="8">
                  <c:v>3.484</c:v>
                </c:pt>
                <c:pt idx="9">
                  <c:v>3.2549999999999999</c:v>
                </c:pt>
                <c:pt idx="10">
                  <c:v>2.9969999999999999</c:v>
                </c:pt>
                <c:pt idx="11">
                  <c:v>2.6320000000000001</c:v>
                </c:pt>
              </c:numCache>
            </c:numRef>
          </c:val>
          <c:smooth val="0"/>
        </c:ser>
        <c:dLbls>
          <c:showLegendKey val="0"/>
          <c:showVal val="0"/>
          <c:showCatName val="0"/>
          <c:showSerName val="0"/>
          <c:showPercent val="0"/>
          <c:showBubbleSize val="0"/>
        </c:dLbls>
        <c:marker val="1"/>
        <c:smooth val="0"/>
        <c:axId val="389508240"/>
        <c:axId val="389508632"/>
      </c:lineChart>
      <c:lineChart>
        <c:grouping val="standard"/>
        <c:varyColors val="0"/>
        <c:ser>
          <c:idx val="1"/>
          <c:order val="1"/>
          <c:tx>
            <c:strRef>
              <c:f>Sheet1!$A$3</c:f>
              <c:strCache>
                <c:ptCount val="1"/>
                <c:pt idx="0">
                  <c:v>Chg in 12-mo Avg. Miles Driven Vs. 2013</c:v>
                </c:pt>
              </c:strCache>
            </c:strRef>
          </c:tx>
          <c:spPr>
            <a:ln w="38100">
              <a:solidFill>
                <a:srgbClr val="FF6600"/>
              </a:solidFill>
              <a:prstDash val="solid"/>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0.00%</c:formatCode>
                <c:ptCount val="12"/>
                <c:pt idx="0">
                  <c:v>4.7000000000000002E-3</c:v>
                </c:pt>
                <c:pt idx="1">
                  <c:v>5.1000000000000004E-3</c:v>
                </c:pt>
                <c:pt idx="2">
                  <c:v>4.7000000000000002E-3</c:v>
                </c:pt>
                <c:pt idx="3">
                  <c:v>5.1999999999999998E-3</c:v>
                </c:pt>
                <c:pt idx="4">
                  <c:v>5.1000000000000004E-3</c:v>
                </c:pt>
                <c:pt idx="5">
                  <c:v>6.6E-3</c:v>
                </c:pt>
                <c:pt idx="6">
                  <c:v>6.4000000000000003E-3</c:v>
                </c:pt>
                <c:pt idx="7">
                  <c:v>5.4999999999999997E-3</c:v>
                </c:pt>
                <c:pt idx="8">
                  <c:v>6.1000000000000004E-3</c:v>
                </c:pt>
                <c:pt idx="9">
                  <c:v>6.3E-3</c:v>
                </c:pt>
                <c:pt idx="10">
                  <c:v>1.14E-2</c:v>
                </c:pt>
                <c:pt idx="11">
                  <c:v>1.46E-2</c:v>
                </c:pt>
              </c:numCache>
            </c:numRef>
          </c:val>
          <c:smooth val="0"/>
        </c:ser>
        <c:dLbls>
          <c:showLegendKey val="0"/>
          <c:showVal val="0"/>
          <c:showCatName val="0"/>
          <c:showSerName val="0"/>
          <c:showPercent val="0"/>
          <c:showBubbleSize val="0"/>
        </c:dLbls>
        <c:marker val="1"/>
        <c:smooth val="0"/>
        <c:axId val="389509808"/>
        <c:axId val="389510984"/>
      </c:lineChart>
      <c:catAx>
        <c:axId val="389508240"/>
        <c:scaling>
          <c:orientation val="minMax"/>
        </c:scaling>
        <c:delete val="0"/>
        <c:axPos val="b"/>
        <c:numFmt formatCode="00" sourceLinked="0"/>
        <c:majorTickMark val="out"/>
        <c:minorTickMark val="none"/>
        <c:tickLblPos val="nextTo"/>
        <c:spPr>
          <a:ln w="12700">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389508632"/>
        <c:crossesAt val="2.5"/>
        <c:auto val="1"/>
        <c:lblAlgn val="ctr"/>
        <c:lblOffset val="180"/>
        <c:tickLblSkip val="1"/>
        <c:tickMarkSkip val="1"/>
        <c:noMultiLvlLbl val="0"/>
      </c:catAx>
      <c:valAx>
        <c:axId val="389508632"/>
        <c:scaling>
          <c:orientation val="minMax"/>
          <c:max val="4"/>
          <c:min val="2.5"/>
        </c:scaling>
        <c:delete val="0"/>
        <c:axPos val="l"/>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89508240"/>
        <c:crosses val="autoZero"/>
        <c:crossBetween val="between"/>
        <c:majorUnit val="0.25"/>
      </c:valAx>
      <c:catAx>
        <c:axId val="389509808"/>
        <c:scaling>
          <c:orientation val="minMax"/>
        </c:scaling>
        <c:delete val="1"/>
        <c:axPos val="b"/>
        <c:numFmt formatCode="General" sourceLinked="1"/>
        <c:majorTickMark val="out"/>
        <c:minorTickMark val="none"/>
        <c:tickLblPos val="nextTo"/>
        <c:crossAx val="389510984"/>
        <c:crossesAt val="0"/>
        <c:auto val="1"/>
        <c:lblAlgn val="ctr"/>
        <c:lblOffset val="100"/>
        <c:noMultiLvlLbl val="0"/>
      </c:catAx>
      <c:valAx>
        <c:axId val="389510984"/>
        <c:scaling>
          <c:orientation val="minMax"/>
        </c:scaling>
        <c:delete val="0"/>
        <c:axPos val="r"/>
        <c:numFmt formatCode="0.0%" sourceLinked="0"/>
        <c:majorTickMark val="out"/>
        <c:minorTickMark val="out"/>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389509808"/>
        <c:crosses val="max"/>
        <c:crossBetween val="between"/>
        <c:majorUnit val="5.000000000000001E-3"/>
        <c:minorUnit val="2.5000000000000005E-3"/>
      </c:valAx>
      <c:spPr>
        <a:noFill/>
        <a:ln w="25400">
          <a:noFill/>
        </a:ln>
      </c:spPr>
    </c:plotArea>
    <c:legend>
      <c:legendPos val="r"/>
      <c:layout>
        <c:manualLayout>
          <c:xMode val="edge"/>
          <c:yMode val="edge"/>
          <c:x val="0.15191241792947802"/>
          <c:y val="0"/>
          <c:w val="0.28277801248792989"/>
          <c:h val="0.16829583802024747"/>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0.9</c:v>
                </c:pt>
                <c:pt idx="43">
                  <c:v>0.85899999999999999</c:v>
                </c:pt>
              </c:numCache>
            </c:numRef>
          </c:val>
        </c:ser>
        <c:dLbls>
          <c:showLegendKey val="0"/>
          <c:showVal val="0"/>
          <c:showCatName val="0"/>
          <c:showSerName val="0"/>
          <c:showPercent val="0"/>
          <c:showBubbleSize val="0"/>
        </c:dLbls>
        <c:gapWidth val="100"/>
        <c:axId val="360696912"/>
        <c:axId val="360694952"/>
      </c:barChart>
      <c:catAx>
        <c:axId val="360696912"/>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60694952"/>
        <c:crosses val="autoZero"/>
        <c:auto val="1"/>
        <c:lblAlgn val="ctr"/>
        <c:lblOffset val="20"/>
        <c:noMultiLvlLbl val="0"/>
      </c:catAx>
      <c:valAx>
        <c:axId val="360694952"/>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60696912"/>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Change</c:v>
                </c:pt>
              </c:strCache>
            </c:strRef>
          </c:tx>
          <c:invertIfNegative val="0"/>
          <c:dPt>
            <c:idx val="13"/>
            <c:invertIfNegative val="0"/>
            <c:bubble3D val="0"/>
            <c:spPr>
              <a:solidFill>
                <a:schemeClr val="accent1"/>
              </a:solidFill>
            </c:spPr>
          </c:dPt>
          <c:dLbls>
            <c:spPr>
              <a:noFill/>
              <a:ln w="25298">
                <a:noFill/>
              </a:ln>
            </c:spPr>
            <c:txPr>
              <a:bodyPr wrap="square" lIns="38100" tIns="19050" rIns="38100" bIns="19050" anchor="ctr">
                <a:spAutoFit/>
              </a:bodyPr>
              <a:lstStyle/>
              <a:p>
                <a:pPr>
                  <a:defRPr sz="1394"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0%</c:formatCode>
                <c:ptCount val="14"/>
                <c:pt idx="0">
                  <c:v>0.14000000000000001</c:v>
                </c:pt>
                <c:pt idx="1">
                  <c:v>0.14000000000000001</c:v>
                </c:pt>
                <c:pt idx="2">
                  <c:v>-0.11</c:v>
                </c:pt>
                <c:pt idx="3">
                  <c:v>-0.06</c:v>
                </c:pt>
                <c:pt idx="4">
                  <c:v>0.76</c:v>
                </c:pt>
                <c:pt idx="5">
                  <c:v>-0.09</c:v>
                </c:pt>
                <c:pt idx="6">
                  <c:v>-0.16</c:v>
                </c:pt>
                <c:pt idx="7">
                  <c:v>0.1</c:v>
                </c:pt>
                <c:pt idx="8">
                  <c:v>-0.12</c:v>
                </c:pt>
                <c:pt idx="9">
                  <c:v>-0.03</c:v>
                </c:pt>
                <c:pt idx="10">
                  <c:v>7.0000000000000007E-2</c:v>
                </c:pt>
                <c:pt idx="11">
                  <c:v>-7.0000000000000007E-2</c:v>
                </c:pt>
                <c:pt idx="12">
                  <c:v>-0.17</c:v>
                </c:pt>
                <c:pt idx="13">
                  <c:v>-0.11</c:v>
                </c:pt>
              </c:numCache>
            </c:numRef>
          </c:val>
        </c:ser>
        <c:dLbls>
          <c:showLegendKey val="0"/>
          <c:showVal val="0"/>
          <c:showCatName val="0"/>
          <c:showSerName val="0"/>
          <c:showPercent val="0"/>
          <c:showBubbleSize val="0"/>
        </c:dLbls>
        <c:gapWidth val="100"/>
        <c:axId val="360700440"/>
        <c:axId val="360695344"/>
      </c:barChart>
      <c:catAx>
        <c:axId val="360700440"/>
        <c:scaling>
          <c:orientation val="minMax"/>
        </c:scaling>
        <c:delete val="0"/>
        <c:axPos val="b"/>
        <c:numFmt formatCode="General" sourceLinked="1"/>
        <c:majorTickMark val="out"/>
        <c:minorTickMark val="none"/>
        <c:tickLblPos val="low"/>
        <c:spPr>
          <a:ln w="12618">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360695344"/>
        <c:crosses val="autoZero"/>
        <c:auto val="1"/>
        <c:lblAlgn val="ctr"/>
        <c:lblOffset val="20"/>
        <c:noMultiLvlLbl val="0"/>
      </c:catAx>
      <c:valAx>
        <c:axId val="360695344"/>
        <c:scaling>
          <c:orientation val="minMax"/>
          <c:max val="0.4"/>
          <c:min val="-0.2"/>
        </c:scaling>
        <c:delete val="0"/>
        <c:axPos val="l"/>
        <c:numFmt formatCode="0%" sourceLinked="1"/>
        <c:majorTickMark val="out"/>
        <c:minorTickMark val="none"/>
        <c:tickLblPos val="nextTo"/>
        <c:spPr>
          <a:ln w="3155">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360700440"/>
        <c:crosses val="autoZero"/>
        <c:crossBetween val="between"/>
      </c:valAx>
      <c:spPr>
        <a:noFill/>
        <a:ln w="25349">
          <a:solidFill>
            <a:schemeClr val="bg1"/>
          </a:solidFill>
        </a:ln>
      </c:spPr>
    </c:plotArea>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1268930752814783"/>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4.9419873917629455E-2"/>
                  <c:y val="3.89629145987190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516447126352195E-2"/>
                  <c:y val="9.35517862488912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2285917531336618E-2"/>
                  <c:y val="8.75302625676748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10207557583339472"/>
                  <c:y val="3.78315474800024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8461868668285621E-2"/>
                  <c:y val="0.12084622207397738"/>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1.0479063948782103E-2"/>
                  <c:y val="-5.447946588433348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0.109</c:v>
                </c:pt>
                <c:pt idx="1">
                  <c:v>8.2000000000000003E-2</c:v>
                </c:pt>
                <c:pt idx="2">
                  <c:v>0.08</c:v>
                </c:pt>
                <c:pt idx="3">
                  <c:v>0.08</c:v>
                </c:pt>
                <c:pt idx="4">
                  <c:v>7.9000000000000001E-2</c:v>
                </c:pt>
                <c:pt idx="5">
                  <c:v>8.2000000000000003E-2</c:v>
                </c:pt>
                <c:pt idx="6">
                  <c:v>8.2000000000000003E-2</c:v>
                </c:pt>
                <c:pt idx="7">
                  <c:v>0.10100000000000001</c:v>
                </c:pt>
                <c:pt idx="8">
                  <c:v>0.109</c:v>
                </c:pt>
                <c:pt idx="9">
                  <c:v>0.12</c:v>
                </c:pt>
                <c:pt idx="10">
                  <c:v>0.12</c:v>
                </c:pt>
                <c:pt idx="11">
                  <c:v>0.11600000000000001</c:v>
                </c:pt>
                <c:pt idx="12">
                  <c:v>0.11</c:v>
                </c:pt>
                <c:pt idx="13">
                  <c:v>7.5999999999999998E-2</c:v>
                </c:pt>
                <c:pt idx="14">
                  <c:v>7.3999999999999996E-2</c:v>
                </c:pt>
                <c:pt idx="15">
                  <c:v>7.1999999999999995E-2</c:v>
                </c:pt>
                <c:pt idx="16">
                  <c:v>6.4000000000000001E-2</c:v>
                </c:pt>
              </c:numCache>
            </c:numRef>
          </c:val>
          <c:smooth val="0"/>
        </c:ser>
        <c:dLbls>
          <c:dLblPos val="t"/>
          <c:showLegendKey val="0"/>
          <c:showVal val="1"/>
          <c:showCatName val="0"/>
          <c:showSerName val="0"/>
          <c:showPercent val="0"/>
          <c:showBubbleSize val="0"/>
        </c:dLbls>
        <c:marker val="1"/>
        <c:smooth val="0"/>
        <c:axId val="360698480"/>
        <c:axId val="360698872"/>
      </c:lineChart>
      <c:catAx>
        <c:axId val="360698480"/>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0698872"/>
        <c:crosses val="autoZero"/>
        <c:auto val="1"/>
        <c:lblAlgn val="ctr"/>
        <c:lblOffset val="100"/>
        <c:noMultiLvlLbl val="0"/>
      </c:catAx>
      <c:valAx>
        <c:axId val="360698872"/>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US" sz="1600" b="1" i="0" baseline="0" dirty="0" smtClean="0">
                    <a:effectLst/>
                  </a:rPr>
                  <a:t>Risk Spread (coupon – risk-free rate)</a:t>
                </a:r>
                <a:endParaRPr lang="en-US" sz="16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60698480"/>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Monthly Avg Gas Price</c:v>
                </c:pt>
              </c:strCache>
            </c:strRef>
          </c:tx>
          <c:spPr>
            <a:ln w="38100">
              <a:solidFill>
                <a:schemeClr val="accent1"/>
              </a:solidFill>
              <a:prstDash val="solid"/>
            </a:ln>
          </c:spPr>
          <c:marker>
            <c:symbol val="none"/>
          </c:marker>
          <c:dPt>
            <c:idx val="19"/>
            <c:bubble3D val="0"/>
          </c:dPt>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"$"#,##0.00</c:formatCode>
                <c:ptCount val="12"/>
                <c:pt idx="0">
                  <c:v>3.3919999999999999</c:v>
                </c:pt>
                <c:pt idx="1">
                  <c:v>3.4340000000000002</c:v>
                </c:pt>
                <c:pt idx="2">
                  <c:v>3.6059999999999999</c:v>
                </c:pt>
                <c:pt idx="3">
                  <c:v>3.7349999999999999</c:v>
                </c:pt>
                <c:pt idx="4">
                  <c:v>3.75</c:v>
                </c:pt>
                <c:pt idx="5">
                  <c:v>3.766</c:v>
                </c:pt>
                <c:pt idx="6" formatCode="&quot;$&quot;#,##0.0">
                  <c:v>3.6880000000000002</c:v>
                </c:pt>
                <c:pt idx="7">
                  <c:v>3.5649999999999999</c:v>
                </c:pt>
                <c:pt idx="8">
                  <c:v>3.484</c:v>
                </c:pt>
                <c:pt idx="9">
                  <c:v>3.2549999999999999</c:v>
                </c:pt>
                <c:pt idx="10">
                  <c:v>2.9969999999999999</c:v>
                </c:pt>
                <c:pt idx="11">
                  <c:v>2.6320000000000001</c:v>
                </c:pt>
              </c:numCache>
            </c:numRef>
          </c:val>
          <c:smooth val="0"/>
        </c:ser>
        <c:dLbls>
          <c:showLegendKey val="0"/>
          <c:showVal val="0"/>
          <c:showCatName val="0"/>
          <c:showSerName val="0"/>
          <c:showPercent val="0"/>
          <c:showBubbleSize val="0"/>
        </c:dLbls>
        <c:marker val="1"/>
        <c:smooth val="0"/>
        <c:axId val="261161096"/>
        <c:axId val="203675248"/>
      </c:lineChart>
      <c:lineChart>
        <c:grouping val="standard"/>
        <c:varyColors val="0"/>
        <c:ser>
          <c:idx val="1"/>
          <c:order val="1"/>
          <c:tx>
            <c:strRef>
              <c:f>Sheet1!$A$3</c:f>
              <c:strCache>
                <c:ptCount val="1"/>
                <c:pt idx="0">
                  <c:v>Chg in 12-mo Avg. Miles Driven Vs. 2013</c:v>
                </c:pt>
              </c:strCache>
            </c:strRef>
          </c:tx>
          <c:spPr>
            <a:ln w="38100">
              <a:solidFill>
                <a:srgbClr val="FF6600"/>
              </a:solidFill>
              <a:prstDash val="solid"/>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0.00%</c:formatCode>
                <c:ptCount val="12"/>
                <c:pt idx="0">
                  <c:v>4.7000000000000002E-3</c:v>
                </c:pt>
                <c:pt idx="1">
                  <c:v>5.1000000000000004E-3</c:v>
                </c:pt>
                <c:pt idx="2">
                  <c:v>4.7000000000000002E-3</c:v>
                </c:pt>
                <c:pt idx="3">
                  <c:v>5.1999999999999998E-3</c:v>
                </c:pt>
                <c:pt idx="4">
                  <c:v>5.1000000000000004E-3</c:v>
                </c:pt>
                <c:pt idx="5">
                  <c:v>6.6E-3</c:v>
                </c:pt>
                <c:pt idx="6">
                  <c:v>6.4000000000000003E-3</c:v>
                </c:pt>
                <c:pt idx="7">
                  <c:v>5.4999999999999997E-3</c:v>
                </c:pt>
                <c:pt idx="8">
                  <c:v>6.1000000000000004E-3</c:v>
                </c:pt>
                <c:pt idx="9">
                  <c:v>6.3E-3</c:v>
                </c:pt>
                <c:pt idx="10">
                  <c:v>1.14E-2</c:v>
                </c:pt>
                <c:pt idx="11">
                  <c:v>1.46E-2</c:v>
                </c:pt>
              </c:numCache>
            </c:numRef>
          </c:val>
          <c:smooth val="0"/>
        </c:ser>
        <c:dLbls>
          <c:showLegendKey val="0"/>
          <c:showVal val="0"/>
          <c:showCatName val="0"/>
          <c:showSerName val="0"/>
          <c:showPercent val="0"/>
          <c:showBubbleSize val="0"/>
        </c:dLbls>
        <c:marker val="1"/>
        <c:smooth val="0"/>
        <c:axId val="203672112"/>
        <c:axId val="203672504"/>
      </c:lineChart>
      <c:catAx>
        <c:axId val="261161096"/>
        <c:scaling>
          <c:orientation val="minMax"/>
        </c:scaling>
        <c:delete val="0"/>
        <c:axPos val="b"/>
        <c:numFmt formatCode="00" sourceLinked="0"/>
        <c:majorTickMark val="out"/>
        <c:minorTickMark val="none"/>
        <c:tickLblPos val="nextTo"/>
        <c:spPr>
          <a:ln w="12700">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03675248"/>
        <c:crossesAt val="2.5"/>
        <c:auto val="1"/>
        <c:lblAlgn val="ctr"/>
        <c:lblOffset val="180"/>
        <c:tickLblSkip val="1"/>
        <c:tickMarkSkip val="1"/>
        <c:noMultiLvlLbl val="0"/>
      </c:catAx>
      <c:valAx>
        <c:axId val="203675248"/>
        <c:scaling>
          <c:orientation val="minMax"/>
          <c:max val="4"/>
          <c:min val="2.5"/>
        </c:scaling>
        <c:delete val="0"/>
        <c:axPos val="l"/>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261161096"/>
        <c:crosses val="autoZero"/>
        <c:crossBetween val="between"/>
        <c:majorUnit val="0.25"/>
      </c:valAx>
      <c:catAx>
        <c:axId val="203672112"/>
        <c:scaling>
          <c:orientation val="minMax"/>
        </c:scaling>
        <c:delete val="1"/>
        <c:axPos val="b"/>
        <c:numFmt formatCode="General" sourceLinked="1"/>
        <c:majorTickMark val="out"/>
        <c:minorTickMark val="none"/>
        <c:tickLblPos val="nextTo"/>
        <c:crossAx val="203672504"/>
        <c:crossesAt val="0"/>
        <c:auto val="1"/>
        <c:lblAlgn val="ctr"/>
        <c:lblOffset val="100"/>
        <c:noMultiLvlLbl val="0"/>
      </c:catAx>
      <c:valAx>
        <c:axId val="203672504"/>
        <c:scaling>
          <c:orientation val="minMax"/>
        </c:scaling>
        <c:delete val="0"/>
        <c:axPos val="r"/>
        <c:numFmt formatCode="0.0%" sourceLinked="0"/>
        <c:majorTickMark val="out"/>
        <c:minorTickMark val="out"/>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203672112"/>
        <c:crosses val="max"/>
        <c:crossBetween val="between"/>
        <c:majorUnit val="5.000000000000001E-3"/>
        <c:minorUnit val="2.5000000000000005E-3"/>
      </c:valAx>
      <c:spPr>
        <a:noFill/>
        <a:ln w="25400">
          <a:noFill/>
        </a:ln>
      </c:spPr>
    </c:plotArea>
    <c:legend>
      <c:legendPos val="r"/>
      <c:layout>
        <c:manualLayout>
          <c:xMode val="edge"/>
          <c:yMode val="edge"/>
          <c:x val="0.15191241792947802"/>
          <c:y val="0"/>
          <c:w val="0.28277801248792989"/>
          <c:h val="0.16829583802024747"/>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74595842956119E-2"/>
          <c:y val="4.2222222222222223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Sheet1!$B$3:$B$61</c:f>
              <c:numCache>
                <c:formatCode>General</c:formatCode>
                <c:ptCount val="59"/>
                <c:pt idx="0">
                  <c:v>156.6</c:v>
                </c:pt>
                <c:pt idx="1">
                  <c:v>156.9</c:v>
                </c:pt>
                <c:pt idx="2">
                  <c:v>157.5</c:v>
                </c:pt>
                <c:pt idx="3">
                  <c:v>158.69999999999999</c:v>
                </c:pt>
                <c:pt idx="4">
                  <c:v>158.19999999999999</c:v>
                </c:pt>
                <c:pt idx="5">
                  <c:v>158.30000000000001</c:v>
                </c:pt>
                <c:pt idx="6">
                  <c:v>159.69999999999999</c:v>
                </c:pt>
                <c:pt idx="7">
                  <c:v>160.1</c:v>
                </c:pt>
                <c:pt idx="8">
                  <c:v>161.19999999999999</c:v>
                </c:pt>
                <c:pt idx="9">
                  <c:v>161.4</c:v>
                </c:pt>
                <c:pt idx="10">
                  <c:v>160.80000000000001</c:v>
                </c:pt>
                <c:pt idx="11">
                  <c:v>162.80000000000001</c:v>
                </c:pt>
                <c:pt idx="12">
                  <c:v>164.4</c:v>
                </c:pt>
                <c:pt idx="13">
                  <c:v>166.8</c:v>
                </c:pt>
                <c:pt idx="14">
                  <c:v>169.2</c:v>
                </c:pt>
                <c:pt idx="15">
                  <c:v>170.1</c:v>
                </c:pt>
                <c:pt idx="16">
                  <c:v>171.1</c:v>
                </c:pt>
                <c:pt idx="17">
                  <c:v>172.6</c:v>
                </c:pt>
                <c:pt idx="18">
                  <c:v>173.9</c:v>
                </c:pt>
                <c:pt idx="19">
                  <c:v>176.4</c:v>
                </c:pt>
                <c:pt idx="20">
                  <c:v>177.9</c:v>
                </c:pt>
                <c:pt idx="21">
                  <c:v>178.6</c:v>
                </c:pt>
                <c:pt idx="22">
                  <c:v>180.4</c:v>
                </c:pt>
                <c:pt idx="23">
                  <c:v>181.4</c:v>
                </c:pt>
                <c:pt idx="24">
                  <c:v>182.4</c:v>
                </c:pt>
                <c:pt idx="25">
                  <c:v>184.9</c:v>
                </c:pt>
                <c:pt idx="26">
                  <c:v>185.2</c:v>
                </c:pt>
                <c:pt idx="27">
                  <c:v>186.2</c:v>
                </c:pt>
                <c:pt idx="28">
                  <c:v>187.8</c:v>
                </c:pt>
                <c:pt idx="29">
                  <c:v>188.6</c:v>
                </c:pt>
                <c:pt idx="30">
                  <c:v>189</c:v>
                </c:pt>
                <c:pt idx="31">
                  <c:v>189.2</c:v>
                </c:pt>
                <c:pt idx="32">
                  <c:v>189</c:v>
                </c:pt>
                <c:pt idx="33">
                  <c:v>190.6</c:v>
                </c:pt>
                <c:pt idx="34">
                  <c:v>192.4</c:v>
                </c:pt>
                <c:pt idx="35">
                  <c:v>193.2</c:v>
                </c:pt>
                <c:pt idx="36">
                  <c:v>194.8</c:v>
                </c:pt>
                <c:pt idx="37">
                  <c:v>194.2</c:v>
                </c:pt>
                <c:pt idx="38">
                  <c:v>194.9</c:v>
                </c:pt>
                <c:pt idx="39">
                  <c:v>195.7</c:v>
                </c:pt>
                <c:pt idx="40">
                  <c:v>196</c:v>
                </c:pt>
                <c:pt idx="41">
                  <c:v>197.5</c:v>
                </c:pt>
                <c:pt idx="42">
                  <c:v>198.7</c:v>
                </c:pt>
                <c:pt idx="43">
                  <c:v>199.7</c:v>
                </c:pt>
                <c:pt idx="44">
                  <c:v>200.6</c:v>
                </c:pt>
                <c:pt idx="45">
                  <c:v>203.1</c:v>
                </c:pt>
                <c:pt idx="46">
                  <c:v>204.3</c:v>
                </c:pt>
                <c:pt idx="47">
                  <c:v>205.3</c:v>
                </c:pt>
                <c:pt idx="48">
                  <c:v>207.8</c:v>
                </c:pt>
                <c:pt idx="49">
                  <c:v>207.5</c:v>
                </c:pt>
                <c:pt idx="50">
                  <c:v>207.9</c:v>
                </c:pt>
                <c:pt idx="51">
                  <c:v>210.1</c:v>
                </c:pt>
                <c:pt idx="52">
                  <c:v>211.3</c:v>
                </c:pt>
                <c:pt idx="53">
                  <c:v>212.2</c:v>
                </c:pt>
                <c:pt idx="54">
                  <c:v>212.2</c:v>
                </c:pt>
                <c:pt idx="55">
                  <c:v>213.1</c:v>
                </c:pt>
                <c:pt idx="56">
                  <c:v>215.1</c:v>
                </c:pt>
                <c:pt idx="57">
                  <c:v>215.7</c:v>
                </c:pt>
                <c:pt idx="58">
                  <c:v>216.1</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Sheet1!$C$3:$C$61</c:f>
              <c:numCache>
                <c:formatCode>General</c:formatCode>
                <c:ptCount val="59"/>
                <c:pt idx="0" formatCode="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numCache>
            </c:numRef>
          </c:val>
        </c:ser>
        <c:dLbls>
          <c:showLegendKey val="0"/>
          <c:showVal val="0"/>
          <c:showCatName val="0"/>
          <c:showSerName val="0"/>
          <c:showPercent val="0"/>
          <c:showBubbleSize val="0"/>
        </c:dLbls>
        <c:gapWidth val="0"/>
        <c:axId val="379634152"/>
        <c:axId val="379632584"/>
      </c:barChart>
      <c:dateAx>
        <c:axId val="379634152"/>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379632584"/>
        <c:crossesAt val="0"/>
        <c:auto val="1"/>
        <c:lblOffset val="100"/>
        <c:baseTimeUnit val="months"/>
        <c:majorUnit val="2"/>
        <c:minorUnit val="1"/>
      </c:dateAx>
      <c:valAx>
        <c:axId val="379632584"/>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379634152"/>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76468712438977E-2"/>
          <c:y val="3.6233471016210529E-2"/>
          <c:w val="0.89589300169254549"/>
          <c:h val="0.75178869894301759"/>
        </c:manualLayout>
      </c:layout>
      <c:barChart>
        <c:barDir val="col"/>
        <c:grouping val="clustered"/>
        <c:varyColors val="0"/>
        <c:ser>
          <c:idx val="0"/>
          <c:order val="0"/>
          <c:tx>
            <c:strRef>
              <c:f>Sheet1!$B$1</c:f>
              <c:strCache>
                <c:ptCount val="1"/>
                <c:pt idx="0">
                  <c:v>Mfg employment</c:v>
                </c:pt>
              </c:strCache>
            </c:strRef>
          </c:tx>
          <c:spPr>
            <a:solidFill>
              <a:schemeClr val="accent1"/>
            </a:solidFill>
            <a:ln w="28575">
              <a:solidFill>
                <a:schemeClr val="accent1"/>
              </a:solidFill>
              <a:miter lim="800000"/>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Sheet1!$A$2:$A$64</c:f>
              <c:numCache>
                <c:formatCode>[$-409]mmm\-yy;@</c:formatCode>
                <c:ptCount val="63"/>
                <c:pt idx="0">
                  <c:v>40209</c:v>
                </c:pt>
                <c:pt idx="1">
                  <c:v>40237</c:v>
                </c:pt>
                <c:pt idx="2">
                  <c:v>40268</c:v>
                </c:pt>
                <c:pt idx="3">
                  <c:v>40296</c:v>
                </c:pt>
                <c:pt idx="4">
                  <c:v>40329</c:v>
                </c:pt>
                <c:pt idx="5">
                  <c:v>40359</c:v>
                </c:pt>
                <c:pt idx="6">
                  <c:v>40390</c:v>
                </c:pt>
                <c:pt idx="7">
                  <c:v>40421</c:v>
                </c:pt>
                <c:pt idx="8">
                  <c:v>40451</c:v>
                </c:pt>
                <c:pt idx="9">
                  <c:v>40481</c:v>
                </c:pt>
                <c:pt idx="10">
                  <c:v>40512</c:v>
                </c:pt>
                <c:pt idx="11">
                  <c:v>40542</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numCache>
            </c:numRef>
          </c:cat>
          <c:val>
            <c:numRef>
              <c:f>Sheet1!$B$2:$B$64</c:f>
              <c:numCache>
                <c:formatCode>General</c:formatCode>
                <c:ptCount val="63"/>
                <c:pt idx="0">
                  <c:v>11462</c:v>
                </c:pt>
                <c:pt idx="1">
                  <c:v>11453</c:v>
                </c:pt>
                <c:pt idx="2">
                  <c:v>11458</c:v>
                </c:pt>
                <c:pt idx="3">
                  <c:v>11493</c:v>
                </c:pt>
                <c:pt idx="4">
                  <c:v>11527</c:v>
                </c:pt>
                <c:pt idx="5">
                  <c:v>11543</c:v>
                </c:pt>
                <c:pt idx="6">
                  <c:v>11571</c:v>
                </c:pt>
                <c:pt idx="7">
                  <c:v>11550</c:v>
                </c:pt>
                <c:pt idx="8">
                  <c:v>11557</c:v>
                </c:pt>
                <c:pt idx="9">
                  <c:v>11557</c:v>
                </c:pt>
                <c:pt idx="10">
                  <c:v>11581</c:v>
                </c:pt>
                <c:pt idx="11">
                  <c:v>11592</c:v>
                </c:pt>
                <c:pt idx="12">
                  <c:v>11620</c:v>
                </c:pt>
                <c:pt idx="13">
                  <c:v>11653</c:v>
                </c:pt>
                <c:pt idx="14">
                  <c:v>11675</c:v>
                </c:pt>
                <c:pt idx="15">
                  <c:v>11704</c:v>
                </c:pt>
                <c:pt idx="16">
                  <c:v>11711</c:v>
                </c:pt>
                <c:pt idx="17">
                  <c:v>11723</c:v>
                </c:pt>
                <c:pt idx="18">
                  <c:v>11755</c:v>
                </c:pt>
                <c:pt idx="19">
                  <c:v>11763</c:v>
                </c:pt>
                <c:pt idx="20">
                  <c:v>11766</c:v>
                </c:pt>
                <c:pt idx="21">
                  <c:v>11773</c:v>
                </c:pt>
                <c:pt idx="22">
                  <c:v>11771</c:v>
                </c:pt>
                <c:pt idx="23">
                  <c:v>11798</c:v>
                </c:pt>
                <c:pt idx="24">
                  <c:v>11837</c:v>
                </c:pt>
                <c:pt idx="25">
                  <c:v>11859</c:v>
                </c:pt>
                <c:pt idx="26">
                  <c:v>11901</c:v>
                </c:pt>
                <c:pt idx="27">
                  <c:v>11916</c:v>
                </c:pt>
                <c:pt idx="28">
                  <c:v>11928</c:v>
                </c:pt>
                <c:pt idx="29">
                  <c:v>11939</c:v>
                </c:pt>
                <c:pt idx="30">
                  <c:v>11979</c:v>
                </c:pt>
                <c:pt idx="31">
                  <c:v>11956</c:v>
                </c:pt>
                <c:pt idx="32">
                  <c:v>11942</c:v>
                </c:pt>
                <c:pt idx="33">
                  <c:v>11947</c:v>
                </c:pt>
                <c:pt idx="34">
                  <c:v>11951</c:v>
                </c:pt>
                <c:pt idx="35">
                  <c:v>11965</c:v>
                </c:pt>
                <c:pt idx="36">
                  <c:v>11982</c:v>
                </c:pt>
                <c:pt idx="37">
                  <c:v>12004</c:v>
                </c:pt>
                <c:pt idx="38">
                  <c:v>12007</c:v>
                </c:pt>
                <c:pt idx="39">
                  <c:v>12001</c:v>
                </c:pt>
                <c:pt idx="40">
                  <c:v>11994</c:v>
                </c:pt>
                <c:pt idx="41">
                  <c:v>11991</c:v>
                </c:pt>
                <c:pt idx="42">
                  <c:v>11982</c:v>
                </c:pt>
                <c:pt idx="43">
                  <c:v>11990</c:v>
                </c:pt>
                <c:pt idx="44">
                  <c:v>11993</c:v>
                </c:pt>
                <c:pt idx="45">
                  <c:v>12011</c:v>
                </c:pt>
                <c:pt idx="46">
                  <c:v>12046</c:v>
                </c:pt>
                <c:pt idx="47">
                  <c:v>12053</c:v>
                </c:pt>
                <c:pt idx="48">
                  <c:v>12061</c:v>
                </c:pt>
                <c:pt idx="49">
                  <c:v>12081</c:v>
                </c:pt>
                <c:pt idx="50">
                  <c:v>12085</c:v>
                </c:pt>
                <c:pt idx="51">
                  <c:v>12094</c:v>
                </c:pt>
                <c:pt idx="52">
                  <c:v>12103</c:v>
                </c:pt>
                <c:pt idx="53">
                  <c:v>12130</c:v>
                </c:pt>
                <c:pt idx="54">
                  <c:v>12154</c:v>
                </c:pt>
                <c:pt idx="55">
                  <c:v>12157</c:v>
                </c:pt>
                <c:pt idx="56">
                  <c:v>12214</c:v>
                </c:pt>
                <c:pt idx="57">
                  <c:v>12237</c:v>
                </c:pt>
                <c:pt idx="58">
                  <c:v>12282</c:v>
                </c:pt>
                <c:pt idx="59">
                  <c:v>12301</c:v>
                </c:pt>
                <c:pt idx="60">
                  <c:v>12318</c:v>
                </c:pt>
                <c:pt idx="61">
                  <c:v>12320</c:v>
                </c:pt>
                <c:pt idx="62">
                  <c:v>12319</c:v>
                </c:pt>
              </c:numCache>
            </c:numRef>
          </c:val>
        </c:ser>
        <c:dLbls>
          <c:showLegendKey val="0"/>
          <c:showVal val="0"/>
          <c:showCatName val="0"/>
          <c:showSerName val="0"/>
          <c:showPercent val="0"/>
          <c:showBubbleSize val="0"/>
        </c:dLbls>
        <c:gapWidth val="219"/>
        <c:overlap val="-27"/>
        <c:axId val="379638856"/>
        <c:axId val="379631408"/>
      </c:barChart>
      <c:dateAx>
        <c:axId val="379638856"/>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631408"/>
        <c:crosses val="autoZero"/>
        <c:auto val="1"/>
        <c:lblOffset val="100"/>
        <c:baseTimeUnit val="months"/>
      </c:dateAx>
      <c:valAx>
        <c:axId val="379631408"/>
        <c:scaling>
          <c:orientation val="minMax"/>
          <c:max val="12500"/>
          <c:min val="112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638856"/>
        <c:crosses val="autoZero"/>
        <c:crossBetween val="between"/>
        <c:majorUnit val="2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379635328"/>
        <c:axId val="379634936"/>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379633760"/>
        <c:axId val="379634544"/>
      </c:lineChart>
      <c:catAx>
        <c:axId val="379633760"/>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634544"/>
        <c:crosses val="autoZero"/>
        <c:auto val="0"/>
        <c:lblAlgn val="ctr"/>
        <c:lblOffset val="100"/>
        <c:noMultiLvlLbl val="0"/>
      </c:catAx>
      <c:valAx>
        <c:axId val="379634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633760"/>
        <c:crosses val="autoZero"/>
        <c:crossBetween val="between"/>
      </c:valAx>
      <c:valAx>
        <c:axId val="379634936"/>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635328"/>
        <c:crosses val="max"/>
        <c:crossBetween val="between"/>
      </c:valAx>
      <c:catAx>
        <c:axId val="379635328"/>
        <c:scaling>
          <c:orientation val="minMax"/>
        </c:scaling>
        <c:delete val="1"/>
        <c:axPos val="b"/>
        <c:numFmt formatCode="General" sourceLinked="1"/>
        <c:majorTickMark val="out"/>
        <c:minorTickMark val="none"/>
        <c:tickLblPos val="nextTo"/>
        <c:crossAx val="379634936"/>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8688C"/>
            </a:solidFill>
          </c:spPr>
          <c:invertIfNegative val="0"/>
          <c:dPt>
            <c:idx val="19"/>
            <c:invertIfNegative val="0"/>
            <c:bubble3D val="0"/>
            <c:spPr>
              <a:solidFill>
                <a:srgbClr val="28688C"/>
              </a:solidFill>
              <a:ln>
                <a:solidFill>
                  <a:srgbClr val="3E7BB8"/>
                </a:solidFill>
              </a:ln>
            </c:spPr>
          </c:dPt>
          <c:dPt>
            <c:idx val="21"/>
            <c:invertIfNegative val="0"/>
            <c:bubble3D val="0"/>
            <c:spPr>
              <a:solidFill>
                <a:srgbClr val="2B7299"/>
              </a:solidFill>
            </c:spPr>
          </c:dPt>
          <c:dPt>
            <c:idx val="22"/>
            <c:invertIfNegative val="0"/>
            <c:bubble3D val="0"/>
            <c:spPr>
              <a:solidFill>
                <a:srgbClr val="2B7299"/>
              </a:solidFill>
            </c:spPr>
          </c:dPt>
          <c:dPt>
            <c:idx val="23"/>
            <c:invertIfNegative val="0"/>
            <c:bubble3D val="0"/>
            <c:spPr>
              <a:solidFill>
                <a:srgbClr val="4B9FCD"/>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Sheet1!$B$2:$B$25</c:f>
              <c:numCache>
                <c:formatCode>0.000</c:formatCode>
                <c:ptCount val="24"/>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37</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spPr>
              <a:solidFill>
                <a:schemeClr val="accent6">
                  <a:lumMod val="60000"/>
                  <a:lumOff val="40000"/>
                </a:schemeClr>
              </a:solidFill>
            </c:spPr>
          </c:dPt>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Sheet1!$C$2:$C$25</c:f>
              <c:numCache>
                <c:formatCode>0.000</c:formatCode>
                <c:ptCount val="24"/>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4.5</c:v>
                </c:pt>
                <c:pt idx="23">
                  <c:v>4.0999999999999996</c:v>
                </c:pt>
              </c:numCache>
            </c:numRef>
          </c:val>
        </c:ser>
        <c:dLbls>
          <c:showLegendKey val="0"/>
          <c:showVal val="0"/>
          <c:showCatName val="0"/>
          <c:showSerName val="0"/>
          <c:showPercent val="0"/>
          <c:showBubbleSize val="0"/>
        </c:dLbls>
        <c:gapWidth val="20"/>
        <c:overlap val="100"/>
        <c:axId val="378367760"/>
        <c:axId val="378368152"/>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Sheet1!$D$2:$D$25</c:f>
              <c:numCache>
                <c:formatCode>0.000</c:formatCode>
                <c:ptCount val="24"/>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39.6</c:v>
                </c:pt>
                <c:pt idx="23">
                  <c:v>41.9</c:v>
                </c:pt>
              </c:numCache>
            </c:numRef>
          </c:val>
          <c:smooth val="0"/>
        </c:ser>
        <c:ser>
          <c:idx val="1"/>
          <c:order val="3"/>
          <c:tx>
            <c:strRef>
              <c:f>Sheet1!$E$1</c:f>
              <c:strCache>
                <c:ptCount val="1"/>
                <c:pt idx="0">
                  <c:v>AVG</c:v>
                </c:pt>
              </c:strCache>
            </c:strRef>
          </c:tx>
          <c:spPr>
            <a:ln w="28024">
              <a:noFill/>
            </a:ln>
          </c:spPr>
          <c:marker>
            <c:symbol val="none"/>
          </c:marker>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Sheet1!$E$2:$E$25</c:f>
              <c:numCache>
                <c:formatCode>0.000</c:formatCode>
                <c:ptCount val="24"/>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numCache>
            </c:numRef>
          </c:val>
          <c:smooth val="0"/>
        </c:ser>
        <c:dLbls>
          <c:showLegendKey val="0"/>
          <c:showVal val="0"/>
          <c:showCatName val="0"/>
          <c:showSerName val="0"/>
          <c:showPercent val="0"/>
          <c:showBubbleSize val="0"/>
        </c:dLbls>
        <c:marker val="1"/>
        <c:smooth val="0"/>
        <c:axId val="378367760"/>
        <c:axId val="378368152"/>
      </c:lineChart>
      <c:catAx>
        <c:axId val="378367760"/>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378368152"/>
        <c:crosses val="autoZero"/>
        <c:auto val="0"/>
        <c:lblAlgn val="ctr"/>
        <c:lblOffset val="100"/>
        <c:tickLblSkip val="1"/>
        <c:noMultiLvlLbl val="0"/>
      </c:catAx>
      <c:valAx>
        <c:axId val="378368152"/>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378367760"/>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91E38686-48A5-4514-A469-7C3FFADC0D37}" srcId="{BB65152E-BCCC-4541-9434-6294DE38F568}" destId="{4B42B842-6B2E-4003-A569-8DB2D07605DE}" srcOrd="1" destOrd="0" parTransId="{95E955F2-DC47-4E59-8C4C-A157DBA07121}" sibTransId="{39887C53-1830-4F8D-801B-AAFF4BEE6A73}"/>
    <dgm:cxn modelId="{29BB4D24-5FCA-46E4-A105-BB2FB6AAFDDF}" type="presOf" srcId="{0DB401ED-9501-47A0-9722-FFB671C5363B}" destId="{80D04EC1-DC11-4F75-8AF3-AA81E7A85C4C}" srcOrd="0" destOrd="0" presId="urn:microsoft.com/office/officeart/2008/layout/RadialCluster"/>
    <dgm:cxn modelId="{0ED9963F-7440-4E53-AAE2-7E3B33B09B94}" type="presOf" srcId="{1AEE7BA0-629C-4B85-B4AD-7E22DED1A99C}" destId="{F2D50769-82FD-4084-8E03-110D6579274B}"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EA0AA11-7E3D-4CEA-AAA5-71415D944689}" type="presOf" srcId="{DDE525F0-70D8-45F0-9682-5D1D4141DDC1}" destId="{5FE1A525-6534-451B-8D78-FB9676DF26AD}" srcOrd="0" destOrd="0" presId="urn:microsoft.com/office/officeart/2008/layout/RadialCluster"/>
    <dgm:cxn modelId="{1CAA4A55-2787-4FFB-B3F0-D02B266BA6B1}" type="presOf" srcId="{847C7364-11AA-4DC2-925F-B3CBC54ECB48}" destId="{3B13E823-8352-42F1-9CF9-3137D4F8DADE}" srcOrd="0" destOrd="0" presId="urn:microsoft.com/office/officeart/2008/layout/RadialCluster"/>
    <dgm:cxn modelId="{5B14341B-C098-40DC-94FF-101A14CA96B1}" type="presOf" srcId="{B29318E9-7C07-4CD5-9C1C-11978CFFCA78}" destId="{652BDA42-9255-444F-BF4F-48E006951B2F}" srcOrd="0" destOrd="0" presId="urn:microsoft.com/office/officeart/2008/layout/RadialCluster"/>
    <dgm:cxn modelId="{3C0B8D25-00B4-4BDD-B9CD-CDB10954B186}" type="presOf" srcId="{B0602C1E-C48C-4D54-B662-B174A3E82681}" destId="{9F2A84AB-C033-4C2A-AEC3-50C6B90266E5}"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9AE69FD1-BBC6-43F8-910A-D65A050A1AA6}" type="presOf" srcId="{5E3C44D8-D7C4-4741-BFE7-B40E83E0810E}" destId="{D52CB5E7-AF9C-4FD2-9476-BEB2B98D0511}"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51978744-9307-4E70-9402-D828F43DA9D1}" srcId="{1AEE7BA0-629C-4B85-B4AD-7E22DED1A99C}" destId="{6BBC841D-9638-41ED-BDD4-2259171F964B}" srcOrd="1" destOrd="0" parTransId="{E9612BF7-8DF6-43D8-9F23-D6B69FB5EE55}" sibTransId="{3B0261EE-CFB6-48AB-8E0B-0449F35B4D72}"/>
    <dgm:cxn modelId="{F7201105-DF51-4B5C-A46F-FFA163542C9C}" type="presOf" srcId="{6BBC841D-9638-41ED-BDD4-2259171F964B}" destId="{9085E4C5-3192-416F-86F0-ABBA20B2171B}"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1DC3DD7C-23D7-419C-B0A5-4164CED3273A}" type="presOf" srcId="{5AAF6B1F-FFD4-4287-9E40-00DD33C9EB39}" destId="{EAF10663-8C4C-4B90-9C61-0833B6F849A5}" srcOrd="0" destOrd="0" presId="urn:microsoft.com/office/officeart/2008/layout/RadialCluster"/>
    <dgm:cxn modelId="{8BEF2BAD-EC03-4781-A20C-BC1E0B655708}" srcId="{4B42B842-6B2E-4003-A569-8DB2D07605DE}" destId="{9321480D-3849-499F-9149-3F1E97383D0E}" srcOrd="0" destOrd="0" parTransId="{3BAF80CF-93F2-486D-9D21-FD2B5778DFD2}" sibTransId="{558F8CCC-40FC-40E0-B992-4EB1CD746BC2}"/>
    <dgm:cxn modelId="{B0D646C6-1166-4397-A81A-56DA55EB74D4}" srcId="{1AEE7BA0-629C-4B85-B4AD-7E22DED1A99C}" destId="{BB9CDE7A-964C-41EA-9FA4-73AAEF6C8C87}" srcOrd="5" destOrd="0" parTransId="{0DB401ED-9501-47A0-9722-FFB671C5363B}" sibTransId="{675EE0BE-E249-4D58-9275-65AB4D4FF5B0}"/>
    <dgm:cxn modelId="{D40570A0-350A-4577-AEBF-FFECE0FBD67E}" srcId="{1AEE7BA0-629C-4B85-B4AD-7E22DED1A99C}" destId="{5E3C44D8-D7C4-4741-BFE7-B40E83E0810E}" srcOrd="4" destOrd="0" parTransId="{419C214F-5B37-41C8-8489-BA7258B8F6B9}" sibTransId="{23022F15-57E7-4484-A5E9-2EC47C0A06E3}"/>
    <dgm:cxn modelId="{0E8F3568-C0A8-400B-800B-B90C07804FBA}" srcId="{1AEE7BA0-629C-4B85-B4AD-7E22DED1A99C}" destId="{D45ADFEC-7227-45ED-80AA-E792832CF994}" srcOrd="7" destOrd="0" parTransId="{5DBF9A8A-DA02-424B-8E1F-E988E5B6820B}" sibTransId="{4902897B-FE49-4618-BC95-92338A266511}"/>
    <dgm:cxn modelId="{6CEEA439-2F00-4982-9871-503A5365E2DF}" srcId="{BB65152E-BCCC-4541-9434-6294DE38F568}" destId="{1AEE7BA0-629C-4B85-B4AD-7E22DED1A99C}" srcOrd="0" destOrd="0" parTransId="{1567C19D-C1BB-49DD-8291-657F4EEF2DF7}" sibTransId="{089A64FA-F977-4B37-B89F-2EF8C1433DDF}"/>
    <dgm:cxn modelId="{D42E6010-BF8C-41A3-8953-6A85C2918127}" type="presOf" srcId="{E9612BF7-8DF6-43D8-9F23-D6B69FB5EE55}" destId="{BA9E4B6F-5BC6-4833-8340-6DC678159372}"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4927758A-1278-4615-B4E8-23EF962E7950}" type="presOf" srcId="{BB9CDE7A-964C-41EA-9FA4-73AAEF6C8C87}" destId="{034AE756-2580-4AA7-99D3-C950C00E90B8}" srcOrd="0" destOrd="0" presId="urn:microsoft.com/office/officeart/2008/layout/RadialCluster"/>
    <dgm:cxn modelId="{F19A9BEF-98DE-425D-A0D5-62C58076AEA5}" type="presOf" srcId="{8EACBA72-0736-4829-BF79-2B5DEFF075E3}" destId="{4B013E86-89D2-4212-AEED-7FBC7097AEBA}" srcOrd="0" destOrd="0" presId="urn:microsoft.com/office/officeart/2008/layout/RadialCluster"/>
    <dgm:cxn modelId="{CE10C7D5-8D89-45CE-B8D4-C9D3BD747875}" type="presOf" srcId="{419C214F-5B37-41C8-8489-BA7258B8F6B9}" destId="{50357D84-431E-47DE-B7A5-2230E9C33475}" srcOrd="0" destOrd="0" presId="urn:microsoft.com/office/officeart/2008/layout/RadialCluster"/>
    <dgm:cxn modelId="{13E311B0-08B7-4195-82FF-AF1052D20582}" type="presOf" srcId="{BB65152E-BCCC-4541-9434-6294DE38F568}" destId="{84B2A22D-953A-4877-BEBA-FF0CC0260630}" srcOrd="0" destOrd="0" presId="urn:microsoft.com/office/officeart/2008/layout/RadialCluster"/>
    <dgm:cxn modelId="{AF2668CE-C939-4A3C-ADBB-864880D8C22A}" type="presOf" srcId="{5F82ADDF-1E91-467C-A264-860ED8DCA426}" destId="{6CD08984-0F29-4332-9FF8-AC58E7CEEB64}" srcOrd="0" destOrd="0" presId="urn:microsoft.com/office/officeart/2008/layout/RadialCluster"/>
    <dgm:cxn modelId="{41B8F188-6526-428C-B638-6C9D11793404}" type="presOf" srcId="{B786CD19-95D2-4F8F-820A-CD58EEB81FF8}" destId="{91D700EE-352D-47CD-BDBB-368BAD1A15C3}" srcOrd="0" destOrd="0" presId="urn:microsoft.com/office/officeart/2008/layout/RadialCluster"/>
    <dgm:cxn modelId="{DF158373-6C37-4AFB-B8C8-F7476B8100FE}" type="presParOf" srcId="{84B2A22D-953A-4877-BEBA-FF0CC0260630}" destId="{3C1CC195-821B-4304-9293-2FDD928A06EE}" srcOrd="0" destOrd="0" presId="urn:microsoft.com/office/officeart/2008/layout/RadialCluster"/>
    <dgm:cxn modelId="{8122E6F8-B931-4126-B5CB-3D86A6ED684D}" type="presParOf" srcId="{3C1CC195-821B-4304-9293-2FDD928A06EE}" destId="{F2D50769-82FD-4084-8E03-110D6579274B}" srcOrd="0" destOrd="0" presId="urn:microsoft.com/office/officeart/2008/layout/RadialCluster"/>
    <dgm:cxn modelId="{999F2603-09AB-4103-A58F-5D567F9B8522}" type="presParOf" srcId="{3C1CC195-821B-4304-9293-2FDD928A06EE}" destId="{652BDA42-9255-444F-BF4F-48E006951B2F}" srcOrd="1" destOrd="0" presId="urn:microsoft.com/office/officeart/2008/layout/RadialCluster"/>
    <dgm:cxn modelId="{80C8A667-A57C-4501-8606-61B9130A0C21}" type="presParOf" srcId="{3C1CC195-821B-4304-9293-2FDD928A06EE}" destId="{6CD08984-0F29-4332-9FF8-AC58E7CEEB64}" srcOrd="2" destOrd="0" presId="urn:microsoft.com/office/officeart/2008/layout/RadialCluster"/>
    <dgm:cxn modelId="{D6ED2238-4CA3-44C9-9604-4B9E638886EF}" type="presParOf" srcId="{3C1CC195-821B-4304-9293-2FDD928A06EE}" destId="{BA9E4B6F-5BC6-4833-8340-6DC678159372}" srcOrd="3" destOrd="0" presId="urn:microsoft.com/office/officeart/2008/layout/RadialCluster"/>
    <dgm:cxn modelId="{54B48A57-722A-4E40-92BA-9F68C302EAA3}" type="presParOf" srcId="{3C1CC195-821B-4304-9293-2FDD928A06EE}" destId="{9085E4C5-3192-416F-86F0-ABBA20B2171B}" srcOrd="4" destOrd="0" presId="urn:microsoft.com/office/officeart/2008/layout/RadialCluster"/>
    <dgm:cxn modelId="{1A2F1275-42BB-457E-9424-4D731F7E75FA}" type="presParOf" srcId="{3C1CC195-821B-4304-9293-2FDD928A06EE}" destId="{4B013E86-89D2-4212-AEED-7FBC7097AEBA}" srcOrd="5" destOrd="0" presId="urn:microsoft.com/office/officeart/2008/layout/RadialCluster"/>
    <dgm:cxn modelId="{1072EE95-754E-4E46-A0C5-7292CC9D719C}" type="presParOf" srcId="{3C1CC195-821B-4304-9293-2FDD928A06EE}" destId="{5FE1A525-6534-451B-8D78-FB9676DF26AD}" srcOrd="6" destOrd="0" presId="urn:microsoft.com/office/officeart/2008/layout/RadialCluster"/>
    <dgm:cxn modelId="{962AB750-B38D-4C9F-BA89-8C3B3BF97876}" type="presParOf" srcId="{3C1CC195-821B-4304-9293-2FDD928A06EE}" destId="{EAF10663-8C4C-4B90-9C61-0833B6F849A5}" srcOrd="7" destOrd="0" presId="urn:microsoft.com/office/officeart/2008/layout/RadialCluster"/>
    <dgm:cxn modelId="{55226B82-02DF-4A93-99E8-DDB953410333}" type="presParOf" srcId="{3C1CC195-821B-4304-9293-2FDD928A06EE}" destId="{9F2A84AB-C033-4C2A-AEC3-50C6B90266E5}" srcOrd="8" destOrd="0" presId="urn:microsoft.com/office/officeart/2008/layout/RadialCluster"/>
    <dgm:cxn modelId="{D4C0E4F9-60EB-4595-ADA3-A067D5D303C5}" type="presParOf" srcId="{3C1CC195-821B-4304-9293-2FDD928A06EE}" destId="{50357D84-431E-47DE-B7A5-2230E9C33475}" srcOrd="9" destOrd="0" presId="urn:microsoft.com/office/officeart/2008/layout/RadialCluster"/>
    <dgm:cxn modelId="{9DDE6B6B-706C-4E08-BC4C-DBCB24D3B039}" type="presParOf" srcId="{3C1CC195-821B-4304-9293-2FDD928A06EE}" destId="{D52CB5E7-AF9C-4FD2-9476-BEB2B98D0511}" srcOrd="10" destOrd="0" presId="urn:microsoft.com/office/officeart/2008/layout/RadialCluster"/>
    <dgm:cxn modelId="{94A47081-7A8C-4721-BE35-33B9CDFF2CBE}" type="presParOf" srcId="{3C1CC195-821B-4304-9293-2FDD928A06EE}" destId="{80D04EC1-DC11-4F75-8AF3-AA81E7A85C4C}" srcOrd="11" destOrd="0" presId="urn:microsoft.com/office/officeart/2008/layout/RadialCluster"/>
    <dgm:cxn modelId="{DF137C46-D56A-42FA-B939-F45307648189}" type="presParOf" srcId="{3C1CC195-821B-4304-9293-2FDD928A06EE}" destId="{034AE756-2580-4AA7-99D3-C950C00E90B8}" srcOrd="12" destOrd="0" presId="urn:microsoft.com/office/officeart/2008/layout/RadialCluster"/>
    <dgm:cxn modelId="{CF5CA68C-B440-4869-857B-A340F8ACC859}" type="presParOf" srcId="{3C1CC195-821B-4304-9293-2FDD928A06EE}" destId="{91D700EE-352D-47CD-BDBB-368BAD1A15C3}" srcOrd="13" destOrd="0" presId="urn:microsoft.com/office/officeart/2008/layout/RadialCluster"/>
    <dgm:cxn modelId="{2CB299DD-FAFE-427D-ABAD-ED0F527B8F27}"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4E7A899-BA24-4F12-AD8F-47A0BB54E7CE}" srcId="{582BD684-3FF6-4952-B43F-4567C9363BF9}" destId="{F7F1F61F-999A-45FC-BFCF-ED72631DB0F1}" srcOrd="0" destOrd="0" parTransId="{E9ED9BB9-00CF-441D-8117-BAE04DDB9B3F}" sibTransId="{8B724AC2-D0F8-4560-869E-91A9006E5899}"/>
    <dgm:cxn modelId="{15520E6F-3ED2-469C-B777-017878318A33}" type="presOf" srcId="{A70948A3-6457-4E59-B7FC-DC1CB9FB8993}" destId="{7912B318-D591-42FF-BD79-F5B8746BB743}" srcOrd="0" destOrd="0" presId="urn:microsoft.com/office/officeart/2005/8/layout/rings+Icon"/>
    <dgm:cxn modelId="{B1A54F06-EFC3-4661-B0AF-7CE4CE5B1C41}" type="presOf" srcId="{582BD684-3FF6-4952-B43F-4567C9363BF9}" destId="{04D5299D-706B-442B-B5AD-C000BC0C3B9F}" srcOrd="0" destOrd="0" presId="urn:microsoft.com/office/officeart/2005/8/layout/rings+Icon"/>
    <dgm:cxn modelId="{24872719-2BC3-453B-8958-D4E915739099}" type="presOf" srcId="{F7F1F61F-999A-45FC-BFCF-ED72631DB0F1}" destId="{08A2713C-6BFD-40DB-8FF9-6ECED0F0C1BB}"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EDB5B783-147D-49E7-8388-9D418AD7D265}" type="presOf" srcId="{36D326C4-2898-4CDE-AFCA-D06038A80A78}" destId="{FC044967-5DBC-4030-9159-44AE909A195C}" srcOrd="0" destOrd="0" presId="urn:microsoft.com/office/officeart/2005/8/layout/rings+Icon"/>
    <dgm:cxn modelId="{39A7F479-9F24-444B-B839-68A4A3EF1CBB}" type="presParOf" srcId="{04D5299D-706B-442B-B5AD-C000BC0C3B9F}" destId="{08A2713C-6BFD-40DB-8FF9-6ECED0F0C1BB}" srcOrd="0" destOrd="0" presId="urn:microsoft.com/office/officeart/2005/8/layout/rings+Icon"/>
    <dgm:cxn modelId="{CF668A45-281C-4195-ACA2-D00324A7CE9B}" type="presParOf" srcId="{04D5299D-706B-442B-B5AD-C000BC0C3B9F}" destId="{7912B318-D591-42FF-BD79-F5B8746BB743}" srcOrd="1" destOrd="0" presId="urn:microsoft.com/office/officeart/2005/8/layout/rings+Icon"/>
    <dgm:cxn modelId="{090D463F-75AD-4D52-952C-7C2A5A7D8551}"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65.png"/></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9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3.png"/></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16.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0.03448</cdr:x>
      <cdr:y>0.01895</cdr:y>
    </cdr:from>
    <cdr:to>
      <cdr:x>0.36343</cdr:x>
      <cdr:y>0.12399</cdr:y>
    </cdr:to>
    <cdr:sp macro="" textlink="">
      <cdr:nvSpPr>
        <cdr:cNvPr id="3" name="TextBox 2"/>
        <cdr:cNvSpPr txBox="1"/>
      </cdr:nvSpPr>
      <cdr:spPr>
        <a:xfrm xmlns:a="http://schemas.openxmlformats.org/drawingml/2006/main">
          <a:off x="282593" y="79375"/>
          <a:ext cx="2695557"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r>
            <a:rPr lang="en-US" sz="1400" b="1" i="0" u="none" strike="noStrike" baseline="0" dirty="0">
              <a:solidFill>
                <a:srgbClr val="225A7A"/>
              </a:solidFill>
              <a:latin typeface="Arial"/>
              <a:cs typeface="Arial"/>
            </a:rPr>
            <a:t>(Change from Previous Year)</a:t>
          </a:r>
        </a:p>
      </cdr:txBody>
    </cdr:sp>
  </cdr:relSizeAnchor>
  <cdr:relSizeAnchor xmlns:cdr="http://schemas.openxmlformats.org/drawingml/2006/chartDrawing">
    <cdr:from>
      <cdr:x>0.57341</cdr:x>
      <cdr:y>0.2031</cdr:y>
    </cdr:from>
    <cdr:to>
      <cdr:x>0.83139</cdr:x>
      <cdr:y>0.34006</cdr:y>
    </cdr:to>
    <cdr:sp macro="" textlink="">
      <cdr:nvSpPr>
        <cdr:cNvPr id="4" name="AutoShape 14"/>
        <cdr:cNvSpPr>
          <a:spLocks xmlns:a="http://schemas.openxmlformats.org/drawingml/2006/main" noChangeArrowheads="1"/>
        </cdr:cNvSpPr>
      </cdr:nvSpPr>
      <cdr:spPr bwMode="blackWhite">
        <a:xfrm xmlns:a="http://schemas.openxmlformats.org/drawingml/2006/main">
          <a:off x="4698914" y="850556"/>
          <a:ext cx="2114063" cy="573540"/>
        </a:xfrm>
        <a:prstGeom xmlns:a="http://schemas.openxmlformats.org/drawingml/2006/main" prst="wedgeRectCallout">
          <a:avLst>
            <a:gd name="adj1" fmla="val 37135"/>
            <a:gd name="adj2" fmla="val 161851"/>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0.06391</cdr:x>
      <cdr:y>0.0863</cdr:y>
    </cdr:from>
    <cdr:to>
      <cdr:x>0.32685</cdr:x>
      <cdr:y>0.34006</cdr:y>
    </cdr:to>
    <cdr:sp macro="" textlink="">
      <cdr:nvSpPr>
        <cdr:cNvPr id="5" name="AutoShape 14"/>
        <cdr:cNvSpPr>
          <a:spLocks xmlns:a="http://schemas.openxmlformats.org/drawingml/2006/main" noChangeArrowheads="1"/>
        </cdr:cNvSpPr>
      </cdr:nvSpPr>
      <cdr:spPr bwMode="blackWhite">
        <a:xfrm xmlns:a="http://schemas.openxmlformats.org/drawingml/2006/main">
          <a:off x="523747" y="361414"/>
          <a:ext cx="2154664" cy="1062680"/>
        </a:xfrm>
        <a:prstGeom xmlns:a="http://schemas.openxmlformats.org/drawingml/2006/main" prst="wedgeRectCallout">
          <a:avLst>
            <a:gd name="adj1" fmla="val -18735"/>
            <a:gd name="adj2" fmla="val 6869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2001-02: WTC Losses, Falling Stock, Bond </a:t>
          </a:r>
          <a:r>
            <a:rPr lang="en-US" sz="1600" b="1" dirty="0">
              <a:solidFill>
                <a:srgbClr val="FFFFFF"/>
              </a:solidFill>
            </a:rPr>
            <a:t>P</a:t>
          </a:r>
          <a:r>
            <a:rPr lang="en-US" sz="1600" b="1" dirty="0" smtClean="0">
              <a:solidFill>
                <a:srgbClr val="FFFFFF"/>
              </a:solidFill>
            </a:rPr>
            <a:t>rices </a:t>
          </a:r>
          <a:r>
            <a:rPr lang="en-US" sz="1600" b="1" dirty="0">
              <a:solidFill>
                <a:srgbClr val="FFFFFF"/>
              </a:solidFill>
            </a:rPr>
            <a:t>D</a:t>
          </a:r>
          <a:r>
            <a:rPr lang="en-US" sz="1600" b="1" dirty="0" smtClean="0">
              <a:solidFill>
                <a:srgbClr val="FFFFFF"/>
              </a:solidFill>
            </a:rPr>
            <a:t>ry </a:t>
          </a:r>
          <a:r>
            <a:rPr lang="en-US" sz="1600" b="1" dirty="0">
              <a:solidFill>
                <a:srgbClr val="FFFFFF"/>
              </a:solidFill>
            </a:rPr>
            <a:t>U</a:t>
          </a:r>
          <a:r>
            <a:rPr lang="en-US" sz="1600" b="1" dirty="0" smtClean="0">
              <a:solidFill>
                <a:srgbClr val="FFFFFF"/>
              </a:solidFill>
            </a:rPr>
            <a:t>p </a:t>
          </a:r>
          <a:r>
            <a:rPr lang="en-US" sz="1600" b="1" dirty="0">
              <a:solidFill>
                <a:srgbClr val="FFFFFF"/>
              </a:solidFill>
            </a:rPr>
            <a:t>C</a:t>
          </a:r>
          <a:r>
            <a:rPr lang="en-US" sz="1600" b="1" dirty="0" smtClean="0">
              <a:solidFill>
                <a:srgbClr val="FFFFFF"/>
              </a:solidFill>
            </a:rPr>
            <a:t>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0.49981</cdr:x>
      <cdr:y>0.02096</cdr:y>
    </cdr:from>
    <cdr:to>
      <cdr:x>0.75779</cdr:x>
      <cdr:y>0.19252</cdr:y>
    </cdr:to>
    <cdr:sp macro="" textlink="">
      <cdr:nvSpPr>
        <cdr:cNvPr id="6" name="AutoShape 14"/>
        <cdr:cNvSpPr>
          <a:spLocks xmlns:a="http://schemas.openxmlformats.org/drawingml/2006/main" noChangeArrowheads="1"/>
        </cdr:cNvSpPr>
      </cdr:nvSpPr>
      <cdr:spPr bwMode="blackWhite">
        <a:xfrm xmlns:a="http://schemas.openxmlformats.org/drawingml/2006/main">
          <a:off x="4095750" y="87794"/>
          <a:ext cx="2114062" cy="718463"/>
        </a:xfrm>
        <a:prstGeom xmlns:a="http://schemas.openxmlformats.org/drawingml/2006/main" prst="wedgeRectCallout">
          <a:avLst>
            <a:gd name="adj1" fmla="val -80742"/>
            <a:gd name="adj2" fmla="val -49035"/>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ts val="14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2006: Higher Rates After Record </a:t>
          </a:r>
          <a:r>
            <a:rPr lang="en-US" sz="1600" b="1" dirty="0">
              <a:solidFill>
                <a:srgbClr val="FFFFFF"/>
              </a:solidFill>
              <a:latin typeface="Arial" panose="020B0604020202020204" pitchFamily="34" charset="0"/>
              <a:cs typeface="Arial" panose="020B0604020202020204" pitchFamily="34" charset="0"/>
            </a:rPr>
            <a:t>H</a:t>
          </a:r>
          <a:r>
            <a:rPr lang="en-US" sz="1600" b="1" dirty="0" smtClean="0">
              <a:solidFill>
                <a:srgbClr val="FFFFFF"/>
              </a:solidFill>
              <a:latin typeface="Arial" panose="020B0604020202020204" pitchFamily="34" charset="0"/>
              <a:cs typeface="Arial" panose="020B0604020202020204" pitchFamily="34" charset="0"/>
            </a:rPr>
            <a:t>urricanes. </a:t>
          </a:r>
          <a:endParaRPr lang="en-US" sz="1600" b="1" dirty="0">
            <a:solidFill>
              <a:srgbClr val="FFFFF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0.32741</cdr:x>
      <cdr:y>0.23299</cdr:y>
    </cdr:from>
    <cdr:to>
      <cdr:x>0.4405</cdr:x>
      <cdr:y>0.27725</cdr:y>
    </cdr:to>
    <cdr:sp macro="" textlink="">
      <cdr:nvSpPr>
        <cdr:cNvPr id="7" name="Lightning Bolt 6"/>
        <cdr:cNvSpPr/>
      </cdr:nvSpPr>
      <cdr:spPr>
        <a:xfrm xmlns:a="http://schemas.openxmlformats.org/drawingml/2006/main">
          <a:off x="2683057" y="975722"/>
          <a:ext cx="926736" cy="185353"/>
        </a:xfrm>
        <a:prstGeom xmlns:a="http://schemas.openxmlformats.org/drawingml/2006/main" prst="lightningBol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0.37454</cdr:x>
      <cdr:y>0.07155</cdr:y>
    </cdr:from>
    <cdr:to>
      <cdr:x>0.41525</cdr:x>
      <cdr:y>0.10696</cdr:y>
    </cdr:to>
    <cdr:sp macro="" textlink="">
      <cdr:nvSpPr>
        <cdr:cNvPr id="8" name="TextBox 7"/>
        <cdr:cNvSpPr txBox="1"/>
      </cdr:nvSpPr>
      <cdr:spPr>
        <a:xfrm xmlns:a="http://schemas.openxmlformats.org/drawingml/2006/main">
          <a:off x="3069239" y="299630"/>
          <a:ext cx="333633" cy="148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0.18834</cdr:x>
      <cdr:y>0</cdr:y>
    </cdr:from>
    <cdr:to>
      <cdr:x>0.38482</cdr:x>
      <cdr:y>0.37405</cdr:y>
    </cdr:to>
    <cdr:sp macro="" textlink="">
      <cdr:nvSpPr>
        <cdr:cNvPr id="2" name="AutoShape 8"/>
        <cdr:cNvSpPr>
          <a:spLocks xmlns:a="http://schemas.openxmlformats.org/drawingml/2006/main" noChangeArrowheads="1"/>
        </cdr:cNvSpPr>
      </cdr:nvSpPr>
      <cdr:spPr bwMode="blackWhite">
        <a:xfrm xmlns:a="http://schemas.openxmlformats.org/drawingml/2006/main">
          <a:off x="1535600" y="0"/>
          <a:ext cx="1601986" cy="1816443"/>
        </a:xfrm>
        <a:prstGeom xmlns:a="http://schemas.openxmlformats.org/drawingml/2006/main" prst="wedgeRectCallout">
          <a:avLst>
            <a:gd name="adj1" fmla="val 94228"/>
            <a:gd name="adj2" fmla="val 3190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accent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Risk spreads rose in 2011-2012 from cat activity and changes to catastrophe models</a:t>
          </a:r>
          <a:endParaRPr lang="en-US" sz="1600" b="1" dirty="0">
            <a:solidFill>
              <a:srgbClr val="FFFFFF"/>
            </a:solidFill>
            <a:latin typeface="Arial" charset="0"/>
            <a:cs typeface="Arial"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+5.4%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4/28/2015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10</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241729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113</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24752588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114</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44594295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115</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50423970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116</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95318437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117</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5007708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pPr/>
              <a:t>118</a:t>
            </a:fld>
            <a:endParaRPr lang="en-US" dirty="0"/>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205895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119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120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30434017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161597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122</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837165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5426263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123</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2749420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124</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9768450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126</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324094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127</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191842472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128</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258548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129</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091903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130</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2517913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E5409AED-8BE0-498A-A844-77320E98B757}" type="slidenum">
              <a:rPr lang="en-US" smtClean="0"/>
              <a:pPr defTabSz="930193">
                <a:defRPr/>
              </a:pPr>
              <a:t>131</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0900208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82837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12</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fontAlgn="base">
              <a:spcBef>
                <a:spcPct val="0"/>
              </a:spcBef>
              <a:spcAft>
                <a:spcPct val="0"/>
              </a:spcAft>
            </a:pPr>
            <a:fld id="{732837C3-E1F0-46B3-994A-60E0A783194F}" type="slidenum">
              <a:rPr lang="en-US" sz="1000">
                <a:solidFill>
                  <a:srgbClr val="000000"/>
                </a:solidFill>
                <a:latin typeface="Arial" charset="0"/>
                <a:cs typeface="Arial" charset="0"/>
              </a:rPr>
              <a:pPr algn="ctr" defTabSz="928688" fontAlgn="base">
                <a:spcBef>
                  <a:spcPct val="0"/>
                </a:spcBef>
                <a:spcAft>
                  <a:spcPct val="0"/>
                </a:spcAft>
              </a:pPr>
              <a:t>133</a:t>
            </a:fld>
            <a:endParaRPr lang="en-US" sz="1000">
              <a:solidFill>
                <a:srgbClr val="000000"/>
              </a:solidFill>
              <a:latin typeface="Arial" charset="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buFont typeface="Wingdings" pitchFamily="2" charset="2"/>
              <a:buNone/>
            </a:pPr>
            <a:endParaRPr lang="en-US" sz="2400" smtClean="0"/>
          </a:p>
        </p:txBody>
      </p:sp>
    </p:spTree>
    <p:extLst>
      <p:ext uri="{BB962C8B-B14F-4D97-AF65-F5344CB8AC3E}">
        <p14:creationId xmlns:p14="http://schemas.microsoft.com/office/powerpoint/2010/main" val="209009203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090766" y="9000412"/>
            <a:ext cx="692032" cy="246717"/>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134</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111446564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324A1447-8C1B-40F6-B95A-86064C4AA679}" type="slidenum">
              <a:rPr lang="en-US" sz="1000"/>
              <a:pPr algn="ctr" defTabSz="928688"/>
              <a:t>135</a:t>
            </a:fld>
            <a:endParaRPr 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606047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049241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137</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939854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138</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768260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139</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04757262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140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80060649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141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221522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142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41975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13</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143</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5861162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144</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67805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145</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5232478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146</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75249620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147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42912091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148</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693324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151</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404217831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152</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167761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153</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664975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154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63247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14</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913911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157</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97777499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158</a:t>
            </a:fld>
            <a:endParaRPr lang="en-US" sz="1000"/>
          </a:p>
        </p:txBody>
      </p:sp>
    </p:spTree>
    <p:extLst>
      <p:ext uri="{BB962C8B-B14F-4D97-AF65-F5344CB8AC3E}">
        <p14:creationId xmlns:p14="http://schemas.microsoft.com/office/powerpoint/2010/main" val="184444109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159</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4824615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160</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161</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561165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162</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268558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223067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F4885E1A-3F02-490A-9D99-7D92E11B3251}" type="slidenum">
              <a:rPr lang="en-US" sz="1000">
                <a:solidFill>
                  <a:srgbClr val="000000"/>
                </a:solidFill>
                <a:latin typeface="Arial" charset="0"/>
                <a:cs typeface="Arial" charset="0"/>
              </a:rPr>
              <a:pPr algn="ctr" defTabSz="931863" fontAlgn="base">
                <a:spcBef>
                  <a:spcPct val="0"/>
                </a:spcBef>
                <a:spcAft>
                  <a:spcPct val="0"/>
                </a:spcAft>
              </a:pPr>
              <a:t>164</a:t>
            </a:fld>
            <a:endParaRPr lang="en-US" sz="1000">
              <a:solidFill>
                <a:srgbClr val="000000"/>
              </a:solidFill>
              <a:latin typeface="Arial"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29013471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165</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55263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15</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166</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55965704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167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48925635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168</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393103737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23576" y="8848400"/>
            <a:ext cx="676988" cy="246147"/>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169</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231052192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170</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5856880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173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934466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633893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91700609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6AD1B7F-9E72-4066-844D-6D8869EC61BB}" type="slidenum">
              <a:rPr lang="en-US" altLang="en-US" sz="1000" smtClean="0"/>
              <a:pPr>
                <a:lnSpc>
                  <a:spcPct val="100000"/>
                </a:lnSpc>
                <a:spcBef>
                  <a:spcPct val="0"/>
                </a:spcBef>
                <a:buClrTx/>
                <a:buSzTx/>
                <a:buFontTx/>
                <a:buNone/>
              </a:pPr>
              <a:t>16</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8652893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179</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180</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646208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181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719940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182</a:t>
            </a:fld>
            <a:endParaRPr lang="en-US" dirty="0"/>
          </a:p>
        </p:txBody>
      </p:sp>
    </p:spTree>
    <p:extLst>
      <p:ext uri="{BB962C8B-B14F-4D97-AF65-F5344CB8AC3E}">
        <p14:creationId xmlns:p14="http://schemas.microsoft.com/office/powerpoint/2010/main" val="165247351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9992319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xfrm>
            <a:off x="3148013" y="9034319"/>
            <a:ext cx="704850" cy="247794"/>
          </a:xfrm>
        </p:spPr>
        <p:txBody>
          <a:bodyPr/>
          <a:lstStyle/>
          <a:p>
            <a:pPr>
              <a:defRPr/>
            </a:pPr>
            <a:fld id="{22D58783-C1C7-4E11-915E-8C97468651E4}" type="slidenum">
              <a:rPr lang="en-US" smtClean="0"/>
              <a:pPr>
                <a:defRPr/>
              </a:pPr>
              <a:t>185</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9631166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186</a:t>
            </a:fld>
            <a:endParaRPr lang="en-US" dirty="0"/>
          </a:p>
        </p:txBody>
      </p:sp>
    </p:spTree>
    <p:extLst>
      <p:ext uri="{BB962C8B-B14F-4D97-AF65-F5344CB8AC3E}">
        <p14:creationId xmlns:p14="http://schemas.microsoft.com/office/powerpoint/2010/main" val="112880000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187</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5214034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71711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30084475-2D43-410B-8F3D-0F284D7DEABD}" type="slidenum">
              <a:rPr lang="en-US" altLang="en-US" sz="1000"/>
              <a:pPr algn="ctr" eaLnBrk="1" hangingPunct="1">
                <a:lnSpc>
                  <a:spcPct val="100000"/>
                </a:lnSpc>
                <a:spcBef>
                  <a:spcPct val="0"/>
                </a:spcBef>
                <a:buClrTx/>
                <a:buSzTx/>
                <a:buFontTx/>
                <a:buNone/>
              </a:pPr>
              <a:t>17</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8706676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190</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6708141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191</a:t>
            </a:fld>
            <a:endParaRPr lang="en-US" altLang="en-US" sz="1200">
              <a:solidFill>
                <a:srgbClr val="000000"/>
              </a:solidFill>
            </a:endParaRPr>
          </a:p>
        </p:txBody>
      </p:sp>
    </p:spTree>
    <p:extLst>
      <p:ext uri="{BB962C8B-B14F-4D97-AF65-F5344CB8AC3E}">
        <p14:creationId xmlns:p14="http://schemas.microsoft.com/office/powerpoint/2010/main" val="186481219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192</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56755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193</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194</a:t>
            </a:fld>
            <a:endParaRPr lang="en-US" smtClean="0"/>
          </a:p>
        </p:txBody>
      </p:sp>
      <p:sp>
        <p:nvSpPr>
          <p:cNvPr id="193539" name="Rectangle 2"/>
          <p:cNvSpPr>
            <a:spLocks noGrp="1" noRot="1" noChangeAspect="1" noChangeArrowheads="1" noTextEdit="1"/>
          </p:cNvSpPr>
          <p:nvPr>
            <p:ph type="sldImg"/>
          </p:nvPr>
        </p:nvSpPr>
        <p:spPr>
          <a:xfrm>
            <a:off x="1398588" y="582613"/>
            <a:ext cx="4060825" cy="3044825"/>
          </a:xfrm>
          <a:ln/>
        </p:spPr>
      </p:sp>
      <p:sp>
        <p:nvSpPr>
          <p:cNvPr id="193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6517652"/>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085167" y="9046822"/>
            <a:ext cx="690779" cy="247989"/>
          </a:xfrm>
          <a:noFill/>
        </p:spPr>
        <p:txBody>
          <a:bodyPr/>
          <a:lstStyle/>
          <a:p>
            <a:fld id="{8A1AEE26-587D-445B-85F8-2921819E1060}" type="slidenum">
              <a:rPr lang="en-US" smtClean="0">
                <a:solidFill>
                  <a:srgbClr val="000000"/>
                </a:solidFill>
              </a:rPr>
              <a:pPr/>
              <a:t>195</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xfrm>
            <a:off x="1398588" y="582613"/>
            <a:ext cx="4060825" cy="3044825"/>
          </a:xfrm>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828891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085167" y="9046822"/>
            <a:ext cx="690779" cy="247989"/>
          </a:xfrm>
          <a:noFill/>
        </p:spPr>
        <p:txBody>
          <a:bodyPr/>
          <a:lstStyle/>
          <a:p>
            <a:fld id="{CB66A91C-4B29-43F0-8E6F-4B71C98B0CC2}" type="slidenum">
              <a:rPr lang="en-US" smtClean="0">
                <a:solidFill>
                  <a:srgbClr val="000000"/>
                </a:solidFill>
              </a:rPr>
              <a:pPr/>
              <a:t>196</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xfrm>
            <a:off x="1398588" y="582613"/>
            <a:ext cx="4060825" cy="3044825"/>
          </a:xfrm>
          <a:ln/>
        </p:spPr>
      </p:sp>
      <p:sp>
        <p:nvSpPr>
          <p:cNvPr id="196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357056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085167" y="9046822"/>
            <a:ext cx="690779" cy="247989"/>
          </a:xfrm>
          <a:noFill/>
        </p:spPr>
        <p:txBody>
          <a:bodyPr/>
          <a:lstStyle/>
          <a:p>
            <a:fld id="{B5C9E534-845B-43F1-B937-B42EF370C8A8}" type="slidenum">
              <a:rPr lang="en-US" smtClean="0">
                <a:solidFill>
                  <a:srgbClr val="000000"/>
                </a:solidFill>
              </a:rPr>
              <a:pPr/>
              <a:t>197</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xfrm>
            <a:off x="1398588" y="582613"/>
            <a:ext cx="4060825" cy="3044825"/>
          </a:xfrm>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5030256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49600" y="9032875"/>
            <a:ext cx="7016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7" tIns="46560" rIns="45947" bIns="46560"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3CDE6FE8-75DA-41C9-BE4C-E8525796E032}" type="slidenum">
              <a:rPr lang="en-US" altLang="en-US" sz="1000">
                <a:solidFill>
                  <a:srgbClr val="000000"/>
                </a:solidFill>
              </a:rPr>
              <a:pPr algn="ctr" eaLnBrk="1" hangingPunct="1"/>
              <a:t>198</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xfrm>
            <a:off x="1398588" y="582613"/>
            <a:ext cx="4060825" cy="3044825"/>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5517782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77" tIns="46489" rIns="45877" bIns="46489" anchor="b">
            <a:spAutoFit/>
          </a:bodyPr>
          <a:lstStyle>
            <a:lvl1pPr defTabSz="928688">
              <a:defRPr>
                <a:solidFill>
                  <a:schemeClr val="tx1"/>
                </a:solidFill>
                <a:latin typeface="Arial" panose="020B0604020202020204" pitchFamily="34" charset="0"/>
                <a:cs typeface="Arial" panose="020B0604020202020204" pitchFamily="34" charset="0"/>
              </a:defRPr>
            </a:lvl1pPr>
            <a:lvl2pPr marL="742950" indent="-285750" defTabSz="928688">
              <a:defRPr>
                <a:solidFill>
                  <a:schemeClr val="tx1"/>
                </a:solidFill>
                <a:latin typeface="Arial" panose="020B0604020202020204" pitchFamily="34" charset="0"/>
                <a:cs typeface="Arial" panose="020B0604020202020204" pitchFamily="34" charset="0"/>
              </a:defRPr>
            </a:lvl2pPr>
            <a:lvl3pPr marL="1143000" indent="-228600" defTabSz="928688">
              <a:defRPr>
                <a:solidFill>
                  <a:schemeClr val="tx1"/>
                </a:solidFill>
                <a:latin typeface="Arial" panose="020B0604020202020204" pitchFamily="34" charset="0"/>
                <a:cs typeface="Arial" panose="020B0604020202020204" pitchFamily="34" charset="0"/>
              </a:defRPr>
            </a:lvl3pPr>
            <a:lvl4pPr marL="1600200" indent="-228600" defTabSz="928688">
              <a:defRPr>
                <a:solidFill>
                  <a:schemeClr val="tx1"/>
                </a:solidFill>
                <a:latin typeface="Arial" panose="020B0604020202020204" pitchFamily="34" charset="0"/>
                <a:cs typeface="Arial" panose="020B0604020202020204" pitchFamily="34" charset="0"/>
              </a:defRPr>
            </a:lvl4pPr>
            <a:lvl5pPr marL="2057400" indent="-228600" defTabSz="928688">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19FC3704-3CA7-4967-91F3-556D7657DC5E}" type="slidenum">
              <a:rPr lang="en-US" altLang="en-US" sz="1000"/>
              <a:pPr algn="ctr" eaLnBrk="1" hangingPunct="1"/>
              <a:t>199</a:t>
            </a:fld>
            <a:endParaRPr lang="en-US" altLang="en-US" sz="1000"/>
          </a:p>
        </p:txBody>
      </p:sp>
      <p:sp>
        <p:nvSpPr>
          <p:cNvPr id="8195" name="Rectangle 2"/>
          <p:cNvSpPr>
            <a:spLocks noGrp="1" noRot="1" noChangeAspect="1" noChangeArrowheads="1" noTextEdit="1"/>
          </p:cNvSpPr>
          <p:nvPr>
            <p:ph type="sldImg"/>
          </p:nvPr>
        </p:nvSpPr>
        <p:spPr>
          <a:xfrm>
            <a:off x="1398588" y="582613"/>
            <a:ext cx="4060825" cy="3044825"/>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38546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C974FFB8-D34A-4CEF-840C-3E5FC8F69B16}" type="slidenum">
              <a:rPr lang="en-US" altLang="en-US" sz="1000"/>
              <a:pPr algn="ctr" eaLnBrk="1" hangingPunct="1">
                <a:lnSpc>
                  <a:spcPct val="100000"/>
                </a:lnSpc>
                <a:spcBef>
                  <a:spcPct val="0"/>
                </a:spcBef>
                <a:buClrTx/>
                <a:buSzTx/>
                <a:buFontTx/>
                <a:buNone/>
              </a:pPr>
              <a:t>18</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3683768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9CE57F28-2FE5-42D2-AB0E-61ACBFC2F53B}" type="slidenum">
              <a:rPr lang="en-US" smtClean="0"/>
              <a:pPr defTabSz="928688">
                <a:defRPr/>
              </a:pPr>
              <a:t>200</a:t>
            </a:fld>
            <a:endParaRPr lang="en-US" smtClean="0"/>
          </a:p>
        </p:txBody>
      </p:sp>
      <p:sp>
        <p:nvSpPr>
          <p:cNvPr id="10243" name="Rectangle 2"/>
          <p:cNvSpPr>
            <a:spLocks noGrp="1" noRot="1" noChangeAspect="1" noChangeArrowheads="1" noTextEdit="1"/>
          </p:cNvSpPr>
          <p:nvPr>
            <p:ph type="sldImg"/>
          </p:nvPr>
        </p:nvSpPr>
        <p:spPr>
          <a:xfrm>
            <a:off x="1398588" y="582613"/>
            <a:ext cx="4060825" cy="3044825"/>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262229949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085167" y="9046822"/>
            <a:ext cx="690779" cy="247989"/>
          </a:xfrm>
          <a:noFill/>
        </p:spPr>
        <p:txBody>
          <a:bodyPr/>
          <a:lstStyle/>
          <a:p>
            <a:fld id="{B5C9E534-845B-43F1-B937-B42EF370C8A8}" type="slidenum">
              <a:rPr lang="en-US" smtClean="0">
                <a:solidFill>
                  <a:srgbClr val="000000"/>
                </a:solidFill>
              </a:rPr>
              <a:pPr/>
              <a:t>201</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xfrm>
            <a:off x="1398588" y="582613"/>
            <a:ext cx="4060825" cy="3044825"/>
          </a:xfrm>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424952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085167" y="9046822"/>
            <a:ext cx="690779" cy="247989"/>
          </a:xfrm>
          <a:noFill/>
        </p:spPr>
        <p:txBody>
          <a:bodyPr/>
          <a:lstStyle/>
          <a:p>
            <a:fld id="{B5C9E534-845B-43F1-B937-B42EF370C8A8}" type="slidenum">
              <a:rPr lang="en-US" smtClean="0">
                <a:solidFill>
                  <a:srgbClr val="000000"/>
                </a:solidFill>
              </a:rPr>
              <a:pPr/>
              <a:t>202</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xfrm>
            <a:off x="1398588" y="582613"/>
            <a:ext cx="4060825" cy="3044825"/>
          </a:xfrm>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0062813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095880" y="9046678"/>
            <a:ext cx="693177" cy="248133"/>
          </a:xfrm>
          <a:noFill/>
        </p:spPr>
        <p:txBody>
          <a:bodyPr/>
          <a:lstStyle/>
          <a:p>
            <a:fld id="{FEC3857E-DCBC-4731-A75E-A1590B57B44A}" type="slidenum">
              <a:rPr lang="en-US" smtClean="0">
                <a:solidFill>
                  <a:srgbClr val="000000"/>
                </a:solidFill>
              </a:rPr>
              <a:pPr/>
              <a:t>203</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xfrm>
            <a:off x="1398588" y="582613"/>
            <a:ext cx="4060825" cy="3044825"/>
          </a:xfrm>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40980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085167" y="9046822"/>
            <a:ext cx="690779" cy="247989"/>
          </a:xfrm>
          <a:noFill/>
        </p:spPr>
        <p:txBody>
          <a:bodyPr/>
          <a:lstStyle/>
          <a:p>
            <a:fld id="{B5C9E534-845B-43F1-B937-B42EF370C8A8}" type="slidenum">
              <a:rPr lang="en-US" smtClean="0">
                <a:solidFill>
                  <a:srgbClr val="000000"/>
                </a:solidFill>
              </a:rPr>
              <a:pPr/>
              <a:t>204</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xfrm>
            <a:off x="1398588" y="582613"/>
            <a:ext cx="4060825" cy="3044825"/>
          </a:xfrm>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682887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205</a:t>
            </a:fld>
            <a:endParaRPr lang="en-GB" dirty="0"/>
          </a:p>
        </p:txBody>
      </p:sp>
    </p:spTree>
    <p:extLst>
      <p:ext uri="{BB962C8B-B14F-4D97-AF65-F5344CB8AC3E}">
        <p14:creationId xmlns:p14="http://schemas.microsoft.com/office/powerpoint/2010/main" val="294133936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656" y="4343400"/>
            <a:ext cx="6408712" cy="4621088"/>
          </a:xfrm>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206</a:t>
            </a:fld>
            <a:endParaRPr lang="en-GB" dirty="0"/>
          </a:p>
        </p:txBody>
      </p:sp>
    </p:spTree>
    <p:extLst>
      <p:ext uri="{BB962C8B-B14F-4D97-AF65-F5344CB8AC3E}">
        <p14:creationId xmlns:p14="http://schemas.microsoft.com/office/powerpoint/2010/main" val="422349705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208</a:t>
            </a:fld>
            <a:endParaRPr lang="en-GB" dirty="0"/>
          </a:p>
        </p:txBody>
      </p:sp>
    </p:spTree>
    <p:extLst>
      <p:ext uri="{BB962C8B-B14F-4D97-AF65-F5344CB8AC3E}">
        <p14:creationId xmlns:p14="http://schemas.microsoft.com/office/powerpoint/2010/main" val="290496951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209</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485235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2422F7E-CA17-45C1-8477-96DD04EFB437}" type="slidenum">
              <a:rPr lang="en-US" altLang="en-US" sz="1000"/>
              <a:pPr algn="ctr" eaLnBrk="1" hangingPunct="1">
                <a:lnSpc>
                  <a:spcPct val="100000"/>
                </a:lnSpc>
                <a:spcBef>
                  <a:spcPct val="0"/>
                </a:spcBef>
                <a:buClrTx/>
                <a:buSzTx/>
                <a:buFontTx/>
                <a:buNone/>
              </a:pPr>
              <a:t>210</a:t>
            </a:fld>
            <a:endParaRPr lang="en-US" alt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5830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0F61672-BD85-4BEB-9DB1-C6ED7F49D107}" type="slidenum">
              <a:rPr lang="en-US" altLang="en-US" sz="1000"/>
              <a:pPr algn="ctr" eaLnBrk="1" hangingPunct="1">
                <a:lnSpc>
                  <a:spcPct val="100000"/>
                </a:lnSpc>
                <a:spcBef>
                  <a:spcPct val="0"/>
                </a:spcBef>
                <a:buClrTx/>
                <a:buSzTx/>
                <a:buFontTx/>
                <a:buNone/>
              </a:pPr>
              <a:t>19</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2387179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212</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8470460"/>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3576" y="8848380"/>
            <a:ext cx="676988" cy="246167"/>
          </a:xfrm>
        </p:spPr>
        <p:txBody>
          <a:bodyPr/>
          <a:lstStyle/>
          <a:p>
            <a:pPr defTabSz="909375">
              <a:defRPr/>
            </a:pPr>
            <a:fld id="{3711D1C8-0BB5-4546-B0DE-9FAB346B6C05}" type="slidenum">
              <a:rPr lang="en-US" smtClean="0"/>
              <a:pPr defTabSz="909375">
                <a:defRPr/>
              </a:pPr>
              <a:t>213</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2176332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95881" y="9046823"/>
            <a:ext cx="693177" cy="247989"/>
          </a:xfrm>
        </p:spPr>
        <p:txBody>
          <a:bodyPr/>
          <a:lstStyle/>
          <a:p>
            <a:pPr>
              <a:defRPr/>
            </a:pPr>
            <a:fld id="{45A626F5-F37A-4BA6-9024-3CD78950A541}" type="slidenum">
              <a:rPr lang="en-US">
                <a:solidFill>
                  <a:srgbClr val="000000"/>
                </a:solidFill>
              </a:rPr>
              <a:pPr>
                <a:defRPr/>
              </a:pPr>
              <a:t>215</a:t>
            </a:fld>
            <a:endParaRPr lang="en-US">
              <a:solidFill>
                <a:srgbClr val="000000"/>
              </a:solidFill>
            </a:endParaRPr>
          </a:p>
        </p:txBody>
      </p:sp>
      <p:sp>
        <p:nvSpPr>
          <p:cNvPr id="269315" name="Rectangle 2"/>
          <p:cNvSpPr>
            <a:spLocks noGrp="1" noRot="1" noChangeAspect="1" noChangeArrowheads="1" noTextEdit="1"/>
          </p:cNvSpPr>
          <p:nvPr>
            <p:ph type="sldImg"/>
          </p:nvPr>
        </p:nvSpPr>
        <p:spPr>
          <a:xfrm>
            <a:off x="1398588" y="582613"/>
            <a:ext cx="4060825" cy="3044825"/>
          </a:xfrm>
          <a:ln/>
        </p:spPr>
      </p:sp>
      <p:sp>
        <p:nvSpPr>
          <p:cNvPr id="269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7036817"/>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95880" y="9046678"/>
            <a:ext cx="693177" cy="248133"/>
          </a:xfrm>
          <a:ln/>
        </p:spPr>
        <p:txBody>
          <a:bodyPr/>
          <a:lstStyle/>
          <a:p>
            <a:fld id="{5BD83E80-AE58-4653-855F-91BF81DDEECA}" type="slidenum">
              <a:rPr lang="en-US"/>
              <a:pPr/>
              <a:t>216</a:t>
            </a:fld>
            <a:endParaRPr lang="en-US"/>
          </a:p>
        </p:txBody>
      </p:sp>
      <p:sp>
        <p:nvSpPr>
          <p:cNvPr id="1923074" name="Rectangle 2"/>
          <p:cNvSpPr>
            <a:spLocks noGrp="1" noRot="1" noChangeAspect="1" noChangeArrowheads="1" noTextEdit="1"/>
          </p:cNvSpPr>
          <p:nvPr>
            <p:ph type="sldImg"/>
          </p:nvPr>
        </p:nvSpPr>
        <p:spPr>
          <a:xfrm>
            <a:off x="1398588" y="582613"/>
            <a:ext cx="4060825" cy="3044825"/>
          </a:xfrm>
          <a:ln/>
        </p:spPr>
      </p:sp>
      <p:sp>
        <p:nvSpPr>
          <p:cNvPr id="192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906214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217</a:t>
            </a:fld>
            <a:endParaRPr lang="en-US" dirty="0" smtClean="0"/>
          </a:p>
        </p:txBody>
      </p:sp>
      <p:sp>
        <p:nvSpPr>
          <p:cNvPr id="40963" name="Rectangle 2"/>
          <p:cNvSpPr>
            <a:spLocks noGrp="1" noRot="1" noChangeAspect="1" noChangeArrowheads="1" noTextEdit="1"/>
          </p:cNvSpPr>
          <p:nvPr>
            <p:ph type="sldImg"/>
          </p:nvPr>
        </p:nvSpPr>
        <p:spPr>
          <a:xfrm>
            <a:off x="1398588" y="582613"/>
            <a:ext cx="4060825" cy="3044825"/>
          </a:xfrm>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074173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218</a:t>
            </a:fld>
            <a:endParaRPr lang="en-US" smtClean="0"/>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8135364"/>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219</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0949877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220</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041756363"/>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82688" y="701675"/>
            <a:ext cx="4645025" cy="3482975"/>
          </a:xfrm>
          <a:solidFill>
            <a:srgbClr val="FFFFFF"/>
          </a:solidFill>
          <a:ln/>
        </p:spPr>
      </p:sp>
      <p:sp>
        <p:nvSpPr>
          <p:cNvPr id="199683" name="Rectangle 3"/>
          <p:cNvSpPr>
            <a:spLocks noGrp="1" noChangeArrowheads="1"/>
          </p:cNvSpPr>
          <p:nvPr>
            <p:ph type="body" idx="1"/>
          </p:nvPr>
        </p:nvSpPr>
        <p:spPr>
          <a:xfrm>
            <a:off x="903337" y="4416108"/>
            <a:ext cx="519895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93376048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82688" y="701675"/>
            <a:ext cx="4645025" cy="3482975"/>
          </a:xfrm>
          <a:solidFill>
            <a:srgbClr val="FFFFFF"/>
          </a:solidFill>
          <a:ln/>
        </p:spPr>
      </p:sp>
      <p:sp>
        <p:nvSpPr>
          <p:cNvPr id="199683" name="Rectangle 3"/>
          <p:cNvSpPr>
            <a:spLocks noGrp="1" noChangeArrowheads="1"/>
          </p:cNvSpPr>
          <p:nvPr>
            <p:ph type="body" idx="1"/>
          </p:nvPr>
        </p:nvSpPr>
        <p:spPr>
          <a:xfrm>
            <a:off x="903337" y="4416108"/>
            <a:ext cx="519895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037384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5244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2AB8E014-51F7-44D7-A555-67424C0DBCD2}" type="slidenum">
              <a:rPr lang="en-US" altLang="en-US" sz="1000"/>
              <a:pPr algn="ctr" eaLnBrk="1" hangingPunct="1">
                <a:lnSpc>
                  <a:spcPct val="100000"/>
                </a:lnSpc>
                <a:spcBef>
                  <a:spcPct val="0"/>
                </a:spcBef>
                <a:buClrTx/>
                <a:buSzTx/>
                <a:buFontTx/>
                <a:buNone/>
              </a:pPr>
              <a:t>20</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47737794"/>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223</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22483716"/>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224</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1885204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225</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76126375"/>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226</a:t>
            </a:fld>
            <a:endParaRPr lang="en-US" smtClean="0"/>
          </a:p>
        </p:txBody>
      </p:sp>
      <p:sp>
        <p:nvSpPr>
          <p:cNvPr id="214019" name="Rectangle 2"/>
          <p:cNvSpPr>
            <a:spLocks noGrp="1" noRot="1" noChangeAspect="1" noChangeArrowheads="1" noTextEdit="1"/>
          </p:cNvSpPr>
          <p:nvPr>
            <p:ph type="sldImg"/>
          </p:nvPr>
        </p:nvSpPr>
        <p:spPr>
          <a:xfrm>
            <a:off x="1398588" y="582613"/>
            <a:ext cx="4060825" cy="3044825"/>
          </a:xfrm>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19728319"/>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fontAlgn="base">
              <a:lnSpc>
                <a:spcPct val="100000"/>
              </a:lnSpc>
              <a:spcBef>
                <a:spcPct val="0"/>
              </a:spcBef>
              <a:spcAft>
                <a:spcPct val="0"/>
              </a:spcAft>
              <a:buClrTx/>
              <a:buSzTx/>
              <a:buFontTx/>
              <a:buNone/>
            </a:pPr>
            <a:fld id="{242959EB-1C55-4581-9F89-8F84A760C8BB}" type="slidenum">
              <a:rPr lang="en-US" sz="1000">
                <a:solidFill>
                  <a:srgbClr val="000000"/>
                </a:solidFill>
                <a:cs typeface="Arial" charset="0"/>
              </a:rPr>
              <a:pPr algn="ctr" fontAlgn="base">
                <a:lnSpc>
                  <a:spcPct val="100000"/>
                </a:lnSpc>
                <a:spcBef>
                  <a:spcPct val="0"/>
                </a:spcBef>
                <a:spcAft>
                  <a:spcPct val="0"/>
                </a:spcAft>
                <a:buClrTx/>
                <a:buSzTx/>
                <a:buFontTx/>
                <a:buNone/>
              </a:pPr>
              <a:t>227</a:t>
            </a:fld>
            <a:endParaRPr lang="en-US" sz="1000">
              <a:solidFill>
                <a:srgbClr val="000000"/>
              </a:solidFill>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smtClean="0">
              <a:latin typeface="Arial" panose="020B0604020202020204" pitchFamily="34" charset="0"/>
            </a:endParaRPr>
          </a:p>
        </p:txBody>
      </p:sp>
    </p:spTree>
    <p:extLst>
      <p:ext uri="{BB962C8B-B14F-4D97-AF65-F5344CB8AC3E}">
        <p14:creationId xmlns:p14="http://schemas.microsoft.com/office/powerpoint/2010/main" val="225755876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228</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9574612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229</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0712972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230</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1422228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231</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6862155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232</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8095D163-6620-4BB6-9179-6A79AA933952}" type="slidenum">
              <a:rPr lang="en-US" altLang="en-US" sz="1000"/>
              <a:pPr algn="ctr" eaLnBrk="1" hangingPunct="1">
                <a:lnSpc>
                  <a:spcPct val="100000"/>
                </a:lnSpc>
                <a:spcBef>
                  <a:spcPct val="0"/>
                </a:spcBef>
                <a:buClrTx/>
                <a:buSzTx/>
                <a:buFontTx/>
                <a:buNone/>
              </a:pPr>
              <a:t>21</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6897966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233</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234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235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237</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495094"/>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238</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408A104-ECBD-49BD-BB55-68CBF823B96F}" type="slidenum">
              <a:rPr lang="en-US" altLang="en-US" sz="1000"/>
              <a:pPr algn="ctr" eaLnBrk="1" hangingPunct="1">
                <a:lnSpc>
                  <a:spcPct val="100000"/>
                </a:lnSpc>
                <a:spcBef>
                  <a:spcPct val="0"/>
                </a:spcBef>
                <a:buClrTx/>
                <a:buSzTx/>
                <a:buFontTx/>
                <a:buNone/>
              </a:pPr>
              <a:t>22</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46519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81100" y="698500"/>
            <a:ext cx="4648200" cy="3486150"/>
          </a:xfrm>
          <a:ln/>
        </p:spPr>
      </p:sp>
      <p:sp>
        <p:nvSpPr>
          <p:cNvPr id="20483"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53694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81100" y="698500"/>
            <a:ext cx="4648200" cy="3486150"/>
          </a:xfrm>
          <a:ln/>
        </p:spPr>
      </p:sp>
      <p:sp>
        <p:nvSpPr>
          <p:cNvPr id="22531"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12125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E0D9389B-34CB-477B-B60F-82D5A500E7B4}" type="slidenum">
              <a:rPr lang="en-US" altLang="en-US" sz="1000" smtClean="0">
                <a:solidFill>
                  <a:srgbClr val="000000"/>
                </a:solidFill>
              </a:rPr>
              <a:pPr>
                <a:lnSpc>
                  <a:spcPct val="100000"/>
                </a:lnSpc>
                <a:spcBef>
                  <a:spcPct val="0"/>
                </a:spcBef>
                <a:buClrTx/>
                <a:buSzTx/>
                <a:buFontTx/>
                <a:buNone/>
              </a:pPr>
              <a:t>25</a:t>
            </a:fld>
            <a:endParaRPr lang="en-US" altLang="en-US" sz="1000" smtClean="0">
              <a:solidFill>
                <a:srgbClr val="000000"/>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35013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81100" y="698500"/>
            <a:ext cx="4648200" cy="3486150"/>
          </a:xfrm>
          <a:ln/>
        </p:spPr>
      </p:sp>
      <p:sp>
        <p:nvSpPr>
          <p:cNvPr id="26627"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03644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81100" y="698500"/>
            <a:ext cx="4648200" cy="3486150"/>
          </a:xfrm>
          <a:ln/>
        </p:spPr>
      </p:sp>
      <p:sp>
        <p:nvSpPr>
          <p:cNvPr id="28675"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75885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81100" y="698500"/>
            <a:ext cx="4648200" cy="3486150"/>
          </a:xfrm>
          <a:ln/>
        </p:spPr>
      </p:sp>
      <p:sp>
        <p:nvSpPr>
          <p:cNvPr id="30723"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84894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567A163F-C6CB-42C0-B507-AB98A7AE1E9E}" type="slidenum">
              <a:rPr lang="en-US" altLang="en-US" sz="1000" smtClean="0">
                <a:solidFill>
                  <a:srgbClr val="000000"/>
                </a:solidFill>
              </a:rPr>
              <a:pPr>
                <a:lnSpc>
                  <a:spcPct val="100000"/>
                </a:lnSpc>
                <a:spcBef>
                  <a:spcPct val="0"/>
                </a:spcBef>
                <a:buClrTx/>
                <a:buSzTx/>
                <a:buFontTx/>
                <a:buNone/>
              </a:pPr>
              <a:t>29</a:t>
            </a:fld>
            <a:endParaRPr lang="en-US" altLang="en-US" sz="1000" smtClean="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7019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876374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1100" y="698500"/>
            <a:ext cx="4648200" cy="3486150"/>
          </a:xfrm>
          <a:ln/>
        </p:spPr>
      </p:sp>
      <p:sp>
        <p:nvSpPr>
          <p:cNvPr id="34819"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62029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C64605B-0FBC-42F8-B630-D87A0B77B14D}" type="slidenum">
              <a:rPr lang="en-US" altLang="en-US" sz="1000"/>
              <a:pPr algn="ctr" eaLnBrk="1" hangingPunct="1">
                <a:lnSpc>
                  <a:spcPct val="100000"/>
                </a:lnSpc>
                <a:spcBef>
                  <a:spcPct val="0"/>
                </a:spcBef>
                <a:buClrTx/>
                <a:buSzTx/>
                <a:buFontTx/>
                <a:buNone/>
              </a:pPr>
              <a:t>31</a:t>
            </a:fld>
            <a:endParaRPr lang="en-US" altLang="en-US" sz="10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55162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84CB4320-C236-4E00-B6F5-F291C0F33602}" type="slidenum">
              <a:rPr lang="en-US" altLang="en-US" sz="1000"/>
              <a:pPr algn="ctr" eaLnBrk="1" hangingPunct="1">
                <a:lnSpc>
                  <a:spcPct val="100000"/>
                </a:lnSpc>
                <a:spcBef>
                  <a:spcPct val="0"/>
                </a:spcBef>
                <a:buClrTx/>
                <a:buSzTx/>
                <a:buFontTx/>
                <a:buNone/>
              </a:pPr>
              <a:t>32</a:t>
            </a:fld>
            <a:endParaRPr lang="en-US" altLang="en-US" sz="10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88958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10A057AD-2B49-4B43-94BC-08C9448DDB4C}" type="slidenum">
              <a:rPr lang="en-US" altLang="en-US" sz="1000"/>
              <a:pPr algn="ctr" eaLnBrk="1" hangingPunct="1">
                <a:lnSpc>
                  <a:spcPct val="100000"/>
                </a:lnSpc>
                <a:spcBef>
                  <a:spcPct val="0"/>
                </a:spcBef>
                <a:buClrTx/>
                <a:buSzTx/>
                <a:buFontTx/>
                <a:buNone/>
              </a:pPr>
              <a:t>33</a:t>
            </a:fld>
            <a:endParaRPr lang="en-US" altLang="en-US" sz="10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34514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9AFC5769-5934-476B-A63B-52CBBAFE5A82}" type="slidenum">
              <a:rPr lang="en-US" altLang="en-US" sz="1000"/>
              <a:pPr algn="ctr" eaLnBrk="1" hangingPunct="1">
                <a:lnSpc>
                  <a:spcPct val="100000"/>
                </a:lnSpc>
                <a:spcBef>
                  <a:spcPct val="0"/>
                </a:spcBef>
                <a:buClrTx/>
                <a:buSzTx/>
                <a:buFontTx/>
                <a:buNone/>
              </a:pPr>
              <a:t>34</a:t>
            </a:fld>
            <a:endParaRPr lang="en-US" altLang="en-US" sz="10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85670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4F412D95-FF30-4C4B-9F65-B6CB2A5A6ED1}" type="slidenum">
              <a:rPr lang="en-US" altLang="en-US" sz="1000"/>
              <a:pPr algn="ctr" eaLnBrk="1" hangingPunct="1">
                <a:lnSpc>
                  <a:spcPct val="100000"/>
                </a:lnSpc>
                <a:spcBef>
                  <a:spcPct val="0"/>
                </a:spcBef>
                <a:buClrTx/>
                <a:buSzTx/>
                <a:buFontTx/>
                <a:buNone/>
              </a:pPr>
              <a:t>35</a:t>
            </a:fld>
            <a:endParaRPr lang="en-US" altLang="en-US" sz="10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72830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36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992449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39</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2724425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44268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solidFill>
                  <a:srgbClr val="000000"/>
                </a:solidFill>
              </a:rPr>
              <a:pPr/>
              <a:t>4</a:t>
            </a:fld>
            <a:endParaRPr lang="en-US" smtClean="0">
              <a:solidFill>
                <a:srgbClr val="000000"/>
              </a:solidFill>
            </a:endParaRPr>
          </a:p>
        </p:txBody>
      </p:sp>
    </p:spTree>
    <p:extLst>
      <p:ext uri="{BB962C8B-B14F-4D97-AF65-F5344CB8AC3E}">
        <p14:creationId xmlns:p14="http://schemas.microsoft.com/office/powerpoint/2010/main" val="2448064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41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718997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42</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0914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43</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7018646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44</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35648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56359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46</a:t>
            </a:fld>
            <a:endParaRPr lang="en-US" smtClean="0"/>
          </a:p>
        </p:txBody>
      </p:sp>
    </p:spTree>
    <p:extLst>
      <p:ext uri="{BB962C8B-B14F-4D97-AF65-F5344CB8AC3E}">
        <p14:creationId xmlns:p14="http://schemas.microsoft.com/office/powerpoint/2010/main" val="3395336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47</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43680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48</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49</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577136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a:t>
            </a:fld>
            <a:endParaRPr lang="en-US" smtClean="0"/>
          </a:p>
        </p:txBody>
      </p:sp>
    </p:spTree>
    <p:extLst>
      <p:ext uri="{BB962C8B-B14F-4D97-AF65-F5344CB8AC3E}">
        <p14:creationId xmlns:p14="http://schemas.microsoft.com/office/powerpoint/2010/main" val="20462740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51842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3278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54</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63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64</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4031431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027950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05404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701135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05405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6</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073379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03618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231791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867528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74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22935" y="9059539"/>
            <a:ext cx="678332"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75</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40477387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sldNum" sz="quarter" idx="5"/>
          </p:nvPr>
        </p:nvSpPr>
        <p:spPr>
          <a:noFill/>
        </p:spPr>
        <p:txBody>
          <a:bodyPr/>
          <a:lstStyle/>
          <a:p>
            <a:fld id="{E5CF3DC5-9D80-49B2-8931-DE4031AA81CF}" type="slidenum">
              <a:rPr lang="en-US" smtClean="0"/>
              <a:pPr/>
              <a:t>76</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34722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77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808819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78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046006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79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157703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80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934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a:t>
            </a:fld>
            <a:endParaRPr lang="en-US" smtClean="0"/>
          </a:p>
        </p:txBody>
      </p:sp>
    </p:spTree>
    <p:extLst>
      <p:ext uri="{BB962C8B-B14F-4D97-AF65-F5344CB8AC3E}">
        <p14:creationId xmlns:p14="http://schemas.microsoft.com/office/powerpoint/2010/main" val="22802824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81</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24965044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82</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626429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83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683236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5399"/>
            <a:ext cx="690778" cy="249412"/>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85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10953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86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96342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87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8568619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88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959275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89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947216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90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303691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91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337225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a:t>
            </a:fld>
            <a:endParaRPr lang="en-US" smtClean="0"/>
          </a:p>
        </p:txBody>
      </p:sp>
    </p:spTree>
    <p:extLst>
      <p:ext uri="{BB962C8B-B14F-4D97-AF65-F5344CB8AC3E}">
        <p14:creationId xmlns:p14="http://schemas.microsoft.com/office/powerpoint/2010/main" val="5015331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3576" y="8848380"/>
            <a:ext cx="676988" cy="246167"/>
          </a:xfrm>
        </p:spPr>
        <p:txBody>
          <a:bodyPr/>
          <a:lstStyle/>
          <a:p>
            <a:pPr defTabSz="909375">
              <a:defRPr/>
            </a:pPr>
            <a:fld id="{3711D1C8-0BB5-4546-B0DE-9FAB346B6C05}" type="slidenum">
              <a:rPr lang="en-US" smtClean="0"/>
              <a:pPr defTabSz="909375">
                <a:defRPr/>
              </a:pPr>
              <a:t>92</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97330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94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95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12085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96</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035770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512600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78702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99</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790649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100</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101</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272688375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102</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62029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9</a:t>
            </a:fld>
            <a:endParaRPr lang="en-US" smtClean="0"/>
          </a:p>
        </p:txBody>
      </p:sp>
    </p:spTree>
    <p:extLst>
      <p:ext uri="{BB962C8B-B14F-4D97-AF65-F5344CB8AC3E}">
        <p14:creationId xmlns:p14="http://schemas.microsoft.com/office/powerpoint/2010/main" val="9592349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11647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104</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105</a:t>
            </a:fld>
            <a:endParaRPr lang="en-US" noProof="0" dirty="0"/>
          </a:p>
        </p:txBody>
      </p:sp>
    </p:spTree>
    <p:extLst>
      <p:ext uri="{BB962C8B-B14F-4D97-AF65-F5344CB8AC3E}">
        <p14:creationId xmlns:p14="http://schemas.microsoft.com/office/powerpoint/2010/main" val="12025553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106</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871578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9513" y="695325"/>
            <a:ext cx="4651375" cy="348773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107</a:t>
            </a:fld>
            <a:endParaRPr lang="en-US" noProof="0" dirty="0"/>
          </a:p>
        </p:txBody>
      </p:sp>
    </p:spTree>
    <p:extLst>
      <p:ext uri="{BB962C8B-B14F-4D97-AF65-F5344CB8AC3E}">
        <p14:creationId xmlns:p14="http://schemas.microsoft.com/office/powerpoint/2010/main" val="387670737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108</a:t>
            </a:fld>
            <a:endParaRPr lang="en-US" noProof="0" dirty="0"/>
          </a:p>
        </p:txBody>
      </p:sp>
    </p:spTree>
    <p:extLst>
      <p:ext uri="{BB962C8B-B14F-4D97-AF65-F5344CB8AC3E}">
        <p14:creationId xmlns:p14="http://schemas.microsoft.com/office/powerpoint/2010/main" val="41111996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109</a:t>
            </a:fld>
            <a:endParaRPr lang="en-US" noProof="0" dirty="0"/>
          </a:p>
        </p:txBody>
      </p:sp>
    </p:spTree>
    <p:extLst>
      <p:ext uri="{BB962C8B-B14F-4D97-AF65-F5344CB8AC3E}">
        <p14:creationId xmlns:p14="http://schemas.microsoft.com/office/powerpoint/2010/main" val="30480588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110</a:t>
            </a:fld>
            <a:endParaRPr lang="en-US" noProof="0" dirty="0"/>
          </a:p>
        </p:txBody>
      </p:sp>
    </p:spTree>
    <p:extLst>
      <p:ext uri="{BB962C8B-B14F-4D97-AF65-F5344CB8AC3E}">
        <p14:creationId xmlns:p14="http://schemas.microsoft.com/office/powerpoint/2010/main" val="179515341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111</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38224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605952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247650" y="6638924"/>
            <a:ext cx="3495675" cy="219075"/>
          </a:xfrm>
        </p:spPr>
        <p:txBody>
          <a:bodyPr anchor="ctr"/>
          <a:lstStyle>
            <a:lvl1pPr marL="0" indent="0">
              <a:buNone/>
              <a:defRPr sz="900"/>
            </a:lvl1pPr>
            <a:lvl2pPr marL="0" indent="0">
              <a:buNone/>
              <a:defRPr sz="900"/>
            </a:lvl2pPr>
            <a:lvl3pPr marL="914400" indent="0">
              <a:buNone/>
              <a:defRPr sz="900"/>
            </a:lvl3pPr>
            <a:lvl4pPr marL="1257300" indent="0">
              <a:buNone/>
              <a:defRPr sz="900"/>
            </a:lvl4pPr>
            <a:lvl5pPr marL="1828800" indent="0">
              <a:buNone/>
              <a:defRPr sz="900"/>
            </a:lvl5pPr>
          </a:lstStyle>
          <a:p>
            <a:pPr lvl="0"/>
            <a:r>
              <a:rPr lang="en-US" smtClean="0"/>
              <a:t>Click to edit Master text styles</a:t>
            </a:r>
          </a:p>
        </p:txBody>
      </p:sp>
    </p:spTree>
    <p:extLst>
      <p:ext uri="{BB962C8B-B14F-4D97-AF65-F5344CB8AC3E}">
        <p14:creationId xmlns:p14="http://schemas.microsoft.com/office/powerpoint/2010/main" val="27246323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84213" y="1628775"/>
            <a:ext cx="7991475"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itle 4"/>
          <p:cNvSpPr>
            <a:spLocks noGrp="1"/>
          </p:cNvSpPr>
          <p:nvPr>
            <p:ph type="title"/>
          </p:nvPr>
        </p:nvSpPr>
        <p:spPr/>
        <p:txBody>
          <a:bodyPr/>
          <a:lstStyle/>
          <a:p>
            <a:r>
              <a:rPr lang="en-GB" dirty="0" smtClean="0"/>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70520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9" y="1438937"/>
            <a:ext cx="8569325" cy="4842000"/>
          </a:xfrm>
        </p:spPr>
        <p:txBody>
          <a:bodyPr/>
          <a:lstStyle>
            <a:lvl1pPr marL="350091" indent="-342891">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6725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3" r:id="rId13"/>
    <p:sldLayoutId id="2147485444" r:id="rId14"/>
    <p:sldLayoutId id="2147485445" r:id="rId15"/>
    <p:sldLayoutId id="2147485446" r:id="rId16"/>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77.vml"/><Relationship Id="rId5" Type="http://schemas.openxmlformats.org/officeDocument/2006/relationships/image" Target="../media/image89.emf"/><Relationship Id="rId4" Type="http://schemas.openxmlformats.org/officeDocument/2006/relationships/oleObject" Target="../embeddings/oleObject78.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78.vml"/><Relationship Id="rId5" Type="http://schemas.openxmlformats.org/officeDocument/2006/relationships/image" Target="../media/image90.emf"/><Relationship Id="rId4" Type="http://schemas.openxmlformats.org/officeDocument/2006/relationships/oleObject" Target="../embeddings/oleObject79.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image" Target="../media/image91.emf"/><Relationship Id="rId4" Type="http://schemas.openxmlformats.org/officeDocument/2006/relationships/oleObject" Target="../embeddings/oleObject80.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80.vml"/><Relationship Id="rId5" Type="http://schemas.openxmlformats.org/officeDocument/2006/relationships/image" Target="../media/image92.emf"/><Relationship Id="rId4" Type="http://schemas.openxmlformats.org/officeDocument/2006/relationships/oleObject" Target="../embeddings/oleObject81.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image" Target="../media/image93.emf"/></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image" Target="../media/image94.emf"/><Relationship Id="rId4" Type="http://schemas.openxmlformats.org/officeDocument/2006/relationships/oleObject" Target="../embeddings/oleObject82.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image" Target="../media/image95.emf"/></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image" Target="../media/image96.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97.emf"/></Relationships>
</file>

<file path=ppt/slides/_rels/slide1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82.vml"/><Relationship Id="rId6" Type="http://schemas.openxmlformats.org/officeDocument/2006/relationships/hyperlink" Target="http://www.fema.gov/disasters" TargetMode="External"/><Relationship Id="rId5" Type="http://schemas.openxmlformats.org/officeDocument/2006/relationships/image" Target="../media/image98.emf"/><Relationship Id="rId4" Type="http://schemas.openxmlformats.org/officeDocument/2006/relationships/oleObject" Target="../embeddings/oleObject83.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83.vml"/><Relationship Id="rId6" Type="http://schemas.openxmlformats.org/officeDocument/2006/relationships/hyperlink" Target="http://www.fema.gov/news/disaster_totals_annual.fema" TargetMode="External"/><Relationship Id="rId5" Type="http://schemas.openxmlformats.org/officeDocument/2006/relationships/image" Target="../media/image99.emf"/><Relationship Id="rId4" Type="http://schemas.openxmlformats.org/officeDocument/2006/relationships/oleObject" Target="../embeddings/oleObject84.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vmlDrawing" Target="../drawings/vmlDrawing84.vml"/><Relationship Id="rId6" Type="http://schemas.openxmlformats.org/officeDocument/2006/relationships/hyperlink" Target="http://www.fema.gov/news/disaster_totals_annual.fema" TargetMode="External"/><Relationship Id="rId5" Type="http://schemas.openxmlformats.org/officeDocument/2006/relationships/image" Target="../media/image100.emf"/><Relationship Id="rId4" Type="http://schemas.openxmlformats.org/officeDocument/2006/relationships/oleObject" Target="../embeddings/oleObject85.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85.vml"/><Relationship Id="rId5" Type="http://schemas.openxmlformats.org/officeDocument/2006/relationships/image" Target="../media/image101.emf"/><Relationship Id="rId4" Type="http://schemas.openxmlformats.org/officeDocument/2006/relationships/oleObject" Target="../embeddings/oleObject86.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86.vml"/><Relationship Id="rId5" Type="http://schemas.openxmlformats.org/officeDocument/2006/relationships/image" Target="../media/image102.emf"/><Relationship Id="rId4" Type="http://schemas.openxmlformats.org/officeDocument/2006/relationships/oleObject" Target="../embeddings/oleObject87.bin"/></Relationships>
</file>

<file path=ppt/slides/_rels/slide1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87.vml"/><Relationship Id="rId5" Type="http://schemas.openxmlformats.org/officeDocument/2006/relationships/image" Target="../media/image103.emf"/><Relationship Id="rId4" Type="http://schemas.openxmlformats.org/officeDocument/2006/relationships/oleObject" Target="../embeddings/oleObject88.bin"/></Relationships>
</file>

<file path=ppt/slides/_rels/slide1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88.vml"/><Relationship Id="rId5" Type="http://schemas.openxmlformats.org/officeDocument/2006/relationships/image" Target="../media/image104.emf"/><Relationship Id="rId4" Type="http://schemas.openxmlformats.org/officeDocument/2006/relationships/oleObject" Target="../embeddings/oleObject89.bin"/></Relationships>
</file>

<file path=ppt/slides/_rels/slide121.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08.xml"/><Relationship Id="rId1" Type="http://schemas.openxmlformats.org/officeDocument/2006/relationships/slideLayout" Target="../slideLayouts/slideLayout6.xml"/><Relationship Id="rId4" Type="http://schemas.openxmlformats.org/officeDocument/2006/relationships/image" Target="../media/image105.jp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89.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06.emf"/><Relationship Id="rId4" Type="http://schemas.openxmlformats.org/officeDocument/2006/relationships/oleObject" Target="../embeddings/oleObject90.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90.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07.emf"/><Relationship Id="rId4" Type="http://schemas.openxmlformats.org/officeDocument/2006/relationships/oleObject" Target="../embeddings/oleObject91.bin"/></Relationships>
</file>

<file path=ppt/slides/_rels/slide12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91.vml"/><Relationship Id="rId5" Type="http://schemas.openxmlformats.org/officeDocument/2006/relationships/image" Target="../media/image109.emf"/><Relationship Id="rId4" Type="http://schemas.openxmlformats.org/officeDocument/2006/relationships/oleObject" Target="../embeddings/oleObject92.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92.vml"/><Relationship Id="rId5" Type="http://schemas.openxmlformats.org/officeDocument/2006/relationships/image" Target="../media/image110.emf"/><Relationship Id="rId4" Type="http://schemas.openxmlformats.org/officeDocument/2006/relationships/oleObject" Target="../embeddings/oleObject93.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93.vml"/><Relationship Id="rId5" Type="http://schemas.openxmlformats.org/officeDocument/2006/relationships/image" Target="../media/image71.emf"/><Relationship Id="rId4" Type="http://schemas.openxmlformats.org/officeDocument/2006/relationships/oleObject" Target="../embeddings/oleObject94.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94.vml"/><Relationship Id="rId5" Type="http://schemas.openxmlformats.org/officeDocument/2006/relationships/image" Target="../media/image72.emf"/><Relationship Id="rId4" Type="http://schemas.openxmlformats.org/officeDocument/2006/relationships/oleObject" Target="../embeddings/oleObject95.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95.vml"/><Relationship Id="rId5" Type="http://schemas.openxmlformats.org/officeDocument/2006/relationships/image" Target="../media/image111.emf"/><Relationship Id="rId4" Type="http://schemas.openxmlformats.org/officeDocument/2006/relationships/oleObject" Target="../embeddings/oleObject9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96.vml"/><Relationship Id="rId6" Type="http://schemas.openxmlformats.org/officeDocument/2006/relationships/image" Target="../media/image112.emf"/><Relationship Id="rId5" Type="http://schemas.openxmlformats.org/officeDocument/2006/relationships/oleObject" Target="../embeddings/oleObject97.bin"/><Relationship Id="rId4" Type="http://schemas.openxmlformats.org/officeDocument/2006/relationships/hyperlink" Target="http://www.federalreserve.gov/releases/h15/data.htm" TargetMode="Externa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97.vml"/><Relationship Id="rId6" Type="http://schemas.openxmlformats.org/officeDocument/2006/relationships/image" Target="../media/image113.png"/><Relationship Id="rId5" Type="http://schemas.openxmlformats.org/officeDocument/2006/relationships/oleObject" Target="../embeddings/Microsoft_Excel_97-2003_Worksheet8.xls"/><Relationship Id="rId4" Type="http://schemas.openxmlformats.org/officeDocument/2006/relationships/oleObject" Target="../embeddings/oleObject98.bin"/></Relationships>
</file>

<file path=ppt/slides/_rels/slide132.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119.xml"/><Relationship Id="rId1" Type="http://schemas.openxmlformats.org/officeDocument/2006/relationships/slideLayout" Target="../slideLayouts/slideLayout6.xml"/><Relationship Id="rId4" Type="http://schemas.openxmlformats.org/officeDocument/2006/relationships/image" Target="../media/image114.gif"/></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98.vml"/><Relationship Id="rId6" Type="http://schemas.openxmlformats.org/officeDocument/2006/relationships/hyperlink" Target="http://www.uscourts.gov/uscourts/Statistics/BankruptcyStatistics/BankruptcyFilings/2013/0913_f2q.pdf" TargetMode="External"/><Relationship Id="rId5" Type="http://schemas.openxmlformats.org/officeDocument/2006/relationships/image" Target="../media/image115.emf"/><Relationship Id="rId4" Type="http://schemas.openxmlformats.org/officeDocument/2006/relationships/oleObject" Target="../embeddings/oleObject99.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1.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99.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116.emf"/><Relationship Id="rId4" Type="http://schemas.openxmlformats.org/officeDocument/2006/relationships/oleObject" Target="../embeddings/oleObject100.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100.vml"/><Relationship Id="rId6" Type="http://schemas.openxmlformats.org/officeDocument/2006/relationships/hyperlink" Target="http://www.bls.gov/news.release/cewbd.t08.htm" TargetMode="External"/><Relationship Id="rId5" Type="http://schemas.openxmlformats.org/officeDocument/2006/relationships/image" Target="../media/image117.emf"/><Relationship Id="rId4" Type="http://schemas.openxmlformats.org/officeDocument/2006/relationships/oleObject" Target="../embeddings/oleObject101.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6.xml"/><Relationship Id="rId1" Type="http://schemas.openxmlformats.org/officeDocument/2006/relationships/vmlDrawing" Target="../drawings/vmlDrawing101.vml"/><Relationship Id="rId6" Type="http://schemas.openxmlformats.org/officeDocument/2006/relationships/hyperlink" Target="http://www.ism.ws/ismreport/nonmfgrob.cfm" TargetMode="External"/><Relationship Id="rId5" Type="http://schemas.openxmlformats.org/officeDocument/2006/relationships/image" Target="../media/image118.emf"/><Relationship Id="rId4" Type="http://schemas.openxmlformats.org/officeDocument/2006/relationships/oleObject" Target="../embeddings/oleObject102.bin"/></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vmlDrawing" Target="../drawings/vmlDrawing102.vml"/><Relationship Id="rId6" Type="http://schemas.openxmlformats.org/officeDocument/2006/relationships/hyperlink" Target="http://www.census.gov/construction/c30/c30index.html" TargetMode="External"/><Relationship Id="rId5" Type="http://schemas.openxmlformats.org/officeDocument/2006/relationships/image" Target="../media/image119.emf"/><Relationship Id="rId4" Type="http://schemas.openxmlformats.org/officeDocument/2006/relationships/oleObject" Target="../embeddings/oleObject10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xml"/><Relationship Id="rId1" Type="http://schemas.openxmlformats.org/officeDocument/2006/relationships/vmlDrawing" Target="../drawings/vmlDrawing103.vml"/><Relationship Id="rId6" Type="http://schemas.openxmlformats.org/officeDocument/2006/relationships/hyperlink" Target="http://www.census.gov/construction/c30/c30index.html" TargetMode="External"/><Relationship Id="rId5" Type="http://schemas.openxmlformats.org/officeDocument/2006/relationships/image" Target="../media/image120.emf"/><Relationship Id="rId4" Type="http://schemas.openxmlformats.org/officeDocument/2006/relationships/oleObject" Target="../embeddings/oleObject104.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104.vml"/><Relationship Id="rId6" Type="http://schemas.openxmlformats.org/officeDocument/2006/relationships/hyperlink" Target="http://www.census.gov/construction/c30/c30index.html" TargetMode="External"/><Relationship Id="rId5" Type="http://schemas.openxmlformats.org/officeDocument/2006/relationships/image" Target="../media/image121.emf"/><Relationship Id="rId4" Type="http://schemas.openxmlformats.org/officeDocument/2006/relationships/oleObject" Target="../embeddings/oleObject105.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6.xml"/><Relationship Id="rId1" Type="http://schemas.openxmlformats.org/officeDocument/2006/relationships/vmlDrawing" Target="../drawings/vmlDrawing105.vml"/><Relationship Id="rId6" Type="http://schemas.openxmlformats.org/officeDocument/2006/relationships/hyperlink" Target="http://www.census.gov/construction/c30/c30index.html" TargetMode="External"/><Relationship Id="rId5" Type="http://schemas.openxmlformats.org/officeDocument/2006/relationships/image" Target="../media/image122.emf"/><Relationship Id="rId4" Type="http://schemas.openxmlformats.org/officeDocument/2006/relationships/oleObject" Target="../embeddings/oleObject106.bin"/></Relationships>
</file>

<file path=ppt/slides/_rels/slide143.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6.xml"/><Relationship Id="rId1" Type="http://schemas.openxmlformats.org/officeDocument/2006/relationships/vmlDrawing" Target="../drawings/vmlDrawing106.vml"/><Relationship Id="rId6" Type="http://schemas.openxmlformats.org/officeDocument/2006/relationships/hyperlink" Target="http://www.census.gov/construction/c30/historical_data.html" TargetMode="External"/><Relationship Id="rId5" Type="http://schemas.openxmlformats.org/officeDocument/2006/relationships/image" Target="../media/image124.emf"/><Relationship Id="rId4" Type="http://schemas.openxmlformats.org/officeDocument/2006/relationships/oleObject" Target="../embeddings/oleObject107.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6.xml"/><Relationship Id="rId1" Type="http://schemas.openxmlformats.org/officeDocument/2006/relationships/vmlDrawing" Target="../drawings/vmlDrawing107.vml"/><Relationship Id="rId5" Type="http://schemas.openxmlformats.org/officeDocument/2006/relationships/image" Target="../media/image111.emf"/><Relationship Id="rId4" Type="http://schemas.openxmlformats.org/officeDocument/2006/relationships/oleObject" Target="../embeddings/oleObject108.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vmlDrawing" Target="../drawings/vmlDrawing108.vml"/><Relationship Id="rId6" Type="http://schemas.openxmlformats.org/officeDocument/2006/relationships/image" Target="../media/image125.emf"/><Relationship Id="rId5" Type="http://schemas.openxmlformats.org/officeDocument/2006/relationships/oleObject" Target="../embeddings/oleObject109.bin"/><Relationship Id="rId4" Type="http://schemas.openxmlformats.org/officeDocument/2006/relationships/hyperlink" Target="http://data.bls.gov/" TargetMode="Externa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vmlDrawing" Target="../drawings/vmlDrawing109.vml"/><Relationship Id="rId5" Type="http://schemas.openxmlformats.org/officeDocument/2006/relationships/image" Target="../media/image126.emf"/><Relationship Id="rId4" Type="http://schemas.openxmlformats.org/officeDocument/2006/relationships/oleObject" Target="../embeddings/oleObject110.bin"/></Relationships>
</file>

<file path=ppt/slides/_rels/slide1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6.xml"/><Relationship Id="rId1" Type="http://schemas.openxmlformats.org/officeDocument/2006/relationships/vmlDrawing" Target="../drawings/vmlDrawing110.vml"/><Relationship Id="rId4" Type="http://schemas.openxmlformats.org/officeDocument/2006/relationships/image" Target="../media/image127.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6.png"/></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6.xml"/><Relationship Id="rId1" Type="http://schemas.openxmlformats.org/officeDocument/2006/relationships/vmlDrawing" Target="../drawings/vmlDrawing111.vml"/><Relationship Id="rId4" Type="http://schemas.openxmlformats.org/officeDocument/2006/relationships/image" Target="../media/image128.emf"/></Relationships>
</file>

<file path=ppt/slides/_rels/slide151.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36.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7.xml"/><Relationship Id="rId1" Type="http://schemas.openxmlformats.org/officeDocument/2006/relationships/vmlDrawing" Target="../drawings/vmlDrawing112.vml"/><Relationship Id="rId6" Type="http://schemas.openxmlformats.org/officeDocument/2006/relationships/hyperlink" Target="http://www.census.gov/manufacturing/m3/" TargetMode="External"/><Relationship Id="rId5" Type="http://schemas.openxmlformats.org/officeDocument/2006/relationships/image" Target="../media/image129.emf"/><Relationship Id="rId4" Type="http://schemas.openxmlformats.org/officeDocument/2006/relationships/oleObject" Target="../embeddings/oleObject113.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6.xml"/><Relationship Id="rId1" Type="http://schemas.openxmlformats.org/officeDocument/2006/relationships/vmlDrawing" Target="../drawings/vmlDrawing113.vml"/><Relationship Id="rId6" Type="http://schemas.openxmlformats.org/officeDocument/2006/relationships/hyperlink" Target="http://www.census.gov/manufacturing/m3/" TargetMode="External"/><Relationship Id="rId5" Type="http://schemas.openxmlformats.org/officeDocument/2006/relationships/image" Target="../media/image130.emf"/><Relationship Id="rId4" Type="http://schemas.openxmlformats.org/officeDocument/2006/relationships/oleObject" Target="../embeddings/oleObject114.bin"/></Relationships>
</file>

<file path=ppt/slides/_rels/slide155.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vmlDrawing" Target="../drawings/vmlDrawing114.vml"/><Relationship Id="rId6" Type="http://schemas.openxmlformats.org/officeDocument/2006/relationships/hyperlink" Target="http://www.ism.ws/ismreport/mfgrob.cfm" TargetMode="External"/><Relationship Id="rId5" Type="http://schemas.openxmlformats.org/officeDocument/2006/relationships/image" Target="../media/image131.emf"/><Relationship Id="rId4" Type="http://schemas.openxmlformats.org/officeDocument/2006/relationships/oleObject" Target="../embeddings/oleObject115.bin"/></Relationships>
</file>

<file path=ppt/slides/_rels/slide15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1.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2.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115.vml"/><Relationship Id="rId6" Type="http://schemas.openxmlformats.org/officeDocument/2006/relationships/image" Target="../media/image132.emf"/><Relationship Id="rId5" Type="http://schemas.openxmlformats.org/officeDocument/2006/relationships/oleObject" Target="../embeddings/oleObject116.bin"/><Relationship Id="rId4" Type="http://schemas.openxmlformats.org/officeDocument/2006/relationships/audio" Target="../media/audio1.wav"/></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6.xml"/><Relationship Id="rId1" Type="http://schemas.openxmlformats.org/officeDocument/2006/relationships/vmlDrawing" Target="../drawings/vmlDrawing116.vml"/><Relationship Id="rId5" Type="http://schemas.openxmlformats.org/officeDocument/2006/relationships/image" Target="../media/image133.emf"/><Relationship Id="rId4" Type="http://schemas.openxmlformats.org/officeDocument/2006/relationships/oleObject" Target="../embeddings/oleObject117.bin"/></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7.xml"/><Relationship Id="rId1" Type="http://schemas.openxmlformats.org/officeDocument/2006/relationships/vmlDrawing" Target="../drawings/vmlDrawing117.vml"/><Relationship Id="rId5" Type="http://schemas.openxmlformats.org/officeDocument/2006/relationships/image" Target="../media/image134.emf"/><Relationship Id="rId4" Type="http://schemas.openxmlformats.org/officeDocument/2006/relationships/oleObject" Target="../embeddings/oleObject118.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6.xml"/><Relationship Id="rId1" Type="http://schemas.openxmlformats.org/officeDocument/2006/relationships/vmlDrawing" Target="../drawings/vmlDrawing118.vml"/><Relationship Id="rId5" Type="http://schemas.openxmlformats.org/officeDocument/2006/relationships/image" Target="../media/image135.emf"/><Relationship Id="rId4" Type="http://schemas.openxmlformats.org/officeDocument/2006/relationships/oleObject" Target="../embeddings/oleObject119.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xml"/><Relationship Id="rId1" Type="http://schemas.openxmlformats.org/officeDocument/2006/relationships/vmlDrawing" Target="../drawings/vmlDrawing119.vml"/><Relationship Id="rId6" Type="http://schemas.openxmlformats.org/officeDocument/2006/relationships/hyperlink" Target="http://www.bls.gov/ces/home.htm" TargetMode="External"/><Relationship Id="rId5" Type="http://schemas.openxmlformats.org/officeDocument/2006/relationships/image" Target="../media/image136.emf"/><Relationship Id="rId4" Type="http://schemas.openxmlformats.org/officeDocument/2006/relationships/oleObject" Target="../embeddings/oleObject120.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20.vml"/><Relationship Id="rId6" Type="http://schemas.openxmlformats.org/officeDocument/2006/relationships/image" Target="../media/image137.emf"/><Relationship Id="rId5" Type="http://schemas.openxmlformats.org/officeDocument/2006/relationships/oleObject" Target="../embeddings/oleObject121.bin"/><Relationship Id="rId4" Type="http://schemas.openxmlformats.org/officeDocument/2006/relationships/hyperlink" Target="http://research.stlouisfed.org/fred2/series/WASCUR" TargetMode="Externa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6.xml"/><Relationship Id="rId1" Type="http://schemas.openxmlformats.org/officeDocument/2006/relationships/vmlDrawing" Target="../drawings/vmlDrawing121.vml"/><Relationship Id="rId6" Type="http://schemas.openxmlformats.org/officeDocument/2006/relationships/hyperlink" Target="http://research.stlouisfed.org/fred2/series/WASCUR" TargetMode="External"/><Relationship Id="rId5" Type="http://schemas.openxmlformats.org/officeDocument/2006/relationships/image" Target="../media/image138.emf"/><Relationship Id="rId4" Type="http://schemas.openxmlformats.org/officeDocument/2006/relationships/oleObject" Target="../embeddings/oleObject122.bin"/></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122.vml"/><Relationship Id="rId6" Type="http://schemas.openxmlformats.org/officeDocument/2006/relationships/image" Target="../media/image139.emf"/><Relationship Id="rId5" Type="http://schemas.openxmlformats.org/officeDocument/2006/relationships/oleObject" Target="../embeddings/oleObject123.bin"/><Relationship Id="rId4" Type="http://schemas.openxmlformats.org/officeDocument/2006/relationships/hyperlink" Target="http://data.bls.gov/" TargetMode="Externa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7.xml"/><Relationship Id="rId1" Type="http://schemas.openxmlformats.org/officeDocument/2006/relationships/vmlDrawing" Target="../drawings/vmlDrawing123.vml"/><Relationship Id="rId5" Type="http://schemas.openxmlformats.org/officeDocument/2006/relationships/image" Target="../media/image140.emf"/><Relationship Id="rId4" Type="http://schemas.openxmlformats.org/officeDocument/2006/relationships/oleObject" Target="../embeddings/oleObject124.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7.xml"/><Relationship Id="rId1" Type="http://schemas.openxmlformats.org/officeDocument/2006/relationships/vmlDrawing" Target="../drawings/vmlDrawing124.vml"/><Relationship Id="rId6" Type="http://schemas.openxmlformats.org/officeDocument/2006/relationships/hyperlink" Target="http://data.bls.gov/" TargetMode="External"/><Relationship Id="rId5" Type="http://schemas.openxmlformats.org/officeDocument/2006/relationships/image" Target="../media/image141.emf"/><Relationship Id="rId4" Type="http://schemas.openxmlformats.org/officeDocument/2006/relationships/oleObject" Target="../embeddings/oleObject125.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3.xml"/><Relationship Id="rId7" Type="http://schemas.openxmlformats.org/officeDocument/2006/relationships/image" Target="../media/image143.jpeg"/><Relationship Id="rId2" Type="http://schemas.openxmlformats.org/officeDocument/2006/relationships/slideLayout" Target="../slideLayouts/slideLayout7.xml"/><Relationship Id="rId1" Type="http://schemas.openxmlformats.org/officeDocument/2006/relationships/vmlDrawing" Target="../drawings/vmlDrawing125.vml"/><Relationship Id="rId6" Type="http://schemas.openxmlformats.org/officeDocument/2006/relationships/image" Target="../media/image142.emf"/><Relationship Id="rId5" Type="http://schemas.openxmlformats.org/officeDocument/2006/relationships/oleObject" Target="../embeddings/oleObject126.bin"/><Relationship Id="rId4" Type="http://schemas.openxmlformats.org/officeDocument/2006/relationships/hyperlink" Target="http://data.bls.gov/"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1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26.vml"/><Relationship Id="rId5" Type="http://schemas.openxmlformats.org/officeDocument/2006/relationships/image" Target="../media/image61.emf"/><Relationship Id="rId4" Type="http://schemas.openxmlformats.org/officeDocument/2006/relationships/oleObject" Target="../embeddings/oleObject127.bin"/></Relationships>
</file>

<file path=ppt/slides/_rels/slide17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44.emf"/><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6.xml"/><Relationship Id="rId1" Type="http://schemas.openxmlformats.org/officeDocument/2006/relationships/vmlDrawing" Target="../drawings/vmlDrawing127.vml"/><Relationship Id="rId6" Type="http://schemas.openxmlformats.org/officeDocument/2006/relationships/image" Target="../media/image145.emf"/><Relationship Id="rId5" Type="http://schemas.openxmlformats.org/officeDocument/2006/relationships/oleObject" Target="../embeddings/Microsoft_Excel_97-2003_Worksheet9.xls"/><Relationship Id="rId4" Type="http://schemas.openxmlformats.org/officeDocument/2006/relationships/oleObject" Target="../embeddings/oleObject128.bin"/></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7.xml"/><Relationship Id="rId1" Type="http://schemas.openxmlformats.org/officeDocument/2006/relationships/vmlDrawing" Target="../drawings/vmlDrawing128.vml"/><Relationship Id="rId4" Type="http://schemas.openxmlformats.org/officeDocument/2006/relationships/image" Target="../media/image146.emf"/></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Layout" Target="../slideLayouts/slideLayout7.xml"/><Relationship Id="rId1" Type="http://schemas.openxmlformats.org/officeDocument/2006/relationships/vmlDrawing" Target="../drawings/vmlDrawing129.vml"/><Relationship Id="rId4" Type="http://schemas.openxmlformats.org/officeDocument/2006/relationships/image" Target="../media/image147.emf"/></Relationships>
</file>

<file path=ppt/slides/_rels/slide17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9.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7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8.xml"/><Relationship Id="rId1" Type="http://schemas.openxmlformats.org/officeDocument/2006/relationships/vmlDrawing" Target="../drawings/vmlDrawing130.vml"/><Relationship Id="rId6" Type="http://schemas.openxmlformats.org/officeDocument/2006/relationships/image" Target="../media/image148.emf"/><Relationship Id="rId5" Type="http://schemas.openxmlformats.org/officeDocument/2006/relationships/oleObject" Target="../embeddings/oleObject131.bin"/><Relationship Id="rId4" Type="http://schemas.openxmlformats.org/officeDocument/2006/relationships/notesSlide" Target="../notesSlides/notesSlide16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1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7.xml"/><Relationship Id="rId1" Type="http://schemas.openxmlformats.org/officeDocument/2006/relationships/vmlDrawing" Target="../drawings/vmlDrawing131.vml"/><Relationship Id="rId6" Type="http://schemas.openxmlformats.org/officeDocument/2006/relationships/hyperlink" Target="http://www.cms.gov/Research-Statistics-Data-and-Systems/Statistics-Trends-and-Reports/NationalHealthExpendData/NationalHealthAccountsProjected.html" TargetMode="External"/><Relationship Id="rId5" Type="http://schemas.openxmlformats.org/officeDocument/2006/relationships/image" Target="../media/image149.emf"/><Relationship Id="rId4" Type="http://schemas.openxmlformats.org/officeDocument/2006/relationships/oleObject" Target="../embeddings/oleObject132.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132.vml"/><Relationship Id="rId4" Type="http://schemas.openxmlformats.org/officeDocument/2006/relationships/image" Target="../media/image150.emf"/></Relationships>
</file>

<file path=ppt/slides/_rels/slide18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4.xml"/><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8" Type="http://schemas.openxmlformats.org/officeDocument/2006/relationships/image" Target="../media/image154.jpeg"/><Relationship Id="rId13" Type="http://schemas.openxmlformats.org/officeDocument/2006/relationships/image" Target="../media/image159.png"/><Relationship Id="rId3" Type="http://schemas.openxmlformats.org/officeDocument/2006/relationships/notesSlide" Target="../notesSlides/notesSlide168.xml"/><Relationship Id="rId7" Type="http://schemas.openxmlformats.org/officeDocument/2006/relationships/image" Target="../media/image153.jpeg"/><Relationship Id="rId12" Type="http://schemas.openxmlformats.org/officeDocument/2006/relationships/image" Target="../media/image158.png"/><Relationship Id="rId2" Type="http://schemas.openxmlformats.org/officeDocument/2006/relationships/slideLayout" Target="../slideLayouts/slideLayout6.xml"/><Relationship Id="rId1" Type="http://schemas.openxmlformats.org/officeDocument/2006/relationships/vmlDrawing" Target="../drawings/vmlDrawing133.vml"/><Relationship Id="rId6" Type="http://schemas.openxmlformats.org/officeDocument/2006/relationships/image" Target="../media/image152.jpeg"/><Relationship Id="rId11" Type="http://schemas.openxmlformats.org/officeDocument/2006/relationships/image" Target="../media/image157.jpeg"/><Relationship Id="rId5" Type="http://schemas.openxmlformats.org/officeDocument/2006/relationships/image" Target="../media/image151.emf"/><Relationship Id="rId10" Type="http://schemas.openxmlformats.org/officeDocument/2006/relationships/image" Target="../media/image156.jpeg"/><Relationship Id="rId4" Type="http://schemas.openxmlformats.org/officeDocument/2006/relationships/oleObject" Target="../embeddings/oleObject134.bin"/><Relationship Id="rId9" Type="http://schemas.openxmlformats.org/officeDocument/2006/relationships/image" Target="../media/image155.jpeg"/></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6.xml"/><Relationship Id="rId1" Type="http://schemas.openxmlformats.org/officeDocument/2006/relationships/vmlDrawing" Target="../drawings/vmlDrawing134.vml"/><Relationship Id="rId5" Type="http://schemas.openxmlformats.org/officeDocument/2006/relationships/image" Target="../media/image160.emf"/><Relationship Id="rId4" Type="http://schemas.openxmlformats.org/officeDocument/2006/relationships/oleObject" Target="../embeddings/oleObject13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19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71.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72.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6.xml"/><Relationship Id="rId1" Type="http://schemas.openxmlformats.org/officeDocument/2006/relationships/vmlDrawing" Target="../drawings/vmlDrawing135.vml"/><Relationship Id="rId5" Type="http://schemas.openxmlformats.org/officeDocument/2006/relationships/image" Target="../media/image162.emf"/><Relationship Id="rId4" Type="http://schemas.openxmlformats.org/officeDocument/2006/relationships/oleObject" Target="../embeddings/oleObject136.bin"/></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6.xml"/><Relationship Id="rId1" Type="http://schemas.openxmlformats.org/officeDocument/2006/relationships/vmlDrawing" Target="../drawings/vmlDrawing136.vml"/><Relationship Id="rId5" Type="http://schemas.openxmlformats.org/officeDocument/2006/relationships/image" Target="../media/image163.emf"/><Relationship Id="rId4" Type="http://schemas.openxmlformats.org/officeDocument/2006/relationships/oleObject" Target="../embeddings/oleObject137.bin"/></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6.xml"/><Relationship Id="rId1" Type="http://schemas.openxmlformats.org/officeDocument/2006/relationships/vmlDrawing" Target="../drawings/vmlDrawing137.vml"/><Relationship Id="rId5" Type="http://schemas.openxmlformats.org/officeDocument/2006/relationships/image" Target="../media/image164.emf"/><Relationship Id="rId4" Type="http://schemas.openxmlformats.org/officeDocument/2006/relationships/oleObject" Target="../embeddings/oleObject138.bin"/></Relationships>
</file>

<file path=ppt/slides/_rels/slide19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65.png"/><Relationship Id="rId2" Type="http://schemas.openxmlformats.org/officeDocument/2006/relationships/tags" Target="../tags/tag22.xml"/><Relationship Id="rId1" Type="http://schemas.openxmlformats.org/officeDocument/2006/relationships/vmlDrawing" Target="../drawings/vmlDrawing138.vml"/><Relationship Id="rId6" Type="http://schemas.openxmlformats.org/officeDocument/2006/relationships/oleObject" Target="../embeddings/Microsoft_Excel_97-2003_Worksheet10.xls"/><Relationship Id="rId5" Type="http://schemas.openxmlformats.org/officeDocument/2006/relationships/oleObject" Target="../embeddings/oleObject139.bin"/><Relationship Id="rId4" Type="http://schemas.openxmlformats.org/officeDocument/2006/relationships/notesSlide" Target="../notesSlides/notesSlide178.xml"/></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7.xml"/><Relationship Id="rId1" Type="http://schemas.openxmlformats.org/officeDocument/2006/relationships/vmlDrawing" Target="../drawings/vmlDrawing139.vml"/><Relationship Id="rId6" Type="http://schemas.openxmlformats.org/officeDocument/2006/relationships/image" Target="../media/image166.emf"/><Relationship Id="rId5" Type="http://schemas.openxmlformats.org/officeDocument/2006/relationships/oleObject" Target="../embeddings/Microsoft_Excel_97-2003_Worksheet11.xls"/><Relationship Id="rId4" Type="http://schemas.openxmlformats.org/officeDocument/2006/relationships/oleObject" Target="../embeddings/oleObject140.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6.xml"/><Relationship Id="rId1" Type="http://schemas.openxmlformats.org/officeDocument/2006/relationships/vmlDrawing" Target="../drawings/vmlDrawing140.vml"/><Relationship Id="rId6" Type="http://schemas.openxmlformats.org/officeDocument/2006/relationships/image" Target="../media/image167.emf"/><Relationship Id="rId5" Type="http://schemas.openxmlformats.org/officeDocument/2006/relationships/oleObject" Target="../embeddings/Microsoft_Excel_97-2003_Worksheet12.xls"/><Relationship Id="rId4" Type="http://schemas.openxmlformats.org/officeDocument/2006/relationships/oleObject" Target="../embeddings/oleObject141.bin"/></Relationships>
</file>

<file path=ppt/slides/_rels/slide201.xml.rels><?xml version="1.0" encoding="UTF-8" standalone="yes"?>
<Relationships xmlns="http://schemas.openxmlformats.org/package/2006/relationships"><Relationship Id="rId3" Type="http://schemas.openxmlformats.org/officeDocument/2006/relationships/image" Target="../media/image168.emf"/><Relationship Id="rId2" Type="http://schemas.openxmlformats.org/officeDocument/2006/relationships/notesSlide" Target="../notesSlides/notesSlide181.xml"/><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3" Type="http://schemas.openxmlformats.org/officeDocument/2006/relationships/image" Target="../media/image169.emf"/><Relationship Id="rId2" Type="http://schemas.openxmlformats.org/officeDocument/2006/relationships/notesSlide" Target="../notesSlides/notesSlide182.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6.xml"/><Relationship Id="rId1" Type="http://schemas.openxmlformats.org/officeDocument/2006/relationships/vmlDrawing" Target="../drawings/vmlDrawing141.vml"/><Relationship Id="rId5" Type="http://schemas.openxmlformats.org/officeDocument/2006/relationships/image" Target="../media/image170.emf"/><Relationship Id="rId4" Type="http://schemas.openxmlformats.org/officeDocument/2006/relationships/oleObject" Target="../embeddings/oleObject142.bin"/></Relationships>
</file>

<file path=ppt/slides/_rels/slide204.xml.rels><?xml version="1.0" encoding="UTF-8" standalone="yes"?>
<Relationships xmlns="http://schemas.openxmlformats.org/package/2006/relationships"><Relationship Id="rId3" Type="http://schemas.openxmlformats.org/officeDocument/2006/relationships/image" Target="../media/image171.emf"/><Relationship Id="rId2" Type="http://schemas.openxmlformats.org/officeDocument/2006/relationships/notesSlide" Target="../notesSlides/notesSlide184.xml"/><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notesSlide" Target="../notesSlides/notesSlide185.xml"/><Relationship Id="rId1" Type="http://schemas.openxmlformats.org/officeDocument/2006/relationships/slideLayout" Target="../slideLayouts/slideLayout15.xml"/></Relationships>
</file>

<file path=ppt/slides/_rels/slide206.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186.xml"/><Relationship Id="rId1" Type="http://schemas.openxmlformats.org/officeDocument/2006/relationships/slideLayout" Target="../slideLayouts/slideLayout15.xml"/></Relationships>
</file>

<file path=ppt/slides/_rels/slide207.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176.png"/></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5.xml"/></Relationships>
</file>

<file path=ppt/slides/_rels/slide2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7.xml"/><Relationship Id="rId1" Type="http://schemas.openxmlformats.org/officeDocument/2006/relationships/vmlDrawing" Target="../drawings/vmlDrawing142.vml"/><Relationship Id="rId5" Type="http://schemas.openxmlformats.org/officeDocument/2006/relationships/image" Target="../media/image177.emf"/><Relationship Id="rId4" Type="http://schemas.openxmlformats.org/officeDocument/2006/relationships/oleObject" Target="../embeddings/oleObject143.bin"/></Relationships>
</file>

<file path=ppt/slides/_rels/slide211.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Layout" Target="../slideLayouts/slideLayout6.xml"/><Relationship Id="rId1" Type="http://schemas.openxmlformats.org/officeDocument/2006/relationships/vmlDrawing" Target="../drawings/vmlDrawing143.vml"/><Relationship Id="rId4" Type="http://schemas.openxmlformats.org/officeDocument/2006/relationships/image" Target="../media/image178.emf"/></Relationships>
</file>

<file path=ppt/slides/_rels/slide2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6.xml"/><Relationship Id="rId1" Type="http://schemas.openxmlformats.org/officeDocument/2006/relationships/vmlDrawing" Target="../drawings/vmlDrawing144.vml"/><Relationship Id="rId5" Type="http://schemas.openxmlformats.org/officeDocument/2006/relationships/image" Target="../media/image179.emf"/><Relationship Id="rId4" Type="http://schemas.openxmlformats.org/officeDocument/2006/relationships/oleObject" Target="../embeddings/oleObject145.bin"/></Relationships>
</file>

<file path=ppt/slides/_rels/slide21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6.xml"/><Relationship Id="rId1" Type="http://schemas.openxmlformats.org/officeDocument/2006/relationships/vmlDrawing" Target="../drawings/vmlDrawing145.vml"/><Relationship Id="rId5" Type="http://schemas.openxmlformats.org/officeDocument/2006/relationships/image" Target="../media/image181.emf"/><Relationship Id="rId4" Type="http://schemas.openxmlformats.org/officeDocument/2006/relationships/oleObject" Target="../embeddings/oleObject146.bin"/></Relationships>
</file>

<file path=ppt/slides/_rels/slide2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5.xml"/><Relationship Id="rId1" Type="http://schemas.openxmlformats.org/officeDocument/2006/relationships/slideLayout" Target="../slideLayouts/slideLayout7.xml"/><Relationship Id="rId4" Type="http://schemas.openxmlformats.org/officeDocument/2006/relationships/image" Target="../media/image182.jpg"/></Relationships>
</file>

<file path=ppt/slides/_rels/slide219.xml.rels><?xml version="1.0" encoding="UTF-8" standalone="yes"?>
<Relationships xmlns="http://schemas.openxmlformats.org/package/2006/relationships"><Relationship Id="rId3" Type="http://schemas.openxmlformats.org/officeDocument/2006/relationships/hyperlink" Target="http://www.carinsurance.com/Articles/autonomous-cars-ready.aspx" TargetMode="External"/><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20.xml.rels><?xml version="1.0" encoding="UTF-8" standalone="yes"?>
<Relationships xmlns="http://schemas.openxmlformats.org/package/2006/relationships"><Relationship Id="rId3" Type="http://schemas.openxmlformats.org/officeDocument/2006/relationships/image" Target="../media/image183.jp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198.xml"/><Relationship Id="rId1" Type="http://schemas.openxmlformats.org/officeDocument/2006/relationships/slideLayout" Target="../slideLayouts/slideLayout16.xml"/><Relationship Id="rId4" Type="http://schemas.openxmlformats.org/officeDocument/2006/relationships/image" Target="../media/image185.png"/></Relationships>
</file>

<file path=ppt/slides/_rels/slide222.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199.xml"/><Relationship Id="rId1" Type="http://schemas.openxmlformats.org/officeDocument/2006/relationships/slideLayout" Target="../slideLayouts/slideLayout16.xml"/></Relationships>
</file>

<file path=ppt/slides/_rels/slide223.xml.rels><?xml version="1.0" encoding="UTF-8" standalone="yes"?>
<Relationships xmlns="http://schemas.openxmlformats.org/package/2006/relationships"><Relationship Id="rId3" Type="http://schemas.openxmlformats.org/officeDocument/2006/relationships/image" Target="../media/image187.jpg"/><Relationship Id="rId2" Type="http://schemas.openxmlformats.org/officeDocument/2006/relationships/notesSlide" Target="../notesSlides/notesSlide200.xml"/><Relationship Id="rId1" Type="http://schemas.openxmlformats.org/officeDocument/2006/relationships/slideLayout" Target="../slideLayouts/slideLayout2.xml"/><Relationship Id="rId4" Type="http://schemas.openxmlformats.org/officeDocument/2006/relationships/image" Target="../media/image188.png"/></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6.xml"/><Relationship Id="rId1" Type="http://schemas.openxmlformats.org/officeDocument/2006/relationships/vmlDrawing" Target="../drawings/vmlDrawing146.vml"/><Relationship Id="rId5" Type="http://schemas.openxmlformats.org/officeDocument/2006/relationships/image" Target="../media/image189.emf"/><Relationship Id="rId4" Type="http://schemas.openxmlformats.org/officeDocument/2006/relationships/oleObject" Target="../embeddings/oleObject147.bin"/></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7.xml"/><Relationship Id="rId1" Type="http://schemas.openxmlformats.org/officeDocument/2006/relationships/vmlDrawing" Target="../drawings/vmlDrawing147.vml"/><Relationship Id="rId5" Type="http://schemas.openxmlformats.org/officeDocument/2006/relationships/image" Target="../media/image190.emf"/><Relationship Id="rId4" Type="http://schemas.openxmlformats.org/officeDocument/2006/relationships/oleObject" Target="../embeddings/oleObject148.bin"/></Relationships>
</file>

<file path=ppt/slides/_rels/slide2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5.xml"/><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7.xml"/><Relationship Id="rId1" Type="http://schemas.openxmlformats.org/officeDocument/2006/relationships/slideLayout" Target="../slideLayouts/slideLayout6.xml"/><Relationship Id="rId4" Type="http://schemas.openxmlformats.org/officeDocument/2006/relationships/hyperlink" Target="http://www.fhwa.dot.gov/ohim/tvtw/tvtpage.cfm" TargetMode="External"/></Relationships>
</file>

<file path=ppt/slides/_rels/slide2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8.xml"/><Relationship Id="rId1" Type="http://schemas.openxmlformats.org/officeDocument/2006/relationships/slideLayout" Target="../slideLayouts/slideLayout6.xml"/><Relationship Id="rId4" Type="http://schemas.openxmlformats.org/officeDocument/2006/relationships/hyperlink" Target="http://www.fhwa.dot.gov/ohim/tvtw/tvtpage.cfm" TargetMode="External"/></Relationships>
</file>

<file path=ppt/slides/_rels/slide2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6.xml"/><Relationship Id="rId1" Type="http://schemas.openxmlformats.org/officeDocument/2006/relationships/vmlDrawing" Target="../drawings/vmlDrawing148.vml"/><Relationship Id="rId5" Type="http://schemas.openxmlformats.org/officeDocument/2006/relationships/image" Target="../media/image191.emf"/><Relationship Id="rId4" Type="http://schemas.openxmlformats.org/officeDocument/2006/relationships/oleObject" Target="../embeddings/oleObject149.bin"/></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7.xml"/><Relationship Id="rId1" Type="http://schemas.openxmlformats.org/officeDocument/2006/relationships/vmlDrawing" Target="../drawings/vmlDrawing149.vml"/><Relationship Id="rId5" Type="http://schemas.openxmlformats.org/officeDocument/2006/relationships/image" Target="../media/image192.emf"/><Relationship Id="rId4" Type="http://schemas.openxmlformats.org/officeDocument/2006/relationships/oleObject" Target="../embeddings/oleObject150.bin"/></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7.xml"/><Relationship Id="rId1" Type="http://schemas.openxmlformats.org/officeDocument/2006/relationships/vmlDrawing" Target="../drawings/vmlDrawing150.vml"/><Relationship Id="rId5" Type="http://schemas.openxmlformats.org/officeDocument/2006/relationships/image" Target="../media/image193.emf"/><Relationship Id="rId4" Type="http://schemas.openxmlformats.org/officeDocument/2006/relationships/oleObject" Target="../embeddings/oleObject151.bin"/></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2.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3.emf"/><Relationship Id="rId4"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4.emf"/><Relationship Id="rId4" Type="http://schemas.openxmlformats.org/officeDocument/2006/relationships/oleObject" Target="../embeddings/oleObject30.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35.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36.emf"/><Relationship Id="rId5" Type="http://schemas.openxmlformats.org/officeDocument/2006/relationships/oleObject" Target="../embeddings/oleObject32.bin"/><Relationship Id="rId4" Type="http://schemas.openxmlformats.org/officeDocument/2006/relationships/hyperlink" Target="http://www.federalreserve.gov/releases/h15/data.htm"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7.emf"/><Relationship Id="rId4" Type="http://schemas.openxmlformats.org/officeDocument/2006/relationships/oleObject" Target="../embeddings/oleObject3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8.emf"/><Relationship Id="rId4" Type="http://schemas.openxmlformats.org/officeDocument/2006/relationships/oleObject" Target="../embeddings/oleObject3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39.emf"/><Relationship Id="rId4" Type="http://schemas.openxmlformats.org/officeDocument/2006/relationships/oleObject" Target="../embeddings/oleObject3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0.emf"/><Relationship Id="rId4" Type="http://schemas.openxmlformats.org/officeDocument/2006/relationships/oleObject" Target="../embeddings/oleObject36.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1.emf"/><Relationship Id="rId4" Type="http://schemas.openxmlformats.org/officeDocument/2006/relationships/oleObject" Target="../embeddings/oleObject37.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2.emf"/><Relationship Id="rId4" Type="http://schemas.openxmlformats.org/officeDocument/2006/relationships/oleObject" Target="../embeddings/oleObject38.bin"/></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11.xml"/><Relationship Id="rId1" Type="http://schemas.openxmlformats.org/officeDocument/2006/relationships/vmlDrawing" Target="../drawings/vmlDrawing39.vml"/><Relationship Id="rId6" Type="http://schemas.openxmlformats.org/officeDocument/2006/relationships/image" Target="../media/image43.emf"/><Relationship Id="rId5" Type="http://schemas.openxmlformats.org/officeDocument/2006/relationships/oleObject" Target="../embeddings/oleObject39.bin"/><Relationship Id="rId4"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vmlDrawing" Target="../drawings/vmlDrawing40.vml"/><Relationship Id="rId6" Type="http://schemas.openxmlformats.org/officeDocument/2006/relationships/image" Target="../media/image44.emf"/><Relationship Id="rId5" Type="http://schemas.openxmlformats.org/officeDocument/2006/relationships/oleObject" Target="../embeddings/oleObject40.bin"/><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45.emf"/><Relationship Id="rId4" Type="http://schemas.openxmlformats.org/officeDocument/2006/relationships/oleObject" Target="../embeddings/oleObject41.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46.emf"/><Relationship Id="rId4" Type="http://schemas.openxmlformats.org/officeDocument/2006/relationships/oleObject" Target="../embeddings/oleObject42.bin"/></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48.png"/><Relationship Id="rId4" Type="http://schemas.openxmlformats.org/officeDocument/2006/relationships/oleObject" Target="../embeddings/Microsoft_Excel_97-2003_Worksheet1.xls"/></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49.png"/><Relationship Id="rId4" Type="http://schemas.openxmlformats.org/officeDocument/2006/relationships/oleObject" Target="../embeddings/Microsoft_Excel_97-2003_Worksheet2.xls"/></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0.png"/><Relationship Id="rId4" Type="http://schemas.openxmlformats.org/officeDocument/2006/relationships/oleObject" Target="../embeddings/Microsoft_Excel_97-2003_Worksheet3.xls"/></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image" Target="../media/image51.png"/><Relationship Id="rId4" Type="http://schemas.openxmlformats.org/officeDocument/2006/relationships/oleObject" Target="../embeddings/Microsoft_Excel_97-2003_Worksheet4.xls"/></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47.vml"/><Relationship Id="rId5" Type="http://schemas.openxmlformats.org/officeDocument/2006/relationships/image" Target="../media/image52.png"/><Relationship Id="rId4" Type="http://schemas.openxmlformats.org/officeDocument/2006/relationships/oleObject" Target="../embeddings/Microsoft_Excel_97-2003_Worksheet5.xls"/></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oleObject" Target="../embeddings/oleObject48.bin"/><Relationship Id="rId7" Type="http://schemas.openxmlformats.org/officeDocument/2006/relationships/oleObject" Target="../embeddings/Microsoft_Excel_97-2003_Worksheet7.xls"/><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oleObject" Target="../embeddings/oleObject49.bin"/><Relationship Id="rId5" Type="http://schemas.openxmlformats.org/officeDocument/2006/relationships/image" Target="../media/image53.png"/><Relationship Id="rId4" Type="http://schemas.openxmlformats.org/officeDocument/2006/relationships/oleObject" Target="../embeddings/Microsoft_Excel_97-2003_Worksheet6.xls"/></Relationships>
</file>

<file path=ppt/slides/_rels/slide6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5.emf"/><Relationship Id="rId4" Type="http://schemas.openxmlformats.org/officeDocument/2006/relationships/oleObject" Target="../embeddings/oleObject50.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56.emf"/><Relationship Id="rId4" Type="http://schemas.openxmlformats.org/officeDocument/2006/relationships/oleObject" Target="../embeddings/oleObject51.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2.xml"/><Relationship Id="rId1" Type="http://schemas.openxmlformats.org/officeDocument/2006/relationships/vmlDrawing" Target="../drawings/vmlDrawing51.vml"/><Relationship Id="rId4" Type="http://schemas.openxmlformats.org/officeDocument/2006/relationships/image" Target="../media/image57.emf"/></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58.emf"/><Relationship Id="rId4" Type="http://schemas.openxmlformats.org/officeDocument/2006/relationships/oleObject" Target="../embeddings/oleObject53.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59.emf"/><Relationship Id="rId4" Type="http://schemas.openxmlformats.org/officeDocument/2006/relationships/oleObject" Target="../embeddings/oleObject54.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60.emf"/><Relationship Id="rId4" Type="http://schemas.openxmlformats.org/officeDocument/2006/relationships/oleObject" Target="../embeddings/oleObject55.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1.emf"/><Relationship Id="rId4" Type="http://schemas.openxmlformats.org/officeDocument/2006/relationships/oleObject" Target="../embeddings/oleObject56.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2.emf"/><Relationship Id="rId4" Type="http://schemas.openxmlformats.org/officeDocument/2006/relationships/oleObject" Target="../embeddings/oleObject57.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63.emf"/><Relationship Id="rId4" Type="http://schemas.openxmlformats.org/officeDocument/2006/relationships/oleObject" Target="../embeddings/oleObject58.bin"/></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64.emf"/><Relationship Id="rId4" Type="http://schemas.openxmlformats.org/officeDocument/2006/relationships/oleObject" Target="../embeddings/oleObject59.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65.emf"/><Relationship Id="rId4" Type="http://schemas.openxmlformats.org/officeDocument/2006/relationships/oleObject" Target="../embeddings/oleObject60.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66.emf"/><Relationship Id="rId4" Type="http://schemas.openxmlformats.org/officeDocument/2006/relationships/oleObject" Target="../embeddings/oleObject61.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67.emf"/><Relationship Id="rId4" Type="http://schemas.openxmlformats.org/officeDocument/2006/relationships/oleObject" Target="../embeddings/oleObject62.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image" Target="../media/image69.png"/><Relationship Id="rId5" Type="http://schemas.openxmlformats.org/officeDocument/2006/relationships/image" Target="../media/image68.emf"/><Relationship Id="rId4" Type="http://schemas.openxmlformats.org/officeDocument/2006/relationships/oleObject" Target="../embeddings/oleObject63.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63.vml"/><Relationship Id="rId5" Type="http://schemas.openxmlformats.org/officeDocument/2006/relationships/image" Target="../media/image70.emf"/><Relationship Id="rId4" Type="http://schemas.openxmlformats.org/officeDocument/2006/relationships/oleObject" Target="../embeddings/oleObject64.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64.vml"/><Relationship Id="rId5" Type="http://schemas.openxmlformats.org/officeDocument/2006/relationships/image" Target="../media/image71.emf"/><Relationship Id="rId4" Type="http://schemas.openxmlformats.org/officeDocument/2006/relationships/oleObject" Target="../embeddings/oleObject65.bin"/></Relationships>
</file>

<file path=ppt/slides/_rels/slide8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hyperlink" Target="http://www.fhwa.dot.gov/ohim/tvtw/tvtpage.cfm" TargetMode="Externa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72.emf"/><Relationship Id="rId4" Type="http://schemas.openxmlformats.org/officeDocument/2006/relationships/oleObject" Target="../embeddings/oleObject66.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2.xml"/><Relationship Id="rId1" Type="http://schemas.openxmlformats.org/officeDocument/2006/relationships/vmlDrawing" Target="../drawings/vmlDrawing66.vml"/><Relationship Id="rId4" Type="http://schemas.openxmlformats.org/officeDocument/2006/relationships/image" Target="../media/image73.emf"/></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67.vml"/><Relationship Id="rId5" Type="http://schemas.openxmlformats.org/officeDocument/2006/relationships/image" Target="../media/image74.emf"/><Relationship Id="rId4" Type="http://schemas.openxmlformats.org/officeDocument/2006/relationships/oleObject" Target="../embeddings/oleObject68.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image" Target="../media/image75.emf"/><Relationship Id="rId4" Type="http://schemas.openxmlformats.org/officeDocument/2006/relationships/oleObject" Target="../embeddings/oleObject69.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69.vml"/><Relationship Id="rId5" Type="http://schemas.openxmlformats.org/officeDocument/2006/relationships/image" Target="../media/image76.emf"/><Relationship Id="rId4" Type="http://schemas.openxmlformats.org/officeDocument/2006/relationships/oleObject" Target="../embeddings/oleObject70.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70.vml"/><Relationship Id="rId5" Type="http://schemas.openxmlformats.org/officeDocument/2006/relationships/image" Target="../media/image77.emf"/><Relationship Id="rId4" Type="http://schemas.openxmlformats.org/officeDocument/2006/relationships/oleObject" Target="../embeddings/oleObject71.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image" Target="../media/image78.emf"/><Relationship Id="rId4" Type="http://schemas.openxmlformats.org/officeDocument/2006/relationships/oleObject" Target="../embeddings/oleObject72.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oleObject" Target="../embeddings/oleObject7.bin"/><Relationship Id="rId4"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72.vml"/><Relationship Id="rId5" Type="http://schemas.openxmlformats.org/officeDocument/2006/relationships/image" Target="../media/image79.emf"/><Relationship Id="rId4" Type="http://schemas.openxmlformats.org/officeDocument/2006/relationships/oleObject" Target="../embeddings/oleObject73.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vmlDrawing" Target="../drawings/vmlDrawing73.vml"/><Relationship Id="rId5" Type="http://schemas.openxmlformats.org/officeDocument/2006/relationships/image" Target="../media/image80.emf"/><Relationship Id="rId4" Type="http://schemas.openxmlformats.org/officeDocument/2006/relationships/oleObject" Target="../embeddings/oleObject74.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81.emf"/><Relationship Id="rId4" Type="http://schemas.openxmlformats.org/officeDocument/2006/relationships/oleObject" Target="../embeddings/oleObject75.bin"/></Relationships>
</file>

<file path=ppt/slides/_rels/slide9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75.vml"/><Relationship Id="rId5" Type="http://schemas.openxmlformats.org/officeDocument/2006/relationships/image" Target="../media/image83.emf"/><Relationship Id="rId4" Type="http://schemas.openxmlformats.org/officeDocument/2006/relationships/oleObject" Target="../embeddings/oleObject76.bin"/></Relationships>
</file>

<file path=ppt/slides/_rels/slide9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3.xml"/><Relationship Id="rId1" Type="http://schemas.openxmlformats.org/officeDocument/2006/relationships/slideLayout" Target="../slideLayouts/slideLayout6.xml"/><Relationship Id="rId4" Type="http://schemas.openxmlformats.org/officeDocument/2006/relationships/image" Target="../media/image85.png"/></Relationships>
</file>

<file path=ppt/slides/_rels/slide9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88.emf"/><Relationship Id="rId4" Type="http://schemas.openxmlformats.org/officeDocument/2006/relationships/oleObject" Target="../embeddings/oleObject7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423412"/>
            <a:ext cx="9104313" cy="1818959"/>
          </a:xfrm>
          <a:ln/>
        </p:spPr>
        <p:txBody>
          <a:bodyPr/>
          <a:lstStyle/>
          <a:p>
            <a:r>
              <a:rPr lang="en-US" sz="4400" dirty="0" smtClean="0"/>
              <a:t>Trends, </a:t>
            </a:r>
            <a:r>
              <a:rPr lang="en-US" sz="4400" smtClean="0"/>
              <a:t>Challenges </a:t>
            </a:r>
            <a:r>
              <a:rPr lang="en-US" sz="4400" smtClean="0"/>
              <a:t>and </a:t>
            </a:r>
            <a:r>
              <a:rPr lang="en-US" sz="4400" dirty="0" smtClean="0"/>
              <a:t>Opportunities in P/C Insurance</a:t>
            </a:r>
            <a:br>
              <a:rPr lang="en-US" sz="4400" dirty="0" smtClean="0"/>
            </a:br>
            <a:r>
              <a:rPr lang="en-US" sz="4400" i="1" dirty="0" smtClean="0"/>
              <a:t>Focus on New Jersey Markets</a:t>
            </a:r>
            <a:endParaRPr lang="en-US" sz="3400" i="1" dirty="0">
              <a:solidFill>
                <a:srgbClr val="00B0F0"/>
              </a:solidFill>
            </a:endParaRPr>
          </a:p>
        </p:txBody>
      </p:sp>
      <p:sp>
        <p:nvSpPr>
          <p:cNvPr id="94211" name="Rectangle 3"/>
          <p:cNvSpPr>
            <a:spLocks noGrp="1" noChangeArrowheads="1"/>
          </p:cNvSpPr>
          <p:nvPr>
            <p:ph type="subTitle" idx="1"/>
          </p:nvPr>
        </p:nvSpPr>
        <p:spPr>
          <a:xfrm>
            <a:off x="95864" y="4588109"/>
            <a:ext cx="8952271" cy="1252651"/>
          </a:xfrm>
        </p:spPr>
        <p:txBody>
          <a:bodyPr/>
          <a:lstStyle/>
          <a:p>
            <a:pPr>
              <a:lnSpc>
                <a:spcPct val="80000"/>
              </a:lnSpc>
            </a:pPr>
            <a:r>
              <a:rPr lang="en-US" dirty="0" smtClean="0"/>
              <a:t>Agency Network Exchange</a:t>
            </a:r>
          </a:p>
          <a:p>
            <a:pPr>
              <a:lnSpc>
                <a:spcPct val="80000"/>
              </a:lnSpc>
            </a:pPr>
            <a:r>
              <a:rPr lang="en-US" dirty="0" smtClean="0"/>
              <a:t>Iselin, NJ</a:t>
            </a:r>
          </a:p>
          <a:p>
            <a:pPr>
              <a:lnSpc>
                <a:spcPct val="80000"/>
              </a:lnSpc>
            </a:pPr>
            <a:r>
              <a:rPr lang="en-US" dirty="0" smtClean="0"/>
              <a:t>April 28, 2015</a:t>
            </a:r>
            <a:endParaRPr lang="en-US" sz="2400" i="1" dirty="0" smtClean="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10</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2001–2014:Q3*</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2014:9M = 97.7.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2720455354"/>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045516" name="Chart" r:id="rId5" imgW="3413760" imgH="1451818" progId="MSGraph.Chart.8">
                  <p:embed followColorScheme="full"/>
                </p:oleObj>
              </mc:Choice>
              <mc:Fallback>
                <p:oleObj name="Chart" r:id="rId5" imgW="3413760" imgH="1451818"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079645" y="1982612"/>
            <a:ext cx="1198563" cy="1228725"/>
          </a:xfrm>
          <a:prstGeom prst="wedgeRectCallout">
            <a:avLst>
              <a:gd name="adj1" fmla="val -22236"/>
              <a:gd name="adj2" fmla="val 198012"/>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4374"/>
              <a:gd name="adj2" fmla="val 30185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391133" y="1182170"/>
            <a:ext cx="1116013" cy="1206500"/>
          </a:xfrm>
          <a:prstGeom prst="wedgeRectCallout">
            <a:avLst>
              <a:gd name="adj1" fmla="val -29793"/>
              <a:gd name="adj2" fmla="val 241813"/>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5980791" y="2424660"/>
            <a:ext cx="1038225" cy="1119188"/>
          </a:xfrm>
          <a:prstGeom prst="wedgeRectCallout">
            <a:avLst>
              <a:gd name="adj1" fmla="val -37942"/>
              <a:gd name="adj2" fmla="val 138464"/>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064729" y="1152605"/>
            <a:ext cx="1101725" cy="1654175"/>
          </a:xfrm>
          <a:prstGeom prst="wedgeRectCallout">
            <a:avLst>
              <a:gd name="adj1" fmla="val -56885"/>
              <a:gd name="adj2" fmla="val 14072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852488" y="3620234"/>
            <a:ext cx="1316038" cy="571500"/>
          </a:xfrm>
          <a:prstGeom prst="wedgeRectCallout">
            <a:avLst>
              <a:gd name="adj1" fmla="val -36159"/>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498321" y="3134041"/>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810534" y="3861609"/>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567648" y="3366581"/>
            <a:ext cx="1251488" cy="895350"/>
          </a:xfrm>
          <a:prstGeom prst="wedgeRectCallout">
            <a:avLst>
              <a:gd name="adj1" fmla="val -35164"/>
              <a:gd name="adj2" fmla="val 154607"/>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Tree>
    <p:custDataLst>
      <p:tags r:id="rId2"/>
    </p:custDataLst>
    <p:extLst>
      <p:ext uri="{BB962C8B-B14F-4D97-AF65-F5344CB8AC3E}">
        <p14:creationId xmlns:p14="http://schemas.microsoft.com/office/powerpoint/2010/main" val="2732441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100</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100</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101</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1072013106"/>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107931" name="Chart" r:id="rId4" imgW="8543971" imgH="3552970" progId="MSGraph.Chart.8">
                  <p:embed followColorScheme="full"/>
                </p:oleObj>
              </mc:Choice>
              <mc:Fallback>
                <p:oleObj name="Chart" r:id="rId4" imgW="8543971" imgH="355297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12/31/14.</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 Was a Welcome Respite from 2012, the 3</a:t>
            </a:r>
            <a:r>
              <a:rPr lang="en-US" sz="2000" b="1" baseline="30000" dirty="0" smtClean="0">
                <a:solidFill>
                  <a:srgbClr val="FFFFFF"/>
                </a:solidFill>
              </a:rPr>
              <a:t>rd</a:t>
            </a:r>
            <a:r>
              <a:rPr lang="en-US" sz="2000" b="1" dirty="0" smtClean="0">
                <a:solidFill>
                  <a:srgbClr val="FFFFFF"/>
                </a:solidFill>
              </a:rPr>
              <a:t> Costliest Year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15506"/>
              <a:gd name="adj2" fmla="val 757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5061187"/>
            <a:ext cx="1717675"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$15.3 billion in insured CAT losses estimated for 2014</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$ 2013)</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101</a:t>
            </a:fld>
            <a:endParaRPr lang="en-US"/>
          </a:p>
        </p:txBody>
      </p:sp>
    </p:spTree>
    <p:extLst>
      <p:ext uri="{BB962C8B-B14F-4D97-AF65-F5344CB8AC3E}">
        <p14:creationId xmlns:p14="http://schemas.microsoft.com/office/powerpoint/2010/main" val="1862337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102</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108957" name="Chart" r:id="rId4" imgW="8572457" imgH="3743286" progId="MSGraph.Chart.8">
                  <p:embed followColorScheme="full"/>
                </p:oleObj>
              </mc:Choice>
              <mc:Fallback>
                <p:oleObj name="Chart" r:id="rId4" imgW="8572457" imgH="3743286"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443624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1990–2016F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3338865674"/>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109981"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7404100"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Losses but Lower CATs Helped 2013/14.  </a:t>
            </a:r>
            <a:r>
              <a:rPr lang="en-US" b="1" dirty="0">
                <a:solidFill>
                  <a:srgbClr val="FFFFFF"/>
                </a:solidFill>
              </a:rPr>
              <a:t>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Insurance Information </a:t>
            </a:r>
            <a:r>
              <a:rPr lang="en-US" sz="1100" dirty="0"/>
              <a:t>Institute (</a:t>
            </a:r>
            <a:r>
              <a:rPr lang="en-US" sz="1100" dirty="0" smtClean="0"/>
              <a:t>2014E-2016F</a:t>
            </a:r>
            <a:r>
              <a:rPr lang="en-US" sz="1100" dirty="0"/>
              <a:t>).</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103</a:t>
            </a:fld>
            <a:endParaRPr lang="en-US"/>
          </a:p>
        </p:txBody>
      </p:sp>
      <p:sp>
        <p:nvSpPr>
          <p:cNvPr id="8" name="AutoShape 13"/>
          <p:cNvSpPr>
            <a:spLocks noChangeArrowheads="1"/>
          </p:cNvSpPr>
          <p:nvPr/>
        </p:nvSpPr>
        <p:spPr bwMode="blackWhite">
          <a:xfrm>
            <a:off x="4709650" y="2366485"/>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595419" y="2189505"/>
            <a:ext cx="1253613" cy="813764"/>
          </a:xfrm>
          <a:prstGeom prst="wedgeRectCallout">
            <a:avLst>
              <a:gd name="adj1" fmla="val -48632"/>
              <a:gd name="adj2" fmla="val 1079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27880"/>
              <a:gd name="adj2" fmla="val 936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extLst>
      <p:ext uri="{BB962C8B-B14F-4D97-AF65-F5344CB8AC3E}">
        <p14:creationId xmlns:p14="http://schemas.microsoft.com/office/powerpoint/2010/main" val="18026550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104</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1994–2013</a:t>
            </a:r>
            <a:r>
              <a:rPr lang="en-US" baseline="30000" dirty="0" smtClean="0"/>
              <a:t>1</a:t>
            </a:r>
          </a:p>
        </p:txBody>
      </p:sp>
      <p:graphicFrame>
        <p:nvGraphicFramePr>
          <p:cNvPr id="6151176" name="Object 8"/>
          <p:cNvGraphicFramePr>
            <a:graphicFrameLocks noGrp="1"/>
          </p:cNvGraphicFramePr>
          <p:nvPr>
            <p:ph idx="4294967295"/>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1994" name="Chart" r:id="rId4" imgW="4486073" imgH="3695728" progId="MSGraph.Chart.8">
                  <p:embed followColorScheme="full"/>
                </p:oleObj>
              </mc:Choice>
              <mc:Fallback>
                <p:oleObj name="Chart" r:id="rId4" imgW="4486073" imgH="3695728"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2013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159.1</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$5.5</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139.3</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$24.7</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14.6</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$386.7B, an average of $19.3B per year or $1.6B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21519"/>
              <a:gd name="adj2" fmla="val 522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and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225679" y="140607"/>
            <a:ext cx="8609510" cy="795370"/>
          </a:xfrm>
        </p:spPr>
        <p:txBody>
          <a:bodyPr/>
          <a:lstStyle/>
          <a:p>
            <a:pPr lvl="0"/>
            <a:r>
              <a:rPr lang="de-DE" dirty="0"/>
              <a:t>Loss events in the </a:t>
            </a:r>
            <a:r>
              <a:rPr lang="de-DE" dirty="0" smtClean="0"/>
              <a:t>US, </a:t>
            </a:r>
            <a:r>
              <a:rPr lang="de-DE" dirty="0"/>
              <a:t>1980 – 2014</a:t>
            </a:r>
            <a:br>
              <a:rPr lang="de-DE" dirty="0"/>
            </a:br>
            <a:r>
              <a:rPr lang="de-DE" sz="2800" dirty="0"/>
              <a:t>I</a:t>
            </a:r>
            <a:r>
              <a:rPr lang="en-US" sz="2400" dirty="0" err="1"/>
              <a:t>nsured</a:t>
            </a:r>
            <a:r>
              <a:rPr lang="en-US" sz="2400" dirty="0"/>
              <a:t> losses due to winter storms*</a:t>
            </a:r>
            <a:endParaRPr lang="de-DE" sz="2400" dirty="0"/>
          </a:p>
        </p:txBody>
      </p:sp>
      <p:grpSp>
        <p:nvGrpSpPr>
          <p:cNvPr id="2" name="Gruppieren 18"/>
          <p:cNvGrpSpPr>
            <a:grpSpLocks/>
          </p:cNvGrpSpPr>
          <p:nvPr/>
        </p:nvGrpSpPr>
        <p:grpSpPr bwMode="auto">
          <a:xfrm>
            <a:off x="7674874" y="4851852"/>
            <a:ext cx="1443959" cy="443615"/>
            <a:chOff x="1766024" y="5531358"/>
            <a:chExt cx="1047417" cy="445099"/>
          </a:xfrm>
        </p:grpSpPr>
        <p:sp>
          <p:nvSpPr>
            <p:cNvPr id="23" name="Textfeld 26"/>
            <p:cNvSpPr txBox="1">
              <a:spLocks noChangeArrowheads="1"/>
            </p:cNvSpPr>
            <p:nvPr/>
          </p:nvSpPr>
          <p:spPr bwMode="auto">
            <a:xfrm>
              <a:off x="1867865" y="5531358"/>
              <a:ext cx="945576" cy="401449"/>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5" name="Rechteck 31"/>
            <p:cNvSpPr>
              <a:spLocks noChangeArrowheads="1"/>
            </p:cNvSpPr>
            <p:nvPr/>
          </p:nvSpPr>
          <p:spPr bwMode="auto">
            <a:xfrm>
              <a:off x="1766024" y="5605889"/>
              <a:ext cx="78341" cy="370568"/>
            </a:xfrm>
            <a:prstGeom prst="rect">
              <a:avLst/>
            </a:prstGeom>
            <a:solidFill>
              <a:srgbClr val="00B0F0"/>
            </a:solidFill>
            <a:ln w="9525" algn="ctr">
              <a:solidFill>
                <a:srgbClr val="4D4E53"/>
              </a:solidFill>
              <a:round/>
              <a:headEnd/>
              <a:tailEnd/>
            </a:ln>
          </p:spPr>
          <p:txBody>
            <a:bodyPr>
              <a:spAutoFit/>
            </a:bodyPr>
            <a:lstStyle/>
            <a:p>
              <a:pPr marL="266687" indent="-265100"/>
              <a:endParaRPr lang="de-DE" dirty="0"/>
            </a:p>
          </p:txBody>
        </p:sp>
      </p:grpSp>
      <p:sp>
        <p:nvSpPr>
          <p:cNvPr id="12" name="Textfeld 11"/>
          <p:cNvSpPr txBox="1"/>
          <p:nvPr/>
        </p:nvSpPr>
        <p:spPr>
          <a:xfrm>
            <a:off x="7228812" y="6095540"/>
            <a:ext cx="1455720" cy="507827"/>
          </a:xfrm>
          <a:prstGeom prst="rect">
            <a:avLst/>
          </a:prstGeom>
          <a:noFill/>
          <a:effectLst/>
        </p:spPr>
        <p:txBody>
          <a:bodyPr wrap="square" lIns="91436" tIns="45718" rIns="91436" bIns="45718" rtlCol="0">
            <a:spAutoFit/>
          </a:bodyPr>
          <a:lstStyle/>
          <a:p>
            <a:r>
              <a:rPr lang="de-DE" sz="900" b="1" dirty="0"/>
              <a:t>**</a:t>
            </a:r>
            <a:r>
              <a:rPr lang="de-DE" sz="900" b="1" dirty="0" err="1"/>
              <a:t>Losses</a:t>
            </a:r>
            <a:r>
              <a:rPr lang="de-DE" sz="900" b="1" dirty="0"/>
              <a:t> </a:t>
            </a:r>
            <a:r>
              <a:rPr lang="de-DE" sz="900" b="1" dirty="0" err="1"/>
              <a:t>adjusted</a:t>
            </a:r>
            <a:r>
              <a:rPr lang="de-DE" sz="900" b="1" dirty="0"/>
              <a:t> </a:t>
            </a:r>
            <a:r>
              <a:rPr lang="de-DE" sz="900" b="1" dirty="0" err="1"/>
              <a:t>to</a:t>
            </a:r>
            <a:r>
              <a:rPr lang="de-DE" sz="900" b="1" dirty="0"/>
              <a:t> </a:t>
            </a:r>
            <a:r>
              <a:rPr lang="de-DE" sz="900" b="1" dirty="0" err="1"/>
              <a:t>inflation</a:t>
            </a:r>
            <a:r>
              <a:rPr lang="de-DE" sz="900" b="1" dirty="0"/>
              <a:t> </a:t>
            </a:r>
            <a:r>
              <a:rPr lang="de-DE" sz="900" b="1" dirty="0" err="1"/>
              <a:t>based</a:t>
            </a:r>
            <a:r>
              <a:rPr lang="de-DE" sz="900" b="1" dirty="0"/>
              <a:t> on </a:t>
            </a:r>
            <a:r>
              <a:rPr lang="de-DE" sz="900" b="1" dirty="0" err="1"/>
              <a:t>country</a:t>
            </a:r>
            <a:r>
              <a:rPr lang="de-DE" sz="900" b="1" dirty="0"/>
              <a:t> CPI</a:t>
            </a:r>
            <a:endParaRPr lang="en-US" sz="900" b="1" dirty="0" err="1"/>
          </a:p>
        </p:txBody>
      </p:sp>
      <p:sp>
        <p:nvSpPr>
          <p:cNvPr id="16" name="Rechteck 15"/>
          <p:cNvSpPr/>
          <p:nvPr/>
        </p:nvSpPr>
        <p:spPr>
          <a:xfrm>
            <a:off x="7728874" y="5549534"/>
            <a:ext cx="180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de-DE"/>
          </a:p>
        </p:txBody>
      </p:sp>
      <p:sp>
        <p:nvSpPr>
          <p:cNvPr id="17" name="Textfeld 16"/>
          <p:cNvSpPr txBox="1"/>
          <p:nvPr/>
        </p:nvSpPr>
        <p:spPr bwMode="auto">
          <a:xfrm>
            <a:off x="7923650" y="5449286"/>
            <a:ext cx="914025" cy="246217"/>
          </a:xfrm>
          <a:prstGeom prst="rect">
            <a:avLst/>
          </a:prstGeom>
          <a:noFill/>
          <a:ln w="9525">
            <a:noFill/>
            <a:miter lim="800000"/>
            <a:headEnd/>
            <a:tailEnd/>
          </a:ln>
        </p:spPr>
        <p:txBody>
          <a:bodyPr wrap="none" lIns="91436" tIns="45718" rIns="91436" bIns="45718" rtlCol="0">
            <a:spAutoFit/>
          </a:bodyPr>
          <a:lstStyle/>
          <a:p>
            <a:pPr algn="just" eaLnBrk="0" hangingPunct="0">
              <a:buClr>
                <a:srgbClr val="FF3300"/>
              </a:buClr>
            </a:pPr>
            <a:r>
              <a:rPr lang="de-DE" sz="1000" b="1" dirty="0"/>
              <a:t>5 </a:t>
            </a:r>
            <a:r>
              <a:rPr lang="de-DE" sz="1000" b="1" dirty="0" err="1"/>
              <a:t>year</a:t>
            </a:r>
            <a:r>
              <a:rPr lang="de-DE" sz="1000" b="1" dirty="0"/>
              <a:t> </a:t>
            </a:r>
            <a:r>
              <a:rPr lang="de-DE" sz="1000" b="1" dirty="0" err="1"/>
              <a:t>Mean</a:t>
            </a:r>
            <a:endParaRPr lang="de-DE" sz="1000" b="1" dirty="0"/>
          </a:p>
        </p:txBody>
      </p:sp>
      <p:sp>
        <p:nvSpPr>
          <p:cNvPr id="14" name="Textfeld 13"/>
          <p:cNvSpPr txBox="1">
            <a:spLocks noChangeArrowheads="1"/>
          </p:cNvSpPr>
          <p:nvPr/>
        </p:nvSpPr>
        <p:spPr bwMode="auto">
          <a:xfrm>
            <a:off x="5389458" y="6003207"/>
            <a:ext cx="1777594" cy="707882"/>
          </a:xfrm>
          <a:prstGeom prst="rect">
            <a:avLst/>
          </a:prstGeom>
          <a:noFill/>
          <a:ln w="9525">
            <a:noFill/>
            <a:miter lim="800000"/>
            <a:headEnd/>
            <a:tailEnd/>
          </a:ln>
        </p:spPr>
        <p:txBody>
          <a:bodyPr wrap="square" lIns="91436" tIns="45718" rIns="91436" bIns="45718">
            <a:spAutoFit/>
          </a:bodyPr>
          <a:lstStyle/>
          <a:p>
            <a:r>
              <a:rPr lang="de-DE" sz="1000" b="1" dirty="0"/>
              <a:t>*Winter </a:t>
            </a:r>
            <a:r>
              <a:rPr lang="de-DE" sz="1000" b="1" dirty="0" err="1"/>
              <a:t>storms</a:t>
            </a:r>
            <a:r>
              <a:rPr lang="de-DE" sz="1000" b="1" dirty="0"/>
              <a:t> </a:t>
            </a:r>
            <a:r>
              <a:rPr lang="de-DE" sz="1000" b="1" dirty="0" err="1"/>
              <a:t>include</a:t>
            </a:r>
            <a:r>
              <a:rPr lang="de-DE" sz="1000" b="1" dirty="0"/>
              <a:t> winter </a:t>
            </a:r>
            <a:r>
              <a:rPr lang="de-DE" sz="1000" b="1" dirty="0" err="1"/>
              <a:t>damage</a:t>
            </a:r>
            <a:r>
              <a:rPr lang="de-DE" sz="1000" b="1" dirty="0"/>
              <a:t>, </a:t>
            </a:r>
            <a:r>
              <a:rPr lang="de-DE" sz="1000" b="1" dirty="0" err="1"/>
              <a:t>blizzard</a:t>
            </a:r>
            <a:r>
              <a:rPr lang="de-DE" sz="1000" b="1" dirty="0"/>
              <a:t>, </a:t>
            </a:r>
            <a:r>
              <a:rPr lang="de-DE" sz="1000" b="1" dirty="0" err="1"/>
              <a:t>snow</a:t>
            </a:r>
            <a:r>
              <a:rPr lang="de-DE" sz="1000" b="1" dirty="0"/>
              <a:t> </a:t>
            </a:r>
            <a:r>
              <a:rPr lang="de-DE" sz="1000" b="1" dirty="0" err="1"/>
              <a:t>storm</a:t>
            </a:r>
            <a:r>
              <a:rPr lang="de-DE" sz="1000" b="1" dirty="0"/>
              <a:t> </a:t>
            </a:r>
            <a:r>
              <a:rPr lang="de-DE" sz="1000" b="1" dirty="0" err="1"/>
              <a:t>and</a:t>
            </a:r>
            <a:r>
              <a:rPr lang="de-DE" sz="1000" b="1" dirty="0"/>
              <a:t> </a:t>
            </a:r>
            <a:r>
              <a:rPr lang="de-DE" sz="1000" b="1" dirty="0" err="1"/>
              <a:t>cold</a:t>
            </a:r>
            <a:r>
              <a:rPr lang="de-DE" sz="1000" b="1" dirty="0"/>
              <a:t> </a:t>
            </a:r>
            <a:r>
              <a:rPr lang="de-DE" sz="1000" b="1" dirty="0" err="1"/>
              <a:t>wave</a:t>
            </a:r>
            <a:endParaRPr lang="de-DE" sz="1000" b="1" dirty="0"/>
          </a:p>
        </p:txBody>
      </p:sp>
      <p:sp>
        <p:nvSpPr>
          <p:cNvPr id="18" name="Text Box 17"/>
          <p:cNvSpPr txBox="1">
            <a:spLocks noChangeArrowheads="1"/>
          </p:cNvSpPr>
          <p:nvPr/>
        </p:nvSpPr>
        <p:spPr bwMode="auto">
          <a:xfrm>
            <a:off x="367206" y="1171336"/>
            <a:ext cx="8467983" cy="646327"/>
          </a:xfrm>
          <a:prstGeom prst="rect">
            <a:avLst/>
          </a:prstGeom>
          <a:solidFill>
            <a:srgbClr val="225A7A"/>
          </a:solidFill>
          <a:ln w="9525" algn="ctr">
            <a:noFill/>
            <a:miter lim="800000"/>
            <a:headEnd/>
            <a:tailEnd/>
          </a:ln>
          <a:effectLst/>
        </p:spPr>
        <p:txBody>
          <a:bodyPr wrap="square" lIns="91436" tIns="45718" rIns="91436" bIns="45718">
            <a:spAutoFit/>
          </a:bodyPr>
          <a:lstStyle/>
          <a:p>
            <a:pPr algn="ctr">
              <a:defRPr/>
            </a:pPr>
            <a:r>
              <a:rPr lang="en-US" b="1" dirty="0">
                <a:solidFill>
                  <a:schemeClr val="bg1"/>
                </a:solidFill>
              </a:rPr>
              <a:t>Overall losses </a:t>
            </a:r>
            <a:r>
              <a:rPr lang="en-US" b="1" dirty="0" smtClean="0">
                <a:solidFill>
                  <a:schemeClr val="bg1"/>
                </a:solidFill>
              </a:rPr>
              <a:t>in 2014 totaled $3.7B; </a:t>
            </a:r>
            <a:r>
              <a:rPr lang="en-US" b="1" dirty="0">
                <a:solidFill>
                  <a:schemeClr val="bg1"/>
                </a:solidFill>
              </a:rPr>
              <a:t>Insured losses totaled </a:t>
            </a:r>
            <a:r>
              <a:rPr lang="en-US" b="1" dirty="0" smtClean="0">
                <a:solidFill>
                  <a:schemeClr val="bg1"/>
                </a:solidFill>
              </a:rPr>
              <a:t>$ 2.4B</a:t>
            </a:r>
          </a:p>
          <a:p>
            <a:pPr algn="ctr">
              <a:defRPr/>
            </a:pPr>
            <a:r>
              <a:rPr lang="en-US" b="1" i="1" dirty="0" smtClean="0">
                <a:solidFill>
                  <a:srgbClr val="FF0000"/>
                </a:solidFill>
              </a:rPr>
              <a:t>Preliminary figures for 2015 suggest $2.3B in insured winter storm losses</a:t>
            </a:r>
            <a:r>
              <a:rPr lang="en-US" b="1" dirty="0" smtClean="0">
                <a:solidFill>
                  <a:srgbClr val="FF0000"/>
                </a:solidFill>
              </a:rPr>
              <a:t>.</a:t>
            </a:r>
            <a:endParaRPr lang="en-US" b="1" dirty="0">
              <a:solidFill>
                <a:srgbClr val="FF0000"/>
              </a:solidFill>
            </a:endParaRPr>
          </a:p>
        </p:txBody>
      </p:sp>
      <p:sp>
        <p:nvSpPr>
          <p:cNvPr id="15" name="TextBox 14"/>
          <p:cNvSpPr txBox="1"/>
          <p:nvPr/>
        </p:nvSpPr>
        <p:spPr>
          <a:xfrm>
            <a:off x="8433033" y="6464868"/>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105</a:t>
            </a:fld>
            <a:endParaRPr lang="en-US" sz="1000" dirty="0">
              <a:solidFill>
                <a:schemeClr val="accent4">
                  <a:lumMod val="75000"/>
                </a:schemeClr>
              </a:solidFill>
            </a:endParaRPr>
          </a:p>
        </p:txBody>
      </p:sp>
      <p:pic>
        <p:nvPicPr>
          <p:cNvPr id="3" name="Picture 2"/>
          <p:cNvPicPr>
            <a:picLocks noChangeAspect="1" noChangeArrowheads="1"/>
          </p:cNvPicPr>
          <p:nvPr/>
        </p:nvPicPr>
        <p:blipFill>
          <a:blip r:embed="rId4" cstate="screen"/>
          <a:srcRect/>
          <a:stretch>
            <a:fillRect/>
          </a:stretch>
        </p:blipFill>
        <p:spPr bwMode="auto">
          <a:xfrm>
            <a:off x="0" y="2218388"/>
            <a:ext cx="7503326" cy="3764045"/>
          </a:xfrm>
          <a:prstGeom prst="rect">
            <a:avLst/>
          </a:prstGeom>
          <a:noFill/>
          <a:ln w="9525">
            <a:noFill/>
            <a:miter lim="800000"/>
            <a:headEnd/>
            <a:tailEnd/>
          </a:ln>
          <a:effectLst/>
        </p:spPr>
      </p:pic>
      <p:sp>
        <p:nvSpPr>
          <p:cNvPr id="22" name="Text Box 49"/>
          <p:cNvSpPr txBox="1">
            <a:spLocks noChangeArrowheads="1"/>
          </p:cNvSpPr>
          <p:nvPr/>
        </p:nvSpPr>
        <p:spPr bwMode="auto">
          <a:xfrm>
            <a:off x="336243" y="6464868"/>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24" name="Textfeld 9"/>
          <p:cNvSpPr txBox="1"/>
          <p:nvPr/>
        </p:nvSpPr>
        <p:spPr bwMode="auto">
          <a:xfrm>
            <a:off x="0" y="1869214"/>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Tree>
    <p:custDataLst>
      <p:tags r:id="rId1"/>
    </p:custDataLst>
    <p:extLst>
      <p:ext uri="{BB962C8B-B14F-4D97-AF65-F5344CB8AC3E}">
        <p14:creationId xmlns:p14="http://schemas.microsoft.com/office/powerpoint/2010/main" val="140403889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106</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113051" name="Chart" r:id="rId4" imgW="8420114" imgH="3371773" progId="MSGraph.Chart.8">
                  <p:embed followColorScheme="full"/>
                </p:oleObj>
              </mc:Choice>
              <mc:Fallback>
                <p:oleObj name="Chart" r:id="rId4" imgW="8420114" imgH="3371773"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err="1" smtClean="0">
                <a:solidFill>
                  <a:srgbClr val="FFFFFF"/>
                </a:solidFill>
              </a:rPr>
              <a:t>Superstorm</a:t>
            </a:r>
            <a:r>
              <a:rPr lang="en-US" sz="2400" b="1" dirty="0" smtClean="0">
                <a:solidFill>
                  <a:srgbClr val="FFFFFF"/>
                </a:solidFill>
              </a:rPr>
              <a:t>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2013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1751667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
          <p:cNvGraphicFramePr>
            <a:graphicFrameLocks/>
          </p:cNvGraphicFramePr>
          <p:nvPr>
            <p:extLst>
              <p:ext uri="{D42A27DB-BD31-4B8C-83A1-F6EECF244321}">
                <p14:modId xmlns:p14="http://schemas.microsoft.com/office/powerpoint/2010/main" val="1214554190"/>
              </p:ext>
            </p:extLst>
          </p:nvPr>
        </p:nvGraphicFramePr>
        <p:xfrm>
          <a:off x="230186" y="1962151"/>
          <a:ext cx="8651876" cy="3746498"/>
        </p:xfrm>
        <a:graphic>
          <a:graphicData uri="http://schemas.openxmlformats.org/drawingml/2006/table">
            <a:tbl>
              <a:tblPr>
                <a:effectLst/>
              </a:tblPr>
              <a:tblGrid>
                <a:gridCol w="1970863"/>
                <a:gridCol w="1334125"/>
                <a:gridCol w="1334125"/>
                <a:gridCol w="1971120"/>
                <a:gridCol w="2041643"/>
              </a:tblGrid>
              <a:tr h="5043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0" dirty="0" smtClean="0">
                          <a:solidFill>
                            <a:srgbClr val="FFFFFF"/>
                          </a:solidFill>
                          <a:latin typeface="Arial" charset="0"/>
                        </a:rPr>
                        <a:t>As of January, 2015</a:t>
                      </a:r>
                      <a:endParaRPr lang="en-US" sz="12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Severe</a:t>
                      </a:r>
                      <a:br>
                        <a:rPr kumimoji="0" lang="en-US" sz="1200" b="0" i="0" u="none" strike="noStrike" cap="none" normalizeH="0" baseline="0" dirty="0" smtClean="0">
                          <a:ln>
                            <a:noFill/>
                          </a:ln>
                          <a:solidFill>
                            <a:schemeClr val="tx1"/>
                          </a:solidFill>
                          <a:effectLst/>
                          <a:latin typeface="Arial" charset="0"/>
                        </a:rPr>
                      </a:br>
                      <a:r>
                        <a:rPr kumimoji="0" lang="en-US" sz="1200" b="0"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62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98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12,300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8049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Winter Storm, winter damage, cold wave, snow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3,700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Flood, flash flood, storm surge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1,800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Earthquake &amp; Geophysical, landslides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45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750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95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3006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25,000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5" name="TextBox 4"/>
          <p:cNvSpPr txBox="1"/>
          <p:nvPr/>
        </p:nvSpPr>
        <p:spPr>
          <a:xfrm>
            <a:off x="8357508" y="630554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107</a:t>
            </a:fld>
            <a:endParaRPr lang="en-US" sz="1000" dirty="0">
              <a:solidFill>
                <a:schemeClr val="accent4">
                  <a:lumMod val="75000"/>
                </a:schemeClr>
              </a:solidFill>
            </a:endParaRPr>
          </a:p>
        </p:txBody>
      </p:sp>
      <p:sp>
        <p:nvSpPr>
          <p:cNvPr id="9" name="Title 8"/>
          <p:cNvSpPr>
            <a:spLocks noGrp="1"/>
          </p:cNvSpPr>
          <p:nvPr>
            <p:ph type="title"/>
          </p:nvPr>
        </p:nvSpPr>
        <p:spPr>
          <a:xfrm>
            <a:off x="156297" y="221095"/>
            <a:ext cx="6840000" cy="540000"/>
          </a:xfrm>
        </p:spPr>
        <p:txBody>
          <a:bodyPr/>
          <a:lstStyle/>
          <a:p>
            <a:pPr lvl="0"/>
            <a:r>
              <a:rPr lang="en-US" sz="2800" kern="1200" dirty="0">
                <a:latin typeface="Arial"/>
                <a:ea typeface="Arial Unicode MS"/>
                <a:cs typeface="Arial"/>
              </a:rPr>
              <a:t>Natural </a:t>
            </a:r>
            <a:r>
              <a:rPr lang="en-US" sz="2800" kern="1200" dirty="0" smtClean="0">
                <a:latin typeface="Arial"/>
                <a:ea typeface="Arial Unicode MS"/>
                <a:cs typeface="Arial"/>
              </a:rPr>
              <a:t>Disaster Losses </a:t>
            </a:r>
            <a:r>
              <a:rPr lang="en-US" sz="2800" kern="1200" dirty="0">
                <a:latin typeface="Arial"/>
                <a:ea typeface="Arial Unicode MS"/>
                <a:cs typeface="Arial"/>
              </a:rPr>
              <a:t>in the </a:t>
            </a:r>
            <a:r>
              <a:rPr lang="en-US" sz="2800" kern="1200" dirty="0" smtClean="0">
                <a:latin typeface="Arial"/>
                <a:ea typeface="Arial Unicode MS"/>
                <a:cs typeface="Arial"/>
              </a:rPr>
              <a:t>US, </a:t>
            </a:r>
            <a:r>
              <a:rPr lang="en-US" sz="2800" kern="1200" dirty="0">
                <a:latin typeface="Arial"/>
                <a:ea typeface="Arial Unicode MS"/>
                <a:cs typeface="Arial"/>
              </a:rPr>
              <a:t>2014</a:t>
            </a:r>
            <a:r>
              <a:rPr lang="en-US" sz="2800" kern="1200" dirty="0">
                <a:solidFill>
                  <a:srgbClr val="FF00FF"/>
                </a:solidFill>
                <a:latin typeface="Arial"/>
                <a:ea typeface="Arial Unicode MS"/>
                <a:cs typeface="Arial"/>
              </a:rPr>
              <a:t/>
            </a:r>
            <a:br>
              <a:rPr lang="en-US" sz="2800" kern="1200" dirty="0">
                <a:solidFill>
                  <a:srgbClr val="FF00FF"/>
                </a:solidFill>
                <a:latin typeface="Arial"/>
                <a:ea typeface="Arial Unicode MS"/>
                <a:cs typeface="Arial"/>
              </a:rPr>
            </a:br>
            <a:r>
              <a:rPr lang="en-US" sz="2000" dirty="0"/>
              <a:t>Based on perils </a:t>
            </a:r>
            <a:endParaRPr lang="en-US" sz="3600" dirty="0" smtClean="0"/>
          </a:p>
        </p:txBody>
      </p:sp>
      <p:sp>
        <p:nvSpPr>
          <p:cNvPr id="8" name="TextBox 7"/>
          <p:cNvSpPr txBox="1"/>
          <p:nvPr/>
        </p:nvSpPr>
        <p:spPr bwMode="auto">
          <a:xfrm>
            <a:off x="4682067" y="857251"/>
            <a:ext cx="2802466" cy="207749"/>
          </a:xfrm>
          <a:prstGeom prst="rect">
            <a:avLst/>
          </a:prstGeom>
          <a:noFill/>
          <a:ln w="9525">
            <a:noFill/>
            <a:miter lim="800000"/>
            <a:headEnd/>
            <a:tailEnd/>
          </a:ln>
        </p:spPr>
        <p:txBody>
          <a:bodyPr wrap="square" rtlCol="0">
            <a:spAutoFit/>
          </a:bodyPr>
          <a:lstStyle/>
          <a:p>
            <a:pPr algn="just" eaLnBrk="0" hangingPunct="0">
              <a:buClr>
                <a:srgbClr val="FF3300"/>
              </a:buClr>
            </a:pPr>
            <a:endParaRPr lang="en-US" sz="750" dirty="0">
              <a:solidFill>
                <a:schemeClr val="tx2"/>
              </a:solidFill>
            </a:endParaRPr>
          </a:p>
        </p:txBody>
      </p:sp>
      <p:sp>
        <p:nvSpPr>
          <p:cNvPr id="10" name="Rectangle 4"/>
          <p:cNvSpPr>
            <a:spLocks noChangeArrowheads="1"/>
          </p:cNvSpPr>
          <p:nvPr/>
        </p:nvSpPr>
        <p:spPr bwMode="auto">
          <a:xfrm>
            <a:off x="-230909" y="6245525"/>
            <a:ext cx="8214852" cy="61247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Munich Re.</a:t>
            </a:r>
            <a:endParaRPr lang="en-US" sz="1100" dirty="0">
              <a:solidFill>
                <a:srgbClr val="000000"/>
              </a:solidFill>
              <a:latin typeface="Arial" charset="0"/>
              <a:cs typeface="Arial" charset="0"/>
            </a:endParaRPr>
          </a:p>
        </p:txBody>
      </p:sp>
    </p:spTree>
    <p:custDataLst>
      <p:tags r:id="rId1"/>
    </p:custDataLst>
    <p:extLst>
      <p:ext uri="{BB962C8B-B14F-4D97-AF65-F5344CB8AC3E}">
        <p14:creationId xmlns:p14="http://schemas.microsoft.com/office/powerpoint/2010/main" val="269454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2014</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108</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pic>
        <p:nvPicPr>
          <p:cNvPr id="19457" name="Picture 1"/>
          <p:cNvPicPr>
            <a:picLocks noChangeAspect="1" noChangeArrowheads="1"/>
          </p:cNvPicPr>
          <p:nvPr/>
        </p:nvPicPr>
        <p:blipFill>
          <a:blip r:embed="rId4" cstate="screen"/>
          <a:srcRect/>
          <a:stretch>
            <a:fillRect/>
          </a:stretch>
        </p:blipFill>
        <p:spPr bwMode="auto">
          <a:xfrm>
            <a:off x="82537" y="2075940"/>
            <a:ext cx="8249583" cy="4138405"/>
          </a:xfrm>
          <a:prstGeom prst="rect">
            <a:avLst/>
          </a:prstGeom>
          <a:noFill/>
          <a:ln w="9525">
            <a:noFill/>
            <a:miter lim="800000"/>
            <a:headEnd/>
            <a:tailEnd/>
          </a:ln>
          <a:effectLst/>
        </p:spPr>
      </p:pic>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2014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014539" y="1656826"/>
            <a:ext cx="3691878" cy="1712175"/>
          </a:xfrm>
          <a:prstGeom prst="wedgeRectCallout">
            <a:avLst>
              <a:gd name="adj1" fmla="val 90615"/>
              <a:gd name="adj2" fmla="val 876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2008-2014 has been the most expensive on record for insured losses from “Convective Events” (severe thunderstorms, tornado, hail, lightning and flash flood)</a:t>
            </a:r>
            <a:endParaRPr lang="en-US" b="1" dirty="0">
              <a:solidFill>
                <a:schemeClr val="bg1"/>
              </a:solidFill>
            </a:endParaRPr>
          </a:p>
        </p:txBody>
      </p:sp>
    </p:spTree>
    <p:custDataLst>
      <p:tags r:id="rId1"/>
    </p:custDataLst>
    <p:extLst>
      <p:ext uri="{BB962C8B-B14F-4D97-AF65-F5344CB8AC3E}">
        <p14:creationId xmlns:p14="http://schemas.microsoft.com/office/powerpoint/2010/main" val="2519567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4" cstate="screen"/>
          <a:srcRect/>
          <a:stretch>
            <a:fillRect/>
          </a:stretch>
        </p:blipFill>
        <p:spPr bwMode="auto">
          <a:xfrm>
            <a:off x="140530" y="2260431"/>
            <a:ext cx="6396749" cy="3208930"/>
          </a:xfrm>
          <a:prstGeom prst="rect">
            <a:avLst/>
          </a:prstGeom>
          <a:noFill/>
          <a:ln w="9525">
            <a:noFill/>
            <a:miter lim="800000"/>
            <a:headEnd/>
            <a:tailEnd/>
          </a:ln>
          <a:effectLst/>
        </p:spPr>
      </p:pic>
      <p:sp>
        <p:nvSpPr>
          <p:cNvPr id="20" name="Titel 26"/>
          <p:cNvSpPr>
            <a:spLocks noGrp="1"/>
          </p:cNvSpPr>
          <p:nvPr>
            <p:ph type="title"/>
          </p:nvPr>
        </p:nvSpPr>
        <p:spPr>
          <a:xfrm>
            <a:off x="219274" y="178794"/>
            <a:ext cx="8609510" cy="795370"/>
          </a:xfrm>
        </p:spPr>
        <p:txBody>
          <a:bodyPr/>
          <a:lstStyle/>
          <a:p>
            <a:pPr lvl="0"/>
            <a:r>
              <a:rPr lang="de-DE" dirty="0"/>
              <a:t>Loss events in the </a:t>
            </a:r>
            <a:r>
              <a:rPr lang="de-DE" dirty="0" smtClean="0"/>
              <a:t>US, </a:t>
            </a:r>
            <a:r>
              <a:rPr lang="de-DE" dirty="0"/>
              <a:t>1980 – 2014</a:t>
            </a:r>
            <a:br>
              <a:rPr lang="de-DE" dirty="0"/>
            </a:br>
            <a:r>
              <a:rPr lang="en-US" sz="2000" dirty="0"/>
              <a:t>Number of events </a:t>
            </a:r>
            <a:endParaRPr lang="de-DE" sz="2000" dirty="0">
              <a:solidFill>
                <a:srgbClr val="4D4E53"/>
              </a:solidFill>
            </a:endParaRPr>
          </a:p>
        </p:txBody>
      </p:sp>
      <p:sp>
        <p:nvSpPr>
          <p:cNvPr id="28" name="TextBox 27"/>
          <p:cNvSpPr txBox="1"/>
          <p:nvPr/>
        </p:nvSpPr>
        <p:spPr>
          <a:xfrm>
            <a:off x="8350713" y="6312543"/>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109</a:t>
            </a:fld>
            <a:endParaRPr lang="en-US" sz="1000" dirty="0">
              <a:solidFill>
                <a:schemeClr val="accent4">
                  <a:lumMod val="75000"/>
                </a:schemeClr>
              </a:solidFill>
            </a:endParaRPr>
          </a:p>
        </p:txBody>
      </p:sp>
      <p:grpSp>
        <p:nvGrpSpPr>
          <p:cNvPr id="2" name="Gruppieren 5"/>
          <p:cNvGrpSpPr/>
          <p:nvPr/>
        </p:nvGrpSpPr>
        <p:grpSpPr>
          <a:xfrm>
            <a:off x="7173624" y="2045281"/>
            <a:ext cx="1782382" cy="2626018"/>
            <a:chOff x="759170" y="5824703"/>
            <a:chExt cx="1782382" cy="2626017"/>
          </a:xfrm>
        </p:grpSpPr>
        <p:grpSp>
          <p:nvGrpSpPr>
            <p:cNvPr id="3" name="Gruppieren 37"/>
            <p:cNvGrpSpPr/>
            <p:nvPr/>
          </p:nvGrpSpPr>
          <p:grpSpPr>
            <a:xfrm>
              <a:off x="759170" y="6408869"/>
              <a:ext cx="1782382" cy="861774"/>
              <a:chOff x="5310930" y="3565430"/>
              <a:chExt cx="1782382" cy="861774"/>
            </a:xfrm>
          </p:grpSpPr>
          <p:sp>
            <p:nvSpPr>
              <p:cNvPr id="65" name="Text Box 34"/>
              <p:cNvSpPr txBox="1">
                <a:spLocks noChangeArrowheads="1"/>
              </p:cNvSpPr>
              <p:nvPr/>
            </p:nvSpPr>
            <p:spPr bwMode="auto">
              <a:xfrm>
                <a:off x="5398507" y="3565430"/>
                <a:ext cx="1694805" cy="861774"/>
              </a:xfrm>
              <a:prstGeom prst="rect">
                <a:avLst/>
              </a:prstGeom>
              <a:noFill/>
              <a:ln w="9525">
                <a:noFill/>
                <a:miter lim="800000"/>
                <a:headEnd/>
                <a:tailEnd/>
              </a:ln>
            </p:spPr>
            <p:txBody>
              <a:bodyPr wrap="square">
                <a:spAutoFit/>
              </a:bodyPr>
              <a:lstStyle/>
              <a:p>
                <a:pPr>
                  <a:lnSpc>
                    <a:spcPct val="100000"/>
                  </a:lnSpc>
                </a:pPr>
                <a:r>
                  <a:rPr lang="en-GB" sz="1000" b="1" dirty="0"/>
                  <a:t>Meteorological</a:t>
                </a:r>
                <a:r>
                  <a:rPr lang="en-GB" sz="1000" dirty="0"/>
                  <a:t> </a:t>
                </a:r>
                <a:r>
                  <a:rPr lang="en-GB" sz="1000" b="1" dirty="0"/>
                  <a:t>events</a:t>
                </a:r>
              </a:p>
              <a:p>
                <a:pPr>
                  <a:lnSpc>
                    <a:spcPct val="100000"/>
                  </a:lnSpc>
                </a:pPr>
                <a:r>
                  <a:rPr lang="en-GB" sz="1000" dirty="0"/>
                  <a:t>(Tropical storm, </a:t>
                </a:r>
                <a:r>
                  <a:rPr lang="en-GB" sz="1000" dirty="0" err="1"/>
                  <a:t>extratropical</a:t>
                </a:r>
                <a:r>
                  <a:rPr lang="en-GB" sz="1000" dirty="0"/>
                  <a:t> storm, convective storm, </a:t>
                </a:r>
              </a:p>
              <a:p>
                <a:pPr>
                  <a:lnSpc>
                    <a:spcPct val="100000"/>
                  </a:lnSpc>
                </a:pPr>
                <a:r>
                  <a:rPr lang="en-GB" sz="1000" dirty="0"/>
                  <a:t>local storm)</a:t>
                </a:r>
              </a:p>
            </p:txBody>
          </p:sp>
          <p:sp>
            <p:nvSpPr>
              <p:cNvPr id="66" name="Rectangle 29"/>
              <p:cNvSpPr>
                <a:spLocks noChangeArrowheads="1"/>
              </p:cNvSpPr>
              <p:nvPr/>
            </p:nvSpPr>
            <p:spPr bwMode="auto">
              <a:xfrm>
                <a:off x="5310930" y="3632508"/>
                <a:ext cx="108000" cy="108000"/>
              </a:xfrm>
              <a:prstGeom prst="rect">
                <a:avLst/>
              </a:prstGeom>
              <a:solidFill>
                <a:srgbClr val="2B7299"/>
              </a:solidFill>
              <a:ln w="9525">
                <a:solidFill>
                  <a:srgbClr val="4D4E53"/>
                </a:solidFill>
                <a:miter lim="800000"/>
                <a:headEnd/>
                <a:tailEnd/>
              </a:ln>
            </p:spPr>
            <p:txBody>
              <a:bodyPr wrap="none" anchor="ctr"/>
              <a:lstStyle/>
              <a:p>
                <a:endParaRPr lang="de-DE" sz="1000" dirty="0"/>
              </a:p>
            </p:txBody>
          </p:sp>
        </p:grpSp>
        <p:grpSp>
          <p:nvGrpSpPr>
            <p:cNvPr id="4" name="Gruppieren 40"/>
            <p:cNvGrpSpPr/>
            <p:nvPr/>
          </p:nvGrpSpPr>
          <p:grpSpPr>
            <a:xfrm>
              <a:off x="759170" y="7279642"/>
              <a:ext cx="1519989" cy="553998"/>
              <a:chOff x="3219729" y="5160323"/>
              <a:chExt cx="1519989" cy="553998"/>
            </a:xfrm>
          </p:grpSpPr>
          <p:sp>
            <p:nvSpPr>
              <p:cNvPr id="63" name="Text Box 35"/>
              <p:cNvSpPr txBox="1">
                <a:spLocks noChangeArrowheads="1"/>
              </p:cNvSpPr>
              <p:nvPr/>
            </p:nvSpPr>
            <p:spPr bwMode="auto">
              <a:xfrm>
                <a:off x="3307306" y="5160323"/>
                <a:ext cx="1432412" cy="553998"/>
              </a:xfrm>
              <a:prstGeom prst="rect">
                <a:avLst/>
              </a:prstGeom>
              <a:noFill/>
              <a:ln w="9525">
                <a:noFill/>
                <a:miter lim="800000"/>
                <a:headEnd/>
                <a:tailEnd/>
              </a:ln>
            </p:spPr>
            <p:txBody>
              <a:bodyPr wrap="square">
                <a:spAutoFit/>
              </a:bodyPr>
              <a:lstStyle/>
              <a:p>
                <a:pPr>
                  <a:lnSpc>
                    <a:spcPct val="100000"/>
                  </a:lnSpc>
                </a:pPr>
                <a:r>
                  <a:rPr lang="de-DE" sz="1000" b="1" dirty="0"/>
                  <a:t>Hydrological</a:t>
                </a:r>
                <a:r>
                  <a:rPr lang="de-DE" sz="1000" dirty="0"/>
                  <a:t> </a:t>
                </a:r>
                <a:r>
                  <a:rPr lang="de-DE" sz="1000" b="1" dirty="0" err="1"/>
                  <a:t>events</a:t>
                </a:r>
                <a:endParaRPr lang="de-DE" sz="1000" b="1" dirty="0"/>
              </a:p>
              <a:p>
                <a:pPr>
                  <a:lnSpc>
                    <a:spcPct val="100000"/>
                  </a:lnSpc>
                </a:pPr>
                <a:r>
                  <a:rPr lang="de-DE" sz="1000" dirty="0"/>
                  <a:t>(</a:t>
                </a:r>
                <a:r>
                  <a:rPr lang="de-DE" sz="1000" dirty="0" err="1"/>
                  <a:t>Flood</a:t>
                </a:r>
                <a:r>
                  <a:rPr lang="de-DE" sz="1000" dirty="0"/>
                  <a:t>, </a:t>
                </a:r>
              </a:p>
              <a:p>
                <a:pPr>
                  <a:lnSpc>
                    <a:spcPct val="100000"/>
                  </a:lnSpc>
                </a:pPr>
                <a:r>
                  <a:rPr lang="de-DE" sz="1000" dirty="0" err="1"/>
                  <a:t>mass</a:t>
                </a:r>
                <a:r>
                  <a:rPr lang="de-DE" sz="1000" dirty="0"/>
                  <a:t> </a:t>
                </a:r>
                <a:r>
                  <a:rPr lang="de-DE" sz="1000" dirty="0" err="1"/>
                  <a:t>movement</a:t>
                </a:r>
                <a:r>
                  <a:rPr lang="de-DE" sz="1000" dirty="0"/>
                  <a:t>)</a:t>
                </a:r>
              </a:p>
            </p:txBody>
          </p:sp>
          <p:sp>
            <p:nvSpPr>
              <p:cNvPr id="64" name="Rectangle 30"/>
              <p:cNvSpPr>
                <a:spLocks noChangeArrowheads="1"/>
              </p:cNvSpPr>
              <p:nvPr/>
            </p:nvSpPr>
            <p:spPr bwMode="auto">
              <a:xfrm>
                <a:off x="3219729" y="5229332"/>
                <a:ext cx="108000" cy="108000"/>
              </a:xfrm>
              <a:prstGeom prst="rect">
                <a:avLst/>
              </a:prstGeom>
              <a:solidFill>
                <a:srgbClr val="00B050"/>
              </a:solidFill>
              <a:ln w="9525">
                <a:solidFill>
                  <a:srgbClr val="4D4E53"/>
                </a:solidFill>
                <a:miter lim="800000"/>
                <a:headEnd/>
                <a:tailEnd/>
              </a:ln>
            </p:spPr>
            <p:txBody>
              <a:bodyPr wrap="none" anchor="ctr"/>
              <a:lstStyle/>
              <a:p>
                <a:endParaRPr lang="de-DE" sz="1000" dirty="0"/>
              </a:p>
            </p:txBody>
          </p:sp>
        </p:grpSp>
        <p:grpSp>
          <p:nvGrpSpPr>
            <p:cNvPr id="5" name="Gruppieren 43"/>
            <p:cNvGrpSpPr/>
            <p:nvPr/>
          </p:nvGrpSpPr>
          <p:grpSpPr>
            <a:xfrm>
              <a:off x="759170" y="7896722"/>
              <a:ext cx="1655160" cy="553998"/>
              <a:chOff x="2677079" y="6567977"/>
              <a:chExt cx="1261870" cy="553998"/>
            </a:xfrm>
          </p:grpSpPr>
          <p:sp>
            <p:nvSpPr>
              <p:cNvPr id="61" name="Text Box 33"/>
              <p:cNvSpPr txBox="1">
                <a:spLocks noChangeArrowheads="1"/>
              </p:cNvSpPr>
              <p:nvPr/>
            </p:nvSpPr>
            <p:spPr bwMode="auto">
              <a:xfrm>
                <a:off x="2743845" y="6567977"/>
                <a:ext cx="1195104" cy="553998"/>
              </a:xfrm>
              <a:prstGeom prst="rect">
                <a:avLst/>
              </a:prstGeom>
              <a:noFill/>
              <a:ln w="9525">
                <a:noFill/>
                <a:miter lim="800000"/>
                <a:headEnd/>
                <a:tailEnd/>
              </a:ln>
            </p:spPr>
            <p:txBody>
              <a:bodyPr wrap="square">
                <a:spAutoFit/>
              </a:bodyPr>
              <a:lstStyle/>
              <a:p>
                <a:pPr>
                  <a:lnSpc>
                    <a:spcPct val="100000"/>
                  </a:lnSpc>
                </a:pPr>
                <a:r>
                  <a:rPr lang="de-DE" sz="1000" b="1" dirty="0" err="1"/>
                  <a:t>Climatological</a:t>
                </a:r>
                <a:r>
                  <a:rPr lang="de-DE" sz="1000" dirty="0"/>
                  <a:t> </a:t>
                </a:r>
                <a:r>
                  <a:rPr lang="de-DE" sz="1000" b="1" dirty="0" err="1"/>
                  <a:t>events</a:t>
                </a:r>
                <a:r>
                  <a:rPr lang="de-DE" sz="1000" dirty="0"/>
                  <a:t/>
                </a:r>
                <a:br>
                  <a:rPr lang="de-DE" sz="1000" dirty="0"/>
                </a:br>
                <a:r>
                  <a:rPr lang="de-DE" sz="1000" dirty="0"/>
                  <a:t>(Extreme </a:t>
                </a:r>
                <a:r>
                  <a:rPr lang="de-DE" sz="1000" dirty="0" err="1"/>
                  <a:t>temperature</a:t>
                </a:r>
                <a:r>
                  <a:rPr lang="de-DE" sz="1000" dirty="0"/>
                  <a:t>, </a:t>
                </a:r>
              </a:p>
              <a:p>
                <a:pPr>
                  <a:lnSpc>
                    <a:spcPct val="100000"/>
                  </a:lnSpc>
                </a:pPr>
                <a:r>
                  <a:rPr lang="de-DE" sz="1000" dirty="0" err="1"/>
                  <a:t>drought</a:t>
                </a:r>
                <a:r>
                  <a:rPr lang="de-DE" sz="1000" dirty="0"/>
                  <a:t>, </a:t>
                </a:r>
                <a:r>
                  <a:rPr lang="de-DE" sz="1000" dirty="0" err="1"/>
                  <a:t>forest</a:t>
                </a:r>
                <a:r>
                  <a:rPr lang="de-DE" sz="1000" dirty="0"/>
                  <a:t> </a:t>
                </a:r>
                <a:r>
                  <a:rPr lang="de-DE" sz="1000" dirty="0" err="1"/>
                  <a:t>fire</a:t>
                </a:r>
                <a:r>
                  <a:rPr lang="de-DE" sz="1000" dirty="0"/>
                  <a:t>)</a:t>
                </a:r>
              </a:p>
            </p:txBody>
          </p:sp>
          <p:sp>
            <p:nvSpPr>
              <p:cNvPr id="62" name="Rectangle 31"/>
              <p:cNvSpPr>
                <a:spLocks noChangeArrowheads="1"/>
              </p:cNvSpPr>
              <p:nvPr/>
            </p:nvSpPr>
            <p:spPr bwMode="auto">
              <a:xfrm>
                <a:off x="2677079" y="6640122"/>
                <a:ext cx="82338" cy="108000"/>
              </a:xfrm>
              <a:prstGeom prst="rect">
                <a:avLst/>
              </a:prstGeom>
              <a:solidFill>
                <a:srgbClr val="C00000"/>
              </a:solidFill>
              <a:ln w="9525">
                <a:solidFill>
                  <a:srgbClr val="4D4E53"/>
                </a:solidFill>
                <a:miter lim="800000"/>
                <a:headEnd/>
                <a:tailEnd/>
              </a:ln>
            </p:spPr>
            <p:txBody>
              <a:bodyPr wrap="none" anchor="ctr"/>
              <a:lstStyle/>
              <a:p>
                <a:endParaRPr lang="de-DE" sz="1000" dirty="0">
                  <a:solidFill>
                    <a:srgbClr val="C00000"/>
                  </a:solidFill>
                </a:endParaRPr>
              </a:p>
            </p:txBody>
          </p:sp>
        </p:grpSp>
        <p:grpSp>
          <p:nvGrpSpPr>
            <p:cNvPr id="6" name="Gruppieren 46"/>
            <p:cNvGrpSpPr/>
            <p:nvPr/>
          </p:nvGrpSpPr>
          <p:grpSpPr>
            <a:xfrm>
              <a:off x="760347" y="5824703"/>
              <a:ext cx="1525653" cy="553998"/>
              <a:chOff x="7299756" y="2133759"/>
              <a:chExt cx="1525653" cy="553998"/>
            </a:xfrm>
          </p:grpSpPr>
          <p:sp>
            <p:nvSpPr>
              <p:cNvPr id="59" name="Text Box 32"/>
              <p:cNvSpPr txBox="1">
                <a:spLocks noChangeArrowheads="1"/>
              </p:cNvSpPr>
              <p:nvPr/>
            </p:nvSpPr>
            <p:spPr bwMode="auto">
              <a:xfrm>
                <a:off x="7384525" y="2133759"/>
                <a:ext cx="1440884" cy="553998"/>
              </a:xfrm>
              <a:prstGeom prst="rect">
                <a:avLst/>
              </a:prstGeom>
              <a:noFill/>
              <a:ln w="9525">
                <a:noFill/>
                <a:miter lim="800000"/>
                <a:headEnd/>
                <a:tailEnd/>
              </a:ln>
            </p:spPr>
            <p:txBody>
              <a:bodyPr wrap="square">
                <a:spAutoFit/>
              </a:bodyPr>
              <a:lstStyle/>
              <a:p>
                <a:pPr>
                  <a:lnSpc>
                    <a:spcPct val="100000"/>
                  </a:lnSpc>
                </a:pPr>
                <a:r>
                  <a:rPr lang="en-GB" sz="1000" b="1" dirty="0"/>
                  <a:t>Geophysical</a:t>
                </a:r>
                <a:r>
                  <a:rPr lang="en-GB" sz="1000" dirty="0"/>
                  <a:t> </a:t>
                </a:r>
                <a:r>
                  <a:rPr lang="en-GB" sz="1000" b="1" dirty="0"/>
                  <a:t>events</a:t>
                </a:r>
                <a:r>
                  <a:rPr lang="en-GB" sz="1000" dirty="0"/>
                  <a:t/>
                </a:r>
                <a:br>
                  <a:rPr lang="en-GB" sz="1000" dirty="0"/>
                </a:br>
                <a:r>
                  <a:rPr lang="en-GB" sz="1000" dirty="0"/>
                  <a:t>(Earthquake, tsunami, </a:t>
                </a:r>
                <a:br>
                  <a:rPr lang="en-GB" sz="1000" dirty="0"/>
                </a:br>
                <a:r>
                  <a:rPr lang="en-GB" sz="1000" dirty="0"/>
                  <a:t>volcanic activity)</a:t>
                </a:r>
              </a:p>
            </p:txBody>
          </p:sp>
          <p:sp>
            <p:nvSpPr>
              <p:cNvPr id="60" name="Rectangle 28"/>
              <p:cNvSpPr>
                <a:spLocks noChangeArrowheads="1"/>
              </p:cNvSpPr>
              <p:nvPr/>
            </p:nvSpPr>
            <p:spPr bwMode="auto">
              <a:xfrm>
                <a:off x="7299756" y="2206175"/>
                <a:ext cx="108000" cy="108000"/>
              </a:xfrm>
              <a:prstGeom prst="rect">
                <a:avLst/>
              </a:prstGeom>
              <a:solidFill>
                <a:schemeClr val="accent6"/>
              </a:solidFill>
              <a:ln w="9525">
                <a:solidFill>
                  <a:srgbClr val="4D4E53"/>
                </a:solidFill>
                <a:miter lim="800000"/>
                <a:headEnd/>
                <a:tailEnd/>
              </a:ln>
            </p:spPr>
            <p:txBody>
              <a:bodyPr wrap="none" anchor="ctr"/>
              <a:lstStyle/>
              <a:p>
                <a:endParaRPr lang="de-DE" sz="1000" dirty="0"/>
              </a:p>
            </p:txBody>
          </p:sp>
        </p:grpSp>
      </p:grpSp>
      <p:sp>
        <p:nvSpPr>
          <p:cNvPr id="67" name="Textfeld 18"/>
          <p:cNvSpPr txBox="1"/>
          <p:nvPr/>
        </p:nvSpPr>
        <p:spPr bwMode="auto">
          <a:xfrm>
            <a:off x="140529" y="1417241"/>
            <a:ext cx="2086538"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25A7A"/>
                </a:solidFill>
              </a:rPr>
              <a:t>Number of Events</a:t>
            </a:r>
            <a:endParaRPr lang="de-DE" sz="1600" b="1" dirty="0">
              <a:solidFill>
                <a:srgbClr val="225A7A"/>
              </a:solidFill>
            </a:endParaRPr>
          </a:p>
        </p:txBody>
      </p:sp>
      <p:sp>
        <p:nvSpPr>
          <p:cNvPr id="68" name="Textfeld 24"/>
          <p:cNvSpPr txBox="1"/>
          <p:nvPr/>
        </p:nvSpPr>
        <p:spPr>
          <a:xfrm>
            <a:off x="6497381" y="4961123"/>
            <a:ext cx="360000" cy="246217"/>
          </a:xfrm>
          <a:prstGeom prst="rect">
            <a:avLst/>
          </a:prstGeom>
          <a:solidFill>
            <a:srgbClr val="C00000"/>
          </a:solidFill>
          <a:effectLst/>
        </p:spPr>
        <p:txBody>
          <a:bodyPr wrap="square" lIns="91436" tIns="45718" rIns="91436" bIns="45718" rtlCol="0">
            <a:spAutoFit/>
          </a:bodyPr>
          <a:lstStyle/>
          <a:p>
            <a:pPr algn="ctr"/>
            <a:r>
              <a:rPr lang="de-DE" sz="1000" b="1" dirty="0">
                <a:solidFill>
                  <a:schemeClr val="bg1"/>
                </a:solidFill>
              </a:rPr>
              <a:t>7</a:t>
            </a:r>
          </a:p>
        </p:txBody>
      </p:sp>
      <p:sp>
        <p:nvSpPr>
          <p:cNvPr id="69" name="Textfeld 39"/>
          <p:cNvSpPr txBox="1"/>
          <p:nvPr/>
        </p:nvSpPr>
        <p:spPr>
          <a:xfrm>
            <a:off x="6497381" y="4641676"/>
            <a:ext cx="360000" cy="246217"/>
          </a:xfrm>
          <a:prstGeom prst="rect">
            <a:avLst/>
          </a:prstGeom>
          <a:solidFill>
            <a:schemeClr val="accent2">
              <a:lumMod val="75000"/>
            </a:schemeClr>
          </a:solidFill>
          <a:effectLst/>
        </p:spPr>
        <p:txBody>
          <a:bodyPr wrap="square" lIns="91436" tIns="45718" rIns="91436" bIns="45718" rtlCol="0">
            <a:spAutoFit/>
          </a:bodyPr>
          <a:lstStyle/>
          <a:p>
            <a:pPr algn="ctr"/>
            <a:r>
              <a:rPr lang="de-DE" sz="1000" b="1" dirty="0">
                <a:solidFill>
                  <a:schemeClr val="bg1"/>
                </a:solidFill>
              </a:rPr>
              <a:t>72</a:t>
            </a:r>
          </a:p>
        </p:txBody>
      </p:sp>
      <p:sp>
        <p:nvSpPr>
          <p:cNvPr id="70" name="Textfeld 40"/>
          <p:cNvSpPr txBox="1"/>
          <p:nvPr/>
        </p:nvSpPr>
        <p:spPr>
          <a:xfrm>
            <a:off x="6497381" y="4322228"/>
            <a:ext cx="360000" cy="246217"/>
          </a:xfrm>
          <a:prstGeom prst="rect">
            <a:avLst/>
          </a:prstGeom>
          <a:solidFill>
            <a:schemeClr val="accent1">
              <a:lumMod val="75000"/>
            </a:schemeClr>
          </a:solidFill>
          <a:effectLst/>
        </p:spPr>
        <p:txBody>
          <a:bodyPr wrap="square" lIns="91436" tIns="45718" rIns="91436" bIns="45718" rtlCol="0">
            <a:spAutoFit/>
          </a:bodyPr>
          <a:lstStyle/>
          <a:p>
            <a:pPr algn="ctr"/>
            <a:r>
              <a:rPr lang="de-DE" sz="1000" b="1" dirty="0">
                <a:solidFill>
                  <a:schemeClr val="bg1"/>
                </a:solidFill>
              </a:rPr>
              <a:t>24</a:t>
            </a:r>
          </a:p>
        </p:txBody>
      </p:sp>
      <p:sp>
        <p:nvSpPr>
          <p:cNvPr id="71" name="Textfeld 41"/>
          <p:cNvSpPr txBox="1"/>
          <p:nvPr/>
        </p:nvSpPr>
        <p:spPr>
          <a:xfrm>
            <a:off x="6497381" y="4002780"/>
            <a:ext cx="360000" cy="246217"/>
          </a:xfrm>
          <a:prstGeom prst="rect">
            <a:avLst/>
          </a:prstGeom>
          <a:solidFill>
            <a:schemeClr val="bg2"/>
          </a:solidFill>
          <a:effectLst/>
        </p:spPr>
        <p:txBody>
          <a:bodyPr wrap="square" lIns="91436" tIns="45718" rIns="91436" bIns="45718" rtlCol="0">
            <a:spAutoFit/>
          </a:bodyPr>
          <a:lstStyle/>
          <a:p>
            <a:pPr algn="ctr"/>
            <a:r>
              <a:rPr lang="de-DE" sz="1000" b="1" dirty="0">
                <a:solidFill>
                  <a:schemeClr val="bg1"/>
                </a:solidFill>
              </a:rPr>
              <a:t>16</a:t>
            </a:r>
          </a:p>
        </p:txBody>
      </p:sp>
      <p:sp>
        <p:nvSpPr>
          <p:cNvPr id="73" name="Text Box 15"/>
          <p:cNvSpPr txBox="1">
            <a:spLocks noChangeArrowheads="1"/>
          </p:cNvSpPr>
          <p:nvPr/>
        </p:nvSpPr>
        <p:spPr bwMode="auto">
          <a:xfrm>
            <a:off x="2798567" y="1294130"/>
            <a:ext cx="1902021" cy="646327"/>
          </a:xfrm>
          <a:prstGeom prst="rect">
            <a:avLst/>
          </a:prstGeom>
          <a:solidFill>
            <a:srgbClr val="2B7299"/>
          </a:solidFill>
          <a:ln w="9525" algn="ctr">
            <a:noFill/>
            <a:miter lim="800000"/>
            <a:headEnd/>
            <a:tailEnd/>
          </a:ln>
        </p:spPr>
        <p:txBody>
          <a:bodyPr wrap="square" lIns="91436" tIns="45718" rIns="91436" bIns="45718">
            <a:spAutoFit/>
          </a:bodyPr>
          <a:lstStyle/>
          <a:p>
            <a:pPr algn="ctr"/>
            <a:r>
              <a:rPr lang="en-US" b="1" dirty="0">
                <a:solidFill>
                  <a:schemeClr val="bg1"/>
                </a:solidFill>
              </a:rPr>
              <a:t>2014 Total:</a:t>
            </a:r>
          </a:p>
          <a:p>
            <a:pPr algn="ctr"/>
            <a:r>
              <a:rPr lang="en-US" dirty="0" smtClean="0">
                <a:solidFill>
                  <a:schemeClr val="bg1"/>
                </a:solidFill>
              </a:rPr>
              <a:t>119 </a:t>
            </a:r>
            <a:r>
              <a:rPr lang="en-US" dirty="0">
                <a:solidFill>
                  <a:schemeClr val="bg1"/>
                </a:solidFill>
              </a:rPr>
              <a:t>Events </a:t>
            </a:r>
          </a:p>
        </p:txBody>
      </p:sp>
      <p:sp>
        <p:nvSpPr>
          <p:cNvPr id="26" name="Text Box 49"/>
          <p:cNvSpPr txBox="1">
            <a:spLocks noChangeArrowheads="1"/>
          </p:cNvSpPr>
          <p:nvPr/>
        </p:nvSpPr>
        <p:spPr bwMode="auto">
          <a:xfrm>
            <a:off x="140530" y="625098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sp>
        <p:nvSpPr>
          <p:cNvPr id="25" name="AutoShape 13"/>
          <p:cNvSpPr>
            <a:spLocks noChangeArrowheads="1"/>
          </p:cNvSpPr>
          <p:nvPr/>
        </p:nvSpPr>
        <p:spPr bwMode="blackWhite">
          <a:xfrm>
            <a:off x="832151" y="2225698"/>
            <a:ext cx="3691878" cy="1151620"/>
          </a:xfrm>
          <a:prstGeom prst="wedgeRectCallout">
            <a:avLst>
              <a:gd name="adj1" fmla="val 77457"/>
              <a:gd name="adj2" fmla="val 3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number of loss events surged from 2006 – 2010, though insured losses remained elevated through 2012</a:t>
            </a:r>
            <a:endParaRPr lang="en-US" b="1" dirty="0">
              <a:solidFill>
                <a:schemeClr val="bg1"/>
              </a:solidFill>
            </a:endParaRPr>
          </a:p>
        </p:txBody>
      </p:sp>
    </p:spTree>
    <p:custDataLst>
      <p:tags r:id="rId1"/>
    </p:custDataLst>
    <p:extLst>
      <p:ext uri="{BB962C8B-B14F-4D97-AF65-F5344CB8AC3E}">
        <p14:creationId xmlns:p14="http://schemas.microsoft.com/office/powerpoint/2010/main" val="3523452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2014:9M combined ratio including M&amp;FG insurers is 97.7;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2386922160"/>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046542" name="Chart" r:id="rId4" imgW="3440391" imgH="1573599" progId="MSGraph.Chart.8">
                  <p:embed followColorScheme="full"/>
                </p:oleObj>
              </mc:Choice>
              <mc:Fallback>
                <p:oleObj name="Chart" r:id="rId4" imgW="3440391" imgH="1573599"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95270"/>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709581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insured losses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110</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totaled US$ 25bn; Insured losses totaled US$ 15.3bn</a:t>
            </a: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Tree>
    <p:custDataLst>
      <p:tags r:id="rId1"/>
    </p:custDataLst>
    <p:extLst>
      <p:ext uri="{BB962C8B-B14F-4D97-AF65-F5344CB8AC3E}">
        <p14:creationId xmlns:p14="http://schemas.microsoft.com/office/powerpoint/2010/main" val="1588447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111</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1953-2015</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111</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347183207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1953-2015*</a:t>
            </a:r>
          </a:p>
        </p:txBody>
      </p:sp>
      <p:graphicFrame>
        <p:nvGraphicFramePr>
          <p:cNvPr id="34818" name="Object 3"/>
          <p:cNvGraphicFramePr>
            <a:graphicFrameLocks noGrp="1"/>
          </p:cNvGraphicFramePr>
          <p:nvPr>
            <p:ph idx="4294967295"/>
            <p:extLst/>
          </p:nvPr>
        </p:nvGraphicFramePr>
        <p:xfrm>
          <a:off x="207963" y="1300163"/>
          <a:ext cx="8559800" cy="4067175"/>
        </p:xfrm>
        <a:graphic>
          <a:graphicData uri="http://schemas.openxmlformats.org/presentationml/2006/ole">
            <mc:AlternateContent xmlns:mc="http://schemas.openxmlformats.org/markup-compatibility/2006">
              <mc:Choice xmlns:v="urn:schemas-microsoft-com:vml" Requires="v">
                <p:oleObj spid="_x0000_s28203017" name="Chart" r:id="rId4" imgW="8600977" imgH="4086315" progId="MSGraph.Chart.8">
                  <p:embed followColorScheme="full"/>
                </p:oleObj>
              </mc:Choice>
              <mc:Fallback>
                <p:oleObj name="Chart" r:id="rId4" imgW="8600977" imgH="4086315" progId="MSGraph.Chart.8">
                  <p:embed followColorScheme="full"/>
                  <p:pic>
                    <p:nvPicPr>
                      <p:cNvPr id="0" name=""/>
                      <p:cNvPicPr preferRelativeResize="0">
                        <a:picLocks noChangeArrowheads="1"/>
                      </p:cNvPicPr>
                      <p:nvPr/>
                    </p:nvPicPr>
                    <p:blipFill>
                      <a:blip r:embed="rId5"/>
                      <a:srcRect/>
                      <a:stretch>
                        <a:fillRect/>
                      </a:stretch>
                    </p:blipFill>
                    <p:spPr bwMode="gray">
                      <a:xfrm>
                        <a:off x="207963" y="1300163"/>
                        <a:ext cx="85598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April 21</a:t>
            </a:r>
            <a:r>
              <a:rPr lang="en-US" sz="1100" dirty="0" smtClean="0">
                <a:solidFill>
                  <a:srgbClr val="000000"/>
                </a:solidFill>
                <a:latin typeface="Arial" charset="0"/>
                <a:cs typeface="Arial" charset="0"/>
              </a:rPr>
              <a:t>, 2015.</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2012-2014</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2,216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1953-2014,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245590"/>
            <a:ext cx="2685175" cy="687938"/>
          </a:xfrm>
          <a:prstGeom prst="wedgeRectCallout">
            <a:avLst>
              <a:gd name="adj1" fmla="val 62082"/>
              <a:gd name="adj2" fmla="val 21548"/>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11 </a:t>
            </a:r>
            <a:r>
              <a:rPr lang="en-US" sz="1600" b="1" dirty="0" smtClean="0">
                <a:solidFill>
                  <a:srgbClr val="FFFFFF"/>
                </a:solidFill>
                <a:latin typeface="Arial" charset="0"/>
                <a:cs typeface="Arial" charset="0"/>
              </a:rPr>
              <a:t>federal disasters </a:t>
            </a:r>
            <a:r>
              <a:rPr lang="en-US" sz="1600" b="1" dirty="0" smtClean="0">
                <a:solidFill>
                  <a:srgbClr val="FFFFFF"/>
                </a:solidFill>
              </a:rPr>
              <a:t>have</a:t>
            </a:r>
            <a:r>
              <a:rPr lang="en-US" sz="1600" b="1" dirty="0" smtClean="0">
                <a:solidFill>
                  <a:srgbClr val="FFFFFF"/>
                </a:solidFill>
                <a:latin typeface="Arial" charset="0"/>
                <a:cs typeface="Arial" charset="0"/>
              </a:rPr>
              <a:t> declared so far </a:t>
            </a:r>
            <a:r>
              <a:rPr lang="en-US" sz="1600" b="1" dirty="0" smtClean="0">
                <a:solidFill>
                  <a:srgbClr val="FFFFFF"/>
                </a:solidFill>
              </a:rPr>
              <a:t>i</a:t>
            </a:r>
            <a:r>
              <a:rPr lang="en-US" sz="1600" b="1" dirty="0" smtClean="0">
                <a:solidFill>
                  <a:srgbClr val="FFFFFF"/>
                </a:solidFill>
                <a:latin typeface="Arial" charset="0"/>
                <a:cs typeface="Arial" charset="0"/>
              </a:rPr>
              <a:t>n 2015*, mostly for winter storms</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112</a:t>
            </a:fld>
            <a:endParaRPr lang="en-US"/>
          </a:p>
        </p:txBody>
      </p:sp>
    </p:spTree>
    <p:extLst>
      <p:ext uri="{BB962C8B-B14F-4D97-AF65-F5344CB8AC3E}">
        <p14:creationId xmlns:p14="http://schemas.microsoft.com/office/powerpoint/2010/main" val="881777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113</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2015: Highest 25 States*</a:t>
            </a:r>
          </a:p>
        </p:txBody>
      </p:sp>
      <p:graphicFrame>
        <p:nvGraphicFramePr>
          <p:cNvPr id="35842" name="Object 3"/>
          <p:cNvGraphicFramePr>
            <a:graphicFrameLocks noGrp="1" noChangeAspect="1"/>
          </p:cNvGraphicFramePr>
          <p:nvPr>
            <p:ph idx="4294967295"/>
            <p:extLst/>
          </p:nvPr>
        </p:nvGraphicFramePr>
        <p:xfrm>
          <a:off x="36513" y="1854200"/>
          <a:ext cx="9075737" cy="4703763"/>
        </p:xfrm>
        <a:graphic>
          <a:graphicData uri="http://schemas.openxmlformats.org/presentationml/2006/ole">
            <mc:AlternateContent xmlns:mc="http://schemas.openxmlformats.org/markup-compatibility/2006">
              <mc:Choice xmlns:v="urn:schemas-microsoft-com:vml" Requires="v">
                <p:oleObj spid="_x0000_s28204041" name="Chart" r:id="rId4" imgW="8820267" imgH="4572222" progId="MSGraph.Chart.8">
                  <p:embed followColorScheme="full"/>
                </p:oleObj>
              </mc:Choice>
              <mc:Fallback>
                <p:oleObj name="Chart" r:id="rId4" imgW="8820267" imgH="4572222" progId="MSGraph.Chart.8">
                  <p:embed followColorScheme="full"/>
                  <p:pic>
                    <p:nvPicPr>
                      <p:cNvPr id="0" name=""/>
                      <p:cNvPicPr>
                        <a:picLocks noChangeAspect="1" noChangeArrowheads="1"/>
                      </p:cNvPicPr>
                      <p:nvPr/>
                    </p:nvPicPr>
                    <p:blipFill>
                      <a:blip r:embed="rId5"/>
                      <a:srcRect/>
                      <a:stretch>
                        <a:fillRect/>
                      </a:stretch>
                    </p:blipFill>
                    <p:spPr bwMode="auto">
                      <a:xfrm>
                        <a:off x="36513" y="1854200"/>
                        <a:ext cx="9075737" cy="470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430338"/>
            <a:ext cx="3366807" cy="1608697"/>
          </a:xfrm>
          <a:prstGeom prst="wedgeRectCallout">
            <a:avLst>
              <a:gd name="adj1" fmla="val -97447"/>
              <a:gd name="adj2" fmla="val 193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a:t>
            </a:r>
            <a:r>
              <a:rPr lang="en-US" b="1" dirty="0" smtClean="0">
                <a:solidFill>
                  <a:srgbClr val="FFFFFF"/>
                </a:solidFill>
              </a:rPr>
              <a:t>Texas</a:t>
            </a:r>
            <a:r>
              <a:rPr lang="en-US" b="1" dirty="0" smtClean="0">
                <a:solidFill>
                  <a:srgbClr val="FFFFFF"/>
                </a:solidFill>
                <a:latin typeface="Arial" charset="0"/>
                <a:cs typeface="Arial" charset="0"/>
              </a:rPr>
              <a:t> has had the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April 10,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533194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114</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2015: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2435460827"/>
              </p:ext>
            </p:extLst>
          </p:nvPr>
        </p:nvGraphicFramePr>
        <p:xfrm>
          <a:off x="26988" y="1790700"/>
          <a:ext cx="9051925" cy="4711700"/>
        </p:xfrm>
        <a:graphic>
          <a:graphicData uri="http://schemas.openxmlformats.org/presentationml/2006/ole">
            <mc:AlternateContent xmlns:mc="http://schemas.openxmlformats.org/markup-compatibility/2006">
              <mc:Choice xmlns:v="urn:schemas-microsoft-com:vml" Requires="v">
                <p:oleObj spid="_x0000_s28205065" name="Chart" r:id="rId4" imgW="8820267" imgH="4590842" progId="MSGraph.Chart.8">
                  <p:embed followColorScheme="full"/>
                </p:oleObj>
              </mc:Choice>
              <mc:Fallback>
                <p:oleObj name="Chart" r:id="rId4" imgW="8820267" imgH="4590842" progId="MSGraph.Chart.8">
                  <p:embed followColorScheme="full"/>
                  <p:pic>
                    <p:nvPicPr>
                      <p:cNvPr id="0" name=""/>
                      <p:cNvPicPr>
                        <a:picLocks noChangeAspect="1" noChangeArrowheads="1"/>
                      </p:cNvPicPr>
                      <p:nvPr/>
                    </p:nvPicPr>
                    <p:blipFill>
                      <a:blip r:embed="rId5"/>
                      <a:srcRect/>
                      <a:stretch>
                        <a:fillRect/>
                      </a:stretch>
                    </p:blipFill>
                    <p:spPr bwMode="auto">
                      <a:xfrm>
                        <a:off x="26988" y="1790700"/>
                        <a:ext cx="9051925" cy="471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Utah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April 21,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2355464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115</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25400" y="1397000"/>
          <a:ext cx="9140825" cy="4730750"/>
        </p:xfrm>
        <a:graphic>
          <a:graphicData uri="http://schemas.openxmlformats.org/presentationml/2006/ole">
            <mc:AlternateContent xmlns:mc="http://schemas.openxmlformats.org/markup-compatibility/2006">
              <mc:Choice xmlns:v="urn:schemas-microsoft-com:vml" Requires="v">
                <p:oleObj spid="_x0000_s28117147"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25400" y="1397000"/>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7" name="AutoShape 6"/>
          <p:cNvSpPr>
            <a:spLocks noChangeArrowheads="1"/>
          </p:cNvSpPr>
          <p:nvPr/>
        </p:nvSpPr>
        <p:spPr bwMode="blackWhite">
          <a:xfrm>
            <a:off x="3687764" y="1268407"/>
            <a:ext cx="3098800" cy="1090618"/>
          </a:xfrm>
          <a:prstGeom prst="wedgeRectCallout">
            <a:avLst>
              <a:gd name="adj1" fmla="val -119128"/>
              <a:gd name="adj2" fmla="val 5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Florida received the  highest Natural Hazard Risk Score</a:t>
            </a:r>
            <a:endParaRPr lang="en-US" b="1" dirty="0">
              <a:solidFill>
                <a:schemeClr val="bg1"/>
              </a:solidFill>
            </a:endParaRPr>
          </a:p>
        </p:txBody>
      </p:sp>
    </p:spTree>
    <p:extLst>
      <p:ext uri="{BB962C8B-B14F-4D97-AF65-F5344CB8AC3E}">
        <p14:creationId xmlns:p14="http://schemas.microsoft.com/office/powerpoint/2010/main" val="3952590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116</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Bottom 24 States*</a:t>
            </a:r>
          </a:p>
        </p:txBody>
      </p:sp>
      <p:graphicFrame>
        <p:nvGraphicFramePr>
          <p:cNvPr id="5124" name="Object 3"/>
          <p:cNvGraphicFramePr>
            <a:graphicFrameLocks noGrp="1" noChangeAspect="1"/>
          </p:cNvGraphicFramePr>
          <p:nvPr>
            <p:ph idx="4294967295"/>
            <p:extLst/>
          </p:nvPr>
        </p:nvGraphicFramePr>
        <p:xfrm>
          <a:off x="11113" y="1439863"/>
          <a:ext cx="9140825" cy="4730750"/>
        </p:xfrm>
        <a:graphic>
          <a:graphicData uri="http://schemas.openxmlformats.org/presentationml/2006/ole">
            <mc:AlternateContent xmlns:mc="http://schemas.openxmlformats.org/markup-compatibility/2006">
              <mc:Choice xmlns:v="urn:schemas-microsoft-com:vml" Requires="v">
                <p:oleObj spid="_x0000_s28118171"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1113" y="1439863"/>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10" name="AutoShape 6"/>
          <p:cNvSpPr>
            <a:spLocks noChangeArrowheads="1"/>
          </p:cNvSpPr>
          <p:nvPr/>
        </p:nvSpPr>
        <p:spPr bwMode="blackWhite">
          <a:xfrm>
            <a:off x="4887913" y="1396995"/>
            <a:ext cx="3495675" cy="1090618"/>
          </a:xfrm>
          <a:prstGeom prst="wedgeRectCallout">
            <a:avLst>
              <a:gd name="adj1" fmla="val 49704"/>
              <a:gd name="adj2" fmla="val 15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Michigan and West Virginia received the lowest Natural Hazard Risk Score</a:t>
            </a:r>
            <a:endParaRPr lang="en-US" b="1" dirty="0">
              <a:solidFill>
                <a:schemeClr val="bg1"/>
              </a:solidFill>
            </a:endParaRPr>
          </a:p>
        </p:txBody>
      </p:sp>
    </p:spTree>
    <p:extLst>
      <p:ext uri="{BB962C8B-B14F-4D97-AF65-F5344CB8AC3E}">
        <p14:creationId xmlns:p14="http://schemas.microsoft.com/office/powerpoint/2010/main" val="3245826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117</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440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Top Insurance Issues:</a:t>
            </a:r>
          </a:p>
          <a:p>
            <a:pPr algn="ctr" defTabSz="114300" fontAlgn="base">
              <a:lnSpc>
                <a:spcPct val="95000"/>
              </a:lnSpc>
              <a:spcBef>
                <a:spcPct val="25000"/>
              </a:spcBef>
              <a:spcAft>
                <a:spcPct val="0"/>
              </a:spcAft>
            </a:pPr>
            <a:r>
              <a:rPr lang="en-US" sz="4200" b="1" i="1" dirty="0" smtClean="0">
                <a:solidFill>
                  <a:srgbClr val="FFFFFF"/>
                </a:solidFill>
                <a:latin typeface="Arial" charset="0"/>
                <a:cs typeface="Arial" charset="0"/>
              </a:rPr>
              <a:t>What’s Hot, What’s Not</a:t>
            </a:r>
            <a:endParaRPr lang="en-US" sz="4200" b="1" i="1" dirty="0">
              <a:solidFill>
                <a:srgbClr val="FFFFFF"/>
              </a:solidFill>
              <a:latin typeface="Arial" charset="0"/>
              <a:cs typeface="Arial" charset="0"/>
            </a:endParaRPr>
          </a:p>
        </p:txBody>
      </p:sp>
      <p:sp>
        <p:nvSpPr>
          <p:cNvPr id="2152456" name="Rectangle 8"/>
          <p:cNvSpPr>
            <a:spLocks noChangeArrowheads="1"/>
          </p:cNvSpPr>
          <p:nvPr/>
        </p:nvSpPr>
        <p:spPr bwMode="auto">
          <a:xfrm>
            <a:off x="388835" y="4047272"/>
            <a:ext cx="8356804"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No Dominant Even in 2014, but Some Key Commercial Lines Issues Spiked</a:t>
            </a:r>
            <a:endParaRPr lang="en-US" sz="4000" b="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Terrorism, TRIA &amp; Cyber</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117</a:t>
            </a:fld>
            <a:endParaRPr lang="en-US"/>
          </a:p>
        </p:txBody>
      </p:sp>
    </p:spTree>
    <p:extLst>
      <p:ext uri="{BB962C8B-B14F-4D97-AF65-F5344CB8AC3E}">
        <p14:creationId xmlns:p14="http://schemas.microsoft.com/office/powerpoint/2010/main" val="2670852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p:txBody>
          <a:bodyPr/>
          <a:lstStyle/>
          <a:p>
            <a:r>
              <a:rPr lang="en-US" sz="2800" dirty="0" smtClean="0"/>
              <a:t>I.I.I. Media Index, P/C, 2014 vs 2013</a:t>
            </a:r>
            <a:r>
              <a:rPr lang="en-US" dirty="0" smtClean="0"/>
              <a:t/>
            </a:r>
            <a:br>
              <a:rPr lang="en-US" dirty="0" smtClean="0"/>
            </a:br>
            <a:r>
              <a:rPr lang="en-US" sz="1600" dirty="0" smtClean="0"/>
              <a:t>Percent increase/decrease from previous year</a:t>
            </a:r>
          </a:p>
        </p:txBody>
      </p:sp>
      <p:graphicFrame>
        <p:nvGraphicFramePr>
          <p:cNvPr id="1965059" name="Object 3"/>
          <p:cNvGraphicFramePr>
            <a:graphicFrameLocks noChangeAspect="1"/>
          </p:cNvGraphicFramePr>
          <p:nvPr>
            <p:extLst/>
          </p:nvPr>
        </p:nvGraphicFramePr>
        <p:xfrm>
          <a:off x="199215" y="1676400"/>
          <a:ext cx="8575675" cy="4876800"/>
        </p:xfrm>
        <a:graphic>
          <a:graphicData uri="http://schemas.openxmlformats.org/presentationml/2006/ole">
            <mc:AlternateContent xmlns:mc="http://schemas.openxmlformats.org/markup-compatibility/2006">
              <mc:Choice xmlns:v="urn:schemas-microsoft-com:vml" Requires="v">
                <p:oleObj spid="_x0000_s28126351" name="Chart" r:id="rId4" imgW="5289580" imgH="2806792" progId="MSGraph.Chart.8">
                  <p:embed followColorScheme="full"/>
                </p:oleObj>
              </mc:Choice>
              <mc:Fallback>
                <p:oleObj name="Chart" r:id="rId4" imgW="5289580" imgH="2806792" progId="MSGraph.Chart.8">
                  <p:embed followColorScheme="full"/>
                  <p:pic>
                    <p:nvPicPr>
                      <p:cNvPr id="0" name=""/>
                      <p:cNvPicPr>
                        <a:picLocks noChangeAspect="1" noChangeArrowheads="1"/>
                      </p:cNvPicPr>
                      <p:nvPr/>
                    </p:nvPicPr>
                    <p:blipFill>
                      <a:blip r:embed="rId5"/>
                      <a:srcRect/>
                      <a:stretch>
                        <a:fillRect/>
                      </a:stretch>
                    </p:blipFill>
                    <p:spPr bwMode="gray">
                      <a:xfrm>
                        <a:off x="199215" y="1676400"/>
                        <a:ext cx="8575675" cy="4876800"/>
                      </a:xfrm>
                      <a:prstGeom prst="rect">
                        <a:avLst/>
                      </a:prstGeom>
                      <a:noFill/>
                      <a:ln>
                        <a:solidFill>
                          <a:schemeClr val="bg1"/>
                        </a:solidFill>
                      </a:ln>
                      <a:extLst/>
                    </p:spPr>
                  </p:pic>
                </p:oleObj>
              </mc:Fallback>
            </mc:AlternateContent>
          </a:graphicData>
        </a:graphic>
      </p:graphicFrame>
      <p:sp>
        <p:nvSpPr>
          <p:cNvPr id="11" name="Text Box 537"/>
          <p:cNvSpPr txBox="1">
            <a:spLocks noChangeArrowheads="1"/>
          </p:cNvSpPr>
          <p:nvPr/>
        </p:nvSpPr>
        <p:spPr bwMode="auto">
          <a:xfrm>
            <a:off x="0" y="6489890"/>
            <a:ext cx="7612063" cy="282385"/>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rPr>
              <a:t>Source:  Insurance Information Institute based on a search of Lexis/Nexis.  </a:t>
            </a:r>
          </a:p>
        </p:txBody>
      </p:sp>
      <p:sp>
        <p:nvSpPr>
          <p:cNvPr id="10" name="Slide Number Placeholder 9"/>
          <p:cNvSpPr>
            <a:spLocks noGrp="1"/>
          </p:cNvSpPr>
          <p:nvPr>
            <p:ph type="sldNum" sz="quarter" idx="12"/>
          </p:nvPr>
        </p:nvSpPr>
        <p:spPr/>
        <p:txBody>
          <a:bodyPr/>
          <a:lstStyle/>
          <a:p>
            <a:fld id="{4F2CD5A0-F3D7-470E-A7CB-2F50B237745B}" type="slidenum">
              <a:rPr lang="en-US" smtClean="0">
                <a:solidFill>
                  <a:srgbClr val="000000"/>
                </a:solidFill>
              </a:rPr>
              <a:pPr/>
              <a:t>118</a:t>
            </a:fld>
            <a:endParaRPr lang="en-US" dirty="0">
              <a:solidFill>
                <a:srgbClr val="000000"/>
              </a:solidFill>
            </a:endParaRPr>
          </a:p>
        </p:txBody>
      </p:sp>
      <p:sp>
        <p:nvSpPr>
          <p:cNvPr id="6" name="AutoShape 7"/>
          <p:cNvSpPr>
            <a:spLocks noChangeArrowheads="1"/>
          </p:cNvSpPr>
          <p:nvPr/>
        </p:nvSpPr>
        <p:spPr bwMode="blackWhite">
          <a:xfrm>
            <a:off x="3279913" y="1162879"/>
            <a:ext cx="5117112" cy="1550503"/>
          </a:xfrm>
          <a:prstGeom prst="wedgeRectCallout">
            <a:avLst>
              <a:gd name="adj1" fmla="val -95835"/>
              <a:gd name="adj2" fmla="val -398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Terrorism, Cyber, Autonomous/Driverless Vehicles and Aviation insurance issues experienced the sharpest increase in media attention.  Year-ago leaders included Flood Insurance and Gun Liability; Hurricanes, Tornadoes and Wildfires faded</a:t>
            </a:r>
            <a:endParaRPr lang="en-US" b="1" dirty="0">
              <a:solidFill>
                <a:srgbClr val="FFFFFF"/>
              </a:solidFill>
              <a:latin typeface="Arial" pitchFamily="34" charset="0"/>
              <a:cs typeface="Arial" pitchFamily="34" charset="0"/>
            </a:endParaRPr>
          </a:p>
        </p:txBody>
      </p:sp>
      <p:sp>
        <p:nvSpPr>
          <p:cNvPr id="2" name="Down Arrow 1"/>
          <p:cNvSpPr/>
          <p:nvPr/>
        </p:nvSpPr>
        <p:spPr>
          <a:xfrm>
            <a:off x="7783322" y="3061182"/>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7450884" y="3061182"/>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8126204" y="3055815"/>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7"/>
          <p:cNvSpPr txBox="1">
            <a:spLocks noChangeArrowheads="1"/>
          </p:cNvSpPr>
          <p:nvPr/>
        </p:nvSpPr>
        <p:spPr bwMode="auto">
          <a:xfrm>
            <a:off x="1067489" y="3638337"/>
            <a:ext cx="4623095" cy="954107"/>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smtClean="0">
                <a:solidFill>
                  <a:srgbClr val="FFFFFF"/>
                </a:solidFill>
              </a:rPr>
              <a:t>Coverage of Epidemics/Pandemics and insurance increased 85,000% due the Ebola scare.  I.I.I. members uniformly directed media to us.  WC was the principal issue, along with business interruption.</a:t>
            </a:r>
            <a:endParaRPr lang="en-US" sz="1400" b="1" dirty="0">
              <a:solidFill>
                <a:srgbClr val="FFFFFF"/>
              </a:solidFill>
            </a:endParaRPr>
          </a:p>
        </p:txBody>
      </p:sp>
    </p:spTree>
    <p:extLst>
      <p:ext uri="{BB962C8B-B14F-4D97-AF65-F5344CB8AC3E}">
        <p14:creationId xmlns:p14="http://schemas.microsoft.com/office/powerpoint/2010/main" val="29243716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119</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12</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39237374"/>
              </p:ext>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5665"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120</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4/15; </a:t>
            </a:r>
            <a:r>
              <a:rPr lang="en-US" sz="1100" dirty="0"/>
              <a:t>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198924" name="Chart" r:id="rId4" imgW="8600977" imgH="3781293" progId="MSGraph.Chart.8">
                  <p:embed followColorScheme="full"/>
                </p:oleObj>
              </mc:Choice>
              <mc:Fallback>
                <p:oleObj name="Chart" r:id="rId4" imgW="8600977" imgH="3781293"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9076458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August 2015</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121</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43012" y="1148826"/>
            <a:ext cx="6715125" cy="5181838"/>
          </a:xfrm>
          <a:prstGeom prst="rect">
            <a:avLst/>
          </a:prstGeom>
        </p:spPr>
      </p:pic>
      <p:sp>
        <p:nvSpPr>
          <p:cNvPr id="14" name="AutoShape 7"/>
          <p:cNvSpPr>
            <a:spLocks noChangeArrowheads="1"/>
          </p:cNvSpPr>
          <p:nvPr/>
        </p:nvSpPr>
        <p:spPr bwMode="blackWhite">
          <a:xfrm>
            <a:off x="160337" y="1366837"/>
            <a:ext cx="1277938" cy="1317174"/>
          </a:xfrm>
          <a:prstGeom prst="wedgeRectCallout">
            <a:avLst>
              <a:gd name="adj1" fmla="val 76923"/>
              <a:gd name="adj2" fmla="val 4233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
        <p:nvSpPr>
          <p:cNvPr id="16" name="AutoShape 8"/>
          <p:cNvSpPr>
            <a:spLocks noChangeArrowheads="1"/>
          </p:cNvSpPr>
          <p:nvPr/>
        </p:nvSpPr>
        <p:spPr bwMode="blackWhite">
          <a:xfrm>
            <a:off x="7004369" y="4271019"/>
            <a:ext cx="2044382" cy="1446618"/>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a:t>
            </a:r>
            <a:r>
              <a:rPr lang="en-US" sz="1600" b="1" dirty="0">
                <a:solidFill>
                  <a:schemeClr val="bg1"/>
                </a:solidFill>
              </a:rPr>
              <a:t>2</a:t>
            </a:r>
            <a:r>
              <a:rPr lang="en-US" sz="1600" b="1" dirty="0" smtClean="0">
                <a:solidFill>
                  <a:schemeClr val="bg1"/>
                </a:solidFill>
              </a:rPr>
              <a:t> states</a:t>
            </a:r>
            <a:endParaRPr lang="en-US" sz="1600" b="1" dirty="0">
              <a:solidFill>
                <a:schemeClr val="bg1"/>
              </a:solidFill>
            </a:endParaRPr>
          </a:p>
        </p:txBody>
      </p:sp>
    </p:spTree>
    <p:extLst>
      <p:ext uri="{BB962C8B-B14F-4D97-AF65-F5344CB8AC3E}">
        <p14:creationId xmlns:p14="http://schemas.microsoft.com/office/powerpoint/2010/main" val="801182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122</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2013:</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48036090"/>
              </p:ext>
            </p:extLst>
          </p:nvPr>
        </p:nvGraphicFramePr>
        <p:xfrm>
          <a:off x="-61913" y="1827213"/>
          <a:ext cx="9142413" cy="4748212"/>
        </p:xfrm>
        <a:graphic>
          <a:graphicData uri="http://schemas.openxmlformats.org/presentationml/2006/ole">
            <mc:AlternateContent xmlns:mc="http://schemas.openxmlformats.org/markup-compatibility/2006">
              <mc:Choice xmlns:v="urn:schemas-microsoft-com:vml" Requires="v">
                <p:oleObj spid="_x0000_s28080321" name="Chart" r:id="rId4" imgW="3528190" imgH="1832541" progId="MSGraph.Chart.8">
                  <p:embed followColorScheme="full"/>
                </p:oleObj>
              </mc:Choice>
              <mc:Fallback>
                <p:oleObj name="Chart" r:id="rId4" imgW="3528190" imgH="1832541" progId="MSGraph.Chart.8">
                  <p:embed followColorScheme="full"/>
                  <p:pic>
                    <p:nvPicPr>
                      <p:cNvPr id="0" name=""/>
                      <p:cNvPicPr>
                        <a:picLocks noChangeAspect="1" noChangeArrowheads="1"/>
                      </p:cNvPicPr>
                      <p:nvPr/>
                    </p:nvPicPr>
                    <p:blipFill>
                      <a:blip r:embed="rId5"/>
                      <a:srcRect/>
                      <a:stretch>
                        <a:fillRect/>
                      </a:stretch>
                    </p:blipFill>
                    <p:spPr bwMode="auto">
                      <a:xfrm>
                        <a:off x="-61913" y="1827213"/>
                        <a:ext cx="9142413" cy="474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2013—by far</a:t>
            </a:r>
            <a:endParaRPr lang="en-US" sz="1400" b="1" dirty="0">
              <a:solidFill>
                <a:schemeClr val="bg1"/>
              </a:solidFill>
            </a:endParaRPr>
          </a:p>
        </p:txBody>
      </p:sp>
      <p:sp>
        <p:nvSpPr>
          <p:cNvPr id="7" name="AutoShape 7"/>
          <p:cNvSpPr>
            <a:spLocks noChangeArrowheads="1"/>
          </p:cNvSpPr>
          <p:nvPr/>
        </p:nvSpPr>
        <p:spPr bwMode="blackWhite">
          <a:xfrm>
            <a:off x="4343399" y="1761619"/>
            <a:ext cx="4043363" cy="1108541"/>
          </a:xfrm>
          <a:prstGeom prst="wedgeRectCallout">
            <a:avLst>
              <a:gd name="adj1" fmla="val -115169"/>
              <a:gd name="adj2" fmla="val 85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9 states experienced growth in excess of 3% in 2013, which is what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1.8%</a:t>
            </a:r>
            <a:endParaRPr lang="en-US" sz="1600" b="1" dirty="0">
              <a:solidFill>
                <a:schemeClr val="bg1"/>
              </a:solidFill>
              <a:cs typeface="+mn-cs"/>
            </a:endParaRPr>
          </a:p>
        </p:txBody>
      </p:sp>
    </p:spTree>
    <p:extLst>
      <p:ext uri="{BB962C8B-B14F-4D97-AF65-F5344CB8AC3E}">
        <p14:creationId xmlns:p14="http://schemas.microsoft.com/office/powerpoint/2010/main" val="305793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123</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2009545487"/>
              </p:ext>
            </p:extLst>
          </p:nvPr>
        </p:nvGraphicFramePr>
        <p:xfrm>
          <a:off x="11113" y="1793875"/>
          <a:ext cx="9150350" cy="4733925"/>
        </p:xfrm>
        <a:graphic>
          <a:graphicData uri="http://schemas.openxmlformats.org/presentationml/2006/ole">
            <mc:AlternateContent xmlns:mc="http://schemas.openxmlformats.org/markup-compatibility/2006">
              <mc:Choice xmlns:v="urn:schemas-microsoft-com:vml" Requires="v">
                <p:oleObj spid="_x0000_s28081346" name="Chart" r:id="rId4" imgW="8820267" imgH="4562468" progId="MSGraph.Chart.8">
                  <p:embed followColorScheme="full"/>
                </p:oleObj>
              </mc:Choice>
              <mc:Fallback>
                <p:oleObj name="Chart" r:id="rId4" imgW="8820267" imgH="4562468" progId="MSGraph.Chart.8">
                  <p:embed followColorScheme="full"/>
                  <p:pic>
                    <p:nvPicPr>
                      <p:cNvPr id="0" name=""/>
                      <p:cNvPicPr>
                        <a:picLocks noChangeAspect="1" noChangeArrowheads="1"/>
                      </p:cNvPicPr>
                      <p:nvPr/>
                    </p:nvPicPr>
                    <p:blipFill>
                      <a:blip r:embed="rId5"/>
                      <a:srcRect/>
                      <a:stretch>
                        <a:fillRect/>
                      </a:stretch>
                    </p:blipFill>
                    <p:spPr bwMode="auto">
                      <a:xfrm>
                        <a:off x="11113" y="1793875"/>
                        <a:ext cx="9150350"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2013: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0183"/>
              <a:gd name="adj2" fmla="val 69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DC and Alabama  were the only states to shrink in 2013</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11 states  were still below 1% in 2013</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308353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124</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937282313"/>
              </p:ext>
            </p:extLst>
          </p:nvPr>
        </p:nvGraphicFramePr>
        <p:xfrm>
          <a:off x="304800" y="1377950"/>
          <a:ext cx="8521700" cy="4086225"/>
        </p:xfrm>
        <a:graphic>
          <a:graphicData uri="http://schemas.openxmlformats.org/presentationml/2006/ole">
            <mc:AlternateContent xmlns:mc="http://schemas.openxmlformats.org/markup-compatibility/2006">
              <mc:Choice xmlns:v="urn:schemas-microsoft-com:vml" Requires="v">
                <p:oleObj spid="_x0000_s28082370" name="Chart" r:id="rId4" imgW="8582173" imgH="4114800" progId="MSGraph.Chart.8">
                  <p:embed followColorScheme="full"/>
                </p:oleObj>
              </mc:Choice>
              <mc:Fallback>
                <p:oleObj name="Chart" r:id="rId4" imgW="8582173" imgH="4114800" progId="MSGraph.Chart.8">
                  <p:embed followColorScheme="full"/>
                  <p:pic>
                    <p:nvPicPr>
                      <p:cNvPr id="0" name=""/>
                      <p:cNvPicPr preferRelativeResize="0">
                        <a:picLocks noChangeArrowheads="1"/>
                      </p:cNvPicPr>
                      <p:nvPr/>
                    </p:nvPicPr>
                    <p:blipFill>
                      <a:blip r:embed="rId5"/>
                      <a:srcRect/>
                      <a:stretch>
                        <a:fillRect/>
                      </a:stretch>
                    </p:blipFill>
                    <p:spPr bwMode="gray">
                      <a:xfrm>
                        <a:off x="304800" y="1377950"/>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March 2015</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had been low for years amid high unemployment, falling home prices and other factors adversely impact consumers, but improved substantially over the past 2+ years, as job growth and falling energy prices aid consumers</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011616" y="3329687"/>
            <a:ext cx="2881044" cy="1441940"/>
          </a:xfrm>
          <a:prstGeom prst="wedgeRectCallout">
            <a:avLst>
              <a:gd name="adj1" fmla="val 73263"/>
              <a:gd name="adj2" fmla="val -109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soared in late in 2014 and into early 2015 to its highest level in 11 years in January.  Job gains, falling gas prices help.</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125</a:t>
            </a:fld>
            <a:endParaRPr lang="en-US"/>
          </a:p>
        </p:txBody>
      </p:sp>
      <p:sp>
        <p:nvSpPr>
          <p:cNvPr id="13" name="AutoShape 7"/>
          <p:cNvSpPr>
            <a:spLocks noChangeArrowheads="1"/>
          </p:cNvSpPr>
          <p:nvPr/>
        </p:nvSpPr>
        <p:spPr bwMode="blackWhite">
          <a:xfrm>
            <a:off x="1035279" y="3773458"/>
            <a:ext cx="1883768" cy="926645"/>
          </a:xfrm>
          <a:prstGeom prst="wedgeRectCallout">
            <a:avLst>
              <a:gd name="adj1" fmla="val 71530"/>
              <a:gd name="adj2" fmla="val -1122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Impact of 2011 budget impasse</a:t>
            </a:r>
            <a:endParaRPr lang="en-US" sz="2000" b="1" dirty="0">
              <a:solidFill>
                <a:srgbClr val="FFFFFF"/>
              </a:solidFill>
            </a:endParaRPr>
          </a:p>
        </p:txBody>
      </p:sp>
    </p:spTree>
    <p:extLst>
      <p:ext uri="{BB962C8B-B14F-4D97-AF65-F5344CB8AC3E}">
        <p14:creationId xmlns:p14="http://schemas.microsoft.com/office/powerpoint/2010/main" val="271662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126</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3974474773"/>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083394" name="Chart" r:id="rId4" imgW="7839202" imgH="3819396" progId="MSGraph.Chart.8">
                  <p:embed followColorScheme="full"/>
                </p:oleObj>
              </mc:Choice>
              <mc:Fallback>
                <p:oleObj name="Chart" r:id="rId4" imgW="7839202" imgH="3819396"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(4/15 and 3/15); </a:t>
            </a:r>
            <a:r>
              <a:rPr lang="en-US" sz="1100" dirty="0"/>
              <a:t>Insurance Information Institute.</a:t>
            </a:r>
          </a:p>
        </p:txBody>
      </p:sp>
      <p:sp>
        <p:nvSpPr>
          <p:cNvPr id="2079751" name="AutoShape 7"/>
          <p:cNvSpPr>
            <a:spLocks noChangeArrowheads="1"/>
          </p:cNvSpPr>
          <p:nvPr/>
        </p:nvSpPr>
        <p:spPr bwMode="blackWhite">
          <a:xfrm>
            <a:off x="1000125" y="3249561"/>
            <a:ext cx="2949575" cy="1356135"/>
          </a:xfrm>
          <a:prstGeom prst="wedgeRectCallout">
            <a:avLst>
              <a:gd name="adj1" fmla="val 70454"/>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443533" y="1081665"/>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745235"/>
            <a:ext cx="2580970"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16974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13772120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127</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February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1448212453"/>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084418" name="Chart" r:id="rId4" imgW="5562513" imgH="2920906" progId="MSGraph.Chart.8">
                  <p:embed followColorScheme="full"/>
                </p:oleObj>
              </mc:Choice>
              <mc:Fallback>
                <p:oleObj name="Chart" r:id="rId4" imgW="5562513" imgH="2920906"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9089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4005"/>
              <a:gd name="adj2" fmla="val -784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7760"/>
              <a:gd name="adj2" fmla="val 774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8475"/>
              <a:gd name="adj2" fmla="val -1563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Feb. 2015 reading of 5.6% is up from 3.4%</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5814093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128</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extLst>
              <p:ext uri="{D42A27DB-BD31-4B8C-83A1-F6EECF244321}">
                <p14:modId xmlns:p14="http://schemas.microsoft.com/office/powerpoint/2010/main" val="3921072707"/>
              </p:ext>
            </p:extLst>
          </p:nvPr>
        </p:nvGraphicFramePr>
        <p:xfrm>
          <a:off x="160338" y="1571625"/>
          <a:ext cx="8583612" cy="3976688"/>
        </p:xfrm>
        <a:graphic>
          <a:graphicData uri="http://schemas.openxmlformats.org/presentationml/2006/ole">
            <mc:AlternateContent xmlns:mc="http://schemas.openxmlformats.org/markup-compatibility/2006">
              <mc:Choice xmlns:v="urn:schemas-microsoft-com:vml" Requires="v">
                <p:oleObj spid="_x0000_s28085441"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60338" y="1571625"/>
                        <a:ext cx="8583612" cy="397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894080" y="5569585"/>
            <a:ext cx="755904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d</a:t>
            </a:r>
            <a:r>
              <a:rPr lang="en-US" b="1" dirty="0" smtClean="0">
                <a:solidFill>
                  <a:srgbClr val="FFFFFF"/>
                </a:solidFill>
              </a:rPr>
              <a:t>ecreased by 6.5% from 2004 through 2009, rising gradually since the with annual increases in the 2.0% to 2.5% range</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2013-2015 </a:t>
            </a:r>
            <a:r>
              <a:rPr lang="en-US" sz="1100" dirty="0"/>
              <a:t>based on CPI and other data.</a:t>
            </a:r>
          </a:p>
        </p:txBody>
      </p:sp>
      <p:sp>
        <p:nvSpPr>
          <p:cNvPr id="9" name="AutoShape 13"/>
          <p:cNvSpPr>
            <a:spLocks noChangeArrowheads="1"/>
          </p:cNvSpPr>
          <p:nvPr/>
        </p:nvSpPr>
        <p:spPr bwMode="blackWhite">
          <a:xfrm>
            <a:off x="4126230" y="1204119"/>
            <a:ext cx="4060825" cy="631825"/>
          </a:xfrm>
          <a:prstGeom prst="wedgeRectCallout">
            <a:avLst>
              <a:gd name="adj1" fmla="val 47877"/>
              <a:gd name="adj2" fmla="val 10603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a:t>
            </a:r>
            <a:r>
              <a:rPr lang="en-US" sz="1400" b="1" dirty="0" smtClean="0">
                <a:solidFill>
                  <a:schemeClr val="bg1"/>
                </a:solidFill>
              </a:rPr>
              <a:t>remained below 2004 until 2013</a:t>
            </a:r>
            <a:endParaRPr lang="en-US" sz="1400" b="1" dirty="0">
              <a:solidFill>
                <a:schemeClr val="bg1"/>
              </a:solidFill>
            </a:endParaRPr>
          </a:p>
        </p:txBody>
      </p:sp>
    </p:spTree>
    <p:extLst>
      <p:ext uri="{BB962C8B-B14F-4D97-AF65-F5344CB8AC3E}">
        <p14:creationId xmlns:p14="http://schemas.microsoft.com/office/powerpoint/2010/main" val="3293956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129</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3105774921"/>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141669" name="Chart" r:id="rId4" imgW="5226134" imgH="2730457" progId="MSGraph.Chart.8">
                  <p:embed followColorScheme="full"/>
                </p:oleObj>
              </mc:Choice>
              <mc:Fallback>
                <p:oleObj name="Chart" r:id="rId4" imgW="5226134" imgH="2730457"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(3/15);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2356832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1571"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130</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Dec.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356103178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71601" name="Chart" r:id="rId5" imgW="3337612" imgH="1752739" progId="MSGraph.Chart.8">
                  <p:embed followColorScheme="full"/>
                </p:oleObj>
              </mc:Choice>
              <mc:Fallback>
                <p:oleObj name="Chart" r:id="rId5" imgW="3337612" imgH="17527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M</a:t>
            </a:r>
            <a:r>
              <a:rPr lang="en-US" sz="1600" b="1" dirty="0" smtClean="0">
                <a:solidFill>
                  <a:schemeClr val="bg1"/>
                </a:solidFill>
              </a:rPr>
              <a:t>ortgage interest rates remain low by historical standards, aiding the housing recovery.  Changes in Fed policy could push rates up modestly later in 2015.</a:t>
            </a:r>
            <a:endParaRPr lang="en-US" sz="1600" b="1" dirty="0">
              <a:solidFill>
                <a:schemeClr val="bg1"/>
              </a:solidFill>
            </a:endParaRPr>
          </a:p>
        </p:txBody>
      </p:sp>
      <p:sp>
        <p:nvSpPr>
          <p:cNvPr id="11" name="AutoShape 38"/>
          <p:cNvSpPr>
            <a:spLocks noChangeArrowheads="1"/>
          </p:cNvSpPr>
          <p:nvPr/>
        </p:nvSpPr>
        <p:spPr bwMode="blackWhite">
          <a:xfrm>
            <a:off x="5527431" y="1420454"/>
            <a:ext cx="3257077"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 but have come down a again through mid- and late-2014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130</a:t>
            </a:fld>
            <a:endParaRPr lang="en-US"/>
          </a:p>
        </p:txBody>
      </p:sp>
    </p:spTree>
    <p:extLst>
      <p:ext uri="{BB962C8B-B14F-4D97-AF65-F5344CB8AC3E}">
        <p14:creationId xmlns:p14="http://schemas.microsoft.com/office/powerpoint/2010/main" val="15786408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smtClean="0"/>
              <a:t>12/01/09 - 9pm</a:t>
            </a:r>
          </a:p>
        </p:txBody>
      </p:sp>
      <p:sp>
        <p:nvSpPr>
          <p:cNvPr id="1028"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1F18E775-7B80-41B4-9B60-8ED92E10A848}" type="slidenum">
              <a:rPr lang="en-US" smtClean="0"/>
              <a:pPr>
                <a:defRPr/>
              </a:pPr>
              <a:t>131</a:t>
            </a:fld>
            <a:endParaRPr lang="en-US" dirty="0" smtClean="0"/>
          </a:p>
        </p:txBody>
      </p:sp>
      <p:sp>
        <p:nvSpPr>
          <p:cNvPr id="15365" name="Rectangle 2"/>
          <p:cNvSpPr>
            <a:spLocks noGrp="1" noChangeArrowheads="1"/>
          </p:cNvSpPr>
          <p:nvPr>
            <p:ph type="title"/>
          </p:nvPr>
        </p:nvSpPr>
        <p:spPr/>
        <p:txBody>
          <a:bodyPr/>
          <a:lstStyle/>
          <a:p>
            <a:r>
              <a:rPr lang="en-US" altLang="en-US" smtClean="0">
                <a:latin typeface="Arial" panose="020B0604020202020204" pitchFamily="34" charset="0"/>
              </a:rPr>
              <a:t>I.I.I. Poll: Renters Insurance</a:t>
            </a:r>
            <a:endParaRPr lang="en-US" altLang="en-US" baseline="30000" smtClean="0">
              <a:latin typeface="Arial" panose="020B0604020202020204" pitchFamily="34" charset="0"/>
            </a:endParaRPr>
          </a:p>
        </p:txBody>
      </p:sp>
      <p:sp>
        <p:nvSpPr>
          <p:cNvPr id="15366" name="Rectangle 3"/>
          <p:cNvSpPr>
            <a:spLocks noChangeArrowheads="1"/>
          </p:cNvSpPr>
          <p:nvPr/>
        </p:nvSpPr>
        <p:spPr bwMode="auto">
          <a:xfrm>
            <a:off x="0" y="6578600"/>
            <a:ext cx="863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 Insurance Information Institute Annual </a:t>
            </a:r>
            <a:r>
              <a:rPr lang="en-US" altLang="en-US" sz="1100" i="1"/>
              <a:t>Pulse</a:t>
            </a:r>
            <a:r>
              <a:rPr lang="en-US" altLang="en-US" sz="1100"/>
              <a:t> Survey.</a:t>
            </a:r>
          </a:p>
        </p:txBody>
      </p:sp>
      <p:graphicFrame>
        <p:nvGraphicFramePr>
          <p:cNvPr id="15367" name="Object 2"/>
          <p:cNvGraphicFramePr>
            <a:graphicFrameLocks noChangeAspect="1"/>
          </p:cNvGraphicFramePr>
          <p:nvPr/>
        </p:nvGraphicFramePr>
        <p:xfrm>
          <a:off x="0" y="2106613"/>
          <a:ext cx="9142413" cy="3763962"/>
        </p:xfrm>
        <a:graphic>
          <a:graphicData uri="http://schemas.openxmlformats.org/presentationml/2006/ole">
            <mc:AlternateContent xmlns:mc="http://schemas.openxmlformats.org/markup-compatibility/2006">
              <mc:Choice xmlns:v="urn:schemas-microsoft-com:vml" Requires="v">
                <p:oleObj spid="_x0000_s28087489" name="Chart" r:id="rId5" imgW="9144793" imgH="3773751" progId="Excel.Chart.8">
                  <p:embed/>
                </p:oleObj>
              </mc:Choice>
              <mc:Fallback>
                <p:oleObj name="Chart" r:id="rId5" imgW="9144793" imgH="377375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06613"/>
                        <a:ext cx="9142413"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8" name="Rectangle 7"/>
          <p:cNvSpPr>
            <a:spLocks noChangeArrowheads="1"/>
          </p:cNvSpPr>
          <p:nvPr/>
        </p:nvSpPr>
        <p:spPr bwMode="black">
          <a:xfrm>
            <a:off x="347663" y="1266825"/>
            <a:ext cx="82216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pt-BR" altLang="en-US" sz="1600" b="1">
                <a:solidFill>
                  <a:srgbClr val="225A7A"/>
                </a:solidFill>
              </a:rPr>
              <a:t>Percentage of Renters Who Have Renters Insurance, 2011-2014</a:t>
            </a:r>
            <a:endParaRPr lang="en-US" altLang="en-US" sz="1600" b="1">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rgbClr val="FFFFFF"/>
                </a:solidFill>
              </a:rPr>
              <a:t>Percentage Of Renters With Renters Insurance Is Increasing.</a:t>
            </a:r>
          </a:p>
        </p:txBody>
      </p:sp>
      <p:sp>
        <p:nvSpPr>
          <p:cNvPr id="10" name="AutoShape 13"/>
          <p:cNvSpPr>
            <a:spLocks noChangeArrowheads="1"/>
          </p:cNvSpPr>
          <p:nvPr/>
        </p:nvSpPr>
        <p:spPr bwMode="blackWhite">
          <a:xfrm>
            <a:off x="1917577" y="1804987"/>
            <a:ext cx="3620417" cy="1657304"/>
          </a:xfrm>
          <a:prstGeom prst="wedgeRectCallout">
            <a:avLst>
              <a:gd name="adj1" fmla="val 112004"/>
              <a:gd name="adj2" fmla="val 79094"/>
            </a:avLst>
          </a:prstGeom>
          <a:gradFill rotWithShape="1">
            <a:gsLst>
              <a:gs pos="0">
                <a:schemeClr val="accent1"/>
              </a:gs>
              <a:gs pos="100000">
                <a:schemeClr val="accent1">
                  <a:gamma/>
                  <a:shade val="66275"/>
                  <a:invGamma/>
                </a:schemeClr>
              </a:gs>
            </a:gsLst>
            <a:lin ang="5400000" scaled="1"/>
          </a:gradFill>
          <a:ln w="28575" algn="ctr">
            <a:solidFill>
              <a:srgbClr val="225A7A"/>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smtClean="0">
                <a:solidFill>
                  <a:schemeClr val="bg1"/>
                </a:solidFill>
                <a:latin typeface="Arial" charset="0"/>
                <a:cs typeface="Arial" charset="0"/>
              </a:rPr>
              <a:t>Educational efforts about the need for renters insurance are slowly but surely penetrating the large and growing renting population; Understanding of affordability is improving.</a:t>
            </a:r>
            <a:endParaRPr lang="en-US" b="1" dirty="0">
              <a:solidFill>
                <a:schemeClr val="bg1"/>
              </a:solidFill>
              <a:latin typeface="Arial" charset="0"/>
              <a:cs typeface="Arial" charset="0"/>
            </a:endParaRPr>
          </a:p>
        </p:txBody>
      </p:sp>
    </p:spTree>
    <p:extLst>
      <p:ext uri="{BB962C8B-B14F-4D97-AF65-F5344CB8AC3E}">
        <p14:creationId xmlns:p14="http://schemas.microsoft.com/office/powerpoint/2010/main" val="11616231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299023" y="108268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F</a:t>
            </a:r>
            <a:r>
              <a:rPr lang="en-US" sz="1600" b="1" dirty="0" smtClean="0">
                <a:solidFill>
                  <a:srgbClr val="225A7A"/>
                </a:solidFill>
              </a:rPr>
              <a:t>ebruary 2015</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132</a:t>
            </a:fld>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8154" y="1334166"/>
            <a:ext cx="8522434" cy="5073752"/>
          </a:xfrm>
          <a:prstGeom prst="rect">
            <a:avLst/>
          </a:prstGeom>
        </p:spPr>
      </p:pic>
      <p:sp>
        <p:nvSpPr>
          <p:cNvPr id="10" name="AutoShape 5"/>
          <p:cNvSpPr>
            <a:spLocks noChangeArrowheads="1"/>
          </p:cNvSpPr>
          <p:nvPr/>
        </p:nvSpPr>
        <p:spPr bwMode="blackWhite">
          <a:xfrm>
            <a:off x="6100634" y="2064547"/>
            <a:ext cx="2724278" cy="922493"/>
          </a:xfrm>
          <a:prstGeom prst="wedgeRectCallout">
            <a:avLst>
              <a:gd name="adj1" fmla="val 21569"/>
              <a:gd name="adj2" fmla="val 1052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remains near its post-crisis highs</a:t>
            </a:r>
            <a:endParaRPr lang="en-US" sz="1600" b="1" dirty="0">
              <a:solidFill>
                <a:schemeClr val="bg1"/>
              </a:solidFill>
            </a:endParaRPr>
          </a:p>
        </p:txBody>
      </p:sp>
    </p:spTree>
    <p:extLst>
      <p:ext uri="{BB962C8B-B14F-4D97-AF65-F5344CB8AC3E}">
        <p14:creationId xmlns:p14="http://schemas.microsoft.com/office/powerpoint/2010/main" val="38675616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A57496D5-6732-4AC0-A815-F56C8FAB4686}"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133</a:t>
            </a:fld>
            <a:endParaRPr lang="en-US" sz="900">
              <a:solidFill>
                <a:srgbClr val="000000"/>
              </a:solidFill>
              <a:latin typeface="Arial" charset="0"/>
              <a:cs typeface="Arial" charset="0"/>
            </a:endParaRPr>
          </a:p>
        </p:txBody>
      </p:sp>
      <p:sp>
        <p:nvSpPr>
          <p:cNvPr id="13318" name="Rectangle 2"/>
          <p:cNvSpPr>
            <a:spLocks noGrp="1" noChangeArrowheads="1"/>
          </p:cNvSpPr>
          <p:nvPr>
            <p:ph type="title" idx="4294967295"/>
          </p:nvPr>
        </p:nvSpPr>
        <p:spPr>
          <a:xfrm>
            <a:off x="377825" y="198438"/>
            <a:ext cx="7672388" cy="860425"/>
          </a:xfrm>
        </p:spPr>
        <p:txBody>
          <a:bodyPr/>
          <a:lstStyle/>
          <a:p>
            <a:r>
              <a:rPr lang="en-US" sz="2800" dirty="0" smtClean="0"/>
              <a:t>Business Bankruptcy Filings: Still Falling</a:t>
            </a:r>
            <a:r>
              <a:rPr lang="en-US" dirty="0" smtClean="0"/>
              <a:t/>
            </a:r>
            <a:br>
              <a:rPr lang="en-US" dirty="0" smtClean="0"/>
            </a:br>
            <a:r>
              <a:rPr lang="en-US" sz="2000" dirty="0" smtClean="0"/>
              <a:t>(1994:Q1 – 2014:Q4)</a:t>
            </a:r>
          </a:p>
        </p:txBody>
      </p:sp>
      <p:graphicFrame>
        <p:nvGraphicFramePr>
          <p:cNvPr id="13314" name="Object 3"/>
          <p:cNvGraphicFramePr>
            <a:graphicFrameLocks noGrp="1"/>
          </p:cNvGraphicFramePr>
          <p:nvPr>
            <p:ph idx="4294967295"/>
            <p:extLst>
              <p:ext uri="{D42A27DB-BD31-4B8C-83A1-F6EECF244321}">
                <p14:modId xmlns:p14="http://schemas.microsoft.com/office/powerpoint/2010/main" val="542862453"/>
              </p:ext>
            </p:extLst>
          </p:nvPr>
        </p:nvGraphicFramePr>
        <p:xfrm>
          <a:off x="276225" y="1179513"/>
          <a:ext cx="8582025" cy="4267200"/>
        </p:xfrm>
        <a:graphic>
          <a:graphicData uri="http://schemas.openxmlformats.org/presentationml/2006/ole">
            <mc:AlternateContent xmlns:mc="http://schemas.openxmlformats.org/markup-compatibility/2006">
              <mc:Choice xmlns:v="urn:schemas-microsoft-com:vml" Requires="v">
                <p:oleObj spid="_x0000_s28088511" name="Chart" r:id="rId4" imgW="5721502" imgH="2844615" progId="MSGraph.Chart.8">
                  <p:embed followColorScheme="full"/>
                </p:oleObj>
              </mc:Choice>
              <mc:Fallback>
                <p:oleObj name="Chart" r:id="rId4" imgW="5721502" imgH="2844615" progId="MSGraph.Chart.8">
                  <p:embed followColorScheme="full"/>
                  <p:pic>
                    <p:nvPicPr>
                      <p:cNvPr id="0" name=""/>
                      <p:cNvPicPr preferRelativeResize="0">
                        <a:picLocks noChangeArrowheads="1"/>
                      </p:cNvPicPr>
                      <p:nvPr/>
                    </p:nvPicPr>
                    <p:blipFill>
                      <a:blip r:embed="rId5"/>
                      <a:srcRect/>
                      <a:stretch>
                        <a:fillRect/>
                      </a:stretch>
                    </p:blipFill>
                    <p:spPr bwMode="auto">
                      <a:xfrm>
                        <a:off x="276225" y="1179513"/>
                        <a:ext cx="8582025"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7876" name="Rectangle 4"/>
          <p:cNvSpPr>
            <a:spLocks noChangeArrowheads="1"/>
          </p:cNvSpPr>
          <p:nvPr/>
        </p:nvSpPr>
        <p:spPr bwMode="blackWhite">
          <a:xfrm>
            <a:off x="457200" y="5446713"/>
            <a:ext cx="8220075" cy="762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00" b="1" dirty="0">
                <a:solidFill>
                  <a:srgbClr val="FFFFFF"/>
                </a:solidFill>
                <a:latin typeface="Arial" charset="0"/>
                <a:cs typeface="Arial" charset="0"/>
              </a:rPr>
              <a:t>Business bankruptcies </a:t>
            </a:r>
            <a:r>
              <a:rPr lang="en-US" sz="1600" b="1" dirty="0" smtClean="0">
                <a:solidFill>
                  <a:srgbClr val="FFFFFF"/>
                </a:solidFill>
                <a:latin typeface="Arial" charset="0"/>
                <a:cs typeface="Arial" charset="0"/>
              </a:rPr>
              <a:t>in 2014 </a:t>
            </a:r>
            <a:r>
              <a:rPr lang="en-US" sz="1600" b="1" dirty="0">
                <a:solidFill>
                  <a:srgbClr val="FFFFFF"/>
                </a:solidFill>
                <a:latin typeface="Arial" charset="0"/>
                <a:cs typeface="Arial" charset="0"/>
              </a:rPr>
              <a:t>were below </a:t>
            </a:r>
            <a:r>
              <a:rPr lang="en-US" sz="1600" b="1" dirty="0" smtClean="0">
                <a:solidFill>
                  <a:srgbClr val="FFFFFF"/>
                </a:solidFill>
                <a:latin typeface="Arial" charset="0"/>
                <a:cs typeface="Arial" charset="0"/>
              </a:rPr>
              <a:t>both the Great </a:t>
            </a:r>
            <a:r>
              <a:rPr lang="en-US" sz="1600" b="1" dirty="0">
                <a:solidFill>
                  <a:srgbClr val="FFFFFF"/>
                </a:solidFill>
                <a:latin typeface="Arial" charset="0"/>
                <a:cs typeface="Arial" charset="0"/>
              </a:rPr>
              <a:t>Recession levels </a:t>
            </a:r>
            <a:r>
              <a:rPr lang="en-US" sz="1600" b="1">
                <a:solidFill>
                  <a:srgbClr val="FFFFFF"/>
                </a:solidFill>
                <a:latin typeface="Arial" charset="0"/>
                <a:cs typeface="Arial" charset="0"/>
              </a:rPr>
              <a:t>and </a:t>
            </a:r>
            <a:r>
              <a:rPr lang="en-US" sz="1600" b="1" smtClean="0">
                <a:solidFill>
                  <a:srgbClr val="FFFFFF"/>
                </a:solidFill>
                <a:latin typeface="Arial" charset="0"/>
                <a:cs typeface="Arial" charset="0"/>
              </a:rPr>
              <a:t>the </a:t>
            </a:r>
            <a:r>
              <a:rPr lang="en-US" sz="1600" b="1" dirty="0">
                <a:solidFill>
                  <a:srgbClr val="FFFFFF"/>
                </a:solidFill>
                <a:latin typeface="Arial" charset="0"/>
                <a:cs typeface="Arial" charset="0"/>
              </a:rPr>
              <a:t>2003:Q3-2005:Q1 period (the best five-quarter stretch in the last 20 years). Bankruptcies restrict exposure growth in all commercial lines.</a:t>
            </a:r>
          </a:p>
        </p:txBody>
      </p:sp>
      <p:sp>
        <p:nvSpPr>
          <p:cNvPr id="13320" name="Rectangle 5"/>
          <p:cNvSpPr>
            <a:spLocks noChangeArrowheads="1"/>
          </p:cNvSpPr>
          <p:nvPr/>
        </p:nvSpPr>
        <p:spPr bwMode="auto">
          <a:xfrm>
            <a:off x="85725" y="6489890"/>
            <a:ext cx="8667750" cy="28238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Courts at </a:t>
            </a:r>
            <a:r>
              <a:rPr lang="en-US" sz="1100" dirty="0">
                <a:solidFill>
                  <a:srgbClr val="000000"/>
                </a:solidFill>
                <a:latin typeface="Arial" charset="0"/>
                <a:cs typeface="Arial" charset="0"/>
                <a:hlinkClick r:id="rId6"/>
              </a:rPr>
              <a:t>http://www.uscourts.gov</a:t>
            </a:r>
            <a:r>
              <a:rPr lang="en-US" sz="1100" dirty="0" smtClean="0">
                <a:solidFill>
                  <a:srgbClr val="000000"/>
                </a:solidFill>
                <a:latin typeface="Arial" charset="0"/>
                <a:cs typeface="Arial" charset="0"/>
                <a:hlinkClick r:id="rId6"/>
              </a:rPr>
              <a:t>/</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Institute</a:t>
            </a:r>
          </a:p>
        </p:txBody>
      </p:sp>
      <p:sp>
        <p:nvSpPr>
          <p:cNvPr id="13321" name="Rectangle 6"/>
          <p:cNvSpPr>
            <a:spLocks noChangeArrowheads="1"/>
          </p:cNvSpPr>
          <p:nvPr/>
        </p:nvSpPr>
        <p:spPr bwMode="black">
          <a:xfrm>
            <a:off x="131763" y="1090613"/>
            <a:ext cx="8221662" cy="220662"/>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(Thousands)</a:t>
            </a:r>
          </a:p>
        </p:txBody>
      </p:sp>
      <p:sp>
        <p:nvSpPr>
          <p:cNvPr id="11" name="AutoShape 5"/>
          <p:cNvSpPr>
            <a:spLocks noChangeArrowheads="1"/>
          </p:cNvSpPr>
          <p:nvPr/>
        </p:nvSpPr>
        <p:spPr bwMode="blackWhite">
          <a:xfrm>
            <a:off x="5181600" y="1090613"/>
            <a:ext cx="1266825" cy="811213"/>
          </a:xfrm>
          <a:prstGeom prst="wedgeRectCallout">
            <a:avLst>
              <a:gd name="adj1" fmla="val -32053"/>
              <a:gd name="adj2" fmla="val 2721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New Bankruptcy Law Takes Effect</a:t>
            </a:r>
          </a:p>
        </p:txBody>
      </p:sp>
      <p:sp>
        <p:nvSpPr>
          <p:cNvPr id="13323" name="TextBox 13"/>
          <p:cNvSpPr txBox="1">
            <a:spLocks noChangeArrowheads="1"/>
          </p:cNvSpPr>
          <p:nvPr/>
        </p:nvSpPr>
        <p:spPr bwMode="auto">
          <a:xfrm>
            <a:off x="2608263" y="1420813"/>
            <a:ext cx="1933575" cy="307975"/>
          </a:xfrm>
          <a:prstGeom prst="rect">
            <a:avLst/>
          </a:prstGeom>
          <a:solidFill>
            <a:schemeClr val="accent2"/>
          </a:solid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Recessions in orange</a:t>
            </a:r>
          </a:p>
        </p:txBody>
      </p:sp>
      <p:sp>
        <p:nvSpPr>
          <p:cNvPr id="13" name="AutoShape 5"/>
          <p:cNvSpPr>
            <a:spLocks noChangeArrowheads="1"/>
          </p:cNvSpPr>
          <p:nvPr/>
        </p:nvSpPr>
        <p:spPr bwMode="blackWhite">
          <a:xfrm>
            <a:off x="7616824" y="1213644"/>
            <a:ext cx="1241425" cy="588962"/>
          </a:xfrm>
          <a:prstGeom prst="wedgeRectCallout">
            <a:avLst>
              <a:gd name="adj1" fmla="val 25236"/>
              <a:gd name="adj2" fmla="val 2819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Below </a:t>
            </a:r>
            <a:r>
              <a:rPr lang="en-US" sz="1400" b="1" dirty="0">
                <a:solidFill>
                  <a:srgbClr val="FFFFFF"/>
                </a:solidFill>
                <a:latin typeface="Arial" charset="0"/>
                <a:cs typeface="Arial" charset="0"/>
              </a:rPr>
              <a:t>pre-recession level</a:t>
            </a:r>
          </a:p>
        </p:txBody>
      </p:sp>
    </p:spTree>
    <p:extLst>
      <p:ext uri="{BB962C8B-B14F-4D97-AF65-F5344CB8AC3E}">
        <p14:creationId xmlns:p14="http://schemas.microsoft.com/office/powerpoint/2010/main" val="11163494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1700"/>
                            </p:stCondLst>
                            <p:childTnLst>
                              <p:par>
                                <p:cTn id="14" presetID="2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P spid="1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134</a:t>
            </a:fld>
            <a:endParaRPr lang="en-US" sz="900"/>
          </a:p>
        </p:txBody>
      </p:sp>
      <p:graphicFrame>
        <p:nvGraphicFramePr>
          <p:cNvPr id="71682" name="Object 3"/>
          <p:cNvGraphicFramePr>
            <a:graphicFrameLocks/>
          </p:cNvGraphicFramePr>
          <p:nvPr>
            <p:extLst>
              <p:ext uri="{D42A27DB-BD31-4B8C-83A1-F6EECF244321}">
                <p14:modId xmlns:p14="http://schemas.microsoft.com/office/powerpoint/2010/main" val="3024168455"/>
              </p:ext>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7912543" name="Chart" r:id="rId4" imgW="3432901" imgH="1581081" progId="MSGraph.Chart.8">
                  <p:embed followColorScheme="full"/>
                </p:oleObj>
              </mc:Choice>
              <mc:Fallback>
                <p:oleObj name="Chart" r:id="rId4" imgW="3432901" imgH="1581081"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1980-2014</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2013-14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 bankruptcies totaled 26,983, down 18.8% from 2013—the 5</a:t>
            </a:r>
            <a:r>
              <a:rPr lang="en-US" sz="1400" b="1" baseline="30000" dirty="0" smtClean="0">
                <a:solidFill>
                  <a:schemeClr val="bg1"/>
                </a:solidFill>
              </a:rPr>
              <a:t>th</a:t>
            </a:r>
            <a:r>
              <a:rPr lang="en-US" sz="1400" b="1" dirty="0" smtClean="0">
                <a:solidFill>
                  <a:schemeClr val="bg1"/>
                </a:solidFill>
              </a:rPr>
              <a:t>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091658" y="1111376"/>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dirty="0">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134</a:t>
            </a:fld>
            <a:endParaRPr lang="en-US"/>
          </a:p>
        </p:txBody>
      </p:sp>
    </p:spTree>
    <p:extLst>
      <p:ext uri="{BB962C8B-B14F-4D97-AF65-F5344CB8AC3E}">
        <p14:creationId xmlns:p14="http://schemas.microsoft.com/office/powerpoint/2010/main" val="273941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43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43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C3500F2-97B6-4DA1-8FAC-D7D5C6678FB4}" type="slidenum">
              <a:rPr lang="en-US" sz="900"/>
              <a:pPr algn="r" eaLnBrk="0" hangingPunct="0">
                <a:lnSpc>
                  <a:spcPct val="85000"/>
                </a:lnSpc>
                <a:spcBef>
                  <a:spcPct val="20000"/>
                </a:spcBef>
              </a:pPr>
              <a:t>135</a:t>
            </a:fld>
            <a:endParaRPr lang="en-US" sz="900"/>
          </a:p>
        </p:txBody>
      </p:sp>
      <p:sp>
        <p:nvSpPr>
          <p:cNvPr id="14342" name="Rectangle 2"/>
          <p:cNvSpPr>
            <a:spLocks noGrp="1" noChangeArrowheads="1"/>
          </p:cNvSpPr>
          <p:nvPr>
            <p:ph type="title" idx="4294967295"/>
          </p:nvPr>
        </p:nvSpPr>
        <p:spPr>
          <a:xfrm>
            <a:off x="507172" y="192088"/>
            <a:ext cx="6937237" cy="860425"/>
          </a:xfrm>
        </p:spPr>
        <p:txBody>
          <a:bodyPr/>
          <a:lstStyle/>
          <a:p>
            <a:r>
              <a:rPr lang="en-US" sz="2800" dirty="0" smtClean="0"/>
              <a:t>Private Sector Business Starts:</a:t>
            </a:r>
            <a:br>
              <a:rPr lang="en-US" sz="2800" dirty="0" smtClean="0"/>
            </a:br>
            <a:r>
              <a:rPr lang="en-US" sz="2800" dirty="0" smtClean="0"/>
              <a:t>1993:Q2 – 2013:Q4* As Strong </a:t>
            </a:r>
            <a:r>
              <a:rPr lang="en-US" sz="2800" dirty="0"/>
              <a:t>as Ever?</a:t>
            </a:r>
            <a:endParaRPr lang="en-US" sz="2800" dirty="0" smtClean="0"/>
          </a:p>
        </p:txBody>
      </p:sp>
      <p:graphicFrame>
        <p:nvGraphicFramePr>
          <p:cNvPr id="14338" name="Object 4"/>
          <p:cNvGraphicFramePr>
            <a:graphicFrameLocks noGrp="1"/>
          </p:cNvGraphicFramePr>
          <p:nvPr>
            <p:ph idx="4294967295"/>
            <p:extLst/>
          </p:nvPr>
        </p:nvGraphicFramePr>
        <p:xfrm>
          <a:off x="304800" y="1830389"/>
          <a:ext cx="8585200" cy="4459287"/>
        </p:xfrm>
        <a:graphic>
          <a:graphicData uri="http://schemas.openxmlformats.org/presentationml/2006/ole">
            <mc:AlternateContent xmlns:mc="http://schemas.openxmlformats.org/markup-compatibility/2006">
              <mc:Choice xmlns:v="urn:schemas-microsoft-com:vml" Requires="v">
                <p:oleObj spid="_x0000_s27985156" name="Chart" r:id="rId4" imgW="8582143" imgH="3971958" progId="MSGraph.Chart.8">
                  <p:embed followColorScheme="full"/>
                </p:oleObj>
              </mc:Choice>
              <mc:Fallback>
                <p:oleObj name="Chart" r:id="rId4" imgW="8582143" imgH="3971958" progId="MSGraph.Chart.8">
                  <p:embed followColorScheme="full"/>
                  <p:pic>
                    <p:nvPicPr>
                      <p:cNvPr id="0" name=""/>
                      <p:cNvPicPr>
                        <a:picLocks noGrp="1" noChangeArrowheads="1"/>
                      </p:cNvPicPr>
                      <p:nvPr/>
                    </p:nvPicPr>
                    <p:blipFill>
                      <a:blip r:embed="rId5"/>
                      <a:srcRect/>
                      <a:stretch>
                        <a:fillRect/>
                      </a:stretch>
                    </p:blipFill>
                    <p:spPr bwMode="auto">
                      <a:xfrm>
                        <a:off x="304800" y="1830389"/>
                        <a:ext cx="8585200" cy="445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5"/>
          <p:cNvSpPr>
            <a:spLocks noChangeArrowheads="1"/>
          </p:cNvSpPr>
          <p:nvPr/>
        </p:nvSpPr>
        <p:spPr bwMode="auto">
          <a:xfrm>
            <a:off x="0" y="6245225"/>
            <a:ext cx="87312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*Data posted Apr 29, 2014, the </a:t>
            </a:r>
            <a:r>
              <a:rPr lang="en-US" sz="1100" dirty="0"/>
              <a:t>latest available; a classification change in 2013:Q1 </a:t>
            </a:r>
            <a:r>
              <a:rPr lang="en-US" sz="1100" dirty="0" smtClean="0"/>
              <a:t>resulted in a report of 578,000 businesses started in that quarter. Seasonally </a:t>
            </a:r>
            <a:r>
              <a:rPr lang="en-US" sz="1100" dirty="0"/>
              <a:t>adjusted</a:t>
            </a:r>
            <a:r>
              <a:rPr lang="en-US" sz="1100" dirty="0" smtClean="0"/>
              <a:t>. **2014 number assumes 1</a:t>
            </a:r>
            <a:r>
              <a:rPr lang="en-US" sz="1100" baseline="30000" dirty="0" smtClean="0"/>
              <a:t>st</a:t>
            </a:r>
            <a:r>
              <a:rPr lang="en-US" sz="1100" dirty="0" smtClean="0"/>
              <a:t> quarter equaled average of other three quarters</a:t>
            </a:r>
            <a:endParaRPr lang="en-US" sz="1100" dirty="0"/>
          </a:p>
          <a:p>
            <a:pPr eaLnBrk="0" hangingPunct="0">
              <a:lnSpc>
                <a:spcPct val="85000"/>
              </a:lnSpc>
              <a:spcBef>
                <a:spcPct val="25000"/>
              </a:spcBef>
              <a:buClr>
                <a:schemeClr val="accent2"/>
              </a:buClr>
              <a:buFont typeface="Wingdings" pitchFamily="2" charset="2"/>
              <a:buNone/>
            </a:pPr>
            <a:r>
              <a:rPr lang="en-US" sz="1100" dirty="0"/>
              <a:t>Sources: Bureau of Labor Statistics, </a:t>
            </a:r>
            <a:r>
              <a:rPr lang="en-US" sz="1100" dirty="0">
                <a:hlinkClick r:id="rId6"/>
              </a:rPr>
              <a:t>http://www.bls.gov/news.release/cewbd.t08.htm</a:t>
            </a:r>
            <a:r>
              <a:rPr lang="en-US" sz="1100" dirty="0"/>
              <a:t>.  NBER (recession dates)</a:t>
            </a:r>
          </a:p>
        </p:txBody>
      </p:sp>
      <p:sp>
        <p:nvSpPr>
          <p:cNvPr id="14344" name="Rectangle 6"/>
          <p:cNvSpPr>
            <a:spLocks noChangeArrowheads="1"/>
          </p:cNvSpPr>
          <p:nvPr/>
        </p:nvSpPr>
        <p:spPr bwMode="black">
          <a:xfrm>
            <a:off x="85725" y="1397652"/>
            <a:ext cx="137732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1" name="AutoShape 7"/>
          <p:cNvSpPr>
            <a:spLocks noChangeArrowheads="1"/>
          </p:cNvSpPr>
          <p:nvPr/>
        </p:nvSpPr>
        <p:spPr bwMode="blackWhite">
          <a:xfrm>
            <a:off x="1458913" y="1063625"/>
            <a:ext cx="1528763" cy="1689303"/>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300" b="1" u="sng" dirty="0">
                <a:solidFill>
                  <a:schemeClr val="bg1"/>
                </a:solidFill>
                <a:cs typeface="+mn-cs"/>
              </a:rPr>
              <a:t>Business Starts</a:t>
            </a:r>
            <a:r>
              <a:rPr lang="en-US" sz="1300" b="1" dirty="0">
                <a:solidFill>
                  <a:schemeClr val="bg1"/>
                </a:solidFill>
                <a:cs typeface="+mn-cs"/>
              </a:rPr>
              <a:t/>
            </a:r>
            <a:br>
              <a:rPr lang="en-US" sz="1300" b="1" dirty="0">
                <a:solidFill>
                  <a:schemeClr val="bg1"/>
                </a:solidFill>
                <a:cs typeface="+mn-cs"/>
              </a:rPr>
            </a:br>
            <a:r>
              <a:rPr lang="en-US" sz="1300" b="1" dirty="0">
                <a:solidFill>
                  <a:schemeClr val="bg1"/>
                </a:solidFill>
                <a:cs typeface="+mn-cs"/>
              </a:rPr>
              <a:t>2006:  861,000</a:t>
            </a:r>
            <a:br>
              <a:rPr lang="en-US" sz="1300" b="1" dirty="0">
                <a:solidFill>
                  <a:schemeClr val="bg1"/>
                </a:solidFill>
                <a:cs typeface="+mn-cs"/>
              </a:rPr>
            </a:br>
            <a:r>
              <a:rPr lang="en-US" sz="1300" b="1" dirty="0">
                <a:solidFill>
                  <a:schemeClr val="bg1"/>
                </a:solidFill>
                <a:cs typeface="+mn-cs"/>
              </a:rPr>
              <a:t>2007:  844,000</a:t>
            </a:r>
            <a:br>
              <a:rPr lang="en-US" sz="1300" b="1" dirty="0">
                <a:solidFill>
                  <a:schemeClr val="bg1"/>
                </a:solidFill>
                <a:cs typeface="+mn-cs"/>
              </a:rPr>
            </a:br>
            <a:r>
              <a:rPr lang="en-US" sz="1300" b="1" dirty="0">
                <a:solidFill>
                  <a:schemeClr val="bg1"/>
                </a:solidFill>
                <a:cs typeface="+mn-cs"/>
              </a:rPr>
              <a:t>2008:  787,000</a:t>
            </a:r>
            <a:br>
              <a:rPr lang="en-US" sz="1300" b="1" dirty="0">
                <a:solidFill>
                  <a:schemeClr val="bg1"/>
                </a:solidFill>
                <a:cs typeface="+mn-cs"/>
              </a:rPr>
            </a:br>
            <a:r>
              <a:rPr lang="en-US" sz="1300" b="1" dirty="0">
                <a:solidFill>
                  <a:schemeClr val="bg1"/>
                </a:solidFill>
                <a:cs typeface="+mn-cs"/>
              </a:rPr>
              <a:t>2009:  701,000 2010:  742,000 2011:  781,000</a:t>
            </a:r>
            <a:br>
              <a:rPr lang="en-US" sz="1300" b="1" dirty="0">
                <a:solidFill>
                  <a:schemeClr val="bg1"/>
                </a:solidFill>
                <a:cs typeface="+mn-cs"/>
              </a:rPr>
            </a:br>
            <a:r>
              <a:rPr lang="en-US" sz="1300" b="1" dirty="0">
                <a:solidFill>
                  <a:schemeClr val="bg1"/>
                </a:solidFill>
                <a:cs typeface="+mn-cs"/>
              </a:rPr>
              <a:t>2012:  </a:t>
            </a:r>
            <a:r>
              <a:rPr lang="en-US" sz="1300" b="1" dirty="0" smtClean="0">
                <a:solidFill>
                  <a:schemeClr val="bg1"/>
                </a:solidFill>
                <a:cs typeface="+mn-cs"/>
              </a:rPr>
              <a:t>800,000</a:t>
            </a:r>
            <a:br>
              <a:rPr lang="en-US" sz="1300" b="1" dirty="0" smtClean="0">
                <a:solidFill>
                  <a:schemeClr val="bg1"/>
                </a:solidFill>
                <a:cs typeface="+mn-cs"/>
              </a:rPr>
            </a:br>
            <a:r>
              <a:rPr lang="en-US" sz="1300" b="1" dirty="0" smtClean="0">
                <a:solidFill>
                  <a:schemeClr val="bg1"/>
                </a:solidFill>
                <a:cs typeface="+mn-cs"/>
              </a:rPr>
              <a:t>2013:  870,000**</a:t>
            </a:r>
            <a:endParaRPr lang="en-US" sz="1300" b="1" dirty="0">
              <a:solidFill>
                <a:schemeClr val="bg1"/>
              </a:solidFill>
              <a:cs typeface="+mn-cs"/>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C948A6E-00B4-425A-8332-493DA8B986FC}" type="slidenum">
              <a:rPr lang="en-US" smtClean="0"/>
              <a:pPr>
                <a:defRPr/>
              </a:pPr>
              <a:t>135</a:t>
            </a:fld>
            <a:endParaRPr lang="en-US"/>
          </a:p>
        </p:txBody>
      </p:sp>
      <p:sp>
        <p:nvSpPr>
          <p:cNvPr id="14348" name="TextBox 13"/>
          <p:cNvSpPr txBox="1">
            <a:spLocks noChangeArrowheads="1"/>
          </p:cNvSpPr>
          <p:nvPr/>
        </p:nvSpPr>
        <p:spPr bwMode="auto">
          <a:xfrm>
            <a:off x="4124325" y="110172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
        <p:nvSpPr>
          <p:cNvPr id="14" name="AutoShape 38"/>
          <p:cNvSpPr>
            <a:spLocks noChangeArrowheads="1"/>
          </p:cNvSpPr>
          <p:nvPr/>
        </p:nvSpPr>
        <p:spPr bwMode="blackWhite">
          <a:xfrm>
            <a:off x="7374835" y="1101725"/>
            <a:ext cx="985976" cy="898526"/>
          </a:xfrm>
          <a:prstGeom prst="wedgeRectCallout">
            <a:avLst>
              <a:gd name="adj1" fmla="val 56323"/>
              <a:gd name="adj2" fmla="val 1365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2013:Q1 578,000 business starts*</a:t>
            </a:r>
            <a:endParaRPr lang="en-US" sz="1400" b="1" dirty="0">
              <a:solidFill>
                <a:schemeClr val="bg1"/>
              </a:solidFill>
            </a:endParaRPr>
          </a:p>
        </p:txBody>
      </p:sp>
    </p:spTree>
    <p:extLst>
      <p:ext uri="{BB962C8B-B14F-4D97-AF65-F5344CB8AC3E}">
        <p14:creationId xmlns:p14="http://schemas.microsoft.com/office/powerpoint/2010/main" val="2742776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980059995"/>
              </p:ext>
            </p:extLst>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27986179"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September 2014</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through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357991" y="3754877"/>
            <a:ext cx="2946938" cy="857463"/>
          </a:xfrm>
          <a:prstGeom prst="wedgeRectCallout">
            <a:avLst>
              <a:gd name="adj1" fmla="val 96986"/>
              <a:gd name="adj2" fmla="val -968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has been generally increasing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136</a:t>
            </a:fld>
            <a:endParaRPr lang="en-US"/>
          </a:p>
        </p:txBody>
      </p:sp>
    </p:spTree>
    <p:extLst>
      <p:ext uri="{BB962C8B-B14F-4D97-AF65-F5344CB8AC3E}">
        <p14:creationId xmlns:p14="http://schemas.microsoft.com/office/powerpoint/2010/main" val="36072510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137</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extLst>
      <p:ext uri="{BB962C8B-B14F-4D97-AF65-F5344CB8AC3E}">
        <p14:creationId xmlns:p14="http://schemas.microsoft.com/office/powerpoint/2010/main" val="1710242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138</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139</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2022264550"/>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093619" name="Chart" r:id="rId4" imgW="5848458" imgH="2203364" progId="MSGraph.Chart.8">
                  <p:embed followColorScheme="full"/>
                </p:oleObj>
              </mc:Choice>
              <mc:Fallback>
                <p:oleObj name="Chart" r:id="rId4" imgW="5848458" imgH="2203364"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750748"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728794"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98129" y="1772111"/>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818581" y="1071716"/>
            <a:ext cx="2158271" cy="1631298"/>
          </a:xfrm>
          <a:prstGeom prst="wedgeRectCallout">
            <a:avLst>
              <a:gd name="adj1" fmla="val 22667"/>
              <a:gd name="adj2" fmla="val 70066"/>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2014: Value of new </a:t>
            </a:r>
            <a:r>
              <a:rPr lang="en-US" sz="1600" b="1" dirty="0" err="1" smtClean="0">
                <a:solidFill>
                  <a:schemeClr val="bg1"/>
                </a:solidFill>
              </a:rPr>
              <a:t>pvt.</a:t>
            </a:r>
            <a:r>
              <a:rPr lang="en-US" sz="1600" b="1" dirty="0" smtClean="0">
                <a:solidFill>
                  <a:schemeClr val="bg1"/>
                </a:solidFill>
              </a:rPr>
              <a:t> construction hits $698.2B as of Feb. 2015, up 40% from the 2010 trough but still 23%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139</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$348.4</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$349.9</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February.</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17539621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14</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4108947448"/>
              </p:ext>
            </p:extLst>
          </p:nvPr>
        </p:nvGraphicFramePr>
        <p:xfrm>
          <a:off x="20638" y="1803400"/>
          <a:ext cx="9067800" cy="4710113"/>
        </p:xfrm>
        <a:graphic>
          <a:graphicData uri="http://schemas.openxmlformats.org/presentationml/2006/ole">
            <mc:AlternateContent xmlns:mc="http://schemas.openxmlformats.org/markup-compatibility/2006">
              <mc:Choice xmlns:v="urn:schemas-microsoft-com:vml" Requires="v">
                <p:oleObj spid="_x0000_s28092596" name="Chart" r:id="rId4" imgW="8820267" imgH="4581532" progId="MSGraph.Chart.8">
                  <p:embed followColorScheme="full"/>
                </p:oleObj>
              </mc:Choice>
              <mc:Fallback>
                <p:oleObj name="Chart" r:id="rId4" imgW="8820267" imgH="4581532" progId="MSGraph.Chart.8">
                  <p:embed followColorScheme="full"/>
                  <p:pic>
                    <p:nvPicPr>
                      <p:cNvPr id="0" name=""/>
                      <p:cNvPicPr>
                        <a:picLocks noChangeAspect="1" noChangeArrowheads="1"/>
                      </p:cNvPicPr>
                      <p:nvPr/>
                    </p:nvPicPr>
                    <p:blipFill>
                      <a:blip r:embed="rId5"/>
                      <a:srcRect/>
                      <a:stretch>
                        <a:fillRect/>
                      </a:stretch>
                    </p:blipFill>
                    <p:spPr bwMode="auto">
                      <a:xfrm>
                        <a:off x="20638" y="1803400"/>
                        <a:ext cx="9067800" cy="471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140</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Feb. 2015 vs. Feb.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905200409"/>
              </p:ext>
            </p:extLst>
          </p:nvPr>
        </p:nvGraphicFramePr>
        <p:xfrm>
          <a:off x="39687" y="1613592"/>
          <a:ext cx="8867775" cy="3771900"/>
        </p:xfrm>
        <a:graphic>
          <a:graphicData uri="http://schemas.openxmlformats.org/presentationml/2006/ole">
            <mc:AlternateContent xmlns:mc="http://schemas.openxmlformats.org/markup-compatibility/2006">
              <mc:Choice xmlns:v="urn:schemas-microsoft-com:vml" Requires="v">
                <p:oleObj spid="_x0000_s28094642" name="Chart" r:id="rId4" imgW="5689523" imgH="2514523" progId="MSGraph.Chart.8">
                  <p:embed followColorScheme="full"/>
                </p:oleObj>
              </mc:Choice>
              <mc:Fallback>
                <p:oleObj name="Chart" r:id="rId4" imgW="5689523" imgH="2514523" progId="MSGraph.Chart.8">
                  <p:embed followColorScheme="full"/>
                  <p:pic>
                    <p:nvPicPr>
                      <p:cNvPr id="0" name=""/>
                      <p:cNvPicPr>
                        <a:picLocks noChangeAspect="1" noChangeArrowheads="1"/>
                      </p:cNvPicPr>
                      <p:nvPr/>
                    </p:nvPicPr>
                    <p:blipFill>
                      <a:blip r:embed="rId5"/>
                      <a:srcRect/>
                      <a:stretch>
                        <a:fillRect/>
                      </a:stretch>
                    </p:blipFill>
                    <p:spPr bwMode="gray">
                      <a:xfrm>
                        <a:off x="39687" y="1613592"/>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In the Private Sector Slowed in Late 2014 While Picking in the State/Local Sector Government Sector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955792" y="2130988"/>
            <a:ext cx="2656417" cy="1152402"/>
          </a:xfrm>
          <a:prstGeom prst="wedgeRectCallout">
            <a:avLst>
              <a:gd name="adj1" fmla="val 28540"/>
              <a:gd name="adj2" fmla="val 751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and nonresidential segments but growth is sluggish</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+1.8%</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+3.1%</a:t>
            </a:r>
            <a:endParaRPr lang="en-US" sz="2400" b="1" u="sng" dirty="0">
              <a:solidFill>
                <a:srgbClr val="225A7A"/>
              </a:solidFill>
            </a:endParaRPr>
          </a:p>
        </p:txBody>
      </p:sp>
      <p:sp>
        <p:nvSpPr>
          <p:cNvPr id="12" name="AutoShape 9"/>
          <p:cNvSpPr>
            <a:spLocks noChangeArrowheads="1"/>
          </p:cNvSpPr>
          <p:nvPr/>
        </p:nvSpPr>
        <p:spPr bwMode="blackWhite">
          <a:xfrm>
            <a:off x="4164430" y="1765693"/>
            <a:ext cx="2030261" cy="1152402"/>
          </a:xfrm>
          <a:prstGeom prst="wedgeRectCallout">
            <a:avLst>
              <a:gd name="adj1" fmla="val 67951"/>
              <a:gd name="adj2" fmla="val 8457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pick up after years of decline</a:t>
            </a:r>
            <a:endParaRPr lang="en-US" sz="1400" b="1" dirty="0">
              <a:solidFill>
                <a:schemeClr val="bg1"/>
              </a:solidFill>
            </a:endParaRPr>
          </a:p>
        </p:txBody>
      </p:sp>
      <p:sp>
        <p:nvSpPr>
          <p:cNvPr id="2" name="Oval 1"/>
          <p:cNvSpPr/>
          <p:nvPr/>
        </p:nvSpPr>
        <p:spPr>
          <a:xfrm>
            <a:off x="6190468" y="1260976"/>
            <a:ext cx="2422745" cy="656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013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141</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Feb. 2015 vs. Feb.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3471921207"/>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7857276"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though the Key Residential Construction Sector Weakened in Late 2014/Early 2015; Mixed Outlook for 2015, though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698838" y="1123123"/>
            <a:ext cx="3971440" cy="1413799"/>
          </a:xfrm>
          <a:prstGeom prst="wedgeRectCallout">
            <a:avLst>
              <a:gd name="adj1" fmla="val -55366"/>
              <a:gd name="adj2" fmla="val 327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and Office  segments, Private nonresidential sector construction activity continues to  rising after plunging during the “Great Recession.” Residential weakened.</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21795" y="3268804"/>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8468273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142</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Feb. 2015 vs. Feb.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576729559"/>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7858296"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17601"/>
              <a:gd name="adj2" fmla="val 1576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many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5883564" y="1054825"/>
            <a:ext cx="2812761" cy="903289"/>
          </a:xfrm>
          <a:prstGeom prst="wedgeRectCallout">
            <a:avLst>
              <a:gd name="adj1" fmla="val -49879"/>
              <a:gd name="adj2" fmla="val 1010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Amusement &amp; Recreation, Sewage &amp; Waste Disposal and Commercial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282872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143</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Real (Inflation-Adjusted) </a:t>
            </a:r>
            <a:br>
              <a:rPr lang="en-US" dirty="0" smtClean="0"/>
            </a:br>
            <a:r>
              <a:rPr lang="en-US" dirty="0" smtClean="0"/>
              <a:t>Nonresidential Construction, 2000-2014*</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Q1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Wells Fargo Securities (June 6, 2014 research report).</a:t>
            </a:r>
            <a:endParaRPr lang="en-US" sz="1100" dirty="0"/>
          </a:p>
        </p:txBody>
      </p:sp>
      <p:pic>
        <p:nvPicPr>
          <p:cNvPr id="2" name="Picture 1"/>
          <p:cNvPicPr>
            <a:picLocks noChangeAspect="1"/>
          </p:cNvPicPr>
          <p:nvPr/>
        </p:nvPicPr>
        <p:blipFill>
          <a:blip r:embed="rId3"/>
          <a:stretch>
            <a:fillRect/>
          </a:stretch>
        </p:blipFill>
        <p:spPr>
          <a:xfrm>
            <a:off x="134714" y="1553810"/>
            <a:ext cx="6723288" cy="4723669"/>
          </a:xfrm>
          <a:prstGeom prst="rect">
            <a:avLst/>
          </a:prstGeom>
        </p:spPr>
      </p:pic>
      <p:sp>
        <p:nvSpPr>
          <p:cNvPr id="10" name="AutoShape 13"/>
          <p:cNvSpPr>
            <a:spLocks noChangeArrowheads="1"/>
          </p:cNvSpPr>
          <p:nvPr/>
        </p:nvSpPr>
        <p:spPr bwMode="blackWhite">
          <a:xfrm>
            <a:off x="6853234" y="1763228"/>
            <a:ext cx="2252668" cy="2222994"/>
          </a:xfrm>
          <a:prstGeom prst="wedgeRectCallout">
            <a:avLst>
              <a:gd name="adj1" fmla="val -74958"/>
              <a:gd name="adj2" fmla="val 215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Construction activity has generally been positive since late 2010 but has occasionally be erratic. Forecast is for slowing improving growth</a:t>
            </a:r>
            <a:endParaRPr lang="en-US" sz="1600" b="1" dirty="0">
              <a:solidFill>
                <a:schemeClr val="bg1"/>
              </a:solidFill>
            </a:endParaRPr>
          </a:p>
        </p:txBody>
      </p:sp>
      <p:sp>
        <p:nvSpPr>
          <p:cNvPr id="12" name="Rectangle 5"/>
          <p:cNvSpPr>
            <a:spLocks noChangeArrowheads="1"/>
          </p:cNvSpPr>
          <p:nvPr/>
        </p:nvSpPr>
        <p:spPr bwMode="black">
          <a:xfrm>
            <a:off x="331788" y="1125641"/>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(Bar = CAGR; Line = Y/Y Growth Rate)</a:t>
            </a:r>
            <a:endParaRPr lang="en-US" sz="1600" b="1" dirty="0">
              <a:solidFill>
                <a:srgbClr val="225A7A"/>
              </a:solidFill>
            </a:endParaRPr>
          </a:p>
        </p:txBody>
      </p:sp>
    </p:spTree>
    <p:extLst>
      <p:ext uri="{BB962C8B-B14F-4D97-AF65-F5344CB8AC3E}">
        <p14:creationId xmlns:p14="http://schemas.microsoft.com/office/powerpoint/2010/main" val="23698081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144</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1152806782"/>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7988230" name="Chart" r:id="rId4" imgW="5518095" imgH="2521010" progId="MSGraph.Chart.8">
                  <p:embed followColorScheme="full"/>
                </p:oleObj>
              </mc:Choice>
              <mc:Fallback>
                <p:oleObj name="Chart" r:id="rId4" imgW="5518095" imgH="2521010"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December;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2094"/>
              <a:gd name="adj2" fmla="val 81383"/>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be turning a corner; still down $46.0B or 14.6% since 2009 peak</a:t>
            </a:r>
            <a:endParaRPr lang="en-US" sz="1600" b="1" dirty="0">
              <a:solidFill>
                <a:schemeClr val="bg1"/>
              </a:solidFill>
            </a:endParaRPr>
          </a:p>
        </p:txBody>
      </p:sp>
    </p:spTree>
    <p:extLst>
      <p:ext uri="{BB962C8B-B14F-4D97-AF65-F5344CB8AC3E}">
        <p14:creationId xmlns:p14="http://schemas.microsoft.com/office/powerpoint/2010/main" val="1828200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145</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160070" name="Chart" r:id="rId4" imgW="5226134" imgH="2730457" progId="MSGraph.Chart.8">
                  <p:embed followColorScheme="full"/>
                </p:oleObj>
              </mc:Choice>
              <mc:Fallback>
                <p:oleObj name="Chart" r:id="rId4" imgW="5226134" imgH="2730457"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(4/15 and 3/15);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0480127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146</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2010—December 2014</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ext uri="{D42A27DB-BD31-4B8C-83A1-F6EECF244321}">
                <p14:modId xmlns:p14="http://schemas.microsoft.com/office/powerpoint/2010/main" val="1569159174"/>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7990278"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689"/>
              <a:gd name="adj2" fmla="val -11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+731,000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(+13.4%)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2910829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147</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2003–December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1029735016"/>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7991301"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493364" y="3222059"/>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66015" y="361814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895136" y="4074257"/>
            <a:ext cx="2427441" cy="1141058"/>
          </a:xfrm>
          <a:prstGeom prst="wedgeRectCallout">
            <a:avLst>
              <a:gd name="adj1" fmla="val 131293"/>
              <a:gd name="adj2" fmla="val 1646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147</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36768"/>
              <a:gd name="adj2" fmla="val 1576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Dec. 2014 totaled 6.166 million, an increase of 731,000 jobs or 13.4%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1.56 million jobs</a:t>
            </a:r>
            <a:endParaRPr lang="en-US" b="1" dirty="0">
              <a:solidFill>
                <a:schemeClr val="bg1"/>
              </a:solidFill>
            </a:endParaRPr>
          </a:p>
        </p:txBody>
      </p:sp>
    </p:spTree>
    <p:extLst>
      <p:ext uri="{BB962C8B-B14F-4D97-AF65-F5344CB8AC3E}">
        <p14:creationId xmlns:p14="http://schemas.microsoft.com/office/powerpoint/2010/main" val="39284086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000251"/>
            <a:ext cx="7981950" cy="180498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 BUT VOLATILE</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148</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but Fall in Prices Will Have Negative Impact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148</a:t>
            </a:fld>
            <a:endParaRPr lang="en-US"/>
          </a:p>
        </p:txBody>
      </p:sp>
    </p:spTree>
    <p:extLst>
      <p:ext uri="{BB962C8B-B14F-4D97-AF65-F5344CB8AC3E}">
        <p14:creationId xmlns:p14="http://schemas.microsoft.com/office/powerpoint/2010/main" val="1035022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3852842779"/>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3884" name="Chart" r:id="rId3" imgW="8201144" imgH="5381561" progId="MSGraph.Chart.8">
                  <p:embed followColorScheme="full"/>
                </p:oleObj>
              </mc:Choice>
              <mc:Fallback>
                <p:oleObj name="Chart" r:id="rId3" imgW="8201144" imgH="5381561"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2005-2016P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(January 15,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90.6% from 2008 through 2016</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3845298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2859" name="Chart" r:id="rId3" imgW="8210522" imgH="5362500" progId="MSGraph.Chart.8">
                  <p:embed followColorScheme="full"/>
                </p:oleObj>
              </mc:Choice>
              <mc:Fallback>
                <p:oleObj name="Chart" r:id="rId3" imgW="8210522" imgH="536250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1588475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151</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2010—Dec. </a:t>
            </a:r>
            <a:r>
              <a:rPr lang="en-US" dirty="0"/>
              <a:t>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428442" y="1117583"/>
            <a:ext cx="3549445" cy="1691146"/>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is up 37.7% since Jan. 2010 as the energy sector booms.  (Previous boom in 1979-81, employment peak at 267,000 in March 1982.)</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325498" y="1117583"/>
            <a:ext cx="2859036" cy="572196"/>
          </a:xfrm>
          <a:prstGeom prst="wedgeRectCallout">
            <a:avLst>
              <a:gd name="adj1" fmla="val 60129"/>
              <a:gd name="adj2" fmla="val 559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Highest employment in this sector since July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350388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152</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Is Experiencing a Mini Manufacturing Renaissance but Headwinds from Weak Export Markets and Strong Dollar</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152</a:t>
            </a:fld>
            <a:endParaRPr lang="en-US"/>
          </a:p>
        </p:txBody>
      </p:sp>
    </p:spTree>
    <p:extLst>
      <p:ext uri="{BB962C8B-B14F-4D97-AF65-F5344CB8AC3E}">
        <p14:creationId xmlns:p14="http://schemas.microsoft.com/office/powerpoint/2010/main" val="2267590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153</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1342619261"/>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7994370" name="Chart" r:id="rId4" imgW="8286815" imgH="4010060" progId="MSGraph.Chart.8">
                  <p:embed followColorScheme="full"/>
                </p:oleObj>
              </mc:Choice>
              <mc:Fallback>
                <p:oleObj name="Chart" r:id="rId4" imgW="8286815" imgH="4010060"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1992—February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Apr. </a:t>
            </a:r>
            <a:r>
              <a:rPr lang="en-US" sz="1100" dirty="0"/>
              <a:t>2</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Feb. 2015 are similar to pre-crisis </a:t>
            </a:r>
            <a:r>
              <a:rPr lang="en-US" sz="1700" b="1" dirty="0">
                <a:solidFill>
                  <a:schemeClr val="bg1"/>
                </a:solidFill>
              </a:rPr>
              <a:t>(July 2008) </a:t>
            </a:r>
            <a:r>
              <a:rPr lang="en-US" sz="1700" b="1" dirty="0" smtClean="0">
                <a:solidFill>
                  <a:schemeClr val="bg1"/>
                </a:solidFill>
              </a:rPr>
              <a:t>peak but has declined in recent months.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153</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30462"/>
              <a:gd name="adj2" fmla="val -2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Feb. 2015 </a:t>
            </a:r>
            <a:r>
              <a:rPr lang="en-US" sz="1600" b="1" dirty="0">
                <a:solidFill>
                  <a:schemeClr val="bg1"/>
                </a:solidFill>
              </a:rPr>
              <a:t>was </a:t>
            </a:r>
            <a:r>
              <a:rPr lang="en-US" sz="1600" b="1" dirty="0" smtClean="0">
                <a:solidFill>
                  <a:schemeClr val="bg1"/>
                </a:solidFill>
              </a:rPr>
              <a:t>$481.3B—down slightly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2521071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154</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4105720102"/>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993346"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in Many Sectors But Declining Energy Prices Are Dragging Down Industry Figures.  Continued </a:t>
            </a:r>
            <a:r>
              <a:rPr lang="en-US" b="1" dirty="0" err="1" smtClean="0">
                <a:solidFill>
                  <a:srgbClr val="FFFFFF"/>
                </a:solidFill>
              </a:rPr>
              <a:t>Gortwh</a:t>
            </a:r>
            <a:r>
              <a:rPr lang="en-US" b="1" dirty="0" smtClean="0">
                <a:solidFill>
                  <a:srgbClr val="FFFFFF"/>
                </a:solidFill>
              </a:rPr>
              <a:t> 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120223" y="3139633"/>
            <a:ext cx="2411972" cy="769233"/>
          </a:xfrm>
          <a:prstGeom prst="wedgeRectCallout">
            <a:avLst>
              <a:gd name="adj1" fmla="val -17756"/>
              <a:gd name="adj2" fmla="val -1228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2015</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February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+3.0%</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-9.7%</a:t>
            </a:r>
            <a:endParaRPr lang="en-US" sz="2400" b="1" u="sng" dirty="0">
              <a:solidFill>
                <a:srgbClr val="225A7A"/>
              </a:solidFill>
            </a:endParaRPr>
          </a:p>
        </p:txBody>
      </p:sp>
      <p:sp>
        <p:nvSpPr>
          <p:cNvPr id="12" name="AutoShape 9"/>
          <p:cNvSpPr>
            <a:spLocks noChangeArrowheads="1"/>
          </p:cNvSpPr>
          <p:nvPr/>
        </p:nvSpPr>
        <p:spPr bwMode="blackWhite">
          <a:xfrm>
            <a:off x="4612729" y="3414713"/>
            <a:ext cx="1607099" cy="595427"/>
          </a:xfrm>
          <a:prstGeom prst="wedgeRectCallout">
            <a:avLst>
              <a:gd name="adj1" fmla="val 94209"/>
              <a:gd name="adj2" fmla="val -22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Impact of falling energy prices</a:t>
            </a:r>
            <a:endParaRPr lang="en-US" sz="1400" b="1" dirty="0">
              <a:solidFill>
                <a:schemeClr val="bg1"/>
              </a:solidFill>
            </a:endParaRPr>
          </a:p>
        </p:txBody>
      </p:sp>
    </p:spTree>
    <p:extLst>
      <p:ext uri="{BB962C8B-B14F-4D97-AF65-F5344CB8AC3E}">
        <p14:creationId xmlns:p14="http://schemas.microsoft.com/office/powerpoint/2010/main" val="2574550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Manufacturing Employment,</a:t>
            </a:r>
            <a:br>
              <a:rPr lang="en-US" sz="2800" dirty="0"/>
            </a:br>
            <a:r>
              <a:rPr lang="en-US" sz="2800" dirty="0" smtClean="0"/>
              <a:t>January 2010—March 2015</a:t>
            </a:r>
            <a:r>
              <a:rPr lang="en-US" dirty="0" smtClean="0"/>
              <a:t>*</a:t>
            </a:r>
            <a:endParaRPr lang="en-US" dirty="0"/>
          </a:p>
        </p:txBody>
      </p:sp>
      <p:graphicFrame>
        <p:nvGraphicFramePr>
          <p:cNvPr id="9" name="Chart Placeholder 8"/>
          <p:cNvGraphicFramePr>
            <a:graphicFrameLocks noGrp="1"/>
          </p:cNvGraphicFramePr>
          <p:nvPr>
            <p:ph type="chart" idx="1"/>
            <p:extLst/>
          </p:nvPr>
        </p:nvGraphicFramePr>
        <p:xfrm>
          <a:off x="447675" y="1324770"/>
          <a:ext cx="8153400" cy="448317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solidFill>
                  <a:srgbClr val="000000"/>
                </a:solidFill>
              </a:rPr>
              <a:pPr>
                <a:defRPr/>
              </a:pPr>
              <a:t>155</a:t>
            </a:fld>
            <a:endParaRPr lang="en-US">
              <a:solidFill>
                <a:srgbClr val="000000"/>
              </a:solidFill>
            </a:endParaRPr>
          </a:p>
        </p:txBody>
      </p:sp>
      <p:sp>
        <p:nvSpPr>
          <p:cNvPr id="10" name="TextBox 9"/>
          <p:cNvSpPr txBox="1"/>
          <p:nvPr/>
        </p:nvSpPr>
        <p:spPr>
          <a:xfrm>
            <a:off x="298450" y="1094800"/>
            <a:ext cx="1139825" cy="584775"/>
          </a:xfrm>
          <a:prstGeom prst="rect">
            <a:avLst/>
          </a:prstGeom>
          <a:noFill/>
        </p:spPr>
        <p:txBody>
          <a:bodyPr wrap="square" rtlCol="0">
            <a:spAutoFit/>
          </a:bodyPr>
          <a:lstStyle/>
          <a:p>
            <a:pPr fontAlgn="base">
              <a:spcBef>
                <a:spcPct val="0"/>
              </a:spcBef>
              <a:spcAft>
                <a:spcPct val="0"/>
              </a:spcAft>
            </a:pPr>
            <a:r>
              <a:rPr lang="en-US" sz="1400" dirty="0" smtClean="0">
                <a:solidFill>
                  <a:srgbClr val="000000"/>
                </a:solidFill>
                <a:latin typeface="Arial" charset="0"/>
                <a:cs typeface="Arial" charset="0"/>
              </a:rPr>
              <a:t>Thousands</a:t>
            </a:r>
          </a:p>
          <a:p>
            <a:pPr fontAlgn="base">
              <a:spcBef>
                <a:spcPct val="0"/>
              </a:spcBef>
              <a:spcAft>
                <a:spcPct val="0"/>
              </a:spcAft>
            </a:pPr>
            <a:endParaRPr lang="en-US" dirty="0">
              <a:solidFill>
                <a:srgbClr val="000000"/>
              </a:solidFill>
              <a:latin typeface="Arial" charset="0"/>
              <a:cs typeface="Arial" charset="0"/>
            </a:endParaRPr>
          </a:p>
        </p:txBody>
      </p:sp>
      <p:sp>
        <p:nvSpPr>
          <p:cNvPr id="11" name="AutoShape 7"/>
          <p:cNvSpPr>
            <a:spLocks noChangeArrowheads="1"/>
          </p:cNvSpPr>
          <p:nvPr/>
        </p:nvSpPr>
        <p:spPr bwMode="blackWhite">
          <a:xfrm>
            <a:off x="1600200" y="1152525"/>
            <a:ext cx="395653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In the past 5 years (from January 2010) manufacturing </a:t>
            </a:r>
            <a:r>
              <a:rPr lang="en-US" b="1" dirty="0">
                <a:solidFill>
                  <a:srgbClr val="FFFFFF"/>
                </a:solidFill>
                <a:latin typeface="Arial" charset="0"/>
                <a:cs typeface="Arial" charset="0"/>
              </a:rPr>
              <a:t>employment is up </a:t>
            </a:r>
            <a:r>
              <a:rPr lang="en-US" b="1" dirty="0" smtClean="0">
                <a:solidFill>
                  <a:srgbClr val="FFFFFF"/>
                </a:solidFill>
                <a:latin typeface="Arial" charset="0"/>
                <a:cs typeface="Arial" charset="0"/>
              </a:rPr>
              <a:t>(+857,000 </a:t>
            </a:r>
            <a:r>
              <a:rPr lang="en-US" b="1" dirty="0">
                <a:solidFill>
                  <a:srgbClr val="FFFFFF"/>
                </a:solidFill>
                <a:latin typeface="Arial" charset="0"/>
                <a:cs typeface="Arial" charset="0"/>
              </a:rPr>
              <a:t>or </a:t>
            </a:r>
            <a:r>
              <a:rPr lang="en-US" b="1" dirty="0" smtClean="0">
                <a:solidFill>
                  <a:srgbClr val="FFFFFF"/>
                </a:solidFill>
                <a:latin typeface="Arial" charset="0"/>
                <a:cs typeface="Arial" charset="0"/>
              </a:rPr>
              <a:t>+7.5%)</a:t>
            </a:r>
            <a:r>
              <a:rPr lang="en-US" b="1" dirty="0">
                <a:solidFill>
                  <a:srgbClr val="FFFFFF"/>
                </a:solidFill>
                <a:latin typeface="Arial" charset="0"/>
                <a:cs typeface="Arial" charset="0"/>
              </a:rPr>
              <a:t/>
            </a:r>
            <a:br>
              <a:rPr lang="en-US" b="1" dirty="0">
                <a:solidFill>
                  <a:srgbClr val="FFFFFF"/>
                </a:solidFill>
                <a:latin typeface="Arial" charset="0"/>
                <a:cs typeface="Arial" charset="0"/>
              </a:rPr>
            </a:br>
            <a:r>
              <a:rPr lang="en-US" b="1" dirty="0">
                <a:solidFill>
                  <a:srgbClr val="FFFFFF"/>
                </a:solidFill>
                <a:latin typeface="Arial" charset="0"/>
                <a:cs typeface="Arial" charset="0"/>
              </a:rPr>
              <a:t>and still growing.</a:t>
            </a:r>
            <a:endParaRPr lang="en-US" b="1" dirty="0">
              <a:solidFill>
                <a:srgbClr val="FFFFFF"/>
              </a:solidFill>
              <a:latin typeface="Arial" pitchFamily="34" charset="0"/>
              <a:cs typeface="Arial" charset="0"/>
            </a:endParaRPr>
          </a:p>
        </p:txBody>
      </p:sp>
      <p:sp>
        <p:nvSpPr>
          <p:cNvPr id="12" name="AutoShape 7"/>
          <p:cNvSpPr>
            <a:spLocks noChangeArrowheads="1"/>
          </p:cNvSpPr>
          <p:nvPr/>
        </p:nvSpPr>
        <p:spPr bwMode="blackWhite">
          <a:xfrm>
            <a:off x="455612" y="5807075"/>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pPr>
            <a:r>
              <a:rPr lang="en-US" b="1" dirty="0">
                <a:solidFill>
                  <a:srgbClr val="FFFFFF"/>
                </a:solidFill>
                <a:latin typeface="Arial" charset="0"/>
                <a:cs typeface="Arial" charset="0"/>
              </a:rPr>
              <a:t>Manufacturing employment is a surprising source of strength in the economy.  Employment in the sector is at a multi-year high.</a:t>
            </a:r>
          </a:p>
        </p:txBody>
      </p:sp>
      <p:sp>
        <p:nvSpPr>
          <p:cNvPr id="1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*Seasonally adjusted; </a:t>
            </a:r>
            <a:r>
              <a:rPr lang="en-US" sz="1100" dirty="0" smtClean="0">
                <a:solidFill>
                  <a:srgbClr val="000000"/>
                </a:solidFill>
                <a:latin typeface="Arial" charset="0"/>
                <a:cs typeface="Arial" charset="0"/>
              </a:rPr>
              <a:t>Feb. </a:t>
            </a:r>
            <a:r>
              <a:rPr lang="en-US" sz="1100" dirty="0">
                <a:solidFill>
                  <a:srgbClr val="000000"/>
                </a:solidFill>
                <a:latin typeface="Arial" charset="0"/>
                <a:cs typeface="Arial" charset="0"/>
              </a:rPr>
              <a:t>and </a:t>
            </a:r>
            <a:r>
              <a:rPr lang="en-US" sz="1100" dirty="0" smtClean="0">
                <a:solidFill>
                  <a:srgbClr val="000000"/>
                </a:solidFill>
              </a:rPr>
              <a:t>Mar.</a:t>
            </a:r>
            <a:r>
              <a:rPr lang="en-US" sz="1100" dirty="0" smtClean="0">
                <a:solidFill>
                  <a:srgbClr val="000000"/>
                </a:solidFill>
                <a:latin typeface="Arial" charset="0"/>
                <a:cs typeface="Arial" charset="0"/>
              </a:rPr>
              <a:t> 2015 </a:t>
            </a:r>
            <a:r>
              <a:rPr lang="en-US" sz="1100" dirty="0">
                <a:solidFill>
                  <a:srgbClr val="000000"/>
                </a:solidFill>
                <a:latin typeface="Arial" charset="0"/>
                <a:cs typeface="Arial" charset="0"/>
              </a:rPr>
              <a:t>are preliminary</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Bureau of Labor Statistics at </a:t>
            </a:r>
            <a:r>
              <a:rPr lang="en-US" sz="1100" dirty="0">
                <a:solidFill>
                  <a:srgbClr val="000000"/>
                </a:solidFill>
                <a:latin typeface="Arial" charset="0"/>
                <a:cs typeface="Arial" charset="0"/>
                <a:hlinkClick r:id="rId3"/>
              </a:rPr>
              <a:t>http://data.bls.gov</a:t>
            </a:r>
            <a:r>
              <a:rPr lang="en-US" sz="1100" dirty="0">
                <a:solidFill>
                  <a:srgbClr val="000000"/>
                </a:solidFill>
                <a:latin typeface="Arial" charset="0"/>
                <a:cs typeface="Arial" charset="0"/>
              </a:rPr>
              <a:t>; Insurance Information Institute.</a:t>
            </a:r>
          </a:p>
        </p:txBody>
      </p:sp>
    </p:spTree>
    <p:extLst>
      <p:ext uri="{BB962C8B-B14F-4D97-AF65-F5344CB8AC3E}">
        <p14:creationId xmlns:p14="http://schemas.microsoft.com/office/powerpoint/2010/main" val="3730264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4100335723"/>
              </p:ext>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7996417" name="Chart" r:id="rId4" imgW="8581836" imgH="4114689" progId="MSGraph.Chart.8">
                  <p:embed followColorScheme="full"/>
                </p:oleObj>
              </mc:Choice>
              <mc:Fallback>
                <p:oleObj name="Chart" r:id="rId4" imgW="8581836" imgH="4114689"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February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60 of the 62 months from Jan. 2010 through Feb. 2015.  Pace of recovery has been uneven due to economic turbulence in the U.S., Europe and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881337" y="3861729"/>
            <a:ext cx="3064654" cy="757084"/>
          </a:xfrm>
          <a:prstGeom prst="wedgeRectCallout">
            <a:avLst>
              <a:gd name="adj1" fmla="val 94868"/>
              <a:gd name="adj2" fmla="val -1116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continued to expand throughout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156</a:t>
            </a:fld>
            <a:endParaRPr lang="en-US"/>
          </a:p>
        </p:txBody>
      </p:sp>
    </p:spTree>
    <p:extLst>
      <p:ext uri="{BB962C8B-B14F-4D97-AF65-F5344CB8AC3E}">
        <p14:creationId xmlns:p14="http://schemas.microsoft.com/office/powerpoint/2010/main" val="1672133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157</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157</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92234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899542690"/>
              </p:ext>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7998464" name="Chart" r:id="rId5" imgW="8153255" imgH="5372177" progId="MSGraph.Chart.8">
                  <p:embed followColorScheme="full"/>
                </p:oleObj>
              </mc:Choice>
              <mc:Fallback>
                <p:oleObj name="Chart" r:id="rId5" imgW="8153255" imgH="5372177"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158</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79.7% </a:t>
            </a:r>
            <a:r>
              <a:rPr lang="en-US" sz="1200" b="1" dirty="0"/>
              <a:t>of industrial capacity in </a:t>
            </a:r>
            <a:r>
              <a:rPr lang="en-US" sz="1200" b="1" dirty="0" smtClean="0"/>
              <a:t>Dec. 2014,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Dec. 2014</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158</a:t>
            </a:fld>
            <a:endParaRPr lang="en-US"/>
          </a:p>
        </p:txBody>
      </p:sp>
      <p:sp>
        <p:nvSpPr>
          <p:cNvPr id="22" name="AutoShape 5"/>
          <p:cNvSpPr>
            <a:spLocks noChangeArrowheads="1"/>
          </p:cNvSpPr>
          <p:nvPr/>
        </p:nvSpPr>
        <p:spPr bwMode="auto">
          <a:xfrm>
            <a:off x="3284677" y="5264360"/>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12170553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159</a:t>
            </a:fld>
            <a:endParaRPr lang="en-US" smtClean="0">
              <a:solidFill>
                <a:srgbClr val="000000"/>
              </a:solidFill>
            </a:endParaRPr>
          </a:p>
        </p:txBody>
      </p:sp>
      <p:graphicFrame>
        <p:nvGraphicFramePr>
          <p:cNvPr id="5122" name="Object 2"/>
          <p:cNvGraphicFramePr>
            <a:graphicFrameLocks/>
          </p:cNvGraphicFramePr>
          <p:nvPr>
            <p:extLst/>
          </p:nvPr>
        </p:nvGraphicFramePr>
        <p:xfrm>
          <a:off x="248478" y="1697895"/>
          <a:ext cx="8708015" cy="4676775"/>
        </p:xfrm>
        <a:graphic>
          <a:graphicData uri="http://schemas.openxmlformats.org/presentationml/2006/ole">
            <mc:AlternateContent xmlns:mc="http://schemas.openxmlformats.org/markup-compatibility/2006">
              <mc:Choice xmlns:v="urn:schemas-microsoft-com:vml" Requires="v">
                <p:oleObj spid="_x0000_s28100769" name="Chart" r:id="rId4" imgW="8705713" imgH="4572154" progId="MSGraph.Chart.8">
                  <p:embed followColorScheme="full"/>
                </p:oleObj>
              </mc:Choice>
              <mc:Fallback>
                <p:oleObj name="Chart" r:id="rId4" imgW="8705713" imgH="4572154" progId="MSGraph.Chart.8">
                  <p:embed followColorScheme="full"/>
                  <p:pic>
                    <p:nvPicPr>
                      <p:cNvPr id="0" name=""/>
                      <p:cNvPicPr>
                        <a:picLocks noChangeArrowheads="1"/>
                      </p:cNvPicPr>
                      <p:nvPr/>
                    </p:nvPicPr>
                    <p:blipFill>
                      <a:blip r:embed="rId5"/>
                      <a:srcRect/>
                      <a:stretch>
                        <a:fillRect/>
                      </a:stretch>
                    </p:blipFill>
                    <p:spPr bwMode="auto">
                      <a:xfrm>
                        <a:off x="248478" y="1697895"/>
                        <a:ext cx="8708015"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78709" y="132021"/>
            <a:ext cx="7661363" cy="860425"/>
          </a:xfrm>
        </p:spPr>
        <p:txBody>
          <a:bodyPr/>
          <a:lstStyle/>
          <a:p>
            <a:r>
              <a:rPr lang="en-US" sz="2200" dirty="0" smtClean="0"/>
              <a:t>Business Fixed Investment is Forecast to Grow Steadily in 2015-16, Fueling Commercial Exposure Growth</a:t>
            </a:r>
          </a:p>
        </p:txBody>
      </p:sp>
      <p:sp>
        <p:nvSpPr>
          <p:cNvPr id="1969158" name="AutoShape 6"/>
          <p:cNvSpPr>
            <a:spLocks noChangeArrowheads="1"/>
          </p:cNvSpPr>
          <p:nvPr/>
        </p:nvSpPr>
        <p:spPr bwMode="blackWhite">
          <a:xfrm>
            <a:off x="4896960" y="1135463"/>
            <a:ext cx="4059533" cy="1386673"/>
          </a:xfrm>
          <a:prstGeom prst="wedgeRectCallout">
            <a:avLst>
              <a:gd name="adj1" fmla="val 3842"/>
              <a:gd name="adj2" fmla="val 910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Business investment will drive commercial property and liability insurance exposures and should drive employment and WC payroll exposures as well (with a lag)</a:t>
            </a:r>
            <a:endParaRPr lang="en-US" b="1" dirty="0">
              <a:solidFill>
                <a:srgbClr val="FFFFFF"/>
              </a:solidFill>
              <a:latin typeface="Arial" charset="0"/>
              <a:cs typeface="Arial" charset="0"/>
            </a:endParaRPr>
          </a:p>
        </p:txBody>
      </p:sp>
      <p:sp>
        <p:nvSpPr>
          <p:cNvPr id="5126" name="TextBox 9"/>
          <p:cNvSpPr txBox="1">
            <a:spLocks noChangeArrowheads="1"/>
          </p:cNvSpPr>
          <p:nvPr/>
        </p:nvSpPr>
        <p:spPr bwMode="auto">
          <a:xfrm>
            <a:off x="285439" y="6374670"/>
            <a:ext cx="7310851"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smtClean="0">
                <a:solidFill>
                  <a:srgbClr val="000000"/>
                </a:solidFill>
                <a:latin typeface="Arial" charset="0"/>
                <a:cs typeface="Arial" charset="0"/>
              </a:rPr>
              <a:t>Sources: Wells Fargo Economic Group; Insurance Information Institute.</a:t>
            </a:r>
            <a:endParaRPr lang="en-US" sz="1200" dirty="0">
              <a:solidFill>
                <a:srgbClr val="000000"/>
              </a:solidFill>
              <a:latin typeface="Arial" charset="0"/>
              <a:cs typeface="Arial" charset="0"/>
            </a:endParaRPr>
          </a:p>
        </p:txBody>
      </p:sp>
      <p:sp>
        <p:nvSpPr>
          <p:cNvPr id="2" name="TextBox 1"/>
          <p:cNvSpPr txBox="1"/>
          <p:nvPr/>
        </p:nvSpPr>
        <p:spPr>
          <a:xfrm>
            <a:off x="127897" y="1768511"/>
            <a:ext cx="977421" cy="584775"/>
          </a:xfrm>
          <a:prstGeom prst="rect">
            <a:avLst/>
          </a:prstGeom>
          <a:noFill/>
        </p:spPr>
        <p:txBody>
          <a:bodyPr wrap="square" rtlCol="0">
            <a:spAutoFit/>
          </a:bodyPr>
          <a:lstStyle/>
          <a:p>
            <a:pPr fontAlgn="base">
              <a:spcBef>
                <a:spcPct val="0"/>
              </a:spcBef>
              <a:spcAft>
                <a:spcPct val="0"/>
              </a:spcAft>
            </a:pPr>
            <a:r>
              <a:rPr lang="en-US" sz="1600" dirty="0" smtClean="0">
                <a:solidFill>
                  <a:srgbClr val="000000"/>
                </a:solidFill>
                <a:latin typeface="Arial" charset="0"/>
                <a:cs typeface="Arial" charset="0"/>
              </a:rPr>
              <a:t>Growth Rate</a:t>
            </a:r>
            <a:endParaRPr lang="en-US" sz="1600" dirty="0">
              <a:solidFill>
                <a:srgbClr val="000000"/>
              </a:solidFill>
              <a:latin typeface="Arial" charset="0"/>
              <a:cs typeface="Arial" charset="0"/>
            </a:endParaRPr>
          </a:p>
        </p:txBody>
      </p:sp>
    </p:spTree>
    <p:extLst>
      <p:ext uri="{BB962C8B-B14F-4D97-AF65-F5344CB8AC3E}">
        <p14:creationId xmlns:p14="http://schemas.microsoft.com/office/powerpoint/2010/main" val="37252401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129AB3A-42F2-4523-9566-562DDD6B1197}" type="slidenum">
              <a:rPr lang="en-US" altLang="en-US" sz="900">
                <a:solidFill>
                  <a:schemeClr val="bg1"/>
                </a:solidFill>
              </a:rPr>
              <a:pPr algn="r">
                <a:lnSpc>
                  <a:spcPct val="85000"/>
                </a:lnSpc>
                <a:spcBef>
                  <a:spcPct val="20000"/>
                </a:spcBef>
                <a:buClrTx/>
                <a:buFontTx/>
                <a:buNone/>
              </a:pPr>
              <a:t>16</a:t>
            </a:fld>
            <a:endParaRPr lang="en-US" altLang="en-US" sz="900">
              <a:solidFill>
                <a:schemeClr val="bg1"/>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4200" b="1">
                <a:solidFill>
                  <a:schemeClr val="bg1"/>
                </a:solidFill>
              </a:rPr>
              <a:t>Profitability and Growth in New Jersey P/C Insurance Markets</a:t>
            </a:r>
          </a:p>
        </p:txBody>
      </p:sp>
      <p:sp>
        <p:nvSpPr>
          <p:cNvPr id="2152456" name="Rectangle 8"/>
          <p:cNvSpPr>
            <a:spLocks noChangeArrowheads="1"/>
          </p:cNvSpPr>
          <p:nvPr/>
        </p:nvSpPr>
        <p:spPr bwMode="auto">
          <a:xfrm>
            <a:off x="854075" y="4362450"/>
            <a:ext cx="770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a:solidFill>
                  <a:srgbClr val="225A7A"/>
                </a:solidFill>
              </a:rPr>
              <a:t> Analysis by Line and Nearby State Comparisons</a:t>
            </a:r>
          </a:p>
        </p:txBody>
      </p:sp>
    </p:spTree>
    <p:extLst>
      <p:ext uri="{BB962C8B-B14F-4D97-AF65-F5344CB8AC3E}">
        <p14:creationId xmlns:p14="http://schemas.microsoft.com/office/powerpoint/2010/main" val="38670873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160</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161</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3623385038"/>
              </p:ext>
            </p:extLst>
          </p:nvPr>
        </p:nvGraphicFramePr>
        <p:xfrm>
          <a:off x="112713" y="1350963"/>
          <a:ext cx="6864350" cy="4718050"/>
        </p:xfrm>
        <a:graphic>
          <a:graphicData uri="http://schemas.openxmlformats.org/presentationml/2006/ole">
            <mc:AlternateContent xmlns:mc="http://schemas.openxmlformats.org/markup-compatibility/2006">
              <mc:Choice xmlns:v="urn:schemas-microsoft-com:vml" Requires="v">
                <p:oleObj spid="_x0000_s28101789" name="Chart" r:id="rId4" imgW="4730820" imgH="3251294" progId="MSGraph.Chart.8">
                  <p:embed followColorScheme="full"/>
                </p:oleObj>
              </mc:Choice>
              <mc:Fallback>
                <p:oleObj name="Chart" r:id="rId4" imgW="4730820" imgH="3251294" progId="MSGraph.Chart.8">
                  <p:embed followColorScheme="full"/>
                  <p:pic>
                    <p:nvPicPr>
                      <p:cNvPr id="0" name=""/>
                      <p:cNvPicPr>
                        <a:picLocks noGrp="1" noChangeArrowheads="1"/>
                      </p:cNvPicPr>
                      <p:nvPr/>
                    </p:nvPicPr>
                    <p:blipFill>
                      <a:blip r:embed="rId5"/>
                      <a:srcRect/>
                      <a:stretch>
                        <a:fillRect/>
                      </a:stretch>
                    </p:blipFill>
                    <p:spPr bwMode="auto">
                      <a:xfrm>
                        <a:off x="112713" y="1350963"/>
                        <a:ext cx="6864350"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5.5% </a:t>
            </a:r>
            <a:r>
              <a:rPr lang="en-US" sz="1400" b="1" dirty="0">
                <a:solidFill>
                  <a:schemeClr val="bg1"/>
                </a:solidFill>
                <a:cs typeface="+mn-cs"/>
              </a:rPr>
              <a:t>in </a:t>
            </a:r>
            <a:r>
              <a:rPr lang="en-US" sz="1400" b="1" dirty="0" smtClean="0">
                <a:solidFill>
                  <a:schemeClr val="bg1"/>
                </a:solidFill>
                <a:cs typeface="+mn-cs"/>
              </a:rPr>
              <a:t>Mar.</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March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161</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10.9% </a:t>
            </a:r>
            <a:r>
              <a:rPr lang="en-US" sz="1400" b="1" dirty="0">
                <a:solidFill>
                  <a:schemeClr val="bg1"/>
                </a:solidFill>
                <a:cs typeface="+mn-cs"/>
              </a:rPr>
              <a:t>in </a:t>
            </a:r>
            <a:r>
              <a:rPr lang="en-US" sz="1400" b="1" dirty="0" smtClean="0">
                <a:solidFill>
                  <a:schemeClr val="bg1"/>
                </a:solidFill>
                <a:cs typeface="+mn-cs"/>
              </a:rPr>
              <a:t>Mar.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17928433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162</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2786828377"/>
              </p:ext>
            </p:extLst>
          </p:nvPr>
        </p:nvGraphicFramePr>
        <p:xfrm>
          <a:off x="239713" y="1855788"/>
          <a:ext cx="8548687" cy="4418012"/>
        </p:xfrm>
        <a:graphic>
          <a:graphicData uri="http://schemas.openxmlformats.org/presentationml/2006/ole">
            <mc:AlternateContent xmlns:mc="http://schemas.openxmlformats.org/markup-compatibility/2006">
              <mc:Choice xmlns:v="urn:schemas-microsoft-com:vml" Requires="v">
                <p:oleObj spid="_x0000_s28102813" name="Chart" r:id="rId4" imgW="8238962" imgH="4257890" progId="MSGraph.Chart.8">
                  <p:embed followColorScheme="full"/>
                </p:oleObj>
              </mc:Choice>
              <mc:Fallback>
                <p:oleObj name="Chart" r:id="rId4" imgW="8238962" imgH="4257890" progId="MSGraph.Chart.8">
                  <p:embed followColorScheme="full"/>
                  <p:pic>
                    <p:nvPicPr>
                      <p:cNvPr id="0" name=""/>
                      <p:cNvPicPr>
                        <a:picLocks noChangeAspect="1" noChangeArrowheads="1"/>
                      </p:cNvPicPr>
                      <p:nvPr/>
                    </p:nvPicPr>
                    <p:blipFill>
                      <a:blip r:embed="rId5"/>
                      <a:srcRect/>
                      <a:stretch>
                        <a:fillRect/>
                      </a:stretch>
                    </p:blipFill>
                    <p:spPr bwMode="auto">
                      <a:xfrm>
                        <a:off x="239713" y="1855788"/>
                        <a:ext cx="8548687" cy="441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37546"/>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(4/15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38661805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311831367"/>
              </p:ext>
            </p:extLst>
          </p:nvPr>
        </p:nvGraphicFramePr>
        <p:xfrm>
          <a:off x="333375" y="1397000"/>
          <a:ext cx="8523288" cy="4086225"/>
        </p:xfrm>
        <a:graphic>
          <a:graphicData uri="http://schemas.openxmlformats.org/presentationml/2006/ole">
            <mc:AlternateContent xmlns:mc="http://schemas.openxmlformats.org/markup-compatibility/2006">
              <mc:Choice xmlns:v="urn:schemas-microsoft-com:vml" Requires="v">
                <p:oleObj spid="_x0000_s28103838" name="Chart" r:id="rId4" imgW="5721449" imgH="2743200" progId="MSGraph.Chart.8">
                  <p:embed followColorScheme="full"/>
                </p:oleObj>
              </mc:Choice>
              <mc:Fallback>
                <p:oleObj name="Chart" r:id="rId4" imgW="5721449"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397000"/>
                        <a:ext cx="8523288"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Mar. 2015 (Thousands,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11.20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081330" y="4055784"/>
            <a:ext cx="1612709" cy="915094"/>
          </a:xfrm>
          <a:prstGeom prst="wedgeRectCallout">
            <a:avLst>
              <a:gd name="adj1" fmla="val 56494"/>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129,000 </a:t>
            </a:r>
            <a:r>
              <a:rPr lang="en-US" sz="1400" b="1" dirty="0">
                <a:cs typeface="+mn-cs"/>
              </a:rPr>
              <a:t>private sector jobs were created in </a:t>
            </a:r>
            <a:r>
              <a:rPr lang="en-US" sz="1400" b="1" dirty="0" smtClean="0">
                <a:cs typeface="+mn-cs"/>
              </a:rPr>
              <a:t>March.  </a:t>
            </a:r>
            <a:r>
              <a:rPr lang="en-US" sz="1400" b="1" i="1" dirty="0" smtClean="0">
                <a:solidFill>
                  <a:srgbClr val="FF0000"/>
                </a:solidFill>
                <a:cs typeface="+mn-cs"/>
              </a:rPr>
              <a:t>In March 2014, the last of the private jobs lost in the Great Recession were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163</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2.722 Mill</a:t>
            </a: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
        <p:nvSpPr>
          <p:cNvPr id="15" name="AutoShape 7"/>
          <p:cNvSpPr>
            <a:spLocks noChangeArrowheads="1"/>
          </p:cNvSpPr>
          <p:nvPr/>
        </p:nvSpPr>
        <p:spPr bwMode="blackWhite">
          <a:xfrm>
            <a:off x="6762112" y="1039966"/>
            <a:ext cx="1563324" cy="761693"/>
          </a:xfrm>
          <a:prstGeom prst="wedgeRectCallout">
            <a:avLst>
              <a:gd name="adj1" fmla="val 46124"/>
              <a:gd name="adj2" fmla="val 62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2,722,000 jobs were created in 2014</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7149137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64B8F494-C266-4838-98BC-027360AC27AA}"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164</a:t>
            </a:fld>
            <a:endParaRPr lang="en-US" sz="900">
              <a:solidFill>
                <a:srgbClr val="000000"/>
              </a:solidFill>
              <a:latin typeface="Arial" charset="0"/>
              <a:cs typeface="Arial" charset="0"/>
            </a:endParaRPr>
          </a:p>
        </p:txBody>
      </p:sp>
      <p:sp>
        <p:nvSpPr>
          <p:cNvPr id="21510"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2005–2014:Q4</a:t>
            </a:r>
          </a:p>
        </p:txBody>
      </p:sp>
      <p:sp>
        <p:nvSpPr>
          <p:cNvPr id="21511"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Note: Recession indicated by gray shaded column. Data are seasonally adjusted annual rates.</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a:solidFill>
                  <a:srgbClr val="000000"/>
                </a:solidFill>
                <a:latin typeface="Arial" charset="0"/>
                <a:cs typeface="Arial" charset="0"/>
                <a:hlinkClick r:id="rId4"/>
              </a:rPr>
              <a:t>http://research.stlouisfed.org/fred2/series/WASCUR</a:t>
            </a:r>
            <a:r>
              <a:rPr lang="en-US" sz="1100" dirty="0">
                <a:solidFill>
                  <a:srgbClr val="000000"/>
                </a:solidFill>
                <a:latin typeface="Arial" charset="0"/>
                <a:cs typeface="Arial" charset="0"/>
              </a:rPr>
              <a:t>; National Bureau of Economic Research (recession dates); Insurance Information Institute.</a:t>
            </a:r>
          </a:p>
        </p:txBody>
      </p:sp>
      <p:sp>
        <p:nvSpPr>
          <p:cNvPr id="21512"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Billions</a:t>
            </a:r>
          </a:p>
        </p:txBody>
      </p:sp>
      <p:graphicFrame>
        <p:nvGraphicFramePr>
          <p:cNvPr id="21506" name="Object 8"/>
          <p:cNvGraphicFramePr>
            <a:graphicFrameLocks noChangeAspect="1"/>
          </p:cNvGraphicFramePr>
          <p:nvPr>
            <p:extLst>
              <p:ext uri="{D42A27DB-BD31-4B8C-83A1-F6EECF244321}">
                <p14:modId xmlns:p14="http://schemas.microsoft.com/office/powerpoint/2010/main" val="3319613098"/>
              </p:ext>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104861" name="Chart" r:id="rId5" imgW="5562513" imgH="2920906" progId="MSGraph.Chart.8">
                  <p:embed followColorScheme="full"/>
                </p:oleObj>
              </mc:Choice>
              <mc:Fallback>
                <p:oleObj name="Chart" r:id="rId5" imgW="5562513" imgH="2920906" progId="MSGraph.Chart.8">
                  <p:embed followColorScheme="full"/>
                  <p:pic>
                    <p:nvPicPr>
                      <p:cNvPr id="0" name=""/>
                      <p:cNvPicPr>
                        <a:picLocks noChangeAspect="1" noChangeArrowheads="1"/>
                      </p:cNvPicPr>
                      <p:nvPr/>
                    </p:nvPicPr>
                    <p:blipFill>
                      <a:blip r:embed="rId6"/>
                      <a:srcRect/>
                      <a:stretch>
                        <a:fillRect/>
                      </a:stretch>
                    </p:blipFill>
                    <p:spPr bwMode="gray">
                      <a:xfrm>
                        <a:off x="352425" y="1187450"/>
                        <a:ext cx="8535988"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8081"/>
              <a:gd name="adj2" fmla="val 2005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Prior Peak was 2008:Q3 at $6.54 trillion</a:t>
            </a:r>
          </a:p>
        </p:txBody>
      </p:sp>
      <p:sp>
        <p:nvSpPr>
          <p:cNvPr id="12" name="AutoShape 14"/>
          <p:cNvSpPr>
            <a:spLocks noChangeArrowheads="1"/>
          </p:cNvSpPr>
          <p:nvPr/>
        </p:nvSpPr>
        <p:spPr bwMode="blackWhite">
          <a:xfrm>
            <a:off x="2632075" y="4431321"/>
            <a:ext cx="2419350" cy="727459"/>
          </a:xfrm>
          <a:prstGeom prst="wedgeRectCallout">
            <a:avLst>
              <a:gd name="adj1" fmla="val 22944"/>
              <a:gd name="adj2" fmla="val -953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Recent trough (2009:Q1) was $6.23 trillion, down 5.3% from prior peak</a:t>
            </a:r>
          </a:p>
        </p:txBody>
      </p:sp>
      <p:sp>
        <p:nvSpPr>
          <p:cNvPr id="14" name="AutoShape 14"/>
          <p:cNvSpPr>
            <a:spLocks noChangeArrowheads="1"/>
          </p:cNvSpPr>
          <p:nvPr/>
        </p:nvSpPr>
        <p:spPr bwMode="blackWhite">
          <a:xfrm>
            <a:off x="5903913" y="4009292"/>
            <a:ext cx="2932112" cy="1069121"/>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u="sng" dirty="0">
                <a:solidFill>
                  <a:srgbClr val="FFFFFF"/>
                </a:solidFill>
                <a:latin typeface="Arial" charset="0"/>
                <a:cs typeface="Arial" charset="0"/>
              </a:rPr>
              <a:t>Growth rates</a:t>
            </a:r>
            <a:br>
              <a:rPr lang="en-US" sz="1400" b="1" u="sng" dirty="0">
                <a:solidFill>
                  <a:srgbClr val="FFFFFF"/>
                </a:solidFill>
                <a:latin typeface="Arial" charset="0"/>
                <a:cs typeface="Arial" charset="0"/>
              </a:rPr>
            </a:br>
            <a:r>
              <a:rPr lang="en-US" sz="1400" b="1" dirty="0" smtClean="0">
                <a:solidFill>
                  <a:srgbClr val="FFFFFF"/>
                </a:solidFill>
                <a:latin typeface="Arial" charset="0"/>
                <a:cs typeface="Arial" charset="0"/>
              </a:rPr>
              <a:t>2011:Q3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2010:Q3: 4.1%</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smtClean="0">
                <a:solidFill>
                  <a:srgbClr val="FFFFFF"/>
                </a:solidFill>
                <a:latin typeface="Arial" charset="0"/>
                <a:cs typeface="Arial" charset="0"/>
              </a:rPr>
              <a:t>2012:Q3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2011:Q3: 3.2%</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a:solidFill>
                  <a:srgbClr val="FFFFFF"/>
                </a:solidFill>
                <a:latin typeface="Arial" charset="0"/>
                <a:cs typeface="Arial" charset="0"/>
              </a:rPr>
              <a:t>2013:Q3 over 2012:Q3: 3.6</a:t>
            </a:r>
            <a:r>
              <a:rPr lang="en-US" sz="1400" b="1" dirty="0" smtClean="0">
                <a:solidFill>
                  <a:srgbClr val="FFFFFF"/>
                </a:solidFill>
                <a:latin typeface="Arial" charset="0"/>
                <a:cs typeface="Arial" charset="0"/>
              </a:rPr>
              <a:t>%</a:t>
            </a:r>
            <a:br>
              <a:rPr lang="en-US" sz="1400" b="1" dirty="0" smtClean="0">
                <a:solidFill>
                  <a:srgbClr val="FFFFFF"/>
                </a:solidFill>
                <a:latin typeface="Arial" charset="0"/>
                <a:cs typeface="Arial" charset="0"/>
              </a:rPr>
            </a:br>
            <a:r>
              <a:rPr lang="en-US" sz="1400" b="1" dirty="0" smtClean="0">
                <a:solidFill>
                  <a:srgbClr val="FF6801"/>
                </a:solidFill>
                <a:latin typeface="Arial" charset="0"/>
                <a:cs typeface="Arial" charset="0"/>
              </a:rPr>
              <a:t>2014:Q4 over 2013:Q4: </a:t>
            </a:r>
            <a:r>
              <a:rPr lang="en-US" sz="1400" b="1" dirty="0" smtClean="0">
                <a:solidFill>
                  <a:srgbClr val="FF6801"/>
                </a:solidFill>
              </a:rPr>
              <a:t>5</a:t>
            </a:r>
            <a:r>
              <a:rPr lang="en-US" sz="1400" b="1" dirty="0" smtClean="0">
                <a:solidFill>
                  <a:srgbClr val="FF6801"/>
                </a:solidFill>
                <a:latin typeface="Arial" charset="0"/>
                <a:cs typeface="Arial" charset="0"/>
              </a:rPr>
              <a:t>.1%</a:t>
            </a:r>
            <a:endParaRPr lang="en-US" sz="1400" b="1" dirty="0">
              <a:solidFill>
                <a:srgbClr val="FF6801"/>
              </a:solidFill>
              <a:latin typeface="Arial" charset="0"/>
              <a:cs typeface="Arial" charset="0"/>
            </a:endParaRPr>
          </a:p>
        </p:txBody>
      </p:sp>
      <p:sp>
        <p:nvSpPr>
          <p:cNvPr id="15" name="Date Placeholder 14"/>
          <p:cNvSpPr>
            <a:spLocks noGrp="1"/>
          </p:cNvSpPr>
          <p:nvPr>
            <p:ph type="dt" sz="quarter" idx="10"/>
          </p:nvPr>
        </p:nvSpPr>
        <p:spPr/>
        <p:txBody>
          <a:bodyPr/>
          <a:lstStyle/>
          <a:p>
            <a:pPr>
              <a:defRPr/>
            </a:pPr>
            <a:r>
              <a:rPr lang="en-US">
                <a:solidFill>
                  <a:srgbClr val="FFFFFF"/>
                </a:solidFill>
              </a:rPr>
              <a:t>12/01/09 - 9pm</a:t>
            </a:r>
          </a:p>
        </p:txBody>
      </p:sp>
      <p:sp>
        <p:nvSpPr>
          <p:cNvPr id="16" name="Slide Number Placeholder 15"/>
          <p:cNvSpPr>
            <a:spLocks noGrp="1"/>
          </p:cNvSpPr>
          <p:nvPr>
            <p:ph type="sldNum" sz="quarter" idx="12"/>
          </p:nvPr>
        </p:nvSpPr>
        <p:spPr/>
        <p:txBody>
          <a:bodyPr/>
          <a:lstStyle/>
          <a:p>
            <a:pPr>
              <a:defRPr/>
            </a:pPr>
            <a:fld id="{844D38D4-1791-45C5-BC8A-A655EF7D362E}" type="slidenum">
              <a:rPr lang="en-US" smtClean="0">
                <a:solidFill>
                  <a:srgbClr val="000000"/>
                </a:solidFill>
              </a:rPr>
              <a:pPr>
                <a:defRPr/>
              </a:pPr>
              <a:t>164</a:t>
            </a:fld>
            <a:endParaRPr lang="en-US">
              <a:solidFill>
                <a:srgbClr val="000000"/>
              </a:solidFill>
            </a:endParaRPr>
          </a:p>
        </p:txBody>
      </p:sp>
      <p:sp>
        <p:nvSpPr>
          <p:cNvPr id="17" name="AutoShape 14"/>
          <p:cNvSpPr>
            <a:spLocks noChangeArrowheads="1"/>
          </p:cNvSpPr>
          <p:nvPr/>
        </p:nvSpPr>
        <p:spPr bwMode="blackWhite">
          <a:xfrm>
            <a:off x="5104302" y="1306966"/>
            <a:ext cx="2557000" cy="1091293"/>
          </a:xfrm>
          <a:prstGeom prst="wedgeRectCallout">
            <a:avLst>
              <a:gd name="adj1" fmla="val 90019"/>
              <a:gd name="adj2" fmla="val -77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2014:Q4) </a:t>
            </a:r>
            <a:r>
              <a:rPr lang="en-US" b="1" dirty="0">
                <a:solidFill>
                  <a:schemeClr val="bg1"/>
                </a:solidFill>
              </a:rPr>
              <a:t>was </a:t>
            </a:r>
            <a:r>
              <a:rPr lang="en-US" b="1" dirty="0" smtClean="0">
                <a:solidFill>
                  <a:schemeClr val="bg1"/>
                </a:solidFill>
              </a:rPr>
              <a:t>$7.57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3918782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7"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ext uri="{D42A27DB-BD31-4B8C-83A1-F6EECF244321}">
                <p14:modId xmlns:p14="http://schemas.microsoft.com/office/powerpoint/2010/main" val="4123017581"/>
              </p:ext>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105885" name="Chart" r:id="rId4" imgW="5607163" imgH="2387557" progId="MSGraph.Chart.8">
                  <p:embed followColorScheme="full"/>
                </p:oleObj>
              </mc:Choice>
              <mc:Fallback>
                <p:oleObj name="Chart" r:id="rId4" imgW="5607163" imgH="2387557"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165</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I.I.I</a:t>
            </a:r>
            <a:r>
              <a:rPr lang="en-US" sz="1100" dirty="0"/>
              <a:t>. </a:t>
            </a:r>
            <a:r>
              <a:rPr lang="en-US" sz="1100" dirty="0" smtClean="0"/>
              <a:t>estimates..</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38957"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50984"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221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22307681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166</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2010—March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1834551834"/>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162104"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+990,000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(+16.7%)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16126118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167</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2003–March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4136286452"/>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163127"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306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167</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Mar. 2015 totaled 6.344 million, an increase of 990,000 jobs or 16.7%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1.38 million jobs</a:t>
            </a:r>
            <a:endParaRPr lang="en-US" b="1" dirty="0">
              <a:solidFill>
                <a:schemeClr val="bg1"/>
              </a:solidFill>
            </a:endParaRPr>
          </a:p>
        </p:txBody>
      </p:sp>
    </p:spTree>
    <p:extLst>
      <p:ext uri="{BB962C8B-B14F-4D97-AF65-F5344CB8AC3E}">
        <p14:creationId xmlns:p14="http://schemas.microsoft.com/office/powerpoint/2010/main" val="2149824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168</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2010—March 2015</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809759849"/>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164149"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(+859,000 </a:t>
            </a:r>
            <a:r>
              <a:rPr lang="en-US" b="1" dirty="0">
                <a:solidFill>
                  <a:schemeClr val="bg1"/>
                </a:solidFill>
              </a:rPr>
              <a:t>or </a:t>
            </a:r>
            <a:r>
              <a:rPr lang="en-US" b="1" dirty="0" smtClean="0">
                <a:solidFill>
                  <a:schemeClr val="bg1"/>
                </a:solidFill>
              </a:rPr>
              <a:t>+7.5%)</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35034639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169</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2010—March 2015</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1719744204"/>
              </p:ext>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8165172"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958976" y="1452737"/>
            <a:ext cx="3336218" cy="1521398"/>
          </a:xfrm>
          <a:prstGeom prst="wedgeRectCallout">
            <a:avLst>
              <a:gd name="adj1" fmla="val 67898"/>
              <a:gd name="adj2" fmla="val 248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Despite recent declines, Oil and gas extraction employment is still up 26.8% since Jan. 2010 as the energy sector booms.  Domestic energy production is essential to any robust economic recovery in the US.</a:t>
            </a:r>
            <a:endParaRPr lang="en-US" sz="1600"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4715308" y="1096851"/>
            <a:ext cx="3615892" cy="865843"/>
          </a:xfrm>
          <a:prstGeom prst="wedgeRectCallout">
            <a:avLst>
              <a:gd name="adj1" fmla="val 47737"/>
              <a:gd name="adj2" fmla="val 680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After peaking at its highest level since 1986, O&amp;G employment is falling as oil and gas prices decline</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8399656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345E43D-0DE2-443D-89D2-6BEF02498E50}" type="slidenum">
              <a:rPr lang="en-US" altLang="en-US" sz="900"/>
              <a:pPr algn="r">
                <a:lnSpc>
                  <a:spcPct val="85000"/>
                </a:lnSpc>
                <a:spcBef>
                  <a:spcPct val="20000"/>
                </a:spcBef>
                <a:buClrTx/>
                <a:buFontTx/>
                <a:buNone/>
              </a:pPr>
              <a:t>17</a:t>
            </a:fld>
            <a:endParaRPr lang="en-US" altLang="en-US" sz="900"/>
          </a:p>
        </p:txBody>
      </p:sp>
      <p:sp>
        <p:nvSpPr>
          <p:cNvPr id="7171" name="Rectangle 2"/>
          <p:cNvSpPr>
            <a:spLocks noGrp="1" noChangeArrowheads="1"/>
          </p:cNvSpPr>
          <p:nvPr>
            <p:ph type="title" idx="4294967295"/>
          </p:nvPr>
        </p:nvSpPr>
        <p:spPr/>
        <p:txBody>
          <a:bodyPr/>
          <a:lstStyle/>
          <a:p>
            <a:r>
              <a:rPr lang="en-US" altLang="en-US" smtClean="0">
                <a:latin typeface="Arial" panose="020B0604020202020204" pitchFamily="34" charset="0"/>
              </a:rPr>
              <a:t>RNW All Lines: NJ vs. U.S., 2004-2013</a:t>
            </a:r>
          </a:p>
        </p:txBody>
      </p:sp>
      <p:sp>
        <p:nvSpPr>
          <p:cNvPr id="717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3278191291"/>
              </p:ext>
            </p:extLst>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181518"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8" name="Text Box 6"/>
          <p:cNvSpPr txBox="1">
            <a:spLocks noChangeArrowheads="1"/>
          </p:cNvSpPr>
          <p:nvPr/>
        </p:nvSpPr>
        <p:spPr bwMode="blackWhite">
          <a:xfrm>
            <a:off x="3998913" y="12493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NJ: 5.7%</a:t>
            </a:r>
          </a:p>
        </p:txBody>
      </p:sp>
      <p:sp>
        <p:nvSpPr>
          <p:cNvPr id="9" name="AutoShape 8"/>
          <p:cNvSpPr>
            <a:spLocks noChangeArrowheads="1"/>
          </p:cNvSpPr>
          <p:nvPr/>
        </p:nvSpPr>
        <p:spPr bwMode="blackWhite">
          <a:xfrm>
            <a:off x="3998912" y="3786189"/>
            <a:ext cx="2066450" cy="1181100"/>
          </a:xfrm>
          <a:prstGeom prst="wedgeRectCallout">
            <a:avLst>
              <a:gd name="adj1" fmla="val 115280"/>
              <a:gd name="adj2" fmla="val 212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err="1" smtClean="0">
                <a:solidFill>
                  <a:srgbClr val="FFFFFF"/>
                </a:solidFill>
              </a:rPr>
              <a:t>Superstorm</a:t>
            </a:r>
            <a:r>
              <a:rPr lang="en-US" sz="1600" b="1" dirty="0" smtClean="0">
                <a:solidFill>
                  <a:srgbClr val="FFFFFF"/>
                </a:solidFill>
              </a:rPr>
              <a:t> Sandy caused profitability to plummet to -9.0% in 2012 </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8640917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46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9"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170</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170</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1994–2014E</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106908" name="Chart" r:id="rId4" imgW="8420114" imgH="3657446" progId="MSGraph.Chart.8">
                  <p:embed followColorScheme="full"/>
                </p:oleObj>
              </mc:Choice>
              <mc:Fallback>
                <p:oleObj name="Chart" r:id="rId4" imgW="8420114" imgH="3657446"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(2010-2014F)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171</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30431535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Third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172</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1990–2013p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1996–2013p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4225378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173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89410022"/>
      </p:ext>
    </p:extLst>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2013</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174</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683339"/>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2013p</a:t>
            </a:r>
            <a:r>
              <a:rPr lang="en-US" sz="1000" dirty="0">
                <a:latin typeface="Arial" charset="0"/>
                <a:cs typeface="Arial" charset="0"/>
              </a:rPr>
              <a:t>: Preliminary based on data valued as of </a:t>
            </a:r>
            <a:r>
              <a:rPr lang="en-US" sz="1000" dirty="0" smtClean="0">
                <a:latin typeface="Arial" charset="0"/>
                <a:cs typeface="Arial" charset="0"/>
              </a:rPr>
              <a:t>12/31/2013</a:t>
            </a:r>
            <a:endParaRPr lang="en-US" sz="1000" dirty="0">
              <a:latin typeface="Arial" charset="0"/>
              <a:cs typeface="Arial" charset="0"/>
            </a:endParaRPr>
          </a:p>
          <a:p>
            <a:pPr>
              <a:tabLst>
                <a:tab pos="515695" algn="l"/>
              </a:tabLst>
            </a:pPr>
            <a:r>
              <a:rPr lang="en-US" sz="1000" dirty="0" smtClean="0">
                <a:latin typeface="Arial" charset="0"/>
                <a:cs typeface="Arial" charset="0"/>
              </a:rPr>
              <a:t>1991–2012: </a:t>
            </a:r>
            <a:r>
              <a:rPr lang="en-US" sz="1000" dirty="0">
                <a:latin typeface="Arial" charset="0"/>
                <a:cs typeface="Arial" charset="0"/>
              </a:rPr>
              <a:t>Based on data through </a:t>
            </a:r>
            <a:r>
              <a:rPr lang="en-US" sz="1000" dirty="0" smtClean="0">
                <a:latin typeface="Arial" charset="0"/>
                <a:cs typeface="Arial" charset="0"/>
              </a:rPr>
              <a:t>12/31/2012,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50410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2013</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175</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64831" y="1541616"/>
          <a:ext cx="8907463" cy="4687888"/>
        </p:xfrm>
        <a:graphic>
          <a:graphicData uri="http://schemas.openxmlformats.org/presentationml/2006/ole">
            <mc:AlternateContent xmlns:mc="http://schemas.openxmlformats.org/markup-compatibility/2006">
              <mc:Choice xmlns:v="urn:schemas-microsoft-com:vml" Requires="v">
                <p:oleObj spid="_x0000_s27954513" name="Worksheet" r:id="rId5" imgW="8772538" imgH="4867172" progId="Excel.Sheet.8">
                  <p:embed/>
                </p:oleObj>
              </mc:Choice>
              <mc:Fallback>
                <p:oleObj name="Worksheet" r:id="rId5" imgW="8772538" imgH="4867172" progId="Excel.Sheet.8">
                  <p:embed/>
                  <p:pic>
                    <p:nvPicPr>
                      <p:cNvPr id="0" name=""/>
                      <p:cNvPicPr>
                        <a:picLocks noChangeArrowheads="1"/>
                      </p:cNvPicPr>
                      <p:nvPr/>
                    </p:nvPicPr>
                    <p:blipFill>
                      <a:blip r:embed="rId6"/>
                      <a:srcRect/>
                      <a:stretch>
                        <a:fillRect/>
                      </a:stretch>
                    </p:blipFill>
                    <p:spPr bwMode="auto">
                      <a:xfrm>
                        <a:off x="64831" y="1541616"/>
                        <a:ext cx="8907463" cy="468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2013p</a:t>
            </a:r>
            <a:r>
              <a:rPr lang="en-US" sz="1000" dirty="0"/>
              <a:t>: Preliminary based on data valued as of </a:t>
            </a:r>
            <a:r>
              <a:rPr lang="en-US" sz="1000" dirty="0" smtClean="0"/>
              <a:t>12/31/2013.</a:t>
            </a:r>
            <a:endParaRPr lang="en-US" sz="1000" dirty="0"/>
          </a:p>
          <a:p>
            <a:r>
              <a:rPr lang="en-US" sz="1000" dirty="0" smtClean="0"/>
              <a:t>1991-2012: </a:t>
            </a:r>
            <a:r>
              <a:rPr lang="en-US" sz="1000" dirty="0"/>
              <a:t>Based on data through </a:t>
            </a:r>
            <a:r>
              <a:rPr lang="en-US" sz="1000" dirty="0" smtClean="0"/>
              <a:t>12/31/2012,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256%</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1991-2013p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2002–2013:</a:t>
            </a:r>
            <a:r>
              <a:rPr lang="en-US" sz="1400" dirty="0"/>
              <a:t>	</a:t>
            </a:r>
            <a:r>
              <a:rPr lang="en-US" sz="1400" b="1" dirty="0" smtClean="0"/>
              <a:t>+5.2%</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extLst>
      <p:ext uri="{BB962C8B-B14F-4D97-AF65-F5344CB8AC3E}">
        <p14:creationId xmlns:p14="http://schemas.microsoft.com/office/powerpoint/2010/main" val="94914290"/>
      </p:ext>
    </p:extLst>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004605" name="Chart" r:id="rId3" imgW="8658208" imgH="5505515" progId="MSGraph.Chart.8">
                  <p:embed followColorScheme="full"/>
                </p:oleObj>
              </mc:Choice>
              <mc:Fallback>
                <p:oleObj name="Chart" r:id="rId3" imgW="8658208" imgH="5505515"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extLst>
      <p:ext uri="{BB962C8B-B14F-4D97-AF65-F5344CB8AC3E}">
        <p14:creationId xmlns:p14="http://schemas.microsoft.com/office/powerpoint/2010/main" val="5894957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005629" name="Chart" r:id="rId3" imgW="8658208" imgH="5524428" progId="MSGraph.Chart.8">
                  <p:embed followColorScheme="full"/>
                </p:oleObj>
              </mc:Choice>
              <mc:Fallback>
                <p:oleObj name="Chart" r:id="rId3" imgW="8658208" imgH="5524428"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645106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178</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653"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FFBFAB2-7180-4662-8329-D007B0A9A3DE}" type="slidenum">
              <a:rPr lang="en-US" altLang="en-US" sz="900"/>
              <a:pPr algn="r">
                <a:lnSpc>
                  <a:spcPct val="85000"/>
                </a:lnSpc>
                <a:spcBef>
                  <a:spcPct val="20000"/>
                </a:spcBef>
                <a:buClrTx/>
                <a:buFontTx/>
                <a:buNone/>
              </a:pPr>
              <a:t>18</a:t>
            </a:fld>
            <a:endParaRPr lang="en-US" altLang="en-US" sz="900"/>
          </a:p>
        </p:txBody>
      </p:sp>
      <p:sp>
        <p:nvSpPr>
          <p:cNvPr id="9219" name="Rectangle 2"/>
          <p:cNvSpPr>
            <a:spLocks noGrp="1" noChangeArrowheads="1"/>
          </p:cNvSpPr>
          <p:nvPr>
            <p:ph type="title" idx="4294967295"/>
          </p:nvPr>
        </p:nvSpPr>
        <p:spPr/>
        <p:txBody>
          <a:bodyPr/>
          <a:lstStyle/>
          <a:p>
            <a:r>
              <a:rPr lang="en-US" altLang="en-US" smtClean="0">
                <a:latin typeface="Arial" panose="020B0604020202020204" pitchFamily="34" charset="0"/>
              </a:rPr>
              <a:t>RNW PP Auto: NJ vs. U.S., 2004-2013</a:t>
            </a:r>
          </a:p>
        </p:txBody>
      </p:sp>
      <p:sp>
        <p:nvSpPr>
          <p:cNvPr id="922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mc:AlternateContent xmlns:mc="http://schemas.openxmlformats.org/markup-compatibility/2006">
              <mc:Choice xmlns:v="urn:schemas-microsoft-com:vml" Requires="v">
                <p:oleObj spid="_x0000_s28182542"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27622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5559425" y="1555750"/>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NJ: 6.1%</a:t>
            </a:r>
          </a:p>
        </p:txBody>
      </p:sp>
    </p:spTree>
    <p:extLst>
      <p:ext uri="{BB962C8B-B14F-4D97-AF65-F5344CB8AC3E}">
        <p14:creationId xmlns:p14="http://schemas.microsoft.com/office/powerpoint/2010/main" val="2766836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180</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0" y="20798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The Affordable Care Act &amp; Implications for                P/C Insurance</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180</a:t>
            </a:fld>
            <a:endParaRPr lang="en-US"/>
          </a:p>
        </p:txBody>
      </p:sp>
      <p:sp>
        <p:nvSpPr>
          <p:cNvPr id="10" name="Rectangle 8"/>
          <p:cNvSpPr>
            <a:spLocks noChangeArrowheads="1"/>
          </p:cNvSpPr>
          <p:nvPr/>
        </p:nvSpPr>
        <p:spPr bwMode="auto">
          <a:xfrm>
            <a:off x="268626" y="4679661"/>
            <a:ext cx="8424611" cy="1588127"/>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The ACA Is Now Being Fully Implemented; Consequences for P/C Insurance Are Yet to Be Determined</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24049577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181</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Projected Number of People with No Health Insurance, 2013—2022*</a:t>
            </a:r>
          </a:p>
        </p:txBody>
      </p:sp>
      <p:graphicFrame>
        <p:nvGraphicFramePr>
          <p:cNvPr id="39938" name="Object 3"/>
          <p:cNvGraphicFramePr>
            <a:graphicFrameLocks noChangeAspect="1"/>
          </p:cNvGraphicFramePr>
          <p:nvPr/>
        </p:nvGraphicFramePr>
        <p:xfrm>
          <a:off x="258548" y="1948029"/>
          <a:ext cx="8445500" cy="3497262"/>
        </p:xfrm>
        <a:graphic>
          <a:graphicData uri="http://schemas.openxmlformats.org/presentationml/2006/ole">
            <mc:AlternateContent xmlns:mc="http://schemas.openxmlformats.org/markup-compatibility/2006">
              <mc:Choice xmlns:v="urn:schemas-microsoft-com:vml" Requires="v">
                <p:oleObj spid="_x0000_s28027118"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194802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endParaRPr lang="en-US" sz="1600" b="1" dirty="0">
              <a:solidFill>
                <a:srgbClr val="225A7A"/>
              </a:solidFill>
            </a:endParaRPr>
          </a:p>
        </p:txBody>
      </p:sp>
      <p:sp>
        <p:nvSpPr>
          <p:cNvPr id="2116614" name="Rectangle 6"/>
          <p:cNvSpPr>
            <a:spLocks noChangeArrowheads="1"/>
          </p:cNvSpPr>
          <p:nvPr/>
        </p:nvSpPr>
        <p:spPr bwMode="blackWhite">
          <a:xfrm>
            <a:off x="1085851" y="5257797"/>
            <a:ext cx="7089962"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projected decline in the uninsured population is very sensitive to the enrollment rate under the Affordable Care Act</a:t>
            </a:r>
            <a:endParaRPr lang="en-US" b="1" dirty="0">
              <a:solidFill>
                <a:srgbClr val="FFFFFF"/>
              </a:solidFill>
            </a:endParaRPr>
          </a:p>
        </p:txBody>
      </p:sp>
      <p:sp>
        <p:nvSpPr>
          <p:cNvPr id="11" name="AutoShape 8"/>
          <p:cNvSpPr>
            <a:spLocks noChangeArrowheads="1"/>
          </p:cNvSpPr>
          <p:nvPr/>
        </p:nvSpPr>
        <p:spPr bwMode="blackWhite">
          <a:xfrm>
            <a:off x="4286250" y="1148453"/>
            <a:ext cx="3315313" cy="1336786"/>
          </a:xfrm>
          <a:prstGeom prst="wedgeRectCallout">
            <a:avLst>
              <a:gd name="adj1" fmla="val -19123"/>
              <a:gd name="adj2" fmla="val 1032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By 2018 the number of people under age 65 without insurance is expected to drop by 25 million (~45%)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181</a:t>
            </a:fld>
            <a:endParaRPr lang="en-US"/>
          </a:p>
        </p:txBody>
      </p:sp>
      <p:sp>
        <p:nvSpPr>
          <p:cNvPr id="14" name="Rectangle 4"/>
          <p:cNvSpPr>
            <a:spLocks noChangeArrowheads="1"/>
          </p:cNvSpPr>
          <p:nvPr/>
        </p:nvSpPr>
        <p:spPr bwMode="auto">
          <a:xfrm>
            <a:off x="0" y="6244868"/>
            <a:ext cx="9144000" cy="577723"/>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*Under age 65.</a:t>
            </a:r>
          </a:p>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6"/>
              </a:rPr>
              <a:t>http://</a:t>
            </a:r>
            <a:r>
              <a:rPr lang="en-US" sz="1050" dirty="0" smtClean="0">
                <a:solidFill>
                  <a:srgbClr val="000000"/>
                </a:solidFill>
                <a:hlinkClick r:id="rId6"/>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783234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extLst/>
          </p:nvPr>
        </p:nvGraphicFramePr>
        <p:xfrm>
          <a:off x="366690" y="1073280"/>
          <a:ext cx="8261352" cy="5526486"/>
        </p:xfrm>
        <a:graphic>
          <a:graphicData uri="http://schemas.openxmlformats.org/drawingml/2006/table">
            <a:tbl>
              <a:tblPr>
                <a:effectLst/>
              </a:tblPr>
              <a:tblGrid>
                <a:gridCol w="2489201"/>
                <a:gridCol w="2372932"/>
                <a:gridCol w="3399219"/>
              </a:tblGrid>
              <a:tr h="631906">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MD shortage</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Greater use of PA’s, etc.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Cost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Claim Shifting</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Provider/patient may prefer claim handled via WC system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Reduction in uninsured population reduces shifting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Reimbursement Rates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Cuts in MC  reimbursement rates could makes docs less willing to take WC claims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Impact would be short-lived.  All MC-linked states already boost WC reimbursements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 WCRI.</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182</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A Few 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Workers Compensation</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305685484"/>
      </p:ext>
    </p:extLst>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11300" name="Object 4"/>
          <p:cNvGraphicFramePr>
            <a:graphicFrameLocks noGrp="1" noChangeAspect="1"/>
          </p:cNvGraphicFramePr>
          <p:nvPr>
            <p:ph idx="1"/>
            <p:extLst/>
          </p:nvPr>
        </p:nvGraphicFramePr>
        <p:xfrm>
          <a:off x="0" y="3637618"/>
          <a:ext cx="9075738" cy="2813963"/>
        </p:xfrm>
        <a:graphic>
          <a:graphicData uri="http://schemas.openxmlformats.org/presentationml/2006/ole">
            <mc:AlternateContent xmlns:mc="http://schemas.openxmlformats.org/markup-compatibility/2006">
              <mc:Choice xmlns:v="urn:schemas-microsoft-com:vml" Requires="v">
                <p:oleObj spid="_x0000_s28028142" name="Chart" r:id="rId3" imgW="9058406" imgH="3333680" progId="MSGraph.Chart.8">
                  <p:embed followColorScheme="full"/>
                </p:oleObj>
              </mc:Choice>
              <mc:Fallback>
                <p:oleObj name="Chart" r:id="rId3" imgW="9058406" imgH="3333680" progId="MSGraph.Chart.8">
                  <p:embed followColorScheme="full"/>
                  <p:pic>
                    <p:nvPicPr>
                      <p:cNvPr id="0" name=""/>
                      <p:cNvPicPr>
                        <a:picLocks noChangeAspect="1" noChangeArrowheads="1"/>
                      </p:cNvPicPr>
                      <p:nvPr/>
                    </p:nvPicPr>
                    <p:blipFill>
                      <a:blip r:embed="rId4"/>
                      <a:srcRect/>
                      <a:stretch>
                        <a:fillRect/>
                      </a:stretch>
                    </p:blipFill>
                    <p:spPr bwMode="gray">
                      <a:xfrm>
                        <a:off x="0" y="3637618"/>
                        <a:ext cx="9075738" cy="2813963"/>
                      </a:xfrm>
                      <a:prstGeom prst="rect">
                        <a:avLst/>
                      </a:prstGeom>
                    </p:spPr>
                  </p:pic>
                </p:oleObj>
              </mc:Fallback>
            </mc:AlternateContent>
          </a:graphicData>
        </a:graphic>
      </p:graphicFrame>
      <p:sp>
        <p:nvSpPr>
          <p:cNvPr id="311298" name="Text Box 2"/>
          <p:cNvSpPr txBox="1">
            <a:spLocks noChangeArrowheads="1"/>
          </p:cNvSpPr>
          <p:nvPr/>
        </p:nvSpPr>
        <p:spPr bwMode="auto">
          <a:xfrm>
            <a:off x="146050" y="1014416"/>
            <a:ext cx="899795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defRPr>
                <a:solidFill>
                  <a:schemeClr val="tx1"/>
                </a:solidFill>
                <a:latin typeface="Arial" charset="0"/>
              </a:defRPr>
            </a:lvl1pPr>
            <a:lvl2pPr marL="685800" indent="-231775">
              <a:defRPr>
                <a:solidFill>
                  <a:schemeClr val="tx1"/>
                </a:solidFill>
                <a:latin typeface="Arial" charset="0"/>
              </a:defRPr>
            </a:lvl2pPr>
            <a:lvl3pPr marL="1143000" indent="-228600">
              <a:defRPr>
                <a:solidFill>
                  <a:schemeClr val="tx1"/>
                </a:solidFill>
                <a:latin typeface="Arial" charset="0"/>
              </a:defRPr>
            </a:lvl3pPr>
            <a:lvl4pPr marL="1492250" indent="-23495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eaLnBrk="1" hangingPunct="1">
              <a:spcBef>
                <a:spcPct val="50000"/>
              </a:spcBef>
              <a:buFont typeface="Arial" charset="0"/>
              <a:buChar char="●"/>
            </a:pPr>
            <a:r>
              <a:rPr lang="en-US" sz="1400" dirty="0" smtClean="0"/>
              <a:t>WC rates often tied to Medicare but can change for reasons independent of this link </a:t>
            </a:r>
          </a:p>
          <a:p>
            <a:pPr algn="l" eaLnBrk="1" hangingPunct="1">
              <a:spcBef>
                <a:spcPct val="50000"/>
              </a:spcBef>
              <a:buFont typeface="Arial" charset="0"/>
              <a:buChar char="●"/>
            </a:pPr>
            <a:r>
              <a:rPr lang="en-US" sz="1400" dirty="0" smtClean="0"/>
              <a:t>There </a:t>
            </a:r>
            <a:r>
              <a:rPr lang="en-US" sz="1400" dirty="0"/>
              <a:t>could be both positive and negative effects of a cut in Medicare rates on WC performance in states which tie reimbursement to Medicare </a:t>
            </a:r>
          </a:p>
          <a:p>
            <a:pPr lvl="1" algn="l" eaLnBrk="1" hangingPunct="1">
              <a:spcBef>
                <a:spcPct val="50000"/>
              </a:spcBef>
              <a:buFont typeface="Arial" charset="0"/>
              <a:buChar char="–"/>
            </a:pPr>
            <a:r>
              <a:rPr lang="en-US" sz="1400" dirty="0"/>
              <a:t>WC reimbursement rates would go down</a:t>
            </a:r>
          </a:p>
          <a:p>
            <a:pPr lvl="1" algn="l" eaLnBrk="1" hangingPunct="1">
              <a:spcBef>
                <a:spcPct val="50000"/>
              </a:spcBef>
              <a:buFont typeface="Arial" charset="0"/>
              <a:buChar char="–"/>
            </a:pPr>
            <a:r>
              <a:rPr lang="en-US" sz="1400" dirty="0"/>
              <a:t>Doctors may be unwilling to see WC patients: </a:t>
            </a:r>
          </a:p>
          <a:p>
            <a:pPr lvl="2" algn="l" eaLnBrk="1" hangingPunct="1">
              <a:spcBef>
                <a:spcPct val="50000"/>
              </a:spcBef>
              <a:buFont typeface="Wingdings" pitchFamily="2" charset="2"/>
              <a:buChar char="Ø"/>
            </a:pPr>
            <a:r>
              <a:rPr lang="en-US" sz="1400" dirty="0"/>
              <a:t>64% of Dr.’s surveyed said they would stop accepting new Medicare patients if planned rate cuts go through; some of these same doctors may also refuse WC patients if WC rates also decrease</a:t>
            </a:r>
          </a:p>
          <a:p>
            <a:pPr algn="l" eaLnBrk="1" hangingPunct="1">
              <a:spcBef>
                <a:spcPct val="50000"/>
              </a:spcBef>
              <a:buFont typeface="Arial" charset="0"/>
              <a:buChar char="●"/>
            </a:pPr>
            <a:r>
              <a:rPr lang="en-US" sz="1400" dirty="0"/>
              <a:t>These effects would likely be short lived</a:t>
            </a:r>
          </a:p>
          <a:p>
            <a:pPr lvl="1" algn="l" eaLnBrk="1" hangingPunct="1">
              <a:spcBef>
                <a:spcPct val="50000"/>
              </a:spcBef>
              <a:buFont typeface="Arial" charset="0"/>
              <a:buChar char="–"/>
            </a:pPr>
            <a:r>
              <a:rPr lang="en-US" sz="1400" dirty="0"/>
              <a:t>All states which tie their fee schedules to Medicare already increase the Medicare rates to set WC rates, so any drop in the Medicare rates would likely be soon offset by a higher WC adjustment </a:t>
            </a:r>
          </a:p>
        </p:txBody>
      </p:sp>
      <p:sp>
        <p:nvSpPr>
          <p:cNvPr id="311299" name="Rectangle 3"/>
          <p:cNvSpPr>
            <a:spLocks noGrp="1" noChangeArrowheads="1"/>
          </p:cNvSpPr>
          <p:nvPr>
            <p:ph type="title"/>
          </p:nvPr>
        </p:nvSpPr>
        <p:spPr>
          <a:xfrm>
            <a:off x="146050" y="392894"/>
            <a:ext cx="8034338" cy="355600"/>
          </a:xfrm>
        </p:spPr>
        <p:txBody>
          <a:bodyPr/>
          <a:lstStyle/>
          <a:p>
            <a:r>
              <a:rPr lang="en-US" sz="2800" dirty="0" smtClean="0"/>
              <a:t>ACA Impact on WC May Occur via Changes    in Rates Set by State </a:t>
            </a:r>
            <a:r>
              <a:rPr lang="en-US" sz="2800" dirty="0"/>
              <a:t>R</a:t>
            </a:r>
            <a:r>
              <a:rPr lang="en-US" sz="2800" dirty="0" smtClean="0"/>
              <a:t>egulators</a:t>
            </a:r>
            <a:br>
              <a:rPr lang="en-US" sz="2800" dirty="0" smtClean="0"/>
            </a:br>
            <a:endParaRPr lang="en-US" sz="1200" b="0" dirty="0"/>
          </a:p>
        </p:txBody>
      </p:sp>
      <p:sp>
        <p:nvSpPr>
          <p:cNvPr id="311301" name="Text Box 5"/>
          <p:cNvSpPr txBox="1">
            <a:spLocks noChangeArrowheads="1"/>
          </p:cNvSpPr>
          <p:nvPr/>
        </p:nvSpPr>
        <p:spPr bwMode="auto">
          <a:xfrm>
            <a:off x="2063345" y="3846649"/>
            <a:ext cx="5331636" cy="78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algn="ctr" eaLnBrk="1" hangingPunct="1">
              <a:spcBef>
                <a:spcPct val="50000"/>
              </a:spcBef>
              <a:buFont typeface="Arial" charset="0"/>
              <a:buNone/>
            </a:pPr>
            <a:r>
              <a:rPr lang="en-US" b="1" dirty="0"/>
              <a:t>WC </a:t>
            </a:r>
            <a:r>
              <a:rPr lang="en-US" b="1" dirty="0" smtClean="0"/>
              <a:t>Maximum </a:t>
            </a:r>
            <a:r>
              <a:rPr lang="en-US" b="1" dirty="0"/>
              <a:t>A</a:t>
            </a:r>
            <a:r>
              <a:rPr lang="en-US" b="1" dirty="0" smtClean="0"/>
              <a:t>llowable </a:t>
            </a:r>
            <a:r>
              <a:rPr lang="en-US" b="1" dirty="0"/>
              <a:t>R</a:t>
            </a:r>
            <a:r>
              <a:rPr lang="en-US" b="1" dirty="0" smtClean="0"/>
              <a:t>eimbursement </a:t>
            </a:r>
            <a:r>
              <a:rPr lang="en-US" b="1" dirty="0"/>
              <a:t>R</a:t>
            </a:r>
            <a:r>
              <a:rPr lang="en-US" b="1" dirty="0" smtClean="0"/>
              <a:t>ates</a:t>
            </a:r>
          </a:p>
          <a:p>
            <a:pPr algn="ctr" eaLnBrk="1" hangingPunct="1">
              <a:spcBef>
                <a:spcPct val="50000"/>
              </a:spcBef>
              <a:buFont typeface="Arial" charset="0"/>
              <a:buNone/>
            </a:pPr>
            <a:r>
              <a:rPr lang="en-US" b="1" dirty="0" smtClean="0"/>
              <a:t> </a:t>
            </a:r>
            <a:r>
              <a:rPr lang="en-US" b="1" u="sng" dirty="0"/>
              <a:t>as </a:t>
            </a:r>
            <a:r>
              <a:rPr lang="en-US" b="1" u="sng" dirty="0" smtClean="0"/>
              <a:t>Percentage </a:t>
            </a:r>
            <a:r>
              <a:rPr lang="en-US" b="1" u="sng" dirty="0"/>
              <a:t>of Medicare</a:t>
            </a:r>
          </a:p>
        </p:txBody>
      </p:sp>
      <p:sp>
        <p:nvSpPr>
          <p:cNvPr id="311302" name="Text Box 6"/>
          <p:cNvSpPr txBox="1">
            <a:spLocks noChangeArrowheads="1"/>
          </p:cNvSpPr>
          <p:nvPr/>
        </p:nvSpPr>
        <p:spPr bwMode="auto">
          <a:xfrm>
            <a:off x="-14288" y="6444489"/>
            <a:ext cx="4779963"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pPr>
            <a:r>
              <a:rPr lang="en-US" sz="900" dirty="0"/>
              <a:t>SOURCE: NCCI Annual Issues Symposium 2009, Medicare’s Impact on Workers’ Compensation, AMA: “Physicians’ reactions to the Medicare physician payment </a:t>
            </a:r>
            <a:r>
              <a:rPr lang="en-US" sz="900" dirty="0" smtClean="0"/>
              <a:t>cuts.”</a:t>
            </a:r>
            <a:endParaRPr lang="en-US" sz="900" dirty="0"/>
          </a:p>
        </p:txBody>
      </p:sp>
      <p:sp>
        <p:nvSpPr>
          <p:cNvPr id="311303" name="Rectangle 7"/>
          <p:cNvSpPr>
            <a:spLocks noChangeArrowheads="1"/>
          </p:cNvSpPr>
          <p:nvPr/>
        </p:nvSpPr>
        <p:spPr bwMode="gray">
          <a:xfrm>
            <a:off x="838457" y="4697605"/>
            <a:ext cx="152400" cy="152400"/>
          </a:xfrm>
          <a:prstGeom prst="rect">
            <a:avLst/>
          </a:prstGeom>
          <a:solidFill>
            <a:srgbClr val="5F5F5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nchor="ctr">
            <a:spAutoFit/>
          </a:bodyPr>
          <a:lstStyle/>
          <a:p>
            <a:endParaRPr lang="en-US"/>
          </a:p>
        </p:txBody>
      </p:sp>
      <p:sp>
        <p:nvSpPr>
          <p:cNvPr id="311304" name="Text Box 8"/>
          <p:cNvSpPr txBox="1">
            <a:spLocks noChangeArrowheads="1"/>
          </p:cNvSpPr>
          <p:nvPr/>
        </p:nvSpPr>
        <p:spPr bwMode="gray">
          <a:xfrm>
            <a:off x="990857" y="4647530"/>
            <a:ext cx="1743091"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tied to Medicare</a:t>
            </a:r>
          </a:p>
        </p:txBody>
      </p:sp>
      <p:sp>
        <p:nvSpPr>
          <p:cNvPr id="311305" name="Rectangle 9"/>
          <p:cNvSpPr>
            <a:spLocks noChangeArrowheads="1"/>
          </p:cNvSpPr>
          <p:nvPr/>
        </p:nvSpPr>
        <p:spPr bwMode="gray">
          <a:xfrm>
            <a:off x="827345" y="4984289"/>
            <a:ext cx="152400" cy="152400"/>
          </a:xfrm>
          <a:prstGeom prst="rect">
            <a:avLst/>
          </a:prstGeom>
          <a:solidFill>
            <a:schemeClr val="bg1"/>
          </a:solidFill>
          <a:ln w="9525" algn="ctr">
            <a:solidFill>
              <a:schemeClr val="tx1"/>
            </a:solidFill>
            <a:miter lim="800000"/>
            <a:headEnd/>
            <a:tailEnd/>
          </a:ln>
          <a:effectLst/>
        </p:spPr>
        <p:txBody>
          <a:bodyPr wrap="none" lIns="91591" tIns="45044" rIns="91591" bIns="45044" anchor="ctr">
            <a:spAutoFit/>
          </a:bodyPr>
          <a:lstStyle/>
          <a:p>
            <a:endParaRPr lang="en-US"/>
          </a:p>
        </p:txBody>
      </p:sp>
      <p:sp>
        <p:nvSpPr>
          <p:cNvPr id="311306" name="Text Box 10"/>
          <p:cNvSpPr txBox="1">
            <a:spLocks noChangeArrowheads="1"/>
          </p:cNvSpPr>
          <p:nvPr/>
        </p:nvSpPr>
        <p:spPr bwMode="gray">
          <a:xfrm>
            <a:off x="990857" y="4961927"/>
            <a:ext cx="1988350"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a:t>
            </a:r>
            <a:r>
              <a:rPr lang="en-US" sz="1050" b="1" u="sng" dirty="0"/>
              <a:t>not</a:t>
            </a:r>
            <a:r>
              <a:rPr lang="en-US" sz="1050" dirty="0"/>
              <a:t> tied to Medicare</a:t>
            </a:r>
          </a:p>
        </p:txBody>
      </p:sp>
    </p:spTree>
    <p:extLst>
      <p:ext uri="{BB962C8B-B14F-4D97-AF65-F5344CB8AC3E}">
        <p14:creationId xmlns:p14="http://schemas.microsoft.com/office/powerpoint/2010/main" val="222347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
          <p:cNvSpPr txBox="1">
            <a:spLocks/>
          </p:cNvSpPr>
          <p:nvPr/>
        </p:nvSpPr>
        <p:spPr bwMode="auto">
          <a:xfrm>
            <a:off x="5699332" y="1194343"/>
            <a:ext cx="3337883" cy="4912008"/>
          </a:xfrm>
          <a:prstGeom prst="rect">
            <a:avLst/>
          </a:prstGeom>
          <a:solidFill>
            <a:schemeClr val="accent3">
              <a:lumMod val="40000"/>
              <a:lumOff val="60000"/>
            </a:schemeClr>
          </a:solidFill>
          <a:ln w="9525">
            <a:noFill/>
            <a:miter lim="800000"/>
            <a:headEnd/>
            <a:tailEnd/>
          </a:ln>
          <a:effectLs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endParaRPr lang="en-US" sz="1400" b="0" i="1" u="sng" dirty="0"/>
          </a:p>
        </p:txBody>
      </p:sp>
      <p:sp>
        <p:nvSpPr>
          <p:cNvPr id="2" name="Title 1"/>
          <p:cNvSpPr>
            <a:spLocks noGrp="1"/>
          </p:cNvSpPr>
          <p:nvPr>
            <p:ph type="title"/>
          </p:nvPr>
        </p:nvSpPr>
        <p:spPr>
          <a:xfrm>
            <a:off x="249098" y="228727"/>
            <a:ext cx="8763585" cy="430887"/>
          </a:xfrm>
        </p:spPr>
        <p:txBody>
          <a:bodyPr/>
          <a:lstStyle/>
          <a:p>
            <a:r>
              <a:rPr lang="en-US" sz="2800" b="1" dirty="0" smtClean="0">
                <a:solidFill>
                  <a:schemeClr val="bg2">
                    <a:lumMod val="50000"/>
                  </a:schemeClr>
                </a:solidFill>
              </a:rPr>
              <a:t>PPACA May </a:t>
            </a:r>
            <a:r>
              <a:rPr lang="en-US" sz="2800" dirty="0" smtClean="0">
                <a:solidFill>
                  <a:schemeClr val="bg2">
                    <a:lumMod val="50000"/>
                  </a:schemeClr>
                </a:solidFill>
              </a:rPr>
              <a:t>Have Distinct Impacts on WC Depending on </a:t>
            </a:r>
            <a:r>
              <a:rPr lang="en-US" sz="2800" b="1" dirty="0" smtClean="0">
                <a:solidFill>
                  <a:schemeClr val="bg2">
                    <a:lumMod val="50000"/>
                  </a:schemeClr>
                </a:solidFill>
              </a:rPr>
              <a:t> </a:t>
            </a:r>
            <a:r>
              <a:rPr lang="en-US" sz="2800" dirty="0" smtClean="0">
                <a:solidFill>
                  <a:schemeClr val="bg2">
                    <a:lumMod val="50000"/>
                  </a:schemeClr>
                </a:solidFill>
              </a:rPr>
              <a:t>C</a:t>
            </a:r>
            <a:r>
              <a:rPr lang="en-US" sz="2800" b="1" dirty="0" smtClean="0">
                <a:solidFill>
                  <a:schemeClr val="bg2">
                    <a:lumMod val="50000"/>
                  </a:schemeClr>
                </a:solidFill>
              </a:rPr>
              <a:t>laim Frequency/Severity</a:t>
            </a:r>
            <a:endParaRPr lang="en-US" sz="2800" b="1" dirty="0">
              <a:solidFill>
                <a:schemeClr val="bg2">
                  <a:lumMod val="50000"/>
                </a:schemeClr>
              </a:solidFill>
            </a:endParaRPr>
          </a:p>
        </p:txBody>
      </p:sp>
      <p:graphicFrame>
        <p:nvGraphicFramePr>
          <p:cNvPr id="7" name="Content Placeholder 6"/>
          <p:cNvGraphicFramePr>
            <a:graphicFrameLocks noGrp="1"/>
          </p:cNvGraphicFramePr>
          <p:nvPr>
            <p:ph sz="quarter" idx="11"/>
            <p:extLst/>
          </p:nvPr>
        </p:nvGraphicFramePr>
        <p:xfrm>
          <a:off x="-99420" y="1462938"/>
          <a:ext cx="3423972" cy="4918513"/>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2" descr="http://www.google.com/url?sa=i&amp;source=images&amp;cd=&amp;docid=INjMsbocp4Lw9M&amp;tbnid=SSvr7UmxSXijDM:&amp;ved=0CAUQjBwwAA&amp;url=http%3A%2F%2Fthumbs.dreamstime.com%2Fx%2Fblack-cadillac-7316909.jpg&amp;ei=06E4Uo-QEaTg2QXj8oCQDw&amp;psig=AFQjCNG9iMAEAow9hyZciCeas9jcrKSvmQ&amp;ust=137952955543967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bwMode="auto">
          <a:xfrm>
            <a:off x="130138" y="1068469"/>
            <a:ext cx="8907077" cy="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itle 1"/>
          <p:cNvSpPr txBox="1">
            <a:spLocks/>
          </p:cNvSpPr>
          <p:nvPr/>
        </p:nvSpPr>
        <p:spPr bwMode="auto">
          <a:xfrm>
            <a:off x="2856808" y="1903258"/>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High Volume, Low Severity</a:t>
            </a:r>
            <a:endParaRPr lang="en-US" sz="1400" dirty="0"/>
          </a:p>
        </p:txBody>
      </p:sp>
      <p:sp>
        <p:nvSpPr>
          <p:cNvPr id="13" name="Title 1"/>
          <p:cNvSpPr txBox="1">
            <a:spLocks/>
          </p:cNvSpPr>
          <p:nvPr/>
        </p:nvSpPr>
        <p:spPr bwMode="auto">
          <a:xfrm>
            <a:off x="2856808" y="3514620"/>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Complicated</a:t>
            </a:r>
            <a:endParaRPr lang="en-US" sz="1400" dirty="0"/>
          </a:p>
        </p:txBody>
      </p:sp>
      <p:sp>
        <p:nvSpPr>
          <p:cNvPr id="14" name="Title 1"/>
          <p:cNvSpPr txBox="1">
            <a:spLocks/>
          </p:cNvSpPr>
          <p:nvPr/>
        </p:nvSpPr>
        <p:spPr bwMode="auto">
          <a:xfrm>
            <a:off x="2856808" y="5019415"/>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Catastrophic Injuries</a:t>
            </a:r>
            <a:endParaRPr lang="en-US" sz="1400" dirty="0"/>
          </a:p>
        </p:txBody>
      </p:sp>
      <p:cxnSp>
        <p:nvCxnSpPr>
          <p:cNvPr id="16" name="Straight Connector 15"/>
          <p:cNvCxnSpPr/>
          <p:nvPr/>
        </p:nvCxnSpPr>
        <p:spPr bwMode="auto">
          <a:xfrm>
            <a:off x="2872573" y="3028005"/>
            <a:ext cx="2826759"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2872573" y="4453391"/>
            <a:ext cx="6031220"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itle 1"/>
          <p:cNvSpPr txBox="1">
            <a:spLocks/>
          </p:cNvSpPr>
          <p:nvPr/>
        </p:nvSpPr>
        <p:spPr bwMode="auto">
          <a:xfrm>
            <a:off x="5848409" y="1252904"/>
            <a:ext cx="3145743" cy="74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700"/>
              </a:lnSpc>
              <a:buFont typeface="Arial" pitchFamily="34" charset="0"/>
              <a:buChar char="•"/>
            </a:pPr>
            <a:r>
              <a:rPr lang="en-US" sz="1200" dirty="0" smtClean="0"/>
              <a:t>Expanded coverage may shift some small claims to the health insurance system </a:t>
            </a:r>
            <a:r>
              <a:rPr lang="en-US" sz="1200" dirty="0" smtClean="0">
                <a:solidFill>
                  <a:schemeClr val="accent1">
                    <a:lumMod val="50000"/>
                  </a:schemeClr>
                </a:solidFill>
              </a:rPr>
              <a:t>(+)</a:t>
            </a:r>
          </a:p>
          <a:p>
            <a:pPr marL="285750" indent="-285750">
              <a:lnSpc>
                <a:spcPts val="1700"/>
              </a:lnSpc>
              <a:buFont typeface="Arial" pitchFamily="34" charset="0"/>
              <a:buChar char="•"/>
            </a:pPr>
            <a:endParaRPr lang="en-US" sz="1200" dirty="0" smtClean="0">
              <a:solidFill>
                <a:schemeClr val="accent1">
                  <a:lumMod val="50000"/>
                </a:schemeClr>
              </a:solidFill>
            </a:endParaRPr>
          </a:p>
          <a:p>
            <a:pPr marL="285750" indent="-285750">
              <a:lnSpc>
                <a:spcPts val="1700"/>
              </a:lnSpc>
              <a:buFont typeface="Arial" pitchFamily="34" charset="0"/>
              <a:buChar char="•"/>
            </a:pPr>
            <a:r>
              <a:rPr lang="en-US" sz="1200" dirty="0" smtClean="0"/>
              <a:t>Physician access problems could lead to indemnity increases and may bleed into the complicated cases </a:t>
            </a:r>
            <a:r>
              <a:rPr lang="en-US" sz="1200" dirty="0" smtClean="0">
                <a:solidFill>
                  <a:srgbClr val="FF0000"/>
                </a:solidFill>
              </a:rPr>
              <a:t>(-)</a:t>
            </a:r>
            <a:endParaRPr lang="en-US" sz="1200" dirty="0">
              <a:solidFill>
                <a:srgbClr val="FF0000"/>
              </a:solidFill>
            </a:endParaRPr>
          </a:p>
        </p:txBody>
      </p:sp>
      <p:sp>
        <p:nvSpPr>
          <p:cNvPr id="21" name="Title 1"/>
          <p:cNvSpPr txBox="1">
            <a:spLocks/>
          </p:cNvSpPr>
          <p:nvPr/>
        </p:nvSpPr>
        <p:spPr bwMode="auto">
          <a:xfrm>
            <a:off x="5858066" y="3014592"/>
            <a:ext cx="3326463" cy="102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600"/>
              </a:lnSpc>
              <a:buFont typeface="Arial" pitchFamily="34" charset="0"/>
              <a:buChar char="•"/>
            </a:pPr>
            <a:r>
              <a:rPr lang="en-US" sz="1200" dirty="0" smtClean="0"/>
              <a:t>Preventative care and early record keeping decreases WC comorbidities </a:t>
            </a:r>
            <a:r>
              <a:rPr lang="en-US" sz="1200" dirty="0" smtClean="0">
                <a:solidFill>
                  <a:schemeClr val="accent1">
                    <a:lumMod val="50000"/>
                  </a:schemeClr>
                </a:solidFill>
              </a:rPr>
              <a:t>(+)</a:t>
            </a:r>
          </a:p>
          <a:p>
            <a:pPr marL="285750" indent="-285750">
              <a:lnSpc>
                <a:spcPts val="1600"/>
              </a:lnSpc>
              <a:buFont typeface="Arial" pitchFamily="34" charset="0"/>
              <a:buChar char="•"/>
            </a:pPr>
            <a:endParaRPr lang="en-US" sz="1200" dirty="0" smtClean="0">
              <a:solidFill>
                <a:schemeClr val="accent1">
                  <a:lumMod val="50000"/>
                </a:schemeClr>
              </a:solidFill>
            </a:endParaRPr>
          </a:p>
          <a:p>
            <a:pPr marL="285750" indent="-285750">
              <a:lnSpc>
                <a:spcPts val="1600"/>
              </a:lnSpc>
              <a:buFont typeface="Arial" pitchFamily="34" charset="0"/>
              <a:buChar char="•"/>
            </a:pPr>
            <a:r>
              <a:rPr lang="en-US" sz="1200" dirty="0" smtClean="0"/>
              <a:t>Soft tissue treatments, a large portion of “slow burn claims,” may decrease in cost </a:t>
            </a:r>
            <a:r>
              <a:rPr lang="en-US" sz="1200" dirty="0" smtClean="0">
                <a:solidFill>
                  <a:schemeClr val="accent1">
                    <a:lumMod val="50000"/>
                  </a:schemeClr>
                </a:solidFill>
              </a:rPr>
              <a:t>(+)</a:t>
            </a:r>
          </a:p>
        </p:txBody>
      </p:sp>
      <p:sp>
        <p:nvSpPr>
          <p:cNvPr id="23" name="Title 1"/>
          <p:cNvSpPr txBox="1">
            <a:spLocks/>
          </p:cNvSpPr>
          <p:nvPr/>
        </p:nvSpPr>
        <p:spPr bwMode="auto">
          <a:xfrm>
            <a:off x="5906919" y="5060003"/>
            <a:ext cx="2820601" cy="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buFont typeface="Arial" pitchFamily="34" charset="0"/>
              <a:buChar char="•"/>
            </a:pPr>
            <a:r>
              <a:rPr lang="en-US" sz="1200" dirty="0" smtClean="0"/>
              <a:t>No significant impacts</a:t>
            </a:r>
            <a:endParaRPr lang="en-US" sz="1200" dirty="0"/>
          </a:p>
        </p:txBody>
      </p:sp>
      <p:sp>
        <p:nvSpPr>
          <p:cNvPr id="28" name="Title 1"/>
          <p:cNvSpPr txBox="1">
            <a:spLocks/>
          </p:cNvSpPr>
          <p:nvPr/>
        </p:nvSpPr>
        <p:spPr bwMode="auto">
          <a:xfrm>
            <a:off x="4212759" y="1950592"/>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med only, quick to settle, &lt;25K</a:t>
            </a:r>
            <a:endParaRPr lang="en-US" sz="1200" b="0" i="1" dirty="0"/>
          </a:p>
        </p:txBody>
      </p:sp>
      <p:sp>
        <p:nvSpPr>
          <p:cNvPr id="30" name="Title 1"/>
          <p:cNvSpPr txBox="1">
            <a:spLocks/>
          </p:cNvSpPr>
          <p:nvPr/>
        </p:nvSpPr>
        <p:spPr bwMode="auto">
          <a:xfrm>
            <a:off x="4212759" y="3440594"/>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back pain claims, very litigious</a:t>
            </a:r>
            <a:endParaRPr lang="en-US" sz="1200" b="0" i="1" dirty="0"/>
          </a:p>
        </p:txBody>
      </p:sp>
      <p:sp>
        <p:nvSpPr>
          <p:cNvPr id="31" name="Title 1"/>
          <p:cNvSpPr txBox="1">
            <a:spLocks/>
          </p:cNvSpPr>
          <p:nvPr/>
        </p:nvSpPr>
        <p:spPr bwMode="auto">
          <a:xfrm>
            <a:off x="4208830" y="5049398"/>
            <a:ext cx="1617888"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spinal cord injury, multiple trauma claims</a:t>
            </a:r>
            <a:endParaRPr lang="en-US" sz="1200" b="0" i="1" dirty="0"/>
          </a:p>
        </p:txBody>
      </p:sp>
      <p:sp>
        <p:nvSpPr>
          <p:cNvPr id="35" name="Rectangle 34"/>
          <p:cNvSpPr/>
          <p:nvPr/>
        </p:nvSpPr>
        <p:spPr>
          <a:xfrm>
            <a:off x="6414969" y="1053700"/>
            <a:ext cx="1992340" cy="307777"/>
          </a:xfrm>
          <a:prstGeom prst="rect">
            <a:avLst/>
          </a:prstGeom>
          <a:solidFill>
            <a:schemeClr val="bg1"/>
          </a:solidFill>
        </p:spPr>
        <p:txBody>
          <a:bodyPr wrap="square">
            <a:spAutoFit/>
          </a:bodyPr>
          <a:lstStyle/>
          <a:p>
            <a:r>
              <a:rPr lang="en-US" sz="1400" b="1" i="1" u="sng" dirty="0" smtClean="0"/>
              <a:t>Potential ACA </a:t>
            </a:r>
            <a:r>
              <a:rPr lang="en-US" sz="1400" b="1" i="1" u="sng" dirty="0"/>
              <a:t>Impact</a:t>
            </a:r>
          </a:p>
        </p:txBody>
      </p:sp>
      <p:sp>
        <p:nvSpPr>
          <p:cNvPr id="24" name="Content Placeholder 3"/>
          <p:cNvSpPr>
            <a:spLocks noGrp="1"/>
          </p:cNvSpPr>
          <p:nvPr>
            <p:ph sz="quarter" idx="11"/>
          </p:nvPr>
        </p:nvSpPr>
        <p:spPr>
          <a:xfrm>
            <a:off x="91293" y="6639107"/>
            <a:ext cx="8316016" cy="45719"/>
          </a:xfrm>
        </p:spPr>
        <p:txBody>
          <a:bodyPr/>
          <a:lstStyle/>
          <a:p>
            <a:r>
              <a:rPr lang="en-US" sz="1050" i="1" dirty="0" smtClean="0">
                <a:solidFill>
                  <a:srgbClr val="666666"/>
                </a:solidFill>
              </a:rPr>
              <a:t>SOURCE: </a:t>
            </a:r>
            <a:r>
              <a:rPr lang="en-US" sz="1050" dirty="0" smtClean="0"/>
              <a:t>Christopher </a:t>
            </a:r>
            <a:r>
              <a:rPr lang="en-US" sz="1050" dirty="0" err="1"/>
              <a:t>Cunniff</a:t>
            </a:r>
            <a:r>
              <a:rPr lang="en-US" sz="1050" dirty="0"/>
              <a:t>, FCAS, </a:t>
            </a:r>
            <a:r>
              <a:rPr lang="en-US" sz="1050" i="1" dirty="0" smtClean="0"/>
              <a:t>Impacts of Healthcare Reform on Workers Compensation.</a:t>
            </a:r>
            <a:endParaRPr lang="en-US" sz="1050" dirty="0"/>
          </a:p>
          <a:p>
            <a:endParaRPr lang="en-US" sz="1050" i="1" dirty="0">
              <a:solidFill>
                <a:srgbClr val="666666"/>
              </a:solidFill>
            </a:endParaRPr>
          </a:p>
        </p:txBody>
      </p:sp>
      <p:sp>
        <p:nvSpPr>
          <p:cNvPr id="25" name="Title 1"/>
          <p:cNvSpPr txBox="1">
            <a:spLocks/>
          </p:cNvSpPr>
          <p:nvPr/>
        </p:nvSpPr>
        <p:spPr bwMode="auto">
          <a:xfrm>
            <a:off x="148681" y="1071759"/>
            <a:ext cx="5417228" cy="45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400" dirty="0">
                <a:solidFill>
                  <a:srgbClr val="225A7A"/>
                </a:solidFill>
              </a:rPr>
              <a:t>Industry Portfolio by Claim Type</a:t>
            </a:r>
          </a:p>
          <a:p>
            <a:r>
              <a:rPr lang="en-US" sz="1200" b="0" dirty="0">
                <a:solidFill>
                  <a:srgbClr val="225A7A"/>
                </a:solidFill>
              </a:rPr>
              <a:t>(</a:t>
            </a:r>
            <a:r>
              <a:rPr lang="en-US" sz="1100" i="1" dirty="0">
                <a:solidFill>
                  <a:srgbClr val="225A7A"/>
                </a:solidFill>
              </a:rPr>
              <a:t>Relative Volume by Claim Frequency &amp; Paid Dollars)</a:t>
            </a:r>
          </a:p>
        </p:txBody>
      </p:sp>
    </p:spTree>
    <p:extLst>
      <p:ext uri="{BB962C8B-B14F-4D97-AF65-F5344CB8AC3E}">
        <p14:creationId xmlns:p14="http://schemas.microsoft.com/office/powerpoint/2010/main" val="2928127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p:txBody>
          <a:bodyPr/>
          <a:lstStyle/>
          <a:p>
            <a:pPr>
              <a:defRPr/>
            </a:pPr>
            <a:r>
              <a:rPr lang="en-US"/>
              <a:t>12/01/09 - 9pm</a:t>
            </a:r>
          </a:p>
        </p:txBody>
      </p:sp>
      <p:sp>
        <p:nvSpPr>
          <p:cNvPr id="9728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7284" name="Rectangle 110"/>
          <p:cNvSpPr>
            <a:spLocks noGrp="1" noChangeArrowheads="1"/>
          </p:cNvSpPr>
          <p:nvPr>
            <p:ph type="sldNum" sz="quarter" idx="12"/>
          </p:nvPr>
        </p:nvSpPr>
        <p:spPr/>
        <p:txBody>
          <a:bodyPr/>
          <a:lstStyle/>
          <a:p>
            <a:pPr>
              <a:defRPr/>
            </a:pPr>
            <a:fld id="{4AB53FF3-CEA7-4C26-B826-C66BAA9B7D75}" type="slidenum">
              <a:rPr lang="en-US" smtClean="0"/>
              <a:pPr>
                <a:defRPr/>
              </a:pPr>
              <a:t>185</a:t>
            </a:fld>
            <a:endParaRPr lang="en-US" smtClean="0"/>
          </a:p>
        </p:txBody>
      </p:sp>
      <p:sp>
        <p:nvSpPr>
          <p:cNvPr id="19461" name="Rectangle 2"/>
          <p:cNvSpPr>
            <a:spLocks noGrp="1" noChangeArrowheads="1"/>
          </p:cNvSpPr>
          <p:nvPr>
            <p:ph type="title"/>
          </p:nvPr>
        </p:nvSpPr>
        <p:spPr>
          <a:xfrm>
            <a:off x="573088" y="296863"/>
            <a:ext cx="6931025" cy="630237"/>
          </a:xfrm>
        </p:spPr>
        <p:txBody>
          <a:bodyPr/>
          <a:lstStyle/>
          <a:p>
            <a:r>
              <a:rPr lang="en-US" smtClean="0"/>
              <a:t>Possible Effects on Workers Comp</a:t>
            </a:r>
          </a:p>
        </p:txBody>
      </p:sp>
      <p:sp>
        <p:nvSpPr>
          <p:cNvPr id="1922051" name="Rectangle 3"/>
          <p:cNvSpPr>
            <a:spLocks noGrp="1" noChangeArrowheads="1"/>
          </p:cNvSpPr>
          <p:nvPr>
            <p:ph type="body" idx="1"/>
          </p:nvPr>
        </p:nvSpPr>
        <p:spPr>
          <a:xfrm>
            <a:off x="663575" y="1073150"/>
            <a:ext cx="7948613" cy="5519738"/>
          </a:xfrm>
        </p:spPr>
        <p:txBody>
          <a:bodyPr/>
          <a:lstStyle/>
          <a:p>
            <a:pPr marL="342900" indent="-342900">
              <a:lnSpc>
                <a:spcPct val="100000"/>
              </a:lnSpc>
              <a:spcBef>
                <a:spcPct val="50000"/>
              </a:spcBef>
              <a:buFont typeface="Verdana" pitchFamily="34" charset="0"/>
              <a:buAutoNum type="arabicPeriod"/>
              <a:defRPr/>
            </a:pPr>
            <a:r>
              <a:rPr lang="en-US" b="1" dirty="0" smtClean="0"/>
              <a:t>Could slow the growth in WC medical care costs</a:t>
            </a:r>
          </a:p>
          <a:p>
            <a:pPr marL="749300" lvl="1" indent="-342900">
              <a:lnSpc>
                <a:spcPct val="100000"/>
              </a:lnSpc>
              <a:buFont typeface="Wingdings" pitchFamily="2" charset="2"/>
              <a:buChar char="§"/>
              <a:defRPr/>
            </a:pPr>
            <a:r>
              <a:rPr lang="en-US" sz="2000" dirty="0" smtClean="0"/>
              <a:t>IPAB recommendations and PCORI reports, plus Medicare changes, could have beneficial effects on cost and treatment effectiveness</a:t>
            </a:r>
          </a:p>
          <a:p>
            <a:pPr marL="342900" indent="-342900">
              <a:lnSpc>
                <a:spcPct val="100000"/>
              </a:lnSpc>
              <a:spcBef>
                <a:spcPct val="50000"/>
              </a:spcBef>
              <a:buFont typeface="Verdana" pitchFamily="34" charset="0"/>
              <a:buAutoNum type="arabicPeriod"/>
              <a:defRPr/>
            </a:pPr>
            <a:r>
              <a:rPr lang="en-US" b="1" dirty="0" smtClean="0"/>
              <a:t>Could ACA be first step in federal regulation of insurance products and markets?</a:t>
            </a:r>
          </a:p>
          <a:p>
            <a:pPr marL="685800" lvl="1" indent="-342900">
              <a:lnSpc>
                <a:spcPct val="100000"/>
              </a:lnSpc>
              <a:buFont typeface="Wingdings" pitchFamily="2" charset="2"/>
              <a:buChar char="§"/>
              <a:defRPr/>
            </a:pPr>
            <a:r>
              <a:rPr lang="en-US" sz="2000" dirty="0" smtClean="0"/>
              <a:t>Will regulation like that requiring products to be priced to meet Medical Loss Ratios be applied to WC?</a:t>
            </a:r>
          </a:p>
          <a:p>
            <a:pPr marL="685800" lvl="1" indent="-342900">
              <a:lnSpc>
                <a:spcPct val="100000"/>
              </a:lnSpc>
              <a:buFont typeface="Wingdings" pitchFamily="2" charset="2"/>
              <a:buChar char="§"/>
              <a:defRPr/>
            </a:pPr>
            <a:r>
              <a:rPr lang="en-US" sz="2000" dirty="0" smtClean="0"/>
              <a:t>Will cost-control mechanisms such as the Independent Payment Advisory Board be developed for WC?</a:t>
            </a:r>
          </a:p>
          <a:p>
            <a:pPr marL="685800" lvl="1" indent="-342900">
              <a:lnSpc>
                <a:spcPct val="100000"/>
              </a:lnSpc>
              <a:buFont typeface="Wingdings" pitchFamily="2" charset="2"/>
              <a:buChar char="§"/>
              <a:defRPr/>
            </a:pPr>
            <a:r>
              <a:rPr lang="en-US" sz="2000" dirty="0" smtClean="0"/>
              <a:t>Will WC insurers lose their limited exemption from anti-trust laws that they have had under McCarran-Ferguson since 1945?</a:t>
            </a:r>
          </a:p>
        </p:txBody>
      </p:sp>
    </p:spTree>
    <p:extLst>
      <p:ext uri="{BB962C8B-B14F-4D97-AF65-F5344CB8AC3E}">
        <p14:creationId xmlns:p14="http://schemas.microsoft.com/office/powerpoint/2010/main" val="10946776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482599" y="1060598"/>
          <a:ext cx="8261352" cy="5408122"/>
        </p:xfrm>
        <a:graphic>
          <a:graphicData uri="http://schemas.openxmlformats.org/drawingml/2006/table">
            <a:tbl>
              <a:tblPr>
                <a:effectLst/>
              </a:tblPr>
              <a:tblGrid>
                <a:gridCol w="2489201"/>
                <a:gridCol w="2343150"/>
                <a:gridCol w="3429001"/>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Doctors spend less time on patients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People are receiving care already via suboptimal channels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Less use of ERs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Digitization could create a treasure trove of data for plaintiff attorneys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MPL Claim Severity</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More large verdicts will </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ACA will help contain system costs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186</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Medical Professional Liability</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1745633933"/>
      </p:ext>
    </p:extLst>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187</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259763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3200" b="1" i="1" dirty="0" smtClean="0">
                <a:solidFill>
                  <a:srgbClr val="C00000"/>
                </a:solidFill>
                <a:latin typeface="Arial "/>
              </a:rPr>
              <a:t>Rapidly Increasing Interest from Businesses, Media &amp; Public Policymakers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187</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60350" y="90488"/>
            <a:ext cx="7550150" cy="860425"/>
          </a:xfrm>
        </p:spPr>
        <p:txBody>
          <a:bodyPr/>
          <a:lstStyle/>
          <a:p>
            <a:r>
              <a:rPr lang="en-US" altLang="en-US" dirty="0" smtClean="0">
                <a:latin typeface="Arial" panose="020B0604020202020204" pitchFamily="34" charset="0"/>
                <a:ea typeface="ＭＳ Ｐゴシック" panose="020B0600070205080204" pitchFamily="34" charset="-128"/>
              </a:rPr>
              <a:t>Data Breaches 2005-2014,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a:solidFill>
                  <a:srgbClr val="225A7A"/>
                </a:solidFill>
                <a:latin typeface="Arial" charset="0"/>
                <a:ea typeface="+mn-ea"/>
                <a:cs typeface="Arial" pitchFamily="34" charset="0"/>
              </a:rPr>
              <a:t># Data Breaches/Millions of Records Exposed</a:t>
            </a:r>
          </a:p>
        </p:txBody>
      </p:sp>
      <p:sp>
        <p:nvSpPr>
          <p:cNvPr id="1029" name="Rectangle 4"/>
          <p:cNvSpPr>
            <a:spLocks noChangeArrowheads="1"/>
          </p:cNvSpPr>
          <p:nvPr/>
        </p:nvSpPr>
        <p:spPr bwMode="auto">
          <a:xfrm>
            <a:off x="0" y="6415088"/>
            <a:ext cx="9144000" cy="442912"/>
          </a:xfrm>
          <a:prstGeom prst="rect">
            <a:avLst/>
          </a:prstGeom>
          <a:noFill/>
          <a:ln w="9525">
            <a:noFill/>
            <a:miter lim="800000"/>
            <a:headEnd/>
            <a:tailEnd/>
          </a:ln>
        </p:spPr>
        <p:txBody>
          <a:bodyPr lIns="365760" tIns="0" rIns="0" bIns="137160" anchor="b">
            <a:spAutoFit/>
          </a:bodyPr>
          <a:lstStyle/>
          <a:p>
            <a:pPr marL="133350" indent="-133350">
              <a:lnSpc>
                <a:spcPct val="90000"/>
              </a:lnSpc>
              <a:buClr>
                <a:srgbClr val="FF6801"/>
              </a:buClr>
              <a:buFont typeface="Wingdings" pitchFamily="2" charset="2"/>
              <a:buNone/>
              <a:tabLst>
                <a:tab pos="112713" algn="r"/>
              </a:tabLst>
              <a:defRPr/>
            </a:pPr>
            <a:r>
              <a:rPr lang="en-US" sz="1100" dirty="0">
                <a:solidFill>
                  <a:srgbClr val="000000"/>
                </a:solidFill>
                <a:latin typeface="Arial" charset="0"/>
                <a:ea typeface="+mn-ea"/>
                <a:cs typeface="Arial" pitchFamily="34" charset="0"/>
              </a:rPr>
              <a:t>*	 </a:t>
            </a:r>
            <a:r>
              <a:rPr lang="en-US" sz="1100" dirty="0" smtClean="0">
                <a:solidFill>
                  <a:srgbClr val="000000"/>
                </a:solidFill>
                <a:latin typeface="Arial" charset="0"/>
                <a:ea typeface="+mn-ea"/>
                <a:cs typeface="Arial" pitchFamily="34" charset="0"/>
              </a:rPr>
              <a:t>2014 </a:t>
            </a:r>
            <a:r>
              <a:rPr lang="en-US" sz="1100" dirty="0">
                <a:solidFill>
                  <a:srgbClr val="000000"/>
                </a:solidFill>
                <a:latin typeface="Arial" charset="0"/>
                <a:ea typeface="+mn-ea"/>
                <a:cs typeface="Arial" pitchFamily="34" charset="0"/>
              </a:rPr>
              <a:t>figures as of Jan. </a:t>
            </a:r>
            <a:r>
              <a:rPr lang="en-US" sz="1100" dirty="0" smtClean="0">
                <a:solidFill>
                  <a:srgbClr val="000000"/>
                </a:solidFill>
                <a:latin typeface="Arial" charset="0"/>
                <a:ea typeface="+mn-ea"/>
                <a:cs typeface="Arial" pitchFamily="34" charset="0"/>
              </a:rPr>
              <a:t>12, </a:t>
            </a:r>
            <a:r>
              <a:rPr lang="en-US" sz="1100" dirty="0">
                <a:solidFill>
                  <a:srgbClr val="000000"/>
                </a:solidFill>
                <a:latin typeface="Arial" charset="0"/>
                <a:ea typeface="+mn-ea"/>
                <a:cs typeface="Arial" pitchFamily="34" charset="0"/>
              </a:rPr>
              <a:t>2014 from the </a:t>
            </a:r>
            <a:r>
              <a:rPr lang="en-US" sz="1100" dirty="0" smtClean="0">
                <a:solidFill>
                  <a:srgbClr val="000000"/>
                </a:solidFill>
                <a:latin typeface="Arial" charset="0"/>
                <a:ea typeface="+mn-ea"/>
                <a:cs typeface="Arial" pitchFamily="34" charset="0"/>
              </a:rPr>
              <a:t>ITRC.</a:t>
            </a:r>
            <a:endParaRPr lang="en-US" sz="1100" dirty="0">
              <a:solidFill>
                <a:srgbClr val="000000"/>
              </a:solidFill>
              <a:latin typeface="Arial" charset="0"/>
              <a:ea typeface="+mn-ea"/>
              <a:cs typeface="Arial" pitchFamily="34" charset="0"/>
            </a:endParaRPr>
          </a:p>
          <a:p>
            <a:pPr marL="133350" indent="-133350">
              <a:lnSpc>
                <a:spcPct val="90000"/>
              </a:lnSpc>
              <a:buClr>
                <a:srgbClr val="FF6801"/>
              </a:buClr>
              <a:buFont typeface="Wingdings" pitchFamily="2" charset="2"/>
              <a:buNone/>
              <a:tabLst>
                <a:tab pos="112713" algn="r"/>
              </a:tabLst>
              <a:defRPr/>
            </a:pPr>
            <a:r>
              <a:rPr lang="en-US" sz="1100" dirty="0">
                <a:solidFill>
                  <a:srgbClr val="000000"/>
                </a:solidFill>
                <a:latin typeface="Arial" charset="0"/>
                <a:ea typeface="+mn-ea"/>
                <a:cs typeface="Arial" pitchFamily="34" charset="0"/>
              </a:rPr>
              <a:t>	Source: Identity Theft Resource Center.</a:t>
            </a:r>
          </a:p>
        </p:txBody>
      </p:sp>
      <p:graphicFrame>
        <p:nvGraphicFramePr>
          <p:cNvPr id="39941" name="Object 2"/>
          <p:cNvGraphicFramePr>
            <a:graphicFrameLocks/>
          </p:cNvGraphicFramePr>
          <p:nvPr>
            <p:extLst/>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8122266" name="Chart" r:id="rId4" imgW="8600912" imgH="4114800" progId="MSGraph.Chart.8">
                  <p:embed followColorScheme="full"/>
                </p:oleObj>
              </mc:Choice>
              <mc:Fallback>
                <p:oleObj name="Chart" r:id="rId4" imgW="8600912" imgH="4114800" progId="MSGraph.Chart.8">
                  <p:embed followColorScheme="full"/>
                  <p:pic>
                    <p:nvPicPr>
                      <p:cNvPr id="0" name=""/>
                      <p:cNvPicPr>
                        <a:picLocks noChangeArrowheads="1"/>
                      </p:cNvPicPr>
                      <p:nvPr/>
                    </p:nvPicPr>
                    <p:blipFill>
                      <a:blip r:embed="rId5"/>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1" hangingPunct="1">
              <a:lnSpc>
                <a:spcPct val="95000"/>
              </a:lnSpc>
              <a:spcBef>
                <a:spcPct val="25000"/>
              </a:spcBef>
              <a:defRPr/>
            </a:pPr>
            <a:r>
              <a:rPr lang="en-US" sz="1800" b="1" dirty="0">
                <a:solidFill>
                  <a:srgbClr val="FFFFFF"/>
                </a:solidFill>
                <a:latin typeface="Arial" charset="0"/>
                <a:ea typeface="+mn-ea"/>
                <a:cs typeface="Arial" pitchFamily="34" charset="0"/>
              </a:rPr>
              <a:t>The Total Number of Data Breaches </a:t>
            </a:r>
            <a:r>
              <a:rPr lang="en-US" sz="1800" b="1" dirty="0" smtClean="0">
                <a:solidFill>
                  <a:srgbClr val="FFFFFF"/>
                </a:solidFill>
                <a:latin typeface="Arial" charset="0"/>
                <a:ea typeface="+mn-ea"/>
                <a:cs typeface="Arial" pitchFamily="34" charset="0"/>
              </a:rPr>
              <a:t>Rose 28% While the Number of Records Exposed Was Relatively Flat (-2.6%)</a:t>
            </a:r>
            <a:endParaRPr lang="en-US" sz="1800" b="1" dirty="0">
              <a:solidFill>
                <a:srgbClr val="FFFFFF"/>
              </a:solidFill>
              <a:latin typeface="Arial" charset="0"/>
              <a:ea typeface="+mn-ea"/>
              <a:cs typeface="Arial" pitchFamily="34" charset="0"/>
            </a:endParaRPr>
          </a:p>
        </p:txBody>
      </p:sp>
      <p:sp>
        <p:nvSpPr>
          <p:cNvPr id="1031" name="Rectangle 3"/>
          <p:cNvSpPr>
            <a:spLocks noChangeArrowheads="1"/>
          </p:cNvSpPr>
          <p:nvPr/>
        </p:nvSpPr>
        <p:spPr bwMode="black">
          <a:xfrm>
            <a:off x="8225632" y="1154113"/>
            <a:ext cx="769937" cy="222250"/>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Millions</a:t>
            </a:r>
          </a:p>
        </p:txBody>
      </p:sp>
      <p:pic>
        <p:nvPicPr>
          <p:cNvPr id="39944"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75324" y="1100931"/>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6" descr="https://encrypted-tbn1.gstatic.com/images?q=tbn:ANd9GcSeBgsNxlNaQIhvKEG6z6qkYkA8aIc98ml1fT6fbfbB6_gf_WFu"/>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79500" y="15192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8" descr="https://encrypted-tbn0.gstatic.com/images?q=tbn:ANd9GcQswUNxtm-FcMeh3nX4EITVp8NZi2OlgrArnWSxjDiwVJkZkjs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13251" y="2315370"/>
            <a:ext cx="10096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0" descr="https://encrypted-tbn3.gstatic.com/images?q=tbn:ANd9GcQQYQry84VkOscN14W7uWSbNYgA4h5yOSJcox3_n1S2VCbgIUv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28688" y="2608263"/>
            <a:ext cx="1581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2" descr="https://encrypted-tbn1.gstatic.com/images?q=tbn:ANd9GcTBNSV9fdPqbt6bFgA0SHemOBcksTgGGfjPEWEDbknzuRlfGouJ"/>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263775" y="1470025"/>
            <a:ext cx="8540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900862" y="1103529"/>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2"/>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203532" y="2090737"/>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AEF8B38-25CF-4EB6-8541-98ABE8722141}" type="slidenum">
              <a:rPr lang="en-US" altLang="en-US" sz="1200"/>
              <a:pPr algn="r"/>
              <a:t>188</a:t>
            </a:fld>
            <a:endParaRPr lang="en-US" altLang="en-US" sz="1800"/>
          </a:p>
        </p:txBody>
      </p:sp>
      <p:pic>
        <p:nvPicPr>
          <p:cNvPr id="2" name="Picture 1"/>
          <p:cNvPicPr>
            <a:picLocks noChangeAspect="1"/>
          </p:cNvPicPr>
          <p:nvPr/>
        </p:nvPicPr>
        <p:blipFill rotWithShape="1">
          <a:blip r:embed="rId13" cstate="screen">
            <a:extLst>
              <a:ext uri="{28A0092B-C50C-407E-A947-70E740481C1C}">
                <a14:useLocalDpi xmlns:a14="http://schemas.microsoft.com/office/drawing/2010/main"/>
              </a:ext>
            </a:extLst>
          </a:blip>
          <a:srcRect l="-1" t="36631" r="-9371" b="38519"/>
          <a:stretch/>
        </p:blipFill>
        <p:spPr>
          <a:xfrm>
            <a:off x="5068386" y="1173163"/>
            <a:ext cx="1036052" cy="257453"/>
          </a:xfrm>
          <a:prstGeom prst="rect">
            <a:avLst/>
          </a:prstGeom>
        </p:spPr>
      </p:pic>
    </p:spTree>
    <p:extLst>
      <p:ext uri="{BB962C8B-B14F-4D97-AF65-F5344CB8AC3E}">
        <p14:creationId xmlns:p14="http://schemas.microsoft.com/office/powerpoint/2010/main" val="17816330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extLst/>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8123290" name="Chart" r:id="rId4" imgW="8600912" imgH="4114800" progId="MSGraph.Chart.8">
                  <p:embed followColorScheme="full"/>
                </p:oleObj>
              </mc:Choice>
              <mc:Fallback>
                <p:oleObj name="Chart" r:id="rId4" imgW="8600912" imgH="4114800"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a:t>
            </a:r>
            <a:r>
              <a:rPr lang="en-US" sz="1600" b="1" dirty="0" smtClean="0">
                <a:solidFill>
                  <a:srgbClr val="FFFFFF"/>
                </a:solidFill>
                <a:latin typeface="Arial" charset="0"/>
                <a:ea typeface="+mn-ea"/>
                <a:cs typeface="Arial" charset="0"/>
              </a:rPr>
              <a:t>increased </a:t>
            </a:r>
            <a:r>
              <a:rPr lang="en-US" sz="1600" b="1" dirty="0">
                <a:solidFill>
                  <a:srgbClr val="FFFFFF"/>
                </a:solidFill>
                <a:latin typeface="Arial" charset="0"/>
                <a:ea typeface="+mn-ea"/>
                <a:cs typeface="Arial" charset="0"/>
              </a:rPr>
              <a:t>by </a:t>
            </a:r>
            <a:r>
              <a:rPr lang="en-US" sz="1600" b="1" dirty="0" smtClean="0">
                <a:solidFill>
                  <a:srgbClr val="FFFFFF"/>
                </a:solidFill>
                <a:latin typeface="Arial" charset="0"/>
                <a:ea typeface="+mn-ea"/>
                <a:cs typeface="Arial" charset="0"/>
              </a:rPr>
              <a:t>an estimated $5.2B </a:t>
            </a:r>
            <a:r>
              <a:rPr lang="en-US" sz="1600" b="1" dirty="0">
                <a:solidFill>
                  <a:srgbClr val="FFFFFF"/>
                </a:solidFill>
                <a:latin typeface="Arial" charset="0"/>
                <a:ea typeface="+mn-ea"/>
                <a:cs typeface="Arial" charset="0"/>
              </a:rPr>
              <a:t>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299D7D1-5BFD-459E-81CF-D751E3E56F22}" type="slidenum">
              <a:rPr lang="en-US" altLang="en-US" sz="1200"/>
              <a:pPr algn="r"/>
              <a:t>189</a:t>
            </a:fld>
            <a:endParaRPr lang="en-US" altLang="en-US" sz="1800"/>
          </a:p>
        </p:txBody>
      </p:sp>
    </p:spTree>
    <p:extLst>
      <p:ext uri="{BB962C8B-B14F-4D97-AF65-F5344CB8AC3E}">
        <p14:creationId xmlns:p14="http://schemas.microsoft.com/office/powerpoint/2010/main" val="3815790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2AA16C46-31B9-46BE-8F5D-7DC12531433B}" type="slidenum">
              <a:rPr lang="en-US" altLang="en-US" sz="900"/>
              <a:pPr algn="r">
                <a:lnSpc>
                  <a:spcPct val="85000"/>
                </a:lnSpc>
                <a:spcBef>
                  <a:spcPct val="20000"/>
                </a:spcBef>
                <a:buClrTx/>
                <a:buFontTx/>
                <a:buNone/>
              </a:pPr>
              <a:t>19</a:t>
            </a:fld>
            <a:endParaRPr lang="en-US" altLang="en-US" sz="900"/>
          </a:p>
        </p:txBody>
      </p:sp>
      <p:sp>
        <p:nvSpPr>
          <p:cNvPr id="11267"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Auto: NJ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126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nvGraphicFramePr>
        <p:xfrm>
          <a:off x="479425" y="1265238"/>
          <a:ext cx="8569325" cy="4578350"/>
        </p:xfrm>
        <a:graphic>
          <a:graphicData uri="http://schemas.openxmlformats.org/presentationml/2006/ole">
            <mc:AlternateContent xmlns:mc="http://schemas.openxmlformats.org/markup-compatibility/2006">
              <mc:Choice xmlns:v="urn:schemas-microsoft-com:vml" Requires="v">
                <p:oleObj spid="_x0000_s28183566"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479425" y="1265238"/>
                        <a:ext cx="8569325" cy="457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1523999" y="234156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9.2%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NJ: 5.7%</a:t>
            </a:r>
          </a:p>
        </p:txBody>
      </p:sp>
      <p:sp>
        <p:nvSpPr>
          <p:cNvPr id="8" name="AutoShape 8"/>
          <p:cNvSpPr>
            <a:spLocks noChangeArrowheads="1"/>
          </p:cNvSpPr>
          <p:nvPr/>
        </p:nvSpPr>
        <p:spPr bwMode="blackWhite">
          <a:xfrm>
            <a:off x="3028950" y="4591448"/>
            <a:ext cx="3865087" cy="505619"/>
          </a:xfrm>
          <a:prstGeom prst="wedgeRectCallout">
            <a:avLst>
              <a:gd name="adj1" fmla="val 71291"/>
              <a:gd name="adj2" fmla="val 212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err="1" smtClean="0">
                <a:solidFill>
                  <a:srgbClr val="FFFFFF"/>
                </a:solidFill>
              </a:rPr>
              <a:t>Superstorm</a:t>
            </a:r>
            <a:r>
              <a:rPr lang="en-US" sz="1600" b="1" dirty="0" smtClean="0">
                <a:solidFill>
                  <a:srgbClr val="FFFFFF"/>
                </a:solidFill>
              </a:rPr>
              <a:t> Sandy damaged many commercial vehicles in 2012</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8694587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190</a:t>
            </a:fld>
            <a:endParaRPr lang="en-US" altLang="en-US" sz="1800"/>
          </a:p>
        </p:txBody>
      </p:sp>
    </p:spTree>
    <p:extLst>
      <p:ext uri="{BB962C8B-B14F-4D97-AF65-F5344CB8AC3E}">
        <p14:creationId xmlns:p14="http://schemas.microsoft.com/office/powerpoint/2010/main" val="2630516983"/>
      </p:ext>
    </p:extLst>
  </p:cSld>
  <p:clrMapOvr>
    <a:masterClrMapping/>
  </p:clrMapOvr>
  <p:transition>
    <p:wipe dir="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191</a:t>
            </a:fld>
            <a:endParaRPr lang="en-US" altLang="en-US" sz="1800"/>
          </a:p>
        </p:txBody>
      </p:sp>
    </p:spTree>
    <p:custDataLst>
      <p:tags r:id="rId1"/>
    </p:custDataLst>
    <p:extLst>
      <p:ext uri="{BB962C8B-B14F-4D97-AF65-F5344CB8AC3E}">
        <p14:creationId xmlns:p14="http://schemas.microsoft.com/office/powerpoint/2010/main" val="1223508782"/>
      </p:ext>
    </p:extLst>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192</a:t>
            </a:fld>
            <a:endParaRPr lang="en-US" smtClean="0"/>
          </a:p>
        </p:txBody>
      </p:sp>
      <p:sp>
        <p:nvSpPr>
          <p:cNvPr id="11269" name="Rectangle 2"/>
          <p:cNvSpPr>
            <a:spLocks noGrp="1" noChangeArrowheads="1"/>
          </p:cNvSpPr>
          <p:nvPr>
            <p:ph type="title"/>
          </p:nvPr>
        </p:nvSpPr>
        <p:spPr>
          <a:xfrm>
            <a:off x="122746" y="109324"/>
            <a:ext cx="7913671" cy="860425"/>
          </a:xfrm>
        </p:spPr>
        <p:txBody>
          <a:bodyPr/>
          <a:lstStyle/>
          <a:p>
            <a:r>
              <a:rPr lang="en-US" dirty="0" smtClean="0"/>
              <a:t>I.I.I. Released its Second Cyber Report in 2014: </a:t>
            </a:r>
            <a:r>
              <a:rPr lang="en-US" i="1" dirty="0" smtClean="0"/>
              <a:t>Cyber Risk: The Growing Threat</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2</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nd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 released June 2014</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i="1" kern="0" dirty="0" smtClean="0">
                <a:solidFill>
                  <a:srgbClr val="C00000"/>
                </a:solidFill>
                <a:latin typeface="Arial" panose="020B0604020202020204" pitchFamily="34" charset="0"/>
                <a:cs typeface="Arial" panose="020B0604020202020204" pitchFamily="34" charset="0"/>
              </a:rPr>
              <a:t>3</a:t>
            </a:r>
            <a:r>
              <a:rPr lang="en-US" sz="1900" b="1" i="1" kern="0" baseline="30000" dirty="0" smtClean="0">
                <a:solidFill>
                  <a:srgbClr val="C00000"/>
                </a:solidFill>
                <a:latin typeface="Arial" panose="020B0604020202020204" pitchFamily="34" charset="0"/>
                <a:cs typeface="Arial" panose="020B0604020202020204" pitchFamily="34" charset="0"/>
              </a:rPr>
              <a:t>rd</a:t>
            </a:r>
            <a:r>
              <a:rPr lang="en-US" sz="1900" b="1" i="1" kern="0" dirty="0" smtClean="0">
                <a:solidFill>
                  <a:srgbClr val="C00000"/>
                </a:solidFill>
                <a:latin typeface="Arial" panose="020B0604020202020204" pitchFamily="34" charset="0"/>
                <a:cs typeface="Arial" panose="020B0604020202020204" pitchFamily="34" charset="0"/>
              </a:rPr>
              <a:t> Report in Q2 2015</a:t>
            </a:r>
          </a:p>
          <a:p>
            <a:pPr marL="749300" lvl="1" indent="-292100" eaLnBrk="0" hangingPunct="0">
              <a:lnSpc>
                <a:spcPct val="70000"/>
              </a:lnSpc>
              <a:spcBef>
                <a:spcPct val="100000"/>
              </a:spcBef>
              <a:buClr>
                <a:schemeClr val="accent2"/>
              </a:buClr>
              <a:defRPr/>
            </a:pP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145255" y="1117602"/>
            <a:ext cx="4318797" cy="5523819"/>
          </a:xfrm>
          <a:prstGeom prst="rect">
            <a:avLst/>
          </a:prstGeom>
          <a:ln w="12700">
            <a:solidFill>
              <a:srgbClr val="225A7A"/>
            </a:solidFill>
          </a:ln>
        </p:spPr>
      </p:pic>
    </p:spTree>
    <p:extLst>
      <p:ext uri="{BB962C8B-B14F-4D97-AF65-F5344CB8AC3E}">
        <p14:creationId xmlns:p14="http://schemas.microsoft.com/office/powerpoint/2010/main" val="32932791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Effect transition="in" filter="wipe(left)">
                                      <p:cBhvr>
                                        <p:cTn id="45"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193</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193</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194</a:t>
            </a:fld>
            <a:endParaRPr lang="en-US" sz="900">
              <a:solidFill>
                <a:schemeClr val="bg1"/>
              </a:solidFill>
            </a:endParaRPr>
          </a:p>
        </p:txBody>
      </p:sp>
      <p:pic>
        <p:nvPicPr>
          <p:cNvPr id="115716"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26854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DISTRIBUTION </a:t>
            </a:r>
            <a:r>
              <a:rPr lang="en-US" sz="4200" b="1" dirty="0">
                <a:solidFill>
                  <a:schemeClr val="bg1"/>
                </a:solidFill>
              </a:rPr>
              <a:t>TRENDS</a:t>
            </a:r>
          </a:p>
        </p:txBody>
      </p:sp>
      <p:sp>
        <p:nvSpPr>
          <p:cNvPr id="2152456" name="Rectangle 8"/>
          <p:cNvSpPr>
            <a:spLocks noChangeArrowheads="1"/>
          </p:cNvSpPr>
          <p:nvPr/>
        </p:nvSpPr>
        <p:spPr bwMode="auto">
          <a:xfrm>
            <a:off x="854076" y="4362452"/>
            <a:ext cx="7435851" cy="1200329"/>
          </a:xfrm>
          <a:prstGeom prst="rect">
            <a:avLst/>
          </a:prstGeom>
          <a:noFill/>
          <a:ln w="9525" algn="ctr">
            <a:noFill/>
            <a:miter lim="800000"/>
            <a:headEnd/>
            <a:tailEnd/>
          </a:ln>
        </p:spPr>
        <p:txBody>
          <a:bodyPr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Distribution by Channel Type Continues to Evolve Rapidly</a:t>
            </a:r>
          </a:p>
        </p:txBody>
      </p:sp>
    </p:spTree>
    <p:extLst>
      <p:ext uri="{BB962C8B-B14F-4D97-AF65-F5344CB8AC3E}">
        <p14:creationId xmlns:p14="http://schemas.microsoft.com/office/powerpoint/2010/main" val="26267848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9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195</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dirty="0"/>
              <a:t>All P/C Lines Distribution Channels, Direct vs. Independent Agents</a:t>
            </a:r>
            <a:endParaRPr lang="en-US" dirty="0" smtClean="0"/>
          </a:p>
        </p:txBody>
      </p:sp>
      <p:sp>
        <p:nvSpPr>
          <p:cNvPr id="47111"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dirty="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1" y="1473200"/>
          <a:ext cx="8597900" cy="4648200"/>
        </p:xfrm>
        <a:graphic>
          <a:graphicData uri="http://schemas.openxmlformats.org/presentationml/2006/ole">
            <mc:AlternateContent xmlns:mc="http://schemas.openxmlformats.org/markup-compatibility/2006">
              <mc:Choice xmlns:v="urn:schemas-microsoft-com:vml" Requires="v">
                <p:oleObj spid="_x0000_s28168215" name="Chart" r:id="rId4" imgW="8600977" imgH="4648034" progId="MSGraph.Chart.8">
                  <p:embed followColorScheme="full"/>
                </p:oleObj>
              </mc:Choice>
              <mc:Fallback>
                <p:oleObj name="Chart" r:id="rId4" imgW="8600977" imgH="4648034" progId="MSGraph.Chart.8">
                  <p:embed followColorScheme="full"/>
                  <p:pic>
                    <p:nvPicPr>
                      <p:cNvPr id="0" name=""/>
                      <p:cNvPicPr>
                        <a:picLocks noChangeArrowheads="1"/>
                      </p:cNvPicPr>
                      <p:nvPr/>
                    </p:nvPicPr>
                    <p:blipFill>
                      <a:blip r:embed="rId5"/>
                      <a:srcRect/>
                      <a:stretch>
                        <a:fillRect/>
                      </a:stretch>
                    </p:blipFill>
                    <p:spPr bwMode="gray">
                      <a:xfrm>
                        <a:off x="304801"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362200" y="3617914"/>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Independent agents steadily lost market share from the early 1980s through the early 2000s across all P/C lines with some further erosion in the 2010s.  Direct channels include exclusive agency companies, direct marketers and direct sales (e.g., internet)</a:t>
            </a:r>
          </a:p>
        </p:txBody>
      </p:sp>
    </p:spTree>
    <p:extLst>
      <p:ext uri="{BB962C8B-B14F-4D97-AF65-F5344CB8AC3E}">
        <p14:creationId xmlns:p14="http://schemas.microsoft.com/office/powerpoint/2010/main" val="21527374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196</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1" y="1473200"/>
          <a:ext cx="8597900" cy="4648200"/>
        </p:xfrm>
        <a:graphic>
          <a:graphicData uri="http://schemas.openxmlformats.org/presentationml/2006/ole">
            <mc:AlternateContent xmlns:mc="http://schemas.openxmlformats.org/markup-compatibility/2006">
              <mc:Choice xmlns:v="urn:schemas-microsoft-com:vml" Requires="v">
                <p:oleObj spid="_x0000_s28170263" name="Chart" r:id="rId4" imgW="8600977" imgH="4648034" progId="MSGraph.Chart.8">
                  <p:embed followColorScheme="full"/>
                </p:oleObj>
              </mc:Choice>
              <mc:Fallback>
                <p:oleObj name="Chart" r:id="rId4" imgW="8600977" imgH="4648034" progId="MSGraph.Chart.8">
                  <p:embed followColorScheme="full"/>
                  <p:pic>
                    <p:nvPicPr>
                      <p:cNvPr id="0" name=""/>
                      <p:cNvPicPr>
                        <a:picLocks noChangeArrowheads="1"/>
                      </p:cNvPicPr>
                      <p:nvPr/>
                    </p:nvPicPr>
                    <p:blipFill>
                      <a:blip r:embed="rId5"/>
                      <a:srcRect/>
                      <a:stretch>
                        <a:fillRect/>
                      </a:stretch>
                    </p:blipFill>
                    <p:spPr bwMode="gray">
                      <a:xfrm>
                        <a:off x="304801"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747839" y="3021016"/>
            <a:ext cx="4411663"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extLst>
      <p:ext uri="{BB962C8B-B14F-4D97-AF65-F5344CB8AC3E}">
        <p14:creationId xmlns:p14="http://schemas.microsoft.com/office/powerpoint/2010/main" val="8689753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197</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1" y="1473200"/>
          <a:ext cx="8597900" cy="4648200"/>
        </p:xfrm>
        <a:graphic>
          <a:graphicData uri="http://schemas.openxmlformats.org/presentationml/2006/ole">
            <mc:AlternateContent xmlns:mc="http://schemas.openxmlformats.org/markup-compatibility/2006">
              <mc:Choice xmlns:v="urn:schemas-microsoft-com:vml" Requires="v">
                <p:oleObj spid="_x0000_s28169239" name="Chart" r:id="rId4" imgW="8600977" imgH="4648034" progId="MSGraph.Chart.8">
                  <p:embed followColorScheme="full"/>
                </p:oleObj>
              </mc:Choice>
              <mc:Fallback>
                <p:oleObj name="Chart" r:id="rId4" imgW="8600977" imgH="4648034" progId="MSGraph.Chart.8">
                  <p:embed followColorScheme="full"/>
                  <p:pic>
                    <p:nvPicPr>
                      <p:cNvPr id="0" name=""/>
                      <p:cNvPicPr>
                        <a:picLocks noChangeArrowheads="1"/>
                      </p:cNvPicPr>
                      <p:nvPr/>
                    </p:nvPicPr>
                    <p:blipFill>
                      <a:blip r:embed="rId5"/>
                      <a:srcRect/>
                      <a:stretch>
                        <a:fillRect/>
                      </a:stretch>
                    </p:blipFill>
                    <p:spPr bwMode="gray">
                      <a:xfrm>
                        <a:off x="304801"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3"/>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Independent agents have lost </a:t>
            </a:r>
            <a:r>
              <a:rPr lang="en-US" sz="1600" b="1" dirty="0" smtClean="0">
                <a:solidFill>
                  <a:srgbClr val="FFFFFF"/>
                </a:solidFill>
              </a:rPr>
              <a:t>personal </a:t>
            </a:r>
            <a:r>
              <a:rPr lang="en-US" sz="1600" b="1" dirty="0">
                <a:solidFill>
                  <a:srgbClr val="FFFFFF"/>
                </a:solidFill>
              </a:rPr>
              <a:t>lines market share since the early 1970s.  Although the trend has slowed, it may be accelerating again.</a:t>
            </a:r>
          </a:p>
        </p:txBody>
      </p:sp>
    </p:spTree>
    <p:extLst>
      <p:ext uri="{BB962C8B-B14F-4D97-AF65-F5344CB8AC3E}">
        <p14:creationId xmlns:p14="http://schemas.microsoft.com/office/powerpoint/2010/main" val="15940129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8" y="6656391"/>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DC9C2CDD-0E88-49C1-A2EF-9B5A8719C850}" type="slidenum">
              <a:rPr lang="en-US" altLang="en-US" sz="900">
                <a:solidFill>
                  <a:srgbClr val="000000"/>
                </a:solidFill>
              </a:rPr>
              <a:pPr algn="r">
                <a:lnSpc>
                  <a:spcPct val="85000"/>
                </a:lnSpc>
                <a:spcBef>
                  <a:spcPct val="20000"/>
                </a:spcBef>
              </a:pPr>
              <a:t>198</a:t>
            </a:fld>
            <a:endParaRPr lang="en-US" altLang="en-US" sz="900">
              <a:solidFill>
                <a:srgbClr val="000000"/>
              </a:solidFill>
            </a:endParaRPr>
          </a:p>
        </p:txBody>
      </p:sp>
      <p:sp>
        <p:nvSpPr>
          <p:cNvPr id="5125" name="Rectangle 5"/>
          <p:cNvSpPr>
            <a:spLocks noChangeArrowheads="1"/>
          </p:cNvSpPr>
          <p:nvPr/>
        </p:nvSpPr>
        <p:spPr bwMode="blackWhite">
          <a:xfrm>
            <a:off x="503242" y="5567364"/>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pPr>
            <a:r>
              <a:rPr lang="en-US" altLang="en-US" sz="2000" b="1">
                <a:solidFill>
                  <a:srgbClr val="FFFFFF"/>
                </a:solidFill>
              </a:rPr>
              <a:t>Direct Writers’ Market Share Has More Than Doubled Since 2000.</a:t>
            </a:r>
          </a:p>
        </p:txBody>
      </p:sp>
      <p:graphicFrame>
        <p:nvGraphicFramePr>
          <p:cNvPr id="5126" name="Object 7"/>
          <p:cNvGraphicFramePr>
            <a:graphicFrameLocks noChangeAspect="1"/>
          </p:cNvGraphicFramePr>
          <p:nvPr/>
        </p:nvGraphicFramePr>
        <p:xfrm>
          <a:off x="317502" y="1054103"/>
          <a:ext cx="8499475" cy="4518025"/>
        </p:xfrm>
        <a:graphic>
          <a:graphicData uri="http://schemas.openxmlformats.org/presentationml/2006/ole">
            <mc:AlternateContent xmlns:mc="http://schemas.openxmlformats.org/markup-compatibility/2006">
              <mc:Choice xmlns:v="urn:schemas-microsoft-com:vml" Requires="v">
                <p:oleObj spid="_x0000_s28171287" name="Chart" r:id="rId6" imgW="8504657" imgH="4529721" progId="Excel.Chart.8">
                  <p:embed/>
                </p:oleObj>
              </mc:Choice>
              <mc:Fallback>
                <p:oleObj name="Chart" r:id="rId6" imgW="8504657" imgH="4529721"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02" y="1054103"/>
                        <a:ext cx="8499475" cy="451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7"/>
          <p:cNvSpPr txBox="1">
            <a:spLocks noChangeArrowheads="1"/>
          </p:cNvSpPr>
          <p:nvPr/>
        </p:nvSpPr>
        <p:spPr bwMode="black">
          <a:xfrm>
            <a:off x="117476" y="103191"/>
            <a:ext cx="7831139" cy="860425"/>
          </a:xfrm>
          <a:prstGeom prst="rect">
            <a:avLst/>
          </a:prstGeom>
          <a:noFill/>
          <a:ln w="9525">
            <a:noFill/>
            <a:miter lim="800000"/>
            <a:headEnd/>
            <a:tailEnd/>
          </a:ln>
        </p:spPr>
        <p:txBody>
          <a:bodyPr lIns="45720" rIns="45720" anchor="ctr"/>
          <a:lstStyle/>
          <a:p>
            <a:pPr defTabSz="114297">
              <a:lnSpc>
                <a:spcPct val="90000"/>
              </a:lnSpc>
              <a:defRPr/>
            </a:pPr>
            <a:r>
              <a:rPr lang="en-US" sz="3000" b="1" kern="0" dirty="0">
                <a:solidFill>
                  <a:srgbClr val="225A7A"/>
                </a:solidFill>
                <a:ea typeface="+mj-ea"/>
                <a:cs typeface="+mj-cs"/>
              </a:rPr>
              <a:t>Growth in Select Major Pvt. Passenger Auto Direct Writers’ Market Share*</a:t>
            </a:r>
          </a:p>
        </p:txBody>
      </p:sp>
      <p:sp>
        <p:nvSpPr>
          <p:cNvPr id="5128" name="Text Box 5"/>
          <p:cNvSpPr txBox="1">
            <a:spLocks noChangeArrowheads="1"/>
          </p:cNvSpPr>
          <p:nvPr/>
        </p:nvSpPr>
        <p:spPr bwMode="auto">
          <a:xfrm>
            <a:off x="-19049" y="6424339"/>
            <a:ext cx="87249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*Includes GEICO, Progressive Direct, </a:t>
            </a:r>
            <a:r>
              <a:rPr lang="en-US" altLang="en-US" sz="1100" dirty="0" err="1"/>
              <a:t>Esurance</a:t>
            </a:r>
            <a:r>
              <a:rPr lang="en-US" altLang="en-US" sz="1100" dirty="0"/>
              <a:t> and 21</a:t>
            </a:r>
            <a:r>
              <a:rPr lang="en-US" altLang="en-US" sz="1100" baseline="30000" dirty="0"/>
              <a:t>st</a:t>
            </a:r>
            <a:r>
              <a:rPr lang="en-US" altLang="en-US" sz="1100" dirty="0"/>
              <a:t> Century.</a:t>
            </a:r>
          </a:p>
          <a:p>
            <a:pPr>
              <a:lnSpc>
                <a:spcPct val="85000"/>
              </a:lnSpc>
              <a:spcBef>
                <a:spcPct val="25000"/>
              </a:spcBef>
              <a:buClr>
                <a:schemeClr val="accent2"/>
              </a:buClr>
              <a:buFont typeface="Wingdings" panose="05000000000000000000" pitchFamily="2" charset="2"/>
              <a:buNone/>
            </a:pPr>
            <a:r>
              <a:rPr lang="en-US" altLang="en-US" sz="1100" dirty="0"/>
              <a:t>Sources: SNL Financial; Insurance Information Institute.</a:t>
            </a:r>
          </a:p>
        </p:txBody>
      </p:sp>
      <p:sp>
        <p:nvSpPr>
          <p:cNvPr id="5129" name="TextBox 1"/>
          <p:cNvSpPr txBox="1">
            <a:spLocks noChangeArrowheads="1"/>
          </p:cNvSpPr>
          <p:nvPr/>
        </p:nvSpPr>
        <p:spPr bwMode="auto">
          <a:xfrm>
            <a:off x="1017591" y="1241426"/>
            <a:ext cx="3476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 of Total PPA Market)</a:t>
            </a:r>
          </a:p>
        </p:txBody>
      </p:sp>
    </p:spTree>
    <p:custDataLst>
      <p:tags r:id="rId2"/>
    </p:custDataLst>
    <p:extLst>
      <p:ext uri="{BB962C8B-B14F-4D97-AF65-F5344CB8AC3E}">
        <p14:creationId xmlns:p14="http://schemas.microsoft.com/office/powerpoint/2010/main" val="673002041"/>
      </p:ext>
    </p:extLst>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105"/>
          <p:cNvSpPr txBox="1">
            <a:spLocks noGrp="1" noChangeArrowheads="1"/>
          </p:cNvSpPr>
          <p:nvPr/>
        </p:nvSpPr>
        <p:spPr bwMode="auto">
          <a:xfrm>
            <a:off x="85725" y="6961188"/>
            <a:ext cx="13525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7171" name="Rectangle 106"/>
          <p:cNvSpPr txBox="1">
            <a:spLocks noGrp="1" noChangeArrowheads="1"/>
          </p:cNvSpPr>
          <p:nvPr/>
        </p:nvSpPr>
        <p:spPr bwMode="auto">
          <a:xfrm>
            <a:off x="2695575" y="6961188"/>
            <a:ext cx="37528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7172" name="Rectangle 110"/>
          <p:cNvSpPr txBox="1">
            <a:spLocks noGrp="1" noChangeArrowheads="1"/>
          </p:cNvSpPr>
          <p:nvPr/>
        </p:nvSpPr>
        <p:spPr bwMode="auto">
          <a:xfrm>
            <a:off x="8601078" y="6656391"/>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F07BC99-72CE-45B6-A8DB-0614019D93B8}" type="slidenum">
              <a:rPr lang="en-US" altLang="en-US" sz="900"/>
              <a:pPr algn="r">
                <a:lnSpc>
                  <a:spcPct val="85000"/>
                </a:lnSpc>
                <a:spcBef>
                  <a:spcPct val="20000"/>
                </a:spcBef>
              </a:pPr>
              <a:t>199</a:t>
            </a:fld>
            <a:endParaRPr lang="en-US" altLang="en-US" sz="900"/>
          </a:p>
        </p:txBody>
      </p:sp>
      <p:sp>
        <p:nvSpPr>
          <p:cNvPr id="2129925" name="Rectangle 5"/>
          <p:cNvSpPr>
            <a:spLocks noChangeArrowheads="1"/>
          </p:cNvSpPr>
          <p:nvPr/>
        </p:nvSpPr>
        <p:spPr bwMode="blackWhite">
          <a:xfrm>
            <a:off x="1714502" y="5292727"/>
            <a:ext cx="6557963" cy="10080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en-US" altLang="en-US" sz="2000" b="1" dirty="0">
                <a:solidFill>
                  <a:schemeClr val="bg1"/>
                </a:solidFill>
              </a:rPr>
              <a:t>Direct Writers Have More Than Tripled Their Premiums Written Since 2000.</a:t>
            </a:r>
            <a:endParaRPr lang="en-US" altLang="en-US" sz="2000" b="1" dirty="0">
              <a:solidFill>
                <a:srgbClr val="FFFFFF"/>
              </a:solidFill>
            </a:endParaRPr>
          </a:p>
        </p:txBody>
      </p:sp>
      <p:sp>
        <p:nvSpPr>
          <p:cNvPr id="7176" name="Rectangle 8"/>
          <p:cNvSpPr>
            <a:spLocks noChangeArrowheads="1"/>
          </p:cNvSpPr>
          <p:nvPr/>
        </p:nvSpPr>
        <p:spPr bwMode="black">
          <a:xfrm>
            <a:off x="347664" y="1119191"/>
            <a:ext cx="822166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 Billions)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5A4A13E3-1C6D-4027-B454-1F418202D756}" type="slidenum">
              <a:rPr lang="en-US" smtClean="0"/>
              <a:pPr>
                <a:defRPr/>
              </a:pPr>
              <a:t>199</a:t>
            </a:fld>
            <a:endParaRPr lang="en-US"/>
          </a:p>
        </p:txBody>
      </p:sp>
      <p:graphicFrame>
        <p:nvGraphicFramePr>
          <p:cNvPr id="7179" name="Chart 4"/>
          <p:cNvGraphicFramePr>
            <a:graphicFrameLocks/>
          </p:cNvGraphicFramePr>
          <p:nvPr>
            <p:extLst/>
          </p:nvPr>
        </p:nvGraphicFramePr>
        <p:xfrm>
          <a:off x="388941" y="1346201"/>
          <a:ext cx="8340725" cy="3879851"/>
        </p:xfrm>
        <a:graphic>
          <a:graphicData uri="http://schemas.openxmlformats.org/presentationml/2006/ole">
            <mc:AlternateContent xmlns:mc="http://schemas.openxmlformats.org/markup-compatibility/2006">
              <mc:Choice xmlns:v="urn:schemas-microsoft-com:vml" Requires="v">
                <p:oleObj spid="_x0000_s28172311" name="Chart" r:id="rId5" imgW="8343872" imgH="3876786" progId="Excel.Chart.8">
                  <p:embed/>
                </p:oleObj>
              </mc:Choice>
              <mc:Fallback>
                <p:oleObj name="Chart" r:id="rId5" imgW="8343872" imgH="3876786" progId="Excel.Chart.8">
                  <p:embed/>
                  <p:pic>
                    <p:nvPicPr>
                      <p:cNvPr id="0" name=""/>
                      <p:cNvPicPr>
                        <a:picLocks noChangeArrowheads="1"/>
                      </p:cNvPicPr>
                      <p:nvPr/>
                    </p:nvPicPr>
                    <p:blipFill>
                      <a:blip r:embed="rId6"/>
                      <a:srcRect/>
                      <a:stretch>
                        <a:fillRect/>
                      </a:stretch>
                    </p:blipFill>
                    <p:spPr bwMode="auto">
                      <a:xfrm>
                        <a:off x="388941" y="1346201"/>
                        <a:ext cx="8340725" cy="3879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7"/>
          <p:cNvSpPr txBox="1">
            <a:spLocks noChangeArrowheads="1"/>
          </p:cNvSpPr>
          <p:nvPr/>
        </p:nvSpPr>
        <p:spPr bwMode="black">
          <a:xfrm>
            <a:off x="117476" y="103191"/>
            <a:ext cx="7831139" cy="860425"/>
          </a:xfrm>
          <a:prstGeom prst="rect">
            <a:avLst/>
          </a:prstGeom>
          <a:noFill/>
          <a:ln w="9525">
            <a:noFill/>
            <a:miter lim="800000"/>
            <a:headEnd/>
            <a:tailEnd/>
          </a:ln>
        </p:spPr>
        <p:txBody>
          <a:bodyPr lIns="45720" rIns="45720" anchor="ctr"/>
          <a:lstStyle/>
          <a:p>
            <a:pPr defTabSz="114297">
              <a:lnSpc>
                <a:spcPct val="90000"/>
              </a:lnSpc>
              <a:defRPr/>
            </a:pPr>
            <a:r>
              <a:rPr lang="en-US" sz="3000" b="1" kern="0" dirty="0">
                <a:solidFill>
                  <a:srgbClr val="225A7A"/>
                </a:solidFill>
                <a:ea typeface="+mj-ea"/>
                <a:cs typeface="+mj-cs"/>
              </a:rPr>
              <a:t>Direct Premiums Written for Select Major Pvt. Passenger Auto Direct Writers’</a:t>
            </a:r>
          </a:p>
        </p:txBody>
      </p:sp>
      <p:sp>
        <p:nvSpPr>
          <p:cNvPr id="15" name="Text Box 5"/>
          <p:cNvSpPr txBox="1">
            <a:spLocks noChangeArrowheads="1"/>
          </p:cNvSpPr>
          <p:nvPr/>
        </p:nvSpPr>
        <p:spPr bwMode="auto">
          <a:xfrm>
            <a:off x="-19049" y="6424339"/>
            <a:ext cx="87249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*Includes GEICO, Progressive Direct, </a:t>
            </a:r>
            <a:r>
              <a:rPr lang="en-US" altLang="en-US" sz="1100" dirty="0" err="1"/>
              <a:t>Esurance</a:t>
            </a:r>
            <a:r>
              <a:rPr lang="en-US" altLang="en-US" sz="1100" dirty="0"/>
              <a:t> and 21</a:t>
            </a:r>
            <a:r>
              <a:rPr lang="en-US" altLang="en-US" sz="1100" baseline="30000" dirty="0"/>
              <a:t>st</a:t>
            </a:r>
            <a:r>
              <a:rPr lang="en-US" altLang="en-US" sz="1100" dirty="0"/>
              <a:t> Century.</a:t>
            </a:r>
          </a:p>
          <a:p>
            <a:pPr>
              <a:lnSpc>
                <a:spcPct val="85000"/>
              </a:lnSpc>
              <a:spcBef>
                <a:spcPct val="25000"/>
              </a:spcBef>
              <a:buClr>
                <a:schemeClr val="accent2"/>
              </a:buClr>
              <a:buFont typeface="Wingdings" panose="05000000000000000000" pitchFamily="2" charset="2"/>
              <a:buNone/>
            </a:pPr>
            <a:r>
              <a:rPr lang="en-US" altLang="en-US" sz="1100" dirty="0"/>
              <a:t>Sources: SNL Financial; Insurance Information Institute.</a:t>
            </a:r>
          </a:p>
        </p:txBody>
      </p:sp>
    </p:spTree>
    <p:extLst>
      <p:ext uri="{BB962C8B-B14F-4D97-AF65-F5344CB8AC3E}">
        <p14:creationId xmlns:p14="http://schemas.microsoft.com/office/powerpoint/2010/main" val="895785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a:t>
            </a:r>
            <a:br>
              <a:rPr lang="en-US" sz="4000" b="1" dirty="0" smtClean="0">
                <a:solidFill>
                  <a:srgbClr val="FFFFFF"/>
                </a:solidFill>
              </a:rPr>
            </a:br>
            <a:r>
              <a:rPr lang="en-US" sz="4000" b="1" i="1" dirty="0" smtClean="0">
                <a:solidFill>
                  <a:srgbClr val="FFFFFF"/>
                </a:solidFill>
              </a:rPr>
              <a:t>Financial Update &amp; Outlook</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30232848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473C08B-9057-4505-BCB7-02A2A727DD12}" type="slidenum">
              <a:rPr lang="en-US" altLang="en-US" sz="900"/>
              <a:pPr algn="r">
                <a:lnSpc>
                  <a:spcPct val="85000"/>
                </a:lnSpc>
                <a:spcBef>
                  <a:spcPct val="20000"/>
                </a:spcBef>
                <a:buClrTx/>
                <a:buFontTx/>
                <a:buNone/>
              </a:pPr>
              <a:t>20</a:t>
            </a:fld>
            <a:endParaRPr lang="en-US" altLang="en-US" sz="900"/>
          </a:p>
        </p:txBody>
      </p:sp>
      <p:sp>
        <p:nvSpPr>
          <p:cNvPr id="13315"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Multi-Peril: NJ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331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4215030328"/>
              </p:ext>
            </p:extLst>
          </p:nvPr>
        </p:nvGraphicFramePr>
        <p:xfrm>
          <a:off x="333375" y="1296988"/>
          <a:ext cx="8569325" cy="4579937"/>
        </p:xfrm>
        <a:graphic>
          <a:graphicData uri="http://schemas.openxmlformats.org/presentationml/2006/ole">
            <mc:AlternateContent xmlns:mc="http://schemas.openxmlformats.org/markup-compatibility/2006">
              <mc:Choice xmlns:v="urn:schemas-microsoft-com:vml" Requires="v">
                <p:oleObj spid="_x0000_s28184590"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3337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1259205" y="3300412"/>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8.9%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NJ: 6.3%</a:t>
            </a:r>
          </a:p>
        </p:txBody>
      </p:sp>
      <p:sp>
        <p:nvSpPr>
          <p:cNvPr id="8" name="AutoShape 8"/>
          <p:cNvSpPr>
            <a:spLocks noChangeArrowheads="1"/>
          </p:cNvSpPr>
          <p:nvPr/>
        </p:nvSpPr>
        <p:spPr bwMode="blackWhite">
          <a:xfrm>
            <a:off x="4458494" y="3586956"/>
            <a:ext cx="2066450" cy="1181100"/>
          </a:xfrm>
          <a:prstGeom prst="wedgeRectCallout">
            <a:avLst>
              <a:gd name="adj1" fmla="val 100070"/>
              <a:gd name="adj2" fmla="val 6847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err="1" smtClean="0">
                <a:solidFill>
                  <a:srgbClr val="FFFFFF"/>
                </a:solidFill>
              </a:rPr>
              <a:t>Superstorm</a:t>
            </a:r>
            <a:r>
              <a:rPr lang="en-US" sz="1600" b="1" dirty="0" smtClean="0">
                <a:solidFill>
                  <a:srgbClr val="FFFFFF"/>
                </a:solidFill>
              </a:rPr>
              <a:t> Sandy caused profitability to plunge to -21.2% in 2012 </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6721818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DF2B6EC6-D4C1-4BEA-9250-09FFB9064385}" type="slidenum">
              <a:rPr lang="en-US" smtClean="0"/>
              <a:pPr>
                <a:defRPr/>
              </a:pPr>
              <a:t>200</a:t>
            </a:fld>
            <a:endParaRPr lang="en-US" smtClean="0"/>
          </a:p>
        </p:txBody>
      </p:sp>
      <p:sp>
        <p:nvSpPr>
          <p:cNvPr id="9220" name="Rectangle 11"/>
          <p:cNvSpPr>
            <a:spLocks noGrp="1" noChangeArrowheads="1"/>
          </p:cNvSpPr>
          <p:nvPr>
            <p:ph type="title"/>
          </p:nvPr>
        </p:nvSpPr>
        <p:spPr/>
        <p:txBody>
          <a:bodyPr/>
          <a:lstStyle/>
          <a:p>
            <a:r>
              <a:rPr lang="en-US" altLang="en-US" dirty="0" smtClean="0">
                <a:latin typeface="Arial" panose="020B0604020202020204" pitchFamily="34" charset="0"/>
              </a:rPr>
              <a:t>Growth Rates: Major PPA Direct Writers vs. All Private Passenger Auto Writers</a:t>
            </a:r>
          </a:p>
        </p:txBody>
      </p:sp>
      <p:graphicFrame>
        <p:nvGraphicFramePr>
          <p:cNvPr id="9221" name="Object 4"/>
          <p:cNvGraphicFramePr>
            <a:graphicFrameLocks noChangeAspect="1"/>
          </p:cNvGraphicFramePr>
          <p:nvPr>
            <p:extLst>
              <p:ext uri="{D42A27DB-BD31-4B8C-83A1-F6EECF244321}">
                <p14:modId xmlns:p14="http://schemas.microsoft.com/office/powerpoint/2010/main" val="205550977"/>
              </p:ext>
            </p:extLst>
          </p:nvPr>
        </p:nvGraphicFramePr>
        <p:xfrm>
          <a:off x="414338" y="1293813"/>
          <a:ext cx="8340725" cy="3992562"/>
        </p:xfrm>
        <a:graphic>
          <a:graphicData uri="http://schemas.openxmlformats.org/presentationml/2006/ole">
            <mc:AlternateContent xmlns:mc="http://schemas.openxmlformats.org/markup-compatibility/2006">
              <mc:Choice xmlns:v="urn:schemas-microsoft-com:vml" Requires="v">
                <p:oleObj spid="_x0000_s28173335" name="Worksheet" r:id="rId5" imgW="8343822" imgH="4000306" progId="Excel.Sheet.8">
                  <p:embed/>
                </p:oleObj>
              </mc:Choice>
              <mc:Fallback>
                <p:oleObj name="Worksheet" r:id="rId5" imgW="8343822" imgH="4000306" progId="Excel.Sheet.8">
                  <p:embed/>
                  <p:pic>
                    <p:nvPicPr>
                      <p:cNvPr id="0" name=""/>
                      <p:cNvPicPr>
                        <a:picLocks noChangeAspect="1" noChangeArrowheads="1"/>
                      </p:cNvPicPr>
                      <p:nvPr/>
                    </p:nvPicPr>
                    <p:blipFill>
                      <a:blip r:embed="rId6"/>
                      <a:srcRect/>
                      <a:stretch>
                        <a:fillRect/>
                      </a:stretch>
                    </p:blipFill>
                    <p:spPr bwMode="auto">
                      <a:xfrm>
                        <a:off x="414338" y="1293813"/>
                        <a:ext cx="8340725" cy="3992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38276" y="5464176"/>
            <a:ext cx="6877050" cy="92233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en-US" altLang="en-US" sz="2000" b="1" dirty="0">
                <a:solidFill>
                  <a:srgbClr val="FFFFFF"/>
                </a:solidFill>
              </a:rPr>
              <a:t>Direct Writers Have Grown Faster Than The Private Passenger Market </a:t>
            </a:r>
            <a:r>
              <a:rPr lang="en-US" altLang="en-US" sz="2000" b="1" dirty="0" smtClean="0">
                <a:solidFill>
                  <a:srgbClr val="FFFFFF"/>
                </a:solidFill>
              </a:rPr>
              <a:t>Since 2002</a:t>
            </a:r>
            <a:endParaRPr lang="en-US" altLang="en-US" sz="2000" b="1" dirty="0">
              <a:solidFill>
                <a:srgbClr val="FFFFFF"/>
              </a:solidFill>
            </a:endParaRPr>
          </a:p>
        </p:txBody>
      </p:sp>
      <p:sp>
        <p:nvSpPr>
          <p:cNvPr id="9223" name="Rectangle 8"/>
          <p:cNvSpPr>
            <a:spLocks noChangeArrowheads="1"/>
          </p:cNvSpPr>
          <p:nvPr/>
        </p:nvSpPr>
        <p:spPr bwMode="black">
          <a:xfrm>
            <a:off x="382589" y="1135066"/>
            <a:ext cx="3905251"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 Growth Vs. Prior Year)</a:t>
            </a:r>
          </a:p>
        </p:txBody>
      </p:sp>
      <p:sp>
        <p:nvSpPr>
          <p:cNvPr id="1926153" name="AutoShape 9"/>
          <p:cNvSpPr>
            <a:spLocks noChangeArrowheads="1"/>
          </p:cNvSpPr>
          <p:nvPr/>
        </p:nvSpPr>
        <p:spPr bwMode="blackWhite">
          <a:xfrm>
            <a:off x="5908679" y="1216302"/>
            <a:ext cx="2111375" cy="839787"/>
          </a:xfrm>
          <a:prstGeom prst="wedgeRectCallout">
            <a:avLst>
              <a:gd name="adj1" fmla="val 11697"/>
              <a:gd name="adj2" fmla="val 2156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Growth Has Picked Up With the Economic Recovery.</a:t>
            </a:r>
          </a:p>
        </p:txBody>
      </p:sp>
      <p:sp>
        <p:nvSpPr>
          <p:cNvPr id="10" name="Text Box 5"/>
          <p:cNvSpPr txBox="1">
            <a:spLocks noChangeArrowheads="1"/>
          </p:cNvSpPr>
          <p:nvPr/>
        </p:nvSpPr>
        <p:spPr bwMode="auto">
          <a:xfrm>
            <a:off x="-104777" y="6452915"/>
            <a:ext cx="87249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*Includes GEICO, Progressive Direct, </a:t>
            </a:r>
            <a:r>
              <a:rPr lang="en-US" altLang="en-US" sz="1100" dirty="0" err="1"/>
              <a:t>Esurance</a:t>
            </a:r>
            <a:r>
              <a:rPr lang="en-US" altLang="en-US" sz="1100" dirty="0"/>
              <a:t> and 21</a:t>
            </a:r>
            <a:r>
              <a:rPr lang="en-US" altLang="en-US" sz="1100" baseline="30000" dirty="0"/>
              <a:t>st</a:t>
            </a:r>
            <a:r>
              <a:rPr lang="en-US" altLang="en-US" sz="1100" dirty="0"/>
              <a:t> Century.</a:t>
            </a:r>
          </a:p>
          <a:p>
            <a:pPr>
              <a:lnSpc>
                <a:spcPct val="85000"/>
              </a:lnSpc>
              <a:spcBef>
                <a:spcPct val="25000"/>
              </a:spcBef>
              <a:buClr>
                <a:schemeClr val="accent2"/>
              </a:buClr>
              <a:buFont typeface="Wingdings" panose="05000000000000000000" pitchFamily="2" charset="2"/>
              <a:buNone/>
            </a:pPr>
            <a:r>
              <a:rPr lang="en-US" altLang="en-US" sz="1100" dirty="0"/>
              <a:t>Sources: SNL Financial; Insurance Information Institute.</a:t>
            </a:r>
          </a:p>
        </p:txBody>
      </p:sp>
    </p:spTree>
    <p:extLst>
      <p:ext uri="{BB962C8B-B14F-4D97-AF65-F5344CB8AC3E}">
        <p14:creationId xmlns:p14="http://schemas.microsoft.com/office/powerpoint/2010/main" val="4110819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nodeType="afterGroup">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201</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dirty="0" smtClean="0"/>
              <a:t>Top 10 and Direct PP Auto Writers Gained Market Share from 2009 to 2013</a:t>
            </a:r>
          </a:p>
        </p:txBody>
      </p:sp>
      <p:sp>
        <p:nvSpPr>
          <p:cNvPr id="2028561" name="Rectangle 17"/>
          <p:cNvSpPr>
            <a:spLocks noChangeArrowheads="1"/>
          </p:cNvSpPr>
          <p:nvPr/>
        </p:nvSpPr>
        <p:spPr bwMode="blackWhite">
          <a:xfrm>
            <a:off x="1119982" y="5288760"/>
            <a:ext cx="6573839"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Independent Agency carriers have turned in a mixed growth performance in 2014</a:t>
            </a:r>
          </a:p>
        </p:txBody>
      </p:sp>
      <p:sp>
        <p:nvSpPr>
          <p:cNvPr id="11" name="Rectangle 6"/>
          <p:cNvSpPr>
            <a:spLocks noChangeArrowheads="1"/>
          </p:cNvSpPr>
          <p:nvPr/>
        </p:nvSpPr>
        <p:spPr bwMode="auto">
          <a:xfrm>
            <a:off x="1" y="6582029"/>
            <a:ext cx="8942388" cy="275973"/>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1" dirty="0"/>
              <a:t>Sources: comScore data, </a:t>
            </a:r>
            <a:r>
              <a:rPr lang="en-US" sz="1051" dirty="0" err="1"/>
              <a:t>Evercore</a:t>
            </a:r>
            <a:r>
              <a:rPr lang="en-US" sz="1051" dirty="0"/>
              <a:t> ISI  Research, Nov. 2014.</a:t>
            </a:r>
          </a:p>
        </p:txBody>
      </p:sp>
      <p:pic>
        <p:nvPicPr>
          <p:cNvPr id="3" name="Picture 2"/>
          <p:cNvPicPr>
            <a:picLocks noChangeAspect="1"/>
          </p:cNvPicPr>
          <p:nvPr/>
        </p:nvPicPr>
        <p:blipFill>
          <a:blip r:embed="rId3"/>
          <a:stretch>
            <a:fillRect/>
          </a:stretch>
        </p:blipFill>
        <p:spPr>
          <a:xfrm>
            <a:off x="298454" y="1152482"/>
            <a:ext cx="8549807" cy="5136403"/>
          </a:xfrm>
          <a:prstGeom prst="rect">
            <a:avLst/>
          </a:prstGeom>
        </p:spPr>
      </p:pic>
    </p:spTree>
    <p:extLst>
      <p:ext uri="{BB962C8B-B14F-4D97-AF65-F5344CB8AC3E}">
        <p14:creationId xmlns:p14="http://schemas.microsoft.com/office/powerpoint/2010/main" val="14033266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28561"/>
                                        </p:tgtEl>
                                        <p:attrNameLst>
                                          <p:attrName>style.visibility</p:attrName>
                                        </p:attrNameLst>
                                      </p:cBhvr>
                                      <p:to>
                                        <p:strVal val="visible"/>
                                      </p:to>
                                    </p:set>
                                    <p:anim calcmode="lin" valueType="num">
                                      <p:cBhvr>
                                        <p:cTn id="7" dur="500" fill="hold"/>
                                        <p:tgtEl>
                                          <p:spTgt spid="2028561"/>
                                        </p:tgtEl>
                                        <p:attrNameLst>
                                          <p:attrName>ppt_w</p:attrName>
                                        </p:attrNameLst>
                                      </p:cBhvr>
                                      <p:tavLst>
                                        <p:tav tm="0">
                                          <p:val>
                                            <p:fltVal val="0"/>
                                          </p:val>
                                        </p:tav>
                                        <p:tav tm="100000">
                                          <p:val>
                                            <p:strVal val="#ppt_w"/>
                                          </p:val>
                                        </p:tav>
                                      </p:tavLst>
                                    </p:anim>
                                    <p:anim calcmode="lin" valueType="num">
                                      <p:cBhvr>
                                        <p:cTn id="8"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8561"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202</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dirty="0" smtClean="0"/>
              <a:t>Top Line Growth of Major Independent Agency PP Auto Writers, 2009 – 2014H1</a:t>
            </a:r>
          </a:p>
        </p:txBody>
      </p:sp>
      <p:sp>
        <p:nvSpPr>
          <p:cNvPr id="2028561" name="Rectangle 17"/>
          <p:cNvSpPr>
            <a:spLocks noChangeArrowheads="1"/>
          </p:cNvSpPr>
          <p:nvPr/>
        </p:nvSpPr>
        <p:spPr bwMode="blackWhite">
          <a:xfrm>
            <a:off x="1119982" y="5288760"/>
            <a:ext cx="6573839"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Independent Agency carriers have turned in a mixed growth performance in the PP Auto line in 2014</a:t>
            </a:r>
          </a:p>
        </p:txBody>
      </p:sp>
      <p:pic>
        <p:nvPicPr>
          <p:cNvPr id="2" name="Picture 1"/>
          <p:cNvPicPr>
            <a:picLocks noChangeAspect="1"/>
          </p:cNvPicPr>
          <p:nvPr/>
        </p:nvPicPr>
        <p:blipFill>
          <a:blip r:embed="rId3"/>
          <a:stretch>
            <a:fillRect/>
          </a:stretch>
        </p:blipFill>
        <p:spPr>
          <a:xfrm>
            <a:off x="168629" y="1335615"/>
            <a:ext cx="8476547" cy="3313649"/>
          </a:xfrm>
          <a:prstGeom prst="rect">
            <a:avLst/>
          </a:prstGeom>
        </p:spPr>
      </p:pic>
      <p:sp>
        <p:nvSpPr>
          <p:cNvPr id="11" name="Rectangle 6"/>
          <p:cNvSpPr>
            <a:spLocks noChangeArrowheads="1"/>
          </p:cNvSpPr>
          <p:nvPr/>
        </p:nvSpPr>
        <p:spPr bwMode="auto">
          <a:xfrm>
            <a:off x="1" y="6582029"/>
            <a:ext cx="8942388" cy="275973"/>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1" dirty="0"/>
              <a:t>Sources: </a:t>
            </a:r>
            <a:r>
              <a:rPr lang="en-US" sz="1051" dirty="0" err="1"/>
              <a:t>Evercore</a:t>
            </a:r>
            <a:r>
              <a:rPr lang="en-US" sz="1051" dirty="0"/>
              <a:t> Equity  Research, Nov. 2014.</a:t>
            </a:r>
          </a:p>
        </p:txBody>
      </p:sp>
    </p:spTree>
    <p:extLst>
      <p:ext uri="{BB962C8B-B14F-4D97-AF65-F5344CB8AC3E}">
        <p14:creationId xmlns:p14="http://schemas.microsoft.com/office/powerpoint/2010/main" val="4224668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28561"/>
                                        </p:tgtEl>
                                        <p:attrNameLst>
                                          <p:attrName>style.visibility</p:attrName>
                                        </p:attrNameLst>
                                      </p:cBhvr>
                                      <p:to>
                                        <p:strVal val="visible"/>
                                      </p:to>
                                    </p:set>
                                    <p:anim calcmode="lin" valueType="num">
                                      <p:cBhvr>
                                        <p:cTn id="7" dur="500" fill="hold"/>
                                        <p:tgtEl>
                                          <p:spTgt spid="2028561"/>
                                        </p:tgtEl>
                                        <p:attrNameLst>
                                          <p:attrName>ppt_w</p:attrName>
                                        </p:attrNameLst>
                                      </p:cBhvr>
                                      <p:tavLst>
                                        <p:tav tm="0">
                                          <p:val>
                                            <p:fltVal val="0"/>
                                          </p:val>
                                        </p:tav>
                                        <p:tav tm="100000">
                                          <p:val>
                                            <p:strVal val="#ppt_w"/>
                                          </p:val>
                                        </p:tav>
                                      </p:tavLst>
                                    </p:anim>
                                    <p:anim calcmode="lin" valueType="num">
                                      <p:cBhvr>
                                        <p:cTn id="8"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8561"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0"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203</a:t>
            </a:fld>
            <a:endParaRPr lang="en-US" smtClean="0">
              <a:solidFill>
                <a:srgbClr val="000000"/>
              </a:solidFill>
            </a:endParaRPr>
          </a:p>
        </p:txBody>
      </p:sp>
      <p:sp>
        <p:nvSpPr>
          <p:cNvPr id="101382" name="Rectangle 2"/>
          <p:cNvSpPr>
            <a:spLocks noGrp="1" noChangeArrowheads="1"/>
          </p:cNvSpPr>
          <p:nvPr>
            <p:ph type="title"/>
          </p:nvPr>
        </p:nvSpPr>
        <p:spPr>
          <a:xfrm>
            <a:off x="235389" y="90491"/>
            <a:ext cx="7400925" cy="860425"/>
          </a:xfrm>
        </p:spPr>
        <p:txBody>
          <a:bodyPr/>
          <a:lstStyle/>
          <a:p>
            <a:r>
              <a:rPr lang="en-US" dirty="0" smtClean="0"/>
              <a:t>Advertising Spend Change by Select Personal Auto Writers:  2013 vs. 2012</a:t>
            </a:r>
          </a:p>
        </p:txBody>
      </p:sp>
      <p:sp>
        <p:nvSpPr>
          <p:cNvPr id="1938437" name="Rectangle 5"/>
          <p:cNvSpPr>
            <a:spLocks noChangeArrowheads="1"/>
          </p:cNvSpPr>
          <p:nvPr/>
        </p:nvSpPr>
        <p:spPr bwMode="blackWhite">
          <a:xfrm>
            <a:off x="1183346" y="5499850"/>
            <a:ext cx="6952129" cy="87405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Changes in ad spending vary widely across auto insurers</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4" y="1266829"/>
            <a:ext cx="8221663" cy="221599"/>
          </a:xfrm>
          <a:prstGeom prst="rect">
            <a:avLst/>
          </a:prstGeom>
          <a:noFill/>
          <a:ln w="9525" algn="ctr">
            <a:noFill/>
            <a:miter lim="800000"/>
            <a:headEnd/>
            <a:tailEnd/>
          </a:ln>
        </p:spPr>
        <p:txBody>
          <a:bodyPr lIns="0" tIns="0" rIns="0" bIns="0">
            <a:spAutoFit/>
          </a:bodyPr>
          <a:lstStyle/>
          <a:p>
            <a:pPr defTabSz="114297" eaLnBrk="0" hangingPunct="0">
              <a:lnSpc>
                <a:spcPct val="90000"/>
              </a:lnSpc>
              <a:spcBef>
                <a:spcPct val="20000"/>
              </a:spcBef>
            </a:pPr>
            <a:r>
              <a:rPr lang="en-US" sz="1600" b="1">
                <a:solidFill>
                  <a:srgbClr val="225A7A"/>
                </a:solidFill>
              </a:rPr>
              <a:t>Percentage Change (%)</a:t>
            </a:r>
          </a:p>
        </p:txBody>
      </p:sp>
      <p:graphicFrame>
        <p:nvGraphicFramePr>
          <p:cNvPr id="101378" name="Object 7"/>
          <p:cNvGraphicFramePr>
            <a:graphicFrameLocks noChangeAspect="1"/>
          </p:cNvGraphicFramePr>
          <p:nvPr>
            <p:extLst/>
          </p:nvPr>
        </p:nvGraphicFramePr>
        <p:xfrm>
          <a:off x="347666" y="1803401"/>
          <a:ext cx="8296275" cy="3752851"/>
        </p:xfrm>
        <a:graphic>
          <a:graphicData uri="http://schemas.openxmlformats.org/presentationml/2006/ole">
            <mc:AlternateContent xmlns:mc="http://schemas.openxmlformats.org/markup-compatibility/2006">
              <mc:Choice xmlns:v="urn:schemas-microsoft-com:vml" Requires="v">
                <p:oleObj spid="_x0000_s28174359" name="Chart" r:id="rId4" imgW="8296386" imgH="3762230" progId="MSGraph.Chart.8">
                  <p:embed followColorScheme="full"/>
                </p:oleObj>
              </mc:Choice>
              <mc:Fallback>
                <p:oleObj name="Chart" r:id="rId4" imgW="8296386" imgH="3762230" progId="MSGraph.Chart.8">
                  <p:embed followColorScheme="full"/>
                  <p:pic>
                    <p:nvPicPr>
                      <p:cNvPr id="0" name=""/>
                      <p:cNvPicPr>
                        <a:picLocks noChangeAspect="1" noChangeArrowheads="1"/>
                      </p:cNvPicPr>
                      <p:nvPr/>
                    </p:nvPicPr>
                    <p:blipFill>
                      <a:blip r:embed="rId5"/>
                      <a:srcRect/>
                      <a:stretch>
                        <a:fillRect/>
                      </a:stretch>
                    </p:blipFill>
                    <p:spPr bwMode="gray">
                      <a:xfrm>
                        <a:off x="347666" y="1803401"/>
                        <a:ext cx="8296275" cy="3752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4659407" y="1121477"/>
            <a:ext cx="2989388" cy="1545851"/>
          </a:xfrm>
          <a:prstGeom prst="wedgeRectCallout">
            <a:avLst>
              <a:gd name="adj1" fmla="val -147191"/>
              <a:gd name="adj2" fmla="val 189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Nationwide</a:t>
            </a:r>
            <a:r>
              <a:rPr lang="en-US" b="1" dirty="0" smtClean="0">
                <a:solidFill>
                  <a:srgbClr val="FFFFFF"/>
                </a:solidFill>
                <a:cs typeface="Arial" charset="0"/>
              </a:rPr>
              <a:t> led the industry in 2013 in terms of increase in personal auto ad spend growth, displacing Allstate</a:t>
            </a:r>
            <a:endParaRPr lang="en-US" b="1" dirty="0">
              <a:solidFill>
                <a:srgbClr val="FFFFFF"/>
              </a:solidFill>
              <a:latin typeface="Arial" charset="0"/>
              <a:cs typeface="Arial" charset="0"/>
            </a:endParaRPr>
          </a:p>
        </p:txBody>
      </p:sp>
      <p:sp>
        <p:nvSpPr>
          <p:cNvPr id="11" name="Rectangle 6"/>
          <p:cNvSpPr>
            <a:spLocks noChangeArrowheads="1"/>
          </p:cNvSpPr>
          <p:nvPr/>
        </p:nvSpPr>
        <p:spPr bwMode="auto">
          <a:xfrm>
            <a:off x="1" y="6575618"/>
            <a:ext cx="8942388"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Sources: Company data, </a:t>
            </a:r>
            <a:r>
              <a:rPr lang="en-US" sz="1100" dirty="0" err="1"/>
              <a:t>Evercore</a:t>
            </a:r>
            <a:r>
              <a:rPr lang="en-US" sz="1100" dirty="0"/>
              <a:t> ISI  Research, Nov. 2014.</a:t>
            </a:r>
          </a:p>
        </p:txBody>
      </p:sp>
      <p:sp>
        <p:nvSpPr>
          <p:cNvPr id="12" name="AutoShape 8"/>
          <p:cNvSpPr>
            <a:spLocks noChangeArrowheads="1"/>
          </p:cNvSpPr>
          <p:nvPr/>
        </p:nvSpPr>
        <p:spPr bwMode="blackWhite">
          <a:xfrm>
            <a:off x="4458498" y="3709667"/>
            <a:ext cx="1628775" cy="633320"/>
          </a:xfrm>
          <a:prstGeom prst="wedgeRectCallout">
            <a:avLst>
              <a:gd name="adj1" fmla="val 1055"/>
              <a:gd name="adj2" fmla="val -107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+3% ex-</a:t>
            </a:r>
            <a:r>
              <a:rPr lang="en-US" b="1" dirty="0" err="1" smtClean="0">
                <a:solidFill>
                  <a:srgbClr val="FFFFFF"/>
                </a:solidFill>
              </a:rPr>
              <a:t>Esurance</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328177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par>
                          <p:cTn id="13" fill="hold">
                            <p:stCondLst>
                              <p:cond delay="3000"/>
                            </p:stCondLst>
                            <p:childTnLst>
                              <p:par>
                                <p:cTn id="14" presetID="22" presetClass="entr" presetSubtype="2" fill="hold" grpId="0" nodeType="after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P spid="12"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204</a:t>
            </a:fld>
            <a:endParaRPr lang="en-US" smtClean="0">
              <a:solidFill>
                <a:srgbClr val="000000"/>
              </a:solidFill>
            </a:endParaRPr>
          </a:p>
        </p:txBody>
      </p:sp>
      <p:sp>
        <p:nvSpPr>
          <p:cNvPr id="48134" name="Rectangle 2"/>
          <p:cNvSpPr>
            <a:spLocks noGrp="1" noChangeArrowheads="1"/>
          </p:cNvSpPr>
          <p:nvPr>
            <p:ph type="title"/>
          </p:nvPr>
        </p:nvSpPr>
        <p:spPr>
          <a:xfrm>
            <a:off x="84135" y="90491"/>
            <a:ext cx="7716839" cy="860425"/>
          </a:xfrm>
        </p:spPr>
        <p:txBody>
          <a:bodyPr/>
          <a:lstStyle/>
          <a:p>
            <a:r>
              <a:rPr lang="en-US" sz="2600" dirty="0"/>
              <a:t>Y/Y Change in Unique Website Visitors of Select Personal Auto Writers, Aug. 2013 – Oct. 2014</a:t>
            </a:r>
          </a:p>
        </p:txBody>
      </p:sp>
      <p:sp>
        <p:nvSpPr>
          <p:cNvPr id="11" name="Rectangle 6"/>
          <p:cNvSpPr>
            <a:spLocks noChangeArrowheads="1"/>
          </p:cNvSpPr>
          <p:nvPr/>
        </p:nvSpPr>
        <p:spPr bwMode="auto">
          <a:xfrm>
            <a:off x="1" y="6582029"/>
            <a:ext cx="8942388" cy="275973"/>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1" dirty="0"/>
              <a:t>Sources: SNL data, </a:t>
            </a:r>
            <a:r>
              <a:rPr lang="en-US" sz="1051" dirty="0" err="1"/>
              <a:t>Evercore</a:t>
            </a:r>
            <a:r>
              <a:rPr lang="en-US" sz="1051" dirty="0"/>
              <a:t> ISI  Research, Nov. 2014.</a:t>
            </a:r>
          </a:p>
        </p:txBody>
      </p:sp>
      <p:pic>
        <p:nvPicPr>
          <p:cNvPr id="2" name="Picture 1"/>
          <p:cNvPicPr>
            <a:picLocks noChangeAspect="1"/>
          </p:cNvPicPr>
          <p:nvPr/>
        </p:nvPicPr>
        <p:blipFill>
          <a:blip r:embed="rId3"/>
          <a:stretch>
            <a:fillRect/>
          </a:stretch>
        </p:blipFill>
        <p:spPr>
          <a:xfrm>
            <a:off x="85729" y="1545625"/>
            <a:ext cx="8963025" cy="4441825"/>
          </a:xfrm>
          <a:prstGeom prst="rect">
            <a:avLst/>
          </a:prstGeom>
        </p:spPr>
      </p:pic>
      <p:sp>
        <p:nvSpPr>
          <p:cNvPr id="10" name="AutoShape 13"/>
          <p:cNvSpPr>
            <a:spLocks noChangeArrowheads="1"/>
          </p:cNvSpPr>
          <p:nvPr/>
        </p:nvSpPr>
        <p:spPr bwMode="blackWhite">
          <a:xfrm>
            <a:off x="4729166" y="1138739"/>
            <a:ext cx="2900361" cy="961524"/>
          </a:xfrm>
          <a:prstGeom prst="wedgeRectCallout">
            <a:avLst>
              <a:gd name="adj1" fmla="val 47511"/>
              <a:gd name="adj2" fmla="val 10786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Visitor traffic can be highly volatile, though for GEICO and State Farm it is relatively stable</a:t>
            </a:r>
          </a:p>
        </p:txBody>
      </p:sp>
    </p:spTree>
    <p:extLst>
      <p:ext uri="{BB962C8B-B14F-4D97-AF65-F5344CB8AC3E}">
        <p14:creationId xmlns:p14="http://schemas.microsoft.com/office/powerpoint/2010/main" val="17920840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151" y="5807467"/>
            <a:ext cx="6487607" cy="648072"/>
          </a:xfrm>
        </p:spPr>
        <p:txBody>
          <a:bodyPr/>
          <a:lstStyle/>
          <a:p>
            <a:pPr marL="0" indent="0">
              <a:buNone/>
            </a:pPr>
            <a:r>
              <a:rPr lang="en-US" sz="1200" dirty="0"/>
              <a:t>Likelihood of small US businesses buying insurance online directly from the insurer, overall and by annual company revenue, in </a:t>
            </a:r>
            <a:r>
              <a:rPr lang="en-US" sz="1200" dirty="0" smtClean="0"/>
              <a:t>2013</a:t>
            </a:r>
          </a:p>
          <a:p>
            <a:pPr marL="0" indent="0">
              <a:buNone/>
            </a:pPr>
            <a:r>
              <a:rPr lang="en-US" sz="1200" dirty="0" smtClean="0"/>
              <a:t>Source: Swiss Re from </a:t>
            </a:r>
            <a:r>
              <a:rPr lang="en-US" sz="1200" dirty="0"/>
              <a:t>“Voice of the Small Commercial Insurance Consumer Survey.” </a:t>
            </a:r>
            <a:r>
              <a:rPr lang="en-US" sz="1200" dirty="0" smtClean="0"/>
              <a:t> Deloitte</a:t>
            </a:r>
            <a:r>
              <a:rPr lang="en-US" sz="1200" dirty="0"/>
              <a:t>, March (2013)</a:t>
            </a:r>
            <a:endParaRPr lang="en-GB" sz="1200" dirty="0"/>
          </a:p>
        </p:txBody>
      </p:sp>
      <p:sp>
        <p:nvSpPr>
          <p:cNvPr id="3" name="Title 2"/>
          <p:cNvSpPr>
            <a:spLocks noGrp="1"/>
          </p:cNvSpPr>
          <p:nvPr>
            <p:ph type="title"/>
          </p:nvPr>
        </p:nvSpPr>
        <p:spPr>
          <a:xfrm>
            <a:off x="184151" y="177800"/>
            <a:ext cx="7991474" cy="576610"/>
          </a:xfrm>
        </p:spPr>
        <p:txBody>
          <a:bodyPr/>
          <a:lstStyle/>
          <a:p>
            <a:r>
              <a:rPr lang="en-US" dirty="0" smtClean="0"/>
              <a:t>Proportion of  Businesses Interested in Buying Insurance Online</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205</a:t>
            </a:fld>
            <a:endParaRPr lang="en-GB" dirty="0"/>
          </a:p>
        </p:txBody>
      </p:sp>
      <p:pic>
        <p:nvPicPr>
          <p:cNvPr id="10242" name="Picture 2" descr="C:\Users\S5PKNH\AppData\Local\Temp\wz0023\Figure_1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0229" y="1474255"/>
            <a:ext cx="7704856" cy="405426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blackWhite">
          <a:xfrm>
            <a:off x="7067550" y="5433089"/>
            <a:ext cx="1757362" cy="1161213"/>
          </a:xfrm>
          <a:prstGeom prst="wedgeRectCallout">
            <a:avLst>
              <a:gd name="adj1" fmla="val 9539"/>
              <a:gd name="adj2" fmla="val -83037"/>
            </a:avLst>
          </a:prstGeom>
          <a:solidFill>
            <a:srgbClr val="2B7299"/>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Interest diminishes with account size</a:t>
            </a:r>
            <a:endParaRPr lang="en-US" sz="2000" b="1" i="1" dirty="0">
              <a:solidFill>
                <a:schemeClr val="bg1"/>
              </a:solidFill>
            </a:endParaRPr>
          </a:p>
        </p:txBody>
      </p:sp>
    </p:spTree>
    <p:extLst>
      <p:ext uri="{BB962C8B-B14F-4D97-AF65-F5344CB8AC3E}">
        <p14:creationId xmlns:p14="http://schemas.microsoft.com/office/powerpoint/2010/main" val="49599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196" y="83911"/>
            <a:ext cx="8016875" cy="860425"/>
          </a:xfrm>
        </p:spPr>
        <p:txBody>
          <a:bodyPr/>
          <a:lstStyle/>
          <a:p>
            <a:r>
              <a:rPr lang="en-GB" dirty="0" smtClean="0"/>
              <a:t>The Rise of the Smart Phone: Technology is Available for </a:t>
            </a:r>
            <a:r>
              <a:rPr lang="en-GB" u="sng" dirty="0" smtClean="0"/>
              <a:t>All</a:t>
            </a:r>
            <a:r>
              <a:rPr lang="en-GB" dirty="0" smtClean="0"/>
              <a:t> Distribution Channels</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206</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1196" y="1688152"/>
            <a:ext cx="6218711" cy="408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1"/>
          <p:cNvSpPr txBox="1">
            <a:spLocks/>
          </p:cNvSpPr>
          <p:nvPr/>
        </p:nvSpPr>
        <p:spPr bwMode="black">
          <a:xfrm>
            <a:off x="230261" y="5971450"/>
            <a:ext cx="5997923" cy="648072"/>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smtClean="0"/>
              <a:t>Note: Share of positive responses to the question: “Have you used your mobile device in the past two years to deal online with an insurer?”</a:t>
            </a:r>
          </a:p>
          <a:p>
            <a:pPr marL="0" indent="0">
              <a:buFont typeface="Arial" pitchFamily="34" charset="0"/>
              <a:buNone/>
            </a:pPr>
            <a:r>
              <a:rPr lang="en-GB" sz="1200" dirty="0" smtClean="0"/>
              <a:t>Source: Swiss Re from “2013 Consumer-Driven Innovation Survey.” Accenture (2013)</a:t>
            </a:r>
            <a:endParaRPr lang="en-GB" sz="1200" dirty="0"/>
          </a:p>
        </p:txBody>
      </p:sp>
      <p:sp>
        <p:nvSpPr>
          <p:cNvPr id="9" name="TextBox 1"/>
          <p:cNvSpPr txBox="1"/>
          <p:nvPr/>
        </p:nvSpPr>
        <p:spPr>
          <a:xfrm>
            <a:off x="298450" y="1047466"/>
            <a:ext cx="5710346" cy="5375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225A7A"/>
                </a:solidFill>
                <a:latin typeface="Arial" panose="020B0604020202020204" pitchFamily="34" charset="0"/>
                <a:cs typeface="Arial" panose="020B0604020202020204" pitchFamily="34" charset="0"/>
              </a:rPr>
              <a:t>Use of smart mobile devices in insurance distribution</a:t>
            </a:r>
          </a:p>
        </p:txBody>
      </p:sp>
      <p:sp>
        <p:nvSpPr>
          <p:cNvPr id="10" name="Text Box 6"/>
          <p:cNvSpPr txBox="1">
            <a:spLocks noChangeArrowheads="1"/>
          </p:cNvSpPr>
          <p:nvPr/>
        </p:nvSpPr>
        <p:spPr bwMode="blackWhite">
          <a:xfrm>
            <a:off x="6418938" y="1326683"/>
            <a:ext cx="2710774" cy="165602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 Positive Responses to the Question: Have you used your mobile device in the past two years to deal online with an insurer?</a:t>
            </a:r>
            <a:endParaRPr lang="en-US" b="1" dirty="0">
              <a:solidFill>
                <a:srgbClr val="FFFFFF"/>
              </a:solidFill>
            </a:endParaRPr>
          </a:p>
        </p:txBody>
      </p:sp>
      <p:sp>
        <p:nvSpPr>
          <p:cNvPr id="11" name="AutoShape 7"/>
          <p:cNvSpPr>
            <a:spLocks noChangeArrowheads="1"/>
          </p:cNvSpPr>
          <p:nvPr/>
        </p:nvSpPr>
        <p:spPr bwMode="blackWhite">
          <a:xfrm>
            <a:off x="6595606" y="3516051"/>
            <a:ext cx="2357437" cy="1556012"/>
          </a:xfrm>
          <a:prstGeom prst="wedgeRectCallout">
            <a:avLst>
              <a:gd name="adj1" fmla="val -74246"/>
              <a:gd name="adj2" fmla="val -37847"/>
            </a:avLst>
          </a:prstGeom>
          <a:solidFill>
            <a:srgbClr val="FFC000"/>
          </a:soli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Smart phones are a technology available to all distribution channels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27159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51851"/>
            <a:ext cx="8028641" cy="1143001"/>
          </a:xfrm>
        </p:spPr>
        <p:txBody>
          <a:bodyPr/>
          <a:lstStyle/>
          <a:p>
            <a:r>
              <a:rPr lang="en-US" sz="2800" dirty="0" smtClean="0"/>
              <a:t>                   : Should Insurers Be Concerned?</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207</a:t>
            </a:fld>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959" y="1171248"/>
            <a:ext cx="6024563" cy="3322923"/>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8683" y="2504675"/>
            <a:ext cx="6024563" cy="3322923"/>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49304" y="3308098"/>
            <a:ext cx="6175608" cy="3406233"/>
          </a:xfrm>
          <a:prstGeom prst="rect">
            <a:avLst/>
          </a:prstGeom>
        </p:spPr>
      </p:pic>
      <p:sp>
        <p:nvSpPr>
          <p:cNvPr id="11" name="AutoShape 13"/>
          <p:cNvSpPr>
            <a:spLocks noChangeArrowheads="1"/>
          </p:cNvSpPr>
          <p:nvPr/>
        </p:nvSpPr>
        <p:spPr bwMode="blackWhite">
          <a:xfrm>
            <a:off x="6508377" y="1117607"/>
            <a:ext cx="2635623" cy="1334154"/>
          </a:xfrm>
          <a:prstGeom prst="wedgeRectCallout">
            <a:avLst>
              <a:gd name="adj1" fmla="val -81172"/>
              <a:gd name="adj2" fmla="val 139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Google Compare launched in California on March 5 and sent ripples through PPA market</a:t>
            </a:r>
            <a:endParaRPr lang="en-US" b="1" dirty="0">
              <a:solidFill>
                <a:schemeClr val="bg1"/>
              </a:solidFill>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572" y="184500"/>
            <a:ext cx="2090738" cy="733868"/>
          </a:xfrm>
          <a:prstGeom prst="rect">
            <a:avLst/>
          </a:prstGeom>
          <a:noFill/>
        </p:spPr>
      </p:pic>
    </p:spTree>
    <p:extLst>
      <p:ext uri="{BB962C8B-B14F-4D97-AF65-F5344CB8AC3E}">
        <p14:creationId xmlns:p14="http://schemas.microsoft.com/office/powerpoint/2010/main" val="16635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2"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255589" y="0"/>
            <a:ext cx="7991474" cy="692647"/>
          </a:xfrm>
        </p:spPr>
        <p:txBody>
          <a:bodyPr/>
          <a:lstStyle/>
          <a:p>
            <a:r>
              <a:rPr lang="en-US" dirty="0" smtClean="0"/>
              <a:t>Distribution via 'basic' mobile</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208</a:t>
            </a:fld>
            <a:endParaRPr lang="en-GB" dirty="0"/>
          </a:p>
        </p:txBody>
      </p:sp>
      <p:sp>
        <p:nvSpPr>
          <p:cNvPr id="8" name="Rounded Rectangle 7"/>
          <p:cNvSpPr/>
          <p:nvPr/>
        </p:nvSpPr>
        <p:spPr>
          <a:xfrm>
            <a:off x="467544" y="3068960"/>
            <a:ext cx="8352928" cy="3024336"/>
          </a:xfrm>
          <a:prstGeom prst="roundRect">
            <a:avLst/>
          </a:prstGeom>
          <a:solidFill>
            <a:schemeClr val="accent6">
              <a:lumMod val="75000"/>
              <a:alpha val="48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7" name="Content Placeholder 1"/>
          <p:cNvSpPr txBox="1">
            <a:spLocks/>
          </p:cNvSpPr>
          <p:nvPr/>
        </p:nvSpPr>
        <p:spPr bwMode="black">
          <a:xfrm>
            <a:off x="707404" y="1102247"/>
            <a:ext cx="7991475" cy="2808337"/>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solidFill>
                  <a:schemeClr val="tx1"/>
                </a:solidFill>
              </a:rPr>
              <a:t>New uses for mobile increase potential for accessing the previously uninsured</a:t>
            </a:r>
          </a:p>
          <a:p>
            <a:pPr lvl="1"/>
            <a:r>
              <a:rPr lang="en-GB" dirty="0" smtClean="0"/>
              <a:t>Insurance </a:t>
            </a:r>
            <a:r>
              <a:rPr lang="en-GB" dirty="0"/>
              <a:t>premiums can be collected via mobile (through mobile money platforms or through airtime </a:t>
            </a:r>
            <a:r>
              <a:rPr lang="en-GB" dirty="0" smtClean="0"/>
              <a:t>deductions)</a:t>
            </a:r>
          </a:p>
          <a:p>
            <a:pPr lvl="1"/>
            <a:r>
              <a:rPr lang="en-GB" dirty="0" smtClean="0"/>
              <a:t>Collection </a:t>
            </a:r>
            <a:r>
              <a:rPr lang="en-GB" dirty="0"/>
              <a:t>methods typically depend on regulation</a:t>
            </a:r>
          </a:p>
          <a:p>
            <a:endParaRPr lang="en-GB" dirty="0" smtClean="0">
              <a:solidFill>
                <a:schemeClr val="tx1"/>
              </a:solidFill>
            </a:endParaRPr>
          </a:p>
          <a:p>
            <a:pPr marL="0" indent="0">
              <a:buNone/>
            </a:pPr>
            <a:r>
              <a:rPr lang="en-GB" b="1" dirty="0" smtClean="0">
                <a:solidFill>
                  <a:schemeClr val="tx1"/>
                </a:solidFill>
              </a:rPr>
              <a:t>Innovative Examples</a:t>
            </a:r>
          </a:p>
          <a:p>
            <a:r>
              <a:rPr lang="en-GB" dirty="0" err="1" smtClean="0">
                <a:solidFill>
                  <a:schemeClr val="tx1"/>
                </a:solidFill>
              </a:rPr>
              <a:t>MicroEnsure</a:t>
            </a:r>
            <a:r>
              <a:rPr lang="en-GB" dirty="0" smtClean="0">
                <a:solidFill>
                  <a:schemeClr val="tx1"/>
                </a:solidFill>
              </a:rPr>
              <a:t> – using algorithms to track down potential claims </a:t>
            </a:r>
          </a:p>
          <a:p>
            <a:r>
              <a:rPr lang="en-GB" dirty="0" err="1" smtClean="0">
                <a:solidFill>
                  <a:schemeClr val="tx1"/>
                </a:solidFill>
              </a:rPr>
              <a:t>Bima</a:t>
            </a:r>
            <a:r>
              <a:rPr lang="en-GB" dirty="0" smtClean="0">
                <a:solidFill>
                  <a:schemeClr val="tx1"/>
                </a:solidFill>
              </a:rPr>
              <a:t> – using mobile to monitor agent performance and verify that consumers get the right information</a:t>
            </a:r>
          </a:p>
          <a:p>
            <a:r>
              <a:rPr lang="en-GB" dirty="0" err="1" smtClean="0">
                <a:solidFill>
                  <a:schemeClr val="tx1"/>
                </a:solidFill>
              </a:rPr>
              <a:t>Kilimo</a:t>
            </a:r>
            <a:r>
              <a:rPr lang="en-GB" dirty="0" smtClean="0">
                <a:solidFill>
                  <a:schemeClr val="tx1"/>
                </a:solidFill>
              </a:rPr>
              <a:t> </a:t>
            </a:r>
            <a:r>
              <a:rPr lang="en-GB" dirty="0" err="1" smtClean="0">
                <a:solidFill>
                  <a:schemeClr val="tx1"/>
                </a:solidFill>
              </a:rPr>
              <a:t>Salama</a:t>
            </a:r>
            <a:r>
              <a:rPr lang="en-GB" dirty="0" smtClean="0">
                <a:solidFill>
                  <a:schemeClr val="tx1"/>
                </a:solidFill>
              </a:rPr>
              <a:t> – using just 2 mobile data points (GPS location and date of text), combined with satellite technology, to underwrite crop insurance </a:t>
            </a:r>
          </a:p>
          <a:p>
            <a:r>
              <a:rPr lang="en-GB" dirty="0" smtClean="0">
                <a:solidFill>
                  <a:schemeClr val="tx1"/>
                </a:solidFill>
              </a:rPr>
              <a:t>IFFCO-</a:t>
            </a:r>
            <a:r>
              <a:rPr lang="en-GB" dirty="0" err="1" smtClean="0">
                <a:solidFill>
                  <a:schemeClr val="tx1"/>
                </a:solidFill>
              </a:rPr>
              <a:t>Tokio</a:t>
            </a:r>
            <a:r>
              <a:rPr lang="en-GB" dirty="0" smtClean="0">
                <a:solidFill>
                  <a:schemeClr val="tx1"/>
                </a:solidFill>
              </a:rPr>
              <a:t> – mobile biometric identification for livestock insurance</a:t>
            </a:r>
          </a:p>
        </p:txBody>
      </p:sp>
    </p:spTree>
    <p:extLst>
      <p:ext uri="{BB962C8B-B14F-4D97-AF65-F5344CB8AC3E}">
        <p14:creationId xmlns:p14="http://schemas.microsoft.com/office/powerpoint/2010/main" val="15045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209</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DISTRIBUTION DEMOGRAPHICS </a:t>
            </a:r>
            <a:endParaRPr lang="en-US" sz="4200" b="1" dirty="0">
              <a:solidFill>
                <a:schemeClr val="bg1"/>
              </a:solidFill>
            </a:endParaRPr>
          </a:p>
        </p:txBody>
      </p:sp>
      <p:sp>
        <p:nvSpPr>
          <p:cNvPr id="2152456" name="Rectangle 8"/>
          <p:cNvSpPr>
            <a:spLocks noChangeArrowheads="1"/>
          </p:cNvSpPr>
          <p:nvPr/>
        </p:nvSpPr>
        <p:spPr bwMode="auto">
          <a:xfrm>
            <a:off x="342900" y="3629792"/>
            <a:ext cx="8372475" cy="2308324"/>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smtClean="0">
                <a:solidFill>
                  <a:srgbClr val="225A7A"/>
                </a:solidFill>
              </a:rPr>
              <a:t>Employment Among Agents and Brokers Has Recovered but Consolidation Trends Will Persist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209</a:t>
            </a:fld>
            <a:endParaRPr lang="en-US"/>
          </a:p>
        </p:txBody>
      </p:sp>
    </p:spTree>
    <p:extLst>
      <p:ext uri="{BB962C8B-B14F-4D97-AF65-F5344CB8AC3E}">
        <p14:creationId xmlns:p14="http://schemas.microsoft.com/office/powerpoint/2010/main" val="4420232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8754815-1EB3-4157-B7F6-19E704D242C7}" type="slidenum">
              <a:rPr lang="en-US" altLang="en-US" sz="900"/>
              <a:pPr algn="r">
                <a:lnSpc>
                  <a:spcPct val="85000"/>
                </a:lnSpc>
                <a:spcBef>
                  <a:spcPct val="20000"/>
                </a:spcBef>
                <a:buClrTx/>
                <a:buFontTx/>
                <a:buNone/>
              </a:pPr>
              <a:t>21</a:t>
            </a:fld>
            <a:endParaRPr lang="en-US" altLang="en-US" sz="900"/>
          </a:p>
        </p:txBody>
      </p:sp>
      <p:sp>
        <p:nvSpPr>
          <p:cNvPr id="15363" name="Rectangle 2"/>
          <p:cNvSpPr>
            <a:spLocks noGrp="1" noChangeArrowheads="1"/>
          </p:cNvSpPr>
          <p:nvPr>
            <p:ph type="title" idx="4294967295"/>
          </p:nvPr>
        </p:nvSpPr>
        <p:spPr/>
        <p:txBody>
          <a:bodyPr/>
          <a:lstStyle/>
          <a:p>
            <a:r>
              <a:rPr lang="en-US" altLang="en-US" smtClean="0">
                <a:latin typeface="Arial" panose="020B0604020202020204" pitchFamily="34" charset="0"/>
              </a:rPr>
              <a:t>RNW Homeowners: NJ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536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972308502"/>
              </p:ext>
            </p:extLst>
          </p:nvPr>
        </p:nvGraphicFramePr>
        <p:xfrm>
          <a:off x="304800" y="1709738"/>
          <a:ext cx="8569325" cy="4579937"/>
        </p:xfrm>
        <a:graphic>
          <a:graphicData uri="http://schemas.openxmlformats.org/presentationml/2006/ole">
            <mc:AlternateContent xmlns:mc="http://schemas.openxmlformats.org/markup-compatibility/2006">
              <mc:Choice xmlns:v="urn:schemas-microsoft-com:vml" Requires="v">
                <p:oleObj spid="_x0000_s28185614"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70973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5402263" y="122872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6.6%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NJ: 7.1%</a:t>
            </a:r>
          </a:p>
        </p:txBody>
      </p:sp>
      <p:sp>
        <p:nvSpPr>
          <p:cNvPr id="8" name="AutoShape 8"/>
          <p:cNvSpPr>
            <a:spLocks noChangeArrowheads="1"/>
          </p:cNvSpPr>
          <p:nvPr/>
        </p:nvSpPr>
        <p:spPr bwMode="blackWhite">
          <a:xfrm>
            <a:off x="4369038" y="4101306"/>
            <a:ext cx="2066450" cy="1181100"/>
          </a:xfrm>
          <a:prstGeom prst="wedgeRectCallout">
            <a:avLst>
              <a:gd name="adj1" fmla="val 91773"/>
              <a:gd name="adj2" fmla="val 454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err="1" smtClean="0">
                <a:solidFill>
                  <a:srgbClr val="FFFFFF"/>
                </a:solidFill>
              </a:rPr>
              <a:t>Superstorm</a:t>
            </a:r>
            <a:r>
              <a:rPr lang="en-US" sz="1600" b="1" dirty="0" smtClean="0">
                <a:solidFill>
                  <a:srgbClr val="FFFFFF"/>
                </a:solidFill>
              </a:rPr>
              <a:t> Sandy caused HO profitability to plunge to -31% in 2012 </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8768874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EBAE800-A384-466F-B526-142DF32690F1}" type="slidenum">
              <a:rPr lang="en-US" altLang="en-US" sz="900"/>
              <a:pPr algn="r">
                <a:lnSpc>
                  <a:spcPct val="85000"/>
                </a:lnSpc>
                <a:spcBef>
                  <a:spcPct val="20000"/>
                </a:spcBef>
                <a:buClrTx/>
                <a:buFontTx/>
                <a:buNone/>
              </a:pPr>
              <a:t>210</a:t>
            </a:fld>
            <a:endParaRPr lang="en-US" altLang="en-US" sz="900"/>
          </a:p>
        </p:txBody>
      </p:sp>
      <p:sp>
        <p:nvSpPr>
          <p:cNvPr id="25603" name="Rectangle 7"/>
          <p:cNvSpPr>
            <a:spLocks noGrp="1" noChangeArrowheads="1"/>
          </p:cNvSpPr>
          <p:nvPr>
            <p:ph type="title" idx="4294967295"/>
          </p:nvPr>
        </p:nvSpPr>
        <p:spPr/>
        <p:txBody>
          <a:bodyPr/>
          <a:lstStyle/>
          <a:p>
            <a:r>
              <a:rPr lang="en-US" altLang="en-US" smtClean="0">
                <a:latin typeface="Arial" panose="020B0604020202020204" pitchFamily="34" charset="0"/>
              </a:rPr>
              <a:t>U.S. Employment in Insurance </a:t>
            </a:r>
            <a:br>
              <a:rPr lang="en-US" altLang="en-US" smtClean="0">
                <a:latin typeface="Arial" panose="020B0604020202020204" pitchFamily="34" charset="0"/>
              </a:rPr>
            </a:br>
            <a:r>
              <a:rPr lang="en-US" altLang="en-US" smtClean="0">
                <a:latin typeface="Arial" panose="020B0604020202020204" pitchFamily="34" charset="0"/>
              </a:rPr>
              <a:t>Agencies &amp; Brokerages: 1990–2015*</a:t>
            </a:r>
          </a:p>
        </p:txBody>
      </p:sp>
      <p:sp>
        <p:nvSpPr>
          <p:cNvPr id="25604"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5605" name="Object 8"/>
          <p:cNvGraphicFramePr>
            <a:graphicFrameLocks noChangeAspect="1"/>
          </p:cNvGraphicFramePr>
          <p:nvPr/>
        </p:nvGraphicFramePr>
        <p:xfrm>
          <a:off x="376238" y="1427163"/>
          <a:ext cx="8383587" cy="4400550"/>
        </p:xfrm>
        <a:graphic>
          <a:graphicData uri="http://schemas.openxmlformats.org/presentationml/2006/ole">
            <mc:AlternateContent xmlns:mc="http://schemas.openxmlformats.org/markup-compatibility/2006">
              <mc:Choice xmlns:v="urn:schemas-microsoft-com:vml" Requires="v">
                <p:oleObj spid="_x0000_s28180496" name="Chart" r:id="rId4" imgW="8343822" imgH="4381583" progId="MSGraph.Chart.8">
                  <p:embed followColorScheme="full"/>
                </p:oleObj>
              </mc:Choice>
              <mc:Fallback>
                <p:oleObj name="Chart" r:id="rId4" imgW="8343822" imgH="4381583" progId="MSGraph.Chart.8">
                  <p:embed followColorScheme="full"/>
                  <p:pic>
                    <p:nvPicPr>
                      <p:cNvPr id="0" name=""/>
                      <p:cNvPicPr>
                        <a:picLocks noChangeAspect="1" noChangeArrowheads="1"/>
                      </p:cNvPicPr>
                      <p:nvPr/>
                    </p:nvPicPr>
                    <p:blipFill>
                      <a:blip r:embed="rId5"/>
                      <a:srcRect/>
                      <a:stretch>
                        <a:fillRect/>
                      </a:stretch>
                    </p:blipFill>
                    <p:spPr bwMode="gray">
                      <a:xfrm>
                        <a:off x="376238" y="1427163"/>
                        <a:ext cx="8383587"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2015; not seasonally adjusted. Includes all types of insurance.</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Tree>
    <p:extLst>
      <p:ext uri="{BB962C8B-B14F-4D97-AF65-F5344CB8AC3E}">
        <p14:creationId xmlns:p14="http://schemas.microsoft.com/office/powerpoint/2010/main" val="2727102637"/>
      </p:ext>
    </p:extLst>
  </p:cSld>
  <p:clrMapOvr>
    <a:masterClrMapping/>
  </p:clrMapOvr>
  <p:transition>
    <p:wipe dir="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9" y="1549402"/>
          <a:ext cx="8932863" cy="5451475"/>
        </p:xfrm>
        <a:graphic>
          <a:graphicData uri="http://schemas.openxmlformats.org/presentationml/2006/ole">
            <mc:AlternateContent xmlns:mc="http://schemas.openxmlformats.org/markup-compatibility/2006">
              <mc:Choice xmlns:v="urn:schemas-microsoft-com:vml" Requires="v">
                <p:oleObj spid="_x0000_s28175383" name="Chart" r:id="rId3" imgW="8210667" imgH="5362707" progId="MSGraph.Chart.8">
                  <p:embed followColorScheme="full"/>
                </p:oleObj>
              </mc:Choice>
              <mc:Fallback>
                <p:oleObj name="Chart" r:id="rId3" imgW="8210667" imgH="5362707" progId="MSGraph.Chart.8">
                  <p:embed followColorScheme="full"/>
                  <p:pic>
                    <p:nvPicPr>
                      <p:cNvPr id="0" name=""/>
                      <p:cNvPicPr>
                        <a:picLocks noChangeAspect="1" noChangeArrowheads="1"/>
                      </p:cNvPicPr>
                      <p:nvPr/>
                    </p:nvPicPr>
                    <p:blipFill>
                      <a:blip r:embed="rId4"/>
                      <a:srcRect/>
                      <a:stretch>
                        <a:fillRect/>
                      </a:stretch>
                    </p:blipFill>
                    <p:spPr bwMode="auto">
                      <a:xfrm>
                        <a:off x="58739" y="1549402"/>
                        <a:ext cx="8932863"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605712" cy="838200"/>
          </a:xfrm>
        </p:spPr>
        <p:txBody>
          <a:bodyPr/>
          <a:lstStyle/>
          <a:p>
            <a:r>
              <a:rPr lang="en-US" dirty="0" smtClean="0"/>
              <a:t>Agent/Broker M&amp;A Deals,</a:t>
            </a:r>
            <a:r>
              <a:rPr lang="en-US" sz="3200" dirty="0"/>
              <a:t> 2000-2014:6M</a:t>
            </a:r>
            <a:endParaRPr lang="en-US" dirty="0" smtClean="0"/>
          </a:p>
        </p:txBody>
      </p:sp>
      <p:sp>
        <p:nvSpPr>
          <p:cNvPr id="37892" name="Text Box 4"/>
          <p:cNvSpPr txBox="1">
            <a:spLocks noChangeArrowheads="1"/>
          </p:cNvSpPr>
          <p:nvPr/>
        </p:nvSpPr>
        <p:spPr bwMode="auto">
          <a:xfrm>
            <a:off x="76200" y="6538913"/>
            <a:ext cx="8763000" cy="262254"/>
          </a:xfrm>
          <a:prstGeom prst="rect">
            <a:avLst/>
          </a:prstGeom>
          <a:noFill/>
          <a:ln w="9525">
            <a:noFill/>
            <a:miter lim="800000"/>
            <a:headEnd/>
            <a:tailEnd/>
          </a:ln>
        </p:spPr>
        <p:txBody>
          <a:bodyPr lIns="92075" tIns="46039" rIns="92075" bIns="46039">
            <a:spAutoFit/>
          </a:bodyPr>
          <a:lstStyle/>
          <a:p>
            <a:r>
              <a:rPr lang="en-US" sz="1100" dirty="0"/>
              <a:t>Source: </a:t>
            </a:r>
            <a:r>
              <a:rPr lang="en-US" sz="1100" dirty="0" err="1"/>
              <a:t>Optis</a:t>
            </a:r>
            <a:r>
              <a:rPr lang="en-US" sz="1100" dirty="0"/>
              <a:t> Partners, “Agent-Broker Merger &amp; Acquisition Statistics: The New Normal?”, August 2014; Insurance Information Institute.</a:t>
            </a:r>
          </a:p>
        </p:txBody>
      </p:sp>
      <p:sp>
        <p:nvSpPr>
          <p:cNvPr id="37894" name="Text Box 3"/>
          <p:cNvSpPr txBox="1">
            <a:spLocks noChangeArrowheads="1"/>
          </p:cNvSpPr>
          <p:nvPr/>
        </p:nvSpPr>
        <p:spPr bwMode="auto">
          <a:xfrm>
            <a:off x="166690" y="1179426"/>
            <a:ext cx="5259859" cy="369976"/>
          </a:xfrm>
          <a:prstGeom prst="rect">
            <a:avLst/>
          </a:prstGeom>
          <a:noFill/>
          <a:ln w="9525">
            <a:noFill/>
            <a:miter lim="800000"/>
            <a:headEnd/>
            <a:tailEnd/>
          </a:ln>
        </p:spPr>
        <p:txBody>
          <a:bodyPr wrap="square" lIns="92075" tIns="46039" rIns="92075" bIns="46039">
            <a:spAutoFit/>
          </a:bodyPr>
          <a:lstStyle/>
          <a:p>
            <a:r>
              <a:rPr lang="en-US" b="1" dirty="0" smtClean="0">
                <a:solidFill>
                  <a:srgbClr val="225A7A"/>
                </a:solidFill>
              </a:rPr>
              <a:t>Number of Deals</a:t>
            </a:r>
            <a:endParaRPr lang="en-US" b="1" dirty="0">
              <a:solidFill>
                <a:srgbClr val="225A7A"/>
              </a:solidFill>
            </a:endParaRPr>
          </a:p>
        </p:txBody>
      </p:sp>
      <p:sp>
        <p:nvSpPr>
          <p:cNvPr id="7" name="AutoShape 13"/>
          <p:cNvSpPr>
            <a:spLocks noChangeArrowheads="1"/>
          </p:cNvSpPr>
          <p:nvPr/>
        </p:nvSpPr>
        <p:spPr bwMode="blackWhite">
          <a:xfrm>
            <a:off x="1728787" y="4514857"/>
            <a:ext cx="4511343" cy="1161213"/>
          </a:xfrm>
          <a:prstGeom prst="wedgeRectCallout">
            <a:avLst>
              <a:gd name="adj1" fmla="val 100587"/>
              <a:gd name="adj2" fmla="val -978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Agent/Broker activity is running at a record pace in 2014 with 314 deals announced through June 30.</a:t>
            </a:r>
            <a:endParaRPr lang="en-US" sz="2000" b="1" i="1" dirty="0">
              <a:solidFill>
                <a:schemeClr val="bg1"/>
              </a:solidFill>
            </a:endParaRPr>
          </a:p>
        </p:txBody>
      </p:sp>
      <p:sp>
        <p:nvSpPr>
          <p:cNvPr id="8" name="Text Box 6"/>
          <p:cNvSpPr txBox="1">
            <a:spLocks noChangeArrowheads="1"/>
          </p:cNvSpPr>
          <p:nvPr/>
        </p:nvSpPr>
        <p:spPr bwMode="blackWhite">
          <a:xfrm>
            <a:off x="1037198" y="1890627"/>
            <a:ext cx="2932347" cy="104625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The rapidly changing distribution environment is one factor driving IA consolidation</a:t>
            </a:r>
            <a:endParaRPr lang="en-US" b="1" dirty="0">
              <a:solidFill>
                <a:srgbClr val="FFFFFF"/>
              </a:solidFill>
            </a:endParaRPr>
          </a:p>
        </p:txBody>
      </p:sp>
    </p:spTree>
    <p:extLst>
      <p:ext uri="{BB962C8B-B14F-4D97-AF65-F5344CB8AC3E}">
        <p14:creationId xmlns:p14="http://schemas.microsoft.com/office/powerpoint/2010/main" val="2903767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2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212</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“BIG DATA” </a:t>
            </a:r>
            <a:endParaRPr lang="en-US" sz="4200" b="1" dirty="0">
              <a:solidFill>
                <a:schemeClr val="bg1"/>
              </a:solidFill>
            </a:endParaRPr>
          </a:p>
        </p:txBody>
      </p:sp>
      <p:sp>
        <p:nvSpPr>
          <p:cNvPr id="2152456" name="Rectangle 8"/>
          <p:cNvSpPr>
            <a:spLocks noChangeArrowheads="1"/>
          </p:cNvSpPr>
          <p:nvPr/>
        </p:nvSpPr>
        <p:spPr bwMode="auto">
          <a:xfrm>
            <a:off x="342900" y="3629792"/>
            <a:ext cx="8372475" cy="2308324"/>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smtClean="0">
                <a:solidFill>
                  <a:srgbClr val="225A7A"/>
                </a:solidFill>
              </a:rPr>
              <a:t>More and Better Data Combined with Consumer Interactivity Are Transforming Many Industries—</a:t>
            </a:r>
            <a:r>
              <a:rPr lang="en-US" sz="4000" b="1" i="1" dirty="0" smtClean="0">
                <a:solidFill>
                  <a:srgbClr val="225A7A"/>
                </a:solidFill>
              </a:rPr>
              <a:t>Including Insurance</a:t>
            </a:r>
            <a:r>
              <a:rPr lang="en-US" sz="4000" b="1" dirty="0" smtClean="0">
                <a:solidFill>
                  <a:srgbClr val="225A7A"/>
                </a:solidFill>
              </a:rPr>
              <a:t> </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212</a:t>
            </a:fld>
            <a:endParaRPr lang="en-US"/>
          </a:p>
        </p:txBody>
      </p:sp>
    </p:spTree>
    <p:extLst>
      <p:ext uri="{BB962C8B-B14F-4D97-AF65-F5344CB8AC3E}">
        <p14:creationId xmlns:p14="http://schemas.microsoft.com/office/powerpoint/2010/main" val="371770538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213</a:t>
            </a:fld>
            <a:endParaRPr lang="en-US" smtClean="0"/>
          </a:p>
        </p:txBody>
      </p:sp>
      <p:graphicFrame>
        <p:nvGraphicFramePr>
          <p:cNvPr id="5122" name="Object 2"/>
          <p:cNvGraphicFramePr>
            <a:graphicFrameLocks/>
          </p:cNvGraphicFramePr>
          <p:nvPr>
            <p:extLst/>
          </p:nvPr>
        </p:nvGraphicFramePr>
        <p:xfrm>
          <a:off x="50800" y="1851935"/>
          <a:ext cx="8926513" cy="4676775"/>
        </p:xfrm>
        <a:graphic>
          <a:graphicData uri="http://schemas.openxmlformats.org/presentationml/2006/ole">
            <mc:AlternateContent xmlns:mc="http://schemas.openxmlformats.org/markup-compatibility/2006">
              <mc:Choice xmlns:v="urn:schemas-microsoft-com:vml" Requires="v">
                <p:oleObj spid="_x0000_s28176402" name="Chart" r:id="rId4" imgW="8724978" imgH="4562468" progId="MSGraph.Chart.8">
                  <p:embed followColorScheme="full"/>
                </p:oleObj>
              </mc:Choice>
              <mc:Fallback>
                <p:oleObj name="Chart" r:id="rId4" imgW="8724978" imgH="4562468" progId="MSGraph.Chart.8">
                  <p:embed followColorScheme="full"/>
                  <p:pic>
                    <p:nvPicPr>
                      <p:cNvPr id="0" name=""/>
                      <p:cNvPicPr>
                        <a:picLocks noChangeArrowheads="1"/>
                      </p:cNvPicPr>
                      <p:nvPr/>
                    </p:nvPicPr>
                    <p:blipFill>
                      <a:blip r:embed="rId5"/>
                      <a:srcRect/>
                      <a:stretch>
                        <a:fillRect/>
                      </a:stretch>
                    </p:blipFill>
                    <p:spPr bwMode="auto">
                      <a:xfrm>
                        <a:off x="50800" y="185193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Percentage of Carriers Using Predictive Analytics by Major P/C Line, 2013</a:t>
            </a:r>
          </a:p>
        </p:txBody>
      </p:sp>
      <p:sp>
        <p:nvSpPr>
          <p:cNvPr id="1969158" name="AutoShape 6"/>
          <p:cNvSpPr>
            <a:spLocks noChangeArrowheads="1"/>
          </p:cNvSpPr>
          <p:nvPr/>
        </p:nvSpPr>
        <p:spPr bwMode="blackWhite">
          <a:xfrm>
            <a:off x="1828489" y="1144714"/>
            <a:ext cx="2843524" cy="1755648"/>
          </a:xfrm>
          <a:prstGeom prst="wedgeRectCallout">
            <a:avLst>
              <a:gd name="adj1" fmla="val 8420"/>
              <a:gd name="adj2" fmla="val 872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Predictive analytics is more like to be used in personal lines, but commercial lines use is growing</a:t>
            </a:r>
            <a:endParaRPr lang="en-US" sz="2000" b="1" dirty="0">
              <a:solidFill>
                <a:schemeClr val="bg1"/>
              </a:solidFill>
              <a:cs typeface="+mn-cs"/>
            </a:endParaRPr>
          </a:p>
        </p:txBody>
      </p:sp>
      <p:sp>
        <p:nvSpPr>
          <p:cNvPr id="5126" name="TextBox 9"/>
          <p:cNvSpPr txBox="1">
            <a:spLocks noChangeArrowheads="1"/>
          </p:cNvSpPr>
          <p:nvPr/>
        </p:nvSpPr>
        <p:spPr bwMode="auto">
          <a:xfrm>
            <a:off x="104906" y="6370419"/>
            <a:ext cx="8412162" cy="430887"/>
          </a:xfrm>
          <a:prstGeom prst="rect">
            <a:avLst/>
          </a:prstGeom>
          <a:noFill/>
          <a:ln w="9525">
            <a:noFill/>
            <a:miter lim="800000"/>
            <a:headEnd/>
            <a:tailEnd/>
          </a:ln>
        </p:spPr>
        <p:txBody>
          <a:bodyPr>
            <a:spAutoFit/>
          </a:bodyPr>
          <a:lstStyle/>
          <a:p>
            <a:endParaRPr lang="en-US" sz="1100" dirty="0" smtClean="0"/>
          </a:p>
          <a:p>
            <a:r>
              <a:rPr lang="en-US" sz="1100" dirty="0" smtClean="0"/>
              <a:t>Source: ISO/</a:t>
            </a:r>
            <a:r>
              <a:rPr lang="en-US" sz="1100" dirty="0" err="1" smtClean="0"/>
              <a:t>Earnix</a:t>
            </a:r>
            <a:r>
              <a:rPr lang="en-US" sz="1100" dirty="0" smtClean="0"/>
              <a:t> Survey, September 2013; Insurance Information Institute.</a:t>
            </a:r>
            <a:endParaRPr lang="en-US" sz="1100" dirty="0"/>
          </a:p>
        </p:txBody>
      </p:sp>
      <p:sp>
        <p:nvSpPr>
          <p:cNvPr id="7" name="Text Box 17"/>
          <p:cNvSpPr txBox="1">
            <a:spLocks noChangeArrowheads="1"/>
          </p:cNvSpPr>
          <p:nvPr/>
        </p:nvSpPr>
        <p:spPr bwMode="auto">
          <a:xfrm>
            <a:off x="5191124" y="1262592"/>
            <a:ext cx="3633788"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82% of insurers report using predicative analytics in at least one line.  18% do not use it all.</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5867400" y="2319892"/>
            <a:ext cx="2957512" cy="1675323"/>
          </a:xfrm>
          <a:prstGeom prst="wedgeRectCallout">
            <a:avLst>
              <a:gd name="adj1" fmla="val 25567"/>
              <a:gd name="adj2" fmla="val 47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u="sng" dirty="0" smtClean="0">
                <a:solidFill>
                  <a:srgbClr val="FFFFFF"/>
                </a:solidFill>
                <a:latin typeface="Arial" charset="0"/>
                <a:cs typeface="Arial" charset="0"/>
              </a:rPr>
              <a:t>Benefits Cited</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Drive Profitability: 85%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Reduce Risk: 55%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Grow Revenue: 52%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Improve Op. Efficiency: 39%</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16814918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Uses of Predictive Analytics by Function</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214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504" y="1637702"/>
            <a:ext cx="8906246" cy="4761455"/>
          </a:xfrm>
          <a:prstGeom prst="rect">
            <a:avLst/>
          </a:prstGeom>
        </p:spPr>
      </p:pic>
      <p:sp>
        <p:nvSpPr>
          <p:cNvPr id="9" name="AutoShape 13"/>
          <p:cNvSpPr>
            <a:spLocks noChangeArrowheads="1"/>
          </p:cNvSpPr>
          <p:nvPr/>
        </p:nvSpPr>
        <p:spPr bwMode="blackWhite">
          <a:xfrm>
            <a:off x="4595627" y="2252009"/>
            <a:ext cx="2635623" cy="1334154"/>
          </a:xfrm>
          <a:prstGeom prst="wedgeRectCallout">
            <a:avLst>
              <a:gd name="adj1" fmla="val -139176"/>
              <a:gd name="adj2" fmla="val -84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Pricing and Underwriting are the leading uses for predictive analytics</a:t>
            </a:r>
            <a:endParaRPr lang="en-US" b="1" dirty="0">
              <a:solidFill>
                <a:schemeClr val="bg1"/>
              </a:solidFill>
            </a:endParaRPr>
          </a:p>
        </p:txBody>
      </p:sp>
    </p:spTree>
    <p:extLst>
      <p:ext uri="{BB962C8B-B14F-4D97-AF65-F5344CB8AC3E}">
        <p14:creationId xmlns:p14="http://schemas.microsoft.com/office/powerpoint/2010/main" val="2592065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cs typeface="Arial" charset="0"/>
            </a:endParaRPr>
          </a:p>
        </p:txBody>
      </p:sp>
      <p:sp>
        <p:nvSpPr>
          <p:cNvPr id="171011"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058649A-F651-45FA-AD1D-B9047AC6A7E0}" type="slidenum">
              <a:rPr lang="en-US" sz="900">
                <a:solidFill>
                  <a:srgbClr val="FFFFFF"/>
                </a:solidFill>
              </a:rPr>
              <a:pPr algn="r" eaLnBrk="0" fontAlgn="base" hangingPunct="0">
                <a:lnSpc>
                  <a:spcPct val="85000"/>
                </a:lnSpc>
                <a:spcBef>
                  <a:spcPct val="20000"/>
                </a:spcBef>
                <a:spcAft>
                  <a:spcPct val="0"/>
                </a:spcAft>
              </a:pPr>
              <a:t>215</a:t>
            </a:fld>
            <a:endParaRPr lang="en-US" sz="900">
              <a:solidFill>
                <a:srgbClr val="FFFFFF"/>
              </a:solidFill>
            </a:endParaRPr>
          </a:p>
        </p:txBody>
      </p:sp>
      <p:pic>
        <p:nvPicPr>
          <p:cNvPr id="171012"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09602" y="2895602"/>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a:solidFill>
                  <a:srgbClr val="FFFFFF"/>
                </a:solidFill>
              </a:rPr>
              <a:t>Usage-Based Insurance (UBI): </a:t>
            </a:r>
            <a:r>
              <a:rPr lang="en-US" sz="4200" b="1" dirty="0" err="1">
                <a:solidFill>
                  <a:srgbClr val="FFFFFF"/>
                </a:solidFill>
              </a:rPr>
              <a:t>Telematics</a:t>
            </a:r>
            <a:endParaRPr lang="en-US" sz="4200" b="1" dirty="0">
              <a:solidFill>
                <a:srgbClr val="FFFFFF"/>
              </a:solidFill>
            </a:endParaRPr>
          </a:p>
        </p:txBody>
      </p:sp>
      <p:sp>
        <p:nvSpPr>
          <p:cNvPr id="7" name="Date Placeholder 6"/>
          <p:cNvSpPr>
            <a:spLocks noGrp="1"/>
          </p:cNvSpPr>
          <p:nvPr>
            <p:ph type="dt" sz="quarter" idx="10"/>
          </p:nvPr>
        </p:nvSpPr>
        <p:spPr/>
        <p:txBody>
          <a:bodyPr/>
          <a:lstStyle/>
          <a:p>
            <a:pPr>
              <a:defRPr/>
            </a:pPr>
            <a:r>
              <a:rPr lang="en-US">
                <a:solidFill>
                  <a:srgbClr val="FFFFFF"/>
                </a:solidFill>
              </a:rPr>
              <a:t>12/01/09 - 9pm</a:t>
            </a:r>
          </a:p>
        </p:txBody>
      </p:sp>
      <p:sp>
        <p:nvSpPr>
          <p:cNvPr id="8" name="Slide Number Placeholder 7"/>
          <p:cNvSpPr>
            <a:spLocks noGrp="1"/>
          </p:cNvSpPr>
          <p:nvPr>
            <p:ph type="sldNum" sz="quarter" idx="12"/>
          </p:nvPr>
        </p:nvSpPr>
        <p:spPr/>
        <p:txBody>
          <a:bodyPr/>
          <a:lstStyle/>
          <a:p>
            <a:pPr>
              <a:defRPr/>
            </a:pPr>
            <a:fld id="{32FABBB4-94D7-4E09-B610-57F0E5686F93}" type="slidenum">
              <a:rPr lang="en-US" smtClean="0">
                <a:solidFill>
                  <a:srgbClr val="000000"/>
                </a:solidFill>
              </a:rPr>
              <a:pPr>
                <a:defRPr/>
              </a:pPr>
              <a:t>215</a:t>
            </a:fld>
            <a:endParaRPr lang="en-US">
              <a:solidFill>
                <a:srgbClr val="000000"/>
              </a:solidFill>
            </a:endParaRPr>
          </a:p>
        </p:txBody>
      </p:sp>
      <p:sp>
        <p:nvSpPr>
          <p:cNvPr id="9" name="Rectangle 7"/>
          <p:cNvSpPr>
            <a:spLocks noChangeArrowheads="1"/>
          </p:cNvSpPr>
          <p:nvPr/>
        </p:nvSpPr>
        <p:spPr bwMode="auto">
          <a:xfrm>
            <a:off x="802153" y="4630084"/>
            <a:ext cx="7588251" cy="1588127"/>
          </a:xfrm>
          <a:prstGeom prst="rect">
            <a:avLst/>
          </a:prstGeom>
          <a:noFill/>
          <a:ln w="9525" algn="ctr">
            <a:noFill/>
            <a:miter lim="800000"/>
            <a:headEnd/>
            <a:tailEnd/>
          </a:ln>
        </p:spPr>
        <p:txBody>
          <a:bodyPr lIns="45720" rIns="45720">
            <a:spAutoFit/>
          </a:bodyPr>
          <a:lstStyle/>
          <a:p>
            <a:pPr marL="292093" indent="-292093" algn="ctr" eaLnBrk="0" hangingPunct="0">
              <a:lnSpc>
                <a:spcPct val="90000"/>
              </a:lnSpc>
              <a:spcBef>
                <a:spcPct val="25000"/>
              </a:spcBef>
              <a:buClr>
                <a:schemeClr val="accent2"/>
              </a:buClr>
            </a:pPr>
            <a:r>
              <a:rPr lang="en-US" sz="3600" b="1" dirty="0">
                <a:solidFill>
                  <a:srgbClr val="225A7A"/>
                </a:solidFill>
              </a:rPr>
              <a:t>UBI Is Catching On Among Insurers and Consumers, But Is It a Transient Technology?</a:t>
            </a:r>
            <a:endParaRPr lang="en-US" sz="3600" b="1" dirty="0">
              <a:solidFill>
                <a:schemeClr val="folHlink"/>
              </a:solidFill>
            </a:endParaRPr>
          </a:p>
        </p:txBody>
      </p:sp>
    </p:spTree>
    <p:extLst>
      <p:ext uri="{BB962C8B-B14F-4D97-AF65-F5344CB8AC3E}">
        <p14:creationId xmlns:p14="http://schemas.microsoft.com/office/powerpoint/2010/main" val="3670993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9" grpId="0"/>
    </p:bldLst>
  </p:timing>
</p:sld>
</file>

<file path=ppt/slides/slide2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Rectangle 105"/>
          <p:cNvSpPr>
            <a:spLocks noGrp="1" noChangeArrowheads="1"/>
          </p:cNvSpPr>
          <p:nvPr>
            <p:ph type="dt" sz="half" idx="10"/>
          </p:nvPr>
        </p:nvSpPr>
        <p:spPr>
          <a:ln/>
        </p:spPr>
        <p:txBody>
          <a:bodyPr/>
          <a:lstStyle/>
          <a:p>
            <a:r>
              <a:rPr lang="en-US"/>
              <a:t>12/01/09 - 9pm</a:t>
            </a:r>
          </a:p>
        </p:txBody>
      </p:sp>
      <p:sp>
        <p:nvSpPr>
          <p:cNvPr id="5"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p>
            <a:fld id="{B5DB8D61-2919-410B-A734-32AE1671D437}" type="slidenum">
              <a:rPr lang="en-US"/>
              <a:pPr/>
              <a:t>216</a:t>
            </a:fld>
            <a:endParaRPr lang="en-US"/>
          </a:p>
        </p:txBody>
      </p:sp>
      <p:sp>
        <p:nvSpPr>
          <p:cNvPr id="1922050" name="Rectangle 2"/>
          <p:cNvSpPr>
            <a:spLocks noGrp="1" noChangeArrowheads="1"/>
          </p:cNvSpPr>
          <p:nvPr>
            <p:ph type="title"/>
          </p:nvPr>
        </p:nvSpPr>
        <p:spPr/>
        <p:txBody>
          <a:bodyPr/>
          <a:lstStyle/>
          <a:p>
            <a:r>
              <a:rPr lang="en-US" dirty="0" smtClean="0"/>
              <a:t>Driving Behavior Data Is Very Predictive</a:t>
            </a:r>
          </a:p>
        </p:txBody>
      </p:sp>
      <p:sp>
        <p:nvSpPr>
          <p:cNvPr id="1922051" name="Rectangle 3"/>
          <p:cNvSpPr>
            <a:spLocks noGrp="1" noChangeArrowheads="1"/>
          </p:cNvSpPr>
          <p:nvPr>
            <p:ph type="body" idx="1"/>
          </p:nvPr>
        </p:nvSpPr>
        <p:spPr>
          <a:xfrm>
            <a:off x="457201" y="1143003"/>
            <a:ext cx="7353300" cy="2647949"/>
          </a:xfrm>
        </p:spPr>
        <p:txBody>
          <a:bodyPr/>
          <a:lstStyle/>
          <a:p>
            <a:r>
              <a:rPr lang="en-US" sz="1800" dirty="0"/>
              <a:t>Provides significant lift above current rating plan</a:t>
            </a:r>
          </a:p>
          <a:p>
            <a:pPr lvl="1"/>
            <a:r>
              <a:rPr lang="en-US" sz="1600" dirty="0"/>
              <a:t> Early programs had discounts of up to 61% and surcharges of 9%, but most </a:t>
            </a:r>
            <a:r>
              <a:rPr lang="en-US" sz="1800" dirty="0"/>
              <a:t>companies are not giving such significant rate variation</a:t>
            </a:r>
          </a:p>
          <a:p>
            <a:pPr lvl="1"/>
            <a:r>
              <a:rPr lang="en-US" sz="1800" dirty="0"/>
              <a:t> Difference between indication and selection can help fund technology while still providing marketing effect</a:t>
            </a:r>
          </a:p>
          <a:p>
            <a:pPr lvl="1"/>
            <a:r>
              <a:rPr lang="en-US" sz="1800" dirty="0"/>
              <a:t>Must be matched with policy and claims data to develop predictive models and define lift</a:t>
            </a:r>
          </a:p>
          <a:p>
            <a:pPr lvl="1"/>
            <a:endParaRPr lang="en-US" sz="1800" b="1" dirty="0"/>
          </a:p>
        </p:txBody>
      </p:sp>
      <p:pic>
        <p:nvPicPr>
          <p:cNvPr id="1026" name="Picture 2"/>
          <p:cNvPicPr>
            <a:picLocks noChangeAspect="1" noChangeArrowheads="1"/>
          </p:cNvPicPr>
          <p:nvPr/>
        </p:nvPicPr>
        <p:blipFill>
          <a:blip r:embed="rId3" cstate="print"/>
          <a:srcRect/>
          <a:stretch>
            <a:fillRect/>
          </a:stretch>
        </p:blipFill>
        <p:spPr bwMode="auto">
          <a:xfrm>
            <a:off x="4061014" y="3267635"/>
            <a:ext cx="4912659" cy="2523716"/>
          </a:xfrm>
          <a:prstGeom prst="rect">
            <a:avLst/>
          </a:prstGeom>
          <a:noFill/>
          <a:ln w="9525">
            <a:noFill/>
            <a:miter lim="800000"/>
            <a:headEnd/>
            <a:tailEnd/>
          </a:ln>
        </p:spPr>
      </p:pic>
      <p:sp>
        <p:nvSpPr>
          <p:cNvPr id="8" name="Rectangle 6"/>
          <p:cNvSpPr>
            <a:spLocks noChangeArrowheads="1"/>
          </p:cNvSpPr>
          <p:nvPr/>
        </p:nvSpPr>
        <p:spPr bwMode="blackWhite">
          <a:xfrm>
            <a:off x="533402" y="5948086"/>
            <a:ext cx="8220075" cy="581025"/>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Smart implementation helps justify the technology cost</a:t>
            </a:r>
            <a:endParaRPr lang="en-US" b="1" dirty="0">
              <a:solidFill>
                <a:srgbClr val="FFFFFF"/>
              </a:solidFill>
              <a:latin typeface="Arial" pitchFamily="34" charset="0"/>
              <a:cs typeface="Arial" pitchFamily="34" charset="0"/>
            </a:endParaRPr>
          </a:p>
        </p:txBody>
      </p:sp>
      <p:sp>
        <p:nvSpPr>
          <p:cNvPr id="9"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dirty="0">
                <a:solidFill>
                  <a:srgbClr val="000000"/>
                </a:solidFill>
              </a:rPr>
              <a:t>Source:  Towers Perrin.</a:t>
            </a:r>
          </a:p>
        </p:txBody>
      </p:sp>
    </p:spTree>
    <p:extLst>
      <p:ext uri="{BB962C8B-B14F-4D97-AF65-F5344CB8AC3E}">
        <p14:creationId xmlns:p14="http://schemas.microsoft.com/office/powerpoint/2010/main" val="28006206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par>
                          <p:cTn id="17" fill="hold">
                            <p:stCondLst>
                              <p:cond delay="500"/>
                            </p:stCondLst>
                            <p:childTnLst>
                              <p:par>
                                <p:cTn id="18" presetID="23" presetClass="entr" presetSubtype="16"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8" grpId="0" animBg="1"/>
    </p:bld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217</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a:t>
            </a:r>
            <a:r>
              <a:rPr lang="en-US" dirty="0" err="1" smtClean="0"/>
              <a:t>Telematics</a:t>
            </a:r>
            <a:endParaRPr lang="en-US" dirty="0" smtClean="0"/>
          </a:p>
        </p:txBody>
      </p:sp>
      <p:sp>
        <p:nvSpPr>
          <p:cNvPr id="14343" name="Rectangle 3"/>
          <p:cNvSpPr>
            <a:spLocks noChangeArrowheads="1"/>
          </p:cNvSpPr>
          <p:nvPr/>
        </p:nvSpPr>
        <p:spPr bwMode="black">
          <a:xfrm>
            <a:off x="347663" y="1266826"/>
            <a:ext cx="8534400" cy="886397"/>
          </a:xfrm>
          <a:prstGeom prst="rect">
            <a:avLst/>
          </a:prstGeom>
          <a:noFill/>
          <a:ln w="9525" algn="ctr">
            <a:noFill/>
            <a:miter lim="800000"/>
            <a:headEnd/>
            <a:tailEnd/>
          </a:ln>
        </p:spPr>
        <p:txBody>
          <a:bodyPr lIns="0" tIns="0" rIns="0" bIns="0">
            <a:spAutoFit/>
          </a:bodyPr>
          <a:lstStyle/>
          <a:p>
            <a:pPr defTabSz="114297" eaLnBrk="0" hangingPunct="0">
              <a:lnSpc>
                <a:spcPct val="90000"/>
              </a:lnSpc>
              <a:spcBef>
                <a:spcPct val="20000"/>
              </a:spcBef>
            </a:pPr>
            <a:r>
              <a:rPr lang="en-US" sz="1600" b="1" dirty="0">
                <a:solidFill>
                  <a:srgbClr val="225A7A"/>
                </a:solidFill>
              </a:rPr>
              <a:t>Q. Would you be more likely to install a recording device on your car that allows your insurance company to monitor how many miles you drive, the time of day you drive and how often you make sudden stops if you could get an immediate discount on your auto insurance?</a:t>
            </a:r>
            <a:r>
              <a:rPr lang="en-US" sz="1600" b="1" baseline="30000" dirty="0">
                <a:solidFill>
                  <a:srgbClr val="225A7A"/>
                </a:solidFill>
              </a:rPr>
              <a:t>1</a:t>
            </a:r>
          </a:p>
        </p:txBody>
      </p:sp>
      <p:sp>
        <p:nvSpPr>
          <p:cNvPr id="14344" name="Rectangle 4"/>
          <p:cNvSpPr>
            <a:spLocks noChangeArrowheads="1"/>
          </p:cNvSpPr>
          <p:nvPr/>
        </p:nvSpPr>
        <p:spPr bwMode="auto">
          <a:xfrm>
            <a:off x="0" y="6203207"/>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baseline="30000" dirty="0"/>
              <a:t>1</a:t>
            </a:r>
            <a:r>
              <a:rPr lang="en-US" sz="1100" dirty="0"/>
              <a:t>Asked of those who have auto insurance.</a:t>
            </a:r>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02109" y="5312480"/>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a:solidFill>
                  <a:srgbClr val="FFFFFF"/>
                </a:solidFill>
              </a:rPr>
              <a:t>Support for </a:t>
            </a:r>
            <a:r>
              <a:rPr lang="en-US" sz="2000" b="1" dirty="0" err="1">
                <a:solidFill>
                  <a:srgbClr val="FFFFFF"/>
                </a:solidFill>
              </a:rPr>
              <a:t>telematics</a:t>
            </a:r>
            <a:r>
              <a:rPr lang="en-US" sz="2000" b="1" dirty="0">
                <a:solidFill>
                  <a:srgbClr val="FFFFFF"/>
                </a:solidFill>
              </a:rPr>
              <a:t> device is highest among youngest age group and declines among older people.</a:t>
            </a:r>
          </a:p>
        </p:txBody>
      </p:sp>
      <p:graphicFrame>
        <p:nvGraphicFramePr>
          <p:cNvPr id="82947" name="Object 2"/>
          <p:cNvGraphicFramePr>
            <a:graphicFrameLocks noChangeAspect="1"/>
          </p:cNvGraphicFramePr>
          <p:nvPr/>
        </p:nvGraphicFramePr>
        <p:xfrm>
          <a:off x="3" y="2137148"/>
          <a:ext cx="9153525" cy="3099907"/>
        </p:xfrm>
        <a:graphic>
          <a:graphicData uri="http://schemas.openxmlformats.org/presentationml/2006/ole">
            <mc:AlternateContent xmlns:mc="http://schemas.openxmlformats.org/markup-compatibility/2006">
              <mc:Choice xmlns:v="urn:schemas-microsoft-com:vml" Requires="v">
                <p:oleObj spid="_x0000_s28177426" name="Chart" r:id="rId4" imgW="8467823" imgH="3552970" progId="MSGraph.Chart.8">
                  <p:embed followColorScheme="full"/>
                </p:oleObj>
              </mc:Choice>
              <mc:Fallback>
                <p:oleObj name="Chart" r:id="rId4" imgW="8467823" imgH="3552970" progId="MSGraph.Chart.8">
                  <p:embed followColorScheme="full"/>
                  <p:pic>
                    <p:nvPicPr>
                      <p:cNvPr id="0" name=""/>
                      <p:cNvPicPr>
                        <a:picLocks noChangeAspect="1" noChangeArrowheads="1"/>
                      </p:cNvPicPr>
                      <p:nvPr/>
                    </p:nvPicPr>
                    <p:blipFill>
                      <a:blip r:embed="rId5"/>
                      <a:srcRect/>
                      <a:stretch>
                        <a:fillRect/>
                      </a:stretch>
                    </p:blipFill>
                    <p:spPr bwMode="gray">
                      <a:xfrm>
                        <a:off x="3" y="2137148"/>
                        <a:ext cx="9153525" cy="30999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53717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218</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3" y="19716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800" b="1" dirty="0">
                <a:solidFill>
                  <a:srgbClr val="FFFFFF"/>
                </a:solidFill>
              </a:rPr>
              <a:t>Autonomous/Driverless Vehicles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218</a:t>
            </a:fld>
            <a:endParaRPr lang="en-US"/>
          </a:p>
        </p:txBody>
      </p:sp>
      <p:sp>
        <p:nvSpPr>
          <p:cNvPr id="10" name="Rectangle 8"/>
          <p:cNvSpPr>
            <a:spLocks noChangeArrowheads="1"/>
          </p:cNvSpPr>
          <p:nvPr/>
        </p:nvSpPr>
        <p:spPr bwMode="auto">
          <a:xfrm>
            <a:off x="434715" y="4334259"/>
            <a:ext cx="8299719" cy="2086725"/>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rgbClr val="FF6801"/>
              </a:buClr>
            </a:pPr>
            <a:r>
              <a:rPr lang="en-US" sz="3600" b="1" dirty="0">
                <a:solidFill>
                  <a:srgbClr val="225A7A"/>
                </a:solidFill>
              </a:rPr>
              <a:t>Rapid Technological Innovations in Motor Vehicle Engineering Are Likely to Transform Auto Insurance and Product Liability Markets</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1250" y="100014"/>
            <a:ext cx="2857500" cy="1724025"/>
          </a:xfrm>
          <a:prstGeom prst="rect">
            <a:avLst/>
          </a:prstGeom>
        </p:spPr>
      </p:pic>
    </p:spTree>
    <p:extLst>
      <p:ext uri="{BB962C8B-B14F-4D97-AF65-F5344CB8AC3E}">
        <p14:creationId xmlns:p14="http://schemas.microsoft.com/office/powerpoint/2010/main" val="36662904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219</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Likely Impacts of Successful, Incremental Autonomous Vehicle Technologies</a:t>
            </a:r>
            <a:endParaRPr lang="en-US" i="1" dirty="0" smtClean="0"/>
          </a:p>
        </p:txBody>
      </p:sp>
      <p:sp>
        <p:nvSpPr>
          <p:cNvPr id="1922051" name="Rectangle 3"/>
          <p:cNvSpPr>
            <a:spLocks noGrp="1" noChangeArrowheads="1"/>
          </p:cNvSpPr>
          <p:nvPr>
            <p:ph type="body" idx="1"/>
          </p:nvPr>
        </p:nvSpPr>
        <p:spPr>
          <a:xfrm>
            <a:off x="194875" y="1024900"/>
            <a:ext cx="8712913" cy="5448301"/>
          </a:xfrm>
        </p:spPr>
        <p:txBody>
          <a:bodyPr/>
          <a:lstStyle/>
          <a:p>
            <a:pPr>
              <a:lnSpc>
                <a:spcPts val="2300"/>
              </a:lnSpc>
            </a:pPr>
            <a:r>
              <a:rPr lang="en-US" sz="2000" b="1" dirty="0"/>
              <a:t>Proven Collision Avoidance Technologies Will Likely Become Standard as Major Manufacturers, Google Set 2020-2025 Timeframes for Fully Autonomous </a:t>
            </a:r>
          </a:p>
          <a:p>
            <a:pPr>
              <a:lnSpc>
                <a:spcPts val="2300"/>
              </a:lnSpc>
            </a:pPr>
            <a:r>
              <a:rPr lang="en-US" sz="2000" b="1" dirty="0"/>
              <a:t>Auto Accident Frequency Will Fall, Possibly Substantially as Share of Cars with New Technology Grows (~20-yrs.)</a:t>
            </a:r>
          </a:p>
          <a:p>
            <a:pPr lvl="1">
              <a:lnSpc>
                <a:spcPts val="2300"/>
              </a:lnSpc>
            </a:pPr>
            <a:r>
              <a:rPr lang="en-US" sz="1800" b="1" dirty="0"/>
              <a:t>Collision, BI, PIP claims should fall</a:t>
            </a:r>
          </a:p>
          <a:p>
            <a:pPr lvl="1">
              <a:lnSpc>
                <a:spcPts val="2300"/>
              </a:lnSpc>
            </a:pPr>
            <a:r>
              <a:rPr lang="en-US" sz="1800" b="1" dirty="0"/>
              <a:t>Less litigation (due to fewer claims and “black box” technologies)</a:t>
            </a:r>
            <a:endParaRPr lang="en-US" sz="2000" b="1" dirty="0"/>
          </a:p>
          <a:p>
            <a:pPr>
              <a:lnSpc>
                <a:spcPts val="2300"/>
              </a:lnSpc>
            </a:pPr>
            <a:r>
              <a:rPr lang="en-US" sz="2000" b="1" dirty="0"/>
              <a:t>Historical Analogies to Aviation and Marine Insurance </a:t>
            </a:r>
          </a:p>
          <a:p>
            <a:pPr lvl="1">
              <a:lnSpc>
                <a:spcPts val="2300"/>
              </a:lnSpc>
            </a:pPr>
            <a:r>
              <a:rPr lang="en-US" sz="1800" b="1" dirty="0"/>
              <a:t>Both saw technology radically reduce claim frequency</a:t>
            </a:r>
          </a:p>
          <a:p>
            <a:pPr>
              <a:lnSpc>
                <a:spcPts val="2300"/>
              </a:lnSpc>
            </a:pPr>
            <a:r>
              <a:rPr lang="en-US" sz="2000" b="1" dirty="0"/>
              <a:t>Potential “Leapfrog” Technology Over Usage-Based Insurance (UBI) Technologies Currently Available</a:t>
            </a:r>
          </a:p>
          <a:p>
            <a:pPr>
              <a:lnSpc>
                <a:spcPts val="2300"/>
              </a:lnSpc>
            </a:pPr>
            <a:r>
              <a:rPr lang="en-US" sz="2000" b="1" dirty="0"/>
              <a:t>Insurance Price Will Be a Major Factor in Adoption Rate</a:t>
            </a:r>
          </a:p>
          <a:p>
            <a:pPr lvl="1">
              <a:lnSpc>
                <a:spcPts val="2300"/>
              </a:lnSpc>
            </a:pPr>
            <a:r>
              <a:rPr lang="en-US" sz="1800" b="1" dirty="0"/>
              <a:t>90% would consider an autonomous car if premium is 80% lower*</a:t>
            </a:r>
          </a:p>
        </p:txBody>
      </p:sp>
      <p:sp>
        <p:nvSpPr>
          <p:cNvPr id="7" name="Rectangle 3"/>
          <p:cNvSpPr>
            <a:spLocks noChangeArrowheads="1"/>
          </p:cNvSpPr>
          <p:nvPr/>
        </p:nvSpPr>
        <p:spPr bwMode="auto">
          <a:xfrm>
            <a:off x="-162228" y="6434409"/>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a:t>*</a:t>
            </a:r>
            <a:r>
              <a:rPr lang="en-US" sz="1000" dirty="0" err="1"/>
              <a:t>CarInsurance.com</a:t>
            </a:r>
            <a:r>
              <a:rPr lang="en-US" sz="1000" dirty="0"/>
              <a:t> survey </a:t>
            </a:r>
            <a:r>
              <a:rPr lang="en-US" sz="1000" dirty="0">
                <a:hlinkClick r:id="rId3"/>
              </a:rPr>
              <a:t>http://www.carinsurance.com/Articles/autonomous-cars-ready.aspx</a:t>
            </a:r>
            <a:r>
              <a:rPr lang="en-US" sz="1000" dirty="0"/>
              <a:t>, Nov. 2013. </a:t>
            </a:r>
          </a:p>
        </p:txBody>
      </p:sp>
    </p:spTree>
    <p:extLst>
      <p:ext uri="{BB962C8B-B14F-4D97-AF65-F5344CB8AC3E}">
        <p14:creationId xmlns:p14="http://schemas.microsoft.com/office/powerpoint/2010/main" val="2689567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20F0058A-954A-478A-A0EA-CE7B3C9B76BF}" type="slidenum">
              <a:rPr lang="en-US" altLang="en-US" sz="900"/>
              <a:pPr algn="r">
                <a:lnSpc>
                  <a:spcPct val="85000"/>
                </a:lnSpc>
                <a:spcBef>
                  <a:spcPct val="20000"/>
                </a:spcBef>
                <a:buClrTx/>
                <a:buFontTx/>
                <a:buNone/>
              </a:pPr>
              <a:t>22</a:t>
            </a:fld>
            <a:endParaRPr lang="en-US" altLang="en-US" sz="900"/>
          </a:p>
        </p:txBody>
      </p:sp>
      <p:sp>
        <p:nvSpPr>
          <p:cNvPr id="17411" name="Rectangle 2"/>
          <p:cNvSpPr>
            <a:spLocks noGrp="1" noChangeArrowheads="1"/>
          </p:cNvSpPr>
          <p:nvPr>
            <p:ph type="title" idx="4294967295"/>
          </p:nvPr>
        </p:nvSpPr>
        <p:spPr/>
        <p:txBody>
          <a:bodyPr/>
          <a:lstStyle/>
          <a:p>
            <a:r>
              <a:rPr lang="en-US" altLang="en-US" smtClean="0">
                <a:latin typeface="Arial" panose="020B0604020202020204" pitchFamily="34" charset="0"/>
              </a:rPr>
              <a:t>RNW Workers Comp: NJ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741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nvGraphicFramePr>
        <p:xfrm>
          <a:off x="301625" y="1295400"/>
          <a:ext cx="8548688" cy="4572000"/>
        </p:xfrm>
        <a:graphic>
          <a:graphicData uri="http://schemas.openxmlformats.org/presentationml/2006/ole">
            <mc:AlternateContent xmlns:mc="http://schemas.openxmlformats.org/markup-compatibility/2006">
              <mc:Choice xmlns:v="urn:schemas-microsoft-com:vml" Requires="v">
                <p:oleObj spid="_x0000_s28186638"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1625" y="1295400"/>
                        <a:ext cx="8548688"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4459288" y="15160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NJ: 4.1%</a:t>
            </a:r>
          </a:p>
        </p:txBody>
      </p:sp>
    </p:spTree>
    <p:extLst>
      <p:ext uri="{BB962C8B-B14F-4D97-AF65-F5344CB8AC3E}">
        <p14:creationId xmlns:p14="http://schemas.microsoft.com/office/powerpoint/2010/main" val="22670457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220</a:t>
            </a:fld>
            <a:endParaRPr lang="en-US" dirty="0" smtClean="0"/>
          </a:p>
        </p:txBody>
      </p:sp>
      <p:sp>
        <p:nvSpPr>
          <p:cNvPr id="82949" name="Rectangle 2"/>
          <p:cNvSpPr>
            <a:spLocks noGrp="1" noChangeArrowheads="1"/>
          </p:cNvSpPr>
          <p:nvPr>
            <p:ph type="title"/>
          </p:nvPr>
        </p:nvSpPr>
        <p:spPr/>
        <p:txBody>
          <a:bodyPr/>
          <a:lstStyle/>
          <a:p>
            <a:r>
              <a:rPr lang="en-US" dirty="0" smtClean="0"/>
              <a:t>Projected Sales of Partially and Fully Autonomous Vehicles through 2035</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3393" y="1376270"/>
            <a:ext cx="4560095" cy="5104773"/>
          </a:xfrm>
          <a:prstGeom prst="rect">
            <a:avLst/>
          </a:prstGeom>
        </p:spPr>
      </p:pic>
      <p:sp>
        <p:nvSpPr>
          <p:cNvPr id="7" name="AutoShape 14"/>
          <p:cNvSpPr>
            <a:spLocks noChangeArrowheads="1"/>
          </p:cNvSpPr>
          <p:nvPr/>
        </p:nvSpPr>
        <p:spPr bwMode="blackWhite">
          <a:xfrm>
            <a:off x="5897513" y="2530321"/>
            <a:ext cx="2703562" cy="2298853"/>
          </a:xfrm>
          <a:prstGeom prst="wedgeRectCallout">
            <a:avLst>
              <a:gd name="adj1" fmla="val -110896"/>
              <a:gd name="adj2" fmla="val 12230"/>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By 2035, it is estimated that 25% of new vehicle sales could be fully autonomous models</a:t>
            </a:r>
            <a:endParaRPr lang="en-US" sz="2000" b="1" dirty="0">
              <a:solidFill>
                <a:schemeClr val="bg1"/>
              </a:solidFill>
            </a:endParaRP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Tree>
    <p:extLst>
      <p:ext uri="{BB962C8B-B14F-4D97-AF65-F5344CB8AC3E}">
        <p14:creationId xmlns:p14="http://schemas.microsoft.com/office/powerpoint/2010/main" val="10995357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7"/>
            <a:ext cx="7772400" cy="719139"/>
          </a:xfrm>
        </p:spPr>
        <p:txBody>
          <a:bodyPr/>
          <a:lstStyle/>
          <a:p>
            <a:pPr>
              <a:defRPr/>
            </a:pPr>
            <a:r>
              <a:rPr lang="en-US" kern="1200" dirty="0" smtClean="0">
                <a:solidFill>
                  <a:srgbClr val="28688C"/>
                </a:solidFill>
                <a:latin typeface="Arial"/>
                <a:ea typeface="Arial Unicode MS"/>
                <a:cs typeface="Arial"/>
              </a:rPr>
              <a:t>Impact of Forward Collision Warning    With and Without Auto Brake</a:t>
            </a:r>
            <a:endParaRPr lang="en-US" dirty="0">
              <a:solidFill>
                <a:srgbClr val="28688C"/>
              </a:solidFill>
            </a:endParaRPr>
          </a:p>
        </p:txBody>
      </p:sp>
      <p:sp>
        <p:nvSpPr>
          <p:cNvPr id="12" name="TextBox 11"/>
          <p:cNvSpPr txBox="1"/>
          <p:nvPr/>
        </p:nvSpPr>
        <p:spPr>
          <a:xfrm>
            <a:off x="8415339" y="6551616"/>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rPr>
              <a:pPr algn="r" fontAlgn="base">
                <a:spcBef>
                  <a:spcPct val="0"/>
                </a:spcBef>
                <a:spcAft>
                  <a:spcPct val="0"/>
                </a:spcAft>
                <a:defRPr/>
              </a:pPr>
              <a:t>221</a:t>
            </a:fld>
            <a:endParaRPr lang="en-US" sz="1000" dirty="0">
              <a:solidFill>
                <a:srgbClr val="000000">
                  <a:lumMod val="75000"/>
                </a:srgbClr>
              </a:solidFill>
            </a:endParaRPr>
          </a:p>
        </p:txBody>
      </p:sp>
      <p:sp>
        <p:nvSpPr>
          <p:cNvPr id="15" name="Rectangle 3"/>
          <p:cNvSpPr>
            <a:spLocks noChangeArrowheads="1"/>
          </p:cNvSpPr>
          <p:nvPr/>
        </p:nvSpPr>
        <p:spPr bwMode="auto">
          <a:xfrm>
            <a:off x="-162228" y="6288616"/>
            <a:ext cx="8863781" cy="569387"/>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a:t>Source: Highway Loss Data Institute and Insurance Institute for Highway Safety presentation by Matthew Moore, </a:t>
            </a:r>
            <a:r>
              <a:rPr lang="en-US" sz="1000" i="1" dirty="0"/>
              <a:t>Measuring Crash Avoidance System Effectiveness with Insurance Data,”</a:t>
            </a:r>
            <a:r>
              <a:rPr lang="en-US" sz="1000" dirty="0"/>
              <a:t> January </a:t>
            </a:r>
            <a:r>
              <a:rPr lang="en-US" sz="1000" dirty="0" smtClean="0"/>
              <a:t>30, </a:t>
            </a:r>
            <a:r>
              <a:rPr lang="en-US" sz="1000" dirty="0"/>
              <a:t>2013; Insurance Information Institute.</a:t>
            </a:r>
          </a:p>
        </p:txBody>
      </p:sp>
      <p:sp>
        <p:nvSpPr>
          <p:cNvPr id="8" name="Rectangle 3"/>
          <p:cNvSpPr>
            <a:spLocks noChangeArrowheads="1"/>
          </p:cNvSpPr>
          <p:nvPr/>
        </p:nvSpPr>
        <p:spPr bwMode="black">
          <a:xfrm>
            <a:off x="89943" y="1728403"/>
            <a:ext cx="1723871" cy="1384995"/>
          </a:xfrm>
          <a:prstGeom prst="rect">
            <a:avLst/>
          </a:prstGeom>
          <a:noFill/>
          <a:ln w="9525" algn="ctr">
            <a:noFill/>
            <a:miter lim="800000"/>
            <a:headEnd/>
            <a:tailEnd/>
          </a:ln>
        </p:spPr>
        <p:txBody>
          <a:bodyPr wrap="square" lIns="0" tIns="0" rIns="0" bIns="0">
            <a:spAutoFit/>
          </a:bodyPr>
          <a:lstStyle/>
          <a:p>
            <a:pPr algn="ctr" defTabSz="114297" eaLnBrk="0" hangingPunct="0">
              <a:lnSpc>
                <a:spcPct val="90000"/>
              </a:lnSpc>
              <a:spcBef>
                <a:spcPct val="20000"/>
              </a:spcBef>
            </a:pPr>
            <a:r>
              <a:rPr lang="en-US" sz="2000" b="1" dirty="0">
                <a:solidFill>
                  <a:srgbClr val="225A7A"/>
                </a:solidFill>
              </a:rPr>
              <a:t>Property Damage Liability Claim Frequency by Manufacturer</a:t>
            </a:r>
          </a:p>
        </p:txBody>
      </p:sp>
      <p:pic>
        <p:nvPicPr>
          <p:cNvPr id="4740098" name="Picture 2"/>
          <p:cNvPicPr>
            <a:picLocks noChangeAspect="1" noChangeArrowheads="1"/>
          </p:cNvPicPr>
          <p:nvPr/>
        </p:nvPicPr>
        <p:blipFill>
          <a:blip r:embed="rId3" cstate="print"/>
          <a:srcRect/>
          <a:stretch>
            <a:fillRect/>
          </a:stretch>
        </p:blipFill>
        <p:spPr bwMode="auto">
          <a:xfrm>
            <a:off x="1828799" y="1319136"/>
            <a:ext cx="5395623" cy="2653259"/>
          </a:xfrm>
          <a:prstGeom prst="rect">
            <a:avLst/>
          </a:prstGeom>
          <a:noFill/>
          <a:ln w="9525">
            <a:noFill/>
            <a:miter lim="800000"/>
            <a:headEnd/>
            <a:tailEnd/>
          </a:ln>
        </p:spPr>
      </p:pic>
      <p:pic>
        <p:nvPicPr>
          <p:cNvPr id="4740099" name="Picture 3"/>
          <p:cNvPicPr>
            <a:picLocks noChangeAspect="1" noChangeArrowheads="1"/>
          </p:cNvPicPr>
          <p:nvPr/>
        </p:nvPicPr>
        <p:blipFill>
          <a:blip r:embed="rId4" cstate="print"/>
          <a:srcRect/>
          <a:stretch>
            <a:fillRect/>
          </a:stretch>
        </p:blipFill>
        <p:spPr bwMode="auto">
          <a:xfrm>
            <a:off x="1843790" y="3918903"/>
            <a:ext cx="5231567" cy="2438647"/>
          </a:xfrm>
          <a:prstGeom prst="rect">
            <a:avLst/>
          </a:prstGeom>
          <a:noFill/>
          <a:ln w="9525">
            <a:noFill/>
            <a:miter lim="800000"/>
            <a:headEnd/>
            <a:tailEnd/>
          </a:ln>
        </p:spPr>
      </p:pic>
      <p:sp>
        <p:nvSpPr>
          <p:cNvPr id="11" name="Rectangle 3"/>
          <p:cNvSpPr>
            <a:spLocks noChangeArrowheads="1"/>
          </p:cNvSpPr>
          <p:nvPr/>
        </p:nvSpPr>
        <p:spPr bwMode="black">
          <a:xfrm>
            <a:off x="74954" y="4294218"/>
            <a:ext cx="1723871" cy="1107996"/>
          </a:xfrm>
          <a:prstGeom prst="rect">
            <a:avLst/>
          </a:prstGeom>
          <a:noFill/>
          <a:ln w="9525" algn="ctr">
            <a:noFill/>
            <a:miter lim="800000"/>
            <a:headEnd/>
            <a:tailEnd/>
          </a:ln>
        </p:spPr>
        <p:txBody>
          <a:bodyPr wrap="square" lIns="0" tIns="0" rIns="0" bIns="0">
            <a:spAutoFit/>
          </a:bodyPr>
          <a:lstStyle/>
          <a:p>
            <a:pPr algn="ctr" defTabSz="114297" eaLnBrk="0" hangingPunct="0">
              <a:lnSpc>
                <a:spcPct val="90000"/>
              </a:lnSpc>
              <a:spcBef>
                <a:spcPct val="20000"/>
              </a:spcBef>
            </a:pPr>
            <a:r>
              <a:rPr lang="en-US" sz="2000" b="1" dirty="0">
                <a:solidFill>
                  <a:srgbClr val="225A7A"/>
                </a:solidFill>
              </a:rPr>
              <a:t>Collision Claim Frequency by Manufacturer</a:t>
            </a:r>
          </a:p>
        </p:txBody>
      </p:sp>
      <p:sp>
        <p:nvSpPr>
          <p:cNvPr id="13" name="AutoShape 7"/>
          <p:cNvSpPr>
            <a:spLocks noChangeArrowheads="1"/>
          </p:cNvSpPr>
          <p:nvPr/>
        </p:nvSpPr>
        <p:spPr bwMode="blackWhite">
          <a:xfrm>
            <a:off x="5501391" y="1094282"/>
            <a:ext cx="3407360" cy="1289155"/>
          </a:xfrm>
          <a:prstGeom prst="wedgeRectCallout">
            <a:avLst>
              <a:gd name="adj1" fmla="val -102943"/>
              <a:gd name="adj2" fmla="val 479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Forward collision warning systems have a material impact on PD liability claim frequency, especially when paired with auto braking </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7285225" y="4182257"/>
            <a:ext cx="1753849" cy="1079292"/>
          </a:xfrm>
          <a:prstGeom prst="wedgeRectCallout">
            <a:avLst>
              <a:gd name="adj1" fmla="val -70983"/>
              <a:gd name="adj2" fmla="val 202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Collision frequency falls as well</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907069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7"/>
            <a:ext cx="7772400" cy="719139"/>
          </a:xfrm>
        </p:spPr>
        <p:txBody>
          <a:bodyPr/>
          <a:lstStyle/>
          <a:p>
            <a:pPr>
              <a:defRPr/>
            </a:pPr>
            <a:r>
              <a:rPr lang="en-US" kern="1200" dirty="0" smtClean="0">
                <a:solidFill>
                  <a:srgbClr val="28688C"/>
                </a:solidFill>
                <a:latin typeface="Arial"/>
                <a:ea typeface="Arial Unicode MS"/>
                <a:cs typeface="Arial"/>
              </a:rPr>
              <a:t>Enhanced Vehicle and Road Safety Have Made Driving Much Safer</a:t>
            </a:r>
            <a:endParaRPr lang="en-US" dirty="0">
              <a:solidFill>
                <a:srgbClr val="28688C"/>
              </a:solidFill>
            </a:endParaRPr>
          </a:p>
        </p:txBody>
      </p:sp>
      <p:sp>
        <p:nvSpPr>
          <p:cNvPr id="12" name="TextBox 11"/>
          <p:cNvSpPr txBox="1"/>
          <p:nvPr/>
        </p:nvSpPr>
        <p:spPr>
          <a:xfrm>
            <a:off x="8415339" y="6551616"/>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rPr>
              <a:pPr algn="r" fontAlgn="base">
                <a:spcBef>
                  <a:spcPct val="0"/>
                </a:spcBef>
                <a:spcAft>
                  <a:spcPct val="0"/>
                </a:spcAft>
                <a:defRPr/>
              </a:pPr>
              <a:t>222</a:t>
            </a:fld>
            <a:endParaRPr lang="en-US" sz="1000" dirty="0">
              <a:solidFill>
                <a:srgbClr val="000000">
                  <a:lumMod val="75000"/>
                </a:srgbClr>
              </a:solidFill>
            </a:endParaRPr>
          </a:p>
        </p:txBody>
      </p:sp>
      <p:pic>
        <p:nvPicPr>
          <p:cNvPr id="25274370" name="Picture 2"/>
          <p:cNvPicPr>
            <a:picLocks noChangeAspect="1" noChangeArrowheads="1"/>
          </p:cNvPicPr>
          <p:nvPr/>
        </p:nvPicPr>
        <p:blipFill>
          <a:blip r:embed="rId3" cstate="print"/>
          <a:srcRect/>
          <a:stretch>
            <a:fillRect/>
          </a:stretch>
        </p:blipFill>
        <p:spPr bwMode="auto">
          <a:xfrm>
            <a:off x="176982" y="1226064"/>
            <a:ext cx="8642555" cy="5128496"/>
          </a:xfrm>
          <a:prstGeom prst="rect">
            <a:avLst/>
          </a:prstGeom>
          <a:noFill/>
          <a:ln w="9525">
            <a:noFill/>
            <a:miter lim="800000"/>
            <a:headEnd/>
            <a:tailEnd/>
          </a:ln>
        </p:spPr>
      </p:pic>
      <p:sp>
        <p:nvSpPr>
          <p:cNvPr id="10" name="AutoShape 7"/>
          <p:cNvSpPr>
            <a:spLocks noChangeArrowheads="1"/>
          </p:cNvSpPr>
          <p:nvPr/>
        </p:nvSpPr>
        <p:spPr bwMode="blackWhite">
          <a:xfrm>
            <a:off x="6238566" y="1430596"/>
            <a:ext cx="2625217" cy="836717"/>
          </a:xfrm>
          <a:prstGeom prst="wedgeRectCallout">
            <a:avLst>
              <a:gd name="adj1" fmla="val 718"/>
              <a:gd name="adj2" fmla="val 235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Crash deaths are down 40% since the early 1970s</a:t>
            </a:r>
            <a:endParaRPr lang="en-US" b="1" dirty="0">
              <a:solidFill>
                <a:srgbClr val="FFFFFF"/>
              </a:solidFill>
              <a:latin typeface="Arial" pitchFamily="34" charset="0"/>
              <a:cs typeface="Arial" pitchFamily="34" charset="0"/>
            </a:endParaRPr>
          </a:p>
        </p:txBody>
      </p:sp>
      <p:sp>
        <p:nvSpPr>
          <p:cNvPr id="15" name="Rectangle 3"/>
          <p:cNvSpPr>
            <a:spLocks noChangeArrowheads="1"/>
          </p:cNvSpPr>
          <p:nvPr/>
        </p:nvSpPr>
        <p:spPr bwMode="auto">
          <a:xfrm>
            <a:off x="-162228" y="6288616"/>
            <a:ext cx="8863781" cy="569387"/>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a:t>Source: National Highway Transportation Safety Administration as cited in Insurance Institute for Highway Safety presentation by Adrian Lund, Ph.D., </a:t>
            </a:r>
            <a:r>
              <a:rPr lang="en-US" sz="1000" i="1" dirty="0"/>
              <a:t>Drivers and Driver Assistance Systems: How Well Do They Match?’,</a:t>
            </a:r>
            <a:r>
              <a:rPr lang="en-US" sz="1000" dirty="0"/>
              <a:t> June 18, 2013; Insurance Information Institute.</a:t>
            </a:r>
          </a:p>
        </p:txBody>
      </p:sp>
      <p:sp>
        <p:nvSpPr>
          <p:cNvPr id="17" name="AutoShape 7"/>
          <p:cNvSpPr>
            <a:spLocks noChangeArrowheads="1"/>
          </p:cNvSpPr>
          <p:nvPr/>
        </p:nvSpPr>
        <p:spPr bwMode="blackWhite">
          <a:xfrm>
            <a:off x="2624060" y="4557792"/>
            <a:ext cx="2671763" cy="1365661"/>
          </a:xfrm>
          <a:prstGeom prst="wedgeRectCallout">
            <a:avLst>
              <a:gd name="adj1" fmla="val 15319"/>
              <a:gd name="adj2" fmla="val -821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latin typeface="Arial" pitchFamily="34" charset="0"/>
                <a:cs typeface="Arial" pitchFamily="34" charset="0"/>
              </a:rPr>
              <a:t>Fatal crash rates have fallen by 85% over the past 60 years.  They could fall 80% form current levels over the next 20-30 years</a:t>
            </a:r>
          </a:p>
        </p:txBody>
      </p:sp>
      <p:sp>
        <p:nvSpPr>
          <p:cNvPr id="8" name="Rectangle 3"/>
          <p:cNvSpPr>
            <a:spLocks noChangeArrowheads="1"/>
          </p:cNvSpPr>
          <p:nvPr/>
        </p:nvSpPr>
        <p:spPr bwMode="black">
          <a:xfrm>
            <a:off x="236283" y="1098817"/>
            <a:ext cx="8534400" cy="276999"/>
          </a:xfrm>
          <a:prstGeom prst="rect">
            <a:avLst/>
          </a:prstGeom>
          <a:noFill/>
          <a:ln w="9525" algn="ctr">
            <a:noFill/>
            <a:miter lim="800000"/>
            <a:headEnd/>
            <a:tailEnd/>
          </a:ln>
        </p:spPr>
        <p:txBody>
          <a:bodyPr lIns="0" tIns="0" rIns="0" bIns="0">
            <a:spAutoFit/>
          </a:bodyPr>
          <a:lstStyle/>
          <a:p>
            <a:pPr algn="ctr" defTabSz="114297" eaLnBrk="0" hangingPunct="0">
              <a:lnSpc>
                <a:spcPct val="90000"/>
              </a:lnSpc>
              <a:spcBef>
                <a:spcPct val="20000"/>
              </a:spcBef>
            </a:pPr>
            <a:r>
              <a:rPr lang="en-US" sz="2000" b="1" dirty="0">
                <a:solidFill>
                  <a:srgbClr val="225A7A"/>
                </a:solidFill>
              </a:rPr>
              <a:t>Motor Vehicle Crash Deaths and Crash Death Rate, 1950-2012</a:t>
            </a:r>
          </a:p>
        </p:txBody>
      </p:sp>
    </p:spTree>
    <p:extLst>
      <p:ext uri="{BB962C8B-B14F-4D97-AF65-F5344CB8AC3E}">
        <p14:creationId xmlns:p14="http://schemas.microsoft.com/office/powerpoint/2010/main" val="2802471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7" grpId="0" animBg="1" autoUpdateAnimBg="0"/>
    </p:bldLst>
  </p:timing>
</p:sld>
</file>

<file path=ppt/slides/slide2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223</a:t>
            </a:fld>
            <a:endParaRPr lang="en-US" smtClean="0"/>
          </a:p>
        </p:txBody>
      </p:sp>
      <p:sp>
        <p:nvSpPr>
          <p:cNvPr id="82949" name="Rectangle 2"/>
          <p:cNvSpPr>
            <a:spLocks noGrp="1" noChangeArrowheads="1"/>
          </p:cNvSpPr>
          <p:nvPr>
            <p:ph type="title"/>
          </p:nvPr>
        </p:nvSpPr>
        <p:spPr/>
        <p:txBody>
          <a:bodyPr/>
          <a:lstStyle/>
          <a:p>
            <a:r>
              <a:rPr lang="en-US" dirty="0" smtClean="0"/>
              <a:t>Additional Disruptors</a:t>
            </a:r>
            <a:endParaRPr lang="en-US" i="1" dirty="0" smtClean="0"/>
          </a:p>
        </p:txBody>
      </p:sp>
      <p:sp>
        <p:nvSpPr>
          <p:cNvPr id="1922051" name="Rectangle 3"/>
          <p:cNvSpPr>
            <a:spLocks noGrp="1" noChangeArrowheads="1"/>
          </p:cNvSpPr>
          <p:nvPr>
            <p:ph type="body" idx="1"/>
          </p:nvPr>
        </p:nvSpPr>
        <p:spPr>
          <a:xfrm>
            <a:off x="326571" y="1055121"/>
            <a:ext cx="8640448" cy="5448301"/>
          </a:xfrm>
        </p:spPr>
        <p:txBody>
          <a:bodyPr/>
          <a:lstStyle/>
          <a:p>
            <a:pPr>
              <a:lnSpc>
                <a:spcPct val="100000"/>
              </a:lnSpc>
            </a:pPr>
            <a:r>
              <a:rPr lang="en-US" b="1" dirty="0" smtClean="0"/>
              <a:t>“Peak Auto”</a:t>
            </a:r>
          </a:p>
          <a:p>
            <a:pPr lvl="1">
              <a:lnSpc>
                <a:spcPct val="100000"/>
              </a:lnSpc>
            </a:pPr>
            <a:r>
              <a:rPr lang="en-US" b="1" dirty="0" smtClean="0"/>
              <a:t>Peak vehicle ownership per person/household likely already reached</a:t>
            </a:r>
          </a:p>
          <a:p>
            <a:pPr lvl="1">
              <a:lnSpc>
                <a:spcPct val="100000"/>
              </a:lnSpc>
            </a:pPr>
            <a:r>
              <a:rPr lang="en-US" b="1" dirty="0" smtClean="0"/>
              <a:t>Less interest in auto ownership among youth</a:t>
            </a:r>
          </a:p>
          <a:p>
            <a:pPr lvl="1">
              <a:lnSpc>
                <a:spcPct val="100000"/>
              </a:lnSpc>
            </a:pPr>
            <a:r>
              <a:rPr lang="en-US" b="1" dirty="0" smtClean="0"/>
              <a:t>Preference of youth to live in urban areas, use public transit</a:t>
            </a:r>
          </a:p>
          <a:p>
            <a:pPr>
              <a:lnSpc>
                <a:spcPct val="100000"/>
              </a:lnSpc>
            </a:pPr>
            <a:r>
              <a:rPr lang="en-US" b="1" dirty="0" smtClean="0"/>
              <a:t>The “Sharing Economy”: Vehicles &amp; Homes On Demand</a:t>
            </a:r>
          </a:p>
          <a:p>
            <a:pPr lvl="1">
              <a:lnSpc>
                <a:spcPct val="100000"/>
              </a:lnSpc>
            </a:pPr>
            <a:r>
              <a:rPr lang="en-US" b="1" dirty="0" smtClean="0"/>
              <a:t>Vehicles on Demand: Fewer vehicles likely need in the future as the technologies of driverless vehicles and ride sharing (e.g., </a:t>
            </a:r>
            <a:r>
              <a:rPr lang="en-US" b="1" dirty="0" err="1" smtClean="0"/>
              <a:t>Uber</a:t>
            </a:r>
            <a:r>
              <a:rPr lang="en-US" b="1" dirty="0" smtClean="0"/>
              <a:t>, </a:t>
            </a:r>
            <a:r>
              <a:rPr lang="en-US" b="1" dirty="0" err="1" smtClean="0"/>
              <a:t>Lyft</a:t>
            </a:r>
            <a:r>
              <a:rPr lang="en-US" b="1" dirty="0" smtClean="0"/>
              <a:t>)</a:t>
            </a:r>
          </a:p>
          <a:p>
            <a:pPr lvl="1">
              <a:lnSpc>
                <a:spcPct val="100000"/>
              </a:lnSpc>
            </a:pPr>
            <a:r>
              <a:rPr lang="en-US" b="1" dirty="0" smtClean="0"/>
              <a:t>Dwellings on Demand: </a:t>
            </a:r>
            <a:r>
              <a:rPr lang="en-US" b="1" dirty="0" err="1" smtClean="0"/>
              <a:t>Airbnb</a:t>
            </a:r>
            <a:endParaRPr lang="en-US" b="1" dirty="0" smtClean="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4283" y="5532604"/>
            <a:ext cx="1643157" cy="855921"/>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7440" y="4970462"/>
            <a:ext cx="1743869" cy="1743869"/>
          </a:xfrm>
          <a:prstGeom prst="rect">
            <a:avLst/>
          </a:prstGeom>
        </p:spPr>
      </p:pic>
    </p:spTree>
    <p:extLst>
      <p:ext uri="{BB962C8B-B14F-4D97-AF65-F5344CB8AC3E}">
        <p14:creationId xmlns:p14="http://schemas.microsoft.com/office/powerpoint/2010/main" val="25413909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224</a:t>
            </a:fld>
            <a:endParaRPr lang="en-US" smtClean="0"/>
          </a:p>
        </p:txBody>
      </p:sp>
      <p:sp>
        <p:nvSpPr>
          <p:cNvPr id="82949" name="Rectangle 2"/>
          <p:cNvSpPr>
            <a:spLocks noGrp="1" noChangeArrowheads="1"/>
          </p:cNvSpPr>
          <p:nvPr>
            <p:ph type="title"/>
          </p:nvPr>
        </p:nvSpPr>
        <p:spPr/>
        <p:txBody>
          <a:bodyPr/>
          <a:lstStyle/>
          <a:p>
            <a:r>
              <a:rPr lang="en-US" dirty="0" smtClean="0"/>
              <a:t>Additional Disruptors (continued)</a:t>
            </a:r>
            <a:endParaRPr lang="en-US" i="1" dirty="0" smtClean="0"/>
          </a:p>
        </p:txBody>
      </p:sp>
      <p:sp>
        <p:nvSpPr>
          <p:cNvPr id="1922051" name="Rectangle 3"/>
          <p:cNvSpPr>
            <a:spLocks noGrp="1" noChangeArrowheads="1"/>
          </p:cNvSpPr>
          <p:nvPr>
            <p:ph type="body" idx="1"/>
          </p:nvPr>
        </p:nvSpPr>
        <p:spPr>
          <a:xfrm>
            <a:off x="326571" y="1055121"/>
            <a:ext cx="8640448" cy="5448301"/>
          </a:xfrm>
        </p:spPr>
        <p:txBody>
          <a:bodyPr/>
          <a:lstStyle/>
          <a:p>
            <a:pPr>
              <a:lnSpc>
                <a:spcPct val="100000"/>
              </a:lnSpc>
            </a:pPr>
            <a:r>
              <a:rPr lang="en-US" b="1" dirty="0" smtClean="0"/>
              <a:t>Disintermediation</a:t>
            </a:r>
          </a:p>
          <a:p>
            <a:pPr lvl="1">
              <a:lnSpc>
                <a:spcPct val="100000"/>
              </a:lnSpc>
            </a:pPr>
            <a:r>
              <a:rPr lang="en-US" b="1" dirty="0" smtClean="0"/>
              <a:t>For commodity products, the power resides with whoever has contact with the customer</a:t>
            </a:r>
          </a:p>
          <a:p>
            <a:pPr lvl="1">
              <a:lnSpc>
                <a:spcPct val="100000"/>
              </a:lnSpc>
            </a:pPr>
            <a:r>
              <a:rPr lang="en-US" b="1" dirty="0" smtClean="0"/>
              <a:t>Fear that tech firms such as Google or Apple or a major retailer such as Walmart or Amazon could disintermediate agency forces (or insurers themselves if regulatory environment were to permit)</a:t>
            </a:r>
          </a:p>
          <a:p>
            <a:pPr>
              <a:lnSpc>
                <a:spcPct val="100000"/>
              </a:lnSpc>
            </a:pPr>
            <a:r>
              <a:rPr lang="en-US" b="1" dirty="0" smtClean="0"/>
              <a:t>Big Data</a:t>
            </a:r>
          </a:p>
          <a:p>
            <a:pPr lvl="1">
              <a:lnSpc>
                <a:spcPct val="100000"/>
              </a:lnSpc>
            </a:pPr>
            <a:r>
              <a:rPr lang="en-US" b="1" dirty="0" smtClean="0"/>
              <a:t>Ushering a new era of advanced/predictive analytics which will presumably improve underwriting a pricing</a:t>
            </a:r>
          </a:p>
          <a:p>
            <a:pPr lvl="1">
              <a:lnSpc>
                <a:spcPct val="100000"/>
              </a:lnSpc>
            </a:pPr>
            <a:r>
              <a:rPr lang="en-US" b="1" dirty="0" smtClean="0"/>
              <a:t>Could drive down pricing but also open up new risks to underwrite</a:t>
            </a:r>
          </a:p>
        </p:txBody>
      </p:sp>
    </p:spTree>
    <p:extLst>
      <p:ext uri="{BB962C8B-B14F-4D97-AF65-F5344CB8AC3E}">
        <p14:creationId xmlns:p14="http://schemas.microsoft.com/office/powerpoint/2010/main" val="36636561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225</a:t>
            </a:fld>
            <a:endParaRPr lang="en-US" smtClean="0"/>
          </a:p>
        </p:txBody>
      </p:sp>
      <p:sp>
        <p:nvSpPr>
          <p:cNvPr id="82949" name="Rectangle 2"/>
          <p:cNvSpPr>
            <a:spLocks noGrp="1" noChangeArrowheads="1"/>
          </p:cNvSpPr>
          <p:nvPr>
            <p:ph type="title"/>
          </p:nvPr>
        </p:nvSpPr>
        <p:spPr/>
        <p:txBody>
          <a:bodyPr/>
          <a:lstStyle/>
          <a:p>
            <a:r>
              <a:rPr lang="en-US" dirty="0" smtClean="0"/>
              <a:t>Additional Disruptors (continued)</a:t>
            </a:r>
            <a:endParaRPr lang="en-US" i="1" dirty="0" smtClean="0"/>
          </a:p>
        </p:txBody>
      </p:sp>
      <p:sp>
        <p:nvSpPr>
          <p:cNvPr id="1922051" name="Rectangle 3"/>
          <p:cNvSpPr>
            <a:spLocks noGrp="1" noChangeArrowheads="1"/>
          </p:cNvSpPr>
          <p:nvPr>
            <p:ph type="body" idx="1"/>
          </p:nvPr>
        </p:nvSpPr>
        <p:spPr>
          <a:xfrm>
            <a:off x="326571" y="1055121"/>
            <a:ext cx="8640448" cy="5448301"/>
          </a:xfrm>
        </p:spPr>
        <p:txBody>
          <a:bodyPr/>
          <a:lstStyle/>
          <a:p>
            <a:pPr>
              <a:lnSpc>
                <a:spcPct val="100000"/>
              </a:lnSpc>
            </a:pPr>
            <a:r>
              <a:rPr lang="en-US" b="1" dirty="0" smtClean="0"/>
              <a:t>The Digital Economy</a:t>
            </a:r>
          </a:p>
          <a:p>
            <a:pPr lvl="1">
              <a:lnSpc>
                <a:spcPct val="100000"/>
              </a:lnSpc>
            </a:pPr>
            <a:r>
              <a:rPr lang="en-US" b="1" dirty="0" smtClean="0"/>
              <a:t>Increasing share of GDP is intangible</a:t>
            </a:r>
          </a:p>
          <a:p>
            <a:pPr lvl="1">
              <a:lnSpc>
                <a:spcPct val="100000"/>
              </a:lnSpc>
            </a:pPr>
            <a:r>
              <a:rPr lang="en-US" b="1" dirty="0" smtClean="0"/>
              <a:t>Insuring of “bits and bytes” and associated liability risks is in its infancy compared to “brinks and mortar” products</a:t>
            </a:r>
          </a:p>
          <a:p>
            <a:pPr>
              <a:lnSpc>
                <a:spcPct val="100000"/>
              </a:lnSpc>
            </a:pPr>
            <a:r>
              <a:rPr lang="en-US" b="1" dirty="0" smtClean="0"/>
              <a:t>Reduced Relevancy of Insurance </a:t>
            </a:r>
          </a:p>
          <a:p>
            <a:pPr lvl="1">
              <a:lnSpc>
                <a:spcPct val="100000"/>
              </a:lnSpc>
            </a:pPr>
            <a:r>
              <a:rPr lang="en-US" b="1" dirty="0" smtClean="0"/>
              <a:t>Many consumers, given the option, will forego the purchase of insurance (p/c and life/retirement)</a:t>
            </a:r>
          </a:p>
          <a:p>
            <a:pPr lvl="1">
              <a:lnSpc>
                <a:spcPct val="100000"/>
              </a:lnSpc>
            </a:pPr>
            <a:r>
              <a:rPr lang="en-US" b="1" dirty="0" err="1" smtClean="0"/>
              <a:t>Mispreception</a:t>
            </a:r>
            <a:r>
              <a:rPr lang="en-US" b="1" dirty="0" smtClean="0"/>
              <a:t> of risk, cost, product complexity, moral hazard due to government subsidies, etc., are all factors</a:t>
            </a:r>
          </a:p>
          <a:p>
            <a:pPr lvl="1">
              <a:lnSpc>
                <a:spcPct val="100000"/>
              </a:lnSpc>
            </a:pPr>
            <a:r>
              <a:rPr lang="en-US" b="1" dirty="0" smtClean="0"/>
              <a:t>Consumer perceptions need to adjusted</a:t>
            </a:r>
          </a:p>
        </p:txBody>
      </p:sp>
    </p:spTree>
    <p:extLst>
      <p:ext uri="{BB962C8B-B14F-4D97-AF65-F5344CB8AC3E}">
        <p14:creationId xmlns:p14="http://schemas.microsoft.com/office/powerpoint/2010/main" val="7287105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226</a:t>
            </a:fld>
            <a:endParaRPr lang="en-US" smtClean="0"/>
          </a:p>
        </p:txBody>
      </p:sp>
      <p:sp>
        <p:nvSpPr>
          <p:cNvPr id="52230" name="Rectangle 2"/>
          <p:cNvSpPr>
            <a:spLocks noGrp="1" noChangeArrowheads="1"/>
          </p:cNvSpPr>
          <p:nvPr>
            <p:ph type="title"/>
          </p:nvPr>
        </p:nvSpPr>
        <p:spPr/>
        <p:txBody>
          <a:bodyPr/>
          <a:lstStyle/>
          <a:p>
            <a:r>
              <a:rPr lang="en-US" dirty="0" smtClean="0"/>
              <a:t>Net Written Premium/GDP</a:t>
            </a:r>
          </a:p>
        </p:txBody>
      </p:sp>
      <p:sp>
        <p:nvSpPr>
          <p:cNvPr id="52231" name="Rectangle 3"/>
          <p:cNvSpPr>
            <a:spLocks noChangeArrowheads="1"/>
          </p:cNvSpPr>
          <p:nvPr/>
        </p:nvSpPr>
        <p:spPr bwMode="auto">
          <a:xfrm>
            <a:off x="0" y="6567154"/>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chemeClr val="accent2"/>
              </a:buClr>
              <a:tabLst>
                <a:tab pos="112711" algn="r"/>
              </a:tabLst>
            </a:pPr>
            <a:r>
              <a:rPr lang="en-US" sz="1100" dirty="0"/>
              <a:t>	Sources: Insurance Information Institute calculation using data from A.M. Best, Bureau of Economic Analysis.</a:t>
            </a:r>
          </a:p>
        </p:txBody>
      </p:sp>
      <p:graphicFrame>
        <p:nvGraphicFramePr>
          <p:cNvPr id="2026500" name="Object 2"/>
          <p:cNvGraphicFramePr>
            <a:graphicFrameLocks/>
          </p:cNvGraphicFramePr>
          <p:nvPr>
            <p:extLst/>
          </p:nvPr>
        </p:nvGraphicFramePr>
        <p:xfrm>
          <a:off x="265114" y="1591613"/>
          <a:ext cx="8569325" cy="4579937"/>
        </p:xfrm>
        <a:graphic>
          <a:graphicData uri="http://schemas.openxmlformats.org/presentationml/2006/ole">
            <mc:AlternateContent xmlns:mc="http://schemas.openxmlformats.org/markup-compatibility/2006">
              <mc:Choice xmlns:v="urn:schemas-microsoft-com:vml" Requires="v">
                <p:oleObj spid="_x0000_s28178450"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265114" y="159161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925851" y="1513961"/>
            <a:ext cx="3226256" cy="953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400" b="1" dirty="0">
                <a:solidFill>
                  <a:srgbClr val="FFFFFF"/>
                </a:solidFill>
              </a:rPr>
              <a:t>Short-Term, Underwriting Cycle Drives NWP/GDP, but structural changes in the economy reduce penetration rate over the long run</a:t>
            </a:r>
            <a:endParaRPr lang="pt-BR" sz="1400" b="1" dirty="0">
              <a:solidFill>
                <a:srgbClr val="FFFFFF"/>
              </a:solidFill>
            </a:endParaRPr>
          </a:p>
        </p:txBody>
      </p:sp>
      <p:sp>
        <p:nvSpPr>
          <p:cNvPr id="2026516" name="AutoShape 20"/>
          <p:cNvSpPr>
            <a:spLocks noChangeArrowheads="1"/>
          </p:cNvSpPr>
          <p:nvPr/>
        </p:nvSpPr>
        <p:spPr bwMode="blackWhite">
          <a:xfrm>
            <a:off x="4343402" y="3447959"/>
            <a:ext cx="1424783" cy="400143"/>
          </a:xfrm>
          <a:prstGeom prst="wedgeRectCallout">
            <a:avLst>
              <a:gd name="adj1" fmla="val 109830"/>
              <a:gd name="adj2" fmla="val -129433"/>
            </a:avLst>
          </a:prstGeom>
          <a:gradFill rotWithShape="1">
            <a:gsLst>
              <a:gs pos="0">
                <a:schemeClr val="accent1"/>
              </a:gs>
              <a:gs pos="100000">
                <a:schemeClr val="accent1">
                  <a:gamma/>
                  <a:shade val="66275"/>
                  <a:invGamma/>
                </a:schemeClr>
              </a:gs>
            </a:gsLst>
            <a:lin ang="5400000" scaled="1"/>
          </a:gradFill>
          <a:ln w="28575" algn="ctr">
            <a:solidFill>
              <a:srgbClr val="225A7A"/>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1999-00 Soft Market</a:t>
            </a:r>
          </a:p>
        </p:txBody>
      </p:sp>
      <p:sp>
        <p:nvSpPr>
          <p:cNvPr id="2026519" name="AutoShape 23"/>
          <p:cNvSpPr>
            <a:spLocks noChangeArrowheads="1"/>
          </p:cNvSpPr>
          <p:nvPr/>
        </p:nvSpPr>
        <p:spPr bwMode="blackWhite">
          <a:xfrm>
            <a:off x="5703491" y="1128130"/>
            <a:ext cx="1489868" cy="642348"/>
          </a:xfrm>
          <a:prstGeom prst="wedgeRectCallout">
            <a:avLst>
              <a:gd name="adj1" fmla="val -64422"/>
              <a:gd name="adj2" fmla="val 962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Peaked with 1986 Hard Market</a:t>
            </a:r>
          </a:p>
        </p:txBody>
      </p:sp>
      <p:sp>
        <p:nvSpPr>
          <p:cNvPr id="2026522" name="AutoShape 26"/>
          <p:cNvSpPr>
            <a:spLocks noChangeArrowheads="1"/>
          </p:cNvSpPr>
          <p:nvPr/>
        </p:nvSpPr>
        <p:spPr bwMode="blackWhite">
          <a:xfrm>
            <a:off x="7177088" y="1683335"/>
            <a:ext cx="1314451" cy="541255"/>
          </a:xfrm>
          <a:prstGeom prst="wedgeRectCallout">
            <a:avLst>
              <a:gd name="adj1" fmla="val -43598"/>
              <a:gd name="adj2" fmla="val 993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Last Hard Market</a:t>
            </a:r>
          </a:p>
        </p:txBody>
      </p:sp>
      <p:sp>
        <p:nvSpPr>
          <p:cNvPr id="2026525" name="AutoShape 29"/>
          <p:cNvSpPr>
            <a:spLocks noChangeArrowheads="1"/>
          </p:cNvSpPr>
          <p:nvPr/>
        </p:nvSpPr>
        <p:spPr bwMode="blackWhite">
          <a:xfrm>
            <a:off x="6600825" y="3584873"/>
            <a:ext cx="1152525" cy="546100"/>
          </a:xfrm>
          <a:prstGeom prst="wedgeRectCallout">
            <a:avLst>
              <a:gd name="adj1" fmla="val 44160"/>
              <a:gd name="adj2" fmla="val -152072"/>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4" y="1266829"/>
            <a:ext cx="8221663" cy="221599"/>
          </a:xfrm>
          <a:prstGeom prst="rect">
            <a:avLst/>
          </a:prstGeom>
          <a:noFill/>
          <a:ln w="9525" algn="ctr">
            <a:noFill/>
            <a:miter lim="800000"/>
            <a:headEnd/>
            <a:tailEnd/>
          </a:ln>
        </p:spPr>
        <p:txBody>
          <a:bodyPr lIns="0" tIns="0" rIns="0" bIns="0">
            <a:spAutoFit/>
          </a:bodyPr>
          <a:lstStyle/>
          <a:p>
            <a:pPr defTabSz="114297" eaLnBrk="0" hangingPunct="0">
              <a:lnSpc>
                <a:spcPct val="90000"/>
              </a:lnSpc>
              <a:spcBef>
                <a:spcPct val="20000"/>
              </a:spcBef>
            </a:pPr>
            <a:r>
              <a:rPr lang="en-US" sz="1600" b="1" dirty="0">
                <a:solidFill>
                  <a:srgbClr val="225A7A"/>
                </a:solidFill>
              </a:rPr>
              <a:t>(NWP/Nominal GDP)</a:t>
            </a:r>
          </a:p>
        </p:txBody>
      </p:sp>
    </p:spTree>
    <p:extLst>
      <p:ext uri="{BB962C8B-B14F-4D97-AF65-F5344CB8AC3E}">
        <p14:creationId xmlns:p14="http://schemas.microsoft.com/office/powerpoint/2010/main" val="1397863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22" presetClass="entr" presetSubtype="4" fill="hold" grpId="0" nodeType="afterEffect">
                                  <p:stCondLst>
                                    <p:cond delay="0"/>
                                  </p:stCondLst>
                                  <p:childTnLst>
                                    <p:set>
                                      <p:cBhvr>
                                        <p:cTn id="15" dur="1" fill="hold">
                                          <p:stCondLst>
                                            <p:cond delay="0"/>
                                          </p:stCondLst>
                                        </p:cTn>
                                        <p:tgtEl>
                                          <p:spTgt spid="2026516"/>
                                        </p:tgtEl>
                                        <p:attrNameLst>
                                          <p:attrName>style.visibility</p:attrName>
                                        </p:attrNameLst>
                                      </p:cBhvr>
                                      <p:to>
                                        <p:strVal val="visible"/>
                                      </p:to>
                                    </p:set>
                                    <p:animEffect transition="in" filter="wipe(down)">
                                      <p:cBhvr>
                                        <p:cTn id="16" dur="500"/>
                                        <p:tgtEl>
                                          <p:spTgt spid="2026516"/>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2026522"/>
                                        </p:tgtEl>
                                        <p:attrNameLst>
                                          <p:attrName>style.visibility</p:attrName>
                                        </p:attrNameLst>
                                      </p:cBhvr>
                                      <p:to>
                                        <p:strVal val="visible"/>
                                      </p:to>
                                    </p:set>
                                    <p:animEffect transition="in" filter="wipe(up)">
                                      <p:cBhvr>
                                        <p:cTn id="20" dur="500"/>
                                        <p:tgtEl>
                                          <p:spTgt spid="2026522"/>
                                        </p:tgtEl>
                                      </p:cBhvr>
                                    </p:animEffect>
                                  </p:childTnLst>
                                </p:cTn>
                              </p:par>
                            </p:childTnLst>
                          </p:cTn>
                        </p:par>
                        <p:par>
                          <p:cTn id="21" fill="hold">
                            <p:stCondLst>
                              <p:cond delay="2700"/>
                            </p:stCondLst>
                            <p:childTnLst>
                              <p:par>
                                <p:cTn id="22" presetID="22" presetClass="entr" presetSubtype="4" fill="hold" grpId="0" nodeType="afterEffect">
                                  <p:stCondLst>
                                    <p:cond delay="0"/>
                                  </p:stCondLst>
                                  <p:childTnLst>
                                    <p:set>
                                      <p:cBhvr>
                                        <p:cTn id="23" dur="1" fill="hold">
                                          <p:stCondLst>
                                            <p:cond delay="0"/>
                                          </p:stCondLst>
                                        </p:cTn>
                                        <p:tgtEl>
                                          <p:spTgt spid="2026519"/>
                                        </p:tgtEl>
                                        <p:attrNameLst>
                                          <p:attrName>style.visibility</p:attrName>
                                        </p:attrNameLst>
                                      </p:cBhvr>
                                      <p:to>
                                        <p:strVal val="visible"/>
                                      </p:to>
                                    </p:set>
                                    <p:animEffect transition="in" filter="wipe(down)">
                                      <p:cBhvr>
                                        <p:cTn id="24" dur="500"/>
                                        <p:tgtEl>
                                          <p:spTgt spid="2026519"/>
                                        </p:tgtEl>
                                      </p:cBhvr>
                                    </p:animEffect>
                                  </p:childTnLst>
                                </p:cTn>
                              </p:par>
                            </p:childTnLst>
                          </p:cTn>
                        </p:par>
                        <p:par>
                          <p:cTn id="25" fill="hold">
                            <p:stCondLst>
                              <p:cond delay="3200"/>
                            </p:stCondLst>
                            <p:childTnLst>
                              <p:par>
                                <p:cTn id="26" presetID="22" presetClass="entr" presetSubtype="1" fill="hold" grpId="0" nodeType="afterEffect">
                                  <p:stCondLst>
                                    <p:cond delay="0"/>
                                  </p:stCondLst>
                                  <p:childTnLst>
                                    <p:set>
                                      <p:cBhvr>
                                        <p:cTn id="27" dur="1" fill="hold">
                                          <p:stCondLst>
                                            <p:cond delay="0"/>
                                          </p:stCondLst>
                                        </p:cTn>
                                        <p:tgtEl>
                                          <p:spTgt spid="2026525"/>
                                        </p:tgtEl>
                                        <p:attrNameLst>
                                          <p:attrName>style.visibility</p:attrName>
                                        </p:attrNameLst>
                                      </p:cBhvr>
                                      <p:to>
                                        <p:strVal val="visible"/>
                                      </p:to>
                                    </p:set>
                                    <p:animEffect transition="in" filter="wipe(up)">
                                      <p:cBhvr>
                                        <p:cTn id="28" dur="500"/>
                                        <p:tgtEl>
                                          <p:spTgt spid="2026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16" grpId="0" animBg="1"/>
      <p:bldP spid="2026519" grpId="0" animBg="1"/>
      <p:bldP spid="2026522" grpId="0" animBg="1"/>
      <p:bldP spid="2026525" grpId="0" animBg="1"/>
    </p:bld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sz="900">
                <a:solidFill>
                  <a:srgbClr val="FFFFFF"/>
                </a:solidFill>
                <a:cs typeface="Arial" charset="0"/>
              </a:rPr>
              <a:t>12/01/09 - 9pm</a:t>
            </a:r>
          </a:p>
        </p:txBody>
      </p:sp>
      <p:sp>
        <p:nvSpPr>
          <p:cNvPr id="1741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sz="900">
                <a:solidFill>
                  <a:srgbClr val="FFFFFF"/>
                </a:solidFill>
                <a:cs typeface="Arial" charset="0"/>
              </a:rPr>
              <a:t>eSlide – P6466 – The Financial Crisis and the Future of the P/C</a:t>
            </a:r>
          </a:p>
        </p:txBody>
      </p:sp>
      <p:sp>
        <p:nvSpPr>
          <p:cNvPr id="1741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905D49B8-3886-4FBD-9202-FBFD6D7CA659}" type="slidenum">
              <a:rPr lang="en-US" sz="900">
                <a:solidFill>
                  <a:srgbClr val="000000"/>
                </a:solidFill>
                <a:cs typeface="Arial" charset="0"/>
              </a:rPr>
              <a:pPr algn="r" fontAlgn="base">
                <a:lnSpc>
                  <a:spcPct val="85000"/>
                </a:lnSpc>
                <a:spcBef>
                  <a:spcPct val="20000"/>
                </a:spcBef>
                <a:spcAft>
                  <a:spcPct val="0"/>
                </a:spcAft>
                <a:buClrTx/>
                <a:buFontTx/>
                <a:buNone/>
              </a:pPr>
              <a:t>227</a:t>
            </a:fld>
            <a:endParaRPr lang="en-US" sz="900">
              <a:solidFill>
                <a:srgbClr val="000000"/>
              </a:solidFill>
              <a:cs typeface="Arial" charset="0"/>
            </a:endParaRPr>
          </a:p>
        </p:txBody>
      </p:sp>
      <p:sp>
        <p:nvSpPr>
          <p:cNvPr id="17413" name="Rectangle 7"/>
          <p:cNvSpPr>
            <a:spLocks noGrp="1" noChangeArrowheads="1"/>
          </p:cNvSpPr>
          <p:nvPr>
            <p:ph type="title" idx="4294967295"/>
          </p:nvPr>
        </p:nvSpPr>
        <p:spPr>
          <a:xfrm>
            <a:off x="803275" y="238125"/>
            <a:ext cx="6711950" cy="769938"/>
          </a:xfrm>
        </p:spPr>
        <p:txBody>
          <a:bodyPr/>
          <a:lstStyle/>
          <a:p>
            <a:r>
              <a:rPr lang="en-US" dirty="0" smtClean="0">
                <a:latin typeface="Arial" panose="020B0604020202020204" pitchFamily="34" charset="0"/>
              </a:rPr>
              <a:t>Something Unusual is Happening:</a:t>
            </a:r>
            <a:br>
              <a:rPr lang="en-US" dirty="0" smtClean="0">
                <a:latin typeface="Arial" panose="020B0604020202020204" pitchFamily="34" charset="0"/>
              </a:rPr>
            </a:br>
            <a:r>
              <a:rPr lang="en-US" dirty="0" smtClean="0">
                <a:latin typeface="Arial" panose="020B0604020202020204" pitchFamily="34" charset="0"/>
              </a:rPr>
              <a:t>Miles Driven*, 1990–2015</a:t>
            </a:r>
          </a:p>
        </p:txBody>
      </p:sp>
      <p:sp>
        <p:nvSpPr>
          <p:cNvPr id="17414" name="Text Box 5"/>
          <p:cNvSpPr txBox="1">
            <a:spLocks noChangeArrowheads="1"/>
          </p:cNvSpPr>
          <p:nvPr/>
        </p:nvSpPr>
        <p:spPr bwMode="auto">
          <a:xfrm>
            <a:off x="0" y="6015914"/>
            <a:ext cx="8905875" cy="75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sz="1100" dirty="0">
                <a:solidFill>
                  <a:srgbClr val="000000"/>
                </a:solidFill>
                <a:cs typeface="Arial" charset="0"/>
              </a:rPr>
              <a:t>*Moving 12-month total. The </a:t>
            </a:r>
            <a:r>
              <a:rPr lang="en-US" sz="1100" dirty="0" smtClean="0">
                <a:solidFill>
                  <a:srgbClr val="000000"/>
                </a:solidFill>
                <a:cs typeface="Arial" charset="0"/>
              </a:rPr>
              <a:t>2015 figure is through January 2015, the latest available.</a:t>
            </a:r>
            <a:br>
              <a:rPr lang="en-US" sz="1100" dirty="0" smtClean="0">
                <a:solidFill>
                  <a:srgbClr val="000000"/>
                </a:solidFill>
                <a:cs typeface="Arial" charset="0"/>
              </a:rPr>
            </a:br>
            <a:r>
              <a:rPr lang="en-US" sz="1100" dirty="0" smtClean="0">
                <a:solidFill>
                  <a:srgbClr val="000000"/>
                </a:solidFill>
                <a:cs typeface="Arial" charset="0"/>
              </a:rPr>
              <a:t>Note</a:t>
            </a:r>
            <a:r>
              <a:rPr lang="en-US" sz="1100" dirty="0">
                <a:solidFill>
                  <a:srgbClr val="000000"/>
                </a:solidFill>
                <a:cs typeface="Arial" charset="0"/>
              </a:rPr>
              <a:t>: Recessions indicated by gray shaded columns</a:t>
            </a:r>
            <a:r>
              <a:rPr lang="en-US" sz="1100" dirty="0" smtClean="0">
                <a:solidFill>
                  <a:srgbClr val="000000"/>
                </a:solidFill>
                <a:cs typeface="Arial" charset="0"/>
              </a:rPr>
              <a:t>.</a:t>
            </a:r>
            <a:endParaRPr lang="en-US" sz="1100" dirty="0">
              <a:solidFill>
                <a:srgbClr val="000000"/>
              </a:solidFill>
              <a:cs typeface="Arial" charset="0"/>
            </a:endParaRPr>
          </a:p>
          <a:p>
            <a:pPr>
              <a:lnSpc>
                <a:spcPct val="85000"/>
              </a:lnSpc>
              <a:spcBef>
                <a:spcPct val="25000"/>
              </a:spcBef>
              <a:buClr>
                <a:srgbClr val="FF6801"/>
              </a:buClr>
              <a:buNone/>
            </a:pPr>
            <a:r>
              <a:rPr lang="en-US" sz="1100" dirty="0">
                <a:solidFill>
                  <a:srgbClr val="000000"/>
                </a:solidFill>
                <a:cs typeface="Arial" charset="0"/>
              </a:rPr>
              <a:t>Sources:  Federal Highway Administration </a:t>
            </a:r>
            <a:r>
              <a:rPr lang="en-US" sz="1100" dirty="0">
                <a:solidFill>
                  <a:srgbClr val="000000"/>
                </a:solidFill>
              </a:rPr>
              <a:t>(http://www.fhwa.dot.gov/policyinformation/travel_monitoring/tvt.cfm); </a:t>
            </a:r>
            <a:r>
              <a:rPr lang="en-US" sz="1100" dirty="0">
                <a:solidFill>
                  <a:srgbClr val="000000"/>
                </a:solidFill>
                <a:cs typeface="Arial" charset="0"/>
              </a:rPr>
              <a:t/>
            </a:r>
            <a:br>
              <a:rPr lang="en-US" sz="1100" dirty="0">
                <a:solidFill>
                  <a:srgbClr val="000000"/>
                </a:solidFill>
                <a:cs typeface="Arial" charset="0"/>
              </a:rPr>
            </a:br>
            <a:r>
              <a:rPr lang="en-US" sz="1100" dirty="0">
                <a:solidFill>
                  <a:srgbClr val="000000"/>
                </a:solidFill>
                <a:cs typeface="Arial" charset="0"/>
              </a:rPr>
              <a:t>National Bureau of Economic Research (recession dates); Insurance Information Institute.</a:t>
            </a:r>
          </a:p>
        </p:txBody>
      </p:sp>
      <p:sp>
        <p:nvSpPr>
          <p:cNvPr id="17415" name="Rectangle 6"/>
          <p:cNvSpPr>
            <a:spLocks noChangeArrowheads="1"/>
          </p:cNvSpPr>
          <p:nvPr/>
        </p:nvSpPr>
        <p:spPr bwMode="black">
          <a:xfrm>
            <a:off x="165100" y="1074738"/>
            <a:ext cx="2438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sz="1600" b="1">
                <a:solidFill>
                  <a:srgbClr val="225A7A"/>
                </a:solidFill>
                <a:cs typeface="Arial" charset="0"/>
              </a:rPr>
              <a:t>Billions</a:t>
            </a:r>
          </a:p>
        </p:txBody>
      </p:sp>
      <p:graphicFrame>
        <p:nvGraphicFramePr>
          <p:cNvPr id="17416" name="Object 8"/>
          <p:cNvGraphicFramePr>
            <a:graphicFrameLocks noChangeAspect="1"/>
          </p:cNvGraphicFramePr>
          <p:nvPr>
            <p:extLst/>
          </p:nvPr>
        </p:nvGraphicFramePr>
        <p:xfrm>
          <a:off x="377824" y="1185863"/>
          <a:ext cx="8346045" cy="4838700"/>
        </p:xfrm>
        <a:graphic>
          <a:graphicData uri="http://schemas.openxmlformats.org/presentationml/2006/ole">
            <mc:AlternateContent xmlns:mc="http://schemas.openxmlformats.org/markup-compatibility/2006">
              <mc:Choice xmlns:v="urn:schemas-microsoft-com:vml" Requires="v">
                <p:oleObj spid="_x0000_s28179473"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gray">
                      <a:xfrm>
                        <a:off x="377824" y="1185863"/>
                        <a:ext cx="8346045" cy="4838700"/>
                      </a:xfrm>
                      <a:prstGeom prst="rect">
                        <a:avLst/>
                      </a:prstGeom>
                      <a:noFill/>
                      <a:ln>
                        <a:noFill/>
                      </a:ln>
                      <a:effectLst/>
                      <a:extLst/>
                    </p:spPr>
                  </p:pic>
                </p:oleObj>
              </mc:Fallback>
            </mc:AlternateContent>
          </a:graphicData>
        </a:graphic>
      </p:graphicFrame>
      <p:sp>
        <p:nvSpPr>
          <p:cNvPr id="9" name="AutoShape 38"/>
          <p:cNvSpPr>
            <a:spLocks noChangeArrowheads="1"/>
          </p:cNvSpPr>
          <p:nvPr/>
        </p:nvSpPr>
        <p:spPr bwMode="blackWhite">
          <a:xfrm>
            <a:off x="5459767" y="2912267"/>
            <a:ext cx="3141308" cy="1354933"/>
          </a:xfrm>
          <a:prstGeom prst="wedgeRectCallout">
            <a:avLst>
              <a:gd name="adj1" fmla="val 27817"/>
              <a:gd name="adj2" fmla="val -10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a:solidFill>
                  <a:srgbClr val="FFFFFF"/>
                </a:solidFill>
                <a:cs typeface="Arial" charset="0"/>
              </a:rPr>
              <a:t>A </a:t>
            </a:r>
            <a:r>
              <a:rPr lang="en-US" sz="1400" b="1" dirty="0" smtClean="0">
                <a:solidFill>
                  <a:srgbClr val="FFFFFF"/>
                </a:solidFill>
              </a:rPr>
              <a:t>new record in January 2015</a:t>
            </a:r>
            <a:r>
              <a:rPr lang="en-US" sz="1400" b="1" dirty="0" smtClean="0">
                <a:solidFill>
                  <a:srgbClr val="FFFFFF"/>
                </a:solidFill>
                <a:cs typeface="Arial" charset="0"/>
              </a:rPr>
              <a:t>: </a:t>
            </a:r>
            <a:r>
              <a:rPr lang="en-US" sz="1400" b="1" dirty="0">
                <a:solidFill>
                  <a:srgbClr val="FFFFFF"/>
                </a:solidFill>
                <a:cs typeface="Arial" charset="0"/>
              </a:rPr>
              <a:t>miles driven </a:t>
            </a:r>
            <a:r>
              <a:rPr lang="en-US" sz="1400" b="1" dirty="0" smtClean="0">
                <a:solidFill>
                  <a:srgbClr val="FFFFFF"/>
                </a:solidFill>
                <a:cs typeface="Arial" charset="0"/>
              </a:rPr>
              <a:t>was </a:t>
            </a:r>
            <a:r>
              <a:rPr lang="en-US" sz="1400" b="1" dirty="0">
                <a:solidFill>
                  <a:srgbClr val="FFFFFF"/>
                </a:solidFill>
                <a:cs typeface="Arial" charset="0"/>
              </a:rPr>
              <a:t>below the prior peak for </a:t>
            </a:r>
            <a:r>
              <a:rPr lang="en-US" sz="1400" b="1" dirty="0" smtClean="0">
                <a:solidFill>
                  <a:srgbClr val="FFFFFF"/>
                </a:solidFill>
                <a:cs typeface="Arial" charset="0"/>
              </a:rPr>
              <a:t>87 </a:t>
            </a:r>
            <a:r>
              <a:rPr lang="en-US" sz="1400" b="1" dirty="0">
                <a:solidFill>
                  <a:srgbClr val="FFFFFF"/>
                </a:solidFill>
                <a:cs typeface="Arial" charset="0"/>
              </a:rPr>
              <a:t>straight </a:t>
            </a:r>
            <a:r>
              <a:rPr lang="en-US" sz="1400" b="1" dirty="0" smtClean="0">
                <a:solidFill>
                  <a:srgbClr val="FFFFFF"/>
                </a:solidFill>
                <a:cs typeface="Arial" charset="0"/>
              </a:rPr>
              <a:t>months—</a:t>
            </a:r>
            <a:br>
              <a:rPr lang="en-US" sz="1400" b="1" dirty="0" smtClean="0">
                <a:solidFill>
                  <a:srgbClr val="FFFFFF"/>
                </a:solidFill>
                <a:cs typeface="Arial" charset="0"/>
              </a:rPr>
            </a:br>
            <a:r>
              <a:rPr lang="en-US" sz="1400" b="1" dirty="0" smtClean="0">
                <a:solidFill>
                  <a:srgbClr val="FFFFFF"/>
                </a:solidFill>
                <a:cs typeface="Arial" charset="0"/>
              </a:rPr>
              <a:t>over 7 years! </a:t>
            </a:r>
            <a:r>
              <a:rPr lang="en-US" sz="1400" b="1" dirty="0">
                <a:solidFill>
                  <a:srgbClr val="FFFFFF"/>
                </a:solidFill>
                <a:cs typeface="Arial" charset="0"/>
              </a:rPr>
              <a:t>Previous record was in the early 1980s (39 months</a:t>
            </a:r>
            <a:r>
              <a:rPr lang="en-US" sz="1400" b="1" dirty="0" smtClean="0">
                <a:solidFill>
                  <a:srgbClr val="FFFFFF"/>
                </a:solidFill>
                <a:cs typeface="Arial" charset="0"/>
              </a:rPr>
              <a:t>).</a:t>
            </a:r>
            <a:endParaRPr lang="en-US" sz="1400" b="1" dirty="0">
              <a:solidFill>
                <a:srgbClr val="FFFFFF"/>
              </a:solidFill>
              <a:cs typeface="Arial" charset="0"/>
            </a:endParaRPr>
          </a:p>
        </p:txBody>
      </p:sp>
      <p:sp>
        <p:nvSpPr>
          <p:cNvPr id="17419" name="TextBox 12"/>
          <p:cNvSpPr txBox="1">
            <a:spLocks noChangeArrowheads="1"/>
          </p:cNvSpPr>
          <p:nvPr/>
        </p:nvSpPr>
        <p:spPr bwMode="auto">
          <a:xfrm>
            <a:off x="1612468" y="1296194"/>
            <a:ext cx="1831975" cy="1384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a:solidFill>
                  <a:srgbClr val="FFFFFF"/>
                </a:solidFill>
                <a:cs typeface="Arial" charset="0"/>
              </a:rPr>
              <a:t>Some of the growth in miles driven is due to population growth: </a:t>
            </a:r>
            <a:br>
              <a:rPr lang="en-US" sz="1200" b="1" dirty="0">
                <a:solidFill>
                  <a:srgbClr val="FFFFFF"/>
                </a:solidFill>
                <a:cs typeface="Arial" charset="0"/>
              </a:rPr>
            </a:br>
            <a:r>
              <a:rPr lang="en-US" sz="1200" b="1" dirty="0">
                <a:solidFill>
                  <a:srgbClr val="FFFFFF"/>
                </a:solidFill>
                <a:cs typeface="Arial" charset="0"/>
              </a:rPr>
              <a:t>1997 vs. 1992:  +5.1%</a:t>
            </a:r>
          </a:p>
          <a:p>
            <a:pPr fontAlgn="base">
              <a:lnSpc>
                <a:spcPct val="100000"/>
              </a:lnSpc>
              <a:spcBef>
                <a:spcPct val="0"/>
              </a:spcBef>
              <a:spcAft>
                <a:spcPct val="0"/>
              </a:spcAft>
              <a:buClrTx/>
              <a:buFontTx/>
              <a:buNone/>
            </a:pPr>
            <a:r>
              <a:rPr lang="en-US" sz="1200" b="1" dirty="0">
                <a:solidFill>
                  <a:srgbClr val="FFFFFF"/>
                </a:solidFill>
                <a:cs typeface="Arial" charset="0"/>
              </a:rPr>
              <a:t>2002 vs. 1997:  +7.4%</a:t>
            </a:r>
            <a:br>
              <a:rPr lang="en-US" sz="1200" b="1" dirty="0">
                <a:solidFill>
                  <a:srgbClr val="FFFFFF"/>
                </a:solidFill>
                <a:cs typeface="Arial" charset="0"/>
              </a:rPr>
            </a:br>
            <a:r>
              <a:rPr lang="en-US" sz="1200" b="1" dirty="0">
                <a:solidFill>
                  <a:srgbClr val="FFFFFF"/>
                </a:solidFill>
                <a:cs typeface="Arial" charset="0"/>
              </a:rPr>
              <a:t>2007 vs. 2002:  +4.7%</a:t>
            </a:r>
            <a:br>
              <a:rPr lang="en-US" sz="1200" b="1" dirty="0">
                <a:solidFill>
                  <a:srgbClr val="FFFFFF"/>
                </a:solidFill>
                <a:cs typeface="Arial" charset="0"/>
              </a:rPr>
            </a:br>
            <a:r>
              <a:rPr lang="en-US" sz="1200" b="1" dirty="0">
                <a:solidFill>
                  <a:srgbClr val="FFFFFF"/>
                </a:solidFill>
                <a:cs typeface="Arial" charset="0"/>
              </a:rPr>
              <a:t>2012 vs. 2007:  +3.4%</a:t>
            </a:r>
          </a:p>
        </p:txBody>
      </p:sp>
      <p:sp>
        <p:nvSpPr>
          <p:cNvPr id="13" name="Oval 16"/>
          <p:cNvSpPr>
            <a:spLocks noChangeArrowheads="1"/>
          </p:cNvSpPr>
          <p:nvPr/>
        </p:nvSpPr>
        <p:spPr bwMode="auto">
          <a:xfrm rot="16200000">
            <a:off x="7243504" y="487768"/>
            <a:ext cx="762002" cy="2562740"/>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endParaRPr lang="en-US" sz="1800">
              <a:solidFill>
                <a:srgbClr val="000000"/>
              </a:solidFill>
              <a:cs typeface="Arial" charset="0"/>
            </a:endParaRPr>
          </a:p>
        </p:txBody>
      </p:sp>
    </p:spTree>
    <p:extLst>
      <p:ext uri="{BB962C8B-B14F-4D97-AF65-F5344CB8AC3E}">
        <p14:creationId xmlns:p14="http://schemas.microsoft.com/office/powerpoint/2010/main" val="38643867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3" y="1352612"/>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228</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3" y="1047750"/>
            <a:ext cx="313127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25A7A"/>
                </a:solidFill>
                <a:cs typeface="Arial" charset="0"/>
              </a:rPr>
              <a:t>% Change in </a:t>
            </a:r>
            <a:r>
              <a:rPr lang="en-US" altLang="en-US" sz="1600" b="1" dirty="0" smtClean="0">
                <a:solidFill>
                  <a:srgbClr val="28688C"/>
                </a:solidFill>
                <a:cs typeface="Arial" charset="0"/>
              </a:rPr>
              <a:t>Avg</a:t>
            </a:r>
            <a:r>
              <a:rPr lang="en-US" altLang="en-US" sz="1600" b="1" dirty="0">
                <a:solidFill>
                  <a:srgbClr val="28688C"/>
                </a:solidFill>
                <a:cs typeface="Arial" charset="0"/>
              </a:rPr>
              <a:t>. Price /</a:t>
            </a: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The Price of Gas,</a:t>
            </a:r>
            <a:br>
              <a:rPr lang="en-US" altLang="en-US" dirty="0" smtClean="0">
                <a:latin typeface="Arial" panose="020B0604020202020204" pitchFamily="34" charset="0"/>
              </a:rPr>
            </a:br>
            <a:r>
              <a:rPr lang="en-US" altLang="en-US" dirty="0" smtClean="0">
                <a:latin typeface="Arial" panose="020B0604020202020204" pitchFamily="34" charset="0"/>
              </a:rPr>
              <a:t>Weekly </a:t>
            </a:r>
            <a:r>
              <a:rPr lang="en-US" altLang="en-US" dirty="0">
                <a:latin typeface="Arial" panose="020B0604020202020204" pitchFamily="34" charset="0"/>
              </a:rPr>
              <a:t>Percent </a:t>
            </a:r>
            <a:r>
              <a:rPr lang="en-US" altLang="en-US" dirty="0" smtClean="0">
                <a:latin typeface="Arial" panose="020B0604020202020204" pitchFamily="34" charset="0"/>
              </a:rPr>
              <a:t>Change, 2014-15</a:t>
            </a:r>
          </a:p>
        </p:txBody>
      </p:sp>
      <p:sp>
        <p:nvSpPr>
          <p:cNvPr id="25607" name="Rectangle 3"/>
          <p:cNvSpPr>
            <a:spLocks noChangeArrowheads="1"/>
          </p:cNvSpPr>
          <p:nvPr/>
        </p:nvSpPr>
        <p:spPr bwMode="auto">
          <a:xfrm>
            <a:off x="85725" y="6282116"/>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a:solidFill>
                  <a:srgbClr val="000000"/>
                </a:solidFill>
              </a:rPr>
              <a:t>Price is Weekly U.S. All Grades All Formulations Retail Gasoline Prices</a:t>
            </a:r>
          </a:p>
          <a:p>
            <a:pPr>
              <a:lnSpc>
                <a:spcPct val="85000"/>
              </a:lnSpc>
              <a:spcBef>
                <a:spcPct val="25000"/>
              </a:spcBef>
              <a:buClr>
                <a:srgbClr val="FF6801"/>
              </a:buClr>
              <a:buNone/>
            </a:pPr>
            <a:r>
              <a:rPr lang="en-US" altLang="en-US" sz="1100" dirty="0">
                <a:solidFill>
                  <a:srgbClr val="000000"/>
                </a:solidFill>
              </a:rPr>
              <a:t>Sources: Federal Energy Administration (http://www.eia.gov/petroleum/gasdiesel/ ); </a:t>
            </a:r>
            <a:r>
              <a:rPr lang="en-US" sz="1100" dirty="0">
                <a:solidFill>
                  <a:srgbClr val="000000"/>
                </a:solidFill>
              </a:rPr>
              <a:t> </a:t>
            </a:r>
            <a:r>
              <a:rPr lang="en-US" altLang="en-US" sz="1100" dirty="0">
                <a:solidFill>
                  <a:srgbClr val="000000"/>
                </a:solidFill>
              </a:rPr>
              <a:t>I.I.I.</a:t>
            </a:r>
          </a:p>
        </p:txBody>
      </p:sp>
      <p:sp>
        <p:nvSpPr>
          <p:cNvPr id="1911821" name="Rectangle 13"/>
          <p:cNvSpPr>
            <a:spLocks noChangeArrowheads="1"/>
          </p:cNvSpPr>
          <p:nvPr/>
        </p:nvSpPr>
        <p:spPr bwMode="blackWhite">
          <a:xfrm>
            <a:off x="361435" y="5616541"/>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None/>
            </a:pPr>
            <a:r>
              <a:rPr lang="en-US" altLang="en-US" sz="1800" b="1" dirty="0">
                <a:solidFill>
                  <a:srgbClr val="FFFFFF"/>
                </a:solidFill>
              </a:rPr>
              <a:t>Over the Course of the Second Half of the 2014 Calendar Year,</a:t>
            </a:r>
            <a:br>
              <a:rPr lang="en-US" altLang="en-US" sz="1800" b="1" dirty="0">
                <a:solidFill>
                  <a:srgbClr val="FFFFFF"/>
                </a:solidFill>
              </a:rPr>
            </a:br>
            <a:r>
              <a:rPr lang="en-US" altLang="en-US" sz="1800" b="1" dirty="0">
                <a:solidFill>
                  <a:srgbClr val="FFFFFF"/>
                </a:solidFill>
              </a:rPr>
              <a:t>Gas Prices Fell 34%. </a:t>
            </a:r>
          </a:p>
        </p:txBody>
      </p:sp>
      <p:sp>
        <p:nvSpPr>
          <p:cNvPr id="14" name="AutoShape 38"/>
          <p:cNvSpPr>
            <a:spLocks noChangeArrowheads="1"/>
          </p:cNvSpPr>
          <p:nvPr/>
        </p:nvSpPr>
        <p:spPr bwMode="blackWhite">
          <a:xfrm>
            <a:off x="924717" y="4010014"/>
            <a:ext cx="1935332" cy="798599"/>
          </a:xfrm>
          <a:prstGeom prst="wedgeRectCallout">
            <a:avLst>
              <a:gd name="adj1" fmla="val 106394"/>
              <a:gd name="adj2" fmla="val -105955"/>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July-December: gas prices fell virtually every week</a:t>
            </a:r>
            <a:endParaRPr lang="en-US" sz="1400" b="1" dirty="0">
              <a:solidFill>
                <a:srgbClr val="FFFFFF"/>
              </a:solidFill>
              <a:cs typeface="Arial" charset="0"/>
            </a:endParaRPr>
          </a:p>
        </p:txBody>
      </p:sp>
      <p:sp>
        <p:nvSpPr>
          <p:cNvPr id="15" name="Rectangle 7"/>
          <p:cNvSpPr>
            <a:spLocks noChangeArrowheads="1"/>
          </p:cNvSpPr>
          <p:nvPr/>
        </p:nvSpPr>
        <p:spPr bwMode="grayWhite">
          <a:xfrm>
            <a:off x="4935983" y="2458237"/>
            <a:ext cx="1917897" cy="228797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endParaRPr lang="en-US" sz="1800">
              <a:solidFill>
                <a:srgbClr val="000000"/>
              </a:solidFill>
              <a:cs typeface="Arial" charset="0"/>
            </a:endParaRPr>
          </a:p>
        </p:txBody>
      </p:sp>
      <p:sp>
        <p:nvSpPr>
          <p:cNvPr id="16" name="AutoShape 38"/>
          <p:cNvSpPr>
            <a:spLocks noChangeArrowheads="1"/>
          </p:cNvSpPr>
          <p:nvPr/>
        </p:nvSpPr>
        <p:spPr bwMode="blackWhite">
          <a:xfrm>
            <a:off x="2860049" y="1287137"/>
            <a:ext cx="2235694" cy="948018"/>
          </a:xfrm>
          <a:prstGeom prst="wedgeRectCallout">
            <a:avLst>
              <a:gd name="adj1" fmla="val 48548"/>
              <a:gd name="adj2" fmla="val 661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Sharpest reductions occurred from the first week of October through mid-January</a:t>
            </a:r>
            <a:endParaRPr lang="en-US" sz="1400" b="1" dirty="0">
              <a:solidFill>
                <a:srgbClr val="FFFFFF"/>
              </a:solidFill>
              <a:cs typeface="Arial" charset="0"/>
            </a:endParaRPr>
          </a:p>
        </p:txBody>
      </p:sp>
      <p:sp>
        <p:nvSpPr>
          <p:cNvPr id="12" name="AutoShape 38"/>
          <p:cNvSpPr>
            <a:spLocks noChangeArrowheads="1"/>
          </p:cNvSpPr>
          <p:nvPr/>
        </p:nvSpPr>
        <p:spPr bwMode="blackWhite">
          <a:xfrm>
            <a:off x="7581531" y="975850"/>
            <a:ext cx="1499284" cy="1259305"/>
          </a:xfrm>
          <a:prstGeom prst="wedgeRectCallout">
            <a:avLst>
              <a:gd name="adj1" fmla="val -22881"/>
              <a:gd name="adj2" fmla="val 50478"/>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Even after rebound, prices are 32% lower than a year earlier</a:t>
            </a:r>
            <a:endParaRPr lang="en-US" sz="1400" b="1" dirty="0">
              <a:solidFill>
                <a:srgbClr val="FFFFFF"/>
              </a:solidFill>
              <a:cs typeface="Arial" charset="0"/>
            </a:endParaRPr>
          </a:p>
        </p:txBody>
      </p:sp>
    </p:spTree>
    <p:extLst>
      <p:ext uri="{BB962C8B-B14F-4D97-AF65-F5344CB8AC3E}">
        <p14:creationId xmlns:p14="http://schemas.microsoft.com/office/powerpoint/2010/main" val="2023415731"/>
      </p:ext>
    </p:extLst>
  </p:cSld>
  <p:clrMapOvr>
    <a:masterClrMapping/>
  </p:clrMapOvr>
  <p:transition>
    <p:wipe dir="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3" y="1352612"/>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229</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135967" y="1290278"/>
            <a:ext cx="313127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8688C"/>
                </a:solidFill>
                <a:cs typeface="Arial" charset="0"/>
              </a:rPr>
              <a:t>Avg</a:t>
            </a:r>
            <a:r>
              <a:rPr lang="en-US" altLang="en-US" sz="1600" b="1" dirty="0">
                <a:solidFill>
                  <a:srgbClr val="28688C"/>
                </a:solidFill>
                <a:cs typeface="Arial" charset="0"/>
              </a:rPr>
              <a:t>. Price /</a:t>
            </a: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The Price of Gas,</a:t>
            </a:r>
            <a:r>
              <a:rPr lang="en-US" altLang="en-US" dirty="0">
                <a:latin typeface="Arial" panose="020B0604020202020204" pitchFamily="34" charset="0"/>
              </a:rPr>
              <a:t> </a:t>
            </a:r>
            <a:r>
              <a:rPr lang="en-US" altLang="en-US" dirty="0" smtClean="0">
                <a:latin typeface="Arial" panose="020B0604020202020204" pitchFamily="34" charset="0"/>
              </a:rPr>
              <a:t>2014-2015</a:t>
            </a:r>
          </a:p>
        </p:txBody>
      </p:sp>
      <p:sp>
        <p:nvSpPr>
          <p:cNvPr id="25607" name="Rectangle 3"/>
          <p:cNvSpPr>
            <a:spLocks noChangeArrowheads="1"/>
          </p:cNvSpPr>
          <p:nvPr/>
        </p:nvSpPr>
        <p:spPr bwMode="auto">
          <a:xfrm>
            <a:off x="85725" y="6282116"/>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rPr>
              <a:t>Price is Weekly U.S. All Grades All Formulations Retail Gasoline Prices</a:t>
            </a:r>
          </a:p>
          <a:p>
            <a:pPr>
              <a:lnSpc>
                <a:spcPct val="85000"/>
              </a:lnSpc>
              <a:spcBef>
                <a:spcPct val="25000"/>
              </a:spcBef>
              <a:buClr>
                <a:srgbClr val="FF6801"/>
              </a:buClr>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smtClean="0">
                <a:solidFill>
                  <a:srgbClr val="000000"/>
                </a:solidFill>
                <a:cs typeface="Arial" charset="0"/>
              </a:rPr>
              <a:t>Federal Energy Administration </a:t>
            </a:r>
            <a:r>
              <a:rPr lang="en-US" altLang="en-US" sz="1100" dirty="0">
                <a:solidFill>
                  <a:srgbClr val="000000"/>
                </a:solidFill>
              </a:rPr>
              <a:t>(http://www.eia.gov/petroleum/gasdiesel/ </a:t>
            </a:r>
            <a:r>
              <a:rPr lang="en-US" altLang="en-US" sz="1100" dirty="0" smtClean="0">
                <a:solidFill>
                  <a:srgbClr val="000000"/>
                </a:solidFill>
                <a:cs typeface="Arial" charset="0"/>
              </a:rPr>
              <a:t>); </a:t>
            </a:r>
            <a:r>
              <a:rPr lang="en-US" sz="1100" dirty="0" smtClean="0">
                <a:solidFill>
                  <a:srgbClr val="000000"/>
                </a:solidFill>
                <a:cs typeface="Arial" charset="0"/>
              </a:rPr>
              <a:t> </a:t>
            </a:r>
            <a:r>
              <a:rPr lang="en-US" altLang="en-US" sz="1100" dirty="0" smtClean="0">
                <a:solidFill>
                  <a:srgbClr val="000000"/>
                </a:solidFill>
                <a:cs typeface="Arial" charset="0"/>
              </a:rPr>
              <a:t>I.I.I</a:t>
            </a:r>
            <a:r>
              <a:rPr lang="en-US" altLang="en-US" sz="1100" dirty="0">
                <a:solidFill>
                  <a:srgbClr val="000000"/>
                </a:solidFill>
                <a:cs typeface="Arial" charset="0"/>
              </a:rPr>
              <a:t>.</a:t>
            </a:r>
          </a:p>
        </p:txBody>
      </p:sp>
      <p:sp>
        <p:nvSpPr>
          <p:cNvPr id="1911821" name="Rectangle 13"/>
          <p:cNvSpPr>
            <a:spLocks noChangeArrowheads="1"/>
          </p:cNvSpPr>
          <p:nvPr/>
        </p:nvSpPr>
        <p:spPr bwMode="blackWhite">
          <a:xfrm>
            <a:off x="419100" y="5583902"/>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Over the Course of the Second Half of the 2014 Calendar Year,</a:t>
            </a:r>
            <a:br>
              <a:rPr lang="en-US" altLang="en-US" sz="1800" b="1" dirty="0" smtClean="0">
                <a:solidFill>
                  <a:srgbClr val="FFFFFF"/>
                </a:solidFill>
                <a:cs typeface="Arial" charset="0"/>
              </a:rPr>
            </a:br>
            <a:r>
              <a:rPr lang="en-US" altLang="en-US" sz="1800" b="1" dirty="0" smtClean="0">
                <a:solidFill>
                  <a:srgbClr val="FFFFFF"/>
                </a:solidFill>
                <a:cs typeface="Arial" charset="0"/>
              </a:rPr>
              <a:t>Gas </a:t>
            </a:r>
            <a:r>
              <a:rPr lang="en-US" altLang="en-US" sz="1800" b="1" dirty="0">
                <a:solidFill>
                  <a:srgbClr val="FFFFFF"/>
                </a:solidFill>
              </a:rPr>
              <a:t>P</a:t>
            </a:r>
            <a:r>
              <a:rPr lang="en-US" altLang="en-US" sz="1800" b="1" dirty="0" smtClean="0">
                <a:solidFill>
                  <a:srgbClr val="FFFFFF"/>
                </a:solidFill>
                <a:cs typeface="Arial" charset="0"/>
              </a:rPr>
              <a:t>rices </a:t>
            </a:r>
            <a:r>
              <a:rPr lang="en-US" altLang="en-US" sz="1800" b="1" dirty="0">
                <a:solidFill>
                  <a:srgbClr val="FFFFFF"/>
                </a:solidFill>
              </a:rPr>
              <a:t>F</a:t>
            </a:r>
            <a:r>
              <a:rPr lang="en-US" altLang="en-US" sz="1800" b="1" dirty="0" smtClean="0">
                <a:solidFill>
                  <a:srgbClr val="FFFFFF"/>
                </a:solidFill>
                <a:cs typeface="Arial" charset="0"/>
              </a:rPr>
              <a:t>ell 34%. </a:t>
            </a:r>
            <a:endParaRPr lang="en-US" altLang="en-US" sz="1800" b="1" dirty="0">
              <a:solidFill>
                <a:srgbClr val="FFFFFF"/>
              </a:solidFill>
              <a:cs typeface="Arial" charset="0"/>
            </a:endParaRPr>
          </a:p>
        </p:txBody>
      </p:sp>
      <p:sp>
        <p:nvSpPr>
          <p:cNvPr id="14" name="AutoShape 38"/>
          <p:cNvSpPr>
            <a:spLocks noChangeArrowheads="1"/>
          </p:cNvSpPr>
          <p:nvPr/>
        </p:nvSpPr>
        <p:spPr bwMode="blackWhite">
          <a:xfrm>
            <a:off x="3089571" y="3885443"/>
            <a:ext cx="2484186" cy="827453"/>
          </a:xfrm>
          <a:prstGeom prst="wedgeRectCallout">
            <a:avLst>
              <a:gd name="adj1" fmla="val 40271"/>
              <a:gd name="adj2" fmla="val -1616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From July through December</a:t>
            </a:r>
            <a:r>
              <a:rPr lang="en-US" sz="1600" b="1" dirty="0">
                <a:solidFill>
                  <a:srgbClr val="FFFFFF"/>
                </a:solidFill>
                <a:cs typeface="Arial" charset="0"/>
              </a:rPr>
              <a:t>,</a:t>
            </a:r>
            <a:r>
              <a:rPr lang="en-US" sz="1600" b="1" dirty="0" smtClean="0">
                <a:solidFill>
                  <a:srgbClr val="FFFFFF"/>
                </a:solidFill>
                <a:cs typeface="Arial" charset="0"/>
              </a:rPr>
              <a:t> gas prices fell virtually every week</a:t>
            </a:r>
            <a:endParaRPr lang="en-US" sz="1600" b="1" dirty="0">
              <a:solidFill>
                <a:srgbClr val="FFFFFF"/>
              </a:solidFill>
              <a:cs typeface="Arial" charset="0"/>
            </a:endParaRPr>
          </a:p>
        </p:txBody>
      </p:sp>
      <p:sp>
        <p:nvSpPr>
          <p:cNvPr id="16" name="AutoShape 38"/>
          <p:cNvSpPr>
            <a:spLocks noChangeArrowheads="1"/>
          </p:cNvSpPr>
          <p:nvPr/>
        </p:nvSpPr>
        <p:spPr bwMode="blackWhite">
          <a:xfrm>
            <a:off x="6199833" y="1383957"/>
            <a:ext cx="2625079" cy="684094"/>
          </a:xfrm>
          <a:prstGeom prst="wedgeRectCallout">
            <a:avLst>
              <a:gd name="adj1" fmla="val 7405"/>
              <a:gd name="adj2" fmla="val 3120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Even after rebound, prices remain 30% below the July peak.</a:t>
            </a:r>
            <a:endParaRPr lang="en-US" sz="1400" b="1" dirty="0">
              <a:solidFill>
                <a:srgbClr val="FFFFFF"/>
              </a:solidFill>
              <a:cs typeface="Arial" charset="0"/>
            </a:endParaRPr>
          </a:p>
        </p:txBody>
      </p:sp>
      <p:sp>
        <p:nvSpPr>
          <p:cNvPr id="12" name="AutoShape 38"/>
          <p:cNvSpPr>
            <a:spLocks noChangeArrowheads="1"/>
          </p:cNvSpPr>
          <p:nvPr/>
        </p:nvSpPr>
        <p:spPr bwMode="blackWhite">
          <a:xfrm>
            <a:off x="894578" y="3123942"/>
            <a:ext cx="2484186" cy="705856"/>
          </a:xfrm>
          <a:prstGeom prst="wedgeRectCallout">
            <a:avLst>
              <a:gd name="adj1" fmla="val 58007"/>
              <a:gd name="adj2" fmla="val -1886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Until July, gas prices were persistently high</a:t>
            </a:r>
            <a:endParaRPr lang="en-US" sz="1600" b="1" dirty="0">
              <a:solidFill>
                <a:srgbClr val="FFFFFF"/>
              </a:solidFill>
              <a:cs typeface="Arial" charset="0"/>
            </a:endParaRPr>
          </a:p>
        </p:txBody>
      </p:sp>
    </p:spTree>
    <p:extLst>
      <p:ext uri="{BB962C8B-B14F-4D97-AF65-F5344CB8AC3E}">
        <p14:creationId xmlns:p14="http://schemas.microsoft.com/office/powerpoint/2010/main" val="3739913866"/>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All Lines: 10-Year Average RNW NJ &amp; Nearby States</a:t>
            </a:r>
          </a:p>
        </p:txBody>
      </p:sp>
      <p:graphicFrame>
        <p:nvGraphicFramePr>
          <p:cNvPr id="19459" name="Object 3"/>
          <p:cNvGraphicFramePr>
            <a:graphicFrameLocks noGrp="1" noChangeAspect="1"/>
          </p:cNvGraphicFramePr>
          <p:nvPr>
            <p:ph type="chart" idx="1"/>
            <p:extLst>
              <p:ext uri="{D42A27DB-BD31-4B8C-83A1-F6EECF244321}">
                <p14:modId xmlns:p14="http://schemas.microsoft.com/office/powerpoint/2010/main" val="3729478062"/>
              </p:ext>
            </p:extLst>
          </p:nvPr>
        </p:nvGraphicFramePr>
        <p:xfrm>
          <a:off x="203200" y="1897064"/>
          <a:ext cx="8818562" cy="4718050"/>
        </p:xfrm>
        <a:graphic>
          <a:graphicData uri="http://schemas.openxmlformats.org/presentationml/2006/ole">
            <mc:AlternateContent xmlns:mc="http://schemas.openxmlformats.org/markup-compatibility/2006">
              <mc:Choice xmlns:v="urn:schemas-microsoft-com:vml" Requires="v">
                <p:oleObj spid="_x0000_s28187662"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203200" y="1897064"/>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400" b="1"/>
          </a:p>
        </p:txBody>
      </p:sp>
      <p:sp>
        <p:nvSpPr>
          <p:cNvPr id="1946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rot="10800000" flipH="1" flipV="1">
            <a:off x="808038" y="1169988"/>
            <a:ext cx="2460625" cy="1063625"/>
          </a:xfrm>
          <a:prstGeom prst="wedgeRectCallout">
            <a:avLst>
              <a:gd name="adj1" fmla="val -10449"/>
              <a:gd name="adj2" fmla="val 71671"/>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New Jersey All Lines profitability is below the US and regional average</a:t>
            </a:r>
          </a:p>
        </p:txBody>
      </p:sp>
      <p:sp>
        <p:nvSpPr>
          <p:cNvPr id="19463"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spTree>
    <p:extLst>
      <p:ext uri="{BB962C8B-B14F-4D97-AF65-F5344CB8AC3E}">
        <p14:creationId xmlns:p14="http://schemas.microsoft.com/office/powerpoint/2010/main" val="387907876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230</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Do Changes in Gas Prices</a:t>
            </a:r>
            <a:br>
              <a:rPr lang="en-US" altLang="en-US" dirty="0" smtClean="0">
                <a:latin typeface="Arial" panose="020B0604020202020204" pitchFamily="34" charset="0"/>
              </a:rPr>
            </a:br>
            <a:r>
              <a:rPr lang="en-US" altLang="en-US" dirty="0" smtClean="0">
                <a:latin typeface="Arial" panose="020B0604020202020204" pitchFamily="34" charset="0"/>
              </a:rPr>
              <a:t>Affect Miles Driven? 2000-2014</a:t>
            </a:r>
          </a:p>
        </p:txBody>
      </p:sp>
      <p:sp>
        <p:nvSpPr>
          <p:cNvPr id="25607" name="Rectangle 3"/>
          <p:cNvSpPr>
            <a:spLocks noChangeArrowheads="1"/>
          </p:cNvSpPr>
          <p:nvPr/>
        </p:nvSpPr>
        <p:spPr bwMode="auto">
          <a:xfrm>
            <a:off x="85725" y="6324435"/>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a:solidFill>
                  <a:srgbClr val="000000"/>
                </a:solidFill>
              </a:rPr>
              <a:t>Federal Energy Administration (http://www.eia.gov/petroleum/gasdiesel/ ); *</a:t>
            </a:r>
            <a:r>
              <a:rPr lang="en-US" altLang="en-US" sz="1100" dirty="0" smtClean="0">
                <a:solidFill>
                  <a:srgbClr val="000000"/>
                </a:solidFill>
                <a:cs typeface="Arial" charset="0"/>
              </a:rPr>
              <a:t>gas prices and miles driven through December</a:t>
            </a:r>
            <a:br>
              <a:rPr lang="en-US" altLang="en-US" sz="1100" dirty="0" smtClean="0">
                <a:solidFill>
                  <a:srgbClr val="000000"/>
                </a:solidFill>
                <a:cs typeface="Arial" charset="0"/>
              </a:rPr>
            </a:br>
            <a:r>
              <a:rPr lang="en-US" sz="1100" dirty="0" smtClean="0">
                <a:solidFill>
                  <a:srgbClr val="000000"/>
                </a:solidFill>
                <a:cs typeface="Arial" charset="0"/>
              </a:rPr>
              <a:t>Federal </a:t>
            </a:r>
            <a:r>
              <a:rPr lang="en-US" sz="1100" dirty="0">
                <a:solidFill>
                  <a:srgbClr val="000000"/>
                </a:solidFill>
                <a:cs typeface="Arial" charset="0"/>
              </a:rPr>
              <a:t>Highway Administration (</a:t>
            </a:r>
            <a:r>
              <a:rPr lang="en-US" sz="1100" dirty="0">
                <a:solidFill>
                  <a:srgbClr val="000000"/>
                </a:solidFill>
                <a:cs typeface="Arial" charset="0"/>
                <a:hlinkClick r:id="rId4"/>
              </a:rPr>
              <a:t>http://www.fhwa.dot.gov/ohim/tvtw/tvtpage.cfm</a:t>
            </a:r>
            <a:r>
              <a:rPr lang="en-US" sz="1100" dirty="0">
                <a:solidFill>
                  <a:srgbClr val="000000"/>
                </a:solidFill>
                <a:cs typeface="Arial" charset="0"/>
              </a:rPr>
              <a:t> ); </a:t>
            </a:r>
            <a:r>
              <a:rPr lang="en-US" altLang="en-US" sz="1100" dirty="0" smtClean="0">
                <a:solidFill>
                  <a:srgbClr val="000000"/>
                </a:solidFill>
                <a:cs typeface="Arial" charset="0"/>
              </a:rPr>
              <a:t>I.I.I</a:t>
            </a:r>
            <a:r>
              <a:rPr lang="en-US" altLang="en-US" sz="1100" dirty="0">
                <a:solidFill>
                  <a:srgbClr val="000000"/>
                </a:solidFill>
                <a:cs typeface="Arial" charset="0"/>
              </a:rPr>
              <a:t>.</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Miles driven rose from 2000 to 2007 despite a fairly steady rise in gas prices. Miles driven fell, </a:t>
            </a:r>
            <a:r>
              <a:rPr lang="en-US" altLang="en-US" sz="1800" b="1" smtClean="0">
                <a:solidFill>
                  <a:srgbClr val="FFFFFF"/>
                </a:solidFill>
                <a:cs typeface="Arial" charset="0"/>
              </a:rPr>
              <a:t>then recovered (2008-2011) </a:t>
            </a:r>
            <a:r>
              <a:rPr lang="en-US" altLang="en-US" sz="1800" b="1" dirty="0" smtClean="0">
                <a:solidFill>
                  <a:srgbClr val="FFFFFF"/>
                </a:solidFill>
                <a:cs typeface="Arial" charset="0"/>
              </a:rPr>
              <a:t>from the Great Recession and tracked flat gas prices in 2011-2014.</a:t>
            </a:r>
            <a:endParaRPr lang="en-US" altLang="en-US" sz="18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843838" y="1070259"/>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FF6801"/>
                </a:solidFill>
                <a:cs typeface="Arial" charset="0"/>
              </a:rPr>
              <a:t>Miles Driven</a:t>
            </a:r>
            <a:endParaRPr lang="en-US" altLang="en-US" sz="1600" b="1" dirty="0">
              <a:solidFill>
                <a:srgbClr val="FF6801"/>
              </a:solidFill>
              <a:cs typeface="Arial" charset="0"/>
            </a:endParaRPr>
          </a:p>
        </p:txBody>
      </p:sp>
      <p:sp>
        <p:nvSpPr>
          <p:cNvPr id="11" name="Rectangle 15"/>
          <p:cNvSpPr>
            <a:spLocks noChangeArrowheads="1"/>
          </p:cNvSpPr>
          <p:nvPr/>
        </p:nvSpPr>
        <p:spPr bwMode="black">
          <a:xfrm>
            <a:off x="7843838" y="1308285"/>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(Billions)</a:t>
            </a:r>
            <a:endParaRPr lang="en-US" altLang="en-US" sz="1600" b="1" dirty="0">
              <a:solidFill>
                <a:srgbClr val="FF6801"/>
              </a:solidFill>
              <a:cs typeface="Arial" charset="0"/>
            </a:endParaRPr>
          </a:p>
        </p:txBody>
      </p:sp>
      <p:sp>
        <p:nvSpPr>
          <p:cNvPr id="12" name="Rectangle 7"/>
          <p:cNvSpPr>
            <a:spLocks noChangeArrowheads="1"/>
          </p:cNvSpPr>
          <p:nvPr/>
        </p:nvSpPr>
        <p:spPr bwMode="grayWhite">
          <a:xfrm>
            <a:off x="4492101" y="1784412"/>
            <a:ext cx="3462290" cy="169563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endParaRPr lang="en-US" sz="1800">
              <a:solidFill>
                <a:srgbClr val="000000"/>
              </a:solidFill>
              <a:cs typeface="Arial" charset="0"/>
            </a:endParaRPr>
          </a:p>
        </p:txBody>
      </p:sp>
    </p:spTree>
    <p:extLst>
      <p:ext uri="{BB962C8B-B14F-4D97-AF65-F5344CB8AC3E}">
        <p14:creationId xmlns:p14="http://schemas.microsoft.com/office/powerpoint/2010/main" val="10327042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7" dur="1000"/>
                                        <p:tgtEl>
                                          <p:spTgt spid="2">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2" dur="1000"/>
                                        <p:tgtEl>
                                          <p:spTgt spid="2">
                                            <p:graphicEl>
                                              <a:chart seriesIdx="1" categoryIdx="-4" bldStep="series"/>
                                            </p:graphicEl>
                                          </p:spTgt>
                                        </p:tgtEl>
                                      </p:cBhvr>
                                    </p:animEffect>
                                  </p:childTnLst>
                                </p:cTn>
                              </p:par>
                            </p:childTnLst>
                          </p:cTn>
                        </p:par>
                        <p:par>
                          <p:cTn id="13" fill="hold" nodeType="afterGroup">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par>
                                <p:cTn id="18" presetID="16" presetClass="entr" presetSubtype="26"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barn(in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animBg="0"/>
        </p:bldSub>
      </p:bldGraphic>
      <p:bldP spid="1911821" grpId="0" animBg="1"/>
      <p:bldP spid="12" grpId="0" animBg="1"/>
    </p:bld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231</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Do Changes in Gas Prices Affect Miles Driven? A Look at 2014</a:t>
            </a:r>
          </a:p>
        </p:txBody>
      </p:sp>
      <p:sp>
        <p:nvSpPr>
          <p:cNvPr id="25607" name="Rectangle 3"/>
          <p:cNvSpPr>
            <a:spLocks noChangeArrowheads="1"/>
          </p:cNvSpPr>
          <p:nvPr/>
        </p:nvSpPr>
        <p:spPr bwMode="auto">
          <a:xfrm>
            <a:off x="85725" y="6324435"/>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a:solidFill>
                  <a:srgbClr val="000000"/>
                </a:solidFill>
              </a:rPr>
              <a:t>Sources: Federal Energy Administration (http://www.eia.gov/petroleum/gasdiesel/ ); *gas prices and miles driven through December</a:t>
            </a:r>
            <a:br>
              <a:rPr lang="en-US" altLang="en-US" sz="1100" dirty="0">
                <a:solidFill>
                  <a:srgbClr val="000000"/>
                </a:solidFill>
              </a:rPr>
            </a:br>
            <a:r>
              <a:rPr lang="en-US" sz="1100" dirty="0">
                <a:solidFill>
                  <a:srgbClr val="000000"/>
                </a:solidFill>
              </a:rPr>
              <a:t>Federal Highway Administration (</a:t>
            </a:r>
            <a:r>
              <a:rPr lang="en-US" sz="1100" dirty="0">
                <a:solidFill>
                  <a:srgbClr val="000000"/>
                </a:solidFill>
                <a:hlinkClick r:id="rId4"/>
              </a:rPr>
              <a:t>http://www.fhwa.dot.gov/ohim/tvtw/tvtpage.cfm</a:t>
            </a:r>
            <a:r>
              <a:rPr lang="en-US" sz="1100" dirty="0">
                <a:solidFill>
                  <a:srgbClr val="000000"/>
                </a:solidFill>
              </a:rPr>
              <a:t> ); </a:t>
            </a:r>
            <a:r>
              <a:rPr lang="en-US" altLang="en-US" sz="1100" dirty="0">
                <a:solidFill>
                  <a:srgbClr val="000000"/>
                </a:solidFill>
              </a:rPr>
              <a:t>I.I.I.</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Prior research on the relationship between gas prices and miles driven says that, in the short run, an increase in gas prices produces little change in miles driven. No recent research on the effect of </a:t>
            </a:r>
            <a:r>
              <a:rPr lang="en-US" altLang="en-US" sz="1800" b="1" smtClean="0">
                <a:solidFill>
                  <a:srgbClr val="FFFFFF"/>
                </a:solidFill>
                <a:cs typeface="Arial" charset="0"/>
              </a:rPr>
              <a:t>price drops.</a:t>
            </a:r>
            <a:endParaRPr lang="en-US" altLang="en-US" sz="18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581530" y="1070259"/>
            <a:ext cx="146721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 Chg. in Miles Driven</a:t>
            </a:r>
            <a:endParaRPr lang="en-US" altLang="en-US" sz="1600" b="1" dirty="0">
              <a:solidFill>
                <a:srgbClr val="FF6801"/>
              </a:solidFill>
              <a:cs typeface="Arial" charset="0"/>
            </a:endParaRPr>
          </a:p>
        </p:txBody>
      </p:sp>
      <p:sp>
        <p:nvSpPr>
          <p:cNvPr id="12" name="AutoShape 38"/>
          <p:cNvSpPr>
            <a:spLocks noChangeArrowheads="1"/>
          </p:cNvSpPr>
          <p:nvPr/>
        </p:nvSpPr>
        <p:spPr bwMode="blackWhite">
          <a:xfrm>
            <a:off x="5947945" y="1456025"/>
            <a:ext cx="1464816" cy="985030"/>
          </a:xfrm>
          <a:prstGeom prst="wedgeRectCallout">
            <a:avLst>
              <a:gd name="adj1" fmla="val -7008"/>
              <a:gd name="adj2" fmla="val 184999"/>
            </a:avLst>
          </a:prstGeom>
          <a:solidFill>
            <a:schemeClr val="accent2"/>
          </a:solidFill>
          <a:ln w="28575" algn="ctr">
            <a:solidFill>
              <a:schemeClr val="accent2"/>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 Four Months Later, Mileage Starts to Surge.</a:t>
            </a:r>
            <a:endParaRPr lang="en-US" sz="1400" b="1" dirty="0">
              <a:solidFill>
                <a:srgbClr val="FFFFFF"/>
              </a:solidFill>
              <a:cs typeface="Arial" charset="0"/>
            </a:endParaRPr>
          </a:p>
        </p:txBody>
      </p:sp>
      <p:sp>
        <p:nvSpPr>
          <p:cNvPr id="14" name="AutoShape 38"/>
          <p:cNvSpPr>
            <a:spLocks noChangeArrowheads="1"/>
          </p:cNvSpPr>
          <p:nvPr/>
        </p:nvSpPr>
        <p:spPr bwMode="blackWhite">
          <a:xfrm>
            <a:off x="1269507" y="3407798"/>
            <a:ext cx="1738636" cy="533735"/>
          </a:xfrm>
          <a:prstGeom prst="wedgeRectCallout">
            <a:avLst>
              <a:gd name="adj1" fmla="val 110789"/>
              <a:gd name="adj2" fmla="val -261205"/>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June-July: Gas Prices Peak …</a:t>
            </a:r>
            <a:endParaRPr lang="en-US" sz="1400" b="1" dirty="0">
              <a:solidFill>
                <a:srgbClr val="FFFFFF"/>
              </a:solidFill>
              <a:cs typeface="Arial" charset="0"/>
            </a:endParaRPr>
          </a:p>
        </p:txBody>
      </p:sp>
      <p:sp>
        <p:nvSpPr>
          <p:cNvPr id="15" name="AutoShape 38"/>
          <p:cNvSpPr>
            <a:spLocks noChangeArrowheads="1"/>
          </p:cNvSpPr>
          <p:nvPr/>
        </p:nvSpPr>
        <p:spPr bwMode="blackWhite">
          <a:xfrm>
            <a:off x="4622006" y="4309377"/>
            <a:ext cx="2495486" cy="533735"/>
          </a:xfrm>
          <a:prstGeom prst="wedgeRectCallout">
            <a:avLst>
              <a:gd name="adj1" fmla="val 79452"/>
              <a:gd name="adj2" fmla="val 197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rPr>
              <a:t>Still Lower Gas Prices Imply Surge Will Continue.</a:t>
            </a:r>
            <a:endParaRPr lang="en-US" sz="1400" b="1" dirty="0">
              <a:solidFill>
                <a:srgbClr val="FFFFFF"/>
              </a:solidFill>
              <a:cs typeface="Arial" charset="0"/>
            </a:endParaRPr>
          </a:p>
        </p:txBody>
      </p:sp>
    </p:spTree>
    <p:extLst>
      <p:ext uri="{BB962C8B-B14F-4D97-AF65-F5344CB8AC3E}">
        <p14:creationId xmlns:p14="http://schemas.microsoft.com/office/powerpoint/2010/main" val="12712742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11821"/>
                                        </p:tgtEl>
                                        <p:attrNameLst>
                                          <p:attrName>style.visibility</p:attrName>
                                        </p:attrNameLst>
                                      </p:cBhvr>
                                      <p:to>
                                        <p:strVal val="visible"/>
                                      </p:to>
                                    </p:set>
                                    <p:anim calcmode="lin" valueType="num">
                                      <p:cBhvr>
                                        <p:cTn id="7" dur="500" fill="hold"/>
                                        <p:tgtEl>
                                          <p:spTgt spid="1911821"/>
                                        </p:tgtEl>
                                        <p:attrNameLst>
                                          <p:attrName>ppt_w</p:attrName>
                                        </p:attrNameLst>
                                      </p:cBhvr>
                                      <p:tavLst>
                                        <p:tav tm="0">
                                          <p:val>
                                            <p:fltVal val="0"/>
                                          </p:val>
                                        </p:tav>
                                        <p:tav tm="100000">
                                          <p:val>
                                            <p:strVal val="#ppt_w"/>
                                          </p:val>
                                        </p:tav>
                                      </p:tavLst>
                                    </p:anim>
                                    <p:anim calcmode="lin" valueType="num">
                                      <p:cBhvr>
                                        <p:cTn id="8" dur="500" fill="hold"/>
                                        <p:tgtEl>
                                          <p:spTgt spid="19118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par>
                          <p:cTn id="14" fill="hold">
                            <p:stCondLst>
                              <p:cond delay="1500"/>
                            </p:stCondLst>
                            <p:childTnLst>
                              <p:par>
                                <p:cTn id="15" presetID="22" presetClass="entr" presetSubtype="8" fill="hold" grpId="0" nodeType="after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3000"/>
                            </p:stCondLst>
                            <p:childTnLst>
                              <p:par>
                                <p:cTn id="23" presetID="22" presetClass="entr" presetSubtype="8" fill="hold" grpId="0" nodeType="after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911821" grpId="0" animBg="1"/>
      <p:bldP spid="12" grpId="0" animBg="1"/>
      <p:bldP spid="14" grpId="0" animBg="1"/>
      <p:bldP spid="15" grpId="0" animBg="1"/>
    </p:bldLst>
  </p:timing>
</p:sld>
</file>

<file path=ppt/slides/slide2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232</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233</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1834"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234</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794"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234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235</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7866"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235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236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237</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238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PP Auto: 10-Year Average RNW NJ &amp; Nearby States</a:t>
            </a:r>
          </a:p>
        </p:txBody>
      </p:sp>
      <p:graphicFrame>
        <p:nvGraphicFramePr>
          <p:cNvPr id="21507" name="Object 3"/>
          <p:cNvGraphicFramePr>
            <a:graphicFrameLocks noGrp="1" noChangeAspect="1"/>
          </p:cNvGraphicFramePr>
          <p:nvPr>
            <p:ph type="chart" idx="1"/>
          </p:nvPr>
        </p:nvGraphicFramePr>
        <p:xfrm>
          <a:off x="325438" y="1677988"/>
          <a:ext cx="8818562" cy="4718050"/>
        </p:xfrm>
        <a:graphic>
          <a:graphicData uri="http://schemas.openxmlformats.org/presentationml/2006/ole">
            <mc:AlternateContent xmlns:mc="http://schemas.openxmlformats.org/markup-compatibility/2006">
              <mc:Choice xmlns:v="urn:schemas-microsoft-com:vml" Requires="v">
                <p:oleObj spid="_x0000_s28188686"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325438" y="167798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8"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400" b="1"/>
          </a:p>
        </p:txBody>
      </p:sp>
      <p:sp>
        <p:nvSpPr>
          <p:cNvPr id="21509"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1922463" y="2921000"/>
            <a:ext cx="2300287" cy="1398588"/>
          </a:xfrm>
          <a:prstGeom prst="wedgeRectCallout">
            <a:avLst>
              <a:gd name="adj1" fmla="val -61500"/>
              <a:gd name="adj2" fmla="val 93977"/>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New Jersey PP Auto profitability is below the US and regional average</a:t>
            </a:r>
          </a:p>
        </p:txBody>
      </p:sp>
      <p:sp>
        <p:nvSpPr>
          <p:cNvPr id="21511" name="TextBox 2"/>
          <p:cNvSpPr txBox="1">
            <a:spLocks noChangeArrowheads="1"/>
          </p:cNvSpPr>
          <p:nvPr/>
        </p:nvSpPr>
        <p:spPr bwMode="auto">
          <a:xfrm>
            <a:off x="203200" y="6550025"/>
            <a:ext cx="3824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Source: NAIC, Insurance Information Institute</a:t>
            </a:r>
          </a:p>
        </p:txBody>
      </p:sp>
    </p:spTree>
    <p:extLst>
      <p:ext uri="{BB962C8B-B14F-4D97-AF65-F5344CB8AC3E}">
        <p14:creationId xmlns:p14="http://schemas.microsoft.com/office/powerpoint/2010/main" val="231805160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29BB81D8-1011-4092-883A-FF30450B121F}" type="slidenum">
              <a:rPr lang="en-US" altLang="en-US" sz="900" smtClean="0">
                <a:solidFill>
                  <a:srgbClr val="000000"/>
                </a:solidFill>
              </a:rPr>
              <a:pPr>
                <a:lnSpc>
                  <a:spcPct val="85000"/>
                </a:lnSpc>
                <a:spcBef>
                  <a:spcPct val="20000"/>
                </a:spcBef>
                <a:buClrTx/>
                <a:buFontTx/>
                <a:buNone/>
              </a:pPr>
              <a:t>25</a:t>
            </a:fld>
            <a:endParaRPr lang="en-US" altLang="en-US" sz="900" smtClean="0">
              <a:solidFill>
                <a:srgbClr val="000000"/>
              </a:solidFill>
            </a:endParaRPr>
          </a:p>
        </p:txBody>
      </p:sp>
      <p:sp>
        <p:nvSpPr>
          <p:cNvPr id="23555"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Automobile Insurance, 2012 (1)</a:t>
            </a:r>
          </a:p>
        </p:txBody>
      </p:sp>
      <p:graphicFrame>
        <p:nvGraphicFramePr>
          <p:cNvPr id="2098375" name="Group 199"/>
          <p:cNvGraphicFramePr>
            <a:graphicFrameLocks noGrp="1"/>
          </p:cNvGraphicFramePr>
          <p:nvPr/>
        </p:nvGraphicFramePr>
        <p:xfrm>
          <a:off x="609600" y="1524000"/>
          <a:ext cx="7519987" cy="2943228"/>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1" i="0" u="none" strike="noStrike" dirty="0">
                          <a:solidFill>
                            <a:schemeClr val="accent2"/>
                          </a:solidFill>
                          <a:effectLst/>
                          <a:latin typeface="Arial" panose="020B0604020202020204" pitchFamily="34" charset="0"/>
                        </a:rPr>
                        <a:t>New Jersey</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$1,219.93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Idaho</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$534.56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D.C.</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1,154.91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South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556.51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chemeClr val="tx1"/>
                          </a:solidFill>
                          <a:effectLst/>
                          <a:latin typeface="Arial" panose="020B0604020202020204" pitchFamily="34" charset="0"/>
                        </a:rPr>
                        <a:t>New York</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1,152.45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Iowa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561.26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Florida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1,127.93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576.08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Louisiana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1,112.53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Maine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582.43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Delaware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1,065.37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Wisconsin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598.84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Michigan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1,048.87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Carolina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611.48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Rhode Island</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1,034.50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Nebraska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616.78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Connecticut</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986.73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Wyoming</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618.81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Massachusetts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976.65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Kansas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632.07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eaLnBrk="1" hangingPunct="1">
              <a:buFontTx/>
              <a:buAutoNum type="arabicParenBoth"/>
              <a:defRPr/>
            </a:pPr>
            <a:r>
              <a:rPr lang="en-US" sz="1100" dirty="0">
                <a:solidFill>
                  <a:srgbClr val="000000"/>
                </a:solidFill>
              </a:rPr>
              <a:t>Based on average automobile insurance expenditures.</a:t>
            </a:r>
          </a:p>
          <a:p>
            <a:pPr marL="228600" indent="-228600" eaLnBrk="1" hangingPunct="1">
              <a:buFontTx/>
              <a:buAutoNum type="arabicParenBoth"/>
              <a:defRPr/>
            </a:pPr>
            <a:endParaRPr lang="en-US" sz="1100" dirty="0">
              <a:solidFill>
                <a:srgbClr val="000000"/>
              </a:solidFill>
            </a:endParaRPr>
          </a:p>
          <a:p>
            <a:pPr eaLnBrk="1" hangingPunct="1">
              <a:defRPr/>
            </a:pPr>
            <a:r>
              <a:rPr lang="en-US" sz="1100" dirty="0">
                <a:solidFill>
                  <a:srgbClr val="000000"/>
                </a:solidFill>
              </a:rPr>
              <a:t>Source: © 2014 National Association of Insurance Commissioners.</a:t>
            </a:r>
          </a:p>
        </p:txBody>
      </p:sp>
      <p:sp>
        <p:nvSpPr>
          <p:cNvPr id="23645"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New Jersey ranked 1st as the most expensive state in 2012, with an average expenditure for auto insurance of $1,219.</a:t>
            </a:r>
            <a:endParaRPr lang="pt-BR" altLang="en-US" sz="1800" b="1" i="1">
              <a:solidFill>
                <a:srgbClr val="FFFFFF"/>
              </a:solidFill>
            </a:endParaRPr>
          </a:p>
        </p:txBody>
      </p:sp>
    </p:spTree>
    <p:extLst>
      <p:ext uri="{BB962C8B-B14F-4D97-AF65-F5344CB8AC3E}">
        <p14:creationId xmlns:p14="http://schemas.microsoft.com/office/powerpoint/2010/main" val="358217150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Comm. Auto: 10-Year Average RNW </a:t>
            </a:r>
            <a:br>
              <a:rPr lang="en-US" altLang="en-US" smtClean="0">
                <a:latin typeface="Arial" panose="020B0604020202020204" pitchFamily="34" charset="0"/>
              </a:rPr>
            </a:br>
            <a:r>
              <a:rPr lang="en-US" altLang="en-US" smtClean="0">
                <a:latin typeface="Arial" panose="020B0604020202020204" pitchFamily="34" charset="0"/>
              </a:rPr>
              <a:t>NJ &amp; Nearby States</a:t>
            </a:r>
          </a:p>
        </p:txBody>
      </p:sp>
      <p:graphicFrame>
        <p:nvGraphicFramePr>
          <p:cNvPr id="25603" name="Object 3"/>
          <p:cNvGraphicFramePr>
            <a:graphicFrameLocks noGrp="1" noChangeAspect="1"/>
          </p:cNvGraphicFramePr>
          <p:nvPr>
            <p:ph type="chart" idx="1"/>
          </p:nvPr>
        </p:nvGraphicFramePr>
        <p:xfrm>
          <a:off x="352425" y="1677988"/>
          <a:ext cx="8818563" cy="4718050"/>
        </p:xfrm>
        <a:graphic>
          <a:graphicData uri="http://schemas.openxmlformats.org/presentationml/2006/ole">
            <mc:AlternateContent xmlns:mc="http://schemas.openxmlformats.org/markup-compatibility/2006">
              <mc:Choice xmlns:v="urn:schemas-microsoft-com:vml" Requires="v">
                <p:oleObj spid="_x0000_s28189710"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352425" y="1677988"/>
                        <a:ext cx="88185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200"/>
              <a:t>Source: NAIC, Insurance Information Institute</a:t>
            </a:r>
          </a:p>
        </p:txBody>
      </p:sp>
      <p:sp>
        <p:nvSpPr>
          <p:cNvPr id="25605"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795338" y="1169988"/>
            <a:ext cx="2457450" cy="1181100"/>
          </a:xfrm>
          <a:prstGeom prst="wedgeRectCallout">
            <a:avLst>
              <a:gd name="adj1" fmla="val -30681"/>
              <a:gd name="adj2" fmla="val 259111"/>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New Jersey Commercial Auto profitability is below the US and regional average</a:t>
            </a:r>
          </a:p>
        </p:txBody>
      </p:sp>
    </p:spTree>
    <p:extLst>
      <p:ext uri="{BB962C8B-B14F-4D97-AF65-F5344CB8AC3E}">
        <p14:creationId xmlns:p14="http://schemas.microsoft.com/office/powerpoint/2010/main" val="331547228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Comm. M-P: 10-Year Average RNW </a:t>
            </a:r>
            <a:br>
              <a:rPr lang="en-US" altLang="en-US" smtClean="0">
                <a:latin typeface="Arial" panose="020B0604020202020204" pitchFamily="34" charset="0"/>
              </a:rPr>
            </a:br>
            <a:r>
              <a:rPr lang="en-US" altLang="en-US" smtClean="0">
                <a:latin typeface="Arial" panose="020B0604020202020204" pitchFamily="34" charset="0"/>
              </a:rPr>
              <a:t>NJ &amp; Nearby States</a:t>
            </a:r>
          </a:p>
        </p:txBody>
      </p:sp>
      <p:graphicFrame>
        <p:nvGraphicFramePr>
          <p:cNvPr id="27651"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190735"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2"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NAIC, Insurance Information Institute</a:t>
            </a:r>
          </a:p>
        </p:txBody>
      </p:sp>
      <p:sp>
        <p:nvSpPr>
          <p:cNvPr id="2765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1101725" y="1543050"/>
            <a:ext cx="2200275" cy="1558925"/>
          </a:xfrm>
          <a:prstGeom prst="wedgeRectCallout">
            <a:avLst>
              <a:gd name="adj1" fmla="val -47338"/>
              <a:gd name="adj2" fmla="val 165083"/>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New Jersey Commercial Multi-Peril profitability is below the US average and the regional average</a:t>
            </a:r>
          </a:p>
        </p:txBody>
      </p:sp>
    </p:spTree>
    <p:extLst>
      <p:ext uri="{BB962C8B-B14F-4D97-AF65-F5344CB8AC3E}">
        <p14:creationId xmlns:p14="http://schemas.microsoft.com/office/powerpoint/2010/main" val="414269160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63513"/>
            <a:ext cx="7769225" cy="762000"/>
          </a:xfrm>
        </p:spPr>
        <p:txBody>
          <a:bodyPr/>
          <a:lstStyle/>
          <a:p>
            <a:pPr>
              <a:lnSpc>
                <a:spcPct val="75000"/>
              </a:lnSpc>
            </a:pPr>
            <a:r>
              <a:rPr lang="en-US" altLang="en-US" smtClean="0">
                <a:latin typeface="Arial" panose="020B0604020202020204" pitchFamily="34" charset="0"/>
              </a:rPr>
              <a:t>Homeowners: 10-Year Average RNW </a:t>
            </a:r>
            <a:br>
              <a:rPr lang="en-US" altLang="en-US" smtClean="0">
                <a:latin typeface="Arial" panose="020B0604020202020204" pitchFamily="34" charset="0"/>
              </a:rPr>
            </a:br>
            <a:r>
              <a:rPr lang="en-US" altLang="en-US" smtClean="0">
                <a:latin typeface="Arial" panose="020B0604020202020204" pitchFamily="34" charset="0"/>
              </a:rPr>
              <a:t>NJ  &amp; Nearby States</a:t>
            </a:r>
          </a:p>
        </p:txBody>
      </p:sp>
      <p:graphicFrame>
        <p:nvGraphicFramePr>
          <p:cNvPr id="29699" name="Object 3"/>
          <p:cNvGraphicFramePr>
            <a:graphicFrameLocks noGrp="1" noChangeAspect="1"/>
          </p:cNvGraphicFramePr>
          <p:nvPr>
            <p:ph type="chart" idx="1"/>
          </p:nvPr>
        </p:nvGraphicFramePr>
        <p:xfrm>
          <a:off x="203200" y="1630363"/>
          <a:ext cx="8818563" cy="4718050"/>
        </p:xfrm>
        <a:graphic>
          <a:graphicData uri="http://schemas.openxmlformats.org/presentationml/2006/ole">
            <mc:AlternateContent xmlns:mc="http://schemas.openxmlformats.org/markup-compatibility/2006">
              <mc:Choice xmlns:v="urn:schemas-microsoft-com:vml" Requires="v">
                <p:oleObj spid="_x0000_s28191758"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203200" y="1630363"/>
                        <a:ext cx="88185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200"/>
              <a:t>Source: NAIC, Insurance Information Institute</a:t>
            </a:r>
          </a:p>
        </p:txBody>
      </p:sp>
      <p:sp>
        <p:nvSpPr>
          <p:cNvPr id="2970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890588" y="2519363"/>
            <a:ext cx="2641600" cy="1131887"/>
          </a:xfrm>
          <a:prstGeom prst="wedgeRectCallout">
            <a:avLst>
              <a:gd name="adj1" fmla="val -49852"/>
              <a:gd name="adj2" fmla="val 103380"/>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New Jersey Homeowners profitability is above the US and below the  regional average</a:t>
            </a:r>
          </a:p>
        </p:txBody>
      </p:sp>
    </p:spTree>
    <p:extLst>
      <p:ext uri="{BB962C8B-B14F-4D97-AF65-F5344CB8AC3E}">
        <p14:creationId xmlns:p14="http://schemas.microsoft.com/office/powerpoint/2010/main" val="120170600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78701ED-7F7D-4018-8577-4522CA5BD7BF}" type="slidenum">
              <a:rPr lang="en-US" altLang="en-US" sz="900" smtClean="0">
                <a:solidFill>
                  <a:srgbClr val="000000"/>
                </a:solidFill>
              </a:rPr>
              <a:pPr>
                <a:lnSpc>
                  <a:spcPct val="85000"/>
                </a:lnSpc>
                <a:spcBef>
                  <a:spcPct val="20000"/>
                </a:spcBef>
                <a:buClrTx/>
                <a:buFontTx/>
                <a:buNone/>
              </a:pPr>
              <a:t>29</a:t>
            </a:fld>
            <a:endParaRPr lang="en-US" altLang="en-US" sz="900" smtClean="0">
              <a:solidFill>
                <a:srgbClr val="000000"/>
              </a:solidFill>
            </a:endParaRPr>
          </a:p>
        </p:txBody>
      </p:sp>
      <p:sp>
        <p:nvSpPr>
          <p:cNvPr id="31747"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Homeowners Insurance, 2012 (1)</a:t>
            </a:r>
          </a:p>
        </p:txBody>
      </p:sp>
      <p:graphicFrame>
        <p:nvGraphicFramePr>
          <p:cNvPr id="2098375" name="Group 199"/>
          <p:cNvGraphicFramePr>
            <a:graphicFrameLocks noGrp="1"/>
          </p:cNvGraphicFramePr>
          <p:nvPr/>
        </p:nvGraphicFramePr>
        <p:xfrm>
          <a:off x="598488" y="1874838"/>
          <a:ext cx="7519987" cy="2943228"/>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Florida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effectLst/>
                          <a:latin typeface="Arial" panose="020B0604020202020204" pitchFamily="34" charset="0"/>
                        </a:rPr>
                        <a:t>$2,084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Idaho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effectLst/>
                          <a:latin typeface="Arial" panose="020B0604020202020204" pitchFamily="34" charset="0"/>
                        </a:rPr>
                        <a:t>$538</a:t>
                      </a:r>
                      <a:endParaRPr lang="en-US"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Louisiana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1,742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Oregon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567</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Texas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1,661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Utah</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580</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Oklahoma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1,501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Wisconsin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631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Mississippi</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1,314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Washington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648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Alabama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Nevada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674</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Rhode Island</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1,233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Delaware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Kansas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1,213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Arizona </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691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Connecticut</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1,160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Ohio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721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accent4"/>
                          </a:solidFill>
                          <a:effectLst/>
                          <a:latin typeface="Arial" panose="020B0604020202020204" pitchFamily="34" charset="0"/>
                        </a:rPr>
                        <a:t>New York</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1,158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Maine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741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eaLnBrk="1" hangingPunct="1">
              <a:buFontTx/>
              <a:buAutoNum type="arabicParenBoth"/>
              <a:defRPr/>
            </a:pPr>
            <a:r>
              <a:rPr lang="en-US" sz="1000" dirty="0">
                <a:solidFill>
                  <a:srgbClr val="000000"/>
                </a:solidFill>
                <a:latin typeface="Arial" charset="0"/>
                <a:cs typeface="Arial" charset="0"/>
              </a:rPr>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eaLnBrk="1" hangingPunct="1">
              <a:buFontTx/>
              <a:buAutoNum type="arabicParenBoth"/>
              <a:defRPr/>
            </a:pPr>
            <a:r>
              <a:rPr lang="en-US" sz="1000" dirty="0">
                <a:solidFill>
                  <a:srgbClr val="000000"/>
                </a:solidFill>
                <a:latin typeface="Arial" charset="0"/>
                <a:cs typeface="Arial" charset="0"/>
              </a:rPr>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pPr eaLnBrk="1" hangingPunct="1">
              <a:defRPr/>
            </a:pPr>
            <a:r>
              <a:rPr lang="en-US" sz="1000" dirty="0">
                <a:solidFill>
                  <a:srgbClr val="000000"/>
                </a:solidFill>
                <a:latin typeface="Arial" charset="0"/>
                <a:cs typeface="Arial" charset="0"/>
              </a:rPr>
              <a:t>Note: Average premium=Premiums/exposure per house years. A house year is equal to 365 days of insured coverage for a single dwelling. The NAIC does not rank state average expenditures and does not endorse any conclusions drawn from this data.</a:t>
            </a:r>
          </a:p>
          <a:p>
            <a:pPr eaLnBrk="1" hangingPunct="1">
              <a:defRPr/>
            </a:pPr>
            <a:r>
              <a:rPr lang="en-US" sz="1000" dirty="0">
                <a:solidFill>
                  <a:srgbClr val="000000"/>
                </a:solidFill>
                <a:latin typeface="Arial" charset="0"/>
                <a:cs typeface="Arial" charset="0"/>
              </a:rPr>
              <a:t>Source: ©2014 National Association of Insurance Commissioners (NAIC). Reprinted with permission. Further reprint or distribution strictly prohibited without written permission of NAIC.</a:t>
            </a:r>
          </a:p>
        </p:txBody>
      </p:sp>
      <p:sp>
        <p:nvSpPr>
          <p:cNvPr id="31836"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New Jersey ranked as the 21st most expensive state for homeowners insurance in 2012, with an average expenditure of $981.</a:t>
            </a:r>
          </a:p>
        </p:txBody>
      </p:sp>
    </p:spTree>
    <p:extLst>
      <p:ext uri="{BB962C8B-B14F-4D97-AF65-F5344CB8AC3E}">
        <p14:creationId xmlns:p14="http://schemas.microsoft.com/office/powerpoint/2010/main" val="2536418989"/>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1991–2014E</a:t>
            </a:r>
          </a:p>
        </p:txBody>
      </p:sp>
      <p:sp>
        <p:nvSpPr>
          <p:cNvPr id="14339" name="Text Box 5"/>
          <p:cNvSpPr txBox="1">
            <a:spLocks noChangeArrowheads="1"/>
          </p:cNvSpPr>
          <p:nvPr/>
        </p:nvSpPr>
        <p:spPr bwMode="auto">
          <a:xfrm>
            <a:off x="812037" y="1138238"/>
            <a:ext cx="2374900" cy="225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10.3%</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2014</a:t>
            </a:r>
            <a:r>
              <a:rPr lang="en-US" sz="1300" dirty="0">
                <a:solidFill>
                  <a:srgbClr val="000000"/>
                </a:solidFill>
              </a:rPr>
              <a:t>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7.6%</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7.7% ROAS through 2014:Q2,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1132960995"/>
              </p:ext>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8040396" name="Chart" r:id="rId5" imgW="3493653" imgH="2023318" progId="MSGraph.Chart.8">
                  <p:embed followColorScheme="full"/>
                </p:oleObj>
              </mc:Choice>
              <mc:Fallback>
                <p:oleObj name="Chart" r:id="rId5" imgW="3493653" imgH="2023318"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10130" y="1123947"/>
            <a:ext cx="1679713" cy="1176338"/>
          </a:xfrm>
          <a:prstGeom prst="wedgeRectCallout">
            <a:avLst>
              <a:gd name="adj1" fmla="val 54966"/>
              <a:gd name="adj2" fmla="val 9192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rose strongly (+81.9%) in 2013 vs. 2012 on lower cats, capital gains</a:t>
            </a:r>
            <a:endParaRPr lang="en-US" sz="1400" b="1" dirty="0">
              <a:solidFill>
                <a:srgbClr val="000000"/>
              </a:solidFill>
            </a:endParaRPr>
          </a:p>
        </p:txBody>
      </p:sp>
      <p:sp>
        <p:nvSpPr>
          <p:cNvPr id="2" name="TextBox 1"/>
          <p:cNvSpPr txBox="1"/>
          <p:nvPr/>
        </p:nvSpPr>
        <p:spPr>
          <a:xfrm>
            <a:off x="96398" y="1387476"/>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6705137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Workers Comp: 10-Year Average RNW </a:t>
            </a:r>
            <a:br>
              <a:rPr lang="en-US" altLang="en-US" smtClean="0">
                <a:latin typeface="Arial" panose="020B0604020202020204" pitchFamily="34" charset="0"/>
              </a:rPr>
            </a:br>
            <a:r>
              <a:rPr lang="en-US" altLang="en-US" smtClean="0">
                <a:latin typeface="Arial" panose="020B0604020202020204" pitchFamily="34" charset="0"/>
              </a:rPr>
              <a:t>NJ &amp; Nearby States</a:t>
            </a:r>
          </a:p>
        </p:txBody>
      </p:sp>
      <p:graphicFrame>
        <p:nvGraphicFramePr>
          <p:cNvPr id="33795" name="Object 3"/>
          <p:cNvGraphicFramePr>
            <a:graphicFrameLocks noGrp="1" noChangeAspect="1"/>
          </p:cNvGraphicFramePr>
          <p:nvPr>
            <p:ph type="chart" idx="1"/>
          </p:nvPr>
        </p:nvGraphicFramePr>
        <p:xfrm>
          <a:off x="325438" y="1670050"/>
          <a:ext cx="8842375" cy="4730750"/>
        </p:xfrm>
        <a:graphic>
          <a:graphicData uri="http://schemas.openxmlformats.org/presentationml/2006/ole">
            <mc:AlternateContent xmlns:mc="http://schemas.openxmlformats.org/markup-compatibility/2006">
              <mc:Choice xmlns:v="urn:schemas-microsoft-com:vml" Requires="v">
                <p:oleObj spid="_x0000_s28192782"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325438" y="1670050"/>
                        <a:ext cx="88423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Rectangle 4"/>
          <p:cNvSpPr>
            <a:spLocks noChangeArrowheads="1"/>
          </p:cNvSpPr>
          <p:nvPr/>
        </p:nvSpPr>
        <p:spPr bwMode="auto">
          <a:xfrm>
            <a:off x="609600" y="627538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NAIC, Insurance Information Institute</a:t>
            </a:r>
          </a:p>
        </p:txBody>
      </p:sp>
      <p:sp>
        <p:nvSpPr>
          <p:cNvPr id="3379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1276350" y="1343025"/>
            <a:ext cx="2232025" cy="1304925"/>
          </a:xfrm>
          <a:prstGeom prst="wedgeRectCallout">
            <a:avLst>
              <a:gd name="adj1" fmla="val -72713"/>
              <a:gd name="adj2" fmla="val 32505"/>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New Jersey Workers Comp profitability is below the US average and regional average</a:t>
            </a:r>
          </a:p>
        </p:txBody>
      </p:sp>
    </p:spTree>
    <p:extLst>
      <p:ext uri="{BB962C8B-B14F-4D97-AF65-F5344CB8AC3E}">
        <p14:creationId xmlns:p14="http://schemas.microsoft.com/office/powerpoint/2010/main" val="410550519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E8B3EE6-78C8-41EF-B961-5A45655D2C8F}" type="slidenum">
              <a:rPr lang="en-US" altLang="en-US" sz="900"/>
              <a:pPr algn="r">
                <a:lnSpc>
                  <a:spcPct val="85000"/>
                </a:lnSpc>
                <a:spcBef>
                  <a:spcPct val="20000"/>
                </a:spcBef>
                <a:buClrTx/>
                <a:buFontTx/>
                <a:buNone/>
              </a:pPr>
              <a:t>31</a:t>
            </a:fld>
            <a:endParaRPr lang="en-US" altLang="en-US" sz="900"/>
          </a:p>
        </p:txBody>
      </p:sp>
      <p:sp>
        <p:nvSpPr>
          <p:cNvPr id="35843" name="Rectangle 2"/>
          <p:cNvSpPr>
            <a:spLocks noGrp="1" noChangeArrowheads="1"/>
          </p:cNvSpPr>
          <p:nvPr>
            <p:ph type="title" idx="4294967295"/>
          </p:nvPr>
        </p:nvSpPr>
        <p:spPr/>
        <p:txBody>
          <a:bodyPr/>
          <a:lstStyle/>
          <a:p>
            <a:r>
              <a:rPr lang="en-US" altLang="en-US" smtClean="0">
                <a:latin typeface="Arial" panose="020B0604020202020204" pitchFamily="34" charset="0"/>
              </a:rPr>
              <a:t>All Lines DWP Growth: NJ vs. U.S., 2004-2013</a:t>
            </a:r>
          </a:p>
        </p:txBody>
      </p:sp>
      <p:sp>
        <p:nvSpPr>
          <p:cNvPr id="3584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8193806"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998913" y="136048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NJ: 1.8%</a:t>
            </a:r>
          </a:p>
        </p:txBody>
      </p:sp>
    </p:spTree>
    <p:extLst>
      <p:ext uri="{BB962C8B-B14F-4D97-AF65-F5344CB8AC3E}">
        <p14:creationId xmlns:p14="http://schemas.microsoft.com/office/powerpoint/2010/main" val="34390194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778E470-6EAF-4B09-8061-5E57BD60B919}" type="slidenum">
              <a:rPr lang="en-US" altLang="en-US" sz="900"/>
              <a:pPr algn="r">
                <a:lnSpc>
                  <a:spcPct val="85000"/>
                </a:lnSpc>
                <a:spcBef>
                  <a:spcPct val="20000"/>
                </a:spcBef>
                <a:buClrTx/>
                <a:buFontTx/>
                <a:buNone/>
              </a:pPr>
              <a:t>32</a:t>
            </a:fld>
            <a:endParaRPr lang="en-US" altLang="en-US" sz="900"/>
          </a:p>
        </p:txBody>
      </p:sp>
      <p:sp>
        <p:nvSpPr>
          <p:cNvPr id="37891" name="Rectangle 2"/>
          <p:cNvSpPr>
            <a:spLocks noGrp="1" noChangeArrowheads="1"/>
          </p:cNvSpPr>
          <p:nvPr>
            <p:ph type="title" idx="4294967295"/>
          </p:nvPr>
        </p:nvSpPr>
        <p:spPr/>
        <p:txBody>
          <a:bodyPr/>
          <a:lstStyle/>
          <a:p>
            <a:r>
              <a:rPr lang="en-US" altLang="en-US" smtClean="0">
                <a:latin typeface="Arial" panose="020B0604020202020204" pitchFamily="34" charset="0"/>
              </a:rPr>
              <a:t>Comm. Lines DWP Growth: NJ vs. U.S., 2004-2013</a:t>
            </a:r>
          </a:p>
        </p:txBody>
      </p:sp>
      <p:sp>
        <p:nvSpPr>
          <p:cNvPr id="3789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687513"/>
          <a:ext cx="8569325" cy="4579937"/>
        </p:xfrm>
        <a:graphic>
          <a:graphicData uri="http://schemas.openxmlformats.org/presentationml/2006/ole">
            <mc:AlternateContent xmlns:mc="http://schemas.openxmlformats.org/markup-compatibility/2006">
              <mc:Choice xmlns:v="urn:schemas-microsoft-com:vml" Requires="v">
                <p:oleObj spid="_x0000_s28194830"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687513"/>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5170488" y="1395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2.0%</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NJ: 1.5%</a:t>
            </a:r>
          </a:p>
        </p:txBody>
      </p:sp>
    </p:spTree>
    <p:extLst>
      <p:ext uri="{BB962C8B-B14F-4D97-AF65-F5344CB8AC3E}">
        <p14:creationId xmlns:p14="http://schemas.microsoft.com/office/powerpoint/2010/main" val="4171564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FF5295D-70D2-444D-8FD9-426FE9A55A2E}" type="slidenum">
              <a:rPr lang="en-US" altLang="en-US" sz="900"/>
              <a:pPr algn="r">
                <a:lnSpc>
                  <a:spcPct val="85000"/>
                </a:lnSpc>
                <a:spcBef>
                  <a:spcPct val="20000"/>
                </a:spcBef>
                <a:buClrTx/>
                <a:buFontTx/>
                <a:buNone/>
              </a:pPr>
              <a:t>33</a:t>
            </a:fld>
            <a:endParaRPr lang="en-US" altLang="en-US" sz="900"/>
          </a:p>
        </p:txBody>
      </p:sp>
      <p:sp>
        <p:nvSpPr>
          <p:cNvPr id="39939"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Personal Lines DWP Growth: NJ vs. U.S., 2004-2013</a:t>
            </a:r>
          </a:p>
        </p:txBody>
      </p:sp>
      <p:sp>
        <p:nvSpPr>
          <p:cNvPr id="3994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195854"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5170488" y="1395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NJ: 2.2%</a:t>
            </a:r>
          </a:p>
        </p:txBody>
      </p:sp>
    </p:spTree>
    <p:extLst>
      <p:ext uri="{BB962C8B-B14F-4D97-AF65-F5344CB8AC3E}">
        <p14:creationId xmlns:p14="http://schemas.microsoft.com/office/powerpoint/2010/main" val="6257792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1DE8A6E-6E7D-499A-99B4-CEBDD5E78A7B}" type="slidenum">
              <a:rPr lang="en-US" altLang="en-US" sz="900"/>
              <a:pPr algn="r">
                <a:lnSpc>
                  <a:spcPct val="85000"/>
                </a:lnSpc>
                <a:spcBef>
                  <a:spcPct val="20000"/>
                </a:spcBef>
                <a:buClrTx/>
                <a:buFontTx/>
                <a:buNone/>
              </a:pPr>
              <a:t>34</a:t>
            </a:fld>
            <a:endParaRPr lang="en-US" altLang="en-US" sz="900"/>
          </a:p>
        </p:txBody>
      </p:sp>
      <p:sp>
        <p:nvSpPr>
          <p:cNvPr id="41987"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Private Passenger Auto DWP Growth: </a:t>
            </a:r>
            <a:br>
              <a:rPr lang="en-US" altLang="en-US" smtClean="0">
                <a:latin typeface="Arial" panose="020B0604020202020204" pitchFamily="34" charset="0"/>
              </a:rPr>
            </a:br>
            <a:r>
              <a:rPr lang="en-US" altLang="en-US" smtClean="0">
                <a:latin typeface="Arial" panose="020B0604020202020204" pitchFamily="34" charset="0"/>
              </a:rPr>
              <a:t>NJ vs. U.S., 2004-2013</a:t>
            </a:r>
          </a:p>
        </p:txBody>
      </p:sp>
      <p:sp>
        <p:nvSpPr>
          <p:cNvPr id="4198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569325" cy="4887912"/>
        </p:xfrm>
        <a:graphic>
          <a:graphicData uri="http://schemas.openxmlformats.org/presentationml/2006/ole">
            <mc:AlternateContent xmlns:mc="http://schemas.openxmlformats.org/markup-compatibility/2006">
              <mc:Choice xmlns:v="urn:schemas-microsoft-com:vml" Requires="v">
                <p:oleObj spid="_x0000_s28196878"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88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2616200" y="13604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NJ: 1.2%</a:t>
            </a:r>
          </a:p>
        </p:txBody>
      </p:sp>
    </p:spTree>
    <p:extLst>
      <p:ext uri="{BB962C8B-B14F-4D97-AF65-F5344CB8AC3E}">
        <p14:creationId xmlns:p14="http://schemas.microsoft.com/office/powerpoint/2010/main" val="227571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26F17D39-9774-4B9E-9F4D-2511262F4B66}" type="slidenum">
              <a:rPr lang="en-US" altLang="en-US" sz="900"/>
              <a:pPr algn="r">
                <a:lnSpc>
                  <a:spcPct val="85000"/>
                </a:lnSpc>
                <a:spcBef>
                  <a:spcPct val="20000"/>
                </a:spcBef>
                <a:buClrTx/>
                <a:buFontTx/>
                <a:buNone/>
              </a:pPr>
              <a:t>35</a:t>
            </a:fld>
            <a:endParaRPr lang="en-US" altLang="en-US" sz="900"/>
          </a:p>
        </p:txBody>
      </p:sp>
      <p:sp>
        <p:nvSpPr>
          <p:cNvPr id="44035"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Homeowner’s MP DWP Growth: NJ vs. U.S., 2004-2013</a:t>
            </a:r>
          </a:p>
        </p:txBody>
      </p:sp>
      <p:sp>
        <p:nvSpPr>
          <p:cNvPr id="4403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197902"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5170488" y="1395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5.4%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NJ: 6.1%</a:t>
            </a:r>
          </a:p>
        </p:txBody>
      </p:sp>
    </p:spTree>
    <p:extLst>
      <p:ext uri="{BB962C8B-B14F-4D97-AF65-F5344CB8AC3E}">
        <p14:creationId xmlns:p14="http://schemas.microsoft.com/office/powerpoint/2010/main" val="3184042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36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36</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2000–2014</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365061444"/>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050633" name="Chart" r:id="rId4" imgW="3371733" imgH="1455559" progId="MSGraph.Chart.8">
                  <p:embed followColorScheme="full"/>
                </p:oleObj>
              </mc:Choice>
              <mc:Fallback>
                <p:oleObj name="Chart" r:id="rId4" imgW="3371733" imgH="1455559"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*2014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1255853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439"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39</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Mar.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1921697586"/>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051658" name="Chart" r:id="rId5" imgW="5562513" imgH="2920906" progId="MSGraph.Chart.8">
                  <p:embed followColorScheme="full"/>
                </p:oleObj>
              </mc:Choice>
              <mc:Fallback>
                <p:oleObj name="Chart" r:id="rId5" imgW="5562513" imgH="2920906"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39</a:t>
            </a:fld>
            <a:endParaRPr lang="en-US"/>
          </a:p>
        </p:txBody>
      </p:sp>
      <p:sp>
        <p:nvSpPr>
          <p:cNvPr id="14" name="Rectangle 7"/>
          <p:cNvSpPr>
            <a:spLocks noChangeArrowheads="1"/>
          </p:cNvSpPr>
          <p:nvPr/>
        </p:nvSpPr>
        <p:spPr bwMode="grayWhite">
          <a:xfrm>
            <a:off x="8071337" y="364776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0380844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831148654"/>
              </p:ext>
            </p:extLst>
          </p:nvPr>
        </p:nvGraphicFramePr>
        <p:xfrm>
          <a:off x="-88901" y="1200150"/>
          <a:ext cx="8915401" cy="5889625"/>
        </p:xfrm>
        <a:graphic>
          <a:graphicData uri="http://schemas.openxmlformats.org/presentationml/2006/ole">
            <mc:AlternateContent xmlns:mc="http://schemas.openxmlformats.org/markup-compatibility/2006">
              <mc:Choice xmlns:v="urn:schemas-microsoft-com:vml" Requires="v">
                <p:oleObj spid="_x0000_s28041420" name="Chart" r:id="rId5" imgW="3303075" imgH="2202041" progId="MSGraph.Chart.8">
                  <p:embed followColorScheme="full"/>
                </p:oleObj>
              </mc:Choice>
              <mc:Fallback>
                <p:oleObj name="Chart" r:id="rId5" imgW="3303075" imgH="2202041" progId="MSGraph.Chart.8">
                  <p:embed followColorScheme="full"/>
                  <p:pic>
                    <p:nvPicPr>
                      <p:cNvPr id="0" name=""/>
                      <p:cNvPicPr>
                        <a:picLocks noChangeAspect="1" noChangeArrowheads="1"/>
                      </p:cNvPicPr>
                      <p:nvPr/>
                    </p:nvPicPr>
                    <p:blipFill>
                      <a:blip r:embed="rId6"/>
                      <a:srcRect/>
                      <a:stretch>
                        <a:fillRect/>
                      </a:stretch>
                    </p:blipFill>
                    <p:spPr bwMode="auto">
                      <a:xfrm>
                        <a:off x="-88901"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2014:Q3*</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pPr fontAlgn="base">
              <a:spcBef>
                <a:spcPct val="0"/>
              </a:spcBef>
              <a:spcAft>
                <a:spcPct val="0"/>
              </a:spcAft>
            </a:pPr>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36065"/>
              <a:gd name="adj2" fmla="val 245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513439" y="2163763"/>
            <a:ext cx="1422400" cy="381000"/>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786218" y="5168745"/>
            <a:ext cx="1447800" cy="381000"/>
          </a:xfrm>
          <a:prstGeom prst="wedgeRectCallout">
            <a:avLst>
              <a:gd name="adj1" fmla="val -51572"/>
              <a:gd name="adj2" fmla="val -1222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463334" y="5176682"/>
            <a:ext cx="1447800" cy="381000"/>
          </a:xfrm>
          <a:prstGeom prst="wedgeRectCallout">
            <a:avLst>
              <a:gd name="adj1" fmla="val -60529"/>
              <a:gd name="adj2" fmla="val -2148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388036" y="5136279"/>
            <a:ext cx="1600200" cy="381000"/>
          </a:xfrm>
          <a:prstGeom prst="wedgeRectCallout">
            <a:avLst>
              <a:gd name="adj1" fmla="val -63227"/>
              <a:gd name="adj2" fmla="val -17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550988" y="2055813"/>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10 Years</a:t>
            </a:r>
          </a:p>
        </p:txBody>
      </p:sp>
      <p:sp>
        <p:nvSpPr>
          <p:cNvPr id="16405" name="AutoShape 22"/>
          <p:cNvSpPr>
            <a:spLocks noChangeArrowheads="1"/>
          </p:cNvSpPr>
          <p:nvPr/>
        </p:nvSpPr>
        <p:spPr bwMode="auto">
          <a:xfrm rot="937132">
            <a:off x="3584575"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10 Years</a:t>
            </a:r>
          </a:p>
        </p:txBody>
      </p:sp>
      <p:sp>
        <p:nvSpPr>
          <p:cNvPr id="16406" name="AutoShape 23"/>
          <p:cNvSpPr>
            <a:spLocks noChangeArrowheads="1"/>
          </p:cNvSpPr>
          <p:nvPr/>
        </p:nvSpPr>
        <p:spPr bwMode="auto">
          <a:xfrm>
            <a:off x="5586413" y="287496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9 Years</a:t>
            </a:r>
          </a:p>
        </p:txBody>
      </p:sp>
      <p:sp>
        <p:nvSpPr>
          <p:cNvPr id="16407"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453175" y="2784142"/>
            <a:ext cx="879475" cy="495634"/>
          </a:xfrm>
          <a:prstGeom prst="wedgeRectCallout">
            <a:avLst>
              <a:gd name="adj1" fmla="val 52204"/>
              <a:gd name="adj2" fmla="val 10329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2013 10.4%</a:t>
            </a:r>
            <a:endParaRPr lang="en-US" sz="1600" b="1" dirty="0">
              <a:solidFill>
                <a:srgbClr val="FFFFFF"/>
              </a:solidFill>
              <a:latin typeface="Arial" charset="0"/>
              <a:cs typeface="Arial" charset="0"/>
            </a:endParaRPr>
          </a:p>
        </p:txBody>
      </p:sp>
      <p:sp>
        <p:nvSpPr>
          <p:cNvPr id="19" name="AutoShape 8"/>
          <p:cNvSpPr>
            <a:spLocks noChangeArrowheads="1"/>
          </p:cNvSpPr>
          <p:nvPr/>
        </p:nvSpPr>
        <p:spPr bwMode="blackWhite">
          <a:xfrm>
            <a:off x="7779450" y="4512863"/>
            <a:ext cx="1106399" cy="480081"/>
          </a:xfrm>
          <a:prstGeom prst="wedgeRectCallout">
            <a:avLst>
              <a:gd name="adj1" fmla="val 19973"/>
              <a:gd name="adj2" fmla="val -1339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2014:Q3 7.6%</a:t>
            </a:r>
            <a:endParaRPr lang="en-US" sz="16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50017508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Book Yield on Property/Casualty Insurance Invested Assets, 2007–2016F</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4158395456"/>
              </p:ext>
            </p:extLst>
          </p:nvPr>
        </p:nvGraphicFramePr>
        <p:xfrm>
          <a:off x="225893" y="1432994"/>
          <a:ext cx="8451850" cy="3663950"/>
        </p:xfrm>
        <a:graphic>
          <a:graphicData uri="http://schemas.openxmlformats.org/presentationml/2006/ole">
            <mc:AlternateContent xmlns:mc="http://schemas.openxmlformats.org/markup-compatibility/2006">
              <mc:Choice xmlns:v="urn:schemas-microsoft-com:vml" Requires="v">
                <p:oleObj spid="_x0000_s28052681" name="Chart" r:id="rId4" imgW="3367988" imgH="1463040" progId="MSGraph.Chart.8">
                  <p:embed followColorScheme="full"/>
                </p:oleObj>
              </mc:Choice>
              <mc:Fallback>
                <p:oleObj name="Chart" r:id="rId4" imgW="3367988" imgH="1463040" progId="MSGraph.Chart.8">
                  <p:embed followColorScheme="full"/>
                  <p:pic>
                    <p:nvPicPr>
                      <p:cNvPr id="0" name=""/>
                      <p:cNvPicPr>
                        <a:picLocks noChangeArrowheads="1"/>
                      </p:cNvPicPr>
                      <p:nvPr/>
                    </p:nvPicPr>
                    <p:blipFill>
                      <a:blip r:embed="rId5"/>
                      <a:srcRect/>
                      <a:stretch>
                        <a:fillRect/>
                      </a:stretch>
                    </p:blipFill>
                    <p:spPr bwMode="auto">
                      <a:xfrm>
                        <a:off x="225893" y="143299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47663" y="5142406"/>
            <a:ext cx="8330080" cy="14644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yield on invested assets continues to decline as returns on maturing bonds generally still exceed new money yields.  The end of the Fed’s QE program in Oct. 2014 should allow some increase in longer maturities while short term interest rate increases are unlikely until mid-to-late 2015</a:t>
            </a:r>
            <a:endParaRPr lang="en-US" sz="2000" b="1" dirty="0">
              <a:solidFill>
                <a:srgbClr val="FFFFFF"/>
              </a:solidFill>
            </a:endParaRP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Conning.</a:t>
            </a:r>
            <a:endParaRPr lang="en-US" sz="1100" dirty="0"/>
          </a:p>
        </p:txBody>
      </p:sp>
      <p:sp>
        <p:nvSpPr>
          <p:cNvPr id="58374" name="Rectangle 6"/>
          <p:cNvSpPr>
            <a:spLocks noChangeArrowheads="1"/>
          </p:cNvSpPr>
          <p:nvPr/>
        </p:nvSpPr>
        <p:spPr bwMode="black">
          <a:xfrm>
            <a:off x="347663" y="1138233"/>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4643437" y="1432994"/>
            <a:ext cx="2857500" cy="1127306"/>
          </a:xfrm>
          <a:prstGeom prst="wedgeRectCallout">
            <a:avLst>
              <a:gd name="adj1" fmla="val 20062"/>
              <a:gd name="adj2" fmla="val 148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pitchFamily="34" charset="0"/>
                <a:cs typeface="+mn-cs"/>
              </a:rPr>
              <a:t>Book yield in 2014 is down 114 BP from pre-crisis levels</a:t>
            </a:r>
            <a:endParaRPr lang="en-US" sz="2000" b="1" dirty="0">
              <a:solidFill>
                <a:schemeClr val="bg1"/>
              </a:solidFill>
              <a:latin typeface="Arial" pitchFamily="34" charset="0"/>
              <a:cs typeface="+mn-cs"/>
            </a:endParaRPr>
          </a:p>
        </p:txBody>
      </p:sp>
    </p:spTree>
    <p:extLst>
      <p:ext uri="{BB962C8B-B14F-4D97-AF65-F5344CB8AC3E}">
        <p14:creationId xmlns:p14="http://schemas.microsoft.com/office/powerpoint/2010/main" val="1567191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41</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1233783902"/>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053708"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88208" y="5594897"/>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 Full Normalization of Interest Rates Is Unlikely Until 2018 or Later, More than a Decade After the Onset of the Financial Crisis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1" y="6491734"/>
            <a:ext cx="8601075"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Federal Reserve Board of Governors (historical); Blue Chip Economic Indicators (4/15 for 2015 and 2016; for 2017-2021 3/15 issue); Insurance Info. Institute. </a:t>
            </a:r>
            <a:endParaRPr lang="en-US" sz="1100" dirty="0"/>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3-Month Treasury</a:t>
            </a:r>
            <a:endParaRPr lang="en-US" sz="2400" b="1" u="sng" dirty="0">
              <a:solidFill>
                <a:srgbClr val="225A7A"/>
              </a:solidFill>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10-Year Treasury</a:t>
            </a:r>
            <a:endParaRPr lang="en-US" sz="2400" b="1" u="sng" dirty="0">
              <a:solidFill>
                <a:srgbClr val="225A7A"/>
              </a:solidFill>
            </a:endParaRPr>
          </a:p>
        </p:txBody>
      </p:sp>
      <p:sp>
        <p:nvSpPr>
          <p:cNvPr id="17" name="AutoShape 38"/>
          <p:cNvSpPr>
            <a:spLocks noChangeArrowheads="1"/>
          </p:cNvSpPr>
          <p:nvPr/>
        </p:nvSpPr>
        <p:spPr bwMode="blackWhite">
          <a:xfrm>
            <a:off x="662683" y="1903958"/>
            <a:ext cx="1672478" cy="1956049"/>
          </a:xfrm>
          <a:prstGeom prst="wedgeRectCallout">
            <a:avLst>
              <a:gd name="adj1" fmla="val 56277"/>
              <a:gd name="adj2" fmla="val 694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Fed is expected to begin raising short-term rates in mid-2015, but this timeline could easily slip to late 2015 or even 2016</a:t>
            </a:r>
            <a:endParaRPr lang="en-US" sz="1400" b="1" dirty="0">
              <a:solidFill>
                <a:schemeClr val="bg1"/>
              </a:solidFill>
            </a:endParaRPr>
          </a:p>
        </p:txBody>
      </p:sp>
      <p:sp>
        <p:nvSpPr>
          <p:cNvPr id="18" name="AutoShape 38"/>
          <p:cNvSpPr>
            <a:spLocks noChangeArrowheads="1"/>
          </p:cNvSpPr>
          <p:nvPr/>
        </p:nvSpPr>
        <p:spPr bwMode="blackWhite">
          <a:xfrm>
            <a:off x="6742113" y="3615577"/>
            <a:ext cx="2306637" cy="1173941"/>
          </a:xfrm>
          <a:prstGeom prst="wedgeRectCallout">
            <a:avLst>
              <a:gd name="adj1" fmla="val -48380"/>
              <a:gd name="adj2" fmla="val -70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end of the Fed’s QE program in 2014 and a stronger economy have yet to push longer-term yields higher</a:t>
            </a:r>
            <a:endParaRPr lang="en-US" sz="1400" b="1" dirty="0">
              <a:solidFill>
                <a:schemeClr val="bg1"/>
              </a:solidFill>
            </a:endParaRPr>
          </a:p>
        </p:txBody>
      </p:sp>
    </p:spTree>
    <p:extLst>
      <p:ext uri="{BB962C8B-B14F-4D97-AF65-F5344CB8AC3E}">
        <p14:creationId xmlns:p14="http://schemas.microsoft.com/office/powerpoint/2010/main" val="316470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7"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42</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ext uri="{D42A27DB-BD31-4B8C-83A1-F6EECF244321}">
                <p14:modId xmlns:p14="http://schemas.microsoft.com/office/powerpoint/2010/main" val="4141529989"/>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054731" name="Chart" r:id="rId4" imgW="8296228" imgH="3819396" progId="MSGraph.Chart.8">
                  <p:embed followColorScheme="full"/>
                </p:oleObj>
              </mc:Choice>
              <mc:Fallback>
                <p:oleObj name="Chart" r:id="rId4" imgW="8296228" imgH="3819396"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4/15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9101021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43</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544913540"/>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055755" name="Chart" r:id="rId4" imgW="3447881" imgH="1508760" progId="MSGraph.Chart.8">
                  <p:embed followColorScheme="full"/>
                </p:oleObj>
              </mc:Choice>
              <mc:Fallback>
                <p:oleObj name="Chart" r:id="rId4" imgW="3447881" imgH="150876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Tree>
    <p:extLst>
      <p:ext uri="{BB962C8B-B14F-4D97-AF65-F5344CB8AC3E}">
        <p14:creationId xmlns:p14="http://schemas.microsoft.com/office/powerpoint/2010/main" val="4131428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44</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1990-2014:Q3</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16816416"/>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056778" name="Chart" r:id="rId4" imgW="3432901" imgH="1665039" progId="MSGraph.Chart.8">
                  <p:embed followColorScheme="full"/>
                </p:oleObj>
              </mc:Choice>
              <mc:Fallback>
                <p:oleObj name="Chart" r:id="rId4" imgW="3432901" imgH="1665039"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97774" y="1397607"/>
            <a:ext cx="694534"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710383"/>
          </a:xfrm>
          <a:prstGeom prst="wedgeRectCallout">
            <a:avLst>
              <a:gd name="adj1" fmla="val 53668"/>
              <a:gd name="adj2" fmla="val 810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28507877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1994–2014E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969267001"/>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7802" name="Chart" r:id="rId4" imgW="3371733" imgH="1455559" progId="MSGraph.Chart.8">
                  <p:embed followColorScheme="full"/>
                </p:oleObj>
              </mc:Choice>
              <mc:Fallback>
                <p:oleObj name="Chart" r:id="rId4" imgW="3371733" imgH="1455559"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Flat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5385"/>
              <a:gd name="adj2" fmla="val -967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461677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890350579"/>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089528" name="Chart" r:id="rId5" imgW="8258056" imgH="5534128" progId="MSGraph.Chart.8">
                  <p:embed followColorScheme="full"/>
                </p:oleObj>
              </mc:Choice>
              <mc:Fallback>
                <p:oleObj name="Chart" r:id="rId5" imgW="8258056" imgH="553412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April 9,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849185" y="4388057"/>
            <a:ext cx="772370" cy="542954"/>
          </a:xfrm>
          <a:prstGeom prst="wedgeRectCallout">
            <a:avLst>
              <a:gd name="adj1" fmla="val 24173"/>
              <a:gd name="adj2" fmla="val -2156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13.5%</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16424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47</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91515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48</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48</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49</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2006:Q4–2014:Q4E</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3656835506"/>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049614"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12/31/14 stood at a record high $675B (est.)</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337859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387960749"/>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042444" name="Chart" r:id="rId5" imgW="3303075" imgH="2202041" progId="MSGraph.Chart.8">
                  <p:embed followColorScheme="full"/>
                </p:oleObj>
              </mc:Choice>
              <mc:Fallback>
                <p:oleObj name="Chart" r:id="rId5" imgW="3303075" imgH="2202041"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2016F</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1503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00474" y="5168745"/>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48999" y="5176682"/>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059418" y="5136279"/>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27401"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157789" y="2989265"/>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 but that seems unlikely</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108761" y="2635252"/>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2013 10.4%</a:t>
            </a:r>
            <a:endParaRPr lang="en-US" b="1" dirty="0">
              <a:solidFill>
                <a:srgbClr val="FFFFFF"/>
              </a:solidFill>
            </a:endParaRPr>
          </a:p>
        </p:txBody>
      </p:sp>
      <p:sp>
        <p:nvSpPr>
          <p:cNvPr id="19" name="AutoShape 8"/>
          <p:cNvSpPr>
            <a:spLocks noChangeArrowheads="1"/>
          </p:cNvSpPr>
          <p:nvPr/>
        </p:nvSpPr>
        <p:spPr bwMode="blackWhite">
          <a:xfrm>
            <a:off x="7693112" y="4500487"/>
            <a:ext cx="1106399" cy="618801"/>
          </a:xfrm>
          <a:prstGeom prst="wedgeRectCallout">
            <a:avLst>
              <a:gd name="adj1" fmla="val -11604"/>
              <a:gd name="adj2" fmla="val -12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2014E 7.6%</a:t>
            </a:r>
            <a:endParaRPr lang="en-US" b="1" dirty="0">
              <a:solidFill>
                <a:srgbClr val="FFFFFF"/>
              </a:solidFill>
            </a:endParaRPr>
          </a:p>
        </p:txBody>
      </p:sp>
      <p:sp>
        <p:nvSpPr>
          <p:cNvPr id="20" name="AutoShape 8"/>
          <p:cNvSpPr>
            <a:spLocks noChangeArrowheads="1"/>
          </p:cNvSpPr>
          <p:nvPr/>
        </p:nvSpPr>
        <p:spPr bwMode="blackWhite">
          <a:xfrm>
            <a:off x="8057066" y="2781404"/>
            <a:ext cx="1106399" cy="618801"/>
          </a:xfrm>
          <a:prstGeom prst="wedgeRectCallout">
            <a:avLst>
              <a:gd name="adj1" fmla="val -3856"/>
              <a:gd name="adj2" fmla="val 1457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2015F=6.5%</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2016F=6.3%</a:t>
            </a:r>
            <a:endParaRPr lang="en-US" sz="1200" b="1" dirty="0">
              <a:solidFill>
                <a:srgbClr val="FFFFFF"/>
              </a:solidFill>
            </a:endParaRPr>
          </a:p>
        </p:txBody>
      </p:sp>
    </p:spTree>
    <p:custDataLst>
      <p:tags r:id="rId2"/>
    </p:custDataLst>
    <p:extLst>
      <p:ext uri="{BB962C8B-B14F-4D97-AF65-F5344CB8AC3E}">
        <p14:creationId xmlns:p14="http://schemas.microsoft.com/office/powerpoint/2010/main" val="95459431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89046999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467" name="Chart" r:id="rId4" imgW="3444136" imgH="1668780" progId="MSGraph.Chart.8">
                  <p:embed followColorScheme="full"/>
                </p:oleObj>
              </mc:Choice>
              <mc:Fallback>
                <p:oleObj name="Chart" r:id="rId4" imgW="3444136" imgH="1668780"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9/30/14,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165725"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9</a:t>
            </a:r>
            <a:r>
              <a:rPr lang="en-US" sz="1600" b="1" dirty="0" smtClean="0">
                <a:solidFill>
                  <a:schemeClr val="bg1"/>
                </a:solidFill>
              </a:rPr>
              <a:t>/30/14 </a:t>
            </a:r>
            <a:r>
              <a:rPr lang="en-US" sz="1600" b="1" dirty="0">
                <a:solidFill>
                  <a:schemeClr val="bg1"/>
                </a:solidFill>
              </a:rPr>
              <a:t>was </a:t>
            </a:r>
            <a:r>
              <a:rPr lang="en-US" sz="1600" b="1" dirty="0" smtClean="0">
                <a:solidFill>
                  <a:schemeClr val="bg1"/>
                </a:solidFill>
              </a:rPr>
              <a:t>a record $673.9, up 3.2% from $653.3 of 12/31/13, and up 53.6% ($234.5B)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553347870"/>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090548" name="Chart" r:id="rId4" imgW="8610629" imgH="4171796" progId="MSGraph.Chart.8">
                  <p:embed followColorScheme="full"/>
                </p:oleObj>
              </mc:Choice>
              <mc:Fallback>
                <p:oleObj name="Chart" r:id="rId4" imgW="8610629" imgH="4171796"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0.75:$</a:t>
            </a:r>
            <a:r>
              <a:rPr lang="en-US" b="1" dirty="0">
                <a:solidFill>
                  <a:srgbClr val="FFFFFF"/>
                </a:solidFill>
              </a:rPr>
              <a:t>1 as of</a:t>
            </a:r>
            <a:br>
              <a:rPr lang="en-US" b="1" dirty="0">
                <a:solidFill>
                  <a:srgbClr val="FFFFFF"/>
                </a:solidFill>
              </a:rPr>
            </a:br>
            <a:r>
              <a:rPr lang="en-US" b="1" dirty="0" smtClean="0">
                <a:solidFill>
                  <a:srgbClr val="FFFFFF"/>
                </a:solidFill>
              </a:rPr>
              <a:t>9/30/14,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9/30/14 </a:t>
            </a:r>
            <a:r>
              <a:rPr lang="en-US" sz="1600" b="1" dirty="0">
                <a:solidFill>
                  <a:schemeClr val="bg1"/>
                </a:solidFill>
              </a:rPr>
              <a:t>was </a:t>
            </a:r>
            <a:r>
              <a:rPr lang="en-US" sz="1600" b="1" dirty="0" smtClean="0">
                <a:solidFill>
                  <a:schemeClr val="bg1"/>
                </a:solidFill>
              </a:rPr>
              <a:t>$0.75:$1,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80436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Acquisitions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75634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1971-2014:Q3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data by Insurance Information Institute.</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2684455392"/>
              </p:ext>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68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54</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54</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59846"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8196"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870"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1893"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3122613" y="1344613"/>
            <a:ext cx="3683000"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04524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1997-2014</a:t>
            </a:r>
          </a:p>
        </p:txBody>
      </p:sp>
      <p:graphicFrame>
        <p:nvGraphicFramePr>
          <p:cNvPr id="10243" name="Content Placeholder 9"/>
          <p:cNvGraphicFramePr>
            <a:graphicFrameLocks noGrp="1"/>
          </p:cNvGraphicFramePr>
          <p:nvPr>
            <p:ph idx="1"/>
          </p:nvPr>
        </p:nvGraphicFramePr>
        <p:xfrm>
          <a:off x="444500" y="1597025"/>
          <a:ext cx="8255000" cy="3767138"/>
        </p:xfrm>
        <a:graphic>
          <a:graphicData uri="http://schemas.openxmlformats.org/presentationml/2006/ole">
            <mc:AlternateContent xmlns:mc="http://schemas.openxmlformats.org/markup-compatibility/2006">
              <mc:Choice xmlns:v="urn:schemas-microsoft-com:vml" Requires="v">
                <p:oleObj spid="_x0000_s28062918" name="Chart" r:id="rId4" imgW="8266892" imgH="3773751" progId="Excel.Chart.8">
                  <p:embed/>
                </p:oleObj>
              </mc:Choice>
              <mc:Fallback>
                <p:oleObj name="Chart" r:id="rId4" imgW="8266892" imgH="3773751"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1597025"/>
                        <a:ext cx="82550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58</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2014 Has Seen the Largest Cat Bond Ever - $1.5 Billion (Florida Citizens). Bond Issuance Set a Record.</a:t>
            </a:r>
          </a:p>
        </p:txBody>
      </p:sp>
      <p:sp>
        <p:nvSpPr>
          <p:cNvPr id="10249" name="TextBox 2"/>
          <p:cNvSpPr txBox="1">
            <a:spLocks noChangeArrowheads="1"/>
          </p:cNvSpPr>
          <p:nvPr/>
        </p:nvSpPr>
        <p:spPr bwMode="auto">
          <a:xfrm>
            <a:off x="574675" y="6149975"/>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276971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panose="020B0604020202020204" pitchFamily="34" charset="0"/>
              </a:rPr>
              <a:t>Largest Sponsors of </a:t>
            </a:r>
            <a:r>
              <a:rPr lang="en-US" altLang="en-US" dirty="0" smtClean="0">
                <a:latin typeface="Arial" panose="020B0604020202020204" pitchFamily="34" charset="0"/>
              </a:rPr>
              <a:t>ILS, Year-End 2014</a:t>
            </a:r>
          </a:p>
        </p:txBody>
      </p:sp>
      <p:graphicFrame>
        <p:nvGraphicFramePr>
          <p:cNvPr id="11267" name="Content Placeholder 8"/>
          <p:cNvGraphicFramePr>
            <a:graphicFrameLocks noGrp="1"/>
          </p:cNvGraphicFramePr>
          <p:nvPr>
            <p:ph idx="1"/>
          </p:nvPr>
        </p:nvGraphicFramePr>
        <p:xfrm>
          <a:off x="396875" y="1171575"/>
          <a:ext cx="8255000" cy="4457700"/>
        </p:xfrm>
        <a:graphic>
          <a:graphicData uri="http://schemas.openxmlformats.org/presentationml/2006/ole">
            <mc:AlternateContent xmlns:mc="http://schemas.openxmlformats.org/markup-compatibility/2006">
              <mc:Choice xmlns:v="urn:schemas-microsoft-com:vml" Requires="v">
                <p:oleObj spid="_x0000_s28063941" name="Chart" r:id="rId4" imgW="8260796" imgH="4462659" progId="Excel.Chart.8">
                  <p:embed/>
                </p:oleObj>
              </mc:Choice>
              <mc:Fallback>
                <p:oleObj name="Chart" r:id="rId4" imgW="8260796" imgH="4462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71575"/>
                        <a:ext cx="8255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59</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Two of the Largest ILS Issuers Are Government-Sponsored Insurers. Nine Government-Related Insurers Have $4.6 Billion in Outstanding Securities.</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spTree>
    <p:extLst>
      <p:ext uri="{BB962C8B-B14F-4D97-AF65-F5344CB8AC3E}">
        <p14:creationId xmlns:p14="http://schemas.microsoft.com/office/powerpoint/2010/main" val="28200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6</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1987–2014E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2014.  2014 figure is through Q3:2014.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1465918121"/>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043468" name="Chart" r:id="rId4" imgW="3440391" imgH="1840438" progId="MSGraph.Chart.8">
                  <p:embed followColorScheme="full"/>
                </p:oleObj>
              </mc:Choice>
              <mc:Fallback>
                <p:oleObj name="Chart" r:id="rId4" imgW="3440391" imgH="1840438"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4157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7543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88106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689109"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8294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42675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99362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66870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389257" y="4184467"/>
            <a:ext cx="1314450" cy="292100"/>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8099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649334" y="377850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53765" y="3539176"/>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181092" y="293439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505758" y="223568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14068"/>
              <a:gd name="adj2" fmla="val 2634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468312" y="3338840"/>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75973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900" y="0"/>
            <a:ext cx="8229600" cy="1069975"/>
          </a:xfrm>
        </p:spPr>
        <p:txBody>
          <a:bodyPr/>
          <a:lstStyle/>
          <a:p>
            <a:r>
              <a:rPr lang="en-US" altLang="en-US" dirty="0" smtClean="0">
                <a:latin typeface="Arial "/>
              </a:rPr>
              <a:t>Reinsurance Pricing: Change in Rate on Line for Cat Business</a:t>
            </a:r>
          </a:p>
        </p:txBody>
      </p:sp>
      <p:sp>
        <p:nvSpPr>
          <p:cNvPr id="1229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reflects change through June 30 from prior year end. 2015 is for January 1 renewals..</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Guy Carpenter; Insurance Information Institute.</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Catastrophe Prices Fell 11 Percent on January 1 Renewals, Driven by Emergence of New Capital, Mild Catastrophe Losses.</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12295" name="TextBox 2"/>
          <p:cNvSpPr txBox="1">
            <a:spLocks noChangeArrowheads="1"/>
          </p:cNvSpPr>
          <p:nvPr/>
        </p:nvSpPr>
        <p:spPr bwMode="auto">
          <a:xfrm>
            <a:off x="3355975" y="1030288"/>
            <a:ext cx="568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dirty="0" smtClean="0">
                <a:solidFill>
                  <a:srgbClr val="000000"/>
                </a:solidFill>
              </a:rPr>
              <a:t>76%</a:t>
            </a:r>
          </a:p>
        </p:txBody>
      </p:sp>
      <p:sp>
        <p:nvSpPr>
          <p:cNvPr id="7" name="Pentagon 6"/>
          <p:cNvSpPr/>
          <p:nvPr/>
        </p:nvSpPr>
        <p:spPr>
          <a:xfrm>
            <a:off x="3087781" y="1509464"/>
            <a:ext cx="636494" cy="229095"/>
          </a:xfrm>
          <a:prstGeom prst="homePlate">
            <a:avLst/>
          </a:prstGeom>
          <a:solidFill>
            <a:schemeClr val="accent2"/>
          </a:solidFill>
          <a:ln>
            <a:solidFill>
              <a:schemeClr val="accent2"/>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6801"/>
              </a:solidFill>
            </a:endParaRPr>
          </a:p>
        </p:txBody>
      </p:sp>
      <p:sp>
        <p:nvSpPr>
          <p:cNvPr id="6" name="AutoShape 14"/>
          <p:cNvSpPr>
            <a:spLocks noChangeArrowheads="1"/>
          </p:cNvSpPr>
          <p:nvPr/>
        </p:nvSpPr>
        <p:spPr bwMode="blackWhite">
          <a:xfrm>
            <a:off x="7462838" y="752475"/>
            <a:ext cx="1409700" cy="1743075"/>
          </a:xfrm>
          <a:prstGeom prst="wedgeRectCallout">
            <a:avLst>
              <a:gd name="adj1" fmla="val 6931"/>
              <a:gd name="adj2" fmla="val 117764"/>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Alternative Capital, Low Levels of Catastrophe Drive Rates Down. </a:t>
            </a:r>
          </a:p>
        </p:txBody>
      </p:sp>
    </p:spTree>
    <p:extLst>
      <p:ext uri="{BB962C8B-B14F-4D97-AF65-F5344CB8AC3E}">
        <p14:creationId xmlns:p14="http://schemas.microsoft.com/office/powerpoint/2010/main" val="946749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88900" y="0"/>
            <a:ext cx="8229600" cy="1069975"/>
          </a:xfrm>
        </p:spPr>
        <p:txBody>
          <a:bodyPr/>
          <a:lstStyle/>
          <a:p>
            <a:r>
              <a:rPr lang="en-US" altLang="en-US" dirty="0" smtClean="0">
                <a:latin typeface="Arial "/>
              </a:rPr>
              <a:t>ILS Issuance by Trigger</a:t>
            </a:r>
          </a:p>
        </p:txBody>
      </p:sp>
      <p:sp>
        <p:nvSpPr>
          <p:cNvPr id="13315"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graphicFrame>
        <p:nvGraphicFramePr>
          <p:cNvPr id="13316" name="Chart 9"/>
          <p:cNvGraphicFramePr>
            <a:graphicFrameLocks/>
          </p:cNvGraphicFramePr>
          <p:nvPr/>
        </p:nvGraphicFramePr>
        <p:xfrm>
          <a:off x="4125913" y="1524000"/>
          <a:ext cx="4154487" cy="4043363"/>
        </p:xfrm>
        <a:graphic>
          <a:graphicData uri="http://schemas.openxmlformats.org/presentationml/2006/ole">
            <mc:AlternateContent xmlns:mc="http://schemas.openxmlformats.org/markup-compatibility/2006">
              <mc:Choice xmlns:v="urn:schemas-microsoft-com:vml" Requires="v">
                <p:oleObj spid="_x0000_s28065160" name="Chart" r:id="rId4" imgW="4163929" imgH="4048095" progId="Excel.Chart.8">
                  <p:embed/>
                </p:oleObj>
              </mc:Choice>
              <mc:Fallback>
                <p:oleObj name="Chart" r:id="rId4" imgW="4163929" imgH="404809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3" y="1524000"/>
                        <a:ext cx="415448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7" name="Chart 6"/>
          <p:cNvGraphicFramePr>
            <a:graphicFrameLocks/>
          </p:cNvGraphicFramePr>
          <p:nvPr/>
        </p:nvGraphicFramePr>
        <p:xfrm>
          <a:off x="682625" y="1511300"/>
          <a:ext cx="4154488" cy="4041775"/>
        </p:xfrm>
        <a:graphic>
          <a:graphicData uri="http://schemas.openxmlformats.org/presentationml/2006/ole">
            <mc:AlternateContent xmlns:mc="http://schemas.openxmlformats.org/markup-compatibility/2006">
              <mc:Choice xmlns:v="urn:schemas-microsoft-com:vml" Requires="v">
                <p:oleObj spid="_x0000_s28065161" name="Chart" r:id="rId7" imgW="4163929" imgH="4048095" progId="Excel.Chart.8">
                  <p:embed/>
                </p:oleObj>
              </mc:Choice>
              <mc:Fallback>
                <p:oleObj name="Chart" r:id="rId7" imgW="4163929" imgH="404809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5" y="1511300"/>
                        <a:ext cx="4154488" cy="404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blackWhite">
          <a:xfrm>
            <a:off x="403225"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Terms Are Shifting Away From ‘Objective’ Triggers (Favored by Investors) Toward Indemnity Trigger (Favored by Insurers).</a:t>
            </a:r>
          </a:p>
        </p:txBody>
      </p:sp>
    </p:spTree>
    <p:extLst>
      <p:ext uri="{BB962C8B-B14F-4D97-AF65-F5344CB8AC3E}">
        <p14:creationId xmlns:p14="http://schemas.microsoft.com/office/powerpoint/2010/main" val="2666628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Wind-Exposed Risk Premium* 2010:Q1 to 2014: Q1</a:t>
            </a:r>
            <a:endParaRPr lang="en-US" dirty="0"/>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62</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t>
            </a:r>
            <a:r>
              <a:rPr lang="en-US" sz="1100" dirty="0"/>
              <a:t>a</a:t>
            </a:r>
            <a:r>
              <a:rPr lang="en-US" sz="1100" dirty="0" smtClean="0"/>
              <a:t>verage</a:t>
            </a:r>
          </a:p>
          <a:p>
            <a:r>
              <a:rPr lang="en-US" sz="1100" dirty="0" smtClean="0"/>
              <a:t>SOURCE: Willis Capital Markets, Insurance Information Institute.</a:t>
            </a:r>
          </a:p>
          <a:p>
            <a:endParaRPr lang="en-US" dirty="0"/>
          </a:p>
        </p:txBody>
      </p:sp>
      <p:sp>
        <p:nvSpPr>
          <p:cNvPr id="12" name="AutoShape 8"/>
          <p:cNvSpPr>
            <a:spLocks noChangeArrowheads="1"/>
          </p:cNvSpPr>
          <p:nvPr/>
        </p:nvSpPr>
        <p:spPr bwMode="blackWhite">
          <a:xfrm>
            <a:off x="6837113" y="1231386"/>
            <a:ext cx="1724524" cy="1816443"/>
          </a:xfrm>
          <a:prstGeom prst="wedgeRectCallout">
            <a:avLst>
              <a:gd name="adj1" fmla="val -64110"/>
              <a:gd name="adj2" fmla="val 34629"/>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Risk spreads dropped – equivalent to lower rates – low cat losses, capital entering market.</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47350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63</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64</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64</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1993–2016F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3374033333"/>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131460" name="Chart" r:id="rId4" imgW="5619555" imgH="2444773" progId="MSGraph.Chart.8">
                  <p:embed followColorScheme="full"/>
                </p:oleObj>
              </mc:Choice>
              <mc:Fallback>
                <p:oleObj name="Chart" r:id="rId4" imgW="5619555" imgH="2444773"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Accounts for </a:t>
            </a:r>
            <a:r>
              <a:rPr lang="en-US" b="1" dirty="0" smtClean="0">
                <a:solidFill>
                  <a:srgbClr val="FFFFFF"/>
                </a:solidFill>
              </a:rPr>
              <a:t>37% </a:t>
            </a:r>
            <a:r>
              <a:rPr lang="en-US" b="1" dirty="0">
                <a:solidFill>
                  <a:srgbClr val="FFFFFF"/>
                </a:solidFill>
              </a:rPr>
              <a:t>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65</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Insurance Information Institute (2014F – 2015F).</a:t>
            </a:r>
            <a:endParaRPr lang="en-US" sz="1100" dirty="0"/>
          </a:p>
        </p:txBody>
      </p:sp>
    </p:spTree>
    <p:extLst>
      <p:ext uri="{BB962C8B-B14F-4D97-AF65-F5344CB8AC3E}">
        <p14:creationId xmlns:p14="http://schemas.microsoft.com/office/powerpoint/2010/main" val="4301231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3166469998"/>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132485"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66</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242683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206375" y="1619250"/>
          <a:ext cx="8766175" cy="4892675"/>
        </p:xfrm>
        <a:graphic>
          <a:graphicData uri="http://schemas.openxmlformats.org/presentationml/2006/ole">
            <mc:AlternateContent xmlns:mc="http://schemas.openxmlformats.org/markup-compatibility/2006">
              <mc:Choice xmlns:v="urn:schemas-microsoft-com:vml" Requires="v">
                <p:oleObj spid="_x0000_s28133508" name="Chart" r:id="rId3" imgW="8362963" imgH="4667098" progId="MSGraph.Chart.8">
                  <p:embed followColorScheme="full"/>
                </p:oleObj>
              </mc:Choice>
              <mc:Fallback>
                <p:oleObj name="Chart" r:id="rId3" imgW="8362963" imgH="4667098" progId="MSGraph.Chart.8">
                  <p:embed followColorScheme="full"/>
                  <p:pic>
                    <p:nvPicPr>
                      <p:cNvPr id="0" name=""/>
                      <p:cNvPicPr>
                        <a:picLocks noChangeAspect="1" noChangeArrowheads="1"/>
                      </p:cNvPicPr>
                      <p:nvPr/>
                    </p:nvPicPr>
                    <p:blipFill>
                      <a:blip r:embed="rId4"/>
                      <a:srcRect/>
                      <a:stretch>
                        <a:fillRect/>
                      </a:stretch>
                    </p:blipFill>
                    <p:spPr bwMode="auto">
                      <a:xfrm>
                        <a:off x="206375" y="1619250"/>
                        <a:ext cx="87661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(1990-2014F); Conning (2015F)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67</a:t>
            </a:fld>
            <a:endParaRPr lang="en-US"/>
          </a:p>
        </p:txBody>
      </p:sp>
    </p:spTree>
    <p:extLst>
      <p:ext uri="{BB962C8B-B14F-4D97-AF65-F5344CB8AC3E}">
        <p14:creationId xmlns:p14="http://schemas.microsoft.com/office/powerpoint/2010/main" val="1934128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983375559"/>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134532"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68</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1990-2014E);Conning (2015F); Insurance Information Institute.</a:t>
            </a:r>
            <a:endParaRPr lang="en-US" sz="1100" dirty="0"/>
          </a:p>
        </p:txBody>
      </p:sp>
    </p:spTree>
    <p:extLst>
      <p:ext uri="{BB962C8B-B14F-4D97-AF65-F5344CB8AC3E}">
        <p14:creationId xmlns:p14="http://schemas.microsoft.com/office/powerpoint/2010/main" val="461069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907712637"/>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9644"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69</a:t>
            </a:fld>
            <a:endParaRPr lang="en-US"/>
          </a:p>
        </p:txBody>
      </p:sp>
    </p:spTree>
    <p:extLst>
      <p:ext uri="{BB962C8B-B14F-4D97-AF65-F5344CB8AC3E}">
        <p14:creationId xmlns:p14="http://schemas.microsoft.com/office/powerpoint/2010/main" val="2890063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170692556"/>
              </p:ext>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8044493" name="Chart" r:id="rId5" imgW="3303075" imgH="2206198" progId="MSGraph.Chart.8">
                  <p:embed followColorScheme="full"/>
                </p:oleObj>
              </mc:Choice>
              <mc:Fallback>
                <p:oleObj name="Chart" r:id="rId5" imgW="3303075" imgH="2206198"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 2014 figure is through Q3.</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94127" y="1924104"/>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1977:19.0%</a:t>
            </a:r>
            <a:endParaRPr lang="en-US" sz="1000">
              <a:solidFill>
                <a:srgbClr val="000000"/>
              </a:solidFill>
            </a:endParaRPr>
          </a:p>
        </p:txBody>
      </p:sp>
      <p:sp>
        <p:nvSpPr>
          <p:cNvPr id="16394" name="AutoShape 11"/>
          <p:cNvSpPr>
            <a:spLocks noChangeArrowheads="1"/>
          </p:cNvSpPr>
          <p:nvPr/>
        </p:nvSpPr>
        <p:spPr bwMode="auto">
          <a:xfrm>
            <a:off x="4948274"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953946" y="2721509"/>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102307" y="2477144"/>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782528" y="5047590"/>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97266" y="5000577"/>
            <a:ext cx="1026093" cy="234892"/>
          </a:xfrm>
          <a:prstGeom prst="wedgeRectCallout">
            <a:avLst>
              <a:gd name="adj1" fmla="val -42516"/>
              <a:gd name="adj2" fmla="val -26455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224639" y="5184475"/>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65110" y="5060537"/>
            <a:ext cx="1058679" cy="234300"/>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239330" y="2962513"/>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2013 10.4%</a:t>
            </a:r>
            <a:endParaRPr lang="en-US" sz="1200" b="1" dirty="0">
              <a:solidFill>
                <a:srgbClr val="FFFFFF"/>
              </a:solidFill>
            </a:endParaRPr>
          </a:p>
        </p:txBody>
      </p:sp>
      <p:sp>
        <p:nvSpPr>
          <p:cNvPr id="19" name="AutoShape 8"/>
          <p:cNvSpPr>
            <a:spLocks noChangeArrowheads="1"/>
          </p:cNvSpPr>
          <p:nvPr/>
        </p:nvSpPr>
        <p:spPr bwMode="blackWhite">
          <a:xfrm>
            <a:off x="8078736" y="4582672"/>
            <a:ext cx="772370" cy="542954"/>
          </a:xfrm>
          <a:prstGeom prst="wedgeRectCallout">
            <a:avLst>
              <a:gd name="adj1" fmla="val 14510"/>
              <a:gd name="adj2" fmla="val -1183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2014:H1 7.6%</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2014*</a:t>
            </a:r>
          </a:p>
        </p:txBody>
      </p:sp>
      <p:sp>
        <p:nvSpPr>
          <p:cNvPr id="22" name="AutoShape 6"/>
          <p:cNvSpPr>
            <a:spLocks noChangeArrowheads="1"/>
          </p:cNvSpPr>
          <p:nvPr/>
        </p:nvSpPr>
        <p:spPr bwMode="auto">
          <a:xfrm>
            <a:off x="2737743" y="478491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089130" y="5101768"/>
            <a:ext cx="1056384" cy="234300"/>
          </a:xfrm>
          <a:prstGeom prst="wedgeRectCallout">
            <a:avLst>
              <a:gd name="adj1" fmla="val -8506"/>
              <a:gd name="adj2" fmla="val -1520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96387" y="510825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97345" y="2665723"/>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432193" y="3403645"/>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325538" y="3607540"/>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391456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6580"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70</a:t>
            </a:fld>
            <a:endParaRPr lang="en-US"/>
          </a:p>
        </p:txBody>
      </p:sp>
    </p:spTree>
    <p:extLst>
      <p:ext uri="{BB962C8B-B14F-4D97-AF65-F5344CB8AC3E}">
        <p14:creationId xmlns:p14="http://schemas.microsoft.com/office/powerpoint/2010/main" val="38852200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1994–2014E</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06087" name="Chart" r:id="rId4" imgW="8420114" imgH="3657446" progId="MSGraph.Chart.8">
                  <p:embed followColorScheme="full"/>
                </p:oleObj>
              </mc:Choice>
              <mc:Fallback>
                <p:oleObj name="Chart" r:id="rId4" imgW="8420114" imgH="3657446"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(2010-2014F)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71</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40686704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68898590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5557"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*2014E-2015F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spTree>
    <p:extLst>
      <p:ext uri="{BB962C8B-B14F-4D97-AF65-F5344CB8AC3E}">
        <p14:creationId xmlns:p14="http://schemas.microsoft.com/office/powerpoint/2010/main" val="1582426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3226271249"/>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40663"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(2004-2014E); Conning Research and Consulting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73</a:t>
            </a:fld>
            <a:endParaRPr lang="en-US"/>
          </a:p>
        </p:txBody>
      </p:sp>
    </p:spTree>
    <p:extLst>
      <p:ext uri="{BB962C8B-B14F-4D97-AF65-F5344CB8AC3E}">
        <p14:creationId xmlns:p14="http://schemas.microsoft.com/office/powerpoint/2010/main" val="106194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74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74</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75</a:t>
            </a:fld>
            <a:endParaRPr lang="en-US" altLang="en-US" smtClean="0">
              <a:solidFill>
                <a:srgbClr val="000000"/>
              </a:solidFill>
            </a:endParaRPr>
          </a:p>
        </p:txBody>
      </p:sp>
      <p:sp>
        <p:nvSpPr>
          <p:cNvPr id="103429" name="Rectangle 6"/>
          <p:cNvSpPr>
            <a:spLocks noChangeArrowheads="1"/>
          </p:cNvSpPr>
          <p:nvPr/>
        </p:nvSpPr>
        <p:spPr bwMode="auto">
          <a:xfrm>
            <a:off x="1671637"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208332"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5992801"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extLst>
              <p:ext uri="{D42A27DB-BD31-4B8C-83A1-F6EECF244321}">
                <p14:modId xmlns:p14="http://schemas.microsoft.com/office/powerpoint/2010/main" val="2037523946"/>
              </p:ext>
            </p:extLst>
          </p:nvPr>
        </p:nvGraphicFramePr>
        <p:xfrm>
          <a:off x="365125" y="1808398"/>
          <a:ext cx="8683625" cy="4532313"/>
        </p:xfrm>
        <a:graphic>
          <a:graphicData uri="http://schemas.openxmlformats.org/presentationml/2006/ole">
            <mc:AlternateContent xmlns:mc="http://schemas.openxmlformats.org/markup-compatibility/2006">
              <mc:Choice xmlns:v="urn:schemas-microsoft-com:vml" Requires="v">
                <p:oleObj spid="_x0000_s28065987" name="Chart" r:id="rId4" imgW="8581836" imgH="4553158" progId="MSGraph.Chart.8">
                  <p:embed followColorScheme="full"/>
                </p:oleObj>
              </mc:Choice>
              <mc:Fallback>
                <p:oleObj name="Chart" r:id="rId4" imgW="8581836" imgH="4553158" progId="MSGraph.Chart.8">
                  <p:embed followColorScheme="full"/>
                  <p:pic>
                    <p:nvPicPr>
                      <p:cNvPr id="0" name=""/>
                      <p:cNvPicPr>
                        <a:picLocks noChangeArrowheads="1"/>
                      </p:cNvPicPr>
                      <p:nvPr/>
                    </p:nvPicPr>
                    <p:blipFill>
                      <a:blip r:embed="rId5"/>
                      <a:srcRect/>
                      <a:stretch>
                        <a:fillRect/>
                      </a:stretch>
                    </p:blipFill>
                    <p:spPr bwMode="gray">
                      <a:xfrm>
                        <a:off x="365125" y="1808398"/>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Annual Change, </a:t>
            </a:r>
            <a:br>
              <a:rPr lang="en-US" altLang="en-US" dirty="0" smtClean="0">
                <a:latin typeface="Arial" panose="020B0604020202020204" pitchFamily="34" charset="0"/>
              </a:rPr>
            </a:br>
            <a:r>
              <a:rPr lang="en-US" altLang="en-US" dirty="0" smtClean="0">
                <a:latin typeface="Arial" panose="020B0604020202020204" pitchFamily="34" charset="0"/>
              </a:rPr>
              <a:t>1971—2016F</a:t>
            </a:r>
          </a:p>
        </p:txBody>
      </p:sp>
      <p:sp>
        <p:nvSpPr>
          <p:cNvPr id="103434"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027361"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5834057"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262452"/>
            <a:ext cx="7569200" cy="5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 </a:t>
            </a:r>
            <a:r>
              <a:rPr lang="en-US" altLang="en-US" sz="1100" dirty="0" smtClean="0">
                <a:solidFill>
                  <a:srgbClr val="000000"/>
                </a:solidFill>
                <a:cs typeface="Arial" panose="020B0604020202020204" pitchFamily="34" charset="0"/>
              </a:rPr>
              <a:t>*Actual figure based on data through Q3 2014.</a:t>
            </a:r>
            <a:endParaRPr lang="en-US" altLang="en-US" sz="1100" dirty="0">
              <a:solidFill>
                <a:srgbClr val="000000"/>
              </a:solidFill>
              <a:cs typeface="Arial" panose="020B0604020202020204" pitchFamily="34" charset="0"/>
            </a:endParaRPr>
          </a:p>
          <a:p>
            <a:pPr>
              <a:lnSpc>
                <a:spcPct val="90000"/>
              </a:lnSpc>
              <a:buClr>
                <a:srgbClr val="FF6801"/>
              </a:buClr>
              <a:buFont typeface="Wingdings" panose="05000000000000000000" pitchFamily="2" charset="2"/>
              <a:buNone/>
            </a:pPr>
            <a:r>
              <a:rPr lang="en-US" altLang="en-US" sz="1100" dirty="0" smtClean="0">
                <a:solidFill>
                  <a:srgbClr val="000000"/>
                </a:solidFill>
                <a:cs typeface="Arial" panose="020B0604020202020204" pitchFamily="34" charset="0"/>
              </a:rPr>
              <a:t>Shaded </a:t>
            </a:r>
            <a:r>
              <a:rPr lang="en-US" altLang="en-US" sz="1100" dirty="0">
                <a:solidFill>
                  <a:srgbClr val="000000"/>
                </a:solidFill>
                <a:cs typeface="Arial" panose="020B0604020202020204" pitchFamily="34" charset="0"/>
              </a:rPr>
              <a:t>areas denote “hard market” </a:t>
            </a:r>
            <a:r>
              <a:rPr lang="en-US" altLang="en-US" sz="1100" dirty="0" smtClean="0">
                <a:solidFill>
                  <a:srgbClr val="000000"/>
                </a:solidFill>
                <a:cs typeface="Arial" panose="020B0604020202020204" pitchFamily="34" charset="0"/>
              </a:rPr>
              <a:t>periods</a:t>
            </a:r>
            <a:endParaRPr lang="en-US" altLang="en-US" sz="1100" dirty="0">
              <a:solidFill>
                <a:srgbClr val="000000"/>
              </a:solidFill>
              <a:cs typeface="Arial" panose="020B0604020202020204" pitchFamily="34" charset="0"/>
            </a:endParaRPr>
          </a:p>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38886"/>
              <a:gd name="adj2" fmla="val 264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238" y="2991579"/>
            <a:ext cx="1320800" cy="1363540"/>
          </a:xfrm>
          <a:prstGeom prst="wedgeRectCallout">
            <a:avLst>
              <a:gd name="adj1" fmla="val 31113"/>
              <a:gd name="adj2" fmla="val 764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2015-16F</a:t>
            </a:r>
            <a:r>
              <a:rPr lang="en-US" sz="1400" b="1" dirty="0">
                <a:solidFill>
                  <a:srgbClr val="FFFFFF"/>
                </a:solidFill>
                <a:cs typeface="Arial" charset="0"/>
              </a:rPr>
              <a:t>: 4.0%</a:t>
            </a:r>
          </a:p>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2014E: 4.0%*</a:t>
            </a:r>
          </a:p>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2013</a:t>
            </a:r>
            <a:r>
              <a:rPr lang="en-US" sz="1400" b="1" dirty="0">
                <a:solidFill>
                  <a:srgbClr val="FFFFFF"/>
                </a:solidFill>
                <a:cs typeface="Arial" charset="0"/>
              </a:rPr>
              <a:t>: 4.6%</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2012: +</a:t>
            </a:r>
            <a:r>
              <a:rPr lang="en-US" sz="1400" b="1" dirty="0">
                <a:solidFill>
                  <a:srgbClr val="FFFFFF"/>
                </a:solidFill>
              </a:rPr>
              <a:t>4.3</a:t>
            </a:r>
            <a:r>
              <a:rPr lang="en-US" sz="1400" b="1" dirty="0">
                <a:solidFill>
                  <a:srgbClr val="FFFFFF"/>
                </a:solidFill>
                <a:cs typeface="Arial" charset="0"/>
              </a:rPr>
              <a:t>%</a:t>
            </a:r>
            <a:endParaRPr lang="en-US" sz="1600" b="1" dirty="0">
              <a:solidFill>
                <a:srgbClr val="FFFFFF"/>
              </a:solidFill>
              <a:cs typeface="Arial" charset="0"/>
            </a:endParaRPr>
          </a:p>
        </p:txBody>
      </p:sp>
    </p:spTree>
    <p:extLst>
      <p:ext uri="{BB962C8B-B14F-4D97-AF65-F5344CB8AC3E}">
        <p14:creationId xmlns:p14="http://schemas.microsoft.com/office/powerpoint/2010/main" val="3482699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a:noFill/>
        </p:spPr>
        <p:txBody>
          <a:bodyPr/>
          <a:lstStyle/>
          <a:p>
            <a:r>
              <a:rPr lang="en-US" smtClean="0"/>
              <a:t>12/01/09 - 9pm</a:t>
            </a:r>
          </a:p>
        </p:txBody>
      </p:sp>
      <p:sp>
        <p:nvSpPr>
          <p:cNvPr id="205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053" name="Rectangle 110"/>
          <p:cNvSpPr>
            <a:spLocks noGrp="1" noChangeArrowheads="1"/>
          </p:cNvSpPr>
          <p:nvPr>
            <p:ph type="sldNum" sz="quarter" idx="12"/>
          </p:nvPr>
        </p:nvSpPr>
        <p:spPr>
          <a:noFill/>
        </p:spPr>
        <p:txBody>
          <a:bodyPr/>
          <a:lstStyle/>
          <a:p>
            <a:fld id="{711F9022-1FFB-4FAE-BDFD-22A5219EA810}" type="slidenum">
              <a:rPr lang="en-US" smtClean="0"/>
              <a:pPr/>
              <a:t>76</a:t>
            </a:fld>
            <a:endParaRPr lang="en-US" smtClean="0"/>
          </a:p>
        </p:txBody>
      </p:sp>
      <p:sp>
        <p:nvSpPr>
          <p:cNvPr id="2054" name="Rectangle 2"/>
          <p:cNvSpPr>
            <a:spLocks noGrp="1" noChangeArrowheads="1"/>
          </p:cNvSpPr>
          <p:nvPr>
            <p:ph type="title"/>
          </p:nvPr>
        </p:nvSpPr>
        <p:spPr/>
        <p:txBody>
          <a:bodyPr/>
          <a:lstStyle/>
          <a:p>
            <a:r>
              <a:rPr lang="en-US" dirty="0" smtClean="0"/>
              <a:t>Auto &amp; Home vs. All Lines, Net Written</a:t>
            </a:r>
            <a:br>
              <a:rPr lang="en-US" dirty="0" smtClean="0"/>
            </a:br>
            <a:r>
              <a:rPr lang="en-US" dirty="0" smtClean="0"/>
              <a:t>Premium Growth</a:t>
            </a:r>
            <a:r>
              <a:rPr lang="en-US" smtClean="0"/>
              <a:t>, 2000–2016F</a:t>
            </a:r>
            <a:endParaRPr lang="en-US" dirty="0" smtClean="0"/>
          </a:p>
        </p:txBody>
      </p:sp>
      <p:graphicFrame>
        <p:nvGraphicFramePr>
          <p:cNvPr id="2050" name="Object 3"/>
          <p:cNvGraphicFramePr>
            <a:graphicFrameLocks noChangeAspect="1"/>
          </p:cNvGraphicFramePr>
          <p:nvPr>
            <p:extLst>
              <p:ext uri="{D42A27DB-BD31-4B8C-83A1-F6EECF244321}">
                <p14:modId xmlns:p14="http://schemas.microsoft.com/office/powerpoint/2010/main" val="3637464107"/>
              </p:ext>
            </p:extLst>
          </p:nvPr>
        </p:nvGraphicFramePr>
        <p:xfrm>
          <a:off x="282575" y="1627188"/>
          <a:ext cx="8713788" cy="4478337"/>
        </p:xfrm>
        <a:graphic>
          <a:graphicData uri="http://schemas.openxmlformats.org/presentationml/2006/ole">
            <mc:AlternateContent xmlns:mc="http://schemas.openxmlformats.org/markup-compatibility/2006">
              <mc:Choice xmlns:v="urn:schemas-microsoft-com:vml" Requires="v">
                <p:oleObj spid="_x0000_s28067013" name="Chart" r:id="rId4" imgW="8686696" imgH="4467149" progId="MSGraph.Chart.8">
                  <p:embed followColorScheme="full"/>
                </p:oleObj>
              </mc:Choice>
              <mc:Fallback>
                <p:oleObj name="Chart" r:id="rId4" imgW="8686696" imgH="4467149" progId="MSGraph.Chart.8">
                  <p:embed followColorScheme="full"/>
                  <p:pic>
                    <p:nvPicPr>
                      <p:cNvPr id="0" name=""/>
                      <p:cNvPicPr>
                        <a:picLocks noChangeAspect="1" noChangeArrowheads="1"/>
                      </p:cNvPicPr>
                      <p:nvPr/>
                    </p:nvPicPr>
                    <p:blipFill>
                      <a:blip r:embed="rId5"/>
                      <a:srcRect/>
                      <a:stretch>
                        <a:fillRect/>
                      </a:stretch>
                    </p:blipFill>
                    <p:spPr bwMode="gray">
                      <a:xfrm>
                        <a:off x="282575" y="1627188"/>
                        <a:ext cx="8713788"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4"/>
          <p:cNvSpPr>
            <a:spLocks noChangeArrowheads="1"/>
          </p:cNvSpPr>
          <p:nvPr/>
        </p:nvSpPr>
        <p:spPr bwMode="auto">
          <a:xfrm>
            <a:off x="0" y="6203950"/>
            <a:ext cx="812165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(2000-2013); Conning </a:t>
            </a:r>
            <a:r>
              <a:rPr lang="en-US" sz="1100" smtClean="0"/>
              <a:t>(2014P-2016F</a:t>
            </a:r>
            <a:r>
              <a:rPr lang="en-US" sz="1100" dirty="0" smtClean="0"/>
              <a:t>); Insurance Information Institute.</a:t>
            </a:r>
            <a:endParaRPr lang="en-US" sz="1100" dirty="0"/>
          </a:p>
        </p:txBody>
      </p:sp>
      <p:sp>
        <p:nvSpPr>
          <p:cNvPr id="2056" name="Text Box 5"/>
          <p:cNvSpPr txBox="1">
            <a:spLocks noChangeArrowheads="1"/>
          </p:cNvSpPr>
          <p:nvPr/>
        </p:nvSpPr>
        <p:spPr bwMode="auto">
          <a:xfrm>
            <a:off x="3766297" y="2290946"/>
            <a:ext cx="1851025" cy="819150"/>
          </a:xfrm>
          <a:prstGeom prst="rect">
            <a:avLst/>
          </a:prstGeom>
          <a:solidFill>
            <a:schemeClr val="bg1"/>
          </a:solidFill>
          <a:ln w="28575">
            <a:solidFill>
              <a:schemeClr val="accent1"/>
            </a:solidFill>
            <a:miter lim="800000"/>
            <a:headEnd/>
            <a:tailEnd/>
          </a:ln>
        </p:spPr>
        <p:txBody>
          <a:bodyPr anchor="ctr"/>
          <a:lstStyle/>
          <a:p>
            <a:pPr algn="ctr">
              <a:lnSpc>
                <a:spcPct val="90000"/>
              </a:lnSpc>
              <a:spcBef>
                <a:spcPct val="10000"/>
              </a:spcBef>
            </a:pPr>
            <a:r>
              <a:rPr lang="en-US" sz="1200" b="1" u="sng" dirty="0"/>
              <a:t>Average </a:t>
            </a:r>
            <a:r>
              <a:rPr lang="en-US" sz="1200" b="1" u="sng" dirty="0" smtClean="0"/>
              <a:t>2000-2015F</a:t>
            </a:r>
            <a:endParaRPr lang="en-US" sz="1200" b="1" u="sng" dirty="0"/>
          </a:p>
          <a:p>
            <a:pPr algn="ctr">
              <a:lnSpc>
                <a:spcPct val="90000"/>
              </a:lnSpc>
              <a:spcBef>
                <a:spcPct val="10000"/>
              </a:spcBef>
            </a:pPr>
            <a:r>
              <a:rPr lang="en-US" sz="1200" b="1" dirty="0">
                <a:solidFill>
                  <a:schemeClr val="accent1"/>
                </a:solidFill>
              </a:rPr>
              <a:t>Auto = </a:t>
            </a:r>
            <a:r>
              <a:rPr lang="en-US" sz="1200" b="1" dirty="0" smtClean="0">
                <a:solidFill>
                  <a:schemeClr val="accent1"/>
                </a:solidFill>
              </a:rPr>
              <a:t>3.0%</a:t>
            </a:r>
            <a:endParaRPr lang="en-US" sz="1200" b="1" dirty="0">
              <a:solidFill>
                <a:schemeClr val="accent1"/>
              </a:solidFill>
            </a:endParaRPr>
          </a:p>
          <a:p>
            <a:pPr algn="ctr">
              <a:lnSpc>
                <a:spcPct val="90000"/>
              </a:lnSpc>
              <a:spcBef>
                <a:spcPct val="10000"/>
              </a:spcBef>
            </a:pPr>
            <a:r>
              <a:rPr lang="en-US" sz="1200" b="1" dirty="0">
                <a:solidFill>
                  <a:srgbClr val="FFC000"/>
                </a:solidFill>
              </a:rPr>
              <a:t>Home = </a:t>
            </a:r>
            <a:r>
              <a:rPr lang="en-US" sz="1200" b="1" dirty="0" smtClean="0">
                <a:solidFill>
                  <a:srgbClr val="FFC000"/>
                </a:solidFill>
              </a:rPr>
              <a:t>6.2%</a:t>
            </a:r>
            <a:endParaRPr lang="en-US" sz="1200" b="1" dirty="0">
              <a:solidFill>
                <a:srgbClr val="FFC000"/>
              </a:solidFill>
            </a:endParaRPr>
          </a:p>
          <a:p>
            <a:pPr algn="ctr">
              <a:lnSpc>
                <a:spcPct val="90000"/>
              </a:lnSpc>
              <a:spcBef>
                <a:spcPct val="10000"/>
              </a:spcBef>
            </a:pPr>
            <a:r>
              <a:rPr lang="en-US" sz="1200" b="1" dirty="0">
                <a:solidFill>
                  <a:srgbClr val="C00000"/>
                </a:solidFill>
              </a:rPr>
              <a:t>All Lines = </a:t>
            </a:r>
            <a:r>
              <a:rPr lang="en-US" sz="1200" b="1" dirty="0" smtClean="0">
                <a:solidFill>
                  <a:srgbClr val="C00000"/>
                </a:solidFill>
              </a:rPr>
              <a:t>3.8%</a:t>
            </a:r>
            <a:endParaRPr lang="en-US" sz="1200" b="1" dirty="0">
              <a:solidFill>
                <a:srgbClr val="C00000"/>
              </a:solidFill>
            </a:endParaRPr>
          </a:p>
        </p:txBody>
      </p:sp>
      <p:sp>
        <p:nvSpPr>
          <p:cNvPr id="1928198" name="AutoShape 6"/>
          <p:cNvSpPr>
            <a:spLocks noChangeArrowheads="1"/>
          </p:cNvSpPr>
          <p:nvPr/>
        </p:nvSpPr>
        <p:spPr bwMode="blackWhite">
          <a:xfrm>
            <a:off x="952500" y="1104900"/>
            <a:ext cx="4219575" cy="728663"/>
          </a:xfrm>
          <a:prstGeom prst="wedgeRectCallout">
            <a:avLst>
              <a:gd name="adj1" fmla="val 29719"/>
              <a:gd name="adj2" fmla="val 9073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While homeowners insurance has grown faster than auto over the past decade, auto is generally more profitable</a:t>
            </a:r>
          </a:p>
        </p:txBody>
      </p:sp>
      <p:sp>
        <p:nvSpPr>
          <p:cNvPr id="10" name="AutoShape 14"/>
          <p:cNvSpPr>
            <a:spLocks noChangeArrowheads="1"/>
          </p:cNvSpPr>
          <p:nvPr/>
        </p:nvSpPr>
        <p:spPr bwMode="blackWhite">
          <a:xfrm>
            <a:off x="5824946" y="4586287"/>
            <a:ext cx="3282541" cy="785813"/>
          </a:xfrm>
          <a:prstGeom prst="wedgeRectCallout">
            <a:avLst>
              <a:gd name="adj1" fmla="val 6608"/>
              <a:gd name="adj2" fmla="val -97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2014 was the strongest year for PPA growth since 2003</a:t>
            </a:r>
            <a:endParaRPr lang="en-US" b="1" dirty="0">
              <a:solidFill>
                <a:schemeClr val="bg1"/>
              </a:solidFill>
            </a:endParaRPr>
          </a:p>
        </p:txBody>
      </p:sp>
    </p:spTree>
    <p:extLst>
      <p:ext uri="{BB962C8B-B14F-4D97-AF65-F5344CB8AC3E}">
        <p14:creationId xmlns:p14="http://schemas.microsoft.com/office/powerpoint/2010/main" val="20845967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928198"/>
                                        </p:tgtEl>
                                        <p:attrNameLst>
                                          <p:attrName>style.visibility</p:attrName>
                                        </p:attrNameLst>
                                      </p:cBhvr>
                                      <p:to>
                                        <p:strVal val="visible"/>
                                      </p:to>
                                    </p:set>
                                    <p:animEffect transition="in" filter="wipe(right)">
                                      <p:cBhvr>
                                        <p:cTn id="7" dur="500"/>
                                        <p:tgtEl>
                                          <p:spTgt spid="19281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childTnLst>
                          </p:cTn>
                        </p:par>
                        <p:par>
                          <p:cTn id="20" fill="hold">
                            <p:stCondLst>
                              <p:cond delay="0"/>
                            </p:stCondLst>
                            <p:childTnLst>
                              <p:par>
                                <p:cTn id="21" presetID="22" presetClass="entr" presetSubtype="2"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928198" grpId="0" animBg="1"/>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545788197"/>
              </p:ext>
            </p:extLst>
          </p:nvPr>
        </p:nvGraphicFramePr>
        <p:xfrm>
          <a:off x="49213" y="1697038"/>
          <a:ext cx="9131300" cy="4713287"/>
        </p:xfrm>
        <a:graphic>
          <a:graphicData uri="http://schemas.openxmlformats.org/presentationml/2006/ole">
            <mc:AlternateContent xmlns:mc="http://schemas.openxmlformats.org/markup-compatibility/2006">
              <mc:Choice xmlns:v="urn:schemas-microsoft-com:vml" Requires="v">
                <p:oleObj spid="_x0000_s28068036" name="Chart" r:id="rId4" imgW="8820267" imgH="4553158" progId="MSGraph.Chart.8">
                  <p:embed followColorScheme="full"/>
                </p:oleObj>
              </mc:Choice>
              <mc:Fallback>
                <p:oleObj name="Chart" r:id="rId4" imgW="8820267" imgH="4553158" progId="MSGraph.Chart.8">
                  <p:embed followColorScheme="full"/>
                  <p:pic>
                    <p:nvPicPr>
                      <p:cNvPr id="0" name=""/>
                      <p:cNvPicPr>
                        <a:picLocks noChangeAspect="1" noChangeArrowheads="1"/>
                      </p:cNvPicPr>
                      <p:nvPr/>
                    </p:nvPicPr>
                    <p:blipFill>
                      <a:blip r:embed="rId5"/>
                      <a:srcRect/>
                      <a:stretch>
                        <a:fillRect/>
                      </a:stretch>
                    </p:blipFill>
                    <p:spPr bwMode="auto">
                      <a:xfrm>
                        <a:off x="49213" y="1697038"/>
                        <a:ext cx="9131300" cy="471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6 years with premiums written expanding  by 74.6%,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59589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78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679078560"/>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069060" name="Chart" r:id="rId4" imgW="8820230" imgH="4553040" progId="MSGraph.Chart.8">
                  <p:embed followColorScheme="full"/>
                </p:oleObj>
              </mc:Choice>
              <mc:Fallback>
                <p:oleObj name="Chart" r:id="rId4" imgW="8820230" imgH="4553040"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7 states and DC between 2007 and 2013</a:t>
            </a:r>
            <a:endParaRPr lang="en-US" b="1" dirty="0">
              <a:solidFill>
                <a:schemeClr val="bg1"/>
              </a:solidFill>
            </a:endParaRPr>
          </a:p>
        </p:txBody>
      </p:sp>
    </p:spTree>
    <p:extLst>
      <p:ext uri="{BB962C8B-B14F-4D97-AF65-F5344CB8AC3E}">
        <p14:creationId xmlns:p14="http://schemas.microsoft.com/office/powerpoint/2010/main" val="3254418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499305203"/>
              </p:ext>
            </p:extLst>
          </p:nvPr>
        </p:nvGraphicFramePr>
        <p:xfrm>
          <a:off x="0" y="1675176"/>
          <a:ext cx="9097963" cy="4716463"/>
        </p:xfrm>
        <a:graphic>
          <a:graphicData uri="http://schemas.openxmlformats.org/presentationml/2006/ole">
            <mc:AlternateContent xmlns:mc="http://schemas.openxmlformats.org/markup-compatibility/2006">
              <mc:Choice xmlns:v="urn:schemas-microsoft-com:vml" Requires="v">
                <p:oleObj spid="_x0000_s28070085" name="Chart" r:id="rId4" imgW="8820267" imgH="4572222" progId="MSGraph.Chart.8">
                  <p:embed followColorScheme="full"/>
                </p:oleObj>
              </mc:Choice>
              <mc:Fallback>
                <p:oleObj name="Chart" r:id="rId4" imgW="8820267" imgH="4572222" progId="MSGraph.Chart.8">
                  <p:embed followColorScheme="full"/>
                  <p:pic>
                    <p:nvPicPr>
                      <p:cNvPr id="0" name=""/>
                      <p:cNvPicPr>
                        <a:picLocks noChangeAspect="1" noChangeArrowheads="1"/>
                      </p:cNvPicPr>
                      <p:nvPr/>
                    </p:nvPicPr>
                    <p:blipFill>
                      <a:blip r:embed="rId5"/>
                      <a:srcRect/>
                      <a:stretch>
                        <a:fillRect/>
                      </a:stretch>
                    </p:blipFill>
                    <p:spPr bwMode="auto">
                      <a:xfrm>
                        <a:off x="0" y="1675176"/>
                        <a:ext cx="9097963" cy="471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2248999" y="1676400"/>
            <a:ext cx="2985355"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PPA</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10.9%</a:t>
            </a:r>
            <a:endParaRPr lang="en-US" sz="1600" b="1" dirty="0">
              <a:solidFill>
                <a:schemeClr val="bg1"/>
              </a:solidFill>
              <a:cs typeface="+mn-cs"/>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91358" y="2320496"/>
            <a:ext cx="3171825" cy="1120161"/>
          </a:xfrm>
          <a:prstGeom prst="rect">
            <a:avLst/>
          </a:prstGeom>
          <a:noFill/>
        </p:spPr>
      </p:pic>
    </p:spTree>
    <p:extLst>
      <p:ext uri="{BB962C8B-B14F-4D97-AF65-F5344CB8AC3E}">
        <p14:creationId xmlns:p14="http://schemas.microsoft.com/office/powerpoint/2010/main" val="3641295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896597469"/>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7603"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2014E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8827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80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4190587695"/>
              </p:ext>
            </p:extLst>
          </p:nvPr>
        </p:nvGraphicFramePr>
        <p:xfrm>
          <a:off x="22225" y="1793875"/>
          <a:ext cx="9097963" cy="4716463"/>
        </p:xfrm>
        <a:graphic>
          <a:graphicData uri="http://schemas.openxmlformats.org/presentationml/2006/ole">
            <mc:AlternateContent xmlns:mc="http://schemas.openxmlformats.org/markup-compatibility/2006">
              <mc:Choice xmlns:v="urn:schemas-microsoft-com:vml" Requires="v">
                <p:oleObj spid="_x0000_s28071107" name="Chart" r:id="rId4" imgW="3528190" imgH="1828800" progId="MSGraph.Chart.8">
                  <p:embed followColorScheme="full"/>
                </p:oleObj>
              </mc:Choice>
              <mc:Fallback>
                <p:oleObj name="Chart" r:id="rId4" imgW="3528190" imgH="1828800" progId="MSGraph.Chart.8">
                  <p:embed followColorScheme="full"/>
                  <p:pic>
                    <p:nvPicPr>
                      <p:cNvPr id="0" name=""/>
                      <p:cNvPicPr>
                        <a:picLocks noChangeAspect="1" noChangeArrowheads="1"/>
                      </p:cNvPicPr>
                      <p:nvPr/>
                    </p:nvPicPr>
                    <p:blipFill>
                      <a:blip r:embed="rId5"/>
                      <a:srcRect/>
                      <a:stretch>
                        <a:fillRect/>
                      </a:stretch>
                    </p:blipFill>
                    <p:spPr bwMode="auto">
                      <a:xfrm>
                        <a:off x="22225" y="1793875"/>
                        <a:ext cx="9097963" cy="471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773315"/>
            <a:ext cx="2552700" cy="1227060"/>
          </a:xfrm>
          <a:prstGeom prst="wedgeRectCallout">
            <a:avLst>
              <a:gd name="adj1" fmla="val 1617"/>
              <a:gd name="adj2" fmla="val 1173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cs typeface="Arial" charset="0"/>
              </a:rPr>
              <a:t>Pvt. Passenger Auto premium growth was negative in 5 states between 2007 and 2013</a:t>
            </a:r>
            <a:endParaRPr lang="en-US" sz="1600" b="1" dirty="0">
              <a:solidFill>
                <a:srgbClr val="FFFFFF"/>
              </a:solidFill>
              <a:cs typeface="Arial" charset="0"/>
            </a:endParaRPr>
          </a:p>
        </p:txBody>
      </p:sp>
    </p:spTree>
    <p:extLst>
      <p:ext uri="{BB962C8B-B14F-4D97-AF65-F5344CB8AC3E}">
        <p14:creationId xmlns:p14="http://schemas.microsoft.com/office/powerpoint/2010/main" val="1578838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81</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February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166177" name="Chart" r:id="rId4" imgW="5562513" imgH="2920906" progId="MSGraph.Chart.8">
                  <p:embed followColorScheme="full"/>
                </p:oleObj>
              </mc:Choice>
              <mc:Fallback>
                <p:oleObj name="Chart" r:id="rId4" imgW="5562513" imgH="2920906"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9089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4005"/>
              <a:gd name="adj2" fmla="val -784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7760"/>
              <a:gd name="adj2" fmla="val 774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8475"/>
              <a:gd name="adj2" fmla="val -1563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Feb. 2015 reading of 5.6% is up from 3.4%</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2906800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82</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Do Changes in Gas Prices Affect Miles Driven? A Look at 2014</a:t>
            </a:r>
          </a:p>
        </p:txBody>
      </p:sp>
      <p:sp>
        <p:nvSpPr>
          <p:cNvPr id="25607" name="Rectangle 3"/>
          <p:cNvSpPr>
            <a:spLocks noChangeArrowheads="1"/>
          </p:cNvSpPr>
          <p:nvPr/>
        </p:nvSpPr>
        <p:spPr bwMode="auto">
          <a:xfrm>
            <a:off x="85725" y="6324435"/>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a:solidFill>
                  <a:srgbClr val="000000"/>
                </a:solidFill>
              </a:rPr>
              <a:t>Sources: Federal Energy Administration (http://www.eia.gov/petroleum/gasdiesel/ ); *gas prices and miles driven through December</a:t>
            </a:r>
            <a:br>
              <a:rPr lang="en-US" altLang="en-US" sz="1100" dirty="0">
                <a:solidFill>
                  <a:srgbClr val="000000"/>
                </a:solidFill>
              </a:rPr>
            </a:br>
            <a:r>
              <a:rPr lang="en-US" sz="1100" dirty="0">
                <a:solidFill>
                  <a:srgbClr val="000000"/>
                </a:solidFill>
              </a:rPr>
              <a:t>Federal Highway Administration (</a:t>
            </a:r>
            <a:r>
              <a:rPr lang="en-US" sz="1100" dirty="0">
                <a:solidFill>
                  <a:srgbClr val="000000"/>
                </a:solidFill>
                <a:hlinkClick r:id="rId4"/>
              </a:rPr>
              <a:t>http://www.fhwa.dot.gov/ohim/tvtw/tvtpage.cfm</a:t>
            </a:r>
            <a:r>
              <a:rPr lang="en-US" sz="1100" dirty="0">
                <a:solidFill>
                  <a:srgbClr val="000000"/>
                </a:solidFill>
              </a:rPr>
              <a:t> ); </a:t>
            </a:r>
            <a:r>
              <a:rPr lang="en-US" altLang="en-US" sz="1100" dirty="0">
                <a:solidFill>
                  <a:srgbClr val="000000"/>
                </a:solidFill>
              </a:rPr>
              <a:t>I.I.I.</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Prior research on the relationship between gas prices and miles driven says that, in the short run, an increase in gas prices produces little change in miles driven. No recent research on the effect of </a:t>
            </a:r>
            <a:r>
              <a:rPr lang="en-US" altLang="en-US" sz="1800" b="1" smtClean="0">
                <a:solidFill>
                  <a:srgbClr val="FFFFFF"/>
                </a:solidFill>
                <a:cs typeface="Arial" charset="0"/>
              </a:rPr>
              <a:t>price drops.</a:t>
            </a:r>
            <a:endParaRPr lang="en-US" altLang="en-US" sz="18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581530" y="1070259"/>
            <a:ext cx="146721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 Chg. in Miles Driven</a:t>
            </a:r>
            <a:endParaRPr lang="en-US" altLang="en-US" sz="1600" b="1" dirty="0">
              <a:solidFill>
                <a:srgbClr val="FF6801"/>
              </a:solidFill>
              <a:cs typeface="Arial" charset="0"/>
            </a:endParaRPr>
          </a:p>
        </p:txBody>
      </p:sp>
      <p:sp>
        <p:nvSpPr>
          <p:cNvPr id="12" name="AutoShape 38"/>
          <p:cNvSpPr>
            <a:spLocks noChangeArrowheads="1"/>
          </p:cNvSpPr>
          <p:nvPr/>
        </p:nvSpPr>
        <p:spPr bwMode="blackWhite">
          <a:xfrm>
            <a:off x="5947945" y="1456025"/>
            <a:ext cx="1464816" cy="985030"/>
          </a:xfrm>
          <a:prstGeom prst="wedgeRectCallout">
            <a:avLst>
              <a:gd name="adj1" fmla="val -7008"/>
              <a:gd name="adj2" fmla="val 184999"/>
            </a:avLst>
          </a:prstGeom>
          <a:solidFill>
            <a:schemeClr val="accent2"/>
          </a:solidFill>
          <a:ln w="28575" algn="ctr">
            <a:solidFill>
              <a:schemeClr val="accent2"/>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 Four Months Later, Mileage Starts to Surge.</a:t>
            </a:r>
            <a:endParaRPr lang="en-US" sz="1400" b="1" dirty="0">
              <a:solidFill>
                <a:srgbClr val="FFFFFF"/>
              </a:solidFill>
              <a:cs typeface="Arial" charset="0"/>
            </a:endParaRPr>
          </a:p>
        </p:txBody>
      </p:sp>
      <p:sp>
        <p:nvSpPr>
          <p:cNvPr id="14" name="AutoShape 38"/>
          <p:cNvSpPr>
            <a:spLocks noChangeArrowheads="1"/>
          </p:cNvSpPr>
          <p:nvPr/>
        </p:nvSpPr>
        <p:spPr bwMode="blackWhite">
          <a:xfrm>
            <a:off x="1269507" y="3407798"/>
            <a:ext cx="1738636" cy="533735"/>
          </a:xfrm>
          <a:prstGeom prst="wedgeRectCallout">
            <a:avLst>
              <a:gd name="adj1" fmla="val 110789"/>
              <a:gd name="adj2" fmla="val -261205"/>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June-July: Gas Prices Peak …</a:t>
            </a:r>
            <a:endParaRPr lang="en-US" sz="1400" b="1" dirty="0">
              <a:solidFill>
                <a:srgbClr val="FFFFFF"/>
              </a:solidFill>
              <a:cs typeface="Arial" charset="0"/>
            </a:endParaRPr>
          </a:p>
        </p:txBody>
      </p:sp>
      <p:sp>
        <p:nvSpPr>
          <p:cNvPr id="15" name="AutoShape 38"/>
          <p:cNvSpPr>
            <a:spLocks noChangeArrowheads="1"/>
          </p:cNvSpPr>
          <p:nvPr/>
        </p:nvSpPr>
        <p:spPr bwMode="blackWhite">
          <a:xfrm>
            <a:off x="4622006" y="4309377"/>
            <a:ext cx="2495486" cy="533735"/>
          </a:xfrm>
          <a:prstGeom prst="wedgeRectCallout">
            <a:avLst>
              <a:gd name="adj1" fmla="val 79452"/>
              <a:gd name="adj2" fmla="val 197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rPr>
              <a:t>Still Lower Gas Prices Imply Surge Will Continue.</a:t>
            </a:r>
            <a:endParaRPr lang="en-US" sz="1400" b="1" dirty="0">
              <a:solidFill>
                <a:srgbClr val="FFFFFF"/>
              </a:solidFill>
              <a:cs typeface="Arial" charset="0"/>
            </a:endParaRPr>
          </a:p>
        </p:txBody>
      </p:sp>
    </p:spTree>
    <p:extLst>
      <p:ext uri="{BB962C8B-B14F-4D97-AF65-F5344CB8AC3E}">
        <p14:creationId xmlns:p14="http://schemas.microsoft.com/office/powerpoint/2010/main" val="41386790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11821"/>
                                        </p:tgtEl>
                                        <p:attrNameLst>
                                          <p:attrName>style.visibility</p:attrName>
                                        </p:attrNameLst>
                                      </p:cBhvr>
                                      <p:to>
                                        <p:strVal val="visible"/>
                                      </p:to>
                                    </p:set>
                                    <p:anim calcmode="lin" valueType="num">
                                      <p:cBhvr>
                                        <p:cTn id="7" dur="500" fill="hold"/>
                                        <p:tgtEl>
                                          <p:spTgt spid="1911821"/>
                                        </p:tgtEl>
                                        <p:attrNameLst>
                                          <p:attrName>ppt_w</p:attrName>
                                        </p:attrNameLst>
                                      </p:cBhvr>
                                      <p:tavLst>
                                        <p:tav tm="0">
                                          <p:val>
                                            <p:fltVal val="0"/>
                                          </p:val>
                                        </p:tav>
                                        <p:tav tm="100000">
                                          <p:val>
                                            <p:strVal val="#ppt_w"/>
                                          </p:val>
                                        </p:tav>
                                      </p:tavLst>
                                    </p:anim>
                                    <p:anim calcmode="lin" valueType="num">
                                      <p:cBhvr>
                                        <p:cTn id="8" dur="500" fill="hold"/>
                                        <p:tgtEl>
                                          <p:spTgt spid="19118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par>
                          <p:cTn id="14" fill="hold">
                            <p:stCondLst>
                              <p:cond delay="1500"/>
                            </p:stCondLst>
                            <p:childTnLst>
                              <p:par>
                                <p:cTn id="15" presetID="22" presetClass="entr" presetSubtype="8" fill="hold" grpId="0" nodeType="after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3000"/>
                            </p:stCondLst>
                            <p:childTnLst>
                              <p:par>
                                <p:cTn id="23" presetID="22" presetClass="entr" presetSubtype="8" fill="hold" grpId="0" nodeType="after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911821" grpId="0" animBg="1"/>
      <p:bldP spid="12" grpId="0" animBg="1"/>
      <p:bldP spid="14" grpId="0" animBg="1"/>
      <p:bldP spid="15"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83</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extLst/>
          </p:nvPr>
        </p:nvGraphicFramePr>
        <p:xfrm>
          <a:off x="160338" y="1571625"/>
          <a:ext cx="8583612" cy="3976688"/>
        </p:xfrm>
        <a:graphic>
          <a:graphicData uri="http://schemas.openxmlformats.org/presentationml/2006/ole">
            <mc:AlternateContent xmlns:mc="http://schemas.openxmlformats.org/markup-compatibility/2006">
              <mc:Choice xmlns:v="urn:schemas-microsoft-com:vml" Requires="v">
                <p:oleObj spid="_x0000_s28167201"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60338" y="1571625"/>
                        <a:ext cx="8583612" cy="397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894080" y="5569585"/>
            <a:ext cx="755904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d</a:t>
            </a:r>
            <a:r>
              <a:rPr lang="en-US" b="1" dirty="0" smtClean="0">
                <a:solidFill>
                  <a:srgbClr val="FFFFFF"/>
                </a:solidFill>
              </a:rPr>
              <a:t>ecreased by 6.5% from 2004 through 2009, rising gradually since the with annual increases in the 2.0% to 2.5% range</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2013-2015 </a:t>
            </a:r>
            <a:r>
              <a:rPr lang="en-US" sz="1100" dirty="0"/>
              <a:t>based on CPI and other data.</a:t>
            </a:r>
          </a:p>
        </p:txBody>
      </p:sp>
      <p:sp>
        <p:nvSpPr>
          <p:cNvPr id="9" name="AutoShape 13"/>
          <p:cNvSpPr>
            <a:spLocks noChangeArrowheads="1"/>
          </p:cNvSpPr>
          <p:nvPr/>
        </p:nvSpPr>
        <p:spPr bwMode="blackWhite">
          <a:xfrm>
            <a:off x="4126230" y="1204119"/>
            <a:ext cx="4060825" cy="631825"/>
          </a:xfrm>
          <a:prstGeom prst="wedgeRectCallout">
            <a:avLst>
              <a:gd name="adj1" fmla="val 47877"/>
              <a:gd name="adj2" fmla="val 10603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a:t>
            </a:r>
            <a:r>
              <a:rPr lang="en-US" sz="1400" b="1" dirty="0" smtClean="0">
                <a:solidFill>
                  <a:schemeClr val="bg1"/>
                </a:solidFill>
              </a:rPr>
              <a:t>remained below 2004 until 2013</a:t>
            </a:r>
            <a:endParaRPr lang="en-US" sz="1400" b="1" dirty="0">
              <a:solidFill>
                <a:schemeClr val="bg1"/>
              </a:solidFill>
            </a:endParaRPr>
          </a:p>
        </p:txBody>
      </p:sp>
    </p:spTree>
    <p:extLst>
      <p:ext uri="{BB962C8B-B14F-4D97-AF65-F5344CB8AC3E}">
        <p14:creationId xmlns:p14="http://schemas.microsoft.com/office/powerpoint/2010/main" val="2354308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1999-2013</a:t>
            </a:r>
            <a:endParaRPr lang="en-US" sz="2800" dirty="0" smtClean="0"/>
          </a:p>
        </p:txBody>
      </p:sp>
      <p:graphicFrame>
        <p:nvGraphicFramePr>
          <p:cNvPr id="44034" name="Object 3"/>
          <p:cNvGraphicFramePr>
            <a:graphicFrameLocks noGrp="1" noChangeAspect="1"/>
          </p:cNvGraphicFramePr>
          <p:nvPr>
            <p:ph type="chart" idx="1"/>
            <p:extLst>
              <p:ext uri="{D42A27DB-BD31-4B8C-83A1-F6EECF244321}">
                <p14:modId xmlns:p14="http://schemas.microsoft.com/office/powerpoint/2010/main" val="4281449203"/>
              </p:ext>
            </p:extLst>
          </p:nvPr>
        </p:nvGraphicFramePr>
        <p:xfrm>
          <a:off x="169863" y="1468438"/>
          <a:ext cx="8678862" cy="4814887"/>
        </p:xfrm>
        <a:graphic>
          <a:graphicData uri="http://schemas.openxmlformats.org/presentationml/2006/ole">
            <mc:AlternateContent xmlns:mc="http://schemas.openxmlformats.org/markup-compatibility/2006">
              <mc:Choice xmlns:v="urn:schemas-microsoft-com:vml" Requires="v">
                <p:oleObj spid="_x0000_s28072132" name="Chart" r:id="rId3" imgW="3447881" imgH="1912759" progId="MSGraph.Chart.8">
                  <p:embed followColorScheme="full"/>
                </p:oleObj>
              </mc:Choice>
              <mc:Fallback>
                <p:oleObj name="Chart" r:id="rId3" imgW="3447881" imgH="1912759" progId="MSGraph.Chart.8">
                  <p:embed followColorScheme="full"/>
                  <p:pic>
                    <p:nvPicPr>
                      <p:cNvPr id="0" name=""/>
                      <p:cNvPicPr>
                        <a:picLocks noChangeAspect="1" noChangeArrowheads="1"/>
                      </p:cNvPicPr>
                      <p:nvPr/>
                    </p:nvPicPr>
                    <p:blipFill>
                      <a:blip r:embed="rId4"/>
                      <a:srcRect/>
                      <a:stretch>
                        <a:fillRect/>
                      </a:stretch>
                    </p:blipFill>
                    <p:spPr bwMode="auto">
                      <a:xfrm>
                        <a:off x="169863" y="1468438"/>
                        <a:ext cx="8678862" cy="48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219422" y="1113843"/>
            <a:ext cx="2733984" cy="1264241"/>
          </a:xfrm>
          <a:prstGeom prst="wedgeRectCallout">
            <a:avLst>
              <a:gd name="adj1" fmla="val 102356"/>
              <a:gd name="adj2" fmla="val 2950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$6.175 billion in 2013, up 1.5% over 2012.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317574" y="2568626"/>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2002-2013)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09059413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85</a:t>
            </a:fld>
            <a:endParaRPr lang="en-US" sz="900"/>
          </a:p>
        </p:txBody>
      </p:sp>
      <p:graphicFrame>
        <p:nvGraphicFramePr>
          <p:cNvPr id="39938" name="Object 3"/>
          <p:cNvGraphicFramePr>
            <a:graphicFrameLocks noChangeAspect="1"/>
          </p:cNvGraphicFramePr>
          <p:nvPr>
            <p:extLst>
              <p:ext uri="{D42A27DB-BD31-4B8C-83A1-F6EECF244321}">
                <p14:modId xmlns:p14="http://schemas.microsoft.com/office/powerpoint/2010/main" val="2624122902"/>
              </p:ext>
            </p:extLst>
          </p:nvPr>
        </p:nvGraphicFramePr>
        <p:xfrm>
          <a:off x="285965" y="1764531"/>
          <a:ext cx="8445500" cy="3497262"/>
        </p:xfrm>
        <a:graphic>
          <a:graphicData uri="http://schemas.openxmlformats.org/presentationml/2006/ole">
            <mc:AlternateContent xmlns:mc="http://schemas.openxmlformats.org/markup-compatibility/2006">
              <mc:Choice xmlns:v="urn:schemas-microsoft-com:vml" Requires="v">
                <p:oleObj spid="_x0000_s28073156" name="Chart" r:id="rId4" imgW="3417505" imgH="1413579" progId="MSGraph.Chart.8">
                  <p:embed followColorScheme="full"/>
                </p:oleObj>
              </mc:Choice>
              <mc:Fallback>
                <p:oleObj name="Chart" r:id="rId4" imgW="3417505" imgH="1413579" progId="MSGraph.Chart.8">
                  <p:embed followColorScheme="full"/>
                  <p:pic>
                    <p:nvPicPr>
                      <p:cNvPr id="0" name=""/>
                      <p:cNvPicPr>
                        <a:picLocks noChangeAspect="1" noChangeArrowheads="1"/>
                      </p:cNvPicPr>
                      <p:nvPr/>
                    </p:nvPicPr>
                    <p:blipFill>
                      <a:blip r:embed="rId5"/>
                      <a:srcRect/>
                      <a:stretch>
                        <a:fillRect/>
                      </a:stretch>
                    </p:blipFill>
                    <p:spPr bwMode="gray">
                      <a:xfrm>
                        <a:off x="285965" y="1764531"/>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Annual Percent Change (%)</a:t>
            </a:r>
            <a:endParaRPr lang="en-US" sz="1600" b="1" dirty="0">
              <a:solidFill>
                <a:srgbClr val="225A7A"/>
              </a:solidFill>
            </a:endParaRPr>
          </a:p>
        </p:txBody>
      </p:sp>
      <p:sp>
        <p:nvSpPr>
          <p:cNvPr id="2116614" name="Rectangle 6"/>
          <p:cNvSpPr>
            <a:spLocks noChangeArrowheads="1"/>
          </p:cNvSpPr>
          <p:nvPr/>
        </p:nvSpPr>
        <p:spPr bwMode="blackWhite">
          <a:xfrm>
            <a:off x="1358154" y="5261793"/>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Growth in Ad Spending has greatly exceeded growth in capacity (policyholder surplus) or premium growth.  This suggests that there are diminishing returns to advertising.</a:t>
            </a:r>
            <a:endParaRPr lang="en-US" b="1" dirty="0">
              <a:solidFill>
                <a:srgbClr val="FFFFFF"/>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85</a:t>
            </a:fld>
            <a:endParaRPr lang="en-US"/>
          </a:p>
        </p:txBody>
      </p:sp>
      <p:sp>
        <p:nvSpPr>
          <p:cNvPr id="14" name="Rectangle 4"/>
          <p:cNvSpPr>
            <a:spLocks noChangeArrowheads="1"/>
          </p:cNvSpPr>
          <p:nvPr/>
        </p:nvSpPr>
        <p:spPr bwMode="auto">
          <a:xfrm>
            <a:off x="0" y="6338886"/>
            <a:ext cx="4616648" cy="431529"/>
          </a:xfrm>
          <a:prstGeom prst="rect">
            <a:avLst/>
          </a:prstGeom>
          <a:noFill/>
          <a:ln w="9525">
            <a:noFill/>
            <a:miter lim="800000"/>
            <a:headEnd/>
            <a:tailEnd/>
          </a:ln>
        </p:spPr>
        <p:txBody>
          <a:bodyPr wrap="none" lIns="92075" tIns="46038" rIns="92075" bIns="46038">
            <a:spAutoFit/>
          </a:bodyPr>
          <a:lstStyle/>
          <a:p>
            <a:pPr eaLnBrk="0" hangingPunct="0"/>
            <a:endParaRPr lang="en-US" sz="1100" dirty="0" smtClean="0"/>
          </a:p>
          <a:p>
            <a:pPr eaLnBrk="0" hangingPunct="0"/>
            <a:r>
              <a:rPr lang="en-US" sz="1100" dirty="0" smtClean="0"/>
              <a:t>Sources</a:t>
            </a:r>
            <a:r>
              <a:rPr lang="en-US" sz="1100" dirty="0"/>
              <a:t>:  </a:t>
            </a:r>
            <a:r>
              <a:rPr lang="en-US" sz="1100" dirty="0" smtClean="0"/>
              <a:t>Insurance Information Institute analysis from A.M. Best data.</a:t>
            </a:r>
            <a:endParaRPr lang="en-US" sz="1100" dirty="0"/>
          </a:p>
        </p:txBody>
      </p:sp>
      <p:sp>
        <p:nvSpPr>
          <p:cNvPr id="15" name="Rectangle 3"/>
          <p:cNvSpPr txBox="1">
            <a:spLocks noChangeArrowheads="1"/>
          </p:cNvSpPr>
          <p:nvPr/>
        </p:nvSpPr>
        <p:spPr bwMode="black">
          <a:xfrm>
            <a:off x="22400" y="0"/>
            <a:ext cx="7847276" cy="9652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nSpc>
                <a:spcPct val="85000"/>
              </a:lnSpc>
            </a:pPr>
            <a:r>
              <a:rPr lang="en-US" kern="0" dirty="0" smtClean="0"/>
              <a:t>Growth in Premiums, Capacity vs. Growth in Advertising Expenditures, 2000 – 2013</a:t>
            </a:r>
            <a:endParaRPr lang="en-US" sz="2100" kern="0" dirty="0" smtClean="0"/>
          </a:p>
        </p:txBody>
      </p:sp>
      <p:sp>
        <p:nvSpPr>
          <p:cNvPr id="16" name="Text Box 6"/>
          <p:cNvSpPr txBox="1">
            <a:spLocks noChangeArrowheads="1"/>
          </p:cNvSpPr>
          <p:nvPr/>
        </p:nvSpPr>
        <p:spPr bwMode="blackWhite">
          <a:xfrm>
            <a:off x="5476673" y="1225175"/>
            <a:ext cx="2699140" cy="1518025"/>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a:solidFill>
                  <a:srgbClr val="FFFFFF"/>
                </a:solidFill>
              </a:rPr>
              <a:t>G</a:t>
            </a:r>
            <a:r>
              <a:rPr lang="en-US" b="1" dirty="0" smtClean="0">
                <a:solidFill>
                  <a:srgbClr val="FFFFFF"/>
                </a:solidFill>
              </a:rPr>
              <a:t>rowth in the “Supply” of insurance has exceeded “Demand” </a:t>
            </a:r>
            <a:r>
              <a:rPr lang="en-US" b="1" dirty="0" smtClean="0">
                <a:solidFill>
                  <a:srgbClr val="FFFFFF"/>
                </a:solidFill>
                <a:sym typeface="Wingdings" panose="05000000000000000000" pitchFamily="2" charset="2"/>
              </a:rPr>
              <a:t> Efforts to sell have intensified</a:t>
            </a:r>
            <a:endParaRPr lang="en-US" b="1" dirty="0">
              <a:solidFill>
                <a:srgbClr val="FFFFFF"/>
              </a:solidFill>
            </a:endParaRPr>
          </a:p>
        </p:txBody>
      </p:sp>
    </p:spTree>
    <p:extLst>
      <p:ext uri="{BB962C8B-B14F-4D97-AF65-F5344CB8AC3E}">
        <p14:creationId xmlns:p14="http://schemas.microsoft.com/office/powerpoint/2010/main" val="28470947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86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874100622"/>
              </p:ext>
            </p:extLst>
          </p:nvPr>
        </p:nvGraphicFramePr>
        <p:xfrm>
          <a:off x="4763" y="1819275"/>
          <a:ext cx="9132887" cy="4714875"/>
        </p:xfrm>
        <a:graphic>
          <a:graphicData uri="http://schemas.openxmlformats.org/presentationml/2006/ole">
            <mc:AlternateContent xmlns:mc="http://schemas.openxmlformats.org/markup-compatibility/2006">
              <mc:Choice xmlns:v="urn:schemas-microsoft-com:vml" Requires="v">
                <p:oleObj spid="_x0000_s28074180" name="Chart" r:id="rId4" imgW="3528190" imgH="1821319" progId="MSGraph.Chart.8">
                  <p:embed followColorScheme="full"/>
                </p:oleObj>
              </mc:Choice>
              <mc:Fallback>
                <p:oleObj name="Chart" r:id="rId4" imgW="3528190" imgH="1821319" progId="MSGraph.Chart.8">
                  <p:embed followColorScheme="full"/>
                  <p:pic>
                    <p:nvPicPr>
                      <p:cNvPr id="0" name=""/>
                      <p:cNvPicPr>
                        <a:picLocks noChangeAspect="1" noChangeArrowheads="1"/>
                      </p:cNvPicPr>
                      <p:nvPr/>
                    </p:nvPicPr>
                    <p:blipFill>
                      <a:blip r:embed="rId5"/>
                      <a:srcRect/>
                      <a:stretch>
                        <a:fillRect/>
                      </a:stretch>
                    </p:blipFill>
                    <p:spPr bwMode="auto">
                      <a:xfrm>
                        <a:off x="4763" y="18192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4757737" y="1678233"/>
            <a:ext cx="4067175" cy="1163394"/>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HO</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26.8%</a:t>
            </a:r>
            <a:endParaRPr lang="en-US" sz="1600" b="1" dirty="0">
              <a:solidFill>
                <a:schemeClr val="bg1"/>
              </a:solidFill>
              <a:cs typeface="+mn-cs"/>
            </a:endParaRPr>
          </a:p>
        </p:txBody>
      </p:sp>
    </p:spTree>
    <p:extLst>
      <p:ext uri="{BB962C8B-B14F-4D97-AF65-F5344CB8AC3E}">
        <p14:creationId xmlns:p14="http://schemas.microsoft.com/office/powerpoint/2010/main" val="773418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87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962813386"/>
              </p:ext>
            </p:extLst>
          </p:nvPr>
        </p:nvGraphicFramePr>
        <p:xfrm>
          <a:off x="0" y="1755775"/>
          <a:ext cx="9105900" cy="4719638"/>
        </p:xfrm>
        <a:graphic>
          <a:graphicData uri="http://schemas.openxmlformats.org/presentationml/2006/ole">
            <mc:AlternateContent xmlns:mc="http://schemas.openxmlformats.org/markup-compatibility/2006">
              <mc:Choice xmlns:v="urn:schemas-microsoft-com:vml" Requires="v">
                <p:oleObj spid="_x0000_s28075205" name="Chart" r:id="rId4" imgW="8820267" imgH="4572222" progId="MSGraph.Chart.8">
                  <p:embed followColorScheme="full"/>
                </p:oleObj>
              </mc:Choice>
              <mc:Fallback>
                <p:oleObj name="Chart" r:id="rId4" imgW="8820267" imgH="4572222" progId="MSGraph.Chart.8">
                  <p:embed followColorScheme="full"/>
                  <p:pic>
                    <p:nvPicPr>
                      <p:cNvPr id="0" name=""/>
                      <p:cNvPicPr>
                        <a:picLocks noChangeAspect="1" noChangeArrowheads="1"/>
                      </p:cNvPicPr>
                      <p:nvPr/>
                    </p:nvPicPr>
                    <p:blipFill>
                      <a:blip r:embed="rId5"/>
                      <a:srcRect/>
                      <a:stretch>
                        <a:fillRect/>
                      </a:stretch>
                    </p:blipFill>
                    <p:spPr bwMode="auto">
                      <a:xfrm>
                        <a:off x="0" y="1755775"/>
                        <a:ext cx="9105900" cy="471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385888"/>
            <a:ext cx="2552700" cy="1614487"/>
          </a:xfrm>
          <a:prstGeom prst="wedgeRectCallout">
            <a:avLst>
              <a:gd name="adj1" fmla="val 24565"/>
              <a:gd name="adj2" fmla="val 1527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The collapse of the housing bubble hit CA, FL and NV hard, leading to the slowest growth rates in the US </a:t>
            </a:r>
            <a:r>
              <a:rPr lang="en-US" sz="1600" b="1" dirty="0" smtClean="0">
                <a:solidFill>
                  <a:srgbClr val="FFFFFF"/>
                </a:solidFill>
                <a:cs typeface="Arial" charset="0"/>
              </a:rPr>
              <a:t>between 2007 and 2013</a:t>
            </a:r>
            <a:endParaRPr lang="en-US" sz="1600" b="1" dirty="0">
              <a:solidFill>
                <a:srgbClr val="FFFFFF"/>
              </a:solidFill>
              <a:cs typeface="Arial" charset="0"/>
            </a:endParaRPr>
          </a:p>
        </p:txBody>
      </p:sp>
    </p:spTree>
    <p:extLst>
      <p:ext uri="{BB962C8B-B14F-4D97-AF65-F5344CB8AC3E}">
        <p14:creationId xmlns:p14="http://schemas.microsoft.com/office/powerpoint/2010/main" val="2840275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88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728155954"/>
              </p:ext>
            </p:extLst>
          </p:nvPr>
        </p:nvGraphicFramePr>
        <p:xfrm>
          <a:off x="1588" y="1716088"/>
          <a:ext cx="9128125" cy="4702175"/>
        </p:xfrm>
        <a:graphic>
          <a:graphicData uri="http://schemas.openxmlformats.org/presentationml/2006/ole">
            <mc:AlternateContent xmlns:mc="http://schemas.openxmlformats.org/markup-compatibility/2006">
              <mc:Choice xmlns:v="urn:schemas-microsoft-com:vml" Requires="v">
                <p:oleObj spid="_x0000_s28076229" name="Chart" r:id="rId4" imgW="8820267" imgH="4543404" progId="MSGraph.Chart.8">
                  <p:embed followColorScheme="full"/>
                </p:oleObj>
              </mc:Choice>
              <mc:Fallback>
                <p:oleObj name="Chart" r:id="rId4" imgW="8820267" imgH="4543404" progId="MSGraph.Chart.8">
                  <p:embed followColorScheme="full"/>
                  <p:pic>
                    <p:nvPicPr>
                      <p:cNvPr id="0" name=""/>
                      <p:cNvPicPr>
                        <a:picLocks noChangeAspect="1" noChangeArrowheads="1"/>
                      </p:cNvPicPr>
                      <p:nvPr/>
                    </p:nvPicPr>
                    <p:blipFill>
                      <a:blip r:embed="rId5"/>
                      <a:srcRect/>
                      <a:stretch>
                        <a:fillRect/>
                      </a:stretch>
                    </p:blipFill>
                    <p:spPr bwMode="auto">
                      <a:xfrm>
                        <a:off x="1588" y="1716088"/>
                        <a:ext cx="9128125" cy="470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30 </a:t>
            </a:r>
            <a:r>
              <a:rPr lang="en-US" b="1" dirty="0">
                <a:solidFill>
                  <a:schemeClr val="bg1"/>
                </a:solidFill>
              </a:rPr>
              <a:t>states showed </a:t>
            </a:r>
            <a:r>
              <a:rPr lang="en-US" b="1" dirty="0" smtClean="0">
                <a:solidFill>
                  <a:schemeClr val="bg1"/>
                </a:solidFill>
              </a:rPr>
              <a:t>any commercial lines growth from 2007 through 2013</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a:t>
            </a:r>
            <a:endParaRPr lang="en-US" sz="1600" b="1" dirty="0">
              <a:solidFill>
                <a:schemeClr val="bg1"/>
              </a:solidFill>
              <a:cs typeface="+mn-cs"/>
            </a:endParaRPr>
          </a:p>
        </p:txBody>
      </p:sp>
    </p:spTree>
    <p:extLst>
      <p:ext uri="{BB962C8B-B14F-4D97-AF65-F5344CB8AC3E}">
        <p14:creationId xmlns:p14="http://schemas.microsoft.com/office/powerpoint/2010/main" val="227209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89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855371999"/>
              </p:ext>
            </p:extLst>
          </p:nvPr>
        </p:nvGraphicFramePr>
        <p:xfrm>
          <a:off x="17463" y="1930400"/>
          <a:ext cx="9107487" cy="4730750"/>
        </p:xfrm>
        <a:graphic>
          <a:graphicData uri="http://schemas.openxmlformats.org/presentationml/2006/ole">
            <mc:AlternateContent xmlns:mc="http://schemas.openxmlformats.org/markup-compatibility/2006">
              <mc:Choice xmlns:v="urn:schemas-microsoft-com:vml" Requires="v">
                <p:oleObj spid="_x0000_s28077251" name="Chart" r:id="rId4" imgW="3528190" imgH="1832541" progId="MSGraph.Chart.8">
                  <p:embed followColorScheme="full"/>
                </p:oleObj>
              </mc:Choice>
              <mc:Fallback>
                <p:oleObj name="Chart" r:id="rId4" imgW="3528190" imgH="1832541" progId="MSGraph.Chart.8">
                  <p:embed followColorScheme="full"/>
                  <p:pic>
                    <p:nvPicPr>
                      <p:cNvPr id="0" name=""/>
                      <p:cNvPicPr>
                        <a:picLocks noChangeAspect="1" noChangeArrowheads="1"/>
                      </p:cNvPicPr>
                      <p:nvPr/>
                    </p:nvPicPr>
                    <p:blipFill>
                      <a:blip r:embed="rId5"/>
                      <a:srcRect/>
                      <a:stretch>
                        <a:fillRect/>
                      </a:stretch>
                    </p:blipFill>
                    <p:spPr bwMode="auto">
                      <a:xfrm>
                        <a:off x="17463" y="1930400"/>
                        <a:ext cx="910748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396458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74958315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8627"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79470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90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33801786"/>
              </p:ext>
            </p:extLst>
          </p:nvPr>
        </p:nvGraphicFramePr>
        <p:xfrm>
          <a:off x="0" y="1603375"/>
          <a:ext cx="9144000" cy="4710113"/>
        </p:xfrm>
        <a:graphic>
          <a:graphicData uri="http://schemas.openxmlformats.org/presentationml/2006/ole">
            <mc:AlternateContent xmlns:mc="http://schemas.openxmlformats.org/markup-compatibility/2006">
              <mc:Choice xmlns:v="urn:schemas-microsoft-com:vml" Requires="v">
                <p:oleObj spid="_x0000_s27965777" name="Chart" r:id="rId4" imgW="8820267" imgH="4543404" progId="MSGraph.Chart.8">
                  <p:embed followColorScheme="full"/>
                </p:oleObj>
              </mc:Choice>
              <mc:Fallback>
                <p:oleObj name="Chart" r:id="rId4" imgW="8820267" imgH="4543404" progId="MSGraph.Chart.8">
                  <p:embed followColorScheme="full"/>
                  <p:pic>
                    <p:nvPicPr>
                      <p:cNvPr id="0" name=""/>
                      <p:cNvPicPr>
                        <a:picLocks noChangeAspect="1" noChangeArrowheads="1"/>
                      </p:cNvPicPr>
                      <p:nvPr/>
                    </p:nvPicPr>
                    <p:blipFill>
                      <a:blip r:embed="rId5"/>
                      <a:srcRect/>
                      <a:stretch>
                        <a:fillRect/>
                      </a:stretch>
                    </p:blipFill>
                    <p:spPr bwMode="auto">
                      <a:xfrm>
                        <a:off x="0" y="1603375"/>
                        <a:ext cx="9144000" cy="471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13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104272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91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90700"/>
          <a:ext cx="9172575" cy="4733925"/>
        </p:xfrm>
        <a:graphic>
          <a:graphicData uri="http://schemas.openxmlformats.org/presentationml/2006/ole">
            <mc:AlternateContent xmlns:mc="http://schemas.openxmlformats.org/markup-compatibility/2006">
              <mc:Choice xmlns:v="urn:schemas-microsoft-com:vml" Requires="v">
                <p:oleObj spid="_x0000_s27966800"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2575"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6 years</a:t>
            </a:r>
            <a:endParaRPr lang="en-US" b="1" dirty="0">
              <a:solidFill>
                <a:schemeClr val="bg1"/>
              </a:solidFill>
            </a:endParaRPr>
          </a:p>
        </p:txBody>
      </p:sp>
    </p:spTree>
    <p:extLst>
      <p:ext uri="{BB962C8B-B14F-4D97-AF65-F5344CB8AC3E}">
        <p14:creationId xmlns:p14="http://schemas.microsoft.com/office/powerpoint/2010/main" val="3452263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92</a:t>
            </a:fld>
            <a:endParaRPr lang="en-US" smtClean="0"/>
          </a:p>
        </p:txBody>
      </p:sp>
      <p:graphicFrame>
        <p:nvGraphicFramePr>
          <p:cNvPr id="5122" name="Object 2"/>
          <p:cNvGraphicFramePr>
            <a:graphicFrameLocks/>
          </p:cNvGraphicFramePr>
          <p:nvPr>
            <p:extLst/>
          </p:nvPr>
        </p:nvGraphicFramePr>
        <p:xfrm>
          <a:off x="50800" y="1851935"/>
          <a:ext cx="8926513" cy="4676775"/>
        </p:xfrm>
        <a:graphic>
          <a:graphicData uri="http://schemas.openxmlformats.org/presentationml/2006/ole">
            <mc:AlternateContent xmlns:mc="http://schemas.openxmlformats.org/markup-compatibility/2006">
              <mc:Choice xmlns:v="urn:schemas-microsoft-com:vml" Requires="v">
                <p:oleObj spid="_x0000_s27974969"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50800" y="185193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Percentage of Carriers Using Predictive Analytics by Major P/C Line, 2013</a:t>
            </a:r>
          </a:p>
        </p:txBody>
      </p:sp>
      <p:sp>
        <p:nvSpPr>
          <p:cNvPr id="1969158" name="AutoShape 6"/>
          <p:cNvSpPr>
            <a:spLocks noChangeArrowheads="1"/>
          </p:cNvSpPr>
          <p:nvPr/>
        </p:nvSpPr>
        <p:spPr bwMode="blackWhite">
          <a:xfrm>
            <a:off x="1828489" y="1144714"/>
            <a:ext cx="2843524" cy="1755648"/>
          </a:xfrm>
          <a:prstGeom prst="wedgeRectCallout">
            <a:avLst>
              <a:gd name="adj1" fmla="val 8420"/>
              <a:gd name="adj2" fmla="val 872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Predictive analytics is more like to be used in personal lines, but commercial lines use is growing</a:t>
            </a:r>
            <a:endParaRPr lang="en-US" sz="2000" b="1" dirty="0">
              <a:solidFill>
                <a:schemeClr val="bg1"/>
              </a:solidFill>
              <a:cs typeface="+mn-cs"/>
            </a:endParaRPr>
          </a:p>
        </p:txBody>
      </p:sp>
      <p:sp>
        <p:nvSpPr>
          <p:cNvPr id="5126" name="TextBox 9"/>
          <p:cNvSpPr txBox="1">
            <a:spLocks noChangeArrowheads="1"/>
          </p:cNvSpPr>
          <p:nvPr/>
        </p:nvSpPr>
        <p:spPr bwMode="auto">
          <a:xfrm>
            <a:off x="104906" y="6370419"/>
            <a:ext cx="8412162" cy="430887"/>
          </a:xfrm>
          <a:prstGeom prst="rect">
            <a:avLst/>
          </a:prstGeom>
          <a:noFill/>
          <a:ln w="9525">
            <a:noFill/>
            <a:miter lim="800000"/>
            <a:headEnd/>
            <a:tailEnd/>
          </a:ln>
        </p:spPr>
        <p:txBody>
          <a:bodyPr>
            <a:spAutoFit/>
          </a:bodyPr>
          <a:lstStyle/>
          <a:p>
            <a:endParaRPr lang="en-US" sz="1100" dirty="0" smtClean="0"/>
          </a:p>
          <a:p>
            <a:r>
              <a:rPr lang="en-US" sz="1100" dirty="0" smtClean="0"/>
              <a:t>Source: ISO/</a:t>
            </a:r>
            <a:r>
              <a:rPr lang="en-US" sz="1100" dirty="0" err="1" smtClean="0"/>
              <a:t>Earnix</a:t>
            </a:r>
            <a:r>
              <a:rPr lang="en-US" sz="1100" dirty="0" smtClean="0"/>
              <a:t> Survey, September 2013; Insurance Information Institute.</a:t>
            </a:r>
            <a:endParaRPr lang="en-US" sz="1100" dirty="0"/>
          </a:p>
        </p:txBody>
      </p:sp>
      <p:sp>
        <p:nvSpPr>
          <p:cNvPr id="7" name="Text Box 17"/>
          <p:cNvSpPr txBox="1">
            <a:spLocks noChangeArrowheads="1"/>
          </p:cNvSpPr>
          <p:nvPr/>
        </p:nvSpPr>
        <p:spPr bwMode="auto">
          <a:xfrm>
            <a:off x="5191124" y="1262592"/>
            <a:ext cx="3633788"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82% of insurers report using predicative analytics in at least one line.  18% do not use it all.</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5867400" y="2319892"/>
            <a:ext cx="2957512" cy="1675323"/>
          </a:xfrm>
          <a:prstGeom prst="wedgeRectCallout">
            <a:avLst>
              <a:gd name="adj1" fmla="val 25567"/>
              <a:gd name="adj2" fmla="val 47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u="sng" dirty="0" smtClean="0">
                <a:solidFill>
                  <a:srgbClr val="FFFFFF"/>
                </a:solidFill>
                <a:latin typeface="Arial" charset="0"/>
                <a:cs typeface="Arial" charset="0"/>
              </a:rPr>
              <a:t>Benefits Cited</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Drive Profitability: 85%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Reduce Risk: 55%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Grow Revenue: 52%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Improve Op. Efficiency: 39%</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40995655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Uses of Predictive Analytics by Function</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93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504" y="1637702"/>
            <a:ext cx="8906246" cy="4761455"/>
          </a:xfrm>
          <a:prstGeom prst="rect">
            <a:avLst/>
          </a:prstGeom>
        </p:spPr>
      </p:pic>
      <p:sp>
        <p:nvSpPr>
          <p:cNvPr id="9" name="AutoShape 13"/>
          <p:cNvSpPr>
            <a:spLocks noChangeArrowheads="1"/>
          </p:cNvSpPr>
          <p:nvPr/>
        </p:nvSpPr>
        <p:spPr bwMode="blackWhite">
          <a:xfrm>
            <a:off x="4595627" y="2252009"/>
            <a:ext cx="2635623" cy="1334154"/>
          </a:xfrm>
          <a:prstGeom prst="wedgeRectCallout">
            <a:avLst>
              <a:gd name="adj1" fmla="val -139176"/>
              <a:gd name="adj2" fmla="val -84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Pricing and Underwriting are the leading uses for predictive analytics</a:t>
            </a:r>
            <a:endParaRPr lang="en-US" b="1" dirty="0">
              <a:solidFill>
                <a:schemeClr val="bg1"/>
              </a:solidFill>
            </a:endParaRPr>
          </a:p>
        </p:txBody>
      </p:sp>
    </p:spTree>
    <p:extLst>
      <p:ext uri="{BB962C8B-B14F-4D97-AF65-F5344CB8AC3E}">
        <p14:creationId xmlns:p14="http://schemas.microsoft.com/office/powerpoint/2010/main" val="2445970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94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Commercial Lines 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94</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95</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(1Q:2004–1Q:2015)</a:t>
            </a:r>
          </a:p>
        </p:txBody>
      </p:sp>
      <p:graphicFrame>
        <p:nvGraphicFramePr>
          <p:cNvPr id="7200771" name="Object 2"/>
          <p:cNvGraphicFramePr>
            <a:graphicFrameLocks noGrp="1" noChangeAspect="1"/>
          </p:cNvGraphicFramePr>
          <p:nvPr>
            <p:ph type="chart" idx="4294967295"/>
            <p:extLst/>
          </p:nvPr>
        </p:nvGraphicFramePr>
        <p:xfrm>
          <a:off x="44244" y="1633077"/>
          <a:ext cx="9004506" cy="4843463"/>
        </p:xfrm>
        <a:graphic>
          <a:graphicData uri="http://schemas.openxmlformats.org/presentationml/2006/ole">
            <mc:AlternateContent xmlns:mc="http://schemas.openxmlformats.org/markup-compatibility/2006">
              <mc:Choice xmlns:v="urn:schemas-microsoft-com:vml" Requires="v">
                <p:oleObj spid="_x0000_s28199947" name="Chart" r:id="rId4" imgW="8572682" imgH="4772170" progId="MSGraph.Chart.8">
                  <p:embed followColorScheme="full"/>
                </p:oleObj>
              </mc:Choice>
              <mc:Fallback>
                <p:oleObj name="Chart" r:id="rId4" imgW="8572682" imgH="4772170" progId="MSGraph.Chart.8">
                  <p:embed followColorScheme="full"/>
                  <p:pic>
                    <p:nvPicPr>
                      <p:cNvPr id="0" name=""/>
                      <p:cNvPicPr>
                        <a:picLocks noGrp="1" noChangeAspect="1" noChangeArrowheads="1"/>
                      </p:cNvPicPr>
                      <p:nvPr/>
                    </p:nvPicPr>
                    <p:blipFill>
                      <a:blip r:embed="rId5"/>
                      <a:srcRect/>
                      <a:stretch>
                        <a:fillRect/>
                      </a:stretch>
                    </p:blipFill>
                    <p:spPr bwMode="auto">
                      <a:xfrm>
                        <a:off x="44244" y="1633077"/>
                        <a:ext cx="9004506" cy="4843463"/>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144359" y="4464958"/>
            <a:ext cx="2680553" cy="927100"/>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Q1:2015 had turned (slightly) negative for only the 3</a:t>
            </a:r>
            <a:r>
              <a:rPr lang="en-US" sz="1400" b="1" baseline="30000" dirty="0" smtClean="0">
                <a:solidFill>
                  <a:schemeClr val="bg1"/>
                </a:solidFill>
              </a:rPr>
              <a:t>rd</a:t>
            </a:r>
            <a:r>
              <a:rPr lang="en-US" sz="1400" b="1" dirty="0" smtClean="0">
                <a:solidFill>
                  <a:schemeClr val="bg1"/>
                </a:solidFill>
              </a:rPr>
              <a:t> time in 3 years</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570978" y="1803400"/>
            <a:ext cx="1951038" cy="1075297"/>
          </a:xfrm>
          <a:prstGeom prst="wedgeRectCallout">
            <a:avLst>
              <a:gd name="adj1" fmla="val 83860"/>
              <a:gd name="adj2" fmla="val 425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766681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96</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2014:Q4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762298" y="6155653"/>
            <a:ext cx="3743325" cy="16192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378560" y="1409351"/>
            <a:ext cx="8470471" cy="4987133"/>
          </a:xfrm>
          <a:prstGeom prst="rect">
            <a:avLst/>
          </a:prstGeom>
        </p:spPr>
      </p:pic>
      <p:sp>
        <p:nvSpPr>
          <p:cNvPr id="16" name="AutoShape 7"/>
          <p:cNvSpPr>
            <a:spLocks noChangeArrowheads="1"/>
          </p:cNvSpPr>
          <p:nvPr/>
        </p:nvSpPr>
        <p:spPr bwMode="blackWhite">
          <a:xfrm>
            <a:off x="1045030" y="5228999"/>
            <a:ext cx="1924050" cy="666750"/>
          </a:xfrm>
          <a:prstGeom prst="wedgeRectCallout">
            <a:avLst>
              <a:gd name="adj1" fmla="val 145304"/>
              <a:gd name="adj2" fmla="val 256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3" name="AutoShape 6"/>
          <p:cNvSpPr>
            <a:spLocks noChangeArrowheads="1"/>
          </p:cNvSpPr>
          <p:nvPr/>
        </p:nvSpPr>
        <p:spPr bwMode="blackWhite">
          <a:xfrm>
            <a:off x="2862311" y="2348800"/>
            <a:ext cx="1771650" cy="1104900"/>
          </a:xfrm>
          <a:prstGeom prst="wedgeRectCallout">
            <a:avLst>
              <a:gd name="adj1" fmla="val -35849"/>
              <a:gd name="adj2" fmla="val 1378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6"/>
          <p:cNvSpPr>
            <a:spLocks noChangeArrowheads="1"/>
          </p:cNvSpPr>
          <p:nvPr/>
        </p:nvSpPr>
        <p:spPr bwMode="blackWhite">
          <a:xfrm>
            <a:off x="4210892" y="3532606"/>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5" name="AutoShape 6"/>
          <p:cNvSpPr>
            <a:spLocks noChangeArrowheads="1"/>
          </p:cNvSpPr>
          <p:nvPr/>
        </p:nvSpPr>
        <p:spPr bwMode="blackWhite">
          <a:xfrm>
            <a:off x="6050988" y="1436910"/>
            <a:ext cx="2658599" cy="1571261"/>
          </a:xfrm>
          <a:prstGeom prst="wedgeRectCallout">
            <a:avLst>
              <a:gd name="adj1" fmla="val -6748"/>
              <a:gd name="adj2" fmla="val 11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Q1:2014 renewals were up 1.5%; Some insurers posted stronger numbers.</a:t>
            </a:r>
            <a:endParaRPr lang="en-US" sz="1400" b="1" dirty="0">
              <a:solidFill>
                <a:schemeClr val="bg1"/>
              </a:solidFill>
              <a:latin typeface="Arial" pitchFamily="34" charset="0"/>
              <a:cs typeface="+mn-cs"/>
            </a:endParaRPr>
          </a:p>
        </p:txBody>
      </p:sp>
      <p:sp>
        <p:nvSpPr>
          <p:cNvPr id="26" name="AutoShape 7"/>
          <p:cNvSpPr>
            <a:spLocks noChangeArrowheads="1"/>
          </p:cNvSpPr>
          <p:nvPr/>
        </p:nvSpPr>
        <p:spPr bwMode="blackWhite">
          <a:xfrm>
            <a:off x="2464232" y="1436910"/>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Tree>
    <p:extLst>
      <p:ext uri="{BB962C8B-B14F-4D97-AF65-F5344CB8AC3E}">
        <p14:creationId xmlns:p14="http://schemas.microsoft.com/office/powerpoint/2010/main" val="1982035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4200"/>
                            </p:stCondLst>
                            <p:childTnLst>
                              <p:par>
                                <p:cTn id="17" presetID="22" presetClass="entr" presetSubtype="1"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5700"/>
                            </p:stCondLst>
                            <p:childTnLst>
                              <p:par>
                                <p:cTn id="21" presetID="22" presetClass="entr" presetSubtype="4" fill="hold" grpId="0" nodeType="afterEffect">
                                  <p:stCondLst>
                                    <p:cond delay="70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26"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2014:Q4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3" name="Picture 2"/>
          <p:cNvPicPr>
            <a:picLocks noChangeAspect="1"/>
          </p:cNvPicPr>
          <p:nvPr/>
        </p:nvPicPr>
        <p:blipFill>
          <a:blip r:embed="rId3"/>
          <a:stretch>
            <a:fillRect/>
          </a:stretch>
        </p:blipFill>
        <p:spPr>
          <a:xfrm>
            <a:off x="407855" y="1550019"/>
            <a:ext cx="8131466" cy="4768916"/>
          </a:xfrm>
          <a:prstGeom prst="rect">
            <a:avLst/>
          </a:prstGeom>
        </p:spPr>
      </p:pic>
      <p:sp>
        <p:nvSpPr>
          <p:cNvPr id="18" name="AutoShape 6"/>
          <p:cNvSpPr>
            <a:spLocks noChangeArrowheads="1"/>
          </p:cNvSpPr>
          <p:nvPr/>
        </p:nvSpPr>
        <p:spPr bwMode="blackWhite">
          <a:xfrm>
            <a:off x="6061592" y="1118911"/>
            <a:ext cx="2890684" cy="1509990"/>
          </a:xfrm>
          <a:prstGeom prst="wedgeRectCallout">
            <a:avLst>
              <a:gd name="adj1" fmla="val 28803"/>
              <a:gd name="adj2" fmla="val 137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several years of gains, pricing </a:t>
            </a:r>
            <a:r>
              <a:rPr lang="en-US" sz="1400" b="1" dirty="0">
                <a:solidFill>
                  <a:schemeClr val="bg1"/>
                </a:solidFill>
                <a:latin typeface="Arial" pitchFamily="34" charset="0"/>
              </a:rPr>
              <a:t>today </a:t>
            </a:r>
            <a:r>
              <a:rPr lang="en-US" sz="1400" b="1" dirty="0" smtClean="0">
                <a:solidFill>
                  <a:schemeClr val="bg1"/>
                </a:solidFill>
                <a:latin typeface="Arial" pitchFamily="34" charset="0"/>
              </a:rPr>
              <a:t>for midsized accounts is </a:t>
            </a:r>
            <a:r>
              <a:rPr lang="en-US" sz="1400" b="1" dirty="0">
                <a:solidFill>
                  <a:schemeClr val="bg1"/>
                </a:solidFill>
                <a:latin typeface="Arial" pitchFamily="34" charset="0"/>
              </a:rPr>
              <a:t>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cxnSp>
        <p:nvCxnSpPr>
          <p:cNvPr id="19" name="Straight Connector 18"/>
          <p:cNvCxnSpPr/>
          <p:nvPr/>
        </p:nvCxnSpPr>
        <p:spPr>
          <a:xfrm>
            <a:off x="762000" y="4008582"/>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6622" y="4475017"/>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2006" y="5181596"/>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6413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Directional Pricing Trend in Large Account P/C Renewals</a:t>
            </a:r>
          </a:p>
        </p:txBody>
      </p:sp>
      <p:sp>
        <p:nvSpPr>
          <p:cNvPr id="74756" name="Rectangle 8"/>
          <p:cNvSpPr>
            <a:spLocks noChangeArrowheads="1"/>
          </p:cNvSpPr>
          <p:nvPr/>
        </p:nvSpPr>
        <p:spPr bwMode="black">
          <a:xfrm>
            <a:off x="299023" y="129700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Early 2009 </a:t>
            </a:r>
            <a:r>
              <a:rPr lang="en-US" b="1" dirty="0">
                <a:solidFill>
                  <a:srgbClr val="225A7A"/>
                </a:solidFill>
              </a:rPr>
              <a:t>through </a:t>
            </a:r>
            <a:r>
              <a:rPr lang="en-US" b="1" dirty="0" smtClean="0">
                <a:solidFill>
                  <a:srgbClr val="225A7A"/>
                </a:solidFill>
              </a:rPr>
              <a:t>Early 2015</a:t>
            </a:r>
            <a:endParaRPr lang="en-US" b="1" dirty="0">
              <a:solidFill>
                <a:srgbClr val="225A7A"/>
              </a:solidFill>
            </a:endParaRPr>
          </a:p>
        </p:txBody>
      </p:sp>
      <p:sp>
        <p:nvSpPr>
          <p:cNvPr id="74758"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Barclays’ Commercial Insurance Buyers Survey.</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98</a:t>
            </a:fld>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57425"/>
            <a:ext cx="9144000" cy="3665490"/>
          </a:xfrm>
          <a:prstGeom prst="rect">
            <a:avLst/>
          </a:prstGeom>
        </p:spPr>
      </p:pic>
      <p:sp>
        <p:nvSpPr>
          <p:cNvPr id="13" name="AutoShape 5"/>
          <p:cNvSpPr>
            <a:spLocks noChangeArrowheads="1"/>
          </p:cNvSpPr>
          <p:nvPr/>
        </p:nvSpPr>
        <p:spPr bwMode="blackWhite">
          <a:xfrm>
            <a:off x="6772148" y="1318219"/>
            <a:ext cx="2052764" cy="813793"/>
          </a:xfrm>
          <a:prstGeom prst="wedgeRectCallout">
            <a:avLst>
              <a:gd name="adj1" fmla="val 41773"/>
              <a:gd name="adj2" fmla="val 3853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Few accounts are seeing increases</a:t>
            </a:r>
            <a:endParaRPr lang="en-US" sz="1600" b="1" dirty="0">
              <a:solidFill>
                <a:schemeClr val="bg1"/>
              </a:solidFill>
            </a:endParaRPr>
          </a:p>
        </p:txBody>
      </p:sp>
    </p:spTree>
    <p:extLst>
      <p:ext uri="{BB962C8B-B14F-4D97-AF65-F5344CB8AC3E}">
        <p14:creationId xmlns:p14="http://schemas.microsoft.com/office/powerpoint/2010/main" val="6097114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99</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2015:Q1</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Flat in Q1:2015;   EPL and Commercial Auto Led the Way</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200971" name="Chart" r:id="rId4" imgW="8296386" imgH="3781293" progId="MSGraph.Chart.8">
                  <p:embed followColorScheme="full"/>
                </p:oleObj>
              </mc:Choice>
              <mc:Fallback>
                <p:oleObj name="Chart" r:id="rId4" imgW="8296386" imgH="3781293"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886597" y="1074711"/>
            <a:ext cx="2624779" cy="1276910"/>
          </a:xfrm>
          <a:prstGeom prst="wedgeRectCallout">
            <a:avLst>
              <a:gd name="adj1" fmla="val 144103"/>
              <a:gd name="adj2" fmla="val 7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Employment Practices</a:t>
            </a:r>
            <a:r>
              <a:rPr lang="en-US" sz="1600" b="1" dirty="0" smtClean="0">
                <a:solidFill>
                  <a:srgbClr val="FFFFFF"/>
                </a:solidFill>
                <a:latin typeface="Arial" charset="0"/>
                <a:cs typeface="Arial" charset="0"/>
              </a:rPr>
              <a:t> rate increases are large than any other line, followed by Commercial Auto and D&amp;O</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42305847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2CH.mp3"/>
  <p:tag name="ELAPSEDTIME" val="22.152"/>
  <p:tag name="ARTICULATE_TITLE_TAG" val="Loss events in the U.S. 1980 – 2014 - Insured losses due to winter storms*"/>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1"/>
  <p:tag name="ARTICULATE_USED_LAYOUT" val="6"/>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Natural disaster losses in the U.S. 2014 "/>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5"/>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7CH.mp3"/>
  <p:tag name="ELAPSEDTIME" val="27.242"/>
  <p:tag name="ARTICULATE_TITLE_TAG" val="Loss events in the U.S. 1980 – 2014 - Number of event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9"/>
  <p:tag name="ARTICULATE_USED_LAYOUT" val="6"/>
</p:tagLst>
</file>

<file path=ppt/tags/tag17.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0.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2.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202635</TotalTime>
  <Words>17680</Words>
  <Application>Microsoft Office PowerPoint</Application>
  <PresentationFormat>On-screen Show (4:3)</PresentationFormat>
  <Paragraphs>2476</Paragraphs>
  <Slides>238</Slides>
  <Notes>214</Notes>
  <HiddenSlides>132</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238</vt:i4>
      </vt:variant>
    </vt:vector>
  </HeadingPairs>
  <TitlesOfParts>
    <vt:vector size="251" baseType="lpstr">
      <vt:lpstr>Arial Unicode MS</vt:lpstr>
      <vt:lpstr>ＭＳ Ｐゴシック</vt:lpstr>
      <vt:lpstr>Arial</vt:lpstr>
      <vt:lpstr>Arial </vt:lpstr>
      <vt:lpstr>Calibri</vt:lpstr>
      <vt:lpstr>SwissReSans</vt:lpstr>
      <vt:lpstr>Symbol</vt:lpstr>
      <vt:lpstr>Times New Roman</vt:lpstr>
      <vt:lpstr>Verdana</vt:lpstr>
      <vt:lpstr>Wingdings</vt:lpstr>
      <vt:lpstr>Default Design</vt:lpstr>
      <vt:lpstr>Chart</vt:lpstr>
      <vt:lpstr>Worksheet</vt:lpstr>
      <vt:lpstr>Trends, Challenges and Opportunities in P/C Insurance Focus on New Jersey Markets</vt:lpstr>
      <vt:lpstr>PowerPoint Presentation</vt:lpstr>
      <vt:lpstr>P/C Industry Net Income After Taxes 1991–2014E</vt:lpstr>
      <vt:lpstr>Profitability Peaks &amp; Troughs in the P/C Insurance Industry, 1975 – 2014:Q3*</vt:lpstr>
      <vt:lpstr>Profitability Peaks &amp; Troughs in the P/C Insurance Industry, 1975 – 2016F</vt:lpstr>
      <vt:lpstr>ROE: Property/Casualty Insurance by Major Event, 1987–2014E</vt:lpstr>
      <vt:lpstr>PowerPoint Presentation</vt:lpstr>
      <vt:lpstr>PowerPoint Presentation</vt:lpstr>
      <vt:lpstr>PowerPoint Presentation</vt:lpstr>
      <vt:lpstr>P/C Insurance Industry  Combined Ratio, 2001–2014:Q3*</vt:lpstr>
      <vt:lpstr>A 100 Combined Ratio Isn’t What It Once Was: Investment Impact on ROEs</vt:lpstr>
      <vt:lpstr>Return on Net Worth (RNW) All Lines: 2004-2013 Average</vt:lpstr>
      <vt:lpstr>RNW All Lines by State, 2004-2013 Average: Highest 25 States</vt:lpstr>
      <vt:lpstr>PowerPoint Presentation</vt:lpstr>
      <vt:lpstr>PowerPoint Presentation</vt:lpstr>
      <vt:lpstr>PowerPoint Presentation</vt:lpstr>
      <vt:lpstr>RNW All Lines: NJ vs. U.S., 2004-2013</vt:lpstr>
      <vt:lpstr>RNW PP Auto: NJ vs. U.S., 2004-2013</vt:lpstr>
      <vt:lpstr>RNW Comm. Auto: NJ vs. U.S., 2004-2013</vt:lpstr>
      <vt:lpstr>RNW Comm. Multi-Peril: NJ vs. U.S., 2004-2013</vt:lpstr>
      <vt:lpstr>RNW Homeowners: NJ vs. U.S., 2004-2013</vt:lpstr>
      <vt:lpstr>RNW Workers Comp: NJ vs. U.S., 2004-2013</vt:lpstr>
      <vt:lpstr>All Lines: 10-Year Average RNW NJ &amp; Nearby States</vt:lpstr>
      <vt:lpstr>PP Auto: 10-Year Average RNW NJ &amp; Nearby States</vt:lpstr>
      <vt:lpstr>Top Ten Most Expensive And Least Expensive States For Automobile Insurance, 2012 (1)</vt:lpstr>
      <vt:lpstr>Comm. Auto: 10-Year Average RNW  NJ &amp; Nearby States</vt:lpstr>
      <vt:lpstr>Comm. M-P: 10-Year Average RNW  NJ &amp; Nearby States</vt:lpstr>
      <vt:lpstr>Homeowners: 10-Year Average RNW  NJ  &amp; Nearby States</vt:lpstr>
      <vt:lpstr>Top Ten Most Expensive And Least Expensive States For Homeowners Insurance, 2012 (1)</vt:lpstr>
      <vt:lpstr>Workers Comp: 10-Year Average RNW  NJ &amp; Nearby States</vt:lpstr>
      <vt:lpstr>All Lines DWP Growth: NJ vs. U.S., 2004-2013</vt:lpstr>
      <vt:lpstr>Comm. Lines DWP Growth: NJ vs. U.S., 2004-2013</vt:lpstr>
      <vt:lpstr>Personal Lines DWP Growth: NJ vs. U.S., 2004-2013</vt:lpstr>
      <vt:lpstr>Private Passenger Auto DWP Growth:  NJ vs. U.S., 2004-2013</vt:lpstr>
      <vt:lpstr>Homeowner’s MP DWP Growth: NJ vs. U.S., 2004-2013</vt:lpstr>
      <vt:lpstr>INVESTMENTS:  THE NEW REALITY</vt:lpstr>
      <vt:lpstr>Property/Casualty Insurance Industry Investment Income: 2000–20141</vt:lpstr>
      <vt:lpstr>Distribution of Invested Assets: P/C Insurance Industry, 2013</vt:lpstr>
      <vt:lpstr>U.S. Treasury Security Yields: A Long Downward Trend, 1990–2015*</vt:lpstr>
      <vt:lpstr>Book Yield on Property/Casualty Insurance Invested Assets, 2007–2016F</vt:lpstr>
      <vt:lpstr>Interest Rate Forecasts: 2015 – 2021</vt:lpstr>
      <vt:lpstr>Annual Inflation Rates, (CPI-U, %), 1990–2016F</vt:lpstr>
      <vt:lpstr>PowerPoint Presentation</vt:lpstr>
      <vt:lpstr>P/C Insurer Net Realized  Capital Gains/Losses, 1990-2014:Q3</vt:lpstr>
      <vt:lpstr>Property/Casualty Insurance Industry Investment Gain: 1994–2014E1</vt:lpstr>
      <vt:lpstr>PowerPoint Presentation</vt:lpstr>
      <vt:lpstr>Distribution of Bond Maturities, P/C Insurance Industry, 2003-2013</vt:lpstr>
      <vt:lpstr>CAPITAL/CAPACITY </vt:lpstr>
      <vt:lpstr>Policyholder Surplus,  2006:Q4–2014:Q4E</vt:lpstr>
      <vt:lpstr>US Policyholder Surplus: 1975–2014*</vt:lpstr>
      <vt:lpstr>Premium-to-Surplus Ratio: 1985–2014*</vt:lpstr>
      <vt:lpstr>US P/C Insurance Industry Excess Capital Position: 1994–2016E</vt:lpstr>
      <vt:lpstr>P/C Industry: Loss Reserve-to-Surplus Ratio, 1971-2014:Q3</vt:lpstr>
      <vt:lpstr>PowerPoint Presentation</vt:lpstr>
      <vt:lpstr>Global Reinsurance Capital (Traditional    and Alternative), 2006 - 2014</vt:lpstr>
      <vt:lpstr>Alternative Capital as a Percentage of Traditional Global Reinsurance Capital</vt:lpstr>
      <vt:lpstr>Growth of Alternative Capital Structures, 2002 - 2014</vt:lpstr>
      <vt:lpstr>Catastrophe Bond Issuance and Outstanding: 1997-2014</vt:lpstr>
      <vt:lpstr>Largest Sponsors of ILS, Year-End 2014</vt:lpstr>
      <vt:lpstr>Reinsurance Pricing: Change in Rate on Line for Cat Business</vt:lpstr>
      <vt:lpstr>ILS Issuance by Trigger</vt:lpstr>
      <vt:lpstr>U.S. Wind-Exposed Risk Premium* 2010:Q1 to 2014: Q1</vt:lpstr>
      <vt:lpstr>Questions Arising from Influence of Alternative Capital</vt:lpstr>
      <vt:lpstr>PowerPoint Presentation</vt:lpstr>
      <vt:lpstr>Private Passenger Auto Combined Ratio: 1993–2016F</vt:lpstr>
      <vt:lpstr>Homeowners Insurance Combined Ratio: 1990–2015F</vt:lpstr>
      <vt:lpstr>Commercial Lines Combined Ratio, 1990-2015F*</vt:lpstr>
      <vt:lpstr>Commercial Auto Combined Ratio: 1993–2015F</vt:lpstr>
      <vt:lpstr>Commercial Property Combined Ratio:  2007–2016F</vt:lpstr>
      <vt:lpstr>General Liability Combined Ratio:  2005–2015F</vt:lpstr>
      <vt:lpstr>Workers Compensation Combined Ratio: 1994–2014E</vt:lpstr>
      <vt:lpstr>Commercial Multi-Peril Combined Ratio: 1995–2015F</vt:lpstr>
      <vt:lpstr>Inland Marine Combined Ratio:  2004–2015F</vt:lpstr>
      <vt:lpstr>PowerPoint Presentation</vt:lpstr>
      <vt:lpstr>Net Premium Growth: Annual Change,  1971—2016F</vt:lpstr>
      <vt:lpstr>Auto &amp; Home vs. All Lines, Net Written Premium Growth, 2000–2016F</vt:lpstr>
      <vt:lpstr>Direct Premiums Written: Total P/C Percent Change by State, 2007-2013</vt:lpstr>
      <vt:lpstr>Direct Premiums Written: Total P/C Percent Change by State, 2007-2013</vt:lpstr>
      <vt:lpstr>Direct Premiums Written: PP Auto Percent Change by State, 2007-2013</vt:lpstr>
      <vt:lpstr>Direct Premiums Written: PP Auto Percent Change by State, 2007-2013</vt:lpstr>
      <vt:lpstr>Monthly Change in Auto Insurance Prices, 1991–2015*</vt:lpstr>
      <vt:lpstr>Do Changes in Gas Prices Affect Miles Driven? A Look at 2014</vt:lpstr>
      <vt:lpstr>Average Expenditures on Auto Insurance</vt:lpstr>
      <vt:lpstr>Advertising Expenditures by P/C Insurance Industry, 1999-2013</vt:lpstr>
      <vt:lpstr>PowerPoint Presentation</vt:lpstr>
      <vt:lpstr>Direct Premiums Written: Homeowners Percent Change by State, 2007-2013</vt:lpstr>
      <vt:lpstr>Direct Premiums Written: Homeowners Percent Change by State, 2007-2013</vt:lpstr>
      <vt:lpstr>Direct Premiums Written: Comm. Lines Percent Change by State, 2007-2013</vt:lpstr>
      <vt:lpstr>Direct Premiums Written: Comm. Lines Percent Change by State, 2007-2013</vt:lpstr>
      <vt:lpstr>Direct Premiums Written: Workers’ Comp Percent Change by State, 2007-2013*</vt:lpstr>
      <vt:lpstr>Direct Premiums Written: Worker’s Comp Percent Change by State, 2007-2013*</vt:lpstr>
      <vt:lpstr>Percentage of Carriers Using Predictive Analytics by Major P/C Line, 2013</vt:lpstr>
      <vt:lpstr>Uses of Predictive Analytics by Function</vt:lpstr>
      <vt:lpstr>PowerPoint Presentation</vt:lpstr>
      <vt:lpstr>Average Commercial Rate Change, All Lines, (1Q:2004–1Q:2015)</vt:lpstr>
      <vt:lpstr>Change in Commercial Rate Renewals, by Account Size: 1999:Q4 to 2014:Q4</vt:lpstr>
      <vt:lpstr>Cumulative Qtrly. Commercial Rate Changes, by Account Size: 1999:Q4 to 2014:Q4</vt:lpstr>
      <vt:lpstr>PowerPoint Presentation</vt:lpstr>
      <vt:lpstr>Change in Commercial Rate Renewals, by Line: 2015:Q1</vt:lpstr>
      <vt:lpstr>PowerPoint Presentation</vt:lpstr>
      <vt:lpstr>U.S. Insured Catastrophe Losses</vt:lpstr>
      <vt:lpstr>Combined Ratio Points Associated with Catastrophe Losses: 1960 – 2013*</vt:lpstr>
      <vt:lpstr>Homeowners Insurance Combined Ratio: 1990–2016F</vt:lpstr>
      <vt:lpstr>Inflation Adjusted U.S. Catastrophe Losses by Cause of Loss, 1994–20131</vt:lpstr>
      <vt:lpstr>Loss events in the US, 1980 – 2014 Insured losses due to winter storms*</vt:lpstr>
      <vt:lpstr>Top 16 Most Costly Disasters in U.S. History</vt:lpstr>
      <vt:lpstr>Natural Disaster Losses in the US, 2014 Based on perils </vt:lpstr>
      <vt:lpstr>Convective Loss Events in the US Overall and insured losses, 1980 – 2014</vt:lpstr>
      <vt:lpstr>Loss events in the US, 1980 – 2014 Number of events </vt:lpstr>
      <vt:lpstr>Loss Events in the US, 1980 – 2014 Overall and insured losses </vt:lpstr>
      <vt:lpstr>PowerPoint Presentation</vt:lpstr>
      <vt:lpstr>Number of Federal Major Disaster Declarations, 1953-2015*</vt:lpstr>
      <vt:lpstr>Federal Disasters Declarations by State,  1953 – 2015: Highest 25 States*</vt:lpstr>
      <vt:lpstr>Federal Disasters Declarations by State,  1953 – 2015: Lowest 25 States*</vt:lpstr>
      <vt:lpstr>Natural Hazard Risk Scores, 2014 Highest 25 States*</vt:lpstr>
      <vt:lpstr>Natural Hazard Risk Scores, 2014 Bottom 24 States*</vt:lpstr>
      <vt:lpstr>PowerPoint Presentation</vt:lpstr>
      <vt:lpstr>I.I.I. Media Index, P/C, 2014 vs 2013 Percent increase/decrease from previous year</vt:lpstr>
      <vt:lpstr>The Strength of the Economy Will Influence P/C Insurer Growth Opportunities</vt:lpstr>
      <vt:lpstr>US Real GDP Growth*</vt:lpstr>
      <vt:lpstr>PowerPoint Presentation</vt:lpstr>
      <vt:lpstr>Real GDP by State Percent Change, 2013: Highest 25 States</vt:lpstr>
      <vt:lpstr>PowerPoint Presentation</vt:lpstr>
      <vt:lpstr>PowerPoint Presentation</vt:lpstr>
      <vt:lpstr>PowerPoint Presentation</vt:lpstr>
      <vt:lpstr>Auto/Light Truck Sales, 1999-2021F</vt:lpstr>
      <vt:lpstr>Monthly Change in Auto Insurance Prices, 1991–2015*</vt:lpstr>
      <vt:lpstr>Average Expenditures on Auto Insurance</vt:lpstr>
      <vt:lpstr>New Private Housing Starts, 1990-2021F</vt:lpstr>
      <vt:lpstr>Interest Rate on Convention 30-Year Mortgages: Up a Bit, 1990–2014*</vt:lpstr>
      <vt:lpstr>I.I.I. Poll: Renters Insurance</vt:lpstr>
      <vt:lpstr>PowerPoint Presentation</vt:lpstr>
      <vt:lpstr>Business Bankruptcy Filings: Still Falling (1994:Q1 – 2014:Q4)</vt:lpstr>
      <vt:lpstr>Business Bankruptcy Filings, 1980-2014</vt:lpstr>
      <vt:lpstr>Private Sector Business Starts: 1993:Q2 – 2013:Q4* As Strong as Ever?</vt:lpstr>
      <vt:lpstr>PowerPoint Presentation</vt:lpstr>
      <vt:lpstr>12 Industries for the Next 10 Years: Insurance Solutions Needed</vt:lpstr>
      <vt:lpstr>CONSTRUCTION INDUSTRY OVERVIEW &amp; OUTLOOK</vt:lpstr>
      <vt:lpstr>Value of New Private Construction: Residential &amp; Nonresidential, 2003-2015*</vt:lpstr>
      <vt:lpstr>Value of Construction Put in Place,   Feb. 2015 vs. Feb. 2014*</vt:lpstr>
      <vt:lpstr>Value of Private Construction Put in Place, by Segment,  Feb. 2015 vs. Feb. 2014*</vt:lpstr>
      <vt:lpstr>Value of Public Construction Put in Place, by Segment,  Feb. 2015 vs. Feb. 2014*</vt:lpstr>
      <vt:lpstr>Real (Inflation-Adjusted)  Nonresidential Construction, 2000-2014*</vt:lpstr>
      <vt:lpstr>PowerPoint Presentation</vt:lpstr>
      <vt:lpstr>New Private Housing Starts, 1990-2021F</vt:lpstr>
      <vt:lpstr>Construction Employment, Jan. 2010—December 2014*</vt:lpstr>
      <vt:lpstr>Construction Employment,  Jan. 2003–December 2014 </vt:lpstr>
      <vt:lpstr>ENERGY SECTOR: OIL &amp; GAS INDUSTRY FUTURE IS BRIGHT BUT VOLATILE</vt:lpstr>
      <vt:lpstr>U.S. Crude Oil Production, 2005-2016P</vt:lpstr>
      <vt:lpstr>U.S. Natural Gas Production, 2000-2013</vt:lpstr>
      <vt:lpstr>Employment in Oil &amp; Gas Extraction, Jan. 2010—Dec. 2014*</vt:lpstr>
      <vt:lpstr>MANUFACTURING SECTOR OVERVIEW &amp; OUTLOOK</vt:lpstr>
      <vt:lpstr>Dollar Value* of Manufacturers’ Shipments Monthly, Jan. 1992—February 2015</vt:lpstr>
      <vt:lpstr>Manufacturing Growth for Selected Sectors, 2015 vs. 2014*</vt:lpstr>
      <vt:lpstr>Manufacturing Employment, January 2010—March 2015*</vt:lpstr>
      <vt:lpstr>PowerPoint Presentation</vt:lpstr>
      <vt:lpstr>Index of Total Industrial Production:* A Near Peak as of December 2014</vt:lpstr>
      <vt:lpstr>Recovery in Capacity Utilization is a Positive Sign for Commercial Exposures</vt:lpstr>
      <vt:lpstr>Business Fixed Investment is Forecast to Grow Steadily in 2015-16, Fueling Commercial Exposure Growth</vt:lpstr>
      <vt:lpstr>PowerPoint Presentation</vt:lpstr>
      <vt:lpstr>Unemployment and Underemployment Rates: Still Too High, But Falling</vt:lpstr>
      <vt:lpstr>US Unemployment Rate Forecast</vt:lpstr>
      <vt:lpstr>PowerPoint Presentation</vt:lpstr>
      <vt:lpstr>Nonfarm Payroll (Wages and Salaries): Quarterly, 2005–2014:Q4</vt:lpstr>
      <vt:lpstr>Payroll vs. Workers Comp Net Written Premiums, 1990-2014P</vt:lpstr>
      <vt:lpstr>Construction Employment, Jan. 2010—March 2015*</vt:lpstr>
      <vt:lpstr>Construction Employment,  Jan. 2003–March 2015 </vt:lpstr>
      <vt:lpstr>Manufacturing Employment, Jan. 2010—March 2015*</vt:lpstr>
      <vt:lpstr>Oil &amp; Gas Extraction Employment, Jan. 2010—March 2015*</vt:lpstr>
      <vt:lpstr>Workers Compensation   Operating Environment</vt:lpstr>
      <vt:lpstr>Workers Compensation Combined Ratio: 1994–2014E</vt:lpstr>
      <vt:lpstr>Workers Compensation Premium:  Third Consecutive Year of Increase  Net Written Premium</vt:lpstr>
      <vt:lpstr>2013 Workers Compensation Direct Written Premium Growth, by State*</vt:lpstr>
      <vt:lpstr>Workers Compensation Lost-Time  Claim Frequency Declined in 2013  Lost-Time Claims</vt:lpstr>
      <vt:lpstr>Workers Compensation Medical Severity Moderate Increase in 2013</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Projected Number of People with No Health Insurance, 2013—2022*</vt:lpstr>
      <vt:lpstr>PowerPoint Presentation</vt:lpstr>
      <vt:lpstr>ACA Impact on WC May Occur via Changes    in Rates Set by State Regulators </vt:lpstr>
      <vt:lpstr>PPACA May Have Distinct Impacts on WC Depending on  Claim Frequency/Severity</vt:lpstr>
      <vt:lpstr>Possible Effects on Workers Comp</vt:lpstr>
      <vt:lpstr>PowerPoint Presentation</vt:lpstr>
      <vt:lpstr>CYBER RISK &amp;                     CYBER INSURANCE</vt:lpstr>
      <vt:lpstr>Data Breaches 2005-2014, by Number of Breaches and Records Exposed</vt:lpstr>
      <vt:lpstr>Worldwide Cybersecurity Spending, 2011- 2016F </vt:lpstr>
      <vt:lpstr>Data/Privacy Breach: Many Potential Costs Can Be Insured</vt:lpstr>
      <vt:lpstr>The Three Basic Elements of Cyber Coverage: Prevention, Transfer, Response</vt:lpstr>
      <vt:lpstr>I.I.I. Released its Second Cyber Report in 2014: Cyber Risk: The Growing Threat</vt:lpstr>
      <vt:lpstr>PowerPoint Presentation</vt:lpstr>
      <vt:lpstr>PowerPoint Presentation</vt:lpstr>
      <vt:lpstr>All P/C Lines Distribution Channels, Direct vs. Independent Agents</vt:lpstr>
      <vt:lpstr>Commercial P/C Distribution Channels, Direct vs. Independent Agents</vt:lpstr>
      <vt:lpstr>Personal Lines Distribution Channels, Direct vs. Independent Agents</vt:lpstr>
      <vt:lpstr>PowerPoint Presentation</vt:lpstr>
      <vt:lpstr>PowerPoint Presentation</vt:lpstr>
      <vt:lpstr>Growth Rates: Major PPA Direct Writers vs. All Private Passenger Auto Writers</vt:lpstr>
      <vt:lpstr>Top 10 and Direct PP Auto Writers Gained Market Share from 2009 to 2013</vt:lpstr>
      <vt:lpstr>Top Line Growth of Major Independent Agency PP Auto Writers, 2009 – 2014H1</vt:lpstr>
      <vt:lpstr>Advertising Spend Change by Select Personal Auto Writers:  2013 vs. 2012</vt:lpstr>
      <vt:lpstr>Y/Y Change in Unique Website Visitors of Select Personal Auto Writers, Aug. 2013 – Oct. 2014</vt:lpstr>
      <vt:lpstr>Proportion of  Businesses Interested in Buying Insurance Online</vt:lpstr>
      <vt:lpstr>The Rise of the Smart Phone: Technology is Available for All Distribution Channels</vt:lpstr>
      <vt:lpstr>                   : Should Insurers Be Concerned?</vt:lpstr>
      <vt:lpstr>Distribution via 'basic' mobile</vt:lpstr>
      <vt:lpstr>PowerPoint Presentation</vt:lpstr>
      <vt:lpstr>U.S. Employment in Insurance  Agencies &amp; Brokerages: 1990–2015*</vt:lpstr>
      <vt:lpstr>Agent/Broker M&amp;A Deals, 2000-2014:6M</vt:lpstr>
      <vt:lpstr>PowerPoint Presentation</vt:lpstr>
      <vt:lpstr>Percentage of Carriers Using Predictive Analytics by Major P/C Line, 2013</vt:lpstr>
      <vt:lpstr>Uses of Predictive Analytics by Function</vt:lpstr>
      <vt:lpstr>PowerPoint Presentation</vt:lpstr>
      <vt:lpstr>Driving Behavior Data Is Very Predictive</vt:lpstr>
      <vt:lpstr>I.I.I. Poll: Telematics</vt:lpstr>
      <vt:lpstr>PowerPoint Presentation</vt:lpstr>
      <vt:lpstr>Likely Impacts of Successful, Incremental Autonomous Vehicle Technologies</vt:lpstr>
      <vt:lpstr>Projected Sales of Partially and Fully Autonomous Vehicles through 2035</vt:lpstr>
      <vt:lpstr>Impact of Forward Collision Warning    With and Without Auto Brake</vt:lpstr>
      <vt:lpstr>Enhanced Vehicle and Road Safety Have Made Driving Much Safer</vt:lpstr>
      <vt:lpstr>Additional Disruptors</vt:lpstr>
      <vt:lpstr>Additional Disruptors (continued)</vt:lpstr>
      <vt:lpstr>Additional Disruptors (continued)</vt:lpstr>
      <vt:lpstr>Net Written Premium/GDP</vt:lpstr>
      <vt:lpstr>Something Unusual is Happening: Miles Driven*, 1990–2015</vt:lpstr>
      <vt:lpstr>The Price of Gas, Weekly Percent Change, 2014-15</vt:lpstr>
      <vt:lpstr>The Price of Gas, 2014-2015</vt:lpstr>
      <vt:lpstr>Do Changes in Gas Prices Affect Miles Driven? 2000-2014</vt:lpstr>
      <vt:lpstr>Do Changes in Gas Prices Affect Miles Driven? A Look at 2014</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4182</cp:revision>
  <cp:lastPrinted>2015-01-28T15:23:12Z</cp:lastPrinted>
  <dcterms:modified xsi:type="dcterms:W3CDTF">2015-04-28T11:50:29Z</dcterms:modified>
</cp:coreProperties>
</file>