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drawings/drawing7.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5.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9.xml" ContentType="application/vnd.openxmlformats-officedocument.presentationml.tags+xml"/>
  <Override PartName="/ppt/notesSlides/notesSlide5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8.xml" ContentType="application/vnd.openxmlformats-officedocument.drawingml.chartshapes+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9.xml" ContentType="application/vnd.openxmlformats-officedocument.drawingml.chartshapes+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0.xml" ContentType="application/vnd.openxmlformats-officedocument.drawingml.chart+xml"/>
  <Override PartName="/ppt/drawings/drawing10.xml" ContentType="application/vnd.openxmlformats-officedocument.drawingml.chartshapes+xml"/>
  <Override PartName="/ppt/charts/chart21.xml" ContentType="application/vnd.openxmlformats-officedocument.drawingml.chart+xml"/>
  <Override PartName="/ppt/drawings/drawing11.xml" ContentType="application/vnd.openxmlformats-officedocument.drawingml.chartshapes+xml"/>
  <Override PartName="/ppt/charts/chart22.xml" ContentType="application/vnd.openxmlformats-officedocument.drawingml.chart+xml"/>
  <Override PartName="/ppt/drawings/drawing12.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0.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3.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9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2"/>
  </p:notesMasterIdLst>
  <p:handoutMasterIdLst>
    <p:handoutMasterId r:id="rId123"/>
  </p:handoutMasterIdLst>
  <p:sldIdLst>
    <p:sldId id="4301" r:id="rId2"/>
    <p:sldId id="4929" r:id="rId3"/>
    <p:sldId id="4930" r:id="rId4"/>
    <p:sldId id="4931" r:id="rId5"/>
    <p:sldId id="4932" r:id="rId6"/>
    <p:sldId id="4934" r:id="rId7"/>
    <p:sldId id="4935" r:id="rId8"/>
    <p:sldId id="4936" r:id="rId9"/>
    <p:sldId id="4937" r:id="rId10"/>
    <p:sldId id="4938" r:id="rId11"/>
    <p:sldId id="4939" r:id="rId12"/>
    <p:sldId id="4442" r:id="rId13"/>
    <p:sldId id="4971" r:id="rId14"/>
    <p:sldId id="4972" r:id="rId15"/>
    <p:sldId id="4973" r:id="rId16"/>
    <p:sldId id="4974" r:id="rId17"/>
    <p:sldId id="4975" r:id="rId18"/>
    <p:sldId id="4396" r:id="rId19"/>
    <p:sldId id="4630" r:id="rId20"/>
    <p:sldId id="4510" r:id="rId21"/>
    <p:sldId id="4833" r:id="rId22"/>
    <p:sldId id="4834" r:id="rId23"/>
    <p:sldId id="4383" r:id="rId24"/>
    <p:sldId id="4406" r:id="rId25"/>
    <p:sldId id="4947" r:id="rId26"/>
    <p:sldId id="4948" r:id="rId27"/>
    <p:sldId id="4949" r:id="rId28"/>
    <p:sldId id="4950" r:id="rId29"/>
    <p:sldId id="4951" r:id="rId30"/>
    <p:sldId id="4952" r:id="rId31"/>
    <p:sldId id="4953" r:id="rId32"/>
    <p:sldId id="4955" r:id="rId33"/>
    <p:sldId id="4954" r:id="rId34"/>
    <p:sldId id="4956" r:id="rId35"/>
    <p:sldId id="4511" r:id="rId36"/>
    <p:sldId id="4940" r:id="rId37"/>
    <p:sldId id="4941" r:id="rId38"/>
    <p:sldId id="4957" r:id="rId39"/>
    <p:sldId id="4942" r:id="rId40"/>
    <p:sldId id="4907" r:id="rId41"/>
    <p:sldId id="4946" r:id="rId42"/>
    <p:sldId id="4943" r:id="rId43"/>
    <p:sldId id="4945" r:id="rId44"/>
    <p:sldId id="4944" r:id="rId45"/>
    <p:sldId id="4688" r:id="rId46"/>
    <p:sldId id="4958" r:id="rId47"/>
    <p:sldId id="4691" r:id="rId48"/>
    <p:sldId id="4258" r:id="rId49"/>
    <p:sldId id="4693" r:id="rId50"/>
    <p:sldId id="4790" r:id="rId51"/>
    <p:sldId id="4791" r:id="rId52"/>
    <p:sldId id="4796" r:id="rId53"/>
    <p:sldId id="4797" r:id="rId54"/>
    <p:sldId id="4963" r:id="rId55"/>
    <p:sldId id="4964" r:id="rId56"/>
    <p:sldId id="4959" r:id="rId57"/>
    <p:sldId id="4960" r:id="rId58"/>
    <p:sldId id="4961" r:id="rId59"/>
    <p:sldId id="4962" r:id="rId60"/>
    <p:sldId id="4798" r:id="rId61"/>
    <p:sldId id="4799" r:id="rId62"/>
    <p:sldId id="4496" r:id="rId63"/>
    <p:sldId id="4924" r:id="rId64"/>
    <p:sldId id="4925" r:id="rId65"/>
    <p:sldId id="4926" r:id="rId66"/>
    <p:sldId id="4927" r:id="rId67"/>
    <p:sldId id="4965" r:id="rId68"/>
    <p:sldId id="4969" r:id="rId69"/>
    <p:sldId id="4966" r:id="rId70"/>
    <p:sldId id="4968" r:id="rId71"/>
    <p:sldId id="4970" r:id="rId72"/>
    <p:sldId id="4469" r:id="rId73"/>
    <p:sldId id="4694" r:id="rId74"/>
    <p:sldId id="4817" r:id="rId75"/>
    <p:sldId id="4839" r:id="rId76"/>
    <p:sldId id="4623" r:id="rId77"/>
    <p:sldId id="4844" r:id="rId78"/>
    <p:sldId id="3433" r:id="rId79"/>
    <p:sldId id="4618" r:id="rId80"/>
    <p:sldId id="4619" r:id="rId81"/>
    <p:sldId id="4699" r:id="rId82"/>
    <p:sldId id="4700" r:id="rId83"/>
    <p:sldId id="4095" r:id="rId84"/>
    <p:sldId id="2680" r:id="rId85"/>
    <p:sldId id="4725" r:id="rId86"/>
    <p:sldId id="4729" r:id="rId87"/>
    <p:sldId id="4880" r:id="rId88"/>
    <p:sldId id="4876" r:id="rId89"/>
    <p:sldId id="4882" r:id="rId90"/>
    <p:sldId id="4886" r:id="rId91"/>
    <p:sldId id="4891" r:id="rId92"/>
    <p:sldId id="4893" r:id="rId93"/>
    <p:sldId id="4896" r:id="rId94"/>
    <p:sldId id="4978" r:id="rId95"/>
    <p:sldId id="4488" r:id="rId96"/>
    <p:sldId id="4858" r:id="rId97"/>
    <p:sldId id="4859" r:id="rId98"/>
    <p:sldId id="4861" r:id="rId99"/>
    <p:sldId id="4860" r:id="rId100"/>
    <p:sldId id="4862" r:id="rId101"/>
    <p:sldId id="4863" r:id="rId102"/>
    <p:sldId id="4864" r:id="rId103"/>
    <p:sldId id="4865" r:id="rId104"/>
    <p:sldId id="4866" r:id="rId105"/>
    <p:sldId id="4867" r:id="rId106"/>
    <p:sldId id="4868" r:id="rId107"/>
    <p:sldId id="4869" r:id="rId108"/>
    <p:sldId id="4870" r:id="rId109"/>
    <p:sldId id="4871" r:id="rId110"/>
    <p:sldId id="4872" r:id="rId111"/>
    <p:sldId id="4873" r:id="rId112"/>
    <p:sldId id="4874" r:id="rId113"/>
    <p:sldId id="4580" r:id="rId114"/>
    <p:sldId id="4752" r:id="rId115"/>
    <p:sldId id="4753" r:id="rId116"/>
    <p:sldId id="4754" r:id="rId117"/>
    <p:sldId id="4755" r:id="rId118"/>
    <p:sldId id="4976" r:id="rId119"/>
    <p:sldId id="4977" r:id="rId120"/>
    <p:sldId id="1136" r:id="rId1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3333CC"/>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785" autoAdjust="0"/>
  </p:normalViewPr>
  <p:slideViewPr>
    <p:cSldViewPr snapToGrid="0">
      <p:cViewPr varScale="1">
        <p:scale>
          <a:sx n="116" d="100"/>
          <a:sy n="116" d="100"/>
        </p:scale>
        <p:origin x="1446" y="8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34113712374577E-2"/>
          <c:y val="3.8387715930902108E-2"/>
          <c:w val="0.93311036789297663"/>
          <c:h val="0.80422264875239924"/>
        </c:manualLayout>
      </c:layout>
      <c:barChart>
        <c:barDir val="col"/>
        <c:grouping val="clustered"/>
        <c:varyColors val="0"/>
        <c:ser>
          <c:idx val="1"/>
          <c:order val="0"/>
          <c:tx>
            <c:strRef>
              <c:f>Sheet1!$A$2</c:f>
              <c:strCache>
                <c:ptCount val="1"/>
                <c:pt idx="0">
                  <c:v>Net Income After Taxes</c:v>
                </c:pt>
              </c:strCache>
            </c:strRef>
          </c:tx>
          <c:spPr>
            <a:solidFill>
              <a:schemeClr val="accent1"/>
            </a:solidFill>
            <a:ln w="36938">
              <a:noFill/>
            </a:ln>
          </c:spPr>
          <c:invertIfNegative val="0"/>
          <c:dPt>
            <c:idx val="10"/>
            <c:invertIfNegative val="0"/>
            <c:bubble3D val="0"/>
            <c:spPr>
              <a:solidFill>
                <a:srgbClr val="FF0000"/>
              </a:solidFill>
              <a:ln w="36938">
                <a:noFill/>
              </a:ln>
            </c:spPr>
          </c:dPt>
          <c:dPt>
            <c:idx val="24"/>
            <c:invertIfNegative val="0"/>
            <c:bubble3D val="0"/>
            <c:spPr>
              <a:solidFill>
                <a:schemeClr val="tx2"/>
              </a:solidFill>
              <a:ln w="36938">
                <a:noFill/>
              </a:ln>
            </c:spPr>
          </c:dPt>
          <c:dLbls>
            <c:dLbl>
              <c:idx val="9"/>
              <c:layout>
                <c:manualLayout>
                  <c:x val="-5.6724307307598389E-3"/>
                  <c:y val="8.2743549970044419E-3"/>
                </c:manualLayout>
              </c:layout>
              <c:numFmt formatCode="\$#,##0" sourceLinked="0"/>
              <c:spPr>
                <a:noFill/>
                <a:ln w="36938">
                  <a:noFill/>
                </a:ln>
              </c:spPr>
              <c:txPr>
                <a:bodyPr rot="-5400000" vert="horz"/>
                <a:lstStyle/>
                <a:p>
                  <a:pPr algn="ct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9.9034044070832605E-3"/>
                  <c:y val="-3.2381922250270367E-2"/>
                </c:manualLayout>
              </c:layout>
              <c:numFmt formatCode="\$#,##0" sourceLinked="0"/>
              <c:spPr>
                <a:noFill/>
                <a:ln w="36938">
                  <a:noFill/>
                </a:ln>
              </c:spPr>
              <c:txPr>
                <a:bodyPr/>
                <a:lstStyle/>
                <a:p>
                  <a:pP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1.3820277949253668E-2"/>
                  <c:y val="8.8663495848894491E-2"/>
                </c:manualLayout>
              </c:layout>
              <c:numFmt formatCode="\$#,##0" sourceLinked="0"/>
              <c:spPr>
                <a:noFill/>
                <a:ln w="36938">
                  <a:noFill/>
                </a:ln>
              </c:spPr>
              <c:txPr>
                <a:bodyPr rot="-5400000" vert="horz"/>
                <a:lstStyle/>
                <a:p>
                  <a:pPr algn="ct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4"/>
              <c:numFmt formatCode="\$#,##0" sourceLinked="0"/>
              <c:spPr>
                <a:noFill/>
                <a:ln w="36938">
                  <a:noFill/>
                </a:ln>
              </c:spPr>
              <c:txPr>
                <a:bodyPr rot="-5400000" vert="horz"/>
                <a:lstStyle/>
                <a:p>
                  <a:pPr algn="ct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5"/>
              <c:numFmt formatCode="\$#,##0" sourceLinked="0"/>
              <c:spPr>
                <a:noFill/>
                <a:ln w="36938">
                  <a:noFill/>
                </a:ln>
              </c:spPr>
              <c:txPr>
                <a:bodyPr rot="-5400000" vert="horz"/>
                <a:lstStyle/>
                <a:p>
                  <a:pPr algn="ct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8"/>
              <c:layout>
                <c:manualLayout>
                  <c:x val="-2.1241962312175946E-3"/>
                  <c:y val="-8.022802943742139E-3"/>
                </c:manualLayout>
              </c:layout>
              <c:numFmt formatCode="\$#,##0" sourceLinked="0"/>
              <c:spPr>
                <a:noFill/>
                <a:ln w="36938">
                  <a:noFill/>
                </a:ln>
              </c:spPr>
              <c:txPr>
                <a:bodyPr rot="-5400000" vert="horz"/>
                <a:lstStyle/>
                <a:p>
                  <a:pPr algn="ctr">
                    <a:defRPr sz="16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36938">
                <a:noFill/>
              </a:ln>
            </c:spPr>
            <c:txPr>
              <a:bodyPr rot="-5400000" vert="horz" wrap="square" lIns="38100" tIns="19050" rIns="38100" bIns="19050" anchor="ctr">
                <a:spAutoFit/>
              </a:bodyPr>
              <a:lstStyle/>
              <a:p>
                <a:pPr algn="ctr">
                  <a:defRPr sz="16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Sheet1!$B$1:$Z$1</c:f>
              <c:strCache>
                <c:ptCount val="25"/>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15:Q2</c:v>
                </c:pt>
              </c:strCache>
            </c:strRef>
          </c:cat>
          <c:val>
            <c:numRef>
              <c:f>Sheet1!$B$2:$Z$2</c:f>
              <c:numCache>
                <c:formatCode>"$"#,##0</c:formatCode>
                <c:ptCount val="25"/>
                <c:pt idx="0">
                  <c:v>14178</c:v>
                </c:pt>
                <c:pt idx="1">
                  <c:v>5840</c:v>
                </c:pt>
                <c:pt idx="2" formatCode="&quot;$&quot;#,##0_);[Red]\(&quot;$&quot;#,##0\)">
                  <c:v>19316</c:v>
                </c:pt>
                <c:pt idx="3" formatCode="&quot;$&quot;#,##0_);[Red]\(&quot;$&quot;#,##0\)">
                  <c:v>10870</c:v>
                </c:pt>
                <c:pt idx="4" formatCode="&quot;$&quot;#,##0_);[Red]\(&quot;$&quot;#,##0\)">
                  <c:v>20598</c:v>
                </c:pt>
                <c:pt idx="5" formatCode="&quot;$&quot;#,##0_);[Red]\(&quot;$&quot;#,##0\)">
                  <c:v>24404</c:v>
                </c:pt>
                <c:pt idx="6" formatCode="&quot;$&quot;#,##0_);[Red]\(&quot;$&quot;#,##0\)">
                  <c:v>36819</c:v>
                </c:pt>
                <c:pt idx="7" formatCode="&quot;$&quot;#,##0_);[Red]\(&quot;$&quot;#,##0\)">
                  <c:v>30773</c:v>
                </c:pt>
                <c:pt idx="8" formatCode="&quot;$&quot;#,##0_);[Red]\(&quot;$&quot;#,##0\)">
                  <c:v>21865</c:v>
                </c:pt>
                <c:pt idx="9">
                  <c:v>20559</c:v>
                </c:pt>
                <c:pt idx="10">
                  <c:v>-6970</c:v>
                </c:pt>
                <c:pt idx="11">
                  <c:v>3046</c:v>
                </c:pt>
                <c:pt idx="12">
                  <c:v>30029</c:v>
                </c:pt>
                <c:pt idx="13" formatCode="&quot;$&quot;#,##0_);[Red]\(&quot;$&quot;#,##0\)">
                  <c:v>38501</c:v>
                </c:pt>
                <c:pt idx="14" formatCode="&quot;$&quot;#,##0_);[Red]\(&quot;$&quot;#,##0\)">
                  <c:v>44155</c:v>
                </c:pt>
                <c:pt idx="15" formatCode="&quot;$&quot;#,##0_);[Red]\(&quot;$&quot;#,##0\)">
                  <c:v>65777</c:v>
                </c:pt>
                <c:pt idx="16" formatCode="&quot;$&quot;#,##0_);[Red]\(&quot;$&quot;#,##0\)">
                  <c:v>62496</c:v>
                </c:pt>
                <c:pt idx="17">
                  <c:v>3043</c:v>
                </c:pt>
                <c:pt idx="18">
                  <c:v>28672</c:v>
                </c:pt>
                <c:pt idx="19">
                  <c:v>35204</c:v>
                </c:pt>
                <c:pt idx="20">
                  <c:v>19456</c:v>
                </c:pt>
                <c:pt idx="21">
                  <c:v>33522</c:v>
                </c:pt>
                <c:pt idx="22">
                  <c:v>63784</c:v>
                </c:pt>
                <c:pt idx="23">
                  <c:v>55501</c:v>
                </c:pt>
                <c:pt idx="24">
                  <c:v>31656</c:v>
                </c:pt>
              </c:numCache>
            </c:numRef>
          </c:val>
        </c:ser>
        <c:dLbls>
          <c:showLegendKey val="0"/>
          <c:showVal val="1"/>
          <c:showCatName val="0"/>
          <c:showSerName val="0"/>
          <c:showPercent val="0"/>
          <c:showBubbleSize val="0"/>
        </c:dLbls>
        <c:gapWidth val="60"/>
        <c:axId val="289824864"/>
        <c:axId val="289825256"/>
      </c:barChart>
      <c:catAx>
        <c:axId val="289824864"/>
        <c:scaling>
          <c:orientation val="minMax"/>
        </c:scaling>
        <c:delete val="0"/>
        <c:axPos val="b"/>
        <c:numFmt formatCode="General" sourceLinked="1"/>
        <c:majorTickMark val="out"/>
        <c:minorTickMark val="none"/>
        <c:tickLblPos val="low"/>
        <c:spPr>
          <a:ln w="4617">
            <a:solidFill>
              <a:schemeClr val="tx1"/>
            </a:solidFill>
            <a:prstDash val="solid"/>
          </a:ln>
        </c:spPr>
        <c:txPr>
          <a:bodyPr rot="-5400000" vert="horz"/>
          <a:lstStyle/>
          <a:p>
            <a:pPr>
              <a:defRPr sz="1891" b="0" i="0" u="none" strike="noStrike" baseline="0">
                <a:solidFill>
                  <a:srgbClr val="000000"/>
                </a:solidFill>
                <a:latin typeface="Arial"/>
                <a:ea typeface="Arial"/>
                <a:cs typeface="Arial"/>
              </a:defRPr>
            </a:pPr>
            <a:endParaRPr lang="en-US"/>
          </a:p>
        </c:txPr>
        <c:crossAx val="289825256"/>
        <c:crosses val="autoZero"/>
        <c:auto val="1"/>
        <c:lblAlgn val="ctr"/>
        <c:lblOffset val="300"/>
        <c:tickLblSkip val="1"/>
        <c:tickMarkSkip val="1"/>
        <c:noMultiLvlLbl val="0"/>
      </c:catAx>
      <c:valAx>
        <c:axId val="289825256"/>
        <c:scaling>
          <c:orientation val="minMax"/>
          <c:max val="80000"/>
          <c:min val="-10000"/>
        </c:scaling>
        <c:delete val="0"/>
        <c:axPos val="l"/>
        <c:numFmt formatCode="\$#,##0" sourceLinked="0"/>
        <c:majorTickMark val="out"/>
        <c:minorTickMark val="none"/>
        <c:tickLblPos val="nextTo"/>
        <c:spPr>
          <a:ln w="4617">
            <a:solidFill>
              <a:schemeClr val="tx1"/>
            </a:solidFill>
            <a:prstDash val="solid"/>
          </a:ln>
        </c:spPr>
        <c:txPr>
          <a:bodyPr rot="0" vert="horz"/>
          <a:lstStyle/>
          <a:p>
            <a:pPr>
              <a:defRPr sz="1454" b="0" i="0" u="none" strike="noStrike" baseline="0">
                <a:solidFill>
                  <a:schemeClr val="tx1"/>
                </a:solidFill>
                <a:latin typeface="Arial"/>
                <a:ea typeface="Arial"/>
                <a:cs typeface="Arial"/>
              </a:defRPr>
            </a:pPr>
            <a:endParaRPr lang="en-US"/>
          </a:p>
        </c:txPr>
        <c:crossAx val="289824864"/>
        <c:crosses val="autoZero"/>
        <c:crossBetween val="between"/>
      </c:valAx>
      <c:spPr>
        <a:noFill/>
        <a:ln w="36938">
          <a:noFill/>
        </a:ln>
      </c:spPr>
    </c:plotArea>
    <c:plotVisOnly val="1"/>
    <c:dispBlanksAs val="gap"/>
    <c:showDLblsOverMax val="0"/>
  </c:chart>
  <c:spPr>
    <a:noFill/>
    <a:ln>
      <a:noFill/>
    </a:ln>
  </c:spPr>
  <c:txPr>
    <a:bodyPr/>
    <a:lstStyle/>
    <a:p>
      <a:pPr>
        <a:defRPr sz="261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38246621041528"/>
          <c:y val="3.5513204337262363E-2"/>
          <c:w val="0.88938700419456918"/>
          <c:h val="0.76578008466969927"/>
        </c:manualLayout>
      </c:layout>
      <c:barChart>
        <c:barDir val="col"/>
        <c:grouping val="clustered"/>
        <c:varyColors val="0"/>
        <c:ser>
          <c:idx val="1"/>
          <c:order val="0"/>
          <c:tx>
            <c:strRef>
              <c:f>Sheet1!$B$1</c:f>
              <c:strCache>
                <c:ptCount val="1"/>
                <c:pt idx="0">
                  <c:v>New Issuance</c:v>
                </c:pt>
              </c:strCache>
            </c:strRef>
          </c:tx>
          <c:spPr>
            <a:solidFill>
              <a:schemeClr val="accent2"/>
            </a:solidFill>
            <a:ln>
              <a:noFill/>
            </a:ln>
            <a:effectLst/>
          </c:spPr>
          <c:invertIfNegative val="0"/>
          <c:dPt>
            <c:idx val="0"/>
            <c:invertIfNegative val="0"/>
            <c:bubble3D val="0"/>
            <c:spPr>
              <a:solidFill>
                <a:schemeClr val="accent2"/>
              </a:solidFill>
              <a:ln w="19017">
                <a:noFill/>
              </a:ln>
              <a:effectLst/>
            </c:spPr>
          </c:dPt>
          <c:dPt>
            <c:idx val="1"/>
            <c:invertIfNegative val="0"/>
            <c:bubble3D val="0"/>
            <c:spPr>
              <a:solidFill>
                <a:schemeClr val="accent2"/>
              </a:solidFill>
              <a:ln w="19017">
                <a:noFill/>
              </a:ln>
              <a:effectLst/>
            </c:spPr>
          </c:dPt>
          <c:dPt>
            <c:idx val="2"/>
            <c:invertIfNegative val="0"/>
            <c:bubble3D val="0"/>
            <c:spPr>
              <a:solidFill>
                <a:schemeClr val="accent2"/>
              </a:solidFill>
              <a:ln w="19017">
                <a:noFill/>
              </a:ln>
              <a:effectLst/>
            </c:spPr>
          </c:dPt>
          <c:dPt>
            <c:idx val="3"/>
            <c:invertIfNegative val="0"/>
            <c:bubble3D val="0"/>
            <c:spPr>
              <a:solidFill>
                <a:schemeClr val="accent2"/>
              </a:solidFill>
              <a:ln w="19017">
                <a:noFill/>
              </a:ln>
              <a:effectLst/>
            </c:spPr>
          </c:dPt>
          <c:dPt>
            <c:idx val="4"/>
            <c:invertIfNegative val="0"/>
            <c:bubble3D val="0"/>
            <c:spPr>
              <a:solidFill>
                <a:schemeClr val="accent2"/>
              </a:solidFill>
              <a:ln w="19017">
                <a:noFill/>
              </a:ln>
              <a:effectLst/>
            </c:spPr>
          </c:dPt>
          <c:dPt>
            <c:idx val="5"/>
            <c:invertIfNegative val="0"/>
            <c:bubble3D val="0"/>
            <c:spPr>
              <a:solidFill>
                <a:schemeClr val="accent2"/>
              </a:solidFill>
              <a:ln w="19017">
                <a:noFill/>
              </a:ln>
              <a:effectLst/>
            </c:spPr>
          </c:dPt>
          <c:dPt>
            <c:idx val="6"/>
            <c:invertIfNegative val="0"/>
            <c:bubble3D val="0"/>
            <c:spPr>
              <a:solidFill>
                <a:schemeClr val="accent2"/>
              </a:solidFill>
              <a:ln w="19017">
                <a:noFill/>
              </a:ln>
              <a:effectLst/>
            </c:spPr>
          </c:dPt>
          <c:dPt>
            <c:idx val="7"/>
            <c:invertIfNegative val="0"/>
            <c:bubble3D val="0"/>
            <c:spPr>
              <a:solidFill>
                <a:schemeClr val="accent2"/>
              </a:solidFill>
              <a:ln w="19017">
                <a:noFill/>
              </a:ln>
              <a:effectLst/>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3.5436750312753534E-3"/>
                  <c:y val="-0.12171119219061438"/>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5436750312753534E-3"/>
                  <c:y val="-0.13872342886637651"/>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8.216572227536979E-3"/>
                  <c:y val="-0.1249292736836993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355">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 Q2</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150"/>
        <c:axId val="348313048"/>
        <c:axId val="348306776"/>
      </c:barChart>
      <c:lineChart>
        <c:grouping val="standard"/>
        <c:varyColors val="0"/>
        <c:ser>
          <c:idx val="2"/>
          <c:order val="1"/>
          <c:tx>
            <c:strRef>
              <c:f>Sheet1!$C$1</c:f>
              <c:strCache>
                <c:ptCount val="1"/>
                <c:pt idx="0">
                  <c:v>Outstanding</c:v>
                </c:pt>
              </c:strCache>
            </c:strRef>
          </c:tx>
          <c:spPr>
            <a:ln w="25400" cap="rnd" cmpd="sng" algn="ctr">
              <a:solidFill>
                <a:schemeClr val="accent1"/>
              </a:solidFill>
              <a:prstDash val="solid"/>
              <a:round/>
            </a:ln>
            <a:effectLst/>
          </c:spPr>
          <c:marker>
            <c:symbol val="diamond"/>
            <c:size val="10"/>
            <c:spPr>
              <a:solidFill>
                <a:schemeClr val="accent1"/>
              </a:solidFill>
              <a:ln w="6350" cap="rnd" cmpd="sng" algn="ctr">
                <a:solidFill>
                  <a:schemeClr val="accent3">
                    <a:shade val="95000"/>
                    <a:satMod val="105000"/>
                  </a:schemeClr>
                </a:solidFill>
                <a:prstDash val="solid"/>
                <a:round/>
              </a:ln>
              <a:effectLst/>
            </c:spPr>
          </c:marker>
          <c:dLbls>
            <c:dLbl>
              <c:idx val="7"/>
              <c:layout>
                <c:manualLayout>
                  <c:x val="-0.16355140186915887"/>
                  <c:y val="-0.18016454883294084"/>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7.7881619937694699E-2"/>
                  <c:y val="7.622346296778262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7.7881619937694704E-3"/>
                  <c:y val="-0.4828038002518239"/>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3364485981308525E-2"/>
                  <c:y val="-0.24137334401677218"/>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1152647975077882E-2"/>
                  <c:y val="-0.2037228973004235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4.361370716510915E-2"/>
                  <c:y val="-0.1388188373928393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4.8286604361370715E-2"/>
                  <c:y val="-8.2631981637337412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3.7383177570093455E-2"/>
                  <c:y val="-0.22647283856159145"/>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7.1651090342679247E-2"/>
                  <c:y val="-0.11017597551644991"/>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1.5576323987538941E-2"/>
                  <c:y val="-4.8967100229533281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3.1152647975079026E-3"/>
                  <c:y val="0.1346595256312165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solidFill>
                <a:srgbClr val="FFFFFF"/>
              </a:solidFill>
              <a:ln>
                <a:solidFill>
                  <a:srgbClr val="000000">
                    <a:lumMod val="65000"/>
                    <a:lumOff val="35000"/>
                  </a:srgb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348313048"/>
        <c:axId val="348306776"/>
      </c:lineChart>
      <c:catAx>
        <c:axId val="348313048"/>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8306776"/>
        <c:crosses val="autoZero"/>
        <c:auto val="1"/>
        <c:lblAlgn val="ctr"/>
        <c:lblOffset val="100"/>
        <c:noMultiLvlLbl val="0"/>
      </c:catAx>
      <c:valAx>
        <c:axId val="348306776"/>
        <c:scaling>
          <c:orientation val="minMax"/>
        </c:scaling>
        <c:delete val="0"/>
        <c:axPos val="l"/>
        <c:majorGridlines>
          <c:spPr>
            <a:ln w="9476"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39" cap="rnd" cmpd="sng" algn="ctr">
            <a:noFill/>
            <a:prstDash val="solid"/>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8313048"/>
        <c:crosses val="autoZero"/>
        <c:crossBetween val="between"/>
      </c:valAx>
      <c:spPr>
        <a:noFill/>
        <a:ln w="25355">
          <a:noFill/>
        </a:ln>
        <a:effectLst/>
      </c:spPr>
    </c:plotArea>
    <c:legend>
      <c:legendPos val="b"/>
      <c:overlay val="0"/>
      <c:spPr>
        <a:noFill/>
        <a:ln w="25355">
          <a:noFill/>
        </a:ln>
        <a:effectLst/>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cap="rnd" cmpd="sng" algn="ctr">
      <a:noFill/>
      <a:prstDash val="soli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Lbls>
            <c:spPr>
              <a:noFill/>
              <a:ln>
                <a:noFill/>
              </a:ln>
              <a:effectLst/>
            </c:spPr>
            <c:txPr>
              <a:bodyPr wrap="square" lIns="38100" tIns="19050" rIns="38100" bIns="19050" anchor="ctr">
                <a:spAutoFit/>
              </a:bodyPr>
              <a:lstStyle/>
              <a:p>
                <a:pPr>
                  <a:defRPr sz="1400"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0.24199999999999999</c:v>
                </c:pt>
                <c:pt idx="1">
                  <c:v>4.8000000000000001E-2</c:v>
                </c:pt>
                <c:pt idx="2">
                  <c:v>-8.6999999999999994E-2</c:v>
                </c:pt>
                <c:pt idx="3">
                  <c:v>-7.5999999999999998E-2</c:v>
                </c:pt>
                <c:pt idx="4">
                  <c:v>0.36599999999999999</c:v>
                </c:pt>
                <c:pt idx="5">
                  <c:v>-8.7999999999999995E-2</c:v>
                </c:pt>
                <c:pt idx="6">
                  <c:v>-0.10199999999999999</c:v>
                </c:pt>
                <c:pt idx="7">
                  <c:v>0.08</c:v>
                </c:pt>
                <c:pt idx="8">
                  <c:v>-0.06</c:v>
                </c:pt>
                <c:pt idx="9">
                  <c:v>-7.4999999999999997E-2</c:v>
                </c:pt>
                <c:pt idx="10">
                  <c:v>9.5000000000000001E-2</c:v>
                </c:pt>
                <c:pt idx="11">
                  <c:v>-5.0000000000000001E-3</c:v>
                </c:pt>
                <c:pt idx="12">
                  <c:v>-0.11</c:v>
                </c:pt>
                <c:pt idx="13">
                  <c:v>-0.112</c:v>
                </c:pt>
              </c:numCache>
            </c:numRef>
          </c:val>
        </c:ser>
        <c:dLbls>
          <c:showLegendKey val="0"/>
          <c:showVal val="0"/>
          <c:showCatName val="0"/>
          <c:showSerName val="0"/>
          <c:showPercent val="0"/>
          <c:showBubbleSize val="0"/>
        </c:dLbls>
        <c:gapWidth val="100"/>
        <c:axId val="353587288"/>
        <c:axId val="353587680"/>
      </c:barChart>
      <c:catAx>
        <c:axId val="353587288"/>
        <c:scaling>
          <c:orientation val="minMax"/>
        </c:scaling>
        <c:delete val="0"/>
        <c:axPos val="b"/>
        <c:numFmt formatCode="General" sourceLinked="1"/>
        <c:majorTickMark val="out"/>
        <c:minorTickMark val="none"/>
        <c:tickLblPos val="low"/>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3587680"/>
        <c:crosses val="autoZero"/>
        <c:auto val="1"/>
        <c:lblAlgn val="ctr"/>
        <c:lblOffset val="20"/>
        <c:noMultiLvlLbl val="0"/>
      </c:catAx>
      <c:valAx>
        <c:axId val="353587680"/>
        <c:scaling>
          <c:orientation val="minMax"/>
          <c:max val="0.4"/>
          <c:min val="-0.2"/>
        </c:scaling>
        <c:delete val="0"/>
        <c:axPos val="l"/>
        <c:numFmt formatCode="0%" sourceLinked="1"/>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3587288"/>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8651059085842"/>
          <c:y val="7.6759061833688705E-2"/>
          <c:w val="0.84280936454849498"/>
          <c:h val="0.5714285714285714"/>
        </c:manualLayout>
      </c:layout>
      <c:barChart>
        <c:barDir val="col"/>
        <c:grouping val="clustered"/>
        <c:varyColors val="0"/>
        <c:ser>
          <c:idx val="1"/>
          <c:order val="0"/>
          <c:tx>
            <c:strRef>
              <c:f>Sheet1!$A$2</c:f>
              <c:strCache>
                <c:ptCount val="1"/>
                <c:pt idx="0">
                  <c:v>USA</c:v>
                </c:pt>
              </c:strCache>
            </c:strRef>
          </c:tx>
          <c:spPr>
            <a:solidFill>
              <a:schemeClr val="accent1"/>
            </a:solidFill>
            <a:ln w="26319">
              <a:noFill/>
            </a:ln>
          </c:spPr>
          <c:invertIfNegative val="0"/>
          <c:dPt>
            <c:idx val="0"/>
            <c:invertIfNegative val="0"/>
            <c:bubble3D val="0"/>
          </c:dPt>
          <c:dPt>
            <c:idx val="5"/>
            <c:invertIfNegative val="0"/>
            <c:bubble3D val="0"/>
          </c:dPt>
          <c:dPt>
            <c:idx val="6"/>
            <c:invertIfNegative val="0"/>
            <c:bubble3D val="0"/>
            <c:spPr>
              <a:solidFill>
                <a:schemeClr val="accent3">
                  <a:lumMod val="65000"/>
                </a:schemeClr>
              </a:solidFill>
              <a:ln w="26319">
                <a:noFill/>
              </a:ln>
            </c:spPr>
          </c:dPt>
          <c:dPt>
            <c:idx val="9"/>
            <c:invertIfNegative val="0"/>
            <c:bubble3D val="0"/>
          </c:dPt>
          <c:dPt>
            <c:idx val="10"/>
            <c:invertIfNegative val="0"/>
            <c:bubble3D val="0"/>
          </c:dPt>
          <c:dPt>
            <c:idx val="11"/>
            <c:invertIfNegative val="0"/>
            <c:bubble3D val="0"/>
          </c:dPt>
          <c:dLbls>
            <c:numFmt formatCode="0.0" sourceLinked="0"/>
            <c:spPr>
              <a:noFill/>
              <a:ln w="26319">
                <a:noFill/>
              </a:ln>
            </c:spPr>
            <c:txPr>
              <a:bodyPr rot="-5400000" vert="horz" wrap="square" lIns="38100" tIns="19050" rIns="38100" bIns="19050" anchor="ctr">
                <a:spAutoFit/>
              </a:bodyPr>
              <a:lstStyle/>
              <a:p>
                <a:pPr algn="ctr">
                  <a:defRPr sz="1243"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3"/>
                <c:pt idx="0">
                  <c:v>Fire</c:v>
                </c:pt>
                <c:pt idx="1">
                  <c:v>Inland Marine</c:v>
                </c:pt>
                <c:pt idx="2">
                  <c:v>Medical Prof Liability</c:v>
                </c:pt>
                <c:pt idx="3">
                  <c:v>All Other</c:v>
                </c:pt>
                <c:pt idx="4">
                  <c:v>Comm Auto Total</c:v>
                </c:pt>
                <c:pt idx="5">
                  <c:v>PP Auto Total</c:v>
                </c:pt>
                <c:pt idx="6">
                  <c:v>All Lines</c:v>
                </c:pt>
                <c:pt idx="7">
                  <c:v>Other Liability </c:v>
                </c:pt>
                <c:pt idx="8">
                  <c:v>Commercial MP</c:v>
                </c:pt>
                <c:pt idx="9">
                  <c:v>Workers Comp</c:v>
                </c:pt>
                <c:pt idx="10">
                  <c:v>Allied Lines </c:v>
                </c:pt>
                <c:pt idx="11">
                  <c:v>Homeowners MP</c:v>
                </c:pt>
                <c:pt idx="12">
                  <c:v>Farmowners MP</c:v>
                </c:pt>
              </c:strCache>
            </c:strRef>
          </c:cat>
          <c:val>
            <c:numRef>
              <c:f>Sheet1!$B$2:$R$2</c:f>
              <c:numCache>
                <c:formatCode>General</c:formatCode>
                <c:ptCount val="13"/>
                <c:pt idx="0">
                  <c:v>17.100000000000001</c:v>
                </c:pt>
                <c:pt idx="1">
                  <c:v>12.8</c:v>
                </c:pt>
                <c:pt idx="2">
                  <c:v>11.8</c:v>
                </c:pt>
                <c:pt idx="3">
                  <c:v>9.3000000000000007</c:v>
                </c:pt>
                <c:pt idx="4">
                  <c:v>7.7</c:v>
                </c:pt>
                <c:pt idx="5">
                  <c:v>7</c:v>
                </c:pt>
                <c:pt idx="6">
                  <c:v>6.9</c:v>
                </c:pt>
                <c:pt idx="7">
                  <c:v>7.4</c:v>
                </c:pt>
                <c:pt idx="8">
                  <c:v>6.3</c:v>
                </c:pt>
                <c:pt idx="9">
                  <c:v>6.3</c:v>
                </c:pt>
                <c:pt idx="10">
                  <c:v>5.9</c:v>
                </c:pt>
                <c:pt idx="11">
                  <c:v>3.7</c:v>
                </c:pt>
                <c:pt idx="12">
                  <c:v>3.2</c:v>
                </c:pt>
              </c:numCache>
            </c:numRef>
          </c:val>
        </c:ser>
        <c:ser>
          <c:idx val="0"/>
          <c:order val="1"/>
          <c:tx>
            <c:strRef>
              <c:f>Sheet1!$A$3</c:f>
              <c:strCache>
                <c:ptCount val="1"/>
                <c:pt idx="0">
                  <c:v>NY</c:v>
                </c:pt>
              </c:strCache>
            </c:strRef>
          </c:tx>
          <c:spPr>
            <a:solidFill>
              <a:schemeClr val="accent2"/>
            </a:solidFill>
          </c:spPr>
          <c:invertIfNegative val="0"/>
          <c:dPt>
            <c:idx val="0"/>
            <c:invertIfNegative val="0"/>
            <c:bubble3D val="0"/>
            <c:spPr>
              <a:solidFill>
                <a:schemeClr val="tx2"/>
              </a:solidFill>
            </c:spPr>
          </c:dPt>
          <c:dPt>
            <c:idx val="6"/>
            <c:invertIfNegative val="0"/>
            <c:bubble3D val="0"/>
            <c:spPr>
              <a:solidFill>
                <a:schemeClr val="accent3">
                  <a:lumMod val="50000"/>
                </a:schemeClr>
              </a:solidFill>
            </c:spPr>
          </c:dPt>
          <c:dPt>
            <c:idx val="8"/>
            <c:invertIfNegative val="0"/>
            <c:bubble3D val="0"/>
            <c:spPr>
              <a:solidFill>
                <a:schemeClr val="tx2"/>
              </a:solidFill>
            </c:spPr>
          </c:dPt>
          <c:dPt>
            <c:idx val="11"/>
            <c:invertIfNegative val="0"/>
            <c:bubble3D val="0"/>
            <c:spPr>
              <a:solidFill>
                <a:schemeClr val="tx2"/>
              </a:solidFill>
            </c:spPr>
          </c:dPt>
          <c:dPt>
            <c:idx val="12"/>
            <c:invertIfNegative val="0"/>
            <c:bubble3D val="0"/>
            <c:spPr>
              <a:solidFill>
                <a:schemeClr val="tx2"/>
              </a:solidFill>
            </c:spPr>
          </c:dPt>
          <c:dLbls>
            <c:numFmt formatCode="#,##0.0" sourceLinked="0"/>
            <c:spPr>
              <a:noFill/>
              <a:ln>
                <a:noFill/>
              </a:ln>
              <a:effectLst/>
            </c:spPr>
            <c:txPr>
              <a:bodyPr rot="-5400000" vert="horz" wrap="square" lIns="38100" tIns="19050" rIns="38100" bIns="19050" anchor="ctr" anchorCtr="0">
                <a:spAutoFit/>
              </a:bodyPr>
              <a:lstStyle/>
              <a:p>
                <a:pPr algn="ctr">
                  <a:defRPr lang="en-US" sz="1243"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Sheet1!$B$1:$R$1</c:f>
              <c:strCache>
                <c:ptCount val="13"/>
                <c:pt idx="0">
                  <c:v>Fire</c:v>
                </c:pt>
                <c:pt idx="1">
                  <c:v>Inland Marine</c:v>
                </c:pt>
                <c:pt idx="2">
                  <c:v>Medical Prof Liability</c:v>
                </c:pt>
                <c:pt idx="3">
                  <c:v>All Other</c:v>
                </c:pt>
                <c:pt idx="4">
                  <c:v>Comm Auto Total</c:v>
                </c:pt>
                <c:pt idx="5">
                  <c:v>PP Auto Total</c:v>
                </c:pt>
                <c:pt idx="6">
                  <c:v>All Lines</c:v>
                </c:pt>
                <c:pt idx="7">
                  <c:v>Other Liability </c:v>
                </c:pt>
                <c:pt idx="8">
                  <c:v>Commercial MP</c:v>
                </c:pt>
                <c:pt idx="9">
                  <c:v>Workers Comp</c:v>
                </c:pt>
                <c:pt idx="10">
                  <c:v>Allied Lines </c:v>
                </c:pt>
                <c:pt idx="11">
                  <c:v>Homeowners MP</c:v>
                </c:pt>
                <c:pt idx="12">
                  <c:v>Farmowners MP</c:v>
                </c:pt>
              </c:strCache>
            </c:strRef>
          </c:cat>
          <c:val>
            <c:numRef>
              <c:f>Sheet1!$B$3:$R$3</c:f>
              <c:numCache>
                <c:formatCode>General</c:formatCode>
                <c:ptCount val="13"/>
                <c:pt idx="0">
                  <c:v>33.799999999999997</c:v>
                </c:pt>
                <c:pt idx="1">
                  <c:v>16</c:v>
                </c:pt>
                <c:pt idx="2">
                  <c:v>4.7</c:v>
                </c:pt>
                <c:pt idx="3">
                  <c:v>-0.6</c:v>
                </c:pt>
                <c:pt idx="4">
                  <c:v>7.6</c:v>
                </c:pt>
                <c:pt idx="5">
                  <c:v>8.3000000000000007</c:v>
                </c:pt>
                <c:pt idx="6">
                  <c:v>5.2</c:v>
                </c:pt>
                <c:pt idx="7">
                  <c:v>4.3</c:v>
                </c:pt>
                <c:pt idx="8">
                  <c:v>10.6</c:v>
                </c:pt>
                <c:pt idx="9">
                  <c:v>4.9000000000000004</c:v>
                </c:pt>
                <c:pt idx="10">
                  <c:v>-1</c:v>
                </c:pt>
                <c:pt idx="11">
                  <c:v>15.9</c:v>
                </c:pt>
                <c:pt idx="12">
                  <c:v>11.8</c:v>
                </c:pt>
              </c:numCache>
            </c:numRef>
          </c:val>
        </c:ser>
        <c:dLbls>
          <c:showLegendKey val="0"/>
          <c:showVal val="1"/>
          <c:showCatName val="0"/>
          <c:showSerName val="0"/>
          <c:showPercent val="0"/>
          <c:showBubbleSize val="0"/>
        </c:dLbls>
        <c:gapWidth val="150"/>
        <c:axId val="353591208"/>
        <c:axId val="353593560"/>
      </c:barChart>
      <c:catAx>
        <c:axId val="353591208"/>
        <c:scaling>
          <c:orientation val="minMax"/>
        </c:scaling>
        <c:delete val="0"/>
        <c:axPos val="b"/>
        <c:numFmt formatCode="General" sourceLinked="1"/>
        <c:majorTickMark val="cross"/>
        <c:minorTickMark val="none"/>
        <c:tickLblPos val="low"/>
        <c:spPr>
          <a:ln w="3290">
            <a:solidFill>
              <a:schemeClr val="tx1"/>
            </a:solidFill>
            <a:prstDash val="solid"/>
          </a:ln>
        </c:spPr>
        <c:txPr>
          <a:bodyPr rot="-2700000" vert="horz"/>
          <a:lstStyle/>
          <a:p>
            <a:pPr>
              <a:defRPr sz="1140" b="1" i="0" u="none" strike="noStrike" baseline="0">
                <a:solidFill>
                  <a:schemeClr val="tx1"/>
                </a:solidFill>
                <a:latin typeface="Arial"/>
                <a:ea typeface="Arial"/>
                <a:cs typeface="Arial"/>
              </a:defRPr>
            </a:pPr>
            <a:endParaRPr lang="en-US"/>
          </a:p>
        </c:txPr>
        <c:crossAx val="353593560"/>
        <c:crosses val="autoZero"/>
        <c:auto val="0"/>
        <c:lblAlgn val="ctr"/>
        <c:lblOffset val="100"/>
        <c:tickLblSkip val="1"/>
        <c:tickMarkSkip val="1"/>
        <c:noMultiLvlLbl val="0"/>
      </c:catAx>
      <c:valAx>
        <c:axId val="353593560"/>
        <c:scaling>
          <c:orientation val="minMax"/>
          <c:min val="-5"/>
        </c:scaling>
        <c:delete val="0"/>
        <c:axPos val="l"/>
        <c:numFmt formatCode="General" sourceLinked="0"/>
        <c:majorTickMark val="cross"/>
        <c:minorTickMark val="none"/>
        <c:tickLblPos val="nextTo"/>
        <c:spPr>
          <a:ln w="329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53591208"/>
        <c:crosses val="autoZero"/>
        <c:crossBetween val="between"/>
        <c:majorUnit val="5"/>
        <c:minorUnit val="1"/>
      </c:valAx>
      <c:spPr>
        <a:noFill/>
        <a:ln w="26319">
          <a:noFill/>
        </a:ln>
      </c:spPr>
    </c:plotArea>
    <c:legend>
      <c:legendPos val="r"/>
      <c:layout>
        <c:manualLayout>
          <c:xMode val="edge"/>
          <c:yMode val="edge"/>
          <c:x val="0.38079735818059618"/>
          <c:y val="0.85838228697733976"/>
          <c:w val="0.18646642826127241"/>
          <c:h val="6.0174125454633888E-2"/>
        </c:manualLayout>
      </c:layout>
      <c:overlay val="0"/>
      <c:txPr>
        <a:bodyPr/>
        <a:lstStyle/>
        <a:p>
          <a:pPr>
            <a:defRPr sz="1400"/>
          </a:pPr>
          <a:endParaRPr lang="en-US"/>
        </a:p>
      </c:txPr>
    </c:legend>
    <c:plotVisOnly val="1"/>
    <c:dispBlanksAs val="gap"/>
    <c:showDLblsOverMax val="0"/>
  </c:chart>
  <c:spPr>
    <a:noFill/>
    <a:ln>
      <a:noFill/>
    </a:ln>
  </c:spPr>
  <c:txPr>
    <a:bodyPr/>
    <a:lstStyle/>
    <a:p>
      <a:pPr>
        <a:defRPr sz="1036"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61556064073221E-2"/>
          <c:y val="4.8128342245989303E-2"/>
          <c:w val="0.93478260869565222"/>
          <c:h val="0.85026737967914434"/>
        </c:manualLayout>
      </c:layout>
      <c:barChart>
        <c:barDir val="col"/>
        <c:grouping val="clustered"/>
        <c:varyColors val="0"/>
        <c:ser>
          <c:idx val="2"/>
          <c:order val="0"/>
          <c:tx>
            <c:strRef>
              <c:f>Sheet1!$A$2</c:f>
              <c:strCache>
                <c:ptCount val="1"/>
                <c:pt idx="0">
                  <c:v>Combined</c:v>
                </c:pt>
              </c:strCache>
            </c:strRef>
          </c:tx>
          <c:spPr>
            <a:solidFill>
              <a:schemeClr val="accent1"/>
            </a:solidFill>
            <a:ln w="38164">
              <a:noFill/>
            </a:ln>
          </c:spPr>
          <c:invertIfNegative val="0"/>
          <c:dPt>
            <c:idx val="23"/>
            <c:invertIfNegative val="0"/>
            <c:bubble3D val="0"/>
            <c:spPr>
              <a:solidFill>
                <a:srgbClr val="225A7A"/>
              </a:solidFill>
              <a:ln w="38164">
                <a:solidFill>
                  <a:srgbClr val="225A7A"/>
                </a:solidFill>
              </a:ln>
            </c:spPr>
          </c:dPt>
          <c:dPt>
            <c:idx val="24"/>
            <c:invertIfNegative val="0"/>
            <c:bubble3D val="0"/>
            <c:spPr>
              <a:solidFill>
                <a:srgbClr val="225A7A"/>
              </a:solidFill>
              <a:ln w="38164">
                <a:noFill/>
              </a:ln>
            </c:spPr>
          </c:dPt>
          <c:dPt>
            <c:idx val="25"/>
            <c:invertIfNegative val="0"/>
            <c:bubble3D val="0"/>
            <c:spPr>
              <a:solidFill>
                <a:schemeClr val="tx2"/>
              </a:solidFill>
              <a:ln w="38164">
                <a:noFill/>
              </a:ln>
            </c:spPr>
          </c:dPt>
          <c:dPt>
            <c:idx val="26"/>
            <c:invertIfNegative val="0"/>
            <c:bubble3D val="0"/>
            <c:spPr>
              <a:solidFill>
                <a:schemeClr val="tx2"/>
              </a:solidFill>
              <a:ln w="38164">
                <a:noFill/>
              </a:ln>
            </c:spPr>
          </c:dPt>
          <c:dLbls>
            <c:dLbl>
              <c:idx val="4"/>
              <c:numFmt formatCode="#,##0.0_);[Red]\(#,##0.0\)" sourceLinked="0"/>
              <c:spPr>
                <a:noFill/>
                <a:ln w="38164">
                  <a:noFill/>
                </a:ln>
              </c:spPr>
              <c:txPr>
                <a:bodyPr rot="-540000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0.0_);[Red]\(#,##0.0\)" sourceLinked="0"/>
              <c:spPr>
                <a:noFill/>
                <a:ln w="38164">
                  <a:noFill/>
                </a:ln>
              </c:spPr>
              <c:txPr>
                <a:bodyPr rot="-540000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6"/>
              <c:layout>
                <c:manualLayout>
                  <c:x val="-5.4240010896397308E-17"/>
                  <c:y val="0"/>
                </c:manualLayout>
              </c:layout>
              <c:numFmt formatCode="#,##0.0_);[Red]\(#,##0.0\)" sourceLinked="0"/>
              <c:spPr>
                <a:noFill/>
                <a:ln w="38164">
                  <a:noFill/>
                </a:ln>
              </c:spPr>
              <c:txPr>
                <a:bodyPr rot="0" vert="horz"/>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w="38164">
                <a:noFill/>
              </a:ln>
            </c:spPr>
            <c:txPr>
              <a:bodyPr rot="-5400000" vert="horz" wrap="square" lIns="38100" tIns="19050" rIns="38100" bIns="19050" anchor="ctr">
                <a:spAutoFit/>
              </a:bodyPr>
              <a:lstStyle/>
              <a:p>
                <a:pPr algn="ct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27"/>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15F</c:v>
                </c:pt>
                <c:pt idx="26">
                  <c:v>16F</c:v>
                </c:pt>
              </c:strCache>
            </c:strRef>
          </c:cat>
          <c:val>
            <c:numRef>
              <c:f>Sheet1!$B$2:$AB$2</c:f>
              <c:numCache>
                <c:formatCode>General</c:formatCode>
                <c:ptCount val="27"/>
                <c:pt idx="0">
                  <c:v>109</c:v>
                </c:pt>
                <c:pt idx="1">
                  <c:v>111.9</c:v>
                </c:pt>
                <c:pt idx="2">
                  <c:v>103.2</c:v>
                </c:pt>
                <c:pt idx="3">
                  <c:v>113.4</c:v>
                </c:pt>
                <c:pt idx="4">
                  <c:v>108.7</c:v>
                </c:pt>
                <c:pt idx="5">
                  <c:v>110.5</c:v>
                </c:pt>
                <c:pt idx="6">
                  <c:v>122.6</c:v>
                </c:pt>
                <c:pt idx="7">
                  <c:v>107.8</c:v>
                </c:pt>
                <c:pt idx="8">
                  <c:v>116</c:v>
                </c:pt>
                <c:pt idx="9">
                  <c:v>111.9</c:v>
                </c:pt>
                <c:pt idx="10">
                  <c:v>109.6</c:v>
                </c:pt>
                <c:pt idx="11">
                  <c:v>113.8</c:v>
                </c:pt>
                <c:pt idx="12">
                  <c:v>107.6</c:v>
                </c:pt>
                <c:pt idx="13">
                  <c:v>99.5</c:v>
                </c:pt>
                <c:pt idx="14">
                  <c:v>92</c:v>
                </c:pt>
                <c:pt idx="15">
                  <c:v>95.3</c:v>
                </c:pt>
                <c:pt idx="16">
                  <c:v>100.3</c:v>
                </c:pt>
                <c:pt idx="17">
                  <c:v>97.9</c:v>
                </c:pt>
                <c:pt idx="18">
                  <c:v>119.5</c:v>
                </c:pt>
                <c:pt idx="19">
                  <c:v>107.6</c:v>
                </c:pt>
                <c:pt idx="20">
                  <c:v>107.9</c:v>
                </c:pt>
                <c:pt idx="21">
                  <c:v>117.2</c:v>
                </c:pt>
                <c:pt idx="22">
                  <c:v>99.6</c:v>
                </c:pt>
                <c:pt idx="23">
                  <c:v>93.9</c:v>
                </c:pt>
                <c:pt idx="24">
                  <c:v>97.1</c:v>
                </c:pt>
                <c:pt idx="25">
                  <c:v>101.8</c:v>
                </c:pt>
                <c:pt idx="26">
                  <c:v>102.8</c:v>
                </c:pt>
              </c:numCache>
            </c:numRef>
          </c:val>
        </c:ser>
        <c:dLbls>
          <c:showLegendKey val="0"/>
          <c:showVal val="0"/>
          <c:showCatName val="0"/>
          <c:showSerName val="0"/>
          <c:showPercent val="0"/>
          <c:showBubbleSize val="0"/>
        </c:dLbls>
        <c:gapWidth val="60"/>
        <c:axId val="353594344"/>
        <c:axId val="353588072"/>
      </c:barChart>
      <c:catAx>
        <c:axId val="353594344"/>
        <c:scaling>
          <c:orientation val="minMax"/>
        </c:scaling>
        <c:delete val="0"/>
        <c:axPos val="b"/>
        <c:numFmt formatCode="General" sourceLinked="1"/>
        <c:majorTickMark val="out"/>
        <c:minorTickMark val="none"/>
        <c:tickLblPos val="nextTo"/>
        <c:spPr>
          <a:ln w="477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53588072"/>
        <c:crosses val="autoZero"/>
        <c:auto val="0"/>
        <c:lblAlgn val="ctr"/>
        <c:lblOffset val="100"/>
        <c:tickLblSkip val="1"/>
        <c:tickMarkSkip val="1"/>
        <c:noMultiLvlLbl val="0"/>
      </c:catAx>
      <c:valAx>
        <c:axId val="353588072"/>
        <c:scaling>
          <c:orientation val="minMax"/>
          <c:min val="80"/>
        </c:scaling>
        <c:delete val="0"/>
        <c:axPos val="l"/>
        <c:numFmt formatCode="#,##0_);[Red]\(#,##0\)" sourceLinked="0"/>
        <c:majorTickMark val="out"/>
        <c:minorTickMark val="none"/>
        <c:tickLblPos val="nextTo"/>
        <c:spPr>
          <a:ln w="4770">
            <a:solidFill>
              <a:schemeClr val="tx1"/>
            </a:solidFill>
            <a:prstDash val="solid"/>
          </a:ln>
        </c:spPr>
        <c:txPr>
          <a:bodyPr rot="0" vert="horz"/>
          <a:lstStyle/>
          <a:p>
            <a:pPr>
              <a:defRPr sz="1600" b="0" i="0" u="none" strike="noStrike" baseline="0">
                <a:solidFill>
                  <a:schemeClr val="tx1"/>
                </a:solidFill>
                <a:latin typeface="Arial"/>
                <a:ea typeface="Arial"/>
                <a:cs typeface="Arial"/>
              </a:defRPr>
            </a:pPr>
            <a:endParaRPr lang="en-US"/>
          </a:p>
        </c:txPr>
        <c:crossAx val="353594344"/>
        <c:crosses val="autoZero"/>
        <c:crossBetween val="between"/>
      </c:valAx>
      <c:spPr>
        <a:noFill/>
        <a:ln w="38164">
          <a:noFill/>
        </a:ln>
      </c:spPr>
    </c:plotArea>
    <c:plotVisOnly val="1"/>
    <c:dispBlanksAs val="gap"/>
    <c:showDLblsOverMax val="0"/>
  </c:chart>
  <c:spPr>
    <a:noFill/>
    <a:ln>
      <a:noFill/>
    </a:ln>
  </c:spPr>
  <c:txPr>
    <a:bodyPr/>
    <a:lstStyle/>
    <a:p>
      <a:pPr>
        <a:defRPr sz="2404"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560701775396"/>
          <c:y val="8.1325546517026837E-2"/>
          <c:w val="0.76083386724948354"/>
          <c:h val="0.80637517869811137"/>
        </c:manualLayout>
      </c:layout>
      <c:barChart>
        <c:barDir val="col"/>
        <c:grouping val="clustered"/>
        <c:varyColors val="0"/>
        <c:ser>
          <c:idx val="2"/>
          <c:order val="0"/>
          <c:tx>
            <c:strRef>
              <c:f>Sheet1!$A$2</c:f>
              <c:strCache>
                <c:ptCount val="1"/>
                <c:pt idx="0">
                  <c:v>USA</c:v>
                </c:pt>
              </c:strCache>
            </c:strRef>
          </c:tx>
          <c:spPr>
            <a:solidFill>
              <a:srgbClr val="225A7A"/>
            </a:solidFill>
            <a:ln w="22225">
              <a:solidFill>
                <a:srgbClr val="225A7A"/>
              </a:solidFill>
            </a:ln>
          </c:spPr>
          <c:invertIfNegative val="0"/>
          <c:dPt>
            <c:idx val="8"/>
            <c:invertIfNegative val="0"/>
            <c:bubble3D val="0"/>
          </c:dPt>
          <c:dPt>
            <c:idx val="9"/>
            <c:invertIfNegative val="0"/>
            <c:bubble3D val="0"/>
          </c:dPt>
          <c:dPt>
            <c:idx val="10"/>
            <c:invertIfNegative val="0"/>
            <c:bubble3D val="0"/>
          </c:dPt>
          <c:dPt>
            <c:idx val="11"/>
            <c:invertIfNegative val="0"/>
            <c:bubble3D val="0"/>
          </c:dPt>
          <c:dLbls>
            <c:dLbl>
              <c:idx val="4"/>
              <c:numFmt formatCode="#,##0.0_);[Red]\(#,##0.0\)" sourceLinked="0"/>
              <c:spPr>
                <a:noFill/>
                <a:ln w="38244">
                  <a:noFill/>
                </a:ln>
              </c:spPr>
              <c:txPr>
                <a:bodyPr rot="-5400000" vert="horz"/>
                <a:lstStyle/>
                <a:p>
                  <a:pPr algn="ct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5"/>
              <c:numFmt formatCode="#,##0.0_);[Red]\(#,##0.0\)" sourceLinked="0"/>
              <c:spPr>
                <a:noFill/>
                <a:ln w="38244">
                  <a:noFill/>
                </a:ln>
              </c:spPr>
              <c:txPr>
                <a:bodyPr rot="-5400000" vert="horz"/>
                <a:lstStyle/>
                <a:p>
                  <a:pPr algn="ct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6"/>
              <c:numFmt formatCode="#,##0.0_);[Red]\(#,##0.0\)" sourceLinked="0"/>
              <c:spPr>
                <a:noFill/>
                <a:ln w="38244">
                  <a:noFill/>
                </a:ln>
              </c:spPr>
              <c:txPr>
                <a:bodyPr rot="-5400000" vert="horz"/>
                <a:lstStyle/>
                <a:p>
                  <a:pPr algn="ct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numFmt formatCode="#,##0.0_);[Red]\(#,##0.0\)" sourceLinked="0"/>
            <c:spPr>
              <a:noFill/>
              <a:ln w="38244">
                <a:noFill/>
              </a:ln>
            </c:spPr>
            <c:txPr>
              <a:bodyPr rot="-5400000" vert="horz" wrap="square" lIns="38100" tIns="19050" rIns="38100" bIns="19050" anchor="ctr">
                <a:spAutoFit/>
              </a:bodyPr>
              <a:lstStyle/>
              <a:p>
                <a:pPr algn="ct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Sheet1!$B$1:$AE$1</c:f>
              <c:strCache>
                <c:ptCount val="30"/>
                <c:pt idx="0">
                  <c:v>85</c:v>
                </c:pt>
                <c:pt idx="1">
                  <c:v>86</c:v>
                </c:pt>
                <c:pt idx="2">
                  <c:v>87</c:v>
                </c:pt>
                <c:pt idx="3">
                  <c:v>88</c:v>
                </c:pt>
                <c:pt idx="4">
                  <c:v>89</c:v>
                </c:pt>
                <c:pt idx="5">
                  <c:v>90</c:v>
                </c:pt>
                <c:pt idx="6">
                  <c:v>91</c:v>
                </c:pt>
                <c:pt idx="7">
                  <c:v>92</c:v>
                </c:pt>
                <c:pt idx="8">
                  <c:v>93</c:v>
                </c:pt>
                <c:pt idx="9">
                  <c:v>94</c:v>
                </c:pt>
                <c:pt idx="10">
                  <c:v>95</c:v>
                </c:pt>
                <c:pt idx="11">
                  <c:v>96</c:v>
                </c:pt>
                <c:pt idx="12">
                  <c:v>97</c:v>
                </c:pt>
                <c:pt idx="13">
                  <c:v>98</c:v>
                </c:pt>
                <c:pt idx="14">
                  <c:v>99</c:v>
                </c:pt>
                <c:pt idx="15">
                  <c:v>00</c:v>
                </c:pt>
                <c:pt idx="16">
                  <c:v>01</c:v>
                </c:pt>
                <c:pt idx="17">
                  <c:v>02</c:v>
                </c:pt>
                <c:pt idx="18">
                  <c:v>03</c:v>
                </c:pt>
                <c:pt idx="19">
                  <c:v>04</c:v>
                </c:pt>
                <c:pt idx="20">
                  <c:v>05</c:v>
                </c:pt>
                <c:pt idx="21">
                  <c:v>06</c:v>
                </c:pt>
                <c:pt idx="22">
                  <c:v>07</c:v>
                </c:pt>
                <c:pt idx="23">
                  <c:v>08</c:v>
                </c:pt>
                <c:pt idx="24">
                  <c:v>09</c:v>
                </c:pt>
                <c:pt idx="25">
                  <c:v>10</c:v>
                </c:pt>
                <c:pt idx="26">
                  <c:v>11</c:v>
                </c:pt>
                <c:pt idx="27">
                  <c:v>12</c:v>
                </c:pt>
                <c:pt idx="28">
                  <c:v>13</c:v>
                </c:pt>
                <c:pt idx="29">
                  <c:v>14</c:v>
                </c:pt>
              </c:strCache>
            </c:strRef>
          </c:cat>
          <c:val>
            <c:numRef>
              <c:f>Sheet1!$B$2:$AE$2</c:f>
              <c:numCache>
                <c:formatCode>General</c:formatCode>
                <c:ptCount val="30"/>
                <c:pt idx="0">
                  <c:v>95.8</c:v>
                </c:pt>
                <c:pt idx="1">
                  <c:v>91.3</c:v>
                </c:pt>
                <c:pt idx="2">
                  <c:v>87.6</c:v>
                </c:pt>
                <c:pt idx="3">
                  <c:v>92.6</c:v>
                </c:pt>
                <c:pt idx="4">
                  <c:v>104</c:v>
                </c:pt>
                <c:pt idx="5">
                  <c:v>100.7</c:v>
                </c:pt>
                <c:pt idx="6">
                  <c:v>101.8</c:v>
                </c:pt>
                <c:pt idx="7">
                  <c:v>116.1</c:v>
                </c:pt>
                <c:pt idx="8">
                  <c:v>105.9</c:v>
                </c:pt>
                <c:pt idx="9">
                  <c:v>106.6</c:v>
                </c:pt>
                <c:pt idx="10">
                  <c:v>104.8</c:v>
                </c:pt>
                <c:pt idx="11">
                  <c:v>94.2</c:v>
                </c:pt>
                <c:pt idx="12">
                  <c:v>97.1</c:v>
                </c:pt>
                <c:pt idx="13">
                  <c:v>107.7</c:v>
                </c:pt>
                <c:pt idx="14">
                  <c:v>106.8</c:v>
                </c:pt>
                <c:pt idx="15">
                  <c:v>113.7</c:v>
                </c:pt>
                <c:pt idx="16">
                  <c:v>118</c:v>
                </c:pt>
                <c:pt idx="17">
                  <c:v>87.4</c:v>
                </c:pt>
                <c:pt idx="18">
                  <c:v>79.099999999999994</c:v>
                </c:pt>
                <c:pt idx="19">
                  <c:v>73.7</c:v>
                </c:pt>
                <c:pt idx="20">
                  <c:v>82.3</c:v>
                </c:pt>
                <c:pt idx="21">
                  <c:v>76.5</c:v>
                </c:pt>
                <c:pt idx="22">
                  <c:v>86.2</c:v>
                </c:pt>
                <c:pt idx="23">
                  <c:v>92.7</c:v>
                </c:pt>
                <c:pt idx="24">
                  <c:v>78.5</c:v>
                </c:pt>
                <c:pt idx="25">
                  <c:v>80</c:v>
                </c:pt>
                <c:pt idx="26">
                  <c:v>93.3</c:v>
                </c:pt>
                <c:pt idx="27">
                  <c:v>87.2</c:v>
                </c:pt>
                <c:pt idx="28">
                  <c:v>79.099999999999994</c:v>
                </c:pt>
                <c:pt idx="29">
                  <c:v>86.2</c:v>
                </c:pt>
              </c:numCache>
            </c:numRef>
          </c:val>
        </c:ser>
        <c:dLbls>
          <c:showLegendKey val="0"/>
          <c:showVal val="0"/>
          <c:showCatName val="0"/>
          <c:showSerName val="0"/>
          <c:showPercent val="0"/>
          <c:showBubbleSize val="0"/>
        </c:dLbls>
        <c:gapWidth val="60"/>
        <c:axId val="353588856"/>
        <c:axId val="353590032"/>
      </c:barChart>
      <c:lineChart>
        <c:grouping val="standard"/>
        <c:varyColors val="0"/>
        <c:ser>
          <c:idx val="0"/>
          <c:order val="1"/>
          <c:tx>
            <c:strRef>
              <c:f>Sheet1!$A$3</c:f>
              <c:strCache>
                <c:ptCount val="1"/>
                <c:pt idx="0">
                  <c:v>NPW growth</c:v>
                </c:pt>
              </c:strCache>
            </c:strRef>
          </c:tx>
          <c:spPr>
            <a:ln w="25400">
              <a:solidFill>
                <a:schemeClr val="accent2"/>
              </a:solidFill>
            </a:ln>
          </c:spPr>
          <c:marker>
            <c:symbol val="none"/>
          </c:marker>
          <c:cat>
            <c:strRef>
              <c:f>Sheet1!$B$1:$AE$1</c:f>
              <c:strCache>
                <c:ptCount val="30"/>
                <c:pt idx="0">
                  <c:v>85</c:v>
                </c:pt>
                <c:pt idx="1">
                  <c:v>86</c:v>
                </c:pt>
                <c:pt idx="2">
                  <c:v>87</c:v>
                </c:pt>
                <c:pt idx="3">
                  <c:v>88</c:v>
                </c:pt>
                <c:pt idx="4">
                  <c:v>89</c:v>
                </c:pt>
                <c:pt idx="5">
                  <c:v>90</c:v>
                </c:pt>
                <c:pt idx="6">
                  <c:v>91</c:v>
                </c:pt>
                <c:pt idx="7">
                  <c:v>92</c:v>
                </c:pt>
                <c:pt idx="8">
                  <c:v>93</c:v>
                </c:pt>
                <c:pt idx="9">
                  <c:v>94</c:v>
                </c:pt>
                <c:pt idx="10">
                  <c:v>95</c:v>
                </c:pt>
                <c:pt idx="11">
                  <c:v>96</c:v>
                </c:pt>
                <c:pt idx="12">
                  <c:v>97</c:v>
                </c:pt>
                <c:pt idx="13">
                  <c:v>98</c:v>
                </c:pt>
                <c:pt idx="14">
                  <c:v>99</c:v>
                </c:pt>
                <c:pt idx="15">
                  <c:v>00</c:v>
                </c:pt>
                <c:pt idx="16">
                  <c:v>01</c:v>
                </c:pt>
                <c:pt idx="17">
                  <c:v>02</c:v>
                </c:pt>
                <c:pt idx="18">
                  <c:v>03</c:v>
                </c:pt>
                <c:pt idx="19">
                  <c:v>04</c:v>
                </c:pt>
                <c:pt idx="20">
                  <c:v>05</c:v>
                </c:pt>
                <c:pt idx="21">
                  <c:v>06</c:v>
                </c:pt>
                <c:pt idx="22">
                  <c:v>07</c:v>
                </c:pt>
                <c:pt idx="23">
                  <c:v>08</c:v>
                </c:pt>
                <c:pt idx="24">
                  <c:v>09</c:v>
                </c:pt>
                <c:pt idx="25">
                  <c:v>10</c:v>
                </c:pt>
                <c:pt idx="26">
                  <c:v>11</c:v>
                </c:pt>
                <c:pt idx="27">
                  <c:v>12</c:v>
                </c:pt>
                <c:pt idx="28">
                  <c:v>13</c:v>
                </c:pt>
                <c:pt idx="29">
                  <c:v>14</c:v>
                </c:pt>
              </c:strCache>
            </c:strRef>
          </c:cat>
          <c:val>
            <c:numRef>
              <c:f>Sheet1!$B$3:$AE$3</c:f>
              <c:numCache>
                <c:formatCode>0%</c:formatCode>
                <c:ptCount val="30"/>
                <c:pt idx="1">
                  <c:v>8.4386476183115899E-2</c:v>
                </c:pt>
                <c:pt idx="2">
                  <c:v>0.12760782736253917</c:v>
                </c:pt>
                <c:pt idx="3">
                  <c:v>-0.10045182985760714</c:v>
                </c:pt>
                <c:pt idx="4">
                  <c:v>-1.0065104197536368E-2</c:v>
                </c:pt>
                <c:pt idx="5">
                  <c:v>-2.9791689391005183E-2</c:v>
                </c:pt>
                <c:pt idx="6">
                  <c:v>-2.1300836105278442E-2</c:v>
                </c:pt>
                <c:pt idx="7">
                  <c:v>-3.7260380135898719E-2</c:v>
                </c:pt>
                <c:pt idx="8">
                  <c:v>8.3082191943946393E-2</c:v>
                </c:pt>
                <c:pt idx="9">
                  <c:v>0.11068219869568607</c:v>
                </c:pt>
                <c:pt idx="10">
                  <c:v>2.4796353215436495E-2</c:v>
                </c:pt>
                <c:pt idx="11">
                  <c:v>2.2667858257835016E-2</c:v>
                </c:pt>
                <c:pt idx="12">
                  <c:v>-7.0624245434162347E-2</c:v>
                </c:pt>
                <c:pt idx="13">
                  <c:v>-3.6696173586056147E-2</c:v>
                </c:pt>
                <c:pt idx="14">
                  <c:v>-1.9555141422185174E-2</c:v>
                </c:pt>
                <c:pt idx="15">
                  <c:v>-2.7497891978931488E-3</c:v>
                </c:pt>
                <c:pt idx="16">
                  <c:v>5.5531349156764831E-2</c:v>
                </c:pt>
                <c:pt idx="17">
                  <c:v>0.46958401825363727</c:v>
                </c:pt>
                <c:pt idx="18">
                  <c:v>0.16442628974187423</c:v>
                </c:pt>
                <c:pt idx="19">
                  <c:v>-0.23257359112754605</c:v>
                </c:pt>
                <c:pt idx="20">
                  <c:v>0.22224725321602423</c:v>
                </c:pt>
                <c:pt idx="21">
                  <c:v>0.19044782773455782</c:v>
                </c:pt>
                <c:pt idx="22">
                  <c:v>4.5747408547073265E-2</c:v>
                </c:pt>
                <c:pt idx="23">
                  <c:v>1.4727474648959182E-2</c:v>
                </c:pt>
                <c:pt idx="24">
                  <c:v>1.9484430394029584E-2</c:v>
                </c:pt>
                <c:pt idx="25">
                  <c:v>9.0691532080988679E-3</c:v>
                </c:pt>
                <c:pt idx="26">
                  <c:v>1.2688402437506241E-2</c:v>
                </c:pt>
                <c:pt idx="27">
                  <c:v>4.6627557183342994E-2</c:v>
                </c:pt>
                <c:pt idx="28">
                  <c:v>4.2434674466110156E-2</c:v>
                </c:pt>
                <c:pt idx="29">
                  <c:v>2.5805770524787164E-2</c:v>
                </c:pt>
              </c:numCache>
            </c:numRef>
          </c:val>
          <c:smooth val="0"/>
        </c:ser>
        <c:ser>
          <c:idx val="1"/>
          <c:order val="2"/>
          <c:tx>
            <c:strRef>
              <c:f>Sheet1!#REF!</c:f>
              <c:strCache>
                <c:ptCount val="1"/>
                <c:pt idx="0">
                  <c:v>#REF!</c:v>
                </c:pt>
              </c:strCache>
            </c:strRef>
          </c:tx>
          <c:spPr>
            <a:ln w="25400">
              <a:solidFill>
                <a:schemeClr val="tx1"/>
              </a:solidFill>
            </a:ln>
          </c:spPr>
          <c:marker>
            <c:symbol val="none"/>
          </c:marker>
          <c:cat>
            <c:strRef>
              <c:f>Sheet1!$B$1:$AE$1</c:f>
              <c:strCache>
                <c:ptCount val="30"/>
                <c:pt idx="0">
                  <c:v>85</c:v>
                </c:pt>
                <c:pt idx="1">
                  <c:v>86</c:v>
                </c:pt>
                <c:pt idx="2">
                  <c:v>87</c:v>
                </c:pt>
                <c:pt idx="3">
                  <c:v>88</c:v>
                </c:pt>
                <c:pt idx="4">
                  <c:v>89</c:v>
                </c:pt>
                <c:pt idx="5">
                  <c:v>90</c:v>
                </c:pt>
                <c:pt idx="6">
                  <c:v>91</c:v>
                </c:pt>
                <c:pt idx="7">
                  <c:v>92</c:v>
                </c:pt>
                <c:pt idx="8">
                  <c:v>93</c:v>
                </c:pt>
                <c:pt idx="9">
                  <c:v>94</c:v>
                </c:pt>
                <c:pt idx="10">
                  <c:v>95</c:v>
                </c:pt>
                <c:pt idx="11">
                  <c:v>96</c:v>
                </c:pt>
                <c:pt idx="12">
                  <c:v>97</c:v>
                </c:pt>
                <c:pt idx="13">
                  <c:v>98</c:v>
                </c:pt>
                <c:pt idx="14">
                  <c:v>99</c:v>
                </c:pt>
                <c:pt idx="15">
                  <c:v>00</c:v>
                </c:pt>
                <c:pt idx="16">
                  <c:v>01</c:v>
                </c:pt>
                <c:pt idx="17">
                  <c:v>02</c:v>
                </c:pt>
                <c:pt idx="18">
                  <c:v>03</c:v>
                </c:pt>
                <c:pt idx="19">
                  <c:v>04</c:v>
                </c:pt>
                <c:pt idx="20">
                  <c:v>05</c:v>
                </c:pt>
                <c:pt idx="21">
                  <c:v>06</c:v>
                </c:pt>
                <c:pt idx="22">
                  <c:v>07</c:v>
                </c:pt>
                <c:pt idx="23">
                  <c:v>08</c:v>
                </c:pt>
                <c:pt idx="24">
                  <c:v>09</c:v>
                </c:pt>
                <c:pt idx="25">
                  <c:v>10</c:v>
                </c:pt>
                <c:pt idx="26">
                  <c:v>11</c:v>
                </c:pt>
                <c:pt idx="27">
                  <c:v>12</c:v>
                </c:pt>
                <c:pt idx="28">
                  <c:v>13</c:v>
                </c:pt>
                <c:pt idx="29">
                  <c:v>14</c:v>
                </c:pt>
              </c:strCache>
            </c:strRef>
          </c:cat>
          <c:val>
            <c:numRef>
              <c:f>Sheet1!#REF!</c:f>
              <c:numCache>
                <c:formatCode>General</c:formatCode>
                <c:ptCount val="1"/>
                <c:pt idx="0">
                  <c:v>1</c:v>
                </c:pt>
              </c:numCache>
            </c:numRef>
          </c:val>
          <c:smooth val="0"/>
        </c:ser>
        <c:ser>
          <c:idx val="3"/>
          <c:order val="3"/>
          <c:tx>
            <c:strRef>
              <c:f>Sheet1!$A$4</c:f>
              <c:strCache>
                <c:ptCount val="1"/>
              </c:strCache>
            </c:strRef>
          </c:tx>
          <c:spPr>
            <a:ln w="25400"/>
          </c:spPr>
          <c:marker>
            <c:symbol val="none"/>
          </c:marker>
          <c:cat>
            <c:strRef>
              <c:f>Sheet1!$B$1:$AE$1</c:f>
              <c:strCache>
                <c:ptCount val="30"/>
                <c:pt idx="0">
                  <c:v>85</c:v>
                </c:pt>
                <c:pt idx="1">
                  <c:v>86</c:v>
                </c:pt>
                <c:pt idx="2">
                  <c:v>87</c:v>
                </c:pt>
                <c:pt idx="3">
                  <c:v>88</c:v>
                </c:pt>
                <c:pt idx="4">
                  <c:v>89</c:v>
                </c:pt>
                <c:pt idx="5">
                  <c:v>90</c:v>
                </c:pt>
                <c:pt idx="6">
                  <c:v>91</c:v>
                </c:pt>
                <c:pt idx="7">
                  <c:v>92</c:v>
                </c:pt>
                <c:pt idx="8">
                  <c:v>93</c:v>
                </c:pt>
                <c:pt idx="9">
                  <c:v>94</c:v>
                </c:pt>
                <c:pt idx="10">
                  <c:v>95</c:v>
                </c:pt>
                <c:pt idx="11">
                  <c:v>96</c:v>
                </c:pt>
                <c:pt idx="12">
                  <c:v>97</c:v>
                </c:pt>
                <c:pt idx="13">
                  <c:v>98</c:v>
                </c:pt>
                <c:pt idx="14">
                  <c:v>99</c:v>
                </c:pt>
                <c:pt idx="15">
                  <c:v>00</c:v>
                </c:pt>
                <c:pt idx="16">
                  <c:v>01</c:v>
                </c:pt>
                <c:pt idx="17">
                  <c:v>02</c:v>
                </c:pt>
                <c:pt idx="18">
                  <c:v>03</c:v>
                </c:pt>
                <c:pt idx="19">
                  <c:v>04</c:v>
                </c:pt>
                <c:pt idx="20">
                  <c:v>05</c:v>
                </c:pt>
                <c:pt idx="21">
                  <c:v>06</c:v>
                </c:pt>
                <c:pt idx="22">
                  <c:v>07</c:v>
                </c:pt>
                <c:pt idx="23">
                  <c:v>08</c:v>
                </c:pt>
                <c:pt idx="24">
                  <c:v>09</c:v>
                </c:pt>
                <c:pt idx="25">
                  <c:v>10</c:v>
                </c:pt>
                <c:pt idx="26">
                  <c:v>11</c:v>
                </c:pt>
                <c:pt idx="27">
                  <c:v>12</c:v>
                </c:pt>
                <c:pt idx="28">
                  <c:v>13</c:v>
                </c:pt>
                <c:pt idx="29">
                  <c:v>14</c:v>
                </c:pt>
              </c:strCache>
            </c:strRef>
          </c:cat>
          <c:val>
            <c:numRef>
              <c:f>Sheet1!$B$4:$AE$4</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smooth val="0"/>
        </c:ser>
        <c:dLbls>
          <c:showLegendKey val="0"/>
          <c:showVal val="0"/>
          <c:showCatName val="0"/>
          <c:showSerName val="0"/>
          <c:showPercent val="0"/>
          <c:showBubbleSize val="0"/>
        </c:dLbls>
        <c:marker val="1"/>
        <c:smooth val="0"/>
        <c:axId val="353590816"/>
        <c:axId val="353589248"/>
      </c:lineChart>
      <c:catAx>
        <c:axId val="353588856"/>
        <c:scaling>
          <c:orientation val="minMax"/>
        </c:scaling>
        <c:delete val="0"/>
        <c:axPos val="b"/>
        <c:numFmt formatCode="General" sourceLinked="1"/>
        <c:majorTickMark val="out"/>
        <c:minorTickMark val="none"/>
        <c:tickLblPos val="nextTo"/>
        <c:spPr>
          <a:ln w="4781">
            <a:solidFill>
              <a:schemeClr val="tx1"/>
            </a:solidFill>
            <a:prstDash val="solid"/>
          </a:ln>
        </c:spPr>
        <c:txPr>
          <a:bodyPr rot="-1620000" vert="horz"/>
          <a:lstStyle/>
          <a:p>
            <a:pPr>
              <a:defRPr sz="1400" b="0" i="0" u="none" strike="noStrike" baseline="0">
                <a:solidFill>
                  <a:schemeClr val="tx1"/>
                </a:solidFill>
                <a:latin typeface="Arial"/>
                <a:ea typeface="Arial"/>
                <a:cs typeface="Arial"/>
              </a:defRPr>
            </a:pPr>
            <a:endParaRPr lang="en-US"/>
          </a:p>
        </c:txPr>
        <c:crossAx val="353590032"/>
        <c:crosses val="autoZero"/>
        <c:auto val="0"/>
        <c:lblAlgn val="ctr"/>
        <c:lblOffset val="100"/>
        <c:noMultiLvlLbl val="0"/>
      </c:catAx>
      <c:valAx>
        <c:axId val="353590032"/>
        <c:scaling>
          <c:orientation val="minMax"/>
          <c:max val="130"/>
          <c:min val="70"/>
        </c:scaling>
        <c:delete val="0"/>
        <c:axPos val="l"/>
        <c:title>
          <c:tx>
            <c:rich>
              <a:bodyPr/>
              <a:lstStyle/>
              <a:p>
                <a:pPr>
                  <a:defRPr sz="1600" b="1"/>
                </a:pPr>
                <a:r>
                  <a:rPr lang="en-US" sz="1600" b="1" dirty="0" smtClean="0"/>
                  <a:t>Combined Ratio</a:t>
                </a:r>
                <a:endParaRPr lang="en-US" sz="1600" b="1" dirty="0"/>
              </a:p>
            </c:rich>
          </c:tx>
          <c:overlay val="0"/>
        </c:title>
        <c:numFmt formatCode="#,##0_);[Red]\(#,##0\)" sourceLinked="0"/>
        <c:majorTickMark val="out"/>
        <c:minorTickMark val="none"/>
        <c:tickLblPos val="nextTo"/>
        <c:spPr>
          <a:ln w="4781">
            <a:solidFill>
              <a:schemeClr val="tx1"/>
            </a:solidFill>
            <a:prstDash val="solid"/>
          </a:ln>
        </c:spPr>
        <c:txPr>
          <a:bodyPr rot="0" vert="horz"/>
          <a:lstStyle/>
          <a:p>
            <a:pPr>
              <a:defRPr sz="1600" b="0" i="0" u="none" strike="noStrike" baseline="0">
                <a:solidFill>
                  <a:schemeClr val="tx1"/>
                </a:solidFill>
                <a:latin typeface="Arial"/>
                <a:ea typeface="Arial"/>
                <a:cs typeface="Arial"/>
              </a:defRPr>
            </a:pPr>
            <a:endParaRPr lang="en-US"/>
          </a:p>
        </c:txPr>
        <c:crossAx val="353588856"/>
        <c:crosses val="autoZero"/>
        <c:crossBetween val="between"/>
      </c:valAx>
      <c:valAx>
        <c:axId val="353589248"/>
        <c:scaling>
          <c:orientation val="minMax"/>
          <c:max val="0.5"/>
        </c:scaling>
        <c:delete val="0"/>
        <c:axPos val="r"/>
        <c:title>
          <c:tx>
            <c:rich>
              <a:bodyPr/>
              <a:lstStyle/>
              <a:p>
                <a:pPr algn="ctr" rtl="0">
                  <a:defRPr lang="en-US" sz="1600" b="1" i="0" u="none" strike="noStrike" kern="1200" baseline="0" dirty="0" smtClean="0">
                    <a:solidFill>
                      <a:srgbClr val="000000"/>
                    </a:solidFill>
                    <a:latin typeface="Arial"/>
                    <a:ea typeface="Arial"/>
                    <a:cs typeface="Arial"/>
                  </a:defRPr>
                </a:pPr>
                <a:r>
                  <a:rPr lang="en-US" sz="1600" b="1" i="0" u="none" strike="noStrike" kern="1200" baseline="0" dirty="0" smtClean="0">
                    <a:solidFill>
                      <a:srgbClr val="000000"/>
                    </a:solidFill>
                    <a:latin typeface="Arial"/>
                    <a:ea typeface="Arial"/>
                    <a:cs typeface="Arial"/>
                  </a:rPr>
                  <a:t>% NPW Growth</a:t>
                </a:r>
              </a:p>
            </c:rich>
          </c:tx>
          <c:overlay val="0"/>
        </c:title>
        <c:numFmt formatCode="0%" sourceLinked="0"/>
        <c:majorTickMark val="out"/>
        <c:minorTickMark val="none"/>
        <c:tickLblPos val="nextTo"/>
        <c:txPr>
          <a:bodyPr/>
          <a:lstStyle/>
          <a:p>
            <a:pPr>
              <a:defRPr sz="1600"/>
            </a:pPr>
            <a:endParaRPr lang="en-US"/>
          </a:p>
        </c:txPr>
        <c:crossAx val="353590816"/>
        <c:crosses val="max"/>
        <c:crossBetween val="between"/>
      </c:valAx>
      <c:catAx>
        <c:axId val="353590816"/>
        <c:scaling>
          <c:orientation val="minMax"/>
        </c:scaling>
        <c:delete val="1"/>
        <c:axPos val="b"/>
        <c:numFmt formatCode="General" sourceLinked="1"/>
        <c:majorTickMark val="out"/>
        <c:minorTickMark val="none"/>
        <c:tickLblPos val="nextTo"/>
        <c:crossAx val="353589248"/>
        <c:crossesAt val="0"/>
        <c:auto val="1"/>
        <c:lblAlgn val="ctr"/>
        <c:lblOffset val="100"/>
        <c:noMultiLvlLbl val="0"/>
      </c:catAx>
      <c:spPr>
        <a:noFill/>
        <a:ln w="38244">
          <a:noFill/>
        </a:ln>
      </c:spPr>
    </c:plotArea>
    <c:plotVisOnly val="1"/>
    <c:dispBlanksAs val="gap"/>
    <c:showDLblsOverMax val="0"/>
  </c:chart>
  <c:spPr>
    <a:noFill/>
    <a:ln>
      <a:noFill/>
    </a:ln>
  </c:spPr>
  <c:txPr>
    <a:bodyPr/>
    <a:lstStyle/>
    <a:p>
      <a:pPr>
        <a:defRPr sz="2409"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61556064073221E-2"/>
          <c:y val="0.16844919786096257"/>
          <c:w val="0.91876430205949655"/>
          <c:h val="0.71925133689839571"/>
        </c:manualLayout>
      </c:layout>
      <c:barChart>
        <c:barDir val="col"/>
        <c:grouping val="clustered"/>
        <c:varyColors val="0"/>
        <c:ser>
          <c:idx val="2"/>
          <c:order val="0"/>
          <c:tx>
            <c:strRef>
              <c:f>Sheet1!$A$2</c:f>
              <c:strCache>
                <c:ptCount val="1"/>
                <c:pt idx="0">
                  <c:v>CMP-Liability</c:v>
                </c:pt>
              </c:strCache>
            </c:strRef>
          </c:tx>
          <c:spPr>
            <a:solidFill>
              <a:schemeClr val="accent1"/>
            </a:solidFill>
            <a:ln w="38244">
              <a:noFill/>
            </a:ln>
          </c:spPr>
          <c:invertIfNegative val="0"/>
          <c:dLbls>
            <c:dLbl>
              <c:idx val="4"/>
              <c:numFmt formatCode="#,##0.0_);[Red]\(#,##0.0\)" sourceLinked="0"/>
              <c:spPr>
                <a:noFill/>
                <a:ln w="38244">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0.0_);[Red]\(#,##0.0\)" sourceLinked="0"/>
              <c:spPr>
                <a:noFill/>
                <a:ln w="38244">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6"/>
              <c:numFmt formatCode="#,##0.0_);[Red]\(#,##0.0\)" sourceLinked="0"/>
              <c:spPr>
                <a:noFill/>
                <a:ln w="38244">
                  <a:noFill/>
                </a:ln>
              </c:spPr>
              <c:txPr>
                <a:bodyPr rot="-5400000" vert="horz"/>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0.0_);[Red]\(#,##0.0\)" sourceLinked="0"/>
            <c:spPr>
              <a:noFill/>
              <a:ln w="38244">
                <a:noFill/>
              </a:ln>
            </c:spPr>
            <c:txPr>
              <a:bodyPr rot="-5400000" vert="horz" wrap="square" lIns="38100" tIns="19050" rIns="38100" bIns="19050" anchor="ctr">
                <a:spAutoFit/>
              </a:bodyPr>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15F</c:v>
                </c:pt>
                <c:pt idx="21">
                  <c:v>16F</c:v>
                </c:pt>
                <c:pt idx="22">
                  <c:v>17F</c:v>
                </c:pt>
              </c:strCache>
            </c:strRef>
          </c:cat>
          <c:val>
            <c:numRef>
              <c:f>Sheet1!$B$2:$X$2</c:f>
              <c:numCache>
                <c:formatCode>General</c:formatCode>
                <c:ptCount val="23"/>
                <c:pt idx="0">
                  <c:v>119</c:v>
                </c:pt>
                <c:pt idx="1">
                  <c:v>119.8</c:v>
                </c:pt>
                <c:pt idx="2">
                  <c:v>108.5</c:v>
                </c:pt>
                <c:pt idx="3">
                  <c:v>125</c:v>
                </c:pt>
                <c:pt idx="4">
                  <c:v>113.1</c:v>
                </c:pt>
                <c:pt idx="5">
                  <c:v>115</c:v>
                </c:pt>
                <c:pt idx="6">
                  <c:v>121</c:v>
                </c:pt>
                <c:pt idx="7">
                  <c:v>116.2</c:v>
                </c:pt>
                <c:pt idx="8">
                  <c:v>116.1</c:v>
                </c:pt>
                <c:pt idx="9">
                  <c:v>104.9</c:v>
                </c:pt>
                <c:pt idx="10">
                  <c:v>101.9</c:v>
                </c:pt>
                <c:pt idx="11">
                  <c:v>105.5</c:v>
                </c:pt>
                <c:pt idx="12">
                  <c:v>95.4</c:v>
                </c:pt>
                <c:pt idx="13">
                  <c:v>97.6</c:v>
                </c:pt>
                <c:pt idx="14">
                  <c:v>94.2</c:v>
                </c:pt>
                <c:pt idx="15">
                  <c:v>96.1</c:v>
                </c:pt>
                <c:pt idx="16">
                  <c:v>102.1</c:v>
                </c:pt>
                <c:pt idx="17">
                  <c:v>94.1</c:v>
                </c:pt>
                <c:pt idx="18">
                  <c:v>103</c:v>
                </c:pt>
                <c:pt idx="19">
                  <c:v>103.5</c:v>
                </c:pt>
                <c:pt idx="20">
                  <c:v>104.1</c:v>
                </c:pt>
                <c:pt idx="21">
                  <c:v>104.1</c:v>
                </c:pt>
                <c:pt idx="22">
                  <c:v>104.1</c:v>
                </c:pt>
              </c:numCache>
            </c:numRef>
          </c:val>
        </c:ser>
        <c:ser>
          <c:idx val="0"/>
          <c:order val="1"/>
          <c:tx>
            <c:strRef>
              <c:f>Sheet1!$A$3</c:f>
              <c:strCache>
                <c:ptCount val="1"/>
                <c:pt idx="0">
                  <c:v>CMP-Non-Liability</c:v>
                </c:pt>
              </c:strCache>
            </c:strRef>
          </c:tx>
          <c:spPr>
            <a:solidFill>
              <a:schemeClr val="tx2"/>
            </a:solidFill>
            <a:ln w="19122">
              <a:solidFill>
                <a:schemeClr val="tx1"/>
              </a:solidFill>
              <a:prstDash val="solid"/>
            </a:ln>
          </c:spPr>
          <c:invertIfNegative val="0"/>
          <c:dLbls>
            <c:numFmt formatCode="0.0" sourceLinked="0"/>
            <c:spPr>
              <a:noFill/>
              <a:ln w="38244">
                <a:noFill/>
              </a:ln>
            </c:spPr>
            <c:txPr>
              <a:bodyPr rot="-5400000" vert="horz" wrap="square" lIns="38100" tIns="19050" rIns="38100" bIns="19050" anchor="ctr">
                <a:spAutoFit/>
              </a:bodyPr>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15F</c:v>
                </c:pt>
                <c:pt idx="21">
                  <c:v>16F</c:v>
                </c:pt>
                <c:pt idx="22">
                  <c:v>17F</c:v>
                </c:pt>
              </c:strCache>
            </c:strRef>
          </c:cat>
          <c:val>
            <c:numRef>
              <c:f>Sheet1!$B$3:$X$3</c:f>
              <c:numCache>
                <c:formatCode>General</c:formatCode>
                <c:ptCount val="23"/>
                <c:pt idx="0">
                  <c:v>100.7</c:v>
                </c:pt>
                <c:pt idx="1">
                  <c:v>116.8</c:v>
                </c:pt>
                <c:pt idx="2">
                  <c:v>113.6</c:v>
                </c:pt>
                <c:pt idx="3">
                  <c:v>115.3</c:v>
                </c:pt>
                <c:pt idx="4">
                  <c:v>122.4</c:v>
                </c:pt>
                <c:pt idx="5">
                  <c:v>115</c:v>
                </c:pt>
                <c:pt idx="6">
                  <c:v>117</c:v>
                </c:pt>
                <c:pt idx="7">
                  <c:v>97.3</c:v>
                </c:pt>
                <c:pt idx="8">
                  <c:v>89</c:v>
                </c:pt>
                <c:pt idx="9">
                  <c:v>97.7</c:v>
                </c:pt>
                <c:pt idx="10">
                  <c:v>93.8</c:v>
                </c:pt>
                <c:pt idx="11">
                  <c:v>83.9</c:v>
                </c:pt>
                <c:pt idx="12">
                  <c:v>89.8</c:v>
                </c:pt>
                <c:pt idx="13">
                  <c:v>108.4</c:v>
                </c:pt>
                <c:pt idx="14">
                  <c:v>98.7</c:v>
                </c:pt>
                <c:pt idx="15">
                  <c:v>102.5</c:v>
                </c:pt>
                <c:pt idx="16">
                  <c:v>120.1</c:v>
                </c:pt>
                <c:pt idx="17">
                  <c:v>111.9</c:v>
                </c:pt>
                <c:pt idx="18">
                  <c:v>94.4</c:v>
                </c:pt>
                <c:pt idx="19">
                  <c:v>96.7</c:v>
                </c:pt>
                <c:pt idx="20">
                  <c:v>101.1</c:v>
                </c:pt>
                <c:pt idx="21">
                  <c:v>102.1</c:v>
                </c:pt>
                <c:pt idx="22">
                  <c:v>103.6</c:v>
                </c:pt>
              </c:numCache>
            </c:numRef>
          </c:val>
        </c:ser>
        <c:dLbls>
          <c:showLegendKey val="0"/>
          <c:showVal val="0"/>
          <c:showCatName val="0"/>
          <c:showSerName val="0"/>
          <c:showPercent val="0"/>
          <c:showBubbleSize val="0"/>
        </c:dLbls>
        <c:gapWidth val="60"/>
        <c:axId val="353593168"/>
        <c:axId val="353590424"/>
      </c:barChart>
      <c:catAx>
        <c:axId val="353593168"/>
        <c:scaling>
          <c:orientation val="minMax"/>
        </c:scaling>
        <c:delete val="0"/>
        <c:axPos val="b"/>
        <c:numFmt formatCode="General" sourceLinked="1"/>
        <c:majorTickMark val="out"/>
        <c:minorTickMark val="none"/>
        <c:tickLblPos val="nextTo"/>
        <c:spPr>
          <a:ln w="4781">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53590424"/>
        <c:crosses val="autoZero"/>
        <c:auto val="0"/>
        <c:lblAlgn val="ctr"/>
        <c:lblOffset val="100"/>
        <c:tickLblSkip val="1"/>
        <c:tickMarkSkip val="1"/>
        <c:noMultiLvlLbl val="0"/>
      </c:catAx>
      <c:valAx>
        <c:axId val="353590424"/>
        <c:scaling>
          <c:orientation val="minMax"/>
          <c:min val="80"/>
        </c:scaling>
        <c:delete val="0"/>
        <c:axPos val="l"/>
        <c:numFmt formatCode="#,##0_);[Red]\(#,##0\)" sourceLinked="0"/>
        <c:majorTickMark val="out"/>
        <c:minorTickMark val="none"/>
        <c:tickLblPos val="nextTo"/>
        <c:spPr>
          <a:ln w="4781">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53593168"/>
        <c:crosses val="autoZero"/>
        <c:crossBetween val="between"/>
      </c:valAx>
      <c:spPr>
        <a:noFill/>
        <a:ln w="38244">
          <a:noFill/>
        </a:ln>
      </c:spPr>
    </c:plotArea>
    <c:legend>
      <c:legendPos val="t"/>
      <c:layout>
        <c:manualLayout>
          <c:xMode val="edge"/>
          <c:yMode val="edge"/>
          <c:x val="0.47711670480549201"/>
          <c:y val="1.871657754010695E-2"/>
          <c:w val="0.40617848970251719"/>
          <c:h val="8.8235294117647065E-2"/>
        </c:manualLayout>
      </c:layout>
      <c:overlay val="0"/>
      <c:spPr>
        <a:solidFill>
          <a:schemeClr val="bg1"/>
        </a:solidFill>
        <a:ln w="4781">
          <a:solidFill>
            <a:schemeClr val="tx1"/>
          </a:solidFill>
          <a:prstDash val="solid"/>
        </a:ln>
      </c:spPr>
      <c:txPr>
        <a:bodyPr/>
        <a:lstStyle/>
        <a:p>
          <a:pPr>
            <a:defRPr sz="16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09"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32171893147503E-2"/>
          <c:y val="7.0129870129870125E-2"/>
          <c:w val="0.91869918699186992"/>
          <c:h val="0.78181818181818186"/>
        </c:manualLayout>
      </c:layout>
      <c:barChart>
        <c:barDir val="col"/>
        <c:grouping val="clustered"/>
        <c:varyColors val="0"/>
        <c:ser>
          <c:idx val="4"/>
          <c:order val="0"/>
          <c:tx>
            <c:strRef>
              <c:f>Sheet1!$A$2</c:f>
              <c:strCache>
                <c:ptCount val="1"/>
                <c:pt idx="0">
                  <c:v>YoY pm change</c:v>
                </c:pt>
              </c:strCache>
            </c:strRef>
          </c:tx>
          <c:spPr>
            <a:solidFill>
              <a:schemeClr val="accent1"/>
            </a:solidFill>
            <a:ln w="39033">
              <a:noFill/>
            </a:ln>
          </c:spPr>
          <c:invertIfNegative val="0"/>
          <c:dLbls>
            <c:numFmt formatCode="0.0%" sourceLinked="0"/>
            <c:spPr>
              <a:noFill/>
              <a:ln w="39033">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Sheet1!$B$1:$AX$1</c:f>
              <c:strCache>
                <c:ptCount val="49"/>
                <c:pt idx="0">
                  <c:v>2003:Q2</c:v>
                </c:pt>
                <c:pt idx="1">
                  <c:v>2003:Q3</c:v>
                </c:pt>
                <c:pt idx="2">
                  <c:v>2003:Q4</c:v>
                </c:pt>
                <c:pt idx="3">
                  <c:v>2004:Q1</c:v>
                </c:pt>
                <c:pt idx="4">
                  <c:v>2004:Q2</c:v>
                </c:pt>
                <c:pt idx="5">
                  <c:v>2004:Q3</c:v>
                </c:pt>
                <c:pt idx="6">
                  <c:v>2004:Q4</c:v>
                </c:pt>
                <c:pt idx="7">
                  <c:v>2005:Q1</c:v>
                </c:pt>
                <c:pt idx="8">
                  <c:v>2005:Q2</c:v>
                </c:pt>
                <c:pt idx="9">
                  <c:v>2005:Q3</c:v>
                </c:pt>
                <c:pt idx="10">
                  <c:v>2005:Q4</c:v>
                </c:pt>
                <c:pt idx="11">
                  <c:v>2006:Q1</c:v>
                </c:pt>
                <c:pt idx="12">
                  <c:v>2006:Q2</c:v>
                </c:pt>
                <c:pt idx="13">
                  <c:v>2006:Q3</c:v>
                </c:pt>
                <c:pt idx="14">
                  <c:v>2006:Q4</c:v>
                </c:pt>
                <c:pt idx="15">
                  <c:v>2007:Q1</c:v>
                </c:pt>
                <c:pt idx="16">
                  <c:v>2007:Q2</c:v>
                </c:pt>
                <c:pt idx="17">
                  <c:v>2007:Q3</c:v>
                </c:pt>
                <c:pt idx="18">
                  <c:v>2007:Q4</c:v>
                </c:pt>
                <c:pt idx="19">
                  <c:v>2008:Q1</c:v>
                </c:pt>
                <c:pt idx="20">
                  <c:v>2008:Q2</c:v>
                </c:pt>
                <c:pt idx="21">
                  <c:v>2008:Q3</c:v>
                </c:pt>
                <c:pt idx="22">
                  <c:v>2008:Q4</c:v>
                </c:pt>
                <c:pt idx="23">
                  <c:v>2009:Q1</c:v>
                </c:pt>
                <c:pt idx="24">
                  <c:v>2009:Q2</c:v>
                </c:pt>
                <c:pt idx="25">
                  <c:v>2009:Q3</c:v>
                </c:pt>
                <c:pt idx="26">
                  <c:v>2009:Q4</c:v>
                </c:pt>
                <c:pt idx="27">
                  <c:v>2010:Q1</c:v>
                </c:pt>
                <c:pt idx="28">
                  <c:v>2010:Q2</c:v>
                </c:pt>
                <c:pt idx="29">
                  <c:v>2010:Q3</c:v>
                </c:pt>
                <c:pt idx="30">
                  <c:v>2010:Q4</c:v>
                </c:pt>
                <c:pt idx="31">
                  <c:v>2011:Q1</c:v>
                </c:pt>
                <c:pt idx="32">
                  <c:v>2011:Q2</c:v>
                </c:pt>
                <c:pt idx="33">
                  <c:v>2011:Q3</c:v>
                </c:pt>
                <c:pt idx="34">
                  <c:v>2011:Q4</c:v>
                </c:pt>
                <c:pt idx="35">
                  <c:v>2012:Q1</c:v>
                </c:pt>
                <c:pt idx="36">
                  <c:v>2012:Q2</c:v>
                </c:pt>
                <c:pt idx="37">
                  <c:v>2012:Q3</c:v>
                </c:pt>
                <c:pt idx="38">
                  <c:v>2012:Q4</c:v>
                </c:pt>
                <c:pt idx="39">
                  <c:v>2013:Q1</c:v>
                </c:pt>
                <c:pt idx="40">
                  <c:v>2013:Q1</c:v>
                </c:pt>
                <c:pt idx="41">
                  <c:v>2013:Q3</c:v>
                </c:pt>
                <c:pt idx="42">
                  <c:v>2013:Q4</c:v>
                </c:pt>
                <c:pt idx="43">
                  <c:v>2014:Q1</c:v>
                </c:pt>
                <c:pt idx="44">
                  <c:v>2014:Q2</c:v>
                </c:pt>
                <c:pt idx="45">
                  <c:v>2014:Q3</c:v>
                </c:pt>
                <c:pt idx="46">
                  <c:v>2014:Q4</c:v>
                </c:pt>
                <c:pt idx="47">
                  <c:v>2015:Q1</c:v>
                </c:pt>
                <c:pt idx="48">
                  <c:v>2015:Q2</c:v>
                </c:pt>
              </c:strCache>
            </c:strRef>
          </c:cat>
          <c:val>
            <c:numRef>
              <c:f>Sheet1!$B$2:$AX$2</c:f>
              <c:numCache>
                <c:formatCode>0.0%</c:formatCode>
                <c:ptCount val="49"/>
                <c:pt idx="0">
                  <c:v>0.13</c:v>
                </c:pt>
                <c:pt idx="1">
                  <c:v>0.12</c:v>
                </c:pt>
                <c:pt idx="2">
                  <c:v>0.09</c:v>
                </c:pt>
                <c:pt idx="3">
                  <c:v>0.05</c:v>
                </c:pt>
                <c:pt idx="4">
                  <c:v>0.03</c:v>
                </c:pt>
                <c:pt idx="5">
                  <c:v>0</c:v>
                </c:pt>
                <c:pt idx="6">
                  <c:v>-0.01</c:v>
                </c:pt>
                <c:pt idx="7">
                  <c:v>-0.01</c:v>
                </c:pt>
                <c:pt idx="8">
                  <c:v>-0.02</c:v>
                </c:pt>
                <c:pt idx="9">
                  <c:v>-0.02</c:v>
                </c:pt>
                <c:pt idx="10">
                  <c:v>-0.02</c:v>
                </c:pt>
                <c:pt idx="11">
                  <c:v>-0.02</c:v>
                </c:pt>
                <c:pt idx="12">
                  <c:v>-0.01</c:v>
                </c:pt>
                <c:pt idx="13">
                  <c:v>-0.01</c:v>
                </c:pt>
                <c:pt idx="14">
                  <c:v>-0.03</c:v>
                </c:pt>
                <c:pt idx="15">
                  <c:v>-0.04</c:v>
                </c:pt>
                <c:pt idx="16">
                  <c:v>-0.05</c:v>
                </c:pt>
                <c:pt idx="17">
                  <c:v>-0.05</c:v>
                </c:pt>
                <c:pt idx="18">
                  <c:v>-0.06</c:v>
                </c:pt>
                <c:pt idx="19">
                  <c:v>-0.06</c:v>
                </c:pt>
                <c:pt idx="20">
                  <c:v>-0.05</c:v>
                </c:pt>
                <c:pt idx="21">
                  <c:v>-0.04</c:v>
                </c:pt>
                <c:pt idx="22">
                  <c:v>-0.03</c:v>
                </c:pt>
                <c:pt idx="23">
                  <c:v>-0.01</c:v>
                </c:pt>
                <c:pt idx="24">
                  <c:v>0.01</c:v>
                </c:pt>
                <c:pt idx="25">
                  <c:v>0</c:v>
                </c:pt>
                <c:pt idx="26">
                  <c:v>0</c:v>
                </c:pt>
                <c:pt idx="27">
                  <c:v>-0.01</c:v>
                </c:pt>
                <c:pt idx="28">
                  <c:v>-0.01</c:v>
                </c:pt>
                <c:pt idx="29">
                  <c:v>-0.01</c:v>
                </c:pt>
                <c:pt idx="30">
                  <c:v>-0.01</c:v>
                </c:pt>
                <c:pt idx="31">
                  <c:v>0.01</c:v>
                </c:pt>
                <c:pt idx="32">
                  <c:v>0.02</c:v>
                </c:pt>
                <c:pt idx="33">
                  <c:v>0.02</c:v>
                </c:pt>
                <c:pt idx="34">
                  <c:v>0.03</c:v>
                </c:pt>
                <c:pt idx="35">
                  <c:v>0.05</c:v>
                </c:pt>
                <c:pt idx="36">
                  <c:v>0.06</c:v>
                </c:pt>
                <c:pt idx="37">
                  <c:v>0.06</c:v>
                </c:pt>
                <c:pt idx="38">
                  <c:v>7.0000000000000007E-2</c:v>
                </c:pt>
                <c:pt idx="39">
                  <c:v>7.0000000000000007E-2</c:v>
                </c:pt>
                <c:pt idx="40">
                  <c:v>0.06</c:v>
                </c:pt>
                <c:pt idx="41">
                  <c:v>0.06</c:v>
                </c:pt>
                <c:pt idx="42">
                  <c:v>0.05</c:v>
                </c:pt>
                <c:pt idx="43">
                  <c:v>0.04</c:v>
                </c:pt>
                <c:pt idx="44">
                  <c:v>0.03</c:v>
                </c:pt>
                <c:pt idx="45">
                  <c:v>0.03</c:v>
                </c:pt>
                <c:pt idx="46">
                  <c:v>0.02</c:v>
                </c:pt>
                <c:pt idx="47">
                  <c:v>0.02</c:v>
                </c:pt>
                <c:pt idx="48">
                  <c:v>0.01</c:v>
                </c:pt>
              </c:numCache>
            </c:numRef>
          </c:val>
        </c:ser>
        <c:dLbls>
          <c:showLegendKey val="0"/>
          <c:showVal val="1"/>
          <c:showCatName val="0"/>
          <c:showSerName val="0"/>
          <c:showPercent val="0"/>
          <c:showBubbleSize val="0"/>
        </c:dLbls>
        <c:gapWidth val="100"/>
        <c:axId val="348542624"/>
        <c:axId val="348541448"/>
      </c:barChart>
      <c:catAx>
        <c:axId val="348542624"/>
        <c:scaling>
          <c:orientation val="minMax"/>
        </c:scaling>
        <c:delete val="0"/>
        <c:axPos val="b"/>
        <c:numFmt formatCode="General" sourceLinked="1"/>
        <c:majorTickMark val="out"/>
        <c:minorTickMark val="none"/>
        <c:tickLblPos val="low"/>
        <c:spPr>
          <a:ln w="19517">
            <a:solidFill>
              <a:schemeClr val="tx1"/>
            </a:solidFill>
            <a:prstDash val="solid"/>
          </a:ln>
        </c:spPr>
        <c:txPr>
          <a:bodyPr rot="-5400000" vert="horz"/>
          <a:lstStyle/>
          <a:p>
            <a:pPr>
              <a:defRPr sz="1050" b="0" i="0" u="none" strike="noStrike" baseline="0">
                <a:solidFill>
                  <a:schemeClr val="tx1"/>
                </a:solidFill>
                <a:latin typeface="Arial"/>
                <a:ea typeface="Arial"/>
                <a:cs typeface="Arial"/>
              </a:defRPr>
            </a:pPr>
            <a:endParaRPr lang="en-US"/>
          </a:p>
        </c:txPr>
        <c:crossAx val="348541448"/>
        <c:crosses val="autoZero"/>
        <c:auto val="1"/>
        <c:lblAlgn val="ctr"/>
        <c:lblOffset val="20"/>
        <c:tickLblSkip val="1"/>
        <c:tickMarkSkip val="1"/>
        <c:noMultiLvlLbl val="0"/>
      </c:catAx>
      <c:valAx>
        <c:axId val="348541448"/>
        <c:scaling>
          <c:orientation val="minMax"/>
          <c:max val="0.2"/>
          <c:min val="-0.1"/>
        </c:scaling>
        <c:delete val="0"/>
        <c:axPos val="l"/>
        <c:numFmt formatCode="0%" sourceLinked="0"/>
        <c:majorTickMark val="out"/>
        <c:minorTickMark val="none"/>
        <c:tickLblPos val="nextTo"/>
        <c:spPr>
          <a:ln w="4879">
            <a:solidFill>
              <a:schemeClr val="tx1"/>
            </a:solidFill>
            <a:prstDash val="solid"/>
          </a:ln>
        </c:spPr>
        <c:txPr>
          <a:bodyPr rot="0" vert="horz"/>
          <a:lstStyle/>
          <a:p>
            <a:pPr>
              <a:defRPr sz="2151" b="0" i="0" u="none" strike="noStrike" baseline="0">
                <a:solidFill>
                  <a:schemeClr val="tx1"/>
                </a:solidFill>
                <a:latin typeface="Arial"/>
                <a:ea typeface="Arial"/>
                <a:cs typeface="Arial"/>
              </a:defRPr>
            </a:pPr>
            <a:endParaRPr lang="en-US"/>
          </a:p>
        </c:txPr>
        <c:crossAx val="348542624"/>
        <c:crosses val="autoZero"/>
        <c:crossBetween val="between"/>
        <c:majorUnit val="0.05"/>
        <c:minorUnit val="1E-3"/>
      </c:valAx>
      <c:spPr>
        <a:noFill/>
        <a:ln w="39033">
          <a:noFill/>
        </a:ln>
      </c:spPr>
    </c:plotArea>
    <c:plotVisOnly val="1"/>
    <c:dispBlanksAs val="gap"/>
    <c:showDLblsOverMax val="0"/>
  </c:chart>
  <c:spPr>
    <a:noFill/>
    <a:ln>
      <a:noFill/>
    </a:ln>
  </c:spPr>
  <c:txPr>
    <a:bodyPr/>
    <a:lstStyle/>
    <a:p>
      <a:pPr>
        <a:defRPr sz="2151"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9"/>
              <c:layout>
                <c:manualLayout>
                  <c:x val="-7.7881619937695849E-3"/>
                  <c:y val="-9.0554254488680777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Sheet1!$A$1:$FN$1</c:f>
              <c:strCache>
                <c:ptCount val="170"/>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strCache>
            </c:strRef>
          </c:cat>
          <c:val>
            <c:numRef>
              <c:f>Sheet1!$A$2:$FN$2</c:f>
              <c:numCache>
                <c:formatCode>0%</c:formatCode>
                <c:ptCount val="170"/>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numCache>
            </c:numRef>
          </c:val>
          <c:smooth val="0"/>
        </c:ser>
        <c:dLbls>
          <c:showLegendKey val="0"/>
          <c:showVal val="0"/>
          <c:showCatName val="0"/>
          <c:showSerName val="0"/>
          <c:showPercent val="0"/>
          <c:showBubbleSize val="0"/>
        </c:dLbls>
        <c:smooth val="0"/>
        <c:axId val="348543016"/>
        <c:axId val="348545368"/>
      </c:lineChart>
      <c:catAx>
        <c:axId val="348543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45368"/>
        <c:crosses val="autoZero"/>
        <c:auto val="1"/>
        <c:lblAlgn val="ctr"/>
        <c:lblOffset val="100"/>
        <c:noMultiLvlLbl val="0"/>
      </c:catAx>
      <c:valAx>
        <c:axId val="348545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4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3.8329553068161569E-2"/>
          <c:w val="0.90292565064880903"/>
          <c:h val="0.77574262233614244"/>
        </c:manualLayout>
      </c:layout>
      <c:lineChart>
        <c:grouping val="standard"/>
        <c:varyColors val="0"/>
        <c:ser>
          <c:idx val="0"/>
          <c:order val="0"/>
          <c:tx>
            <c:strRef>
              <c:f>Sheet1!$A$2</c:f>
              <c:strCache>
                <c:ptCount val="1"/>
                <c:pt idx="0">
                  <c:v>Property</c:v>
                </c:pt>
              </c:strCache>
            </c:strRef>
          </c:tx>
          <c:spPr>
            <a:ln w="28575" cap="rnd">
              <a:solidFill>
                <a:schemeClr val="accent1"/>
              </a:solidFill>
              <a:round/>
            </a:ln>
            <a:effectLst/>
          </c:spPr>
          <c:marker>
            <c:symbol val="none"/>
          </c:marker>
          <c:dLbls>
            <c:dLbl>
              <c:idx val="0"/>
              <c:layout>
                <c:manualLayout>
                  <c:x val="7.4766355140186883E-2"/>
                  <c:y val="-1.1449256235783787E-16"/>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layout>
                <c:manualLayout>
                  <c:x val="-1.7133956386292948E-2"/>
                  <c:y val="-0.13427010148321625"/>
                </c:manualLayout>
              </c:layout>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2"/>
              <c:layout>
                <c:manualLayout>
                  <c:x val="-4.6728971962617964E-3"/>
                  <c:y val="0.22381437376570584"/>
                </c:manualLayout>
              </c:layout>
              <c:showLegendKey val="0"/>
              <c:showVal val="1"/>
              <c:showCatName val="1"/>
              <c:showSerName val="0"/>
              <c:showPercent val="0"/>
              <c:showBubbleSize val="0"/>
              <c:extLst>
                <c:ext xmlns:c15="http://schemas.microsoft.com/office/drawing/2012/chart" uri="{CE6537A1-D6FC-4f65-9D91-7224C49458BB}"/>
              </c:extLst>
            </c:dLbl>
            <c:dLbl>
              <c:idx val="163"/>
              <c:layout>
                <c:manualLayout>
                  <c:x val="-1.8691588785046728E-2"/>
                  <c:y val="-0.11463663046536159"/>
                </c:manualLayout>
              </c:layout>
              <c:showLegendKey val="0"/>
              <c:showVal val="1"/>
              <c:showCatName val="1"/>
              <c:showSerName val="0"/>
              <c:showPercent val="0"/>
              <c:showBubbleSize val="0"/>
              <c:extLst>
                <c:ext xmlns:c15="http://schemas.microsoft.com/office/drawing/2012/chart" uri="{CE6537A1-D6FC-4f65-9D91-7224C49458BB}"/>
              </c:extLst>
            </c:dLbl>
            <c:spPr>
              <a:solidFill>
                <a:srgbClr val="225A7A"/>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Sheet1!$C$1:$CC$1</c:f>
              <c:strCache>
                <c:ptCount val="79"/>
                <c:pt idx="0">
                  <c:v>Feb-09</c:v>
                </c:pt>
                <c:pt idx="1">
                  <c:v>Mar-09</c:v>
                </c:pt>
                <c:pt idx="2">
                  <c:v>Apr-09</c:v>
                </c:pt>
                <c:pt idx="3">
                  <c:v>May-09</c:v>
                </c:pt>
                <c:pt idx="4">
                  <c:v>Jun-09</c:v>
                </c:pt>
                <c:pt idx="5">
                  <c:v>Jul-09</c:v>
                </c:pt>
                <c:pt idx="6">
                  <c:v>Aug-09</c:v>
                </c:pt>
                <c:pt idx="7">
                  <c:v>Sep-09</c:v>
                </c:pt>
                <c:pt idx="8">
                  <c:v>Oct-09</c:v>
                </c:pt>
                <c:pt idx="9">
                  <c:v>Nov-09</c:v>
                </c:pt>
                <c:pt idx="10">
                  <c:v>Dec-09</c:v>
                </c:pt>
                <c:pt idx="11">
                  <c:v>Jan-10</c:v>
                </c:pt>
                <c:pt idx="12">
                  <c:v>Feb-10</c:v>
                </c:pt>
                <c:pt idx="13">
                  <c:v>Mar-10</c:v>
                </c:pt>
                <c:pt idx="14">
                  <c:v>Apr-10</c:v>
                </c:pt>
                <c:pt idx="15">
                  <c:v>May-10</c:v>
                </c:pt>
                <c:pt idx="16">
                  <c:v>Jun-10</c:v>
                </c:pt>
                <c:pt idx="17">
                  <c:v>Jul-10</c:v>
                </c:pt>
                <c:pt idx="18">
                  <c:v>Aug-10</c:v>
                </c:pt>
                <c:pt idx="19">
                  <c:v>Sep-10</c:v>
                </c:pt>
                <c:pt idx="20">
                  <c:v>Oct-10</c:v>
                </c:pt>
                <c:pt idx="21">
                  <c:v>Nov-10</c:v>
                </c:pt>
                <c:pt idx="22">
                  <c:v>Dec-10</c:v>
                </c:pt>
                <c:pt idx="23">
                  <c:v>Jan-11</c:v>
                </c:pt>
                <c:pt idx="24">
                  <c:v>Feb-11</c:v>
                </c:pt>
                <c:pt idx="25">
                  <c:v>Mar-11</c:v>
                </c:pt>
                <c:pt idx="26">
                  <c:v>Apr-11</c:v>
                </c:pt>
                <c:pt idx="27">
                  <c:v>May-11</c:v>
                </c:pt>
                <c:pt idx="28">
                  <c:v>Jun-11</c:v>
                </c:pt>
                <c:pt idx="29">
                  <c:v>Jul-11</c:v>
                </c:pt>
                <c:pt idx="30">
                  <c:v>Aug-11</c:v>
                </c:pt>
                <c:pt idx="31">
                  <c:v>Sep-11</c:v>
                </c:pt>
                <c:pt idx="32">
                  <c:v>Oct-11</c:v>
                </c:pt>
                <c:pt idx="33">
                  <c:v>Nov-11</c:v>
                </c:pt>
                <c:pt idx="34">
                  <c:v>Dec-11</c:v>
                </c:pt>
                <c:pt idx="35">
                  <c:v>Jan-12</c:v>
                </c:pt>
                <c:pt idx="36">
                  <c:v>Feb-12</c:v>
                </c:pt>
                <c:pt idx="37">
                  <c:v>Mar-12</c:v>
                </c:pt>
                <c:pt idx="38">
                  <c:v>Apr-12</c:v>
                </c:pt>
                <c:pt idx="39">
                  <c:v>May-12</c:v>
                </c:pt>
                <c:pt idx="40">
                  <c:v>Jun-12</c:v>
                </c:pt>
                <c:pt idx="41">
                  <c:v>Jul-12</c:v>
                </c:pt>
                <c:pt idx="42">
                  <c:v>Aug-12</c:v>
                </c:pt>
                <c:pt idx="43">
                  <c:v>Sep-12</c:v>
                </c:pt>
                <c:pt idx="44">
                  <c:v>Oct-12</c:v>
                </c:pt>
                <c:pt idx="45">
                  <c:v>Nov-12</c:v>
                </c:pt>
                <c:pt idx="46">
                  <c:v>Dec-12</c:v>
                </c:pt>
                <c:pt idx="47">
                  <c:v>Jan-13</c:v>
                </c:pt>
                <c:pt idx="48">
                  <c:v>Feb-13</c:v>
                </c:pt>
                <c:pt idx="49">
                  <c:v>Mar-13</c:v>
                </c:pt>
                <c:pt idx="50">
                  <c:v>Apr-13</c:v>
                </c:pt>
                <c:pt idx="51">
                  <c:v>May-13</c:v>
                </c:pt>
                <c:pt idx="52">
                  <c:v>Jun-13</c:v>
                </c:pt>
                <c:pt idx="53">
                  <c:v>Jul-13</c:v>
                </c:pt>
                <c:pt idx="54">
                  <c:v>Aug-13</c:v>
                </c:pt>
                <c:pt idx="55">
                  <c:v>Sep-13</c:v>
                </c:pt>
                <c:pt idx="56">
                  <c:v>Oct-13</c:v>
                </c:pt>
                <c:pt idx="57">
                  <c:v>Nov-13</c:v>
                </c:pt>
                <c:pt idx="58">
                  <c:v>Dec-13</c:v>
                </c:pt>
                <c:pt idx="59">
                  <c:v>Jan-14</c:v>
                </c:pt>
                <c:pt idx="60">
                  <c:v>Feb-14</c:v>
                </c:pt>
                <c:pt idx="61">
                  <c:v>Mar-14</c:v>
                </c:pt>
                <c:pt idx="62">
                  <c:v>Apr-14</c:v>
                </c:pt>
                <c:pt idx="63">
                  <c:v>May-14</c:v>
                </c:pt>
                <c:pt idx="64">
                  <c:v>Jun-14</c:v>
                </c:pt>
                <c:pt idx="65">
                  <c:v>Jul-14</c:v>
                </c:pt>
                <c:pt idx="66">
                  <c:v>Aug-14</c:v>
                </c:pt>
                <c:pt idx="67">
                  <c:v>Sep-14</c:v>
                </c:pt>
                <c:pt idx="68">
                  <c:v>Oct-14</c:v>
                </c:pt>
                <c:pt idx="69">
                  <c:v>Nov-14</c:v>
                </c:pt>
                <c:pt idx="70">
                  <c:v>Dec-14</c:v>
                </c:pt>
                <c:pt idx="71">
                  <c:v>Jan-15</c:v>
                </c:pt>
                <c:pt idx="72">
                  <c:v>Feb-15</c:v>
                </c:pt>
                <c:pt idx="73">
                  <c:v>Mar-15</c:v>
                </c:pt>
                <c:pt idx="74">
                  <c:v>Apr-15</c:v>
                </c:pt>
                <c:pt idx="75">
                  <c:v>May-15</c:v>
                </c:pt>
                <c:pt idx="76">
                  <c:v>Jun-15</c:v>
                </c:pt>
                <c:pt idx="77">
                  <c:v>Jul-15</c:v>
                </c:pt>
                <c:pt idx="78">
                  <c:v>Aug-15</c:v>
                </c:pt>
              </c:strCache>
            </c:strRef>
          </c:cat>
          <c:val>
            <c:numRef>
              <c:f>Sheet1!$C$2:$CC$2</c:f>
              <c:numCache>
                <c:formatCode>0%</c:formatCode>
                <c:ptCount val="79"/>
                <c:pt idx="0">
                  <c:v>-7.0000000000000007E-2</c:v>
                </c:pt>
                <c:pt idx="1">
                  <c:v>-0.08</c:v>
                </c:pt>
                <c:pt idx="2">
                  <c:v>-0.08</c:v>
                </c:pt>
                <c:pt idx="3">
                  <c:v>-0.05</c:v>
                </c:pt>
                <c:pt idx="4">
                  <c:v>-0.05</c:v>
                </c:pt>
                <c:pt idx="5">
                  <c:v>-0.05</c:v>
                </c:pt>
                <c:pt idx="6">
                  <c:v>-0.04</c:v>
                </c:pt>
                <c:pt idx="7">
                  <c:v>-0.04</c:v>
                </c:pt>
                <c:pt idx="8">
                  <c:v>-0.05</c:v>
                </c:pt>
                <c:pt idx="9">
                  <c:v>-0.05</c:v>
                </c:pt>
                <c:pt idx="10">
                  <c:v>-0.05</c:v>
                </c:pt>
                <c:pt idx="11">
                  <c:v>-0.04</c:v>
                </c:pt>
                <c:pt idx="12">
                  <c:v>-0.05</c:v>
                </c:pt>
                <c:pt idx="13">
                  <c:v>-0.04</c:v>
                </c:pt>
                <c:pt idx="14">
                  <c:v>-0.03</c:v>
                </c:pt>
                <c:pt idx="15">
                  <c:v>-3.5000000000000003E-2</c:v>
                </c:pt>
                <c:pt idx="16">
                  <c:v>-0.04</c:v>
                </c:pt>
                <c:pt idx="17">
                  <c:v>-0.04</c:v>
                </c:pt>
                <c:pt idx="18">
                  <c:v>-0.04</c:v>
                </c:pt>
                <c:pt idx="19">
                  <c:v>-0.04</c:v>
                </c:pt>
                <c:pt idx="20">
                  <c:v>-0.04</c:v>
                </c:pt>
                <c:pt idx="21">
                  <c:v>-0.05</c:v>
                </c:pt>
                <c:pt idx="22">
                  <c:v>-0.05</c:v>
                </c:pt>
                <c:pt idx="23">
                  <c:v>-0.05</c:v>
                </c:pt>
                <c:pt idx="24">
                  <c:v>-0.05</c:v>
                </c:pt>
                <c:pt idx="25">
                  <c:v>-0.04</c:v>
                </c:pt>
                <c:pt idx="26">
                  <c:v>-0.03</c:v>
                </c:pt>
                <c:pt idx="27">
                  <c:v>-0.02</c:v>
                </c:pt>
                <c:pt idx="28">
                  <c:v>-0.03</c:v>
                </c:pt>
                <c:pt idx="29">
                  <c:v>-0.02</c:v>
                </c:pt>
                <c:pt idx="30">
                  <c:v>0</c:v>
                </c:pt>
                <c:pt idx="31">
                  <c:v>0.01</c:v>
                </c:pt>
                <c:pt idx="32">
                  <c:v>0.01</c:v>
                </c:pt>
                <c:pt idx="33">
                  <c:v>0.02</c:v>
                </c:pt>
                <c:pt idx="34">
                  <c:v>0.02</c:v>
                </c:pt>
                <c:pt idx="35">
                  <c:v>0.02</c:v>
                </c:pt>
                <c:pt idx="36">
                  <c:v>0.03</c:v>
                </c:pt>
                <c:pt idx="37">
                  <c:v>0.04</c:v>
                </c:pt>
                <c:pt idx="38">
                  <c:v>0.04</c:v>
                </c:pt>
                <c:pt idx="39">
                  <c:v>0.05</c:v>
                </c:pt>
                <c:pt idx="40">
                  <c:v>0.05</c:v>
                </c:pt>
                <c:pt idx="41">
                  <c:v>0.06</c:v>
                </c:pt>
                <c:pt idx="42">
                  <c:v>7.0000000000000007E-2</c:v>
                </c:pt>
                <c:pt idx="43">
                  <c:v>0.06</c:v>
                </c:pt>
                <c:pt idx="44">
                  <c:v>0.05</c:v>
                </c:pt>
                <c:pt idx="45">
                  <c:v>0.05</c:v>
                </c:pt>
                <c:pt idx="46">
                  <c:v>0.05</c:v>
                </c:pt>
                <c:pt idx="47">
                  <c:v>0.06</c:v>
                </c:pt>
                <c:pt idx="48">
                  <c:v>0.06</c:v>
                </c:pt>
                <c:pt idx="49">
                  <c:v>0.05</c:v>
                </c:pt>
                <c:pt idx="50">
                  <c:v>0.06</c:v>
                </c:pt>
                <c:pt idx="51">
                  <c:v>0.06</c:v>
                </c:pt>
                <c:pt idx="52">
                  <c:v>0.05</c:v>
                </c:pt>
                <c:pt idx="53">
                  <c:v>0.05</c:v>
                </c:pt>
                <c:pt idx="54">
                  <c:v>0.05</c:v>
                </c:pt>
                <c:pt idx="55">
                  <c:v>0.06</c:v>
                </c:pt>
                <c:pt idx="56">
                  <c:v>0.05</c:v>
                </c:pt>
                <c:pt idx="57">
                  <c:v>0.04</c:v>
                </c:pt>
                <c:pt idx="58">
                  <c:v>0.03</c:v>
                </c:pt>
                <c:pt idx="59">
                  <c:v>0.02</c:v>
                </c:pt>
                <c:pt idx="60">
                  <c:v>0.03</c:v>
                </c:pt>
                <c:pt idx="61">
                  <c:v>0.03</c:v>
                </c:pt>
                <c:pt idx="62">
                  <c:v>0.02</c:v>
                </c:pt>
                <c:pt idx="63">
                  <c:v>0.03</c:v>
                </c:pt>
                <c:pt idx="64">
                  <c:v>0.03</c:v>
                </c:pt>
                <c:pt idx="65">
                  <c:v>0.02</c:v>
                </c:pt>
                <c:pt idx="66">
                  <c:v>0.03</c:v>
                </c:pt>
                <c:pt idx="67">
                  <c:v>0.02</c:v>
                </c:pt>
                <c:pt idx="68">
                  <c:v>0.01</c:v>
                </c:pt>
                <c:pt idx="69">
                  <c:v>0.02</c:v>
                </c:pt>
                <c:pt idx="70">
                  <c:v>0</c:v>
                </c:pt>
                <c:pt idx="71">
                  <c:v>0.01</c:v>
                </c:pt>
                <c:pt idx="72">
                  <c:v>0.01</c:v>
                </c:pt>
                <c:pt idx="73">
                  <c:v>0.01</c:v>
                </c:pt>
                <c:pt idx="74">
                  <c:v>0.01</c:v>
                </c:pt>
                <c:pt idx="75">
                  <c:v>0.01</c:v>
                </c:pt>
                <c:pt idx="76">
                  <c:v>0.01</c:v>
                </c:pt>
                <c:pt idx="77">
                  <c:v>0.02</c:v>
                </c:pt>
                <c:pt idx="78">
                  <c:v>0.01</c:v>
                </c:pt>
              </c:numCache>
            </c:numRef>
          </c:val>
          <c:smooth val="0"/>
        </c:ser>
        <c:dLbls>
          <c:showLegendKey val="0"/>
          <c:showVal val="0"/>
          <c:showCatName val="0"/>
          <c:showSerName val="0"/>
          <c:showPercent val="0"/>
          <c:showBubbleSize val="0"/>
        </c:dLbls>
        <c:smooth val="0"/>
        <c:axId val="348538704"/>
        <c:axId val="348544192"/>
      </c:lineChart>
      <c:catAx>
        <c:axId val="3485387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44192"/>
        <c:crosses val="autoZero"/>
        <c:auto val="1"/>
        <c:lblAlgn val="ctr"/>
        <c:lblOffset val="100"/>
        <c:noMultiLvlLbl val="0"/>
      </c:catAx>
      <c:valAx>
        <c:axId val="348544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3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-0.05</c:v>
                </c:pt>
                <c:pt idx="1">
                  <c:v>-0.05</c:v>
                </c:pt>
                <c:pt idx="2">
                  <c:v>-0.04</c:v>
                </c:pt>
                <c:pt idx="3">
                  <c:v>-0.03</c:v>
                </c:pt>
                <c:pt idx="4">
                  <c:v>-0.03</c:v>
                </c:pt>
                <c:pt idx="5">
                  <c:v>-0.04</c:v>
                </c:pt>
                <c:pt idx="6">
                  <c:v>-0.03</c:v>
                </c:pt>
                <c:pt idx="7">
                  <c:v>-0.02</c:v>
                </c:pt>
                <c:pt idx="8">
                  <c:v>-0.02</c:v>
                </c:pt>
                <c:pt idx="9">
                  <c:v>-0.04</c:v>
                </c:pt>
                <c:pt idx="10">
                  <c:v>-0.01</c:v>
                </c:pt>
                <c:pt idx="12">
                  <c:v>-0.02</c:v>
                </c:pt>
                <c:pt idx="13">
                  <c:v>-0.04</c:v>
                </c:pt>
                <c:pt idx="15">
                  <c:v>-0.04</c:v>
                </c:pt>
                <c:pt idx="16">
                  <c:v>-0.03</c:v>
                </c:pt>
                <c:pt idx="17">
                  <c:v>-0.03</c:v>
                </c:pt>
                <c:pt idx="19">
                  <c:v>-0.04</c:v>
                </c:pt>
                <c:pt idx="20">
                  <c:v>-0.02</c:v>
                </c:pt>
                <c:pt idx="21">
                  <c:v>-0.01</c:v>
                </c:pt>
                <c:pt idx="24">
                  <c:v>0</c:v>
                </c:pt>
                <c:pt idx="25">
                  <c:v>0</c:v>
                </c:pt>
                <c:pt idx="26">
                  <c:v>0</c:v>
                </c:pt>
                <c:pt idx="27">
                  <c:v>0.01</c:v>
                </c:pt>
                <c:pt idx="28">
                  <c:v>0.01</c:v>
                </c:pt>
                <c:pt idx="29">
                  <c:v>0.02</c:v>
                </c:pt>
                <c:pt idx="30">
                  <c:v>0.02</c:v>
                </c:pt>
                <c:pt idx="31">
                  <c:v>0.02</c:v>
                </c:pt>
                <c:pt idx="32">
                  <c:v>0.02</c:v>
                </c:pt>
                <c:pt idx="33">
                  <c:v>0.02</c:v>
                </c:pt>
                <c:pt idx="34">
                  <c:v>0.03</c:v>
                </c:pt>
                <c:pt idx="35">
                  <c:v>0.04</c:v>
                </c:pt>
                <c:pt idx="36">
                  <c:v>0.04</c:v>
                </c:pt>
                <c:pt idx="37">
                  <c:v>4.4999999999999998E-2</c:v>
                </c:pt>
                <c:pt idx="38">
                  <c:v>0.05</c:v>
                </c:pt>
                <c:pt idx="39">
                  <c:v>0.06</c:v>
                </c:pt>
                <c:pt idx="40">
                  <c:v>0.05</c:v>
                </c:pt>
                <c:pt idx="41">
                  <c:v>0.04</c:v>
                </c:pt>
                <c:pt idx="42">
                  <c:v>0.04</c:v>
                </c:pt>
                <c:pt idx="43">
                  <c:v>0.05</c:v>
                </c:pt>
                <c:pt idx="44">
                  <c:v>0.04</c:v>
                </c:pt>
                <c:pt idx="45">
                  <c:v>0.05</c:v>
                </c:pt>
                <c:pt idx="46">
                  <c:v>0.05</c:v>
                </c:pt>
                <c:pt idx="47">
                  <c:v>0.04</c:v>
                </c:pt>
                <c:pt idx="48">
                  <c:v>0.04</c:v>
                </c:pt>
                <c:pt idx="49">
                  <c:v>0.04</c:v>
                </c:pt>
                <c:pt idx="50">
                  <c:v>0.05</c:v>
                </c:pt>
                <c:pt idx="51">
                  <c:v>0.05</c:v>
                </c:pt>
                <c:pt idx="52">
                  <c:v>0.05</c:v>
                </c:pt>
                <c:pt idx="53">
                  <c:v>0.04</c:v>
                </c:pt>
                <c:pt idx="54">
                  <c:v>0.03</c:v>
                </c:pt>
                <c:pt idx="55">
                  <c:v>0.03</c:v>
                </c:pt>
                <c:pt idx="56">
                  <c:v>0.04</c:v>
                </c:pt>
                <c:pt idx="57">
                  <c:v>0.04</c:v>
                </c:pt>
                <c:pt idx="58">
                  <c:v>0.02</c:v>
                </c:pt>
                <c:pt idx="59">
                  <c:v>0.03</c:v>
                </c:pt>
                <c:pt idx="60">
                  <c:v>0.03</c:v>
                </c:pt>
                <c:pt idx="61">
                  <c:v>0.03</c:v>
                </c:pt>
                <c:pt idx="62">
                  <c:v>0.02</c:v>
                </c:pt>
                <c:pt idx="63">
                  <c:v>0.02</c:v>
                </c:pt>
                <c:pt idx="64">
                  <c:v>0.02</c:v>
                </c:pt>
                <c:pt idx="65">
                  <c:v>0.02</c:v>
                </c:pt>
                <c:pt idx="66">
                  <c:v>0.01</c:v>
                </c:pt>
                <c:pt idx="67">
                  <c:v>0.01</c:v>
                </c:pt>
                <c:pt idx="68">
                  <c:v>0.01</c:v>
                </c:pt>
                <c:pt idx="69">
                  <c:v>0.01</c:v>
                </c:pt>
                <c:pt idx="70">
                  <c:v>0</c:v>
                </c:pt>
                <c:pt idx="71">
                  <c:v>0.01</c:v>
                </c:pt>
                <c:pt idx="72">
                  <c:v>0.01</c:v>
                </c:pt>
                <c:pt idx="73">
                  <c:v>0.01</c:v>
                </c:pt>
                <c:pt idx="74">
                  <c:v>0</c:v>
                </c:pt>
              </c:numCache>
            </c:numRef>
          </c:val>
        </c:ser>
        <c:dLbls>
          <c:showLegendKey val="0"/>
          <c:showVal val="0"/>
          <c:showCatName val="0"/>
          <c:showSerName val="0"/>
          <c:showPercent val="0"/>
          <c:showBubbleSize val="0"/>
        </c:dLbls>
        <c:gapWidth val="150"/>
        <c:axId val="348542232"/>
        <c:axId val="348540272"/>
      </c:barChart>
      <c:catAx>
        <c:axId val="348542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48540272"/>
        <c:crosses val="autoZero"/>
        <c:auto val="1"/>
        <c:lblAlgn val="ctr"/>
        <c:lblOffset val="100"/>
        <c:noMultiLvlLbl val="0"/>
      </c:catAx>
      <c:valAx>
        <c:axId val="34854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48542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90744920993229E-2"/>
          <c:y val="7.7956989247311828E-2"/>
          <c:w val="0.9424379232505643"/>
          <c:h val="0.83870967741935487"/>
        </c:manualLayout>
      </c:layout>
      <c:barChart>
        <c:barDir val="col"/>
        <c:grouping val="clustered"/>
        <c:varyColors val="0"/>
        <c:ser>
          <c:idx val="0"/>
          <c:order val="0"/>
          <c:tx>
            <c:strRef>
              <c:f>Sheet1!$A$2</c:f>
              <c:strCache>
                <c:ptCount val="1"/>
                <c:pt idx="0">
                  <c:v>110.1</c:v>
                </c:pt>
              </c:strCache>
            </c:strRef>
          </c:tx>
          <c:spPr>
            <a:solidFill>
              <a:schemeClr val="accent1"/>
            </a:solidFill>
            <a:ln w="25234">
              <a:noFill/>
            </a:ln>
          </c:spPr>
          <c:invertIfNegative val="0"/>
          <c:dPt>
            <c:idx val="1"/>
            <c:invertIfNegative val="0"/>
            <c:bubble3D val="0"/>
            <c:spPr>
              <a:solidFill>
                <a:schemeClr val="accent2"/>
              </a:solidFill>
              <a:ln w="25234">
                <a:noFill/>
              </a:ln>
            </c:spPr>
          </c:dPt>
          <c:dPt>
            <c:idx val="2"/>
            <c:invertIfNegative val="0"/>
            <c:bubble3D val="0"/>
            <c:spPr>
              <a:solidFill>
                <a:schemeClr val="accent2"/>
              </a:solidFill>
              <a:ln w="25234">
                <a:noFill/>
              </a:ln>
            </c:spPr>
          </c:dPt>
          <c:dPt>
            <c:idx val="3"/>
            <c:invertIfNegative val="0"/>
            <c:bubble3D val="0"/>
            <c:spPr>
              <a:solidFill>
                <a:schemeClr val="accent2"/>
              </a:solidFill>
              <a:ln w="25234">
                <a:noFill/>
              </a:ln>
            </c:spPr>
          </c:dPt>
          <c:dPt>
            <c:idx val="4"/>
            <c:invertIfNegative val="0"/>
            <c:bubble3D val="0"/>
            <c:spPr>
              <a:solidFill>
                <a:schemeClr val="folHlink"/>
              </a:solidFill>
              <a:ln w="25234">
                <a:noFill/>
              </a:ln>
            </c:spPr>
          </c:dPt>
          <c:dPt>
            <c:idx val="5"/>
            <c:invertIfNegative val="0"/>
            <c:bubble3D val="0"/>
            <c:spPr>
              <a:solidFill>
                <a:schemeClr val="hlink"/>
              </a:solidFill>
              <a:ln w="25234">
                <a:noFill/>
              </a:ln>
            </c:spPr>
          </c:dPt>
          <c:dPt>
            <c:idx val="6"/>
            <c:invertIfNegative val="0"/>
            <c:bubble3D val="0"/>
            <c:spPr>
              <a:solidFill>
                <a:schemeClr val="tx2"/>
              </a:solidFill>
              <a:ln w="25234">
                <a:noFill/>
              </a:ln>
            </c:spPr>
          </c:dPt>
          <c:dPt>
            <c:idx val="7"/>
            <c:invertIfNegative val="0"/>
            <c:bubble3D val="0"/>
            <c:spPr>
              <a:solidFill>
                <a:schemeClr val="bg2"/>
              </a:solidFill>
              <a:ln w="25234">
                <a:noFill/>
              </a:ln>
            </c:spPr>
          </c:dPt>
          <c:dPt>
            <c:idx val="8"/>
            <c:invertIfNegative val="0"/>
            <c:bubble3D val="0"/>
            <c:spPr>
              <a:solidFill>
                <a:srgbClr val="CC00CC"/>
              </a:solidFill>
              <a:ln w="25234">
                <a:noFill/>
              </a:ln>
            </c:spPr>
          </c:dPt>
          <c:dPt>
            <c:idx val="9"/>
            <c:invertIfNegative val="0"/>
            <c:bubble3D val="0"/>
            <c:spPr>
              <a:solidFill>
                <a:srgbClr val="0066CC"/>
              </a:solidFill>
              <a:ln w="25234">
                <a:noFill/>
              </a:ln>
            </c:spPr>
          </c:dPt>
          <c:dPt>
            <c:idx val="10"/>
            <c:invertIfNegative val="0"/>
            <c:bubble3D val="0"/>
            <c:spPr>
              <a:solidFill>
                <a:srgbClr val="969696"/>
              </a:solidFill>
              <a:ln w="25234">
                <a:noFill/>
              </a:ln>
            </c:spPr>
          </c:dPt>
          <c:dPt>
            <c:idx val="12"/>
            <c:invertIfNegative val="0"/>
            <c:bubble3D val="0"/>
            <c:spPr>
              <a:solidFill>
                <a:srgbClr val="000000"/>
              </a:solidFill>
              <a:ln w="25234">
                <a:noFill/>
              </a:ln>
            </c:spPr>
          </c:dPt>
          <c:dPt>
            <c:idx val="14"/>
            <c:invertIfNegative val="0"/>
            <c:bubble3D val="0"/>
            <c:spPr>
              <a:solidFill>
                <a:schemeClr val="tx2"/>
              </a:solidFill>
              <a:ln w="25234">
                <a:noFill/>
              </a:ln>
            </c:spPr>
          </c:dPt>
          <c:dLbls>
            <c:dLbl>
              <c:idx val="0"/>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7"/>
              <c:numFmt formatCode="0.0" sourceLinked="0"/>
              <c:spPr>
                <a:noFill/>
                <a:ln w="25234">
                  <a:noFill/>
                </a:ln>
              </c:spPr>
              <c:txPr>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234">
                <a:noFill/>
              </a:ln>
            </c:spPr>
            <c:txPr>
              <a:bodyPr wrap="square" lIns="38100" tIns="19050" rIns="38100" bIns="19050" anchor="ctr">
                <a:spAutoFit/>
              </a:bodyPr>
              <a:lstStyle/>
              <a:p>
                <a:pPr>
                  <a:defRPr sz="139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15:Q2</c:v>
                </c:pt>
              </c:strCache>
            </c:strRef>
          </c:cat>
          <c:val>
            <c:numRef>
              <c:f>Sheet1!$B$2:$P$2</c:f>
              <c:numCache>
                <c:formatCode>General</c:formatCode>
                <c:ptCount val="15"/>
                <c:pt idx="0">
                  <c:v>115.8</c:v>
                </c:pt>
                <c:pt idx="1">
                  <c:v>107.5</c:v>
                </c:pt>
                <c:pt idx="2">
                  <c:v>100.1</c:v>
                </c:pt>
                <c:pt idx="3">
                  <c:v>98.4</c:v>
                </c:pt>
                <c:pt idx="4">
                  <c:v>100.8</c:v>
                </c:pt>
                <c:pt idx="5">
                  <c:v>92.6</c:v>
                </c:pt>
                <c:pt idx="6">
                  <c:v>95.7</c:v>
                </c:pt>
                <c:pt idx="7">
                  <c:v>101</c:v>
                </c:pt>
                <c:pt idx="8">
                  <c:v>99.3</c:v>
                </c:pt>
                <c:pt idx="9" formatCode="0.0">
                  <c:v>100.8</c:v>
                </c:pt>
                <c:pt idx="10" formatCode="0.0">
                  <c:v>106.3</c:v>
                </c:pt>
                <c:pt idx="11" formatCode="0.0">
                  <c:v>102.4</c:v>
                </c:pt>
                <c:pt idx="12" formatCode="0.0">
                  <c:v>96.7</c:v>
                </c:pt>
                <c:pt idx="13" formatCode="0.0">
                  <c:v>97.2</c:v>
                </c:pt>
                <c:pt idx="14" formatCode="0.0">
                  <c:v>97.5</c:v>
                </c:pt>
              </c:numCache>
            </c:numRef>
          </c:val>
        </c:ser>
        <c:dLbls>
          <c:showLegendKey val="0"/>
          <c:showVal val="0"/>
          <c:showCatName val="0"/>
          <c:showSerName val="0"/>
          <c:showPercent val="0"/>
          <c:showBubbleSize val="0"/>
        </c:dLbls>
        <c:gapWidth val="60"/>
        <c:axId val="348311872"/>
        <c:axId val="348308736"/>
      </c:barChart>
      <c:catAx>
        <c:axId val="348311872"/>
        <c:scaling>
          <c:orientation val="minMax"/>
        </c:scaling>
        <c:delete val="0"/>
        <c:axPos val="b"/>
        <c:numFmt formatCode="General" sourceLinked="1"/>
        <c:majorTickMark val="out"/>
        <c:minorTickMark val="none"/>
        <c:tickLblPos val="nextTo"/>
        <c:spPr>
          <a:ln w="12617">
            <a:solidFill>
              <a:schemeClr val="tx1"/>
            </a:solidFill>
            <a:prstDash val="solid"/>
          </a:ln>
        </c:spPr>
        <c:txPr>
          <a:bodyPr rot="0" vert="horz"/>
          <a:lstStyle/>
          <a:p>
            <a:pPr>
              <a:defRPr sz="1192" b="0" i="0" u="none" strike="noStrike" baseline="0">
                <a:solidFill>
                  <a:schemeClr val="tx1"/>
                </a:solidFill>
                <a:latin typeface="Arial"/>
                <a:ea typeface="Arial"/>
                <a:cs typeface="Arial"/>
              </a:defRPr>
            </a:pPr>
            <a:endParaRPr lang="en-US"/>
          </a:p>
        </c:txPr>
        <c:crossAx val="348308736"/>
        <c:crosses val="autoZero"/>
        <c:auto val="1"/>
        <c:lblAlgn val="ctr"/>
        <c:lblOffset val="20"/>
        <c:tickLblSkip val="1"/>
        <c:tickMarkSkip val="1"/>
        <c:noMultiLvlLbl val="0"/>
      </c:catAx>
      <c:valAx>
        <c:axId val="348308736"/>
        <c:scaling>
          <c:orientation val="minMax"/>
          <c:max val="120"/>
          <c:min val="90"/>
        </c:scaling>
        <c:delete val="0"/>
        <c:axPos val="l"/>
        <c:numFmt formatCode="0" sourceLinked="0"/>
        <c:majorTickMark val="out"/>
        <c:minorTickMark val="none"/>
        <c:tickLblPos val="nextTo"/>
        <c:spPr>
          <a:ln w="3154">
            <a:solidFill>
              <a:schemeClr val="tx1"/>
            </a:solidFill>
            <a:prstDash val="solid"/>
          </a:ln>
        </c:spPr>
        <c:txPr>
          <a:bodyPr rot="0" vert="horz"/>
          <a:lstStyle/>
          <a:p>
            <a:pPr>
              <a:defRPr sz="1391" b="0" i="0" u="none" strike="noStrike" baseline="0">
                <a:solidFill>
                  <a:schemeClr val="tx1"/>
                </a:solidFill>
                <a:latin typeface="Arial"/>
                <a:ea typeface="Arial"/>
                <a:cs typeface="Arial"/>
              </a:defRPr>
            </a:pPr>
            <a:endParaRPr lang="en-US"/>
          </a:p>
        </c:txPr>
        <c:crossAx val="348311872"/>
        <c:crosses val="autoZero"/>
        <c:crossBetween val="between"/>
        <c:majorUnit val="10"/>
      </c:valAx>
      <c:spPr>
        <a:noFill/>
        <a:ln w="25234">
          <a:noFill/>
        </a:ln>
      </c:spPr>
    </c:plotArea>
    <c:plotVisOnly val="1"/>
    <c:dispBlanksAs val="gap"/>
    <c:showDLblsOverMax val="0"/>
  </c:chart>
  <c:spPr>
    <a:noFill/>
    <a:ln>
      <a:noFill/>
    </a:ln>
  </c:spPr>
  <c:txPr>
    <a:bodyPr/>
    <a:lstStyle/>
    <a:p>
      <a:pPr>
        <a:defRPr sz="1192" b="0"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4534219223756E-2"/>
          <c:y val="0.12307684836240725"/>
          <c:w val="0.88182831661092531"/>
          <c:h val="0.68956479790719649"/>
        </c:manualLayout>
      </c:layout>
      <c:barChart>
        <c:barDir val="col"/>
        <c:grouping val="clustered"/>
        <c:varyColors val="0"/>
        <c:ser>
          <c:idx val="1"/>
          <c:order val="0"/>
          <c:tx>
            <c:strRef>
              <c:f>Sheet1!$A$2</c:f>
              <c:strCache>
                <c:ptCount val="1"/>
                <c:pt idx="0">
                  <c:v>CW freq -49%</c:v>
                </c:pt>
              </c:strCache>
            </c:strRef>
          </c:tx>
          <c:spPr>
            <a:ln w="47580">
              <a:solidFill>
                <a:srgbClr val="FF6600"/>
              </a:solidFill>
              <a:prstDash val="solid"/>
            </a:ln>
          </c:spPr>
          <c:invertIfNegative val="0"/>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Sheet1!$B$2:$R$2</c:f>
              <c:numCache>
                <c:formatCode>General</c:formatCode>
                <c:ptCount val="17"/>
                <c:pt idx="0">
                  <c:v>6.99</c:v>
                </c:pt>
                <c:pt idx="1">
                  <c:v>6.71</c:v>
                </c:pt>
                <c:pt idx="2">
                  <c:v>6.45</c:v>
                </c:pt>
                <c:pt idx="3">
                  <c:v>6.26</c:v>
                </c:pt>
                <c:pt idx="4">
                  <c:v>6.53</c:v>
                </c:pt>
                <c:pt idx="5">
                  <c:v>5.83</c:v>
                </c:pt>
                <c:pt idx="6">
                  <c:v>4.63</c:v>
                </c:pt>
                <c:pt idx="7">
                  <c:v>3.83</c:v>
                </c:pt>
                <c:pt idx="8">
                  <c:v>3.64</c:v>
                </c:pt>
                <c:pt idx="9">
                  <c:v>3.77</c:v>
                </c:pt>
                <c:pt idx="10">
                  <c:v>3.94</c:v>
                </c:pt>
                <c:pt idx="11">
                  <c:v>4.01</c:v>
                </c:pt>
                <c:pt idx="12">
                  <c:v>4.12</c:v>
                </c:pt>
                <c:pt idx="13">
                  <c:v>4.1399999999999997</c:v>
                </c:pt>
                <c:pt idx="14">
                  <c:v>4.21</c:v>
                </c:pt>
                <c:pt idx="15">
                  <c:v>3.7</c:v>
                </c:pt>
                <c:pt idx="16">
                  <c:v>3.53</c:v>
                </c:pt>
              </c:numCache>
            </c:numRef>
          </c:val>
        </c:ser>
        <c:ser>
          <c:idx val="0"/>
          <c:order val="1"/>
          <c:tx>
            <c:strRef>
              <c:f>Sheet1!$A$3</c:f>
              <c:strCache>
                <c:ptCount val="1"/>
                <c:pt idx="0">
                  <c:v>NY freq -51%</c:v>
                </c:pt>
              </c:strCache>
            </c:strRef>
          </c:tx>
          <c:spPr>
            <a:ln w="47580">
              <a:solidFill>
                <a:schemeClr val="accent1"/>
              </a:solidFill>
              <a:prstDash val="solid"/>
            </a:ln>
          </c:spPr>
          <c:invertIfNegative val="0"/>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Sheet1!$B$3:$R$3</c:f>
              <c:numCache>
                <c:formatCode>General</c:formatCode>
                <c:ptCount val="17"/>
                <c:pt idx="0">
                  <c:v>5.98</c:v>
                </c:pt>
                <c:pt idx="1">
                  <c:v>5.33</c:v>
                </c:pt>
                <c:pt idx="2">
                  <c:v>5.53</c:v>
                </c:pt>
                <c:pt idx="3">
                  <c:v>5.24</c:v>
                </c:pt>
                <c:pt idx="4">
                  <c:v>5.22</c:v>
                </c:pt>
                <c:pt idx="5">
                  <c:v>4.7300000000000004</c:v>
                </c:pt>
                <c:pt idx="6">
                  <c:v>4.5999999999999996</c:v>
                </c:pt>
                <c:pt idx="7">
                  <c:v>3.93</c:v>
                </c:pt>
                <c:pt idx="8">
                  <c:v>3.33</c:v>
                </c:pt>
                <c:pt idx="9">
                  <c:v>3.06</c:v>
                </c:pt>
                <c:pt idx="10">
                  <c:v>3.11</c:v>
                </c:pt>
                <c:pt idx="11">
                  <c:v>2.98</c:v>
                </c:pt>
                <c:pt idx="12">
                  <c:v>3.29</c:v>
                </c:pt>
                <c:pt idx="13">
                  <c:v>3.02</c:v>
                </c:pt>
                <c:pt idx="14">
                  <c:v>3.56</c:v>
                </c:pt>
                <c:pt idx="15">
                  <c:v>2.78</c:v>
                </c:pt>
                <c:pt idx="16">
                  <c:v>2.93</c:v>
                </c:pt>
              </c:numCache>
            </c:numRef>
          </c:val>
        </c:ser>
        <c:dLbls>
          <c:showLegendKey val="0"/>
          <c:showVal val="0"/>
          <c:showCatName val="0"/>
          <c:showSerName val="0"/>
          <c:showPercent val="0"/>
          <c:showBubbleSize val="0"/>
        </c:dLbls>
        <c:gapWidth val="150"/>
        <c:axId val="353591600"/>
        <c:axId val="348538312"/>
      </c:barChart>
      <c:lineChart>
        <c:grouping val="standard"/>
        <c:varyColors val="0"/>
        <c:ser>
          <c:idx val="2"/>
          <c:order val="2"/>
          <c:tx>
            <c:strRef>
              <c:f>Sheet1!$A$4</c:f>
              <c:strCache>
                <c:ptCount val="1"/>
                <c:pt idx="0">
                  <c:v>CW sev +224%</c:v>
                </c:pt>
              </c:strCache>
            </c:strRef>
          </c:tx>
          <c:spPr>
            <a:ln>
              <a:solidFill>
                <a:schemeClr val="accent2"/>
              </a:solidFill>
            </a:ln>
          </c:spPr>
          <c:marker>
            <c:symbol val="none"/>
          </c:marker>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Sheet1!$B$4:$R$4</c:f>
              <c:numCache>
                <c:formatCode>_(* #,##0_);_(* \(#,##0\);_(* "-"??_);_(@_)</c:formatCode>
                <c:ptCount val="17"/>
                <c:pt idx="0">
                  <c:v>2709</c:v>
                </c:pt>
                <c:pt idx="1">
                  <c:v>2821</c:v>
                </c:pt>
                <c:pt idx="2">
                  <c:v>3157</c:v>
                </c:pt>
                <c:pt idx="3">
                  <c:v>3515</c:v>
                </c:pt>
                <c:pt idx="4">
                  <c:v>4107</c:v>
                </c:pt>
                <c:pt idx="5">
                  <c:v>4737</c:v>
                </c:pt>
                <c:pt idx="6">
                  <c:v>5242</c:v>
                </c:pt>
                <c:pt idx="7">
                  <c:v>5708</c:v>
                </c:pt>
                <c:pt idx="8">
                  <c:v>6241</c:v>
                </c:pt>
                <c:pt idx="9">
                  <c:v>6389</c:v>
                </c:pt>
                <c:pt idx="10">
                  <c:v>6986</c:v>
                </c:pt>
                <c:pt idx="11">
                  <c:v>7599</c:v>
                </c:pt>
                <c:pt idx="12">
                  <c:v>7950</c:v>
                </c:pt>
                <c:pt idx="13">
                  <c:v>7982</c:v>
                </c:pt>
                <c:pt idx="14">
                  <c:v>8247</c:v>
                </c:pt>
                <c:pt idx="15">
                  <c:v>8592</c:v>
                </c:pt>
                <c:pt idx="16">
                  <c:v>8772</c:v>
                </c:pt>
              </c:numCache>
            </c:numRef>
          </c:val>
          <c:smooth val="0"/>
        </c:ser>
        <c:ser>
          <c:idx val="3"/>
          <c:order val="3"/>
          <c:tx>
            <c:strRef>
              <c:f>Sheet1!$A$5</c:f>
              <c:strCache>
                <c:ptCount val="1"/>
                <c:pt idx="0">
                  <c:v>NY sev+211%</c:v>
                </c:pt>
              </c:strCache>
            </c:strRef>
          </c:tx>
          <c:spPr>
            <a:ln>
              <a:solidFill>
                <a:schemeClr val="accent1"/>
              </a:solidFill>
            </a:ln>
          </c:spPr>
          <c:marker>
            <c:symbol val="none"/>
          </c:marker>
          <c:cat>
            <c:strRef>
              <c:f>Sheet1!$B$1:$R$1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Sheet1!$B$5:$R$5</c:f>
              <c:numCache>
                <c:formatCode>"$"#,##0</c:formatCode>
                <c:ptCount val="17"/>
                <c:pt idx="0">
                  <c:v>3553</c:v>
                </c:pt>
                <c:pt idx="1">
                  <c:v>3703</c:v>
                </c:pt>
                <c:pt idx="2">
                  <c:v>4055</c:v>
                </c:pt>
                <c:pt idx="3">
                  <c:v>4572</c:v>
                </c:pt>
                <c:pt idx="4">
                  <c:v>4825</c:v>
                </c:pt>
                <c:pt idx="5">
                  <c:v>5047</c:v>
                </c:pt>
                <c:pt idx="6">
                  <c:v>6086</c:v>
                </c:pt>
                <c:pt idx="7">
                  <c:v>6495</c:v>
                </c:pt>
                <c:pt idx="8">
                  <c:v>7923</c:v>
                </c:pt>
                <c:pt idx="9">
                  <c:v>8641</c:v>
                </c:pt>
                <c:pt idx="10">
                  <c:v>9563</c:v>
                </c:pt>
                <c:pt idx="11">
                  <c:v>9741</c:v>
                </c:pt>
                <c:pt idx="12">
                  <c:v>10028</c:v>
                </c:pt>
                <c:pt idx="13">
                  <c:v>10383</c:v>
                </c:pt>
                <c:pt idx="14">
                  <c:v>10003</c:v>
                </c:pt>
                <c:pt idx="15">
                  <c:v>10855</c:v>
                </c:pt>
                <c:pt idx="16">
                  <c:v>11039</c:v>
                </c:pt>
              </c:numCache>
            </c:numRef>
          </c:val>
          <c:smooth val="0"/>
        </c:ser>
        <c:dLbls>
          <c:showLegendKey val="0"/>
          <c:showVal val="0"/>
          <c:showCatName val="0"/>
          <c:showSerName val="0"/>
          <c:showPercent val="0"/>
          <c:showBubbleSize val="0"/>
        </c:dLbls>
        <c:marker val="1"/>
        <c:smooth val="0"/>
        <c:axId val="348540664"/>
        <c:axId val="348545760"/>
      </c:lineChart>
      <c:catAx>
        <c:axId val="348540664"/>
        <c:scaling>
          <c:orientation val="minMax"/>
        </c:scaling>
        <c:delete val="0"/>
        <c:axPos val="b"/>
        <c:numFmt formatCode="General" sourceLinked="1"/>
        <c:majorTickMark val="out"/>
        <c:minorTickMark val="none"/>
        <c:tickLblPos val="low"/>
        <c:spPr>
          <a:ln w="3965">
            <a:solidFill>
              <a:schemeClr val="tx1"/>
            </a:solidFill>
            <a:prstDash val="solid"/>
          </a:ln>
        </c:spPr>
        <c:txPr>
          <a:bodyPr rot="-1800000" vert="horz"/>
          <a:lstStyle/>
          <a:p>
            <a:pPr algn="ctr">
              <a:defRPr lang="en-US" sz="1400" b="0" i="0" u="none" strike="noStrike" kern="1200" baseline="0">
                <a:solidFill>
                  <a:schemeClr val="tx1"/>
                </a:solidFill>
                <a:latin typeface="Arial"/>
                <a:ea typeface="Arial"/>
                <a:cs typeface="Arial"/>
              </a:defRPr>
            </a:pPr>
            <a:endParaRPr lang="en-US"/>
          </a:p>
        </c:txPr>
        <c:crossAx val="348545760"/>
        <c:crosses val="autoZero"/>
        <c:auto val="0"/>
        <c:lblAlgn val="ctr"/>
        <c:lblOffset val="0"/>
        <c:noMultiLvlLbl val="0"/>
      </c:catAx>
      <c:valAx>
        <c:axId val="348545760"/>
        <c:scaling>
          <c:orientation val="minMax"/>
        </c:scaling>
        <c:delete val="0"/>
        <c:axPos val="l"/>
        <c:majorGridlines>
          <c:spPr>
            <a:ln w="3965">
              <a:solidFill>
                <a:schemeClr val="tx1"/>
              </a:solidFill>
              <a:prstDash val="solid"/>
            </a:ln>
          </c:spPr>
        </c:majorGridlines>
        <c:numFmt formatCode="\$#,##0" sourceLinked="0"/>
        <c:majorTickMark val="out"/>
        <c:minorTickMark val="none"/>
        <c:tickLblPos val="nextTo"/>
        <c:spPr>
          <a:ln w="396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48540664"/>
        <c:crosses val="autoZero"/>
        <c:crossBetween val="between"/>
        <c:majorUnit val="1000"/>
        <c:minorUnit val="20"/>
      </c:valAx>
      <c:valAx>
        <c:axId val="348538312"/>
        <c:scaling>
          <c:orientation val="minMax"/>
        </c:scaling>
        <c:delete val="0"/>
        <c:axPos val="r"/>
        <c:numFmt formatCode="#,##0.0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353591600"/>
        <c:crosses val="max"/>
        <c:crossBetween val="between"/>
      </c:valAx>
      <c:catAx>
        <c:axId val="353591600"/>
        <c:scaling>
          <c:orientation val="minMax"/>
        </c:scaling>
        <c:delete val="1"/>
        <c:axPos val="b"/>
        <c:numFmt formatCode="General" sourceLinked="1"/>
        <c:majorTickMark val="out"/>
        <c:minorTickMark val="none"/>
        <c:tickLblPos val="nextTo"/>
        <c:crossAx val="348538312"/>
        <c:crosses val="autoZero"/>
        <c:auto val="1"/>
        <c:lblAlgn val="ctr"/>
        <c:lblOffset val="100"/>
        <c:noMultiLvlLbl val="0"/>
      </c:catAx>
      <c:spPr>
        <a:solidFill>
          <a:srgbClr val="FFFFFF"/>
        </a:solidFill>
        <a:ln w="31720">
          <a:noFill/>
        </a:ln>
      </c:spPr>
    </c:plotArea>
    <c:legend>
      <c:legendPos val="t"/>
      <c:layout>
        <c:manualLayout>
          <c:xMode val="edge"/>
          <c:yMode val="edge"/>
          <c:x val="0.1786730493738975"/>
          <c:y val="9.3144765725164141E-2"/>
          <c:w val="0.36435253678255197"/>
          <c:h val="0.13744585065464862"/>
        </c:manualLayout>
      </c:layout>
      <c:overlay val="0"/>
      <c:spPr>
        <a:solidFill>
          <a:schemeClr val="bg1"/>
        </a:solidFill>
        <a:ln w="3965">
          <a:solidFill>
            <a:schemeClr val="tx1"/>
          </a:solidFill>
          <a:prstDash val="solid"/>
        </a:ln>
      </c:spPr>
      <c:txPr>
        <a:bodyPr/>
        <a:lstStyle/>
        <a:p>
          <a:pPr algn="ctr">
            <a:defRPr lang="en-US" sz="14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99"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42314063706007E-2"/>
          <c:y val="0.16242727430109902"/>
          <c:w val="0.92807424593967514"/>
          <c:h val="0.67215416116958082"/>
        </c:manualLayout>
      </c:layout>
      <c:lineChart>
        <c:grouping val="standard"/>
        <c:varyColors val="0"/>
        <c:ser>
          <c:idx val="1"/>
          <c:order val="0"/>
          <c:tx>
            <c:strRef>
              <c:f>Sheet1!$A$2</c:f>
              <c:strCache>
                <c:ptCount val="1"/>
                <c:pt idx="0">
                  <c:v>Auto</c:v>
                </c:pt>
              </c:strCache>
            </c:strRef>
          </c:tx>
          <c:cat>
            <c:strRef>
              <c:f>Sheet1!$B$1:$O$1</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Sheet1!$B$2:$O$2</c:f>
              <c:numCache>
                <c:formatCode>0.00%</c:formatCode>
                <c:ptCount val="14"/>
                <c:pt idx="0">
                  <c:v>8.0999999999999996E-3</c:v>
                </c:pt>
                <c:pt idx="1">
                  <c:v>4.4999999999999998E-2</c:v>
                </c:pt>
                <c:pt idx="2">
                  <c:v>3.73E-2</c:v>
                </c:pt>
                <c:pt idx="3">
                  <c:v>4.3400000000000001E-2</c:v>
                </c:pt>
                <c:pt idx="4">
                  <c:v>5.28E-2</c:v>
                </c:pt>
                <c:pt idx="5">
                  <c:v>3.2899999999999999E-2</c:v>
                </c:pt>
                <c:pt idx="6">
                  <c:v>3.9899999999999998E-2</c:v>
                </c:pt>
                <c:pt idx="7">
                  <c:v>3.6799999999999999E-2</c:v>
                </c:pt>
                <c:pt idx="8">
                  <c:v>5.45E-2</c:v>
                </c:pt>
                <c:pt idx="9">
                  <c:v>3.7199999999999997E-2</c:v>
                </c:pt>
                <c:pt idx="10">
                  <c:v>3.2300000000000002E-2</c:v>
                </c:pt>
                <c:pt idx="11">
                  <c:v>1.5299999999999999E-2</c:v>
                </c:pt>
                <c:pt idx="12">
                  <c:v>1.8100000000000002E-2</c:v>
                </c:pt>
                <c:pt idx="13">
                  <c:v>2.2599999999999999E-2</c:v>
                </c:pt>
              </c:numCache>
            </c:numRef>
          </c:val>
          <c:smooth val="0"/>
        </c:ser>
        <c:ser>
          <c:idx val="0"/>
          <c:order val="1"/>
          <c:tx>
            <c:strRef>
              <c:f>Sheet1!$A$3</c:f>
              <c:strCache>
                <c:ptCount val="1"/>
                <c:pt idx="0">
                  <c:v>Composite</c:v>
                </c:pt>
              </c:strCache>
            </c:strRef>
          </c:tx>
          <c:marker>
            <c:symbol val="diamond"/>
            <c:size val="8"/>
            <c:spPr>
              <a:ln w="15875"/>
            </c:spPr>
          </c:marker>
          <c:cat>
            <c:strRef>
              <c:f>Sheet1!$B$1:$O$1</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Sheet1!$B$3:$O$3</c:f>
              <c:numCache>
                <c:formatCode>0.00%</c:formatCode>
                <c:ptCount val="14"/>
                <c:pt idx="0">
                  <c:v>1.7399999999999999E-2</c:v>
                </c:pt>
                <c:pt idx="1">
                  <c:v>4.5199999999999997E-2</c:v>
                </c:pt>
                <c:pt idx="2">
                  <c:v>4.2500000000000003E-2</c:v>
                </c:pt>
                <c:pt idx="3">
                  <c:v>3.56E-2</c:v>
                </c:pt>
                <c:pt idx="4">
                  <c:v>4.2200000000000001E-2</c:v>
                </c:pt>
                <c:pt idx="5">
                  <c:v>2.87E-2</c:v>
                </c:pt>
                <c:pt idx="6">
                  <c:v>5.2900000000000003E-2</c:v>
                </c:pt>
                <c:pt idx="7">
                  <c:v>3.8399999999999997E-2</c:v>
                </c:pt>
                <c:pt idx="8">
                  <c:v>2.2700000000000001E-2</c:v>
                </c:pt>
                <c:pt idx="9">
                  <c:v>3.8600000000000002E-2</c:v>
                </c:pt>
                <c:pt idx="10">
                  <c:v>2.2599999999999999E-2</c:v>
                </c:pt>
                <c:pt idx="11">
                  <c:v>1.09E-2</c:v>
                </c:pt>
                <c:pt idx="12">
                  <c:v>2.6700000000000002E-2</c:v>
                </c:pt>
                <c:pt idx="13">
                  <c:v>3.1399999999999997E-2</c:v>
                </c:pt>
              </c:numCache>
            </c:numRef>
          </c:val>
          <c:smooth val="0"/>
        </c:ser>
        <c:ser>
          <c:idx val="2"/>
          <c:order val="2"/>
          <c:tx>
            <c:strRef>
              <c:f>Sheet1!$A$4</c:f>
              <c:strCache>
                <c:ptCount val="1"/>
                <c:pt idx="0">
                  <c:v>CPI, all items</c:v>
                </c:pt>
              </c:strCache>
            </c:strRef>
          </c:tx>
          <c:spPr>
            <a:ln>
              <a:solidFill>
                <a:srgbClr val="00B050"/>
              </a:solidFill>
            </a:ln>
            <a:effectLst/>
          </c:spPr>
          <c:marker>
            <c:symbol val="triangle"/>
            <c:size val="7"/>
            <c:spPr>
              <a:noFill/>
              <a:ln>
                <a:solidFill>
                  <a:srgbClr val="00B050"/>
                </a:solidFill>
              </a:ln>
              <a:effectLst/>
            </c:spPr>
          </c:marker>
          <c:cat>
            <c:strRef>
              <c:f>Sheet1!$B$1:$O$1</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Sheet1!$B$4:$O$4</c:f>
              <c:numCache>
                <c:formatCode>0.00%</c:formatCode>
                <c:ptCount val="14"/>
                <c:pt idx="0">
                  <c:v>2.8500000000000001E-2</c:v>
                </c:pt>
                <c:pt idx="1">
                  <c:v>1.5800000000000002E-2</c:v>
                </c:pt>
                <c:pt idx="2">
                  <c:v>2.2800000000000001E-2</c:v>
                </c:pt>
                <c:pt idx="3">
                  <c:v>2.6599999999999999E-2</c:v>
                </c:pt>
                <c:pt idx="4">
                  <c:v>3.39E-2</c:v>
                </c:pt>
                <c:pt idx="5">
                  <c:v>3.2300000000000002E-2</c:v>
                </c:pt>
                <c:pt idx="6">
                  <c:v>2.8500000000000001E-2</c:v>
                </c:pt>
                <c:pt idx="7">
                  <c:v>3.8399999999999997E-2</c:v>
                </c:pt>
                <c:pt idx="8">
                  <c:v>-3.5999999999999999E-3</c:v>
                </c:pt>
                <c:pt idx="9">
                  <c:v>1.6400000000000001E-2</c:v>
                </c:pt>
                <c:pt idx="10">
                  <c:v>3.1600000000000003E-2</c:v>
                </c:pt>
                <c:pt idx="11">
                  <c:v>2.07E-2</c:v>
                </c:pt>
                <c:pt idx="12">
                  <c:v>1.46E-2</c:v>
                </c:pt>
                <c:pt idx="13">
                  <c:v>1.4999999999999999E-2</c:v>
                </c:pt>
              </c:numCache>
            </c:numRef>
          </c:val>
          <c:smooth val="0"/>
        </c:ser>
        <c:dLbls>
          <c:showLegendKey val="0"/>
          <c:showVal val="0"/>
          <c:showCatName val="0"/>
          <c:showSerName val="0"/>
          <c:showPercent val="0"/>
          <c:showBubbleSize val="0"/>
        </c:dLbls>
        <c:marker val="1"/>
        <c:smooth val="0"/>
        <c:axId val="351802792"/>
        <c:axId val="348306384"/>
      </c:lineChart>
      <c:catAx>
        <c:axId val="35180279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48306384"/>
        <c:crosses val="autoZero"/>
        <c:auto val="1"/>
        <c:lblAlgn val="ctr"/>
        <c:lblOffset val="20"/>
        <c:noMultiLvlLbl val="0"/>
      </c:catAx>
      <c:valAx>
        <c:axId val="348306384"/>
        <c:scaling>
          <c:orientation val="minMax"/>
        </c:scaling>
        <c:delete val="0"/>
        <c:axPos val="l"/>
        <c:numFmt formatCode="0.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2792"/>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Auto</c:v>
                </c:pt>
              </c:strCache>
            </c:strRef>
          </c:tx>
          <c:invertIfNegative val="0"/>
          <c:dLbls>
            <c:spPr>
              <a:noFill/>
              <a:ln>
                <a:noFill/>
              </a:ln>
              <a:effectLst/>
            </c:spPr>
            <c:txPr>
              <a:bodyPr rot="-5400000" vert="horz" wrap="square" lIns="38100" tIns="19050" rIns="38100" bIns="19050" anchor="ctr">
                <a:spAutoFit/>
              </a:bodyPr>
              <a:lstStyle/>
              <a:p>
                <a:pPr>
                  <a:defRPr sz="1400"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Sheet1!$B$2:$D$2</c:f>
              <c:numCache>
                <c:formatCode>0.00%</c:formatCode>
                <c:ptCount val="3"/>
                <c:pt idx="0">
                  <c:v>4.725414664375438E-2</c:v>
                </c:pt>
                <c:pt idx="1">
                  <c:v>4.2512004684859273E-2</c:v>
                </c:pt>
                <c:pt idx="2">
                  <c:v>1.9898688054453162E-2</c:v>
                </c:pt>
              </c:numCache>
            </c:numRef>
          </c:val>
        </c:ser>
        <c:ser>
          <c:idx val="0"/>
          <c:order val="1"/>
          <c:tx>
            <c:strRef>
              <c:f>Sheet1!$A$3</c:f>
              <c:strCache>
                <c:ptCount val="1"/>
                <c:pt idx="0">
                  <c:v>Fire</c:v>
                </c:pt>
              </c:strCache>
            </c:strRef>
          </c:tx>
          <c:spPr>
            <a:solidFill>
              <a:schemeClr val="accent1"/>
            </a:solidFill>
            <a:ln w="25336">
              <a:noFill/>
            </a:ln>
          </c:spPr>
          <c:invertIfNegative val="0"/>
          <c:dLbls>
            <c:dLbl>
              <c:idx val="0"/>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36">
                <a:noFill/>
              </a:ln>
            </c:spPr>
            <c:txPr>
              <a:bodyPr rot="-5400000" vert="horz"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2000-2005</c:v>
                </c:pt>
                <c:pt idx="1">
                  <c:v>2005-2010</c:v>
                </c:pt>
                <c:pt idx="2">
                  <c:v>2010-2014</c:v>
                </c:pt>
              </c:strCache>
            </c:strRef>
          </c:cat>
          <c:val>
            <c:numRef>
              <c:f>Sheet1!$B$3:$D$3</c:f>
              <c:numCache>
                <c:formatCode>0.00%</c:formatCode>
                <c:ptCount val="3"/>
                <c:pt idx="0">
                  <c:v>5.2076204044615881E-2</c:v>
                </c:pt>
                <c:pt idx="1">
                  <c:v>3.5086227312287832E-2</c:v>
                </c:pt>
                <c:pt idx="2">
                  <c:v>9.3898949244926033E-3</c:v>
                </c:pt>
              </c:numCache>
            </c:numRef>
          </c:val>
        </c:ser>
        <c:ser>
          <c:idx val="2"/>
          <c:order val="2"/>
          <c:tx>
            <c:strRef>
              <c:f>Sheet1!$A$4</c:f>
              <c:strCache>
                <c:ptCount val="1"/>
                <c:pt idx="0">
                  <c:v>Homeowners</c:v>
                </c:pt>
              </c:strCache>
            </c:strRef>
          </c:tx>
          <c:spPr>
            <a:solidFill>
              <a:srgbClr val="FFC000"/>
            </a:solidFill>
          </c:spPr>
          <c:invertIfNegative val="0"/>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Sheet1!$B$4:$D$4</c:f>
              <c:numCache>
                <c:formatCode>0.00%</c:formatCode>
                <c:ptCount val="3"/>
                <c:pt idx="0">
                  <c:v>5.3161497959308912E-2</c:v>
                </c:pt>
                <c:pt idx="1">
                  <c:v>1.2532770746732869E-2</c:v>
                </c:pt>
                <c:pt idx="2">
                  <c:v>2.4945312660469288E-2</c:v>
                </c:pt>
              </c:numCache>
            </c:numRef>
          </c:val>
        </c:ser>
        <c:ser>
          <c:idx val="3"/>
          <c:order val="3"/>
          <c:tx>
            <c:strRef>
              <c:f>Sheet1!$A$5</c:f>
              <c:strCache>
                <c:ptCount val="1"/>
                <c:pt idx="0">
                  <c:v>CMP</c:v>
                </c:pt>
              </c:strCache>
            </c:strRef>
          </c:tx>
          <c:invertIfNegative val="0"/>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Sheet1!$B$5:$D$5</c:f>
              <c:numCache>
                <c:formatCode>0.00%</c:formatCode>
                <c:ptCount val="3"/>
                <c:pt idx="0">
                  <c:v>5.1790486288390003E-2</c:v>
                </c:pt>
                <c:pt idx="1">
                  <c:v>3.5391886594396071E-2</c:v>
                </c:pt>
                <c:pt idx="2">
                  <c:v>1.3391558782650304E-2</c:v>
                </c:pt>
              </c:numCache>
            </c:numRef>
          </c:val>
        </c:ser>
        <c:ser>
          <c:idx val="4"/>
          <c:order val="4"/>
          <c:tx>
            <c:strRef>
              <c:f>Sheet1!$A$6</c:f>
              <c:strCache>
                <c:ptCount val="1"/>
                <c:pt idx="0">
                  <c:v>CPI, all items</c:v>
                </c:pt>
              </c:strCache>
            </c:strRef>
          </c:tx>
          <c:invertIfNegative val="0"/>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Sheet1!$B$6:$D$6</c:f>
              <c:numCache>
                <c:formatCode>0.00%</c:formatCode>
                <c:ptCount val="3"/>
                <c:pt idx="0">
                  <c:v>2.6258884929479587E-2</c:v>
                </c:pt>
                <c:pt idx="1">
                  <c:v>2.2152598048766681E-2</c:v>
                </c:pt>
                <c:pt idx="2">
                  <c:v>1.254597995418516E-2</c:v>
                </c:pt>
              </c:numCache>
            </c:numRef>
          </c:val>
        </c:ser>
        <c:dLbls>
          <c:dLblPos val="outEnd"/>
          <c:showLegendKey val="0"/>
          <c:showVal val="1"/>
          <c:showCatName val="0"/>
          <c:showSerName val="0"/>
          <c:showPercent val="0"/>
          <c:showBubbleSize val="0"/>
        </c:dLbls>
        <c:gapWidth val="100"/>
        <c:axId val="358622792"/>
        <c:axId val="358623184"/>
      </c:barChart>
      <c:catAx>
        <c:axId val="358622792"/>
        <c:scaling>
          <c:orientation val="minMax"/>
        </c:scaling>
        <c:delete val="0"/>
        <c:axPos val="b"/>
        <c:numFmt formatCode="General" sourceLinked="1"/>
        <c:majorTickMark val="out"/>
        <c:minorTickMark val="none"/>
        <c:tickLblPos val="low"/>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8623184"/>
        <c:crosses val="autoZero"/>
        <c:auto val="1"/>
        <c:lblAlgn val="ctr"/>
        <c:lblOffset val="20"/>
        <c:noMultiLvlLbl val="0"/>
      </c:catAx>
      <c:valAx>
        <c:axId val="358623184"/>
        <c:scaling>
          <c:orientation val="minMax"/>
        </c:scaling>
        <c:delete val="0"/>
        <c:axPos val="l"/>
        <c:numFmt formatCode="0.00%" sourceLinked="1"/>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8622792"/>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Sheet1!$B$2:$B$68</c:f>
              <c:numCache>
                <c:formatCode>#0.0</c:formatCode>
                <c:ptCount val="67"/>
                <c:pt idx="0">
                  <c:v>156.5</c:v>
                </c:pt>
                <c:pt idx="1">
                  <c:v>156.4</c:v>
                </c:pt>
                <c:pt idx="2">
                  <c:v>156.69999999999999</c:v>
                </c:pt>
                <c:pt idx="3">
                  <c:v>157.6</c:v>
                </c:pt>
                <c:pt idx="4">
                  <c:v>158.69999999999999</c:v>
                </c:pt>
                <c:pt idx="5">
                  <c:v>158.1</c:v>
                </c:pt>
                <c:pt idx="6">
                  <c:v>158.4</c:v>
                </c:pt>
                <c:pt idx="7">
                  <c:v>159.69999999999999</c:v>
                </c:pt>
                <c:pt idx="8">
                  <c:v>160.19999999999999</c:v>
                </c:pt>
                <c:pt idx="9">
                  <c:v>161.5</c:v>
                </c:pt>
                <c:pt idx="10">
                  <c:v>161.4</c:v>
                </c:pt>
                <c:pt idx="11">
                  <c:v>161</c:v>
                </c:pt>
                <c:pt idx="12">
                  <c:v>162.69999999999999</c:v>
                </c:pt>
                <c:pt idx="13">
                  <c:v>164.3</c:v>
                </c:pt>
                <c:pt idx="14">
                  <c:v>166.6</c:v>
                </c:pt>
                <c:pt idx="15">
                  <c:v>169.2</c:v>
                </c:pt>
                <c:pt idx="16">
                  <c:v>170.1</c:v>
                </c:pt>
                <c:pt idx="17">
                  <c:v>171.2</c:v>
                </c:pt>
                <c:pt idx="18">
                  <c:v>172.6</c:v>
                </c:pt>
                <c:pt idx="19">
                  <c:v>174</c:v>
                </c:pt>
                <c:pt idx="20">
                  <c:v>176.6</c:v>
                </c:pt>
                <c:pt idx="21">
                  <c:v>178.2</c:v>
                </c:pt>
                <c:pt idx="22">
                  <c:v>178.7</c:v>
                </c:pt>
                <c:pt idx="23">
                  <c:v>180.6</c:v>
                </c:pt>
                <c:pt idx="24">
                  <c:v>181.3</c:v>
                </c:pt>
                <c:pt idx="25">
                  <c:v>182.3</c:v>
                </c:pt>
                <c:pt idx="26">
                  <c:v>184.7</c:v>
                </c:pt>
                <c:pt idx="27">
                  <c:v>185.2</c:v>
                </c:pt>
                <c:pt idx="28">
                  <c:v>186.2</c:v>
                </c:pt>
                <c:pt idx="29">
                  <c:v>187.8</c:v>
                </c:pt>
                <c:pt idx="30">
                  <c:v>188.6</c:v>
                </c:pt>
                <c:pt idx="31">
                  <c:v>189.3</c:v>
                </c:pt>
                <c:pt idx="32">
                  <c:v>189.4</c:v>
                </c:pt>
                <c:pt idx="33">
                  <c:v>189.4</c:v>
                </c:pt>
                <c:pt idx="34">
                  <c:v>190.5</c:v>
                </c:pt>
                <c:pt idx="35">
                  <c:v>192.2</c:v>
                </c:pt>
                <c:pt idx="36">
                  <c:v>193.1</c:v>
                </c:pt>
                <c:pt idx="37">
                  <c:v>194.6</c:v>
                </c:pt>
                <c:pt idx="38">
                  <c:v>194</c:v>
                </c:pt>
                <c:pt idx="39">
                  <c:v>193.8</c:v>
                </c:pt>
                <c:pt idx="40">
                  <c:v>193.1</c:v>
                </c:pt>
                <c:pt idx="41">
                  <c:v>192.5</c:v>
                </c:pt>
                <c:pt idx="42">
                  <c:v>193</c:v>
                </c:pt>
                <c:pt idx="43">
                  <c:v>193.4</c:v>
                </c:pt>
                <c:pt idx="44">
                  <c:v>193.3</c:v>
                </c:pt>
                <c:pt idx="45">
                  <c:v>193.1</c:v>
                </c:pt>
                <c:pt idx="46">
                  <c:v>194</c:v>
                </c:pt>
                <c:pt idx="47">
                  <c:v>194</c:v>
                </c:pt>
                <c:pt idx="48">
                  <c:v>194</c:v>
                </c:pt>
                <c:pt idx="49">
                  <c:v>195.4</c:v>
                </c:pt>
                <c:pt idx="50">
                  <c:v>193.7</c:v>
                </c:pt>
                <c:pt idx="51">
                  <c:v>194.6</c:v>
                </c:pt>
                <c:pt idx="52">
                  <c:v>196.4</c:v>
                </c:pt>
                <c:pt idx="53">
                  <c:v>197.6</c:v>
                </c:pt>
                <c:pt idx="54">
                  <c:v>198.6</c:v>
                </c:pt>
                <c:pt idx="55">
                  <c:v>198.4</c:v>
                </c:pt>
                <c:pt idx="56">
                  <c:v>199.4</c:v>
                </c:pt>
                <c:pt idx="57">
                  <c:v>201.5</c:v>
                </c:pt>
                <c:pt idx="58">
                  <c:v>201</c:v>
                </c:pt>
                <c:pt idx="59">
                  <c:v>201.2</c:v>
                </c:pt>
                <c:pt idx="60">
                  <c:v>199.4</c:v>
                </c:pt>
                <c:pt idx="61">
                  <c:v>197.6</c:v>
                </c:pt>
                <c:pt idx="62">
                  <c:v>197.7</c:v>
                </c:pt>
                <c:pt idx="63">
                  <c:v>194.4</c:v>
                </c:pt>
                <c:pt idx="64">
                  <c:v>194.2</c:v>
                </c:pt>
                <c:pt idx="65">
                  <c:v>193.3</c:v>
                </c:pt>
                <c:pt idx="66">
                  <c:v>193.8</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Sheet1!$C$2:$C$68</c:f>
              <c:numCache>
                <c:formatCode>0</c:formatCode>
                <c:ptCount val="67"/>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General">
                  <c:v>0</c:v>
                </c:pt>
                <c:pt idx="66" formatCode="General">
                  <c:v>0</c:v>
                </c:pt>
              </c:numCache>
            </c:numRef>
          </c:val>
        </c:ser>
        <c:dLbls>
          <c:showLegendKey val="0"/>
          <c:showVal val="0"/>
          <c:showCatName val="0"/>
          <c:showSerName val="0"/>
          <c:showPercent val="0"/>
          <c:showBubbleSize val="0"/>
        </c:dLbls>
        <c:gapWidth val="0"/>
        <c:axId val="351972080"/>
        <c:axId val="351972472"/>
      </c:barChart>
      <c:dateAx>
        <c:axId val="35197208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51972472"/>
        <c:crossesAt val="0"/>
        <c:auto val="1"/>
        <c:lblOffset val="100"/>
        <c:baseTimeUnit val="months"/>
        <c:majorUnit val="2"/>
        <c:minorUnit val="1"/>
      </c:dateAx>
      <c:valAx>
        <c:axId val="35197247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5197208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202898550725"/>
          <c:y val="9.3617021276595741E-2"/>
          <c:w val="0.83946488294314381"/>
          <c:h val="0.72765957446808516"/>
        </c:manualLayout>
      </c:layout>
      <c:barChart>
        <c:barDir val="col"/>
        <c:grouping val="clustered"/>
        <c:varyColors val="0"/>
        <c:ser>
          <c:idx val="1"/>
          <c:order val="0"/>
          <c:tx>
            <c:strRef>
              <c:f>Sheet1!$A$2</c:f>
              <c:strCache>
                <c:ptCount val="1"/>
                <c:pt idx="0">
                  <c:v>RNW</c:v>
                </c:pt>
              </c:strCache>
            </c:strRef>
          </c:tx>
          <c:spPr>
            <a:solidFill>
              <a:schemeClr val="accent1"/>
            </a:solidFill>
            <a:ln w="19585">
              <a:solidFill>
                <a:schemeClr val="tx1"/>
              </a:solidFill>
              <a:prstDash val="solid"/>
            </a:ln>
          </c:spPr>
          <c:invertIfNegative val="0"/>
          <c:dPt>
            <c:idx val="8"/>
            <c:invertIfNegative val="0"/>
            <c:bubble3D val="0"/>
            <c:spPr>
              <a:solidFill>
                <a:schemeClr val="tx2"/>
              </a:solidFill>
              <a:ln w="19585">
                <a:solidFill>
                  <a:schemeClr val="tx1"/>
                </a:solidFill>
                <a:prstDash val="solid"/>
              </a:ln>
            </c:spPr>
          </c:dPt>
          <c:dPt>
            <c:idx val="19"/>
            <c:invertIfNegative val="0"/>
            <c:bubble3D val="0"/>
            <c:spPr>
              <a:solidFill>
                <a:schemeClr val="accent2"/>
              </a:solidFill>
              <a:ln w="19585">
                <a:solidFill>
                  <a:schemeClr val="tx1"/>
                </a:solidFill>
                <a:prstDash val="solid"/>
              </a:ln>
            </c:spPr>
          </c:dPt>
          <c:dLbls>
            <c:numFmt formatCode="0.0" sourceLinked="0"/>
            <c:spPr>
              <a:noFill/>
              <a:ln w="39170">
                <a:noFill/>
              </a:ln>
            </c:spPr>
            <c:txPr>
              <a:bodyPr rot="-5400000" vert="horz" wrap="square" lIns="38100" tIns="19050" rIns="38100" bIns="19050" anchor="ctr">
                <a:spAutoFit/>
              </a:bodyPr>
              <a:lstStyle/>
              <a:p>
                <a:pPr algn="ctr">
                  <a:defRPr sz="12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Sheet1!$B$2:$AA$2</c:f>
              <c:numCache>
                <c:formatCode>General</c:formatCode>
                <c:ptCount val="26"/>
                <c:pt idx="0">
                  <c:v>9.1999999999999993</c:v>
                </c:pt>
                <c:pt idx="1">
                  <c:v>8.6</c:v>
                </c:pt>
                <c:pt idx="2">
                  <c:v>8.4</c:v>
                </c:pt>
                <c:pt idx="3">
                  <c:v>8.3000000000000007</c:v>
                </c:pt>
                <c:pt idx="4">
                  <c:v>8.1999999999999993</c:v>
                </c:pt>
                <c:pt idx="5">
                  <c:v>8.1999999999999993</c:v>
                </c:pt>
                <c:pt idx="6">
                  <c:v>8.1</c:v>
                </c:pt>
                <c:pt idx="7">
                  <c:v>8</c:v>
                </c:pt>
                <c:pt idx="8">
                  <c:v>7.9</c:v>
                </c:pt>
                <c:pt idx="9">
                  <c:v>7.7</c:v>
                </c:pt>
                <c:pt idx="10">
                  <c:v>7.7</c:v>
                </c:pt>
                <c:pt idx="11">
                  <c:v>7.5</c:v>
                </c:pt>
                <c:pt idx="12">
                  <c:v>7.4</c:v>
                </c:pt>
                <c:pt idx="13">
                  <c:v>6.8</c:v>
                </c:pt>
                <c:pt idx="14">
                  <c:v>6.6</c:v>
                </c:pt>
                <c:pt idx="15">
                  <c:v>6.4</c:v>
                </c:pt>
                <c:pt idx="16">
                  <c:v>6.1</c:v>
                </c:pt>
                <c:pt idx="17">
                  <c:v>5.7</c:v>
                </c:pt>
                <c:pt idx="18">
                  <c:v>5.3</c:v>
                </c:pt>
                <c:pt idx="19">
                  <c:v>5.2</c:v>
                </c:pt>
                <c:pt idx="20">
                  <c:v>5</c:v>
                </c:pt>
                <c:pt idx="21">
                  <c:v>4.3</c:v>
                </c:pt>
                <c:pt idx="22">
                  <c:v>2.5</c:v>
                </c:pt>
                <c:pt idx="23">
                  <c:v>1.9</c:v>
                </c:pt>
                <c:pt idx="24">
                  <c:v>-6.9</c:v>
                </c:pt>
                <c:pt idx="25">
                  <c:v>-9.3000000000000007</c:v>
                </c:pt>
              </c:numCache>
            </c:numRef>
          </c:val>
        </c:ser>
        <c:dLbls>
          <c:showLegendKey val="0"/>
          <c:showVal val="1"/>
          <c:showCatName val="0"/>
          <c:showSerName val="0"/>
          <c:showPercent val="0"/>
          <c:showBubbleSize val="0"/>
        </c:dLbls>
        <c:gapWidth val="150"/>
        <c:axId val="348310304"/>
        <c:axId val="348308344"/>
      </c:barChart>
      <c:lineChart>
        <c:grouping val="standard"/>
        <c:varyColors val="0"/>
        <c:ser>
          <c:idx val="2"/>
          <c:order val="1"/>
          <c:tx>
            <c:strRef>
              <c:f>Sheet1!$A$4</c:f>
              <c:strCache>
                <c:ptCount val="1"/>
              </c:strCache>
            </c:strRef>
          </c:tx>
          <c:spPr>
            <a:ln w="19585">
              <a:solidFill>
                <a:srgbClr val="00FF00"/>
              </a:solidFill>
              <a:prstDash val="solid"/>
            </a:ln>
          </c:spPr>
          <c:marker>
            <c:symbol val="triangle"/>
            <c:size val="7"/>
            <c:spPr>
              <a:solidFill>
                <a:srgbClr val="00FF00"/>
              </a:solidFill>
              <a:ln>
                <a:solidFill>
                  <a:srgbClr val="00FF00"/>
                </a:solidFill>
                <a:prstDash val="solid"/>
              </a:ln>
            </c:spPr>
          </c:marker>
          <c:dLbls>
            <c:dLbl>
              <c:idx val="4"/>
              <c:layout>
                <c:manualLayout>
                  <c:xMode val="edge"/>
                  <c:yMode val="edge"/>
                  <c:x val="0.27424749163879597"/>
                  <c:y val="0"/>
                </c:manualLayout>
              </c:layout>
              <c:numFmt formatCode="0" sourceLinked="0"/>
              <c:spPr>
                <a:noFill/>
                <a:ln w="39170">
                  <a:noFill/>
                </a:ln>
              </c:spPr>
              <c:txPr>
                <a:bodyPr/>
                <a:lstStyle/>
                <a:p>
                  <a:pPr>
                    <a:defRPr sz="2467"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Mode val="edge"/>
                  <c:yMode val="edge"/>
                  <c:x val="0.37012263099219622"/>
                  <c:y val="2.1276595744680851E-3"/>
                </c:manualLayout>
              </c:layout>
              <c:numFmt formatCode="0" sourceLinked="0"/>
              <c:spPr>
                <a:noFill/>
                <a:ln w="39170">
                  <a:noFill/>
                </a:ln>
              </c:spPr>
              <c:txPr>
                <a:bodyPr/>
                <a:lstStyle/>
                <a:p>
                  <a:pPr>
                    <a:defRPr sz="2467" b="1" i="0" u="none" strike="noStrike" baseline="0">
                      <a:solidFill>
                        <a:srgbClr val="FF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39170">
                <a:noFill/>
              </a:ln>
            </c:spPr>
            <c:txPr>
              <a:bodyPr wrap="square" lIns="38100" tIns="19050" rIns="38100" bIns="19050" anchor="ctr">
                <a:spAutoFit/>
              </a:bodyPr>
              <a:lstStyle/>
              <a:p>
                <a:pPr>
                  <a:defRPr sz="2467"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Sheet1!$B$4:$AA$4</c:f>
              <c:numCache>
                <c:formatCode>General</c:formatCode>
                <c:ptCount val="26"/>
              </c:numCache>
            </c:numRef>
          </c:val>
          <c:smooth val="0"/>
        </c:ser>
        <c:ser>
          <c:idx val="3"/>
          <c:order val="2"/>
          <c:tx>
            <c:strRef>
              <c:f>Sheet1!$A$5</c:f>
              <c:strCache>
                <c:ptCount val="1"/>
              </c:strCache>
            </c:strRef>
          </c:tx>
          <c:spPr>
            <a:ln w="19585">
              <a:solidFill>
                <a:srgbClr val="00FFFF"/>
              </a:solidFill>
              <a:prstDash val="solid"/>
            </a:ln>
          </c:spPr>
          <c:marker>
            <c:symbol val="x"/>
            <c:size val="7"/>
            <c:spPr>
              <a:noFill/>
              <a:ln>
                <a:solidFill>
                  <a:srgbClr val="00FFFF"/>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Sheet1!$B$5:$AA$5</c:f>
              <c:numCache>
                <c:formatCode>General</c:formatCode>
                <c:ptCount val="26"/>
              </c:numCache>
            </c:numRef>
          </c:val>
          <c:smooth val="0"/>
        </c:ser>
        <c:ser>
          <c:idx val="4"/>
          <c:order val="3"/>
          <c:tx>
            <c:strRef>
              <c:f>Sheet1!$A$6</c:f>
              <c:strCache>
                <c:ptCount val="1"/>
              </c:strCache>
            </c:strRef>
          </c:tx>
          <c:spPr>
            <a:ln w="19585">
              <a:solidFill>
                <a:srgbClr val="0000FF"/>
              </a:solidFill>
              <a:prstDash val="solid"/>
            </a:ln>
          </c:spPr>
          <c:marker>
            <c:symbol val="star"/>
            <c:size val="7"/>
            <c:spPr>
              <a:noFill/>
              <a:ln>
                <a:solidFill>
                  <a:srgbClr val="0000FF"/>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Sheet1!$B$6:$AA$6</c:f>
              <c:numCache>
                <c:formatCode>General</c:formatCode>
                <c:ptCount val="26"/>
              </c:numCache>
            </c:numRef>
          </c:val>
          <c:smooth val="0"/>
        </c:ser>
        <c:ser>
          <c:idx val="5"/>
          <c:order val="4"/>
          <c:tx>
            <c:strRef>
              <c:f>Sheet1!$A$7</c:f>
              <c:strCache>
                <c:ptCount val="1"/>
              </c:strCache>
            </c:strRef>
          </c:tx>
          <c:spPr>
            <a:ln w="19585">
              <a:solidFill>
                <a:srgbClr val="FF00FF"/>
              </a:solidFill>
              <a:prstDash val="solid"/>
            </a:ln>
          </c:spPr>
          <c:marker>
            <c:symbol val="circle"/>
            <c:size val="7"/>
            <c:spPr>
              <a:solidFill>
                <a:srgbClr val="FF00FF"/>
              </a:solidFill>
              <a:ln>
                <a:solidFill>
                  <a:srgbClr val="FF00FF"/>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Sheet1!$B$7:$AA$7</c:f>
              <c:numCache>
                <c:formatCode>General</c:formatCode>
                <c:ptCount val="26"/>
              </c:numCache>
            </c:numRef>
          </c:val>
          <c:smooth val="0"/>
        </c:ser>
        <c:ser>
          <c:idx val="6"/>
          <c:order val="5"/>
          <c:tx>
            <c:strRef>
              <c:f>Sheet1!$A$8</c:f>
              <c:strCache>
                <c:ptCount val="1"/>
              </c:strCache>
            </c:strRef>
          </c:tx>
          <c:spPr>
            <a:ln w="19585">
              <a:solidFill>
                <a:srgbClr val="008080"/>
              </a:solidFill>
              <a:prstDash val="solid"/>
            </a:ln>
          </c:spPr>
          <c:marker>
            <c:symbol val="plus"/>
            <c:size val="7"/>
            <c:spPr>
              <a:noFill/>
              <a:ln>
                <a:solidFill>
                  <a:srgbClr val="008080"/>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Sheet1!$B$8:$AA$8</c:f>
              <c:numCache>
                <c:formatCode>General</c:formatCode>
                <c:ptCount val="26"/>
              </c:numCache>
            </c:numRef>
          </c:val>
          <c:smooth val="0"/>
        </c:ser>
        <c:ser>
          <c:idx val="7"/>
          <c:order val="6"/>
          <c:tx>
            <c:strRef>
              <c:f>Sheet1!$A$9</c:f>
              <c:strCache>
                <c:ptCount val="1"/>
              </c:strCache>
            </c:strRef>
          </c:tx>
          <c:spPr>
            <a:ln w="19585">
              <a:solidFill>
                <a:srgbClr val="0000FF"/>
              </a:solidFill>
              <a:prstDash val="solid"/>
            </a:ln>
          </c:spPr>
          <c:marker>
            <c:symbol val="dot"/>
            <c:size val="7"/>
            <c:spPr>
              <a:noFill/>
              <a:ln>
                <a:solidFill>
                  <a:srgbClr val="0000FF"/>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Sheet1!$B$9:$AA$9</c:f>
              <c:numCache>
                <c:formatCode>General</c:formatCode>
                <c:ptCount val="26"/>
              </c:numCache>
            </c:numRef>
          </c:val>
          <c:smooth val="0"/>
        </c:ser>
        <c:ser>
          <c:idx val="8"/>
          <c:order val="7"/>
          <c:tx>
            <c:strRef>
              <c:f>Sheet1!$A$10</c:f>
              <c:strCache>
                <c:ptCount val="1"/>
              </c:strCache>
            </c:strRef>
          </c:tx>
          <c:spPr>
            <a:ln w="19585">
              <a:solidFill>
                <a:srgbClr val="00CCFF"/>
              </a:solidFill>
              <a:prstDash val="solid"/>
            </a:ln>
          </c:spPr>
          <c:marker>
            <c:symbol val="dash"/>
            <c:size val="7"/>
            <c:spPr>
              <a:noFill/>
              <a:ln>
                <a:solidFill>
                  <a:srgbClr val="00CCFF"/>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Sheet1!$B$10:$AA$10</c:f>
              <c:numCache>
                <c:formatCode>General</c:formatCode>
                <c:ptCount val="26"/>
              </c:numCache>
            </c:numRef>
          </c:val>
          <c:smooth val="0"/>
        </c:ser>
        <c:ser>
          <c:idx val="9"/>
          <c:order val="8"/>
          <c:tx>
            <c:strRef>
              <c:f>Sheet1!$A$11</c:f>
              <c:strCache>
                <c:ptCount val="1"/>
              </c:strCache>
            </c:strRef>
          </c:tx>
          <c:spPr>
            <a:ln w="19585">
              <a:solidFill>
                <a:srgbClr val="CCFFFF"/>
              </a:solidFill>
              <a:prstDash val="solid"/>
            </a:ln>
          </c:spPr>
          <c:marker>
            <c:symbol val="diamond"/>
            <c:size val="7"/>
            <c:spPr>
              <a:solidFill>
                <a:srgbClr val="CCFFFF"/>
              </a:solidFill>
              <a:ln>
                <a:solidFill>
                  <a:srgbClr val="CCFFFF"/>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Sheet1!$B$11:$AA$11</c:f>
              <c:numCache>
                <c:formatCode>General</c:formatCode>
                <c:ptCount val="26"/>
              </c:numCache>
            </c:numRef>
          </c:val>
          <c:smooth val="0"/>
        </c:ser>
        <c:ser>
          <c:idx val="10"/>
          <c:order val="9"/>
          <c:tx>
            <c:strRef>
              <c:f>Sheet1!$A$12</c:f>
              <c:strCache>
                <c:ptCount val="1"/>
              </c:strCache>
            </c:strRef>
          </c:tx>
          <c:spPr>
            <a:ln w="19585">
              <a:solidFill>
                <a:srgbClr val="CCFFCC"/>
              </a:solidFill>
              <a:prstDash val="solid"/>
            </a:ln>
          </c:spPr>
          <c:marker>
            <c:symbol val="square"/>
            <c:size val="7"/>
            <c:spPr>
              <a:solidFill>
                <a:srgbClr val="CCFFCC"/>
              </a:solidFill>
              <a:ln>
                <a:solidFill>
                  <a:srgbClr val="CCFFCC"/>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Sheet1!$B$12:$AA$12</c:f>
              <c:numCache>
                <c:formatCode>General</c:formatCode>
                <c:ptCount val="26"/>
              </c:numCache>
            </c:numRef>
          </c:val>
          <c:smooth val="0"/>
        </c:ser>
        <c:ser>
          <c:idx val="11"/>
          <c:order val="10"/>
          <c:tx>
            <c:strRef>
              <c:f>Sheet1!$A$13</c:f>
              <c:strCache>
                <c:ptCount val="1"/>
              </c:strCache>
            </c:strRef>
          </c:tx>
          <c:spPr>
            <a:ln w="19585">
              <a:solidFill>
                <a:srgbClr val="FFFF99"/>
              </a:solidFill>
              <a:prstDash val="solid"/>
            </a:ln>
          </c:spPr>
          <c:marker>
            <c:symbol val="triangle"/>
            <c:size val="7"/>
            <c:spPr>
              <a:solidFill>
                <a:srgbClr val="FFFF99"/>
              </a:solidFill>
              <a:ln>
                <a:solidFill>
                  <a:srgbClr val="FFFF99"/>
                </a:solidFill>
                <a:prstDash val="solid"/>
              </a:ln>
            </c:spPr>
          </c:marker>
          <c:dLbls>
            <c:spPr>
              <a:noFill/>
              <a:ln w="39170">
                <a:noFill/>
              </a:ln>
            </c:spPr>
            <c:txPr>
              <a:bodyPr wrap="square" lIns="38100" tIns="19050" rIns="38100" bIns="19050" anchor="ctr">
                <a:spAutoFit/>
              </a:bodyPr>
              <a:lstStyle/>
              <a:p>
                <a:pPr>
                  <a:defRPr sz="1542"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NM</c:v>
                </c:pt>
                <c:pt idx="1">
                  <c:v>FL</c:v>
                </c:pt>
                <c:pt idx="2">
                  <c:v>TX</c:v>
                </c:pt>
                <c:pt idx="3">
                  <c:v>WI</c:v>
                </c:pt>
                <c:pt idx="4">
                  <c:v>KS</c:v>
                </c:pt>
                <c:pt idx="5">
                  <c:v>MN</c:v>
                </c:pt>
                <c:pt idx="6">
                  <c:v>CO</c:v>
                </c:pt>
                <c:pt idx="7">
                  <c:v>PA</c:v>
                </c:pt>
                <c:pt idx="8">
                  <c:v>US</c:v>
                </c:pt>
                <c:pt idx="9">
                  <c:v>AR</c:v>
                </c:pt>
                <c:pt idx="10">
                  <c:v>IL</c:v>
                </c:pt>
                <c:pt idx="11">
                  <c:v>IN</c:v>
                </c:pt>
                <c:pt idx="12">
                  <c:v>AZ</c:v>
                </c:pt>
                <c:pt idx="13">
                  <c:v>MO</c:v>
                </c:pt>
                <c:pt idx="14">
                  <c:v>KY</c:v>
                </c:pt>
                <c:pt idx="15">
                  <c:v>TN</c:v>
                </c:pt>
                <c:pt idx="16">
                  <c:v>NV</c:v>
                </c:pt>
                <c:pt idx="17">
                  <c:v>NJ</c:v>
                </c:pt>
                <c:pt idx="18">
                  <c:v>GA</c:v>
                </c:pt>
                <c:pt idx="19">
                  <c:v>NY</c:v>
                </c:pt>
                <c:pt idx="20">
                  <c:v>DE</c:v>
                </c:pt>
                <c:pt idx="21">
                  <c:v>MI</c:v>
                </c:pt>
                <c:pt idx="22">
                  <c:v>AL</c:v>
                </c:pt>
                <c:pt idx="23">
                  <c:v>OK</c:v>
                </c:pt>
                <c:pt idx="24">
                  <c:v>MS</c:v>
                </c:pt>
                <c:pt idx="25">
                  <c:v>LA</c:v>
                </c:pt>
              </c:strCache>
            </c:strRef>
          </c:cat>
          <c:val>
            <c:numRef>
              <c:f>Sheet1!$B$13:$AA$13</c:f>
              <c:numCache>
                <c:formatCode>General</c:formatCode>
                <c:ptCount val="26"/>
              </c:numCache>
            </c:numRef>
          </c:val>
          <c:smooth val="0"/>
        </c:ser>
        <c:dLbls>
          <c:showLegendKey val="0"/>
          <c:showVal val="1"/>
          <c:showCatName val="0"/>
          <c:showSerName val="0"/>
          <c:showPercent val="0"/>
          <c:showBubbleSize val="0"/>
        </c:dLbls>
        <c:marker val="1"/>
        <c:smooth val="0"/>
        <c:axId val="348309520"/>
        <c:axId val="348307560"/>
      </c:lineChart>
      <c:catAx>
        <c:axId val="348310304"/>
        <c:scaling>
          <c:orientation val="minMax"/>
        </c:scaling>
        <c:delete val="0"/>
        <c:axPos val="b"/>
        <c:numFmt formatCode="General" sourceLinked="1"/>
        <c:majorTickMark val="cross"/>
        <c:minorTickMark val="none"/>
        <c:tickLblPos val="low"/>
        <c:spPr>
          <a:ln w="4896">
            <a:solidFill>
              <a:schemeClr val="tx1"/>
            </a:solidFill>
            <a:prstDash val="solid"/>
          </a:ln>
        </c:spPr>
        <c:txPr>
          <a:bodyPr rot="-5400000" vert="horz"/>
          <a:lstStyle/>
          <a:p>
            <a:pPr>
              <a:defRPr sz="1100" b="1" i="0" u="none" strike="noStrike" baseline="0">
                <a:solidFill>
                  <a:schemeClr val="tx1"/>
                </a:solidFill>
                <a:latin typeface="Arial"/>
                <a:ea typeface="Arial"/>
                <a:cs typeface="Arial"/>
              </a:defRPr>
            </a:pPr>
            <a:endParaRPr lang="en-US"/>
          </a:p>
        </c:txPr>
        <c:crossAx val="348308344"/>
        <c:crosses val="autoZero"/>
        <c:auto val="0"/>
        <c:lblAlgn val="ctr"/>
        <c:lblOffset val="100"/>
        <c:tickLblSkip val="1"/>
        <c:tickMarkSkip val="1"/>
        <c:noMultiLvlLbl val="0"/>
      </c:catAx>
      <c:valAx>
        <c:axId val="348308344"/>
        <c:scaling>
          <c:orientation val="minMax"/>
          <c:max val="10"/>
          <c:min val="-14"/>
        </c:scaling>
        <c:delete val="0"/>
        <c:axPos val="l"/>
        <c:numFmt formatCode="General" sourceLinked="0"/>
        <c:majorTickMark val="cross"/>
        <c:minorTickMark val="none"/>
        <c:tickLblPos val="nextTo"/>
        <c:spPr>
          <a:ln w="4896">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348310304"/>
        <c:crosses val="autoZero"/>
        <c:crossBetween val="between"/>
        <c:majorUnit val="2"/>
        <c:minorUnit val="1"/>
      </c:valAx>
      <c:catAx>
        <c:axId val="348309520"/>
        <c:scaling>
          <c:orientation val="minMax"/>
        </c:scaling>
        <c:delete val="1"/>
        <c:axPos val="b"/>
        <c:numFmt formatCode="General" sourceLinked="1"/>
        <c:majorTickMark val="out"/>
        <c:minorTickMark val="none"/>
        <c:tickLblPos val="nextTo"/>
        <c:crossAx val="348307560"/>
        <c:crosses val="autoZero"/>
        <c:auto val="0"/>
        <c:lblAlgn val="ctr"/>
        <c:lblOffset val="100"/>
        <c:noMultiLvlLbl val="0"/>
      </c:catAx>
      <c:valAx>
        <c:axId val="348307560"/>
        <c:scaling>
          <c:orientation val="minMax"/>
        </c:scaling>
        <c:delete val="1"/>
        <c:axPos val="r"/>
        <c:numFmt formatCode="General" sourceLinked="1"/>
        <c:majorTickMark val="out"/>
        <c:minorTickMark val="none"/>
        <c:tickLblPos val="nextTo"/>
        <c:crossAx val="348309520"/>
        <c:crosses val="max"/>
        <c:crossBetween val="between"/>
      </c:valAx>
      <c:spPr>
        <a:noFill/>
        <a:ln w="39170">
          <a:noFill/>
        </a:ln>
      </c:spPr>
    </c:plotArea>
    <c:plotVisOnly val="1"/>
    <c:dispBlanksAs val="gap"/>
    <c:showDLblsOverMax val="0"/>
  </c:chart>
  <c:spPr>
    <a:noFill/>
    <a:ln>
      <a:noFill/>
    </a:ln>
  </c:spPr>
  <c:txPr>
    <a:bodyPr/>
    <a:lstStyle/>
    <a:p>
      <a:pPr>
        <a:defRPr sz="1542"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348307168"/>
        <c:axId val="275227576"/>
      </c:barChart>
      <c:catAx>
        <c:axId val="348307168"/>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75227576"/>
        <c:crosses val="autoZero"/>
        <c:auto val="1"/>
        <c:lblAlgn val="ctr"/>
        <c:lblOffset val="20"/>
        <c:noMultiLvlLbl val="0"/>
      </c:catAx>
      <c:valAx>
        <c:axId val="275227576"/>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48307168"/>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51801616"/>
        <c:axId val="351807496"/>
      </c:barChart>
      <c:catAx>
        <c:axId val="351801616"/>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1807496"/>
        <c:crossesAt val="0"/>
        <c:auto val="1"/>
        <c:lblAlgn val="ctr"/>
        <c:lblOffset val="20"/>
        <c:tickLblSkip val="1"/>
        <c:tickMarkSkip val="1"/>
        <c:noMultiLvlLbl val="0"/>
      </c:catAx>
      <c:valAx>
        <c:axId val="35180749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1801616"/>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7152507566576922"/>
          <c:w val="0.9280742459396751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spAutoFit/>
              </a:bodyPr>
              <a:lstStyle/>
              <a:p>
                <a:pPr>
                  <a:defRPr sz="1596" b="1" i="0" baseline="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 Q1</c:v>
                </c:pt>
              </c:strCache>
            </c:strRef>
          </c:cat>
          <c:val>
            <c:numRef>
              <c:f>Sheet1!$B$2:$K$2</c:f>
              <c:numCache>
                <c:formatCode>_(* #,##0_);_(* \(#,##0\);_(* "-"??_);_(@_)</c:formatCode>
                <c:ptCount val="10"/>
                <c:pt idx="0" formatCode="General">
                  <c:v>17</c:v>
                </c:pt>
                <c:pt idx="1">
                  <c:v>22</c:v>
                </c:pt>
                <c:pt idx="2">
                  <c:v>19</c:v>
                </c:pt>
                <c:pt idx="3">
                  <c:v>22</c:v>
                </c:pt>
                <c:pt idx="4">
                  <c:v>24</c:v>
                </c:pt>
                <c:pt idx="5">
                  <c:v>28</c:v>
                </c:pt>
                <c:pt idx="6">
                  <c:v>39</c:v>
                </c:pt>
                <c:pt idx="7">
                  <c:v>50</c:v>
                </c:pt>
                <c:pt idx="8">
                  <c:v>64</c:v>
                </c:pt>
                <c:pt idx="9">
                  <c:v>66</c:v>
                </c:pt>
              </c:numCache>
            </c:numRef>
          </c:val>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dLbl>
              <c:idx val="1"/>
              <c:numFmt formatCode="General" sourceLinked="0"/>
              <c:spPr>
                <a:noFill/>
                <a:ln w="25336">
                  <a:noFill/>
                </a:ln>
              </c:spPr>
              <c:txPr>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dLbl>
              <c:idx val="2"/>
              <c:numFmt formatCode="General" sourceLinked="0"/>
              <c:spPr>
                <a:noFill/>
                <a:ln w="25336">
                  <a:noFill/>
                </a:ln>
              </c:spPr>
              <c:txPr>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dLbl>
              <c:idx val="3"/>
              <c:numFmt formatCode="General" sourceLinked="0"/>
              <c:spPr>
                <a:noFill/>
                <a:ln w="25336">
                  <a:noFill/>
                </a:ln>
              </c:spPr>
              <c:txPr>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dLbl>
              <c:idx val="4"/>
              <c:numFmt formatCode="General" sourceLinked="0"/>
              <c:spPr>
                <a:noFill/>
                <a:ln w="25336">
                  <a:noFill/>
                </a:ln>
              </c:spPr>
              <c:txPr>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dLbl>
              <c:idx val="5"/>
              <c:numFmt formatCode="General" sourceLinked="0"/>
              <c:spPr>
                <a:noFill/>
                <a:ln w="25336">
                  <a:noFill/>
                </a:ln>
              </c:spPr>
              <c:txPr>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dLbl>
            <c:numFmt formatCode="General" sourceLinked="0"/>
            <c:spPr>
              <a:noFill/>
              <a:ln w="25336">
                <a:noFill/>
              </a:ln>
            </c:spPr>
            <c:txPr>
              <a:bodyPr wrap="square" lIns="38100" tIns="19050" rIns="38100" bIns="19050" anchor="ctr">
                <a:spAutoFit/>
              </a:bodyPr>
              <a:lstStyle/>
              <a:p>
                <a:pPr>
                  <a:defRPr sz="1596"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 Q1</c:v>
                </c:pt>
              </c:strCache>
            </c:strRef>
          </c:cat>
          <c:val>
            <c:numRef>
              <c:f>Sheet1!$B$3:$K$3</c:f>
              <c:numCache>
                <c:formatCode>_(* #,##0_);_(* \(#,##0\);_(* "-"??_);_(@_)</c:formatCode>
                <c:ptCount val="10"/>
                <c:pt idx="0" formatCode="#,##0">
                  <c:v>368</c:v>
                </c:pt>
                <c:pt idx="1">
                  <c:v>388</c:v>
                </c:pt>
                <c:pt idx="2">
                  <c:v>321</c:v>
                </c:pt>
                <c:pt idx="3">
                  <c:v>378</c:v>
                </c:pt>
                <c:pt idx="4">
                  <c:v>447</c:v>
                </c:pt>
                <c:pt idx="5">
                  <c:v>428</c:v>
                </c:pt>
                <c:pt idx="6">
                  <c:v>466</c:v>
                </c:pt>
                <c:pt idx="7">
                  <c:v>490</c:v>
                </c:pt>
                <c:pt idx="8">
                  <c:v>511</c:v>
                </c:pt>
                <c:pt idx="9">
                  <c:v>514</c:v>
                </c:pt>
              </c:numCache>
            </c:numRef>
          </c:val>
        </c:ser>
        <c:dLbls>
          <c:showLegendKey val="0"/>
          <c:showVal val="0"/>
          <c:showCatName val="0"/>
          <c:showSerName val="0"/>
          <c:showPercent val="0"/>
          <c:showBubbleSize val="0"/>
        </c:dLbls>
        <c:gapWidth val="100"/>
        <c:overlap val="100"/>
        <c:axId val="351802008"/>
        <c:axId val="35180318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596"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 Q1</c:v>
                </c:pt>
              </c:strCache>
            </c:strRef>
          </c:cat>
          <c:val>
            <c:numRef>
              <c:f>Sheet1!$B$4:$K$4</c:f>
              <c:numCache>
                <c:formatCode>#,##0</c:formatCode>
                <c:ptCount val="10"/>
                <c:pt idx="0">
                  <c:v>385</c:v>
                </c:pt>
                <c:pt idx="1">
                  <c:v>410</c:v>
                </c:pt>
                <c:pt idx="2">
                  <c:v>340</c:v>
                </c:pt>
                <c:pt idx="3">
                  <c:v>400</c:v>
                </c:pt>
                <c:pt idx="4">
                  <c:v>470</c:v>
                </c:pt>
                <c:pt idx="5">
                  <c:v>455</c:v>
                </c:pt>
                <c:pt idx="6">
                  <c:v>505</c:v>
                </c:pt>
                <c:pt idx="7">
                  <c:v>540</c:v>
                </c:pt>
                <c:pt idx="8">
                  <c:v>575</c:v>
                </c:pt>
                <c:pt idx="9" formatCode="General">
                  <c:v>580</c:v>
                </c:pt>
              </c:numCache>
            </c:numRef>
          </c:val>
          <c:smooth val="0"/>
        </c:ser>
        <c:dLbls>
          <c:showLegendKey val="0"/>
          <c:showVal val="0"/>
          <c:showCatName val="0"/>
          <c:showSerName val="0"/>
          <c:showPercent val="0"/>
          <c:showBubbleSize val="0"/>
        </c:dLbls>
        <c:marker val="1"/>
        <c:smooth val="0"/>
        <c:axId val="351802008"/>
        <c:axId val="351803184"/>
      </c:lineChart>
      <c:catAx>
        <c:axId val="351802008"/>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3184"/>
        <c:crosses val="autoZero"/>
        <c:auto val="1"/>
        <c:lblAlgn val="ctr"/>
        <c:lblOffset val="20"/>
        <c:noMultiLvlLbl val="0"/>
      </c:catAx>
      <c:valAx>
        <c:axId val="35180318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2008"/>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a:noFill/>
              </a:ln>
              <a:effectLst/>
            </c:spPr>
            <c:txPr>
              <a:bodyPr wrap="square" lIns="38100" tIns="19050" rIns="38100" bIns="19050" anchor="ctr">
                <a:spAutoFit/>
              </a:bodyPr>
              <a:lstStyle/>
              <a:p>
                <a:pPr>
                  <a:defRPr sz="1596"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4.4155844155844157E-2</c:v>
                </c:pt>
                <c:pt idx="1">
                  <c:v>5.3658536585365853E-2</c:v>
                </c:pt>
                <c:pt idx="2">
                  <c:v>5.5882352941176473E-2</c:v>
                </c:pt>
                <c:pt idx="3">
                  <c:v>5.5E-2</c:v>
                </c:pt>
                <c:pt idx="4">
                  <c:v>5.106382978723404E-2</c:v>
                </c:pt>
                <c:pt idx="5">
                  <c:v>6.1538461538461542E-2</c:v>
                </c:pt>
                <c:pt idx="6">
                  <c:v>7.7227722772277227E-2</c:v>
                </c:pt>
                <c:pt idx="7">
                  <c:v>9.2592592592592587E-2</c:v>
                </c:pt>
                <c:pt idx="8">
                  <c:v>0.11130434782608696</c:v>
                </c:pt>
              </c:numCache>
            </c:numRef>
          </c:val>
        </c:ser>
        <c:dLbls>
          <c:showLegendKey val="0"/>
          <c:showVal val="0"/>
          <c:showCatName val="0"/>
          <c:showSerName val="0"/>
          <c:showPercent val="0"/>
          <c:showBubbleSize val="0"/>
        </c:dLbls>
        <c:gapWidth val="100"/>
        <c:axId val="351803576"/>
        <c:axId val="351805536"/>
      </c:barChart>
      <c:catAx>
        <c:axId val="35180357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5536"/>
        <c:crosses val="autoZero"/>
        <c:auto val="1"/>
        <c:lblAlgn val="ctr"/>
        <c:lblOffset val="20"/>
        <c:noMultiLvlLbl val="0"/>
      </c:catAx>
      <c:valAx>
        <c:axId val="351805536"/>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3576"/>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spAutoFit/>
              </a:bodyPr>
              <a:lstStyle/>
              <a:p>
                <a:pPr>
                  <a:defRPr sz="1400"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Sheet1!$B$1:$I$1</c:f>
              <c:numCache>
                <c:formatCode>General</c:formatCode>
                <c:ptCount val="8"/>
                <c:pt idx="0">
                  <c:v>2007</c:v>
                </c:pt>
                <c:pt idx="1">
                  <c:v>2008</c:v>
                </c:pt>
                <c:pt idx="2">
                  <c:v>2009</c:v>
                </c:pt>
                <c:pt idx="3">
                  <c:v>2010</c:v>
                </c:pt>
                <c:pt idx="4">
                  <c:v>2011</c:v>
                </c:pt>
                <c:pt idx="5">
                  <c:v>2012</c:v>
                </c:pt>
                <c:pt idx="6">
                  <c:v>2013</c:v>
                </c:pt>
                <c:pt idx="7">
                  <c:v>2014</c:v>
                </c:pt>
              </c:numCache>
            </c:numRef>
          </c:cat>
          <c:val>
            <c:numRef>
              <c:f>Sheet1!$B$2:$I$2</c:f>
              <c:numCache>
                <c:formatCode>0%</c:formatCode>
                <c:ptCount val="8"/>
                <c:pt idx="0">
                  <c:v>0.29411764705882359</c:v>
                </c:pt>
                <c:pt idx="1">
                  <c:v>-0.13636363636363635</c:v>
                </c:pt>
                <c:pt idx="2">
                  <c:v>0.15789473684210531</c:v>
                </c:pt>
                <c:pt idx="3">
                  <c:v>9.0909090909090828E-2</c:v>
                </c:pt>
                <c:pt idx="4">
                  <c:v>0.16666666666666674</c:v>
                </c:pt>
                <c:pt idx="5">
                  <c:v>0.39285714285714279</c:v>
                </c:pt>
                <c:pt idx="6">
                  <c:v>0.28205128205128216</c:v>
                </c:pt>
                <c:pt idx="7">
                  <c:v>0.28000000000000003</c:v>
                </c:pt>
              </c:numCache>
            </c:numRef>
          </c:val>
        </c:ser>
        <c:ser>
          <c:idx val="0"/>
          <c:order val="1"/>
          <c:tx>
            <c:strRef>
              <c:f>Sheet1!$A$3</c:f>
              <c:strCache>
                <c:ptCount val="1"/>
                <c:pt idx="0">
                  <c:v>Traditional Capital</c:v>
                </c:pt>
              </c:strCache>
            </c:strRef>
          </c:tx>
          <c:spPr>
            <a:solidFill>
              <a:schemeClr val="accent1"/>
            </a:solidFill>
            <a:ln w="25336">
              <a:noFill/>
            </a:ln>
          </c:spPr>
          <c:invertIfNegative val="0"/>
          <c:dLbls>
            <c:dLbl>
              <c:idx val="0"/>
              <c:spPr>
                <a:noFill/>
                <a:ln w="25336">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1"/>
              <c:spPr>
                <a:noFill/>
                <a:ln w="25336">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2"/>
              <c:spPr>
                <a:noFill/>
                <a:ln w="25336">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
              <c:spPr>
                <a:noFill/>
                <a:ln w="25336">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4"/>
              <c:spPr>
                <a:noFill/>
                <a:ln w="25336">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5"/>
              <c:spPr>
                <a:noFill/>
                <a:ln w="25336">
                  <a:noFill/>
                </a:ln>
              </c:spPr>
              <c:txPr>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spPr>
              <a:noFill/>
              <a:ln w="2533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8"/>
                <c:pt idx="0">
                  <c:v>2007</c:v>
                </c:pt>
                <c:pt idx="1">
                  <c:v>2008</c:v>
                </c:pt>
                <c:pt idx="2">
                  <c:v>2009</c:v>
                </c:pt>
                <c:pt idx="3">
                  <c:v>2010</c:v>
                </c:pt>
                <c:pt idx="4">
                  <c:v>2011</c:v>
                </c:pt>
                <c:pt idx="5">
                  <c:v>2012</c:v>
                </c:pt>
                <c:pt idx="6">
                  <c:v>2013</c:v>
                </c:pt>
                <c:pt idx="7">
                  <c:v>2014</c:v>
                </c:pt>
              </c:numCache>
            </c:numRef>
          </c:cat>
          <c:val>
            <c:numRef>
              <c:f>Sheet1!$B$3:$I$3</c:f>
              <c:numCache>
                <c:formatCode>0%</c:formatCode>
                <c:ptCount val="8"/>
                <c:pt idx="0">
                  <c:v>5.4347826086956541E-2</c:v>
                </c:pt>
                <c:pt idx="1">
                  <c:v>-0.17268041237113407</c:v>
                </c:pt>
                <c:pt idx="2">
                  <c:v>0.17757009345794383</c:v>
                </c:pt>
                <c:pt idx="3">
                  <c:v>0.18253968253968256</c:v>
                </c:pt>
                <c:pt idx="4">
                  <c:v>-4.2505592841163287E-2</c:v>
                </c:pt>
                <c:pt idx="5">
                  <c:v>8.8785046728971917E-2</c:v>
                </c:pt>
                <c:pt idx="6">
                  <c:v>5.1502145922746712E-2</c:v>
                </c:pt>
                <c:pt idx="7">
                  <c:v>4.2857142857142927E-2</c:v>
                </c:pt>
              </c:numCache>
            </c:numRef>
          </c:val>
        </c:ser>
        <c:dLbls>
          <c:showLegendKey val="0"/>
          <c:showVal val="0"/>
          <c:showCatName val="0"/>
          <c:showSerName val="0"/>
          <c:showPercent val="0"/>
          <c:showBubbleSize val="0"/>
        </c:dLbls>
        <c:gapWidth val="100"/>
        <c:axId val="351800832"/>
        <c:axId val="351804360"/>
      </c:barChart>
      <c:catAx>
        <c:axId val="351800832"/>
        <c:scaling>
          <c:orientation val="minMax"/>
        </c:scaling>
        <c:delete val="0"/>
        <c:axPos val="b"/>
        <c:numFmt formatCode="General" sourceLinked="1"/>
        <c:majorTickMark val="out"/>
        <c:minorTickMark val="none"/>
        <c:tickLblPos val="low"/>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4360"/>
        <c:crosses val="autoZero"/>
        <c:auto val="1"/>
        <c:lblAlgn val="ctr"/>
        <c:lblOffset val="20"/>
        <c:noMultiLvlLbl val="0"/>
      </c:catAx>
      <c:valAx>
        <c:axId val="351804360"/>
        <c:scaling>
          <c:orientation val="minMax"/>
          <c:max val="0.4"/>
          <c:min val="-0.2"/>
        </c:scaling>
        <c:delete val="0"/>
        <c:axPos val="l"/>
        <c:numFmt formatCode="0%" sourceLinked="1"/>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0832"/>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42314063706007E-2"/>
          <c:y val="0.16242727430109902"/>
          <c:w val="0.92807424593967514"/>
          <c:h val="0.67215416116958082"/>
        </c:manualLayout>
      </c:layout>
      <c:lineChart>
        <c:grouping val="standard"/>
        <c:varyColors val="0"/>
        <c:ser>
          <c:idx val="1"/>
          <c:order val="0"/>
          <c:tx>
            <c:strRef>
              <c:f>Sheet1!$A$2</c:f>
              <c:strCache>
                <c:ptCount val="1"/>
                <c:pt idx="0">
                  <c:v>Cat Bonds</c:v>
                </c:pt>
              </c:strCache>
            </c:strRef>
          </c:tx>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Sheet1!$B$2:$O$2</c:f>
              <c:numCache>
                <c:formatCode>0.00</c:formatCode>
                <c:ptCount val="14"/>
                <c:pt idx="0">
                  <c:v>2.9</c:v>
                </c:pt>
                <c:pt idx="1">
                  <c:v>4.4400000000000004</c:v>
                </c:pt>
                <c:pt idx="2">
                  <c:v>4.3899999999999997</c:v>
                </c:pt>
                <c:pt idx="3">
                  <c:v>5.55</c:v>
                </c:pt>
                <c:pt idx="4">
                  <c:v>9.5500000000000007</c:v>
                </c:pt>
                <c:pt idx="5">
                  <c:v>16.05</c:v>
                </c:pt>
                <c:pt idx="6">
                  <c:v>14.38</c:v>
                </c:pt>
                <c:pt idx="7">
                  <c:v>14.57</c:v>
                </c:pt>
                <c:pt idx="8">
                  <c:v>13.75</c:v>
                </c:pt>
                <c:pt idx="9">
                  <c:v>13.95</c:v>
                </c:pt>
                <c:pt idx="10">
                  <c:v>16.54</c:v>
                </c:pt>
                <c:pt idx="11">
                  <c:v>20.3</c:v>
                </c:pt>
                <c:pt idx="12">
                  <c:v>22.4</c:v>
                </c:pt>
                <c:pt idx="13">
                  <c:v>22.1</c:v>
                </c:pt>
              </c:numCache>
            </c:numRef>
          </c:val>
          <c:smooth val="0"/>
        </c:ser>
        <c:ser>
          <c:idx val="0"/>
          <c:order val="1"/>
          <c:tx>
            <c:strRef>
              <c:f>Sheet1!$A$3</c:f>
              <c:strCache>
                <c:ptCount val="1"/>
                <c:pt idx="0">
                  <c:v>Sidecars</c:v>
                </c:pt>
              </c:strCache>
            </c:strRef>
          </c:tx>
          <c:marker>
            <c:symbol val="diamond"/>
            <c:size val="8"/>
            <c:spPr>
              <a:ln w="15875"/>
            </c:spPr>
          </c:marker>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Sheet1!$B$3:$O$3</c:f>
              <c:numCache>
                <c:formatCode>0.00</c:formatCode>
                <c:ptCount val="14"/>
                <c:pt idx="0">
                  <c:v>1.5</c:v>
                </c:pt>
                <c:pt idx="1">
                  <c:v>1.8</c:v>
                </c:pt>
                <c:pt idx="2">
                  <c:v>2</c:v>
                </c:pt>
                <c:pt idx="3">
                  <c:v>1.5</c:v>
                </c:pt>
                <c:pt idx="4">
                  <c:v>6</c:v>
                </c:pt>
                <c:pt idx="5">
                  <c:v>3</c:v>
                </c:pt>
                <c:pt idx="6">
                  <c:v>2</c:v>
                </c:pt>
                <c:pt idx="7">
                  <c:v>3</c:v>
                </c:pt>
                <c:pt idx="8">
                  <c:v>2.5</c:v>
                </c:pt>
                <c:pt idx="9">
                  <c:v>2.2000000000000002</c:v>
                </c:pt>
                <c:pt idx="10">
                  <c:v>3</c:v>
                </c:pt>
                <c:pt idx="11">
                  <c:v>4.1500000000000004</c:v>
                </c:pt>
                <c:pt idx="12">
                  <c:v>6.2</c:v>
                </c:pt>
                <c:pt idx="13">
                  <c:v>7.6</c:v>
                </c:pt>
              </c:numCache>
            </c:numRef>
          </c:val>
          <c:smooth val="0"/>
        </c:ser>
        <c:ser>
          <c:idx val="2"/>
          <c:order val="2"/>
          <c:tx>
            <c:strRef>
              <c:f>Sheet1!$A$4</c:f>
              <c:strCache>
                <c:ptCount val="1"/>
                <c:pt idx="0">
                  <c:v>ILWs</c:v>
                </c:pt>
              </c:strCache>
            </c:strRef>
          </c:tx>
          <c:spPr>
            <a:ln>
              <a:solidFill>
                <a:srgbClr val="00B050"/>
              </a:solidFill>
            </a:ln>
            <a:effectLst/>
          </c:spPr>
          <c:marker>
            <c:symbol val="triangle"/>
            <c:size val="7"/>
            <c:spPr>
              <a:noFill/>
              <a:ln>
                <a:solidFill>
                  <a:srgbClr val="00B050"/>
                </a:solidFill>
              </a:ln>
              <a:effectLst/>
            </c:spPr>
          </c:marker>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Sheet1!$B$4:$O$4</c:f>
              <c:numCache>
                <c:formatCode>0.00</c:formatCode>
                <c:ptCount val="14"/>
                <c:pt idx="0">
                  <c:v>0.6</c:v>
                </c:pt>
                <c:pt idx="1">
                  <c:v>0.8</c:v>
                </c:pt>
                <c:pt idx="2">
                  <c:v>1.5</c:v>
                </c:pt>
                <c:pt idx="3">
                  <c:v>2.5</c:v>
                </c:pt>
                <c:pt idx="4">
                  <c:v>1</c:v>
                </c:pt>
                <c:pt idx="5">
                  <c:v>2</c:v>
                </c:pt>
                <c:pt idx="6">
                  <c:v>1</c:v>
                </c:pt>
                <c:pt idx="7">
                  <c:v>2</c:v>
                </c:pt>
                <c:pt idx="8">
                  <c:v>1</c:v>
                </c:pt>
                <c:pt idx="9">
                  <c:v>1</c:v>
                </c:pt>
                <c:pt idx="10">
                  <c:v>2</c:v>
                </c:pt>
                <c:pt idx="11">
                  <c:v>1.8</c:v>
                </c:pt>
                <c:pt idx="12">
                  <c:v>3.5</c:v>
                </c:pt>
                <c:pt idx="13">
                  <c:v>3.5999999999999961</c:v>
                </c:pt>
              </c:numCache>
            </c:numRef>
          </c:val>
          <c:smooth val="0"/>
        </c:ser>
        <c:ser>
          <c:idx val="3"/>
          <c:order val="3"/>
          <c:tx>
            <c:strRef>
              <c:f>Sheet1!$A$5</c:f>
              <c:strCache>
                <c:ptCount val="1"/>
                <c:pt idx="0">
                  <c:v>Collateralized Re</c:v>
                </c:pt>
              </c:strCache>
            </c:strRef>
          </c:tx>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Sheet1!$B$5:$O$5</c:f>
              <c:numCache>
                <c:formatCode>0.00</c:formatCode>
                <c:ptCount val="14"/>
                <c:pt idx="0">
                  <c:v>0.4</c:v>
                </c:pt>
                <c:pt idx="1">
                  <c:v>0.4</c:v>
                </c:pt>
                <c:pt idx="2">
                  <c:v>0.5</c:v>
                </c:pt>
                <c:pt idx="3">
                  <c:v>1</c:v>
                </c:pt>
                <c:pt idx="4">
                  <c:v>0.5</c:v>
                </c:pt>
                <c:pt idx="5">
                  <c:v>0.8</c:v>
                </c:pt>
                <c:pt idx="6">
                  <c:v>1.5</c:v>
                </c:pt>
                <c:pt idx="7">
                  <c:v>2.7</c:v>
                </c:pt>
                <c:pt idx="8">
                  <c:v>6.3</c:v>
                </c:pt>
                <c:pt idx="9">
                  <c:v>10.4</c:v>
                </c:pt>
                <c:pt idx="10">
                  <c:v>22.5</c:v>
                </c:pt>
                <c:pt idx="11">
                  <c:v>23.4</c:v>
                </c:pt>
                <c:pt idx="12">
                  <c:v>26.5</c:v>
                </c:pt>
                <c:pt idx="13">
                  <c:v>32.700000000000003</c:v>
                </c:pt>
              </c:numCache>
            </c:numRef>
          </c:val>
          <c:smooth val="0"/>
        </c:ser>
        <c:dLbls>
          <c:showLegendKey val="0"/>
          <c:showVal val="0"/>
          <c:showCatName val="0"/>
          <c:showSerName val="0"/>
          <c:showPercent val="0"/>
          <c:showBubbleSize val="0"/>
        </c:dLbls>
        <c:marker val="1"/>
        <c:smooth val="0"/>
        <c:axId val="351805144"/>
        <c:axId val="351807104"/>
      </c:lineChart>
      <c:catAx>
        <c:axId val="351805144"/>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7104"/>
        <c:crosses val="autoZero"/>
        <c:auto val="1"/>
        <c:lblAlgn val="ctr"/>
        <c:lblOffset val="20"/>
        <c:noMultiLvlLbl val="0"/>
      </c:catAx>
      <c:valAx>
        <c:axId val="35180710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1805144"/>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0.66128</cdr:x>
      <cdr:y>0</cdr:y>
    </cdr:from>
    <cdr:to>
      <cdr:x>1</cdr:x>
      <cdr:y>0.11833</cdr:y>
    </cdr:to>
    <cdr:sp macro="" textlink="">
      <cdr:nvSpPr>
        <cdr:cNvPr id="2" name="TextBox 1"/>
        <cdr:cNvSpPr txBox="1">
          <a:spLocks xmlns:a="http://schemas.openxmlformats.org/drawingml/2006/main" noChangeArrowheads="1"/>
        </cdr:cNvSpPr>
      </cdr:nvSpPr>
      <cdr:spPr bwMode="auto">
        <a:xfrm xmlns:a="http://schemas.openxmlformats.org/drawingml/2006/main">
          <a:off x="5697181" y="-1066800"/>
          <a:ext cx="2918181" cy="5847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lnSpc>
              <a:spcPct val="100000"/>
            </a:lnSpc>
            <a:spcBef>
              <a:spcPct val="0"/>
            </a:spcBef>
            <a:buClrTx/>
            <a:buFontTx/>
            <a:buNone/>
          </a:pPr>
          <a:r>
            <a:rPr lang="en-US" altLang="en-US" sz="1600" b="1" dirty="0" smtClean="0">
              <a:solidFill>
                <a:schemeClr val="accent1"/>
              </a:solidFill>
              <a:cs typeface="Arial" panose="020B0604020202020204" pitchFamily="34" charset="0"/>
            </a:rPr>
            <a:t>Non-cat Paid Frequency Per 100 House-Years</a:t>
          </a:r>
          <a:endParaRPr lang="en-US" altLang="en-US" sz="1600" b="1" dirty="0">
            <a:solidFill>
              <a:schemeClr val="accent1"/>
            </a:solidFill>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0.00963</cdr:x>
      <cdr:y>0.01778</cdr:y>
    </cdr:from>
    <cdr:to>
      <cdr:x>0.32277</cdr:x>
      <cdr:y>0.12282</cdr:y>
    </cdr:to>
    <cdr:sp macro="" textlink="">
      <cdr:nvSpPr>
        <cdr:cNvPr id="3" name="TextBox 2"/>
        <cdr:cNvSpPr txBox="1"/>
      </cdr:nvSpPr>
      <cdr:spPr>
        <a:xfrm xmlns:a="http://schemas.openxmlformats.org/drawingml/2006/main">
          <a:off x="78904" y="74460"/>
          <a:ext cx="2566086"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accent1"/>
              </a:solidFill>
              <a:latin typeface="Arial" panose="020B0604020202020204" pitchFamily="34" charset="0"/>
              <a:cs typeface="Arial" panose="020B0604020202020204" pitchFamily="34" charset="0"/>
            </a:rPr>
            <a:t>(% </a:t>
          </a:r>
          <a:r>
            <a:rPr lang="en-US" sz="1800" b="1" dirty="0" err="1" smtClean="0">
              <a:solidFill>
                <a:schemeClr val="accent1"/>
              </a:solidFill>
              <a:latin typeface="Arial" panose="020B0604020202020204" pitchFamily="34" charset="0"/>
              <a:cs typeface="Arial" panose="020B0604020202020204" pitchFamily="34" charset="0"/>
            </a:rPr>
            <a:t>Chg</a:t>
          </a:r>
          <a:r>
            <a:rPr lang="en-US" sz="1800" b="1" dirty="0" smtClean="0">
              <a:solidFill>
                <a:schemeClr val="accent1"/>
              </a:solidFill>
              <a:latin typeface="Arial" panose="020B0604020202020204" pitchFamily="34" charset="0"/>
              <a:cs typeface="Arial" panose="020B0604020202020204" pitchFamily="34" charset="0"/>
            </a:rPr>
            <a:t> from Prior </a:t>
          </a:r>
          <a:r>
            <a:rPr lang="en-US" sz="1800" b="1" dirty="0" err="1" smtClean="0">
              <a:solidFill>
                <a:schemeClr val="accent1"/>
              </a:solidFill>
              <a:latin typeface="Arial" panose="020B0604020202020204" pitchFamily="34" charset="0"/>
              <a:cs typeface="Arial" panose="020B0604020202020204" pitchFamily="34" charset="0"/>
            </a:rPr>
            <a:t>Yr</a:t>
          </a:r>
          <a:r>
            <a:rPr lang="en-US" sz="1800" b="1" dirty="0" smtClean="0">
              <a:solidFill>
                <a:schemeClr val="accent1"/>
              </a:solidFill>
              <a:latin typeface="Arial" panose="020B0604020202020204" pitchFamily="34" charset="0"/>
              <a:cs typeface="Arial" panose="020B0604020202020204" pitchFamily="34" charset="0"/>
            </a:rPr>
            <a:t>)</a:t>
          </a:r>
          <a:endParaRPr lang="en-US" sz="18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cdr:y>
    </cdr:from>
    <cdr:to>
      <cdr:x>0.36442</cdr:x>
      <cdr:y>0.12282</cdr:y>
    </cdr:to>
    <cdr:sp macro="" textlink="">
      <cdr:nvSpPr>
        <cdr:cNvPr id="3" name="TextBox 2"/>
        <cdr:cNvSpPr txBox="1"/>
      </cdr:nvSpPr>
      <cdr:spPr>
        <a:xfrm xmlns:a="http://schemas.openxmlformats.org/drawingml/2006/main">
          <a:off x="482584" y="0"/>
          <a:ext cx="2503719"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accent1"/>
              </a:solidFill>
              <a:latin typeface="Arial" panose="020B0604020202020204" pitchFamily="34" charset="0"/>
              <a:cs typeface="Arial" panose="020B0604020202020204" pitchFamily="34" charset="0"/>
            </a:rPr>
            <a:t>(% </a:t>
          </a:r>
          <a:r>
            <a:rPr lang="en-US" sz="1800" b="1" dirty="0" err="1" smtClean="0">
              <a:solidFill>
                <a:schemeClr val="accent1"/>
              </a:solidFill>
              <a:latin typeface="Arial" panose="020B0604020202020204" pitchFamily="34" charset="0"/>
              <a:cs typeface="Arial" panose="020B0604020202020204" pitchFamily="34" charset="0"/>
            </a:rPr>
            <a:t>Chg</a:t>
          </a:r>
          <a:r>
            <a:rPr lang="en-US" sz="1800" b="1" dirty="0" smtClean="0">
              <a:solidFill>
                <a:schemeClr val="accent1"/>
              </a:solidFill>
              <a:latin typeface="Arial" panose="020B0604020202020204" pitchFamily="34" charset="0"/>
              <a:cs typeface="Arial" panose="020B0604020202020204" pitchFamily="34" charset="0"/>
            </a:rPr>
            <a:t> Over Period)</a:t>
          </a:r>
          <a:endParaRPr lang="en-US" sz="18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accent1"/>
              </a:solidFill>
              <a:latin typeface="Arial" panose="020B0604020202020204" pitchFamily="34" charset="0"/>
              <a:cs typeface="Arial" panose="020B0604020202020204" pitchFamily="34" charset="0"/>
            </a:rPr>
            <a:t>(Billions of USD)</a:t>
          </a:r>
          <a:endParaRPr lang="en-US" sz="18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0.36442</cdr:x>
      <cdr:y>0.12282</cdr:y>
    </cdr:to>
    <cdr:sp macro="" textlink="">
      <cdr:nvSpPr>
        <cdr:cNvPr id="3" name="TextBox 2"/>
        <cdr:cNvSpPr txBox="1"/>
      </cdr:nvSpPr>
      <cdr:spPr>
        <a:xfrm xmlns:a="http://schemas.openxmlformats.org/drawingml/2006/main">
          <a:off x="482583" y="74460"/>
          <a:ext cx="25037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Arial" panose="020B0604020202020204" pitchFamily="34" charset="0"/>
              <a:cs typeface="Arial" panose="020B0604020202020204" pitchFamily="34" charset="0"/>
            </a:rPr>
            <a:t>(Change from Previous Year)</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0.71092</cdr:x>
      <cdr:y>0.6229</cdr:y>
    </cdr:from>
    <cdr:to>
      <cdr:x>0.9689</cdr:x>
      <cdr:y>0.84874</cdr:y>
    </cdr:to>
    <cdr:sp macro="" textlink="">
      <cdr:nvSpPr>
        <cdr:cNvPr id="4" name="AutoShape 14"/>
        <cdr:cNvSpPr>
          <a:spLocks xmlns:a="http://schemas.openxmlformats.org/drawingml/2006/main" noChangeArrowheads="1"/>
        </cdr:cNvSpPr>
      </cdr:nvSpPr>
      <cdr:spPr bwMode="blackWhite">
        <a:xfrm xmlns:a="http://schemas.openxmlformats.org/drawingml/2006/main">
          <a:off x="5825758" y="2608592"/>
          <a:ext cx="2114034" cy="945784"/>
        </a:xfrm>
        <a:prstGeom xmlns:a="http://schemas.openxmlformats.org/drawingml/2006/main" prst="wedgeRectCallout">
          <a:avLst>
            <a:gd name="adj1" fmla="val -82104"/>
            <a:gd name="adj2" fmla="val -3851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drove traditional capital slightly lower.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0.15384</cdr:x>
      <cdr:y>0.17462</cdr:y>
    </cdr:from>
    <cdr:to>
      <cdr:x>0.29617</cdr:x>
      <cdr:y>0.46479</cdr:y>
    </cdr:to>
    <cdr:sp macro="" textlink="">
      <cdr:nvSpPr>
        <cdr:cNvPr id="5" name="AutoShape 14"/>
        <cdr:cNvSpPr>
          <a:spLocks xmlns:a="http://schemas.openxmlformats.org/drawingml/2006/main" noChangeArrowheads="1"/>
        </cdr:cNvSpPr>
      </cdr:nvSpPr>
      <cdr:spPr bwMode="blackWhite">
        <a:xfrm xmlns:a="http://schemas.openxmlformats.org/drawingml/2006/main">
          <a:off x="1260678" y="731277"/>
          <a:ext cx="1166370" cy="1215178"/>
        </a:xfrm>
        <a:prstGeom xmlns:a="http://schemas.openxmlformats.org/drawingml/2006/main" prst="wedgeRectCallout">
          <a:avLst>
            <a:gd name="adj1" fmla="val 11086"/>
            <a:gd name="adj2" fmla="val 101660"/>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Economic meltdown depleted all forms of capital.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0.38219</cdr:x>
      <cdr:y>0.02199</cdr:y>
    </cdr:from>
    <cdr:to>
      <cdr:x>0.64017</cdr:x>
      <cdr:y>0.28617</cdr:y>
    </cdr:to>
    <cdr:sp macro="" textlink="">
      <cdr:nvSpPr>
        <cdr:cNvPr id="6" name="AutoShape 14"/>
        <cdr:cNvSpPr>
          <a:spLocks xmlns:a="http://schemas.openxmlformats.org/drawingml/2006/main" noChangeArrowheads="1"/>
        </cdr:cNvSpPr>
      </cdr:nvSpPr>
      <cdr:spPr bwMode="blackWhite">
        <a:xfrm xmlns:a="http://schemas.openxmlformats.org/drawingml/2006/main">
          <a:off x="3131924" y="92085"/>
          <a:ext cx="2114034" cy="1106347"/>
        </a:xfrm>
        <a:prstGeom xmlns:a="http://schemas.openxmlformats.org/drawingml/2006/main" prst="wedgeRectCallout">
          <a:avLst>
            <a:gd name="adj1" fmla="val -19953"/>
            <a:gd name="adj2" fmla="val 48780"/>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2009-10: Low cat losses, recovering markets fueled traditional capital growth. </a:t>
          </a:r>
          <a:endParaRPr lang="en-US" sz="1600" b="1" dirty="0">
            <a:solidFill>
              <a:srgbClr val="FFFFFF"/>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0.01778</cdr:y>
    </cdr:from>
    <cdr:to>
      <cdr:x>0.31693</cdr:x>
      <cdr:y>0.12282</cdr:y>
    </cdr:to>
    <cdr:sp macro="" textlink="">
      <cdr:nvSpPr>
        <cdr:cNvPr id="3" name="TextBox 2"/>
        <cdr:cNvSpPr txBox="1"/>
      </cdr:nvSpPr>
      <cdr:spPr>
        <a:xfrm xmlns:a="http://schemas.openxmlformats.org/drawingml/2006/main">
          <a:off x="482600" y="74469"/>
          <a:ext cx="2114550" cy="43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accent1"/>
              </a:solidFill>
              <a:latin typeface="Arial" panose="020B0604020202020204" pitchFamily="34" charset="0"/>
              <a:cs typeface="Arial" panose="020B0604020202020204" pitchFamily="34" charset="0"/>
            </a:rPr>
            <a:t>(Billions of USD)</a:t>
          </a:r>
          <a:endParaRPr lang="en-US" sz="18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0.00759</cdr:y>
    </cdr:from>
    <cdr:to>
      <cdr:x>0.366</cdr:x>
      <cdr:y>0.11263</cdr:y>
    </cdr:to>
    <cdr:sp macro="" textlink="">
      <cdr:nvSpPr>
        <cdr:cNvPr id="3" name="TextBox 2"/>
        <cdr:cNvSpPr txBox="1"/>
      </cdr:nvSpPr>
      <cdr:spPr>
        <a:xfrm xmlns:a="http://schemas.openxmlformats.org/drawingml/2006/main">
          <a:off x="0" y="31786"/>
          <a:ext cx="2999218"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accent1"/>
              </a:solidFill>
              <a:latin typeface="Arial" panose="020B0604020202020204" pitchFamily="34" charset="0"/>
              <a:cs typeface="Arial" panose="020B0604020202020204" pitchFamily="34" charset="0"/>
            </a:rPr>
            <a:t>(Change from Previous Year)</a:t>
          </a:r>
          <a:endParaRPr lang="en-US" sz="1600" b="1" dirty="0">
            <a:solidFill>
              <a:schemeClr val="accent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0.52013</cdr:x>
      <cdr:y>0.21179</cdr:y>
    </cdr:from>
    <cdr:to>
      <cdr:x>0.77811</cdr:x>
      <cdr:y>0.34875</cdr:y>
    </cdr:to>
    <cdr:sp macro="" textlink="">
      <cdr:nvSpPr>
        <cdr:cNvPr id="4" name="AutoShape 14"/>
        <cdr:cNvSpPr>
          <a:spLocks xmlns:a="http://schemas.openxmlformats.org/drawingml/2006/main" noChangeArrowheads="1"/>
        </cdr:cNvSpPr>
      </cdr:nvSpPr>
      <cdr:spPr bwMode="blackWhite">
        <a:xfrm xmlns:a="http://schemas.openxmlformats.org/drawingml/2006/main">
          <a:off x="4262304" y="886957"/>
          <a:ext cx="2114062" cy="573565"/>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0.19596</cdr:x>
      <cdr:y>0.23195</cdr:y>
    </cdr:from>
    <cdr:to>
      <cdr:x>0.4589</cdr:x>
      <cdr:y>0.48571</cdr:y>
    </cdr:to>
    <cdr:sp macro="" textlink="">
      <cdr:nvSpPr>
        <cdr:cNvPr id="5" name="AutoShape 14"/>
        <cdr:cNvSpPr>
          <a:spLocks xmlns:a="http://schemas.openxmlformats.org/drawingml/2006/main" noChangeArrowheads="1"/>
        </cdr:cNvSpPr>
      </cdr:nvSpPr>
      <cdr:spPr bwMode="blackWhite">
        <a:xfrm xmlns:a="http://schemas.openxmlformats.org/drawingml/2006/main">
          <a:off x="1605822" y="971356"/>
          <a:ext cx="2154708" cy="1062703"/>
        </a:xfrm>
        <a:prstGeom xmlns:a="http://schemas.openxmlformats.org/drawingml/2006/main" prst="wedgeRectCallout">
          <a:avLst>
            <a:gd name="adj1" fmla="val -77995"/>
            <a:gd name="adj2" fmla="val -3394"/>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81" y="87777"/>
          <a:ext cx="2114062" cy="718463"/>
        </a:xfrm>
        <a:prstGeom xmlns:a="http://schemas.openxmlformats.org/drawingml/2006/main" prst="wedgeRectCallout">
          <a:avLst>
            <a:gd name="adj1" fmla="val -88146"/>
            <a:gd name="adj2" fmla="val 34666"/>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0.5</cdr:x>
      <cdr:y>0.50125</cdr:y>
    </cdr:from>
    <cdr:to>
      <cdr:x>0.51375</cdr:x>
      <cdr:y>0.5495</cdr:y>
    </cdr:to>
    <cdr:sp macro="" textlink="">
      <cdr:nvSpPr>
        <cdr:cNvPr id="1025" name="Text Box 1"/>
        <cdr:cNvSpPr txBox="1">
          <a:spLocks xmlns:a="http://schemas.openxmlformats.org/drawingml/2006/main" noChangeArrowheads="1"/>
        </cdr:cNvSpPr>
      </cdr:nvSpPr>
      <cdr:spPr bwMode="auto">
        <a:xfrm xmlns:a="http://schemas.openxmlformats.org/drawingml/2006/main">
          <a:off x="4162425" y="1785628"/>
          <a:ext cx="114467" cy="17188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800" b="1" i="0" u="none" strike="noStrike" baseline="0">
              <a:solidFill>
                <a:srgbClr val="000000"/>
              </a:solidFill>
              <a:latin typeface="Calibri"/>
            </a:rPr>
            <a:t>1</a:t>
          </a:r>
        </a:p>
      </cdr:txBody>
    </cdr:sp>
  </cdr:relSizeAnchor>
</c:userShapes>
</file>

<file path=ppt/drawings/drawing8.xml><?xml version="1.0" encoding="utf-8"?>
<c:userShapes xmlns:c="http://schemas.openxmlformats.org/drawingml/2006/chart">
  <cdr:relSizeAnchor xmlns:cdr="http://schemas.openxmlformats.org/drawingml/2006/chartDrawing">
    <cdr:from>
      <cdr:x>0.33397</cdr:x>
      <cdr:y>0.53432</cdr:y>
    </cdr:from>
    <cdr:to>
      <cdr:x>0.74349</cdr:x>
      <cdr:y>0.60699</cdr:y>
    </cdr:to>
    <cdr:sp macro="" textlink="">
      <cdr:nvSpPr>
        <cdr:cNvPr id="3" name="Left-Right Arrow Callout 2"/>
        <cdr:cNvSpPr/>
      </cdr:nvSpPr>
      <cdr:spPr>
        <a:xfrm xmlns:a="http://schemas.openxmlformats.org/drawingml/2006/main">
          <a:off x="2722996" y="2173172"/>
          <a:ext cx="3338945" cy="295565"/>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0.48634</cdr:x>
      <cdr:y>0.35487</cdr:y>
    </cdr:from>
    <cdr:to>
      <cdr:x>0.93607</cdr:x>
      <cdr:y>0.42754</cdr:y>
    </cdr:to>
    <cdr:sp macro="" textlink="">
      <cdr:nvSpPr>
        <cdr:cNvPr id="2" name="Left-Right Arrow Callout 1"/>
        <cdr:cNvSpPr/>
      </cdr:nvSpPr>
      <cdr:spPr>
        <a:xfrm xmlns:a="http://schemas.openxmlformats.org/drawingml/2006/main">
          <a:off x="3965325" y="1443318"/>
          <a:ext cx="3666828" cy="295562"/>
        </a:xfrm>
        <a:prstGeom xmlns:a="http://schemas.openxmlformats.org/drawingml/2006/main" prst="leftRightArrowCallout">
          <a:avLst>
            <a:gd name="adj1" fmla="val 25000"/>
            <a:gd name="adj2" fmla="val 25000"/>
            <a:gd name="adj3" fmla="val 25000"/>
            <a:gd name="adj4" fmla="val 62229"/>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b="1" dirty="0" smtClean="0">
              <a:latin typeface="Arial" panose="020B0604020202020204" pitchFamily="34" charset="0"/>
              <a:cs typeface="Arial" panose="020B0604020202020204" pitchFamily="34" charset="0"/>
            </a:rPr>
            <a:t>Four Years of Rates &gt;=0%</a:t>
          </a:r>
          <a:endParaRPr lang="en-US" sz="12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10/1/2015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489582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116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117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120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2924369-DFF1-4FBE-9FDF-E8BD16DFBB25}" type="slidenum">
              <a:rPr lang="en-US" altLang="en-US" sz="1000"/>
              <a:pPr algn="ctr" eaLnBrk="1" hangingPunct="1">
                <a:lnSpc>
                  <a:spcPct val="100000"/>
                </a:lnSpc>
                <a:spcBef>
                  <a:spcPct val="0"/>
                </a:spcBef>
                <a:buClrTx/>
                <a:buSzTx/>
                <a:buFontTx/>
                <a:buNone/>
              </a:pPr>
              <a:t>11</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3840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12</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517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6861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3573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106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21</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41136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24</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32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0703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33</a:t>
            </a:fld>
            <a:endParaRPr lang="en-US" smtClean="0"/>
          </a:p>
        </p:txBody>
      </p:sp>
    </p:spTree>
    <p:extLst>
      <p:ext uri="{BB962C8B-B14F-4D97-AF65-F5344CB8AC3E}">
        <p14:creationId xmlns:p14="http://schemas.microsoft.com/office/powerpoint/2010/main" val="298781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07632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35</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36</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1723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AF9D5D5-8A82-4327-93F1-6354953C9074}" type="slidenum">
              <a:rPr lang="en-US" altLang="en-US" sz="1000"/>
              <a:pPr algn="ctr" eaLnBrk="1" hangingPunct="1">
                <a:lnSpc>
                  <a:spcPct val="100000"/>
                </a:lnSpc>
                <a:spcBef>
                  <a:spcPct val="0"/>
                </a:spcBef>
                <a:buClrTx/>
                <a:buSzTx/>
                <a:buFontTx/>
                <a:buNone/>
              </a:pPr>
              <a:t>37</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09822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83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77470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9704D39-A1A5-4EE7-A31D-9BE62DB9F446}" type="slidenum">
              <a:rPr lang="en-US" altLang="en-US" sz="1000"/>
              <a:pPr algn="ctr" eaLnBrk="1" hangingPunct="1">
                <a:lnSpc>
                  <a:spcPct val="100000"/>
                </a:lnSpc>
                <a:spcBef>
                  <a:spcPct val="0"/>
                </a:spcBef>
                <a:buClrTx/>
                <a:buSzTx/>
                <a:buFontTx/>
                <a:buNone/>
              </a:pPr>
              <a:t>39</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78218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9704D39-A1A5-4EE7-A31D-9BE62DB9F446}" type="slidenum">
              <a:rPr lang="en-US" altLang="en-US" sz="1000"/>
              <a:pPr algn="ctr" eaLnBrk="1" hangingPunct="1">
                <a:lnSpc>
                  <a:spcPct val="100000"/>
                </a:lnSpc>
                <a:spcBef>
                  <a:spcPct val="0"/>
                </a:spcBef>
                <a:buClrTx/>
                <a:buSzTx/>
                <a:buFontTx/>
                <a:buNone/>
              </a:pPr>
              <a:t>42</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77754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0697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9704D39-A1A5-4EE7-A31D-9BE62DB9F446}" type="slidenum">
              <a:rPr lang="en-US" altLang="en-US" sz="1000"/>
              <a:pPr algn="ctr" eaLnBrk="1" hangingPunct="1">
                <a:lnSpc>
                  <a:spcPct val="100000"/>
                </a:lnSpc>
                <a:spcBef>
                  <a:spcPct val="0"/>
                </a:spcBef>
                <a:buClrTx/>
                <a:buSzTx/>
                <a:buFontTx/>
                <a:buNone/>
              </a:pPr>
              <a:t>44</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8518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9704D39-A1A5-4EE7-A31D-9BE62DB9F446}" type="slidenum">
              <a:rPr lang="en-US" altLang="en-US" sz="1000"/>
              <a:pPr algn="ctr" eaLnBrk="1" hangingPunct="1">
                <a:lnSpc>
                  <a:spcPct val="100000"/>
                </a:lnSpc>
                <a:spcBef>
                  <a:spcPct val="0"/>
                </a:spcBef>
                <a:buClrTx/>
                <a:buSzTx/>
                <a:buFontTx/>
                <a:buNone/>
              </a:pPr>
              <a:t>46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47420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48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49</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498368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044678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83139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56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0723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57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29700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58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492241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59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35414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9534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5AEA10A-88C7-44A5-92E6-7FC90F20ADAC}" type="slidenum">
              <a:rPr lang="en-US" altLang="en-US" sz="1000">
                <a:solidFill>
                  <a:srgbClr val="000000"/>
                </a:solidFill>
              </a:rPr>
              <a:pPr algn="ctr"/>
              <a:t>63</a:t>
            </a:fld>
            <a:endParaRPr lang="en-US" altLang="en-US" sz="10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45771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7628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1326702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71</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6490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74</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1023483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75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76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77</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78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79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81</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82</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83</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84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2570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85</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88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89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89663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91</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92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93</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94</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956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5092494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95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98</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100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101</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102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103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104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3885938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105</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106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107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108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109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110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111</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112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113</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9.emf"/><Relationship Id="rId4" Type="http://schemas.openxmlformats.org/officeDocument/2006/relationships/oleObject" Target="../embeddings/oleObject53.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70.emf"/><Relationship Id="rId4" Type="http://schemas.openxmlformats.org/officeDocument/2006/relationships/oleObject" Target="../embeddings/oleObject5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1.emf"/><Relationship Id="rId4" Type="http://schemas.openxmlformats.org/officeDocument/2006/relationships/oleObject" Target="../embeddings/oleObject5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2.emf"/><Relationship Id="rId4" Type="http://schemas.openxmlformats.org/officeDocument/2006/relationships/oleObject" Target="../embeddings/oleObject5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3.emf"/><Relationship Id="rId4" Type="http://schemas.openxmlformats.org/officeDocument/2006/relationships/oleObject" Target="../embeddings/oleObject57.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74.emf"/><Relationship Id="rId4" Type="http://schemas.openxmlformats.org/officeDocument/2006/relationships/oleObject" Target="../embeddings/oleObject58.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5.emf"/><Relationship Id="rId4" Type="http://schemas.openxmlformats.org/officeDocument/2006/relationships/oleObject" Target="../embeddings/oleObject5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0.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11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1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image" Target="../media/image83.png"/></Relationships>
</file>

<file path=ppt/slides/_rels/slide11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01.xml"/><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jpeg"/></Relationships>
</file>

<file path=ppt/slides/_rels/slide1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2.xml"/><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hyperlink" Target="http://www.propertydrone.org/"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hyperlink" Target="http://www.federalreserve.gov/releases/h15/data.htm"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23.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chart" Target="../charts/chart16.xml"/></Relationships>
</file>

<file path=ppt/slides/_rels/slide6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45.emf"/></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www.philadelphiafed.org/index.cfm"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8.emf"/><Relationship Id="rId4" Type="http://schemas.openxmlformats.org/officeDocument/2006/relationships/oleObject" Target="../embeddings/oleObject42.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9.emf"/><Relationship Id="rId4" Type="http://schemas.openxmlformats.org/officeDocument/2006/relationships/oleObject" Target="../embeddings/oleObject43.bin"/></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hyperlink" Target="http://www.bls.gov/ces/home.htm" TargetMode="Externa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hyperlink" Target="http://www.census.gov/construction/c30/c30index.html" TargetMode="External"/><Relationship Id="rId5" Type="http://schemas.openxmlformats.org/officeDocument/2006/relationships/image" Target="../media/image53.emf"/><Relationship Id="rId4" Type="http://schemas.openxmlformats.org/officeDocument/2006/relationships/oleObject" Target="../embeddings/oleObject46.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hyperlink" Target="http://www.census.gov/construction/c30/c30index.html" TargetMode="Externa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5.emf"/><Relationship Id="rId4" Type="http://schemas.openxmlformats.org/officeDocument/2006/relationships/oleObject" Target="../embeddings/oleObject4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56.emf"/><Relationship Id="rId5" Type="http://schemas.openxmlformats.org/officeDocument/2006/relationships/oleObject" Target="../embeddings/oleObject49.bin"/><Relationship Id="rId4" Type="http://schemas.openxmlformats.org/officeDocument/2006/relationships/hyperlink" Target="http://data.bls.gov/"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png"/><Relationship Id="rId3" Type="http://schemas.openxmlformats.org/officeDocument/2006/relationships/notesSlide" Target="../notesSlides/notesSlide81.xml"/><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emf"/><Relationship Id="rId10" Type="http://schemas.openxmlformats.org/officeDocument/2006/relationships/image" Target="../media/image62.jpeg"/><Relationship Id="rId4" Type="http://schemas.openxmlformats.org/officeDocument/2006/relationships/oleObject" Target="../embeddings/oleObject50.bin"/><Relationship Id="rId9" Type="http://schemas.openxmlformats.org/officeDocument/2006/relationships/image" Target="../media/image61.png"/><Relationship Id="rId14" Type="http://schemas.openxmlformats.org/officeDocument/2006/relationships/image" Target="../media/image66.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7.emf"/><Relationship Id="rId4" Type="http://schemas.openxmlformats.org/officeDocument/2006/relationships/oleObject" Target="../embeddings/oleObject51.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8.emf"/><Relationship Id="rId4" Type="http://schemas.openxmlformats.org/officeDocument/2006/relationships/oleObject" Target="../embeddings/oleObject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513097"/>
            <a:ext cx="9104313" cy="1243417"/>
          </a:xfrm>
          <a:ln/>
        </p:spPr>
        <p:txBody>
          <a:bodyPr/>
          <a:lstStyle/>
          <a:p>
            <a:r>
              <a:rPr lang="en-US" sz="4400" dirty="0" smtClean="0"/>
              <a:t>Overview &amp; Outlook for the    </a:t>
            </a:r>
            <a:br>
              <a:rPr lang="en-US" sz="4400" dirty="0" smtClean="0"/>
            </a:br>
            <a:r>
              <a:rPr lang="en-US" sz="4400" dirty="0" smtClean="0"/>
              <a:t>P&amp;C Insurance Industry</a:t>
            </a:r>
            <a:endParaRPr lang="en-US" sz="3400" i="1" dirty="0">
              <a:solidFill>
                <a:srgbClr val="00B0F0"/>
              </a:solidFill>
            </a:endParaRPr>
          </a:p>
        </p:txBody>
      </p:sp>
      <p:sp>
        <p:nvSpPr>
          <p:cNvPr id="94211" name="Rectangle 3"/>
          <p:cNvSpPr>
            <a:spLocks noGrp="1" noChangeArrowheads="1"/>
          </p:cNvSpPr>
          <p:nvPr>
            <p:ph type="subTitle" idx="1"/>
          </p:nvPr>
        </p:nvSpPr>
        <p:spPr>
          <a:xfrm>
            <a:off x="0" y="4001257"/>
            <a:ext cx="8952271" cy="1640449"/>
          </a:xfrm>
        </p:spPr>
        <p:txBody>
          <a:bodyPr/>
          <a:lstStyle/>
          <a:p>
            <a:pPr>
              <a:lnSpc>
                <a:spcPct val="80000"/>
              </a:lnSpc>
            </a:pPr>
            <a:r>
              <a:rPr lang="en-US" dirty="0" smtClean="0"/>
              <a:t>Erie and Niagara Insurance Association</a:t>
            </a:r>
          </a:p>
          <a:p>
            <a:pPr>
              <a:lnSpc>
                <a:spcPct val="80000"/>
              </a:lnSpc>
            </a:pPr>
            <a:r>
              <a:rPr lang="en-US" dirty="0" smtClean="0"/>
              <a:t> Williamsville, NY</a:t>
            </a:r>
          </a:p>
          <a:p>
            <a:pPr>
              <a:lnSpc>
                <a:spcPct val="80000"/>
              </a:lnSpc>
            </a:pPr>
            <a:r>
              <a:rPr lang="en-US" dirty="0" smtClean="0"/>
              <a:t>September 30,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James Lynch, chief 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All Lines: 10-Year Average RNW NY &amp; Nearby States</a:t>
            </a:r>
          </a:p>
        </p:txBody>
      </p:sp>
      <p:graphicFrame>
        <p:nvGraphicFramePr>
          <p:cNvPr id="19459" name="Object 3"/>
          <p:cNvGraphicFramePr>
            <a:graphicFrameLocks noGrp="1" noChangeAspect="1"/>
          </p:cNvGraphicFramePr>
          <p:nvPr>
            <p:ph type="chart" idx="1"/>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36535" name="Chart" r:id="rId4" imgW="8829599" imgH="4724374" progId="MSGraph.Chart.8">
                  <p:embed followColorScheme="full"/>
                </p:oleObj>
              </mc:Choice>
              <mc:Fallback>
                <p:oleObj name="Chart" r:id="rId4" imgW="8829599" imgH="4724374"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4678973" y="4546234"/>
            <a:ext cx="2598738" cy="1063625"/>
          </a:xfrm>
          <a:prstGeom prst="wedgeRectCallout">
            <a:avLst>
              <a:gd name="adj1" fmla="val -80775"/>
              <a:gd name="adj2" fmla="val -2741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New York’s Profitability Lags Other States in Region</a:t>
            </a:r>
            <a:endParaRPr lang="en-US" altLang="en-US" sz="1600" b="1" dirty="0">
              <a:solidFill>
                <a:schemeClr val="bg1"/>
              </a:solidFill>
            </a:endParaRP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196270211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100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36"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101</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102</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5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103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83"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104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08"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105</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31"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106</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56"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3"/>
            <a:ext cx="2676814" cy="125591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Take-Up Rate Edging Up, but Small Business, the “Soft Underbelly” Has Been Slow to Respond.</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107</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79"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108</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03"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109</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27"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F7C26DB-9A64-4A93-9EB9-C14766F50B09}" type="slidenum">
              <a:rPr lang="en-US" altLang="en-US" sz="900"/>
              <a:pPr algn="r">
                <a:lnSpc>
                  <a:spcPct val="85000"/>
                </a:lnSpc>
                <a:spcBef>
                  <a:spcPct val="20000"/>
                </a:spcBef>
                <a:buClrTx/>
                <a:buFontTx/>
                <a:buNone/>
              </a:pPr>
              <a:t>11</a:t>
            </a:fld>
            <a:endParaRPr lang="en-US" altLang="en-US" sz="900"/>
          </a:p>
        </p:txBody>
      </p:sp>
      <p:sp>
        <p:nvSpPr>
          <p:cNvPr id="7171"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All Lines: NY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Source: NAIC, Insurance Information </a:t>
            </a:r>
            <a:r>
              <a:rPr lang="en-US" altLang="en-US" sz="1100" dirty="0" smtClean="0"/>
              <a:t>Institute.</a:t>
            </a:r>
            <a:endParaRPr lang="en-US" altLang="en-US" sz="1100" dirty="0"/>
          </a:p>
        </p:txBody>
      </p:sp>
      <p:graphicFrame>
        <p:nvGraphicFramePr>
          <p:cNvPr id="2026500" name="Object 2"/>
          <p:cNvGraphicFramePr>
            <a:graphicFrameLocks/>
          </p:cNvGraphicFramePr>
          <p:nvPr>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37560"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7.9%</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rPr>
              <a:t>NY</a:t>
            </a:r>
            <a:r>
              <a:rPr lang="en-US" b="1" dirty="0" smtClean="0">
                <a:solidFill>
                  <a:schemeClr val="bg1"/>
                </a:solidFill>
                <a:latin typeface="Arial" charset="0"/>
                <a:cs typeface="Arial" charset="0"/>
              </a:rPr>
              <a:t>: 5.2%</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3662180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fade">
                                      <p:cBhvr>
                                        <p:cTn id="7" dur="500"/>
                                        <p:tgtEl>
                                          <p:spTgt spid="2026500"/>
                                        </p:tgtEl>
                                      </p:cBhvr>
                                    </p:animEffect>
                                  </p:childTnLst>
                                </p:cTn>
                              </p:par>
                            </p:childTnLst>
                          </p:cTn>
                        </p:par>
                        <p:par>
                          <p:cTn id="8" fill="hold">
                            <p:stCondLst>
                              <p:cond delay="5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110</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111</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112</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Are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115</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2400" b="1" i="1" dirty="0" smtClean="0">
                <a:solidFill>
                  <a:srgbClr val="FF0000"/>
                </a:solidFill>
              </a:rPr>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1900" b="1" dirty="0"/>
              <a:t>Workers 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116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117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a:t>
            </a:r>
            <a:br>
              <a:rPr lang="en-US" dirty="0" smtClean="0"/>
            </a:br>
            <a:r>
              <a:rPr lang="en-US" dirty="0" smtClean="0"/>
              <a:t>Potential Rapid Adoption in Industry</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447675" y="1207878"/>
            <a:ext cx="8153400" cy="4652963"/>
          </a:xfrm>
        </p:spPr>
        <p:txBody>
          <a:bodyPr/>
          <a:lstStyle/>
          <a:p>
            <a:r>
              <a:rPr lang="en-US" dirty="0" smtClean="0"/>
              <a:t>Calm Eddies . . .</a:t>
            </a:r>
          </a:p>
          <a:p>
            <a:pPr lvl="1"/>
            <a:r>
              <a:rPr lang="en-US" dirty="0" smtClean="0"/>
              <a:t>Low Interest Rates . . .</a:t>
            </a:r>
          </a:p>
          <a:p>
            <a:pPr lvl="1"/>
            <a:r>
              <a:rPr lang="en-US" dirty="0" smtClean="0"/>
              <a:t>Flat Premium Rates . . .</a:t>
            </a:r>
          </a:p>
          <a:p>
            <a:pPr lvl="1"/>
            <a:r>
              <a:rPr lang="en-US" dirty="0" smtClean="0"/>
              <a:t>Light Catastrophes (so far)</a:t>
            </a:r>
          </a:p>
          <a:p>
            <a:pPr lvl="1"/>
            <a:r>
              <a:rPr lang="en-US" dirty="0" smtClean="0"/>
              <a:t>Underwriting Profits . . .</a:t>
            </a:r>
          </a:p>
          <a:p>
            <a:pPr lvl="1"/>
            <a:r>
              <a:rPr lang="en-US" dirty="0" smtClean="0"/>
              <a:t>Steady Economic Growth . . .</a:t>
            </a:r>
          </a:p>
          <a:p>
            <a:pPr marL="406400" lvl="1" indent="0" algn="ctr">
              <a:buNone/>
            </a:pPr>
            <a:r>
              <a:rPr lang="en-US" b="1" i="1" dirty="0" smtClean="0">
                <a:solidFill>
                  <a:srgbClr val="FF0000"/>
                </a:solidFill>
              </a:rPr>
              <a:t>Make 2015 Look Good (so far)</a:t>
            </a:r>
          </a:p>
          <a:p>
            <a:pPr lvl="1"/>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118</a:t>
            </a:fld>
            <a:endParaRPr lang="en-US"/>
          </a:p>
        </p:txBody>
      </p:sp>
    </p:spTree>
    <p:extLst>
      <p:ext uri="{BB962C8B-B14F-4D97-AF65-F5344CB8AC3E}">
        <p14:creationId xmlns:p14="http://schemas.microsoft.com/office/powerpoint/2010/main" val="17803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447675" y="1207878"/>
            <a:ext cx="8153400" cy="4652963"/>
          </a:xfrm>
        </p:spPr>
        <p:txBody>
          <a:bodyPr/>
          <a:lstStyle/>
          <a:p>
            <a:r>
              <a:rPr lang="en-US" dirty="0" smtClean="0"/>
              <a:t>Turbulent Waters</a:t>
            </a:r>
          </a:p>
          <a:p>
            <a:pPr lvl="1"/>
            <a:r>
              <a:rPr lang="en-US" dirty="0" smtClean="0"/>
              <a:t>Excess Capital. . .</a:t>
            </a:r>
          </a:p>
          <a:p>
            <a:pPr lvl="1"/>
            <a:r>
              <a:rPr lang="en-US" dirty="0" smtClean="0"/>
              <a:t>Waves of Mergers and Acquisitions. . .</a:t>
            </a:r>
          </a:p>
          <a:p>
            <a:pPr lvl="1"/>
            <a:r>
              <a:rPr lang="en-US" dirty="0" smtClean="0"/>
              <a:t>Cybersecurity Risks . . .</a:t>
            </a:r>
          </a:p>
          <a:p>
            <a:pPr lvl="1"/>
            <a:r>
              <a:rPr lang="en-US" dirty="0" smtClean="0"/>
              <a:t>Disruptive Technology . . .</a:t>
            </a:r>
          </a:p>
          <a:p>
            <a:pPr marL="406400" lvl="1" indent="0" algn="ctr">
              <a:buNone/>
            </a:pPr>
            <a:r>
              <a:rPr lang="en-US" b="1" i="1" dirty="0" smtClean="0">
                <a:solidFill>
                  <a:srgbClr val="FF0000"/>
                </a:solidFill>
              </a:rPr>
              <a:t>Make the Future an Exciting Challenge</a:t>
            </a:r>
          </a:p>
          <a:p>
            <a:pPr lvl="1"/>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spTree>
    <p:extLst>
      <p:ext uri="{BB962C8B-B14F-4D97-AF65-F5344CB8AC3E}">
        <p14:creationId xmlns:p14="http://schemas.microsoft.com/office/powerpoint/2010/main" val="100523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extLst>
      <p:ext uri="{BB962C8B-B14F-4D97-AF65-F5344CB8AC3E}">
        <p14:creationId xmlns:p14="http://schemas.microsoft.com/office/powerpoint/2010/main" val="21188144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453904"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3/31/15 stood at a near-record high $671.7B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368593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454928"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1975–2015:Q1*</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3</a:t>
            </a:r>
            <a:r>
              <a:rPr lang="en-US" sz="1100" dirty="0" smtClean="0"/>
              <a:t>/31/15.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3</a:t>
            </a:r>
            <a:r>
              <a:rPr lang="en-US" b="1" dirty="0" smtClean="0">
                <a:solidFill>
                  <a:srgbClr val="FFFFFF"/>
                </a:solidFill>
              </a:rPr>
              <a:t>/31/15,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3/31/15 </a:t>
            </a:r>
            <a:r>
              <a:rPr lang="en-US" sz="1600" b="1" dirty="0">
                <a:solidFill>
                  <a:schemeClr val="bg1"/>
                </a:solidFill>
              </a:rPr>
              <a:t>was </a:t>
            </a:r>
            <a:r>
              <a:rPr lang="en-US" sz="1600" b="1" dirty="0" smtClean="0">
                <a:solidFill>
                  <a:schemeClr val="bg1"/>
                </a:solidFill>
              </a:rPr>
              <a:t>a near-record $671.7, down 0.4% from the record $674.7 of 12/31/14 but up 53.7% ($234.6B)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1409499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24619" y="1472403"/>
          <a:ext cx="8655050" cy="4200525"/>
        </p:xfrm>
        <a:graphic>
          <a:graphicData uri="http://schemas.openxmlformats.org/presentationml/2006/ole">
            <mc:AlternateContent xmlns:mc="http://schemas.openxmlformats.org/markup-compatibility/2006">
              <mc:Choice xmlns:v="urn:schemas-microsoft-com:vml" Requires="v">
                <p:oleObj spid="_x0000_s28455952"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24619" y="1472403"/>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
        <p:nvSpPr>
          <p:cNvPr id="12" name="Investors supply capital"/>
          <p:cNvSpPr>
            <a:spLocks noChangeArrowheads="1"/>
          </p:cNvSpPr>
          <p:nvPr/>
        </p:nvSpPr>
        <p:spPr bwMode="blackWhite">
          <a:xfrm>
            <a:off x="1330559" y="3955006"/>
            <a:ext cx="2199532" cy="730357"/>
          </a:xfrm>
          <a:prstGeom prst="wedgeRectCallout">
            <a:avLst>
              <a:gd name="adj1" fmla="val 39167"/>
              <a:gd name="adj2" fmla="val -116333"/>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RBC requirements took effect with 1994 Annual Statement. </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211372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7200776"/>
                                        </p:tgtEl>
                                        <p:attrNameLst>
                                          <p:attrName>style.visibility</p:attrName>
                                        </p:attrNameLst>
                                      </p:cBhvr>
                                      <p:to>
                                        <p:strVal val="visible"/>
                                      </p:to>
                                    </p:set>
                                    <p:animEffect transition="in" filter="wipe(right)">
                                      <p:cBhvr>
                                        <p:cTn id="15" dur="500"/>
                                        <p:tgtEl>
                                          <p:spTgt spid="7200776"/>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30405"/>
                                        </p:tgtEl>
                                        <p:attrNameLst>
                                          <p:attrName>style.visibility</p:attrName>
                                        </p:attrNameLst>
                                      </p:cBhvr>
                                      <p:to>
                                        <p:strVal val="visible"/>
                                      </p:to>
                                    </p:set>
                                    <p:animEffect transition="in" filter="fade">
                                      <p:cBhvr>
                                        <p:cTn id="19" dur="500"/>
                                        <p:tgtEl>
                                          <p:spTgt spid="230405"/>
                                        </p:tgtEl>
                                      </p:cBhvr>
                                    </p:animEffect>
                                  </p:childTnLst>
                                </p:cTn>
                              </p:par>
                            </p:childTnLst>
                          </p:cTn>
                        </p:par>
                        <p:par>
                          <p:cTn id="20" fill="hold">
                            <p:stCondLst>
                              <p:cond delay="3500"/>
                            </p:stCondLst>
                            <p:childTnLst>
                              <p:par>
                                <p:cTn id="21" presetID="23" presetClass="entr" presetSubtype="16" fill="hold" grpId="0" nodeType="afterEffect">
                                  <p:stCondLst>
                                    <p:cond delay="500"/>
                                  </p:stCondLst>
                                  <p:childTnLst>
                                    <p:set>
                                      <p:cBhvr>
                                        <p:cTn id="22" dur="1" fill="hold">
                                          <p:stCondLst>
                                            <p:cond delay="0"/>
                                          </p:stCondLst>
                                        </p:cTn>
                                        <p:tgtEl>
                                          <p:spTgt spid="230408"/>
                                        </p:tgtEl>
                                        <p:attrNameLst>
                                          <p:attrName>style.visibility</p:attrName>
                                        </p:attrNameLst>
                                      </p:cBhvr>
                                      <p:to>
                                        <p:strVal val="visible"/>
                                      </p:to>
                                    </p:set>
                                    <p:anim calcmode="lin" valueType="num">
                                      <p:cBhvr>
                                        <p:cTn id="23" dur="500" fill="hold"/>
                                        <p:tgtEl>
                                          <p:spTgt spid="230408"/>
                                        </p:tgtEl>
                                        <p:attrNameLst>
                                          <p:attrName>ppt_w</p:attrName>
                                        </p:attrNameLst>
                                      </p:cBhvr>
                                      <p:tavLst>
                                        <p:tav tm="0">
                                          <p:val>
                                            <p:fltVal val="0"/>
                                          </p:val>
                                        </p:tav>
                                        <p:tav tm="100000">
                                          <p:val>
                                            <p:strVal val="#ppt_w"/>
                                          </p:val>
                                        </p:tav>
                                      </p:tavLst>
                                    </p:anim>
                                    <p:anim calcmode="lin" valueType="num">
                                      <p:cBhvr>
                                        <p:cTn id="24"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665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48657316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21" name="Chart" r:id="rId4" imgW="5619555" imgH="2431888" progId="MSGraph.Chart.8">
                  <p:embed followColorScheme="full"/>
                </p:oleObj>
              </mc:Choice>
              <mc:Fallback>
                <p:oleObj name="Chart" r:id="rId4" imgW="5619555" imgH="2431888"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 – Despite Record Surplus.</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40147610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712"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21</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659372012"/>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46"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21</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1193007899"/>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069"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2015:Q1.</a:t>
            </a:r>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74 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23</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24</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24</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2006-2014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Analytics; Insurance Information Institute.</a:t>
            </a:r>
            <a:endParaRPr lang="en-US" sz="1100" dirty="0"/>
          </a:p>
        </p:txBody>
      </p:sp>
      <p:sp>
        <p:nvSpPr>
          <p:cNvPr id="6" name="AutoShape 14"/>
          <p:cNvSpPr>
            <a:spLocks noChangeArrowheads="1"/>
          </p:cNvSpPr>
          <p:nvPr/>
        </p:nvSpPr>
        <p:spPr bwMode="blackWhite">
          <a:xfrm>
            <a:off x="4441077" y="894094"/>
            <a:ext cx="3682313" cy="894400"/>
          </a:xfrm>
          <a:prstGeom prst="wedgeRectCallout">
            <a:avLst>
              <a:gd name="adj1" fmla="val 46085"/>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Total reinsurance capital reached a record $580B in 2014, up 71% from 2008.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But alternative capacity has grown 247% since 2008, to $66B. It has more than doubled in the past three years.</a:t>
            </a:r>
            <a:endParaRPr lang="en-US" b="1" dirty="0">
              <a:solidFill>
                <a:srgbClr val="FFFFFF"/>
              </a:solidFill>
            </a:endParaRP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37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Global Reinsurance Capital (Traditional    and Alternative), 2006 </a:t>
            </a:r>
            <a:r>
              <a:rPr lang="en-US" dirty="0">
                <a:latin typeface="Arial "/>
              </a:rPr>
              <a:t>-</a:t>
            </a:r>
            <a:r>
              <a:rPr lang="en-US" dirty="0" smtClean="0">
                <a:latin typeface="Arial "/>
              </a:rPr>
              <a:t>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data is as of December 31, 2014.</a:t>
            </a:r>
          </a:p>
          <a:p>
            <a:pPr eaLnBrk="0" hangingPunct="0">
              <a:lnSpc>
                <a:spcPct val="85000"/>
              </a:lnSpc>
              <a:spcBef>
                <a:spcPct val="25000"/>
              </a:spcBef>
              <a:buClr>
                <a:schemeClr val="accent2"/>
              </a:buClr>
              <a:buFont typeface="Wingdings" pitchFamily="2" charset="2"/>
              <a:buNone/>
            </a:pPr>
            <a:r>
              <a:rPr lang="en-US" sz="1100" dirty="0" smtClean="0"/>
              <a:t>Source: Aon Benfield Analytics; Insurance Information Institute.</a:t>
            </a:r>
            <a:endParaRPr lang="en-US" sz="1100" dirty="0"/>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Share of Global Reinsurance Capital Has More Than Doubled Since 2010. In Cat Reinsurance, Alternative Capital Holds Up to 50% of Market.</a:t>
            </a:r>
            <a:endParaRPr lang="en-US" b="1" dirty="0">
              <a:solidFill>
                <a:srgbClr val="FFFFFF"/>
              </a:solidFill>
            </a:endParaRPr>
          </a:p>
        </p:txBody>
      </p:sp>
    </p:spTree>
    <p:extLst>
      <p:ext uri="{BB962C8B-B14F-4D97-AF65-F5344CB8AC3E}">
        <p14:creationId xmlns:p14="http://schemas.microsoft.com/office/powerpoint/2010/main" val="883806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Catastrophe Bond Works</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Footer Placeholder 3"/>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5" name="Slide Number Placeholder 4"/>
          <p:cNvSpPr>
            <a:spLocks noGrp="1"/>
          </p:cNvSpPr>
          <p:nvPr>
            <p:ph type="sldNum" sz="quarter" idx="12"/>
          </p:nvPr>
        </p:nvSpPr>
        <p:spPr/>
        <p:txBody>
          <a:bodyPr/>
          <a:lstStyle/>
          <a:p>
            <a:pPr>
              <a:defRPr/>
            </a:pPr>
            <a:fld id="{43581549-0EE9-4414-804C-D922FB08B54A}" type="slidenum">
              <a:rPr lang="en-US" smtClean="0"/>
              <a:pPr>
                <a:defRPr/>
              </a:pPr>
              <a:t>27</a:t>
            </a:fld>
            <a:endParaRPr lang="en-US"/>
          </a:p>
        </p:txBody>
      </p:sp>
      <p:grpSp>
        <p:nvGrpSpPr>
          <p:cNvPr id="69" name="Group 68"/>
          <p:cNvGrpSpPr/>
          <p:nvPr/>
        </p:nvGrpSpPr>
        <p:grpSpPr>
          <a:xfrm>
            <a:off x="682906" y="1576424"/>
            <a:ext cx="7789763" cy="5054416"/>
            <a:chOff x="682906" y="1576424"/>
            <a:chExt cx="7789763" cy="5054416"/>
          </a:xfrm>
        </p:grpSpPr>
        <p:cxnSp>
          <p:nvCxnSpPr>
            <p:cNvPr id="24" name="SPV pays interest, returns principal"/>
            <p:cNvCxnSpPr>
              <a:stCxn id="12" idx="1"/>
              <a:endCxn id="11" idx="2"/>
            </p:cNvCxnSpPr>
            <p:nvPr/>
          </p:nvCxnSpPr>
          <p:spPr>
            <a:xfrm flipH="1" flipV="1">
              <a:off x="1572228" y="2415760"/>
              <a:ext cx="1587659" cy="178437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682906" y="1576424"/>
              <a:ext cx="7789763" cy="5054416"/>
              <a:chOff x="682906" y="1576424"/>
              <a:chExt cx="7789763" cy="5054416"/>
            </a:xfrm>
          </p:grpSpPr>
          <p:sp>
            <p:nvSpPr>
              <p:cNvPr id="46" name="Reinsurer pays interest"/>
              <p:cNvSpPr>
                <a:spLocks noChangeArrowheads="1"/>
              </p:cNvSpPr>
              <p:nvPr/>
            </p:nvSpPr>
            <p:spPr bwMode="blackWhite">
              <a:xfrm>
                <a:off x="682906" y="3789957"/>
                <a:ext cx="1857736" cy="897790"/>
              </a:xfrm>
              <a:prstGeom prst="wedgeRectCallout">
                <a:avLst>
                  <a:gd name="adj1" fmla="val 47210"/>
                  <a:gd name="adj2" fmla="val -78437"/>
                </a:avLst>
              </a:prstGeom>
              <a:gradFill rotWithShape="1">
                <a:gsLst>
                  <a:gs pos="3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pays interest, returns principal at end of term. </a:t>
                </a:r>
                <a:endParaRPr lang="en-US" sz="1600" dirty="0">
                  <a:solidFill>
                    <a:srgbClr val="FFFFFF"/>
                  </a:solidFill>
                </a:endParaRPr>
              </a:p>
            </p:txBody>
          </p:sp>
          <p:cxnSp>
            <p:nvCxnSpPr>
              <p:cNvPr id="20" name="Reinsurer pays losses Arrow"/>
              <p:cNvCxnSpPr>
                <a:stCxn id="12" idx="3"/>
                <a:endCxn id="15" idx="2"/>
              </p:cNvCxnSpPr>
              <p:nvPr/>
            </p:nvCxnSpPr>
            <p:spPr>
              <a:xfrm flipV="1">
                <a:off x="5636869" y="2353443"/>
                <a:ext cx="1753567" cy="184669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4" name="Reinsurer pays losses"/>
              <p:cNvSpPr>
                <a:spLocks noChangeArrowheads="1"/>
              </p:cNvSpPr>
              <p:nvPr/>
            </p:nvSpPr>
            <p:spPr bwMode="blackWhite">
              <a:xfrm>
                <a:off x="6538204" y="3789957"/>
                <a:ext cx="1681311" cy="897790"/>
              </a:xfrm>
              <a:prstGeom prst="wedgeRectCallout">
                <a:avLst>
                  <a:gd name="adj1" fmla="val -59332"/>
                  <a:gd name="adj2" fmla="val -83594"/>
                </a:avLst>
              </a:prstGeom>
              <a:gradFill rotWithShape="1">
                <a:gsLst>
                  <a:gs pos="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pays losses. </a:t>
                </a:r>
                <a:endParaRPr lang="en-US" sz="1600" dirty="0">
                  <a:solidFill>
                    <a:srgbClr val="FFFFFF"/>
                  </a:solidFill>
                </a:endParaRPr>
              </a:p>
            </p:txBody>
          </p:sp>
          <p:sp>
            <p:nvSpPr>
              <p:cNvPr id="54" name="Counterparty holds capital"/>
              <p:cNvSpPr>
                <a:spLocks noChangeArrowheads="1"/>
              </p:cNvSpPr>
              <p:nvPr/>
            </p:nvSpPr>
            <p:spPr bwMode="blackWhite">
              <a:xfrm>
                <a:off x="682906" y="5251166"/>
                <a:ext cx="2172181" cy="1123003"/>
              </a:xfrm>
              <a:prstGeom prst="wedgeRectCallout">
                <a:avLst>
                  <a:gd name="adj1" fmla="val 91709"/>
                  <a:gd name="adj2" fmla="val -48561"/>
                </a:avLst>
              </a:prstGeom>
              <a:gradFill rotWithShape="1">
                <a:gsLst>
                  <a:gs pos="99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Counterparty holds capital till needed, guarantees fixed return.</a:t>
                </a:r>
                <a:endParaRPr lang="en-US" sz="1600" dirty="0">
                  <a:solidFill>
                    <a:srgbClr val="FFFFFF"/>
                  </a:solidFill>
                </a:endParaRPr>
              </a:p>
            </p:txBody>
          </p:sp>
          <p:cxnSp>
            <p:nvCxnSpPr>
              <p:cNvPr id="59" name="Counterparty returns capital arrow"/>
              <p:cNvCxnSpPr>
                <a:stCxn id="16" idx="1"/>
                <a:endCxn id="12" idx="2"/>
              </p:cNvCxnSpPr>
              <p:nvPr/>
            </p:nvCxnSpPr>
            <p:spPr>
              <a:xfrm rot="10800000" flipH="1">
                <a:off x="3460828" y="4523301"/>
                <a:ext cx="937550" cy="1784375"/>
              </a:xfrm>
              <a:prstGeom prst="curvedConnector4">
                <a:avLst>
                  <a:gd name="adj1" fmla="val -24383"/>
                  <a:gd name="adj2" fmla="val 59055"/>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Reinsurer creates swap arrow"/>
              <p:cNvSpPr>
                <a:spLocks noChangeArrowheads="1"/>
              </p:cNvSpPr>
              <p:nvPr/>
            </p:nvSpPr>
            <p:spPr bwMode="blackWhite">
              <a:xfrm>
                <a:off x="6079689" y="5251165"/>
                <a:ext cx="1681311" cy="1123003"/>
              </a:xfrm>
              <a:prstGeom prst="wedgeRectCallout">
                <a:avLst>
                  <a:gd name="adj1" fmla="val -102014"/>
                  <a:gd name="adj2" fmla="val -47009"/>
                </a:avLst>
              </a:prstGeom>
              <a:gradFill rotWithShape="1">
                <a:gsLst>
                  <a:gs pos="99000">
                    <a:srgbClr val="225A7A"/>
                  </a:gs>
                  <a:gs pos="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invests bond proceeds in swap. </a:t>
                </a:r>
                <a:endParaRPr lang="en-US" sz="1600" dirty="0">
                  <a:solidFill>
                    <a:srgbClr val="FFFFFF"/>
                  </a:solidFill>
                </a:endParaRPr>
              </a:p>
            </p:txBody>
          </p:sp>
          <p:cxnSp>
            <p:nvCxnSpPr>
              <p:cNvPr id="57" name="Counterparty gets swap arrow"/>
              <p:cNvCxnSpPr>
                <a:stCxn id="12" idx="2"/>
                <a:endCxn id="16" idx="3"/>
              </p:cNvCxnSpPr>
              <p:nvPr/>
            </p:nvCxnSpPr>
            <p:spPr>
              <a:xfrm rot="16200000" flipH="1">
                <a:off x="3974965" y="4946712"/>
                <a:ext cx="1784375" cy="937549"/>
              </a:xfrm>
              <a:prstGeom prst="curvedConnector4">
                <a:avLst>
                  <a:gd name="adj1" fmla="val 40945"/>
                  <a:gd name="adj2" fmla="val 15648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6" name="Swap counterparty"/>
              <p:cNvSpPr txBox="1"/>
              <p:nvPr/>
            </p:nvSpPr>
            <p:spPr>
              <a:xfrm>
                <a:off x="3460828" y="5984509"/>
                <a:ext cx="1875099" cy="646331"/>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Swap </a:t>
                </a:r>
                <a:r>
                  <a:rPr lang="en-US" b="1" dirty="0" smtClean="0"/>
                  <a:t>Counterparty</a:t>
                </a:r>
                <a:endParaRPr lang="en-US" b="1" dirty="0"/>
              </a:p>
            </p:txBody>
          </p:sp>
          <p:cxnSp>
            <p:nvCxnSpPr>
              <p:cNvPr id="31" name="Insurer cedes prem arrow"/>
              <p:cNvCxnSpPr>
                <a:stCxn id="15" idx="2"/>
                <a:endCxn id="12" idx="0"/>
              </p:cNvCxnSpPr>
              <p:nvPr/>
            </p:nvCxnSpPr>
            <p:spPr>
              <a:xfrm flipH="1">
                <a:off x="4398378" y="2353443"/>
                <a:ext cx="2992058" cy="152352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2" name="insurer cedes premium"/>
              <p:cNvSpPr>
                <a:spLocks noChangeArrowheads="1"/>
              </p:cNvSpPr>
              <p:nvPr/>
            </p:nvSpPr>
            <p:spPr bwMode="blackWhite">
              <a:xfrm>
                <a:off x="4398378" y="1576424"/>
                <a:ext cx="1681311" cy="755015"/>
              </a:xfrm>
              <a:prstGeom prst="wedgeRectCallout">
                <a:avLst>
                  <a:gd name="adj1" fmla="val 28099"/>
                  <a:gd name="adj2" fmla="val 164759"/>
                </a:avLst>
              </a:prstGeom>
              <a:gradFill rotWithShape="1">
                <a:gsLst>
                  <a:gs pos="99000">
                    <a:srgbClr val="225A7A"/>
                  </a:gs>
                  <a:gs pos="100000">
                    <a:srgbClr val="173C51"/>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Insurer cedes premium. </a:t>
                </a:r>
                <a:endParaRPr lang="en-US" sz="1600" dirty="0">
                  <a:solidFill>
                    <a:srgbClr val="FFFFFF"/>
                  </a:solidFill>
                </a:endParaRPr>
              </a:p>
            </p:txBody>
          </p:sp>
          <p:cxnSp>
            <p:nvCxnSpPr>
              <p:cNvPr id="28" name="Inv supply cap arrow"/>
              <p:cNvCxnSpPr>
                <a:stCxn id="11" idx="2"/>
              </p:cNvCxnSpPr>
              <p:nvPr/>
            </p:nvCxnSpPr>
            <p:spPr>
              <a:xfrm>
                <a:off x="1572228" y="2415760"/>
                <a:ext cx="2826150" cy="146120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Investors supply capital"/>
              <p:cNvSpPr>
                <a:spLocks noChangeArrowheads="1"/>
              </p:cNvSpPr>
              <p:nvPr/>
            </p:nvSpPr>
            <p:spPr bwMode="blackWhite">
              <a:xfrm>
                <a:off x="2607635" y="1582058"/>
                <a:ext cx="1681311" cy="755015"/>
              </a:xfrm>
              <a:prstGeom prst="wedgeRectCallout">
                <a:avLst>
                  <a:gd name="adj1" fmla="val -13207"/>
                  <a:gd name="adj2" fmla="val 166292"/>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Investors supply capital</a:t>
                </a:r>
                <a:r>
                  <a:rPr lang="en-US" sz="1600" b="1" dirty="0" smtClean="0">
                    <a:solidFill>
                      <a:srgbClr val="FFFFFF"/>
                    </a:solidFill>
                  </a:rPr>
                  <a:t>. </a:t>
                </a:r>
                <a:endParaRPr lang="en-US" sz="1600" b="1" dirty="0">
                  <a:solidFill>
                    <a:srgbClr val="FFFFFF"/>
                  </a:solidFill>
                  <a:latin typeface="Arial" charset="0"/>
                  <a:cs typeface="Arial" charset="0"/>
                </a:endParaRPr>
              </a:p>
            </p:txBody>
          </p:sp>
          <p:sp>
            <p:nvSpPr>
              <p:cNvPr id="12" name="SPV"/>
              <p:cNvSpPr txBox="1"/>
              <p:nvPr/>
            </p:nvSpPr>
            <p:spPr>
              <a:xfrm>
                <a:off x="3159887" y="3876969"/>
                <a:ext cx="2476982" cy="646331"/>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Reinsurer (Special Purpose Vehicle)</a:t>
                </a:r>
              </a:p>
            </p:txBody>
          </p:sp>
          <p:sp>
            <p:nvSpPr>
              <p:cNvPr id="11" name="Investors"/>
              <p:cNvSpPr txBox="1"/>
              <p:nvPr/>
            </p:nvSpPr>
            <p:spPr>
              <a:xfrm>
                <a:off x="762000" y="2046428"/>
                <a:ext cx="1620456" cy="369332"/>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p>
                <a:pPr algn="ctr"/>
                <a:r>
                  <a:rPr lang="en-US" b="1" dirty="0" smtClean="0">
                    <a:solidFill>
                      <a:schemeClr val="bg1"/>
                    </a:solidFill>
                  </a:rPr>
                  <a:t>Investors</a:t>
                </a:r>
                <a:endParaRPr lang="en-US" b="1" dirty="0">
                  <a:solidFill>
                    <a:schemeClr val="bg1"/>
                  </a:solidFill>
                </a:endParaRPr>
              </a:p>
            </p:txBody>
          </p:sp>
          <p:sp>
            <p:nvSpPr>
              <p:cNvPr id="15" name="Insurer"/>
              <p:cNvSpPr txBox="1"/>
              <p:nvPr/>
            </p:nvSpPr>
            <p:spPr>
              <a:xfrm>
                <a:off x="6308203" y="1984111"/>
                <a:ext cx="2164466" cy="369332"/>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Insurer (Sponsor)</a:t>
                </a:r>
              </a:p>
            </p:txBody>
          </p:sp>
        </p:grpSp>
      </p:grpSp>
    </p:spTree>
    <p:extLst>
      <p:ext uri="{BB962C8B-B14F-4D97-AF65-F5344CB8AC3E}">
        <p14:creationId xmlns:p14="http://schemas.microsoft.com/office/powerpoint/2010/main" val="266770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Growth in Traditional and Alternative Capital, 2007-2014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Aon Benfield Analytics; Insurance Information Institute.</a:t>
            </a:r>
            <a:endParaRPr lang="en-US" sz="1100" dirty="0"/>
          </a:p>
        </p:txBody>
      </p:sp>
      <p:sp>
        <p:nvSpPr>
          <p:cNvPr id="6" name="AutoShape 14"/>
          <p:cNvSpPr>
            <a:spLocks noChangeArrowheads="1"/>
          </p:cNvSpPr>
          <p:nvPr/>
        </p:nvSpPr>
        <p:spPr bwMode="blackWhite">
          <a:xfrm>
            <a:off x="6268995" y="766119"/>
            <a:ext cx="2652583" cy="1260572"/>
          </a:xfrm>
          <a:prstGeom prst="wedgeRectCallout">
            <a:avLst>
              <a:gd name="adj1" fmla="val -48317"/>
              <a:gd name="adj2" fmla="val 20653"/>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Post 2011, alternative capital is growing four and five times faster than traditional capital.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Alternative capital has grown 276% since 2006, vs. 39% growth in traditional capital.</a:t>
            </a:r>
            <a:endParaRPr lang="en-US" b="1" dirty="0">
              <a:solidFill>
                <a:srgbClr val="FFFFFF"/>
              </a:solidFill>
            </a:endParaRPr>
          </a:p>
        </p:txBody>
      </p:sp>
    </p:spTree>
    <p:extLst>
      <p:ext uri="{BB962C8B-B14F-4D97-AF65-F5344CB8AC3E}">
        <p14:creationId xmlns:p14="http://schemas.microsoft.com/office/powerpoint/2010/main" val="1797451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dirty="0" smtClean="0">
                <a:latin typeface="Arial "/>
              </a:rPr>
              <a:t>Growth of Alternative Capital Structures, 2002 </a:t>
            </a:r>
            <a:r>
              <a:rPr lang="en-US" dirty="0">
                <a:latin typeface="Arial "/>
              </a:rPr>
              <a:t>-</a:t>
            </a:r>
            <a:r>
              <a:rPr lang="en-US" dirty="0" smtClean="0">
                <a:latin typeface="Arial "/>
              </a:rPr>
              <a:t>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2014 data are </a:t>
            </a:r>
            <a:r>
              <a:rPr lang="en-US" sz="1100" dirty="0"/>
              <a:t>as of June </a:t>
            </a:r>
            <a:r>
              <a:rPr lang="en-US" sz="1100" dirty="0" smtClean="0"/>
              <a:t>30, and 2015 data are as of March 31.</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 Aon Benfield Analytics; Insurance Information Institute.</a:t>
            </a:r>
            <a:endParaRPr lang="en-US" sz="1100" dirty="0"/>
          </a:p>
        </p:txBody>
      </p:sp>
      <p:sp>
        <p:nvSpPr>
          <p:cNvPr id="6" name="AutoShape 14"/>
          <p:cNvSpPr>
            <a:spLocks noChangeArrowheads="1"/>
          </p:cNvSpPr>
          <p:nvPr/>
        </p:nvSpPr>
        <p:spPr bwMode="blackWhite">
          <a:xfrm>
            <a:off x="3122536" y="1344917"/>
            <a:ext cx="3682313" cy="894400"/>
          </a:xfrm>
          <a:prstGeom prst="wedgeRectCallout">
            <a:avLst>
              <a:gd name="adj1" fmla="val 40376"/>
              <a:gd name="adj2" fmla="val 12000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Collateralized </a:t>
            </a:r>
            <a:r>
              <a:rPr lang="en-US" sz="1600" b="1" dirty="0" err="1" smtClean="0">
                <a:solidFill>
                  <a:srgbClr val="FFFFFF"/>
                </a:solidFill>
              </a:rPr>
              <a:t>Re’s</a:t>
            </a:r>
            <a:r>
              <a:rPr lang="en-US" sz="1600" b="1" dirty="0" smtClean="0">
                <a:solidFill>
                  <a:srgbClr val="FFFFFF"/>
                </a:solidFill>
              </a:rPr>
              <a:t> Growth Has Accelerated in the Past Six Years. </a:t>
            </a:r>
            <a:endParaRPr lang="en-US" sz="1600" b="1" dirty="0">
              <a:solidFill>
                <a:srgbClr val="FFFFFF"/>
              </a:solidFill>
              <a:latin typeface="Arial" charset="0"/>
              <a:cs typeface="Arial" charset="0"/>
            </a:endParaRPr>
          </a:p>
        </p:txBody>
      </p:sp>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Collateralized Reinsurance and Catastrophe Bonds Currently Dominate the Alternative Capital Market.</a:t>
            </a:r>
            <a:endParaRPr lang="en-US" b="1" dirty="0">
              <a:solidFill>
                <a:srgbClr val="FFFFFF"/>
              </a:solidFill>
            </a:endParaRPr>
          </a:p>
        </p:txBody>
      </p:sp>
    </p:spTree>
    <p:extLst>
      <p:ext uri="{BB962C8B-B14F-4D97-AF65-F5344CB8AC3E}">
        <p14:creationId xmlns:p14="http://schemas.microsoft.com/office/powerpoint/2010/main" val="2836077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1991–2015:Q1</a:t>
            </a:r>
          </a:p>
        </p:txBody>
      </p:sp>
      <p:sp>
        <p:nvSpPr>
          <p:cNvPr id="14339" name="Text Box 5"/>
          <p:cNvSpPr txBox="1">
            <a:spLocks noChangeArrowheads="1"/>
          </p:cNvSpPr>
          <p:nvPr/>
        </p:nvSpPr>
        <p:spPr bwMode="auto">
          <a:xfrm>
            <a:off x="1099057" y="1005702"/>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2015:Q1 ROAS </a:t>
            </a:r>
            <a:r>
              <a:rPr lang="en-US" sz="1200" dirty="0">
                <a:solidFill>
                  <a:srgbClr val="000000"/>
                </a:solidFill>
              </a:rPr>
              <a:t>= </a:t>
            </a:r>
            <a:r>
              <a:rPr lang="en-US" sz="1200" dirty="0" smtClean="0">
                <a:solidFill>
                  <a:srgbClr val="000000"/>
                </a:solidFill>
              </a:rPr>
              <a:t>10.8%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SNL Financial; Insurance </a:t>
            </a:r>
            <a:r>
              <a:rPr lang="en-US" sz="1100" dirty="0">
                <a:solidFill>
                  <a:srgbClr val="000000"/>
                </a:solidFill>
              </a:rPr>
              <a:t>Information Institute</a:t>
            </a:r>
          </a:p>
        </p:txBody>
      </p:sp>
      <p:graphicFrame>
        <p:nvGraphicFramePr>
          <p:cNvPr id="3" name="Object 3"/>
          <p:cNvGraphicFramePr>
            <a:graphicFrameLocks/>
          </p:cNvGraphicFramePr>
          <p:nvPr>
            <p:extLst/>
          </p:nvPr>
        </p:nvGraphicFramePr>
        <p:xfrm>
          <a:off x="307975" y="1677988"/>
          <a:ext cx="8599488" cy="4802187"/>
        </p:xfrm>
        <a:graphic>
          <a:graphicData uri="http://schemas.openxmlformats.org/drawingml/2006/chart">
            <c:chart xmlns:c="http://schemas.openxmlformats.org/drawingml/2006/chart" xmlns:r="http://schemas.openxmlformats.org/officeDocument/2006/relationships" r:id="rId4"/>
          </a:graphicData>
        </a:graphic>
      </p:graphicFrame>
      <p:sp>
        <p:nvSpPr>
          <p:cNvPr id="10" name="PPTShape_0"/>
          <p:cNvSpPr>
            <a:spLocks noChangeArrowheads="1"/>
          </p:cNvSpPr>
          <p:nvPr/>
        </p:nvSpPr>
        <p:spPr bwMode="blackWhite">
          <a:xfrm>
            <a:off x="6421438" y="1469440"/>
            <a:ext cx="1503293" cy="912809"/>
          </a:xfrm>
          <a:prstGeom prst="wedgeRectCallout">
            <a:avLst>
              <a:gd name="adj1" fmla="val 80417"/>
              <a:gd name="adj2" fmla="val 142079"/>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20874" y="1300163"/>
            <a:ext cx="1169751"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225A7A"/>
                </a:solidFill>
                <a:latin typeface="Arial" charset="0"/>
                <a:cs typeface="Arial" charset="0"/>
              </a:rPr>
              <a:t>$ Millions</a:t>
            </a:r>
            <a:endParaRPr lang="en-US" sz="1600" b="1" dirty="0">
              <a:solidFill>
                <a:srgbClr val="225A7A"/>
              </a:solidFill>
              <a:latin typeface="Arial" charset="0"/>
              <a:cs typeface="Arial" charset="0"/>
            </a:endParaRPr>
          </a:p>
        </p:txBody>
      </p:sp>
      <p:sp>
        <p:nvSpPr>
          <p:cNvPr id="8" name="PPTShape_0"/>
          <p:cNvSpPr>
            <a:spLocks noChangeArrowheads="1"/>
          </p:cNvSpPr>
          <p:nvPr/>
        </p:nvSpPr>
        <p:spPr bwMode="blackWhite">
          <a:xfrm>
            <a:off x="7404170" y="828136"/>
            <a:ext cx="1503293" cy="621668"/>
          </a:xfrm>
          <a:prstGeom prst="wedgeRectCallout">
            <a:avLst>
              <a:gd name="adj1" fmla="val 40248"/>
              <a:gd name="adj2" fmla="val 24437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smtClean="0">
                <a:solidFill>
                  <a:srgbClr val="000000"/>
                </a:solidFill>
              </a:rPr>
              <a:t>2015 on Pace to Approach 2005 Record</a:t>
            </a:r>
            <a:endParaRPr lang="en-US" sz="1400" b="1" dirty="0">
              <a:solidFill>
                <a:srgbClr val="000000"/>
              </a:solidFill>
            </a:endParaRPr>
          </a:p>
        </p:txBody>
      </p:sp>
    </p:spTree>
    <p:custDataLst>
      <p:tags r:id="rId1"/>
    </p:custDataLst>
    <p:extLst>
      <p:ext uri="{BB962C8B-B14F-4D97-AF65-F5344CB8AC3E}">
        <p14:creationId xmlns:p14="http://schemas.microsoft.com/office/powerpoint/2010/main" val="3653213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426540960"/>
              </p:ext>
            </p:extLst>
          </p:nvPr>
        </p:nvGraphicFramePr>
        <p:xfrm>
          <a:off x="495300" y="1322388"/>
          <a:ext cx="8153400" cy="399097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smtClean="0"/>
              <a:t>12/01/09 - 9pm</a:t>
            </a:r>
            <a:endParaRPr lang="en-US"/>
          </a:p>
        </p:txBody>
      </p:sp>
      <p:sp>
        <p:nvSpPr>
          <p:cNvPr id="5" name="Footer Placeholder 4"/>
          <p:cNvSpPr>
            <a:spLocks noGrp="1"/>
          </p:cNvSpPr>
          <p:nvPr>
            <p:ph type="ftr" sz="quarter" idx="11"/>
          </p:nvPr>
        </p:nvSpPr>
        <p:spPr/>
        <p:txBody>
          <a:bodyPr/>
          <a:lstStyle/>
          <a:p>
            <a:pPr>
              <a:defRPr/>
            </a:pPr>
            <a:r>
              <a:rPr lang="en-US" smtClean="0"/>
              <a:t>eSlide – P6466 – The Financial Crisis and the Future of the P/C</a:t>
            </a:r>
            <a:endParaRPr lang="en-US"/>
          </a:p>
        </p:txBody>
      </p:sp>
      <p:sp>
        <p:nvSpPr>
          <p:cNvPr id="6" name="Slide Number Placeholder 5"/>
          <p:cNvSpPr>
            <a:spLocks noGrp="1"/>
          </p:cNvSpPr>
          <p:nvPr>
            <p:ph type="sldNum" sz="quarter" idx="12"/>
          </p:nvPr>
        </p:nvSpPr>
        <p:spPr/>
        <p:txBody>
          <a:bodyPr/>
          <a:lstStyle/>
          <a:p>
            <a:pPr>
              <a:defRPr/>
            </a:pPr>
            <a:fld id="{640A1EEA-F9B7-468F-8338-DF6A0DE6A375}" type="slidenum">
              <a:rPr lang="en-US" smtClean="0"/>
              <a:pPr>
                <a:defRPr/>
              </a:pPr>
              <a:t>30</a:t>
            </a:fld>
            <a:endParaRPr lang="en-US"/>
          </a:p>
        </p:txBody>
      </p:sp>
      <p:sp>
        <p:nvSpPr>
          <p:cNvPr id="10247" name="Rectangle 3"/>
          <p:cNvSpPr>
            <a:spLocks noChangeArrowheads="1"/>
          </p:cNvSpPr>
          <p:nvPr/>
        </p:nvSpPr>
        <p:spPr bwMode="black">
          <a:xfrm>
            <a:off x="298450" y="1101726"/>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spcBef>
                <a:spcPct val="20000"/>
              </a:spcBef>
              <a:buClrTx/>
              <a:buFontTx/>
              <a:buNone/>
            </a:pPr>
            <a:r>
              <a:rPr lang="en-US" altLang="en-US" sz="1600" b="1" dirty="0">
                <a:solidFill>
                  <a:srgbClr val="225A7A"/>
                </a:solidFill>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smtClean="0">
                <a:solidFill>
                  <a:srgbClr val="FFFFFF"/>
                </a:solidFill>
              </a:rPr>
              <a:t>Q1 2015 Set A First-Quarter Record With $1.49 Billion in New Issues; Q2 Issuance Lagged Prior Two Years.</a:t>
            </a:r>
            <a:endParaRPr lang="en-US" altLang="en-US" sz="1800" b="1" dirty="0">
              <a:solidFill>
                <a:srgbClr val="FFFFFF"/>
              </a:solidFill>
            </a:endParaRP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smtClean="0"/>
              <a:t>Source</a:t>
            </a:r>
            <a:r>
              <a:rPr lang="en-US" altLang="en-US" sz="1100" dirty="0"/>
              <a:t>: Guy Carpenter.</a:t>
            </a:r>
          </a:p>
        </p:txBody>
      </p:sp>
    </p:spTree>
    <p:extLst>
      <p:ext uri="{BB962C8B-B14F-4D97-AF65-F5344CB8AC3E}">
        <p14:creationId xmlns:p14="http://schemas.microsoft.com/office/powerpoint/2010/main" val="750228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Change in Rate on Line for Global Cat Business</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A.M. Best, Insurance Information Institute.</a:t>
            </a:r>
            <a:endParaRPr lang="en-US" sz="1100" dirty="0"/>
          </a:p>
        </p:txBody>
      </p:sp>
      <p:sp>
        <p:nvSpPr>
          <p:cNvPr id="6" name="AutoShape 14"/>
          <p:cNvSpPr>
            <a:spLocks noChangeArrowheads="1"/>
          </p:cNvSpPr>
          <p:nvPr/>
        </p:nvSpPr>
        <p:spPr bwMode="blackWhite">
          <a:xfrm>
            <a:off x="7381103" y="1069847"/>
            <a:ext cx="1491481" cy="1425677"/>
          </a:xfrm>
          <a:prstGeom prst="wedgeRectCallout">
            <a:avLst>
              <a:gd name="adj1" fmla="val -16907"/>
              <a:gd name="adj2" fmla="val 134259"/>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Capital, Low Levels of Catastrophes Drive Rates Down. </a:t>
            </a:r>
            <a:endParaRPr lang="en-US" sz="1600" b="1" dirty="0">
              <a:solidFill>
                <a:srgbClr val="FFFFFF"/>
              </a:solidFill>
              <a:latin typeface="Arial" charset="0"/>
              <a:cs typeface="Arial"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4097937566"/>
              </p:ext>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One Effect of Alternative Capital: Lower Cat Reinsurance Prices. Price is As Low Now as Before 9/11.</a:t>
            </a:r>
            <a:endParaRPr lang="en-US" b="1" dirty="0">
              <a:solidFill>
                <a:srgbClr val="FFFFFF"/>
              </a:solidFill>
            </a:endParaRPr>
          </a:p>
        </p:txBody>
      </p:sp>
    </p:spTree>
    <p:extLst>
      <p:ext uri="{BB962C8B-B14F-4D97-AF65-F5344CB8AC3E}">
        <p14:creationId xmlns:p14="http://schemas.microsoft.com/office/powerpoint/2010/main" val="2015893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32</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2076791760"/>
              </p:ext>
            </p:extLst>
          </p:nvPr>
        </p:nvGraphicFramePr>
        <p:xfrm>
          <a:off x="300038" y="1620838"/>
          <a:ext cx="8542337" cy="3692567"/>
        </p:xfrm>
        <a:graphic>
          <a:graphicData uri="http://schemas.openxmlformats.org/presentationml/2006/ole">
            <mc:AlternateContent xmlns:mc="http://schemas.openxmlformats.org/markup-compatibility/2006">
              <mc:Choice xmlns:v="urn:schemas-microsoft-com:vml" Requires="v">
                <p:oleObj spid="_x0000_s28443690" name="Chart" r:id="rId4" imgW="8582173" imgH="4533926" progId="MSGraph.Chart.8">
                  <p:embed followColorScheme="full"/>
                </p:oleObj>
              </mc:Choice>
              <mc:Fallback>
                <p:oleObj name="Chart" r:id="rId4" imgW="8582173" imgH="4533926"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3692567"/>
                      </a:xfrm>
                      <a:prstGeom prst="rect">
                        <a:avLst/>
                      </a:prstGeom>
                      <a:noFill/>
                      <a:ln>
                        <a:noFill/>
                      </a:ln>
                      <a:effectLs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187798"/>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
        <p:nvSpPr>
          <p:cNvPr id="11" name="Rectangle 6"/>
          <p:cNvSpPr>
            <a:spLocks noChangeArrowheads="1"/>
          </p:cNvSpPr>
          <p:nvPr/>
        </p:nvSpPr>
        <p:spPr bwMode="blackWhite">
          <a:xfrm>
            <a:off x="307975" y="5428103"/>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Another Effect of Alternative Capital: Merger Mania.</a:t>
            </a:r>
            <a:endParaRPr lang="en-US" b="1" dirty="0">
              <a:solidFill>
                <a:srgbClr val="FFFFFF"/>
              </a:solidFill>
            </a:endParaRPr>
          </a:p>
        </p:txBody>
      </p:sp>
    </p:spTree>
    <p:extLst>
      <p:ext uri="{BB962C8B-B14F-4D97-AF65-F5344CB8AC3E}">
        <p14:creationId xmlns:p14="http://schemas.microsoft.com/office/powerpoint/2010/main" val="12859770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Transatlantic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183311" y="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Another Result: </a:t>
            </a:r>
          </a:p>
          <a:p>
            <a:r>
              <a:rPr lang="en-US" kern="0" dirty="0" smtClean="0">
                <a:latin typeface="Arial" panose="020B0604020202020204" pitchFamily="34" charset="0"/>
              </a:rPr>
              <a:t>$68 Billion in Mergers, 2014-2015 YTD</a:t>
            </a:r>
          </a:p>
        </p:txBody>
      </p:sp>
      <p:graphicFrame>
        <p:nvGraphicFramePr>
          <p:cNvPr id="2" name="Table 1"/>
          <p:cNvGraphicFramePr>
            <a:graphicFrameLocks noGrp="1"/>
          </p:cNvGraphicFramePr>
          <p:nvPr>
            <p:extLst>
              <p:ext uri="{D42A27DB-BD31-4B8C-83A1-F6EECF244321}">
                <p14:modId xmlns:p14="http://schemas.microsoft.com/office/powerpoint/2010/main" val="38476537"/>
              </p:ext>
            </p:extLst>
          </p:nvPr>
        </p:nvGraphicFramePr>
        <p:xfrm>
          <a:off x="321231" y="1034066"/>
          <a:ext cx="8216845" cy="5127344"/>
        </p:xfrm>
        <a:graphic>
          <a:graphicData uri="http://schemas.openxmlformats.org/drawingml/2006/table">
            <a:tbl>
              <a:tblPr>
                <a:tableStyleId>{5C22544A-7EE6-4342-B048-85BDC9FD1C3A}</a:tableStyleId>
              </a:tblPr>
              <a:tblGrid>
                <a:gridCol w="3214900"/>
                <a:gridCol w="3847382"/>
                <a:gridCol w="1154563"/>
              </a:tblGrid>
              <a:tr h="43071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endParaRPr lang="en-US" sz="1400" b="1" u="none" strike="noStrike" dirty="0" smtClean="0">
                        <a:solidFill>
                          <a:schemeClr val="bg1"/>
                        </a:solidFill>
                        <a:effectLst/>
                      </a:endParaRPr>
                    </a:p>
                    <a:p>
                      <a:pPr algn="r" fontAlgn="b"/>
                      <a:r>
                        <a:rPr lang="en-US" sz="1400" b="1" u="none" strike="noStrike" dirty="0" smtClean="0">
                          <a:solidFill>
                            <a:schemeClr val="bg1"/>
                          </a:solidFill>
                          <a:effectLst/>
                        </a:rPr>
                        <a:t>Value</a:t>
                      </a:r>
                      <a:br>
                        <a:rPr lang="en-US" sz="1400" b="1" u="none" strike="noStrike" dirty="0" smtClean="0">
                          <a:solidFill>
                            <a:schemeClr val="bg1"/>
                          </a:solidFill>
                          <a:effectLst/>
                        </a:rPr>
                      </a:br>
                      <a:r>
                        <a:rPr lang="en-US" sz="1400" b="1" u="none" strike="noStrike" baseline="0" dirty="0" smtClean="0">
                          <a:solidFill>
                            <a:schemeClr val="bg1"/>
                          </a:solidFill>
                          <a:effectLst/>
                        </a:rPr>
                        <a:t>($millions)</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85283">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Tokio</a:t>
                      </a:r>
                      <a:r>
                        <a:rPr lang="en-US" sz="1100" b="0" i="0" u="none" strike="noStrike" dirty="0" smtClean="0">
                          <a:solidFill>
                            <a:srgbClr val="000000"/>
                          </a:solidFill>
                          <a:effectLst/>
                          <a:latin typeface="+mn-lt"/>
                        </a:rPr>
                        <a:t> Marine Holdings (Japan)</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solidFill>
                            <a:schemeClr val="dk1"/>
                          </a:solidFill>
                          <a:effectLst/>
                          <a:latin typeface="+mn-lt"/>
                          <a:ea typeface="+mn-ea"/>
                          <a:cs typeface="+mn-cs"/>
                        </a:rPr>
                        <a:t>HCC Insurance Holding (U.S.)</a:t>
                      </a:r>
                    </a:p>
                  </a:txBody>
                  <a:tcPr marL="6350" marR="6350" marT="6350" marB="0" anchor="b"/>
                </a:tc>
                <a:tc>
                  <a:txBody>
                    <a:bodyPr/>
                    <a:lstStyle/>
                    <a:p>
                      <a:pPr algn="r" fontAlgn="b">
                        <a:lnSpc>
                          <a:spcPct val="150000"/>
                        </a:lnSpc>
                      </a:pPr>
                      <a:r>
                        <a:rPr lang="en-US" sz="1100" u="none" strike="noStrike" dirty="0" smtClean="0">
                          <a:solidFill>
                            <a:schemeClr val="dk1"/>
                          </a:solidFill>
                          <a:effectLst/>
                          <a:latin typeface="+mn-lt"/>
                          <a:ea typeface="+mn-ea"/>
                          <a:cs typeface="+mn-cs"/>
                        </a:rPr>
                        <a:t>7,500</a:t>
                      </a:r>
                      <a:endParaRPr lang="en-US" sz="1100" u="none" strike="noStrike" dirty="0">
                        <a:solidFill>
                          <a:schemeClr val="dk1"/>
                        </a:solidFill>
                        <a:effectLst/>
                        <a:latin typeface="+mn-lt"/>
                        <a:ea typeface="+mn-ea"/>
                        <a:cs typeface="+mn-cs"/>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6,700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smtClean="0">
                          <a:solidFill>
                            <a:srgbClr val="000000"/>
                          </a:solidFill>
                          <a:effectLst/>
                          <a:latin typeface="+mn-lt"/>
                        </a:rPr>
                        <a:t>Mitsui</a:t>
                      </a:r>
                      <a:r>
                        <a:rPr lang="en-US" sz="1100" b="0" i="0" u="none" strike="noStrike" baseline="0" dirty="0" smtClean="0">
                          <a:solidFill>
                            <a:srgbClr val="000000"/>
                          </a:solidFill>
                          <a:effectLst/>
                          <a:latin typeface="+mn-lt"/>
                        </a:rPr>
                        <a:t> Sumitomo</a:t>
                      </a:r>
                      <a:endParaRPr lang="en-US" sz="1100" b="0" i="0" u="none" strike="noStrike" dirty="0">
                        <a:solidFill>
                          <a:srgbClr val="000000"/>
                        </a:solidFill>
                        <a:effectLst/>
                        <a:latin typeface="+mn-lt"/>
                      </a:endParaRPr>
                    </a:p>
                  </a:txBody>
                  <a:tcPr marL="6350" marR="6350" marT="6350" marB="0" anchor="b"/>
                </a:tc>
                <a:tc>
                  <a:txBody>
                    <a:bodyPr/>
                    <a:lstStyle/>
                    <a:p>
                      <a:pPr algn="l" fontAlgn="b">
                        <a:lnSpc>
                          <a:spcPct val="150000"/>
                        </a:lnSpc>
                      </a:pPr>
                      <a:r>
                        <a:rPr lang="en-US" sz="1100" b="0" i="0" u="none" strike="noStrike" dirty="0" err="1" smtClean="0">
                          <a:solidFill>
                            <a:srgbClr val="000000"/>
                          </a:solidFill>
                          <a:effectLst/>
                          <a:latin typeface="+mn-lt"/>
                        </a:rPr>
                        <a:t>Amlin</a:t>
                      </a:r>
                      <a:r>
                        <a:rPr lang="en-US" sz="1100" b="0" i="0" u="none" strike="noStrike" dirty="0" smtClean="0">
                          <a:solidFill>
                            <a:srgbClr val="000000"/>
                          </a:solidFill>
                          <a:effectLst/>
                          <a:latin typeface="+mn-lt"/>
                        </a:rPr>
                        <a:t> (UK)</a:t>
                      </a:r>
                      <a:endParaRPr lang="en-US" sz="1100" b="0" i="0" u="none" strike="noStrike" dirty="0">
                        <a:solidFill>
                          <a:srgbClr val="000000"/>
                        </a:solidFill>
                        <a:effectLst/>
                        <a:latin typeface="+mn-lt"/>
                      </a:endParaRPr>
                    </a:p>
                  </a:txBody>
                  <a:tcPr marL="6350" marR="6350" marT="6350" marB="0" anchor="b"/>
                </a:tc>
                <a:tc>
                  <a:txBody>
                    <a:bodyPr/>
                    <a:lstStyle/>
                    <a:p>
                      <a:pPr algn="r" fontAlgn="b">
                        <a:lnSpc>
                          <a:spcPct val="150000"/>
                        </a:lnSpc>
                      </a:pPr>
                      <a:r>
                        <a:rPr lang="en-US" sz="1100" b="0" i="0" u="none" strike="noStrike" dirty="0" smtClean="0">
                          <a:solidFill>
                            <a:srgbClr val="000000"/>
                          </a:solidFill>
                          <a:effectLst/>
                          <a:latin typeface="+mn-lt"/>
                        </a:rPr>
                        <a:t>5,400</a:t>
                      </a:r>
                      <a:endParaRPr lang="en-US" sz="1100" b="0" i="0" u="none" strike="noStrike" dirty="0">
                        <a:solidFill>
                          <a:srgbClr val="000000"/>
                        </a:solidFill>
                        <a:effectLst/>
                        <a:latin typeface="+mn-lt"/>
                      </a:endParaRPr>
                    </a:p>
                  </a:txBody>
                  <a:tcPr marL="6350" marR="6350" marT="6350" marB="0" anchor="b"/>
                </a:tc>
              </a:tr>
              <a:tr h="184150">
                <a:tc>
                  <a:txBody>
                    <a:bodyPr/>
                    <a:lstStyle/>
                    <a:p>
                      <a:pPr algn="l" fontAlgn="b">
                        <a:lnSpc>
                          <a:spcPct val="150000"/>
                        </a:lnSpc>
                      </a:pPr>
                      <a:r>
                        <a:rPr lang="en-US" sz="1100" u="none" strike="noStrike" dirty="0" smtClean="0">
                          <a:effectLst/>
                        </a:rPr>
                        <a:t>XL </a:t>
                      </a:r>
                      <a:r>
                        <a:rPr lang="en-US" sz="1100" u="none" strike="noStrike" dirty="0">
                          <a:effectLst/>
                        </a:rPr>
                        <a:t>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smtClean="0">
                          <a:solidFill>
                            <a:schemeClr val="dk1"/>
                          </a:solidFill>
                          <a:effectLst/>
                          <a:latin typeface="+mn-lt"/>
                          <a:ea typeface="+mn-ea"/>
                          <a:cs typeface="+mn-cs"/>
                        </a:rPr>
                        <a:t>Fosun</a:t>
                      </a:r>
                      <a:r>
                        <a:rPr lang="en-US" sz="1100" u="none" strike="noStrike" dirty="0" smtClean="0">
                          <a:solidFill>
                            <a:schemeClr val="dk1"/>
                          </a:solidFill>
                          <a:effectLst/>
                          <a:latin typeface="+mn-lt"/>
                          <a:ea typeface="+mn-ea"/>
                          <a:cs typeface="+mn-cs"/>
                        </a:rPr>
                        <a:t> International (China)</a:t>
                      </a:r>
                      <a:endParaRPr lang="en-US" sz="1100" u="none" strike="noStrike" dirty="0">
                        <a:solidFill>
                          <a:schemeClr val="dk1"/>
                        </a:solidFill>
                        <a:effectLst/>
                        <a:latin typeface="+mn-lt"/>
                        <a:ea typeface="+mn-ea"/>
                        <a:cs typeface="+mn-cs"/>
                      </a:endParaRPr>
                    </a:p>
                  </a:txBody>
                  <a:tcPr marL="6350" marR="6350" marT="6350" marB="0" anchor="b"/>
                </a:tc>
                <a:tc>
                  <a:txBody>
                    <a:bodyPr/>
                    <a:lstStyle/>
                    <a:p>
                      <a:pPr algn="l" fontAlgn="b">
                        <a:lnSpc>
                          <a:spcPct val="150000"/>
                        </a:lnSpc>
                      </a:pPr>
                      <a:r>
                        <a:rPr lang="en-US" sz="1100" u="none" strike="noStrike" dirty="0" err="1" smtClean="0">
                          <a:solidFill>
                            <a:schemeClr val="dk1"/>
                          </a:solidFill>
                          <a:effectLst/>
                          <a:latin typeface="+mn-lt"/>
                          <a:ea typeface="+mn-ea"/>
                          <a:cs typeface="+mn-cs"/>
                        </a:rPr>
                        <a:t>Ironshore</a:t>
                      </a:r>
                      <a:r>
                        <a:rPr lang="en-US" sz="1100" u="none" strike="noStrike" dirty="0" smtClean="0">
                          <a:solidFill>
                            <a:schemeClr val="dk1"/>
                          </a:solidFill>
                          <a:effectLst/>
                          <a:latin typeface="+mn-lt"/>
                          <a:ea typeface="+mn-ea"/>
                          <a:cs typeface="+mn-cs"/>
                        </a:rPr>
                        <a:t> (US)</a:t>
                      </a:r>
                      <a:endParaRPr lang="en-US" sz="1100" u="none" strike="noStrike" dirty="0">
                        <a:solidFill>
                          <a:schemeClr val="dk1"/>
                        </a:solidFill>
                        <a:effectLst/>
                        <a:latin typeface="+mn-lt"/>
                        <a:ea typeface="+mn-ea"/>
                        <a:cs typeface="+mn-cs"/>
                      </a:endParaRPr>
                    </a:p>
                  </a:txBody>
                  <a:tcPr marL="6350" marR="6350" marT="6350" marB="0" anchor="b"/>
                </a:tc>
                <a:tc>
                  <a:txBody>
                    <a:bodyPr/>
                    <a:lstStyle/>
                    <a:p>
                      <a:pPr algn="r" fontAlgn="b">
                        <a:lnSpc>
                          <a:spcPct val="150000"/>
                        </a:lnSpc>
                      </a:pPr>
                      <a:r>
                        <a:rPr lang="en-US" sz="1100" u="none" strike="noStrike" dirty="0" smtClean="0">
                          <a:solidFill>
                            <a:schemeClr val="dk1"/>
                          </a:solidFill>
                          <a:effectLst/>
                          <a:latin typeface="+mn-lt"/>
                          <a:ea typeface="+mn-ea"/>
                          <a:cs typeface="+mn-cs"/>
                        </a:rPr>
                        <a:t>2,300</a:t>
                      </a:r>
                      <a:endParaRPr lang="en-US" sz="1100" u="none" strike="noStrike" dirty="0">
                        <a:solidFill>
                          <a:schemeClr val="dk1"/>
                        </a:solidFill>
                        <a:effectLst/>
                        <a:latin typeface="+mn-lt"/>
                        <a:ea typeface="+mn-ea"/>
                        <a:cs typeface="+mn-cs"/>
                      </a:endParaRPr>
                    </a:p>
                  </a:txBody>
                  <a:tcPr marL="6350" marR="6350" marT="6350" marB="0" anchor="b"/>
                </a:tc>
              </a:tr>
              <a:tr h="184150">
                <a:tc>
                  <a:txBody>
                    <a:bodyPr/>
                    <a:lstStyle/>
                    <a:p>
                      <a:pPr algn="l" fontAlgn="b">
                        <a:lnSpc>
                          <a:spcPct val="150000"/>
                        </a:lnSpc>
                      </a:pPr>
                      <a:r>
                        <a:rPr lang="en-US" sz="1100" u="none" strike="noStrike" dirty="0" err="1" smtClean="0">
                          <a:effectLst/>
                        </a:rPr>
                        <a:t>RenaissanceRe</a:t>
                      </a:r>
                      <a:r>
                        <a:rPr lang="en-US" sz="1100" u="none" strike="noStrike" dirty="0" smtClean="0">
                          <a:effectLst/>
                        </a:rPr>
                        <a:t> </a:t>
                      </a:r>
                      <a:r>
                        <a:rPr lang="en-US" sz="1100" u="none" strike="noStrike" dirty="0">
                          <a:effectLst/>
                        </a:rPr>
                        <a:t>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1,900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smtClean="0">
                          <a:solidFill>
                            <a:srgbClr val="000000"/>
                          </a:solidFill>
                          <a:effectLst/>
                          <a:latin typeface="+mn-lt"/>
                        </a:rPr>
                        <a:t>Endurance Specialty </a:t>
                      </a:r>
                      <a:r>
                        <a:rPr lang="en-US" sz="1100" b="0" i="0" u="none" strike="noStrike" dirty="0" err="1" smtClean="0">
                          <a:solidFill>
                            <a:srgbClr val="000000"/>
                          </a:solidFill>
                          <a:effectLst/>
                          <a:latin typeface="+mn-lt"/>
                        </a:rPr>
                        <a:t>Hldgs</a:t>
                      </a:r>
                      <a:r>
                        <a:rPr lang="en-US" sz="1100" b="0" i="0" u="none" strike="noStrike" dirty="0" smtClean="0">
                          <a:solidFill>
                            <a:srgbClr val="000000"/>
                          </a:solidFill>
                          <a:effectLst/>
                          <a:latin typeface="+mn-lt"/>
                        </a:rPr>
                        <a:t> Ltd. (Bermuda)</a:t>
                      </a:r>
                      <a:endParaRPr lang="en-US" sz="1100" b="0" i="0" u="none" strike="noStrike" dirty="0">
                        <a:solidFill>
                          <a:srgbClr val="000000"/>
                        </a:solidFill>
                        <a:effectLst/>
                        <a:latin typeface="+mn-lt"/>
                      </a:endParaRPr>
                    </a:p>
                  </a:txBody>
                  <a:tcPr marL="6350" marR="6350" marT="6350" marB="0" anchor="b"/>
                </a:tc>
                <a:tc>
                  <a:txBody>
                    <a:bodyPr/>
                    <a:lstStyle/>
                    <a:p>
                      <a:pPr algn="l" fontAlgn="b">
                        <a:lnSpc>
                          <a:spcPct val="150000"/>
                        </a:lnSpc>
                      </a:pPr>
                      <a:r>
                        <a:rPr lang="en-US" sz="1100" b="0" i="0" u="none" strike="noStrike" dirty="0" smtClean="0">
                          <a:solidFill>
                            <a:srgbClr val="000000"/>
                          </a:solidFill>
                          <a:effectLst/>
                          <a:latin typeface="+mn-lt"/>
                        </a:rPr>
                        <a:t>Montpelier Re Holdings Ltd. (Bermuda)</a:t>
                      </a:r>
                      <a:endParaRPr lang="en-US" sz="1100" b="0" i="0" u="none" strike="noStrike" dirty="0">
                        <a:solidFill>
                          <a:srgbClr val="000000"/>
                        </a:solidFill>
                        <a:effectLst/>
                        <a:latin typeface="+mn-lt"/>
                      </a:endParaRPr>
                    </a:p>
                  </a:txBody>
                  <a:tcPr marL="6350" marR="6350" marT="6350" marB="0" anchor="b"/>
                </a:tc>
                <a:tc>
                  <a:txBody>
                    <a:bodyPr/>
                    <a:lstStyle/>
                    <a:p>
                      <a:pPr algn="r" fontAlgn="b">
                        <a:lnSpc>
                          <a:spcPct val="150000"/>
                        </a:lnSpc>
                      </a:pPr>
                      <a:r>
                        <a:rPr lang="en-US" sz="1100" b="0" i="0" u="none" strike="noStrike" dirty="0" smtClean="0">
                          <a:solidFill>
                            <a:srgbClr val="000000"/>
                          </a:solidFill>
                          <a:effectLst/>
                          <a:latin typeface="+mn-lt"/>
                        </a:rPr>
                        <a:t>1,800</a:t>
                      </a:r>
                      <a:endParaRPr lang="en-US" sz="1100" b="0" i="0" u="none" strike="noStrike" dirty="0">
                        <a:solidFill>
                          <a:srgbClr val="000000"/>
                        </a:solidFill>
                        <a:effectLst/>
                        <a:latin typeface="+mn-lt"/>
                      </a:endParaRPr>
                    </a:p>
                  </a:txBody>
                  <a:tcPr marL="6350" marR="6350" marT="6350" marB="0" anchor="b"/>
                </a:tc>
              </a:tr>
              <a:tr h="184150">
                <a:tc>
                  <a:txBody>
                    <a:bodyPr/>
                    <a:lstStyle/>
                    <a:p>
                      <a:pPr algn="l" fontAlgn="b">
                        <a:lnSpc>
                          <a:spcPct val="150000"/>
                        </a:lnSpc>
                      </a:pPr>
                      <a:r>
                        <a:rPr lang="en-US" sz="1100" u="none" strike="noStrike" dirty="0" smtClean="0">
                          <a:effectLst/>
                        </a:rPr>
                        <a:t>Fairfax </a:t>
                      </a:r>
                      <a:r>
                        <a:rPr lang="en-US" sz="1100" u="none" strike="noStrike" dirty="0">
                          <a:effectLst/>
                        </a:rPr>
                        <a:t>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1,880</a:t>
                      </a:r>
                      <a:endParaRPr lang="en-US" sz="1100" b="0" i="0" u="none" strike="noStrike" dirty="0">
                        <a:solidFill>
                          <a:srgbClr val="000000"/>
                        </a:solidFill>
                        <a:effectLst/>
                        <a:latin typeface="Calibri" panose="020F0502020204030204" pitchFamily="34" charset="0"/>
                      </a:endParaRPr>
                    </a:p>
                  </a:txBody>
                  <a:tcPr marL="6350" marR="6350" marT="6350" marB="0" anchor="b"/>
                </a:tc>
              </a:tr>
              <a:tr h="287374">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a:t>
                      </a:r>
                      <a:r>
                        <a:rPr lang="en-US" sz="1100" u="none" strike="noStrike" dirty="0" smtClean="0">
                          <a:effectLst/>
                        </a:rPr>
                        <a:t>P/C, Life </a:t>
                      </a:r>
                      <a:r>
                        <a:rPr lang="en-US" sz="1100" u="none" strike="noStrike" dirty="0">
                          <a:effectLst/>
                        </a:rPr>
                        <a:t>(Canada)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1,500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1,500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smtClean="0">
                          <a:effectLst/>
                        </a:rPr>
                        <a:t>Fosun</a:t>
                      </a:r>
                      <a:r>
                        <a:rPr lang="en-US" sz="1100" u="none" strike="noStrike" dirty="0" smtClean="0">
                          <a:effectLst/>
                        </a:rPr>
                        <a:t> </a:t>
                      </a:r>
                      <a:r>
                        <a:rPr lang="en-US" sz="1100" u="none" strike="noStrike" dirty="0">
                          <a:effectLst/>
                        </a:rPr>
                        <a:t>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1,360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875</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810</a:t>
                      </a:r>
                      <a:endParaRPr lang="en-US" sz="1100" b="0" i="0" u="none" strike="noStrike" dirty="0">
                        <a:solidFill>
                          <a:srgbClr val="000000"/>
                        </a:solidFill>
                        <a:effectLst/>
                        <a:latin typeface="Calibri" panose="020F0502020204030204" pitchFamily="34" charset="0"/>
                      </a:endParaRPr>
                    </a:p>
                  </a:txBody>
                  <a:tcPr marL="6350" marR="6350" marT="6350" marB="0" anchor="b"/>
                </a:tc>
              </a:tr>
              <a:tr h="21959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smtClean="0">
                          <a:effectLst/>
                        </a:rPr>
                        <a:t>Direct </a:t>
                      </a:r>
                      <a:r>
                        <a:rPr lang="en-US" sz="1100" u="none" strike="noStrike" dirty="0">
                          <a:effectLst/>
                        </a:rPr>
                        <a:t>Line Insurance Group plc (</a:t>
                      </a:r>
                      <a:r>
                        <a:rPr lang="en-US" sz="1100" u="none" strike="noStrike" dirty="0" smtClean="0">
                          <a:effectLst/>
                        </a:rPr>
                        <a:t>Germany/Italy only)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701</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smtClean="0">
                          <a:effectLst/>
                        </a:rPr>
                        <a:t>Validus</a:t>
                      </a:r>
                      <a:r>
                        <a:rPr lang="en-US" sz="1100" u="none" strike="noStrike" dirty="0" smtClean="0">
                          <a:effectLst/>
                        </a:rPr>
                        <a:t> </a:t>
                      </a:r>
                      <a:r>
                        <a:rPr lang="en-US" sz="1100" u="none" strike="noStrike" dirty="0">
                          <a:effectLst/>
                        </a:rPr>
                        <a:t>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690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smtClean="0">
                          <a:effectLst/>
                        </a:rPr>
                        <a:t>P/C </a:t>
                      </a:r>
                      <a:r>
                        <a:rPr lang="en-US" sz="1100" u="none" strike="noStrike" dirty="0">
                          <a:effectLst/>
                        </a:rPr>
                        <a:t>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25223836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34</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0893720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35</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36</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2" name="Object 3"/>
          <p:cNvGraphicFramePr>
            <a:graphicFrameLocks noGrp="1" noChangeAspect="1"/>
          </p:cNvGraphicFramePr>
          <p:nvPr>
            <p:ph idx="4294967295"/>
            <p:extLst>
              <p:ext uri="{D42A27DB-BD31-4B8C-83A1-F6EECF244321}">
                <p14:modId xmlns:p14="http://schemas.microsoft.com/office/powerpoint/2010/main" val="2939245470"/>
              </p:ext>
            </p:extLst>
          </p:nvPr>
        </p:nvGraphicFramePr>
        <p:xfrm>
          <a:off x="52388" y="1590675"/>
          <a:ext cx="9039225"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690710" cy="867333"/>
          </a:xfrm>
          <a:prstGeom prst="wedgeRectCallout">
            <a:avLst>
              <a:gd name="adj1" fmla="val 14824"/>
              <a:gd name="adj2" fmla="val 227958"/>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Overall, NY Business Has Returned Slightly Less Than Rest of Country – With Some Exceptions</a:t>
            </a:r>
            <a:endParaRPr lang="en-US" sz="1600" b="1" dirty="0">
              <a:solidFill>
                <a:srgbClr val="FFFFFF"/>
              </a:solidFill>
            </a:endParaRPr>
          </a:p>
        </p:txBody>
      </p:sp>
    </p:spTree>
    <p:extLst>
      <p:ext uri="{BB962C8B-B14F-4D97-AF65-F5344CB8AC3E}">
        <p14:creationId xmlns:p14="http://schemas.microsoft.com/office/powerpoint/2010/main" val="4111011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D8F6B34-A58E-4CD7-8431-FEF44AD4A2D4}" type="slidenum">
              <a:rPr lang="en-US" altLang="en-US" sz="900"/>
              <a:pPr algn="r">
                <a:lnSpc>
                  <a:spcPct val="85000"/>
                </a:lnSpc>
                <a:spcBef>
                  <a:spcPct val="20000"/>
                </a:spcBef>
                <a:buClrTx/>
                <a:buFontTx/>
                <a:buNone/>
              </a:pPr>
              <a:t>37</a:t>
            </a:fld>
            <a:endParaRPr lang="en-US" altLang="en-US" sz="900"/>
          </a:p>
        </p:txBody>
      </p:sp>
      <p:sp>
        <p:nvSpPr>
          <p:cNvPr id="9219"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PP Auto: NY vs. U.S., 2004-2013</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4274635388"/>
              </p:ext>
            </p:extLst>
          </p:nvPr>
        </p:nvGraphicFramePr>
        <p:xfrm>
          <a:off x="276225" y="1296989"/>
          <a:ext cx="8569325" cy="4477736"/>
        </p:xfrm>
        <a:graphic>
          <a:graphicData uri="http://schemas.openxmlformats.org/presentationml/2006/ole">
            <mc:AlternateContent xmlns:mc="http://schemas.openxmlformats.org/markup-compatibility/2006">
              <mc:Choice xmlns:v="urn:schemas-microsoft-com:vml" Requires="v">
                <p:oleObj spid="_x0000_s28438588"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276225" y="1296989"/>
                        <a:ext cx="8569325" cy="4477736"/>
                      </a:xfrm>
                      <a:prstGeom prst="rect">
                        <a:avLst/>
                      </a:prstGeom>
                      <a:noFill/>
                      <a:ln>
                        <a:noFill/>
                      </a:ln>
                      <a:effectLst/>
                      <a:extLst/>
                    </p:spPr>
                  </p:pic>
                </p:oleObj>
              </mc:Fallback>
            </mc:AlternateContent>
          </a:graphicData>
        </a:graphic>
      </p:graphicFrame>
      <p:sp>
        <p:nvSpPr>
          <p:cNvPr id="9" name="Text Box 6"/>
          <p:cNvSpPr txBox="1">
            <a:spLocks noChangeArrowheads="1"/>
          </p:cNvSpPr>
          <p:nvPr/>
        </p:nvSpPr>
        <p:spPr bwMode="blackWhite">
          <a:xfrm>
            <a:off x="6461125" y="1296988"/>
            <a:ext cx="2474913" cy="141922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7.0%</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NY: 8.3%</a:t>
            </a:r>
            <a:endParaRPr lang="en-US" b="1" dirty="0">
              <a:solidFill>
                <a:schemeClr val="bg1"/>
              </a:solidFill>
              <a:latin typeface="Arial" charset="0"/>
              <a:cs typeface="Arial" charset="0"/>
            </a:endParaRPr>
          </a:p>
        </p:txBody>
      </p:sp>
      <p:sp>
        <p:nvSpPr>
          <p:cNvPr id="7" name="AutoShape 9"/>
          <p:cNvSpPr>
            <a:spLocks noChangeArrowheads="1"/>
          </p:cNvSpPr>
          <p:nvPr/>
        </p:nvSpPr>
        <p:spPr bwMode="blackWhite">
          <a:xfrm>
            <a:off x="2504144" y="1150937"/>
            <a:ext cx="1631251" cy="867333"/>
          </a:xfrm>
          <a:prstGeom prst="wedgeRectCallout">
            <a:avLst>
              <a:gd name="adj1" fmla="val -6313"/>
              <a:gd name="adj2" fmla="val 151974"/>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Deterioration Driven By No-Fault Fraud</a:t>
            </a:r>
            <a:endParaRPr lang="en-US" sz="1600" b="1" dirty="0">
              <a:solidFill>
                <a:srgbClr val="FFFFFF"/>
              </a:solidFill>
            </a:endParaRPr>
          </a:p>
        </p:txBody>
      </p:sp>
      <p:sp>
        <p:nvSpPr>
          <p:cNvPr id="8" name="AutoShape 9"/>
          <p:cNvSpPr>
            <a:spLocks noChangeArrowheads="1"/>
          </p:cNvSpPr>
          <p:nvPr/>
        </p:nvSpPr>
        <p:spPr bwMode="blackWhite">
          <a:xfrm>
            <a:off x="7304787" y="4252635"/>
            <a:ext cx="1631251" cy="533550"/>
          </a:xfrm>
          <a:prstGeom prst="wedgeRectCallout">
            <a:avLst>
              <a:gd name="adj1" fmla="val -49743"/>
              <a:gd name="adj2" fmla="val -62637"/>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PIP Reforms Take Hold</a:t>
            </a:r>
            <a:endParaRPr lang="en-US" sz="1600" b="1" dirty="0">
              <a:solidFill>
                <a:srgbClr val="FFFFFF"/>
              </a:solidFill>
            </a:endParaRPr>
          </a:p>
        </p:txBody>
      </p:sp>
      <p:sp>
        <p:nvSpPr>
          <p:cNvPr id="2" name="TextBox 1"/>
          <p:cNvSpPr txBox="1"/>
          <p:nvPr/>
        </p:nvSpPr>
        <p:spPr>
          <a:xfrm>
            <a:off x="584886" y="5774724"/>
            <a:ext cx="8016189" cy="646331"/>
          </a:xfrm>
          <a:prstGeom prst="rect">
            <a:avLst/>
          </a:prstGeom>
          <a:solidFill>
            <a:schemeClr val="accent2"/>
          </a:solidFill>
        </p:spPr>
        <p:txBody>
          <a:bodyPr wrap="square" rtlCol="0">
            <a:spAutoFit/>
          </a:bodyPr>
          <a:lstStyle/>
          <a:p>
            <a:pPr algn="ctr"/>
            <a:r>
              <a:rPr lang="en-US" b="1" dirty="0" smtClean="0">
                <a:solidFill>
                  <a:schemeClr val="bg1"/>
                </a:solidFill>
              </a:rPr>
              <a:t>Countrywide Increases in Frequency, Severity Force Rates Higher/Margins Lower While Consumer/Regulatory Challenges Emerge.</a:t>
            </a:r>
            <a:endParaRPr lang="en-US" b="1" dirty="0">
              <a:solidFill>
                <a:schemeClr val="bg1"/>
              </a:solidFill>
            </a:endParaRPr>
          </a:p>
        </p:txBody>
      </p:sp>
    </p:spTree>
    <p:extLst>
      <p:ext uri="{BB962C8B-B14F-4D97-AF65-F5344CB8AC3E}">
        <p14:creationId xmlns:p14="http://schemas.microsoft.com/office/powerpoint/2010/main" val="975339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Personal Auto Net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130118343"/>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44714"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Rising Frequency and Severity Since Fall 2014 Means Forecasts May Rise for 2015 and Later.</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38</a:t>
            </a:fld>
            <a:endParaRPr lang="en-US"/>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 Insurance Information Institute.</a:t>
            </a:r>
            <a:endParaRPr lang="en-US" sz="1100" dirty="0"/>
          </a:p>
        </p:txBody>
      </p:sp>
    </p:spTree>
    <p:extLst>
      <p:ext uri="{BB962C8B-B14F-4D97-AF65-F5344CB8AC3E}">
        <p14:creationId xmlns:p14="http://schemas.microsoft.com/office/powerpoint/2010/main" val="2750994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6B75F9F-950A-44C2-9224-4328C69D7F35}" type="slidenum">
              <a:rPr lang="en-US" altLang="en-US" sz="900"/>
              <a:pPr algn="r">
                <a:lnSpc>
                  <a:spcPct val="85000"/>
                </a:lnSpc>
                <a:spcBef>
                  <a:spcPct val="20000"/>
                </a:spcBef>
                <a:buClrTx/>
                <a:buFontTx/>
                <a:buNone/>
              </a:pPr>
              <a:t>39</a:t>
            </a:fld>
            <a:endParaRPr lang="en-US" altLang="en-US" sz="900"/>
          </a:p>
        </p:txBody>
      </p:sp>
      <p:sp>
        <p:nvSpPr>
          <p:cNvPr id="15363"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Homeowners: NY vs. U.S.,</a:t>
            </a:r>
            <a:br>
              <a:rPr lang="en-US" altLang="en-US" dirty="0" smtClean="0">
                <a:latin typeface="Arial" panose="020B0604020202020204" pitchFamily="34" charset="0"/>
              </a:rPr>
            </a:br>
            <a:r>
              <a:rPr lang="en-US" altLang="en-US" dirty="0"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741136946"/>
              </p:ext>
            </p:extLst>
          </p:nvPr>
        </p:nvGraphicFramePr>
        <p:xfrm>
          <a:off x="304800" y="1709738"/>
          <a:ext cx="8569325" cy="4114413"/>
        </p:xfrm>
        <a:graphic>
          <a:graphicData uri="http://schemas.openxmlformats.org/presentationml/2006/ole">
            <mc:AlternateContent xmlns:mc="http://schemas.openxmlformats.org/markup-compatibility/2006">
              <mc:Choice xmlns:v="urn:schemas-microsoft-com:vml" Requires="v">
                <p:oleObj spid="_x0000_s28439609"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114413"/>
                      </a:xfrm>
                      <a:prstGeom prst="rect">
                        <a:avLst/>
                      </a:prstGeom>
                      <a:noFill/>
                      <a:ln>
                        <a:noFill/>
                      </a:ln>
                      <a:effectLs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665874" y="1181293"/>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NY: 7.6%</a:t>
            </a:r>
            <a:endParaRPr lang="en-US" b="1" dirty="0">
              <a:solidFill>
                <a:schemeClr val="bg1"/>
              </a:solidFill>
              <a:latin typeface="Arial" charset="0"/>
              <a:cs typeface="Arial" charset="0"/>
            </a:endParaRPr>
          </a:p>
        </p:txBody>
      </p:sp>
      <p:sp>
        <p:nvSpPr>
          <p:cNvPr id="8" name="AutoShape 9"/>
          <p:cNvSpPr>
            <a:spLocks noChangeArrowheads="1"/>
          </p:cNvSpPr>
          <p:nvPr/>
        </p:nvSpPr>
        <p:spPr bwMode="blackWhite">
          <a:xfrm>
            <a:off x="2520619" y="4359575"/>
            <a:ext cx="898083" cy="398463"/>
          </a:xfrm>
          <a:prstGeom prst="wedgeRectCallout">
            <a:avLst>
              <a:gd name="adj1" fmla="val -94371"/>
              <a:gd name="adj2" fmla="val 19660"/>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Katrina</a:t>
            </a:r>
            <a:endParaRPr lang="en-US" sz="1600" b="1" dirty="0">
              <a:solidFill>
                <a:srgbClr val="FFFFFF"/>
              </a:solidFill>
            </a:endParaRPr>
          </a:p>
        </p:txBody>
      </p:sp>
      <p:sp>
        <p:nvSpPr>
          <p:cNvPr id="10" name="AutoShape 9"/>
          <p:cNvSpPr>
            <a:spLocks noChangeArrowheads="1"/>
          </p:cNvSpPr>
          <p:nvPr/>
        </p:nvSpPr>
        <p:spPr bwMode="blackWhite">
          <a:xfrm>
            <a:off x="4341341" y="4843011"/>
            <a:ext cx="655974" cy="451323"/>
          </a:xfrm>
          <a:prstGeom prst="wedgeRectCallout">
            <a:avLst>
              <a:gd name="adj1" fmla="val -34419"/>
              <a:gd name="adj2" fmla="val -90155"/>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Ike</a:t>
            </a:r>
            <a:endParaRPr lang="en-US" sz="1600" b="1" dirty="0">
              <a:solidFill>
                <a:srgbClr val="FFFFFF"/>
              </a:solidFill>
            </a:endParaRPr>
          </a:p>
        </p:txBody>
      </p:sp>
      <p:sp>
        <p:nvSpPr>
          <p:cNvPr id="11" name="AutoShape 9"/>
          <p:cNvSpPr>
            <a:spLocks noChangeArrowheads="1"/>
          </p:cNvSpPr>
          <p:nvPr/>
        </p:nvSpPr>
        <p:spPr bwMode="blackWhite">
          <a:xfrm>
            <a:off x="7976814" y="3997593"/>
            <a:ext cx="898083" cy="398463"/>
          </a:xfrm>
          <a:prstGeom prst="wedgeRectCallout">
            <a:avLst>
              <a:gd name="adj1" fmla="val -84281"/>
              <a:gd name="adj2" fmla="val 22226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Sandy</a:t>
            </a:r>
            <a:endParaRPr lang="en-US" sz="1600" b="1" dirty="0">
              <a:solidFill>
                <a:srgbClr val="FFFFFF"/>
              </a:solidFill>
            </a:endParaRPr>
          </a:p>
        </p:txBody>
      </p:sp>
      <p:sp>
        <p:nvSpPr>
          <p:cNvPr id="12" name="AutoShape 9"/>
          <p:cNvSpPr>
            <a:spLocks noChangeArrowheads="1"/>
          </p:cNvSpPr>
          <p:nvPr/>
        </p:nvSpPr>
        <p:spPr bwMode="blackWhite">
          <a:xfrm>
            <a:off x="5420381" y="4833969"/>
            <a:ext cx="1482949" cy="469405"/>
          </a:xfrm>
          <a:prstGeom prst="wedgeRectCallout">
            <a:avLst>
              <a:gd name="adj1" fmla="val 38394"/>
              <a:gd name="adj2" fmla="val -80372"/>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MW Tornadoes</a:t>
            </a:r>
            <a:endParaRPr lang="en-US" sz="1600" b="1" dirty="0">
              <a:solidFill>
                <a:srgbClr val="FFFFFF"/>
              </a:solidFill>
            </a:endParaRPr>
          </a:p>
        </p:txBody>
      </p:sp>
      <p:sp>
        <p:nvSpPr>
          <p:cNvPr id="13" name="TextBox 12"/>
          <p:cNvSpPr txBox="1"/>
          <p:nvPr/>
        </p:nvSpPr>
        <p:spPr>
          <a:xfrm>
            <a:off x="584886" y="5774724"/>
            <a:ext cx="8016189" cy="646331"/>
          </a:xfrm>
          <a:prstGeom prst="rect">
            <a:avLst/>
          </a:prstGeom>
          <a:solidFill>
            <a:schemeClr val="accent2"/>
          </a:solidFill>
        </p:spPr>
        <p:txBody>
          <a:bodyPr wrap="square" rtlCol="0">
            <a:spAutoFit/>
          </a:bodyPr>
          <a:lstStyle/>
          <a:p>
            <a:pPr algn="ctr"/>
            <a:r>
              <a:rPr lang="en-US" b="1" dirty="0" smtClean="0">
                <a:solidFill>
                  <a:schemeClr val="bg1"/>
                </a:solidFill>
              </a:rPr>
              <a:t>Gradual </a:t>
            </a:r>
            <a:r>
              <a:rPr lang="en-US" b="1" dirty="0" err="1" smtClean="0">
                <a:solidFill>
                  <a:schemeClr val="bg1"/>
                </a:solidFill>
              </a:rPr>
              <a:t>Decadelong</a:t>
            </a:r>
            <a:r>
              <a:rPr lang="en-US" b="1" dirty="0" smtClean="0">
                <a:solidFill>
                  <a:schemeClr val="bg1"/>
                </a:solidFill>
              </a:rPr>
              <a:t> Improvement in This Cat-Driven Line May Be Bringing in New Players from the Sidelines.</a:t>
            </a:r>
            <a:endParaRPr lang="en-US" b="1" dirty="0">
              <a:solidFill>
                <a:schemeClr val="bg1"/>
              </a:solidFill>
            </a:endParaRPr>
          </a:p>
        </p:txBody>
      </p:sp>
    </p:spTree>
    <p:extLst>
      <p:ext uri="{BB962C8B-B14F-4D97-AF65-F5344CB8AC3E}">
        <p14:creationId xmlns:p14="http://schemas.microsoft.com/office/powerpoint/2010/main" val="1930724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600"/>
                            </p:stCondLst>
                            <p:childTnLst>
                              <p:par>
                                <p:cTn id="21" presetID="22" presetClass="entr" presetSubtype="4"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6600"/>
                            </p:stCondLst>
                            <p:childTnLst>
                              <p:par>
                                <p:cTn id="25" presetID="22" presetClass="entr" presetSubtype="4"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7600"/>
                            </p:stCondLst>
                            <p:childTnLst>
                              <p:par>
                                <p:cTn id="29" presetID="22" presetClass="entr" presetSubtype="4" fill="hold" grpId="0"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431416"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8458"/>
              <a:gd name="adj2" fmla="val -1426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7982261" y="2307862"/>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2015:Q1 10.8%</a:t>
            </a:r>
            <a:endParaRPr lang="en-US" b="1" dirty="0">
              <a:solidFill>
                <a:srgbClr val="FFFFFF"/>
              </a:solidFill>
            </a:endParaRPr>
          </a:p>
        </p:txBody>
      </p:sp>
    </p:spTree>
    <p:custDataLst>
      <p:tags r:id="rId2"/>
    </p:custDataLst>
    <p:extLst>
      <p:ext uri="{BB962C8B-B14F-4D97-AF65-F5344CB8AC3E}">
        <p14:creationId xmlns:p14="http://schemas.microsoft.com/office/powerpoint/2010/main" val="13986752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Net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01372846"/>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195"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40</a:t>
            </a:fld>
            <a:endParaRPr lang="en-US"/>
          </a:p>
        </p:txBody>
      </p:sp>
      <p:sp>
        <p:nvSpPr>
          <p:cNvPr id="8" name="AutoShape 13"/>
          <p:cNvSpPr>
            <a:spLocks noChangeArrowheads="1"/>
          </p:cNvSpPr>
          <p:nvPr/>
        </p:nvSpPr>
        <p:spPr bwMode="blackWhite">
          <a:xfrm>
            <a:off x="4594122" y="253610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256380"/>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21263" y="170045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87644"/>
              <a:gd name="adj2" fmla="val 1054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(2015F-2014F);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442672" name="Chart" r:id="rId3" imgW="5575447" imgH="3111454" progId="MSGraph.Chart.8">
                  <p:embed followColorScheme="full"/>
                </p:oleObj>
              </mc:Choice>
              <mc:Fallback>
                <p:oleObj name="Chart" r:id="rId3" imgW="5575447" imgH="3111454"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(1990-2014E); Conning (2015-17F)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improved in 2013/14 but higher cats, diminishing prior year reserves an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41</a:t>
            </a:fld>
            <a:endParaRPr lang="en-US"/>
          </a:p>
        </p:txBody>
      </p:sp>
    </p:spTree>
    <p:extLst>
      <p:ext uri="{BB962C8B-B14F-4D97-AF65-F5344CB8AC3E}">
        <p14:creationId xmlns:p14="http://schemas.microsoft.com/office/powerpoint/2010/main" val="198343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6B75F9F-950A-44C2-9224-4328C69D7F35}" type="slidenum">
              <a:rPr lang="en-US" altLang="en-US" sz="900"/>
              <a:pPr algn="r">
                <a:lnSpc>
                  <a:spcPct val="85000"/>
                </a:lnSpc>
                <a:spcBef>
                  <a:spcPct val="20000"/>
                </a:spcBef>
                <a:buClrTx/>
                <a:buFontTx/>
                <a:buNone/>
              </a:pPr>
              <a:t>42</a:t>
            </a:fld>
            <a:endParaRPr lang="en-US" altLang="en-US" sz="900"/>
          </a:p>
        </p:txBody>
      </p:sp>
      <p:sp>
        <p:nvSpPr>
          <p:cNvPr id="15363"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a:t>
            </a:r>
            <a:r>
              <a:rPr lang="en-US" altLang="en-US" dirty="0" err="1" smtClean="0">
                <a:latin typeface="Arial" panose="020B0604020202020204" pitchFamily="34" charset="0"/>
              </a:rPr>
              <a:t>Farmowners</a:t>
            </a:r>
            <a:r>
              <a:rPr lang="en-US" altLang="en-US" dirty="0" smtClean="0">
                <a:latin typeface="Arial" panose="020B0604020202020204" pitchFamily="34" charset="0"/>
              </a:rPr>
              <a:t>: NY vs. U.S.,</a:t>
            </a:r>
            <a:br>
              <a:rPr lang="en-US" altLang="en-US" dirty="0" smtClean="0">
                <a:latin typeface="Arial" panose="020B0604020202020204" pitchFamily="34" charset="0"/>
              </a:rPr>
            </a:br>
            <a:r>
              <a:rPr lang="en-US" altLang="en-US" dirty="0"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440632"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3.2%</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NY: 11.8</a:t>
            </a:r>
            <a:r>
              <a:rPr lang="en-US" b="1" dirty="0">
                <a:solidFill>
                  <a:schemeClr val="bg1"/>
                </a:solidFill>
                <a:latin typeface="Arial" charset="0"/>
                <a:cs typeface="Arial" charset="0"/>
              </a:rPr>
              <a:t>%</a:t>
            </a:r>
          </a:p>
        </p:txBody>
      </p:sp>
      <p:sp>
        <p:nvSpPr>
          <p:cNvPr id="8" name="AutoShape 9"/>
          <p:cNvSpPr>
            <a:spLocks noChangeArrowheads="1"/>
          </p:cNvSpPr>
          <p:nvPr/>
        </p:nvSpPr>
        <p:spPr bwMode="blackWhite">
          <a:xfrm>
            <a:off x="2731750" y="5183358"/>
            <a:ext cx="898083" cy="398463"/>
          </a:xfrm>
          <a:prstGeom prst="wedgeRectCallout">
            <a:avLst>
              <a:gd name="adj1" fmla="val 134029"/>
              <a:gd name="adj2" fmla="val -2582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Ike</a:t>
            </a:r>
            <a:endParaRPr lang="en-US" sz="1600" b="1" dirty="0">
              <a:solidFill>
                <a:srgbClr val="FFFFFF"/>
              </a:solidFill>
            </a:endParaRPr>
          </a:p>
        </p:txBody>
      </p:sp>
      <p:sp>
        <p:nvSpPr>
          <p:cNvPr id="10" name="AutoShape 9"/>
          <p:cNvSpPr>
            <a:spLocks noChangeArrowheads="1"/>
          </p:cNvSpPr>
          <p:nvPr/>
        </p:nvSpPr>
        <p:spPr bwMode="blackWhite">
          <a:xfrm>
            <a:off x="5486262" y="5231027"/>
            <a:ext cx="1482949" cy="469405"/>
          </a:xfrm>
          <a:prstGeom prst="wedgeRectCallout">
            <a:avLst>
              <a:gd name="adj1" fmla="val 37283"/>
              <a:gd name="adj2" fmla="val -11547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MW Tornadoes</a:t>
            </a:r>
            <a:endParaRPr lang="en-US" sz="1600" b="1" dirty="0">
              <a:solidFill>
                <a:srgbClr val="FFFFFF"/>
              </a:solidFill>
            </a:endParaRPr>
          </a:p>
        </p:txBody>
      </p:sp>
      <p:sp>
        <p:nvSpPr>
          <p:cNvPr id="11" name="AutoShape 9"/>
          <p:cNvSpPr>
            <a:spLocks noChangeArrowheads="1"/>
          </p:cNvSpPr>
          <p:nvPr/>
        </p:nvSpPr>
        <p:spPr bwMode="blackWhite">
          <a:xfrm>
            <a:off x="7488196" y="4359575"/>
            <a:ext cx="1385930" cy="681982"/>
          </a:xfrm>
          <a:prstGeom prst="wedgeRectCallout">
            <a:avLst>
              <a:gd name="adj1" fmla="val -38139"/>
              <a:gd name="adj2" fmla="val -171260"/>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Minimal Impact From Sandy</a:t>
            </a:r>
            <a:endParaRPr lang="en-US" sz="1600" b="1" dirty="0">
              <a:solidFill>
                <a:srgbClr val="FFFFFF"/>
              </a:solidFill>
            </a:endParaRPr>
          </a:p>
        </p:txBody>
      </p:sp>
    </p:spTree>
    <p:extLst>
      <p:ext uri="{BB962C8B-B14F-4D97-AF65-F5344CB8AC3E}">
        <p14:creationId xmlns:p14="http://schemas.microsoft.com/office/powerpoint/2010/main" val="572668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4"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600"/>
                            </p:stCondLst>
                            <p:childTnLst>
                              <p:par>
                                <p:cTn id="21" presetID="22" presetClass="entr" presetSubtype="4"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6600"/>
                            </p:stCondLst>
                            <p:childTnLst>
                              <p:par>
                                <p:cTn id="25" presetID="22" presetClass="entr" presetSubtype="4"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err="1" smtClean="0"/>
              <a:t>Farmowners</a:t>
            </a:r>
            <a:r>
              <a:rPr lang="en-US" dirty="0" smtClean="0"/>
              <a:t> Insurance Combined Ratio: 1990–2016F</a:t>
            </a:r>
            <a:endParaRPr lang="en-US" baseline="30000" dirty="0" smtClean="0"/>
          </a:p>
        </p:txBody>
      </p:sp>
      <p:graphicFrame>
        <p:nvGraphicFramePr>
          <p:cNvPr id="2" name="Object 3"/>
          <p:cNvGraphicFramePr>
            <a:graphicFrameLocks/>
          </p:cNvGraphicFramePr>
          <p:nvPr>
            <p:extLst>
              <p:ext uri="{D42A27DB-BD31-4B8C-83A1-F6EECF244321}">
                <p14:modId xmlns:p14="http://schemas.microsoft.com/office/powerpoint/2010/main" val="678397118"/>
              </p:ext>
            </p:extLst>
          </p:nvPr>
        </p:nvGraphicFramePr>
        <p:xfrm>
          <a:off x="301523" y="1638300"/>
          <a:ext cx="8585199" cy="3562350"/>
        </p:xfrm>
        <a:graphic>
          <a:graphicData uri="http://schemas.openxmlformats.org/drawingml/2006/chart">
            <c:chart xmlns:c="http://schemas.openxmlformats.org/drawingml/2006/chart" xmlns:r="http://schemas.openxmlformats.org/officeDocument/2006/relationships" r:id="rId3"/>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Results Vary (Extremely) By Region </a:t>
            </a:r>
            <a:r>
              <a:rPr lang="en-US" b="1" dirty="0">
                <a:solidFill>
                  <a:srgbClr val="FFFFFF"/>
                </a:solidFill>
              </a:rPr>
              <a:t>Due to Local Catastrophe </a:t>
            </a:r>
            <a:r>
              <a:rPr lang="en-US" b="1" dirty="0" smtClean="0">
                <a:solidFill>
                  <a:srgbClr val="FFFFFF"/>
                </a:solidFill>
              </a:rPr>
              <a:t>Activity, Which Has Been Favorable Recently Countrywide.</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43</a:t>
            </a:fld>
            <a:endParaRPr lang="en-US"/>
          </a:p>
        </p:txBody>
      </p:sp>
      <p:sp>
        <p:nvSpPr>
          <p:cNvPr id="8" name="AutoShape 13"/>
          <p:cNvSpPr>
            <a:spLocks noChangeArrowheads="1"/>
          </p:cNvSpPr>
          <p:nvPr/>
        </p:nvSpPr>
        <p:spPr bwMode="blackWhite">
          <a:xfrm>
            <a:off x="4594122" y="1691902"/>
            <a:ext cx="1165122" cy="636784"/>
          </a:xfrm>
          <a:prstGeom prst="wedgeRectCallout">
            <a:avLst>
              <a:gd name="adj1" fmla="val 90214"/>
              <a:gd name="adj2" fmla="val 60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521831" y="1792912"/>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63495" y="516844"/>
            <a:ext cx="1366683" cy="813764"/>
          </a:xfrm>
          <a:prstGeom prst="wedgeRectCallout">
            <a:avLst>
              <a:gd name="adj1" fmla="val 28034"/>
              <a:gd name="adj2" fmla="val 1101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a:t>
            </a:r>
            <a:r>
              <a:rPr lang="en-US" sz="1100" smtClean="0"/>
              <a:t>(2015F-2016F</a:t>
            </a:r>
            <a:r>
              <a:rPr lang="en-US" sz="1100" dirty="0" smtClean="0"/>
              <a:t>); Insurance Information Institute.</a:t>
            </a:r>
            <a:endParaRPr lang="en-US" sz="1100" dirty="0"/>
          </a:p>
        </p:txBody>
      </p:sp>
      <p:sp>
        <p:nvSpPr>
          <p:cNvPr id="13" name="AutoShape 13"/>
          <p:cNvSpPr>
            <a:spLocks noChangeArrowheads="1"/>
          </p:cNvSpPr>
          <p:nvPr/>
        </p:nvSpPr>
        <p:spPr bwMode="blackWhite">
          <a:xfrm>
            <a:off x="3099877" y="950913"/>
            <a:ext cx="1271944" cy="772909"/>
          </a:xfrm>
          <a:prstGeom prst="wedgeRectCallout">
            <a:avLst>
              <a:gd name="adj1" fmla="val -57533"/>
              <a:gd name="adj2" fmla="val 750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Strong MW Tornadoes</a:t>
            </a:r>
            <a:endParaRPr lang="en-US" sz="1600" b="1" dirty="0">
              <a:solidFill>
                <a:schemeClr val="bg1"/>
              </a:solidFill>
            </a:endParaRPr>
          </a:p>
        </p:txBody>
      </p:sp>
    </p:spTree>
    <p:extLst>
      <p:ext uri="{BB962C8B-B14F-4D97-AF65-F5344CB8AC3E}">
        <p14:creationId xmlns:p14="http://schemas.microsoft.com/office/powerpoint/2010/main" val="3214776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6B75F9F-950A-44C2-9224-4328C69D7F35}" type="slidenum">
              <a:rPr lang="en-US" altLang="en-US" sz="900"/>
              <a:pPr algn="r">
                <a:lnSpc>
                  <a:spcPct val="85000"/>
                </a:lnSpc>
                <a:spcBef>
                  <a:spcPct val="20000"/>
                </a:spcBef>
                <a:buClrTx/>
                <a:buFontTx/>
                <a:buNone/>
              </a:pPr>
              <a:t>44</a:t>
            </a:fld>
            <a:endParaRPr lang="en-US" altLang="en-US" sz="900"/>
          </a:p>
        </p:txBody>
      </p:sp>
      <p:sp>
        <p:nvSpPr>
          <p:cNvPr id="15363"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Fire: NY vs. U.S.,</a:t>
            </a:r>
            <a:br>
              <a:rPr lang="en-US" altLang="en-US" dirty="0" smtClean="0">
                <a:latin typeface="Arial" panose="020B0604020202020204" pitchFamily="34" charset="0"/>
              </a:rPr>
            </a:br>
            <a:r>
              <a:rPr lang="en-US" altLang="en-US" dirty="0"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441655"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17.1%</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NY: 33.8%</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292390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Fire Combined Ratio: </a:t>
            </a:r>
            <a:br>
              <a:rPr lang="en-US" dirty="0" smtClean="0"/>
            </a:br>
            <a:r>
              <a:rPr lang="en-US" dirty="0" smtClean="0"/>
              <a:t>1985–2014</a:t>
            </a:r>
            <a:endParaRPr lang="en-US" baseline="30000" dirty="0" smtClean="0"/>
          </a:p>
        </p:txBody>
      </p:sp>
      <p:graphicFrame>
        <p:nvGraphicFramePr>
          <p:cNvPr id="2" name="Object 3"/>
          <p:cNvGraphicFramePr>
            <a:graphicFrameLocks/>
          </p:cNvGraphicFramePr>
          <p:nvPr>
            <p:extLst>
              <p:ext uri="{D42A27DB-BD31-4B8C-83A1-F6EECF244321}">
                <p14:modId xmlns:p14="http://schemas.microsoft.com/office/powerpoint/2010/main" val="907415124"/>
              </p:ext>
            </p:extLst>
          </p:nvPr>
        </p:nvGraphicFramePr>
        <p:xfrm>
          <a:off x="298450" y="1398535"/>
          <a:ext cx="8350250" cy="3818591"/>
        </p:xfrm>
        <a:graphic>
          <a:graphicData uri="http://schemas.openxmlformats.org/drawingml/2006/chart">
            <c:chart xmlns:c="http://schemas.openxmlformats.org/drawingml/2006/chart" xmlns:r="http://schemas.openxmlformats.org/officeDocument/2006/relationships" r:id="rId3"/>
          </a:graphicData>
        </a:graphic>
      </p:graphicFrame>
      <p:sp>
        <p:nvSpPr>
          <p:cNvPr id="242692" name="Rectangle 4"/>
          <p:cNvSpPr>
            <a:spLocks noChangeArrowheads="1"/>
          </p:cNvSpPr>
          <p:nvPr/>
        </p:nvSpPr>
        <p:spPr bwMode="blackWhite">
          <a:xfrm>
            <a:off x="344488" y="5339037"/>
            <a:ext cx="8256587"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Absent Wildfires and Conflagrations, Fire Results Vary But Have Generated Industrywide U/W Profit When Insurance Cycle Permits. Individual Company Results Vary.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Insurance Information Institute calculations from A.M. Best.</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
        <p:nvSpPr>
          <p:cNvPr id="8" name="AutoShape 13"/>
          <p:cNvSpPr>
            <a:spLocks noChangeArrowheads="1"/>
          </p:cNvSpPr>
          <p:nvPr/>
        </p:nvSpPr>
        <p:spPr bwMode="blackWhite">
          <a:xfrm>
            <a:off x="4973062" y="774357"/>
            <a:ext cx="1165122" cy="710521"/>
          </a:xfrm>
          <a:prstGeom prst="wedgeRectCallout">
            <a:avLst>
              <a:gd name="adj1" fmla="val -54021"/>
              <a:gd name="adj2" fmla="val 143223"/>
            </a:avLst>
          </a:prstGeom>
          <a:gradFill rotWithShape="1">
            <a:gsLst>
              <a:gs pos="0">
                <a:schemeClr val="accent2"/>
              </a:gs>
              <a:gs pos="0">
                <a:srgbClr val="225A7A"/>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WTC, End of Soft Market</a:t>
            </a:r>
            <a:endParaRPr lang="en-US" sz="1600" b="1" dirty="0">
              <a:solidFill>
                <a:schemeClr val="bg1"/>
              </a:solidFill>
            </a:endParaRPr>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6B75F9F-950A-44C2-9224-4328C69D7F35}" type="slidenum">
              <a:rPr lang="en-US" altLang="en-US" sz="900"/>
              <a:pPr algn="r">
                <a:lnSpc>
                  <a:spcPct val="85000"/>
                </a:lnSpc>
                <a:spcBef>
                  <a:spcPct val="20000"/>
                </a:spcBef>
                <a:buClrTx/>
                <a:buFontTx/>
                <a:buNone/>
              </a:pPr>
              <a:t>46</a:t>
            </a:fld>
            <a:endParaRPr lang="en-US" altLang="en-US" sz="900"/>
          </a:p>
        </p:txBody>
      </p:sp>
      <p:sp>
        <p:nvSpPr>
          <p:cNvPr id="15363"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Commercial Multi-Peril: NY vs. U.S., 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3901083533"/>
              </p:ext>
            </p:extLst>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445736"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6.3%</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NY: 10.6%</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7278091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a:t>
            </a:r>
            <a:r>
              <a:rPr lang="en-US" smtClean="0"/>
              <a:t>: 1995-2017F</a:t>
            </a:r>
            <a:endParaRPr lang="en-US" baseline="30000" dirty="0" smtClean="0"/>
          </a:p>
        </p:txBody>
      </p:sp>
      <p:graphicFrame>
        <p:nvGraphicFramePr>
          <p:cNvPr id="2" name="Object 3"/>
          <p:cNvGraphicFramePr>
            <a:graphicFrameLocks/>
          </p:cNvGraphicFramePr>
          <p:nvPr>
            <p:extLst>
              <p:ext uri="{D42A27DB-BD31-4B8C-83A1-F6EECF244321}">
                <p14:modId xmlns:p14="http://schemas.microsoft.com/office/powerpoint/2010/main" val="2891961659"/>
              </p:ext>
            </p:extLst>
          </p:nvPr>
        </p:nvGraphicFramePr>
        <p:xfrm>
          <a:off x="344488" y="1382059"/>
          <a:ext cx="8350250" cy="3818591"/>
        </p:xfrm>
        <a:graphic>
          <a:graphicData uri="http://schemas.openxmlformats.org/drawingml/2006/chart">
            <c:chart xmlns:c="http://schemas.openxmlformats.org/drawingml/2006/chart" xmlns:r="http://schemas.openxmlformats.org/officeDocument/2006/relationships" r:id="rId3"/>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414802"/>
            <a:ext cx="8554065"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smtClean="0"/>
              <a:t>Sources</a:t>
            </a:r>
            <a:r>
              <a:rPr lang="en-US" sz="1100" dirty="0"/>
              <a:t>: A.M</a:t>
            </a:r>
            <a:r>
              <a:rPr lang="en-US" sz="1100"/>
              <a:t>. </a:t>
            </a:r>
            <a:r>
              <a:rPr lang="en-US" sz="1100" smtClean="0"/>
              <a:t>Best (1995-2014); Conning (2015F-2017F);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49</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1855655985"/>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618" name="Chart" r:id="rId4" imgW="8582173" imgH="4562424" progId="MSGraph.Chart.8">
                  <p:embed followColorScheme="full"/>
                </p:oleObj>
              </mc:Choice>
              <mc:Fallback>
                <p:oleObj name="Chart" r:id="rId4" imgW="8582173" imgH="4562424"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a:t>
            </a:r>
            <a:r>
              <a:rPr lang="en-US" altLang="en-US" smtClean="0">
                <a:latin typeface="Arial" panose="020B0604020202020204" pitchFamily="34" charset="0"/>
              </a:rPr>
              <a:t>, 1971—2015:Q2</a:t>
            </a:r>
            <a:endParaRPr lang="en-US" altLang="en-US" dirty="0" smtClean="0">
              <a:latin typeface="Arial" panose="020B0604020202020204" pitchFamily="34" charset="0"/>
            </a:endParaRP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smtClean="0">
                <a:solidFill>
                  <a:srgbClr val="FFFFFF"/>
                </a:solidFill>
                <a:latin typeface="Arial "/>
                <a:cs typeface="Arial" charset="0"/>
              </a:rPr>
              <a:t>2015:Q2: 4.0%</a:t>
            </a:r>
            <a:endParaRPr lang="en-US" sz="1400" b="1" dirty="0" smtClean="0">
              <a:solidFill>
                <a:srgbClr val="FFFFFF"/>
              </a:solidFill>
              <a:latin typeface="Arial "/>
              <a:cs typeface="Arial" charset="0"/>
            </a:endParaRP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432439" name="Chart" r:id="rId4" imgW="8600912" imgH="4600652" progId="MSGraph.Chart.8">
                  <p:embed followColorScheme="full"/>
                </p:oleObj>
              </mc:Choice>
              <mc:Fallback>
                <p:oleObj name="Chart" r:id="rId4" imgW="8600912" imgH="4600652"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a:t>
            </a:r>
            <a:r>
              <a:rPr lang="en-US" b="1" dirty="0" smtClean="0">
                <a:solidFill>
                  <a:srgbClr val="FFFFFF"/>
                </a:solidFill>
              </a:rPr>
              <a:t>Affected Both </a:t>
            </a:r>
            <a:r>
              <a:rPr lang="en-US" b="1" dirty="0">
                <a:solidFill>
                  <a:srgbClr val="FFFFFF"/>
                </a:solidFill>
              </a:rPr>
              <a:t>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4044820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500"/>
                                        <p:tgtEl>
                                          <p:spTgt spid="202650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8500"/>
                            </p:stCondLst>
                            <p:childTnLst>
                              <p:par>
                                <p:cTn id="41" presetID="10" presetClass="entr" presetSubtype="0" fill="hold" grpId="0" nodeType="afterEffect">
                                  <p:stCondLst>
                                    <p:cond delay="5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00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0500"/>
                            </p:stCondLst>
                            <p:childTnLst>
                              <p:par>
                                <p:cTn id="49" presetID="10" presetClass="entr" presetSubtype="0" fill="hold" grpId="0" nodeType="afterEffect">
                                  <p:stCondLst>
                                    <p:cond delay="5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20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2500"/>
                            </p:stCondLst>
                            <p:childTnLst>
                              <p:par>
                                <p:cTn id="57" presetID="10" presetClass="entr" presetSubtype="0" fill="hold" grpId="0" nodeType="afterEffect">
                                  <p:stCondLst>
                                    <p:cond delay="5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40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4500"/>
                            </p:stCondLst>
                            <p:childTnLst>
                              <p:par>
                                <p:cTn id="65" presetID="10" presetClass="entr" presetSubtype="0" fill="hold" grpId="0" nodeType="afterEffect">
                                  <p:stCondLst>
                                    <p:cond delay="5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60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6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17000"/>
                            </p:stCondLst>
                            <p:childTnLst>
                              <p:par>
                                <p:cTn id="77" presetID="22" presetClass="entr" presetSubtype="1"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500"/>
                                        <p:tgtEl>
                                          <p:spTgt spid="26"/>
                                        </p:tgtEl>
                                      </p:cBhvr>
                                    </p:animEffect>
                                  </p:childTnLst>
                                </p:cTn>
                              </p:par>
                            </p:childTnLst>
                          </p:cTn>
                        </p:par>
                        <p:par>
                          <p:cTn id="80" fill="hold">
                            <p:stCondLst>
                              <p:cond delay="17500"/>
                            </p:stCondLst>
                            <p:childTnLst>
                              <p:par>
                                <p:cTn id="81" presetID="10" presetClass="entr" presetSubtype="0" fill="hold" grpId="0" nodeType="afterEffect">
                                  <p:stCondLst>
                                    <p:cond delay="5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19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19500"/>
                            </p:stCondLst>
                            <p:childTnLst>
                              <p:par>
                                <p:cTn id="89" presetID="10" presetClass="entr" presetSubtype="0" fill="hold" grpId="0" nodeType="afterEffect">
                                  <p:stCondLst>
                                    <p:cond delay="5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10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15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2000"/>
                            </p:stCondLst>
                            <p:childTnLst>
                              <p:par>
                                <p:cTn id="101" presetID="10" presetClass="entr" presetSubtype="0" fill="hold" grpId="0" nodeType="afterEffect">
                                  <p:stCondLst>
                                    <p:cond delay="5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108817172"/>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249" name="Chart" r:id="rId4" imgW="8820230" imgH="4533926" progId="MSGraph.Chart.8">
                  <p:embed followColorScheme="full"/>
                </p:oleObj>
              </mc:Choice>
              <mc:Fallback>
                <p:oleObj name="Chart" r:id="rId4" imgW="8820230" imgH="4533926"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States</a:t>
            </a:r>
            <a:endParaRPr lang="en-US" sz="2400" b="1" dirty="0">
              <a:solidFill>
                <a:srgbClr val="225A7A"/>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566171914"/>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272"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a:t>
            </a:r>
            <a:r>
              <a:rPr lang="en-US" sz="2400" b="1" dirty="0" smtClean="0">
                <a:solidFill>
                  <a:srgbClr val="225A7A"/>
                </a:solidFill>
              </a:rPr>
              <a:t>States</a:t>
            </a:r>
            <a:endParaRPr lang="en-US" sz="2400" b="1" dirty="0">
              <a:solidFill>
                <a:srgbClr val="225A7A"/>
              </a:solidFill>
            </a:endParaRP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897701"/>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
        <p:nvSpPr>
          <p:cNvPr id="9" name="AutoShape 14"/>
          <p:cNvSpPr>
            <a:spLocks noChangeArrowheads="1"/>
          </p:cNvSpPr>
          <p:nvPr/>
        </p:nvSpPr>
        <p:spPr bwMode="blackWhite">
          <a:xfrm>
            <a:off x="4635500" y="1598613"/>
            <a:ext cx="3062749" cy="897701"/>
          </a:xfrm>
          <a:prstGeom prst="wedgeRectCallout">
            <a:avLst>
              <a:gd name="adj1" fmla="val -150766"/>
              <a:gd name="adj2" fmla="val 5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NY Growth Was Close to National Average.</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497667296"/>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394" name="Chart" r:id="rId4" imgW="8810513" imgH="4572154" progId="MSGraph.Chart.8">
                  <p:embed followColorScheme="full"/>
                </p:oleObj>
              </mc:Choice>
              <mc:Fallback>
                <p:oleObj name="Chart" r:id="rId4" imgW="8810513" imgH="4572154"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States</a:t>
            </a:r>
            <a:endParaRPr lang="en-US" sz="2400" b="1" dirty="0">
              <a:solidFill>
                <a:srgbClr val="225A7A"/>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143772"/>
          </a:xfrm>
          <a:prstGeom prst="wedgeRectCallout">
            <a:avLst>
              <a:gd name="adj1" fmla="val -47838"/>
              <a:gd name="adj2" fmla="val 937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
        <p:nvSpPr>
          <p:cNvPr id="11" name="AutoShape 14"/>
          <p:cNvSpPr>
            <a:spLocks noChangeArrowheads="1"/>
          </p:cNvSpPr>
          <p:nvPr/>
        </p:nvSpPr>
        <p:spPr bwMode="blackWhite">
          <a:xfrm>
            <a:off x="6384324" y="3189385"/>
            <a:ext cx="2154195" cy="1143772"/>
          </a:xfrm>
          <a:prstGeom prst="wedgeRectCallout">
            <a:avLst>
              <a:gd name="adj1" fmla="val -71930"/>
              <a:gd name="adj2" fmla="val 9882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NY Exceeded National Average, About Same as Nearby States</a:t>
            </a:r>
            <a:endParaRPr lang="en-US" b="1" dirty="0">
              <a:solidFill>
                <a:schemeClr val="bg1"/>
              </a:solidFill>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65939172"/>
              </p:ext>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339415" name="Chart" r:id="rId4" imgW="8810513" imgH="4553040" progId="MSGraph.Chart.8">
                  <p:embed followColorScheme="full"/>
                </p:oleObj>
              </mc:Choice>
              <mc:Fallback>
                <p:oleObj name="Chart" r:id="rId4" imgW="8810513" imgH="4553040"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a:t>
            </a:r>
            <a:r>
              <a:rPr lang="en-US" sz="2400" b="1" dirty="0" smtClean="0">
                <a:solidFill>
                  <a:srgbClr val="225A7A"/>
                </a:solidFill>
              </a:rPr>
              <a:t>States</a:t>
            </a:r>
            <a:endParaRPr lang="en-US" sz="2400" b="1" dirty="0">
              <a:solidFill>
                <a:srgbClr val="225A7A"/>
              </a:solidFill>
            </a:endParaRP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barely returned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Pers.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670520782"/>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450855" name="Chart" r:id="rId4" imgW="8810513" imgH="4572154" progId="MSGraph.Chart.8">
                  <p:embed followColorScheme="full"/>
                </p:oleObj>
              </mc:Choice>
              <mc:Fallback>
                <p:oleObj name="Chart" r:id="rId4" imgW="8810513" imgH="4572154"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States</a:t>
            </a:r>
            <a:endParaRPr lang="en-US" sz="2400" b="1" dirty="0">
              <a:solidFill>
                <a:srgbClr val="225A7A"/>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842112" y="1279139"/>
            <a:ext cx="2548655" cy="1143772"/>
          </a:xfrm>
          <a:prstGeom prst="wedgeRectCallout">
            <a:avLst>
              <a:gd name="adj1" fmla="val -47838"/>
              <a:gd name="adj2" fmla="val 937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Personal Lines Growth Follows Commercial Growth – Same States</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20.9%</a:t>
            </a:r>
            <a:endParaRPr lang="en-US" sz="1600" b="1" dirty="0">
              <a:solidFill>
                <a:schemeClr val="bg1"/>
              </a:solidFill>
              <a:cs typeface="+mn-cs"/>
            </a:endParaRPr>
          </a:p>
        </p:txBody>
      </p:sp>
    </p:spTree>
    <p:extLst>
      <p:ext uri="{BB962C8B-B14F-4D97-AF65-F5344CB8AC3E}">
        <p14:creationId xmlns:p14="http://schemas.microsoft.com/office/powerpoint/2010/main" val="2047187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Pers.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569106376"/>
              </p:ext>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451879" name="Chart" r:id="rId4" imgW="8810513" imgH="4553040" progId="MSGraph.Chart.8">
                  <p:embed followColorScheme="full"/>
                </p:oleObj>
              </mc:Choice>
              <mc:Fallback>
                <p:oleObj name="Chart" r:id="rId4" imgW="8810513" imgH="4553040"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a:t>
            </a:r>
            <a:r>
              <a:rPr lang="en-US" sz="2400" b="1" dirty="0" smtClean="0">
                <a:solidFill>
                  <a:srgbClr val="225A7A"/>
                </a:solidFill>
              </a:rPr>
              <a:t>States</a:t>
            </a:r>
            <a:endParaRPr lang="en-US" sz="2400" b="1" dirty="0">
              <a:solidFill>
                <a:srgbClr val="225A7A"/>
              </a:solidFill>
            </a:endParaRP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19337"/>
              <a:gd name="adj2" fmla="val 1956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Weakest Performers Hurt by Housing Bust, Depressing HO Premium</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1438276" y="1407436"/>
            <a:ext cx="1947476" cy="887177"/>
          </a:xfrm>
          <a:prstGeom prst="wedgeRectCallout">
            <a:avLst>
              <a:gd name="adj1" fmla="val -17887"/>
              <a:gd name="adj2" fmla="val 83287"/>
            </a:avLst>
          </a:prstGeom>
          <a:solidFill>
            <a:schemeClr val="accent2"/>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NY Growth Near the National Average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480918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204866990"/>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8446762"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States</a:t>
            </a:r>
            <a:endParaRPr lang="en-US" sz="2400" b="1" dirty="0">
              <a:solidFill>
                <a:srgbClr val="225A7A"/>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8756114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027270555"/>
              </p:ext>
            </p:extLst>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8447786"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a:t>
            </a:r>
            <a:r>
              <a:rPr lang="en-US" sz="2400" b="1" dirty="0" smtClean="0">
                <a:solidFill>
                  <a:srgbClr val="225A7A"/>
                </a:solidFill>
              </a:rPr>
              <a:t>States</a:t>
            </a:r>
            <a:endParaRPr lang="en-US" sz="2400" b="1" dirty="0">
              <a:solidFill>
                <a:srgbClr val="225A7A"/>
              </a:solidFill>
            </a:endParaRP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Larger States Seeing Significant Increases (NY, NJ, PA) Driven by Cat Exposure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241430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a:t>
            </a:r>
            <a:r>
              <a:rPr lang="en-US" dirty="0" err="1" smtClean="0"/>
              <a:t>Farmowners</a:t>
            </a:r>
            <a:r>
              <a:rPr lang="en-US" dirty="0" smtClean="0"/>
              <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430614142"/>
              </p:ext>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8448808"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States</a:t>
            </a:r>
            <a:endParaRPr lang="en-US" sz="2400" b="1" dirty="0">
              <a:solidFill>
                <a:srgbClr val="225A7A"/>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77621594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a:t>
            </a:r>
            <a:r>
              <a:rPr lang="en-US" dirty="0" err="1" smtClean="0"/>
              <a:t>Farmowners</a:t>
            </a:r>
            <a:r>
              <a:rPr lang="en-US" dirty="0" smtClean="0"/>
              <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217215689"/>
              </p:ext>
            </p:extLst>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8449832"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a:t>
            </a:r>
            <a:r>
              <a:rPr lang="en-US" sz="2400" b="1" dirty="0" smtClean="0">
                <a:solidFill>
                  <a:srgbClr val="225A7A"/>
                </a:solidFill>
              </a:rPr>
              <a:t>States</a:t>
            </a:r>
            <a:endParaRPr lang="en-US" sz="2400" b="1" dirty="0">
              <a:solidFill>
                <a:srgbClr val="225A7A"/>
              </a:solidFill>
            </a:endParaRPr>
          </a:p>
        </p:txBody>
      </p:sp>
      <p:sp>
        <p:nvSpPr>
          <p:cNvPr id="84999" name="Text Box 4"/>
          <p:cNvSpPr txBox="1">
            <a:spLocks noChangeArrowheads="1"/>
          </p:cNvSpPr>
          <p:nvPr/>
        </p:nvSpPr>
        <p:spPr bwMode="auto">
          <a:xfrm>
            <a:off x="127000" y="6403975"/>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Note: No Premium in D.C.</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7838617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34488" name="Chart" r:id="rId5" imgW="8258056" imgH="5515014" progId="MSGraph.Chart.8">
                  <p:embed followColorScheme="full"/>
                </p:oleObj>
              </mc:Choice>
              <mc:Fallback>
                <p:oleObj name="Chart" r:id="rId5" imgW="8258056" imgH="551501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78807" y="1155700"/>
            <a:ext cx="198253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a:t>
            </a:r>
            <a:r>
              <a:rPr lang="en-US" sz="1600" b="1" dirty="0" err="1" smtClean="0">
                <a:solidFill>
                  <a:srgbClr val="225A7A"/>
                </a:solidFill>
              </a:rPr>
              <a:t>Chg</a:t>
            </a:r>
            <a:r>
              <a:rPr lang="en-US" sz="1600" b="1" dirty="0" smtClean="0">
                <a:solidFill>
                  <a:srgbClr val="225A7A"/>
                </a:solidFill>
              </a:rPr>
              <a:t> from Prior </a:t>
            </a:r>
            <a:r>
              <a:rPr lang="en-US" sz="1600" b="1" dirty="0" err="1" smtClean="0">
                <a:solidFill>
                  <a:srgbClr val="225A7A"/>
                </a:solidFill>
              </a:rPr>
              <a:t>Yr</a:t>
            </a:r>
            <a:endParaRPr lang="en-US" sz="1600" b="1" dirty="0">
              <a:solidFill>
                <a:srgbClr val="225A7A"/>
              </a:solidFill>
            </a:endParaRPr>
          </a:p>
        </p:txBody>
      </p:sp>
      <p:sp>
        <p:nvSpPr>
          <p:cNvPr id="29" name="AutoShape 8"/>
          <p:cNvSpPr>
            <a:spLocks noChangeArrowheads="1"/>
          </p:cNvSpPr>
          <p:nvPr/>
        </p:nvSpPr>
        <p:spPr bwMode="blackWhite">
          <a:xfrm>
            <a:off x="7893170" y="3029051"/>
            <a:ext cx="1046239" cy="448619"/>
          </a:xfrm>
          <a:prstGeom prst="wedgeRectCallout">
            <a:avLst>
              <a:gd name="adj1" fmla="val 11392"/>
              <a:gd name="adj2" fmla="val 1131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 YTD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1926–2015</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2793689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2490045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43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463"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71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71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BB06DB6-C383-4546-A4DC-B9BB97BCBD6D}" type="slidenum">
              <a:rPr lang="en-US" altLang="en-US" sz="900">
                <a:solidFill>
                  <a:srgbClr val="000000"/>
                </a:solidFill>
              </a:rPr>
              <a:pPr algn="r">
                <a:lnSpc>
                  <a:spcPct val="85000"/>
                </a:lnSpc>
                <a:spcBef>
                  <a:spcPct val="20000"/>
                </a:spcBef>
                <a:buClrTx/>
                <a:buFontTx/>
                <a:buNone/>
              </a:pPr>
              <a:t>63</a:t>
            </a:fld>
            <a:endParaRPr lang="en-US" altLang="en-US" sz="900">
              <a:solidFill>
                <a:srgbClr val="000000"/>
              </a:solidFill>
            </a:endParaRPr>
          </a:p>
        </p:txBody>
      </p:sp>
      <p:sp>
        <p:nvSpPr>
          <p:cNvPr id="7173" name="Rectangle 2"/>
          <p:cNvSpPr>
            <a:spLocks noGrp="1" noChangeArrowheads="1"/>
          </p:cNvSpPr>
          <p:nvPr>
            <p:ph type="title" idx="4294967295"/>
          </p:nvPr>
        </p:nvSpPr>
        <p:spPr>
          <a:xfrm>
            <a:off x="417513" y="168275"/>
            <a:ext cx="7096125" cy="874713"/>
          </a:xfrm>
        </p:spPr>
        <p:txBody>
          <a:bodyPr/>
          <a:lstStyle/>
          <a:p>
            <a:r>
              <a:rPr lang="en-US" altLang="en-US" dirty="0" smtClean="0">
                <a:latin typeface="Arial" panose="020B0604020202020204" pitchFamily="34" charset="0"/>
              </a:rPr>
              <a:t>Commercial Lines Rate Change by </a:t>
            </a:r>
            <a:r>
              <a:rPr lang="en-US" altLang="en-US" dirty="0" err="1" smtClean="0">
                <a:latin typeface="Arial" panose="020B0604020202020204" pitchFamily="34" charset="0"/>
              </a:rPr>
              <a:t>Qtr</a:t>
            </a:r>
            <a:r>
              <a:rPr lang="en-US" altLang="en-US" dirty="0" smtClean="0">
                <a:latin typeface="Arial" panose="020B0604020202020204" pitchFamily="34" charset="0"/>
              </a:rPr>
              <a:t> (vs. Year Earlier)</a:t>
            </a:r>
          </a:p>
        </p:txBody>
      </p:sp>
      <p:sp>
        <p:nvSpPr>
          <p:cNvPr id="7174"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Towers Watson Commercial Lines Insurance Pricing Survey, Insurance Information Institute. </a:t>
            </a:r>
          </a:p>
        </p:txBody>
      </p:sp>
      <p:sp>
        <p:nvSpPr>
          <p:cNvPr id="7175"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Hard Market (Such As It Is) Appears to Have Passed Its Peak.</a:t>
            </a:r>
          </a:p>
        </p:txBody>
      </p:sp>
      <p:graphicFrame>
        <p:nvGraphicFramePr>
          <p:cNvPr id="2" name="Object 7"/>
          <p:cNvGraphicFramePr>
            <a:graphicFrameLocks noChangeAspect="1"/>
          </p:cNvGraphicFramePr>
          <p:nvPr>
            <p:extLst/>
          </p:nvPr>
        </p:nvGraphicFramePr>
        <p:xfrm>
          <a:off x="396875" y="1331913"/>
          <a:ext cx="8397875" cy="4184650"/>
        </p:xfrm>
        <a:graphic>
          <a:graphicData uri="http://schemas.openxmlformats.org/drawingml/2006/chart">
            <c:chart xmlns:c="http://schemas.openxmlformats.org/drawingml/2006/chart" xmlns:r="http://schemas.openxmlformats.org/officeDocument/2006/relationships" r:id="rId4"/>
          </a:graphicData>
        </a:graphic>
      </p:graphicFrame>
      <p:sp>
        <p:nvSpPr>
          <p:cNvPr id="7177" name="AutoShape 14"/>
          <p:cNvSpPr>
            <a:spLocks noChangeArrowheads="1"/>
          </p:cNvSpPr>
          <p:nvPr/>
        </p:nvSpPr>
        <p:spPr bwMode="blackWhite">
          <a:xfrm>
            <a:off x="6226175" y="1092200"/>
            <a:ext cx="2522538" cy="727075"/>
          </a:xfrm>
          <a:prstGeom prst="wedgeRectCallout">
            <a:avLst>
              <a:gd name="adj1" fmla="val 43079"/>
              <a:gd name="adj2" fmla="val 19786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rPr>
              <a:t>18 </a:t>
            </a:r>
            <a:r>
              <a:rPr lang="en-US" altLang="en-US" sz="1600" b="1" dirty="0">
                <a:solidFill>
                  <a:srgbClr val="FFFFFF"/>
                </a:solidFill>
              </a:rPr>
              <a:t>consecutive quarters of rate increases</a:t>
            </a:r>
          </a:p>
        </p:txBody>
      </p:sp>
    </p:spTree>
    <p:custDataLst>
      <p:tags r:id="rId1"/>
    </p:custDataLst>
    <p:extLst>
      <p:ext uri="{BB962C8B-B14F-4D97-AF65-F5344CB8AC3E}">
        <p14:creationId xmlns:p14="http://schemas.microsoft.com/office/powerpoint/2010/main" val="885860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ppt_w</p:attrName>
                                        </p:attrNameLst>
                                      </p:cBhvr>
                                      <p:tavLst>
                                        <p:tav tm="0">
                                          <p:val>
                                            <p:fltVal val="0"/>
                                          </p:val>
                                        </p:tav>
                                        <p:tav tm="100000">
                                          <p:val>
                                            <p:strVal val="#ppt_w"/>
                                          </p:val>
                                        </p:tav>
                                      </p:tavLst>
                                    </p:anim>
                                    <p:anim calcmode="lin" valueType="num">
                                      <p:cBhvr>
                                        <p:cTn id="8" dur="500" fill="hold"/>
                                        <p:tgtEl>
                                          <p:spTgt spid="7175"/>
                                        </p:tgtEl>
                                        <p:attrNameLst>
                                          <p:attrName>ppt_h</p:attrName>
                                        </p:attrNameLst>
                                      </p:cBhvr>
                                      <p:tavLst>
                                        <p:tav tm="0">
                                          <p:val>
                                            <p:fltVal val="0"/>
                                          </p:val>
                                        </p:tav>
                                        <p:tav tm="100000">
                                          <p:val>
                                            <p:strVal val="#ppt_h"/>
                                          </p:val>
                                        </p:tav>
                                      </p:tavLst>
                                    </p:anim>
                                    <p:animEffect transition="in" filter="fade">
                                      <p:cBhvr>
                                        <p:cTn id="9"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Lines Rate Change by Month (vs. Year Earlier)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4143653"/>
              </p:ext>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64</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Overall, Rates Are As Stable As They Have Been in 15 Years, Though Individual Markets Often Vary Significantly.</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6088351" y="1086015"/>
            <a:ext cx="2960399" cy="599208"/>
          </a:xfrm>
          <a:prstGeom prst="wedgeRectCallout">
            <a:avLst>
              <a:gd name="adj1" fmla="val 28455"/>
              <a:gd name="adj2" fmla="val 28602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Soft Market, To Date</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0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Property Rate Change by Month (vs. Year Earlier)</a:t>
            </a:r>
            <a:endParaRPr lang="en-US" dirty="0"/>
          </a:p>
        </p:txBody>
      </p:sp>
      <p:graphicFrame>
        <p:nvGraphicFramePr>
          <p:cNvPr id="9"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65</a:t>
            </a:fld>
            <a:endParaRPr lang="en-US"/>
          </a:p>
        </p:txBody>
      </p:sp>
      <p:sp>
        <p:nvSpPr>
          <p:cNvPr id="10" name="TextBox 9"/>
          <p:cNvSpPr txBox="1"/>
          <p:nvPr/>
        </p:nvSpPr>
        <p:spPr>
          <a:xfrm>
            <a:off x="495300" y="6341388"/>
            <a:ext cx="8553450" cy="430887"/>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 </a:t>
            </a:r>
            <a:br>
              <a:rPr lang="en-US" sz="1100" dirty="0" smtClean="0"/>
            </a:br>
            <a:r>
              <a:rPr lang="en-US" sz="1100" dirty="0" smtClean="0"/>
              <a:t>Interpolated Commercial Property Estimates for May, August, September 2010.</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Property Rates Track Closely With Commercial Rates Overall.</a:t>
            </a:r>
            <a:endParaRPr lang="en-US" altLang="en-US" sz="2000" b="1" dirty="0">
              <a:solidFill>
                <a:srgbClr val="FFFFFF"/>
              </a:solidFill>
            </a:endParaRPr>
          </a:p>
        </p:txBody>
      </p:sp>
    </p:spTree>
    <p:extLst>
      <p:ext uri="{BB962C8B-B14F-4D97-AF65-F5344CB8AC3E}">
        <p14:creationId xmlns:p14="http://schemas.microsoft.com/office/powerpoint/2010/main" val="11348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BOP Rate 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66</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Rates on the BOP Have Been Flat, Like Much of the Market.</a:t>
            </a:r>
            <a:endParaRPr lang="en-US" altLang="en-US" sz="2000" b="1" dirty="0">
              <a:solidFill>
                <a:srgbClr val="FFFFFF"/>
              </a:solidFill>
            </a:endParaRPr>
          </a:p>
        </p:txBody>
      </p:sp>
    </p:spTree>
    <p:extLst>
      <p:ext uri="{BB962C8B-B14F-4D97-AF65-F5344CB8AC3E}">
        <p14:creationId xmlns:p14="http://schemas.microsoft.com/office/powerpoint/2010/main" val="160037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Loss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Growth in Claim Size Continues to Outpace Inflation - Barely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3119703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5925" y="185738"/>
            <a:ext cx="7385050" cy="860425"/>
          </a:xfrm>
        </p:spPr>
        <p:txBody>
          <a:bodyPr/>
          <a:lstStyle/>
          <a:p>
            <a:r>
              <a:rPr lang="en-US" altLang="en-US" sz="2600" dirty="0" smtClean="0">
                <a:latin typeface="Arial" panose="020B0604020202020204" pitchFamily="34" charset="0"/>
              </a:rPr>
              <a:t>An Example: NY Homeowners</a:t>
            </a:r>
          </a:p>
        </p:txBody>
      </p:sp>
      <p:graphicFrame>
        <p:nvGraphicFramePr>
          <p:cNvPr id="3" name="Object 3"/>
          <p:cNvGraphicFramePr>
            <a:graphicFrameLocks noGrp="1"/>
          </p:cNvGraphicFramePr>
          <p:nvPr>
            <p:ph type="chart" idx="4294967295"/>
            <p:extLst>
              <p:ext uri="{D42A27DB-BD31-4B8C-83A1-F6EECF244321}">
                <p14:modId xmlns:p14="http://schemas.microsoft.com/office/powerpoint/2010/main" val="2565199795"/>
              </p:ext>
            </p:extLst>
          </p:nvPr>
        </p:nvGraphicFramePr>
        <p:xfrm>
          <a:off x="207963" y="1066800"/>
          <a:ext cx="8615362" cy="4941888"/>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Rectangle 5"/>
          <p:cNvSpPr>
            <a:spLocks noChangeArrowheads="1"/>
          </p:cNvSpPr>
          <p:nvPr/>
        </p:nvSpPr>
        <p:spPr bwMode="auto">
          <a:xfrm>
            <a:off x="0" y="6426390"/>
            <a:ext cx="86106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Insurance Research Council, “Trends in Homeowners Insurance Claims,” 2015 edition,  </a:t>
            </a:r>
            <a:r>
              <a:rPr lang="en-US" altLang="en-US" sz="1100" dirty="0" smtClean="0"/>
              <a:t>pp</a:t>
            </a:r>
            <a:r>
              <a:rPr lang="en-US" altLang="en-US" sz="1100" dirty="0"/>
              <a:t>. </a:t>
            </a:r>
            <a:r>
              <a:rPr lang="en-US" altLang="en-US" sz="1100" dirty="0" smtClean="0"/>
              <a:t>41, 80.</a:t>
            </a:r>
            <a:endParaRPr lang="en-US" altLang="en-US" sz="1100" dirty="0"/>
          </a:p>
        </p:txBody>
      </p:sp>
      <p:sp>
        <p:nvSpPr>
          <p:cNvPr id="26630" name="TextBox 1"/>
          <p:cNvSpPr txBox="1">
            <a:spLocks noChangeArrowheads="1"/>
          </p:cNvSpPr>
          <p:nvPr/>
        </p:nvSpPr>
        <p:spPr bwMode="auto">
          <a:xfrm>
            <a:off x="114300" y="1200944"/>
            <a:ext cx="419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600" b="1" dirty="0" smtClean="0">
                <a:solidFill>
                  <a:schemeClr val="accent1"/>
                </a:solidFill>
                <a:cs typeface="Arial" panose="020B0604020202020204" pitchFamily="34" charset="0"/>
              </a:rPr>
              <a:t>Non-cat Paid Severity</a:t>
            </a:r>
            <a:endParaRPr lang="en-US" altLang="en-US" sz="1600" b="1" dirty="0">
              <a:solidFill>
                <a:schemeClr val="accent1"/>
              </a:solidFill>
              <a:cs typeface="Arial" panose="020B0604020202020204" pitchFamily="34" charset="0"/>
            </a:endParaRPr>
          </a:p>
        </p:txBody>
      </p:sp>
      <p:sp>
        <p:nvSpPr>
          <p:cNvPr id="13" name="Rectangle 6"/>
          <p:cNvSpPr>
            <a:spLocks noChangeArrowheads="1"/>
          </p:cNvSpPr>
          <p:nvPr/>
        </p:nvSpPr>
        <p:spPr bwMode="blackWhite">
          <a:xfrm>
            <a:off x="1085850" y="5569646"/>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 Rises Faster Than Frequency Falls. NY Frequency, Severity Close to CW Averages.</a:t>
            </a:r>
            <a:endParaRPr lang="en-US" sz="2000" b="1" dirty="0">
              <a:solidFill>
                <a:srgbClr val="FFFFFF"/>
              </a:solidFill>
            </a:endParaRPr>
          </a:p>
        </p:txBody>
      </p:sp>
      <p:sp>
        <p:nvSpPr>
          <p:cNvPr id="6" name="Slide Number Placeholder 5"/>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extLst>
      <p:ext uri="{BB962C8B-B14F-4D97-AF65-F5344CB8AC3E}">
        <p14:creationId xmlns:p14="http://schemas.microsoft.com/office/powerpoint/2010/main" val="7319570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948384928"/>
              </p:ext>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dirty="0" smtClean="0">
                <a:latin typeface="Arial "/>
              </a:rPr>
              <a:t>Insurance Loss Trends vs. Inflation</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Preliminary claim cost estimates for 2014.</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 Towers Watson.</a:t>
            </a:r>
            <a:endParaRPr lang="en-US" sz="1100" dirty="0"/>
          </a:p>
        </p:txBody>
      </p:sp>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endParaRPr lang="en-US" b="1" dirty="0">
              <a:solidFill>
                <a:srgbClr val="FFFFFF"/>
              </a:solidFill>
            </a:endParaRPr>
          </a:p>
        </p:txBody>
      </p:sp>
    </p:spTree>
    <p:extLst>
      <p:ext uri="{BB962C8B-B14F-4D97-AF65-F5344CB8AC3E}">
        <p14:creationId xmlns:p14="http://schemas.microsoft.com/office/powerpoint/2010/main" val="2315238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2001–2015:Q2*</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2" name="Object 4"/>
          <p:cNvGraphicFramePr>
            <a:graphicFrameLocks noChangeAspect="1"/>
          </p:cNvGraphicFramePr>
          <p:nvPr>
            <p:extLst/>
          </p:nvPr>
        </p:nvGraphicFramePr>
        <p:xfrm>
          <a:off x="233363" y="2696273"/>
          <a:ext cx="8475663" cy="3513138"/>
        </p:xfrm>
        <a:graphic>
          <a:graphicData uri="http://schemas.openxmlformats.org/drawingml/2006/chart">
            <c:chart xmlns:c="http://schemas.openxmlformats.org/drawingml/2006/chart" xmlns:r="http://schemas.openxmlformats.org/officeDocument/2006/relationships" r:id="rId4"/>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1"/>
    </p:custDataLst>
    <p:extLst>
      <p:ext uri="{BB962C8B-B14F-4D97-AF65-F5344CB8AC3E}">
        <p14:creationId xmlns:p14="http://schemas.microsoft.com/office/powerpoint/2010/main" val="2590994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Claim Inflation vs. CPI</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Insurance Information Institute calculation from Towers Watson data.</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008698010"/>
              </p:ext>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In Recent Years, Claim Costs Have Risen at About the Inflation Rate.</a:t>
            </a:r>
            <a:endParaRPr lang="en-US" b="1" dirty="0">
              <a:solidFill>
                <a:srgbClr val="FFFFFF"/>
              </a:solidFill>
            </a:endParaRPr>
          </a:p>
        </p:txBody>
      </p:sp>
    </p:spTree>
    <p:extLst>
      <p:ext uri="{BB962C8B-B14F-4D97-AF65-F5344CB8AC3E}">
        <p14:creationId xmlns:p14="http://schemas.microsoft.com/office/powerpoint/2010/main" val="2866732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71</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Homeowners: Severity, Frequency Trend Are Moderating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301104867"/>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52891" name="Chart" r:id="rId4" imgW="8648801" imgH="3762401" progId="MSGraph.Chart.8">
                  <p:embed followColorScheme="full"/>
                </p:oleObj>
              </mc:Choice>
              <mc:Fallback>
                <p:oleObj name="Chart" r:id="rId4" imgW="8648801" imgH="3762401"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endParaRPr lang="en-US" sz="1600" b="1" dirty="0">
              <a:solidFill>
                <a:srgbClr val="225A7A"/>
              </a:solidFill>
            </a:endParaRPr>
          </a:p>
        </p:txBody>
      </p:sp>
      <p:sp>
        <p:nvSpPr>
          <p:cNvPr id="1936390" name="Rectangle 6"/>
          <p:cNvSpPr>
            <a:spLocks noChangeArrowheads="1"/>
          </p:cNvSpPr>
          <p:nvPr/>
        </p:nvSpPr>
        <p:spPr bwMode="blackWhite">
          <a:xfrm>
            <a:off x="1085850" y="5661025"/>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Severity Increases Continue or Frequency Ticks Up</a:t>
            </a:r>
            <a:endParaRPr lang="en-US" sz="2000" b="1" dirty="0">
              <a:solidFill>
                <a:srgbClr val="FFFFFF"/>
              </a:solidFill>
            </a:endParaRPr>
          </a:p>
        </p:txBody>
      </p:sp>
    </p:spTree>
    <p:extLst>
      <p:ext uri="{BB962C8B-B14F-4D97-AF65-F5344CB8AC3E}">
        <p14:creationId xmlns:p14="http://schemas.microsoft.com/office/powerpoint/2010/main" val="3536630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2782206291"/>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639" name="Chart" r:id="rId4" imgW="5696119" imgH="2362061" progId="MSGraph.Chart.8">
                  <p:embed followColorScheme="full"/>
                </p:oleObj>
              </mc:Choice>
              <mc:Fallback>
                <p:oleObj name="Chart" r:id="rId4" imgW="5696119" imgH="2362061"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err="1" smtClean="0">
                <a:solidFill>
                  <a:srgbClr val="000000"/>
                </a:solidFill>
              </a:rPr>
              <a:t>AonBenfield</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$8.2B in insured CAT losses though 6/30/15, up slightly from $7.3B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73</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74</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71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180"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76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26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a:t>
            </a:r>
            <a:r>
              <a:rPr lang="en-US" dirty="0" smtClean="0"/>
              <a:t>Insured </a:t>
            </a:r>
            <a:r>
              <a:rPr lang="en-US" dirty="0"/>
              <a:t>L</a:t>
            </a:r>
            <a:r>
              <a:rPr lang="en-US" dirty="0" smtClean="0"/>
              <a:t>osses, 1980-2014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77</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79</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8</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130383154"/>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199"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435511" name="Chart" r:id="rId4" imgW="7048410" imgH="3642432" progId="MSGraph.Chart.8">
                  <p:embed followColorScheme="full"/>
                </p:oleObj>
              </mc:Choice>
              <mc:Fallback>
                <p:oleObj name="Chart" r:id="rId4" imgW="7048410" imgH="364243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3" y="1391971"/>
            <a:ext cx="2734622" cy="1054667"/>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3883512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4186" y="1085850"/>
            <a:ext cx="6953250" cy="5343525"/>
          </a:xfrm>
          <a:prstGeom prst="rect">
            <a:avLst/>
          </a:prstGeom>
        </p:spPr>
      </p:pic>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January 2016</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4"/>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
        <p:nvSpPr>
          <p:cNvPr id="14" name="AutoShape 8"/>
          <p:cNvSpPr>
            <a:spLocks noChangeArrowheads="1"/>
          </p:cNvSpPr>
          <p:nvPr/>
        </p:nvSpPr>
        <p:spPr bwMode="blackWhite">
          <a:xfrm>
            <a:off x="7496432" y="3141556"/>
            <a:ext cx="1552318" cy="722570"/>
          </a:xfrm>
          <a:prstGeom prst="wedgeRectCallout">
            <a:avLst>
              <a:gd name="adj1" fmla="val -50438"/>
              <a:gd name="adj2" fmla="val -1021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Solid Growth Projected for Northeast.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81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649356825"/>
              </p:ext>
            </p:extLst>
          </p:nvPr>
        </p:nvGraphicFramePr>
        <p:xfrm>
          <a:off x="-33338" y="1798638"/>
          <a:ext cx="9082088" cy="4722812"/>
        </p:xfrm>
        <a:graphic>
          <a:graphicData uri="http://schemas.openxmlformats.org/presentationml/2006/ole">
            <mc:AlternateContent xmlns:mc="http://schemas.openxmlformats.org/markup-compatibility/2006">
              <mc:Choice xmlns:v="urn:schemas-microsoft-com:vml" Requires="v">
                <p:oleObj spid="_x0000_s28264684" name="Chart" r:id="rId4" imgW="8810513" imgH="4581538" progId="MSGraph.Chart.8">
                  <p:embed followColorScheme="full"/>
                </p:oleObj>
              </mc:Choice>
              <mc:Fallback>
                <p:oleObj name="Chart" r:id="rId4" imgW="8810513" imgH="4581538" progId="MSGraph.Chart.8">
                  <p:embed followColorScheme="full"/>
                  <p:pic>
                    <p:nvPicPr>
                      <p:cNvPr id="0" name=""/>
                      <p:cNvPicPr>
                        <a:picLocks noChangeAspect="1" noChangeArrowheads="1"/>
                      </p:cNvPicPr>
                      <p:nvPr/>
                    </p:nvPicPr>
                    <p:blipFill>
                      <a:blip r:embed="rId5"/>
                      <a:srcRect/>
                      <a:stretch>
                        <a:fillRect/>
                      </a:stretch>
                    </p:blipFill>
                    <p:spPr bwMode="auto">
                      <a:xfrm>
                        <a:off x="-33338" y="1798638"/>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82</a:t>
            </a:fld>
            <a:endParaRPr lang="en-US" smtClean="0"/>
          </a:p>
        </p:txBody>
      </p:sp>
      <p:graphicFrame>
        <p:nvGraphicFramePr>
          <p:cNvPr id="2050" name="Object 3"/>
          <p:cNvGraphicFramePr>
            <a:graphicFrameLocks noGrp="1" noChangeAspect="1"/>
          </p:cNvGraphicFramePr>
          <p:nvPr>
            <p:ph idx="4294967295"/>
            <p:extLst/>
          </p:nvPr>
        </p:nvGraphicFramePr>
        <p:xfrm>
          <a:off x="0" y="1710062"/>
          <a:ext cx="9150350" cy="4722813"/>
        </p:xfrm>
        <a:graphic>
          <a:graphicData uri="http://schemas.openxmlformats.org/presentationml/2006/ole">
            <mc:AlternateContent xmlns:mc="http://schemas.openxmlformats.org/markup-compatibility/2006">
              <mc:Choice xmlns:v="urn:schemas-microsoft-com:vml" Requires="v">
                <p:oleObj spid="_x0000_s28265706"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10062"/>
                        <a:ext cx="9150350"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84</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85</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4029485875"/>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209" name="Chart" r:id="rId4" imgW="4717846" imgH="3251108" progId="MSGraph.Chart.8">
                  <p:embed followColorScheme="full"/>
                </p:oleObj>
              </mc:Choice>
              <mc:Fallback>
                <p:oleObj name="Chart" r:id="rId4" imgW="4717846" imgH="3251108"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5.3%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85</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10.4% </a:t>
            </a:r>
            <a:r>
              <a:rPr lang="en-US" sz="1400" b="1" dirty="0">
                <a:solidFill>
                  <a:schemeClr val="bg1"/>
                </a:solidFill>
                <a:cs typeface="+mn-cs"/>
              </a:rPr>
              <a:t>in </a:t>
            </a:r>
            <a:r>
              <a:rPr lang="en-US" sz="1400" b="1" dirty="0" smtClean="0">
                <a:solidFill>
                  <a:schemeClr val="bg1"/>
                </a:solidFill>
                <a:cs typeface="+mn-cs"/>
              </a:rPr>
              <a:t>June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2984473300"/>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305"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86</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88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5945085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52"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39457615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2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+13.7%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+8.0%</a:t>
            </a:r>
            <a:endParaRPr lang="en-US" sz="2400" b="1" u="sng" dirty="0">
              <a:solidFill>
                <a:srgbClr val="225A7A"/>
              </a:solidFill>
            </a:endParaRPr>
          </a:p>
        </p:txBody>
      </p:sp>
      <p:sp>
        <p:nvSpPr>
          <p:cNvPr id="12" name="AutoShape 9"/>
          <p:cNvSpPr>
            <a:spLocks noChangeArrowheads="1"/>
          </p:cNvSpPr>
          <p:nvPr/>
        </p:nvSpPr>
        <p:spPr bwMode="blackWhite">
          <a:xfrm>
            <a:off x="4218471" y="1917272"/>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 name="Object 3"/>
          <p:cNvGraphicFramePr>
            <a:graphicFrameLocks noGrp="1" noChangeAspect="1"/>
          </p:cNvGraphicFramePr>
          <p:nvPr>
            <p:ph idx="4294967295"/>
            <p:extLst/>
          </p:nvPr>
        </p:nvGraphicFramePr>
        <p:xfrm>
          <a:off x="71438" y="1858963"/>
          <a:ext cx="8966200" cy="4598987"/>
        </p:xfrm>
        <a:graphic>
          <a:graphicData uri="http://schemas.openxmlformats.org/drawingml/2006/chart">
            <c:chart xmlns:c="http://schemas.openxmlformats.org/drawingml/2006/chart" xmlns:r="http://schemas.openxmlformats.org/officeDocument/2006/relationships" r:id="rId3"/>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8" name="AutoShape 9"/>
          <p:cNvSpPr>
            <a:spLocks noChangeArrowheads="1"/>
          </p:cNvSpPr>
          <p:nvPr/>
        </p:nvSpPr>
        <p:spPr bwMode="blackWhite">
          <a:xfrm>
            <a:off x="5997146" y="1070589"/>
            <a:ext cx="2113802" cy="1179871"/>
          </a:xfrm>
          <a:prstGeom prst="wedgeRectCallout">
            <a:avLst>
              <a:gd name="adj1" fmla="val -13696"/>
              <a:gd name="adj2" fmla="val 85327"/>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NY: 10-Year Return Below National Average</a:t>
            </a:r>
            <a:endParaRPr lang="en-US" b="1" dirty="0">
              <a:solidFill>
                <a:srgbClr val="FFFFFF"/>
              </a:solidFill>
            </a:endParaRPr>
          </a:p>
        </p:txBody>
      </p:sp>
    </p:spTree>
    <p:extLst>
      <p:ext uri="{BB962C8B-B14F-4D97-AF65-F5344CB8AC3E}">
        <p14:creationId xmlns:p14="http://schemas.microsoft.com/office/powerpoint/2010/main" val="2590168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249809077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03824" name="Chart" r:id="rId4" imgW="5225916" imgH="2730315" progId="MSGraph.Chart.8">
                  <p:embed followColorScheme="full"/>
                </p:oleObj>
              </mc:Choice>
              <mc:Fallback>
                <p:oleObj name="Chart" r:id="rId4" imgW="5225916" imgH="273031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369038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91</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252060877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20"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92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93</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2010—July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334347526"/>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251928" y="1292881"/>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4234"/>
              <a:gd name="adj2" fmla="val -97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3.8%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94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DISRUPTORS</a:t>
            </a:r>
            <a:endParaRPr lang="en-US" sz="4200" b="1" dirty="0">
              <a:solidFill>
                <a:schemeClr val="bg1"/>
              </a:solidFill>
            </a:endParaRP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spTree>
    <p:extLst>
      <p:ext uri="{BB962C8B-B14F-4D97-AF65-F5344CB8AC3E}">
        <p14:creationId xmlns:p14="http://schemas.microsoft.com/office/powerpoint/2010/main" val="4680093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95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15443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I.I.I. White Paper Coming Out in October</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63"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extLst>
              <p:ext uri="{D42A27DB-BD31-4B8C-83A1-F6EECF244321}">
                <p14:modId xmlns:p14="http://schemas.microsoft.com/office/powerpoint/2010/main" val="4027567682"/>
              </p:ext>
            </p:extLst>
          </p:nvPr>
        </p:nvGraphicFramePr>
        <p:xfrm>
          <a:off x="96982" y="601104"/>
          <a:ext cx="9047018" cy="6081420"/>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66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
        <p:nvSpPr>
          <p:cNvPr id="2" name="Oval 1"/>
          <p:cNvSpPr/>
          <p:nvPr/>
        </p:nvSpPr>
        <p:spPr>
          <a:xfrm>
            <a:off x="906162" y="2010032"/>
            <a:ext cx="1441622" cy="543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6162" y="2627870"/>
            <a:ext cx="1021492" cy="321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98</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412"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88"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99</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211280</TotalTime>
  <Words>7925</Words>
  <Application>Microsoft Office PowerPoint</Application>
  <PresentationFormat>On-screen Show (4:3)</PresentationFormat>
  <Paragraphs>1186</Paragraphs>
  <Slides>120</Slides>
  <Notes>103</Notes>
  <HiddenSlides>41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30" baseType="lpstr">
      <vt:lpstr>ＭＳ Ｐゴシック</vt:lpstr>
      <vt:lpstr>Arial</vt:lpstr>
      <vt:lpstr>Arial </vt:lpstr>
      <vt:lpstr>Calibri</vt:lpstr>
      <vt:lpstr>Symbol</vt:lpstr>
      <vt:lpstr>Times New Roman</vt:lpstr>
      <vt:lpstr>Verdana</vt:lpstr>
      <vt:lpstr>Wingdings</vt:lpstr>
      <vt:lpstr>Default Design</vt:lpstr>
      <vt:lpstr>Chart</vt:lpstr>
      <vt:lpstr>Overview &amp; Outlook for the     P&amp;C Insurance Industry</vt:lpstr>
      <vt:lpstr>PowerPoint Presentation</vt:lpstr>
      <vt:lpstr>P/C Industry Net Income After Taxes 1991–2015:Q1</vt:lpstr>
      <vt:lpstr>Profitability Peaks &amp; Troughs in the P/C Insurance Industry, 1975 – 2015:Q1</vt:lpstr>
      <vt:lpstr>ROE: Property/Casualty Insurance by Major Event, 1987–2015:Q1</vt:lpstr>
      <vt:lpstr>PowerPoint Presentation</vt:lpstr>
      <vt:lpstr>P/C Insurance Industry  Combined Ratio, 2001–2015:Q2*</vt:lpstr>
      <vt:lpstr>RNW All Lines by State, 2004-2013 Average: Highest 25 States</vt:lpstr>
      <vt:lpstr>PowerPoint Presentation</vt:lpstr>
      <vt:lpstr>All Lines: 10-Year Average RNW NY &amp; Nearby States</vt:lpstr>
      <vt:lpstr>RNW All Lines: NY vs. U.S., 2004-2013</vt:lpstr>
      <vt:lpstr>PowerPoint Presentation</vt:lpstr>
      <vt:lpstr>CAPITAL/CAPACITY </vt:lpstr>
      <vt:lpstr>Policyholder Surplus,  2006:Q4–2015:Q1</vt:lpstr>
      <vt:lpstr>US Policyholder Surplus: 1975–2015:Q1*</vt:lpstr>
      <vt:lpstr>Premium-to-Surplus Ratio: 1985–2014*</vt:lpstr>
      <vt:lpstr>P/C Industry: Loss Reserve-to-Surplus Ratio, 1971-2014</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Book Yield on Property/Casualty Insurance Invested Assets, 2007–2015*</vt:lpstr>
      <vt:lpstr>Distribution of Bond Maturities, P/C Insurance Industry, 2003-2013</vt:lpstr>
      <vt:lpstr>PowerPoint Presentation</vt:lpstr>
      <vt:lpstr>Global Reinsurance Capital (Traditional    and Alternative), 2006-2014</vt:lpstr>
      <vt:lpstr>Global Reinsurance Capital (Traditional    and Alternative), 2006 - 2014</vt:lpstr>
      <vt:lpstr>How a Catastrophe Bond Works</vt:lpstr>
      <vt:lpstr>Growth in Traditional and Alternative Capital, 2007-2014</vt:lpstr>
      <vt:lpstr>Growth of Alternative Capital Structures, 2002 - 2014</vt:lpstr>
      <vt:lpstr>Catastrophe Bond Issuance and Outstanding: 1997-2015</vt:lpstr>
      <vt:lpstr>Reinsurance Pricing: Change in Rate on Line for Global Cat Business</vt:lpstr>
      <vt:lpstr>U.S. INSURANCE MERGERS AND ACQUISITIONS, P/C SECTOR, 1994-2014 (1)</vt:lpstr>
      <vt:lpstr>PowerPoint Presentation</vt:lpstr>
      <vt:lpstr>What’s Driving Global Insurance M&amp;A Activity and Will It Continue?</vt:lpstr>
      <vt:lpstr>PowerPoint Presentation</vt:lpstr>
      <vt:lpstr>Return on Net Worth (RNW) All Lines: 2004-2013 Average</vt:lpstr>
      <vt:lpstr>RNW PP Auto: NY vs. U.S., 2004-2013</vt:lpstr>
      <vt:lpstr>Personal Auto Net Combined Ratio: 1990–2017F</vt:lpstr>
      <vt:lpstr>RNW Homeowners: NY vs. U.S., 2004-2013</vt:lpstr>
      <vt:lpstr>Homeowners Insurance Net Combined Ratio: 1990–2017F</vt:lpstr>
      <vt:lpstr>Commercial Lines Combined Ratio, 1990-2017F*</vt:lpstr>
      <vt:lpstr>RNW Farmowners: NY vs. U.S., 2004-2013</vt:lpstr>
      <vt:lpstr>Farmowners Insurance Combined Ratio: 1990–2016F</vt:lpstr>
      <vt:lpstr>RNW Fire: NY vs. U.S., 2004-2013</vt:lpstr>
      <vt:lpstr>Fire Combined Ratio:  1985–2014</vt:lpstr>
      <vt:lpstr>RNW Commercial Multi-Peril: NY vs. U.S., 2004-2013</vt:lpstr>
      <vt:lpstr>Commercial Multi-Peril Combined Ratio: 1995-2017F</vt:lpstr>
      <vt:lpstr>PowerPoint Presentation</vt:lpstr>
      <vt:lpstr>Net Premium Growth (All P/C Lines): Annual Change, 1971—2015:Q2</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Pers. Lines Percent Change by State, 2007-2014</vt:lpstr>
      <vt:lpstr>Direct Premiums Written: Pers. Lines Percent Change by State, 2007-2014</vt:lpstr>
      <vt:lpstr>Direct Premiums Written: Homeowners Percent Change by State, 2007-2014</vt:lpstr>
      <vt:lpstr>Direct Premiums Written: Homeowners Percent Change by State, 2007-2014</vt:lpstr>
      <vt:lpstr>Direct Premiums Written: Farmowners Percent Change by State, 2007-2014</vt:lpstr>
      <vt:lpstr>Direct Premiums Written: Farmowners Percent Change by State, 2007-2014</vt:lpstr>
      <vt:lpstr>Direct Premiums Written: Workers’ Comp Percent Change by State, 2007-2014*</vt:lpstr>
      <vt:lpstr>Direct Premiums Written: Worker’s Comp Percent Change by State, 2007-2014*</vt:lpstr>
      <vt:lpstr>PowerPoint Presentation</vt:lpstr>
      <vt:lpstr>Commercial Lines Rate Change by Qtr (vs. Year Earlier)</vt:lpstr>
      <vt:lpstr>Commercial Lines Rate Change by Month (vs. Year Earlier)</vt:lpstr>
      <vt:lpstr>Commercial Property Rate Change by Month (vs. Year Earlier)</vt:lpstr>
      <vt:lpstr>BOP Rate Change by Month  (vs. Year Earlier)</vt:lpstr>
      <vt:lpstr>PowerPoint Presentation</vt:lpstr>
      <vt:lpstr>An Example: NY Homeowners</vt:lpstr>
      <vt:lpstr>Insurance Loss Trends vs. Inflation</vt:lpstr>
      <vt:lpstr>Claim Inflation vs. CPI</vt:lpstr>
      <vt:lpstr>Homeowners: Severity, Frequency Trend Are Moderating</vt:lpstr>
      <vt:lpstr>PowerPoint Presentation</vt:lpstr>
      <vt:lpstr>U.S. Insured Catastrophe Losses</vt:lpstr>
      <vt:lpstr>Top 16 Most Costly Disasters in U.S. History—Katrina Still Ranks #1</vt:lpstr>
      <vt:lpstr>Combined Ratio Points Associated with Catastrophe Losses: 1960 – 2015F*</vt:lpstr>
      <vt:lpstr>Inflation Adjusted U.S. Catastrophe Losses by Cause of Loss, 1995–20141</vt:lpstr>
      <vt:lpstr>Convective Loss Events in the US Overall and Insured Losses, 1980-2014</vt:lpstr>
      <vt:lpstr>The Strength of the Economy Will Influence P/C Insurer Growth Opportunities</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CONSTRUCTION INDUSTRY OVERVIEW &amp; OUTLOOK</vt:lpstr>
      <vt:lpstr>Value of New Private Construction: Residential &amp; Nonresidential, 2003-2015*</vt:lpstr>
      <vt:lpstr>Value of Construction Put in Place,   June 2015 vs. June 2014*</vt:lpstr>
      <vt:lpstr>New Private Housing Starts, 1990-2021F</vt:lpstr>
      <vt:lpstr>Construction Employment, Jan. 2010—July 2015*</vt:lpstr>
      <vt:lpstr>ENERGY SECTOR: OIL &amp; GAS INDUSTRY FUTURE IS BRIGHT BUT VOLATILE</vt:lpstr>
      <vt:lpstr>Employment in Oil &amp; Gas Extraction, Jan. 2010—July 2015*</vt:lpstr>
      <vt:lpstr>PowerPoint Presentation</vt:lpstr>
      <vt:lpstr>Cyber Risk &amp;                           Cyber Insurance</vt:lpstr>
      <vt:lpstr>Data Breaches 2005-2015, by Number of Breaches and Records Exposed</vt:lpstr>
      <vt:lpstr>High Profile Data Breaches, 2014-2015</vt:lpstr>
      <vt:lpstr>Top 10 Global Business Risks for 2015</vt:lpstr>
      <vt:lpstr>Worldwide Cybersecurity Spending, 2011- 2016F </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Media Are Obsessed with Driverless Vehicles: Often Predicting the Demise of Auto Insurance</vt:lpstr>
      <vt:lpstr>On-Demand/Sharing/Peer-to-Peer Economy Impacts Many Lines of Insurance</vt:lpstr>
      <vt:lpstr>Labor on Demand: Huge Implications for    the US Economy, Workers &amp; Insurers</vt:lpstr>
      <vt:lpstr>Send in the Drones:  Potential Rapid Adoption in Industry</vt:lpstr>
      <vt:lpstr>Summary</vt:lpstr>
      <vt:lpstr>Summary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4491</cp:revision>
  <cp:lastPrinted>2015-08-21T15:55:25Z</cp:lastPrinted>
  <dcterms:modified xsi:type="dcterms:W3CDTF">2015-10-01T16:25:27Z</dcterms:modified>
</cp:coreProperties>
</file>