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16" r:id="rId2"/>
    <p:sldId id="948" r:id="rId3"/>
    <p:sldId id="956" r:id="rId4"/>
    <p:sldId id="964" r:id="rId5"/>
    <p:sldId id="961" r:id="rId6"/>
    <p:sldId id="959" r:id="rId7"/>
    <p:sldId id="898" r:id="rId8"/>
    <p:sldId id="951" r:id="rId9"/>
    <p:sldId id="969" r:id="rId10"/>
    <p:sldId id="972" r:id="rId11"/>
    <p:sldId id="971" r:id="rId12"/>
    <p:sldId id="975" r:id="rId13"/>
    <p:sldId id="1006" r:id="rId14"/>
    <p:sldId id="1017" r:id="rId15"/>
    <p:sldId id="1022" r:id="rId16"/>
    <p:sldId id="1021" r:id="rId17"/>
    <p:sldId id="1000" r:id="rId18"/>
    <p:sldId id="1018" r:id="rId19"/>
    <p:sldId id="1019" r:id="rId20"/>
    <p:sldId id="1020" r:id="rId21"/>
    <p:sldId id="993" r:id="rId22"/>
    <p:sldId id="995" r:id="rId23"/>
    <p:sldId id="997" r:id="rId24"/>
    <p:sldId id="999" r:id="rId25"/>
    <p:sldId id="1014" r:id="rId26"/>
    <p:sldId id="1015" r:id="rId27"/>
    <p:sldId id="944" r:id="rId28"/>
    <p:sldId id="978" r:id="rId29"/>
    <p:sldId id="979" r:id="rId30"/>
    <p:sldId id="985" r:id="rId31"/>
    <p:sldId id="1001" r:id="rId32"/>
    <p:sldId id="991" r:id="rId33"/>
    <p:sldId id="896" r:id="rId34"/>
    <p:sldId id="926" r:id="rId35"/>
    <p:sldId id="927" r:id="rId36"/>
    <p:sldId id="929" r:id="rId37"/>
    <p:sldId id="917" r:id="rId38"/>
    <p:sldId id="767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840" userDrawn="1">
          <p15:clr>
            <a:srgbClr val="A4A3A4"/>
          </p15:clr>
        </p15:guide>
        <p15:guide id="4" orient="horz" pos="1128" userDrawn="1">
          <p15:clr>
            <a:srgbClr val="A4A3A4"/>
          </p15:clr>
        </p15:guide>
        <p15:guide id="5" orient="horz" pos="2880" userDrawn="1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1142">
          <p15:clr>
            <a:srgbClr val="A4A3A4"/>
          </p15:clr>
        </p15:guide>
        <p15:guide id="8" pos="5208" userDrawn="1">
          <p15:clr>
            <a:srgbClr val="A4A3A4"/>
          </p15:clr>
        </p15:guide>
        <p15:guide id="9" pos="605">
          <p15:clr>
            <a:srgbClr val="A4A3A4"/>
          </p15:clr>
        </p15:guide>
        <p15:guide id="10" orient="horz" pos="3120" userDrawn="1">
          <p15:clr>
            <a:srgbClr val="A4A3A4"/>
          </p15:clr>
        </p15:guide>
        <p15:guide id="11" orient="horz" pos="1008" userDrawn="1">
          <p15:clr>
            <a:srgbClr val="A4A3A4"/>
          </p15:clr>
        </p15:guide>
        <p15:guide id="12" orient="horz">
          <p15:clr>
            <a:srgbClr val="A4A3A4"/>
          </p15:clr>
        </p15:guide>
        <p15:guide id="14" orient="horz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vatore, Jeanne" initials="SJ" lastIdx="1" clrIdx="0">
    <p:extLst>
      <p:ext uri="{19B8F6BF-5375-455C-9EA6-DF929625EA0E}">
        <p15:presenceInfo xmlns:p15="http://schemas.microsoft.com/office/powerpoint/2012/main" userId="S-1-12-1-857923189-1272440571-1362650776-2274577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BE"/>
    <a:srgbClr val="F69322"/>
    <a:srgbClr val="EBEBEB"/>
    <a:srgbClr val="D0D0D3"/>
    <a:srgbClr val="FF6600"/>
    <a:srgbClr val="234568"/>
    <a:srgbClr val="2F8571"/>
    <a:srgbClr val="A6D8E7"/>
    <a:srgbClr val="D9AE3A"/>
    <a:srgbClr val="BD9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87" autoAdjust="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>
        <p:guide orient="horz" pos="3312"/>
        <p:guide pos="2880"/>
        <p:guide pos="840"/>
        <p:guide orient="horz" pos="1128"/>
        <p:guide orient="horz" pos="2880"/>
        <p:guide orient="horz" pos="3600"/>
        <p:guide orient="horz" pos="1142"/>
        <p:guide pos="5208"/>
        <p:guide pos="605"/>
        <p:guide orient="horz" pos="3120"/>
        <p:guide orient="horz" pos="1008"/>
        <p:guide orient="horz"/>
        <p:guide orient="horz"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92" y="-96"/>
      </p:cViewPr>
      <p:guideLst>
        <p:guide orient="horz" pos="2928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6624687492698"/>
          <c:y val="4.6691372072486699E-2"/>
          <c:w val="0.88660798149489495"/>
          <c:h val="0.8673406146812300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pct policies to occ homes</c:v>
                </c:pt>
              </c:strCache>
            </c:strRef>
          </c:tx>
          <c:invertIfNegative val="0"/>
          <c:cat>
            <c:strRef>
              <c:f>Sheet1!$A$2:$A$29</c:f>
              <c:strCache>
                <c:ptCount val="28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00</c:v>
                </c:pt>
                <c:pt idx="12">
                  <c:v>01</c:v>
                </c:pt>
                <c:pt idx="13">
                  <c:v>02</c:v>
                </c:pt>
                <c:pt idx="14">
                  <c:v>03</c:v>
                </c:pt>
                <c:pt idx="15">
                  <c:v>04</c:v>
                </c:pt>
                <c:pt idx="16">
                  <c:v>05</c:v>
                </c:pt>
                <c:pt idx="17">
                  <c:v>06</c:v>
                </c:pt>
                <c:pt idx="18">
                  <c:v>07</c:v>
                </c:pt>
                <c:pt idx="19">
                  <c:v>08</c:v>
                </c:pt>
                <c:pt idx="20">
                  <c:v>09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</c:strCache>
            </c:strRef>
          </c:cat>
          <c:val>
            <c:numRef>
              <c:f>Sheet1!$D$2:$D$29</c:f>
              <c:numCache>
                <c:formatCode>0.00%</c:formatCode>
                <c:ptCount val="28"/>
                <c:pt idx="0">
                  <c:v>2.4494598352765004E-2</c:v>
                </c:pt>
                <c:pt idx="1">
                  <c:v>2.6321375504139249E-2</c:v>
                </c:pt>
                <c:pt idx="2">
                  <c:v>2.6561679790026244E-2</c:v>
                </c:pt>
                <c:pt idx="3">
                  <c:v>2.7181242867517379E-2</c:v>
                </c:pt>
                <c:pt idx="4">
                  <c:v>2.8960294719607042E-2</c:v>
                </c:pt>
                <c:pt idx="5">
                  <c:v>3.0800405268490375E-2</c:v>
                </c:pt>
                <c:pt idx="6">
                  <c:v>3.4803480348034807E-2</c:v>
                </c:pt>
                <c:pt idx="7">
                  <c:v>3.6541889483065949E-2</c:v>
                </c:pt>
                <c:pt idx="8">
                  <c:v>4.0117416829745595E-2</c:v>
                </c:pt>
                <c:pt idx="9">
                  <c:v>4.0954312759586595E-2</c:v>
                </c:pt>
                <c:pt idx="10">
                  <c:v>4.1265605641856475E-2</c:v>
                </c:pt>
                <c:pt idx="11">
                  <c:v>4.1335603480892928E-2</c:v>
                </c:pt>
                <c:pt idx="12">
                  <c:v>4.1678347817960933E-2</c:v>
                </c:pt>
                <c:pt idx="13">
                  <c:v>4.3059921882442599E-2</c:v>
                </c:pt>
                <c:pt idx="14">
                  <c:v>4.3292913982569153E-2</c:v>
                </c:pt>
                <c:pt idx="15">
                  <c:v>4.381274040716765E-2</c:v>
                </c:pt>
                <c:pt idx="16">
                  <c:v>4.5828328559549103E-2</c:v>
                </c:pt>
                <c:pt idx="17">
                  <c:v>5.0282898339112973E-2</c:v>
                </c:pt>
                <c:pt idx="18">
                  <c:v>5.1309944701296344E-2</c:v>
                </c:pt>
                <c:pt idx="19">
                  <c:v>5.0982856117045144E-2</c:v>
                </c:pt>
                <c:pt idx="20">
                  <c:v>5.1194539249146756E-2</c:v>
                </c:pt>
                <c:pt idx="21">
                  <c:v>5.0509565528338997E-2</c:v>
                </c:pt>
                <c:pt idx="22">
                  <c:v>4.9766581520303006E-2</c:v>
                </c:pt>
                <c:pt idx="23">
                  <c:v>4.9078683084446774E-2</c:v>
                </c:pt>
                <c:pt idx="24">
                  <c:v>4.9620650562483652E-2</c:v>
                </c:pt>
                <c:pt idx="25">
                  <c:v>4.6856054044690808E-2</c:v>
                </c:pt>
                <c:pt idx="26">
                  <c:v>4.4397102684277802E-2</c:v>
                </c:pt>
                <c:pt idx="27">
                  <c:v>4.2948934731146429E-2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5-4593-A520-3D343103A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3126992"/>
        <c:axId val="13034439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# of policies (millions)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Pt>
                  <c:idx val="2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AC74-493F-90D3-7BC3CBDAB987}"/>
                    </c:ext>
                  </c:extLst>
                </c:dPt>
                <c:dPt>
                  <c:idx val="2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AC74-493F-90D3-7BC3CBDAB987}"/>
                    </c:ext>
                  </c:extLst>
                </c:dPt>
                <c:dPt>
                  <c:idx val="26"/>
                  <c:invertIfNegative val="0"/>
                  <c:bubble3D val="0"/>
                  <c:spPr>
                    <a:solidFill>
                      <a:srgbClr val="337DBE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03-AC74-493F-90D3-7BC3CBDAB987}"/>
                    </c:ext>
                  </c:extLst>
                </c:dPt>
                <c:dLbls>
                  <c:dLbl>
                    <c:idx val="6"/>
                    <c:layout>
                      <c:manualLayout>
                        <c:x val="-5.4400954147029701E-17"/>
                        <c:y val="-3.5842293906810001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C0F4-4DB2-A308-D8DBC4180399}"/>
                      </c:ext>
                    </c:extLst>
                  </c:dLbl>
                  <c:dLbl>
                    <c:idx val="7"/>
                    <c:layout>
                      <c:manualLayout>
                        <c:x val="0"/>
                        <c:y val="1.4336917562723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C0F4-4DB2-A308-D8DBC4180399}"/>
                      </c:ext>
                    </c:extLst>
                  </c:dLbl>
                  <c:dLbl>
                    <c:idx val="10"/>
                    <c:layout>
                      <c:manualLayout>
                        <c:x val="-5.4400954147029701E-17"/>
                        <c:y val="1.075268817204299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C0F4-4DB2-A308-D8DBC4180399}"/>
                      </c:ext>
                    </c:extLst>
                  </c:dLbl>
                  <c:dLbl>
                    <c:idx val="20"/>
                    <c:layout>
                      <c:manualLayout>
                        <c:x val="0"/>
                        <c:y val="3.5842293906810001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C0F4-4DB2-A308-D8DBC4180399}"/>
                      </c:ext>
                    </c:extLst>
                  </c:dLbl>
                  <c:dLbl>
                    <c:idx val="22"/>
                    <c:layout>
                      <c:manualLayout>
                        <c:x val="0"/>
                        <c:y val="7.1684587813620098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C0F4-4DB2-A308-D8DBC4180399}"/>
                      </c:ext>
                    </c:extLst>
                  </c:dLbl>
                  <c:dLbl>
                    <c:idx val="23"/>
                    <c:layout>
                      <c:manualLayout>
                        <c:x val="-1.08801908294058E-16"/>
                        <c:y val="-7.168458781362069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AC74-493F-90D3-7BC3CBDAB987}"/>
                      </c:ext>
                    </c:extLst>
                  </c:dLbl>
                  <c:dLbl>
                    <c:idx val="24"/>
                    <c:layout>
                      <c:manualLayout>
                        <c:x val="1.08801908294058E-16"/>
                        <c:y val="1.075268817204299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C0F4-4DB2-A308-D8DBC4180399}"/>
                      </c:ext>
                    </c:extLst>
                  </c:dLbl>
                  <c:dLbl>
                    <c:idx val="25"/>
                    <c:layout>
                      <c:manualLayout>
                        <c:x val="0"/>
                        <c:y val="-1.075268817204299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AC74-493F-90D3-7BC3CBDAB987}"/>
                      </c:ext>
                    </c:extLst>
                  </c:dLbl>
                  <c:dLbl>
                    <c:idx val="26"/>
                    <c:layout>
                      <c:manualLayout>
                        <c:x val="1.48367952522266E-3"/>
                        <c:y val="1.075268817204299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AC74-493F-90D3-7BC3CBDAB98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vert="horz"/>
                    <a:lstStyle/>
                    <a:p>
                      <a:pPr>
                        <a:defRPr sz="1000" b="1"/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Sheet1!$A$2:$A$29</c15:sqref>
                        </c15:formulaRef>
                      </c:ext>
                    </c:extLst>
                    <c:strCache>
                      <c:ptCount val="28"/>
                      <c:pt idx="0">
                        <c:v>89</c:v>
                      </c:pt>
                      <c:pt idx="1">
                        <c:v>90</c:v>
                      </c:pt>
                      <c:pt idx="2">
                        <c:v>91</c:v>
                      </c:pt>
                      <c:pt idx="3">
                        <c:v>92</c:v>
                      </c:pt>
                      <c:pt idx="4">
                        <c:v>93</c:v>
                      </c:pt>
                      <c:pt idx="5">
                        <c:v>94</c:v>
                      </c:pt>
                      <c:pt idx="6">
                        <c:v>95</c:v>
                      </c:pt>
                      <c:pt idx="7">
                        <c:v>96</c:v>
                      </c:pt>
                      <c:pt idx="8">
                        <c:v>97</c:v>
                      </c:pt>
                      <c:pt idx="9">
                        <c:v>98</c:v>
                      </c:pt>
                      <c:pt idx="10">
                        <c:v>99</c:v>
                      </c:pt>
                      <c:pt idx="11">
                        <c:v>00</c:v>
                      </c:pt>
                      <c:pt idx="12">
                        <c:v>01</c:v>
                      </c:pt>
                      <c:pt idx="13">
                        <c:v>02</c:v>
                      </c:pt>
                      <c:pt idx="14">
                        <c:v>03</c:v>
                      </c:pt>
                      <c:pt idx="15">
                        <c:v>04</c:v>
                      </c:pt>
                      <c:pt idx="16">
                        <c:v>05</c:v>
                      </c:pt>
                      <c:pt idx="17">
                        <c:v>06</c:v>
                      </c:pt>
                      <c:pt idx="18">
                        <c:v>07</c:v>
                      </c:pt>
                      <c:pt idx="19">
                        <c:v>08</c:v>
                      </c:pt>
                      <c:pt idx="20">
                        <c:v>09</c:v>
                      </c:pt>
                      <c:pt idx="21">
                        <c:v>10</c:v>
                      </c:pt>
                      <c:pt idx="22">
                        <c:v>11</c:v>
                      </c:pt>
                      <c:pt idx="23">
                        <c:v>12</c:v>
                      </c:pt>
                      <c:pt idx="24">
                        <c:v>13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Sheet1!$B$2:$B$29</c15:sqref>
                        </c15:formulaRef>
                      </c:ext>
                    </c:extLst>
                    <c:numCache>
                      <c:formatCode>#,##0.00</c:formatCode>
                      <c:ptCount val="28"/>
                      <c:pt idx="0">
                        <c:v>2.29</c:v>
                      </c:pt>
                      <c:pt idx="1">
                        <c:v>2.48</c:v>
                      </c:pt>
                      <c:pt idx="2">
                        <c:v>2.5299999999999998</c:v>
                      </c:pt>
                      <c:pt idx="3">
                        <c:v>2.62</c:v>
                      </c:pt>
                      <c:pt idx="4">
                        <c:v>2.83</c:v>
                      </c:pt>
                      <c:pt idx="5">
                        <c:v>3.04</c:v>
                      </c:pt>
                      <c:pt idx="6">
                        <c:v>3.48</c:v>
                      </c:pt>
                      <c:pt idx="7">
                        <c:v>3.69</c:v>
                      </c:pt>
                      <c:pt idx="8">
                        <c:v>4.0999999999999996</c:v>
                      </c:pt>
                      <c:pt idx="9">
                        <c:v>4.24</c:v>
                      </c:pt>
                      <c:pt idx="10">
                        <c:v>4.33</c:v>
                      </c:pt>
                      <c:pt idx="11">
                        <c:v>4.37</c:v>
                      </c:pt>
                      <c:pt idx="12">
                        <c:v>4.46</c:v>
                      </c:pt>
                      <c:pt idx="13">
                        <c:v>4.5199999999999996</c:v>
                      </c:pt>
                      <c:pt idx="14">
                        <c:v>4.57</c:v>
                      </c:pt>
                      <c:pt idx="15">
                        <c:v>4.67</c:v>
                      </c:pt>
                      <c:pt idx="16">
                        <c:v>4.96</c:v>
                      </c:pt>
                      <c:pt idx="17">
                        <c:v>5.51</c:v>
                      </c:pt>
                      <c:pt idx="18">
                        <c:v>5.66</c:v>
                      </c:pt>
                      <c:pt idx="19">
                        <c:v>5.68</c:v>
                      </c:pt>
                      <c:pt idx="20">
                        <c:v>5.7</c:v>
                      </c:pt>
                      <c:pt idx="21">
                        <c:v>5.65</c:v>
                      </c:pt>
                      <c:pt idx="22">
                        <c:v>5.65</c:v>
                      </c:pt>
                      <c:pt idx="23">
                        <c:v>5.62</c:v>
                      </c:pt>
                      <c:pt idx="24">
                        <c:v>5.69</c:v>
                      </c:pt>
                      <c:pt idx="25">
                        <c:v>5.41</c:v>
                      </c:pt>
                      <c:pt idx="26">
                        <c:v>5.21</c:v>
                      </c:pt>
                      <c:pt idx="27">
                        <c:v>5.08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C74-493F-90D3-7BC3CBDAB9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occupied homes (millions)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Sheet1!$A$2:$A$29</c15:sqref>
                        </c15:formulaRef>
                      </c:ext>
                    </c:extLst>
                    <c:strCache>
                      <c:ptCount val="28"/>
                      <c:pt idx="0">
                        <c:v>89</c:v>
                      </c:pt>
                      <c:pt idx="1">
                        <c:v>90</c:v>
                      </c:pt>
                      <c:pt idx="2">
                        <c:v>91</c:v>
                      </c:pt>
                      <c:pt idx="3">
                        <c:v>92</c:v>
                      </c:pt>
                      <c:pt idx="4">
                        <c:v>93</c:v>
                      </c:pt>
                      <c:pt idx="5">
                        <c:v>94</c:v>
                      </c:pt>
                      <c:pt idx="6">
                        <c:v>95</c:v>
                      </c:pt>
                      <c:pt idx="7">
                        <c:v>96</c:v>
                      </c:pt>
                      <c:pt idx="8">
                        <c:v>97</c:v>
                      </c:pt>
                      <c:pt idx="9">
                        <c:v>98</c:v>
                      </c:pt>
                      <c:pt idx="10">
                        <c:v>99</c:v>
                      </c:pt>
                      <c:pt idx="11">
                        <c:v>00</c:v>
                      </c:pt>
                      <c:pt idx="12">
                        <c:v>01</c:v>
                      </c:pt>
                      <c:pt idx="13">
                        <c:v>02</c:v>
                      </c:pt>
                      <c:pt idx="14">
                        <c:v>03</c:v>
                      </c:pt>
                      <c:pt idx="15">
                        <c:v>04</c:v>
                      </c:pt>
                      <c:pt idx="16">
                        <c:v>05</c:v>
                      </c:pt>
                      <c:pt idx="17">
                        <c:v>06</c:v>
                      </c:pt>
                      <c:pt idx="18">
                        <c:v>07</c:v>
                      </c:pt>
                      <c:pt idx="19">
                        <c:v>08</c:v>
                      </c:pt>
                      <c:pt idx="20">
                        <c:v>09</c:v>
                      </c:pt>
                      <c:pt idx="21">
                        <c:v>10</c:v>
                      </c:pt>
                      <c:pt idx="22">
                        <c:v>11</c:v>
                      </c:pt>
                      <c:pt idx="23">
                        <c:v>12</c:v>
                      </c:pt>
                      <c:pt idx="24">
                        <c:v>13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93.49</c:v>
                      </c:pt>
                      <c:pt idx="1">
                        <c:v>94.22</c:v>
                      </c:pt>
                      <c:pt idx="2">
                        <c:v>95.25</c:v>
                      </c:pt>
                      <c:pt idx="3">
                        <c:v>96.39</c:v>
                      </c:pt>
                      <c:pt idx="4">
                        <c:v>97.72</c:v>
                      </c:pt>
                      <c:pt idx="5">
                        <c:v>98.7</c:v>
                      </c:pt>
                      <c:pt idx="6">
                        <c:v>99.99</c:v>
                      </c:pt>
                      <c:pt idx="7">
                        <c:v>100.98</c:v>
                      </c:pt>
                      <c:pt idx="8">
                        <c:v>102.2</c:v>
                      </c:pt>
                      <c:pt idx="9">
                        <c:v>103.53</c:v>
                      </c:pt>
                      <c:pt idx="10">
                        <c:v>104.93</c:v>
                      </c:pt>
                      <c:pt idx="11">
                        <c:v>105.72</c:v>
                      </c:pt>
                      <c:pt idx="12">
                        <c:v>107.01</c:v>
                      </c:pt>
                      <c:pt idx="13">
                        <c:v>104.97</c:v>
                      </c:pt>
                      <c:pt idx="14">
                        <c:v>105.56</c:v>
                      </c:pt>
                      <c:pt idx="15">
                        <c:v>106.59</c:v>
                      </c:pt>
                      <c:pt idx="16">
                        <c:v>108.23</c:v>
                      </c:pt>
                      <c:pt idx="17">
                        <c:v>109.58</c:v>
                      </c:pt>
                      <c:pt idx="18">
                        <c:v>110.31</c:v>
                      </c:pt>
                      <c:pt idx="19">
                        <c:v>111.41</c:v>
                      </c:pt>
                      <c:pt idx="20">
                        <c:v>111.34</c:v>
                      </c:pt>
                      <c:pt idx="21">
                        <c:v>111.86</c:v>
                      </c:pt>
                      <c:pt idx="22">
                        <c:v>113.53</c:v>
                      </c:pt>
                      <c:pt idx="23">
                        <c:v>114.51</c:v>
                      </c:pt>
                      <c:pt idx="24">
                        <c:v>114.67</c:v>
                      </c:pt>
                      <c:pt idx="25">
                        <c:v>115.46</c:v>
                      </c:pt>
                      <c:pt idx="26">
                        <c:v>117.35</c:v>
                      </c:pt>
                      <c:pt idx="27">
                        <c:v>118.28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5225-4593-A520-3D343103AD69}"/>
                  </c:ext>
                </c:extLst>
              </c15:ser>
            </c15:filteredBarSeries>
          </c:ext>
        </c:extLst>
      </c:barChart>
      <c:catAx>
        <c:axId val="130312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3443920"/>
        <c:crosses val="autoZero"/>
        <c:auto val="1"/>
        <c:lblAlgn val="ctr"/>
        <c:lblOffset val="100"/>
        <c:noMultiLvlLbl val="0"/>
      </c:catAx>
      <c:valAx>
        <c:axId val="1303443920"/>
        <c:scaling>
          <c:orientation val="minMax"/>
          <c:max val="6.0000000000000012E-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126992"/>
        <c:crosses val="autoZero"/>
        <c:crossBetween val="between"/>
        <c:majorUnit val="1.0000000000000002E-2"/>
        <c:minorUnit val="1.0000000000000002E-3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091603707016936E-2"/>
          <c:y val="0.13877111971173095"/>
          <c:w val="0.92641045853520276"/>
          <c:h val="0.745867075937541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7-B0D2-4424-9379-6327493F4C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D2-4424-9379-6327493F4CE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0D2-4424-9379-6327493F4C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D2-4424-9379-6327493F4CE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D2-4424-9379-6327493F4CE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0D2-4424-9379-6327493F4CE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Auto and home insurance</c:v>
                </c:pt>
                <c:pt idx="1">
                  <c:v>Banking</c:v>
                </c:pt>
                <c:pt idx="2">
                  <c:v>Life insurance</c:v>
                </c:pt>
                <c:pt idx="3">
                  <c:v>Electric utility companies</c:v>
                </c:pt>
                <c:pt idx="4">
                  <c:v>Health insurance</c:v>
                </c:pt>
                <c:pt idx="5">
                  <c:v>Oil and gas companies </c:v>
                </c:pt>
                <c:pt idx="6">
                  <c:v>Mutual funds</c:v>
                </c:pt>
                <c:pt idx="7">
                  <c:v>Financial services companies </c:v>
                </c:pt>
                <c:pt idx="8">
                  <c:v>Pharmaceutical
 companies 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0.54</c:v>
                </c:pt>
                <c:pt idx="1">
                  <c:v>0.54</c:v>
                </c:pt>
                <c:pt idx="2">
                  <c:v>0.51</c:v>
                </c:pt>
                <c:pt idx="3">
                  <c:v>0.51</c:v>
                </c:pt>
                <c:pt idx="4">
                  <c:v>0.44</c:v>
                </c:pt>
                <c:pt idx="5">
                  <c:v>0.38</c:v>
                </c:pt>
                <c:pt idx="6">
                  <c:v>0.38</c:v>
                </c:pt>
                <c:pt idx="7">
                  <c:v>0.34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D2-4424-9379-6327493F4C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888064"/>
        <c:axId val="174897408"/>
      </c:barChart>
      <c:catAx>
        <c:axId val="17488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950"/>
            </a:pPr>
            <a:endParaRPr lang="en-US"/>
          </a:p>
        </c:txPr>
        <c:crossAx val="174897408"/>
        <c:crosses val="autoZero"/>
        <c:auto val="1"/>
        <c:lblAlgn val="ctr"/>
        <c:lblOffset val="100"/>
        <c:noMultiLvlLbl val="0"/>
      </c:catAx>
      <c:valAx>
        <c:axId val="1748974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88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30T15:43:26.06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D0E04-71EF-41D6-B916-294E47825558}" type="doc">
      <dgm:prSet loTypeId="urn:microsoft.com/office/officeart/2005/8/layout/vList3" loCatId="picture" qsTypeId="urn:microsoft.com/office/officeart/2005/8/quickstyle/simple1" qsCatId="simple" csTypeId="urn:microsoft.com/office/officeart/2005/8/colors/accent6_2" csCatId="accent6" phldr="1"/>
      <dgm:spPr/>
    </dgm:pt>
    <dgm:pt modelId="{C23D0539-5D57-487E-BFCA-BD541C27C602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Risk awareness</a:t>
          </a:r>
        </a:p>
      </dgm:t>
    </dgm:pt>
    <dgm:pt modelId="{2A005327-4437-4970-A781-F599E2CA5AA7}" type="parTrans" cxnId="{B46A286E-FFCB-4981-A90B-66B7812F0661}">
      <dgm:prSet/>
      <dgm:spPr/>
      <dgm:t>
        <a:bodyPr/>
        <a:lstStyle/>
        <a:p>
          <a:endParaRPr lang="en-GB"/>
        </a:p>
      </dgm:t>
    </dgm:pt>
    <dgm:pt modelId="{0F69B232-F8B2-43F3-B6D8-A99CB1B495C2}" type="sibTrans" cxnId="{B46A286E-FFCB-4981-A90B-66B7812F0661}">
      <dgm:prSet/>
      <dgm:spPr/>
      <dgm:t>
        <a:bodyPr/>
        <a:lstStyle/>
        <a:p>
          <a:endParaRPr lang="en-GB"/>
        </a:p>
      </dgm:t>
    </dgm:pt>
    <dgm:pt modelId="{39FF4033-2AB5-4E8E-982E-21F10062C849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Simple insurance products (flood endorsement policies)</a:t>
          </a:r>
        </a:p>
      </dgm:t>
    </dgm:pt>
    <dgm:pt modelId="{BC74BECB-DD72-48E2-8087-318247B62232}" type="parTrans" cxnId="{408F63CD-D49A-42E2-B641-19F851561960}">
      <dgm:prSet/>
      <dgm:spPr/>
      <dgm:t>
        <a:bodyPr/>
        <a:lstStyle/>
        <a:p>
          <a:endParaRPr lang="en-GB"/>
        </a:p>
      </dgm:t>
    </dgm:pt>
    <dgm:pt modelId="{AE65D6C4-A93E-40FC-A60B-9298D03020D0}" type="sibTrans" cxnId="{408F63CD-D49A-42E2-B641-19F851561960}">
      <dgm:prSet/>
      <dgm:spPr/>
      <dgm:t>
        <a:bodyPr/>
        <a:lstStyle/>
        <a:p>
          <a:endParaRPr lang="en-GB"/>
        </a:p>
      </dgm:t>
    </dgm:pt>
    <dgm:pt modelId="{4CA23EA7-0D0F-471D-98CA-49BC81663712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Continue to improve risk assessment tools</a:t>
          </a:r>
        </a:p>
      </dgm:t>
    </dgm:pt>
    <dgm:pt modelId="{CAE98ACC-66A0-4105-8C72-70A9752D2DF5}" type="parTrans" cxnId="{353C97DA-5CC1-460E-B737-25830C15F1D9}">
      <dgm:prSet/>
      <dgm:spPr/>
      <dgm:t>
        <a:bodyPr/>
        <a:lstStyle/>
        <a:p>
          <a:endParaRPr lang="en-GB"/>
        </a:p>
      </dgm:t>
    </dgm:pt>
    <dgm:pt modelId="{B3CA35ED-EB20-45D4-9E8D-59C494A53115}" type="sibTrans" cxnId="{353C97DA-5CC1-460E-B737-25830C15F1D9}">
      <dgm:prSet/>
      <dgm:spPr/>
      <dgm:t>
        <a:bodyPr/>
        <a:lstStyle/>
        <a:p>
          <a:endParaRPr lang="en-GB"/>
        </a:p>
      </dgm:t>
    </dgm:pt>
    <dgm:pt modelId="{DA1241F2-3DE8-48E7-B60D-855102A00A60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Public/private partnerships that support financial resilience</a:t>
          </a:r>
        </a:p>
      </dgm:t>
    </dgm:pt>
    <dgm:pt modelId="{0D390C59-4CD3-42D4-AAFE-B3E6A6E8D078}" type="parTrans" cxnId="{DE467715-921D-4A07-BC68-AAF48375BFF9}">
      <dgm:prSet/>
      <dgm:spPr/>
      <dgm:t>
        <a:bodyPr/>
        <a:lstStyle/>
        <a:p>
          <a:endParaRPr lang="en-GB"/>
        </a:p>
      </dgm:t>
    </dgm:pt>
    <dgm:pt modelId="{1AD8953E-C3F1-477F-9AA8-F0D7066E231B}" type="sibTrans" cxnId="{DE467715-921D-4A07-BC68-AAF48375BFF9}">
      <dgm:prSet/>
      <dgm:spPr/>
      <dgm:t>
        <a:bodyPr/>
        <a:lstStyle/>
        <a:p>
          <a:endParaRPr lang="en-GB"/>
        </a:p>
      </dgm:t>
    </dgm:pt>
    <dgm:pt modelId="{67D21ECE-9112-4062-806F-07487E3E8C96}" type="pres">
      <dgm:prSet presAssocID="{133D0E04-71EF-41D6-B916-294E47825558}" presName="linearFlow" presStyleCnt="0">
        <dgm:presLayoutVars>
          <dgm:dir/>
          <dgm:resizeHandles val="exact"/>
        </dgm:presLayoutVars>
      </dgm:prSet>
      <dgm:spPr/>
    </dgm:pt>
    <dgm:pt modelId="{E94482BD-188F-436D-9E64-4FFED13974AF}" type="pres">
      <dgm:prSet presAssocID="{C23D0539-5D57-487E-BFCA-BD541C27C602}" presName="composite" presStyleCnt="0"/>
      <dgm:spPr/>
    </dgm:pt>
    <dgm:pt modelId="{20E2ED2A-3E29-4813-9ADC-14441B1BDD58}" type="pres">
      <dgm:prSet presAssocID="{C23D0539-5D57-487E-BFCA-BD541C27C602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2B95347C-AFE8-4991-ABAC-BC0A549B2ACF}" type="pres">
      <dgm:prSet presAssocID="{C23D0539-5D57-487E-BFCA-BD541C27C602}" presName="txShp" presStyleLbl="node1" presStyleIdx="0" presStyleCnt="4" custLinFactNeighborX="687" custLinFactNeighborY="-1049">
        <dgm:presLayoutVars>
          <dgm:bulletEnabled val="1"/>
        </dgm:presLayoutVars>
      </dgm:prSet>
      <dgm:spPr/>
    </dgm:pt>
    <dgm:pt modelId="{54CBE8AB-ABC1-4878-9F54-E0A58671AADD}" type="pres">
      <dgm:prSet presAssocID="{0F69B232-F8B2-43F3-B6D8-A99CB1B495C2}" presName="spacing" presStyleCnt="0"/>
      <dgm:spPr/>
    </dgm:pt>
    <dgm:pt modelId="{76D66FE8-7F3D-40D3-A9E3-456D7B3BE668}" type="pres">
      <dgm:prSet presAssocID="{39FF4033-2AB5-4E8E-982E-21F10062C849}" presName="composite" presStyleCnt="0"/>
      <dgm:spPr/>
    </dgm:pt>
    <dgm:pt modelId="{01B4ABFC-F7F1-4CB7-93D3-778196F11901}" type="pres">
      <dgm:prSet presAssocID="{39FF4033-2AB5-4E8E-982E-21F10062C849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4ECD71C3-F23D-4C20-8AB7-D55C32B1C92B}" type="pres">
      <dgm:prSet presAssocID="{39FF4033-2AB5-4E8E-982E-21F10062C849}" presName="txShp" presStyleLbl="node1" presStyleIdx="1" presStyleCnt="4">
        <dgm:presLayoutVars>
          <dgm:bulletEnabled val="1"/>
        </dgm:presLayoutVars>
      </dgm:prSet>
      <dgm:spPr/>
    </dgm:pt>
    <dgm:pt modelId="{7A169A9B-405F-4B95-86BB-95BB6B704532}" type="pres">
      <dgm:prSet presAssocID="{AE65D6C4-A93E-40FC-A60B-9298D03020D0}" presName="spacing" presStyleCnt="0"/>
      <dgm:spPr/>
    </dgm:pt>
    <dgm:pt modelId="{B5AF9115-DD50-4103-8FD8-1B5AC222C59A}" type="pres">
      <dgm:prSet presAssocID="{4CA23EA7-0D0F-471D-98CA-49BC81663712}" presName="composite" presStyleCnt="0"/>
      <dgm:spPr/>
    </dgm:pt>
    <dgm:pt modelId="{9EAA02DE-EA6C-4E64-BADF-FDC7DBD13924}" type="pres">
      <dgm:prSet presAssocID="{4CA23EA7-0D0F-471D-98CA-49BC81663712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CFA0FBD-D05E-4B0E-9A64-0A25F7AE9C4A}" type="pres">
      <dgm:prSet presAssocID="{4CA23EA7-0D0F-471D-98CA-49BC81663712}" presName="txShp" presStyleLbl="node1" presStyleIdx="2" presStyleCnt="4">
        <dgm:presLayoutVars>
          <dgm:bulletEnabled val="1"/>
        </dgm:presLayoutVars>
      </dgm:prSet>
      <dgm:spPr/>
    </dgm:pt>
    <dgm:pt modelId="{FA87C8CB-AFBE-4580-ABC9-0163823F62D7}" type="pres">
      <dgm:prSet presAssocID="{B3CA35ED-EB20-45D4-9E8D-59C494A53115}" presName="spacing" presStyleCnt="0"/>
      <dgm:spPr/>
    </dgm:pt>
    <dgm:pt modelId="{300A3333-7C15-45DA-9B2A-9A7DB186625A}" type="pres">
      <dgm:prSet presAssocID="{DA1241F2-3DE8-48E7-B60D-855102A00A60}" presName="composite" presStyleCnt="0"/>
      <dgm:spPr/>
    </dgm:pt>
    <dgm:pt modelId="{8C6335F6-7DEC-4548-908D-9A6FD5FDAEB7}" type="pres">
      <dgm:prSet presAssocID="{DA1241F2-3DE8-48E7-B60D-855102A00A60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6C29F38-B5F6-433D-AF7A-6B8FAC148CA7}" type="pres">
      <dgm:prSet presAssocID="{DA1241F2-3DE8-48E7-B60D-855102A00A60}" presName="txShp" presStyleLbl="node1" presStyleIdx="3" presStyleCnt="4">
        <dgm:presLayoutVars>
          <dgm:bulletEnabled val="1"/>
        </dgm:presLayoutVars>
      </dgm:prSet>
      <dgm:spPr/>
    </dgm:pt>
  </dgm:ptLst>
  <dgm:cxnLst>
    <dgm:cxn modelId="{DE467715-921D-4A07-BC68-AAF48375BFF9}" srcId="{133D0E04-71EF-41D6-B916-294E47825558}" destId="{DA1241F2-3DE8-48E7-B60D-855102A00A60}" srcOrd="3" destOrd="0" parTransId="{0D390C59-4CD3-42D4-AAFE-B3E6A6E8D078}" sibTransId="{1AD8953E-C3F1-477F-9AA8-F0D7066E231B}"/>
    <dgm:cxn modelId="{585AF21D-4516-407D-B02F-6A05DA2A93B4}" type="presOf" srcId="{39FF4033-2AB5-4E8E-982E-21F10062C849}" destId="{4ECD71C3-F23D-4C20-8AB7-D55C32B1C92B}" srcOrd="0" destOrd="0" presId="urn:microsoft.com/office/officeart/2005/8/layout/vList3"/>
    <dgm:cxn modelId="{6FD65F6C-ACC6-4ADD-8DA9-C830D0851A98}" type="presOf" srcId="{DA1241F2-3DE8-48E7-B60D-855102A00A60}" destId="{86C29F38-B5F6-433D-AF7A-6B8FAC148CA7}" srcOrd="0" destOrd="0" presId="urn:microsoft.com/office/officeart/2005/8/layout/vList3"/>
    <dgm:cxn modelId="{B46A286E-FFCB-4981-A90B-66B7812F0661}" srcId="{133D0E04-71EF-41D6-B916-294E47825558}" destId="{C23D0539-5D57-487E-BFCA-BD541C27C602}" srcOrd="0" destOrd="0" parTransId="{2A005327-4437-4970-A781-F599E2CA5AA7}" sibTransId="{0F69B232-F8B2-43F3-B6D8-A99CB1B495C2}"/>
    <dgm:cxn modelId="{67384854-7AAD-42D9-B21F-2F4DD64932D8}" type="presOf" srcId="{133D0E04-71EF-41D6-B916-294E47825558}" destId="{67D21ECE-9112-4062-806F-07487E3E8C96}" srcOrd="0" destOrd="0" presId="urn:microsoft.com/office/officeart/2005/8/layout/vList3"/>
    <dgm:cxn modelId="{A6ED4A86-2DB1-4EAD-AB76-A7544B4FE6C5}" type="presOf" srcId="{4CA23EA7-0D0F-471D-98CA-49BC81663712}" destId="{7CFA0FBD-D05E-4B0E-9A64-0A25F7AE9C4A}" srcOrd="0" destOrd="0" presId="urn:microsoft.com/office/officeart/2005/8/layout/vList3"/>
    <dgm:cxn modelId="{408F63CD-D49A-42E2-B641-19F851561960}" srcId="{133D0E04-71EF-41D6-B916-294E47825558}" destId="{39FF4033-2AB5-4E8E-982E-21F10062C849}" srcOrd="1" destOrd="0" parTransId="{BC74BECB-DD72-48E2-8087-318247B62232}" sibTransId="{AE65D6C4-A93E-40FC-A60B-9298D03020D0}"/>
    <dgm:cxn modelId="{353C97DA-5CC1-460E-B737-25830C15F1D9}" srcId="{133D0E04-71EF-41D6-B916-294E47825558}" destId="{4CA23EA7-0D0F-471D-98CA-49BC81663712}" srcOrd="2" destOrd="0" parTransId="{CAE98ACC-66A0-4105-8C72-70A9752D2DF5}" sibTransId="{B3CA35ED-EB20-45D4-9E8D-59C494A53115}"/>
    <dgm:cxn modelId="{E9810BF4-7DF5-444C-896C-0604E849776E}" type="presOf" srcId="{C23D0539-5D57-487E-BFCA-BD541C27C602}" destId="{2B95347C-AFE8-4991-ABAC-BC0A549B2ACF}" srcOrd="0" destOrd="0" presId="urn:microsoft.com/office/officeart/2005/8/layout/vList3"/>
    <dgm:cxn modelId="{B0A60C5B-D7DB-4009-BAA2-7E3FD68744D9}" type="presParOf" srcId="{67D21ECE-9112-4062-806F-07487E3E8C96}" destId="{E94482BD-188F-436D-9E64-4FFED13974AF}" srcOrd="0" destOrd="0" presId="urn:microsoft.com/office/officeart/2005/8/layout/vList3"/>
    <dgm:cxn modelId="{70EF8B43-8CD4-4214-B3D0-62988A97E522}" type="presParOf" srcId="{E94482BD-188F-436D-9E64-4FFED13974AF}" destId="{20E2ED2A-3E29-4813-9ADC-14441B1BDD58}" srcOrd="0" destOrd="0" presId="urn:microsoft.com/office/officeart/2005/8/layout/vList3"/>
    <dgm:cxn modelId="{BFB44057-D950-47B4-9EB9-C1D2EAB1FBFD}" type="presParOf" srcId="{E94482BD-188F-436D-9E64-4FFED13974AF}" destId="{2B95347C-AFE8-4991-ABAC-BC0A549B2ACF}" srcOrd="1" destOrd="0" presId="urn:microsoft.com/office/officeart/2005/8/layout/vList3"/>
    <dgm:cxn modelId="{9FEFAF73-1843-452A-BF8D-7E87C717F424}" type="presParOf" srcId="{67D21ECE-9112-4062-806F-07487E3E8C96}" destId="{54CBE8AB-ABC1-4878-9F54-E0A58671AADD}" srcOrd="1" destOrd="0" presId="urn:microsoft.com/office/officeart/2005/8/layout/vList3"/>
    <dgm:cxn modelId="{F0E5362F-FBEE-46F2-8C2F-C8089A1F2F70}" type="presParOf" srcId="{67D21ECE-9112-4062-806F-07487E3E8C96}" destId="{76D66FE8-7F3D-40D3-A9E3-456D7B3BE668}" srcOrd="2" destOrd="0" presId="urn:microsoft.com/office/officeart/2005/8/layout/vList3"/>
    <dgm:cxn modelId="{7ECDD7C9-8D6A-408A-98E1-B2F75D56371D}" type="presParOf" srcId="{76D66FE8-7F3D-40D3-A9E3-456D7B3BE668}" destId="{01B4ABFC-F7F1-4CB7-93D3-778196F11901}" srcOrd="0" destOrd="0" presId="urn:microsoft.com/office/officeart/2005/8/layout/vList3"/>
    <dgm:cxn modelId="{C186CA66-F60B-440D-97FF-E4B786C833C0}" type="presParOf" srcId="{76D66FE8-7F3D-40D3-A9E3-456D7B3BE668}" destId="{4ECD71C3-F23D-4C20-8AB7-D55C32B1C92B}" srcOrd="1" destOrd="0" presId="urn:microsoft.com/office/officeart/2005/8/layout/vList3"/>
    <dgm:cxn modelId="{9F1FA998-CFBA-4A6D-90DB-EC0B877453D5}" type="presParOf" srcId="{67D21ECE-9112-4062-806F-07487E3E8C96}" destId="{7A169A9B-405F-4B95-86BB-95BB6B704532}" srcOrd="3" destOrd="0" presId="urn:microsoft.com/office/officeart/2005/8/layout/vList3"/>
    <dgm:cxn modelId="{A93F939A-4F94-4250-ADBF-5FC583C1109F}" type="presParOf" srcId="{67D21ECE-9112-4062-806F-07487E3E8C96}" destId="{B5AF9115-DD50-4103-8FD8-1B5AC222C59A}" srcOrd="4" destOrd="0" presId="urn:microsoft.com/office/officeart/2005/8/layout/vList3"/>
    <dgm:cxn modelId="{6A554B40-F82A-450F-B009-63D04CE72DA9}" type="presParOf" srcId="{B5AF9115-DD50-4103-8FD8-1B5AC222C59A}" destId="{9EAA02DE-EA6C-4E64-BADF-FDC7DBD13924}" srcOrd="0" destOrd="0" presId="urn:microsoft.com/office/officeart/2005/8/layout/vList3"/>
    <dgm:cxn modelId="{7633ED68-59C1-4A40-A32A-A0CBCFD2BB94}" type="presParOf" srcId="{B5AF9115-DD50-4103-8FD8-1B5AC222C59A}" destId="{7CFA0FBD-D05E-4B0E-9A64-0A25F7AE9C4A}" srcOrd="1" destOrd="0" presId="urn:microsoft.com/office/officeart/2005/8/layout/vList3"/>
    <dgm:cxn modelId="{312AAD9F-6042-493A-ABD8-DF43B575A041}" type="presParOf" srcId="{67D21ECE-9112-4062-806F-07487E3E8C96}" destId="{FA87C8CB-AFBE-4580-ABC9-0163823F62D7}" srcOrd="5" destOrd="0" presId="urn:microsoft.com/office/officeart/2005/8/layout/vList3"/>
    <dgm:cxn modelId="{050FF470-A000-4096-82E0-2EF318C13E53}" type="presParOf" srcId="{67D21ECE-9112-4062-806F-07487E3E8C96}" destId="{300A3333-7C15-45DA-9B2A-9A7DB186625A}" srcOrd="6" destOrd="0" presId="urn:microsoft.com/office/officeart/2005/8/layout/vList3"/>
    <dgm:cxn modelId="{DACABAD1-DAB6-4251-98DE-2D936945B0FE}" type="presParOf" srcId="{300A3333-7C15-45DA-9B2A-9A7DB186625A}" destId="{8C6335F6-7DEC-4548-908D-9A6FD5FDAEB7}" srcOrd="0" destOrd="0" presId="urn:microsoft.com/office/officeart/2005/8/layout/vList3"/>
    <dgm:cxn modelId="{C4161C17-73B3-4F2A-B389-876E67548E32}" type="presParOf" srcId="{300A3333-7C15-45DA-9B2A-9A7DB186625A}" destId="{86C29F38-B5F6-433D-AF7A-6B8FAC148C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347C-AFE8-4991-ABAC-BC0A549B2ACF}">
      <dsp:nvSpPr>
        <dsp:cNvPr id="0" name=""/>
        <dsp:cNvSpPr/>
      </dsp:nvSpPr>
      <dsp:spPr>
        <a:xfrm rot="10800000">
          <a:off x="1293829" y="0"/>
          <a:ext cx="4190617" cy="83803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5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Risk awareness</a:t>
          </a:r>
        </a:p>
      </dsp:txBody>
      <dsp:txXfrm rot="10800000">
        <a:off x="1503337" y="0"/>
        <a:ext cx="3981109" cy="838034"/>
      </dsp:txXfrm>
    </dsp:sp>
    <dsp:sp modelId="{20E2ED2A-3E29-4813-9ADC-14441B1BDD58}">
      <dsp:nvSpPr>
        <dsp:cNvPr id="0" name=""/>
        <dsp:cNvSpPr/>
      </dsp:nvSpPr>
      <dsp:spPr>
        <a:xfrm>
          <a:off x="846022" y="2"/>
          <a:ext cx="838034" cy="8380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D71C3-F23D-4C20-8AB7-D55C32B1C92B}">
      <dsp:nvSpPr>
        <dsp:cNvPr id="0" name=""/>
        <dsp:cNvSpPr/>
      </dsp:nvSpPr>
      <dsp:spPr>
        <a:xfrm rot="10800000">
          <a:off x="1265039" y="1088196"/>
          <a:ext cx="4190617" cy="83803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5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Simple insurance products (flood endorsement policies)</a:t>
          </a:r>
        </a:p>
      </dsp:txBody>
      <dsp:txXfrm rot="10800000">
        <a:off x="1474547" y="1088196"/>
        <a:ext cx="3981109" cy="838034"/>
      </dsp:txXfrm>
    </dsp:sp>
    <dsp:sp modelId="{01B4ABFC-F7F1-4CB7-93D3-778196F11901}">
      <dsp:nvSpPr>
        <dsp:cNvPr id="0" name=""/>
        <dsp:cNvSpPr/>
      </dsp:nvSpPr>
      <dsp:spPr>
        <a:xfrm>
          <a:off x="846022" y="1088196"/>
          <a:ext cx="838034" cy="8380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A0FBD-D05E-4B0E-9A64-0A25F7AE9C4A}">
      <dsp:nvSpPr>
        <dsp:cNvPr id="0" name=""/>
        <dsp:cNvSpPr/>
      </dsp:nvSpPr>
      <dsp:spPr>
        <a:xfrm rot="10800000">
          <a:off x="1265039" y="2176390"/>
          <a:ext cx="4190617" cy="83803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5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Continue to improve risk assessment tools</a:t>
          </a:r>
        </a:p>
      </dsp:txBody>
      <dsp:txXfrm rot="10800000">
        <a:off x="1474547" y="2176390"/>
        <a:ext cx="3981109" cy="838034"/>
      </dsp:txXfrm>
    </dsp:sp>
    <dsp:sp modelId="{9EAA02DE-EA6C-4E64-BADF-FDC7DBD13924}">
      <dsp:nvSpPr>
        <dsp:cNvPr id="0" name=""/>
        <dsp:cNvSpPr/>
      </dsp:nvSpPr>
      <dsp:spPr>
        <a:xfrm>
          <a:off x="846022" y="2176390"/>
          <a:ext cx="838034" cy="83803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29F38-B5F6-433D-AF7A-6B8FAC148CA7}">
      <dsp:nvSpPr>
        <dsp:cNvPr id="0" name=""/>
        <dsp:cNvSpPr/>
      </dsp:nvSpPr>
      <dsp:spPr>
        <a:xfrm rot="10800000">
          <a:off x="1265039" y="3264583"/>
          <a:ext cx="4190617" cy="83803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550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Public/private partnerships that support financial resilience</a:t>
          </a:r>
        </a:p>
      </dsp:txBody>
      <dsp:txXfrm rot="10800000">
        <a:off x="1474547" y="3264583"/>
        <a:ext cx="3981109" cy="838034"/>
      </dsp:txXfrm>
    </dsp:sp>
    <dsp:sp modelId="{8C6335F6-7DEC-4548-908D-9A6FD5FDAEB7}">
      <dsp:nvSpPr>
        <dsp:cNvPr id="0" name=""/>
        <dsp:cNvSpPr/>
      </dsp:nvSpPr>
      <dsp:spPr>
        <a:xfrm>
          <a:off x="846022" y="3264583"/>
          <a:ext cx="838034" cy="83803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3/29/2018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3D1E3-069C-46B1-BC3B-9F46571DC57D}" type="slidenum">
              <a:rPr 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46513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96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0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6ACEA-B7F7-4C1F-AA45-4917414A740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C7E50-1B73-4F23-9C6A-8EF46DE0D2A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385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867"/>
            <a:fld id="{AEA7B339-6DD4-4927-829F-3B6BA8195CD1}" type="slidenum">
              <a:rPr lang="en-US" smtClean="0"/>
              <a:pPr defTabSz="947867"/>
              <a:t>27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it is: We asked respondents to</a:t>
            </a:r>
            <a:r>
              <a:rPr lang="en-US" baseline="0" dirty="0"/>
              <a:t> rate on a scale of 1 to 5, with 5 being the high, how favorable their opinion was for auto and home insurance vs. various other industries.</a:t>
            </a:r>
          </a:p>
          <a:p>
            <a:r>
              <a:rPr lang="en-US" baseline="0" dirty="0"/>
              <a:t>What it says: </a:t>
            </a:r>
            <a:r>
              <a:rPr lang="en-US" dirty="0"/>
              <a:t>Auto and home insurers have the highest ratings, tied</a:t>
            </a:r>
            <a:r>
              <a:rPr lang="en-US" baseline="0" dirty="0"/>
              <a:t> with banking, of all the industries we included in the survey.</a:t>
            </a:r>
          </a:p>
          <a:p>
            <a:r>
              <a:rPr lang="en-US" baseline="0" dirty="0"/>
              <a:t>Note: We ask this question regularly, and auto and home insurers inevitably come in first or second.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1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66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1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Keys to improving resilience and recovering faster</a:t>
            </a:r>
          </a:p>
          <a:p>
            <a:pPr lvl="1"/>
            <a:r>
              <a:rPr lang="en-GB" dirty="0"/>
              <a:t>improve risk awareness </a:t>
            </a:r>
          </a:p>
          <a:p>
            <a:pPr lvl="1"/>
            <a:r>
              <a:rPr lang="en-GB" dirty="0"/>
              <a:t>make insurance products simple (flood endorsement policies)</a:t>
            </a:r>
          </a:p>
          <a:p>
            <a:pPr lvl="1"/>
            <a:r>
              <a:rPr lang="en-GB" dirty="0"/>
              <a:t>improved risk assessment tools</a:t>
            </a:r>
          </a:p>
          <a:p>
            <a:pPr lvl="1"/>
            <a:r>
              <a:rPr lang="en-GB" dirty="0"/>
              <a:t>public/private partnerships that support financial resilience</a:t>
            </a:r>
          </a:p>
          <a:p>
            <a:r>
              <a:rPr lang="en-GB" dirty="0"/>
              <a:t>Reinsurance can help</a:t>
            </a:r>
          </a:p>
          <a:p>
            <a:pPr lvl="1"/>
            <a:r>
              <a:rPr lang="en-GB" dirty="0"/>
              <a:t>Recent NFIP reinsurance placement improves financial stability of NFIP program</a:t>
            </a:r>
          </a:p>
          <a:p>
            <a:r>
              <a:rPr lang="en-GB" dirty="0"/>
              <a:t>Closing the protection gap requires the collaboration of all stakeholders </a:t>
            </a:r>
          </a:p>
          <a:p>
            <a:r>
              <a:rPr lang="en-GB" dirty="0"/>
              <a:t>Sustainable flood coverage for the majority of homeowners and small commercial enterprises is well within our reach!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1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6ACEA-B7F7-4C1F-AA45-4917414A740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20900" t="456" r="363" b="1739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85725" y="6961188"/>
            <a:ext cx="1352550" cy="1158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5575" y="6961188"/>
            <a:ext cx="3752850" cy="117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1075" y="6656388"/>
            <a:ext cx="447675" cy="1158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DCFE-182B-49A8-B5CF-E8526483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64EE-49BF-4188-B82F-F198AB194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64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0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71" r:id="rId13"/>
    <p:sldLayoutId id="2147483673" r:id="rId14"/>
    <p:sldLayoutId id="2147483674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a.gov/total-policies-force-calendar-ye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hyperlink" Target="https://www.census.gov/housing/hvs/data/histtab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7" y="2866781"/>
            <a:ext cx="9104313" cy="1582127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/>
              <a:t>Communication &amp; Insurance:</a:t>
            </a:r>
            <a:br>
              <a:rPr lang="en-US" dirty="0"/>
            </a:br>
            <a:r>
              <a:rPr lang="en-US" dirty="0"/>
              <a:t>Before, During &amp; After Disaster</a:t>
            </a:r>
            <a:endParaRPr lang="en-US" sz="4000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15229"/>
            <a:ext cx="9144000" cy="11049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National Hurricane Conference</a:t>
            </a:r>
            <a:b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Orlando, FL</a:t>
            </a:r>
            <a:br>
              <a:rPr lang="en-US" sz="240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</a:rPr>
              <a:t>March 29, 2018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225A7A"/>
                </a:solidFill>
              </a:rPr>
              <a:t>Lynne </a:t>
            </a:r>
            <a:r>
              <a:rPr lang="en-US" b="1" dirty="0" err="1">
                <a:solidFill>
                  <a:srgbClr val="225A7A"/>
                </a:solidFill>
              </a:rPr>
              <a:t>McChristian</a:t>
            </a:r>
            <a:r>
              <a:rPr lang="en-US" b="1" dirty="0">
                <a:solidFill>
                  <a:srgbClr val="225A7A"/>
                </a:solidFill>
              </a:rPr>
              <a:t>, Communications Consultant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rgbClr val="225A7A"/>
                </a:solidFill>
                <a:sym typeface="Symbol" panose="05050102010706020507" pitchFamily="18" charset="2"/>
              </a:rPr>
              <a:t>Insurance Information Institute  110 William Street  New York, NY 10038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anose="05050102010706020507" pitchFamily="18" charset="2"/>
              </a:rPr>
              <a:t>Tel: 212.346.5540  Cell: 917.494.5945  stevenw@iii.org 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11940823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D374-507D-4A78-A6C9-89ED400B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are Not Prepared for a Disaster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5FEB9-708E-4669-AC51-87D33A04D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hose findings stem from Nationwide’s second annual Small Business Indicator, which was conducted online by Harris Poll on behalf of Nationwide from June 10-23 among 502 U.S. small-business owners with fewer than 300 employees.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CF3F15C-7943-4EA1-8F41-0D9B5DCD5643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147610" y="1306286"/>
            <a:ext cx="4148137" cy="363054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39A8BB-4687-4CE6-84E5-4558D8B0709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519749" y="1306286"/>
            <a:ext cx="4467497" cy="4988493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 Nationwide Insurance report shows a 26% increase in the average severity of commercial catastrophe claims. </a:t>
            </a:r>
          </a:p>
          <a:p>
            <a:r>
              <a:rPr lang="en-US" dirty="0"/>
              <a:t>Most small-business owners (68%) do not have a written disaster recovery plan — even though about half (49%) said it would take their business at least three months to recover from a natural disaster.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92F9-21AF-4FF1-AC60-F55BF105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Need for Small Business Owners to Understand their Options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2E0AA9-5888-4EE1-B00C-0ECFBEA88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120" y="1884363"/>
            <a:ext cx="7926336" cy="40401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1F31E-F082-4C5E-A253-A4E41EBF0E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Too often, they ask about coverage….after a disaster!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FF98E-48F7-415B-9187-81CA42FE5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B9E5C3-744C-432F-9503-26BC9DF8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Home-based Businesses at Risk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CE16C4-0097-4559-864C-89E91370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085887"/>
            <a:ext cx="8458200" cy="4041648"/>
          </a:xfrm>
        </p:spPr>
        <p:txBody>
          <a:bodyPr/>
          <a:lstStyle/>
          <a:p>
            <a:r>
              <a:rPr lang="en-US" dirty="0"/>
              <a:t>A survey, conducted by International Communications Research, reveals that one in 10 U.S. households operates some type of full or part-time home-based business. However, nearly 60% do not have insurance coverage. </a:t>
            </a:r>
          </a:p>
          <a:p>
            <a:r>
              <a:rPr lang="en-US" dirty="0"/>
              <a:t>Nearly 40% of home-based business owners say they thought they were protected by some other type of coverage, while almost 30% say their businesses are too small to insure. </a:t>
            </a:r>
          </a:p>
          <a:p>
            <a:r>
              <a:rPr lang="en-US" dirty="0"/>
              <a:t> Additionally, home-based businesses without insurance are slightly more likely (11%) to have experienced a financial loss than are those that do have insurance (9%).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A4202B-4DCA-4841-AEB8-FF8A873F7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Most of the 11 Million Home-based Businesses Do Not Have Proper Coverage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305A46-88E9-47D1-AD2A-8C6564CC4A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7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9B18EB-5E4C-4F4E-848B-D424B97C3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Communicating When </a:t>
            </a:r>
            <a:br>
              <a:rPr lang="en-US" dirty="0"/>
            </a:br>
            <a:r>
              <a:rPr lang="en-US" dirty="0"/>
              <a:t>a Storm is Imminent</a:t>
            </a:r>
          </a:p>
        </p:txBody>
      </p:sp>
    </p:spTree>
    <p:extLst>
      <p:ext uri="{BB962C8B-B14F-4D97-AF65-F5344CB8AC3E}">
        <p14:creationId xmlns:p14="http://schemas.microsoft.com/office/powerpoint/2010/main" val="17681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Responsiveness to Hurricane Messages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 depends……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Yale project on climate change communication, Marlon, et al, 2015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317" y="1627117"/>
            <a:ext cx="6395929" cy="48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9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“You Are if You Think You Are”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1581930"/>
            <a:ext cx="6595709" cy="51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6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907" y="1325738"/>
            <a:ext cx="6734908" cy="54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4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241" y="1857072"/>
            <a:ext cx="7925519" cy="368192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brain gets stuck on a timeframe and misleading information.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Most people consider a 1-in-100-in-a-year chance event quite unlikely, and many are unwilling to insure against it, even if it could cause a devastating loss.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However, the chance of such an event happening over a 30-year period is 1-in-4. </a:t>
            </a: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Perspective: From Aug. 2015-Aug. 2016, there were eight 500-year flood events, according to the National Weather Service. (Houston in 2017). In the five years prior, there were six 1,000 year flood events.*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368764" y="1049245"/>
            <a:ext cx="552688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defTabSz="85725" eaLnBrk="0" hangingPunct="0">
              <a:lnSpc>
                <a:spcPct val="90000"/>
              </a:lnSpc>
              <a:defRPr/>
            </a:pPr>
            <a:r>
              <a:rPr lang="en-US" sz="2250" b="1" kern="0" dirty="0">
                <a:solidFill>
                  <a:srgbClr val="225A7A"/>
                </a:solidFill>
              </a:rPr>
              <a:t>Anchoring Observations</a:t>
            </a:r>
            <a:endParaRPr lang="en-US" sz="225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868" y="6414901"/>
            <a:ext cx="78785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*http://</a:t>
            </a:r>
            <a:r>
              <a:rPr lang="en-US" sz="825" dirty="0" err="1"/>
              <a:t>www.jbarisk.com</a:t>
            </a:r>
            <a:r>
              <a:rPr lang="en-US" sz="825" dirty="0"/>
              <a:t>/5lessons </a:t>
            </a:r>
            <a:br>
              <a:rPr lang="en-US" sz="825" dirty="0"/>
            </a:br>
            <a:r>
              <a:rPr lang="en-US" sz="825" dirty="0"/>
              <a:t>David </a:t>
            </a:r>
            <a:r>
              <a:rPr lang="en-US" sz="825" dirty="0" err="1"/>
              <a:t>Rolpeik</a:t>
            </a:r>
            <a:r>
              <a:rPr lang="en-US" sz="825" dirty="0"/>
              <a:t>, </a:t>
            </a:r>
            <a:r>
              <a:rPr lang="en-US" sz="825" i="1" dirty="0"/>
              <a:t>How Risky Is It Really?: Why Our Fears Don’t Always Match the Facts </a:t>
            </a:r>
            <a:r>
              <a:rPr lang="en-US" sz="825" dirty="0"/>
              <a:t>(New York: McGraw-Hill, 2010), p. 40, citing </a:t>
            </a:r>
            <a:r>
              <a:rPr lang="en-US" sz="825" dirty="0" err="1"/>
              <a:t>Kahneman</a:t>
            </a:r>
            <a:r>
              <a:rPr lang="en-US" sz="825" dirty="0"/>
              <a:t> and </a:t>
            </a:r>
            <a:r>
              <a:rPr lang="en-US" sz="825" dirty="0" err="1"/>
              <a:t>Tversky</a:t>
            </a:r>
            <a:r>
              <a:rPr lang="en-US" sz="82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7570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that 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Something for Everyone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 approach: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Simple, instructive messages, which appeals to about 40-45% of the population.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So, 55-60% are not as responsive.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Better Approach: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Multiple types of messages so important information is accessible to people of all kinds of personality types and cognitive dispositions</a:t>
            </a:r>
          </a:p>
        </p:txBody>
      </p:sp>
    </p:spTree>
    <p:extLst>
      <p:ext uri="{BB962C8B-B14F-4D97-AF65-F5344CB8AC3E}">
        <p14:creationId xmlns:p14="http://schemas.microsoft.com/office/powerpoint/2010/main" val="423212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Individual Differences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People are attentive to hurricane forecasts, get similar information, but react differently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FSU Behavioral Research by Dr. Sarah Baisley and Dr. </a:t>
            </a:r>
            <a:r>
              <a:rPr lang="en-US" dirty="0" err="1"/>
              <a:t>Lorilee</a:t>
            </a:r>
            <a:r>
              <a:rPr lang="en-US" dirty="0"/>
              <a:t> </a:t>
            </a:r>
            <a:r>
              <a:rPr lang="en-US" dirty="0" err="1"/>
              <a:t>Medders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136807" y="2062532"/>
            <a:ext cx="8458200" cy="404164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Predictions – how likely a hurricane is to occur, and how bad it would be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Priorities – personal safety, guarding one’s possessions, staying with pets, or even watching the storm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Preparedness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Belief as to whether evacuating or staying was safer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Willingness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evacuate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How can we more effectively deliver (and design) critical information, especially if different people react differently to the same information (and need incentives to act)?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3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0" y="2426686"/>
            <a:ext cx="7772400" cy="1380744"/>
          </a:xfrm>
        </p:spPr>
        <p:txBody>
          <a:bodyPr/>
          <a:lstStyle/>
          <a:p>
            <a:r>
              <a:rPr lang="en-US" dirty="0"/>
              <a:t>What do Consumers Know About Insurance?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0" y="4158067"/>
            <a:ext cx="6949440" cy="2348744"/>
          </a:xfrm>
        </p:spPr>
        <p:txBody>
          <a:bodyPr/>
          <a:lstStyle/>
          <a:p>
            <a:r>
              <a:rPr lang="en-US" dirty="0"/>
              <a:t>More important? What they don’t know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Circumstances Matter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Life Safety and Property Protection Decisions Depend Upon: </a:t>
            </a: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85800" y="1725402"/>
            <a:ext cx="8458200" cy="404164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Financial situation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Access to transportation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Dependents (children, elderly relatives, pets, other)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MATTERS MOST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delivering messages?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Experts and credible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7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as Different As Individuals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700464" y="1660088"/>
            <a:ext cx="3883156" cy="4154179"/>
          </a:xfrm>
        </p:spPr>
        <p:txBody>
          <a:bodyPr/>
          <a:lstStyle/>
          <a:p>
            <a:r>
              <a:rPr lang="en-US" dirty="0"/>
              <a:t>Apps</a:t>
            </a:r>
          </a:p>
          <a:p>
            <a:r>
              <a:rPr lang="en-US" dirty="0"/>
              <a:t>Blogs</a:t>
            </a:r>
          </a:p>
          <a:p>
            <a:r>
              <a:rPr lang="en-US" dirty="0"/>
              <a:t>Checklists</a:t>
            </a:r>
          </a:p>
          <a:p>
            <a:r>
              <a:rPr lang="en-US" dirty="0"/>
              <a:t>Consumer Articles</a:t>
            </a:r>
          </a:p>
          <a:p>
            <a:r>
              <a:rPr lang="en-US" dirty="0"/>
              <a:t>Infographics</a:t>
            </a:r>
          </a:p>
          <a:p>
            <a:r>
              <a:rPr lang="en-US" dirty="0"/>
              <a:t>Media Interviews</a:t>
            </a:r>
          </a:p>
          <a:p>
            <a:r>
              <a:rPr lang="en-US" dirty="0"/>
              <a:t>Social Engagement</a:t>
            </a:r>
          </a:p>
          <a:p>
            <a:r>
              <a:rPr lang="en-US" dirty="0"/>
              <a:t>Videos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34"/>
          </p:nvPr>
        </p:nvPicPr>
        <p:blipFill>
          <a:blip r:embed="rId2"/>
          <a:stretch>
            <a:fillRect/>
          </a:stretch>
        </p:blipFill>
        <p:spPr>
          <a:xfrm>
            <a:off x="5086281" y="1734533"/>
            <a:ext cx="2524574" cy="381785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678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82" t="-1100" r="-3317"/>
          <a:stretch/>
        </p:blipFill>
        <p:spPr>
          <a:xfrm>
            <a:off x="2944426" y="1119947"/>
            <a:ext cx="5236016" cy="535688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Website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blackWhite">
          <a:xfrm>
            <a:off x="267444" y="1119947"/>
            <a:ext cx="2574925" cy="142875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B9FCD"/>
            </a:solidFill>
            <a:miter lim="800000"/>
            <a:headEnd/>
            <a:tailEnd/>
          </a:ln>
        </p:spPr>
        <p:txBody>
          <a:bodyPr tIns="64008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286EB8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blackWhite">
          <a:xfrm>
            <a:off x="369501" y="1249960"/>
            <a:ext cx="2306659" cy="1097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86EB8"/>
                </a:solidFill>
                <a:effectLst/>
                <a:uLnTx/>
                <a:uFillTx/>
                <a:latin typeface="Arial"/>
                <a:cs typeface="Arial"/>
              </a:rPr>
              <a:t>The I.I.I. homepage is updated regularly with content relevant to consumers.</a:t>
            </a:r>
          </a:p>
        </p:txBody>
      </p:sp>
      <p:sp>
        <p:nvSpPr>
          <p:cNvPr id="16" name="Right Triangle 15"/>
          <p:cNvSpPr/>
          <p:nvPr/>
        </p:nvSpPr>
        <p:spPr>
          <a:xfrm rot="10800000">
            <a:off x="2624188" y="1122616"/>
            <a:ext cx="216647" cy="216647"/>
          </a:xfrm>
          <a:prstGeom prst="rtTriangle">
            <a:avLst/>
          </a:prstGeom>
          <a:solidFill>
            <a:srgbClr val="28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808688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167-5E0F-4379-A5B2-59D216AC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IBHS – Great Resources for a Small 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22972-1C40-45E8-811D-41C69DA6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42"/>
            <a:ext cx="9144000" cy="45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BBF6-EB9D-4272-B70E-3FD736B9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NAIC Resources for the Industry and Consumers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C0A5D-565D-4FEF-96EE-CD189FE1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2" y="1182286"/>
            <a:ext cx="7003915" cy="56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78543"/>
            <a:ext cx="8458200" cy="950976"/>
          </a:xfrm>
        </p:spPr>
        <p:txBody>
          <a:bodyPr/>
          <a:lstStyle/>
          <a:p>
            <a:r>
              <a:rPr lang="en-US" dirty="0"/>
              <a:t>10 Rules of Successful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29519"/>
            <a:ext cx="8153400" cy="4652963"/>
          </a:xfrm>
        </p:spPr>
        <p:txBody>
          <a:bodyPr/>
          <a:lstStyle/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b="1" dirty="0"/>
              <a:t>Simplicity: Use small words.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Simple, plain language is more easily understandable.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b="1" dirty="0"/>
              <a:t>Brevity: Use short sentences</a:t>
            </a:r>
            <a:r>
              <a:rPr lang="en-US" dirty="0"/>
              <a:t>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Consider how ad slogans of  2-3 words pack punch.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b="1" dirty="0"/>
              <a:t>Credibility is as important as philosophy.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words you use become you.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b="1" dirty="0"/>
              <a:t>Consistency matters.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Repetition, repetition. 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/>
            </a:pPr>
            <a:r>
              <a:rPr lang="en-US" b="1" dirty="0"/>
              <a:t>Novelty: Offer something new.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Can your message generate an “I didn’t know that” response? </a:t>
            </a:r>
          </a:p>
        </p:txBody>
      </p:sp>
    </p:spTree>
    <p:extLst>
      <p:ext uri="{BB962C8B-B14F-4D97-AF65-F5344CB8AC3E}">
        <p14:creationId xmlns:p14="http://schemas.microsoft.com/office/powerpoint/2010/main" val="398336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9485"/>
            <a:ext cx="8458200" cy="950976"/>
          </a:xfrm>
        </p:spPr>
        <p:txBody>
          <a:bodyPr/>
          <a:lstStyle/>
          <a:p>
            <a:r>
              <a:rPr lang="en-US" dirty="0"/>
              <a:t>10 Rules of Successful Communication</a:t>
            </a:r>
            <a:br>
              <a:rPr lang="en-US" dirty="0"/>
            </a:br>
            <a:r>
              <a:rPr lang="en-US" sz="1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24769"/>
            <a:ext cx="8153400" cy="4652963"/>
          </a:xfrm>
        </p:spPr>
        <p:txBody>
          <a:bodyPr/>
          <a:lstStyle/>
          <a:p>
            <a:pPr marL="457200" indent="-457200">
              <a:lnSpc>
                <a:spcPts val="2000"/>
              </a:lnSpc>
              <a:buFont typeface="+mj-lt"/>
              <a:buAutoNum type="arabicPeriod" startAt="6"/>
            </a:pPr>
            <a:r>
              <a:rPr lang="en-US" b="1" dirty="0"/>
              <a:t>Sound &amp; Texture Matter.</a:t>
            </a:r>
            <a:endParaRPr lang="en-US" dirty="0"/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“Snap, Crackle, Pop”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 startAt="7"/>
            </a:pPr>
            <a:r>
              <a:rPr lang="en-US" b="1" dirty="0"/>
              <a:t>Speak </a:t>
            </a:r>
            <a:r>
              <a:rPr lang="en-US" b="1" dirty="0" err="1"/>
              <a:t>Aspirationally</a:t>
            </a:r>
            <a:r>
              <a:rPr lang="en-US" b="1" dirty="0"/>
              <a:t>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“The only thing we have to fear is fear itself.”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 startAt="7"/>
            </a:pPr>
            <a:r>
              <a:rPr lang="en-US" b="1" dirty="0"/>
              <a:t>Visualize.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Paint a picture. 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 startAt="7"/>
            </a:pPr>
            <a:r>
              <a:rPr lang="en-US" b="1" dirty="0"/>
              <a:t>Ask a Question.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“Can you hear me now?”</a:t>
            </a:r>
          </a:p>
          <a:p>
            <a:pPr marL="457200" indent="-457200">
              <a:lnSpc>
                <a:spcPts val="2000"/>
              </a:lnSpc>
              <a:buFont typeface="+mj-lt"/>
              <a:buAutoNum type="arabicPeriod" startAt="10"/>
            </a:pPr>
            <a:r>
              <a:rPr lang="en-US" dirty="0"/>
              <a:t> </a:t>
            </a:r>
            <a:r>
              <a:rPr lang="en-US" b="1" dirty="0"/>
              <a:t>Provide Context &amp; Explain Relevance.</a:t>
            </a:r>
          </a:p>
          <a:p>
            <a:pPr marL="800100" lvl="1" indent="-457200">
              <a:lnSpc>
                <a:spcPts val="2000"/>
              </a:lnSpc>
              <a:buFont typeface="Wingdings" panose="05000000000000000000" pitchFamily="2" charset="2"/>
              <a:buChar char="ü"/>
            </a:pPr>
            <a:r>
              <a:rPr lang="en-US" dirty="0"/>
              <a:t>Give the “why” before the “”therefore” and “so that.”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3075" y="6346349"/>
            <a:ext cx="2861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“Words That Work,” by Dr. Frank </a:t>
            </a:r>
            <a:r>
              <a:rPr lang="en-US" sz="1000" dirty="0" err="1"/>
              <a:t>Luntz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55884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6"/>
          <p:cNvGraphicFramePr>
            <a:graphicFrameLocks/>
          </p:cNvGraphicFramePr>
          <p:nvPr>
            <p:extLst/>
          </p:nvPr>
        </p:nvGraphicFramePr>
        <p:xfrm>
          <a:off x="352425" y="1780920"/>
          <a:ext cx="8467725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Poll: Favorability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Insurance Information Institute </a:t>
            </a:r>
            <a:r>
              <a:rPr lang="en-US" i="1" dirty="0"/>
              <a:t>Pulse</a:t>
            </a:r>
            <a:r>
              <a:rPr lang="en-US" dirty="0"/>
              <a:t> survey, November 2016.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352425" y="5575300"/>
            <a:ext cx="8462391" cy="5943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600" dirty="0">
                <a:solidFill>
                  <a:schemeClr val="bg1"/>
                </a:solidFill>
              </a:rPr>
              <a:t>Auto/Home Insurers Tie with Banks as Highest Rated of Industries Surveyed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52425" y="1371600"/>
            <a:ext cx="8462391" cy="59436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1600" dirty="0"/>
              <a:t>Percent of Public Rating Industry as Very or Mostly Favorable, 2016</a:t>
            </a:r>
          </a:p>
        </p:txBody>
      </p:sp>
    </p:spTree>
    <p:extLst>
      <p:ext uri="{BB962C8B-B14F-4D97-AF65-F5344CB8AC3E}">
        <p14:creationId xmlns:p14="http://schemas.microsoft.com/office/powerpoint/2010/main" val="3888088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C4D3-BD35-48CF-89EA-D51FCC3D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29" y="1960694"/>
            <a:ext cx="8345851" cy="2219420"/>
          </a:xfrm>
        </p:spPr>
        <p:txBody>
          <a:bodyPr/>
          <a:lstStyle/>
          <a:p>
            <a:r>
              <a:rPr lang="en-US" dirty="0"/>
              <a:t>What Should We Be Communicating?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184ACF-135B-4D86-9D99-F5599FB3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0"/>
            <a:ext cx="8458200" cy="862149"/>
          </a:xfrm>
        </p:spPr>
        <p:txBody>
          <a:bodyPr/>
          <a:lstStyle/>
          <a:p>
            <a:r>
              <a:rPr lang="en-US" dirty="0"/>
              <a:t>Need to Educate Business Owners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A2848B-423E-4FEF-94D6-962034EB9A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862150"/>
            <a:ext cx="8454009" cy="626584"/>
          </a:xfrm>
        </p:spPr>
        <p:txBody>
          <a:bodyPr/>
          <a:lstStyle/>
          <a:p>
            <a:r>
              <a:rPr lang="en-US" dirty="0"/>
              <a:t>About all their options…so they can make sound financial decisions!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677270-C323-4FDD-ACA3-A7461126A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3681F9-652C-4D3A-A0EA-1DD75762CD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440" y="1657349"/>
            <a:ext cx="4414154" cy="640080"/>
          </a:xfrm>
        </p:spPr>
        <p:txBody>
          <a:bodyPr/>
          <a:lstStyle/>
          <a:p>
            <a:r>
              <a:rPr lang="en-US" dirty="0"/>
              <a:t>40 Percent Don’t Open After a Disaster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1A47025-2455-49C2-8496-B5A975DABA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475910" cy="640080"/>
          </a:xfrm>
        </p:spPr>
        <p:txBody>
          <a:bodyPr/>
          <a:lstStyle/>
          <a:p>
            <a:r>
              <a:rPr lang="en-US" dirty="0"/>
              <a:t>Another 25% Fail Within a Year!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9D67DE-558F-4A16-BA84-ADD99D98C6C0}"/>
              </a:ext>
            </a:extLst>
          </p:cNvPr>
          <p:cNvPicPr>
            <a:picLocks noGrp="1" noChangeAspect="1"/>
          </p:cNvPicPr>
          <p:nvPr>
            <p:ph sz="quarter" idx="33"/>
          </p:nvPr>
        </p:nvPicPr>
        <p:blipFill>
          <a:blip r:embed="rId2"/>
          <a:stretch>
            <a:fillRect/>
          </a:stretch>
        </p:blipFill>
        <p:spPr>
          <a:xfrm>
            <a:off x="1411777" y="2378075"/>
            <a:ext cx="2038959" cy="3748088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C574280-CBA5-41CC-A6F3-4B13C44C92AA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668090" y="2378075"/>
            <a:ext cx="4475910" cy="3748088"/>
          </a:xfrm>
        </p:spPr>
        <p:txBody>
          <a:bodyPr/>
          <a:lstStyle/>
          <a:p>
            <a:pPr fontAlgn="ctr"/>
            <a:r>
              <a:rPr lang="en-US" dirty="0"/>
              <a:t>Property insurance</a:t>
            </a:r>
          </a:p>
          <a:p>
            <a:pPr fontAlgn="ctr"/>
            <a:r>
              <a:rPr lang="en-US" dirty="0"/>
              <a:t>Liability insurance</a:t>
            </a:r>
          </a:p>
          <a:p>
            <a:pPr fontAlgn="ctr"/>
            <a:r>
              <a:rPr lang="en-US" dirty="0"/>
              <a:t>Business interruption insurance</a:t>
            </a:r>
          </a:p>
          <a:p>
            <a:pPr fontAlgn="ctr"/>
            <a:r>
              <a:rPr lang="en-US" dirty="0"/>
              <a:t>And, Professional liability, Employee practices liability, Workers’ comp, Health and disability, Flood and sewer back-up, Cyber risk insurance, Terrorism insurance…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 Understand the Key Provisions in A Policy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45" y="1191070"/>
            <a:ext cx="4356017" cy="4967144"/>
          </a:xfrm>
          <a:prstGeom prst="rect">
            <a:avLst/>
          </a:prstGeom>
          <a:ln w="57150">
            <a:solidFill>
              <a:srgbClr val="B6C1C8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91016" y="1908659"/>
            <a:ext cx="2717715" cy="321236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b="1" dirty="0">
                <a:solidFill>
                  <a:schemeClr val="accent1"/>
                </a:solidFill>
              </a:rPr>
              <a:t>Most consumers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understand these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perils are covered: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Fire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Theft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Wind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Hail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/>
                </a:solidFill>
              </a:rPr>
              <a:t>Burst Pipes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Clear Up Confusion About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000" dirty="0"/>
              <a:t>Explain water damage vs flood coverage.</a:t>
            </a:r>
          </a:p>
          <a:p>
            <a:r>
              <a:rPr lang="en-US" sz="2000" dirty="0"/>
              <a:t>Talk coverage AND limitations of flood coverage. </a:t>
            </a:r>
          </a:p>
          <a:p>
            <a:pPr lvl="1"/>
            <a:r>
              <a:rPr lang="en-US" sz="1600" dirty="0"/>
              <a:t>No additional living expense.</a:t>
            </a:r>
          </a:p>
          <a:p>
            <a:pPr lvl="1"/>
            <a:r>
              <a:rPr lang="en-US" sz="1600" dirty="0"/>
              <a:t>No coverage for basements.</a:t>
            </a:r>
          </a:p>
          <a:p>
            <a:pPr lvl="1"/>
            <a:r>
              <a:rPr lang="en-US" sz="2000" dirty="0"/>
              <a:t>Also need to clearly explain coverage for mudslides, landslides and back-up of sewers and drains, as well as “law and ordinance” coverage.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91419"/>
            <a:ext cx="4038600" cy="39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616" y="1408880"/>
            <a:ext cx="8458200" cy="477211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Conduct a home inventory</a:t>
            </a:r>
          </a:p>
          <a:p>
            <a:r>
              <a:rPr lang="en-US" sz="3600" dirty="0"/>
              <a:t>Explain deductibles AND hurricane deductibles</a:t>
            </a:r>
          </a:p>
          <a:p>
            <a:r>
              <a:rPr lang="en-US" sz="3600" dirty="0"/>
              <a:t>Actual Cash Value vs. Replacement Cost Value</a:t>
            </a:r>
          </a:p>
          <a:p>
            <a:r>
              <a:rPr lang="en-US" sz="3600" dirty="0"/>
              <a:t>Comprehensive auto insurance</a:t>
            </a:r>
          </a:p>
          <a:p>
            <a:r>
              <a:rPr lang="en-US" sz="3600" dirty="0"/>
              <a:t>“Optional coverage” – Flood, building ordinance &amp; law, inflation guard, sewer backup, sinkhole</a:t>
            </a:r>
          </a:p>
          <a:p>
            <a:r>
              <a:rPr lang="en-US" sz="3600" dirty="0"/>
              <a:t>Flood insurance limitations</a:t>
            </a:r>
          </a:p>
          <a:p>
            <a:pPr lvl="1"/>
            <a:r>
              <a:rPr lang="en-US" sz="3600" dirty="0"/>
              <a:t>30-day waiting period</a:t>
            </a:r>
          </a:p>
          <a:p>
            <a:pPr lvl="1"/>
            <a:r>
              <a:rPr lang="en-US" sz="3600" dirty="0"/>
              <a:t>No coverage for basements</a:t>
            </a:r>
          </a:p>
          <a:p>
            <a:pPr lvl="1"/>
            <a:r>
              <a:rPr lang="en-US" sz="3600" dirty="0"/>
              <a:t>No Additional Living Expenses</a:t>
            </a:r>
          </a:p>
          <a:p>
            <a:pPr lvl="1"/>
            <a:r>
              <a:rPr lang="en-US" sz="3600" dirty="0"/>
              <a:t>Limits in coverage to $250,000 for home, $100,000 for contents</a:t>
            </a:r>
          </a:p>
          <a:p>
            <a:r>
              <a:rPr lang="en-US" sz="3600" dirty="0"/>
              <a:t>No coverage for tree damage, unless it hits an insured object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30874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Consumer 1"/>
          <p:cNvGrpSpPr/>
          <p:nvPr/>
        </p:nvGrpSpPr>
        <p:grpSpPr>
          <a:xfrm>
            <a:off x="396259" y="2065801"/>
            <a:ext cx="1518178" cy="1518178"/>
            <a:chOff x="3802592" y="1578698"/>
            <a:chExt cx="1518178" cy="1518178"/>
          </a:xfrm>
        </p:grpSpPr>
        <p:sp>
          <p:nvSpPr>
            <p:cNvPr id="124" name="Oval 123"/>
            <p:cNvSpPr/>
            <p:nvPr/>
          </p:nvSpPr>
          <p:spPr>
            <a:xfrm>
              <a:off x="3802592" y="1578698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70867" y="2471342"/>
              <a:ext cx="117051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Consumers</a:t>
              </a:r>
            </a:p>
          </p:txBody>
        </p:sp>
        <p:sp>
          <p:nvSpPr>
            <p:cNvPr id="126" name="Freeform 5"/>
            <p:cNvSpPr>
              <a:spLocks noEditPoints="1"/>
            </p:cNvSpPr>
            <p:nvPr/>
          </p:nvSpPr>
          <p:spPr bwMode="auto">
            <a:xfrm>
              <a:off x="4284326" y="1836815"/>
              <a:ext cx="557384" cy="585104"/>
            </a:xfrm>
            <a:custGeom>
              <a:avLst/>
              <a:gdLst>
                <a:gd name="T0" fmla="*/ 63 w 245"/>
                <a:gd name="T1" fmla="*/ 233 h 259"/>
                <a:gd name="T2" fmla="*/ 27 w 245"/>
                <a:gd name="T3" fmla="*/ 240 h 259"/>
                <a:gd name="T4" fmla="*/ 12 w 245"/>
                <a:gd name="T5" fmla="*/ 152 h 259"/>
                <a:gd name="T6" fmla="*/ 0 w 245"/>
                <a:gd name="T7" fmla="*/ 86 h 259"/>
                <a:gd name="T8" fmla="*/ 19 w 245"/>
                <a:gd name="T9" fmla="*/ 74 h 259"/>
                <a:gd name="T10" fmla="*/ 46 w 245"/>
                <a:gd name="T11" fmla="*/ 92 h 259"/>
                <a:gd name="T12" fmla="*/ 61 w 245"/>
                <a:gd name="T13" fmla="*/ 131 h 259"/>
                <a:gd name="T14" fmla="*/ 61 w 245"/>
                <a:gd name="T15" fmla="*/ 133 h 259"/>
                <a:gd name="T16" fmla="*/ 42 w 245"/>
                <a:gd name="T17" fmla="*/ 28 h 259"/>
                <a:gd name="T18" fmla="*/ 42 w 245"/>
                <a:gd name="T19" fmla="*/ 75 h 259"/>
                <a:gd name="T20" fmla="*/ 42 w 245"/>
                <a:gd name="T21" fmla="*/ 28 h 259"/>
                <a:gd name="T22" fmla="*/ 232 w 245"/>
                <a:gd name="T23" fmla="*/ 75 h 259"/>
                <a:gd name="T24" fmla="*/ 207 w 245"/>
                <a:gd name="T25" fmla="*/ 92 h 259"/>
                <a:gd name="T26" fmla="*/ 184 w 245"/>
                <a:gd name="T27" fmla="*/ 78 h 259"/>
                <a:gd name="T28" fmla="*/ 184 w 245"/>
                <a:gd name="T29" fmla="*/ 133 h 259"/>
                <a:gd name="T30" fmla="*/ 182 w 245"/>
                <a:gd name="T31" fmla="*/ 233 h 259"/>
                <a:gd name="T32" fmla="*/ 218 w 245"/>
                <a:gd name="T33" fmla="*/ 240 h 259"/>
                <a:gd name="T34" fmla="*/ 233 w 245"/>
                <a:gd name="T35" fmla="*/ 152 h 259"/>
                <a:gd name="T36" fmla="*/ 245 w 245"/>
                <a:gd name="T37" fmla="*/ 86 h 259"/>
                <a:gd name="T38" fmla="*/ 180 w 245"/>
                <a:gd name="T39" fmla="*/ 52 h 259"/>
                <a:gd name="T40" fmla="*/ 226 w 245"/>
                <a:gd name="T41" fmla="*/ 52 h 259"/>
                <a:gd name="T42" fmla="*/ 174 w 245"/>
                <a:gd name="T43" fmla="*/ 71 h 259"/>
                <a:gd name="T44" fmla="*/ 150 w 245"/>
                <a:gd name="T45" fmla="*/ 56 h 259"/>
                <a:gd name="T46" fmla="*/ 117 w 245"/>
                <a:gd name="T47" fmla="*/ 78 h 259"/>
                <a:gd name="T48" fmla="*/ 88 w 245"/>
                <a:gd name="T49" fmla="*/ 56 h 259"/>
                <a:gd name="T50" fmla="*/ 72 w 245"/>
                <a:gd name="T51" fmla="*/ 131 h 259"/>
                <a:gd name="T52" fmla="*/ 97 w 245"/>
                <a:gd name="T53" fmla="*/ 250 h 259"/>
                <a:gd name="T54" fmla="*/ 141 w 245"/>
                <a:gd name="T55" fmla="*/ 259 h 259"/>
                <a:gd name="T56" fmla="*/ 159 w 245"/>
                <a:gd name="T57" fmla="*/ 151 h 259"/>
                <a:gd name="T58" fmla="*/ 174 w 245"/>
                <a:gd name="T59" fmla="*/ 71 h 259"/>
                <a:gd name="T60" fmla="*/ 94 w 245"/>
                <a:gd name="T61" fmla="*/ 28 h 259"/>
                <a:gd name="T62" fmla="*/ 151 w 245"/>
                <a:gd name="T63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5" h="259">
                  <a:moveTo>
                    <a:pt x="71" y="157"/>
                  </a:moveTo>
                  <a:cubicBezTo>
                    <a:pt x="63" y="233"/>
                    <a:pt x="63" y="233"/>
                    <a:pt x="63" y="233"/>
                  </a:cubicBezTo>
                  <a:cubicBezTo>
                    <a:pt x="63" y="238"/>
                    <a:pt x="60" y="240"/>
                    <a:pt x="57" y="240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3" y="240"/>
                    <a:pt x="21" y="238"/>
                    <a:pt x="21" y="233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0" y="150"/>
                    <a:pt x="0" y="142"/>
                    <a:pt x="0" y="13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6" y="78"/>
                    <a:pt x="13" y="75"/>
                  </a:cubicBezTo>
                  <a:cubicBezTo>
                    <a:pt x="16" y="73"/>
                    <a:pt x="18" y="73"/>
                    <a:pt x="19" y="74"/>
                  </a:cubicBezTo>
                  <a:cubicBezTo>
                    <a:pt x="21" y="75"/>
                    <a:pt x="38" y="92"/>
                    <a:pt x="38" y="92"/>
                  </a:cubicBezTo>
                  <a:cubicBezTo>
                    <a:pt x="40" y="95"/>
                    <a:pt x="43" y="95"/>
                    <a:pt x="46" y="92"/>
                  </a:cubicBezTo>
                  <a:cubicBezTo>
                    <a:pt x="46" y="92"/>
                    <a:pt x="55" y="83"/>
                    <a:pt x="60" y="78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2"/>
                    <a:pt x="61" y="132"/>
                  </a:cubicBezTo>
                  <a:cubicBezTo>
                    <a:pt x="61" y="132"/>
                    <a:pt x="61" y="133"/>
                    <a:pt x="61" y="133"/>
                  </a:cubicBezTo>
                  <a:cubicBezTo>
                    <a:pt x="61" y="139"/>
                    <a:pt x="62" y="150"/>
                    <a:pt x="71" y="157"/>
                  </a:cubicBezTo>
                  <a:close/>
                  <a:moveTo>
                    <a:pt x="42" y="28"/>
                  </a:moveTo>
                  <a:cubicBezTo>
                    <a:pt x="29" y="28"/>
                    <a:pt x="19" y="39"/>
                    <a:pt x="19" y="52"/>
                  </a:cubicBezTo>
                  <a:cubicBezTo>
                    <a:pt x="19" y="64"/>
                    <a:pt x="29" y="75"/>
                    <a:pt x="42" y="75"/>
                  </a:cubicBezTo>
                  <a:cubicBezTo>
                    <a:pt x="55" y="75"/>
                    <a:pt x="65" y="64"/>
                    <a:pt x="65" y="52"/>
                  </a:cubicBezTo>
                  <a:cubicBezTo>
                    <a:pt x="65" y="39"/>
                    <a:pt x="55" y="28"/>
                    <a:pt x="42" y="28"/>
                  </a:cubicBezTo>
                  <a:close/>
                  <a:moveTo>
                    <a:pt x="245" y="86"/>
                  </a:moveTo>
                  <a:cubicBezTo>
                    <a:pt x="245" y="81"/>
                    <a:pt x="239" y="78"/>
                    <a:pt x="232" y="75"/>
                  </a:cubicBezTo>
                  <a:cubicBezTo>
                    <a:pt x="229" y="73"/>
                    <a:pt x="227" y="73"/>
                    <a:pt x="225" y="74"/>
                  </a:cubicBezTo>
                  <a:cubicBezTo>
                    <a:pt x="224" y="75"/>
                    <a:pt x="207" y="92"/>
                    <a:pt x="207" y="92"/>
                  </a:cubicBezTo>
                  <a:cubicBezTo>
                    <a:pt x="204" y="95"/>
                    <a:pt x="202" y="95"/>
                    <a:pt x="199" y="92"/>
                  </a:cubicBezTo>
                  <a:cubicBezTo>
                    <a:pt x="199" y="92"/>
                    <a:pt x="190" y="83"/>
                    <a:pt x="184" y="78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3"/>
                    <a:pt x="184" y="133"/>
                  </a:cubicBezTo>
                  <a:cubicBezTo>
                    <a:pt x="184" y="139"/>
                    <a:pt x="183" y="150"/>
                    <a:pt x="173" y="157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2" y="238"/>
                    <a:pt x="185" y="240"/>
                    <a:pt x="188" y="240"/>
                  </a:cubicBezTo>
                  <a:cubicBezTo>
                    <a:pt x="218" y="240"/>
                    <a:pt x="218" y="240"/>
                    <a:pt x="218" y="240"/>
                  </a:cubicBezTo>
                  <a:cubicBezTo>
                    <a:pt x="221" y="240"/>
                    <a:pt x="224" y="238"/>
                    <a:pt x="224" y="233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45" y="150"/>
                    <a:pt x="244" y="142"/>
                    <a:pt x="244" y="135"/>
                  </a:cubicBezTo>
                  <a:lnTo>
                    <a:pt x="245" y="86"/>
                  </a:lnTo>
                  <a:close/>
                  <a:moveTo>
                    <a:pt x="203" y="28"/>
                  </a:moveTo>
                  <a:cubicBezTo>
                    <a:pt x="190" y="28"/>
                    <a:pt x="180" y="39"/>
                    <a:pt x="180" y="52"/>
                  </a:cubicBezTo>
                  <a:cubicBezTo>
                    <a:pt x="180" y="64"/>
                    <a:pt x="190" y="75"/>
                    <a:pt x="203" y="75"/>
                  </a:cubicBezTo>
                  <a:cubicBezTo>
                    <a:pt x="216" y="75"/>
                    <a:pt x="226" y="64"/>
                    <a:pt x="226" y="52"/>
                  </a:cubicBezTo>
                  <a:cubicBezTo>
                    <a:pt x="226" y="39"/>
                    <a:pt x="216" y="28"/>
                    <a:pt x="203" y="28"/>
                  </a:cubicBezTo>
                  <a:close/>
                  <a:moveTo>
                    <a:pt x="174" y="71"/>
                  </a:moveTo>
                  <a:cubicBezTo>
                    <a:pt x="174" y="64"/>
                    <a:pt x="166" y="61"/>
                    <a:pt x="157" y="56"/>
                  </a:cubicBezTo>
                  <a:cubicBezTo>
                    <a:pt x="154" y="55"/>
                    <a:pt x="151" y="54"/>
                    <a:pt x="150" y="56"/>
                  </a:cubicBezTo>
                  <a:cubicBezTo>
                    <a:pt x="149" y="57"/>
                    <a:pt x="127" y="78"/>
                    <a:pt x="127" y="78"/>
                  </a:cubicBezTo>
                  <a:cubicBezTo>
                    <a:pt x="124" y="81"/>
                    <a:pt x="121" y="81"/>
                    <a:pt x="117" y="78"/>
                  </a:cubicBezTo>
                  <a:cubicBezTo>
                    <a:pt x="117" y="78"/>
                    <a:pt x="96" y="57"/>
                    <a:pt x="95" y="56"/>
                  </a:cubicBezTo>
                  <a:cubicBezTo>
                    <a:pt x="94" y="54"/>
                    <a:pt x="91" y="55"/>
                    <a:pt x="88" y="56"/>
                  </a:cubicBezTo>
                  <a:cubicBezTo>
                    <a:pt x="79" y="61"/>
                    <a:pt x="71" y="64"/>
                    <a:pt x="71" y="7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9"/>
                    <a:pt x="71" y="149"/>
                    <a:pt x="86" y="151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7" y="257"/>
                    <a:pt x="100" y="259"/>
                    <a:pt x="104" y="259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5" y="259"/>
                    <a:pt x="148" y="257"/>
                    <a:pt x="148" y="250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74" y="149"/>
                    <a:pt x="173" y="139"/>
                    <a:pt x="173" y="131"/>
                  </a:cubicBezTo>
                  <a:lnTo>
                    <a:pt x="174" y="71"/>
                  </a:lnTo>
                  <a:close/>
                  <a:moveTo>
                    <a:pt x="122" y="0"/>
                  </a:moveTo>
                  <a:cubicBezTo>
                    <a:pt x="107" y="0"/>
                    <a:pt x="94" y="12"/>
                    <a:pt x="94" y="28"/>
                  </a:cubicBezTo>
                  <a:cubicBezTo>
                    <a:pt x="94" y="44"/>
                    <a:pt x="107" y="57"/>
                    <a:pt x="122" y="57"/>
                  </a:cubicBezTo>
                  <a:cubicBezTo>
                    <a:pt x="138" y="57"/>
                    <a:pt x="151" y="44"/>
                    <a:pt x="151" y="28"/>
                  </a:cubicBezTo>
                  <a:cubicBezTo>
                    <a:pt x="151" y="12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" name="Industry 1"/>
          <p:cNvGrpSpPr/>
          <p:nvPr/>
        </p:nvGrpSpPr>
        <p:grpSpPr>
          <a:xfrm>
            <a:off x="2109080" y="2065801"/>
            <a:ext cx="1518178" cy="1518178"/>
            <a:chOff x="5520267" y="2755763"/>
            <a:chExt cx="1518178" cy="1518178"/>
          </a:xfrm>
        </p:grpSpPr>
        <p:sp>
          <p:nvSpPr>
            <p:cNvPr id="107" name="Oval 106"/>
            <p:cNvSpPr/>
            <p:nvPr/>
          </p:nvSpPr>
          <p:spPr>
            <a:xfrm>
              <a:off x="5520267" y="2755763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829864" y="3667259"/>
              <a:ext cx="889987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Industry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805318" y="2952750"/>
              <a:ext cx="948836" cy="623114"/>
              <a:chOff x="5719491" y="2907559"/>
              <a:chExt cx="1120489" cy="735842"/>
            </a:xfrm>
          </p:grpSpPr>
          <p:sp>
            <p:nvSpPr>
              <p:cNvPr id="110" name="Freeform 201"/>
              <p:cNvSpPr>
                <a:spLocks/>
              </p:cNvSpPr>
              <p:nvPr/>
            </p:nvSpPr>
            <p:spPr bwMode="auto">
              <a:xfrm>
                <a:off x="6788877" y="3346744"/>
                <a:ext cx="16573" cy="250253"/>
              </a:xfrm>
              <a:custGeom>
                <a:avLst/>
                <a:gdLst>
                  <a:gd name="T0" fmla="*/ 4 w 4"/>
                  <a:gd name="T1" fmla="*/ 2 h 64"/>
                  <a:gd name="T2" fmla="*/ 2 w 4"/>
                  <a:gd name="T3" fmla="*/ 0 h 64"/>
                  <a:gd name="T4" fmla="*/ 0 w 4"/>
                  <a:gd name="T5" fmla="*/ 2 h 64"/>
                  <a:gd name="T6" fmla="*/ 0 w 4"/>
                  <a:gd name="T7" fmla="*/ 62 h 64"/>
                  <a:gd name="T8" fmla="*/ 2 w 4"/>
                  <a:gd name="T9" fmla="*/ 64 h 64"/>
                  <a:gd name="T10" fmla="*/ 4 w 4"/>
                  <a:gd name="T11" fmla="*/ 62 h 64"/>
                  <a:gd name="T12" fmla="*/ 4 w 4"/>
                  <a:gd name="T1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4">
                    <a:moveTo>
                      <a:pt x="4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3" y="64"/>
                      <a:pt x="4" y="63"/>
                      <a:pt x="4" y="6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202"/>
              <p:cNvSpPr>
                <a:spLocks/>
              </p:cNvSpPr>
              <p:nvPr/>
            </p:nvSpPr>
            <p:spPr bwMode="auto">
              <a:xfrm>
                <a:off x="5719491" y="3611912"/>
                <a:ext cx="1120489" cy="31489"/>
              </a:xfrm>
              <a:custGeom>
                <a:avLst/>
                <a:gdLst>
                  <a:gd name="T0" fmla="*/ 2 w 169"/>
                  <a:gd name="T1" fmla="*/ 0 h 8"/>
                  <a:gd name="T2" fmla="*/ 0 w 169"/>
                  <a:gd name="T3" fmla="*/ 3 h 8"/>
                  <a:gd name="T4" fmla="*/ 0 w 169"/>
                  <a:gd name="T5" fmla="*/ 5 h 8"/>
                  <a:gd name="T6" fmla="*/ 2 w 169"/>
                  <a:gd name="T7" fmla="*/ 8 h 8"/>
                  <a:gd name="T8" fmla="*/ 167 w 169"/>
                  <a:gd name="T9" fmla="*/ 8 h 8"/>
                  <a:gd name="T10" fmla="*/ 169 w 169"/>
                  <a:gd name="T11" fmla="*/ 5 h 8"/>
                  <a:gd name="T12" fmla="*/ 169 w 169"/>
                  <a:gd name="T13" fmla="*/ 3 h 8"/>
                  <a:gd name="T14" fmla="*/ 167 w 169"/>
                  <a:gd name="T15" fmla="*/ 0 h 8"/>
                  <a:gd name="T16" fmla="*/ 2 w 16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8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8" y="8"/>
                      <a:pt x="169" y="7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1"/>
                      <a:pt x="168" y="0"/>
                      <a:pt x="167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203"/>
              <p:cNvSpPr>
                <a:spLocks noEditPoints="1"/>
              </p:cNvSpPr>
              <p:nvPr/>
            </p:nvSpPr>
            <p:spPr bwMode="auto">
              <a:xfrm>
                <a:off x="6191279" y="2907559"/>
                <a:ext cx="164072" cy="689437"/>
              </a:xfrm>
              <a:custGeom>
                <a:avLst/>
                <a:gdLst>
                  <a:gd name="T0" fmla="*/ 17 w 42"/>
                  <a:gd name="T1" fmla="*/ 164 h 176"/>
                  <a:gd name="T2" fmla="*/ 25 w 42"/>
                  <a:gd name="T3" fmla="*/ 174 h 176"/>
                  <a:gd name="T4" fmla="*/ 35 w 42"/>
                  <a:gd name="T5" fmla="*/ 164 h 176"/>
                  <a:gd name="T6" fmla="*/ 42 w 42"/>
                  <a:gd name="T7" fmla="*/ 174 h 176"/>
                  <a:gd name="T8" fmla="*/ 22 w 42"/>
                  <a:gd name="T9" fmla="*/ 19 h 176"/>
                  <a:gd name="T10" fmla="*/ 20 w 42"/>
                  <a:gd name="T11" fmla="*/ 18 h 176"/>
                  <a:gd name="T12" fmla="*/ 0 w 42"/>
                  <a:gd name="T13" fmla="*/ 174 h 176"/>
                  <a:gd name="T14" fmla="*/ 8 w 42"/>
                  <a:gd name="T15" fmla="*/ 164 h 176"/>
                  <a:gd name="T16" fmla="*/ 35 w 42"/>
                  <a:gd name="T17" fmla="*/ 34 h 176"/>
                  <a:gd name="T18" fmla="*/ 25 w 42"/>
                  <a:gd name="T19" fmla="*/ 40 h 176"/>
                  <a:gd name="T20" fmla="*/ 32 w 42"/>
                  <a:gd name="T21" fmla="*/ 46 h 176"/>
                  <a:gd name="T22" fmla="*/ 27 w 42"/>
                  <a:gd name="T23" fmla="*/ 56 h 176"/>
                  <a:gd name="T24" fmla="*/ 27 w 42"/>
                  <a:gd name="T25" fmla="*/ 60 h 176"/>
                  <a:gd name="T26" fmla="*/ 32 w 42"/>
                  <a:gd name="T27" fmla="*/ 70 h 176"/>
                  <a:gd name="T28" fmla="*/ 25 w 42"/>
                  <a:gd name="T29" fmla="*/ 77 h 176"/>
                  <a:gd name="T30" fmla="*/ 35 w 42"/>
                  <a:gd name="T31" fmla="*/ 82 h 176"/>
                  <a:gd name="T32" fmla="*/ 25 w 42"/>
                  <a:gd name="T33" fmla="*/ 77 h 176"/>
                  <a:gd name="T34" fmla="*/ 35 w 42"/>
                  <a:gd name="T35" fmla="*/ 91 h 176"/>
                  <a:gd name="T36" fmla="*/ 25 w 42"/>
                  <a:gd name="T37" fmla="*/ 96 h 176"/>
                  <a:gd name="T38" fmla="*/ 32 w 42"/>
                  <a:gd name="T39" fmla="*/ 103 h 176"/>
                  <a:gd name="T40" fmla="*/ 27 w 42"/>
                  <a:gd name="T41" fmla="*/ 112 h 176"/>
                  <a:gd name="T42" fmla="*/ 27 w 42"/>
                  <a:gd name="T43" fmla="*/ 117 h 176"/>
                  <a:gd name="T44" fmla="*/ 32 w 42"/>
                  <a:gd name="T45" fmla="*/ 126 h 176"/>
                  <a:gd name="T46" fmla="*/ 25 w 42"/>
                  <a:gd name="T47" fmla="*/ 133 h 176"/>
                  <a:gd name="T48" fmla="*/ 35 w 42"/>
                  <a:gd name="T49" fmla="*/ 138 h 176"/>
                  <a:gd name="T50" fmla="*/ 25 w 42"/>
                  <a:gd name="T51" fmla="*/ 133 h 176"/>
                  <a:gd name="T52" fmla="*/ 35 w 42"/>
                  <a:gd name="T53" fmla="*/ 147 h 176"/>
                  <a:gd name="T54" fmla="*/ 25 w 42"/>
                  <a:gd name="T55" fmla="*/ 152 h 176"/>
                  <a:gd name="T56" fmla="*/ 15 w 42"/>
                  <a:gd name="T57" fmla="*/ 32 h 176"/>
                  <a:gd name="T58" fmla="*/ 10 w 42"/>
                  <a:gd name="T59" fmla="*/ 42 h 176"/>
                  <a:gd name="T60" fmla="*/ 10 w 42"/>
                  <a:gd name="T61" fmla="*/ 46 h 176"/>
                  <a:gd name="T62" fmla="*/ 15 w 42"/>
                  <a:gd name="T63" fmla="*/ 56 h 176"/>
                  <a:gd name="T64" fmla="*/ 8 w 42"/>
                  <a:gd name="T65" fmla="*/ 63 h 176"/>
                  <a:gd name="T66" fmla="*/ 17 w 42"/>
                  <a:gd name="T67" fmla="*/ 68 h 176"/>
                  <a:gd name="T68" fmla="*/ 8 w 42"/>
                  <a:gd name="T69" fmla="*/ 63 h 176"/>
                  <a:gd name="T70" fmla="*/ 17 w 42"/>
                  <a:gd name="T71" fmla="*/ 77 h 176"/>
                  <a:gd name="T72" fmla="*/ 8 w 42"/>
                  <a:gd name="T73" fmla="*/ 82 h 176"/>
                  <a:gd name="T74" fmla="*/ 15 w 42"/>
                  <a:gd name="T75" fmla="*/ 89 h 176"/>
                  <a:gd name="T76" fmla="*/ 10 w 42"/>
                  <a:gd name="T77" fmla="*/ 98 h 176"/>
                  <a:gd name="T78" fmla="*/ 10 w 42"/>
                  <a:gd name="T79" fmla="*/ 103 h 176"/>
                  <a:gd name="T80" fmla="*/ 15 w 42"/>
                  <a:gd name="T81" fmla="*/ 112 h 176"/>
                  <a:gd name="T82" fmla="*/ 8 w 42"/>
                  <a:gd name="T83" fmla="*/ 119 h 176"/>
                  <a:gd name="T84" fmla="*/ 17 w 42"/>
                  <a:gd name="T85" fmla="*/ 124 h 176"/>
                  <a:gd name="T86" fmla="*/ 8 w 42"/>
                  <a:gd name="T87" fmla="*/ 119 h 176"/>
                  <a:gd name="T88" fmla="*/ 17 w 42"/>
                  <a:gd name="T89" fmla="*/ 133 h 176"/>
                  <a:gd name="T90" fmla="*/ 8 w 42"/>
                  <a:gd name="T91" fmla="*/ 138 h 176"/>
                  <a:gd name="T92" fmla="*/ 15 w 42"/>
                  <a:gd name="T93" fmla="*/ 145 h 176"/>
                  <a:gd name="T94" fmla="*/ 10 w 42"/>
                  <a:gd name="T95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176">
                    <a:moveTo>
                      <a:pt x="8" y="164"/>
                    </a:moveTo>
                    <a:cubicBezTo>
                      <a:pt x="8" y="162"/>
                      <a:pt x="9" y="161"/>
                      <a:pt x="10" y="161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6" y="161"/>
                      <a:pt x="17" y="162"/>
                      <a:pt x="17" y="164"/>
                    </a:cubicBezTo>
                    <a:cubicBezTo>
                      <a:pt x="17" y="174"/>
                      <a:pt x="17" y="174"/>
                      <a:pt x="17" y="174"/>
                    </a:cubicBezTo>
                    <a:cubicBezTo>
                      <a:pt x="17" y="175"/>
                      <a:pt x="18" y="176"/>
                      <a:pt x="20" y="176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4" y="176"/>
                      <a:pt x="25" y="175"/>
                      <a:pt x="25" y="17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5" y="162"/>
                      <a:pt x="26" y="161"/>
                      <a:pt x="27" y="161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4" y="161"/>
                      <a:pt x="35" y="162"/>
                      <a:pt x="35" y="16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5" y="175"/>
                      <a:pt x="36" y="176"/>
                      <a:pt x="37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41" y="176"/>
                      <a:pt x="42" y="175"/>
                      <a:pt x="42" y="174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2"/>
                      <a:pt x="41" y="30"/>
                      <a:pt x="40" y="3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3" y="22"/>
                      <a:pt x="22" y="21"/>
                      <a:pt x="22" y="1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1" y="0"/>
                      <a:pt x="20" y="1"/>
                      <a:pt x="20" y="2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19" y="20"/>
                      <a:pt x="18" y="2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5"/>
                      <a:pt x="1" y="176"/>
                      <a:pt x="2" y="176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7" y="176"/>
                      <a:pt x="8" y="175"/>
                      <a:pt x="8" y="174"/>
                    </a:cubicBezTo>
                    <a:lnTo>
                      <a:pt x="8" y="164"/>
                    </a:lnTo>
                    <a:close/>
                    <a:moveTo>
                      <a:pt x="25" y="34"/>
                    </a:moveTo>
                    <a:cubicBezTo>
                      <a:pt x="25" y="33"/>
                      <a:pt x="26" y="32"/>
                      <a:pt x="27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1"/>
                      <a:pt x="34" y="42"/>
                      <a:pt x="32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2"/>
                      <a:pt x="25" y="41"/>
                      <a:pt x="25" y="40"/>
                    </a:cubicBezTo>
                    <a:lnTo>
                      <a:pt x="25" y="34"/>
                    </a:lnTo>
                    <a:close/>
                    <a:moveTo>
                      <a:pt x="25" y="49"/>
                    </a:moveTo>
                    <a:cubicBezTo>
                      <a:pt x="25" y="47"/>
                      <a:pt x="26" y="46"/>
                      <a:pt x="27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5" y="47"/>
                      <a:pt x="35" y="49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4" y="56"/>
                      <a:pt x="32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6"/>
                      <a:pt x="25" y="55"/>
                      <a:pt x="25" y="54"/>
                    </a:cubicBezTo>
                    <a:lnTo>
                      <a:pt x="25" y="49"/>
                    </a:lnTo>
                    <a:close/>
                    <a:moveTo>
                      <a:pt x="25" y="63"/>
                    </a:moveTo>
                    <a:cubicBezTo>
                      <a:pt x="25" y="61"/>
                      <a:pt x="26" y="60"/>
                      <a:pt x="27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61"/>
                      <a:pt x="35" y="63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9"/>
                      <a:pt x="34" y="70"/>
                      <a:pt x="32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5" y="69"/>
                      <a:pt x="25" y="68"/>
                    </a:cubicBezTo>
                    <a:lnTo>
                      <a:pt x="25" y="63"/>
                    </a:lnTo>
                    <a:close/>
                    <a:moveTo>
                      <a:pt x="25" y="77"/>
                    </a:moveTo>
                    <a:cubicBezTo>
                      <a:pt x="25" y="75"/>
                      <a:pt x="26" y="74"/>
                      <a:pt x="27" y="74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4" y="74"/>
                      <a:pt x="35" y="75"/>
                      <a:pt x="35" y="77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3"/>
                      <a:pt x="34" y="84"/>
                      <a:pt x="32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6" y="84"/>
                      <a:pt x="25" y="83"/>
                      <a:pt x="25" y="82"/>
                    </a:cubicBezTo>
                    <a:lnTo>
                      <a:pt x="25" y="77"/>
                    </a:lnTo>
                    <a:close/>
                    <a:moveTo>
                      <a:pt x="25" y="91"/>
                    </a:moveTo>
                    <a:cubicBezTo>
                      <a:pt x="25" y="90"/>
                      <a:pt x="26" y="89"/>
                      <a:pt x="27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4" y="89"/>
                      <a:pt x="35" y="90"/>
                      <a:pt x="35" y="9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7"/>
                      <a:pt x="34" y="98"/>
                      <a:pt x="32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7"/>
                      <a:pt x="25" y="96"/>
                    </a:cubicBezTo>
                    <a:lnTo>
                      <a:pt x="25" y="91"/>
                    </a:lnTo>
                    <a:close/>
                    <a:moveTo>
                      <a:pt x="25" y="105"/>
                    </a:moveTo>
                    <a:cubicBezTo>
                      <a:pt x="25" y="104"/>
                      <a:pt x="26" y="103"/>
                      <a:pt x="27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4" y="103"/>
                      <a:pt x="35" y="104"/>
                      <a:pt x="35" y="105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1"/>
                      <a:pt x="34" y="112"/>
                      <a:pt x="32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6" y="112"/>
                      <a:pt x="25" y="111"/>
                      <a:pt x="25" y="110"/>
                    </a:cubicBezTo>
                    <a:lnTo>
                      <a:pt x="25" y="105"/>
                    </a:lnTo>
                    <a:close/>
                    <a:moveTo>
                      <a:pt x="25" y="119"/>
                    </a:moveTo>
                    <a:cubicBezTo>
                      <a:pt x="25" y="118"/>
                      <a:pt x="26" y="117"/>
                      <a:pt x="27" y="117"/>
                    </a:cubicBezTo>
                    <a:cubicBezTo>
                      <a:pt x="32" y="117"/>
                      <a:pt x="32" y="117"/>
                      <a:pt x="32" y="117"/>
                    </a:cubicBezTo>
                    <a:cubicBezTo>
                      <a:pt x="34" y="117"/>
                      <a:pt x="35" y="118"/>
                      <a:pt x="35" y="119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5" y="125"/>
                      <a:pt x="34" y="126"/>
                      <a:pt x="32" y="126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6" y="126"/>
                      <a:pt x="25" y="125"/>
                      <a:pt x="25" y="124"/>
                    </a:cubicBezTo>
                    <a:lnTo>
                      <a:pt x="25" y="119"/>
                    </a:lnTo>
                    <a:close/>
                    <a:moveTo>
                      <a:pt x="25" y="133"/>
                    </a:moveTo>
                    <a:cubicBezTo>
                      <a:pt x="25" y="132"/>
                      <a:pt x="26" y="131"/>
                      <a:pt x="27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4" y="131"/>
                      <a:pt x="35" y="132"/>
                      <a:pt x="35" y="133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40"/>
                      <a:pt x="34" y="141"/>
                      <a:pt x="32" y="141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6" y="141"/>
                      <a:pt x="25" y="140"/>
                      <a:pt x="25" y="138"/>
                    </a:cubicBezTo>
                    <a:lnTo>
                      <a:pt x="25" y="133"/>
                    </a:lnTo>
                    <a:close/>
                    <a:moveTo>
                      <a:pt x="25" y="147"/>
                    </a:moveTo>
                    <a:cubicBezTo>
                      <a:pt x="25" y="146"/>
                      <a:pt x="26" y="145"/>
                      <a:pt x="27" y="145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34" y="145"/>
                      <a:pt x="35" y="146"/>
                      <a:pt x="35" y="147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35" y="154"/>
                      <a:pt x="34" y="155"/>
                      <a:pt x="32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6" y="155"/>
                      <a:pt x="25" y="154"/>
                      <a:pt x="25" y="152"/>
                    </a:cubicBezTo>
                    <a:lnTo>
                      <a:pt x="25" y="147"/>
                    </a:lnTo>
                    <a:close/>
                    <a:moveTo>
                      <a:pt x="8" y="34"/>
                    </a:moveTo>
                    <a:cubicBezTo>
                      <a:pt x="8" y="33"/>
                      <a:pt x="9" y="32"/>
                      <a:pt x="1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7" y="33"/>
                      <a:pt x="17" y="3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8" y="41"/>
                      <a:pt x="8" y="40"/>
                    </a:cubicBezTo>
                    <a:lnTo>
                      <a:pt x="8" y="34"/>
                    </a:lnTo>
                    <a:close/>
                    <a:moveTo>
                      <a:pt x="8" y="49"/>
                    </a:moveTo>
                    <a:cubicBezTo>
                      <a:pt x="8" y="47"/>
                      <a:pt x="9" y="46"/>
                      <a:pt x="10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7" y="47"/>
                      <a:pt x="17" y="49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5"/>
                      <a:pt x="16" y="56"/>
                      <a:pt x="15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8" y="55"/>
                      <a:pt x="8" y="54"/>
                    </a:cubicBezTo>
                    <a:lnTo>
                      <a:pt x="8" y="49"/>
                    </a:lnTo>
                    <a:close/>
                    <a:moveTo>
                      <a:pt x="8" y="63"/>
                    </a:moveTo>
                    <a:cubicBezTo>
                      <a:pt x="8" y="61"/>
                      <a:pt x="9" y="60"/>
                      <a:pt x="10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6" y="60"/>
                      <a:pt x="17" y="61"/>
                      <a:pt x="17" y="63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9"/>
                      <a:pt x="16" y="70"/>
                      <a:pt x="15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0"/>
                      <a:pt x="8" y="69"/>
                      <a:pt x="8" y="68"/>
                    </a:cubicBezTo>
                    <a:lnTo>
                      <a:pt x="8" y="63"/>
                    </a:lnTo>
                    <a:close/>
                    <a:moveTo>
                      <a:pt x="8" y="77"/>
                    </a:moveTo>
                    <a:cubicBezTo>
                      <a:pt x="8" y="75"/>
                      <a:pt x="9" y="74"/>
                      <a:pt x="10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4"/>
                      <a:pt x="17" y="75"/>
                      <a:pt x="17" y="77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3"/>
                      <a:pt x="16" y="84"/>
                      <a:pt x="15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9" y="84"/>
                      <a:pt x="8" y="83"/>
                      <a:pt x="8" y="82"/>
                    </a:cubicBezTo>
                    <a:lnTo>
                      <a:pt x="8" y="77"/>
                    </a:lnTo>
                    <a:close/>
                    <a:moveTo>
                      <a:pt x="8" y="91"/>
                    </a:moveTo>
                    <a:cubicBezTo>
                      <a:pt x="8" y="90"/>
                      <a:pt x="9" y="89"/>
                      <a:pt x="10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6" y="89"/>
                      <a:pt x="17" y="90"/>
                      <a:pt x="17" y="91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7"/>
                      <a:pt x="16" y="98"/>
                      <a:pt x="15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9" y="98"/>
                      <a:pt x="8" y="97"/>
                      <a:pt x="8" y="96"/>
                    </a:cubicBezTo>
                    <a:lnTo>
                      <a:pt x="8" y="91"/>
                    </a:lnTo>
                    <a:close/>
                    <a:moveTo>
                      <a:pt x="8" y="105"/>
                    </a:moveTo>
                    <a:cubicBezTo>
                      <a:pt x="8" y="104"/>
                      <a:pt x="9" y="103"/>
                      <a:pt x="10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6" y="103"/>
                      <a:pt x="17" y="104"/>
                      <a:pt x="17" y="105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1"/>
                      <a:pt x="16" y="112"/>
                      <a:pt x="15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8" y="111"/>
                      <a:pt x="8" y="110"/>
                    </a:cubicBezTo>
                    <a:lnTo>
                      <a:pt x="8" y="105"/>
                    </a:lnTo>
                    <a:close/>
                    <a:moveTo>
                      <a:pt x="8" y="119"/>
                    </a:moveTo>
                    <a:cubicBezTo>
                      <a:pt x="8" y="118"/>
                      <a:pt x="9" y="117"/>
                      <a:pt x="10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7" y="124"/>
                      <a:pt x="17" y="124"/>
                      <a:pt x="17" y="124"/>
                    </a:cubicBezTo>
                    <a:cubicBezTo>
                      <a:pt x="17" y="125"/>
                      <a:pt x="16" y="126"/>
                      <a:pt x="15" y="126"/>
                    </a:cubicBezTo>
                    <a:cubicBezTo>
                      <a:pt x="10" y="126"/>
                      <a:pt x="10" y="126"/>
                      <a:pt x="10" y="126"/>
                    </a:cubicBezTo>
                    <a:cubicBezTo>
                      <a:pt x="9" y="126"/>
                      <a:pt x="8" y="125"/>
                      <a:pt x="8" y="124"/>
                    </a:cubicBezTo>
                    <a:lnTo>
                      <a:pt x="8" y="119"/>
                    </a:lnTo>
                    <a:close/>
                    <a:moveTo>
                      <a:pt x="8" y="133"/>
                    </a:moveTo>
                    <a:cubicBezTo>
                      <a:pt x="8" y="132"/>
                      <a:pt x="9" y="131"/>
                      <a:pt x="10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7" y="132"/>
                      <a:pt x="17" y="13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7" y="140"/>
                      <a:pt x="16" y="141"/>
                      <a:pt x="15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1"/>
                      <a:pt x="8" y="140"/>
                      <a:pt x="8" y="138"/>
                    </a:cubicBezTo>
                    <a:lnTo>
                      <a:pt x="8" y="133"/>
                    </a:lnTo>
                    <a:close/>
                    <a:moveTo>
                      <a:pt x="8" y="147"/>
                    </a:moveTo>
                    <a:cubicBezTo>
                      <a:pt x="8" y="146"/>
                      <a:pt x="9" y="145"/>
                      <a:pt x="10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6" y="145"/>
                      <a:pt x="17" y="146"/>
                      <a:pt x="17" y="147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4"/>
                      <a:pt x="16" y="155"/>
                      <a:pt x="15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9" y="155"/>
                      <a:pt x="8" y="154"/>
                      <a:pt x="8" y="152"/>
                    </a:cubicBezTo>
                    <a:lnTo>
                      <a:pt x="8" y="1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204"/>
              <p:cNvSpPr>
                <a:spLocks noEditPoints="1"/>
              </p:cNvSpPr>
              <p:nvPr/>
            </p:nvSpPr>
            <p:spPr bwMode="auto">
              <a:xfrm>
                <a:off x="6081897" y="3033514"/>
                <a:ext cx="92809" cy="563482"/>
              </a:xfrm>
              <a:custGeom>
                <a:avLst/>
                <a:gdLst>
                  <a:gd name="T0" fmla="*/ 9 w 24"/>
                  <a:gd name="T1" fmla="*/ 129 h 144"/>
                  <a:gd name="T2" fmla="*/ 17 w 24"/>
                  <a:gd name="T3" fmla="*/ 132 h 144"/>
                  <a:gd name="T4" fmla="*/ 19 w 24"/>
                  <a:gd name="T5" fmla="*/ 144 h 144"/>
                  <a:gd name="T6" fmla="*/ 24 w 24"/>
                  <a:gd name="T7" fmla="*/ 142 h 144"/>
                  <a:gd name="T8" fmla="*/ 22 w 24"/>
                  <a:gd name="T9" fmla="*/ 1 h 144"/>
                  <a:gd name="T10" fmla="*/ 0 w 24"/>
                  <a:gd name="T11" fmla="*/ 15 h 144"/>
                  <a:gd name="T12" fmla="*/ 2 w 24"/>
                  <a:gd name="T13" fmla="*/ 144 h 144"/>
                  <a:gd name="T14" fmla="*/ 7 w 24"/>
                  <a:gd name="T15" fmla="*/ 142 h 144"/>
                  <a:gd name="T16" fmla="*/ 7 w 24"/>
                  <a:gd name="T17" fmla="*/ 16 h 144"/>
                  <a:gd name="T18" fmla="*/ 14 w 24"/>
                  <a:gd name="T19" fmla="*/ 14 h 144"/>
                  <a:gd name="T20" fmla="*/ 17 w 24"/>
                  <a:gd name="T21" fmla="*/ 22 h 144"/>
                  <a:gd name="T22" fmla="*/ 9 w 24"/>
                  <a:gd name="T23" fmla="*/ 24 h 144"/>
                  <a:gd name="T24" fmla="*/ 7 w 24"/>
                  <a:gd name="T25" fmla="*/ 16 h 144"/>
                  <a:gd name="T26" fmla="*/ 9 w 24"/>
                  <a:gd name="T27" fmla="*/ 28 h 144"/>
                  <a:gd name="T28" fmla="*/ 17 w 24"/>
                  <a:gd name="T29" fmla="*/ 31 h 144"/>
                  <a:gd name="T30" fmla="*/ 14 w 24"/>
                  <a:gd name="T31" fmla="*/ 38 h 144"/>
                  <a:gd name="T32" fmla="*/ 7 w 24"/>
                  <a:gd name="T33" fmla="*/ 36 h 144"/>
                  <a:gd name="T34" fmla="*/ 7 w 24"/>
                  <a:gd name="T35" fmla="*/ 45 h 144"/>
                  <a:gd name="T36" fmla="*/ 14 w 24"/>
                  <a:gd name="T37" fmla="*/ 42 h 144"/>
                  <a:gd name="T38" fmla="*/ 17 w 24"/>
                  <a:gd name="T39" fmla="*/ 50 h 144"/>
                  <a:gd name="T40" fmla="*/ 9 w 24"/>
                  <a:gd name="T41" fmla="*/ 52 h 144"/>
                  <a:gd name="T42" fmla="*/ 7 w 24"/>
                  <a:gd name="T43" fmla="*/ 45 h 144"/>
                  <a:gd name="T44" fmla="*/ 9 w 24"/>
                  <a:gd name="T45" fmla="*/ 57 h 144"/>
                  <a:gd name="T46" fmla="*/ 17 w 24"/>
                  <a:gd name="T47" fmla="*/ 59 h 144"/>
                  <a:gd name="T48" fmla="*/ 14 w 24"/>
                  <a:gd name="T49" fmla="*/ 66 h 144"/>
                  <a:gd name="T50" fmla="*/ 7 w 24"/>
                  <a:gd name="T51" fmla="*/ 64 h 144"/>
                  <a:gd name="T52" fmla="*/ 7 w 24"/>
                  <a:gd name="T53" fmla="*/ 73 h 144"/>
                  <a:gd name="T54" fmla="*/ 14 w 24"/>
                  <a:gd name="T55" fmla="*/ 71 h 144"/>
                  <a:gd name="T56" fmla="*/ 17 w 24"/>
                  <a:gd name="T57" fmla="*/ 78 h 144"/>
                  <a:gd name="T58" fmla="*/ 9 w 24"/>
                  <a:gd name="T59" fmla="*/ 80 h 144"/>
                  <a:gd name="T60" fmla="*/ 7 w 24"/>
                  <a:gd name="T61" fmla="*/ 73 h 144"/>
                  <a:gd name="T62" fmla="*/ 9 w 24"/>
                  <a:gd name="T63" fmla="*/ 85 h 144"/>
                  <a:gd name="T64" fmla="*/ 17 w 24"/>
                  <a:gd name="T65" fmla="*/ 87 h 144"/>
                  <a:gd name="T66" fmla="*/ 14 w 24"/>
                  <a:gd name="T67" fmla="*/ 94 h 144"/>
                  <a:gd name="T68" fmla="*/ 7 w 24"/>
                  <a:gd name="T69" fmla="*/ 92 h 144"/>
                  <a:gd name="T70" fmla="*/ 7 w 24"/>
                  <a:gd name="T71" fmla="*/ 101 h 144"/>
                  <a:gd name="T72" fmla="*/ 14 w 24"/>
                  <a:gd name="T73" fmla="*/ 99 h 144"/>
                  <a:gd name="T74" fmla="*/ 17 w 24"/>
                  <a:gd name="T75" fmla="*/ 106 h 144"/>
                  <a:gd name="T76" fmla="*/ 9 w 24"/>
                  <a:gd name="T77" fmla="*/ 109 h 144"/>
                  <a:gd name="T78" fmla="*/ 7 w 24"/>
                  <a:gd name="T79" fmla="*/ 101 h 144"/>
                  <a:gd name="T80" fmla="*/ 9 w 24"/>
                  <a:gd name="T81" fmla="*/ 113 h 144"/>
                  <a:gd name="T82" fmla="*/ 17 w 24"/>
                  <a:gd name="T83" fmla="*/ 115 h 144"/>
                  <a:gd name="T84" fmla="*/ 14 w 24"/>
                  <a:gd name="T85" fmla="*/ 123 h 144"/>
                  <a:gd name="T86" fmla="*/ 7 w 24"/>
                  <a:gd name="T87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144">
                    <a:moveTo>
                      <a:pt x="7" y="132"/>
                    </a:moveTo>
                    <a:cubicBezTo>
                      <a:pt x="7" y="130"/>
                      <a:pt x="8" y="129"/>
                      <a:pt x="9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6" y="129"/>
                      <a:pt x="17" y="130"/>
                      <a:pt x="17" y="13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8" y="144"/>
                      <a:pt x="19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3" y="144"/>
                      <a:pt x="24" y="143"/>
                      <a:pt x="24" y="14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2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3"/>
                      <a:pt x="0" y="1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3"/>
                      <a:pt x="1" y="144"/>
                      <a:pt x="2" y="144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6" y="144"/>
                      <a:pt x="7" y="143"/>
                      <a:pt x="7" y="142"/>
                    </a:cubicBezTo>
                    <a:lnTo>
                      <a:pt x="7" y="132"/>
                    </a:lnTo>
                    <a:close/>
                    <a:moveTo>
                      <a:pt x="7" y="16"/>
                    </a:moveTo>
                    <a:cubicBezTo>
                      <a:pt x="7" y="15"/>
                      <a:pt x="8" y="14"/>
                      <a:pt x="9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6" y="24"/>
                      <a:pt x="14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7" y="23"/>
                      <a:pt x="7" y="22"/>
                    </a:cubicBezTo>
                    <a:lnTo>
                      <a:pt x="7" y="16"/>
                    </a:lnTo>
                    <a:close/>
                    <a:moveTo>
                      <a:pt x="7" y="31"/>
                    </a:moveTo>
                    <a:cubicBezTo>
                      <a:pt x="7" y="29"/>
                      <a:pt x="8" y="28"/>
                      <a:pt x="9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6" y="28"/>
                      <a:pt x="17" y="29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6" y="38"/>
                      <a:pt x="14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38"/>
                      <a:pt x="7" y="37"/>
                      <a:pt x="7" y="36"/>
                    </a:cubicBezTo>
                    <a:lnTo>
                      <a:pt x="7" y="31"/>
                    </a:lnTo>
                    <a:close/>
                    <a:moveTo>
                      <a:pt x="7" y="45"/>
                    </a:moveTo>
                    <a:cubicBezTo>
                      <a:pt x="7" y="43"/>
                      <a:pt x="8" y="42"/>
                      <a:pt x="9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2"/>
                      <a:pt x="17" y="43"/>
                      <a:pt x="17" y="45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6" y="52"/>
                      <a:pt x="14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52"/>
                      <a:pt x="7" y="51"/>
                      <a:pt x="7" y="50"/>
                    </a:cubicBezTo>
                    <a:lnTo>
                      <a:pt x="7" y="45"/>
                    </a:lnTo>
                    <a:close/>
                    <a:moveTo>
                      <a:pt x="7" y="59"/>
                    </a:moveTo>
                    <a:cubicBezTo>
                      <a:pt x="7" y="58"/>
                      <a:pt x="8" y="57"/>
                      <a:pt x="9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57"/>
                      <a:pt x="17" y="58"/>
                      <a:pt x="17" y="5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5"/>
                      <a:pt x="16" y="66"/>
                      <a:pt x="14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6"/>
                      <a:pt x="7" y="65"/>
                      <a:pt x="7" y="64"/>
                    </a:cubicBezTo>
                    <a:lnTo>
                      <a:pt x="7" y="59"/>
                    </a:lnTo>
                    <a:close/>
                    <a:moveTo>
                      <a:pt x="7" y="73"/>
                    </a:moveTo>
                    <a:cubicBezTo>
                      <a:pt x="7" y="72"/>
                      <a:pt x="8" y="71"/>
                      <a:pt x="9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1"/>
                      <a:pt x="17" y="72"/>
                      <a:pt x="17" y="73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9"/>
                      <a:pt x="16" y="80"/>
                      <a:pt x="14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8" y="80"/>
                      <a:pt x="7" y="79"/>
                      <a:pt x="7" y="78"/>
                    </a:cubicBezTo>
                    <a:lnTo>
                      <a:pt x="7" y="73"/>
                    </a:lnTo>
                    <a:close/>
                    <a:moveTo>
                      <a:pt x="7" y="87"/>
                    </a:moveTo>
                    <a:cubicBezTo>
                      <a:pt x="7" y="86"/>
                      <a:pt x="8" y="85"/>
                      <a:pt x="9" y="85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6" y="85"/>
                      <a:pt x="17" y="86"/>
                      <a:pt x="17" y="87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3"/>
                      <a:pt x="16" y="94"/>
                      <a:pt x="14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8" y="94"/>
                      <a:pt x="7" y="93"/>
                      <a:pt x="7" y="92"/>
                    </a:cubicBezTo>
                    <a:lnTo>
                      <a:pt x="7" y="87"/>
                    </a:lnTo>
                    <a:close/>
                    <a:moveTo>
                      <a:pt x="7" y="101"/>
                    </a:moveTo>
                    <a:cubicBezTo>
                      <a:pt x="7" y="100"/>
                      <a:pt x="8" y="99"/>
                      <a:pt x="9" y="99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16" y="99"/>
                      <a:pt x="17" y="100"/>
                      <a:pt x="17" y="101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8"/>
                      <a:pt x="16" y="109"/>
                      <a:pt x="14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8" y="109"/>
                      <a:pt x="7" y="108"/>
                      <a:pt x="7" y="106"/>
                    </a:cubicBezTo>
                    <a:lnTo>
                      <a:pt x="7" y="101"/>
                    </a:lnTo>
                    <a:close/>
                    <a:moveTo>
                      <a:pt x="7" y="115"/>
                    </a:moveTo>
                    <a:cubicBezTo>
                      <a:pt x="7" y="114"/>
                      <a:pt x="8" y="113"/>
                      <a:pt x="9" y="113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16" y="113"/>
                      <a:pt x="17" y="114"/>
                      <a:pt x="17" y="115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2"/>
                      <a:pt x="16" y="123"/>
                      <a:pt x="14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8" y="123"/>
                      <a:pt x="7" y="122"/>
                      <a:pt x="7" y="120"/>
                    </a:cubicBezTo>
                    <a:lnTo>
                      <a:pt x="7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205"/>
              <p:cNvSpPr>
                <a:spLocks noEditPoints="1"/>
              </p:cNvSpPr>
              <p:nvPr/>
            </p:nvSpPr>
            <p:spPr bwMode="auto">
              <a:xfrm>
                <a:off x="6375239" y="3033514"/>
                <a:ext cx="94466" cy="563482"/>
              </a:xfrm>
              <a:custGeom>
                <a:avLst/>
                <a:gdLst>
                  <a:gd name="T0" fmla="*/ 10 w 24"/>
                  <a:gd name="T1" fmla="*/ 129 h 144"/>
                  <a:gd name="T2" fmla="*/ 17 w 24"/>
                  <a:gd name="T3" fmla="*/ 132 h 144"/>
                  <a:gd name="T4" fmla="*/ 19 w 24"/>
                  <a:gd name="T5" fmla="*/ 144 h 144"/>
                  <a:gd name="T6" fmla="*/ 24 w 24"/>
                  <a:gd name="T7" fmla="*/ 142 h 144"/>
                  <a:gd name="T8" fmla="*/ 22 w 24"/>
                  <a:gd name="T9" fmla="*/ 11 h 144"/>
                  <a:gd name="T10" fmla="*/ 0 w 24"/>
                  <a:gd name="T11" fmla="*/ 2 h 144"/>
                  <a:gd name="T12" fmla="*/ 2 w 24"/>
                  <a:gd name="T13" fmla="*/ 144 h 144"/>
                  <a:gd name="T14" fmla="*/ 7 w 24"/>
                  <a:gd name="T15" fmla="*/ 142 h 144"/>
                  <a:gd name="T16" fmla="*/ 7 w 24"/>
                  <a:gd name="T17" fmla="*/ 16 h 144"/>
                  <a:gd name="T18" fmla="*/ 15 w 24"/>
                  <a:gd name="T19" fmla="*/ 14 h 144"/>
                  <a:gd name="T20" fmla="*/ 17 w 24"/>
                  <a:gd name="T21" fmla="*/ 22 h 144"/>
                  <a:gd name="T22" fmla="*/ 10 w 24"/>
                  <a:gd name="T23" fmla="*/ 24 h 144"/>
                  <a:gd name="T24" fmla="*/ 7 w 24"/>
                  <a:gd name="T25" fmla="*/ 16 h 144"/>
                  <a:gd name="T26" fmla="*/ 10 w 24"/>
                  <a:gd name="T27" fmla="*/ 28 h 144"/>
                  <a:gd name="T28" fmla="*/ 17 w 24"/>
                  <a:gd name="T29" fmla="*/ 31 h 144"/>
                  <a:gd name="T30" fmla="*/ 15 w 24"/>
                  <a:gd name="T31" fmla="*/ 38 h 144"/>
                  <a:gd name="T32" fmla="*/ 7 w 24"/>
                  <a:gd name="T33" fmla="*/ 36 h 144"/>
                  <a:gd name="T34" fmla="*/ 7 w 24"/>
                  <a:gd name="T35" fmla="*/ 45 h 144"/>
                  <a:gd name="T36" fmla="*/ 15 w 24"/>
                  <a:gd name="T37" fmla="*/ 42 h 144"/>
                  <a:gd name="T38" fmla="*/ 17 w 24"/>
                  <a:gd name="T39" fmla="*/ 50 h 144"/>
                  <a:gd name="T40" fmla="*/ 10 w 24"/>
                  <a:gd name="T41" fmla="*/ 52 h 144"/>
                  <a:gd name="T42" fmla="*/ 7 w 24"/>
                  <a:gd name="T43" fmla="*/ 45 h 144"/>
                  <a:gd name="T44" fmla="*/ 10 w 24"/>
                  <a:gd name="T45" fmla="*/ 57 h 144"/>
                  <a:gd name="T46" fmla="*/ 17 w 24"/>
                  <a:gd name="T47" fmla="*/ 59 h 144"/>
                  <a:gd name="T48" fmla="*/ 15 w 24"/>
                  <a:gd name="T49" fmla="*/ 66 h 144"/>
                  <a:gd name="T50" fmla="*/ 7 w 24"/>
                  <a:gd name="T51" fmla="*/ 64 h 144"/>
                  <a:gd name="T52" fmla="*/ 7 w 24"/>
                  <a:gd name="T53" fmla="*/ 73 h 144"/>
                  <a:gd name="T54" fmla="*/ 15 w 24"/>
                  <a:gd name="T55" fmla="*/ 71 h 144"/>
                  <a:gd name="T56" fmla="*/ 17 w 24"/>
                  <a:gd name="T57" fmla="*/ 78 h 144"/>
                  <a:gd name="T58" fmla="*/ 10 w 24"/>
                  <a:gd name="T59" fmla="*/ 80 h 144"/>
                  <a:gd name="T60" fmla="*/ 7 w 24"/>
                  <a:gd name="T61" fmla="*/ 73 h 144"/>
                  <a:gd name="T62" fmla="*/ 10 w 24"/>
                  <a:gd name="T63" fmla="*/ 85 h 144"/>
                  <a:gd name="T64" fmla="*/ 17 w 24"/>
                  <a:gd name="T65" fmla="*/ 87 h 144"/>
                  <a:gd name="T66" fmla="*/ 15 w 24"/>
                  <a:gd name="T67" fmla="*/ 94 h 144"/>
                  <a:gd name="T68" fmla="*/ 7 w 24"/>
                  <a:gd name="T69" fmla="*/ 92 h 144"/>
                  <a:gd name="T70" fmla="*/ 7 w 24"/>
                  <a:gd name="T71" fmla="*/ 101 h 144"/>
                  <a:gd name="T72" fmla="*/ 15 w 24"/>
                  <a:gd name="T73" fmla="*/ 99 h 144"/>
                  <a:gd name="T74" fmla="*/ 17 w 24"/>
                  <a:gd name="T75" fmla="*/ 106 h 144"/>
                  <a:gd name="T76" fmla="*/ 10 w 24"/>
                  <a:gd name="T77" fmla="*/ 109 h 144"/>
                  <a:gd name="T78" fmla="*/ 7 w 24"/>
                  <a:gd name="T79" fmla="*/ 101 h 144"/>
                  <a:gd name="T80" fmla="*/ 10 w 24"/>
                  <a:gd name="T81" fmla="*/ 113 h 144"/>
                  <a:gd name="T82" fmla="*/ 17 w 24"/>
                  <a:gd name="T83" fmla="*/ 115 h 144"/>
                  <a:gd name="T84" fmla="*/ 15 w 24"/>
                  <a:gd name="T85" fmla="*/ 123 h 144"/>
                  <a:gd name="T86" fmla="*/ 7 w 24"/>
                  <a:gd name="T87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144">
                    <a:moveTo>
                      <a:pt x="7" y="132"/>
                    </a:moveTo>
                    <a:cubicBezTo>
                      <a:pt x="7" y="130"/>
                      <a:pt x="8" y="129"/>
                      <a:pt x="10" y="129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6" y="129"/>
                      <a:pt x="17" y="130"/>
                      <a:pt x="17" y="13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8" y="144"/>
                      <a:pt x="19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3" y="144"/>
                      <a:pt x="24" y="143"/>
                      <a:pt x="24" y="14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3"/>
                      <a:pt x="23" y="12"/>
                      <a:pt x="22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3"/>
                      <a:pt x="1" y="144"/>
                      <a:pt x="2" y="144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6" y="144"/>
                      <a:pt x="7" y="143"/>
                      <a:pt x="7" y="142"/>
                    </a:cubicBezTo>
                    <a:lnTo>
                      <a:pt x="7" y="132"/>
                    </a:lnTo>
                    <a:close/>
                    <a:moveTo>
                      <a:pt x="7" y="16"/>
                    </a:moveTo>
                    <a:cubicBezTo>
                      <a:pt x="7" y="15"/>
                      <a:pt x="8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6" y="24"/>
                      <a:pt x="1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4"/>
                      <a:pt x="7" y="23"/>
                      <a:pt x="7" y="22"/>
                    </a:cubicBezTo>
                    <a:lnTo>
                      <a:pt x="7" y="16"/>
                    </a:lnTo>
                    <a:close/>
                    <a:moveTo>
                      <a:pt x="7" y="31"/>
                    </a:moveTo>
                    <a:cubicBezTo>
                      <a:pt x="7" y="29"/>
                      <a:pt x="8" y="28"/>
                      <a:pt x="10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7" y="29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6" y="38"/>
                      <a:pt x="15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8" y="38"/>
                      <a:pt x="7" y="37"/>
                      <a:pt x="7" y="36"/>
                    </a:cubicBezTo>
                    <a:lnTo>
                      <a:pt x="7" y="31"/>
                    </a:lnTo>
                    <a:close/>
                    <a:moveTo>
                      <a:pt x="7" y="45"/>
                    </a:moveTo>
                    <a:cubicBezTo>
                      <a:pt x="7" y="43"/>
                      <a:pt x="8" y="42"/>
                      <a:pt x="10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2"/>
                      <a:pt x="17" y="43"/>
                      <a:pt x="17" y="45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6" y="52"/>
                      <a:pt x="15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2"/>
                      <a:pt x="7" y="51"/>
                      <a:pt x="7" y="50"/>
                    </a:cubicBezTo>
                    <a:lnTo>
                      <a:pt x="7" y="45"/>
                    </a:lnTo>
                    <a:close/>
                    <a:moveTo>
                      <a:pt x="7" y="59"/>
                    </a:moveTo>
                    <a:cubicBezTo>
                      <a:pt x="7" y="58"/>
                      <a:pt x="8" y="57"/>
                      <a:pt x="10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6" y="57"/>
                      <a:pt x="17" y="58"/>
                      <a:pt x="17" y="5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5"/>
                      <a:pt x="16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8" y="66"/>
                      <a:pt x="7" y="65"/>
                      <a:pt x="7" y="64"/>
                    </a:cubicBezTo>
                    <a:lnTo>
                      <a:pt x="7" y="59"/>
                    </a:lnTo>
                    <a:close/>
                    <a:moveTo>
                      <a:pt x="7" y="73"/>
                    </a:moveTo>
                    <a:cubicBezTo>
                      <a:pt x="7" y="72"/>
                      <a:pt x="8" y="71"/>
                      <a:pt x="10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6" y="71"/>
                      <a:pt x="17" y="72"/>
                      <a:pt x="17" y="73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9"/>
                      <a:pt x="16" y="80"/>
                      <a:pt x="15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8" y="80"/>
                      <a:pt x="7" y="79"/>
                      <a:pt x="7" y="78"/>
                    </a:cubicBezTo>
                    <a:lnTo>
                      <a:pt x="7" y="73"/>
                    </a:lnTo>
                    <a:close/>
                    <a:moveTo>
                      <a:pt x="7" y="87"/>
                    </a:moveTo>
                    <a:cubicBezTo>
                      <a:pt x="7" y="86"/>
                      <a:pt x="8" y="85"/>
                      <a:pt x="10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6" y="85"/>
                      <a:pt x="17" y="86"/>
                      <a:pt x="17" y="87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3"/>
                      <a:pt x="16" y="94"/>
                      <a:pt x="15" y="94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8" y="94"/>
                      <a:pt x="7" y="93"/>
                      <a:pt x="7" y="92"/>
                    </a:cubicBezTo>
                    <a:lnTo>
                      <a:pt x="7" y="87"/>
                    </a:lnTo>
                    <a:close/>
                    <a:moveTo>
                      <a:pt x="7" y="101"/>
                    </a:moveTo>
                    <a:cubicBezTo>
                      <a:pt x="7" y="100"/>
                      <a:pt x="8" y="99"/>
                      <a:pt x="1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" y="99"/>
                      <a:pt x="17" y="100"/>
                      <a:pt x="17" y="101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8"/>
                      <a:pt x="16" y="109"/>
                      <a:pt x="15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8" y="109"/>
                      <a:pt x="7" y="108"/>
                      <a:pt x="7" y="106"/>
                    </a:cubicBezTo>
                    <a:lnTo>
                      <a:pt x="7" y="101"/>
                    </a:lnTo>
                    <a:close/>
                    <a:moveTo>
                      <a:pt x="7" y="115"/>
                    </a:moveTo>
                    <a:cubicBezTo>
                      <a:pt x="7" y="114"/>
                      <a:pt x="8" y="113"/>
                      <a:pt x="10" y="113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16" y="113"/>
                      <a:pt x="17" y="114"/>
                      <a:pt x="17" y="115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2"/>
                      <a:pt x="16" y="123"/>
                      <a:pt x="15" y="123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8" y="123"/>
                      <a:pt x="7" y="122"/>
                      <a:pt x="7" y="120"/>
                    </a:cubicBezTo>
                    <a:lnTo>
                      <a:pt x="7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209"/>
              <p:cNvSpPr>
                <a:spLocks/>
              </p:cNvSpPr>
              <p:nvPr/>
            </p:nvSpPr>
            <p:spPr bwMode="auto">
              <a:xfrm>
                <a:off x="6650257" y="3252920"/>
                <a:ext cx="16510" cy="265536"/>
              </a:xfrm>
              <a:custGeom>
                <a:avLst/>
                <a:gdLst>
                  <a:gd name="T0" fmla="*/ 5 w 5"/>
                  <a:gd name="T1" fmla="*/ 2 h 82"/>
                  <a:gd name="T2" fmla="*/ 3 w 5"/>
                  <a:gd name="T3" fmla="*/ 0 h 82"/>
                  <a:gd name="T4" fmla="*/ 3 w 5"/>
                  <a:gd name="T5" fmla="*/ 0 h 82"/>
                  <a:gd name="T6" fmla="*/ 0 w 5"/>
                  <a:gd name="T7" fmla="*/ 2 h 82"/>
                  <a:gd name="T8" fmla="*/ 0 w 5"/>
                  <a:gd name="T9" fmla="*/ 80 h 82"/>
                  <a:gd name="T10" fmla="*/ 3 w 5"/>
                  <a:gd name="T11" fmla="*/ 82 h 82"/>
                  <a:gd name="T12" fmla="*/ 3 w 5"/>
                  <a:gd name="T13" fmla="*/ 82 h 82"/>
                  <a:gd name="T14" fmla="*/ 5 w 5"/>
                  <a:gd name="T15" fmla="*/ 80 h 82"/>
                  <a:gd name="T16" fmla="*/ 5 w 5"/>
                  <a:gd name="T1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82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1" y="82"/>
                      <a:pt x="3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4" y="82"/>
                      <a:pt x="5" y="81"/>
                      <a:pt x="5" y="80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210"/>
              <p:cNvSpPr>
                <a:spLocks noEditPoints="1"/>
              </p:cNvSpPr>
              <p:nvPr/>
            </p:nvSpPr>
            <p:spPr bwMode="auto">
              <a:xfrm>
                <a:off x="6486900" y="3311620"/>
                <a:ext cx="285376" cy="285376"/>
              </a:xfrm>
              <a:custGeom>
                <a:avLst/>
                <a:gdLst>
                  <a:gd name="T0" fmla="*/ 22 w 124"/>
                  <a:gd name="T1" fmla="*/ 113 h 124"/>
                  <a:gd name="T2" fmla="*/ 32 w 124"/>
                  <a:gd name="T3" fmla="*/ 122 h 124"/>
                  <a:gd name="T4" fmla="*/ 46 w 124"/>
                  <a:gd name="T5" fmla="*/ 15 h 124"/>
                  <a:gd name="T6" fmla="*/ 58 w 124"/>
                  <a:gd name="T7" fmla="*/ 122 h 124"/>
                  <a:gd name="T8" fmla="*/ 72 w 124"/>
                  <a:gd name="T9" fmla="*/ 113 h 124"/>
                  <a:gd name="T10" fmla="*/ 79 w 124"/>
                  <a:gd name="T11" fmla="*/ 122 h 124"/>
                  <a:gd name="T12" fmla="*/ 93 w 124"/>
                  <a:gd name="T13" fmla="*/ 113 h 124"/>
                  <a:gd name="T14" fmla="*/ 100 w 124"/>
                  <a:gd name="T15" fmla="*/ 122 h 124"/>
                  <a:gd name="T16" fmla="*/ 114 w 124"/>
                  <a:gd name="T17" fmla="*/ 113 h 124"/>
                  <a:gd name="T18" fmla="*/ 124 w 124"/>
                  <a:gd name="T19" fmla="*/ 122 h 124"/>
                  <a:gd name="T20" fmla="*/ 93 w 124"/>
                  <a:gd name="T21" fmla="*/ 2 h 124"/>
                  <a:gd name="T22" fmla="*/ 31 w 124"/>
                  <a:gd name="T23" fmla="*/ 2 h 124"/>
                  <a:gd name="T24" fmla="*/ 0 w 124"/>
                  <a:gd name="T25" fmla="*/ 7 h 124"/>
                  <a:gd name="T26" fmla="*/ 9 w 124"/>
                  <a:gd name="T27" fmla="*/ 122 h 124"/>
                  <a:gd name="T28" fmla="*/ 111 w 124"/>
                  <a:gd name="T29" fmla="*/ 13 h 124"/>
                  <a:gd name="T30" fmla="*/ 102 w 124"/>
                  <a:gd name="T31" fmla="*/ 29 h 124"/>
                  <a:gd name="T32" fmla="*/ 102 w 124"/>
                  <a:gd name="T33" fmla="*/ 36 h 124"/>
                  <a:gd name="T34" fmla="*/ 111 w 124"/>
                  <a:gd name="T35" fmla="*/ 53 h 124"/>
                  <a:gd name="T36" fmla="*/ 100 w 124"/>
                  <a:gd name="T37" fmla="*/ 62 h 124"/>
                  <a:gd name="T38" fmla="*/ 114 w 124"/>
                  <a:gd name="T39" fmla="*/ 74 h 124"/>
                  <a:gd name="T40" fmla="*/ 100 w 124"/>
                  <a:gd name="T41" fmla="*/ 62 h 124"/>
                  <a:gd name="T42" fmla="*/ 114 w 124"/>
                  <a:gd name="T43" fmla="*/ 86 h 124"/>
                  <a:gd name="T44" fmla="*/ 100 w 124"/>
                  <a:gd name="T45" fmla="*/ 98 h 124"/>
                  <a:gd name="T46" fmla="*/ 60 w 124"/>
                  <a:gd name="T47" fmla="*/ 100 h 124"/>
                  <a:gd name="T48" fmla="*/ 69 w 124"/>
                  <a:gd name="T49" fmla="*/ 84 h 124"/>
                  <a:gd name="T50" fmla="*/ 69 w 124"/>
                  <a:gd name="T51" fmla="*/ 76 h 124"/>
                  <a:gd name="T52" fmla="*/ 60 w 124"/>
                  <a:gd name="T53" fmla="*/ 60 h 124"/>
                  <a:gd name="T54" fmla="*/ 72 w 124"/>
                  <a:gd name="T55" fmla="*/ 50 h 124"/>
                  <a:gd name="T56" fmla="*/ 58 w 124"/>
                  <a:gd name="T57" fmla="*/ 39 h 124"/>
                  <a:gd name="T58" fmla="*/ 72 w 124"/>
                  <a:gd name="T59" fmla="*/ 50 h 124"/>
                  <a:gd name="T60" fmla="*/ 58 w 124"/>
                  <a:gd name="T61" fmla="*/ 27 h 124"/>
                  <a:gd name="T62" fmla="*/ 72 w 124"/>
                  <a:gd name="T63" fmla="*/ 15 h 124"/>
                  <a:gd name="T64" fmla="*/ 81 w 124"/>
                  <a:gd name="T65" fmla="*/ 100 h 124"/>
                  <a:gd name="T66" fmla="*/ 90 w 124"/>
                  <a:gd name="T67" fmla="*/ 84 h 124"/>
                  <a:gd name="T68" fmla="*/ 90 w 124"/>
                  <a:gd name="T69" fmla="*/ 76 h 124"/>
                  <a:gd name="T70" fmla="*/ 81 w 124"/>
                  <a:gd name="T71" fmla="*/ 60 h 124"/>
                  <a:gd name="T72" fmla="*/ 93 w 124"/>
                  <a:gd name="T73" fmla="*/ 50 h 124"/>
                  <a:gd name="T74" fmla="*/ 79 w 124"/>
                  <a:gd name="T75" fmla="*/ 39 h 124"/>
                  <a:gd name="T76" fmla="*/ 93 w 124"/>
                  <a:gd name="T77" fmla="*/ 50 h 124"/>
                  <a:gd name="T78" fmla="*/ 79 w 124"/>
                  <a:gd name="T79" fmla="*/ 27 h 124"/>
                  <a:gd name="T80" fmla="*/ 93 w 124"/>
                  <a:gd name="T81" fmla="*/ 15 h 124"/>
                  <a:gd name="T82" fmla="*/ 20 w 124"/>
                  <a:gd name="T83" fmla="*/ 13 h 124"/>
                  <a:gd name="T84" fmla="*/ 11 w 124"/>
                  <a:gd name="T85" fmla="*/ 29 h 124"/>
                  <a:gd name="T86" fmla="*/ 11 w 124"/>
                  <a:gd name="T87" fmla="*/ 36 h 124"/>
                  <a:gd name="T88" fmla="*/ 20 w 124"/>
                  <a:gd name="T89" fmla="*/ 53 h 124"/>
                  <a:gd name="T90" fmla="*/ 9 w 124"/>
                  <a:gd name="T91" fmla="*/ 62 h 124"/>
                  <a:gd name="T92" fmla="*/ 22 w 124"/>
                  <a:gd name="T93" fmla="*/ 74 h 124"/>
                  <a:gd name="T94" fmla="*/ 9 w 124"/>
                  <a:gd name="T95" fmla="*/ 62 h 124"/>
                  <a:gd name="T96" fmla="*/ 22 w 124"/>
                  <a:gd name="T97" fmla="*/ 86 h 124"/>
                  <a:gd name="T98" fmla="*/ 9 w 124"/>
                  <a:gd name="T99" fmla="*/ 9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4">
                    <a:moveTo>
                      <a:pt x="9" y="113"/>
                    </a:moveTo>
                    <a:cubicBezTo>
                      <a:pt x="9" y="111"/>
                      <a:pt x="10" y="110"/>
                      <a:pt x="11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0"/>
                      <a:pt x="22" y="111"/>
                      <a:pt x="22" y="113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3"/>
                      <a:pt x="23" y="124"/>
                      <a:pt x="25" y="124"/>
                    </a:cubicBezTo>
                    <a:cubicBezTo>
                      <a:pt x="30" y="124"/>
                      <a:pt x="30" y="124"/>
                      <a:pt x="30" y="124"/>
                    </a:cubicBezTo>
                    <a:cubicBezTo>
                      <a:pt x="31" y="124"/>
                      <a:pt x="32" y="123"/>
                      <a:pt x="32" y="122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3" y="13"/>
                      <a:pt x="3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5" y="13"/>
                      <a:pt x="46" y="14"/>
                      <a:pt x="46" y="15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46" y="123"/>
                      <a:pt x="47" y="124"/>
                      <a:pt x="48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7" y="124"/>
                      <a:pt x="58" y="123"/>
                      <a:pt x="58" y="122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1"/>
                      <a:pt x="59" y="110"/>
                      <a:pt x="60" y="11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71" y="110"/>
                      <a:pt x="72" y="111"/>
                      <a:pt x="72" y="113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3" y="124"/>
                      <a:pt x="74" y="124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8" y="124"/>
                      <a:pt x="79" y="123"/>
                      <a:pt x="79" y="122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79" y="111"/>
                      <a:pt x="80" y="110"/>
                      <a:pt x="81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2" y="110"/>
                      <a:pt x="93" y="111"/>
                      <a:pt x="93" y="113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23"/>
                      <a:pt x="94" y="124"/>
                      <a:pt x="95" y="124"/>
                    </a:cubicBezTo>
                    <a:cubicBezTo>
                      <a:pt x="98" y="124"/>
                      <a:pt x="98" y="124"/>
                      <a:pt x="98" y="124"/>
                    </a:cubicBezTo>
                    <a:cubicBezTo>
                      <a:pt x="99" y="124"/>
                      <a:pt x="100" y="123"/>
                      <a:pt x="100" y="122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11"/>
                      <a:pt x="101" y="110"/>
                      <a:pt x="102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13" y="110"/>
                      <a:pt x="114" y="111"/>
                      <a:pt x="114" y="113"/>
                    </a:cubicBezTo>
                    <a:cubicBezTo>
                      <a:pt x="114" y="122"/>
                      <a:pt x="114" y="122"/>
                      <a:pt x="114" y="122"/>
                    </a:cubicBezTo>
                    <a:cubicBezTo>
                      <a:pt x="114" y="123"/>
                      <a:pt x="115" y="124"/>
                      <a:pt x="116" y="12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23" y="124"/>
                      <a:pt x="124" y="123"/>
                      <a:pt x="124" y="122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6"/>
                      <a:pt x="123" y="5"/>
                      <a:pt x="122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4" y="5"/>
                      <a:pt x="93" y="4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0" y="5"/>
                      <a:pt x="2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8" y="124"/>
                      <a:pt x="9" y="123"/>
                      <a:pt x="9" y="122"/>
                    </a:cubicBezTo>
                    <a:lnTo>
                      <a:pt x="9" y="113"/>
                    </a:lnTo>
                    <a:close/>
                    <a:moveTo>
                      <a:pt x="100" y="15"/>
                    </a:moveTo>
                    <a:cubicBezTo>
                      <a:pt x="100" y="14"/>
                      <a:pt x="101" y="13"/>
                      <a:pt x="102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3" y="13"/>
                      <a:pt x="114" y="14"/>
                      <a:pt x="114" y="15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8"/>
                      <a:pt x="113" y="29"/>
                      <a:pt x="111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1" y="29"/>
                      <a:pt x="100" y="28"/>
                      <a:pt x="100" y="27"/>
                    </a:cubicBezTo>
                    <a:lnTo>
                      <a:pt x="100" y="15"/>
                    </a:lnTo>
                    <a:close/>
                    <a:moveTo>
                      <a:pt x="100" y="39"/>
                    </a:moveTo>
                    <a:cubicBezTo>
                      <a:pt x="100" y="37"/>
                      <a:pt x="101" y="36"/>
                      <a:pt x="102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3" y="36"/>
                      <a:pt x="114" y="37"/>
                      <a:pt x="114" y="39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2"/>
                      <a:pt x="113" y="53"/>
                      <a:pt x="111" y="53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1" y="53"/>
                      <a:pt x="100" y="52"/>
                      <a:pt x="100" y="50"/>
                    </a:cubicBezTo>
                    <a:lnTo>
                      <a:pt x="100" y="39"/>
                    </a:lnTo>
                    <a:close/>
                    <a:moveTo>
                      <a:pt x="100" y="62"/>
                    </a:moveTo>
                    <a:cubicBezTo>
                      <a:pt x="100" y="61"/>
                      <a:pt x="101" y="60"/>
                      <a:pt x="102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3" y="60"/>
                      <a:pt x="114" y="61"/>
                      <a:pt x="114" y="62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5"/>
                      <a:pt x="113" y="76"/>
                      <a:pt x="111" y="76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1" y="76"/>
                      <a:pt x="100" y="75"/>
                      <a:pt x="100" y="74"/>
                    </a:cubicBezTo>
                    <a:lnTo>
                      <a:pt x="100" y="62"/>
                    </a:lnTo>
                    <a:close/>
                    <a:moveTo>
                      <a:pt x="100" y="86"/>
                    </a:moveTo>
                    <a:cubicBezTo>
                      <a:pt x="100" y="85"/>
                      <a:pt x="101" y="84"/>
                      <a:pt x="102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13" y="84"/>
                      <a:pt x="114" y="85"/>
                      <a:pt x="114" y="86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4" y="99"/>
                      <a:pt x="113" y="100"/>
                      <a:pt x="111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1" y="100"/>
                      <a:pt x="100" y="99"/>
                      <a:pt x="100" y="98"/>
                    </a:cubicBezTo>
                    <a:lnTo>
                      <a:pt x="100" y="86"/>
                    </a:lnTo>
                    <a:close/>
                    <a:moveTo>
                      <a:pt x="72" y="98"/>
                    </a:moveTo>
                    <a:cubicBezTo>
                      <a:pt x="72" y="99"/>
                      <a:pt x="71" y="100"/>
                      <a:pt x="69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9" y="100"/>
                      <a:pt x="58" y="99"/>
                      <a:pt x="58" y="98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58" y="85"/>
                      <a:pt x="59" y="84"/>
                      <a:pt x="60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1" y="84"/>
                      <a:pt x="72" y="85"/>
                      <a:pt x="72" y="86"/>
                    </a:cubicBezTo>
                    <a:lnTo>
                      <a:pt x="72" y="98"/>
                    </a:lnTo>
                    <a:close/>
                    <a:moveTo>
                      <a:pt x="72" y="74"/>
                    </a:moveTo>
                    <a:cubicBezTo>
                      <a:pt x="72" y="75"/>
                      <a:pt x="71" y="76"/>
                      <a:pt x="69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59" y="76"/>
                      <a:pt x="58" y="75"/>
                      <a:pt x="58" y="74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1"/>
                      <a:pt x="59" y="60"/>
                      <a:pt x="60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0"/>
                      <a:pt x="72" y="61"/>
                      <a:pt x="72" y="62"/>
                    </a:cubicBezTo>
                    <a:lnTo>
                      <a:pt x="72" y="74"/>
                    </a:lnTo>
                    <a:close/>
                    <a:moveTo>
                      <a:pt x="72" y="50"/>
                    </a:moveTo>
                    <a:cubicBezTo>
                      <a:pt x="72" y="52"/>
                      <a:pt x="71" y="53"/>
                      <a:pt x="69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9" y="53"/>
                      <a:pt x="58" y="52"/>
                      <a:pt x="58" y="50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7"/>
                      <a:pt x="59" y="36"/>
                      <a:pt x="6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1" y="36"/>
                      <a:pt x="72" y="37"/>
                      <a:pt x="72" y="39"/>
                    </a:cubicBezTo>
                    <a:lnTo>
                      <a:pt x="72" y="50"/>
                    </a:lnTo>
                    <a:close/>
                    <a:moveTo>
                      <a:pt x="72" y="27"/>
                    </a:moveTo>
                    <a:cubicBezTo>
                      <a:pt x="72" y="28"/>
                      <a:pt x="71" y="29"/>
                      <a:pt x="69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29"/>
                      <a:pt x="58" y="28"/>
                      <a:pt x="58" y="27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9" y="13"/>
                      <a:pt x="6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71" y="13"/>
                      <a:pt x="72" y="14"/>
                      <a:pt x="72" y="15"/>
                    </a:cubicBezTo>
                    <a:lnTo>
                      <a:pt x="72" y="27"/>
                    </a:lnTo>
                    <a:close/>
                    <a:moveTo>
                      <a:pt x="93" y="98"/>
                    </a:moveTo>
                    <a:cubicBezTo>
                      <a:pt x="93" y="99"/>
                      <a:pt x="92" y="100"/>
                      <a:pt x="90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0" y="100"/>
                      <a:pt x="79" y="99"/>
                      <a:pt x="79" y="98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5"/>
                      <a:pt x="80" y="84"/>
                      <a:pt x="81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2" y="84"/>
                      <a:pt x="93" y="85"/>
                      <a:pt x="93" y="86"/>
                    </a:cubicBezTo>
                    <a:lnTo>
                      <a:pt x="93" y="98"/>
                    </a:lnTo>
                    <a:close/>
                    <a:moveTo>
                      <a:pt x="93" y="74"/>
                    </a:moveTo>
                    <a:cubicBezTo>
                      <a:pt x="93" y="75"/>
                      <a:pt x="92" y="76"/>
                      <a:pt x="90" y="76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79" y="75"/>
                      <a:pt x="79" y="7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80" y="60"/>
                      <a:pt x="81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2" y="60"/>
                      <a:pt x="93" y="61"/>
                      <a:pt x="93" y="62"/>
                    </a:cubicBezTo>
                    <a:lnTo>
                      <a:pt x="93" y="74"/>
                    </a:lnTo>
                    <a:close/>
                    <a:moveTo>
                      <a:pt x="93" y="50"/>
                    </a:moveTo>
                    <a:cubicBezTo>
                      <a:pt x="93" y="52"/>
                      <a:pt x="92" y="53"/>
                      <a:pt x="9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0" y="53"/>
                      <a:pt x="79" y="52"/>
                      <a:pt x="79" y="50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7"/>
                      <a:pt x="80" y="36"/>
                      <a:pt x="81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2" y="36"/>
                      <a:pt x="93" y="37"/>
                      <a:pt x="93" y="39"/>
                    </a:cubicBezTo>
                    <a:lnTo>
                      <a:pt x="93" y="50"/>
                    </a:lnTo>
                    <a:close/>
                    <a:moveTo>
                      <a:pt x="93" y="27"/>
                    </a:moveTo>
                    <a:cubicBezTo>
                      <a:pt x="93" y="28"/>
                      <a:pt x="92" y="29"/>
                      <a:pt x="90" y="29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0" y="29"/>
                      <a:pt x="79" y="28"/>
                      <a:pt x="79" y="27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80" y="13"/>
                      <a:pt x="81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3"/>
                      <a:pt x="93" y="14"/>
                      <a:pt x="93" y="15"/>
                    </a:cubicBezTo>
                    <a:lnTo>
                      <a:pt x="93" y="27"/>
                    </a:lnTo>
                    <a:close/>
                    <a:moveTo>
                      <a:pt x="9" y="15"/>
                    </a:moveTo>
                    <a:cubicBezTo>
                      <a:pt x="9" y="14"/>
                      <a:pt x="10" y="13"/>
                      <a:pt x="1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4"/>
                      <a:pt x="22" y="15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8"/>
                      <a:pt x="21" y="29"/>
                      <a:pt x="2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28"/>
                      <a:pt x="9" y="27"/>
                    </a:cubicBezTo>
                    <a:lnTo>
                      <a:pt x="9" y="15"/>
                    </a:lnTo>
                    <a:close/>
                    <a:moveTo>
                      <a:pt x="9" y="39"/>
                    </a:moveTo>
                    <a:cubicBezTo>
                      <a:pt x="9" y="37"/>
                      <a:pt x="10" y="36"/>
                      <a:pt x="11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2" y="37"/>
                      <a:pt x="22" y="3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2"/>
                      <a:pt x="21" y="53"/>
                      <a:pt x="2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3"/>
                      <a:pt x="9" y="52"/>
                      <a:pt x="9" y="50"/>
                    </a:cubicBezTo>
                    <a:lnTo>
                      <a:pt x="9" y="39"/>
                    </a:lnTo>
                    <a:close/>
                    <a:moveTo>
                      <a:pt x="9" y="62"/>
                    </a:moveTo>
                    <a:cubicBezTo>
                      <a:pt x="9" y="61"/>
                      <a:pt x="10" y="60"/>
                      <a:pt x="11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1" y="60"/>
                      <a:pt x="22" y="61"/>
                      <a:pt x="22" y="62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5"/>
                      <a:pt x="21" y="76"/>
                      <a:pt x="20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6"/>
                      <a:pt x="9" y="75"/>
                      <a:pt x="9" y="74"/>
                    </a:cubicBezTo>
                    <a:lnTo>
                      <a:pt x="9" y="62"/>
                    </a:lnTo>
                    <a:close/>
                    <a:moveTo>
                      <a:pt x="9" y="86"/>
                    </a:moveTo>
                    <a:cubicBezTo>
                      <a:pt x="9" y="85"/>
                      <a:pt x="10" y="84"/>
                      <a:pt x="11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1" y="84"/>
                      <a:pt x="22" y="85"/>
                      <a:pt x="22" y="86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9"/>
                      <a:pt x="21" y="100"/>
                      <a:pt x="20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0"/>
                      <a:pt x="9" y="99"/>
                      <a:pt x="9" y="98"/>
                    </a:cubicBezTo>
                    <a:lnTo>
                      <a:pt x="9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218"/>
              <p:cNvSpPr>
                <a:spLocks noEditPoints="1"/>
              </p:cNvSpPr>
              <p:nvPr/>
            </p:nvSpPr>
            <p:spPr bwMode="auto">
              <a:xfrm>
                <a:off x="5890926" y="3244082"/>
                <a:ext cx="175965" cy="352913"/>
              </a:xfrm>
              <a:custGeom>
                <a:avLst/>
                <a:gdLst>
                  <a:gd name="T0" fmla="*/ 11 w 76"/>
                  <a:gd name="T1" fmla="*/ 149 h 152"/>
                  <a:gd name="T2" fmla="*/ 21 w 76"/>
                  <a:gd name="T3" fmla="*/ 138 h 152"/>
                  <a:gd name="T4" fmla="*/ 27 w 76"/>
                  <a:gd name="T5" fmla="*/ 152 h 152"/>
                  <a:gd name="T6" fmla="*/ 32 w 76"/>
                  <a:gd name="T7" fmla="*/ 141 h 152"/>
                  <a:gd name="T8" fmla="*/ 45 w 76"/>
                  <a:gd name="T9" fmla="*/ 141 h 152"/>
                  <a:gd name="T10" fmla="*/ 50 w 76"/>
                  <a:gd name="T11" fmla="*/ 152 h 152"/>
                  <a:gd name="T12" fmla="*/ 56 w 76"/>
                  <a:gd name="T13" fmla="*/ 138 h 152"/>
                  <a:gd name="T14" fmla="*/ 66 w 76"/>
                  <a:gd name="T15" fmla="*/ 149 h 152"/>
                  <a:gd name="T16" fmla="*/ 76 w 76"/>
                  <a:gd name="T17" fmla="*/ 149 h 152"/>
                  <a:gd name="T18" fmla="*/ 58 w 76"/>
                  <a:gd name="T19" fmla="*/ 6 h 152"/>
                  <a:gd name="T20" fmla="*/ 52 w 76"/>
                  <a:gd name="T21" fmla="*/ 0 h 152"/>
                  <a:gd name="T22" fmla="*/ 22 w 76"/>
                  <a:gd name="T23" fmla="*/ 3 h 152"/>
                  <a:gd name="T24" fmla="*/ 0 w 76"/>
                  <a:gd name="T25" fmla="*/ 9 h 152"/>
                  <a:gd name="T26" fmla="*/ 53 w 76"/>
                  <a:gd name="T27" fmla="*/ 20 h 152"/>
                  <a:gd name="T28" fmla="*/ 66 w 76"/>
                  <a:gd name="T29" fmla="*/ 20 h 152"/>
                  <a:gd name="T30" fmla="*/ 56 w 76"/>
                  <a:gd name="T31" fmla="*/ 33 h 152"/>
                  <a:gd name="T32" fmla="*/ 53 w 76"/>
                  <a:gd name="T33" fmla="*/ 44 h 152"/>
                  <a:gd name="T34" fmla="*/ 66 w 76"/>
                  <a:gd name="T35" fmla="*/ 44 h 152"/>
                  <a:gd name="T36" fmla="*/ 56 w 76"/>
                  <a:gd name="T37" fmla="*/ 57 h 152"/>
                  <a:gd name="T38" fmla="*/ 53 w 76"/>
                  <a:gd name="T39" fmla="*/ 67 h 152"/>
                  <a:gd name="T40" fmla="*/ 66 w 76"/>
                  <a:gd name="T41" fmla="*/ 67 h 152"/>
                  <a:gd name="T42" fmla="*/ 56 w 76"/>
                  <a:gd name="T43" fmla="*/ 81 h 152"/>
                  <a:gd name="T44" fmla="*/ 53 w 76"/>
                  <a:gd name="T45" fmla="*/ 91 h 152"/>
                  <a:gd name="T46" fmla="*/ 66 w 76"/>
                  <a:gd name="T47" fmla="*/ 91 h 152"/>
                  <a:gd name="T48" fmla="*/ 56 w 76"/>
                  <a:gd name="T49" fmla="*/ 104 h 152"/>
                  <a:gd name="T50" fmla="*/ 53 w 76"/>
                  <a:gd name="T51" fmla="*/ 115 h 152"/>
                  <a:gd name="T52" fmla="*/ 66 w 76"/>
                  <a:gd name="T53" fmla="*/ 115 h 152"/>
                  <a:gd name="T54" fmla="*/ 56 w 76"/>
                  <a:gd name="T55" fmla="*/ 128 h 152"/>
                  <a:gd name="T56" fmla="*/ 32 w 76"/>
                  <a:gd name="T57" fmla="*/ 20 h 152"/>
                  <a:gd name="T58" fmla="*/ 45 w 76"/>
                  <a:gd name="T59" fmla="*/ 20 h 152"/>
                  <a:gd name="T60" fmla="*/ 35 w 76"/>
                  <a:gd name="T61" fmla="*/ 33 h 152"/>
                  <a:gd name="T62" fmla="*/ 32 w 76"/>
                  <a:gd name="T63" fmla="*/ 44 h 152"/>
                  <a:gd name="T64" fmla="*/ 45 w 76"/>
                  <a:gd name="T65" fmla="*/ 44 h 152"/>
                  <a:gd name="T66" fmla="*/ 35 w 76"/>
                  <a:gd name="T67" fmla="*/ 57 h 152"/>
                  <a:gd name="T68" fmla="*/ 32 w 76"/>
                  <a:gd name="T69" fmla="*/ 67 h 152"/>
                  <a:gd name="T70" fmla="*/ 45 w 76"/>
                  <a:gd name="T71" fmla="*/ 67 h 152"/>
                  <a:gd name="T72" fmla="*/ 35 w 76"/>
                  <a:gd name="T73" fmla="*/ 81 h 152"/>
                  <a:gd name="T74" fmla="*/ 32 w 76"/>
                  <a:gd name="T75" fmla="*/ 91 h 152"/>
                  <a:gd name="T76" fmla="*/ 45 w 76"/>
                  <a:gd name="T77" fmla="*/ 91 h 152"/>
                  <a:gd name="T78" fmla="*/ 35 w 76"/>
                  <a:gd name="T79" fmla="*/ 104 h 152"/>
                  <a:gd name="T80" fmla="*/ 32 w 76"/>
                  <a:gd name="T81" fmla="*/ 115 h 152"/>
                  <a:gd name="T82" fmla="*/ 45 w 76"/>
                  <a:gd name="T83" fmla="*/ 115 h 152"/>
                  <a:gd name="T84" fmla="*/ 35 w 76"/>
                  <a:gd name="T85" fmla="*/ 128 h 152"/>
                  <a:gd name="T86" fmla="*/ 11 w 76"/>
                  <a:gd name="T87" fmla="*/ 20 h 152"/>
                  <a:gd name="T88" fmla="*/ 24 w 76"/>
                  <a:gd name="T89" fmla="*/ 20 h 152"/>
                  <a:gd name="T90" fmla="*/ 14 w 76"/>
                  <a:gd name="T91" fmla="*/ 33 h 152"/>
                  <a:gd name="T92" fmla="*/ 11 w 76"/>
                  <a:gd name="T93" fmla="*/ 44 h 152"/>
                  <a:gd name="T94" fmla="*/ 24 w 76"/>
                  <a:gd name="T95" fmla="*/ 44 h 152"/>
                  <a:gd name="T96" fmla="*/ 14 w 76"/>
                  <a:gd name="T97" fmla="*/ 57 h 152"/>
                  <a:gd name="T98" fmla="*/ 11 w 76"/>
                  <a:gd name="T99" fmla="*/ 67 h 152"/>
                  <a:gd name="T100" fmla="*/ 24 w 76"/>
                  <a:gd name="T101" fmla="*/ 67 h 152"/>
                  <a:gd name="T102" fmla="*/ 14 w 76"/>
                  <a:gd name="T103" fmla="*/ 81 h 152"/>
                  <a:gd name="T104" fmla="*/ 11 w 76"/>
                  <a:gd name="T105" fmla="*/ 91 h 152"/>
                  <a:gd name="T106" fmla="*/ 24 w 76"/>
                  <a:gd name="T107" fmla="*/ 91 h 152"/>
                  <a:gd name="T108" fmla="*/ 14 w 76"/>
                  <a:gd name="T109" fmla="*/ 104 h 152"/>
                  <a:gd name="T110" fmla="*/ 11 w 76"/>
                  <a:gd name="T111" fmla="*/ 115 h 152"/>
                  <a:gd name="T112" fmla="*/ 24 w 76"/>
                  <a:gd name="T113" fmla="*/ 115 h 152"/>
                  <a:gd name="T114" fmla="*/ 14 w 76"/>
                  <a:gd name="T115" fmla="*/ 1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" h="152">
                    <a:moveTo>
                      <a:pt x="3" y="152"/>
                    </a:moveTo>
                    <a:cubicBezTo>
                      <a:pt x="8" y="152"/>
                      <a:pt x="8" y="152"/>
                      <a:pt x="8" y="152"/>
                    </a:cubicBezTo>
                    <a:cubicBezTo>
                      <a:pt x="9" y="152"/>
                      <a:pt x="11" y="150"/>
                      <a:pt x="11" y="149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0"/>
                      <a:pt x="12" y="138"/>
                      <a:pt x="14" y="138"/>
                    </a:cubicBezTo>
                    <a:cubicBezTo>
                      <a:pt x="21" y="138"/>
                      <a:pt x="21" y="138"/>
                      <a:pt x="21" y="138"/>
                    </a:cubicBezTo>
                    <a:cubicBezTo>
                      <a:pt x="23" y="138"/>
                      <a:pt x="24" y="140"/>
                      <a:pt x="24" y="141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50"/>
                      <a:pt x="26" y="152"/>
                      <a:pt x="27" y="152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2"/>
                      <a:pt x="32" y="150"/>
                      <a:pt x="32" y="149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2" y="140"/>
                      <a:pt x="33" y="138"/>
                      <a:pt x="35" y="138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44" y="138"/>
                      <a:pt x="45" y="140"/>
                      <a:pt x="45" y="141"/>
                    </a:cubicBezTo>
                    <a:cubicBezTo>
                      <a:pt x="45" y="149"/>
                      <a:pt x="45" y="149"/>
                      <a:pt x="45" y="149"/>
                    </a:cubicBezTo>
                    <a:cubicBezTo>
                      <a:pt x="45" y="150"/>
                      <a:pt x="47" y="152"/>
                      <a:pt x="48" y="152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1" y="152"/>
                      <a:pt x="53" y="150"/>
                      <a:pt x="53" y="149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3" y="140"/>
                      <a:pt x="54" y="138"/>
                      <a:pt x="56" y="138"/>
                    </a:cubicBezTo>
                    <a:cubicBezTo>
                      <a:pt x="63" y="138"/>
                      <a:pt x="63" y="138"/>
                      <a:pt x="63" y="138"/>
                    </a:cubicBezTo>
                    <a:cubicBezTo>
                      <a:pt x="65" y="138"/>
                      <a:pt x="66" y="140"/>
                      <a:pt x="66" y="14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6" y="150"/>
                      <a:pt x="68" y="152"/>
                      <a:pt x="69" y="152"/>
                    </a:cubicBezTo>
                    <a:cubicBezTo>
                      <a:pt x="74" y="152"/>
                      <a:pt x="74" y="152"/>
                      <a:pt x="74" y="152"/>
                    </a:cubicBezTo>
                    <a:cubicBezTo>
                      <a:pt x="75" y="152"/>
                      <a:pt x="76" y="150"/>
                      <a:pt x="76" y="14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7"/>
                      <a:pt x="75" y="6"/>
                      <a:pt x="74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5" y="5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2" y="1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5"/>
                      <a:pt x="21" y="6"/>
                      <a:pt x="19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50"/>
                      <a:pt x="2" y="152"/>
                      <a:pt x="3" y="152"/>
                    </a:cubicBezTo>
                    <a:close/>
                    <a:moveTo>
                      <a:pt x="53" y="20"/>
                    </a:moveTo>
                    <a:cubicBezTo>
                      <a:pt x="53" y="18"/>
                      <a:pt x="54" y="17"/>
                      <a:pt x="56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5" y="17"/>
                      <a:pt x="66" y="18"/>
                      <a:pt x="66" y="20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2"/>
                      <a:pt x="65" y="33"/>
                      <a:pt x="63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3"/>
                      <a:pt x="53" y="32"/>
                      <a:pt x="53" y="31"/>
                    </a:cubicBezTo>
                    <a:lnTo>
                      <a:pt x="53" y="20"/>
                    </a:lnTo>
                    <a:close/>
                    <a:moveTo>
                      <a:pt x="53" y="44"/>
                    </a:moveTo>
                    <a:cubicBezTo>
                      <a:pt x="53" y="42"/>
                      <a:pt x="54" y="41"/>
                      <a:pt x="56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6" y="42"/>
                      <a:pt x="66" y="4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6"/>
                      <a:pt x="65" y="57"/>
                      <a:pt x="63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4" y="57"/>
                      <a:pt x="53" y="56"/>
                      <a:pt x="53" y="54"/>
                    </a:cubicBezTo>
                    <a:lnTo>
                      <a:pt x="53" y="44"/>
                    </a:lnTo>
                    <a:close/>
                    <a:moveTo>
                      <a:pt x="53" y="67"/>
                    </a:moveTo>
                    <a:cubicBezTo>
                      <a:pt x="53" y="66"/>
                      <a:pt x="54" y="64"/>
                      <a:pt x="56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5" y="64"/>
                      <a:pt x="66" y="66"/>
                      <a:pt x="66" y="67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9"/>
                      <a:pt x="65" y="81"/>
                      <a:pt x="63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4" y="81"/>
                      <a:pt x="53" y="79"/>
                      <a:pt x="53" y="78"/>
                    </a:cubicBezTo>
                    <a:lnTo>
                      <a:pt x="53" y="67"/>
                    </a:lnTo>
                    <a:close/>
                    <a:moveTo>
                      <a:pt x="53" y="91"/>
                    </a:moveTo>
                    <a:cubicBezTo>
                      <a:pt x="53" y="89"/>
                      <a:pt x="54" y="88"/>
                      <a:pt x="56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9"/>
                      <a:pt x="66" y="9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3"/>
                      <a:pt x="65" y="104"/>
                      <a:pt x="63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4" y="104"/>
                      <a:pt x="53" y="103"/>
                      <a:pt x="53" y="102"/>
                    </a:cubicBezTo>
                    <a:lnTo>
                      <a:pt x="53" y="91"/>
                    </a:lnTo>
                    <a:close/>
                    <a:moveTo>
                      <a:pt x="53" y="115"/>
                    </a:moveTo>
                    <a:cubicBezTo>
                      <a:pt x="53" y="113"/>
                      <a:pt x="54" y="112"/>
                      <a:pt x="56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5" y="112"/>
                      <a:pt x="66" y="113"/>
                      <a:pt x="66" y="115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6" y="127"/>
                      <a:pt x="65" y="128"/>
                      <a:pt x="63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54" y="128"/>
                      <a:pt x="53" y="127"/>
                      <a:pt x="53" y="125"/>
                    </a:cubicBezTo>
                    <a:lnTo>
                      <a:pt x="53" y="115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3" y="17"/>
                      <a:pt x="3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4" y="17"/>
                      <a:pt x="45" y="18"/>
                      <a:pt x="45" y="2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4" y="33"/>
                      <a:pt x="4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3"/>
                      <a:pt x="32" y="32"/>
                      <a:pt x="32" y="31"/>
                    </a:cubicBezTo>
                    <a:lnTo>
                      <a:pt x="32" y="20"/>
                    </a:lnTo>
                    <a:close/>
                    <a:moveTo>
                      <a:pt x="32" y="44"/>
                    </a:moveTo>
                    <a:cubicBezTo>
                      <a:pt x="32" y="42"/>
                      <a:pt x="33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4" y="41"/>
                      <a:pt x="45" y="42"/>
                      <a:pt x="45" y="4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6"/>
                      <a:pt x="44" y="57"/>
                      <a:pt x="42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7"/>
                      <a:pt x="32" y="56"/>
                      <a:pt x="32" y="54"/>
                    </a:cubicBezTo>
                    <a:lnTo>
                      <a:pt x="32" y="44"/>
                    </a:lnTo>
                    <a:close/>
                    <a:moveTo>
                      <a:pt x="32" y="67"/>
                    </a:moveTo>
                    <a:cubicBezTo>
                      <a:pt x="32" y="66"/>
                      <a:pt x="33" y="64"/>
                      <a:pt x="35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4"/>
                      <a:pt x="45" y="66"/>
                      <a:pt x="45" y="67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9"/>
                      <a:pt x="44" y="81"/>
                      <a:pt x="42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3" y="81"/>
                      <a:pt x="32" y="79"/>
                      <a:pt x="32" y="78"/>
                    </a:cubicBezTo>
                    <a:lnTo>
                      <a:pt x="32" y="67"/>
                    </a:lnTo>
                    <a:close/>
                    <a:moveTo>
                      <a:pt x="32" y="91"/>
                    </a:moveTo>
                    <a:cubicBezTo>
                      <a:pt x="32" y="89"/>
                      <a:pt x="33" y="88"/>
                      <a:pt x="35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8"/>
                      <a:pt x="45" y="89"/>
                      <a:pt x="45" y="91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3"/>
                      <a:pt x="44" y="104"/>
                      <a:pt x="42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3" y="104"/>
                      <a:pt x="32" y="103"/>
                      <a:pt x="32" y="102"/>
                    </a:cubicBezTo>
                    <a:lnTo>
                      <a:pt x="32" y="91"/>
                    </a:lnTo>
                    <a:close/>
                    <a:moveTo>
                      <a:pt x="32" y="115"/>
                    </a:moveTo>
                    <a:cubicBezTo>
                      <a:pt x="32" y="113"/>
                      <a:pt x="33" y="112"/>
                      <a:pt x="35" y="112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4" y="112"/>
                      <a:pt x="45" y="113"/>
                      <a:pt x="45" y="115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45" y="127"/>
                      <a:pt x="44" y="128"/>
                      <a:pt x="42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3" y="128"/>
                      <a:pt x="32" y="127"/>
                      <a:pt x="32" y="125"/>
                    </a:cubicBezTo>
                    <a:lnTo>
                      <a:pt x="32" y="115"/>
                    </a:lnTo>
                    <a:close/>
                    <a:moveTo>
                      <a:pt x="11" y="20"/>
                    </a:moveTo>
                    <a:cubicBezTo>
                      <a:pt x="11" y="18"/>
                      <a:pt x="12" y="17"/>
                      <a:pt x="1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3" y="17"/>
                      <a:pt x="24" y="18"/>
                      <a:pt x="24" y="2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3" y="33"/>
                      <a:pt x="21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3"/>
                      <a:pt x="11" y="32"/>
                      <a:pt x="11" y="31"/>
                    </a:cubicBezTo>
                    <a:lnTo>
                      <a:pt x="11" y="20"/>
                    </a:lnTo>
                    <a:close/>
                    <a:moveTo>
                      <a:pt x="11" y="44"/>
                    </a:moveTo>
                    <a:cubicBezTo>
                      <a:pt x="11" y="42"/>
                      <a:pt x="12" y="41"/>
                      <a:pt x="1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4" y="42"/>
                      <a:pt x="2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6"/>
                      <a:pt x="23" y="57"/>
                      <a:pt x="21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2" y="57"/>
                      <a:pt x="11" y="56"/>
                      <a:pt x="11" y="54"/>
                    </a:cubicBezTo>
                    <a:lnTo>
                      <a:pt x="11" y="44"/>
                    </a:lnTo>
                    <a:close/>
                    <a:moveTo>
                      <a:pt x="11" y="67"/>
                    </a:moveTo>
                    <a:cubicBezTo>
                      <a:pt x="11" y="66"/>
                      <a:pt x="12" y="64"/>
                      <a:pt x="14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3" y="64"/>
                      <a:pt x="24" y="66"/>
                      <a:pt x="24" y="6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9"/>
                      <a:pt x="23" y="81"/>
                      <a:pt x="21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2" y="81"/>
                      <a:pt x="11" y="79"/>
                      <a:pt x="11" y="78"/>
                    </a:cubicBezTo>
                    <a:lnTo>
                      <a:pt x="11" y="67"/>
                    </a:lnTo>
                    <a:close/>
                    <a:moveTo>
                      <a:pt x="11" y="91"/>
                    </a:moveTo>
                    <a:cubicBezTo>
                      <a:pt x="11" y="89"/>
                      <a:pt x="12" y="88"/>
                      <a:pt x="14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3" y="88"/>
                      <a:pt x="24" y="89"/>
                      <a:pt x="24" y="91"/>
                    </a:cubicBezTo>
                    <a:cubicBezTo>
                      <a:pt x="24" y="102"/>
                      <a:pt x="24" y="102"/>
                      <a:pt x="24" y="102"/>
                    </a:cubicBezTo>
                    <a:cubicBezTo>
                      <a:pt x="24" y="103"/>
                      <a:pt x="23" y="104"/>
                      <a:pt x="21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2" y="104"/>
                      <a:pt x="11" y="103"/>
                      <a:pt x="11" y="102"/>
                    </a:cubicBezTo>
                    <a:lnTo>
                      <a:pt x="11" y="91"/>
                    </a:lnTo>
                    <a:close/>
                    <a:moveTo>
                      <a:pt x="11" y="115"/>
                    </a:moveTo>
                    <a:cubicBezTo>
                      <a:pt x="11" y="113"/>
                      <a:pt x="12" y="112"/>
                      <a:pt x="14" y="112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3" y="112"/>
                      <a:pt x="24" y="113"/>
                      <a:pt x="24" y="11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4" y="127"/>
                      <a:pt x="23" y="128"/>
                      <a:pt x="21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2" y="128"/>
                      <a:pt x="11" y="127"/>
                      <a:pt x="11" y="125"/>
                    </a:cubicBezTo>
                    <a:lnTo>
                      <a:pt x="11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219"/>
              <p:cNvSpPr>
                <a:spLocks/>
              </p:cNvSpPr>
              <p:nvPr/>
            </p:nvSpPr>
            <p:spPr bwMode="auto">
              <a:xfrm>
                <a:off x="5774869" y="3545681"/>
                <a:ext cx="105376" cy="51314"/>
              </a:xfrm>
              <a:custGeom>
                <a:avLst/>
                <a:gdLst>
                  <a:gd name="T0" fmla="*/ 3 w 49"/>
                  <a:gd name="T1" fmla="*/ 24 h 24"/>
                  <a:gd name="T2" fmla="*/ 5 w 49"/>
                  <a:gd name="T3" fmla="*/ 24 h 24"/>
                  <a:gd name="T4" fmla="*/ 8 w 49"/>
                  <a:gd name="T5" fmla="*/ 21 h 24"/>
                  <a:gd name="T6" fmla="*/ 8 w 49"/>
                  <a:gd name="T7" fmla="*/ 13 h 24"/>
                  <a:gd name="T8" fmla="*/ 11 w 49"/>
                  <a:gd name="T9" fmla="*/ 10 h 24"/>
                  <a:gd name="T10" fmla="*/ 18 w 49"/>
                  <a:gd name="T11" fmla="*/ 10 h 24"/>
                  <a:gd name="T12" fmla="*/ 21 w 49"/>
                  <a:gd name="T13" fmla="*/ 13 h 24"/>
                  <a:gd name="T14" fmla="*/ 21 w 49"/>
                  <a:gd name="T15" fmla="*/ 21 h 24"/>
                  <a:gd name="T16" fmla="*/ 24 w 49"/>
                  <a:gd name="T17" fmla="*/ 24 h 24"/>
                  <a:gd name="T18" fmla="*/ 26 w 49"/>
                  <a:gd name="T19" fmla="*/ 24 h 24"/>
                  <a:gd name="T20" fmla="*/ 29 w 49"/>
                  <a:gd name="T21" fmla="*/ 21 h 24"/>
                  <a:gd name="T22" fmla="*/ 29 w 49"/>
                  <a:gd name="T23" fmla="*/ 13 h 24"/>
                  <a:gd name="T24" fmla="*/ 31 w 49"/>
                  <a:gd name="T25" fmla="*/ 10 h 24"/>
                  <a:gd name="T26" fmla="*/ 39 w 49"/>
                  <a:gd name="T27" fmla="*/ 10 h 24"/>
                  <a:gd name="T28" fmla="*/ 42 w 49"/>
                  <a:gd name="T29" fmla="*/ 13 h 24"/>
                  <a:gd name="T30" fmla="*/ 42 w 49"/>
                  <a:gd name="T31" fmla="*/ 21 h 24"/>
                  <a:gd name="T32" fmla="*/ 45 w 49"/>
                  <a:gd name="T33" fmla="*/ 24 h 24"/>
                  <a:gd name="T34" fmla="*/ 46 w 49"/>
                  <a:gd name="T35" fmla="*/ 24 h 24"/>
                  <a:gd name="T36" fmla="*/ 49 w 49"/>
                  <a:gd name="T37" fmla="*/ 21 h 24"/>
                  <a:gd name="T38" fmla="*/ 49 w 49"/>
                  <a:gd name="T39" fmla="*/ 3 h 24"/>
                  <a:gd name="T40" fmla="*/ 46 w 49"/>
                  <a:gd name="T41" fmla="*/ 0 h 24"/>
                  <a:gd name="T42" fmla="*/ 3 w 49"/>
                  <a:gd name="T43" fmla="*/ 0 h 24"/>
                  <a:gd name="T44" fmla="*/ 0 w 49"/>
                  <a:gd name="T45" fmla="*/ 3 h 24"/>
                  <a:gd name="T46" fmla="*/ 0 w 49"/>
                  <a:gd name="T47" fmla="*/ 21 h 24"/>
                  <a:gd name="T48" fmla="*/ 3 w 49"/>
                  <a:gd name="T4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24">
                    <a:moveTo>
                      <a:pt x="3" y="24"/>
                    </a:move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8" y="22"/>
                      <a:pt x="8" y="2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9" y="10"/>
                      <a:pt x="11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3" y="24"/>
                      <a:pt x="2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9" y="22"/>
                      <a:pt x="29" y="2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30" y="10"/>
                      <a:pt x="31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1" y="10"/>
                      <a:pt x="42" y="12"/>
                      <a:pt x="42" y="1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4" y="24"/>
                      <a:pt x="45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4"/>
                      <a:pt x="49" y="22"/>
                      <a:pt x="49" y="2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4" name="Policy 1"/>
          <p:cNvGrpSpPr/>
          <p:nvPr/>
        </p:nvGrpSpPr>
        <p:grpSpPr>
          <a:xfrm>
            <a:off x="3821901" y="2065801"/>
            <a:ext cx="1518178" cy="1518178"/>
            <a:chOff x="4834467" y="4776587"/>
            <a:chExt cx="1518178" cy="1518178"/>
          </a:xfrm>
        </p:grpSpPr>
        <p:sp>
          <p:nvSpPr>
            <p:cNvPr id="95" name="Oval 94"/>
            <p:cNvSpPr/>
            <p:nvPr/>
          </p:nvSpPr>
          <p:spPr>
            <a:xfrm>
              <a:off x="4834467" y="4776587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923340" y="5714075"/>
              <a:ext cx="134043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Policymakers</a:t>
              </a:r>
            </a:p>
          </p:txBody>
        </p:sp>
        <p:sp>
          <p:nvSpPr>
            <p:cNvPr id="97" name="Freeform 44"/>
            <p:cNvSpPr>
              <a:spLocks noEditPoints="1"/>
            </p:cNvSpPr>
            <p:nvPr/>
          </p:nvSpPr>
          <p:spPr bwMode="auto">
            <a:xfrm>
              <a:off x="5295900" y="5017837"/>
              <a:ext cx="651300" cy="596042"/>
            </a:xfrm>
            <a:custGeom>
              <a:avLst/>
              <a:gdLst>
                <a:gd name="T0" fmla="*/ 41049 w 1714"/>
                <a:gd name="T1" fmla="*/ 712923 h 1567"/>
                <a:gd name="T2" fmla="*/ 818928 w 1714"/>
                <a:gd name="T3" fmla="*/ 732954 h 1567"/>
                <a:gd name="T4" fmla="*/ 838426 w 1714"/>
                <a:gd name="T5" fmla="*/ 700595 h 1567"/>
                <a:gd name="T6" fmla="*/ 61060 w 1714"/>
                <a:gd name="T7" fmla="*/ 680564 h 1567"/>
                <a:gd name="T8" fmla="*/ 42075 w 1714"/>
                <a:gd name="T9" fmla="*/ 240380 h 1567"/>
                <a:gd name="T10" fmla="*/ 807126 w 1714"/>
                <a:gd name="T11" fmla="*/ 257330 h 1567"/>
                <a:gd name="T12" fmla="*/ 841505 w 1714"/>
                <a:gd name="T13" fmla="*/ 234730 h 1567"/>
                <a:gd name="T14" fmla="*/ 47719 w 1714"/>
                <a:gd name="T15" fmla="*/ 217780 h 1567"/>
                <a:gd name="T16" fmla="*/ 42075 w 1714"/>
                <a:gd name="T17" fmla="*/ 240380 h 1567"/>
                <a:gd name="T18" fmla="*/ 20011 w 1714"/>
                <a:gd name="T19" fmla="*/ 751959 h 1567"/>
                <a:gd name="T20" fmla="*/ 0 w 1714"/>
                <a:gd name="T21" fmla="*/ 785345 h 1567"/>
                <a:gd name="T22" fmla="*/ 859977 w 1714"/>
                <a:gd name="T23" fmla="*/ 804863 h 1567"/>
                <a:gd name="T24" fmla="*/ 879475 w 1714"/>
                <a:gd name="T25" fmla="*/ 771990 h 1567"/>
                <a:gd name="T26" fmla="*/ 47719 w 1714"/>
                <a:gd name="T27" fmla="*/ 197749 h 1567"/>
                <a:gd name="T28" fmla="*/ 834321 w 1714"/>
                <a:gd name="T29" fmla="*/ 189017 h 1567"/>
                <a:gd name="T30" fmla="*/ 422292 w 1714"/>
                <a:gd name="T31" fmla="*/ 4623 h 1567"/>
                <a:gd name="T32" fmla="*/ 47719 w 1714"/>
                <a:gd name="T33" fmla="*/ 197749 h 1567"/>
                <a:gd name="T34" fmla="*/ 71836 w 1714"/>
                <a:gd name="T35" fmla="*/ 302016 h 1567"/>
                <a:gd name="T36" fmla="*/ 102109 w 1714"/>
                <a:gd name="T37" fmla="*/ 322562 h 1567"/>
                <a:gd name="T38" fmla="*/ 115963 w 1714"/>
                <a:gd name="T39" fmla="*/ 310234 h 1567"/>
                <a:gd name="T40" fmla="*/ 102109 w 1714"/>
                <a:gd name="T41" fmla="*/ 650259 h 1567"/>
                <a:gd name="T42" fmla="*/ 189339 w 1714"/>
                <a:gd name="T43" fmla="*/ 670291 h 1567"/>
                <a:gd name="T44" fmla="*/ 209350 w 1714"/>
                <a:gd name="T45" fmla="*/ 330780 h 1567"/>
                <a:gd name="T46" fmla="*/ 196009 w 1714"/>
                <a:gd name="T47" fmla="*/ 307666 h 1567"/>
                <a:gd name="T48" fmla="*/ 217047 w 1714"/>
                <a:gd name="T49" fmla="*/ 324102 h 1567"/>
                <a:gd name="T50" fmla="*/ 218073 w 1714"/>
                <a:gd name="T51" fmla="*/ 280444 h 1567"/>
                <a:gd name="T52" fmla="*/ 93900 w 1714"/>
                <a:gd name="T53" fmla="*/ 280444 h 1567"/>
                <a:gd name="T54" fmla="*/ 640878 w 1714"/>
                <a:gd name="T55" fmla="*/ 302016 h 1567"/>
                <a:gd name="T56" fmla="*/ 670638 w 1714"/>
                <a:gd name="T57" fmla="*/ 322562 h 1567"/>
                <a:gd name="T58" fmla="*/ 684492 w 1714"/>
                <a:gd name="T59" fmla="*/ 310234 h 1567"/>
                <a:gd name="T60" fmla="*/ 670638 w 1714"/>
                <a:gd name="T61" fmla="*/ 650259 h 1567"/>
                <a:gd name="T62" fmla="*/ 757867 w 1714"/>
                <a:gd name="T63" fmla="*/ 670291 h 1567"/>
                <a:gd name="T64" fmla="*/ 777879 w 1714"/>
                <a:gd name="T65" fmla="*/ 330780 h 1567"/>
                <a:gd name="T66" fmla="*/ 764538 w 1714"/>
                <a:gd name="T67" fmla="*/ 307666 h 1567"/>
                <a:gd name="T68" fmla="*/ 785575 w 1714"/>
                <a:gd name="T69" fmla="*/ 324102 h 1567"/>
                <a:gd name="T70" fmla="*/ 786602 w 1714"/>
                <a:gd name="T71" fmla="*/ 280444 h 1567"/>
                <a:gd name="T72" fmla="*/ 662428 w 1714"/>
                <a:gd name="T73" fmla="*/ 280444 h 1567"/>
                <a:gd name="T74" fmla="*/ 261687 w 1714"/>
                <a:gd name="T75" fmla="*/ 302016 h 1567"/>
                <a:gd name="T76" fmla="*/ 291448 w 1714"/>
                <a:gd name="T77" fmla="*/ 322562 h 1567"/>
                <a:gd name="T78" fmla="*/ 305302 w 1714"/>
                <a:gd name="T79" fmla="*/ 310234 h 1567"/>
                <a:gd name="T80" fmla="*/ 291448 w 1714"/>
                <a:gd name="T81" fmla="*/ 650259 h 1567"/>
                <a:gd name="T82" fmla="*/ 378677 w 1714"/>
                <a:gd name="T83" fmla="*/ 670291 h 1567"/>
                <a:gd name="T84" fmla="*/ 398688 w 1714"/>
                <a:gd name="T85" fmla="*/ 330780 h 1567"/>
                <a:gd name="T86" fmla="*/ 385348 w 1714"/>
                <a:gd name="T87" fmla="*/ 307666 h 1567"/>
                <a:gd name="T88" fmla="*/ 406898 w 1714"/>
                <a:gd name="T89" fmla="*/ 324102 h 1567"/>
                <a:gd name="T90" fmla="*/ 407411 w 1714"/>
                <a:gd name="T91" fmla="*/ 280444 h 1567"/>
                <a:gd name="T92" fmla="*/ 283751 w 1714"/>
                <a:gd name="T93" fmla="*/ 280444 h 1567"/>
                <a:gd name="T94" fmla="*/ 451026 w 1714"/>
                <a:gd name="T95" fmla="*/ 302016 h 1567"/>
                <a:gd name="T96" fmla="*/ 481300 w 1714"/>
                <a:gd name="T97" fmla="*/ 322562 h 1567"/>
                <a:gd name="T98" fmla="*/ 495154 w 1714"/>
                <a:gd name="T99" fmla="*/ 310234 h 1567"/>
                <a:gd name="T100" fmla="*/ 481300 w 1714"/>
                <a:gd name="T101" fmla="*/ 650259 h 1567"/>
                <a:gd name="T102" fmla="*/ 568529 w 1714"/>
                <a:gd name="T103" fmla="*/ 670291 h 1567"/>
                <a:gd name="T104" fmla="*/ 588027 w 1714"/>
                <a:gd name="T105" fmla="*/ 330780 h 1567"/>
                <a:gd name="T106" fmla="*/ 574686 w 1714"/>
                <a:gd name="T107" fmla="*/ 307666 h 1567"/>
                <a:gd name="T108" fmla="*/ 596237 w 1714"/>
                <a:gd name="T109" fmla="*/ 324102 h 1567"/>
                <a:gd name="T110" fmla="*/ 597263 w 1714"/>
                <a:gd name="T111" fmla="*/ 280444 h 1567"/>
                <a:gd name="T112" fmla="*/ 473090 w 1714"/>
                <a:gd name="T113" fmla="*/ 280444 h 15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4"/>
                <a:gd name="T172" fmla="*/ 0 h 1567"/>
                <a:gd name="T173" fmla="*/ 1714 w 1714"/>
                <a:gd name="T174" fmla="*/ 1567 h 15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4" h="1567">
                  <a:moveTo>
                    <a:pt x="80" y="1364"/>
                  </a:moveTo>
                  <a:cubicBezTo>
                    <a:pt x="80" y="1388"/>
                    <a:pt x="80" y="1388"/>
                    <a:pt x="80" y="1388"/>
                  </a:cubicBezTo>
                  <a:cubicBezTo>
                    <a:pt x="80" y="1409"/>
                    <a:pt x="97" y="1427"/>
                    <a:pt x="119" y="1427"/>
                  </a:cubicBezTo>
                  <a:cubicBezTo>
                    <a:pt x="1596" y="1427"/>
                    <a:pt x="1596" y="1427"/>
                    <a:pt x="1596" y="1427"/>
                  </a:cubicBezTo>
                  <a:cubicBezTo>
                    <a:pt x="1617" y="1427"/>
                    <a:pt x="1634" y="1409"/>
                    <a:pt x="1634" y="1388"/>
                  </a:cubicBezTo>
                  <a:cubicBezTo>
                    <a:pt x="1634" y="1364"/>
                    <a:pt x="1634" y="1364"/>
                    <a:pt x="1634" y="1364"/>
                  </a:cubicBezTo>
                  <a:cubicBezTo>
                    <a:pt x="1634" y="1343"/>
                    <a:pt x="1617" y="1325"/>
                    <a:pt x="1596" y="1325"/>
                  </a:cubicBezTo>
                  <a:cubicBezTo>
                    <a:pt x="119" y="1325"/>
                    <a:pt x="119" y="1325"/>
                    <a:pt x="119" y="1325"/>
                  </a:cubicBezTo>
                  <a:cubicBezTo>
                    <a:pt x="97" y="1325"/>
                    <a:pt x="80" y="1343"/>
                    <a:pt x="80" y="1364"/>
                  </a:cubicBezTo>
                  <a:close/>
                  <a:moveTo>
                    <a:pt x="82" y="468"/>
                  </a:moveTo>
                  <a:cubicBezTo>
                    <a:pt x="93" y="486"/>
                    <a:pt x="120" y="501"/>
                    <a:pt x="141" y="501"/>
                  </a:cubicBezTo>
                  <a:cubicBezTo>
                    <a:pt x="1573" y="501"/>
                    <a:pt x="1573" y="501"/>
                    <a:pt x="1573" y="501"/>
                  </a:cubicBezTo>
                  <a:cubicBezTo>
                    <a:pt x="1595" y="501"/>
                    <a:pt x="1621" y="486"/>
                    <a:pt x="1633" y="468"/>
                  </a:cubicBezTo>
                  <a:cubicBezTo>
                    <a:pt x="1640" y="457"/>
                    <a:pt x="1640" y="457"/>
                    <a:pt x="1640" y="457"/>
                  </a:cubicBezTo>
                  <a:cubicBezTo>
                    <a:pt x="1651" y="439"/>
                    <a:pt x="1643" y="424"/>
                    <a:pt x="1622" y="424"/>
                  </a:cubicBezTo>
                  <a:cubicBezTo>
                    <a:pt x="93" y="424"/>
                    <a:pt x="93" y="424"/>
                    <a:pt x="93" y="424"/>
                  </a:cubicBezTo>
                  <a:cubicBezTo>
                    <a:pt x="72" y="424"/>
                    <a:pt x="63" y="439"/>
                    <a:pt x="75" y="457"/>
                  </a:cubicBezTo>
                  <a:lnTo>
                    <a:pt x="82" y="468"/>
                  </a:lnTo>
                  <a:close/>
                  <a:moveTo>
                    <a:pt x="1676" y="1464"/>
                  </a:moveTo>
                  <a:cubicBezTo>
                    <a:pt x="39" y="1464"/>
                    <a:pt x="39" y="1464"/>
                    <a:pt x="39" y="1464"/>
                  </a:cubicBezTo>
                  <a:cubicBezTo>
                    <a:pt x="18" y="1464"/>
                    <a:pt x="0" y="1482"/>
                    <a:pt x="0" y="1503"/>
                  </a:cubicBezTo>
                  <a:cubicBezTo>
                    <a:pt x="0" y="1529"/>
                    <a:pt x="0" y="1529"/>
                    <a:pt x="0" y="1529"/>
                  </a:cubicBezTo>
                  <a:cubicBezTo>
                    <a:pt x="0" y="1550"/>
                    <a:pt x="18" y="1567"/>
                    <a:pt x="39" y="1567"/>
                  </a:cubicBezTo>
                  <a:cubicBezTo>
                    <a:pt x="1676" y="1567"/>
                    <a:pt x="1676" y="1567"/>
                    <a:pt x="1676" y="1567"/>
                  </a:cubicBezTo>
                  <a:cubicBezTo>
                    <a:pt x="1697" y="1567"/>
                    <a:pt x="1714" y="1550"/>
                    <a:pt x="1714" y="1529"/>
                  </a:cubicBezTo>
                  <a:cubicBezTo>
                    <a:pt x="1714" y="1503"/>
                    <a:pt x="1714" y="1503"/>
                    <a:pt x="1714" y="1503"/>
                  </a:cubicBezTo>
                  <a:cubicBezTo>
                    <a:pt x="1714" y="1482"/>
                    <a:pt x="1697" y="1464"/>
                    <a:pt x="1676" y="1464"/>
                  </a:cubicBezTo>
                  <a:close/>
                  <a:moveTo>
                    <a:pt x="93" y="385"/>
                  </a:moveTo>
                  <a:cubicBezTo>
                    <a:pt x="1622" y="385"/>
                    <a:pt x="1622" y="385"/>
                    <a:pt x="1622" y="385"/>
                  </a:cubicBezTo>
                  <a:cubicBezTo>
                    <a:pt x="1643" y="385"/>
                    <a:pt x="1645" y="377"/>
                    <a:pt x="1626" y="368"/>
                  </a:cubicBezTo>
                  <a:cubicBezTo>
                    <a:pt x="892" y="9"/>
                    <a:pt x="892" y="9"/>
                    <a:pt x="892" y="9"/>
                  </a:cubicBezTo>
                  <a:cubicBezTo>
                    <a:pt x="873" y="0"/>
                    <a:pt x="842" y="0"/>
                    <a:pt x="823" y="9"/>
                  </a:cubicBezTo>
                  <a:cubicBezTo>
                    <a:pt x="89" y="368"/>
                    <a:pt x="89" y="368"/>
                    <a:pt x="89" y="368"/>
                  </a:cubicBezTo>
                  <a:cubicBezTo>
                    <a:pt x="70" y="377"/>
                    <a:pt x="72" y="385"/>
                    <a:pt x="93" y="385"/>
                  </a:cubicBezTo>
                  <a:close/>
                  <a:moveTo>
                    <a:pt x="183" y="546"/>
                  </a:moveTo>
                  <a:cubicBezTo>
                    <a:pt x="160" y="546"/>
                    <a:pt x="140" y="565"/>
                    <a:pt x="140" y="588"/>
                  </a:cubicBezTo>
                  <a:cubicBezTo>
                    <a:pt x="140" y="612"/>
                    <a:pt x="160" y="631"/>
                    <a:pt x="183" y="631"/>
                  </a:cubicBezTo>
                  <a:cubicBezTo>
                    <a:pt x="189" y="631"/>
                    <a:pt x="194" y="630"/>
                    <a:pt x="199" y="628"/>
                  </a:cubicBezTo>
                  <a:cubicBezTo>
                    <a:pt x="212" y="623"/>
                    <a:pt x="221" y="612"/>
                    <a:pt x="225" y="599"/>
                  </a:cubicBezTo>
                  <a:cubicBezTo>
                    <a:pt x="225" y="601"/>
                    <a:pt x="226" y="603"/>
                    <a:pt x="226" y="604"/>
                  </a:cubicBezTo>
                  <a:cubicBezTo>
                    <a:pt x="226" y="622"/>
                    <a:pt x="215" y="637"/>
                    <a:pt x="199" y="644"/>
                  </a:cubicBezTo>
                  <a:cubicBezTo>
                    <a:pt x="199" y="1266"/>
                    <a:pt x="199" y="1266"/>
                    <a:pt x="199" y="1266"/>
                  </a:cubicBezTo>
                  <a:cubicBezTo>
                    <a:pt x="199" y="1288"/>
                    <a:pt x="216" y="1305"/>
                    <a:pt x="238" y="1305"/>
                  </a:cubicBezTo>
                  <a:cubicBezTo>
                    <a:pt x="369" y="1305"/>
                    <a:pt x="369" y="1305"/>
                    <a:pt x="369" y="1305"/>
                  </a:cubicBezTo>
                  <a:cubicBezTo>
                    <a:pt x="390" y="1305"/>
                    <a:pt x="408" y="1288"/>
                    <a:pt x="408" y="1266"/>
                  </a:cubicBezTo>
                  <a:cubicBezTo>
                    <a:pt x="408" y="644"/>
                    <a:pt x="408" y="644"/>
                    <a:pt x="408" y="644"/>
                  </a:cubicBezTo>
                  <a:cubicBezTo>
                    <a:pt x="392" y="637"/>
                    <a:pt x="381" y="622"/>
                    <a:pt x="381" y="604"/>
                  </a:cubicBezTo>
                  <a:cubicBezTo>
                    <a:pt x="381" y="603"/>
                    <a:pt x="381" y="601"/>
                    <a:pt x="382" y="599"/>
                  </a:cubicBezTo>
                  <a:cubicBezTo>
                    <a:pt x="385" y="612"/>
                    <a:pt x="395" y="623"/>
                    <a:pt x="408" y="628"/>
                  </a:cubicBezTo>
                  <a:cubicBezTo>
                    <a:pt x="412" y="630"/>
                    <a:pt x="418" y="631"/>
                    <a:pt x="423" y="631"/>
                  </a:cubicBezTo>
                  <a:cubicBezTo>
                    <a:pt x="447" y="631"/>
                    <a:pt x="466" y="612"/>
                    <a:pt x="466" y="588"/>
                  </a:cubicBezTo>
                  <a:cubicBezTo>
                    <a:pt x="466" y="566"/>
                    <a:pt x="448" y="547"/>
                    <a:pt x="425" y="546"/>
                  </a:cubicBezTo>
                  <a:cubicBezTo>
                    <a:pt x="425" y="546"/>
                    <a:pt x="425" y="546"/>
                    <a:pt x="425" y="546"/>
                  </a:cubicBezTo>
                  <a:lnTo>
                    <a:pt x="183" y="546"/>
                  </a:lnTo>
                  <a:close/>
                  <a:moveTo>
                    <a:pt x="1291" y="546"/>
                  </a:moveTo>
                  <a:cubicBezTo>
                    <a:pt x="1268" y="546"/>
                    <a:pt x="1249" y="565"/>
                    <a:pt x="1249" y="588"/>
                  </a:cubicBezTo>
                  <a:cubicBezTo>
                    <a:pt x="1249" y="612"/>
                    <a:pt x="1268" y="631"/>
                    <a:pt x="1291" y="631"/>
                  </a:cubicBezTo>
                  <a:cubicBezTo>
                    <a:pt x="1297" y="631"/>
                    <a:pt x="1302" y="630"/>
                    <a:pt x="1307" y="628"/>
                  </a:cubicBezTo>
                  <a:cubicBezTo>
                    <a:pt x="1320" y="623"/>
                    <a:pt x="1329" y="612"/>
                    <a:pt x="1333" y="599"/>
                  </a:cubicBezTo>
                  <a:cubicBezTo>
                    <a:pt x="1333" y="601"/>
                    <a:pt x="1334" y="603"/>
                    <a:pt x="1334" y="604"/>
                  </a:cubicBezTo>
                  <a:cubicBezTo>
                    <a:pt x="1334" y="622"/>
                    <a:pt x="1323" y="637"/>
                    <a:pt x="1307" y="644"/>
                  </a:cubicBezTo>
                  <a:cubicBezTo>
                    <a:pt x="1307" y="1266"/>
                    <a:pt x="1307" y="1266"/>
                    <a:pt x="1307" y="1266"/>
                  </a:cubicBezTo>
                  <a:cubicBezTo>
                    <a:pt x="1307" y="1288"/>
                    <a:pt x="1324" y="1305"/>
                    <a:pt x="1346" y="1305"/>
                  </a:cubicBezTo>
                  <a:cubicBezTo>
                    <a:pt x="1477" y="1305"/>
                    <a:pt x="1477" y="1305"/>
                    <a:pt x="1477" y="1305"/>
                  </a:cubicBezTo>
                  <a:cubicBezTo>
                    <a:pt x="1498" y="1305"/>
                    <a:pt x="1516" y="1288"/>
                    <a:pt x="1516" y="1266"/>
                  </a:cubicBezTo>
                  <a:cubicBezTo>
                    <a:pt x="1516" y="644"/>
                    <a:pt x="1516" y="644"/>
                    <a:pt x="1516" y="644"/>
                  </a:cubicBezTo>
                  <a:cubicBezTo>
                    <a:pt x="1500" y="637"/>
                    <a:pt x="1489" y="622"/>
                    <a:pt x="1489" y="604"/>
                  </a:cubicBezTo>
                  <a:cubicBezTo>
                    <a:pt x="1489" y="603"/>
                    <a:pt x="1489" y="601"/>
                    <a:pt x="1490" y="599"/>
                  </a:cubicBezTo>
                  <a:cubicBezTo>
                    <a:pt x="1493" y="612"/>
                    <a:pt x="1503" y="623"/>
                    <a:pt x="1516" y="628"/>
                  </a:cubicBezTo>
                  <a:cubicBezTo>
                    <a:pt x="1520" y="630"/>
                    <a:pt x="1526" y="631"/>
                    <a:pt x="1531" y="631"/>
                  </a:cubicBezTo>
                  <a:cubicBezTo>
                    <a:pt x="1555" y="631"/>
                    <a:pt x="1574" y="612"/>
                    <a:pt x="1574" y="588"/>
                  </a:cubicBezTo>
                  <a:cubicBezTo>
                    <a:pt x="1574" y="566"/>
                    <a:pt x="1556" y="547"/>
                    <a:pt x="1533" y="546"/>
                  </a:cubicBezTo>
                  <a:cubicBezTo>
                    <a:pt x="1533" y="546"/>
                    <a:pt x="1533" y="546"/>
                    <a:pt x="1533" y="546"/>
                  </a:cubicBezTo>
                  <a:lnTo>
                    <a:pt x="1291" y="546"/>
                  </a:lnTo>
                  <a:close/>
                  <a:moveTo>
                    <a:pt x="553" y="546"/>
                  </a:moveTo>
                  <a:cubicBezTo>
                    <a:pt x="529" y="546"/>
                    <a:pt x="510" y="565"/>
                    <a:pt x="510" y="588"/>
                  </a:cubicBezTo>
                  <a:cubicBezTo>
                    <a:pt x="510" y="612"/>
                    <a:pt x="529" y="631"/>
                    <a:pt x="553" y="631"/>
                  </a:cubicBezTo>
                  <a:cubicBezTo>
                    <a:pt x="558" y="631"/>
                    <a:pt x="563" y="630"/>
                    <a:pt x="568" y="628"/>
                  </a:cubicBezTo>
                  <a:cubicBezTo>
                    <a:pt x="581" y="623"/>
                    <a:pt x="591" y="612"/>
                    <a:pt x="594" y="599"/>
                  </a:cubicBezTo>
                  <a:cubicBezTo>
                    <a:pt x="595" y="601"/>
                    <a:pt x="595" y="603"/>
                    <a:pt x="595" y="604"/>
                  </a:cubicBezTo>
                  <a:cubicBezTo>
                    <a:pt x="595" y="622"/>
                    <a:pt x="584" y="637"/>
                    <a:pt x="568" y="644"/>
                  </a:cubicBezTo>
                  <a:cubicBezTo>
                    <a:pt x="568" y="1266"/>
                    <a:pt x="568" y="1266"/>
                    <a:pt x="568" y="1266"/>
                  </a:cubicBezTo>
                  <a:cubicBezTo>
                    <a:pt x="568" y="1288"/>
                    <a:pt x="586" y="1305"/>
                    <a:pt x="607" y="1305"/>
                  </a:cubicBezTo>
                  <a:cubicBezTo>
                    <a:pt x="738" y="1305"/>
                    <a:pt x="738" y="1305"/>
                    <a:pt x="738" y="1305"/>
                  </a:cubicBezTo>
                  <a:cubicBezTo>
                    <a:pt x="759" y="1305"/>
                    <a:pt x="777" y="1288"/>
                    <a:pt x="777" y="1266"/>
                  </a:cubicBezTo>
                  <a:cubicBezTo>
                    <a:pt x="777" y="644"/>
                    <a:pt x="777" y="644"/>
                    <a:pt x="777" y="644"/>
                  </a:cubicBezTo>
                  <a:cubicBezTo>
                    <a:pt x="761" y="637"/>
                    <a:pt x="750" y="622"/>
                    <a:pt x="750" y="604"/>
                  </a:cubicBezTo>
                  <a:cubicBezTo>
                    <a:pt x="750" y="603"/>
                    <a:pt x="750" y="601"/>
                    <a:pt x="751" y="599"/>
                  </a:cubicBezTo>
                  <a:cubicBezTo>
                    <a:pt x="754" y="612"/>
                    <a:pt x="764" y="623"/>
                    <a:pt x="777" y="628"/>
                  </a:cubicBezTo>
                  <a:cubicBezTo>
                    <a:pt x="782" y="630"/>
                    <a:pt x="787" y="631"/>
                    <a:pt x="793" y="631"/>
                  </a:cubicBezTo>
                  <a:cubicBezTo>
                    <a:pt x="816" y="631"/>
                    <a:pt x="835" y="612"/>
                    <a:pt x="835" y="588"/>
                  </a:cubicBezTo>
                  <a:cubicBezTo>
                    <a:pt x="835" y="566"/>
                    <a:pt x="817" y="547"/>
                    <a:pt x="794" y="546"/>
                  </a:cubicBezTo>
                  <a:cubicBezTo>
                    <a:pt x="794" y="546"/>
                    <a:pt x="794" y="546"/>
                    <a:pt x="794" y="546"/>
                  </a:cubicBezTo>
                  <a:lnTo>
                    <a:pt x="553" y="546"/>
                  </a:lnTo>
                  <a:close/>
                  <a:moveTo>
                    <a:pt x="922" y="546"/>
                  </a:moveTo>
                  <a:cubicBezTo>
                    <a:pt x="898" y="546"/>
                    <a:pt x="879" y="565"/>
                    <a:pt x="879" y="588"/>
                  </a:cubicBezTo>
                  <a:cubicBezTo>
                    <a:pt x="879" y="612"/>
                    <a:pt x="898" y="631"/>
                    <a:pt x="922" y="631"/>
                  </a:cubicBezTo>
                  <a:cubicBezTo>
                    <a:pt x="927" y="631"/>
                    <a:pt x="933" y="630"/>
                    <a:pt x="938" y="628"/>
                  </a:cubicBezTo>
                  <a:cubicBezTo>
                    <a:pt x="950" y="623"/>
                    <a:pt x="960" y="612"/>
                    <a:pt x="963" y="599"/>
                  </a:cubicBezTo>
                  <a:cubicBezTo>
                    <a:pt x="964" y="601"/>
                    <a:pt x="965" y="603"/>
                    <a:pt x="965" y="604"/>
                  </a:cubicBezTo>
                  <a:cubicBezTo>
                    <a:pt x="965" y="622"/>
                    <a:pt x="953" y="637"/>
                    <a:pt x="938" y="644"/>
                  </a:cubicBezTo>
                  <a:cubicBezTo>
                    <a:pt x="938" y="1266"/>
                    <a:pt x="938" y="1266"/>
                    <a:pt x="938" y="1266"/>
                  </a:cubicBezTo>
                  <a:cubicBezTo>
                    <a:pt x="938" y="1288"/>
                    <a:pt x="955" y="1305"/>
                    <a:pt x="976" y="1305"/>
                  </a:cubicBezTo>
                  <a:cubicBezTo>
                    <a:pt x="1108" y="1305"/>
                    <a:pt x="1108" y="1305"/>
                    <a:pt x="1108" y="1305"/>
                  </a:cubicBezTo>
                  <a:cubicBezTo>
                    <a:pt x="1129" y="1305"/>
                    <a:pt x="1146" y="1288"/>
                    <a:pt x="1146" y="1266"/>
                  </a:cubicBezTo>
                  <a:cubicBezTo>
                    <a:pt x="1146" y="644"/>
                    <a:pt x="1146" y="644"/>
                    <a:pt x="1146" y="644"/>
                  </a:cubicBezTo>
                  <a:cubicBezTo>
                    <a:pt x="1130" y="637"/>
                    <a:pt x="1119" y="622"/>
                    <a:pt x="1119" y="604"/>
                  </a:cubicBezTo>
                  <a:cubicBezTo>
                    <a:pt x="1119" y="603"/>
                    <a:pt x="1120" y="601"/>
                    <a:pt x="1120" y="599"/>
                  </a:cubicBezTo>
                  <a:cubicBezTo>
                    <a:pt x="1124" y="612"/>
                    <a:pt x="1133" y="623"/>
                    <a:pt x="1146" y="628"/>
                  </a:cubicBezTo>
                  <a:cubicBezTo>
                    <a:pt x="1151" y="630"/>
                    <a:pt x="1156" y="631"/>
                    <a:pt x="1162" y="631"/>
                  </a:cubicBezTo>
                  <a:cubicBezTo>
                    <a:pt x="1186" y="631"/>
                    <a:pt x="1205" y="612"/>
                    <a:pt x="1205" y="588"/>
                  </a:cubicBezTo>
                  <a:cubicBezTo>
                    <a:pt x="1205" y="566"/>
                    <a:pt x="1187" y="547"/>
                    <a:pt x="1164" y="546"/>
                  </a:cubicBezTo>
                  <a:cubicBezTo>
                    <a:pt x="1164" y="546"/>
                    <a:pt x="1164" y="546"/>
                    <a:pt x="1164" y="546"/>
                  </a:cubicBezTo>
                  <a:lnTo>
                    <a:pt x="922" y="5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Media 1"/>
          <p:cNvGrpSpPr/>
          <p:nvPr/>
        </p:nvGrpSpPr>
        <p:grpSpPr>
          <a:xfrm>
            <a:off x="5534722" y="2065801"/>
            <a:ext cx="1518178" cy="1518178"/>
            <a:chOff x="2802467" y="4776587"/>
            <a:chExt cx="1518178" cy="1518178"/>
          </a:xfrm>
        </p:grpSpPr>
        <p:sp>
          <p:nvSpPr>
            <p:cNvPr id="99" name="Oval 98"/>
            <p:cNvSpPr/>
            <p:nvPr/>
          </p:nvSpPr>
          <p:spPr>
            <a:xfrm>
              <a:off x="2802467" y="4776587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15949" y="5714075"/>
              <a:ext cx="691215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Media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142801" y="5080001"/>
              <a:ext cx="855406" cy="515586"/>
              <a:chOff x="4125913" y="5024438"/>
              <a:chExt cx="463550" cy="279400"/>
            </a:xfrm>
            <a:solidFill>
              <a:schemeClr val="bg1"/>
            </a:solidFill>
          </p:grpSpPr>
          <p:sp>
            <p:nvSpPr>
              <p:cNvPr id="102" name="Freeform 428"/>
              <p:cNvSpPr>
                <a:spLocks noEditPoints="1"/>
              </p:cNvSpPr>
              <p:nvPr/>
            </p:nvSpPr>
            <p:spPr bwMode="auto">
              <a:xfrm>
                <a:off x="4125913" y="5049838"/>
                <a:ext cx="371475" cy="254000"/>
              </a:xfrm>
              <a:custGeom>
                <a:avLst/>
                <a:gdLst>
                  <a:gd name="T0" fmla="*/ 203 w 468"/>
                  <a:gd name="T1" fmla="*/ 279 h 318"/>
                  <a:gd name="T2" fmla="*/ 197 w 468"/>
                  <a:gd name="T3" fmla="*/ 261 h 318"/>
                  <a:gd name="T4" fmla="*/ 302 w 468"/>
                  <a:gd name="T5" fmla="*/ 257 h 318"/>
                  <a:gd name="T6" fmla="*/ 295 w 468"/>
                  <a:gd name="T7" fmla="*/ 267 h 318"/>
                  <a:gd name="T8" fmla="*/ 291 w 468"/>
                  <a:gd name="T9" fmla="*/ 291 h 318"/>
                  <a:gd name="T10" fmla="*/ 289 w 468"/>
                  <a:gd name="T11" fmla="*/ 292 h 318"/>
                  <a:gd name="T12" fmla="*/ 205 w 468"/>
                  <a:gd name="T13" fmla="*/ 292 h 318"/>
                  <a:gd name="T14" fmla="*/ 389 w 468"/>
                  <a:gd name="T15" fmla="*/ 213 h 318"/>
                  <a:gd name="T16" fmla="*/ 359 w 468"/>
                  <a:gd name="T17" fmla="*/ 154 h 318"/>
                  <a:gd name="T18" fmla="*/ 347 w 468"/>
                  <a:gd name="T19" fmla="*/ 88 h 318"/>
                  <a:gd name="T20" fmla="*/ 350 w 468"/>
                  <a:gd name="T21" fmla="*/ 49 h 318"/>
                  <a:gd name="T22" fmla="*/ 361 w 468"/>
                  <a:gd name="T23" fmla="*/ 24 h 318"/>
                  <a:gd name="T24" fmla="*/ 371 w 468"/>
                  <a:gd name="T25" fmla="*/ 20 h 318"/>
                  <a:gd name="T26" fmla="*/ 396 w 468"/>
                  <a:gd name="T27" fmla="*/ 35 h 318"/>
                  <a:gd name="T28" fmla="*/ 417 w 468"/>
                  <a:gd name="T29" fmla="*/ 62 h 318"/>
                  <a:gd name="T30" fmla="*/ 442 w 468"/>
                  <a:gd name="T31" fmla="*/ 125 h 318"/>
                  <a:gd name="T32" fmla="*/ 448 w 468"/>
                  <a:gd name="T33" fmla="*/ 189 h 318"/>
                  <a:gd name="T34" fmla="*/ 442 w 468"/>
                  <a:gd name="T35" fmla="*/ 217 h 318"/>
                  <a:gd name="T36" fmla="*/ 428 w 468"/>
                  <a:gd name="T37" fmla="*/ 237 h 318"/>
                  <a:gd name="T38" fmla="*/ 417 w 468"/>
                  <a:gd name="T39" fmla="*/ 235 h 318"/>
                  <a:gd name="T40" fmla="*/ 389 w 468"/>
                  <a:gd name="T41" fmla="*/ 213 h 318"/>
                  <a:gd name="T42" fmla="*/ 354 w 468"/>
                  <a:gd name="T43" fmla="*/ 5 h 318"/>
                  <a:gd name="T44" fmla="*/ 45 w 468"/>
                  <a:gd name="T45" fmla="*/ 182 h 318"/>
                  <a:gd name="T46" fmla="*/ 30 w 468"/>
                  <a:gd name="T47" fmla="*/ 176 h 318"/>
                  <a:gd name="T48" fmla="*/ 15 w 468"/>
                  <a:gd name="T49" fmla="*/ 182 h 318"/>
                  <a:gd name="T50" fmla="*/ 4 w 468"/>
                  <a:gd name="T51" fmla="*/ 191 h 318"/>
                  <a:gd name="T52" fmla="*/ 0 w 468"/>
                  <a:gd name="T53" fmla="*/ 206 h 318"/>
                  <a:gd name="T54" fmla="*/ 10 w 468"/>
                  <a:gd name="T55" fmla="*/ 252 h 318"/>
                  <a:gd name="T56" fmla="*/ 19 w 468"/>
                  <a:gd name="T57" fmla="*/ 267 h 318"/>
                  <a:gd name="T58" fmla="*/ 35 w 468"/>
                  <a:gd name="T59" fmla="*/ 279 h 318"/>
                  <a:gd name="T60" fmla="*/ 57 w 468"/>
                  <a:gd name="T61" fmla="*/ 274 h 318"/>
                  <a:gd name="T62" fmla="*/ 65 w 468"/>
                  <a:gd name="T63" fmla="*/ 268 h 318"/>
                  <a:gd name="T64" fmla="*/ 69 w 468"/>
                  <a:gd name="T65" fmla="*/ 259 h 318"/>
                  <a:gd name="T66" fmla="*/ 146 w 468"/>
                  <a:gd name="T67" fmla="*/ 276 h 318"/>
                  <a:gd name="T68" fmla="*/ 177 w 468"/>
                  <a:gd name="T69" fmla="*/ 278 h 318"/>
                  <a:gd name="T70" fmla="*/ 179 w 468"/>
                  <a:gd name="T71" fmla="*/ 291 h 318"/>
                  <a:gd name="T72" fmla="*/ 186 w 468"/>
                  <a:gd name="T73" fmla="*/ 311 h 318"/>
                  <a:gd name="T74" fmla="*/ 207 w 468"/>
                  <a:gd name="T75" fmla="*/ 318 h 318"/>
                  <a:gd name="T76" fmla="*/ 295 w 468"/>
                  <a:gd name="T77" fmla="*/ 318 h 318"/>
                  <a:gd name="T78" fmla="*/ 315 w 468"/>
                  <a:gd name="T79" fmla="*/ 302 h 318"/>
                  <a:gd name="T80" fmla="*/ 317 w 468"/>
                  <a:gd name="T81" fmla="*/ 279 h 318"/>
                  <a:gd name="T82" fmla="*/ 319 w 468"/>
                  <a:gd name="T83" fmla="*/ 276 h 318"/>
                  <a:gd name="T84" fmla="*/ 424 w 468"/>
                  <a:gd name="T85" fmla="*/ 257 h 318"/>
                  <a:gd name="T86" fmla="*/ 437 w 468"/>
                  <a:gd name="T87" fmla="*/ 254 h 318"/>
                  <a:gd name="T88" fmla="*/ 453 w 468"/>
                  <a:gd name="T89" fmla="*/ 241 h 318"/>
                  <a:gd name="T90" fmla="*/ 464 w 468"/>
                  <a:gd name="T91" fmla="*/ 213 h 318"/>
                  <a:gd name="T92" fmla="*/ 468 w 468"/>
                  <a:gd name="T93" fmla="*/ 169 h 318"/>
                  <a:gd name="T94" fmla="*/ 455 w 468"/>
                  <a:gd name="T95" fmla="*/ 97 h 318"/>
                  <a:gd name="T96" fmla="*/ 420 w 468"/>
                  <a:gd name="T97" fmla="*/ 33 h 318"/>
                  <a:gd name="T98" fmla="*/ 396 w 468"/>
                  <a:gd name="T99" fmla="*/ 9 h 318"/>
                  <a:gd name="T100" fmla="*/ 371 w 468"/>
                  <a:gd name="T101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8" h="318">
                    <a:moveTo>
                      <a:pt x="203" y="291"/>
                    </a:moveTo>
                    <a:lnTo>
                      <a:pt x="203" y="279"/>
                    </a:lnTo>
                    <a:lnTo>
                      <a:pt x="203" y="279"/>
                    </a:lnTo>
                    <a:lnTo>
                      <a:pt x="203" y="272"/>
                    </a:lnTo>
                    <a:lnTo>
                      <a:pt x="201" y="267"/>
                    </a:lnTo>
                    <a:lnTo>
                      <a:pt x="197" y="261"/>
                    </a:lnTo>
                    <a:lnTo>
                      <a:pt x="192" y="257"/>
                    </a:lnTo>
                    <a:lnTo>
                      <a:pt x="192" y="257"/>
                    </a:lnTo>
                    <a:lnTo>
                      <a:pt x="302" y="257"/>
                    </a:lnTo>
                    <a:lnTo>
                      <a:pt x="302" y="257"/>
                    </a:lnTo>
                    <a:lnTo>
                      <a:pt x="299" y="261"/>
                    </a:lnTo>
                    <a:lnTo>
                      <a:pt x="295" y="267"/>
                    </a:lnTo>
                    <a:lnTo>
                      <a:pt x="293" y="272"/>
                    </a:lnTo>
                    <a:lnTo>
                      <a:pt x="291" y="279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2"/>
                    </a:lnTo>
                    <a:lnTo>
                      <a:pt x="289" y="292"/>
                    </a:lnTo>
                    <a:lnTo>
                      <a:pt x="207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3" y="291"/>
                    </a:lnTo>
                    <a:close/>
                    <a:moveTo>
                      <a:pt x="389" y="213"/>
                    </a:moveTo>
                    <a:lnTo>
                      <a:pt x="389" y="213"/>
                    </a:lnTo>
                    <a:lnTo>
                      <a:pt x="378" y="195"/>
                    </a:lnTo>
                    <a:lnTo>
                      <a:pt x="367" y="176"/>
                    </a:lnTo>
                    <a:lnTo>
                      <a:pt x="359" y="154"/>
                    </a:lnTo>
                    <a:lnTo>
                      <a:pt x="352" y="132"/>
                    </a:lnTo>
                    <a:lnTo>
                      <a:pt x="348" y="110"/>
                    </a:lnTo>
                    <a:lnTo>
                      <a:pt x="347" y="88"/>
                    </a:lnTo>
                    <a:lnTo>
                      <a:pt x="347" y="68"/>
                    </a:lnTo>
                    <a:lnTo>
                      <a:pt x="350" y="49"/>
                    </a:lnTo>
                    <a:lnTo>
                      <a:pt x="350" y="49"/>
                    </a:lnTo>
                    <a:lnTo>
                      <a:pt x="352" y="42"/>
                    </a:lnTo>
                    <a:lnTo>
                      <a:pt x="356" y="33"/>
                    </a:lnTo>
                    <a:lnTo>
                      <a:pt x="361" y="24"/>
                    </a:lnTo>
                    <a:lnTo>
                      <a:pt x="367" y="22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8" y="22"/>
                    </a:lnTo>
                    <a:lnTo>
                      <a:pt x="387" y="27"/>
                    </a:lnTo>
                    <a:lnTo>
                      <a:pt x="396" y="35"/>
                    </a:lnTo>
                    <a:lnTo>
                      <a:pt x="405" y="46"/>
                    </a:lnTo>
                    <a:lnTo>
                      <a:pt x="405" y="46"/>
                    </a:lnTo>
                    <a:lnTo>
                      <a:pt x="417" y="62"/>
                    </a:lnTo>
                    <a:lnTo>
                      <a:pt x="428" y="82"/>
                    </a:lnTo>
                    <a:lnTo>
                      <a:pt x="435" y="103"/>
                    </a:lnTo>
                    <a:lnTo>
                      <a:pt x="442" y="125"/>
                    </a:lnTo>
                    <a:lnTo>
                      <a:pt x="446" y="147"/>
                    </a:lnTo>
                    <a:lnTo>
                      <a:pt x="448" y="169"/>
                    </a:lnTo>
                    <a:lnTo>
                      <a:pt x="448" y="189"/>
                    </a:lnTo>
                    <a:lnTo>
                      <a:pt x="444" y="210"/>
                    </a:lnTo>
                    <a:lnTo>
                      <a:pt x="444" y="210"/>
                    </a:lnTo>
                    <a:lnTo>
                      <a:pt x="442" y="217"/>
                    </a:lnTo>
                    <a:lnTo>
                      <a:pt x="439" y="226"/>
                    </a:lnTo>
                    <a:lnTo>
                      <a:pt x="431" y="233"/>
                    </a:lnTo>
                    <a:lnTo>
                      <a:pt x="428" y="237"/>
                    </a:lnTo>
                    <a:lnTo>
                      <a:pt x="424" y="237"/>
                    </a:lnTo>
                    <a:lnTo>
                      <a:pt x="424" y="237"/>
                    </a:lnTo>
                    <a:lnTo>
                      <a:pt x="417" y="235"/>
                    </a:lnTo>
                    <a:lnTo>
                      <a:pt x="407" y="232"/>
                    </a:lnTo>
                    <a:lnTo>
                      <a:pt x="398" y="222"/>
                    </a:lnTo>
                    <a:lnTo>
                      <a:pt x="389" y="213"/>
                    </a:lnTo>
                    <a:close/>
                    <a:moveTo>
                      <a:pt x="354" y="5"/>
                    </a:moveTo>
                    <a:lnTo>
                      <a:pt x="354" y="5"/>
                    </a:lnTo>
                    <a:lnTo>
                      <a:pt x="354" y="5"/>
                    </a:lnTo>
                    <a:lnTo>
                      <a:pt x="50" y="186"/>
                    </a:lnTo>
                    <a:lnTo>
                      <a:pt x="50" y="186"/>
                    </a:lnTo>
                    <a:lnTo>
                      <a:pt x="45" y="182"/>
                    </a:lnTo>
                    <a:lnTo>
                      <a:pt x="39" y="178"/>
                    </a:lnTo>
                    <a:lnTo>
                      <a:pt x="34" y="176"/>
                    </a:lnTo>
                    <a:lnTo>
                      <a:pt x="30" y="176"/>
                    </a:lnTo>
                    <a:lnTo>
                      <a:pt x="30" y="176"/>
                    </a:lnTo>
                    <a:lnTo>
                      <a:pt x="15" y="182"/>
                    </a:lnTo>
                    <a:lnTo>
                      <a:pt x="15" y="182"/>
                    </a:lnTo>
                    <a:lnTo>
                      <a:pt x="10" y="184"/>
                    </a:lnTo>
                    <a:lnTo>
                      <a:pt x="8" y="187"/>
                    </a:lnTo>
                    <a:lnTo>
                      <a:pt x="4" y="19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0" y="206"/>
                    </a:lnTo>
                    <a:lnTo>
                      <a:pt x="0" y="215"/>
                    </a:lnTo>
                    <a:lnTo>
                      <a:pt x="4" y="233"/>
                    </a:lnTo>
                    <a:lnTo>
                      <a:pt x="10" y="252"/>
                    </a:lnTo>
                    <a:lnTo>
                      <a:pt x="13" y="259"/>
                    </a:lnTo>
                    <a:lnTo>
                      <a:pt x="19" y="267"/>
                    </a:lnTo>
                    <a:lnTo>
                      <a:pt x="19" y="267"/>
                    </a:lnTo>
                    <a:lnTo>
                      <a:pt x="24" y="274"/>
                    </a:lnTo>
                    <a:lnTo>
                      <a:pt x="30" y="278"/>
                    </a:lnTo>
                    <a:lnTo>
                      <a:pt x="35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57" y="274"/>
                    </a:lnTo>
                    <a:lnTo>
                      <a:pt x="57" y="274"/>
                    </a:lnTo>
                    <a:lnTo>
                      <a:pt x="61" y="272"/>
                    </a:lnTo>
                    <a:lnTo>
                      <a:pt x="65" y="268"/>
                    </a:lnTo>
                    <a:lnTo>
                      <a:pt x="67" y="265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69" y="257"/>
                    </a:lnTo>
                    <a:lnTo>
                      <a:pt x="146" y="257"/>
                    </a:lnTo>
                    <a:lnTo>
                      <a:pt x="146" y="276"/>
                    </a:lnTo>
                    <a:lnTo>
                      <a:pt x="175" y="276"/>
                    </a:lnTo>
                    <a:lnTo>
                      <a:pt x="175" y="276"/>
                    </a:lnTo>
                    <a:lnTo>
                      <a:pt x="177" y="278"/>
                    </a:lnTo>
                    <a:lnTo>
                      <a:pt x="179" y="279"/>
                    </a:lnTo>
                    <a:lnTo>
                      <a:pt x="179" y="291"/>
                    </a:lnTo>
                    <a:lnTo>
                      <a:pt x="179" y="291"/>
                    </a:lnTo>
                    <a:lnTo>
                      <a:pt x="179" y="296"/>
                    </a:lnTo>
                    <a:lnTo>
                      <a:pt x="181" y="302"/>
                    </a:lnTo>
                    <a:lnTo>
                      <a:pt x="186" y="311"/>
                    </a:lnTo>
                    <a:lnTo>
                      <a:pt x="196" y="316"/>
                    </a:lnTo>
                    <a:lnTo>
                      <a:pt x="201" y="318"/>
                    </a:lnTo>
                    <a:lnTo>
                      <a:pt x="207" y="318"/>
                    </a:lnTo>
                    <a:lnTo>
                      <a:pt x="289" y="318"/>
                    </a:lnTo>
                    <a:lnTo>
                      <a:pt x="289" y="318"/>
                    </a:lnTo>
                    <a:lnTo>
                      <a:pt x="295" y="318"/>
                    </a:lnTo>
                    <a:lnTo>
                      <a:pt x="301" y="316"/>
                    </a:lnTo>
                    <a:lnTo>
                      <a:pt x="308" y="311"/>
                    </a:lnTo>
                    <a:lnTo>
                      <a:pt x="315" y="302"/>
                    </a:lnTo>
                    <a:lnTo>
                      <a:pt x="315" y="296"/>
                    </a:lnTo>
                    <a:lnTo>
                      <a:pt x="317" y="291"/>
                    </a:lnTo>
                    <a:lnTo>
                      <a:pt x="317" y="279"/>
                    </a:lnTo>
                    <a:lnTo>
                      <a:pt x="317" y="279"/>
                    </a:lnTo>
                    <a:lnTo>
                      <a:pt x="317" y="278"/>
                    </a:lnTo>
                    <a:lnTo>
                      <a:pt x="319" y="276"/>
                    </a:lnTo>
                    <a:lnTo>
                      <a:pt x="350" y="276"/>
                    </a:lnTo>
                    <a:lnTo>
                      <a:pt x="350" y="257"/>
                    </a:lnTo>
                    <a:lnTo>
                      <a:pt x="424" y="257"/>
                    </a:lnTo>
                    <a:lnTo>
                      <a:pt x="424" y="257"/>
                    </a:lnTo>
                    <a:lnTo>
                      <a:pt x="429" y="257"/>
                    </a:lnTo>
                    <a:lnTo>
                      <a:pt x="437" y="254"/>
                    </a:lnTo>
                    <a:lnTo>
                      <a:pt x="442" y="252"/>
                    </a:lnTo>
                    <a:lnTo>
                      <a:pt x="448" y="246"/>
                    </a:lnTo>
                    <a:lnTo>
                      <a:pt x="453" y="241"/>
                    </a:lnTo>
                    <a:lnTo>
                      <a:pt x="457" y="233"/>
                    </a:lnTo>
                    <a:lnTo>
                      <a:pt x="461" y="224"/>
                    </a:lnTo>
                    <a:lnTo>
                      <a:pt x="464" y="213"/>
                    </a:lnTo>
                    <a:lnTo>
                      <a:pt x="464" y="213"/>
                    </a:lnTo>
                    <a:lnTo>
                      <a:pt x="468" y="193"/>
                    </a:lnTo>
                    <a:lnTo>
                      <a:pt x="468" y="169"/>
                    </a:lnTo>
                    <a:lnTo>
                      <a:pt x="466" y="145"/>
                    </a:lnTo>
                    <a:lnTo>
                      <a:pt x="461" y="121"/>
                    </a:lnTo>
                    <a:lnTo>
                      <a:pt x="455" y="97"/>
                    </a:lnTo>
                    <a:lnTo>
                      <a:pt x="446" y="73"/>
                    </a:lnTo>
                    <a:lnTo>
                      <a:pt x="435" y="51"/>
                    </a:lnTo>
                    <a:lnTo>
                      <a:pt x="420" y="33"/>
                    </a:lnTo>
                    <a:lnTo>
                      <a:pt x="420" y="33"/>
                    </a:lnTo>
                    <a:lnTo>
                      <a:pt x="407" y="18"/>
                    </a:lnTo>
                    <a:lnTo>
                      <a:pt x="396" y="9"/>
                    </a:lnTo>
                    <a:lnTo>
                      <a:pt x="383" y="1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61" y="1"/>
                    </a:lnTo>
                    <a:lnTo>
                      <a:pt x="35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432"/>
              <p:cNvSpPr>
                <a:spLocks/>
              </p:cNvSpPr>
              <p:nvPr/>
            </p:nvSpPr>
            <p:spPr bwMode="auto">
              <a:xfrm>
                <a:off x="4505325" y="5099050"/>
                <a:ext cx="84138" cy="38100"/>
              </a:xfrm>
              <a:custGeom>
                <a:avLst/>
                <a:gdLst>
                  <a:gd name="T0" fmla="*/ 0 w 107"/>
                  <a:gd name="T1" fmla="*/ 28 h 48"/>
                  <a:gd name="T2" fmla="*/ 6 w 107"/>
                  <a:gd name="T3" fmla="*/ 48 h 48"/>
                  <a:gd name="T4" fmla="*/ 107 w 107"/>
                  <a:gd name="T5" fmla="*/ 21 h 48"/>
                  <a:gd name="T6" fmla="*/ 102 w 107"/>
                  <a:gd name="T7" fmla="*/ 0 h 48"/>
                  <a:gd name="T8" fmla="*/ 0 w 107"/>
                  <a:gd name="T9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8">
                    <a:moveTo>
                      <a:pt x="0" y="28"/>
                    </a:moveTo>
                    <a:lnTo>
                      <a:pt x="6" y="48"/>
                    </a:lnTo>
                    <a:lnTo>
                      <a:pt x="107" y="21"/>
                    </a:lnTo>
                    <a:lnTo>
                      <a:pt x="102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433"/>
              <p:cNvSpPr>
                <a:spLocks/>
              </p:cNvSpPr>
              <p:nvPr/>
            </p:nvSpPr>
            <p:spPr bwMode="auto">
              <a:xfrm>
                <a:off x="4471988" y="5024438"/>
                <a:ext cx="69850" cy="49213"/>
              </a:xfrm>
              <a:custGeom>
                <a:avLst/>
                <a:gdLst>
                  <a:gd name="T0" fmla="*/ 0 w 86"/>
                  <a:gd name="T1" fmla="*/ 45 h 63"/>
                  <a:gd name="T2" fmla="*/ 9 w 86"/>
                  <a:gd name="T3" fmla="*/ 63 h 63"/>
                  <a:gd name="T4" fmla="*/ 86 w 86"/>
                  <a:gd name="T5" fmla="*/ 17 h 63"/>
                  <a:gd name="T6" fmla="*/ 75 w 86"/>
                  <a:gd name="T7" fmla="*/ 0 h 63"/>
                  <a:gd name="T8" fmla="*/ 0 w 86"/>
                  <a:gd name="T9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3">
                    <a:moveTo>
                      <a:pt x="0" y="45"/>
                    </a:moveTo>
                    <a:lnTo>
                      <a:pt x="9" y="63"/>
                    </a:lnTo>
                    <a:lnTo>
                      <a:pt x="86" y="17"/>
                    </a:lnTo>
                    <a:lnTo>
                      <a:pt x="75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434"/>
              <p:cNvSpPr>
                <a:spLocks noChangeArrowheads="1"/>
              </p:cNvSpPr>
              <p:nvPr/>
            </p:nvSpPr>
            <p:spPr bwMode="auto">
              <a:xfrm>
                <a:off x="4514850" y="5200650"/>
                <a:ext cx="650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9" name="Experts 1"/>
          <p:cNvGrpSpPr/>
          <p:nvPr/>
        </p:nvGrpSpPr>
        <p:grpSpPr>
          <a:xfrm>
            <a:off x="7247543" y="2065801"/>
            <a:ext cx="1518178" cy="1518178"/>
            <a:chOff x="2105555" y="2755763"/>
            <a:chExt cx="1518178" cy="1518178"/>
          </a:xfrm>
        </p:grpSpPr>
        <p:sp>
          <p:nvSpPr>
            <p:cNvPr id="120" name="Oval 119"/>
            <p:cNvSpPr/>
            <p:nvPr/>
          </p:nvSpPr>
          <p:spPr>
            <a:xfrm>
              <a:off x="2105555" y="2755763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80826" y="3667259"/>
              <a:ext cx="93006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Relevant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Experts</a:t>
              </a:r>
            </a:p>
          </p:txBody>
        </p:sp>
        <p:sp>
          <p:nvSpPr>
            <p:cNvPr id="122" name="Freeform 5"/>
            <p:cNvSpPr>
              <a:spLocks noEditPoints="1"/>
            </p:cNvSpPr>
            <p:nvPr/>
          </p:nvSpPr>
          <p:spPr bwMode="auto">
            <a:xfrm>
              <a:off x="2486715" y="3051649"/>
              <a:ext cx="700986" cy="482288"/>
            </a:xfrm>
            <a:custGeom>
              <a:avLst/>
              <a:gdLst>
                <a:gd name="T0" fmla="*/ 177 w 360"/>
                <a:gd name="T1" fmla="*/ 0 h 247"/>
                <a:gd name="T2" fmla="*/ 168 w 360"/>
                <a:gd name="T3" fmla="*/ 2 h 247"/>
                <a:gd name="T4" fmla="*/ 9 w 360"/>
                <a:gd name="T5" fmla="*/ 72 h 247"/>
                <a:gd name="T6" fmla="*/ 0 w 360"/>
                <a:gd name="T7" fmla="*/ 76 h 247"/>
                <a:gd name="T8" fmla="*/ 9 w 360"/>
                <a:gd name="T9" fmla="*/ 80 h 247"/>
                <a:gd name="T10" fmla="*/ 168 w 360"/>
                <a:gd name="T11" fmla="*/ 151 h 247"/>
                <a:gd name="T12" fmla="*/ 186 w 360"/>
                <a:gd name="T13" fmla="*/ 151 h 247"/>
                <a:gd name="T14" fmla="*/ 342 w 360"/>
                <a:gd name="T15" fmla="*/ 82 h 247"/>
                <a:gd name="T16" fmla="*/ 342 w 360"/>
                <a:gd name="T17" fmla="*/ 197 h 247"/>
                <a:gd name="T18" fmla="*/ 336 w 360"/>
                <a:gd name="T19" fmla="*/ 207 h 247"/>
                <a:gd name="T20" fmla="*/ 342 w 360"/>
                <a:gd name="T21" fmla="*/ 218 h 247"/>
                <a:gd name="T22" fmla="*/ 337 w 360"/>
                <a:gd name="T23" fmla="*/ 238 h 247"/>
                <a:gd name="T24" fmla="*/ 358 w 360"/>
                <a:gd name="T25" fmla="*/ 238 h 247"/>
                <a:gd name="T26" fmla="*/ 354 w 360"/>
                <a:gd name="T27" fmla="*/ 218 h 247"/>
                <a:gd name="T28" fmla="*/ 360 w 360"/>
                <a:gd name="T29" fmla="*/ 207 h 247"/>
                <a:gd name="T30" fmla="*/ 354 w 360"/>
                <a:gd name="T31" fmla="*/ 197 h 247"/>
                <a:gd name="T32" fmla="*/ 354 w 360"/>
                <a:gd name="T33" fmla="*/ 76 h 247"/>
                <a:gd name="T34" fmla="*/ 354 w 360"/>
                <a:gd name="T35" fmla="*/ 76 h 247"/>
                <a:gd name="T36" fmla="*/ 354 w 360"/>
                <a:gd name="T37" fmla="*/ 76 h 247"/>
                <a:gd name="T38" fmla="*/ 345 w 360"/>
                <a:gd name="T39" fmla="*/ 72 h 247"/>
                <a:gd name="T40" fmla="*/ 186 w 360"/>
                <a:gd name="T41" fmla="*/ 2 h 247"/>
                <a:gd name="T42" fmla="*/ 177 w 360"/>
                <a:gd name="T43" fmla="*/ 0 h 247"/>
                <a:gd name="T44" fmla="*/ 70 w 360"/>
                <a:gd name="T45" fmla="*/ 120 h 247"/>
                <a:gd name="T46" fmla="*/ 70 w 360"/>
                <a:gd name="T47" fmla="*/ 175 h 247"/>
                <a:gd name="T48" fmla="*/ 284 w 360"/>
                <a:gd name="T49" fmla="*/ 175 h 247"/>
                <a:gd name="T50" fmla="*/ 284 w 360"/>
                <a:gd name="T51" fmla="*/ 120 h 247"/>
                <a:gd name="T52" fmla="*/ 186 w 360"/>
                <a:gd name="T53" fmla="*/ 163 h 247"/>
                <a:gd name="T54" fmla="*/ 168 w 360"/>
                <a:gd name="T55" fmla="*/ 163 h 247"/>
                <a:gd name="T56" fmla="*/ 70 w 360"/>
                <a:gd name="T57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247">
                  <a:moveTo>
                    <a:pt x="177" y="0"/>
                  </a:moveTo>
                  <a:cubicBezTo>
                    <a:pt x="174" y="0"/>
                    <a:pt x="170" y="1"/>
                    <a:pt x="168" y="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68" y="151"/>
                    <a:pt x="168" y="151"/>
                    <a:pt x="168" y="151"/>
                  </a:cubicBezTo>
                  <a:cubicBezTo>
                    <a:pt x="173" y="153"/>
                    <a:pt x="181" y="153"/>
                    <a:pt x="186" y="151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197"/>
                    <a:pt x="342" y="197"/>
                    <a:pt x="342" y="197"/>
                  </a:cubicBezTo>
                  <a:cubicBezTo>
                    <a:pt x="338" y="199"/>
                    <a:pt x="336" y="203"/>
                    <a:pt x="336" y="207"/>
                  </a:cubicBezTo>
                  <a:cubicBezTo>
                    <a:pt x="336" y="212"/>
                    <a:pt x="338" y="216"/>
                    <a:pt x="342" y="218"/>
                  </a:cubicBezTo>
                  <a:cubicBezTo>
                    <a:pt x="337" y="238"/>
                    <a:pt x="337" y="238"/>
                    <a:pt x="337" y="238"/>
                  </a:cubicBezTo>
                  <a:cubicBezTo>
                    <a:pt x="358" y="238"/>
                    <a:pt x="358" y="238"/>
                    <a:pt x="358" y="238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58" y="216"/>
                    <a:pt x="360" y="212"/>
                    <a:pt x="360" y="207"/>
                  </a:cubicBezTo>
                  <a:cubicBezTo>
                    <a:pt x="360" y="203"/>
                    <a:pt x="358" y="199"/>
                    <a:pt x="354" y="197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4" y="1"/>
                    <a:pt x="180" y="0"/>
                    <a:pt x="177" y="0"/>
                  </a:cubicBezTo>
                  <a:close/>
                  <a:moveTo>
                    <a:pt x="70" y="120"/>
                  </a:moveTo>
                  <a:cubicBezTo>
                    <a:pt x="70" y="175"/>
                    <a:pt x="70" y="175"/>
                    <a:pt x="70" y="175"/>
                  </a:cubicBezTo>
                  <a:cubicBezTo>
                    <a:pt x="106" y="238"/>
                    <a:pt x="243" y="247"/>
                    <a:pt x="284" y="175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1" y="165"/>
                    <a:pt x="173" y="165"/>
                    <a:pt x="168" y="163"/>
                  </a:cubicBezTo>
                  <a:cubicBezTo>
                    <a:pt x="70" y="120"/>
                    <a:pt x="70" y="120"/>
                    <a:pt x="7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733550"/>
            <a:ext cx="9144000" cy="213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35162" y="1463868"/>
            <a:ext cx="5253038" cy="5253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33661"/>
          </a:xfrm>
        </p:spPr>
        <p:txBody>
          <a:bodyPr/>
          <a:lstStyle/>
          <a:p>
            <a:r>
              <a:rPr lang="en-US" dirty="0"/>
              <a:t>“Surround Sound” Approach to Consumer Communications</a:t>
            </a:r>
          </a:p>
        </p:txBody>
      </p:sp>
      <p:grpSp>
        <p:nvGrpSpPr>
          <p:cNvPr id="41" name="Connectors"/>
          <p:cNvGrpSpPr/>
          <p:nvPr/>
        </p:nvGrpSpPr>
        <p:grpSpPr>
          <a:xfrm>
            <a:off x="2864644" y="2323918"/>
            <a:ext cx="3394093" cy="3250634"/>
            <a:chOff x="2864644" y="2323918"/>
            <a:chExt cx="3394093" cy="325063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864644" y="3493470"/>
              <a:ext cx="1718976" cy="5886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39761" y="3493470"/>
              <a:ext cx="1718976" cy="5886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562621" y="2323918"/>
              <a:ext cx="0" cy="17581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580899" y="4106718"/>
              <a:ext cx="988497" cy="14678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4582318" y="4106718"/>
              <a:ext cx="988497" cy="14678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iii"/>
          <p:cNvGrpSpPr/>
          <p:nvPr/>
        </p:nvGrpSpPr>
        <p:grpSpPr>
          <a:xfrm>
            <a:off x="3744912" y="3273618"/>
            <a:ext cx="1633538" cy="1633538"/>
            <a:chOff x="3744912" y="3273618"/>
            <a:chExt cx="1633538" cy="1633538"/>
          </a:xfrm>
        </p:grpSpPr>
        <p:sp>
          <p:nvSpPr>
            <p:cNvPr id="21" name="Oval 20"/>
            <p:cNvSpPr/>
            <p:nvPr/>
          </p:nvSpPr>
          <p:spPr>
            <a:xfrm>
              <a:off x="3744912" y="3273618"/>
              <a:ext cx="1633538" cy="16335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14" descr="III_logo-4c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1227" y="3873500"/>
              <a:ext cx="1464786" cy="433774"/>
            </a:xfrm>
            <a:prstGeom prst="rect">
              <a:avLst/>
            </a:prstGeom>
          </p:spPr>
        </p:pic>
      </p:grpSp>
      <p:grpSp>
        <p:nvGrpSpPr>
          <p:cNvPr id="139" name="Policy 2" descr="Custom:  Group 93"/>
          <p:cNvGrpSpPr/>
          <p:nvPr/>
        </p:nvGrpSpPr>
        <p:grpSpPr>
          <a:xfrm>
            <a:off x="4820426" y="4786712"/>
            <a:ext cx="1518178" cy="1518178"/>
            <a:chOff x="4834467" y="4776587"/>
            <a:chExt cx="1518178" cy="1518178"/>
          </a:xfrm>
        </p:grpSpPr>
        <p:sp>
          <p:nvSpPr>
            <p:cNvPr id="140" name="Oval 139"/>
            <p:cNvSpPr/>
            <p:nvPr/>
          </p:nvSpPr>
          <p:spPr>
            <a:xfrm>
              <a:off x="4834467" y="4776587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923340" y="5714075"/>
              <a:ext cx="134043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Policymakers</a:t>
              </a:r>
            </a:p>
          </p:txBody>
        </p:sp>
        <p:sp>
          <p:nvSpPr>
            <p:cNvPr id="142" name="Freeform 44"/>
            <p:cNvSpPr>
              <a:spLocks noEditPoints="1"/>
            </p:cNvSpPr>
            <p:nvPr/>
          </p:nvSpPr>
          <p:spPr bwMode="auto">
            <a:xfrm>
              <a:off x="5295900" y="5017837"/>
              <a:ext cx="651300" cy="596042"/>
            </a:xfrm>
            <a:custGeom>
              <a:avLst/>
              <a:gdLst>
                <a:gd name="T0" fmla="*/ 41049 w 1714"/>
                <a:gd name="T1" fmla="*/ 712923 h 1567"/>
                <a:gd name="T2" fmla="*/ 818928 w 1714"/>
                <a:gd name="T3" fmla="*/ 732954 h 1567"/>
                <a:gd name="T4" fmla="*/ 838426 w 1714"/>
                <a:gd name="T5" fmla="*/ 700595 h 1567"/>
                <a:gd name="T6" fmla="*/ 61060 w 1714"/>
                <a:gd name="T7" fmla="*/ 680564 h 1567"/>
                <a:gd name="T8" fmla="*/ 42075 w 1714"/>
                <a:gd name="T9" fmla="*/ 240380 h 1567"/>
                <a:gd name="T10" fmla="*/ 807126 w 1714"/>
                <a:gd name="T11" fmla="*/ 257330 h 1567"/>
                <a:gd name="T12" fmla="*/ 841505 w 1714"/>
                <a:gd name="T13" fmla="*/ 234730 h 1567"/>
                <a:gd name="T14" fmla="*/ 47719 w 1714"/>
                <a:gd name="T15" fmla="*/ 217780 h 1567"/>
                <a:gd name="T16" fmla="*/ 42075 w 1714"/>
                <a:gd name="T17" fmla="*/ 240380 h 1567"/>
                <a:gd name="T18" fmla="*/ 20011 w 1714"/>
                <a:gd name="T19" fmla="*/ 751959 h 1567"/>
                <a:gd name="T20" fmla="*/ 0 w 1714"/>
                <a:gd name="T21" fmla="*/ 785345 h 1567"/>
                <a:gd name="T22" fmla="*/ 859977 w 1714"/>
                <a:gd name="T23" fmla="*/ 804863 h 1567"/>
                <a:gd name="T24" fmla="*/ 879475 w 1714"/>
                <a:gd name="T25" fmla="*/ 771990 h 1567"/>
                <a:gd name="T26" fmla="*/ 47719 w 1714"/>
                <a:gd name="T27" fmla="*/ 197749 h 1567"/>
                <a:gd name="T28" fmla="*/ 834321 w 1714"/>
                <a:gd name="T29" fmla="*/ 189017 h 1567"/>
                <a:gd name="T30" fmla="*/ 422292 w 1714"/>
                <a:gd name="T31" fmla="*/ 4623 h 1567"/>
                <a:gd name="T32" fmla="*/ 47719 w 1714"/>
                <a:gd name="T33" fmla="*/ 197749 h 1567"/>
                <a:gd name="T34" fmla="*/ 71836 w 1714"/>
                <a:gd name="T35" fmla="*/ 302016 h 1567"/>
                <a:gd name="T36" fmla="*/ 102109 w 1714"/>
                <a:gd name="T37" fmla="*/ 322562 h 1567"/>
                <a:gd name="T38" fmla="*/ 115963 w 1714"/>
                <a:gd name="T39" fmla="*/ 310234 h 1567"/>
                <a:gd name="T40" fmla="*/ 102109 w 1714"/>
                <a:gd name="T41" fmla="*/ 650259 h 1567"/>
                <a:gd name="T42" fmla="*/ 189339 w 1714"/>
                <a:gd name="T43" fmla="*/ 670291 h 1567"/>
                <a:gd name="T44" fmla="*/ 209350 w 1714"/>
                <a:gd name="T45" fmla="*/ 330780 h 1567"/>
                <a:gd name="T46" fmla="*/ 196009 w 1714"/>
                <a:gd name="T47" fmla="*/ 307666 h 1567"/>
                <a:gd name="T48" fmla="*/ 217047 w 1714"/>
                <a:gd name="T49" fmla="*/ 324102 h 1567"/>
                <a:gd name="T50" fmla="*/ 218073 w 1714"/>
                <a:gd name="T51" fmla="*/ 280444 h 1567"/>
                <a:gd name="T52" fmla="*/ 93900 w 1714"/>
                <a:gd name="T53" fmla="*/ 280444 h 1567"/>
                <a:gd name="T54" fmla="*/ 640878 w 1714"/>
                <a:gd name="T55" fmla="*/ 302016 h 1567"/>
                <a:gd name="T56" fmla="*/ 670638 w 1714"/>
                <a:gd name="T57" fmla="*/ 322562 h 1567"/>
                <a:gd name="T58" fmla="*/ 684492 w 1714"/>
                <a:gd name="T59" fmla="*/ 310234 h 1567"/>
                <a:gd name="T60" fmla="*/ 670638 w 1714"/>
                <a:gd name="T61" fmla="*/ 650259 h 1567"/>
                <a:gd name="T62" fmla="*/ 757867 w 1714"/>
                <a:gd name="T63" fmla="*/ 670291 h 1567"/>
                <a:gd name="T64" fmla="*/ 777879 w 1714"/>
                <a:gd name="T65" fmla="*/ 330780 h 1567"/>
                <a:gd name="T66" fmla="*/ 764538 w 1714"/>
                <a:gd name="T67" fmla="*/ 307666 h 1567"/>
                <a:gd name="T68" fmla="*/ 785575 w 1714"/>
                <a:gd name="T69" fmla="*/ 324102 h 1567"/>
                <a:gd name="T70" fmla="*/ 786602 w 1714"/>
                <a:gd name="T71" fmla="*/ 280444 h 1567"/>
                <a:gd name="T72" fmla="*/ 662428 w 1714"/>
                <a:gd name="T73" fmla="*/ 280444 h 1567"/>
                <a:gd name="T74" fmla="*/ 261687 w 1714"/>
                <a:gd name="T75" fmla="*/ 302016 h 1567"/>
                <a:gd name="T76" fmla="*/ 291448 w 1714"/>
                <a:gd name="T77" fmla="*/ 322562 h 1567"/>
                <a:gd name="T78" fmla="*/ 305302 w 1714"/>
                <a:gd name="T79" fmla="*/ 310234 h 1567"/>
                <a:gd name="T80" fmla="*/ 291448 w 1714"/>
                <a:gd name="T81" fmla="*/ 650259 h 1567"/>
                <a:gd name="T82" fmla="*/ 378677 w 1714"/>
                <a:gd name="T83" fmla="*/ 670291 h 1567"/>
                <a:gd name="T84" fmla="*/ 398688 w 1714"/>
                <a:gd name="T85" fmla="*/ 330780 h 1567"/>
                <a:gd name="T86" fmla="*/ 385348 w 1714"/>
                <a:gd name="T87" fmla="*/ 307666 h 1567"/>
                <a:gd name="T88" fmla="*/ 406898 w 1714"/>
                <a:gd name="T89" fmla="*/ 324102 h 1567"/>
                <a:gd name="T90" fmla="*/ 407411 w 1714"/>
                <a:gd name="T91" fmla="*/ 280444 h 1567"/>
                <a:gd name="T92" fmla="*/ 283751 w 1714"/>
                <a:gd name="T93" fmla="*/ 280444 h 1567"/>
                <a:gd name="T94" fmla="*/ 451026 w 1714"/>
                <a:gd name="T95" fmla="*/ 302016 h 1567"/>
                <a:gd name="T96" fmla="*/ 481300 w 1714"/>
                <a:gd name="T97" fmla="*/ 322562 h 1567"/>
                <a:gd name="T98" fmla="*/ 495154 w 1714"/>
                <a:gd name="T99" fmla="*/ 310234 h 1567"/>
                <a:gd name="T100" fmla="*/ 481300 w 1714"/>
                <a:gd name="T101" fmla="*/ 650259 h 1567"/>
                <a:gd name="T102" fmla="*/ 568529 w 1714"/>
                <a:gd name="T103" fmla="*/ 670291 h 1567"/>
                <a:gd name="T104" fmla="*/ 588027 w 1714"/>
                <a:gd name="T105" fmla="*/ 330780 h 1567"/>
                <a:gd name="T106" fmla="*/ 574686 w 1714"/>
                <a:gd name="T107" fmla="*/ 307666 h 1567"/>
                <a:gd name="T108" fmla="*/ 596237 w 1714"/>
                <a:gd name="T109" fmla="*/ 324102 h 1567"/>
                <a:gd name="T110" fmla="*/ 597263 w 1714"/>
                <a:gd name="T111" fmla="*/ 280444 h 1567"/>
                <a:gd name="T112" fmla="*/ 473090 w 1714"/>
                <a:gd name="T113" fmla="*/ 280444 h 15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4"/>
                <a:gd name="T172" fmla="*/ 0 h 1567"/>
                <a:gd name="T173" fmla="*/ 1714 w 1714"/>
                <a:gd name="T174" fmla="*/ 1567 h 15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4" h="1567">
                  <a:moveTo>
                    <a:pt x="80" y="1364"/>
                  </a:moveTo>
                  <a:cubicBezTo>
                    <a:pt x="80" y="1388"/>
                    <a:pt x="80" y="1388"/>
                    <a:pt x="80" y="1388"/>
                  </a:cubicBezTo>
                  <a:cubicBezTo>
                    <a:pt x="80" y="1409"/>
                    <a:pt x="97" y="1427"/>
                    <a:pt x="119" y="1427"/>
                  </a:cubicBezTo>
                  <a:cubicBezTo>
                    <a:pt x="1596" y="1427"/>
                    <a:pt x="1596" y="1427"/>
                    <a:pt x="1596" y="1427"/>
                  </a:cubicBezTo>
                  <a:cubicBezTo>
                    <a:pt x="1617" y="1427"/>
                    <a:pt x="1634" y="1409"/>
                    <a:pt x="1634" y="1388"/>
                  </a:cubicBezTo>
                  <a:cubicBezTo>
                    <a:pt x="1634" y="1364"/>
                    <a:pt x="1634" y="1364"/>
                    <a:pt x="1634" y="1364"/>
                  </a:cubicBezTo>
                  <a:cubicBezTo>
                    <a:pt x="1634" y="1343"/>
                    <a:pt x="1617" y="1325"/>
                    <a:pt x="1596" y="1325"/>
                  </a:cubicBezTo>
                  <a:cubicBezTo>
                    <a:pt x="119" y="1325"/>
                    <a:pt x="119" y="1325"/>
                    <a:pt x="119" y="1325"/>
                  </a:cubicBezTo>
                  <a:cubicBezTo>
                    <a:pt x="97" y="1325"/>
                    <a:pt x="80" y="1343"/>
                    <a:pt x="80" y="1364"/>
                  </a:cubicBezTo>
                  <a:close/>
                  <a:moveTo>
                    <a:pt x="82" y="468"/>
                  </a:moveTo>
                  <a:cubicBezTo>
                    <a:pt x="93" y="486"/>
                    <a:pt x="120" y="501"/>
                    <a:pt x="141" y="501"/>
                  </a:cubicBezTo>
                  <a:cubicBezTo>
                    <a:pt x="1573" y="501"/>
                    <a:pt x="1573" y="501"/>
                    <a:pt x="1573" y="501"/>
                  </a:cubicBezTo>
                  <a:cubicBezTo>
                    <a:pt x="1595" y="501"/>
                    <a:pt x="1621" y="486"/>
                    <a:pt x="1633" y="468"/>
                  </a:cubicBezTo>
                  <a:cubicBezTo>
                    <a:pt x="1640" y="457"/>
                    <a:pt x="1640" y="457"/>
                    <a:pt x="1640" y="457"/>
                  </a:cubicBezTo>
                  <a:cubicBezTo>
                    <a:pt x="1651" y="439"/>
                    <a:pt x="1643" y="424"/>
                    <a:pt x="1622" y="424"/>
                  </a:cubicBezTo>
                  <a:cubicBezTo>
                    <a:pt x="93" y="424"/>
                    <a:pt x="93" y="424"/>
                    <a:pt x="93" y="424"/>
                  </a:cubicBezTo>
                  <a:cubicBezTo>
                    <a:pt x="72" y="424"/>
                    <a:pt x="63" y="439"/>
                    <a:pt x="75" y="457"/>
                  </a:cubicBezTo>
                  <a:lnTo>
                    <a:pt x="82" y="468"/>
                  </a:lnTo>
                  <a:close/>
                  <a:moveTo>
                    <a:pt x="1676" y="1464"/>
                  </a:moveTo>
                  <a:cubicBezTo>
                    <a:pt x="39" y="1464"/>
                    <a:pt x="39" y="1464"/>
                    <a:pt x="39" y="1464"/>
                  </a:cubicBezTo>
                  <a:cubicBezTo>
                    <a:pt x="18" y="1464"/>
                    <a:pt x="0" y="1482"/>
                    <a:pt x="0" y="1503"/>
                  </a:cubicBezTo>
                  <a:cubicBezTo>
                    <a:pt x="0" y="1529"/>
                    <a:pt x="0" y="1529"/>
                    <a:pt x="0" y="1529"/>
                  </a:cubicBezTo>
                  <a:cubicBezTo>
                    <a:pt x="0" y="1550"/>
                    <a:pt x="18" y="1567"/>
                    <a:pt x="39" y="1567"/>
                  </a:cubicBezTo>
                  <a:cubicBezTo>
                    <a:pt x="1676" y="1567"/>
                    <a:pt x="1676" y="1567"/>
                    <a:pt x="1676" y="1567"/>
                  </a:cubicBezTo>
                  <a:cubicBezTo>
                    <a:pt x="1697" y="1567"/>
                    <a:pt x="1714" y="1550"/>
                    <a:pt x="1714" y="1529"/>
                  </a:cubicBezTo>
                  <a:cubicBezTo>
                    <a:pt x="1714" y="1503"/>
                    <a:pt x="1714" y="1503"/>
                    <a:pt x="1714" y="1503"/>
                  </a:cubicBezTo>
                  <a:cubicBezTo>
                    <a:pt x="1714" y="1482"/>
                    <a:pt x="1697" y="1464"/>
                    <a:pt x="1676" y="1464"/>
                  </a:cubicBezTo>
                  <a:close/>
                  <a:moveTo>
                    <a:pt x="93" y="385"/>
                  </a:moveTo>
                  <a:cubicBezTo>
                    <a:pt x="1622" y="385"/>
                    <a:pt x="1622" y="385"/>
                    <a:pt x="1622" y="385"/>
                  </a:cubicBezTo>
                  <a:cubicBezTo>
                    <a:pt x="1643" y="385"/>
                    <a:pt x="1645" y="377"/>
                    <a:pt x="1626" y="368"/>
                  </a:cubicBezTo>
                  <a:cubicBezTo>
                    <a:pt x="892" y="9"/>
                    <a:pt x="892" y="9"/>
                    <a:pt x="892" y="9"/>
                  </a:cubicBezTo>
                  <a:cubicBezTo>
                    <a:pt x="873" y="0"/>
                    <a:pt x="842" y="0"/>
                    <a:pt x="823" y="9"/>
                  </a:cubicBezTo>
                  <a:cubicBezTo>
                    <a:pt x="89" y="368"/>
                    <a:pt x="89" y="368"/>
                    <a:pt x="89" y="368"/>
                  </a:cubicBezTo>
                  <a:cubicBezTo>
                    <a:pt x="70" y="377"/>
                    <a:pt x="72" y="385"/>
                    <a:pt x="93" y="385"/>
                  </a:cubicBezTo>
                  <a:close/>
                  <a:moveTo>
                    <a:pt x="183" y="546"/>
                  </a:moveTo>
                  <a:cubicBezTo>
                    <a:pt x="160" y="546"/>
                    <a:pt x="140" y="565"/>
                    <a:pt x="140" y="588"/>
                  </a:cubicBezTo>
                  <a:cubicBezTo>
                    <a:pt x="140" y="612"/>
                    <a:pt x="160" y="631"/>
                    <a:pt x="183" y="631"/>
                  </a:cubicBezTo>
                  <a:cubicBezTo>
                    <a:pt x="189" y="631"/>
                    <a:pt x="194" y="630"/>
                    <a:pt x="199" y="628"/>
                  </a:cubicBezTo>
                  <a:cubicBezTo>
                    <a:pt x="212" y="623"/>
                    <a:pt x="221" y="612"/>
                    <a:pt x="225" y="599"/>
                  </a:cubicBezTo>
                  <a:cubicBezTo>
                    <a:pt x="225" y="601"/>
                    <a:pt x="226" y="603"/>
                    <a:pt x="226" y="604"/>
                  </a:cubicBezTo>
                  <a:cubicBezTo>
                    <a:pt x="226" y="622"/>
                    <a:pt x="215" y="637"/>
                    <a:pt x="199" y="644"/>
                  </a:cubicBezTo>
                  <a:cubicBezTo>
                    <a:pt x="199" y="1266"/>
                    <a:pt x="199" y="1266"/>
                    <a:pt x="199" y="1266"/>
                  </a:cubicBezTo>
                  <a:cubicBezTo>
                    <a:pt x="199" y="1288"/>
                    <a:pt x="216" y="1305"/>
                    <a:pt x="238" y="1305"/>
                  </a:cubicBezTo>
                  <a:cubicBezTo>
                    <a:pt x="369" y="1305"/>
                    <a:pt x="369" y="1305"/>
                    <a:pt x="369" y="1305"/>
                  </a:cubicBezTo>
                  <a:cubicBezTo>
                    <a:pt x="390" y="1305"/>
                    <a:pt x="408" y="1288"/>
                    <a:pt x="408" y="1266"/>
                  </a:cubicBezTo>
                  <a:cubicBezTo>
                    <a:pt x="408" y="644"/>
                    <a:pt x="408" y="644"/>
                    <a:pt x="408" y="644"/>
                  </a:cubicBezTo>
                  <a:cubicBezTo>
                    <a:pt x="392" y="637"/>
                    <a:pt x="381" y="622"/>
                    <a:pt x="381" y="604"/>
                  </a:cubicBezTo>
                  <a:cubicBezTo>
                    <a:pt x="381" y="603"/>
                    <a:pt x="381" y="601"/>
                    <a:pt x="382" y="599"/>
                  </a:cubicBezTo>
                  <a:cubicBezTo>
                    <a:pt x="385" y="612"/>
                    <a:pt x="395" y="623"/>
                    <a:pt x="408" y="628"/>
                  </a:cubicBezTo>
                  <a:cubicBezTo>
                    <a:pt x="412" y="630"/>
                    <a:pt x="418" y="631"/>
                    <a:pt x="423" y="631"/>
                  </a:cubicBezTo>
                  <a:cubicBezTo>
                    <a:pt x="447" y="631"/>
                    <a:pt x="466" y="612"/>
                    <a:pt x="466" y="588"/>
                  </a:cubicBezTo>
                  <a:cubicBezTo>
                    <a:pt x="466" y="566"/>
                    <a:pt x="448" y="547"/>
                    <a:pt x="425" y="546"/>
                  </a:cubicBezTo>
                  <a:cubicBezTo>
                    <a:pt x="425" y="546"/>
                    <a:pt x="425" y="546"/>
                    <a:pt x="425" y="546"/>
                  </a:cubicBezTo>
                  <a:lnTo>
                    <a:pt x="183" y="546"/>
                  </a:lnTo>
                  <a:close/>
                  <a:moveTo>
                    <a:pt x="1291" y="546"/>
                  </a:moveTo>
                  <a:cubicBezTo>
                    <a:pt x="1268" y="546"/>
                    <a:pt x="1249" y="565"/>
                    <a:pt x="1249" y="588"/>
                  </a:cubicBezTo>
                  <a:cubicBezTo>
                    <a:pt x="1249" y="612"/>
                    <a:pt x="1268" y="631"/>
                    <a:pt x="1291" y="631"/>
                  </a:cubicBezTo>
                  <a:cubicBezTo>
                    <a:pt x="1297" y="631"/>
                    <a:pt x="1302" y="630"/>
                    <a:pt x="1307" y="628"/>
                  </a:cubicBezTo>
                  <a:cubicBezTo>
                    <a:pt x="1320" y="623"/>
                    <a:pt x="1329" y="612"/>
                    <a:pt x="1333" y="599"/>
                  </a:cubicBezTo>
                  <a:cubicBezTo>
                    <a:pt x="1333" y="601"/>
                    <a:pt x="1334" y="603"/>
                    <a:pt x="1334" y="604"/>
                  </a:cubicBezTo>
                  <a:cubicBezTo>
                    <a:pt x="1334" y="622"/>
                    <a:pt x="1323" y="637"/>
                    <a:pt x="1307" y="644"/>
                  </a:cubicBezTo>
                  <a:cubicBezTo>
                    <a:pt x="1307" y="1266"/>
                    <a:pt x="1307" y="1266"/>
                    <a:pt x="1307" y="1266"/>
                  </a:cubicBezTo>
                  <a:cubicBezTo>
                    <a:pt x="1307" y="1288"/>
                    <a:pt x="1324" y="1305"/>
                    <a:pt x="1346" y="1305"/>
                  </a:cubicBezTo>
                  <a:cubicBezTo>
                    <a:pt x="1477" y="1305"/>
                    <a:pt x="1477" y="1305"/>
                    <a:pt x="1477" y="1305"/>
                  </a:cubicBezTo>
                  <a:cubicBezTo>
                    <a:pt x="1498" y="1305"/>
                    <a:pt x="1516" y="1288"/>
                    <a:pt x="1516" y="1266"/>
                  </a:cubicBezTo>
                  <a:cubicBezTo>
                    <a:pt x="1516" y="644"/>
                    <a:pt x="1516" y="644"/>
                    <a:pt x="1516" y="644"/>
                  </a:cubicBezTo>
                  <a:cubicBezTo>
                    <a:pt x="1500" y="637"/>
                    <a:pt x="1489" y="622"/>
                    <a:pt x="1489" y="604"/>
                  </a:cubicBezTo>
                  <a:cubicBezTo>
                    <a:pt x="1489" y="603"/>
                    <a:pt x="1489" y="601"/>
                    <a:pt x="1490" y="599"/>
                  </a:cubicBezTo>
                  <a:cubicBezTo>
                    <a:pt x="1493" y="612"/>
                    <a:pt x="1503" y="623"/>
                    <a:pt x="1516" y="628"/>
                  </a:cubicBezTo>
                  <a:cubicBezTo>
                    <a:pt x="1520" y="630"/>
                    <a:pt x="1526" y="631"/>
                    <a:pt x="1531" y="631"/>
                  </a:cubicBezTo>
                  <a:cubicBezTo>
                    <a:pt x="1555" y="631"/>
                    <a:pt x="1574" y="612"/>
                    <a:pt x="1574" y="588"/>
                  </a:cubicBezTo>
                  <a:cubicBezTo>
                    <a:pt x="1574" y="566"/>
                    <a:pt x="1556" y="547"/>
                    <a:pt x="1533" y="546"/>
                  </a:cubicBezTo>
                  <a:cubicBezTo>
                    <a:pt x="1533" y="546"/>
                    <a:pt x="1533" y="546"/>
                    <a:pt x="1533" y="546"/>
                  </a:cubicBezTo>
                  <a:lnTo>
                    <a:pt x="1291" y="546"/>
                  </a:lnTo>
                  <a:close/>
                  <a:moveTo>
                    <a:pt x="553" y="546"/>
                  </a:moveTo>
                  <a:cubicBezTo>
                    <a:pt x="529" y="546"/>
                    <a:pt x="510" y="565"/>
                    <a:pt x="510" y="588"/>
                  </a:cubicBezTo>
                  <a:cubicBezTo>
                    <a:pt x="510" y="612"/>
                    <a:pt x="529" y="631"/>
                    <a:pt x="553" y="631"/>
                  </a:cubicBezTo>
                  <a:cubicBezTo>
                    <a:pt x="558" y="631"/>
                    <a:pt x="563" y="630"/>
                    <a:pt x="568" y="628"/>
                  </a:cubicBezTo>
                  <a:cubicBezTo>
                    <a:pt x="581" y="623"/>
                    <a:pt x="591" y="612"/>
                    <a:pt x="594" y="599"/>
                  </a:cubicBezTo>
                  <a:cubicBezTo>
                    <a:pt x="595" y="601"/>
                    <a:pt x="595" y="603"/>
                    <a:pt x="595" y="604"/>
                  </a:cubicBezTo>
                  <a:cubicBezTo>
                    <a:pt x="595" y="622"/>
                    <a:pt x="584" y="637"/>
                    <a:pt x="568" y="644"/>
                  </a:cubicBezTo>
                  <a:cubicBezTo>
                    <a:pt x="568" y="1266"/>
                    <a:pt x="568" y="1266"/>
                    <a:pt x="568" y="1266"/>
                  </a:cubicBezTo>
                  <a:cubicBezTo>
                    <a:pt x="568" y="1288"/>
                    <a:pt x="586" y="1305"/>
                    <a:pt x="607" y="1305"/>
                  </a:cubicBezTo>
                  <a:cubicBezTo>
                    <a:pt x="738" y="1305"/>
                    <a:pt x="738" y="1305"/>
                    <a:pt x="738" y="1305"/>
                  </a:cubicBezTo>
                  <a:cubicBezTo>
                    <a:pt x="759" y="1305"/>
                    <a:pt x="777" y="1288"/>
                    <a:pt x="777" y="1266"/>
                  </a:cubicBezTo>
                  <a:cubicBezTo>
                    <a:pt x="777" y="644"/>
                    <a:pt x="777" y="644"/>
                    <a:pt x="777" y="644"/>
                  </a:cubicBezTo>
                  <a:cubicBezTo>
                    <a:pt x="761" y="637"/>
                    <a:pt x="750" y="622"/>
                    <a:pt x="750" y="604"/>
                  </a:cubicBezTo>
                  <a:cubicBezTo>
                    <a:pt x="750" y="603"/>
                    <a:pt x="750" y="601"/>
                    <a:pt x="751" y="599"/>
                  </a:cubicBezTo>
                  <a:cubicBezTo>
                    <a:pt x="754" y="612"/>
                    <a:pt x="764" y="623"/>
                    <a:pt x="777" y="628"/>
                  </a:cubicBezTo>
                  <a:cubicBezTo>
                    <a:pt x="782" y="630"/>
                    <a:pt x="787" y="631"/>
                    <a:pt x="793" y="631"/>
                  </a:cubicBezTo>
                  <a:cubicBezTo>
                    <a:pt x="816" y="631"/>
                    <a:pt x="835" y="612"/>
                    <a:pt x="835" y="588"/>
                  </a:cubicBezTo>
                  <a:cubicBezTo>
                    <a:pt x="835" y="566"/>
                    <a:pt x="817" y="547"/>
                    <a:pt x="794" y="546"/>
                  </a:cubicBezTo>
                  <a:cubicBezTo>
                    <a:pt x="794" y="546"/>
                    <a:pt x="794" y="546"/>
                    <a:pt x="794" y="546"/>
                  </a:cubicBezTo>
                  <a:lnTo>
                    <a:pt x="553" y="546"/>
                  </a:lnTo>
                  <a:close/>
                  <a:moveTo>
                    <a:pt x="922" y="546"/>
                  </a:moveTo>
                  <a:cubicBezTo>
                    <a:pt x="898" y="546"/>
                    <a:pt x="879" y="565"/>
                    <a:pt x="879" y="588"/>
                  </a:cubicBezTo>
                  <a:cubicBezTo>
                    <a:pt x="879" y="612"/>
                    <a:pt x="898" y="631"/>
                    <a:pt x="922" y="631"/>
                  </a:cubicBezTo>
                  <a:cubicBezTo>
                    <a:pt x="927" y="631"/>
                    <a:pt x="933" y="630"/>
                    <a:pt x="938" y="628"/>
                  </a:cubicBezTo>
                  <a:cubicBezTo>
                    <a:pt x="950" y="623"/>
                    <a:pt x="960" y="612"/>
                    <a:pt x="963" y="599"/>
                  </a:cubicBezTo>
                  <a:cubicBezTo>
                    <a:pt x="964" y="601"/>
                    <a:pt x="965" y="603"/>
                    <a:pt x="965" y="604"/>
                  </a:cubicBezTo>
                  <a:cubicBezTo>
                    <a:pt x="965" y="622"/>
                    <a:pt x="953" y="637"/>
                    <a:pt x="938" y="644"/>
                  </a:cubicBezTo>
                  <a:cubicBezTo>
                    <a:pt x="938" y="1266"/>
                    <a:pt x="938" y="1266"/>
                    <a:pt x="938" y="1266"/>
                  </a:cubicBezTo>
                  <a:cubicBezTo>
                    <a:pt x="938" y="1288"/>
                    <a:pt x="955" y="1305"/>
                    <a:pt x="976" y="1305"/>
                  </a:cubicBezTo>
                  <a:cubicBezTo>
                    <a:pt x="1108" y="1305"/>
                    <a:pt x="1108" y="1305"/>
                    <a:pt x="1108" y="1305"/>
                  </a:cubicBezTo>
                  <a:cubicBezTo>
                    <a:pt x="1129" y="1305"/>
                    <a:pt x="1146" y="1288"/>
                    <a:pt x="1146" y="1266"/>
                  </a:cubicBezTo>
                  <a:cubicBezTo>
                    <a:pt x="1146" y="644"/>
                    <a:pt x="1146" y="644"/>
                    <a:pt x="1146" y="644"/>
                  </a:cubicBezTo>
                  <a:cubicBezTo>
                    <a:pt x="1130" y="637"/>
                    <a:pt x="1119" y="622"/>
                    <a:pt x="1119" y="604"/>
                  </a:cubicBezTo>
                  <a:cubicBezTo>
                    <a:pt x="1119" y="603"/>
                    <a:pt x="1120" y="601"/>
                    <a:pt x="1120" y="599"/>
                  </a:cubicBezTo>
                  <a:cubicBezTo>
                    <a:pt x="1124" y="612"/>
                    <a:pt x="1133" y="623"/>
                    <a:pt x="1146" y="628"/>
                  </a:cubicBezTo>
                  <a:cubicBezTo>
                    <a:pt x="1151" y="630"/>
                    <a:pt x="1156" y="631"/>
                    <a:pt x="1162" y="631"/>
                  </a:cubicBezTo>
                  <a:cubicBezTo>
                    <a:pt x="1186" y="631"/>
                    <a:pt x="1205" y="612"/>
                    <a:pt x="1205" y="588"/>
                  </a:cubicBezTo>
                  <a:cubicBezTo>
                    <a:pt x="1205" y="566"/>
                    <a:pt x="1187" y="547"/>
                    <a:pt x="1164" y="546"/>
                  </a:cubicBezTo>
                  <a:cubicBezTo>
                    <a:pt x="1164" y="546"/>
                    <a:pt x="1164" y="546"/>
                    <a:pt x="1164" y="546"/>
                  </a:cubicBezTo>
                  <a:lnTo>
                    <a:pt x="922" y="5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1" name="Media 2" descr="Custom:  Group 97"/>
          <p:cNvGrpSpPr/>
          <p:nvPr/>
        </p:nvGrpSpPr>
        <p:grpSpPr>
          <a:xfrm>
            <a:off x="2801123" y="4778826"/>
            <a:ext cx="1518178" cy="1518178"/>
            <a:chOff x="2802467" y="4776587"/>
            <a:chExt cx="1518178" cy="1518178"/>
          </a:xfrm>
        </p:grpSpPr>
        <p:sp>
          <p:nvSpPr>
            <p:cNvPr id="132" name="Oval 131"/>
            <p:cNvSpPr/>
            <p:nvPr/>
          </p:nvSpPr>
          <p:spPr>
            <a:xfrm>
              <a:off x="2802467" y="4776587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15949" y="5714075"/>
              <a:ext cx="691215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Media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142801" y="5080001"/>
              <a:ext cx="855406" cy="515586"/>
              <a:chOff x="4125913" y="5024438"/>
              <a:chExt cx="463550" cy="279400"/>
            </a:xfrm>
            <a:solidFill>
              <a:schemeClr val="bg1"/>
            </a:solidFill>
          </p:grpSpPr>
          <p:sp>
            <p:nvSpPr>
              <p:cNvPr id="135" name="Freeform 428"/>
              <p:cNvSpPr>
                <a:spLocks noEditPoints="1"/>
              </p:cNvSpPr>
              <p:nvPr/>
            </p:nvSpPr>
            <p:spPr bwMode="auto">
              <a:xfrm>
                <a:off x="4125913" y="5049838"/>
                <a:ext cx="371475" cy="254000"/>
              </a:xfrm>
              <a:custGeom>
                <a:avLst/>
                <a:gdLst>
                  <a:gd name="T0" fmla="*/ 203 w 468"/>
                  <a:gd name="T1" fmla="*/ 279 h 318"/>
                  <a:gd name="T2" fmla="*/ 197 w 468"/>
                  <a:gd name="T3" fmla="*/ 261 h 318"/>
                  <a:gd name="T4" fmla="*/ 302 w 468"/>
                  <a:gd name="T5" fmla="*/ 257 h 318"/>
                  <a:gd name="T6" fmla="*/ 295 w 468"/>
                  <a:gd name="T7" fmla="*/ 267 h 318"/>
                  <a:gd name="T8" fmla="*/ 291 w 468"/>
                  <a:gd name="T9" fmla="*/ 291 h 318"/>
                  <a:gd name="T10" fmla="*/ 289 w 468"/>
                  <a:gd name="T11" fmla="*/ 292 h 318"/>
                  <a:gd name="T12" fmla="*/ 205 w 468"/>
                  <a:gd name="T13" fmla="*/ 292 h 318"/>
                  <a:gd name="T14" fmla="*/ 389 w 468"/>
                  <a:gd name="T15" fmla="*/ 213 h 318"/>
                  <a:gd name="T16" fmla="*/ 359 w 468"/>
                  <a:gd name="T17" fmla="*/ 154 h 318"/>
                  <a:gd name="T18" fmla="*/ 347 w 468"/>
                  <a:gd name="T19" fmla="*/ 88 h 318"/>
                  <a:gd name="T20" fmla="*/ 350 w 468"/>
                  <a:gd name="T21" fmla="*/ 49 h 318"/>
                  <a:gd name="T22" fmla="*/ 361 w 468"/>
                  <a:gd name="T23" fmla="*/ 24 h 318"/>
                  <a:gd name="T24" fmla="*/ 371 w 468"/>
                  <a:gd name="T25" fmla="*/ 20 h 318"/>
                  <a:gd name="T26" fmla="*/ 396 w 468"/>
                  <a:gd name="T27" fmla="*/ 35 h 318"/>
                  <a:gd name="T28" fmla="*/ 417 w 468"/>
                  <a:gd name="T29" fmla="*/ 62 h 318"/>
                  <a:gd name="T30" fmla="*/ 442 w 468"/>
                  <a:gd name="T31" fmla="*/ 125 h 318"/>
                  <a:gd name="T32" fmla="*/ 448 w 468"/>
                  <a:gd name="T33" fmla="*/ 189 h 318"/>
                  <a:gd name="T34" fmla="*/ 442 w 468"/>
                  <a:gd name="T35" fmla="*/ 217 h 318"/>
                  <a:gd name="T36" fmla="*/ 428 w 468"/>
                  <a:gd name="T37" fmla="*/ 237 h 318"/>
                  <a:gd name="T38" fmla="*/ 417 w 468"/>
                  <a:gd name="T39" fmla="*/ 235 h 318"/>
                  <a:gd name="T40" fmla="*/ 389 w 468"/>
                  <a:gd name="T41" fmla="*/ 213 h 318"/>
                  <a:gd name="T42" fmla="*/ 354 w 468"/>
                  <a:gd name="T43" fmla="*/ 5 h 318"/>
                  <a:gd name="T44" fmla="*/ 45 w 468"/>
                  <a:gd name="T45" fmla="*/ 182 h 318"/>
                  <a:gd name="T46" fmla="*/ 30 w 468"/>
                  <a:gd name="T47" fmla="*/ 176 h 318"/>
                  <a:gd name="T48" fmla="*/ 15 w 468"/>
                  <a:gd name="T49" fmla="*/ 182 h 318"/>
                  <a:gd name="T50" fmla="*/ 4 w 468"/>
                  <a:gd name="T51" fmla="*/ 191 h 318"/>
                  <a:gd name="T52" fmla="*/ 0 w 468"/>
                  <a:gd name="T53" fmla="*/ 206 h 318"/>
                  <a:gd name="T54" fmla="*/ 10 w 468"/>
                  <a:gd name="T55" fmla="*/ 252 h 318"/>
                  <a:gd name="T56" fmla="*/ 19 w 468"/>
                  <a:gd name="T57" fmla="*/ 267 h 318"/>
                  <a:gd name="T58" fmla="*/ 35 w 468"/>
                  <a:gd name="T59" fmla="*/ 279 h 318"/>
                  <a:gd name="T60" fmla="*/ 57 w 468"/>
                  <a:gd name="T61" fmla="*/ 274 h 318"/>
                  <a:gd name="T62" fmla="*/ 65 w 468"/>
                  <a:gd name="T63" fmla="*/ 268 h 318"/>
                  <a:gd name="T64" fmla="*/ 69 w 468"/>
                  <a:gd name="T65" fmla="*/ 259 h 318"/>
                  <a:gd name="T66" fmla="*/ 146 w 468"/>
                  <a:gd name="T67" fmla="*/ 276 h 318"/>
                  <a:gd name="T68" fmla="*/ 177 w 468"/>
                  <a:gd name="T69" fmla="*/ 278 h 318"/>
                  <a:gd name="T70" fmla="*/ 179 w 468"/>
                  <a:gd name="T71" fmla="*/ 291 h 318"/>
                  <a:gd name="T72" fmla="*/ 186 w 468"/>
                  <a:gd name="T73" fmla="*/ 311 h 318"/>
                  <a:gd name="T74" fmla="*/ 207 w 468"/>
                  <a:gd name="T75" fmla="*/ 318 h 318"/>
                  <a:gd name="T76" fmla="*/ 295 w 468"/>
                  <a:gd name="T77" fmla="*/ 318 h 318"/>
                  <a:gd name="T78" fmla="*/ 315 w 468"/>
                  <a:gd name="T79" fmla="*/ 302 h 318"/>
                  <a:gd name="T80" fmla="*/ 317 w 468"/>
                  <a:gd name="T81" fmla="*/ 279 h 318"/>
                  <a:gd name="T82" fmla="*/ 319 w 468"/>
                  <a:gd name="T83" fmla="*/ 276 h 318"/>
                  <a:gd name="T84" fmla="*/ 424 w 468"/>
                  <a:gd name="T85" fmla="*/ 257 h 318"/>
                  <a:gd name="T86" fmla="*/ 437 w 468"/>
                  <a:gd name="T87" fmla="*/ 254 h 318"/>
                  <a:gd name="T88" fmla="*/ 453 w 468"/>
                  <a:gd name="T89" fmla="*/ 241 h 318"/>
                  <a:gd name="T90" fmla="*/ 464 w 468"/>
                  <a:gd name="T91" fmla="*/ 213 h 318"/>
                  <a:gd name="T92" fmla="*/ 468 w 468"/>
                  <a:gd name="T93" fmla="*/ 169 h 318"/>
                  <a:gd name="T94" fmla="*/ 455 w 468"/>
                  <a:gd name="T95" fmla="*/ 97 h 318"/>
                  <a:gd name="T96" fmla="*/ 420 w 468"/>
                  <a:gd name="T97" fmla="*/ 33 h 318"/>
                  <a:gd name="T98" fmla="*/ 396 w 468"/>
                  <a:gd name="T99" fmla="*/ 9 h 318"/>
                  <a:gd name="T100" fmla="*/ 371 w 468"/>
                  <a:gd name="T101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8" h="318">
                    <a:moveTo>
                      <a:pt x="203" y="291"/>
                    </a:moveTo>
                    <a:lnTo>
                      <a:pt x="203" y="279"/>
                    </a:lnTo>
                    <a:lnTo>
                      <a:pt x="203" y="279"/>
                    </a:lnTo>
                    <a:lnTo>
                      <a:pt x="203" y="272"/>
                    </a:lnTo>
                    <a:lnTo>
                      <a:pt x="201" y="267"/>
                    </a:lnTo>
                    <a:lnTo>
                      <a:pt x="197" y="261"/>
                    </a:lnTo>
                    <a:lnTo>
                      <a:pt x="192" y="257"/>
                    </a:lnTo>
                    <a:lnTo>
                      <a:pt x="192" y="257"/>
                    </a:lnTo>
                    <a:lnTo>
                      <a:pt x="302" y="257"/>
                    </a:lnTo>
                    <a:lnTo>
                      <a:pt x="302" y="257"/>
                    </a:lnTo>
                    <a:lnTo>
                      <a:pt x="299" y="261"/>
                    </a:lnTo>
                    <a:lnTo>
                      <a:pt x="295" y="267"/>
                    </a:lnTo>
                    <a:lnTo>
                      <a:pt x="293" y="272"/>
                    </a:lnTo>
                    <a:lnTo>
                      <a:pt x="291" y="279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2"/>
                    </a:lnTo>
                    <a:lnTo>
                      <a:pt x="289" y="292"/>
                    </a:lnTo>
                    <a:lnTo>
                      <a:pt x="207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3" y="291"/>
                    </a:lnTo>
                    <a:close/>
                    <a:moveTo>
                      <a:pt x="389" y="213"/>
                    </a:moveTo>
                    <a:lnTo>
                      <a:pt x="389" y="213"/>
                    </a:lnTo>
                    <a:lnTo>
                      <a:pt x="378" y="195"/>
                    </a:lnTo>
                    <a:lnTo>
                      <a:pt x="367" y="176"/>
                    </a:lnTo>
                    <a:lnTo>
                      <a:pt x="359" y="154"/>
                    </a:lnTo>
                    <a:lnTo>
                      <a:pt x="352" y="132"/>
                    </a:lnTo>
                    <a:lnTo>
                      <a:pt x="348" y="110"/>
                    </a:lnTo>
                    <a:lnTo>
                      <a:pt x="347" y="88"/>
                    </a:lnTo>
                    <a:lnTo>
                      <a:pt x="347" y="68"/>
                    </a:lnTo>
                    <a:lnTo>
                      <a:pt x="350" y="49"/>
                    </a:lnTo>
                    <a:lnTo>
                      <a:pt x="350" y="49"/>
                    </a:lnTo>
                    <a:lnTo>
                      <a:pt x="352" y="42"/>
                    </a:lnTo>
                    <a:lnTo>
                      <a:pt x="356" y="33"/>
                    </a:lnTo>
                    <a:lnTo>
                      <a:pt x="361" y="24"/>
                    </a:lnTo>
                    <a:lnTo>
                      <a:pt x="367" y="22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8" y="22"/>
                    </a:lnTo>
                    <a:lnTo>
                      <a:pt x="387" y="27"/>
                    </a:lnTo>
                    <a:lnTo>
                      <a:pt x="396" y="35"/>
                    </a:lnTo>
                    <a:lnTo>
                      <a:pt x="405" y="46"/>
                    </a:lnTo>
                    <a:lnTo>
                      <a:pt x="405" y="46"/>
                    </a:lnTo>
                    <a:lnTo>
                      <a:pt x="417" y="62"/>
                    </a:lnTo>
                    <a:lnTo>
                      <a:pt x="428" y="82"/>
                    </a:lnTo>
                    <a:lnTo>
                      <a:pt x="435" y="103"/>
                    </a:lnTo>
                    <a:lnTo>
                      <a:pt x="442" y="125"/>
                    </a:lnTo>
                    <a:lnTo>
                      <a:pt x="446" y="147"/>
                    </a:lnTo>
                    <a:lnTo>
                      <a:pt x="448" y="169"/>
                    </a:lnTo>
                    <a:lnTo>
                      <a:pt x="448" y="189"/>
                    </a:lnTo>
                    <a:lnTo>
                      <a:pt x="444" y="210"/>
                    </a:lnTo>
                    <a:lnTo>
                      <a:pt x="444" y="210"/>
                    </a:lnTo>
                    <a:lnTo>
                      <a:pt x="442" y="217"/>
                    </a:lnTo>
                    <a:lnTo>
                      <a:pt x="439" y="226"/>
                    </a:lnTo>
                    <a:lnTo>
                      <a:pt x="431" y="233"/>
                    </a:lnTo>
                    <a:lnTo>
                      <a:pt x="428" y="237"/>
                    </a:lnTo>
                    <a:lnTo>
                      <a:pt x="424" y="237"/>
                    </a:lnTo>
                    <a:lnTo>
                      <a:pt x="424" y="237"/>
                    </a:lnTo>
                    <a:lnTo>
                      <a:pt x="417" y="235"/>
                    </a:lnTo>
                    <a:lnTo>
                      <a:pt x="407" y="232"/>
                    </a:lnTo>
                    <a:lnTo>
                      <a:pt x="398" y="222"/>
                    </a:lnTo>
                    <a:lnTo>
                      <a:pt x="389" y="213"/>
                    </a:lnTo>
                    <a:close/>
                    <a:moveTo>
                      <a:pt x="354" y="5"/>
                    </a:moveTo>
                    <a:lnTo>
                      <a:pt x="354" y="5"/>
                    </a:lnTo>
                    <a:lnTo>
                      <a:pt x="354" y="5"/>
                    </a:lnTo>
                    <a:lnTo>
                      <a:pt x="50" y="186"/>
                    </a:lnTo>
                    <a:lnTo>
                      <a:pt x="50" y="186"/>
                    </a:lnTo>
                    <a:lnTo>
                      <a:pt x="45" y="182"/>
                    </a:lnTo>
                    <a:lnTo>
                      <a:pt x="39" y="178"/>
                    </a:lnTo>
                    <a:lnTo>
                      <a:pt x="34" y="176"/>
                    </a:lnTo>
                    <a:lnTo>
                      <a:pt x="30" y="176"/>
                    </a:lnTo>
                    <a:lnTo>
                      <a:pt x="30" y="176"/>
                    </a:lnTo>
                    <a:lnTo>
                      <a:pt x="15" y="182"/>
                    </a:lnTo>
                    <a:lnTo>
                      <a:pt x="15" y="182"/>
                    </a:lnTo>
                    <a:lnTo>
                      <a:pt x="10" y="184"/>
                    </a:lnTo>
                    <a:lnTo>
                      <a:pt x="8" y="187"/>
                    </a:lnTo>
                    <a:lnTo>
                      <a:pt x="4" y="19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0" y="206"/>
                    </a:lnTo>
                    <a:lnTo>
                      <a:pt x="0" y="215"/>
                    </a:lnTo>
                    <a:lnTo>
                      <a:pt x="4" y="233"/>
                    </a:lnTo>
                    <a:lnTo>
                      <a:pt x="10" y="252"/>
                    </a:lnTo>
                    <a:lnTo>
                      <a:pt x="13" y="259"/>
                    </a:lnTo>
                    <a:lnTo>
                      <a:pt x="19" y="267"/>
                    </a:lnTo>
                    <a:lnTo>
                      <a:pt x="19" y="267"/>
                    </a:lnTo>
                    <a:lnTo>
                      <a:pt x="24" y="274"/>
                    </a:lnTo>
                    <a:lnTo>
                      <a:pt x="30" y="278"/>
                    </a:lnTo>
                    <a:lnTo>
                      <a:pt x="35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57" y="274"/>
                    </a:lnTo>
                    <a:lnTo>
                      <a:pt x="57" y="274"/>
                    </a:lnTo>
                    <a:lnTo>
                      <a:pt x="61" y="272"/>
                    </a:lnTo>
                    <a:lnTo>
                      <a:pt x="65" y="268"/>
                    </a:lnTo>
                    <a:lnTo>
                      <a:pt x="67" y="265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69" y="257"/>
                    </a:lnTo>
                    <a:lnTo>
                      <a:pt x="146" y="257"/>
                    </a:lnTo>
                    <a:lnTo>
                      <a:pt x="146" y="276"/>
                    </a:lnTo>
                    <a:lnTo>
                      <a:pt x="175" y="276"/>
                    </a:lnTo>
                    <a:lnTo>
                      <a:pt x="175" y="276"/>
                    </a:lnTo>
                    <a:lnTo>
                      <a:pt x="177" y="278"/>
                    </a:lnTo>
                    <a:lnTo>
                      <a:pt x="179" y="279"/>
                    </a:lnTo>
                    <a:lnTo>
                      <a:pt x="179" y="291"/>
                    </a:lnTo>
                    <a:lnTo>
                      <a:pt x="179" y="291"/>
                    </a:lnTo>
                    <a:lnTo>
                      <a:pt x="179" y="296"/>
                    </a:lnTo>
                    <a:lnTo>
                      <a:pt x="181" y="302"/>
                    </a:lnTo>
                    <a:lnTo>
                      <a:pt x="186" y="311"/>
                    </a:lnTo>
                    <a:lnTo>
                      <a:pt x="196" y="316"/>
                    </a:lnTo>
                    <a:lnTo>
                      <a:pt x="201" y="318"/>
                    </a:lnTo>
                    <a:lnTo>
                      <a:pt x="207" y="318"/>
                    </a:lnTo>
                    <a:lnTo>
                      <a:pt x="289" y="318"/>
                    </a:lnTo>
                    <a:lnTo>
                      <a:pt x="289" y="318"/>
                    </a:lnTo>
                    <a:lnTo>
                      <a:pt x="295" y="318"/>
                    </a:lnTo>
                    <a:lnTo>
                      <a:pt x="301" y="316"/>
                    </a:lnTo>
                    <a:lnTo>
                      <a:pt x="308" y="311"/>
                    </a:lnTo>
                    <a:lnTo>
                      <a:pt x="315" y="302"/>
                    </a:lnTo>
                    <a:lnTo>
                      <a:pt x="315" y="296"/>
                    </a:lnTo>
                    <a:lnTo>
                      <a:pt x="317" y="291"/>
                    </a:lnTo>
                    <a:lnTo>
                      <a:pt x="317" y="279"/>
                    </a:lnTo>
                    <a:lnTo>
                      <a:pt x="317" y="279"/>
                    </a:lnTo>
                    <a:lnTo>
                      <a:pt x="317" y="278"/>
                    </a:lnTo>
                    <a:lnTo>
                      <a:pt x="319" y="276"/>
                    </a:lnTo>
                    <a:lnTo>
                      <a:pt x="350" y="276"/>
                    </a:lnTo>
                    <a:lnTo>
                      <a:pt x="350" y="257"/>
                    </a:lnTo>
                    <a:lnTo>
                      <a:pt x="424" y="257"/>
                    </a:lnTo>
                    <a:lnTo>
                      <a:pt x="424" y="257"/>
                    </a:lnTo>
                    <a:lnTo>
                      <a:pt x="429" y="257"/>
                    </a:lnTo>
                    <a:lnTo>
                      <a:pt x="437" y="254"/>
                    </a:lnTo>
                    <a:lnTo>
                      <a:pt x="442" y="252"/>
                    </a:lnTo>
                    <a:lnTo>
                      <a:pt x="448" y="246"/>
                    </a:lnTo>
                    <a:lnTo>
                      <a:pt x="453" y="241"/>
                    </a:lnTo>
                    <a:lnTo>
                      <a:pt x="457" y="233"/>
                    </a:lnTo>
                    <a:lnTo>
                      <a:pt x="461" y="224"/>
                    </a:lnTo>
                    <a:lnTo>
                      <a:pt x="464" y="213"/>
                    </a:lnTo>
                    <a:lnTo>
                      <a:pt x="464" y="213"/>
                    </a:lnTo>
                    <a:lnTo>
                      <a:pt x="468" y="193"/>
                    </a:lnTo>
                    <a:lnTo>
                      <a:pt x="468" y="169"/>
                    </a:lnTo>
                    <a:lnTo>
                      <a:pt x="466" y="145"/>
                    </a:lnTo>
                    <a:lnTo>
                      <a:pt x="461" y="121"/>
                    </a:lnTo>
                    <a:lnTo>
                      <a:pt x="455" y="97"/>
                    </a:lnTo>
                    <a:lnTo>
                      <a:pt x="446" y="73"/>
                    </a:lnTo>
                    <a:lnTo>
                      <a:pt x="435" y="51"/>
                    </a:lnTo>
                    <a:lnTo>
                      <a:pt x="420" y="33"/>
                    </a:lnTo>
                    <a:lnTo>
                      <a:pt x="420" y="33"/>
                    </a:lnTo>
                    <a:lnTo>
                      <a:pt x="407" y="18"/>
                    </a:lnTo>
                    <a:lnTo>
                      <a:pt x="396" y="9"/>
                    </a:lnTo>
                    <a:lnTo>
                      <a:pt x="383" y="1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61" y="1"/>
                    </a:lnTo>
                    <a:lnTo>
                      <a:pt x="35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432"/>
              <p:cNvSpPr>
                <a:spLocks/>
              </p:cNvSpPr>
              <p:nvPr/>
            </p:nvSpPr>
            <p:spPr bwMode="auto">
              <a:xfrm>
                <a:off x="4505325" y="5099050"/>
                <a:ext cx="84138" cy="38100"/>
              </a:xfrm>
              <a:custGeom>
                <a:avLst/>
                <a:gdLst>
                  <a:gd name="T0" fmla="*/ 0 w 107"/>
                  <a:gd name="T1" fmla="*/ 28 h 48"/>
                  <a:gd name="T2" fmla="*/ 6 w 107"/>
                  <a:gd name="T3" fmla="*/ 48 h 48"/>
                  <a:gd name="T4" fmla="*/ 107 w 107"/>
                  <a:gd name="T5" fmla="*/ 21 h 48"/>
                  <a:gd name="T6" fmla="*/ 102 w 107"/>
                  <a:gd name="T7" fmla="*/ 0 h 48"/>
                  <a:gd name="T8" fmla="*/ 0 w 107"/>
                  <a:gd name="T9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8">
                    <a:moveTo>
                      <a:pt x="0" y="28"/>
                    </a:moveTo>
                    <a:lnTo>
                      <a:pt x="6" y="48"/>
                    </a:lnTo>
                    <a:lnTo>
                      <a:pt x="107" y="21"/>
                    </a:lnTo>
                    <a:lnTo>
                      <a:pt x="102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433"/>
              <p:cNvSpPr>
                <a:spLocks/>
              </p:cNvSpPr>
              <p:nvPr/>
            </p:nvSpPr>
            <p:spPr bwMode="auto">
              <a:xfrm>
                <a:off x="4471988" y="5024438"/>
                <a:ext cx="69850" cy="49213"/>
              </a:xfrm>
              <a:custGeom>
                <a:avLst/>
                <a:gdLst>
                  <a:gd name="T0" fmla="*/ 0 w 86"/>
                  <a:gd name="T1" fmla="*/ 45 h 63"/>
                  <a:gd name="T2" fmla="*/ 9 w 86"/>
                  <a:gd name="T3" fmla="*/ 63 h 63"/>
                  <a:gd name="T4" fmla="*/ 86 w 86"/>
                  <a:gd name="T5" fmla="*/ 17 h 63"/>
                  <a:gd name="T6" fmla="*/ 75 w 86"/>
                  <a:gd name="T7" fmla="*/ 0 h 63"/>
                  <a:gd name="T8" fmla="*/ 0 w 86"/>
                  <a:gd name="T9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3">
                    <a:moveTo>
                      <a:pt x="0" y="45"/>
                    </a:moveTo>
                    <a:lnTo>
                      <a:pt x="9" y="63"/>
                    </a:lnTo>
                    <a:lnTo>
                      <a:pt x="86" y="17"/>
                    </a:lnTo>
                    <a:lnTo>
                      <a:pt x="75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Rectangle 434"/>
              <p:cNvSpPr>
                <a:spLocks noChangeArrowheads="1"/>
              </p:cNvSpPr>
              <p:nvPr/>
            </p:nvSpPr>
            <p:spPr bwMode="auto">
              <a:xfrm>
                <a:off x="4514850" y="5200650"/>
                <a:ext cx="650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3" name="Industry 2" descr="Custom:  Group 105"/>
          <p:cNvGrpSpPr/>
          <p:nvPr/>
        </p:nvGrpSpPr>
        <p:grpSpPr>
          <a:xfrm>
            <a:off x="5522169" y="2757910"/>
            <a:ext cx="1518178" cy="1518178"/>
            <a:chOff x="5520267" y="2755763"/>
            <a:chExt cx="1518178" cy="1518178"/>
          </a:xfrm>
        </p:grpSpPr>
        <p:sp>
          <p:nvSpPr>
            <p:cNvPr id="144" name="Oval 143"/>
            <p:cNvSpPr/>
            <p:nvPr/>
          </p:nvSpPr>
          <p:spPr>
            <a:xfrm>
              <a:off x="5520267" y="2755763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29864" y="3667259"/>
              <a:ext cx="889987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Industry</a:t>
              </a: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5805318" y="2952750"/>
              <a:ext cx="948836" cy="623114"/>
              <a:chOff x="5719491" y="2907559"/>
              <a:chExt cx="1120489" cy="735842"/>
            </a:xfrm>
          </p:grpSpPr>
          <p:sp>
            <p:nvSpPr>
              <p:cNvPr id="147" name="Freeform 201"/>
              <p:cNvSpPr>
                <a:spLocks/>
              </p:cNvSpPr>
              <p:nvPr/>
            </p:nvSpPr>
            <p:spPr bwMode="auto">
              <a:xfrm>
                <a:off x="6788877" y="3346744"/>
                <a:ext cx="16573" cy="250253"/>
              </a:xfrm>
              <a:custGeom>
                <a:avLst/>
                <a:gdLst>
                  <a:gd name="T0" fmla="*/ 4 w 4"/>
                  <a:gd name="T1" fmla="*/ 2 h 64"/>
                  <a:gd name="T2" fmla="*/ 2 w 4"/>
                  <a:gd name="T3" fmla="*/ 0 h 64"/>
                  <a:gd name="T4" fmla="*/ 0 w 4"/>
                  <a:gd name="T5" fmla="*/ 2 h 64"/>
                  <a:gd name="T6" fmla="*/ 0 w 4"/>
                  <a:gd name="T7" fmla="*/ 62 h 64"/>
                  <a:gd name="T8" fmla="*/ 2 w 4"/>
                  <a:gd name="T9" fmla="*/ 64 h 64"/>
                  <a:gd name="T10" fmla="*/ 4 w 4"/>
                  <a:gd name="T11" fmla="*/ 62 h 64"/>
                  <a:gd name="T12" fmla="*/ 4 w 4"/>
                  <a:gd name="T1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4">
                    <a:moveTo>
                      <a:pt x="4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3" y="64"/>
                      <a:pt x="4" y="63"/>
                      <a:pt x="4" y="6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202"/>
              <p:cNvSpPr>
                <a:spLocks/>
              </p:cNvSpPr>
              <p:nvPr/>
            </p:nvSpPr>
            <p:spPr bwMode="auto">
              <a:xfrm>
                <a:off x="5719491" y="3611912"/>
                <a:ext cx="1120489" cy="31489"/>
              </a:xfrm>
              <a:custGeom>
                <a:avLst/>
                <a:gdLst>
                  <a:gd name="T0" fmla="*/ 2 w 169"/>
                  <a:gd name="T1" fmla="*/ 0 h 8"/>
                  <a:gd name="T2" fmla="*/ 0 w 169"/>
                  <a:gd name="T3" fmla="*/ 3 h 8"/>
                  <a:gd name="T4" fmla="*/ 0 w 169"/>
                  <a:gd name="T5" fmla="*/ 5 h 8"/>
                  <a:gd name="T6" fmla="*/ 2 w 169"/>
                  <a:gd name="T7" fmla="*/ 8 h 8"/>
                  <a:gd name="T8" fmla="*/ 167 w 169"/>
                  <a:gd name="T9" fmla="*/ 8 h 8"/>
                  <a:gd name="T10" fmla="*/ 169 w 169"/>
                  <a:gd name="T11" fmla="*/ 5 h 8"/>
                  <a:gd name="T12" fmla="*/ 169 w 169"/>
                  <a:gd name="T13" fmla="*/ 3 h 8"/>
                  <a:gd name="T14" fmla="*/ 167 w 169"/>
                  <a:gd name="T15" fmla="*/ 0 h 8"/>
                  <a:gd name="T16" fmla="*/ 2 w 16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8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8" y="8"/>
                      <a:pt x="169" y="7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1"/>
                      <a:pt x="168" y="0"/>
                      <a:pt x="167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203"/>
              <p:cNvSpPr>
                <a:spLocks noEditPoints="1"/>
              </p:cNvSpPr>
              <p:nvPr/>
            </p:nvSpPr>
            <p:spPr bwMode="auto">
              <a:xfrm>
                <a:off x="6191279" y="2907559"/>
                <a:ext cx="164072" cy="689437"/>
              </a:xfrm>
              <a:custGeom>
                <a:avLst/>
                <a:gdLst>
                  <a:gd name="T0" fmla="*/ 17 w 42"/>
                  <a:gd name="T1" fmla="*/ 164 h 176"/>
                  <a:gd name="T2" fmla="*/ 25 w 42"/>
                  <a:gd name="T3" fmla="*/ 174 h 176"/>
                  <a:gd name="T4" fmla="*/ 35 w 42"/>
                  <a:gd name="T5" fmla="*/ 164 h 176"/>
                  <a:gd name="T6" fmla="*/ 42 w 42"/>
                  <a:gd name="T7" fmla="*/ 174 h 176"/>
                  <a:gd name="T8" fmla="*/ 22 w 42"/>
                  <a:gd name="T9" fmla="*/ 19 h 176"/>
                  <a:gd name="T10" fmla="*/ 20 w 42"/>
                  <a:gd name="T11" fmla="*/ 18 h 176"/>
                  <a:gd name="T12" fmla="*/ 0 w 42"/>
                  <a:gd name="T13" fmla="*/ 174 h 176"/>
                  <a:gd name="T14" fmla="*/ 8 w 42"/>
                  <a:gd name="T15" fmla="*/ 164 h 176"/>
                  <a:gd name="T16" fmla="*/ 35 w 42"/>
                  <a:gd name="T17" fmla="*/ 34 h 176"/>
                  <a:gd name="T18" fmla="*/ 25 w 42"/>
                  <a:gd name="T19" fmla="*/ 40 h 176"/>
                  <a:gd name="T20" fmla="*/ 32 w 42"/>
                  <a:gd name="T21" fmla="*/ 46 h 176"/>
                  <a:gd name="T22" fmla="*/ 27 w 42"/>
                  <a:gd name="T23" fmla="*/ 56 h 176"/>
                  <a:gd name="T24" fmla="*/ 27 w 42"/>
                  <a:gd name="T25" fmla="*/ 60 h 176"/>
                  <a:gd name="T26" fmla="*/ 32 w 42"/>
                  <a:gd name="T27" fmla="*/ 70 h 176"/>
                  <a:gd name="T28" fmla="*/ 25 w 42"/>
                  <a:gd name="T29" fmla="*/ 77 h 176"/>
                  <a:gd name="T30" fmla="*/ 35 w 42"/>
                  <a:gd name="T31" fmla="*/ 82 h 176"/>
                  <a:gd name="T32" fmla="*/ 25 w 42"/>
                  <a:gd name="T33" fmla="*/ 77 h 176"/>
                  <a:gd name="T34" fmla="*/ 35 w 42"/>
                  <a:gd name="T35" fmla="*/ 91 h 176"/>
                  <a:gd name="T36" fmla="*/ 25 w 42"/>
                  <a:gd name="T37" fmla="*/ 96 h 176"/>
                  <a:gd name="T38" fmla="*/ 32 w 42"/>
                  <a:gd name="T39" fmla="*/ 103 h 176"/>
                  <a:gd name="T40" fmla="*/ 27 w 42"/>
                  <a:gd name="T41" fmla="*/ 112 h 176"/>
                  <a:gd name="T42" fmla="*/ 27 w 42"/>
                  <a:gd name="T43" fmla="*/ 117 h 176"/>
                  <a:gd name="T44" fmla="*/ 32 w 42"/>
                  <a:gd name="T45" fmla="*/ 126 h 176"/>
                  <a:gd name="T46" fmla="*/ 25 w 42"/>
                  <a:gd name="T47" fmla="*/ 133 h 176"/>
                  <a:gd name="T48" fmla="*/ 35 w 42"/>
                  <a:gd name="T49" fmla="*/ 138 h 176"/>
                  <a:gd name="T50" fmla="*/ 25 w 42"/>
                  <a:gd name="T51" fmla="*/ 133 h 176"/>
                  <a:gd name="T52" fmla="*/ 35 w 42"/>
                  <a:gd name="T53" fmla="*/ 147 h 176"/>
                  <a:gd name="T54" fmla="*/ 25 w 42"/>
                  <a:gd name="T55" fmla="*/ 152 h 176"/>
                  <a:gd name="T56" fmla="*/ 15 w 42"/>
                  <a:gd name="T57" fmla="*/ 32 h 176"/>
                  <a:gd name="T58" fmla="*/ 10 w 42"/>
                  <a:gd name="T59" fmla="*/ 42 h 176"/>
                  <a:gd name="T60" fmla="*/ 10 w 42"/>
                  <a:gd name="T61" fmla="*/ 46 h 176"/>
                  <a:gd name="T62" fmla="*/ 15 w 42"/>
                  <a:gd name="T63" fmla="*/ 56 h 176"/>
                  <a:gd name="T64" fmla="*/ 8 w 42"/>
                  <a:gd name="T65" fmla="*/ 63 h 176"/>
                  <a:gd name="T66" fmla="*/ 17 w 42"/>
                  <a:gd name="T67" fmla="*/ 68 h 176"/>
                  <a:gd name="T68" fmla="*/ 8 w 42"/>
                  <a:gd name="T69" fmla="*/ 63 h 176"/>
                  <a:gd name="T70" fmla="*/ 17 w 42"/>
                  <a:gd name="T71" fmla="*/ 77 h 176"/>
                  <a:gd name="T72" fmla="*/ 8 w 42"/>
                  <a:gd name="T73" fmla="*/ 82 h 176"/>
                  <a:gd name="T74" fmla="*/ 15 w 42"/>
                  <a:gd name="T75" fmla="*/ 89 h 176"/>
                  <a:gd name="T76" fmla="*/ 10 w 42"/>
                  <a:gd name="T77" fmla="*/ 98 h 176"/>
                  <a:gd name="T78" fmla="*/ 10 w 42"/>
                  <a:gd name="T79" fmla="*/ 103 h 176"/>
                  <a:gd name="T80" fmla="*/ 15 w 42"/>
                  <a:gd name="T81" fmla="*/ 112 h 176"/>
                  <a:gd name="T82" fmla="*/ 8 w 42"/>
                  <a:gd name="T83" fmla="*/ 119 h 176"/>
                  <a:gd name="T84" fmla="*/ 17 w 42"/>
                  <a:gd name="T85" fmla="*/ 124 h 176"/>
                  <a:gd name="T86" fmla="*/ 8 w 42"/>
                  <a:gd name="T87" fmla="*/ 119 h 176"/>
                  <a:gd name="T88" fmla="*/ 17 w 42"/>
                  <a:gd name="T89" fmla="*/ 133 h 176"/>
                  <a:gd name="T90" fmla="*/ 8 w 42"/>
                  <a:gd name="T91" fmla="*/ 138 h 176"/>
                  <a:gd name="T92" fmla="*/ 15 w 42"/>
                  <a:gd name="T93" fmla="*/ 145 h 176"/>
                  <a:gd name="T94" fmla="*/ 10 w 42"/>
                  <a:gd name="T95" fmla="*/ 15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176">
                    <a:moveTo>
                      <a:pt x="8" y="164"/>
                    </a:moveTo>
                    <a:cubicBezTo>
                      <a:pt x="8" y="162"/>
                      <a:pt x="9" y="161"/>
                      <a:pt x="10" y="161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6" y="161"/>
                      <a:pt x="17" y="162"/>
                      <a:pt x="17" y="164"/>
                    </a:cubicBezTo>
                    <a:cubicBezTo>
                      <a:pt x="17" y="174"/>
                      <a:pt x="17" y="174"/>
                      <a:pt x="17" y="174"/>
                    </a:cubicBezTo>
                    <a:cubicBezTo>
                      <a:pt x="17" y="175"/>
                      <a:pt x="18" y="176"/>
                      <a:pt x="20" y="176"/>
                    </a:cubicBezTo>
                    <a:cubicBezTo>
                      <a:pt x="23" y="176"/>
                      <a:pt x="23" y="176"/>
                      <a:pt x="23" y="176"/>
                    </a:cubicBezTo>
                    <a:cubicBezTo>
                      <a:pt x="24" y="176"/>
                      <a:pt x="25" y="175"/>
                      <a:pt x="25" y="17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5" y="162"/>
                      <a:pt x="26" y="161"/>
                      <a:pt x="27" y="161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4" y="161"/>
                      <a:pt x="35" y="162"/>
                      <a:pt x="35" y="16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5" y="175"/>
                      <a:pt x="36" y="176"/>
                      <a:pt x="37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41" y="176"/>
                      <a:pt x="42" y="175"/>
                      <a:pt x="42" y="174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2"/>
                      <a:pt x="41" y="30"/>
                      <a:pt x="40" y="3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3" y="22"/>
                      <a:pt x="22" y="21"/>
                      <a:pt x="22" y="1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1" y="0"/>
                      <a:pt x="20" y="1"/>
                      <a:pt x="20" y="2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19" y="20"/>
                      <a:pt x="18" y="2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5"/>
                      <a:pt x="1" y="176"/>
                      <a:pt x="2" y="176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7" y="176"/>
                      <a:pt x="8" y="175"/>
                      <a:pt x="8" y="174"/>
                    </a:cubicBezTo>
                    <a:lnTo>
                      <a:pt x="8" y="164"/>
                    </a:lnTo>
                    <a:close/>
                    <a:moveTo>
                      <a:pt x="25" y="34"/>
                    </a:moveTo>
                    <a:cubicBezTo>
                      <a:pt x="25" y="33"/>
                      <a:pt x="26" y="32"/>
                      <a:pt x="27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5" y="33"/>
                      <a:pt x="35" y="34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1"/>
                      <a:pt x="34" y="42"/>
                      <a:pt x="32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2"/>
                      <a:pt x="25" y="41"/>
                      <a:pt x="25" y="40"/>
                    </a:cubicBezTo>
                    <a:lnTo>
                      <a:pt x="25" y="34"/>
                    </a:lnTo>
                    <a:close/>
                    <a:moveTo>
                      <a:pt x="25" y="49"/>
                    </a:moveTo>
                    <a:cubicBezTo>
                      <a:pt x="25" y="47"/>
                      <a:pt x="26" y="46"/>
                      <a:pt x="27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4" y="46"/>
                      <a:pt x="35" y="47"/>
                      <a:pt x="35" y="49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4" y="56"/>
                      <a:pt x="32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6"/>
                      <a:pt x="25" y="55"/>
                      <a:pt x="25" y="54"/>
                    </a:cubicBezTo>
                    <a:lnTo>
                      <a:pt x="25" y="49"/>
                    </a:lnTo>
                    <a:close/>
                    <a:moveTo>
                      <a:pt x="25" y="63"/>
                    </a:moveTo>
                    <a:cubicBezTo>
                      <a:pt x="25" y="61"/>
                      <a:pt x="26" y="60"/>
                      <a:pt x="27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61"/>
                      <a:pt x="35" y="63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9"/>
                      <a:pt x="34" y="70"/>
                      <a:pt x="32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5" y="69"/>
                      <a:pt x="25" y="68"/>
                    </a:cubicBezTo>
                    <a:lnTo>
                      <a:pt x="25" y="63"/>
                    </a:lnTo>
                    <a:close/>
                    <a:moveTo>
                      <a:pt x="25" y="77"/>
                    </a:moveTo>
                    <a:cubicBezTo>
                      <a:pt x="25" y="75"/>
                      <a:pt x="26" y="74"/>
                      <a:pt x="27" y="74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4" y="74"/>
                      <a:pt x="35" y="75"/>
                      <a:pt x="35" y="77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3"/>
                      <a:pt x="34" y="84"/>
                      <a:pt x="32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6" y="84"/>
                      <a:pt x="25" y="83"/>
                      <a:pt x="25" y="82"/>
                    </a:cubicBezTo>
                    <a:lnTo>
                      <a:pt x="25" y="77"/>
                    </a:lnTo>
                    <a:close/>
                    <a:moveTo>
                      <a:pt x="25" y="91"/>
                    </a:moveTo>
                    <a:cubicBezTo>
                      <a:pt x="25" y="90"/>
                      <a:pt x="26" y="89"/>
                      <a:pt x="27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4" y="89"/>
                      <a:pt x="35" y="90"/>
                      <a:pt x="35" y="9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7"/>
                      <a:pt x="34" y="98"/>
                      <a:pt x="32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7"/>
                      <a:pt x="25" y="96"/>
                    </a:cubicBezTo>
                    <a:lnTo>
                      <a:pt x="25" y="91"/>
                    </a:lnTo>
                    <a:close/>
                    <a:moveTo>
                      <a:pt x="25" y="105"/>
                    </a:moveTo>
                    <a:cubicBezTo>
                      <a:pt x="25" y="104"/>
                      <a:pt x="26" y="103"/>
                      <a:pt x="27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4" y="103"/>
                      <a:pt x="35" y="104"/>
                      <a:pt x="35" y="105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5" y="111"/>
                      <a:pt x="34" y="112"/>
                      <a:pt x="32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6" y="112"/>
                      <a:pt x="25" y="111"/>
                      <a:pt x="25" y="110"/>
                    </a:cubicBezTo>
                    <a:lnTo>
                      <a:pt x="25" y="105"/>
                    </a:lnTo>
                    <a:close/>
                    <a:moveTo>
                      <a:pt x="25" y="119"/>
                    </a:moveTo>
                    <a:cubicBezTo>
                      <a:pt x="25" y="118"/>
                      <a:pt x="26" y="117"/>
                      <a:pt x="27" y="117"/>
                    </a:cubicBezTo>
                    <a:cubicBezTo>
                      <a:pt x="32" y="117"/>
                      <a:pt x="32" y="117"/>
                      <a:pt x="32" y="117"/>
                    </a:cubicBezTo>
                    <a:cubicBezTo>
                      <a:pt x="34" y="117"/>
                      <a:pt x="35" y="118"/>
                      <a:pt x="35" y="119"/>
                    </a:cubicBezTo>
                    <a:cubicBezTo>
                      <a:pt x="35" y="124"/>
                      <a:pt x="35" y="124"/>
                      <a:pt x="35" y="124"/>
                    </a:cubicBezTo>
                    <a:cubicBezTo>
                      <a:pt x="35" y="125"/>
                      <a:pt x="34" y="126"/>
                      <a:pt x="32" y="126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6" y="126"/>
                      <a:pt x="25" y="125"/>
                      <a:pt x="25" y="124"/>
                    </a:cubicBezTo>
                    <a:lnTo>
                      <a:pt x="25" y="119"/>
                    </a:lnTo>
                    <a:close/>
                    <a:moveTo>
                      <a:pt x="25" y="133"/>
                    </a:moveTo>
                    <a:cubicBezTo>
                      <a:pt x="25" y="132"/>
                      <a:pt x="26" y="131"/>
                      <a:pt x="27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4" y="131"/>
                      <a:pt x="35" y="132"/>
                      <a:pt x="35" y="133"/>
                    </a:cubicBezTo>
                    <a:cubicBezTo>
                      <a:pt x="35" y="138"/>
                      <a:pt x="35" y="138"/>
                      <a:pt x="35" y="138"/>
                    </a:cubicBezTo>
                    <a:cubicBezTo>
                      <a:pt x="35" y="140"/>
                      <a:pt x="34" y="141"/>
                      <a:pt x="32" y="141"/>
                    </a:cubicBezTo>
                    <a:cubicBezTo>
                      <a:pt x="27" y="141"/>
                      <a:pt x="27" y="141"/>
                      <a:pt x="27" y="141"/>
                    </a:cubicBezTo>
                    <a:cubicBezTo>
                      <a:pt x="26" y="141"/>
                      <a:pt x="25" y="140"/>
                      <a:pt x="25" y="138"/>
                    </a:cubicBezTo>
                    <a:lnTo>
                      <a:pt x="25" y="133"/>
                    </a:lnTo>
                    <a:close/>
                    <a:moveTo>
                      <a:pt x="25" y="147"/>
                    </a:moveTo>
                    <a:cubicBezTo>
                      <a:pt x="25" y="146"/>
                      <a:pt x="26" y="145"/>
                      <a:pt x="27" y="145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34" y="145"/>
                      <a:pt x="35" y="146"/>
                      <a:pt x="35" y="147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35" y="154"/>
                      <a:pt x="34" y="155"/>
                      <a:pt x="32" y="155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6" y="155"/>
                      <a:pt x="25" y="154"/>
                      <a:pt x="25" y="152"/>
                    </a:cubicBezTo>
                    <a:lnTo>
                      <a:pt x="25" y="147"/>
                    </a:lnTo>
                    <a:close/>
                    <a:moveTo>
                      <a:pt x="8" y="34"/>
                    </a:moveTo>
                    <a:cubicBezTo>
                      <a:pt x="8" y="33"/>
                      <a:pt x="9" y="32"/>
                      <a:pt x="10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7" y="33"/>
                      <a:pt x="17" y="34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2"/>
                      <a:pt x="8" y="41"/>
                      <a:pt x="8" y="40"/>
                    </a:cubicBezTo>
                    <a:lnTo>
                      <a:pt x="8" y="34"/>
                    </a:lnTo>
                    <a:close/>
                    <a:moveTo>
                      <a:pt x="8" y="49"/>
                    </a:moveTo>
                    <a:cubicBezTo>
                      <a:pt x="8" y="47"/>
                      <a:pt x="9" y="46"/>
                      <a:pt x="10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7" y="47"/>
                      <a:pt x="17" y="49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5"/>
                      <a:pt x="16" y="56"/>
                      <a:pt x="15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8" y="55"/>
                      <a:pt x="8" y="54"/>
                    </a:cubicBezTo>
                    <a:lnTo>
                      <a:pt x="8" y="49"/>
                    </a:lnTo>
                    <a:close/>
                    <a:moveTo>
                      <a:pt x="8" y="63"/>
                    </a:moveTo>
                    <a:cubicBezTo>
                      <a:pt x="8" y="61"/>
                      <a:pt x="9" y="60"/>
                      <a:pt x="10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6" y="60"/>
                      <a:pt x="17" y="61"/>
                      <a:pt x="17" y="63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9"/>
                      <a:pt x="16" y="70"/>
                      <a:pt x="15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0"/>
                      <a:pt x="8" y="69"/>
                      <a:pt x="8" y="68"/>
                    </a:cubicBezTo>
                    <a:lnTo>
                      <a:pt x="8" y="63"/>
                    </a:lnTo>
                    <a:close/>
                    <a:moveTo>
                      <a:pt x="8" y="77"/>
                    </a:moveTo>
                    <a:cubicBezTo>
                      <a:pt x="8" y="75"/>
                      <a:pt x="9" y="74"/>
                      <a:pt x="10" y="74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4"/>
                      <a:pt x="17" y="75"/>
                      <a:pt x="17" y="77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3"/>
                      <a:pt x="16" y="84"/>
                      <a:pt x="15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9" y="84"/>
                      <a:pt x="8" y="83"/>
                      <a:pt x="8" y="82"/>
                    </a:cubicBezTo>
                    <a:lnTo>
                      <a:pt x="8" y="77"/>
                    </a:lnTo>
                    <a:close/>
                    <a:moveTo>
                      <a:pt x="8" y="91"/>
                    </a:moveTo>
                    <a:cubicBezTo>
                      <a:pt x="8" y="90"/>
                      <a:pt x="9" y="89"/>
                      <a:pt x="10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6" y="89"/>
                      <a:pt x="17" y="90"/>
                      <a:pt x="17" y="91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7"/>
                      <a:pt x="16" y="98"/>
                      <a:pt x="15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9" y="98"/>
                      <a:pt x="8" y="97"/>
                      <a:pt x="8" y="96"/>
                    </a:cubicBezTo>
                    <a:lnTo>
                      <a:pt x="8" y="91"/>
                    </a:lnTo>
                    <a:close/>
                    <a:moveTo>
                      <a:pt x="8" y="105"/>
                    </a:moveTo>
                    <a:cubicBezTo>
                      <a:pt x="8" y="104"/>
                      <a:pt x="9" y="103"/>
                      <a:pt x="10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6" y="103"/>
                      <a:pt x="17" y="104"/>
                      <a:pt x="17" y="105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1"/>
                      <a:pt x="16" y="112"/>
                      <a:pt x="15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8" y="111"/>
                      <a:pt x="8" y="110"/>
                    </a:cubicBezTo>
                    <a:lnTo>
                      <a:pt x="8" y="105"/>
                    </a:lnTo>
                    <a:close/>
                    <a:moveTo>
                      <a:pt x="8" y="119"/>
                    </a:moveTo>
                    <a:cubicBezTo>
                      <a:pt x="8" y="118"/>
                      <a:pt x="9" y="117"/>
                      <a:pt x="10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7" y="124"/>
                      <a:pt x="17" y="124"/>
                      <a:pt x="17" y="124"/>
                    </a:cubicBezTo>
                    <a:cubicBezTo>
                      <a:pt x="17" y="125"/>
                      <a:pt x="16" y="126"/>
                      <a:pt x="15" y="126"/>
                    </a:cubicBezTo>
                    <a:cubicBezTo>
                      <a:pt x="10" y="126"/>
                      <a:pt x="10" y="126"/>
                      <a:pt x="10" y="126"/>
                    </a:cubicBezTo>
                    <a:cubicBezTo>
                      <a:pt x="9" y="126"/>
                      <a:pt x="8" y="125"/>
                      <a:pt x="8" y="124"/>
                    </a:cubicBezTo>
                    <a:lnTo>
                      <a:pt x="8" y="119"/>
                    </a:lnTo>
                    <a:close/>
                    <a:moveTo>
                      <a:pt x="8" y="133"/>
                    </a:moveTo>
                    <a:cubicBezTo>
                      <a:pt x="8" y="132"/>
                      <a:pt x="9" y="131"/>
                      <a:pt x="10" y="131"/>
                    </a:cubicBezTo>
                    <a:cubicBezTo>
                      <a:pt x="15" y="131"/>
                      <a:pt x="15" y="131"/>
                      <a:pt x="15" y="131"/>
                    </a:cubicBezTo>
                    <a:cubicBezTo>
                      <a:pt x="16" y="131"/>
                      <a:pt x="17" y="132"/>
                      <a:pt x="17" y="13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7" y="140"/>
                      <a:pt x="16" y="141"/>
                      <a:pt x="15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1"/>
                      <a:pt x="8" y="140"/>
                      <a:pt x="8" y="138"/>
                    </a:cubicBezTo>
                    <a:lnTo>
                      <a:pt x="8" y="133"/>
                    </a:lnTo>
                    <a:close/>
                    <a:moveTo>
                      <a:pt x="8" y="147"/>
                    </a:moveTo>
                    <a:cubicBezTo>
                      <a:pt x="8" y="146"/>
                      <a:pt x="9" y="145"/>
                      <a:pt x="10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6" y="145"/>
                      <a:pt x="17" y="146"/>
                      <a:pt x="17" y="147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4"/>
                      <a:pt x="16" y="155"/>
                      <a:pt x="15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9" y="155"/>
                      <a:pt x="8" y="154"/>
                      <a:pt x="8" y="152"/>
                    </a:cubicBezTo>
                    <a:lnTo>
                      <a:pt x="8" y="1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204"/>
              <p:cNvSpPr>
                <a:spLocks noEditPoints="1"/>
              </p:cNvSpPr>
              <p:nvPr/>
            </p:nvSpPr>
            <p:spPr bwMode="auto">
              <a:xfrm>
                <a:off x="6081897" y="3033514"/>
                <a:ext cx="92809" cy="563482"/>
              </a:xfrm>
              <a:custGeom>
                <a:avLst/>
                <a:gdLst>
                  <a:gd name="T0" fmla="*/ 9 w 24"/>
                  <a:gd name="T1" fmla="*/ 129 h 144"/>
                  <a:gd name="T2" fmla="*/ 17 w 24"/>
                  <a:gd name="T3" fmla="*/ 132 h 144"/>
                  <a:gd name="T4" fmla="*/ 19 w 24"/>
                  <a:gd name="T5" fmla="*/ 144 h 144"/>
                  <a:gd name="T6" fmla="*/ 24 w 24"/>
                  <a:gd name="T7" fmla="*/ 142 h 144"/>
                  <a:gd name="T8" fmla="*/ 22 w 24"/>
                  <a:gd name="T9" fmla="*/ 1 h 144"/>
                  <a:gd name="T10" fmla="*/ 0 w 24"/>
                  <a:gd name="T11" fmla="*/ 15 h 144"/>
                  <a:gd name="T12" fmla="*/ 2 w 24"/>
                  <a:gd name="T13" fmla="*/ 144 h 144"/>
                  <a:gd name="T14" fmla="*/ 7 w 24"/>
                  <a:gd name="T15" fmla="*/ 142 h 144"/>
                  <a:gd name="T16" fmla="*/ 7 w 24"/>
                  <a:gd name="T17" fmla="*/ 16 h 144"/>
                  <a:gd name="T18" fmla="*/ 14 w 24"/>
                  <a:gd name="T19" fmla="*/ 14 h 144"/>
                  <a:gd name="T20" fmla="*/ 17 w 24"/>
                  <a:gd name="T21" fmla="*/ 22 h 144"/>
                  <a:gd name="T22" fmla="*/ 9 w 24"/>
                  <a:gd name="T23" fmla="*/ 24 h 144"/>
                  <a:gd name="T24" fmla="*/ 7 w 24"/>
                  <a:gd name="T25" fmla="*/ 16 h 144"/>
                  <a:gd name="T26" fmla="*/ 9 w 24"/>
                  <a:gd name="T27" fmla="*/ 28 h 144"/>
                  <a:gd name="T28" fmla="*/ 17 w 24"/>
                  <a:gd name="T29" fmla="*/ 31 h 144"/>
                  <a:gd name="T30" fmla="*/ 14 w 24"/>
                  <a:gd name="T31" fmla="*/ 38 h 144"/>
                  <a:gd name="T32" fmla="*/ 7 w 24"/>
                  <a:gd name="T33" fmla="*/ 36 h 144"/>
                  <a:gd name="T34" fmla="*/ 7 w 24"/>
                  <a:gd name="T35" fmla="*/ 45 h 144"/>
                  <a:gd name="T36" fmla="*/ 14 w 24"/>
                  <a:gd name="T37" fmla="*/ 42 h 144"/>
                  <a:gd name="T38" fmla="*/ 17 w 24"/>
                  <a:gd name="T39" fmla="*/ 50 h 144"/>
                  <a:gd name="T40" fmla="*/ 9 w 24"/>
                  <a:gd name="T41" fmla="*/ 52 h 144"/>
                  <a:gd name="T42" fmla="*/ 7 w 24"/>
                  <a:gd name="T43" fmla="*/ 45 h 144"/>
                  <a:gd name="T44" fmla="*/ 9 w 24"/>
                  <a:gd name="T45" fmla="*/ 57 h 144"/>
                  <a:gd name="T46" fmla="*/ 17 w 24"/>
                  <a:gd name="T47" fmla="*/ 59 h 144"/>
                  <a:gd name="T48" fmla="*/ 14 w 24"/>
                  <a:gd name="T49" fmla="*/ 66 h 144"/>
                  <a:gd name="T50" fmla="*/ 7 w 24"/>
                  <a:gd name="T51" fmla="*/ 64 h 144"/>
                  <a:gd name="T52" fmla="*/ 7 w 24"/>
                  <a:gd name="T53" fmla="*/ 73 h 144"/>
                  <a:gd name="T54" fmla="*/ 14 w 24"/>
                  <a:gd name="T55" fmla="*/ 71 h 144"/>
                  <a:gd name="T56" fmla="*/ 17 w 24"/>
                  <a:gd name="T57" fmla="*/ 78 h 144"/>
                  <a:gd name="T58" fmla="*/ 9 w 24"/>
                  <a:gd name="T59" fmla="*/ 80 h 144"/>
                  <a:gd name="T60" fmla="*/ 7 w 24"/>
                  <a:gd name="T61" fmla="*/ 73 h 144"/>
                  <a:gd name="T62" fmla="*/ 9 w 24"/>
                  <a:gd name="T63" fmla="*/ 85 h 144"/>
                  <a:gd name="T64" fmla="*/ 17 w 24"/>
                  <a:gd name="T65" fmla="*/ 87 h 144"/>
                  <a:gd name="T66" fmla="*/ 14 w 24"/>
                  <a:gd name="T67" fmla="*/ 94 h 144"/>
                  <a:gd name="T68" fmla="*/ 7 w 24"/>
                  <a:gd name="T69" fmla="*/ 92 h 144"/>
                  <a:gd name="T70" fmla="*/ 7 w 24"/>
                  <a:gd name="T71" fmla="*/ 101 h 144"/>
                  <a:gd name="T72" fmla="*/ 14 w 24"/>
                  <a:gd name="T73" fmla="*/ 99 h 144"/>
                  <a:gd name="T74" fmla="*/ 17 w 24"/>
                  <a:gd name="T75" fmla="*/ 106 h 144"/>
                  <a:gd name="T76" fmla="*/ 9 w 24"/>
                  <a:gd name="T77" fmla="*/ 109 h 144"/>
                  <a:gd name="T78" fmla="*/ 7 w 24"/>
                  <a:gd name="T79" fmla="*/ 101 h 144"/>
                  <a:gd name="T80" fmla="*/ 9 w 24"/>
                  <a:gd name="T81" fmla="*/ 113 h 144"/>
                  <a:gd name="T82" fmla="*/ 17 w 24"/>
                  <a:gd name="T83" fmla="*/ 115 h 144"/>
                  <a:gd name="T84" fmla="*/ 14 w 24"/>
                  <a:gd name="T85" fmla="*/ 123 h 144"/>
                  <a:gd name="T86" fmla="*/ 7 w 24"/>
                  <a:gd name="T87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144">
                    <a:moveTo>
                      <a:pt x="7" y="132"/>
                    </a:moveTo>
                    <a:cubicBezTo>
                      <a:pt x="7" y="130"/>
                      <a:pt x="8" y="129"/>
                      <a:pt x="9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6" y="129"/>
                      <a:pt x="17" y="130"/>
                      <a:pt x="17" y="13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8" y="144"/>
                      <a:pt x="19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3" y="144"/>
                      <a:pt x="24" y="143"/>
                      <a:pt x="24" y="14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2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3"/>
                      <a:pt x="0" y="1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3"/>
                      <a:pt x="1" y="144"/>
                      <a:pt x="2" y="144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6" y="144"/>
                      <a:pt x="7" y="143"/>
                      <a:pt x="7" y="142"/>
                    </a:cubicBezTo>
                    <a:lnTo>
                      <a:pt x="7" y="132"/>
                    </a:lnTo>
                    <a:close/>
                    <a:moveTo>
                      <a:pt x="7" y="16"/>
                    </a:moveTo>
                    <a:cubicBezTo>
                      <a:pt x="7" y="15"/>
                      <a:pt x="8" y="14"/>
                      <a:pt x="9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6" y="24"/>
                      <a:pt x="14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7" y="23"/>
                      <a:pt x="7" y="22"/>
                    </a:cubicBezTo>
                    <a:lnTo>
                      <a:pt x="7" y="16"/>
                    </a:lnTo>
                    <a:close/>
                    <a:moveTo>
                      <a:pt x="7" y="31"/>
                    </a:moveTo>
                    <a:cubicBezTo>
                      <a:pt x="7" y="29"/>
                      <a:pt x="8" y="28"/>
                      <a:pt x="9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6" y="28"/>
                      <a:pt x="17" y="29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6" y="38"/>
                      <a:pt x="14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38"/>
                      <a:pt x="7" y="37"/>
                      <a:pt x="7" y="36"/>
                    </a:cubicBezTo>
                    <a:lnTo>
                      <a:pt x="7" y="31"/>
                    </a:lnTo>
                    <a:close/>
                    <a:moveTo>
                      <a:pt x="7" y="45"/>
                    </a:moveTo>
                    <a:cubicBezTo>
                      <a:pt x="7" y="43"/>
                      <a:pt x="8" y="42"/>
                      <a:pt x="9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2"/>
                      <a:pt x="17" y="43"/>
                      <a:pt x="17" y="45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6" y="52"/>
                      <a:pt x="14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52"/>
                      <a:pt x="7" y="51"/>
                      <a:pt x="7" y="50"/>
                    </a:cubicBezTo>
                    <a:lnTo>
                      <a:pt x="7" y="45"/>
                    </a:lnTo>
                    <a:close/>
                    <a:moveTo>
                      <a:pt x="7" y="59"/>
                    </a:moveTo>
                    <a:cubicBezTo>
                      <a:pt x="7" y="58"/>
                      <a:pt x="8" y="57"/>
                      <a:pt x="9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57"/>
                      <a:pt x="17" y="58"/>
                      <a:pt x="17" y="5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5"/>
                      <a:pt x="16" y="66"/>
                      <a:pt x="14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6"/>
                      <a:pt x="7" y="65"/>
                      <a:pt x="7" y="64"/>
                    </a:cubicBezTo>
                    <a:lnTo>
                      <a:pt x="7" y="59"/>
                    </a:lnTo>
                    <a:close/>
                    <a:moveTo>
                      <a:pt x="7" y="73"/>
                    </a:moveTo>
                    <a:cubicBezTo>
                      <a:pt x="7" y="72"/>
                      <a:pt x="8" y="71"/>
                      <a:pt x="9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1"/>
                      <a:pt x="17" y="72"/>
                      <a:pt x="17" y="73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9"/>
                      <a:pt x="16" y="80"/>
                      <a:pt x="14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8" y="80"/>
                      <a:pt x="7" y="79"/>
                      <a:pt x="7" y="78"/>
                    </a:cubicBezTo>
                    <a:lnTo>
                      <a:pt x="7" y="73"/>
                    </a:lnTo>
                    <a:close/>
                    <a:moveTo>
                      <a:pt x="7" y="87"/>
                    </a:moveTo>
                    <a:cubicBezTo>
                      <a:pt x="7" y="86"/>
                      <a:pt x="8" y="85"/>
                      <a:pt x="9" y="85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6" y="85"/>
                      <a:pt x="17" y="86"/>
                      <a:pt x="17" y="87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3"/>
                      <a:pt x="16" y="94"/>
                      <a:pt x="14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8" y="94"/>
                      <a:pt x="7" y="93"/>
                      <a:pt x="7" y="92"/>
                    </a:cubicBezTo>
                    <a:lnTo>
                      <a:pt x="7" y="87"/>
                    </a:lnTo>
                    <a:close/>
                    <a:moveTo>
                      <a:pt x="7" y="101"/>
                    </a:moveTo>
                    <a:cubicBezTo>
                      <a:pt x="7" y="100"/>
                      <a:pt x="8" y="99"/>
                      <a:pt x="9" y="99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16" y="99"/>
                      <a:pt x="17" y="100"/>
                      <a:pt x="17" y="101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8"/>
                      <a:pt x="16" y="109"/>
                      <a:pt x="14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8" y="109"/>
                      <a:pt x="7" y="108"/>
                      <a:pt x="7" y="106"/>
                    </a:cubicBezTo>
                    <a:lnTo>
                      <a:pt x="7" y="101"/>
                    </a:lnTo>
                    <a:close/>
                    <a:moveTo>
                      <a:pt x="7" y="115"/>
                    </a:moveTo>
                    <a:cubicBezTo>
                      <a:pt x="7" y="114"/>
                      <a:pt x="8" y="113"/>
                      <a:pt x="9" y="113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16" y="113"/>
                      <a:pt x="17" y="114"/>
                      <a:pt x="17" y="115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2"/>
                      <a:pt x="16" y="123"/>
                      <a:pt x="14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8" y="123"/>
                      <a:pt x="7" y="122"/>
                      <a:pt x="7" y="120"/>
                    </a:cubicBezTo>
                    <a:lnTo>
                      <a:pt x="7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205"/>
              <p:cNvSpPr>
                <a:spLocks noEditPoints="1"/>
              </p:cNvSpPr>
              <p:nvPr/>
            </p:nvSpPr>
            <p:spPr bwMode="auto">
              <a:xfrm>
                <a:off x="6375239" y="3033514"/>
                <a:ext cx="94466" cy="563482"/>
              </a:xfrm>
              <a:custGeom>
                <a:avLst/>
                <a:gdLst>
                  <a:gd name="T0" fmla="*/ 10 w 24"/>
                  <a:gd name="T1" fmla="*/ 129 h 144"/>
                  <a:gd name="T2" fmla="*/ 17 w 24"/>
                  <a:gd name="T3" fmla="*/ 132 h 144"/>
                  <a:gd name="T4" fmla="*/ 19 w 24"/>
                  <a:gd name="T5" fmla="*/ 144 h 144"/>
                  <a:gd name="T6" fmla="*/ 24 w 24"/>
                  <a:gd name="T7" fmla="*/ 142 h 144"/>
                  <a:gd name="T8" fmla="*/ 22 w 24"/>
                  <a:gd name="T9" fmla="*/ 11 h 144"/>
                  <a:gd name="T10" fmla="*/ 0 w 24"/>
                  <a:gd name="T11" fmla="*/ 2 h 144"/>
                  <a:gd name="T12" fmla="*/ 2 w 24"/>
                  <a:gd name="T13" fmla="*/ 144 h 144"/>
                  <a:gd name="T14" fmla="*/ 7 w 24"/>
                  <a:gd name="T15" fmla="*/ 142 h 144"/>
                  <a:gd name="T16" fmla="*/ 7 w 24"/>
                  <a:gd name="T17" fmla="*/ 16 h 144"/>
                  <a:gd name="T18" fmla="*/ 15 w 24"/>
                  <a:gd name="T19" fmla="*/ 14 h 144"/>
                  <a:gd name="T20" fmla="*/ 17 w 24"/>
                  <a:gd name="T21" fmla="*/ 22 h 144"/>
                  <a:gd name="T22" fmla="*/ 10 w 24"/>
                  <a:gd name="T23" fmla="*/ 24 h 144"/>
                  <a:gd name="T24" fmla="*/ 7 w 24"/>
                  <a:gd name="T25" fmla="*/ 16 h 144"/>
                  <a:gd name="T26" fmla="*/ 10 w 24"/>
                  <a:gd name="T27" fmla="*/ 28 h 144"/>
                  <a:gd name="T28" fmla="*/ 17 w 24"/>
                  <a:gd name="T29" fmla="*/ 31 h 144"/>
                  <a:gd name="T30" fmla="*/ 15 w 24"/>
                  <a:gd name="T31" fmla="*/ 38 h 144"/>
                  <a:gd name="T32" fmla="*/ 7 w 24"/>
                  <a:gd name="T33" fmla="*/ 36 h 144"/>
                  <a:gd name="T34" fmla="*/ 7 w 24"/>
                  <a:gd name="T35" fmla="*/ 45 h 144"/>
                  <a:gd name="T36" fmla="*/ 15 w 24"/>
                  <a:gd name="T37" fmla="*/ 42 h 144"/>
                  <a:gd name="T38" fmla="*/ 17 w 24"/>
                  <a:gd name="T39" fmla="*/ 50 h 144"/>
                  <a:gd name="T40" fmla="*/ 10 w 24"/>
                  <a:gd name="T41" fmla="*/ 52 h 144"/>
                  <a:gd name="T42" fmla="*/ 7 w 24"/>
                  <a:gd name="T43" fmla="*/ 45 h 144"/>
                  <a:gd name="T44" fmla="*/ 10 w 24"/>
                  <a:gd name="T45" fmla="*/ 57 h 144"/>
                  <a:gd name="T46" fmla="*/ 17 w 24"/>
                  <a:gd name="T47" fmla="*/ 59 h 144"/>
                  <a:gd name="T48" fmla="*/ 15 w 24"/>
                  <a:gd name="T49" fmla="*/ 66 h 144"/>
                  <a:gd name="T50" fmla="*/ 7 w 24"/>
                  <a:gd name="T51" fmla="*/ 64 h 144"/>
                  <a:gd name="T52" fmla="*/ 7 w 24"/>
                  <a:gd name="T53" fmla="*/ 73 h 144"/>
                  <a:gd name="T54" fmla="*/ 15 w 24"/>
                  <a:gd name="T55" fmla="*/ 71 h 144"/>
                  <a:gd name="T56" fmla="*/ 17 w 24"/>
                  <a:gd name="T57" fmla="*/ 78 h 144"/>
                  <a:gd name="T58" fmla="*/ 10 w 24"/>
                  <a:gd name="T59" fmla="*/ 80 h 144"/>
                  <a:gd name="T60" fmla="*/ 7 w 24"/>
                  <a:gd name="T61" fmla="*/ 73 h 144"/>
                  <a:gd name="T62" fmla="*/ 10 w 24"/>
                  <a:gd name="T63" fmla="*/ 85 h 144"/>
                  <a:gd name="T64" fmla="*/ 17 w 24"/>
                  <a:gd name="T65" fmla="*/ 87 h 144"/>
                  <a:gd name="T66" fmla="*/ 15 w 24"/>
                  <a:gd name="T67" fmla="*/ 94 h 144"/>
                  <a:gd name="T68" fmla="*/ 7 w 24"/>
                  <a:gd name="T69" fmla="*/ 92 h 144"/>
                  <a:gd name="T70" fmla="*/ 7 w 24"/>
                  <a:gd name="T71" fmla="*/ 101 h 144"/>
                  <a:gd name="T72" fmla="*/ 15 w 24"/>
                  <a:gd name="T73" fmla="*/ 99 h 144"/>
                  <a:gd name="T74" fmla="*/ 17 w 24"/>
                  <a:gd name="T75" fmla="*/ 106 h 144"/>
                  <a:gd name="T76" fmla="*/ 10 w 24"/>
                  <a:gd name="T77" fmla="*/ 109 h 144"/>
                  <a:gd name="T78" fmla="*/ 7 w 24"/>
                  <a:gd name="T79" fmla="*/ 101 h 144"/>
                  <a:gd name="T80" fmla="*/ 10 w 24"/>
                  <a:gd name="T81" fmla="*/ 113 h 144"/>
                  <a:gd name="T82" fmla="*/ 17 w 24"/>
                  <a:gd name="T83" fmla="*/ 115 h 144"/>
                  <a:gd name="T84" fmla="*/ 15 w 24"/>
                  <a:gd name="T85" fmla="*/ 123 h 144"/>
                  <a:gd name="T86" fmla="*/ 7 w 24"/>
                  <a:gd name="T87" fmla="*/ 12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" h="144">
                    <a:moveTo>
                      <a:pt x="7" y="132"/>
                    </a:moveTo>
                    <a:cubicBezTo>
                      <a:pt x="7" y="130"/>
                      <a:pt x="8" y="129"/>
                      <a:pt x="10" y="129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6" y="129"/>
                      <a:pt x="17" y="130"/>
                      <a:pt x="17" y="13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7" y="143"/>
                      <a:pt x="18" y="144"/>
                      <a:pt x="19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3" y="144"/>
                      <a:pt x="24" y="143"/>
                      <a:pt x="24" y="14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3"/>
                      <a:pt x="23" y="12"/>
                      <a:pt x="22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3"/>
                      <a:pt x="1" y="144"/>
                      <a:pt x="2" y="144"/>
                    </a:cubicBezTo>
                    <a:cubicBezTo>
                      <a:pt x="5" y="144"/>
                      <a:pt x="5" y="144"/>
                      <a:pt x="5" y="144"/>
                    </a:cubicBezTo>
                    <a:cubicBezTo>
                      <a:pt x="6" y="144"/>
                      <a:pt x="7" y="143"/>
                      <a:pt x="7" y="142"/>
                    </a:cubicBezTo>
                    <a:lnTo>
                      <a:pt x="7" y="132"/>
                    </a:lnTo>
                    <a:close/>
                    <a:moveTo>
                      <a:pt x="7" y="16"/>
                    </a:moveTo>
                    <a:cubicBezTo>
                      <a:pt x="7" y="15"/>
                      <a:pt x="8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6" y="24"/>
                      <a:pt x="15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4"/>
                      <a:pt x="7" y="23"/>
                      <a:pt x="7" y="22"/>
                    </a:cubicBezTo>
                    <a:lnTo>
                      <a:pt x="7" y="16"/>
                    </a:lnTo>
                    <a:close/>
                    <a:moveTo>
                      <a:pt x="7" y="31"/>
                    </a:moveTo>
                    <a:cubicBezTo>
                      <a:pt x="7" y="29"/>
                      <a:pt x="8" y="28"/>
                      <a:pt x="10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7" y="29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6" y="38"/>
                      <a:pt x="15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8" y="38"/>
                      <a:pt x="7" y="37"/>
                      <a:pt x="7" y="36"/>
                    </a:cubicBezTo>
                    <a:lnTo>
                      <a:pt x="7" y="31"/>
                    </a:lnTo>
                    <a:close/>
                    <a:moveTo>
                      <a:pt x="7" y="45"/>
                    </a:moveTo>
                    <a:cubicBezTo>
                      <a:pt x="7" y="43"/>
                      <a:pt x="8" y="42"/>
                      <a:pt x="10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42"/>
                      <a:pt x="17" y="43"/>
                      <a:pt x="17" y="45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6" y="52"/>
                      <a:pt x="15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8" y="52"/>
                      <a:pt x="7" y="51"/>
                      <a:pt x="7" y="50"/>
                    </a:cubicBezTo>
                    <a:lnTo>
                      <a:pt x="7" y="45"/>
                    </a:lnTo>
                    <a:close/>
                    <a:moveTo>
                      <a:pt x="7" y="59"/>
                    </a:moveTo>
                    <a:cubicBezTo>
                      <a:pt x="7" y="58"/>
                      <a:pt x="8" y="57"/>
                      <a:pt x="10" y="57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6" y="57"/>
                      <a:pt x="17" y="58"/>
                      <a:pt x="17" y="5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5"/>
                      <a:pt x="16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8" y="66"/>
                      <a:pt x="7" y="65"/>
                      <a:pt x="7" y="64"/>
                    </a:cubicBezTo>
                    <a:lnTo>
                      <a:pt x="7" y="59"/>
                    </a:lnTo>
                    <a:close/>
                    <a:moveTo>
                      <a:pt x="7" y="73"/>
                    </a:moveTo>
                    <a:cubicBezTo>
                      <a:pt x="7" y="72"/>
                      <a:pt x="8" y="71"/>
                      <a:pt x="10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6" y="71"/>
                      <a:pt x="17" y="72"/>
                      <a:pt x="17" y="73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9"/>
                      <a:pt x="16" y="80"/>
                      <a:pt x="15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8" y="80"/>
                      <a:pt x="7" y="79"/>
                      <a:pt x="7" y="78"/>
                    </a:cubicBezTo>
                    <a:lnTo>
                      <a:pt x="7" y="73"/>
                    </a:lnTo>
                    <a:close/>
                    <a:moveTo>
                      <a:pt x="7" y="87"/>
                    </a:moveTo>
                    <a:cubicBezTo>
                      <a:pt x="7" y="86"/>
                      <a:pt x="8" y="85"/>
                      <a:pt x="10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6" y="85"/>
                      <a:pt x="17" y="86"/>
                      <a:pt x="17" y="87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3"/>
                      <a:pt x="16" y="94"/>
                      <a:pt x="15" y="94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8" y="94"/>
                      <a:pt x="7" y="93"/>
                      <a:pt x="7" y="92"/>
                    </a:cubicBezTo>
                    <a:lnTo>
                      <a:pt x="7" y="87"/>
                    </a:lnTo>
                    <a:close/>
                    <a:moveTo>
                      <a:pt x="7" y="101"/>
                    </a:moveTo>
                    <a:cubicBezTo>
                      <a:pt x="7" y="100"/>
                      <a:pt x="8" y="99"/>
                      <a:pt x="1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" y="99"/>
                      <a:pt x="17" y="100"/>
                      <a:pt x="17" y="101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8"/>
                      <a:pt x="16" y="109"/>
                      <a:pt x="15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8" y="109"/>
                      <a:pt x="7" y="108"/>
                      <a:pt x="7" y="106"/>
                    </a:cubicBezTo>
                    <a:lnTo>
                      <a:pt x="7" y="101"/>
                    </a:lnTo>
                    <a:close/>
                    <a:moveTo>
                      <a:pt x="7" y="115"/>
                    </a:moveTo>
                    <a:cubicBezTo>
                      <a:pt x="7" y="114"/>
                      <a:pt x="8" y="113"/>
                      <a:pt x="10" y="113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16" y="113"/>
                      <a:pt x="17" y="114"/>
                      <a:pt x="17" y="115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2"/>
                      <a:pt x="16" y="123"/>
                      <a:pt x="15" y="123"/>
                    </a:cubicBezTo>
                    <a:cubicBezTo>
                      <a:pt x="10" y="123"/>
                      <a:pt x="10" y="123"/>
                      <a:pt x="10" y="123"/>
                    </a:cubicBezTo>
                    <a:cubicBezTo>
                      <a:pt x="8" y="123"/>
                      <a:pt x="7" y="122"/>
                      <a:pt x="7" y="120"/>
                    </a:cubicBezTo>
                    <a:lnTo>
                      <a:pt x="7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209"/>
              <p:cNvSpPr>
                <a:spLocks/>
              </p:cNvSpPr>
              <p:nvPr/>
            </p:nvSpPr>
            <p:spPr bwMode="auto">
              <a:xfrm>
                <a:off x="6650257" y="3252920"/>
                <a:ext cx="16510" cy="265536"/>
              </a:xfrm>
              <a:custGeom>
                <a:avLst/>
                <a:gdLst>
                  <a:gd name="T0" fmla="*/ 5 w 5"/>
                  <a:gd name="T1" fmla="*/ 2 h 82"/>
                  <a:gd name="T2" fmla="*/ 3 w 5"/>
                  <a:gd name="T3" fmla="*/ 0 h 82"/>
                  <a:gd name="T4" fmla="*/ 3 w 5"/>
                  <a:gd name="T5" fmla="*/ 0 h 82"/>
                  <a:gd name="T6" fmla="*/ 0 w 5"/>
                  <a:gd name="T7" fmla="*/ 2 h 82"/>
                  <a:gd name="T8" fmla="*/ 0 w 5"/>
                  <a:gd name="T9" fmla="*/ 80 h 82"/>
                  <a:gd name="T10" fmla="*/ 3 w 5"/>
                  <a:gd name="T11" fmla="*/ 82 h 82"/>
                  <a:gd name="T12" fmla="*/ 3 w 5"/>
                  <a:gd name="T13" fmla="*/ 82 h 82"/>
                  <a:gd name="T14" fmla="*/ 5 w 5"/>
                  <a:gd name="T15" fmla="*/ 80 h 82"/>
                  <a:gd name="T16" fmla="*/ 5 w 5"/>
                  <a:gd name="T1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82">
                    <a:moveTo>
                      <a:pt x="5" y="2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1" y="82"/>
                      <a:pt x="3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4" y="82"/>
                      <a:pt x="5" y="81"/>
                      <a:pt x="5" y="80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210"/>
              <p:cNvSpPr>
                <a:spLocks noEditPoints="1"/>
              </p:cNvSpPr>
              <p:nvPr/>
            </p:nvSpPr>
            <p:spPr bwMode="auto">
              <a:xfrm>
                <a:off x="6486900" y="3311620"/>
                <a:ext cx="285376" cy="285376"/>
              </a:xfrm>
              <a:custGeom>
                <a:avLst/>
                <a:gdLst>
                  <a:gd name="T0" fmla="*/ 22 w 124"/>
                  <a:gd name="T1" fmla="*/ 113 h 124"/>
                  <a:gd name="T2" fmla="*/ 32 w 124"/>
                  <a:gd name="T3" fmla="*/ 122 h 124"/>
                  <a:gd name="T4" fmla="*/ 46 w 124"/>
                  <a:gd name="T5" fmla="*/ 15 h 124"/>
                  <a:gd name="T6" fmla="*/ 58 w 124"/>
                  <a:gd name="T7" fmla="*/ 122 h 124"/>
                  <a:gd name="T8" fmla="*/ 72 w 124"/>
                  <a:gd name="T9" fmla="*/ 113 h 124"/>
                  <a:gd name="T10" fmla="*/ 79 w 124"/>
                  <a:gd name="T11" fmla="*/ 122 h 124"/>
                  <a:gd name="T12" fmla="*/ 93 w 124"/>
                  <a:gd name="T13" fmla="*/ 113 h 124"/>
                  <a:gd name="T14" fmla="*/ 100 w 124"/>
                  <a:gd name="T15" fmla="*/ 122 h 124"/>
                  <a:gd name="T16" fmla="*/ 114 w 124"/>
                  <a:gd name="T17" fmla="*/ 113 h 124"/>
                  <a:gd name="T18" fmla="*/ 124 w 124"/>
                  <a:gd name="T19" fmla="*/ 122 h 124"/>
                  <a:gd name="T20" fmla="*/ 93 w 124"/>
                  <a:gd name="T21" fmla="*/ 2 h 124"/>
                  <a:gd name="T22" fmla="*/ 31 w 124"/>
                  <a:gd name="T23" fmla="*/ 2 h 124"/>
                  <a:gd name="T24" fmla="*/ 0 w 124"/>
                  <a:gd name="T25" fmla="*/ 7 h 124"/>
                  <a:gd name="T26" fmla="*/ 9 w 124"/>
                  <a:gd name="T27" fmla="*/ 122 h 124"/>
                  <a:gd name="T28" fmla="*/ 111 w 124"/>
                  <a:gd name="T29" fmla="*/ 13 h 124"/>
                  <a:gd name="T30" fmla="*/ 102 w 124"/>
                  <a:gd name="T31" fmla="*/ 29 h 124"/>
                  <a:gd name="T32" fmla="*/ 102 w 124"/>
                  <a:gd name="T33" fmla="*/ 36 h 124"/>
                  <a:gd name="T34" fmla="*/ 111 w 124"/>
                  <a:gd name="T35" fmla="*/ 53 h 124"/>
                  <a:gd name="T36" fmla="*/ 100 w 124"/>
                  <a:gd name="T37" fmla="*/ 62 h 124"/>
                  <a:gd name="T38" fmla="*/ 114 w 124"/>
                  <a:gd name="T39" fmla="*/ 74 h 124"/>
                  <a:gd name="T40" fmla="*/ 100 w 124"/>
                  <a:gd name="T41" fmla="*/ 62 h 124"/>
                  <a:gd name="T42" fmla="*/ 114 w 124"/>
                  <a:gd name="T43" fmla="*/ 86 h 124"/>
                  <a:gd name="T44" fmla="*/ 100 w 124"/>
                  <a:gd name="T45" fmla="*/ 98 h 124"/>
                  <a:gd name="T46" fmla="*/ 60 w 124"/>
                  <a:gd name="T47" fmla="*/ 100 h 124"/>
                  <a:gd name="T48" fmla="*/ 69 w 124"/>
                  <a:gd name="T49" fmla="*/ 84 h 124"/>
                  <a:gd name="T50" fmla="*/ 69 w 124"/>
                  <a:gd name="T51" fmla="*/ 76 h 124"/>
                  <a:gd name="T52" fmla="*/ 60 w 124"/>
                  <a:gd name="T53" fmla="*/ 60 h 124"/>
                  <a:gd name="T54" fmla="*/ 72 w 124"/>
                  <a:gd name="T55" fmla="*/ 50 h 124"/>
                  <a:gd name="T56" fmla="*/ 58 w 124"/>
                  <a:gd name="T57" fmla="*/ 39 h 124"/>
                  <a:gd name="T58" fmla="*/ 72 w 124"/>
                  <a:gd name="T59" fmla="*/ 50 h 124"/>
                  <a:gd name="T60" fmla="*/ 58 w 124"/>
                  <a:gd name="T61" fmla="*/ 27 h 124"/>
                  <a:gd name="T62" fmla="*/ 72 w 124"/>
                  <a:gd name="T63" fmla="*/ 15 h 124"/>
                  <a:gd name="T64" fmla="*/ 81 w 124"/>
                  <a:gd name="T65" fmla="*/ 100 h 124"/>
                  <a:gd name="T66" fmla="*/ 90 w 124"/>
                  <a:gd name="T67" fmla="*/ 84 h 124"/>
                  <a:gd name="T68" fmla="*/ 90 w 124"/>
                  <a:gd name="T69" fmla="*/ 76 h 124"/>
                  <a:gd name="T70" fmla="*/ 81 w 124"/>
                  <a:gd name="T71" fmla="*/ 60 h 124"/>
                  <a:gd name="T72" fmla="*/ 93 w 124"/>
                  <a:gd name="T73" fmla="*/ 50 h 124"/>
                  <a:gd name="T74" fmla="*/ 79 w 124"/>
                  <a:gd name="T75" fmla="*/ 39 h 124"/>
                  <a:gd name="T76" fmla="*/ 93 w 124"/>
                  <a:gd name="T77" fmla="*/ 50 h 124"/>
                  <a:gd name="T78" fmla="*/ 79 w 124"/>
                  <a:gd name="T79" fmla="*/ 27 h 124"/>
                  <a:gd name="T80" fmla="*/ 93 w 124"/>
                  <a:gd name="T81" fmla="*/ 15 h 124"/>
                  <a:gd name="T82" fmla="*/ 20 w 124"/>
                  <a:gd name="T83" fmla="*/ 13 h 124"/>
                  <a:gd name="T84" fmla="*/ 11 w 124"/>
                  <a:gd name="T85" fmla="*/ 29 h 124"/>
                  <a:gd name="T86" fmla="*/ 11 w 124"/>
                  <a:gd name="T87" fmla="*/ 36 h 124"/>
                  <a:gd name="T88" fmla="*/ 20 w 124"/>
                  <a:gd name="T89" fmla="*/ 53 h 124"/>
                  <a:gd name="T90" fmla="*/ 9 w 124"/>
                  <a:gd name="T91" fmla="*/ 62 h 124"/>
                  <a:gd name="T92" fmla="*/ 22 w 124"/>
                  <a:gd name="T93" fmla="*/ 74 h 124"/>
                  <a:gd name="T94" fmla="*/ 9 w 124"/>
                  <a:gd name="T95" fmla="*/ 62 h 124"/>
                  <a:gd name="T96" fmla="*/ 22 w 124"/>
                  <a:gd name="T97" fmla="*/ 86 h 124"/>
                  <a:gd name="T98" fmla="*/ 9 w 124"/>
                  <a:gd name="T99" fmla="*/ 9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4">
                    <a:moveTo>
                      <a:pt x="9" y="113"/>
                    </a:moveTo>
                    <a:cubicBezTo>
                      <a:pt x="9" y="111"/>
                      <a:pt x="10" y="110"/>
                      <a:pt x="11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0"/>
                      <a:pt x="22" y="111"/>
                      <a:pt x="22" y="113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3"/>
                      <a:pt x="23" y="124"/>
                      <a:pt x="25" y="124"/>
                    </a:cubicBezTo>
                    <a:cubicBezTo>
                      <a:pt x="30" y="124"/>
                      <a:pt x="30" y="124"/>
                      <a:pt x="30" y="124"/>
                    </a:cubicBezTo>
                    <a:cubicBezTo>
                      <a:pt x="31" y="124"/>
                      <a:pt x="32" y="123"/>
                      <a:pt x="32" y="122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3" y="13"/>
                      <a:pt x="3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5" y="13"/>
                      <a:pt x="46" y="14"/>
                      <a:pt x="46" y="15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46" y="123"/>
                      <a:pt x="47" y="124"/>
                      <a:pt x="48" y="124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7" y="124"/>
                      <a:pt x="58" y="123"/>
                      <a:pt x="58" y="122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1"/>
                      <a:pt x="59" y="110"/>
                      <a:pt x="60" y="110"/>
                    </a:cubicBezTo>
                    <a:cubicBezTo>
                      <a:pt x="69" y="110"/>
                      <a:pt x="69" y="110"/>
                      <a:pt x="69" y="110"/>
                    </a:cubicBezTo>
                    <a:cubicBezTo>
                      <a:pt x="71" y="110"/>
                      <a:pt x="72" y="111"/>
                      <a:pt x="72" y="113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3" y="124"/>
                      <a:pt x="74" y="124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8" y="124"/>
                      <a:pt x="79" y="123"/>
                      <a:pt x="79" y="122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79" y="111"/>
                      <a:pt x="80" y="110"/>
                      <a:pt x="81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2" y="110"/>
                      <a:pt x="93" y="111"/>
                      <a:pt x="93" y="113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23"/>
                      <a:pt x="94" y="124"/>
                      <a:pt x="95" y="124"/>
                    </a:cubicBezTo>
                    <a:cubicBezTo>
                      <a:pt x="98" y="124"/>
                      <a:pt x="98" y="124"/>
                      <a:pt x="98" y="124"/>
                    </a:cubicBezTo>
                    <a:cubicBezTo>
                      <a:pt x="99" y="124"/>
                      <a:pt x="100" y="123"/>
                      <a:pt x="100" y="122"/>
                    </a:cubicBez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0" y="111"/>
                      <a:pt x="101" y="110"/>
                      <a:pt x="102" y="110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13" y="110"/>
                      <a:pt x="114" y="111"/>
                      <a:pt x="114" y="113"/>
                    </a:cubicBezTo>
                    <a:cubicBezTo>
                      <a:pt x="114" y="122"/>
                      <a:pt x="114" y="122"/>
                      <a:pt x="114" y="122"/>
                    </a:cubicBezTo>
                    <a:cubicBezTo>
                      <a:pt x="114" y="123"/>
                      <a:pt x="115" y="124"/>
                      <a:pt x="116" y="12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23" y="124"/>
                      <a:pt x="124" y="123"/>
                      <a:pt x="124" y="122"/>
                    </a:cubicBezTo>
                    <a:cubicBezTo>
                      <a:pt x="124" y="7"/>
                      <a:pt x="124" y="7"/>
                      <a:pt x="124" y="7"/>
                    </a:cubicBezTo>
                    <a:cubicBezTo>
                      <a:pt x="124" y="6"/>
                      <a:pt x="123" y="5"/>
                      <a:pt x="122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4" y="5"/>
                      <a:pt x="93" y="4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0" y="5"/>
                      <a:pt x="2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8" y="124"/>
                      <a:pt x="9" y="123"/>
                      <a:pt x="9" y="122"/>
                    </a:cubicBezTo>
                    <a:lnTo>
                      <a:pt x="9" y="113"/>
                    </a:lnTo>
                    <a:close/>
                    <a:moveTo>
                      <a:pt x="100" y="15"/>
                    </a:moveTo>
                    <a:cubicBezTo>
                      <a:pt x="100" y="14"/>
                      <a:pt x="101" y="13"/>
                      <a:pt x="102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3" y="13"/>
                      <a:pt x="114" y="14"/>
                      <a:pt x="114" y="15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8"/>
                      <a:pt x="113" y="29"/>
                      <a:pt x="111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1" y="29"/>
                      <a:pt x="100" y="28"/>
                      <a:pt x="100" y="27"/>
                    </a:cubicBezTo>
                    <a:lnTo>
                      <a:pt x="100" y="15"/>
                    </a:lnTo>
                    <a:close/>
                    <a:moveTo>
                      <a:pt x="100" y="39"/>
                    </a:moveTo>
                    <a:cubicBezTo>
                      <a:pt x="100" y="37"/>
                      <a:pt x="101" y="36"/>
                      <a:pt x="102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3" y="36"/>
                      <a:pt x="114" y="37"/>
                      <a:pt x="114" y="39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2"/>
                      <a:pt x="113" y="53"/>
                      <a:pt x="111" y="53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1" y="53"/>
                      <a:pt x="100" y="52"/>
                      <a:pt x="100" y="50"/>
                    </a:cubicBezTo>
                    <a:lnTo>
                      <a:pt x="100" y="39"/>
                    </a:lnTo>
                    <a:close/>
                    <a:moveTo>
                      <a:pt x="100" y="62"/>
                    </a:moveTo>
                    <a:cubicBezTo>
                      <a:pt x="100" y="61"/>
                      <a:pt x="101" y="60"/>
                      <a:pt x="102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3" y="60"/>
                      <a:pt x="114" y="61"/>
                      <a:pt x="114" y="62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5"/>
                      <a:pt x="113" y="76"/>
                      <a:pt x="111" y="76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1" y="76"/>
                      <a:pt x="100" y="75"/>
                      <a:pt x="100" y="74"/>
                    </a:cubicBezTo>
                    <a:lnTo>
                      <a:pt x="100" y="62"/>
                    </a:lnTo>
                    <a:close/>
                    <a:moveTo>
                      <a:pt x="100" y="86"/>
                    </a:moveTo>
                    <a:cubicBezTo>
                      <a:pt x="100" y="85"/>
                      <a:pt x="101" y="84"/>
                      <a:pt x="102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13" y="84"/>
                      <a:pt x="114" y="85"/>
                      <a:pt x="114" y="86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4" y="99"/>
                      <a:pt x="113" y="100"/>
                      <a:pt x="111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1" y="100"/>
                      <a:pt x="100" y="99"/>
                      <a:pt x="100" y="98"/>
                    </a:cubicBezTo>
                    <a:lnTo>
                      <a:pt x="100" y="86"/>
                    </a:lnTo>
                    <a:close/>
                    <a:moveTo>
                      <a:pt x="72" y="98"/>
                    </a:moveTo>
                    <a:cubicBezTo>
                      <a:pt x="72" y="99"/>
                      <a:pt x="71" y="100"/>
                      <a:pt x="69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9" y="100"/>
                      <a:pt x="58" y="99"/>
                      <a:pt x="58" y="98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58" y="85"/>
                      <a:pt x="59" y="84"/>
                      <a:pt x="60" y="84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1" y="84"/>
                      <a:pt x="72" y="85"/>
                      <a:pt x="72" y="86"/>
                    </a:cubicBezTo>
                    <a:lnTo>
                      <a:pt x="72" y="98"/>
                    </a:lnTo>
                    <a:close/>
                    <a:moveTo>
                      <a:pt x="72" y="74"/>
                    </a:moveTo>
                    <a:cubicBezTo>
                      <a:pt x="72" y="75"/>
                      <a:pt x="71" y="76"/>
                      <a:pt x="69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59" y="76"/>
                      <a:pt x="58" y="75"/>
                      <a:pt x="58" y="74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1"/>
                      <a:pt x="59" y="60"/>
                      <a:pt x="60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0"/>
                      <a:pt x="72" y="61"/>
                      <a:pt x="72" y="62"/>
                    </a:cubicBezTo>
                    <a:lnTo>
                      <a:pt x="72" y="74"/>
                    </a:lnTo>
                    <a:close/>
                    <a:moveTo>
                      <a:pt x="72" y="50"/>
                    </a:moveTo>
                    <a:cubicBezTo>
                      <a:pt x="72" y="52"/>
                      <a:pt x="71" y="53"/>
                      <a:pt x="69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9" y="53"/>
                      <a:pt x="58" y="52"/>
                      <a:pt x="58" y="50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7"/>
                      <a:pt x="59" y="36"/>
                      <a:pt x="6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71" y="36"/>
                      <a:pt x="72" y="37"/>
                      <a:pt x="72" y="39"/>
                    </a:cubicBezTo>
                    <a:lnTo>
                      <a:pt x="72" y="50"/>
                    </a:lnTo>
                    <a:close/>
                    <a:moveTo>
                      <a:pt x="72" y="27"/>
                    </a:moveTo>
                    <a:cubicBezTo>
                      <a:pt x="72" y="28"/>
                      <a:pt x="71" y="29"/>
                      <a:pt x="69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29"/>
                      <a:pt x="58" y="28"/>
                      <a:pt x="58" y="27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9" y="13"/>
                      <a:pt x="6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71" y="13"/>
                      <a:pt x="72" y="14"/>
                      <a:pt x="72" y="15"/>
                    </a:cubicBezTo>
                    <a:lnTo>
                      <a:pt x="72" y="27"/>
                    </a:lnTo>
                    <a:close/>
                    <a:moveTo>
                      <a:pt x="93" y="98"/>
                    </a:moveTo>
                    <a:cubicBezTo>
                      <a:pt x="93" y="99"/>
                      <a:pt x="92" y="100"/>
                      <a:pt x="90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0" y="100"/>
                      <a:pt x="79" y="99"/>
                      <a:pt x="79" y="98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85"/>
                      <a:pt x="80" y="84"/>
                      <a:pt x="81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2" y="84"/>
                      <a:pt x="93" y="85"/>
                      <a:pt x="93" y="86"/>
                    </a:cubicBezTo>
                    <a:lnTo>
                      <a:pt x="93" y="98"/>
                    </a:lnTo>
                    <a:close/>
                    <a:moveTo>
                      <a:pt x="93" y="74"/>
                    </a:moveTo>
                    <a:cubicBezTo>
                      <a:pt x="93" y="75"/>
                      <a:pt x="92" y="76"/>
                      <a:pt x="90" y="76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6"/>
                      <a:pt x="79" y="75"/>
                      <a:pt x="79" y="7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80" y="60"/>
                      <a:pt x="81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2" y="60"/>
                      <a:pt x="93" y="61"/>
                      <a:pt x="93" y="62"/>
                    </a:cubicBezTo>
                    <a:lnTo>
                      <a:pt x="93" y="74"/>
                    </a:lnTo>
                    <a:close/>
                    <a:moveTo>
                      <a:pt x="93" y="50"/>
                    </a:moveTo>
                    <a:cubicBezTo>
                      <a:pt x="93" y="52"/>
                      <a:pt x="92" y="53"/>
                      <a:pt x="9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0" y="53"/>
                      <a:pt x="79" y="52"/>
                      <a:pt x="79" y="50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7"/>
                      <a:pt x="80" y="36"/>
                      <a:pt x="81" y="36"/>
                    </a:cubicBezTo>
                    <a:cubicBezTo>
                      <a:pt x="90" y="36"/>
                      <a:pt x="90" y="36"/>
                      <a:pt x="90" y="36"/>
                    </a:cubicBezTo>
                    <a:cubicBezTo>
                      <a:pt x="92" y="36"/>
                      <a:pt x="93" y="37"/>
                      <a:pt x="93" y="39"/>
                    </a:cubicBezTo>
                    <a:lnTo>
                      <a:pt x="93" y="50"/>
                    </a:lnTo>
                    <a:close/>
                    <a:moveTo>
                      <a:pt x="93" y="27"/>
                    </a:moveTo>
                    <a:cubicBezTo>
                      <a:pt x="93" y="28"/>
                      <a:pt x="92" y="29"/>
                      <a:pt x="90" y="29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0" y="29"/>
                      <a:pt x="79" y="28"/>
                      <a:pt x="79" y="27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80" y="13"/>
                      <a:pt x="81" y="13"/>
                    </a:cubicBezTo>
                    <a:cubicBezTo>
                      <a:pt x="90" y="13"/>
                      <a:pt x="90" y="13"/>
                      <a:pt x="90" y="13"/>
                    </a:cubicBezTo>
                    <a:cubicBezTo>
                      <a:pt x="92" y="13"/>
                      <a:pt x="93" y="14"/>
                      <a:pt x="93" y="15"/>
                    </a:cubicBezTo>
                    <a:lnTo>
                      <a:pt x="93" y="27"/>
                    </a:lnTo>
                    <a:close/>
                    <a:moveTo>
                      <a:pt x="9" y="15"/>
                    </a:moveTo>
                    <a:cubicBezTo>
                      <a:pt x="9" y="14"/>
                      <a:pt x="10" y="13"/>
                      <a:pt x="1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4"/>
                      <a:pt x="22" y="15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8"/>
                      <a:pt x="21" y="29"/>
                      <a:pt x="2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28"/>
                      <a:pt x="9" y="27"/>
                    </a:cubicBezTo>
                    <a:lnTo>
                      <a:pt x="9" y="15"/>
                    </a:lnTo>
                    <a:close/>
                    <a:moveTo>
                      <a:pt x="9" y="39"/>
                    </a:moveTo>
                    <a:cubicBezTo>
                      <a:pt x="9" y="37"/>
                      <a:pt x="10" y="36"/>
                      <a:pt x="11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2" y="37"/>
                      <a:pt x="22" y="3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2" y="52"/>
                      <a:pt x="21" y="53"/>
                      <a:pt x="2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3"/>
                      <a:pt x="9" y="52"/>
                      <a:pt x="9" y="50"/>
                    </a:cubicBezTo>
                    <a:lnTo>
                      <a:pt x="9" y="39"/>
                    </a:lnTo>
                    <a:close/>
                    <a:moveTo>
                      <a:pt x="9" y="62"/>
                    </a:moveTo>
                    <a:cubicBezTo>
                      <a:pt x="9" y="61"/>
                      <a:pt x="10" y="60"/>
                      <a:pt x="11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1" y="60"/>
                      <a:pt x="22" y="61"/>
                      <a:pt x="22" y="62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5"/>
                      <a:pt x="21" y="76"/>
                      <a:pt x="20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6"/>
                      <a:pt x="9" y="75"/>
                      <a:pt x="9" y="74"/>
                    </a:cubicBezTo>
                    <a:lnTo>
                      <a:pt x="9" y="62"/>
                    </a:lnTo>
                    <a:close/>
                    <a:moveTo>
                      <a:pt x="9" y="86"/>
                    </a:moveTo>
                    <a:cubicBezTo>
                      <a:pt x="9" y="85"/>
                      <a:pt x="10" y="84"/>
                      <a:pt x="11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1" y="84"/>
                      <a:pt x="22" y="85"/>
                      <a:pt x="22" y="86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2" y="99"/>
                      <a:pt x="21" y="100"/>
                      <a:pt x="20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0"/>
                      <a:pt x="9" y="99"/>
                      <a:pt x="9" y="98"/>
                    </a:cubicBezTo>
                    <a:lnTo>
                      <a:pt x="9" y="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218"/>
              <p:cNvSpPr>
                <a:spLocks noEditPoints="1"/>
              </p:cNvSpPr>
              <p:nvPr/>
            </p:nvSpPr>
            <p:spPr bwMode="auto">
              <a:xfrm>
                <a:off x="5890926" y="3244082"/>
                <a:ext cx="175965" cy="352913"/>
              </a:xfrm>
              <a:custGeom>
                <a:avLst/>
                <a:gdLst>
                  <a:gd name="T0" fmla="*/ 11 w 76"/>
                  <a:gd name="T1" fmla="*/ 149 h 152"/>
                  <a:gd name="T2" fmla="*/ 21 w 76"/>
                  <a:gd name="T3" fmla="*/ 138 h 152"/>
                  <a:gd name="T4" fmla="*/ 27 w 76"/>
                  <a:gd name="T5" fmla="*/ 152 h 152"/>
                  <a:gd name="T6" fmla="*/ 32 w 76"/>
                  <a:gd name="T7" fmla="*/ 141 h 152"/>
                  <a:gd name="T8" fmla="*/ 45 w 76"/>
                  <a:gd name="T9" fmla="*/ 141 h 152"/>
                  <a:gd name="T10" fmla="*/ 50 w 76"/>
                  <a:gd name="T11" fmla="*/ 152 h 152"/>
                  <a:gd name="T12" fmla="*/ 56 w 76"/>
                  <a:gd name="T13" fmla="*/ 138 h 152"/>
                  <a:gd name="T14" fmla="*/ 66 w 76"/>
                  <a:gd name="T15" fmla="*/ 149 h 152"/>
                  <a:gd name="T16" fmla="*/ 76 w 76"/>
                  <a:gd name="T17" fmla="*/ 149 h 152"/>
                  <a:gd name="T18" fmla="*/ 58 w 76"/>
                  <a:gd name="T19" fmla="*/ 6 h 152"/>
                  <a:gd name="T20" fmla="*/ 52 w 76"/>
                  <a:gd name="T21" fmla="*/ 0 h 152"/>
                  <a:gd name="T22" fmla="*/ 22 w 76"/>
                  <a:gd name="T23" fmla="*/ 3 h 152"/>
                  <a:gd name="T24" fmla="*/ 0 w 76"/>
                  <a:gd name="T25" fmla="*/ 9 h 152"/>
                  <a:gd name="T26" fmla="*/ 53 w 76"/>
                  <a:gd name="T27" fmla="*/ 20 h 152"/>
                  <a:gd name="T28" fmla="*/ 66 w 76"/>
                  <a:gd name="T29" fmla="*/ 20 h 152"/>
                  <a:gd name="T30" fmla="*/ 56 w 76"/>
                  <a:gd name="T31" fmla="*/ 33 h 152"/>
                  <a:gd name="T32" fmla="*/ 53 w 76"/>
                  <a:gd name="T33" fmla="*/ 44 h 152"/>
                  <a:gd name="T34" fmla="*/ 66 w 76"/>
                  <a:gd name="T35" fmla="*/ 44 h 152"/>
                  <a:gd name="T36" fmla="*/ 56 w 76"/>
                  <a:gd name="T37" fmla="*/ 57 h 152"/>
                  <a:gd name="T38" fmla="*/ 53 w 76"/>
                  <a:gd name="T39" fmla="*/ 67 h 152"/>
                  <a:gd name="T40" fmla="*/ 66 w 76"/>
                  <a:gd name="T41" fmla="*/ 67 h 152"/>
                  <a:gd name="T42" fmla="*/ 56 w 76"/>
                  <a:gd name="T43" fmla="*/ 81 h 152"/>
                  <a:gd name="T44" fmla="*/ 53 w 76"/>
                  <a:gd name="T45" fmla="*/ 91 h 152"/>
                  <a:gd name="T46" fmla="*/ 66 w 76"/>
                  <a:gd name="T47" fmla="*/ 91 h 152"/>
                  <a:gd name="T48" fmla="*/ 56 w 76"/>
                  <a:gd name="T49" fmla="*/ 104 h 152"/>
                  <a:gd name="T50" fmla="*/ 53 w 76"/>
                  <a:gd name="T51" fmla="*/ 115 h 152"/>
                  <a:gd name="T52" fmla="*/ 66 w 76"/>
                  <a:gd name="T53" fmla="*/ 115 h 152"/>
                  <a:gd name="T54" fmla="*/ 56 w 76"/>
                  <a:gd name="T55" fmla="*/ 128 h 152"/>
                  <a:gd name="T56" fmla="*/ 32 w 76"/>
                  <a:gd name="T57" fmla="*/ 20 h 152"/>
                  <a:gd name="T58" fmla="*/ 45 w 76"/>
                  <a:gd name="T59" fmla="*/ 20 h 152"/>
                  <a:gd name="T60" fmla="*/ 35 w 76"/>
                  <a:gd name="T61" fmla="*/ 33 h 152"/>
                  <a:gd name="T62" fmla="*/ 32 w 76"/>
                  <a:gd name="T63" fmla="*/ 44 h 152"/>
                  <a:gd name="T64" fmla="*/ 45 w 76"/>
                  <a:gd name="T65" fmla="*/ 44 h 152"/>
                  <a:gd name="T66" fmla="*/ 35 w 76"/>
                  <a:gd name="T67" fmla="*/ 57 h 152"/>
                  <a:gd name="T68" fmla="*/ 32 w 76"/>
                  <a:gd name="T69" fmla="*/ 67 h 152"/>
                  <a:gd name="T70" fmla="*/ 45 w 76"/>
                  <a:gd name="T71" fmla="*/ 67 h 152"/>
                  <a:gd name="T72" fmla="*/ 35 w 76"/>
                  <a:gd name="T73" fmla="*/ 81 h 152"/>
                  <a:gd name="T74" fmla="*/ 32 w 76"/>
                  <a:gd name="T75" fmla="*/ 91 h 152"/>
                  <a:gd name="T76" fmla="*/ 45 w 76"/>
                  <a:gd name="T77" fmla="*/ 91 h 152"/>
                  <a:gd name="T78" fmla="*/ 35 w 76"/>
                  <a:gd name="T79" fmla="*/ 104 h 152"/>
                  <a:gd name="T80" fmla="*/ 32 w 76"/>
                  <a:gd name="T81" fmla="*/ 115 h 152"/>
                  <a:gd name="T82" fmla="*/ 45 w 76"/>
                  <a:gd name="T83" fmla="*/ 115 h 152"/>
                  <a:gd name="T84" fmla="*/ 35 w 76"/>
                  <a:gd name="T85" fmla="*/ 128 h 152"/>
                  <a:gd name="T86" fmla="*/ 11 w 76"/>
                  <a:gd name="T87" fmla="*/ 20 h 152"/>
                  <a:gd name="T88" fmla="*/ 24 w 76"/>
                  <a:gd name="T89" fmla="*/ 20 h 152"/>
                  <a:gd name="T90" fmla="*/ 14 w 76"/>
                  <a:gd name="T91" fmla="*/ 33 h 152"/>
                  <a:gd name="T92" fmla="*/ 11 w 76"/>
                  <a:gd name="T93" fmla="*/ 44 h 152"/>
                  <a:gd name="T94" fmla="*/ 24 w 76"/>
                  <a:gd name="T95" fmla="*/ 44 h 152"/>
                  <a:gd name="T96" fmla="*/ 14 w 76"/>
                  <a:gd name="T97" fmla="*/ 57 h 152"/>
                  <a:gd name="T98" fmla="*/ 11 w 76"/>
                  <a:gd name="T99" fmla="*/ 67 h 152"/>
                  <a:gd name="T100" fmla="*/ 24 w 76"/>
                  <a:gd name="T101" fmla="*/ 67 h 152"/>
                  <a:gd name="T102" fmla="*/ 14 w 76"/>
                  <a:gd name="T103" fmla="*/ 81 h 152"/>
                  <a:gd name="T104" fmla="*/ 11 w 76"/>
                  <a:gd name="T105" fmla="*/ 91 h 152"/>
                  <a:gd name="T106" fmla="*/ 24 w 76"/>
                  <a:gd name="T107" fmla="*/ 91 h 152"/>
                  <a:gd name="T108" fmla="*/ 14 w 76"/>
                  <a:gd name="T109" fmla="*/ 104 h 152"/>
                  <a:gd name="T110" fmla="*/ 11 w 76"/>
                  <a:gd name="T111" fmla="*/ 115 h 152"/>
                  <a:gd name="T112" fmla="*/ 24 w 76"/>
                  <a:gd name="T113" fmla="*/ 115 h 152"/>
                  <a:gd name="T114" fmla="*/ 14 w 76"/>
                  <a:gd name="T115" fmla="*/ 1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" h="152">
                    <a:moveTo>
                      <a:pt x="3" y="152"/>
                    </a:moveTo>
                    <a:cubicBezTo>
                      <a:pt x="8" y="152"/>
                      <a:pt x="8" y="152"/>
                      <a:pt x="8" y="152"/>
                    </a:cubicBezTo>
                    <a:cubicBezTo>
                      <a:pt x="9" y="152"/>
                      <a:pt x="11" y="150"/>
                      <a:pt x="11" y="149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140"/>
                      <a:pt x="12" y="138"/>
                      <a:pt x="14" y="138"/>
                    </a:cubicBezTo>
                    <a:cubicBezTo>
                      <a:pt x="21" y="138"/>
                      <a:pt x="21" y="138"/>
                      <a:pt x="21" y="138"/>
                    </a:cubicBezTo>
                    <a:cubicBezTo>
                      <a:pt x="23" y="138"/>
                      <a:pt x="24" y="140"/>
                      <a:pt x="24" y="141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50"/>
                      <a:pt x="26" y="152"/>
                      <a:pt x="27" y="152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2"/>
                      <a:pt x="32" y="150"/>
                      <a:pt x="32" y="149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2" y="140"/>
                      <a:pt x="33" y="138"/>
                      <a:pt x="35" y="138"/>
                    </a:cubicBezTo>
                    <a:cubicBezTo>
                      <a:pt x="42" y="138"/>
                      <a:pt x="42" y="138"/>
                      <a:pt x="42" y="138"/>
                    </a:cubicBezTo>
                    <a:cubicBezTo>
                      <a:pt x="44" y="138"/>
                      <a:pt x="45" y="140"/>
                      <a:pt x="45" y="141"/>
                    </a:cubicBezTo>
                    <a:cubicBezTo>
                      <a:pt x="45" y="149"/>
                      <a:pt x="45" y="149"/>
                      <a:pt x="45" y="149"/>
                    </a:cubicBezTo>
                    <a:cubicBezTo>
                      <a:pt x="45" y="150"/>
                      <a:pt x="47" y="152"/>
                      <a:pt x="48" y="152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1" y="152"/>
                      <a:pt x="53" y="150"/>
                      <a:pt x="53" y="149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3" y="140"/>
                      <a:pt x="54" y="138"/>
                      <a:pt x="56" y="138"/>
                    </a:cubicBezTo>
                    <a:cubicBezTo>
                      <a:pt x="63" y="138"/>
                      <a:pt x="63" y="138"/>
                      <a:pt x="63" y="138"/>
                    </a:cubicBezTo>
                    <a:cubicBezTo>
                      <a:pt x="65" y="138"/>
                      <a:pt x="66" y="140"/>
                      <a:pt x="66" y="141"/>
                    </a:cubicBezTo>
                    <a:cubicBezTo>
                      <a:pt x="66" y="149"/>
                      <a:pt x="66" y="149"/>
                      <a:pt x="66" y="149"/>
                    </a:cubicBezTo>
                    <a:cubicBezTo>
                      <a:pt x="66" y="150"/>
                      <a:pt x="68" y="152"/>
                      <a:pt x="69" y="152"/>
                    </a:cubicBezTo>
                    <a:cubicBezTo>
                      <a:pt x="74" y="152"/>
                      <a:pt x="74" y="152"/>
                      <a:pt x="74" y="152"/>
                    </a:cubicBezTo>
                    <a:cubicBezTo>
                      <a:pt x="75" y="152"/>
                      <a:pt x="76" y="150"/>
                      <a:pt x="76" y="14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7"/>
                      <a:pt x="75" y="6"/>
                      <a:pt x="74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6" y="6"/>
                      <a:pt x="55" y="5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3" y="0"/>
                      <a:pt x="5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2" y="1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5"/>
                      <a:pt x="21" y="6"/>
                      <a:pt x="19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50"/>
                      <a:pt x="2" y="152"/>
                      <a:pt x="3" y="152"/>
                    </a:cubicBezTo>
                    <a:close/>
                    <a:moveTo>
                      <a:pt x="53" y="20"/>
                    </a:moveTo>
                    <a:cubicBezTo>
                      <a:pt x="53" y="18"/>
                      <a:pt x="54" y="17"/>
                      <a:pt x="56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5" y="17"/>
                      <a:pt x="66" y="18"/>
                      <a:pt x="66" y="20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2"/>
                      <a:pt x="65" y="33"/>
                      <a:pt x="63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4" y="33"/>
                      <a:pt x="53" y="32"/>
                      <a:pt x="53" y="31"/>
                    </a:cubicBezTo>
                    <a:lnTo>
                      <a:pt x="53" y="20"/>
                    </a:lnTo>
                    <a:close/>
                    <a:moveTo>
                      <a:pt x="53" y="44"/>
                    </a:moveTo>
                    <a:cubicBezTo>
                      <a:pt x="53" y="42"/>
                      <a:pt x="54" y="41"/>
                      <a:pt x="56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6" y="42"/>
                      <a:pt x="66" y="4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6"/>
                      <a:pt x="65" y="57"/>
                      <a:pt x="63" y="57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4" y="57"/>
                      <a:pt x="53" y="56"/>
                      <a:pt x="53" y="54"/>
                    </a:cubicBezTo>
                    <a:lnTo>
                      <a:pt x="53" y="44"/>
                    </a:lnTo>
                    <a:close/>
                    <a:moveTo>
                      <a:pt x="53" y="67"/>
                    </a:moveTo>
                    <a:cubicBezTo>
                      <a:pt x="53" y="66"/>
                      <a:pt x="54" y="64"/>
                      <a:pt x="56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5" y="64"/>
                      <a:pt x="66" y="66"/>
                      <a:pt x="66" y="67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9"/>
                      <a:pt x="65" y="81"/>
                      <a:pt x="63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4" y="81"/>
                      <a:pt x="53" y="79"/>
                      <a:pt x="53" y="78"/>
                    </a:cubicBezTo>
                    <a:lnTo>
                      <a:pt x="53" y="67"/>
                    </a:lnTo>
                    <a:close/>
                    <a:moveTo>
                      <a:pt x="53" y="91"/>
                    </a:moveTo>
                    <a:cubicBezTo>
                      <a:pt x="53" y="89"/>
                      <a:pt x="54" y="88"/>
                      <a:pt x="56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9"/>
                      <a:pt x="66" y="9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6" y="103"/>
                      <a:pt x="65" y="104"/>
                      <a:pt x="63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4" y="104"/>
                      <a:pt x="53" y="103"/>
                      <a:pt x="53" y="102"/>
                    </a:cubicBezTo>
                    <a:lnTo>
                      <a:pt x="53" y="91"/>
                    </a:lnTo>
                    <a:close/>
                    <a:moveTo>
                      <a:pt x="53" y="115"/>
                    </a:moveTo>
                    <a:cubicBezTo>
                      <a:pt x="53" y="113"/>
                      <a:pt x="54" y="112"/>
                      <a:pt x="56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5" y="112"/>
                      <a:pt x="66" y="113"/>
                      <a:pt x="66" y="115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6" y="127"/>
                      <a:pt x="65" y="128"/>
                      <a:pt x="63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54" y="128"/>
                      <a:pt x="53" y="127"/>
                      <a:pt x="53" y="125"/>
                    </a:cubicBezTo>
                    <a:lnTo>
                      <a:pt x="53" y="115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3" y="17"/>
                      <a:pt x="35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4" y="17"/>
                      <a:pt x="45" y="18"/>
                      <a:pt x="45" y="2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2"/>
                      <a:pt x="44" y="33"/>
                      <a:pt x="4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3" y="33"/>
                      <a:pt x="32" y="32"/>
                      <a:pt x="32" y="31"/>
                    </a:cubicBezTo>
                    <a:lnTo>
                      <a:pt x="32" y="20"/>
                    </a:lnTo>
                    <a:close/>
                    <a:moveTo>
                      <a:pt x="32" y="44"/>
                    </a:moveTo>
                    <a:cubicBezTo>
                      <a:pt x="32" y="42"/>
                      <a:pt x="33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4" y="41"/>
                      <a:pt x="45" y="42"/>
                      <a:pt x="45" y="4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6"/>
                      <a:pt x="44" y="57"/>
                      <a:pt x="42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7"/>
                      <a:pt x="32" y="56"/>
                      <a:pt x="32" y="54"/>
                    </a:cubicBezTo>
                    <a:lnTo>
                      <a:pt x="32" y="44"/>
                    </a:lnTo>
                    <a:close/>
                    <a:moveTo>
                      <a:pt x="32" y="67"/>
                    </a:moveTo>
                    <a:cubicBezTo>
                      <a:pt x="32" y="66"/>
                      <a:pt x="33" y="64"/>
                      <a:pt x="35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4" y="64"/>
                      <a:pt x="45" y="66"/>
                      <a:pt x="45" y="67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9"/>
                      <a:pt x="44" y="81"/>
                      <a:pt x="42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3" y="81"/>
                      <a:pt x="32" y="79"/>
                      <a:pt x="32" y="78"/>
                    </a:cubicBezTo>
                    <a:lnTo>
                      <a:pt x="32" y="67"/>
                    </a:lnTo>
                    <a:close/>
                    <a:moveTo>
                      <a:pt x="32" y="91"/>
                    </a:moveTo>
                    <a:cubicBezTo>
                      <a:pt x="32" y="89"/>
                      <a:pt x="33" y="88"/>
                      <a:pt x="35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8"/>
                      <a:pt x="45" y="89"/>
                      <a:pt x="45" y="91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3"/>
                      <a:pt x="44" y="104"/>
                      <a:pt x="42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3" y="104"/>
                      <a:pt x="32" y="103"/>
                      <a:pt x="32" y="102"/>
                    </a:cubicBezTo>
                    <a:lnTo>
                      <a:pt x="32" y="91"/>
                    </a:lnTo>
                    <a:close/>
                    <a:moveTo>
                      <a:pt x="32" y="115"/>
                    </a:moveTo>
                    <a:cubicBezTo>
                      <a:pt x="32" y="113"/>
                      <a:pt x="33" y="112"/>
                      <a:pt x="35" y="112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4" y="112"/>
                      <a:pt x="45" y="113"/>
                      <a:pt x="45" y="115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45" y="127"/>
                      <a:pt x="44" y="128"/>
                      <a:pt x="42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3" y="128"/>
                      <a:pt x="32" y="127"/>
                      <a:pt x="32" y="125"/>
                    </a:cubicBezTo>
                    <a:lnTo>
                      <a:pt x="32" y="115"/>
                    </a:lnTo>
                    <a:close/>
                    <a:moveTo>
                      <a:pt x="11" y="20"/>
                    </a:moveTo>
                    <a:cubicBezTo>
                      <a:pt x="11" y="18"/>
                      <a:pt x="12" y="17"/>
                      <a:pt x="1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3" y="17"/>
                      <a:pt x="24" y="18"/>
                      <a:pt x="24" y="20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2"/>
                      <a:pt x="23" y="33"/>
                      <a:pt x="21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3"/>
                      <a:pt x="11" y="32"/>
                      <a:pt x="11" y="31"/>
                    </a:cubicBezTo>
                    <a:lnTo>
                      <a:pt x="11" y="20"/>
                    </a:lnTo>
                    <a:close/>
                    <a:moveTo>
                      <a:pt x="11" y="44"/>
                    </a:moveTo>
                    <a:cubicBezTo>
                      <a:pt x="11" y="42"/>
                      <a:pt x="12" y="41"/>
                      <a:pt x="14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4" y="42"/>
                      <a:pt x="2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56"/>
                      <a:pt x="23" y="57"/>
                      <a:pt x="21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2" y="57"/>
                      <a:pt x="11" y="56"/>
                      <a:pt x="11" y="54"/>
                    </a:cubicBezTo>
                    <a:lnTo>
                      <a:pt x="11" y="44"/>
                    </a:lnTo>
                    <a:close/>
                    <a:moveTo>
                      <a:pt x="11" y="67"/>
                    </a:moveTo>
                    <a:cubicBezTo>
                      <a:pt x="11" y="66"/>
                      <a:pt x="12" y="64"/>
                      <a:pt x="14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3" y="64"/>
                      <a:pt x="24" y="66"/>
                      <a:pt x="24" y="6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9"/>
                      <a:pt x="23" y="81"/>
                      <a:pt x="21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2" y="81"/>
                      <a:pt x="11" y="79"/>
                      <a:pt x="11" y="78"/>
                    </a:cubicBezTo>
                    <a:lnTo>
                      <a:pt x="11" y="67"/>
                    </a:lnTo>
                    <a:close/>
                    <a:moveTo>
                      <a:pt x="11" y="91"/>
                    </a:moveTo>
                    <a:cubicBezTo>
                      <a:pt x="11" y="89"/>
                      <a:pt x="12" y="88"/>
                      <a:pt x="14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3" y="88"/>
                      <a:pt x="24" y="89"/>
                      <a:pt x="24" y="91"/>
                    </a:cubicBezTo>
                    <a:cubicBezTo>
                      <a:pt x="24" y="102"/>
                      <a:pt x="24" y="102"/>
                      <a:pt x="24" y="102"/>
                    </a:cubicBezTo>
                    <a:cubicBezTo>
                      <a:pt x="24" y="103"/>
                      <a:pt x="23" y="104"/>
                      <a:pt x="21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12" y="104"/>
                      <a:pt x="11" y="103"/>
                      <a:pt x="11" y="102"/>
                    </a:cubicBezTo>
                    <a:lnTo>
                      <a:pt x="11" y="91"/>
                    </a:lnTo>
                    <a:close/>
                    <a:moveTo>
                      <a:pt x="11" y="115"/>
                    </a:moveTo>
                    <a:cubicBezTo>
                      <a:pt x="11" y="113"/>
                      <a:pt x="12" y="112"/>
                      <a:pt x="14" y="112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3" y="112"/>
                      <a:pt x="24" y="113"/>
                      <a:pt x="24" y="115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4" y="127"/>
                      <a:pt x="23" y="128"/>
                      <a:pt x="21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2" y="128"/>
                      <a:pt x="11" y="127"/>
                      <a:pt x="11" y="125"/>
                    </a:cubicBezTo>
                    <a:lnTo>
                      <a:pt x="11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219"/>
              <p:cNvSpPr>
                <a:spLocks/>
              </p:cNvSpPr>
              <p:nvPr/>
            </p:nvSpPr>
            <p:spPr bwMode="auto">
              <a:xfrm>
                <a:off x="5774869" y="3545681"/>
                <a:ext cx="105376" cy="51314"/>
              </a:xfrm>
              <a:custGeom>
                <a:avLst/>
                <a:gdLst>
                  <a:gd name="T0" fmla="*/ 3 w 49"/>
                  <a:gd name="T1" fmla="*/ 24 h 24"/>
                  <a:gd name="T2" fmla="*/ 5 w 49"/>
                  <a:gd name="T3" fmla="*/ 24 h 24"/>
                  <a:gd name="T4" fmla="*/ 8 w 49"/>
                  <a:gd name="T5" fmla="*/ 21 h 24"/>
                  <a:gd name="T6" fmla="*/ 8 w 49"/>
                  <a:gd name="T7" fmla="*/ 13 h 24"/>
                  <a:gd name="T8" fmla="*/ 11 w 49"/>
                  <a:gd name="T9" fmla="*/ 10 h 24"/>
                  <a:gd name="T10" fmla="*/ 18 w 49"/>
                  <a:gd name="T11" fmla="*/ 10 h 24"/>
                  <a:gd name="T12" fmla="*/ 21 w 49"/>
                  <a:gd name="T13" fmla="*/ 13 h 24"/>
                  <a:gd name="T14" fmla="*/ 21 w 49"/>
                  <a:gd name="T15" fmla="*/ 21 h 24"/>
                  <a:gd name="T16" fmla="*/ 24 w 49"/>
                  <a:gd name="T17" fmla="*/ 24 h 24"/>
                  <a:gd name="T18" fmla="*/ 26 w 49"/>
                  <a:gd name="T19" fmla="*/ 24 h 24"/>
                  <a:gd name="T20" fmla="*/ 29 w 49"/>
                  <a:gd name="T21" fmla="*/ 21 h 24"/>
                  <a:gd name="T22" fmla="*/ 29 w 49"/>
                  <a:gd name="T23" fmla="*/ 13 h 24"/>
                  <a:gd name="T24" fmla="*/ 31 w 49"/>
                  <a:gd name="T25" fmla="*/ 10 h 24"/>
                  <a:gd name="T26" fmla="*/ 39 w 49"/>
                  <a:gd name="T27" fmla="*/ 10 h 24"/>
                  <a:gd name="T28" fmla="*/ 42 w 49"/>
                  <a:gd name="T29" fmla="*/ 13 h 24"/>
                  <a:gd name="T30" fmla="*/ 42 w 49"/>
                  <a:gd name="T31" fmla="*/ 21 h 24"/>
                  <a:gd name="T32" fmla="*/ 45 w 49"/>
                  <a:gd name="T33" fmla="*/ 24 h 24"/>
                  <a:gd name="T34" fmla="*/ 46 w 49"/>
                  <a:gd name="T35" fmla="*/ 24 h 24"/>
                  <a:gd name="T36" fmla="*/ 49 w 49"/>
                  <a:gd name="T37" fmla="*/ 21 h 24"/>
                  <a:gd name="T38" fmla="*/ 49 w 49"/>
                  <a:gd name="T39" fmla="*/ 3 h 24"/>
                  <a:gd name="T40" fmla="*/ 46 w 49"/>
                  <a:gd name="T41" fmla="*/ 0 h 24"/>
                  <a:gd name="T42" fmla="*/ 3 w 49"/>
                  <a:gd name="T43" fmla="*/ 0 h 24"/>
                  <a:gd name="T44" fmla="*/ 0 w 49"/>
                  <a:gd name="T45" fmla="*/ 3 h 24"/>
                  <a:gd name="T46" fmla="*/ 0 w 49"/>
                  <a:gd name="T47" fmla="*/ 21 h 24"/>
                  <a:gd name="T48" fmla="*/ 3 w 49"/>
                  <a:gd name="T4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24">
                    <a:moveTo>
                      <a:pt x="3" y="24"/>
                    </a:moveTo>
                    <a:cubicBezTo>
                      <a:pt x="5" y="24"/>
                      <a:pt x="5" y="24"/>
                      <a:pt x="5" y="24"/>
                    </a:cubicBezTo>
                    <a:cubicBezTo>
                      <a:pt x="6" y="24"/>
                      <a:pt x="8" y="22"/>
                      <a:pt x="8" y="2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9" y="10"/>
                      <a:pt x="11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0" y="10"/>
                      <a:pt x="21" y="12"/>
                      <a:pt x="21" y="1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3" y="24"/>
                      <a:pt x="24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9" y="22"/>
                      <a:pt x="29" y="2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30" y="10"/>
                      <a:pt x="31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1" y="10"/>
                      <a:pt x="42" y="12"/>
                      <a:pt x="42" y="1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4" y="24"/>
                      <a:pt x="45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4"/>
                      <a:pt x="49" y="22"/>
                      <a:pt x="49" y="2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4"/>
                      <a:pt x="3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7" name="Experts 2" descr="Custom:  Group 118"/>
          <p:cNvGrpSpPr/>
          <p:nvPr/>
        </p:nvGrpSpPr>
        <p:grpSpPr>
          <a:xfrm>
            <a:off x="2107243" y="2751601"/>
            <a:ext cx="1518178" cy="1518178"/>
            <a:chOff x="2105555" y="2755763"/>
            <a:chExt cx="1518178" cy="1518178"/>
          </a:xfrm>
        </p:grpSpPr>
        <p:sp>
          <p:nvSpPr>
            <p:cNvPr id="128" name="Oval 127"/>
            <p:cNvSpPr/>
            <p:nvPr/>
          </p:nvSpPr>
          <p:spPr>
            <a:xfrm>
              <a:off x="2105555" y="2755763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380826" y="3667259"/>
              <a:ext cx="93006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Relevant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Experts</a:t>
              </a:r>
            </a:p>
          </p:txBody>
        </p:sp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2486715" y="3051649"/>
              <a:ext cx="700986" cy="482288"/>
            </a:xfrm>
            <a:custGeom>
              <a:avLst/>
              <a:gdLst>
                <a:gd name="T0" fmla="*/ 177 w 360"/>
                <a:gd name="T1" fmla="*/ 0 h 247"/>
                <a:gd name="T2" fmla="*/ 168 w 360"/>
                <a:gd name="T3" fmla="*/ 2 h 247"/>
                <a:gd name="T4" fmla="*/ 9 w 360"/>
                <a:gd name="T5" fmla="*/ 72 h 247"/>
                <a:gd name="T6" fmla="*/ 0 w 360"/>
                <a:gd name="T7" fmla="*/ 76 h 247"/>
                <a:gd name="T8" fmla="*/ 9 w 360"/>
                <a:gd name="T9" fmla="*/ 80 h 247"/>
                <a:gd name="T10" fmla="*/ 168 w 360"/>
                <a:gd name="T11" fmla="*/ 151 h 247"/>
                <a:gd name="T12" fmla="*/ 186 w 360"/>
                <a:gd name="T13" fmla="*/ 151 h 247"/>
                <a:gd name="T14" fmla="*/ 342 w 360"/>
                <a:gd name="T15" fmla="*/ 82 h 247"/>
                <a:gd name="T16" fmla="*/ 342 w 360"/>
                <a:gd name="T17" fmla="*/ 197 h 247"/>
                <a:gd name="T18" fmla="*/ 336 w 360"/>
                <a:gd name="T19" fmla="*/ 207 h 247"/>
                <a:gd name="T20" fmla="*/ 342 w 360"/>
                <a:gd name="T21" fmla="*/ 218 h 247"/>
                <a:gd name="T22" fmla="*/ 337 w 360"/>
                <a:gd name="T23" fmla="*/ 238 h 247"/>
                <a:gd name="T24" fmla="*/ 358 w 360"/>
                <a:gd name="T25" fmla="*/ 238 h 247"/>
                <a:gd name="T26" fmla="*/ 354 w 360"/>
                <a:gd name="T27" fmla="*/ 218 h 247"/>
                <a:gd name="T28" fmla="*/ 360 w 360"/>
                <a:gd name="T29" fmla="*/ 207 h 247"/>
                <a:gd name="T30" fmla="*/ 354 w 360"/>
                <a:gd name="T31" fmla="*/ 197 h 247"/>
                <a:gd name="T32" fmla="*/ 354 w 360"/>
                <a:gd name="T33" fmla="*/ 76 h 247"/>
                <a:gd name="T34" fmla="*/ 354 w 360"/>
                <a:gd name="T35" fmla="*/ 76 h 247"/>
                <a:gd name="T36" fmla="*/ 354 w 360"/>
                <a:gd name="T37" fmla="*/ 76 h 247"/>
                <a:gd name="T38" fmla="*/ 345 w 360"/>
                <a:gd name="T39" fmla="*/ 72 h 247"/>
                <a:gd name="T40" fmla="*/ 186 w 360"/>
                <a:gd name="T41" fmla="*/ 2 h 247"/>
                <a:gd name="T42" fmla="*/ 177 w 360"/>
                <a:gd name="T43" fmla="*/ 0 h 247"/>
                <a:gd name="T44" fmla="*/ 70 w 360"/>
                <a:gd name="T45" fmla="*/ 120 h 247"/>
                <a:gd name="T46" fmla="*/ 70 w 360"/>
                <a:gd name="T47" fmla="*/ 175 h 247"/>
                <a:gd name="T48" fmla="*/ 284 w 360"/>
                <a:gd name="T49" fmla="*/ 175 h 247"/>
                <a:gd name="T50" fmla="*/ 284 w 360"/>
                <a:gd name="T51" fmla="*/ 120 h 247"/>
                <a:gd name="T52" fmla="*/ 186 w 360"/>
                <a:gd name="T53" fmla="*/ 163 h 247"/>
                <a:gd name="T54" fmla="*/ 168 w 360"/>
                <a:gd name="T55" fmla="*/ 163 h 247"/>
                <a:gd name="T56" fmla="*/ 70 w 360"/>
                <a:gd name="T57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247">
                  <a:moveTo>
                    <a:pt x="177" y="0"/>
                  </a:moveTo>
                  <a:cubicBezTo>
                    <a:pt x="174" y="0"/>
                    <a:pt x="170" y="1"/>
                    <a:pt x="168" y="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68" y="151"/>
                    <a:pt x="168" y="151"/>
                    <a:pt x="168" y="151"/>
                  </a:cubicBezTo>
                  <a:cubicBezTo>
                    <a:pt x="173" y="153"/>
                    <a:pt x="181" y="153"/>
                    <a:pt x="186" y="151"/>
                  </a:cubicBezTo>
                  <a:cubicBezTo>
                    <a:pt x="342" y="82"/>
                    <a:pt x="342" y="82"/>
                    <a:pt x="342" y="82"/>
                  </a:cubicBezTo>
                  <a:cubicBezTo>
                    <a:pt x="342" y="197"/>
                    <a:pt x="342" y="197"/>
                    <a:pt x="342" y="197"/>
                  </a:cubicBezTo>
                  <a:cubicBezTo>
                    <a:pt x="338" y="199"/>
                    <a:pt x="336" y="203"/>
                    <a:pt x="336" y="207"/>
                  </a:cubicBezTo>
                  <a:cubicBezTo>
                    <a:pt x="336" y="212"/>
                    <a:pt x="338" y="216"/>
                    <a:pt x="342" y="218"/>
                  </a:cubicBezTo>
                  <a:cubicBezTo>
                    <a:pt x="337" y="238"/>
                    <a:pt x="337" y="238"/>
                    <a:pt x="337" y="238"/>
                  </a:cubicBezTo>
                  <a:cubicBezTo>
                    <a:pt x="358" y="238"/>
                    <a:pt x="358" y="238"/>
                    <a:pt x="358" y="238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58" y="216"/>
                    <a:pt x="360" y="212"/>
                    <a:pt x="360" y="207"/>
                  </a:cubicBezTo>
                  <a:cubicBezTo>
                    <a:pt x="360" y="203"/>
                    <a:pt x="358" y="199"/>
                    <a:pt x="354" y="197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45" y="72"/>
                    <a:pt x="345" y="72"/>
                    <a:pt x="345" y="7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4" y="1"/>
                    <a:pt x="180" y="0"/>
                    <a:pt x="177" y="0"/>
                  </a:cubicBezTo>
                  <a:close/>
                  <a:moveTo>
                    <a:pt x="70" y="120"/>
                  </a:moveTo>
                  <a:cubicBezTo>
                    <a:pt x="70" y="175"/>
                    <a:pt x="70" y="175"/>
                    <a:pt x="70" y="175"/>
                  </a:cubicBezTo>
                  <a:cubicBezTo>
                    <a:pt x="106" y="238"/>
                    <a:pt x="243" y="247"/>
                    <a:pt x="284" y="175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186" y="163"/>
                    <a:pt x="186" y="163"/>
                    <a:pt x="186" y="163"/>
                  </a:cubicBezTo>
                  <a:cubicBezTo>
                    <a:pt x="181" y="165"/>
                    <a:pt x="173" y="165"/>
                    <a:pt x="168" y="163"/>
                  </a:cubicBezTo>
                  <a:cubicBezTo>
                    <a:pt x="70" y="120"/>
                    <a:pt x="70" y="120"/>
                    <a:pt x="7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6" name="Consumer 2" descr="Custom:  Group 122"/>
          <p:cNvGrpSpPr/>
          <p:nvPr/>
        </p:nvGrpSpPr>
        <p:grpSpPr>
          <a:xfrm>
            <a:off x="3801393" y="1568870"/>
            <a:ext cx="1518178" cy="1518178"/>
            <a:chOff x="3802592" y="1578698"/>
            <a:chExt cx="1518178" cy="1518178"/>
          </a:xfrm>
        </p:grpSpPr>
        <p:sp>
          <p:nvSpPr>
            <p:cNvPr id="157" name="Oval 156"/>
            <p:cNvSpPr/>
            <p:nvPr/>
          </p:nvSpPr>
          <p:spPr>
            <a:xfrm>
              <a:off x="3802592" y="1578698"/>
              <a:ext cx="1518178" cy="15181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970867" y="2471342"/>
              <a:ext cx="117051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Consumers</a:t>
              </a:r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4284326" y="1836815"/>
              <a:ext cx="557384" cy="585104"/>
            </a:xfrm>
            <a:custGeom>
              <a:avLst/>
              <a:gdLst>
                <a:gd name="T0" fmla="*/ 63 w 245"/>
                <a:gd name="T1" fmla="*/ 233 h 259"/>
                <a:gd name="T2" fmla="*/ 27 w 245"/>
                <a:gd name="T3" fmla="*/ 240 h 259"/>
                <a:gd name="T4" fmla="*/ 12 w 245"/>
                <a:gd name="T5" fmla="*/ 152 h 259"/>
                <a:gd name="T6" fmla="*/ 0 w 245"/>
                <a:gd name="T7" fmla="*/ 86 h 259"/>
                <a:gd name="T8" fmla="*/ 19 w 245"/>
                <a:gd name="T9" fmla="*/ 74 h 259"/>
                <a:gd name="T10" fmla="*/ 46 w 245"/>
                <a:gd name="T11" fmla="*/ 92 h 259"/>
                <a:gd name="T12" fmla="*/ 61 w 245"/>
                <a:gd name="T13" fmla="*/ 131 h 259"/>
                <a:gd name="T14" fmla="*/ 61 w 245"/>
                <a:gd name="T15" fmla="*/ 133 h 259"/>
                <a:gd name="T16" fmla="*/ 42 w 245"/>
                <a:gd name="T17" fmla="*/ 28 h 259"/>
                <a:gd name="T18" fmla="*/ 42 w 245"/>
                <a:gd name="T19" fmla="*/ 75 h 259"/>
                <a:gd name="T20" fmla="*/ 42 w 245"/>
                <a:gd name="T21" fmla="*/ 28 h 259"/>
                <a:gd name="T22" fmla="*/ 232 w 245"/>
                <a:gd name="T23" fmla="*/ 75 h 259"/>
                <a:gd name="T24" fmla="*/ 207 w 245"/>
                <a:gd name="T25" fmla="*/ 92 h 259"/>
                <a:gd name="T26" fmla="*/ 184 w 245"/>
                <a:gd name="T27" fmla="*/ 78 h 259"/>
                <a:gd name="T28" fmla="*/ 184 w 245"/>
                <a:gd name="T29" fmla="*/ 133 h 259"/>
                <a:gd name="T30" fmla="*/ 182 w 245"/>
                <a:gd name="T31" fmla="*/ 233 h 259"/>
                <a:gd name="T32" fmla="*/ 218 w 245"/>
                <a:gd name="T33" fmla="*/ 240 h 259"/>
                <a:gd name="T34" fmla="*/ 233 w 245"/>
                <a:gd name="T35" fmla="*/ 152 h 259"/>
                <a:gd name="T36" fmla="*/ 245 w 245"/>
                <a:gd name="T37" fmla="*/ 86 h 259"/>
                <a:gd name="T38" fmla="*/ 180 w 245"/>
                <a:gd name="T39" fmla="*/ 52 h 259"/>
                <a:gd name="T40" fmla="*/ 226 w 245"/>
                <a:gd name="T41" fmla="*/ 52 h 259"/>
                <a:gd name="T42" fmla="*/ 174 w 245"/>
                <a:gd name="T43" fmla="*/ 71 h 259"/>
                <a:gd name="T44" fmla="*/ 150 w 245"/>
                <a:gd name="T45" fmla="*/ 56 h 259"/>
                <a:gd name="T46" fmla="*/ 117 w 245"/>
                <a:gd name="T47" fmla="*/ 78 h 259"/>
                <a:gd name="T48" fmla="*/ 88 w 245"/>
                <a:gd name="T49" fmla="*/ 56 h 259"/>
                <a:gd name="T50" fmla="*/ 72 w 245"/>
                <a:gd name="T51" fmla="*/ 131 h 259"/>
                <a:gd name="T52" fmla="*/ 97 w 245"/>
                <a:gd name="T53" fmla="*/ 250 h 259"/>
                <a:gd name="T54" fmla="*/ 141 w 245"/>
                <a:gd name="T55" fmla="*/ 259 h 259"/>
                <a:gd name="T56" fmla="*/ 159 w 245"/>
                <a:gd name="T57" fmla="*/ 151 h 259"/>
                <a:gd name="T58" fmla="*/ 174 w 245"/>
                <a:gd name="T59" fmla="*/ 71 h 259"/>
                <a:gd name="T60" fmla="*/ 94 w 245"/>
                <a:gd name="T61" fmla="*/ 28 h 259"/>
                <a:gd name="T62" fmla="*/ 151 w 245"/>
                <a:gd name="T63" fmla="*/ 2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5" h="259">
                  <a:moveTo>
                    <a:pt x="71" y="157"/>
                  </a:moveTo>
                  <a:cubicBezTo>
                    <a:pt x="63" y="233"/>
                    <a:pt x="63" y="233"/>
                    <a:pt x="63" y="233"/>
                  </a:cubicBezTo>
                  <a:cubicBezTo>
                    <a:pt x="63" y="238"/>
                    <a:pt x="60" y="240"/>
                    <a:pt x="57" y="240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3" y="240"/>
                    <a:pt x="21" y="238"/>
                    <a:pt x="21" y="233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0" y="150"/>
                    <a:pt x="0" y="142"/>
                    <a:pt x="0" y="13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1"/>
                    <a:pt x="6" y="78"/>
                    <a:pt x="13" y="75"/>
                  </a:cubicBezTo>
                  <a:cubicBezTo>
                    <a:pt x="16" y="73"/>
                    <a:pt x="18" y="73"/>
                    <a:pt x="19" y="74"/>
                  </a:cubicBezTo>
                  <a:cubicBezTo>
                    <a:pt x="21" y="75"/>
                    <a:pt x="38" y="92"/>
                    <a:pt x="38" y="92"/>
                  </a:cubicBezTo>
                  <a:cubicBezTo>
                    <a:pt x="40" y="95"/>
                    <a:pt x="43" y="95"/>
                    <a:pt x="46" y="92"/>
                  </a:cubicBezTo>
                  <a:cubicBezTo>
                    <a:pt x="46" y="92"/>
                    <a:pt x="55" y="83"/>
                    <a:pt x="60" y="78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2"/>
                    <a:pt x="61" y="132"/>
                  </a:cubicBezTo>
                  <a:cubicBezTo>
                    <a:pt x="61" y="132"/>
                    <a:pt x="61" y="133"/>
                    <a:pt x="61" y="133"/>
                  </a:cubicBezTo>
                  <a:cubicBezTo>
                    <a:pt x="61" y="139"/>
                    <a:pt x="62" y="150"/>
                    <a:pt x="71" y="157"/>
                  </a:cubicBezTo>
                  <a:close/>
                  <a:moveTo>
                    <a:pt x="42" y="28"/>
                  </a:moveTo>
                  <a:cubicBezTo>
                    <a:pt x="29" y="28"/>
                    <a:pt x="19" y="39"/>
                    <a:pt x="19" y="52"/>
                  </a:cubicBezTo>
                  <a:cubicBezTo>
                    <a:pt x="19" y="64"/>
                    <a:pt x="29" y="75"/>
                    <a:pt x="42" y="75"/>
                  </a:cubicBezTo>
                  <a:cubicBezTo>
                    <a:pt x="55" y="75"/>
                    <a:pt x="65" y="64"/>
                    <a:pt x="65" y="52"/>
                  </a:cubicBezTo>
                  <a:cubicBezTo>
                    <a:pt x="65" y="39"/>
                    <a:pt x="55" y="28"/>
                    <a:pt x="42" y="28"/>
                  </a:cubicBezTo>
                  <a:close/>
                  <a:moveTo>
                    <a:pt x="245" y="86"/>
                  </a:moveTo>
                  <a:cubicBezTo>
                    <a:pt x="245" y="81"/>
                    <a:pt x="239" y="78"/>
                    <a:pt x="232" y="75"/>
                  </a:cubicBezTo>
                  <a:cubicBezTo>
                    <a:pt x="229" y="73"/>
                    <a:pt x="227" y="73"/>
                    <a:pt x="225" y="74"/>
                  </a:cubicBezTo>
                  <a:cubicBezTo>
                    <a:pt x="224" y="75"/>
                    <a:pt x="207" y="92"/>
                    <a:pt x="207" y="92"/>
                  </a:cubicBezTo>
                  <a:cubicBezTo>
                    <a:pt x="204" y="95"/>
                    <a:pt x="202" y="95"/>
                    <a:pt x="199" y="92"/>
                  </a:cubicBezTo>
                  <a:cubicBezTo>
                    <a:pt x="199" y="92"/>
                    <a:pt x="190" y="83"/>
                    <a:pt x="184" y="78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3"/>
                    <a:pt x="184" y="133"/>
                  </a:cubicBezTo>
                  <a:cubicBezTo>
                    <a:pt x="184" y="139"/>
                    <a:pt x="183" y="150"/>
                    <a:pt x="173" y="157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2" y="238"/>
                    <a:pt x="185" y="240"/>
                    <a:pt x="188" y="240"/>
                  </a:cubicBezTo>
                  <a:cubicBezTo>
                    <a:pt x="218" y="240"/>
                    <a:pt x="218" y="240"/>
                    <a:pt x="218" y="240"/>
                  </a:cubicBezTo>
                  <a:cubicBezTo>
                    <a:pt x="221" y="240"/>
                    <a:pt x="224" y="238"/>
                    <a:pt x="224" y="233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45" y="150"/>
                    <a:pt x="244" y="142"/>
                    <a:pt x="244" y="135"/>
                  </a:cubicBezTo>
                  <a:lnTo>
                    <a:pt x="245" y="86"/>
                  </a:lnTo>
                  <a:close/>
                  <a:moveTo>
                    <a:pt x="203" y="28"/>
                  </a:moveTo>
                  <a:cubicBezTo>
                    <a:pt x="190" y="28"/>
                    <a:pt x="180" y="39"/>
                    <a:pt x="180" y="52"/>
                  </a:cubicBezTo>
                  <a:cubicBezTo>
                    <a:pt x="180" y="64"/>
                    <a:pt x="190" y="75"/>
                    <a:pt x="203" y="75"/>
                  </a:cubicBezTo>
                  <a:cubicBezTo>
                    <a:pt x="216" y="75"/>
                    <a:pt x="226" y="64"/>
                    <a:pt x="226" y="52"/>
                  </a:cubicBezTo>
                  <a:cubicBezTo>
                    <a:pt x="226" y="39"/>
                    <a:pt x="216" y="28"/>
                    <a:pt x="203" y="28"/>
                  </a:cubicBezTo>
                  <a:close/>
                  <a:moveTo>
                    <a:pt x="174" y="71"/>
                  </a:moveTo>
                  <a:cubicBezTo>
                    <a:pt x="174" y="64"/>
                    <a:pt x="166" y="61"/>
                    <a:pt x="157" y="56"/>
                  </a:cubicBezTo>
                  <a:cubicBezTo>
                    <a:pt x="154" y="55"/>
                    <a:pt x="151" y="54"/>
                    <a:pt x="150" y="56"/>
                  </a:cubicBezTo>
                  <a:cubicBezTo>
                    <a:pt x="149" y="57"/>
                    <a:pt x="127" y="78"/>
                    <a:pt x="127" y="78"/>
                  </a:cubicBezTo>
                  <a:cubicBezTo>
                    <a:pt x="124" y="81"/>
                    <a:pt x="121" y="81"/>
                    <a:pt x="117" y="78"/>
                  </a:cubicBezTo>
                  <a:cubicBezTo>
                    <a:pt x="117" y="78"/>
                    <a:pt x="96" y="57"/>
                    <a:pt x="95" y="56"/>
                  </a:cubicBezTo>
                  <a:cubicBezTo>
                    <a:pt x="94" y="54"/>
                    <a:pt x="91" y="55"/>
                    <a:pt x="88" y="56"/>
                  </a:cubicBezTo>
                  <a:cubicBezTo>
                    <a:pt x="79" y="61"/>
                    <a:pt x="71" y="64"/>
                    <a:pt x="71" y="71"/>
                  </a:cubicBezTo>
                  <a:cubicBezTo>
                    <a:pt x="72" y="131"/>
                    <a:pt x="72" y="131"/>
                    <a:pt x="72" y="131"/>
                  </a:cubicBezTo>
                  <a:cubicBezTo>
                    <a:pt x="72" y="139"/>
                    <a:pt x="71" y="149"/>
                    <a:pt x="86" y="151"/>
                  </a:cubicBezTo>
                  <a:cubicBezTo>
                    <a:pt x="97" y="250"/>
                    <a:pt x="97" y="250"/>
                    <a:pt x="97" y="250"/>
                  </a:cubicBezTo>
                  <a:cubicBezTo>
                    <a:pt x="97" y="257"/>
                    <a:pt x="100" y="259"/>
                    <a:pt x="104" y="259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5" y="259"/>
                    <a:pt x="148" y="257"/>
                    <a:pt x="148" y="250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74" y="149"/>
                    <a:pt x="173" y="139"/>
                    <a:pt x="173" y="131"/>
                  </a:cubicBezTo>
                  <a:lnTo>
                    <a:pt x="174" y="71"/>
                  </a:lnTo>
                  <a:close/>
                  <a:moveTo>
                    <a:pt x="122" y="0"/>
                  </a:moveTo>
                  <a:cubicBezTo>
                    <a:pt x="107" y="0"/>
                    <a:pt x="94" y="12"/>
                    <a:pt x="94" y="28"/>
                  </a:cubicBezTo>
                  <a:cubicBezTo>
                    <a:pt x="94" y="44"/>
                    <a:pt x="107" y="57"/>
                    <a:pt x="122" y="57"/>
                  </a:cubicBezTo>
                  <a:cubicBezTo>
                    <a:pt x="138" y="57"/>
                    <a:pt x="151" y="44"/>
                    <a:pt x="151" y="28"/>
                  </a:cubicBezTo>
                  <a:cubicBezTo>
                    <a:pt x="151" y="12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4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138 C -0.00746 0.38472 -0.20989 0.47662 -0.32726 0.47754 C -0.44462 0.478 -0.56823 0.378 -0.56215 0.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2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4.44444E-6 C 0.07205 0.44097 -0.14947 0.51689 -0.29895 0.39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22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C 0.24132 -0.02408 0.22274 0.2699 0.1092 0.396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47 C 0.12326 -0.14352 0.29322 -0.11551 0.37326 0.1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7 C 0.08941 -0.09561 0.24062 -0.1588 0.37239 -0.07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-5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Property Insurance “Protection Gap:” Definition and Measurement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1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64" y="353114"/>
            <a:ext cx="8031246" cy="950976"/>
          </a:xfrm>
        </p:spPr>
        <p:txBody>
          <a:bodyPr/>
          <a:lstStyle/>
          <a:p>
            <a:r>
              <a:rPr lang="en-US" sz="2600" dirty="0"/>
              <a:t>The Global “Protection Gap,” the difference between Economic Losses and Insured Losses generated by catastrophes, is growing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92" y="1821387"/>
            <a:ext cx="5772883" cy="4931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616" y="1341256"/>
            <a:ext cx="1600200" cy="4801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$Billions, in 2016 dollars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7109" y="1735010"/>
            <a:ext cx="2231575" cy="20867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b="1" dirty="0"/>
              <a:t>In terms of 10-year rolling averages, between 1991 and 2016, insured losses grew by 4.6% per year but economic losses by 5.6% per year.</a:t>
            </a:r>
          </a:p>
        </p:txBody>
      </p:sp>
    </p:spTree>
    <p:extLst>
      <p:ext uri="{BB962C8B-B14F-4D97-AF65-F5344CB8AC3E}">
        <p14:creationId xmlns:p14="http://schemas.microsoft.com/office/powerpoint/2010/main" val="2561888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17" y="235111"/>
            <a:ext cx="7037714" cy="950976"/>
          </a:xfrm>
        </p:spPr>
        <p:txBody>
          <a:bodyPr/>
          <a:lstStyle/>
          <a:p>
            <a:r>
              <a:rPr lang="en-US" dirty="0"/>
              <a:t>The Drop in Flood Coverage Isn’t Due to Lower Insured Flood Claims Payments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3069" y="1796141"/>
            <a:ext cx="2866293" cy="15881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Arial" panose="020B0604020202020204" pitchFamily="34" charset="0"/>
              <a:buChar char="•"/>
            </a:pPr>
            <a:r>
              <a:rPr lang="en-US" b="1" dirty="0"/>
              <a:t>In 2016 there were 4 separate multi-billion-dollar inland flood events – the highest number in a single year since 1980.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1" y="1801689"/>
            <a:ext cx="5796789" cy="332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47" y="1246759"/>
            <a:ext cx="1441939" cy="6740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US Insured Flood Losses, $Billions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49217" y="6356839"/>
            <a:ext cx="7825506" cy="388128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100" dirty="0"/>
              <a:t>Source: </a:t>
            </a:r>
            <a:r>
              <a:rPr lang="en-US" sz="1100" dirty="0" err="1"/>
              <a:t>SwissRe</a:t>
            </a:r>
            <a:r>
              <a:rPr lang="en-US" sz="1100" dirty="0"/>
              <a:t> Institute: Sigma No 2/2017 “Natural catastrophes and man-made disasters in 2016: a year of widespread damages”;  Insurance Information Institute.</a:t>
            </a:r>
          </a:p>
        </p:txBody>
      </p:sp>
      <p:sp>
        <p:nvSpPr>
          <p:cNvPr id="5" name="Oval 4"/>
          <p:cNvSpPr/>
          <p:nvPr/>
        </p:nvSpPr>
        <p:spPr>
          <a:xfrm>
            <a:off x="571500" y="1246758"/>
            <a:ext cx="738554" cy="239141"/>
          </a:xfrm>
          <a:prstGeom prst="ellipse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22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7985403"/>
              </p:ext>
            </p:extLst>
          </p:nvPr>
        </p:nvGraphicFramePr>
        <p:xfrm>
          <a:off x="-583223" y="2090094"/>
          <a:ext cx="6301680" cy="410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49" y="1122314"/>
            <a:ext cx="3522374" cy="52982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8117" y="235111"/>
            <a:ext cx="6879452" cy="950976"/>
          </a:xfrm>
        </p:spPr>
        <p:txBody>
          <a:bodyPr/>
          <a:lstStyle/>
          <a:p>
            <a:r>
              <a:rPr lang="en-US" dirty="0"/>
              <a:t>The $10 Billion Flood Protection Gap: What Can We Do?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49217" y="6356839"/>
            <a:ext cx="7825506" cy="38812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Source: </a:t>
            </a:r>
            <a:r>
              <a:rPr lang="en-US" sz="1100" dirty="0" err="1"/>
              <a:t>SwissRe</a:t>
            </a:r>
            <a:r>
              <a:rPr lang="en-US" sz="1100" dirty="0"/>
              <a:t>/III webinar, April 27, 2017.</a:t>
            </a:r>
          </a:p>
          <a:p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97138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546824" y="367957"/>
            <a:ext cx="798640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Helping consumers make good decisions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824" y="1278639"/>
            <a:ext cx="7986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Helping them understand:</a:t>
            </a:r>
            <a:br>
              <a:rPr lang="en-US" sz="3200" dirty="0"/>
            </a:b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types of losses/claims that they might sustain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likelihood/probability of those various kinds of losses/claims—what we call “frequency”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potential severity of those losses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0990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3250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Understanding of Liability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616" y="2372656"/>
            <a:ext cx="2901643" cy="3523640"/>
          </a:xfrm>
        </p:spPr>
        <p:txBody>
          <a:bodyPr/>
          <a:lstStyle/>
          <a:p>
            <a:r>
              <a:rPr lang="en-US" sz="2400" i="1" dirty="0"/>
              <a:t>Most policyholders know homeowners insurance provides liability protection.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329" y="1345223"/>
            <a:ext cx="5332640" cy="45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-46382"/>
            <a:ext cx="8458200" cy="921026"/>
          </a:xfrm>
        </p:spPr>
        <p:txBody>
          <a:bodyPr/>
          <a:lstStyle/>
          <a:p>
            <a:r>
              <a:rPr lang="en-US" dirty="0"/>
              <a:t>Consumers are Fuzzy on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299" y="1565795"/>
            <a:ext cx="4449417" cy="5052737"/>
          </a:xfrm>
        </p:spPr>
        <p:txBody>
          <a:bodyPr/>
          <a:lstStyle/>
          <a:p>
            <a:r>
              <a:rPr lang="en-US" sz="2400" dirty="0"/>
              <a:t>They understand the basics, yet many are unaware of some additional coverages included in their policy.</a:t>
            </a:r>
          </a:p>
          <a:p>
            <a:r>
              <a:rPr lang="en-US" sz="2400" dirty="0"/>
              <a:t>For example, 79% know homeowners insurance covers possessions stolen from their home, but don’t always know those items are covered if they are stolen from them outside the home.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5716" y="1298176"/>
            <a:ext cx="4211515" cy="46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about water damage vs flood damage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725" y="1183302"/>
            <a:ext cx="5705306" cy="44827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26708" y="6337719"/>
            <a:ext cx="7680960" cy="415018"/>
          </a:xfrm>
        </p:spPr>
        <p:txBody>
          <a:bodyPr/>
          <a:lstStyle/>
          <a:p>
            <a:r>
              <a:rPr lang="en-US" sz="1100" dirty="0"/>
              <a:t>Insurance Information Institute, 2016 Consumer Insurance Survey, </a:t>
            </a:r>
            <a:r>
              <a:rPr lang="en-US" sz="1100" b="1" i="1" dirty="0"/>
              <a:t>Homeowners Insurance: Understanding, Attitudes, and Shopping Practices</a:t>
            </a:r>
            <a:r>
              <a:rPr lang="en-US" sz="1100" dirty="0"/>
              <a:t>, February 2017, p. 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175" y="5773526"/>
            <a:ext cx="7895493" cy="341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defRPr/>
            </a:pPr>
            <a:r>
              <a:rPr lang="en-US" b="1" kern="0" dirty="0">
                <a:solidFill>
                  <a:sysClr val="windowText" lastClr="000000"/>
                </a:solidFill>
              </a:rPr>
              <a:t>A water heater burst feels like a “flood,” but it’s not.</a:t>
            </a:r>
          </a:p>
        </p:txBody>
      </p:sp>
    </p:spTree>
    <p:extLst>
      <p:ext uri="{BB962C8B-B14F-4D97-AF65-F5344CB8AC3E}">
        <p14:creationId xmlns:p14="http://schemas.microsoft.com/office/powerpoint/2010/main" val="22470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886651" y="594557"/>
            <a:ext cx="7785061" cy="841062"/>
          </a:xfrm>
        </p:spPr>
        <p:txBody>
          <a:bodyPr/>
          <a:lstStyle/>
          <a:p>
            <a:r>
              <a:rPr lang="en-US" dirty="0"/>
              <a:t>At Peak (2007), Only 5% of Occupied Residences Had an NFIP Flood Insurance Policy In Force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49217" y="6515099"/>
            <a:ext cx="7825506" cy="229867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1100" dirty="0"/>
              <a:t>Sources: </a:t>
            </a:r>
            <a:r>
              <a:rPr lang="en-US" sz="1100" dirty="0">
                <a:hlinkClick r:id="rId3"/>
              </a:rPr>
              <a:t>https://www.fema.gov/total-policies-force-calendar-year</a:t>
            </a:r>
            <a:r>
              <a:rPr lang="en-US" sz="1100" dirty="0"/>
              <a:t> ; </a:t>
            </a:r>
            <a:r>
              <a:rPr lang="en-US" sz="1100" dirty="0">
                <a:hlinkClick r:id="rId4"/>
              </a:rPr>
              <a:t>https://www.census.gov/housing/hvs/data/histtabs.html</a:t>
            </a:r>
            <a:r>
              <a:rPr lang="en-US" sz="1100" dirty="0"/>
              <a:t>   Insurance Information Institute.</a:t>
            </a: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0" y="1547244"/>
          <a:ext cx="8559800" cy="401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522933" y="5767754"/>
            <a:ext cx="8186058" cy="61344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Since 2007 the number of occupied residences has grown by 7.25% but the number of flood policies in force fell by 10.25%.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6508" y="2411050"/>
            <a:ext cx="602483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4.3%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1216" y="1991950"/>
            <a:ext cx="602483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dirty="0"/>
              <a:t>5.1%</a:t>
            </a:r>
          </a:p>
        </p:txBody>
      </p:sp>
    </p:spTree>
    <p:extLst>
      <p:ext uri="{BB962C8B-B14F-4D97-AF65-F5344CB8AC3E}">
        <p14:creationId xmlns:p14="http://schemas.microsoft.com/office/powerpoint/2010/main" val="2572825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 and Renters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591663"/>
            <a:ext cx="8458200" cy="3889514"/>
          </a:xfrm>
        </p:spPr>
        <p:txBody>
          <a:bodyPr/>
          <a:lstStyle/>
          <a:p>
            <a:r>
              <a:rPr lang="en-US" dirty="0"/>
              <a:t>A 2016 Insurance Information Institute poll found that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93% of homeowners had homeowners insurance. 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41% renters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had renters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insurance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only </a:t>
            </a:r>
            <a:r>
              <a:rPr lang="en-US" b="1" dirty="0">
                <a:solidFill>
                  <a:schemeClr val="accent1"/>
                </a:solidFill>
              </a:rPr>
              <a:t>12% had a flood insurance policy</a:t>
            </a:r>
            <a:r>
              <a:rPr lang="en-US" dirty="0"/>
              <a:t>, despite the fact that flooding is the most common natural disaster in the U.S.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3084588" y="2278670"/>
            <a:ext cx="4758150" cy="332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4BE4-F260-48E6-87A5-3B704316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Insurers Learned from the Hurricanes of 2017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A268E-C953-4E62-BCBD-BCCD8F81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00" y="1426464"/>
            <a:ext cx="8458200" cy="4041648"/>
          </a:xfrm>
        </p:spPr>
        <p:txBody>
          <a:bodyPr/>
          <a:lstStyle/>
          <a:p>
            <a:r>
              <a:rPr lang="en-US" dirty="0"/>
              <a:t>Flood damage is the least understood peril, and yet it is the most common one. </a:t>
            </a:r>
          </a:p>
          <a:p>
            <a:pPr lvl="1"/>
            <a:r>
              <a:rPr lang="en-US" dirty="0"/>
              <a:t>False sense of security in some high-risk areas, and overstated risks in other areas.</a:t>
            </a:r>
          </a:p>
          <a:p>
            <a:r>
              <a:rPr lang="en-US" dirty="0"/>
              <a:t>It’s not all about homes. Personal autos and business interruption coverage had larger-than-expected losses.</a:t>
            </a:r>
          </a:p>
          <a:p>
            <a:r>
              <a:rPr lang="en-US" dirty="0"/>
              <a:t>Trend is for consecutive disasters and increased losses. </a:t>
            </a:r>
          </a:p>
          <a:p>
            <a:r>
              <a:rPr lang="en-US" dirty="0"/>
              <a:t>There is a protection gap: Insured vs uninsured losses.</a:t>
            </a:r>
          </a:p>
          <a:p>
            <a:r>
              <a:rPr lang="en-US" dirty="0"/>
              <a:t>Proactively addressing risks isn’t an option; it’s an imperative.</a:t>
            </a:r>
          </a:p>
          <a:p>
            <a:pPr lvl="1"/>
            <a:r>
              <a:rPr lang="en-US" dirty="0"/>
              <a:t>Partnerships, communication, preparedness mindset.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1D99E6-D73E-4C4D-9751-3A4F667195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86aba45-28a6-400f-88c8-4ea256f3f63c"/>
  <p:tag name="ARTICULATE_SLIDE_NAV" val="74"/>
  <p:tag name="ARTICULATE_PLAYLIST_ID" val="-1"/>
  <p:tag name="ORIGINAL_AUDIO_FILEPATH" val="C:\Users\n1100201\Desktop\NATCAT\Articulate\Cooper07.mp3"/>
  <p:tag name="ELAPSEDTIME" val="7.152"/>
  <p:tag name="ARTICULATE_NAV_LEVEL" val="1"/>
  <p:tag name="ARTICULATE_SLIDE_PRESENTER" val="Sharon Cooper"/>
  <p:tag name="ARTICULATE_SLIDE_PRESENTER_GUID" val="a2b315d6-ac43-46fa-982a-aa1e8fe7ee1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646"/>
  <p:tag name="ARTICULATE_USED_LAYOUT" val="5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SunsetChilli">
    <a:dk1>
      <a:srgbClr val="283E36"/>
    </a:dk1>
    <a:lt1>
      <a:sysClr val="window" lastClr="FFFFFF"/>
    </a:lt1>
    <a:dk2>
      <a:srgbClr val="E00034"/>
    </a:dk2>
    <a:lt2>
      <a:srgbClr val="F87A30"/>
    </a:lt2>
    <a:accent1>
      <a:srgbClr val="627D77"/>
    </a:accent1>
    <a:accent2>
      <a:srgbClr val="A1B1AD"/>
    </a:accent2>
    <a:accent3>
      <a:srgbClr val="E00034"/>
    </a:accent3>
    <a:accent4>
      <a:srgbClr val="EC6685"/>
    </a:accent4>
    <a:accent5>
      <a:srgbClr val="FFA02F"/>
    </a:accent5>
    <a:accent6>
      <a:srgbClr val="FFC682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12713</TotalTime>
  <Words>1650</Words>
  <Application>Microsoft Office PowerPoint</Application>
  <PresentationFormat>On-screen Show (4:3)</PresentationFormat>
  <Paragraphs>221</Paragraphs>
  <Slides>38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SwissReSans</vt:lpstr>
      <vt:lpstr>Symbol</vt:lpstr>
      <vt:lpstr>Wingdings</vt:lpstr>
      <vt:lpstr>Wingdings 3</vt:lpstr>
      <vt:lpstr>Office Theme</vt:lpstr>
      <vt:lpstr>think-cell Slide</vt:lpstr>
      <vt:lpstr>Communication &amp; Insurance: Before, During &amp; After Disaster</vt:lpstr>
      <vt:lpstr>What do Consumers Know About Insurance? </vt:lpstr>
      <vt:lpstr>Homeowners Understand the Key Provisions in A Policy</vt:lpstr>
      <vt:lpstr>Consumer Understanding of Liability Coverage</vt:lpstr>
      <vt:lpstr>Consumers are Fuzzy on the Details</vt:lpstr>
      <vt:lpstr>Confusion about water damage vs flood damage</vt:lpstr>
      <vt:lpstr>At Peak (2007), Only 5% of Occupied Residences Had an NFIP Flood Insurance Policy In Force</vt:lpstr>
      <vt:lpstr>Homeowners and Renters Insurance</vt:lpstr>
      <vt:lpstr>What Insurers Learned from the Hurricanes of 2017</vt:lpstr>
      <vt:lpstr>Business are Not Prepared for a Disaster</vt:lpstr>
      <vt:lpstr>Critical Need for Small Business Owners to Understand their Options</vt:lpstr>
      <vt:lpstr>Home-based Businesses at Risk</vt:lpstr>
      <vt:lpstr>Communicating When  a Storm is Imminent</vt:lpstr>
      <vt:lpstr>Responsiveness to Hurricane Messages</vt:lpstr>
      <vt:lpstr>“You Are if You Think You Are”</vt:lpstr>
      <vt:lpstr>Hurricane Response</vt:lpstr>
      <vt:lpstr>PowerPoint Presentation</vt:lpstr>
      <vt:lpstr>Messaging that Works</vt:lpstr>
      <vt:lpstr>Considering Individual Differences</vt:lpstr>
      <vt:lpstr>Personal Circumstances Matter</vt:lpstr>
      <vt:lpstr>Approaches as Different As Individuals</vt:lpstr>
      <vt:lpstr>I.I.I. Website</vt:lpstr>
      <vt:lpstr>IBHS – Great Resources for a Small Business</vt:lpstr>
      <vt:lpstr>NAIC Resources for the Industry and Consumers</vt:lpstr>
      <vt:lpstr>10 Rules of Successful Communication</vt:lpstr>
      <vt:lpstr>10 Rules of Successful Communication (cont.)</vt:lpstr>
      <vt:lpstr>I.I.I. Poll: Favorability</vt:lpstr>
      <vt:lpstr>What Should We Be Communicating? </vt:lpstr>
      <vt:lpstr>Need to Educate Business Owners</vt:lpstr>
      <vt:lpstr>Need to Clear Up Confusion About Coverage</vt:lpstr>
      <vt:lpstr>Details</vt:lpstr>
      <vt:lpstr>“Surround Sound” Approach to Consumer Communications</vt:lpstr>
      <vt:lpstr>The Property Insurance “Protection Gap:” Definition and Measurement</vt:lpstr>
      <vt:lpstr>The Global “Protection Gap,” the difference between Economic Losses and Insured Losses generated by catastrophes, is growing</vt:lpstr>
      <vt:lpstr>The Drop in Flood Coverage Isn’t Due to Lower Insured Flood Claims Payments</vt:lpstr>
      <vt:lpstr>The $10 Billion Flood Protection Gap: What Can We Do?</vt:lpstr>
      <vt:lpstr>PowerPoint Presentation</vt:lpstr>
      <vt:lpstr>Thank you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P14228 - Advisen Casualty</dc:description>
  <cp:lastModifiedBy>Lewis, Charlene</cp:lastModifiedBy>
  <cp:revision>1172</cp:revision>
  <cp:lastPrinted>2017-05-15T13:47:47Z</cp:lastPrinted>
  <dcterms:created xsi:type="dcterms:W3CDTF">2011-11-02T14:24:24Z</dcterms:created>
  <dcterms:modified xsi:type="dcterms:W3CDTF">2018-03-29T15:38:55Z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B814607F-4702-4B19-9EAC-70656D1C4A16</vt:lpwstr>
  </property>
  <property fmtid="{D5CDD505-2E9C-101B-9397-08002B2CF9AE}" pid="3" name="ArticulatePath">
    <vt:lpwstr>WIP_P14228_Advisen Casualty_050416_245pm</vt:lpwstr>
  </property>
</Properties>
</file>