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1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4301" r:id="rId2"/>
    <p:sldId id="4538" r:id="rId3"/>
    <p:sldId id="4526" r:id="rId4"/>
    <p:sldId id="4527" r:id="rId5"/>
    <p:sldId id="4540" r:id="rId6"/>
    <p:sldId id="4536" r:id="rId7"/>
    <p:sldId id="4537" r:id="rId8"/>
    <p:sldId id="4541" r:id="rId9"/>
    <p:sldId id="4545" r:id="rId10"/>
    <p:sldId id="4543" r:id="rId11"/>
    <p:sldId id="4544" r:id="rId12"/>
    <p:sldId id="4539" r:id="rId13"/>
    <p:sldId id="4470" r:id="rId14"/>
    <p:sldId id="4476" r:id="rId15"/>
    <p:sldId id="4534" r:id="rId16"/>
    <p:sldId id="4530" r:id="rId17"/>
    <p:sldId id="4529" r:id="rId18"/>
    <p:sldId id="4546" r:id="rId19"/>
    <p:sldId id="4552" r:id="rId20"/>
    <p:sldId id="4548" r:id="rId21"/>
    <p:sldId id="4547" r:id="rId22"/>
    <p:sldId id="4550" r:id="rId23"/>
    <p:sldId id="4549" r:id="rId24"/>
    <p:sldId id="4542" r:id="rId25"/>
    <p:sldId id="4384" r:id="rId26"/>
    <p:sldId id="4395" r:id="rId27"/>
    <p:sldId id="4444" r:id="rId28"/>
    <p:sldId id="4407" r:id="rId29"/>
    <p:sldId id="4409" r:id="rId30"/>
    <p:sldId id="4554" r:id="rId31"/>
    <p:sldId id="4553" r:id="rId32"/>
    <p:sldId id="1136" r:id="rId3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72">
          <p15:clr>
            <a:srgbClr val="A4A3A4"/>
          </p15:clr>
        </p15:guide>
        <p15:guide id="2" orient="horz" pos="3856">
          <p15:clr>
            <a:srgbClr val="A4A3A4"/>
          </p15:clr>
        </p15:guide>
        <p15:guide id="3" orient="horz" pos="3608">
          <p15:clr>
            <a:srgbClr val="A4A3A4"/>
          </p15:clr>
        </p15:guide>
        <p15:guide id="4" orient="horz" pos="1472">
          <p15:clr>
            <a:srgbClr val="A4A3A4"/>
          </p15:clr>
        </p15:guide>
        <p15:guide id="5" orient="horz" pos="798">
          <p15:clr>
            <a:srgbClr val="A4A3A4"/>
          </p15:clr>
        </p15:guide>
        <p15:guide id="6" pos="219">
          <p15:clr>
            <a:srgbClr val="A4A3A4"/>
          </p15:clr>
        </p15:guide>
        <p15:guide id="7" pos="5497">
          <p15:clr>
            <a:srgbClr val="A4A3A4"/>
          </p15:clr>
        </p15:guide>
        <p15:guide id="8" pos="46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5A7A"/>
    <a:srgbClr val="2B7299"/>
    <a:srgbClr val="3691C4"/>
    <a:srgbClr val="3333CC"/>
    <a:srgbClr val="28688C"/>
    <a:srgbClr val="E5F1F7"/>
    <a:srgbClr val="4B9FCD"/>
    <a:srgbClr val="D0DCE2"/>
    <a:srgbClr val="C9D6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5" autoAdjust="0"/>
    <p:restoredTop sz="89785" autoAdjust="0"/>
  </p:normalViewPr>
  <p:slideViewPr>
    <p:cSldViewPr snapToGrid="0">
      <p:cViewPr>
        <p:scale>
          <a:sx n="100" d="100"/>
          <a:sy n="100" d="100"/>
        </p:scale>
        <p:origin x="1662" y="288"/>
      </p:cViewPr>
      <p:guideLst>
        <p:guide orient="horz" pos="1072"/>
        <p:guide orient="horz" pos="3856"/>
        <p:guide orient="horz" pos="3608"/>
        <p:guide orient="horz" pos="1472"/>
        <p:guide orient="horz" pos="798"/>
        <p:guide pos="219"/>
        <p:guide pos="5497"/>
        <p:guide pos="4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648"/>
    </p:cViewPr>
  </p:sorterViewPr>
  <p:notesViewPr>
    <p:cSldViewPr snapToGrid="0">
      <p:cViewPr varScale="1">
        <p:scale>
          <a:sx n="94" d="100"/>
          <a:sy n="94" d="100"/>
        </p:scale>
        <p:origin x="-2898" y="-90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9219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9592" y="0"/>
            <a:ext cx="3039219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6428D4E-CD86-468D-BEE4-4FD3A017EE70}" type="datetime1">
              <a:rPr lang="en-US"/>
              <a:pPr>
                <a:defRPr/>
              </a:pPr>
              <a:t>3/30/2015</a:t>
            </a:fld>
            <a:endParaRPr lang="en-US"/>
          </a:p>
        </p:txBody>
      </p:sp>
      <p:sp>
        <p:nvSpPr>
          <p:cNvPr id="22938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0627"/>
            <a:ext cx="3039219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b" anchorCtr="0" compatLnSpc="1">
            <a:prstTxWarp prst="textNoShape">
              <a:avLst/>
            </a:prstTxWarp>
          </a:bodyPr>
          <a:lstStyle>
            <a:lvl1pPr defTabSz="912813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9592" y="8830627"/>
            <a:ext cx="3039219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b" anchorCtr="0" compatLnSpc="1">
            <a:prstTxWarp prst="textNoShape">
              <a:avLst/>
            </a:prstTxWarp>
          </a:bodyPr>
          <a:lstStyle>
            <a:lvl1pPr algn="r" defTabSz="912813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6DD95BB-A669-4F44-8D4A-44D0FEE85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1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3075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74788" y="582613"/>
            <a:ext cx="4060825" cy="3044825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Notes Placeholder 307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72538" y="3824750"/>
            <a:ext cx="5866917" cy="51553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46066" tIns="46066" rIns="46066" bIns="460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9" name="Slide Number Placeholder 3078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53727" y="9047017"/>
            <a:ext cx="706130" cy="24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887" tIns="46499" rIns="45887" bIns="46499" numCol="1" anchor="b" anchorCtr="0" compatLnSpc="1">
            <a:prstTxWarp prst="textNoShape">
              <a:avLst/>
            </a:prstTxWarp>
            <a:spAutoFit/>
          </a:bodyPr>
          <a:lstStyle>
            <a:lvl1pPr algn="ctr" defTabSz="930275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926E3E4-F212-49E4-9AB9-DC573DC8C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15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28600" indent="-228600" algn="l" rtl="0" eaLnBrk="0" fontAlgn="base" hangingPunct="0">
      <a:lnSpc>
        <a:spcPct val="90000"/>
      </a:lnSpc>
      <a:spcBef>
        <a:spcPct val="100000"/>
      </a:spcBef>
      <a:spcAft>
        <a:spcPct val="0"/>
      </a:spcAft>
      <a:buClr>
        <a:srgbClr val="008080"/>
      </a:buClr>
      <a:buSzPct val="85000"/>
      <a:buFont typeface="Wingdings" pitchFamily="2" charset="2"/>
      <a:buChar char="n"/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517525" indent="-174625"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rgbClr val="008080"/>
      </a:buClr>
      <a:buFont typeface="Wingdings" pitchFamily="2" charset="2"/>
      <a:buChar char="w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800100" indent="-168275" algn="l" rtl="0" eaLnBrk="0" fontAlgn="base" hangingPunct="0">
      <a:lnSpc>
        <a:spcPct val="90000"/>
      </a:lnSpc>
      <a:spcBef>
        <a:spcPct val="25000"/>
      </a:spcBef>
      <a:spcAft>
        <a:spcPct val="0"/>
      </a:spcAft>
      <a:buClr>
        <a:srgbClr val="008080"/>
      </a:buClr>
      <a:buFont typeface="Arial" charset="0"/>
      <a:buChar char="–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089025" indent="-174625" algn="l" rtl="0" eaLnBrk="0" fontAlgn="base" hangingPunct="0">
      <a:lnSpc>
        <a:spcPct val="90000"/>
      </a:lnSpc>
      <a:spcBef>
        <a:spcPct val="15000"/>
      </a:spcBef>
      <a:spcAft>
        <a:spcPct val="0"/>
      </a:spcAft>
      <a:buClr>
        <a:srgbClr val="008080"/>
      </a:buClr>
      <a:buFont typeface="Wingdings" pitchFamily="2" charset="2"/>
      <a:buChar char="§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371600" indent="-168275" algn="l" rtl="0" eaLnBrk="0" fontAlgn="base" hangingPunct="0">
      <a:lnSpc>
        <a:spcPct val="90000"/>
      </a:lnSpc>
      <a:spcBef>
        <a:spcPct val="15000"/>
      </a:spcBef>
      <a:spcAft>
        <a:spcPct val="0"/>
      </a:spcAft>
      <a:buClr>
        <a:srgbClr val="008080"/>
      </a:buClr>
      <a:buChar char="–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438143-1DA2-4BA3-AF43-18D3330F406F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111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53727" y="9046826"/>
            <a:ext cx="706129" cy="247989"/>
          </a:xfrm>
        </p:spPr>
        <p:txBody>
          <a:bodyPr/>
          <a:lstStyle/>
          <a:p>
            <a:pPr>
              <a:defRPr/>
            </a:pPr>
            <a:fld id="{205DA8A8-5777-4FA2-8084-FB24BA0FA9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8899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60305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53727" y="9046826"/>
            <a:ext cx="706129" cy="247989"/>
          </a:xfrm>
        </p:spPr>
        <p:txBody>
          <a:bodyPr/>
          <a:lstStyle/>
          <a:p>
            <a:pPr>
              <a:defRPr/>
            </a:pPr>
            <a:fld id="{205DA8A8-5777-4FA2-8084-FB24BA0FA9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8899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71986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697" name="Rectangle 3"/>
          <p:cNvSpPr txBox="1">
            <a:spLocks noGrp="1" noChangeArrowheads="1"/>
          </p:cNvSpPr>
          <p:nvPr/>
        </p:nvSpPr>
        <p:spPr bwMode="auto">
          <a:xfrm>
            <a:off x="3154368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09" tIns="46522" rIns="45909" bIns="46522" anchor="b">
            <a:spAutoFit/>
          </a:bodyPr>
          <a:lstStyle/>
          <a:p>
            <a:pPr algn="ctr"/>
            <a:fld id="{ECB28993-AF64-42C9-8474-B3CB83825417}" type="slidenum">
              <a:rPr lang="en-US" sz="1000">
                <a:solidFill>
                  <a:srgbClr val="000000"/>
                </a:solidFill>
                <a:latin typeface="Times New Roman" pitchFamily="18" charset="0"/>
              </a:rPr>
              <a:pPr algn="ctr"/>
              <a:t>12</a:t>
            </a:fld>
            <a:endParaRPr lang="en-US" sz="1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850453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697" name="Rectangle 3"/>
          <p:cNvSpPr txBox="1">
            <a:spLocks noGrp="1" noChangeArrowheads="1"/>
          </p:cNvSpPr>
          <p:nvPr/>
        </p:nvSpPr>
        <p:spPr bwMode="auto">
          <a:xfrm>
            <a:off x="3154368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09" tIns="46522" rIns="45909" bIns="46522" anchor="b">
            <a:spAutoFit/>
          </a:bodyPr>
          <a:lstStyle/>
          <a:p>
            <a:pPr algn="ctr"/>
            <a:fld id="{ECB28993-AF64-42C9-8474-B3CB83825417}" type="slidenum">
              <a:rPr lang="en-US" sz="1000">
                <a:solidFill>
                  <a:srgbClr val="000000"/>
                </a:solidFill>
                <a:latin typeface="Times New Roman" pitchFamily="18" charset="0"/>
              </a:rPr>
              <a:pPr algn="ctr"/>
              <a:t>13</a:t>
            </a:fld>
            <a:endParaRPr lang="en-US" sz="1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268837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53727" y="9046826"/>
            <a:ext cx="706129" cy="247989"/>
          </a:xfrm>
        </p:spPr>
        <p:txBody>
          <a:bodyPr/>
          <a:lstStyle/>
          <a:p>
            <a:pPr>
              <a:defRPr/>
            </a:pPr>
            <a:fld id="{205DA8A8-5777-4FA2-8084-FB24BA0FA9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8899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871578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3"/>
          <p:cNvSpPr txBox="1">
            <a:spLocks noGrp="1" noChangeArrowheads="1"/>
          </p:cNvSpPr>
          <p:nvPr/>
        </p:nvSpPr>
        <p:spPr bwMode="auto">
          <a:xfrm>
            <a:off x="3217969" y="9034320"/>
            <a:ext cx="720513" cy="24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99D03A5E-AD65-4374-B8B7-76AEFA446EE0}" type="slidenum">
              <a:rPr lang="en-US" sz="1000"/>
              <a:pPr algn="ctr" defTabSz="930275"/>
              <a:t>15</a:t>
            </a:fld>
            <a:endParaRPr lang="en-US" sz="1000"/>
          </a:p>
        </p:txBody>
      </p:sp>
      <p:sp>
        <p:nvSpPr>
          <p:cNvPr id="258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601056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701675"/>
            <a:ext cx="4645025" cy="34829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3288" y="4416425"/>
            <a:ext cx="5199062" cy="41783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466879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3"/>
          <p:cNvSpPr txBox="1">
            <a:spLocks noGrp="1" noChangeArrowheads="1"/>
          </p:cNvSpPr>
          <p:nvPr/>
        </p:nvSpPr>
        <p:spPr bwMode="auto">
          <a:xfrm>
            <a:off x="3154363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1" tIns="46564" rIns="45951" bIns="46564" anchor="b">
            <a:spAutoFit/>
          </a:bodyPr>
          <a:lstStyle/>
          <a:p>
            <a:pPr algn="ctr" defTabSz="930275"/>
            <a:fld id="{E50DE619-E95B-4C8C-9889-90155AA55ED5}" type="slidenum">
              <a:rPr lang="en-US" sz="1000"/>
              <a:pPr algn="ctr" defTabSz="930275"/>
              <a:t>17</a:t>
            </a:fld>
            <a:endParaRPr lang="en-US" sz="1000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27550153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68D18C-0784-4943-AE98-17D8DF7C11EF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073947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53727" y="9046826"/>
            <a:ext cx="706129" cy="247989"/>
          </a:xfrm>
        </p:spPr>
        <p:txBody>
          <a:bodyPr/>
          <a:lstStyle/>
          <a:p>
            <a:pPr>
              <a:defRPr/>
            </a:pPr>
            <a:fld id="{205DA8A8-5777-4FA2-8084-FB24BA0FA9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8899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02188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6B205B-5CAC-4CDE-BC3B-EC6CDB61437F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862036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 txBox="1">
            <a:spLocks noGrp="1" noChangeArrowheads="1"/>
          </p:cNvSpPr>
          <p:nvPr/>
        </p:nvSpPr>
        <p:spPr bwMode="auto">
          <a:xfrm>
            <a:off x="3154363" y="9047163"/>
            <a:ext cx="7048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951" tIns="46564" rIns="45951" bIns="46564" anchor="b">
            <a:spAutoFit/>
          </a:bodyPr>
          <a:lstStyle>
            <a:lvl1pPr defTabSz="931863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CEFD09F3-F306-4B72-A960-E10E36A45EAA}" type="slidenum">
              <a:rPr lang="en-US" altLang="en-US" sz="1000"/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0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130" tIns="46130" rIns="46130" bIns="46130"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9838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 txBox="1">
            <a:spLocks noGrp="1" noChangeArrowheads="1"/>
          </p:cNvSpPr>
          <p:nvPr/>
        </p:nvSpPr>
        <p:spPr bwMode="auto">
          <a:xfrm>
            <a:off x="3154363" y="9047163"/>
            <a:ext cx="7048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951" tIns="46564" rIns="45951" bIns="46564" anchor="b">
            <a:spAutoFit/>
          </a:bodyPr>
          <a:lstStyle>
            <a:lvl1pPr defTabSz="931863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CEFD09F3-F306-4B72-A960-E10E36A45EAA}" type="slidenum">
              <a:rPr lang="en-US" altLang="en-US" sz="1000"/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0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130" tIns="46130" rIns="46130" bIns="46130"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5253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53727" y="9046826"/>
            <a:ext cx="706129" cy="247989"/>
          </a:xfrm>
        </p:spPr>
        <p:txBody>
          <a:bodyPr/>
          <a:lstStyle/>
          <a:p>
            <a:pPr>
              <a:defRPr/>
            </a:pPr>
            <a:fld id="{205DA8A8-5777-4FA2-8084-FB24BA0FA9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8899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958308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53727" y="9046826"/>
            <a:ext cx="706129" cy="247989"/>
          </a:xfrm>
        </p:spPr>
        <p:txBody>
          <a:bodyPr/>
          <a:lstStyle/>
          <a:p>
            <a:pPr>
              <a:defRPr/>
            </a:pPr>
            <a:fld id="{205DA8A8-5777-4FA2-8084-FB24BA0FA9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8899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50590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14904800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68D18C-0784-4943-AE98-17D8DF7C11EF}" type="slidenum">
              <a:rPr lang="en-US" smtClean="0"/>
              <a:pPr>
                <a:defRPr/>
              </a:pPr>
              <a:t>25</a:t>
            </a:fld>
            <a:endParaRPr lang="en-US" smtClean="0"/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987173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3"/>
          <p:cNvSpPr txBox="1">
            <a:spLocks noGrp="1" noChangeArrowheads="1"/>
          </p:cNvSpPr>
          <p:nvPr/>
        </p:nvSpPr>
        <p:spPr bwMode="auto">
          <a:xfrm>
            <a:off x="3153727" y="9047042"/>
            <a:ext cx="706130" cy="24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01" tIns="46413" rIns="45801" bIns="46413" anchor="b">
            <a:spAutoFit/>
          </a:bodyPr>
          <a:lstStyle/>
          <a:p>
            <a:pPr algn="ctr" defTabSz="928629"/>
            <a:fld id="{10D51B6F-E5CE-42ED-829B-9910A1E4B827}" type="slidenum">
              <a:rPr lang="en-US" sz="1000">
                <a:solidFill>
                  <a:srgbClr val="000000"/>
                </a:solidFill>
              </a:rPr>
              <a:pPr algn="ctr" defTabSz="928629"/>
              <a:t>26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3577136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851842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68D18C-0784-4943-AE98-17D8DF7C11EF}" type="slidenum">
              <a:rPr lang="en-US" smtClean="0"/>
              <a:pPr>
                <a:defRPr/>
              </a:pPr>
              <a:t>30</a:t>
            </a:fld>
            <a:endParaRPr lang="en-US" smtClean="0"/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370416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F3FD33-A462-41AB-B8A6-0F318841DC05}" type="slidenum">
              <a:rPr lang="en-US" smtClean="0"/>
              <a:pPr>
                <a:defRPr/>
              </a:pPr>
              <a:t>31</a:t>
            </a:fld>
            <a:endParaRPr lang="en-US" smtClean="0"/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85258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E88D79-0CC8-4381-91FD-54AB31888A2F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29731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2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570695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3D68F1-0777-4B1E-A52C-51505E82C0DB}" type="slidenum">
              <a:rPr lang="en-US" smtClean="0"/>
              <a:pPr>
                <a:defRPr/>
              </a:pPr>
              <a:t>32</a:t>
            </a:fld>
            <a:endParaRPr lang="en-US" smtClean="0"/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38916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E88D79-0CC8-4381-91FD-54AB31888A2F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29731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2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67590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873801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10345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1040152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342115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53727" y="9046826"/>
            <a:ext cx="706129" cy="247989"/>
          </a:xfrm>
        </p:spPr>
        <p:txBody>
          <a:bodyPr/>
          <a:lstStyle/>
          <a:p>
            <a:pPr>
              <a:defRPr/>
            </a:pPr>
            <a:fld id="{205DA8A8-5777-4FA2-8084-FB24BA0FA9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8899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67244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83"/>
          <p:cNvSpPr>
            <a:spLocks noChangeArrowheads="1"/>
          </p:cNvSpPr>
          <p:nvPr userDrawn="1"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5" name="Picture 1188" descr="Title Page bar_112409_1p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8288"/>
            <a:ext cx="91440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80"/>
          <p:cNvSpPr>
            <a:spLocks noChangeArrowheads="1"/>
          </p:cNvSpPr>
          <p:nvPr userDrawn="1"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7" name="Picture 118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8" name="Rectangle 108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979738"/>
            <a:ext cx="7772400" cy="649287"/>
          </a:xfrm>
          <a:ln algn="ctr"/>
        </p:spPr>
        <p:txBody>
          <a:bodyPr>
            <a:spAutoFit/>
          </a:bodyPr>
          <a:lstStyle>
            <a:lvl1pPr algn="ctr">
              <a:lnSpc>
                <a:spcPct val="85000"/>
              </a:lnSpc>
              <a:spcBef>
                <a:spcPct val="40000"/>
              </a:spcBef>
              <a:defRPr sz="4300" smtClean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81979" name="Rectangle 1083"/>
          <p:cNvSpPr>
            <a:spLocks noGrp="1" noChangeArrowheads="1"/>
          </p:cNvSpPr>
          <p:nvPr>
            <p:ph type="subTitle" idx="1"/>
          </p:nvPr>
        </p:nvSpPr>
        <p:spPr>
          <a:xfrm>
            <a:off x="668338" y="4867275"/>
            <a:ext cx="7807325" cy="430213"/>
          </a:xfrm>
        </p:spPr>
        <p:txBody>
          <a:bodyPr>
            <a:spAutoFit/>
          </a:bodyPr>
          <a:lstStyle>
            <a:lvl1pPr marL="0" indent="0" algn="ctr">
              <a:lnSpc>
                <a:spcPct val="85000"/>
              </a:lnSpc>
              <a:spcBef>
                <a:spcPct val="25000"/>
              </a:spcBef>
              <a:buFont typeface="Wingdings" pitchFamily="2" charset="2"/>
              <a:buNone/>
              <a:defRPr sz="2600" b="1" smtClean="0">
                <a:solidFill>
                  <a:srgbClr val="225A7A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</a:p>
        </p:txBody>
      </p:sp>
      <p:sp>
        <p:nvSpPr>
          <p:cNvPr id="8" name="Rectangle 118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Rectangle 118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10" name="Rectangle 118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AA298A7-07D0-41F4-A57B-095D4458D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C345D-58F2-4414-BF4A-B7296ABFC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 lIns="91440" rIns="91440" rtlCol="0"/>
          <a:lstStyle/>
          <a:p>
            <a:pPr lvl="0"/>
            <a:endParaRPr lang="en-US" noProof="0" smtClean="0"/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C86FA-B60D-423D-926C-A543DAD8D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50" y="90488"/>
            <a:ext cx="7400925" cy="8604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95300" y="1647825"/>
            <a:ext cx="8153400" cy="4652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DCD5A-272D-460F-810D-8B44844B5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58000" y="66103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44A7AD8-04D6-4AF1-B9FB-F54AC85A0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93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D8FF3-5AB6-4EC6-BDC2-E6058C96F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4BFB2-9712-42D6-90C8-408268A19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90DBB-527D-49DE-BE17-F2C090C1D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9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B4C8B-F8C1-4480-ADCB-1FB9116D9D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4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5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D1549-189B-430A-BC2E-B6FA9183E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3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4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49112-2361-4913-9798-B6AEBB59A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2EC06-222A-42D0-87E9-064A6BEAE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rIns="91440"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FF8B8-F0F3-400C-8102-4AEACDC8D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Rectangle 104"/>
          <p:cNvSpPr>
            <a:spLocks noChangeArrowheads="1"/>
          </p:cNvSpPr>
          <p:nvPr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90115" name="Picture 109" descr="Text Page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6" name="Rectangle 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47825"/>
            <a:ext cx="8153400" cy="4652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0117" name="Rectangle 44"/>
          <p:cNvSpPr>
            <a:spLocks noGrp="1" noChangeArrowheads="1"/>
          </p:cNvSpPr>
          <p:nvPr>
            <p:ph type="title"/>
          </p:nvPr>
        </p:nvSpPr>
        <p:spPr bwMode="black">
          <a:xfrm>
            <a:off x="298450" y="90488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</a:t>
            </a:r>
            <a:br>
              <a:rPr lang="en-US" smtClean="0"/>
            </a:br>
            <a:r>
              <a:rPr lang="en-US" smtClean="0"/>
              <a:t>Master title style</a:t>
            </a:r>
          </a:p>
        </p:txBody>
      </p:sp>
      <p:sp>
        <p:nvSpPr>
          <p:cNvPr id="1125" name="Rectangle 101"/>
          <p:cNvSpPr>
            <a:spLocks noChangeArrowheads="1"/>
          </p:cNvSpPr>
          <p:nvPr/>
        </p:nvSpPr>
        <p:spPr bwMode="auto">
          <a:xfrm>
            <a:off x="0" y="6807200"/>
            <a:ext cx="9144000" cy="50800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90119" name="Picture 102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1288" y="349250"/>
            <a:ext cx="122872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" name="Rectangle 10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lnSpc>
                <a:spcPct val="85000"/>
              </a:lnSpc>
              <a:spcBef>
                <a:spcPct val="20000"/>
              </a:spcBef>
              <a:defRPr sz="9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30" name="Rectangle 10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lnSpc>
                <a:spcPct val="85000"/>
              </a:lnSpc>
              <a:spcBef>
                <a:spcPct val="20000"/>
              </a:spcBef>
              <a:defRPr sz="9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1134" name="Rectangle 1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lnSpc>
                <a:spcPct val="85000"/>
              </a:lnSpc>
              <a:spcBef>
                <a:spcPct val="20000"/>
              </a:spcBef>
              <a:defRPr sz="9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F8B5C7A-7BED-4BF9-AD02-83F44DE0B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37" r:id="rId1"/>
    <p:sldLayoutId id="2147485426" r:id="rId2"/>
    <p:sldLayoutId id="2147485427" r:id="rId3"/>
    <p:sldLayoutId id="2147485428" r:id="rId4"/>
    <p:sldLayoutId id="2147485429" r:id="rId5"/>
    <p:sldLayoutId id="2147485430" r:id="rId6"/>
    <p:sldLayoutId id="2147485431" r:id="rId7"/>
    <p:sldLayoutId id="2147485432" r:id="rId8"/>
    <p:sldLayoutId id="2147485433" r:id="rId9"/>
    <p:sldLayoutId id="2147485434" r:id="rId10"/>
    <p:sldLayoutId id="2147485435" r:id="rId11"/>
    <p:sldLayoutId id="2147485436" r:id="rId12"/>
    <p:sldLayoutId id="2147485438" r:id="rId13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 charset="0"/>
          <a:ea typeface="+mj-ea"/>
          <a:cs typeface="+mj-cs"/>
        </a:defRPr>
      </a:lvl1pPr>
      <a:lvl2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2pPr>
      <a:lvl3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3pPr>
      <a:lvl4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4pPr>
      <a:lvl5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5pPr>
      <a:lvl6pPr marL="4572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6pPr>
      <a:lvl7pPr marL="9144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7pPr>
      <a:lvl8pPr marL="13716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8pPr>
      <a:lvl9pPr marL="18288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9pPr>
    </p:titleStyle>
    <p:bodyStyle>
      <a:lvl1pPr marL="292100" indent="-292100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400">
          <a:solidFill>
            <a:schemeClr val="tx1"/>
          </a:solidFill>
          <a:latin typeface="Arial" charset="0"/>
          <a:ea typeface="+mn-ea"/>
          <a:cs typeface="+mn-cs"/>
        </a:defRPr>
      </a:lvl1pPr>
      <a:lvl2pPr marL="635000" indent="-22860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sz="2200">
          <a:solidFill>
            <a:schemeClr val="tx1"/>
          </a:solidFill>
          <a:latin typeface="Arial" charset="0"/>
        </a:defRPr>
      </a:lvl2pPr>
      <a:lvl3pPr marL="977900" indent="-2286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Font typeface="Arial" charset="0"/>
        <a:buChar char="–"/>
        <a:defRPr sz="2000">
          <a:solidFill>
            <a:schemeClr val="tx1"/>
          </a:solidFill>
          <a:latin typeface="Arial" charset="0"/>
        </a:defRPr>
      </a:lvl3pPr>
      <a:lvl4pPr marL="1320800" indent="-2286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Arial" charset="0"/>
        </a:defRPr>
      </a:lvl4pPr>
      <a:lvl5pPr marL="1663700" indent="-228600" algn="l" rtl="0" eaLnBrk="0" fontAlgn="base" hangingPunct="0">
        <a:lnSpc>
          <a:spcPct val="95000"/>
        </a:lnSpc>
        <a:spcBef>
          <a:spcPct val="15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Arial" charset="0"/>
        </a:defRPr>
      </a:lvl5pPr>
      <a:lvl6pPr marL="25146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6pPr>
      <a:lvl7pPr marL="29718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7pPr>
      <a:lvl8pPr marL="34290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8pPr>
      <a:lvl9pPr marL="38862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hyperlink" Target="http://stateofthecoast.noaa.gov/features/coastal-population-report.pdf" TargetMode="Externa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hyperlink" Target="http://stateofthecoast.noaa.gov/features/coastal-population-report.pdf" TargetMode="Externa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hyperlink" Target="https://www.fema.gov/statistics-calendar-year/loss-dollars-paid-calendar-year" TargetMode="Externa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2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3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hyperlink" Target="http://www.fema.gov/statistics-calendar-year/number-losses-paid-calendar-year" TargetMode="Externa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6" Type="http://schemas.openxmlformats.org/officeDocument/2006/relationships/hyperlink" Target="https://www.fema.gov/media-library/assets/documents/21075" TargetMode="Externa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hyperlink" Target="https://www.fema.gov/media-library/assets/documents/21075" TargetMode="Externa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9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20.bin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2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26.png"/><Relationship Id="rId4" Type="http://schemas.openxmlformats.org/officeDocument/2006/relationships/oleObject" Target="../embeddings/Microsoft_Excel_97-2003_Worksheet1.xls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27.png"/><Relationship Id="rId4" Type="http://schemas.openxmlformats.org/officeDocument/2006/relationships/oleObject" Target="../embeddings/Microsoft_Excel_97-2003_Worksheet2.xls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hyperlink" Target="http://stateofthecoast.noaa.gov/features/coastal-population-report.pdf" TargetMode="Externa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11216"/>
            <a:ext cx="9104313" cy="1243417"/>
          </a:xfrm>
          <a:ln/>
        </p:spPr>
        <p:txBody>
          <a:bodyPr/>
          <a:lstStyle/>
          <a:p>
            <a:r>
              <a:rPr lang="en-US" sz="4400" dirty="0" smtClean="0"/>
              <a:t>Trends in Coastal Property Risk in the Post-Katrina Decade</a:t>
            </a:r>
            <a:endParaRPr lang="en-US" sz="4400" i="1" dirty="0">
              <a:solidFill>
                <a:srgbClr val="00B0F0"/>
              </a:solidFill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1729" y="4600741"/>
            <a:ext cx="8952271" cy="11264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National Hurricane Conference</a:t>
            </a:r>
            <a:br>
              <a:rPr lang="en-US" sz="2800" dirty="0" smtClean="0"/>
            </a:br>
            <a:r>
              <a:rPr lang="en-US" sz="2800" dirty="0" smtClean="0"/>
              <a:t>Austin, TX</a:t>
            </a:r>
            <a:br>
              <a:rPr lang="en-US" sz="2800" dirty="0" smtClean="0"/>
            </a:br>
            <a:r>
              <a:rPr lang="en-US" sz="2800" dirty="0" smtClean="0"/>
              <a:t>April 1, 2015</a:t>
            </a:r>
          </a:p>
        </p:txBody>
      </p:sp>
      <p:sp>
        <p:nvSpPr>
          <p:cNvPr id="94212" name="Rectangle 3"/>
          <p:cNvSpPr txBox="1">
            <a:spLocks noChangeArrowheads="1"/>
          </p:cNvSpPr>
          <p:nvPr/>
        </p:nvSpPr>
        <p:spPr bwMode="gray">
          <a:xfrm>
            <a:off x="0" y="5886450"/>
            <a:ext cx="9144000" cy="971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chemeClr val="bg2"/>
                </a:solidFill>
              </a:rPr>
              <a:t>Steven N. Weisbart, </a:t>
            </a:r>
            <a:r>
              <a:rPr lang="en-US" b="1" dirty="0">
                <a:solidFill>
                  <a:schemeClr val="bg2"/>
                </a:solidFill>
              </a:rPr>
              <a:t>Ph.D., </a:t>
            </a:r>
            <a:r>
              <a:rPr lang="en-US" b="1" dirty="0" smtClean="0">
                <a:solidFill>
                  <a:schemeClr val="bg2"/>
                </a:solidFill>
              </a:rPr>
              <a:t>CLU</a:t>
            </a:r>
            <a:r>
              <a:rPr lang="en-US" b="1" dirty="0">
                <a:solidFill>
                  <a:schemeClr val="bg2"/>
                </a:solidFill>
              </a:rPr>
              <a:t>, </a:t>
            </a:r>
            <a:r>
              <a:rPr lang="en-US" b="1" dirty="0" smtClean="0">
                <a:solidFill>
                  <a:schemeClr val="bg2"/>
                </a:solidFill>
              </a:rPr>
              <a:t>Senior Vice President </a:t>
            </a:r>
            <a:r>
              <a:rPr lang="en-US" b="1" dirty="0">
                <a:solidFill>
                  <a:schemeClr val="bg2"/>
                </a:solidFill>
              </a:rPr>
              <a:t>&amp; </a:t>
            </a:r>
            <a:r>
              <a:rPr lang="en-US" b="1" dirty="0" smtClean="0">
                <a:solidFill>
                  <a:schemeClr val="bg2"/>
                </a:solidFill>
              </a:rPr>
              <a:t>Chief Economist</a:t>
            </a:r>
            <a:endParaRPr lang="en-US" b="1" dirty="0">
              <a:solidFill>
                <a:schemeClr val="bg2"/>
              </a:solidFill>
            </a:endParaRP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</a:pPr>
            <a:r>
              <a:rPr lang="en-US" b="1" dirty="0">
                <a:solidFill>
                  <a:schemeClr val="bg2"/>
                </a:solidFill>
                <a:sym typeface="Symbol" pitchFamily="18" charset="2"/>
              </a:rPr>
              <a:t>Insurance Information Institute  110 William Street  New York, NY 10038</a:t>
            </a: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</a:pPr>
            <a:r>
              <a:rPr lang="en-US" b="1" dirty="0">
                <a:solidFill>
                  <a:schemeClr val="bg1"/>
                </a:solidFill>
                <a:sym typeface="Symbol" pitchFamily="18" charset="2"/>
              </a:rPr>
              <a:t>Tel</a:t>
            </a:r>
            <a:r>
              <a:rPr lang="en-US" b="1">
                <a:solidFill>
                  <a:schemeClr val="bg1"/>
                </a:solidFill>
                <a:sym typeface="Symbol" pitchFamily="18" charset="2"/>
              </a:rPr>
              <a:t>: </a:t>
            </a:r>
            <a:r>
              <a:rPr lang="en-US" b="1" smtClean="0">
                <a:solidFill>
                  <a:schemeClr val="bg1"/>
                </a:solidFill>
                <a:sym typeface="Symbol" pitchFamily="18" charset="2"/>
              </a:rPr>
              <a:t>212.346.5540 </a:t>
            </a:r>
            <a:r>
              <a:rPr lang="en-US" b="1" dirty="0">
                <a:solidFill>
                  <a:schemeClr val="bg1"/>
                </a:solidFill>
                <a:sym typeface="Symbol" pitchFamily="18" charset="2"/>
              </a:rPr>
              <a:t> Cell</a:t>
            </a:r>
            <a:r>
              <a:rPr lang="en-US" b="1">
                <a:solidFill>
                  <a:schemeClr val="bg1"/>
                </a:solidFill>
                <a:sym typeface="Symbol" pitchFamily="18" charset="2"/>
              </a:rPr>
              <a:t>: </a:t>
            </a:r>
            <a:r>
              <a:rPr lang="en-US" b="1" smtClean="0">
                <a:solidFill>
                  <a:schemeClr val="bg1"/>
                </a:solidFill>
                <a:sym typeface="Symbol" pitchFamily="18" charset="2"/>
              </a:rPr>
              <a:t>917.494.5945 </a:t>
            </a:r>
            <a:r>
              <a:rPr lang="en-US" b="1">
                <a:solidFill>
                  <a:schemeClr val="bg1"/>
                </a:solidFill>
                <a:sym typeface="Symbol" pitchFamily="18" charset="2"/>
              </a:rPr>
              <a:t> </a:t>
            </a:r>
            <a:r>
              <a:rPr lang="en-US" b="1" smtClean="0">
                <a:solidFill>
                  <a:schemeClr val="bg1"/>
                </a:solidFill>
                <a:sym typeface="Symbol" pitchFamily="18" charset="2"/>
              </a:rPr>
              <a:t>stevenw@iii.org </a:t>
            </a:r>
            <a:r>
              <a:rPr lang="en-US" b="1" dirty="0">
                <a:solidFill>
                  <a:schemeClr val="bg1"/>
                </a:solidFill>
                <a:sym typeface="Symbol" pitchFamily="18" charset="2"/>
              </a:rPr>
              <a:t> www.iii.org</a:t>
            </a:r>
          </a:p>
        </p:txBody>
      </p:sp>
    </p:spTree>
    <p:extLst>
      <p:ext uri="{BB962C8B-B14F-4D97-AF65-F5344CB8AC3E}">
        <p14:creationId xmlns:p14="http://schemas.microsoft.com/office/powerpoint/2010/main" val="28300934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0240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0AE91-0BB9-4CEB-8C50-0B03C716B4B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750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139604"/>
            <a:ext cx="7400925" cy="860425"/>
          </a:xfrm>
        </p:spPr>
        <p:txBody>
          <a:bodyPr/>
          <a:lstStyle/>
          <a:p>
            <a:r>
              <a:rPr lang="en-US" sz="2600" dirty="0" smtClean="0"/>
              <a:t>Pct. Change in Population</a:t>
            </a:r>
            <a:r>
              <a:rPr lang="en-US" sz="2600" dirty="0"/>
              <a:t>, Forecast for </a:t>
            </a:r>
            <a:r>
              <a:rPr lang="en-US" sz="2600" dirty="0" smtClean="0"/>
              <a:t>2010-2020, for </a:t>
            </a:r>
            <a:r>
              <a:rPr lang="en-US" sz="2600" dirty="0"/>
              <a:t>Coastal </a:t>
            </a:r>
            <a:r>
              <a:rPr lang="en-US" sz="2600" dirty="0" smtClean="0"/>
              <a:t>Shoreline Counties, by State</a:t>
            </a:r>
          </a:p>
        </p:txBody>
      </p:sp>
      <p:graphicFrame>
        <p:nvGraphicFramePr>
          <p:cNvPr id="3174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4129687"/>
              </p:ext>
            </p:extLst>
          </p:nvPr>
        </p:nvGraphicFramePr>
        <p:xfrm>
          <a:off x="331062" y="1314419"/>
          <a:ext cx="8412879" cy="3882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3892" name="Chart" r:id="rId4" imgW="8420114" imgH="3371773" progId="MSGraph.Chart.8">
                  <p:embed followColorScheme="full"/>
                </p:oleObj>
              </mc:Choice>
              <mc:Fallback>
                <p:oleObj name="Chart" r:id="rId4" imgW="8420114" imgH="3371773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31062" y="1314419"/>
                        <a:ext cx="8412879" cy="388222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5"/>
          <p:cNvSpPr>
            <a:spLocks noChangeArrowheads="1"/>
          </p:cNvSpPr>
          <p:nvPr/>
        </p:nvSpPr>
        <p:spPr bwMode="blackWhite">
          <a:xfrm>
            <a:off x="432620" y="5432995"/>
            <a:ext cx="8411490" cy="91122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</a:rPr>
              <a:t>This population growth means not only more homes but more businesses, and more public buildings (schools, hospitals, etc.) and infrastructure in “harm’s way”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-104932" y="6434380"/>
            <a:ext cx="9144001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endParaRPr lang="en-US" sz="11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</a:pPr>
            <a:r>
              <a:rPr lang="en-US" sz="1100" dirty="0">
                <a:solidFill>
                  <a:srgbClr val="000000"/>
                </a:solidFill>
              </a:rPr>
              <a:t>Source: </a:t>
            </a:r>
            <a:r>
              <a:rPr lang="en-US" sz="1100" dirty="0">
                <a:solidFill>
                  <a:srgbClr val="000000"/>
                </a:solidFill>
                <a:hlinkClick r:id="rId6"/>
              </a:rPr>
              <a:t>http://</a:t>
            </a:r>
            <a:r>
              <a:rPr lang="en-US" sz="1100" dirty="0" smtClean="0">
                <a:solidFill>
                  <a:srgbClr val="000000"/>
                </a:solidFill>
                <a:hlinkClick r:id="rId6"/>
              </a:rPr>
              <a:t>stateofthecoast.noaa.gov/features/coastal-population-report.pdf</a:t>
            </a:r>
            <a:r>
              <a:rPr lang="en-US" sz="1100" dirty="0" smtClean="0">
                <a:solidFill>
                  <a:srgbClr val="000000"/>
                </a:solidFill>
              </a:rPr>
              <a:t> Table 5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2334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0240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0AE91-0BB9-4CEB-8C50-0B03C716B4B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750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139604"/>
            <a:ext cx="7400925" cy="860425"/>
          </a:xfrm>
        </p:spPr>
        <p:txBody>
          <a:bodyPr/>
          <a:lstStyle/>
          <a:p>
            <a:r>
              <a:rPr lang="en-US" sz="2500" dirty="0" smtClean="0"/>
              <a:t>Pct. Change in Population</a:t>
            </a:r>
            <a:r>
              <a:rPr lang="en-US" sz="2500" dirty="0"/>
              <a:t>, Forecast for </a:t>
            </a:r>
            <a:r>
              <a:rPr lang="en-US" sz="2500" dirty="0" smtClean="0"/>
              <a:t>2010-2020, for </a:t>
            </a:r>
            <a:r>
              <a:rPr lang="en-US" sz="2500" dirty="0"/>
              <a:t>Coastal </a:t>
            </a:r>
            <a:r>
              <a:rPr lang="en-US" sz="2500" dirty="0" smtClean="0"/>
              <a:t>Watershed Counties, by State</a:t>
            </a:r>
          </a:p>
        </p:txBody>
      </p:sp>
      <p:graphicFrame>
        <p:nvGraphicFramePr>
          <p:cNvPr id="3174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3576456"/>
              </p:ext>
            </p:extLst>
          </p:nvPr>
        </p:nvGraphicFramePr>
        <p:xfrm>
          <a:off x="331062" y="1314419"/>
          <a:ext cx="8412879" cy="3882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5938" name="Chart" r:id="rId4" imgW="8420114" imgH="3371773" progId="MSGraph.Chart.8">
                  <p:embed followColorScheme="full"/>
                </p:oleObj>
              </mc:Choice>
              <mc:Fallback>
                <p:oleObj name="Chart" r:id="rId4" imgW="8420114" imgH="3371773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31062" y="1314419"/>
                        <a:ext cx="8412879" cy="388222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5"/>
          <p:cNvSpPr>
            <a:spLocks noChangeArrowheads="1"/>
          </p:cNvSpPr>
          <p:nvPr/>
        </p:nvSpPr>
        <p:spPr bwMode="blackWhite">
          <a:xfrm>
            <a:off x="432620" y="5432995"/>
            <a:ext cx="8411490" cy="91122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</a:rPr>
              <a:t>This population growth means not only more homes but more businesses, and more public buildings (schools, hospitals, etc.) and infrastructure in “harm’s way”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-104932" y="6434380"/>
            <a:ext cx="9144001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endParaRPr lang="en-US" sz="11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</a:pPr>
            <a:r>
              <a:rPr lang="en-US" sz="1100" dirty="0">
                <a:solidFill>
                  <a:srgbClr val="000000"/>
                </a:solidFill>
              </a:rPr>
              <a:t>Source: </a:t>
            </a:r>
            <a:r>
              <a:rPr lang="en-US" sz="1100" dirty="0">
                <a:solidFill>
                  <a:srgbClr val="000000"/>
                </a:solidFill>
                <a:hlinkClick r:id="rId6"/>
              </a:rPr>
              <a:t>http://</a:t>
            </a:r>
            <a:r>
              <a:rPr lang="en-US" sz="1100" dirty="0" smtClean="0">
                <a:solidFill>
                  <a:srgbClr val="000000"/>
                </a:solidFill>
                <a:hlinkClick r:id="rId6"/>
              </a:rPr>
              <a:t>stateofthecoast.noaa.gov/features/coastal-population-report.pdf</a:t>
            </a:r>
            <a:r>
              <a:rPr lang="en-US" sz="1100" dirty="0" smtClean="0">
                <a:solidFill>
                  <a:srgbClr val="000000"/>
                </a:solidFill>
              </a:rPr>
              <a:t> Table 10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4931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21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rgbClr val="FFFFFF"/>
                </a:solidFill>
                <a:latin typeface="Times New Roman" pitchFamily="18" charset="0"/>
              </a:rPr>
              <a:t>12/01/09 - 9pm</a:t>
            </a:r>
          </a:p>
        </p:txBody>
      </p:sp>
      <p:sp>
        <p:nvSpPr>
          <p:cNvPr id="192922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rgbClr val="FFFFFF"/>
                </a:solidFill>
                <a:latin typeface="Times New Roman" pitchFamily="18" charset="0"/>
              </a:rPr>
              <a:t>eSlide – P6466 – The Financial Crisis and the Future of the P/C</a:t>
            </a:r>
          </a:p>
        </p:txBody>
      </p:sp>
      <p:sp>
        <p:nvSpPr>
          <p:cNvPr id="192922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BF83BB6-F6BE-4086-BDD1-22EA1B241088}" type="slidenum">
              <a:rPr lang="en-US" sz="900">
                <a:solidFill>
                  <a:srgbClr val="000000"/>
                </a:solidFill>
                <a:latin typeface="Times New Roman" pitchFamily="18" charset="0"/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12</a:t>
            </a:fld>
            <a:endParaRPr lang="en-US" sz="90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19292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087833"/>
              </p:ext>
            </p:extLst>
          </p:nvPr>
        </p:nvGraphicFramePr>
        <p:xfrm>
          <a:off x="298450" y="1371599"/>
          <a:ext cx="8578850" cy="3726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49804" name="Chart" r:id="rId4" imgW="8544001" imgH="3552838" progId="MSGraph.Chart.8">
                  <p:embed followColorScheme="full"/>
                </p:oleObj>
              </mc:Choice>
              <mc:Fallback>
                <p:oleObj name="Chart" r:id="rId4" imgW="8544001" imgH="355283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98450" y="1371599"/>
                        <a:ext cx="8578850" cy="372672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29222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Post-Katrina</a:t>
            </a:r>
            <a:br>
              <a:rPr lang="en-US" dirty="0" smtClean="0"/>
            </a:br>
            <a:r>
              <a:rPr lang="en-US" dirty="0" smtClean="0"/>
              <a:t>U.S. Insured Catastrophe Losses</a:t>
            </a:r>
          </a:p>
        </p:txBody>
      </p:sp>
      <p:sp>
        <p:nvSpPr>
          <p:cNvPr id="1929223" name="Rectangle 4"/>
          <p:cNvSpPr>
            <a:spLocks noChangeArrowheads="1"/>
          </p:cNvSpPr>
          <p:nvPr/>
        </p:nvSpPr>
        <p:spPr bwMode="auto">
          <a:xfrm>
            <a:off x="15875" y="6252748"/>
            <a:ext cx="9144000" cy="4131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</a:pPr>
            <a:r>
              <a:rPr lang="en-US" sz="1050" dirty="0" smtClean="0">
                <a:solidFill>
                  <a:srgbClr val="000000"/>
                </a:solidFill>
              </a:rPr>
              <a:t>Sources</a:t>
            </a:r>
            <a:r>
              <a:rPr lang="en-US" sz="1050" dirty="0">
                <a:solidFill>
                  <a:srgbClr val="000000"/>
                </a:solidFill>
              </a:rPr>
              <a:t>: Property Claims Service/ISO; </a:t>
            </a:r>
            <a:r>
              <a:rPr lang="en-US" sz="1050" dirty="0">
                <a:solidFill>
                  <a:srgbClr val="000000"/>
                </a:solidFill>
                <a:hlinkClick r:id="rId6"/>
              </a:rPr>
              <a:t>https://</a:t>
            </a:r>
            <a:r>
              <a:rPr lang="en-US" sz="1050" dirty="0" smtClean="0">
                <a:solidFill>
                  <a:srgbClr val="000000"/>
                </a:solidFill>
                <a:hlinkClick r:id="rId6"/>
              </a:rPr>
              <a:t>www.fema.gov/statistics-calendar-year/loss-dollars-paid-calendar-year</a:t>
            </a:r>
            <a:r>
              <a:rPr lang="en-US" sz="1050" dirty="0" smtClean="0">
                <a:solidFill>
                  <a:srgbClr val="000000"/>
                </a:solidFill>
              </a:rPr>
              <a:t> </a:t>
            </a:r>
            <a:br>
              <a:rPr lang="en-US" sz="1050" dirty="0" smtClean="0">
                <a:solidFill>
                  <a:srgbClr val="000000"/>
                </a:solidFill>
              </a:rPr>
            </a:br>
            <a:r>
              <a:rPr lang="en-US" sz="1050" dirty="0" smtClean="0">
                <a:solidFill>
                  <a:srgbClr val="000000"/>
                </a:solidFill>
              </a:rPr>
              <a:t>Insurance </a:t>
            </a:r>
            <a:r>
              <a:rPr lang="en-US" sz="1050" dirty="0">
                <a:solidFill>
                  <a:srgbClr val="000000"/>
                </a:solidFill>
              </a:rPr>
              <a:t>Information Institute.</a:t>
            </a:r>
          </a:p>
        </p:txBody>
      </p:sp>
      <p:sp>
        <p:nvSpPr>
          <p:cNvPr id="2120710" name="Rectangle 6"/>
          <p:cNvSpPr>
            <a:spLocks noChangeArrowheads="1"/>
          </p:cNvSpPr>
          <p:nvPr/>
        </p:nvSpPr>
        <p:spPr bwMode="blackWhite">
          <a:xfrm>
            <a:off x="298450" y="5098328"/>
            <a:ext cx="8578850" cy="104808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 smtClean="0">
                <a:solidFill>
                  <a:srgbClr val="FFFFFF"/>
                </a:solidFill>
              </a:rPr>
              <a:t>These numbers are national, not coastal,  but are often largely coastal in origin. The volatility </a:t>
            </a:r>
            <a:r>
              <a:rPr lang="en-US" sz="2000" b="1" smtClean="0">
                <a:solidFill>
                  <a:srgbClr val="FFFFFF"/>
                </a:solidFill>
              </a:rPr>
              <a:t>is obvious.</a:t>
            </a:r>
            <a:endParaRPr lang="en-US" sz="2000" b="1" i="1" dirty="0">
              <a:solidFill>
                <a:srgbClr val="FFFFFF"/>
              </a:solidFill>
            </a:endParaRPr>
          </a:p>
        </p:txBody>
      </p:sp>
      <p:sp>
        <p:nvSpPr>
          <p:cNvPr id="1929227" name="Rectangle 9"/>
          <p:cNvSpPr>
            <a:spLocks noChangeArrowheads="1"/>
          </p:cNvSpPr>
          <p:nvPr/>
        </p:nvSpPr>
        <p:spPr bwMode="black">
          <a:xfrm>
            <a:off x="110968" y="1162050"/>
            <a:ext cx="1983303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($ Billions, </a:t>
            </a:r>
            <a:r>
              <a:rPr lang="en-US" sz="1600" b="1" dirty="0" smtClean="0">
                <a:solidFill>
                  <a:srgbClr val="225A7A"/>
                </a:solidFill>
              </a:rPr>
              <a:t>$ 2013)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240343-96C3-4428-9289-DDDB4F32FA9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924675" y="1203569"/>
            <a:ext cx="203835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u="sng" dirty="0" err="1" smtClean="0"/>
              <a:t>Pvt</a:t>
            </a:r>
            <a:r>
              <a:rPr lang="en-US" sz="1600" u="sng" dirty="0" smtClean="0"/>
              <a:t> Ins. Annual Data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Mean:    $19.1B</a:t>
            </a:r>
            <a:br>
              <a:rPr lang="en-US" sz="1600" dirty="0" smtClean="0"/>
            </a:br>
            <a:r>
              <a:rPr lang="en-US" sz="1600" dirty="0" smtClean="0"/>
              <a:t>Median: $14.6B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6924675" y="2160738"/>
            <a:ext cx="203835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u="sng" smtClean="0"/>
              <a:t>NFIP </a:t>
            </a:r>
            <a:r>
              <a:rPr lang="en-US" sz="1600" u="sng" dirty="0" smtClean="0"/>
              <a:t>Annual Data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Mean:    $2.24B</a:t>
            </a:r>
            <a:br>
              <a:rPr lang="en-US" sz="1600" dirty="0" smtClean="0"/>
            </a:br>
            <a:r>
              <a:rPr lang="en-US" sz="1600" dirty="0" smtClean="0"/>
              <a:t>Median: $0.75B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014344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20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20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20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07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21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rgbClr val="FFFFFF"/>
                </a:solidFill>
                <a:latin typeface="Times New Roman" pitchFamily="18" charset="0"/>
              </a:rPr>
              <a:t>12/01/09 - 9pm</a:t>
            </a:r>
          </a:p>
        </p:txBody>
      </p:sp>
      <p:sp>
        <p:nvSpPr>
          <p:cNvPr id="192922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rgbClr val="FFFFFF"/>
                </a:solidFill>
                <a:latin typeface="Times New Roman" pitchFamily="18" charset="0"/>
              </a:rPr>
              <a:t>eSlide – P6466 – The Financial Crisis and the Future of the P/C</a:t>
            </a:r>
          </a:p>
        </p:txBody>
      </p:sp>
      <p:sp>
        <p:nvSpPr>
          <p:cNvPr id="192922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BF83BB6-F6BE-4086-BDD1-22EA1B241088}" type="slidenum">
              <a:rPr lang="en-US" sz="900">
                <a:solidFill>
                  <a:srgbClr val="000000"/>
                </a:solidFill>
                <a:latin typeface="Times New Roman" pitchFamily="18" charset="0"/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13</a:t>
            </a:fld>
            <a:endParaRPr lang="en-US" sz="90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1929218" name="Object 2"/>
          <p:cNvGraphicFramePr>
            <a:graphicFrameLocks noChangeAspect="1"/>
          </p:cNvGraphicFramePr>
          <p:nvPr>
            <p:extLst/>
          </p:nvPr>
        </p:nvGraphicFramePr>
        <p:xfrm>
          <a:off x="215900" y="1371600"/>
          <a:ext cx="8661400" cy="359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07901" name="Chart" r:id="rId4" imgW="8544001" imgH="3552838" progId="MSGraph.Chart.8">
                  <p:embed followColorScheme="full"/>
                </p:oleObj>
              </mc:Choice>
              <mc:Fallback>
                <p:oleObj name="Chart" r:id="rId4" imgW="8544001" imgH="355283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15900" y="1371600"/>
                        <a:ext cx="8661400" cy="359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29222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U.S. Insured Catastrophe Losses</a:t>
            </a:r>
          </a:p>
        </p:txBody>
      </p:sp>
      <p:sp>
        <p:nvSpPr>
          <p:cNvPr id="1929223" name="Rectangle 4"/>
          <p:cNvSpPr>
            <a:spLocks noChangeArrowheads="1"/>
          </p:cNvSpPr>
          <p:nvPr/>
        </p:nvSpPr>
        <p:spPr bwMode="auto">
          <a:xfrm>
            <a:off x="0" y="5733846"/>
            <a:ext cx="9144000" cy="11241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endParaRPr lang="en-US" sz="105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endParaRPr lang="en-US" sz="105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050" dirty="0" smtClean="0">
                <a:solidFill>
                  <a:srgbClr val="000000"/>
                </a:solidFill>
              </a:rPr>
              <a:t>*Through 12/31/14.</a:t>
            </a:r>
            <a:endParaRPr lang="en-US" sz="1050" dirty="0">
              <a:solidFill>
                <a:srgbClr val="000000"/>
              </a:solidFill>
            </a:endParaRPr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050" dirty="0">
                <a:solidFill>
                  <a:srgbClr val="000000"/>
                </a:solidFill>
              </a:rPr>
              <a:t>Note: 2001 figure includes $20.3B for 9/11 losses reported through 12/31/01 ($25.9B 2011 dollars). Includes only business and personal property claims, business interruption and auto claims. Non-prop/BI losses = $12.2B ($15.6B in 2011 dollars.)  </a:t>
            </a:r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050" dirty="0">
                <a:solidFill>
                  <a:srgbClr val="000000"/>
                </a:solidFill>
              </a:rPr>
              <a:t>Sources: Property Claims Service/ISO;  Insurance Information Institute.</a:t>
            </a:r>
          </a:p>
        </p:txBody>
      </p:sp>
      <p:sp>
        <p:nvSpPr>
          <p:cNvPr id="2120710" name="Rectangle 6"/>
          <p:cNvSpPr>
            <a:spLocks noChangeArrowheads="1"/>
          </p:cNvSpPr>
          <p:nvPr/>
        </p:nvSpPr>
        <p:spPr bwMode="blackWhite">
          <a:xfrm>
            <a:off x="206476" y="4872039"/>
            <a:ext cx="6465787" cy="117974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 smtClean="0">
                <a:solidFill>
                  <a:srgbClr val="FFFFFF"/>
                </a:solidFill>
              </a:rPr>
              <a:t>2013-14 were </a:t>
            </a:r>
            <a:r>
              <a:rPr lang="en-US" sz="2000" b="1" dirty="0">
                <a:solidFill>
                  <a:srgbClr val="FFFFFF"/>
                </a:solidFill>
              </a:rPr>
              <a:t>w</a:t>
            </a:r>
            <a:r>
              <a:rPr lang="en-US" sz="2000" b="1" dirty="0" smtClean="0">
                <a:solidFill>
                  <a:srgbClr val="FFFFFF"/>
                </a:solidFill>
              </a:rPr>
              <a:t>elcome </a:t>
            </a:r>
            <a:r>
              <a:rPr lang="en-US" sz="2000" b="1" dirty="0">
                <a:solidFill>
                  <a:srgbClr val="FFFFFF"/>
                </a:solidFill>
              </a:rPr>
              <a:t>r</a:t>
            </a:r>
            <a:r>
              <a:rPr lang="en-US" sz="2000" b="1" dirty="0" smtClean="0">
                <a:solidFill>
                  <a:srgbClr val="FFFFFF"/>
                </a:solidFill>
              </a:rPr>
              <a:t>espites from 2011-12, which were among the costliest </a:t>
            </a:r>
            <a:r>
              <a:rPr lang="en-US" sz="2000" b="1" dirty="0">
                <a:solidFill>
                  <a:srgbClr val="FFFFFF"/>
                </a:solidFill>
              </a:rPr>
              <a:t>y</a:t>
            </a:r>
            <a:r>
              <a:rPr lang="en-US" sz="2000" b="1" dirty="0" smtClean="0">
                <a:solidFill>
                  <a:srgbClr val="FFFFFF"/>
                </a:solidFill>
              </a:rPr>
              <a:t>ears for insured </a:t>
            </a:r>
            <a:r>
              <a:rPr lang="en-US" sz="2000" b="1" dirty="0">
                <a:solidFill>
                  <a:srgbClr val="FFFFFF"/>
                </a:solidFill>
              </a:rPr>
              <a:t>d</a:t>
            </a:r>
            <a:r>
              <a:rPr lang="en-US" sz="2000" b="1" dirty="0" smtClean="0">
                <a:solidFill>
                  <a:srgbClr val="FFFFFF"/>
                </a:solidFill>
              </a:rPr>
              <a:t>isaster </a:t>
            </a:r>
            <a:r>
              <a:rPr lang="en-US" sz="2000" b="1" dirty="0">
                <a:solidFill>
                  <a:srgbClr val="FFFFFF"/>
                </a:solidFill>
              </a:rPr>
              <a:t>l</a:t>
            </a:r>
            <a:r>
              <a:rPr lang="en-US" sz="2000" b="1" dirty="0" smtClean="0">
                <a:solidFill>
                  <a:srgbClr val="FFFFFF"/>
                </a:solidFill>
              </a:rPr>
              <a:t>osses in U.S. history.  Longer-term trend is for more—not fewer—costly events.</a:t>
            </a:r>
            <a:endParaRPr lang="en-US" sz="2000" b="1" i="1" dirty="0">
              <a:solidFill>
                <a:srgbClr val="FFFFFF"/>
              </a:solidFill>
            </a:endParaRPr>
          </a:p>
        </p:txBody>
      </p:sp>
      <p:sp>
        <p:nvSpPr>
          <p:cNvPr id="2120711" name="AutoShape 7"/>
          <p:cNvSpPr>
            <a:spLocks noChangeArrowheads="1"/>
          </p:cNvSpPr>
          <p:nvPr/>
        </p:nvSpPr>
        <p:spPr bwMode="blackWhite">
          <a:xfrm>
            <a:off x="6548284" y="1399642"/>
            <a:ext cx="2271251" cy="965657"/>
          </a:xfrm>
          <a:prstGeom prst="wedgeRectCallout">
            <a:avLst>
              <a:gd name="adj1" fmla="val 15506"/>
              <a:gd name="adj2" fmla="val 7576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2012  was the 3</a:t>
            </a:r>
            <a:r>
              <a:rPr lang="en-US" sz="1400" b="1" baseline="30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rd</a:t>
            </a: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most expensive year ever for insured CAT losses</a:t>
            </a:r>
            <a:endParaRPr lang="en-US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20712" name="AutoShape 8"/>
          <p:cNvSpPr>
            <a:spLocks noChangeArrowheads="1"/>
          </p:cNvSpPr>
          <p:nvPr/>
        </p:nvSpPr>
        <p:spPr bwMode="blackWhite">
          <a:xfrm>
            <a:off x="7189654" y="5061187"/>
            <a:ext cx="1717675" cy="1004887"/>
          </a:xfrm>
          <a:prstGeom prst="wedgeRectCallout">
            <a:avLst>
              <a:gd name="adj1" fmla="val 33248"/>
              <a:gd name="adj2" fmla="val -6847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$15.3 billion in insured CAT losses estimated for 2014</a:t>
            </a:r>
            <a:endParaRPr lang="en-US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29227" name="Rectangle 9"/>
          <p:cNvSpPr>
            <a:spLocks noChangeArrowheads="1"/>
          </p:cNvSpPr>
          <p:nvPr/>
        </p:nvSpPr>
        <p:spPr bwMode="black">
          <a:xfrm>
            <a:off x="110968" y="1162050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($ Billions, </a:t>
            </a:r>
            <a:r>
              <a:rPr lang="en-US" sz="1600" b="1" dirty="0" smtClean="0">
                <a:solidFill>
                  <a:srgbClr val="225A7A"/>
                </a:solidFill>
              </a:rPr>
              <a:t>$ 2013)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240343-96C3-4428-9289-DDDB4F32FA9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3371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20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120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20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20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20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0710" grpId="0" animBg="1"/>
      <p:bldP spid="2120711" grpId="0" animBg="1"/>
      <p:bldP spid="21207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0240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0AE91-0BB9-4CEB-8C50-0B03C716B4B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750" name="Rectangle 2"/>
          <p:cNvSpPr>
            <a:spLocks noGrp="1" noChangeArrowheads="1"/>
          </p:cNvSpPr>
          <p:nvPr>
            <p:ph type="title"/>
          </p:nvPr>
        </p:nvSpPr>
        <p:spPr>
          <a:xfrm>
            <a:off x="573450" y="236845"/>
            <a:ext cx="6840794" cy="614107"/>
          </a:xfrm>
        </p:spPr>
        <p:txBody>
          <a:bodyPr/>
          <a:lstStyle/>
          <a:p>
            <a:r>
              <a:rPr lang="en-US" dirty="0" smtClean="0"/>
              <a:t>10 Costliest Coastal Storms</a:t>
            </a:r>
            <a:br>
              <a:rPr lang="en-US" dirty="0" smtClean="0"/>
            </a:br>
            <a:r>
              <a:rPr lang="en-US" dirty="0" smtClean="0"/>
              <a:t>in U.S. History</a:t>
            </a:r>
          </a:p>
        </p:txBody>
      </p:sp>
      <p:sp>
        <p:nvSpPr>
          <p:cNvPr id="31751" name="Rectangle 3"/>
          <p:cNvSpPr>
            <a:spLocks noChangeArrowheads="1"/>
          </p:cNvSpPr>
          <p:nvPr/>
        </p:nvSpPr>
        <p:spPr bwMode="black">
          <a:xfrm>
            <a:off x="226142" y="1146725"/>
            <a:ext cx="2302342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(Insured </a:t>
            </a:r>
            <a:r>
              <a:rPr lang="en-US" sz="16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Losses,</a:t>
            </a:r>
            <a:br>
              <a:rPr lang="en-US" sz="16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</a:br>
            <a:r>
              <a:rPr lang="en-US" sz="16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2013 </a:t>
            </a: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Dollars, $ Billions</a:t>
            </a:r>
            <a:r>
              <a:rPr lang="en-US" sz="16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)</a:t>
            </a:r>
            <a:endParaRPr lang="en-US" sz="16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174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6147498"/>
              </p:ext>
            </p:extLst>
          </p:nvPr>
        </p:nvGraphicFramePr>
        <p:xfrm>
          <a:off x="347663" y="1644131"/>
          <a:ext cx="8412879" cy="3880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13021" name="Chart" r:id="rId4" imgW="8420114" imgH="3371773" progId="MSGraph.Chart.8">
                  <p:embed followColorScheme="full"/>
                </p:oleObj>
              </mc:Choice>
              <mc:Fallback>
                <p:oleObj name="Chart" r:id="rId4" imgW="8420114" imgH="3371773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47663" y="1644131"/>
                        <a:ext cx="8412879" cy="388036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7463" name="AutoShape 7"/>
          <p:cNvSpPr>
            <a:spLocks noChangeArrowheads="1"/>
          </p:cNvSpPr>
          <p:nvPr/>
        </p:nvSpPr>
        <p:spPr bwMode="blackWhite">
          <a:xfrm>
            <a:off x="3411794" y="1706623"/>
            <a:ext cx="4248257" cy="880243"/>
          </a:xfrm>
          <a:prstGeom prst="wedgeRectCallout">
            <a:avLst>
              <a:gd name="adj1" fmla="val 21151"/>
              <a:gd name="adj2" fmla="val 117614"/>
            </a:avLst>
          </a:prstGeom>
          <a:solidFill>
            <a:schemeClr val="accent2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Hurricane Ike and </a:t>
            </a:r>
            <a:r>
              <a:rPr lang="en-US" sz="2000" b="1" dirty="0" err="1" smtClean="0">
                <a:solidFill>
                  <a:schemeClr val="bg1"/>
                </a:solidFill>
              </a:rPr>
              <a:t>Superstorm</a:t>
            </a:r>
            <a:r>
              <a:rPr lang="en-US" sz="2000" b="1" dirty="0" smtClean="0">
                <a:solidFill>
                  <a:schemeClr val="bg1"/>
                </a:solidFill>
              </a:rPr>
              <a:t> Sandy (3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rd</a:t>
            </a:r>
            <a:r>
              <a:rPr lang="en-US" sz="2000" b="1" dirty="0" smtClean="0">
                <a:solidFill>
                  <a:schemeClr val="bg1"/>
                </a:solidFill>
              </a:rPr>
              <a:t> and </a:t>
            </a:r>
            <a:r>
              <a:rPr lang="en-US" sz="2000" b="1" dirty="0">
                <a:solidFill>
                  <a:schemeClr val="bg1"/>
                </a:solidFill>
              </a:rPr>
              <a:t>4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</a:rPr>
              <a:t> costliest ever) occurred post-Katrina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blackWhite">
          <a:xfrm>
            <a:off x="413422" y="5578709"/>
            <a:ext cx="8411490" cy="946984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</a:rPr>
              <a:t>2 of the 4 most </a:t>
            </a:r>
            <a:r>
              <a:rPr lang="en-US" sz="2000" b="1" dirty="0">
                <a:solidFill>
                  <a:srgbClr val="FFFFFF"/>
                </a:solidFill>
              </a:rPr>
              <a:t>e</a:t>
            </a:r>
            <a:r>
              <a:rPr lang="en-US" sz="2000" b="1" dirty="0" smtClean="0">
                <a:solidFill>
                  <a:srgbClr val="FFFFFF"/>
                </a:solidFill>
              </a:rPr>
              <a:t>xpensive </a:t>
            </a:r>
            <a:r>
              <a:rPr lang="en-US" sz="2000" b="1" smtClean="0">
                <a:solidFill>
                  <a:srgbClr val="FFFFFF"/>
                </a:solidFill>
              </a:rPr>
              <a:t>coastal storms in </a:t>
            </a:r>
            <a:r>
              <a:rPr lang="en-US" sz="2000" b="1" dirty="0" smtClean="0">
                <a:solidFill>
                  <a:srgbClr val="FFFFFF"/>
                </a:solidFill>
              </a:rPr>
              <a:t>U.S. history</a:t>
            </a:r>
            <a:br>
              <a:rPr lang="en-US" sz="2000" b="1" dirty="0" smtClean="0">
                <a:solidFill>
                  <a:srgbClr val="FFFFFF"/>
                </a:solidFill>
              </a:rPr>
            </a:br>
            <a:r>
              <a:rPr lang="en-US" sz="2000" b="1" dirty="0" smtClean="0">
                <a:solidFill>
                  <a:srgbClr val="FFFFFF"/>
                </a:solidFill>
              </a:rPr>
              <a:t>have occurred in the decade after Katrina (and Rita and Wilma).</a:t>
            </a:r>
            <a:br>
              <a:rPr lang="en-US" sz="2000" b="1" dirty="0" smtClean="0">
                <a:solidFill>
                  <a:srgbClr val="FFFFFF"/>
                </a:solidFill>
              </a:rPr>
            </a:br>
            <a:r>
              <a:rPr lang="en-US" sz="2000" b="1" dirty="0" smtClean="0">
                <a:solidFill>
                  <a:srgbClr val="FFFFFF"/>
                </a:solidFill>
              </a:rPr>
              <a:t>A $15 or $20 billion storm isn’t that unusual anymore.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-104932" y="6434380"/>
            <a:ext cx="9144001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endParaRPr lang="en-US" sz="11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Sources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: PCS; Insurance Information Institute inflation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adjustments to 2013 dollars using the CPI.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6672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6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46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A7109066-2C1F-4559-A4C4-555C33A2673B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15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2118661" name="Rectangle 5"/>
          <p:cNvSpPr>
            <a:spLocks noChangeArrowheads="1"/>
          </p:cNvSpPr>
          <p:nvPr/>
        </p:nvSpPr>
        <p:spPr bwMode="blackWhite">
          <a:xfrm>
            <a:off x="656303" y="2514089"/>
            <a:ext cx="7772400" cy="1418814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100000"/>
              </a:spcBef>
            </a:pPr>
            <a:r>
              <a:rPr lang="en-US" sz="4400" b="1" dirty="0" smtClean="0">
                <a:solidFill>
                  <a:srgbClr val="FFFFFF"/>
                </a:solidFill>
              </a:rPr>
              <a:t>Public Attitudes</a:t>
            </a:r>
            <a:br>
              <a:rPr lang="en-US" sz="4400" b="1" dirty="0" smtClean="0">
                <a:solidFill>
                  <a:srgbClr val="FFFFFF"/>
                </a:solidFill>
              </a:rPr>
            </a:br>
            <a:r>
              <a:rPr lang="en-US" sz="4400" b="1" dirty="0" smtClean="0">
                <a:solidFill>
                  <a:srgbClr val="FFFFFF"/>
                </a:solidFill>
              </a:rPr>
              <a:t>About Flood Insurance</a:t>
            </a:r>
            <a:endParaRPr lang="en-US" sz="4400" b="1" dirty="0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4167421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B7299"/>
                </a:solidFill>
              </a:rPr>
              <a:t>Too Many People</a:t>
            </a:r>
            <a:br>
              <a:rPr lang="en-US" sz="3200" b="1" dirty="0" smtClean="0">
                <a:solidFill>
                  <a:srgbClr val="2B7299"/>
                </a:solidFill>
              </a:rPr>
            </a:br>
            <a:r>
              <a:rPr lang="en-US" sz="3200" b="1" dirty="0" smtClean="0">
                <a:solidFill>
                  <a:srgbClr val="2B7299"/>
                </a:solidFill>
              </a:rPr>
              <a:t>Are in Denial About the Risk</a:t>
            </a:r>
            <a:endParaRPr lang="en-US" sz="3200" b="1" dirty="0">
              <a:solidFill>
                <a:srgbClr val="2B72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85907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8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8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1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866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0" y="6543675"/>
            <a:ext cx="8023225" cy="246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Source: Wharton Center for Risk Management and Decision Processes, </a:t>
            </a:r>
            <a:r>
              <a:rPr lang="en-US" sz="1000" i="1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Issue Brief, 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Nov. 2012; Insurance Information Institute.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 idx="4294967295"/>
          </p:nvPr>
        </p:nvSpPr>
        <p:spPr>
          <a:xfrm>
            <a:off x="287338" y="158750"/>
            <a:ext cx="7256462" cy="719138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Residential NFIP Flood Take-Up Rates in NY, CT (2010) &amp; Sandy Storm Surge</a:t>
            </a:r>
            <a:endParaRPr lang="en-US" dirty="0">
              <a:solidFill>
                <a:srgbClr val="28688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5338" y="6551613"/>
            <a:ext cx="6858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B800B62D-8741-4007-986A-4D03B278E70C}" type="slidenum">
              <a:rPr lang="en-US" sz="100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pPr algn="r">
                <a:defRPr/>
              </a:pPr>
              <a:t>16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9728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088" y="1179513"/>
            <a:ext cx="7446962" cy="529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7354528" y="3008313"/>
            <a:ext cx="1789471" cy="3068637"/>
          </a:xfrm>
          <a:prstGeom prst="wedgeRectCallout">
            <a:avLst>
              <a:gd name="adj1" fmla="val -86220"/>
              <a:gd name="adj2" fmla="val -3825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Flood coverage penetration rates were extremely low in many very vulnerable areas of  NY and CT, with take-up rates far below 50% in many areas</a:t>
            </a:r>
          </a:p>
        </p:txBody>
      </p:sp>
    </p:spTree>
    <p:extLst>
      <p:ext uri="{BB962C8B-B14F-4D97-AF65-F5344CB8AC3E}">
        <p14:creationId xmlns:p14="http://schemas.microsoft.com/office/powerpoint/2010/main" val="3372147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54276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54277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8BCE2B9B-5A24-4115-A061-E9091F317DD0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17</a:t>
            </a:fld>
            <a:endParaRPr lang="en-US" sz="900"/>
          </a:p>
        </p:txBody>
      </p:sp>
      <p:sp>
        <p:nvSpPr>
          <p:cNvPr id="542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Share of Flood Damaged Structures with Flood Insurance: Long Island</a:t>
            </a:r>
          </a:p>
        </p:txBody>
      </p:sp>
      <p:sp>
        <p:nvSpPr>
          <p:cNvPr id="54279" name="Rectangle 4"/>
          <p:cNvSpPr>
            <a:spLocks noChangeArrowheads="1"/>
          </p:cNvSpPr>
          <p:nvPr/>
        </p:nvSpPr>
        <p:spPr bwMode="auto">
          <a:xfrm>
            <a:off x="-171450" y="6399213"/>
            <a:ext cx="6478588" cy="468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</a:t>
            </a:r>
            <a:r>
              <a:rPr lang="en-US" sz="1100" i="1"/>
              <a:t> Newsday</a:t>
            </a:r>
            <a:r>
              <a:rPr lang="en-US" sz="1100"/>
              <a:t>, 1/14/13 from FEMA and Small Business Administration.</a:t>
            </a:r>
          </a:p>
        </p:txBody>
      </p:sp>
      <p:graphicFrame>
        <p:nvGraphicFramePr>
          <p:cNvPr id="54274" name="Object 3"/>
          <p:cNvGraphicFramePr>
            <a:graphicFrameLocks/>
          </p:cNvGraphicFramePr>
          <p:nvPr/>
        </p:nvGraphicFramePr>
        <p:xfrm>
          <a:off x="152400" y="2057400"/>
          <a:ext cx="8537575" cy="3833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44699" name="Chart" r:id="rId4" imgW="8772688" imgH="3305046" progId="MSGraph.Chart.8">
                  <p:embed followColorScheme="full"/>
                </p:oleObj>
              </mc:Choice>
              <mc:Fallback>
                <p:oleObj name="Chart" r:id="rId4" imgW="8772688" imgH="3305046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057400"/>
                        <a:ext cx="8537575" cy="3833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blackWhite">
          <a:xfrm>
            <a:off x="304800" y="5791200"/>
            <a:ext cx="8391525" cy="6731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The Maximum FEMA Grant is $31,900.  The Average Grant Award to Homeowners and Renters on Long Island is About $7,300</a:t>
            </a:r>
          </a:p>
        </p:txBody>
      </p:sp>
      <p:sp>
        <p:nvSpPr>
          <p:cNvPr id="26" name="TextBox 10"/>
          <p:cNvSpPr txBox="1">
            <a:spLocks noChangeArrowheads="1"/>
          </p:cNvSpPr>
          <p:nvPr/>
        </p:nvSpPr>
        <p:spPr bwMode="auto">
          <a:xfrm>
            <a:off x="2057400" y="4419600"/>
            <a:ext cx="889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3"/>
                </a:solidFill>
              </a:rPr>
              <a:t>52,428</a:t>
            </a:r>
          </a:p>
        </p:txBody>
      </p:sp>
      <p:sp>
        <p:nvSpPr>
          <p:cNvPr id="27" name="TextBox 10"/>
          <p:cNvSpPr txBox="1">
            <a:spLocks noChangeArrowheads="1"/>
          </p:cNvSpPr>
          <p:nvPr/>
        </p:nvSpPr>
        <p:spPr bwMode="auto">
          <a:xfrm>
            <a:off x="1058863" y="2265363"/>
            <a:ext cx="889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chemeClr val="accent3"/>
                </a:solidFill>
              </a:rPr>
              <a:t>$15.0</a:t>
            </a:r>
          </a:p>
        </p:txBody>
      </p:sp>
      <p:sp>
        <p:nvSpPr>
          <p:cNvPr id="54283" name="TextBox 10"/>
          <p:cNvSpPr txBox="1">
            <a:spLocks noChangeArrowheads="1"/>
          </p:cNvSpPr>
          <p:nvPr/>
        </p:nvSpPr>
        <p:spPr bwMode="auto">
          <a:xfrm>
            <a:off x="2057400" y="2895600"/>
            <a:ext cx="889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43,106</a:t>
            </a:r>
          </a:p>
        </p:txBody>
      </p:sp>
      <p:sp>
        <p:nvSpPr>
          <p:cNvPr id="54284" name="TextBox 10"/>
          <p:cNvSpPr txBox="1">
            <a:spLocks noChangeArrowheads="1"/>
          </p:cNvSpPr>
          <p:nvPr/>
        </p:nvSpPr>
        <p:spPr bwMode="auto">
          <a:xfrm>
            <a:off x="7315200" y="4419600"/>
            <a:ext cx="889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$2.2</a:t>
            </a:r>
          </a:p>
        </p:txBody>
      </p:sp>
      <p:sp>
        <p:nvSpPr>
          <p:cNvPr id="36" name="Date Placeholder 3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A98CC5-6C86-44C4-80CE-E9001E75566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4287" name="TextBox 10"/>
          <p:cNvSpPr txBox="1">
            <a:spLocks noChangeArrowheads="1"/>
          </p:cNvSpPr>
          <p:nvPr/>
        </p:nvSpPr>
        <p:spPr bwMode="auto">
          <a:xfrm>
            <a:off x="1981200" y="2057400"/>
            <a:ext cx="12017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225A7A"/>
                </a:solidFill>
              </a:rPr>
              <a:t>74,736</a:t>
            </a:r>
          </a:p>
        </p:txBody>
      </p:sp>
      <p:sp>
        <p:nvSpPr>
          <p:cNvPr id="54288" name="TextBox 10"/>
          <p:cNvSpPr txBox="1">
            <a:spLocks noChangeArrowheads="1"/>
          </p:cNvSpPr>
          <p:nvPr/>
        </p:nvSpPr>
        <p:spPr bwMode="auto">
          <a:xfrm>
            <a:off x="5029200" y="4038600"/>
            <a:ext cx="12017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225A7A"/>
                </a:solidFill>
              </a:rPr>
              <a:t>20,798</a:t>
            </a:r>
          </a:p>
        </p:txBody>
      </p:sp>
      <p:sp>
        <p:nvSpPr>
          <p:cNvPr id="46" name="TextBox 10"/>
          <p:cNvSpPr txBox="1">
            <a:spLocks noChangeArrowheads="1"/>
          </p:cNvSpPr>
          <p:nvPr/>
        </p:nvSpPr>
        <p:spPr bwMode="auto">
          <a:xfrm>
            <a:off x="5105400" y="4495800"/>
            <a:ext cx="889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accent3"/>
                </a:solidFill>
              </a:rPr>
              <a:t>5,747</a:t>
            </a:r>
          </a:p>
        </p:txBody>
      </p:sp>
      <p:sp>
        <p:nvSpPr>
          <p:cNvPr id="49" name="AutoShape 8"/>
          <p:cNvSpPr>
            <a:spLocks noChangeArrowheads="1"/>
          </p:cNvSpPr>
          <p:nvPr/>
        </p:nvSpPr>
        <p:spPr bwMode="blackWhite">
          <a:xfrm>
            <a:off x="3810000" y="1073150"/>
            <a:ext cx="4405313" cy="603250"/>
          </a:xfrm>
          <a:prstGeom prst="wedgeRectCallout">
            <a:avLst>
              <a:gd name="adj1" fmla="val -59681"/>
              <a:gd name="adj2" fmla="val 145333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Only 37.5% of flood damaged buildings in Nassau County were insured for flood, 62.5% uninsured</a:t>
            </a:r>
          </a:p>
        </p:txBody>
      </p:sp>
      <p:sp>
        <p:nvSpPr>
          <p:cNvPr id="50" name="AutoShape 8"/>
          <p:cNvSpPr>
            <a:spLocks noChangeArrowheads="1"/>
          </p:cNvSpPr>
          <p:nvPr/>
        </p:nvSpPr>
        <p:spPr bwMode="blackWhite">
          <a:xfrm>
            <a:off x="4343400" y="2514600"/>
            <a:ext cx="3221038" cy="671513"/>
          </a:xfrm>
          <a:prstGeom prst="wedgeRectCallout">
            <a:avLst>
              <a:gd name="adj1" fmla="val -10704"/>
              <a:gd name="adj2" fmla="val 174602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27.6% of flood damaged buildings in Suffolk County were insured for flood, 73.4% uninsured</a:t>
            </a:r>
          </a:p>
        </p:txBody>
      </p:sp>
      <p:sp>
        <p:nvSpPr>
          <p:cNvPr id="28" name="TextBox 10"/>
          <p:cNvSpPr txBox="1">
            <a:spLocks noChangeArrowheads="1"/>
          </p:cNvSpPr>
          <p:nvPr/>
        </p:nvSpPr>
        <p:spPr bwMode="auto">
          <a:xfrm>
            <a:off x="5029200" y="4800600"/>
            <a:ext cx="88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3"/>
                </a:solidFill>
              </a:rPr>
              <a:t>15,051</a:t>
            </a:r>
          </a:p>
        </p:txBody>
      </p:sp>
      <p:sp>
        <p:nvSpPr>
          <p:cNvPr id="54293" name="TextBox 20"/>
          <p:cNvSpPr txBox="1">
            <a:spLocks noChangeArrowheads="1"/>
          </p:cNvSpPr>
          <p:nvPr/>
        </p:nvSpPr>
        <p:spPr bwMode="auto">
          <a:xfrm>
            <a:off x="0" y="1524000"/>
            <a:ext cx="106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Number of buildings</a:t>
            </a:r>
          </a:p>
        </p:txBody>
      </p:sp>
    </p:spTree>
    <p:extLst>
      <p:ext uri="{BB962C8B-B14F-4D97-AF65-F5344CB8AC3E}">
        <p14:creationId xmlns:p14="http://schemas.microsoft.com/office/powerpoint/2010/main" val="220703719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9" grpId="0" animBg="1"/>
      <p:bldP spid="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498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51529" y="2231967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3800" dirty="0" smtClean="0">
                <a:solidFill>
                  <a:schemeClr val="bg1"/>
                </a:solidFill>
              </a:rPr>
              <a:t>Claims Management</a:t>
            </a:r>
          </a:p>
        </p:txBody>
      </p:sp>
      <p:sp>
        <p:nvSpPr>
          <p:cNvPr id="143363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9FAF68DA-B98E-484D-9896-A23C0EED5EBE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18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51530" y="4175076"/>
            <a:ext cx="79819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225A7A"/>
                </a:solidFill>
              </a:rPr>
              <a:t>Following KRW*, the P/C Insurance Industry learned that it needed more claims adjusters</a:t>
            </a:r>
          </a:p>
          <a:p>
            <a:pPr algn="ctr"/>
            <a:endParaRPr lang="en-US" sz="2800" b="1" dirty="0">
              <a:solidFill>
                <a:srgbClr val="225A7A"/>
              </a:solidFill>
            </a:endParaRPr>
          </a:p>
          <a:p>
            <a:pPr algn="ctr"/>
            <a:endParaRPr lang="en-US" sz="2800" b="1" dirty="0" smtClean="0">
              <a:solidFill>
                <a:srgbClr val="225A7A"/>
              </a:solidFill>
            </a:endParaRPr>
          </a:p>
          <a:p>
            <a:r>
              <a:rPr lang="en-US" sz="1400" b="1" dirty="0" smtClean="0">
                <a:solidFill>
                  <a:srgbClr val="225A7A"/>
                </a:solidFill>
              </a:rPr>
              <a:t>*Hurricanes Katrina, Rita, and Wilma in 2005</a:t>
            </a:r>
            <a:endParaRPr lang="en-US" sz="1400" b="1" dirty="0">
              <a:solidFill>
                <a:srgbClr val="225A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5199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49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0240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0AE91-0BB9-4CEB-8C50-0B03C716B4B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750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139604"/>
            <a:ext cx="7400925" cy="860425"/>
          </a:xfrm>
        </p:spPr>
        <p:txBody>
          <a:bodyPr/>
          <a:lstStyle/>
          <a:p>
            <a:r>
              <a:rPr lang="en-US" dirty="0" smtClean="0"/>
              <a:t>Number of NFIP Claims Paid, Yearly,</a:t>
            </a:r>
            <a:br>
              <a:rPr lang="en-US" dirty="0" smtClean="0"/>
            </a:br>
            <a:r>
              <a:rPr lang="en-US" dirty="0" smtClean="0"/>
              <a:t>2005-2013*</a:t>
            </a:r>
          </a:p>
        </p:txBody>
      </p:sp>
      <p:graphicFrame>
        <p:nvGraphicFramePr>
          <p:cNvPr id="3174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61457"/>
              </p:ext>
            </p:extLst>
          </p:nvPr>
        </p:nvGraphicFramePr>
        <p:xfrm>
          <a:off x="259173" y="2153355"/>
          <a:ext cx="8412879" cy="4090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2070" name="Chart" r:id="rId4" imgW="8420114" imgH="3371773" progId="MSGraph.Chart.8">
                  <p:embed followColorScheme="full"/>
                </p:oleObj>
              </mc:Choice>
              <mc:Fallback>
                <p:oleObj name="Chart" r:id="rId4" imgW="8420114" imgH="3371773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59173" y="2153355"/>
                        <a:ext cx="8412879" cy="409021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5"/>
          <p:cNvSpPr>
            <a:spLocks noChangeArrowheads="1"/>
          </p:cNvSpPr>
          <p:nvPr/>
        </p:nvSpPr>
        <p:spPr bwMode="blackWhite">
          <a:xfrm>
            <a:off x="413422" y="1134824"/>
            <a:ext cx="8411490" cy="120189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</a:rPr>
              <a:t>How many adjusters are needed each year to handle flood claims? Three times since 2005 NFIP has paid 75,000 claims in a calendar year; that never happened before. (And this excludes claims closed without payment.)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-34500" y="6334926"/>
            <a:ext cx="9144001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*calendar years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</a:pPr>
            <a:r>
              <a:rPr lang="en-US" sz="1100" dirty="0">
                <a:solidFill>
                  <a:srgbClr val="000000"/>
                </a:solidFill>
              </a:rPr>
              <a:t>Source</a:t>
            </a:r>
            <a:r>
              <a:rPr lang="en-US" sz="1100">
                <a:solidFill>
                  <a:srgbClr val="000000"/>
                </a:solidFill>
              </a:rPr>
              <a:t>: </a:t>
            </a:r>
            <a:r>
              <a:rPr lang="en-US" sz="1100">
                <a:solidFill>
                  <a:srgbClr val="000000"/>
                </a:solidFill>
                <a:hlinkClick r:id="rId6"/>
              </a:rPr>
              <a:t>http://</a:t>
            </a:r>
            <a:r>
              <a:rPr lang="en-US" sz="1100" smtClean="0">
                <a:solidFill>
                  <a:srgbClr val="000000"/>
                </a:solidFill>
                <a:hlinkClick r:id="rId6"/>
              </a:rPr>
              <a:t>www.fema.gov/statistics-calendar-year/number-losses-paid-calendar-year</a:t>
            </a:r>
            <a:r>
              <a:rPr lang="en-US" sz="1100" smtClean="0">
                <a:solidFill>
                  <a:srgbClr val="000000"/>
                </a:solidFill>
              </a:rPr>
              <a:t> ; </a:t>
            </a:r>
            <a:r>
              <a:rPr lang="en-US" sz="1100" dirty="0" smtClean="0">
                <a:solidFill>
                  <a:srgbClr val="000000"/>
                </a:solidFill>
              </a:rPr>
              <a:t>Insurance Information Institute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9699" y="2367963"/>
            <a:ext cx="1427673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Average for </a:t>
            </a:r>
            <a:r>
              <a:rPr lang="en-US" u="sng" dirty="0" smtClean="0"/>
              <a:t>1997-2004: </a:t>
            </a:r>
            <a:r>
              <a:rPr lang="en-US" dirty="0" smtClean="0"/>
              <a:t>39,100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85989" y="2367963"/>
            <a:ext cx="1427673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Average for </a:t>
            </a:r>
            <a:r>
              <a:rPr lang="en-US" u="sng" dirty="0" smtClean="0"/>
              <a:t>2006-2013: </a:t>
            </a:r>
            <a:r>
              <a:rPr lang="en-US" dirty="0" smtClean="0"/>
              <a:t>53,200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8719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59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FB4FC32C-87B1-44C7-8DC7-77CCE9CCF57C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2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924102" name="Rectangle 6"/>
          <p:cNvSpPr>
            <a:spLocks noChangeArrowheads="1"/>
          </p:cNvSpPr>
          <p:nvPr/>
        </p:nvSpPr>
        <p:spPr bwMode="blackWhite">
          <a:xfrm>
            <a:off x="698089" y="1971675"/>
            <a:ext cx="7659329" cy="207645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4800" b="1" dirty="0" smtClean="0">
                <a:solidFill>
                  <a:srgbClr val="FFFFFF"/>
                </a:solidFill>
              </a:rPr>
              <a:t>2005-2014: A Bust for Hurricane-Force Winds…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98089" y="4473677"/>
            <a:ext cx="7659329" cy="102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3200" b="1" dirty="0" smtClean="0">
                <a:solidFill>
                  <a:srgbClr val="2B7299"/>
                </a:solidFill>
              </a:rPr>
              <a:t>…but a BOOM in Catastrophe Exposure</a:t>
            </a:r>
            <a:endParaRPr lang="en-US" sz="3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963670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2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410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E03FA9D4-59B3-4A2C-A102-E6A5B9282F32}" type="slidenum">
              <a:rPr lang="en-US" altLang="en-US" sz="900"/>
              <a:pPr algn="r"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20</a:t>
            </a:fld>
            <a:endParaRPr lang="en-US" altLang="en-US" sz="900"/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U.S. Employment in Claims Adjusting, 1990–2015*</a:t>
            </a:r>
          </a:p>
        </p:txBody>
      </p:sp>
      <p:sp>
        <p:nvSpPr>
          <p:cNvPr id="27652" name="Rectangle 6"/>
          <p:cNvSpPr>
            <a:spLocks noChangeArrowheads="1"/>
          </p:cNvSpPr>
          <p:nvPr/>
        </p:nvSpPr>
        <p:spPr bwMode="black">
          <a:xfrm>
            <a:off x="165100" y="1152525"/>
            <a:ext cx="2438400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30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r>
              <a:rPr lang="en-US" altLang="en-US" sz="1600" b="1">
                <a:solidFill>
                  <a:srgbClr val="225A7A"/>
                </a:solidFill>
              </a:rPr>
              <a:t>Thousands</a:t>
            </a:r>
          </a:p>
        </p:txBody>
      </p:sp>
      <p:graphicFrame>
        <p:nvGraphicFramePr>
          <p:cNvPr id="2765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2999667"/>
              </p:ext>
            </p:extLst>
          </p:nvPr>
        </p:nvGraphicFramePr>
        <p:xfrm>
          <a:off x="165100" y="1400176"/>
          <a:ext cx="8772525" cy="4806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6960" name="Chart" r:id="rId4" imgW="8439201" imgH="4381358" progId="MSGraph.Chart.8">
                  <p:embed followColorScheme="full"/>
                </p:oleObj>
              </mc:Choice>
              <mc:Fallback>
                <p:oleObj name="Chart" r:id="rId4" imgW="8439201" imgH="438135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65100" y="1400176"/>
                        <a:ext cx="8772525" cy="48069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4" name="Text Box 5"/>
          <p:cNvSpPr txBox="1">
            <a:spLocks noChangeArrowheads="1"/>
          </p:cNvSpPr>
          <p:nvPr/>
        </p:nvSpPr>
        <p:spPr bwMode="auto">
          <a:xfrm>
            <a:off x="0" y="6207125"/>
            <a:ext cx="87249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1100"/>
              <a:t>*As of January, 2015; not seasonally adjusted.</a:t>
            </a:r>
          </a:p>
          <a:p>
            <a:pPr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1100"/>
              <a:t>Note: Recessions indicated by gray shaded columns.</a:t>
            </a:r>
          </a:p>
          <a:p>
            <a:pPr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1100"/>
              <a:t>Sources: U.S. Bureau of Labor Statistics;  National Bureau of Economic Research (recession dates); Insurance Information Institute.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blackWhite">
          <a:xfrm>
            <a:off x="629267" y="3803650"/>
            <a:ext cx="1307690" cy="674151"/>
          </a:xfrm>
          <a:prstGeom prst="wedgeRectCallout">
            <a:avLst>
              <a:gd name="adj1" fmla="val 15506"/>
              <a:gd name="adj2" fmla="val 13410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Hurricane Andrew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5013320" y="4643123"/>
            <a:ext cx="1426651" cy="932454"/>
          </a:xfrm>
          <a:prstGeom prst="wedgeRectCallout">
            <a:avLst>
              <a:gd name="adj1" fmla="val -12750"/>
              <a:gd name="adj2" fmla="val -17485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Hurricanes Katrina, Rita, Wilma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6634977" y="4643123"/>
            <a:ext cx="1426651" cy="932454"/>
          </a:xfrm>
          <a:prstGeom prst="wedgeRectCallout">
            <a:avLst>
              <a:gd name="adj1" fmla="val -43764"/>
              <a:gd name="adj2" fmla="val -24971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Hurricanes Bertha, Gustav, Ike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4717" y="1751160"/>
            <a:ext cx="3914264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This is independent claims adjusting employment, not carrier-employed claims adjustment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02827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E03FA9D4-59B3-4A2C-A102-E6A5B9282F32}" type="slidenum">
              <a:rPr lang="en-US" altLang="en-US" sz="900"/>
              <a:pPr algn="r"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21</a:t>
            </a:fld>
            <a:endParaRPr lang="en-US" altLang="en-US" sz="900"/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U.S. Employment in Claims Adjusting 2005–2015*</a:t>
            </a:r>
          </a:p>
        </p:txBody>
      </p:sp>
      <p:sp>
        <p:nvSpPr>
          <p:cNvPr id="27652" name="Rectangle 6"/>
          <p:cNvSpPr>
            <a:spLocks noChangeArrowheads="1"/>
          </p:cNvSpPr>
          <p:nvPr/>
        </p:nvSpPr>
        <p:spPr bwMode="black">
          <a:xfrm>
            <a:off x="165100" y="1152525"/>
            <a:ext cx="2438400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30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r>
              <a:rPr lang="en-US" altLang="en-US" sz="1600" b="1">
                <a:solidFill>
                  <a:srgbClr val="225A7A"/>
                </a:solidFill>
              </a:rPr>
              <a:t>Thousands</a:t>
            </a:r>
          </a:p>
        </p:txBody>
      </p:sp>
      <p:graphicFrame>
        <p:nvGraphicFramePr>
          <p:cNvPr id="2765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510484"/>
              </p:ext>
            </p:extLst>
          </p:nvPr>
        </p:nvGraphicFramePr>
        <p:xfrm>
          <a:off x="165100" y="1373188"/>
          <a:ext cx="8772525" cy="483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7984" name="Chart" r:id="rId4" imgW="8439201" imgH="4381358" progId="MSGraph.Chart.8">
                  <p:embed followColorScheme="full"/>
                </p:oleObj>
              </mc:Choice>
              <mc:Fallback>
                <p:oleObj name="Chart" r:id="rId4" imgW="8439201" imgH="438135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65100" y="1373188"/>
                        <a:ext cx="8772525" cy="4833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4" name="Text Box 5"/>
          <p:cNvSpPr txBox="1">
            <a:spLocks noChangeArrowheads="1"/>
          </p:cNvSpPr>
          <p:nvPr/>
        </p:nvSpPr>
        <p:spPr bwMode="auto">
          <a:xfrm>
            <a:off x="0" y="6207125"/>
            <a:ext cx="87249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1100"/>
              <a:t>*As of January, 2015; not seasonally adjusted.</a:t>
            </a:r>
          </a:p>
          <a:p>
            <a:pPr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1100"/>
              <a:t>Note: Recessions indicated by gray shaded columns.</a:t>
            </a:r>
          </a:p>
          <a:p>
            <a:pPr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1100"/>
              <a:t>Sources: U.S. Bureau of Labor Statistics;  National Bureau of Economic Research (recession dates); Insurance Information Institute.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blackWhite">
          <a:xfrm>
            <a:off x="4551362" y="1312428"/>
            <a:ext cx="2075580" cy="1145637"/>
          </a:xfrm>
          <a:prstGeom prst="wedgeRectCallout">
            <a:avLst>
              <a:gd name="adj1" fmla="val 45151"/>
              <a:gd name="adj2" fmla="val 15362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Employment rose from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48,600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(Jan 2011)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54,700 (Jul 2012)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1797255" y="4699973"/>
            <a:ext cx="1426651" cy="932454"/>
          </a:xfrm>
          <a:prstGeom prst="wedgeRectCallout">
            <a:avLst>
              <a:gd name="adj1" fmla="val -94763"/>
              <a:gd name="adj2" fmla="val -441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Hurricanes Katrina, Rita, Wilma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53683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0240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0AE91-0BB9-4CEB-8C50-0B03C716B4B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750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139604"/>
            <a:ext cx="7400925" cy="860425"/>
          </a:xfrm>
        </p:spPr>
        <p:txBody>
          <a:bodyPr/>
          <a:lstStyle/>
          <a:p>
            <a:r>
              <a:rPr lang="en-US" sz="2600" dirty="0" smtClean="0"/>
              <a:t>Number of NFIP Claims Paid, 2013-14,*  Coastal New England and Mid-Atlantic States</a:t>
            </a:r>
          </a:p>
        </p:txBody>
      </p:sp>
      <p:graphicFrame>
        <p:nvGraphicFramePr>
          <p:cNvPr id="3174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7163998"/>
              </p:ext>
            </p:extLst>
          </p:nvPr>
        </p:nvGraphicFramePr>
        <p:xfrm>
          <a:off x="331062" y="1314419"/>
          <a:ext cx="8412879" cy="3882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0024" name="Chart" r:id="rId4" imgW="8420114" imgH="3371773" progId="MSGraph.Chart.8">
                  <p:embed followColorScheme="full"/>
                </p:oleObj>
              </mc:Choice>
              <mc:Fallback>
                <p:oleObj name="Chart" r:id="rId4" imgW="8420114" imgH="3371773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31062" y="1314419"/>
                        <a:ext cx="8412879" cy="388222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5"/>
          <p:cNvSpPr>
            <a:spLocks noChangeArrowheads="1"/>
          </p:cNvSpPr>
          <p:nvPr/>
        </p:nvSpPr>
        <p:spPr bwMode="blackWhite">
          <a:xfrm>
            <a:off x="413422" y="5266028"/>
            <a:ext cx="8411490" cy="91122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>
                <a:solidFill>
                  <a:srgbClr val="FFFFFF"/>
                </a:solidFill>
              </a:rPr>
              <a:t>The number of paid claims varies from one year to the next and the trend isn’t consistent from state to state.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-34500" y="6334926"/>
            <a:ext cx="9144001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*fiscal years, ending Sept 30 2013 and Sept 30 2014, respectively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</a:pPr>
            <a:r>
              <a:rPr lang="en-US" sz="1100" dirty="0">
                <a:solidFill>
                  <a:srgbClr val="000000"/>
                </a:solidFill>
              </a:rPr>
              <a:t>Source: </a:t>
            </a:r>
            <a:r>
              <a:rPr lang="en-US" sz="1100" dirty="0">
                <a:solidFill>
                  <a:srgbClr val="000000"/>
                </a:solidFill>
                <a:hlinkClick r:id="rId6"/>
              </a:rPr>
              <a:t>https://</a:t>
            </a:r>
            <a:r>
              <a:rPr lang="en-US" sz="1100" dirty="0" smtClean="0">
                <a:solidFill>
                  <a:srgbClr val="000000"/>
                </a:solidFill>
                <a:hlinkClick r:id="rId6"/>
              </a:rPr>
              <a:t>www.fema.gov/media-library/assets/documents/21075</a:t>
            </a:r>
            <a:r>
              <a:rPr lang="en-US" sz="1100" dirty="0" smtClean="0">
                <a:solidFill>
                  <a:srgbClr val="000000"/>
                </a:solidFill>
              </a:rPr>
              <a:t> ; Insurance Information Institute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1926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0240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0AE91-0BB9-4CEB-8C50-0B03C716B4B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750" name="Rectangle 2"/>
          <p:cNvSpPr>
            <a:spLocks noGrp="1" noChangeArrowheads="1"/>
          </p:cNvSpPr>
          <p:nvPr>
            <p:ph type="title"/>
          </p:nvPr>
        </p:nvSpPr>
        <p:spPr>
          <a:xfrm>
            <a:off x="413422" y="149436"/>
            <a:ext cx="7400925" cy="860425"/>
          </a:xfrm>
        </p:spPr>
        <p:txBody>
          <a:bodyPr/>
          <a:lstStyle/>
          <a:p>
            <a:r>
              <a:rPr lang="en-US" dirty="0" smtClean="0"/>
              <a:t>Number of NFIP Claims Paid, 2013-14,*  Coastal South Atlantic and Gulf States</a:t>
            </a:r>
          </a:p>
        </p:txBody>
      </p:sp>
      <p:graphicFrame>
        <p:nvGraphicFramePr>
          <p:cNvPr id="3174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493667"/>
              </p:ext>
            </p:extLst>
          </p:nvPr>
        </p:nvGraphicFramePr>
        <p:xfrm>
          <a:off x="331062" y="1314419"/>
          <a:ext cx="8412879" cy="3882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9002" name="Chart" r:id="rId4" imgW="8420114" imgH="3371773" progId="MSGraph.Chart.8">
                  <p:embed followColorScheme="full"/>
                </p:oleObj>
              </mc:Choice>
              <mc:Fallback>
                <p:oleObj name="Chart" r:id="rId4" imgW="8420114" imgH="3371773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31062" y="1314419"/>
                        <a:ext cx="8412879" cy="388222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5"/>
          <p:cNvSpPr>
            <a:spLocks noChangeArrowheads="1"/>
          </p:cNvSpPr>
          <p:nvPr/>
        </p:nvSpPr>
        <p:spPr bwMode="blackWhite">
          <a:xfrm>
            <a:off x="413422" y="5266028"/>
            <a:ext cx="8411490" cy="91122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</a:rPr>
              <a:t>The number of paid claims varies from one year to the next and the trend isn’t consistent from state to state.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-34500" y="6334926"/>
            <a:ext cx="9144001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*fiscal years, ending Sept 30 2013 and Sept 30 2014, respectively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</a:pPr>
            <a:r>
              <a:rPr lang="en-US" sz="1100" dirty="0">
                <a:solidFill>
                  <a:srgbClr val="000000"/>
                </a:solidFill>
              </a:rPr>
              <a:t>Source: </a:t>
            </a:r>
            <a:r>
              <a:rPr lang="en-US" sz="1100" dirty="0">
                <a:solidFill>
                  <a:srgbClr val="000000"/>
                </a:solidFill>
                <a:hlinkClick r:id="rId6"/>
              </a:rPr>
              <a:t>https://</a:t>
            </a:r>
            <a:r>
              <a:rPr lang="en-US" sz="1100" dirty="0" smtClean="0">
                <a:solidFill>
                  <a:srgbClr val="000000"/>
                </a:solidFill>
                <a:hlinkClick r:id="rId6"/>
              </a:rPr>
              <a:t>www.fema.gov/media-library/assets/documents/21075</a:t>
            </a:r>
            <a:r>
              <a:rPr lang="en-US" sz="1100" dirty="0" smtClean="0">
                <a:solidFill>
                  <a:srgbClr val="000000"/>
                </a:solidFill>
              </a:rPr>
              <a:t> ; Insurance Information Institute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505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5925" y="185738"/>
            <a:ext cx="7385050" cy="860425"/>
          </a:xfrm>
        </p:spPr>
        <p:txBody>
          <a:bodyPr/>
          <a:lstStyle/>
          <a:p>
            <a:r>
              <a:rPr lang="en-US" altLang="en-US" sz="2800" dirty="0" smtClean="0">
                <a:latin typeface="Arial" panose="020B0604020202020204" pitchFamily="34" charset="0"/>
              </a:rPr>
              <a:t>Post-Katrina P/C Industry Homeowners</a:t>
            </a:r>
            <a:br>
              <a:rPr lang="en-US" altLang="en-US" sz="2800" dirty="0" smtClean="0">
                <a:latin typeface="Arial" panose="020B0604020202020204" pitchFamily="34" charset="0"/>
              </a:rPr>
            </a:br>
            <a:r>
              <a:rPr lang="en-US" altLang="en-US" sz="2800" dirty="0" smtClean="0">
                <a:latin typeface="Arial" panose="020B0604020202020204" pitchFamily="34" charset="0"/>
              </a:rPr>
              <a:t>Claim Frequency, TX vs. US, 2006-2013</a:t>
            </a:r>
          </a:p>
        </p:txBody>
      </p:sp>
      <p:graphicFrame>
        <p:nvGraphicFramePr>
          <p:cNvPr id="101379" name="Object 3"/>
          <p:cNvGraphicFramePr>
            <a:graphicFrameLocks noGrp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2501942976"/>
              </p:ext>
            </p:extLst>
          </p:nvPr>
        </p:nvGraphicFramePr>
        <p:xfrm>
          <a:off x="160338" y="1143000"/>
          <a:ext cx="8699500" cy="504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2873" name="Chart" r:id="rId4" imgW="8724799" imgH="5057659" progId="MSGraph.Chart.8">
                  <p:embed followColorScheme="full"/>
                </p:oleObj>
              </mc:Choice>
              <mc:Fallback>
                <p:oleObj name="Chart" r:id="rId4" imgW="8724799" imgH="5057659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38" y="1143000"/>
                        <a:ext cx="8699500" cy="5043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80" name="Rectangle 5"/>
          <p:cNvSpPr>
            <a:spLocks noChangeArrowheads="1"/>
          </p:cNvSpPr>
          <p:nvPr/>
        </p:nvSpPr>
        <p:spPr bwMode="auto">
          <a:xfrm>
            <a:off x="0" y="6575425"/>
            <a:ext cx="86106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1100"/>
              <a:t>Sources: Insurance Research Council, “Trends in Homeowners Insurance Claims,” p.41; Insurance Information Institute</a:t>
            </a:r>
          </a:p>
        </p:txBody>
      </p:sp>
      <p:sp>
        <p:nvSpPr>
          <p:cNvPr id="101381" name="TextBox 6"/>
          <p:cNvSpPr txBox="1">
            <a:spLocks noChangeArrowheads="1"/>
          </p:cNvSpPr>
          <p:nvPr/>
        </p:nvSpPr>
        <p:spPr bwMode="auto">
          <a:xfrm>
            <a:off x="152400" y="1066800"/>
            <a:ext cx="1552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/>
              <a:t>Claims Paid per 100 Exposures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blackWhite">
          <a:xfrm>
            <a:off x="4305300" y="1903269"/>
            <a:ext cx="4248257" cy="1410202"/>
          </a:xfrm>
          <a:prstGeom prst="wedgeRectCallout">
            <a:avLst>
              <a:gd name="adj1" fmla="val -68880"/>
              <a:gd name="adj2" fmla="val -25571"/>
            </a:avLst>
          </a:prstGeom>
          <a:solidFill>
            <a:schemeClr val="accent2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The number of claims adjusters needed in Texas in 2008 in a short time was hard to meet; some storm victims would have </a:t>
            </a:r>
            <a:r>
              <a:rPr lang="en-US" sz="2000" b="1" smtClean="0">
                <a:solidFill>
                  <a:schemeClr val="bg1"/>
                </a:solidFill>
              </a:rPr>
              <a:t>to wait.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63322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498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51529" y="2231967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400" dirty="0" smtClean="0">
                <a:solidFill>
                  <a:schemeClr val="bg1"/>
                </a:solidFill>
              </a:rPr>
              <a:t>Capital/Capacity </a:t>
            </a:r>
          </a:p>
        </p:txBody>
      </p:sp>
      <p:sp>
        <p:nvSpPr>
          <p:cNvPr id="143363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9FAF68DA-B98E-484D-9896-A23C0EED5EBE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25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43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39213" y="4005661"/>
            <a:ext cx="8450825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225A7A"/>
                </a:solidFill>
              </a:rPr>
              <a:t>Storm-Free Years Helped Insurers Build Financial Resources</a:t>
            </a:r>
            <a:br>
              <a:rPr lang="en-US" sz="4000" b="1" dirty="0" smtClean="0">
                <a:solidFill>
                  <a:srgbClr val="225A7A"/>
                </a:solidFill>
              </a:rPr>
            </a:br>
            <a:r>
              <a:rPr lang="en-US" sz="4000" b="1" dirty="0" smtClean="0">
                <a:solidFill>
                  <a:srgbClr val="225A7A"/>
                </a:solidFill>
              </a:rPr>
              <a:t>for the Next Big One</a:t>
            </a:r>
            <a:endParaRPr lang="en-US" sz="4000" b="1" i="1" dirty="0">
              <a:solidFill>
                <a:srgbClr val="225A7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69473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498" grpId="0" animBg="1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900">
                <a:solidFill>
                  <a:srgbClr val="FFFFFF"/>
                </a:solidFill>
                <a:latin typeface="Arial" charset="0"/>
                <a:cs typeface="Arial" charset="0"/>
              </a:rPr>
              <a:t>12/01/09 - 9pm</a:t>
            </a:r>
          </a:p>
        </p:txBody>
      </p:sp>
      <p:sp>
        <p:nvSpPr>
          <p:cNvPr id="4710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900">
                <a:solidFill>
                  <a:srgbClr val="FFFFFF"/>
                </a:solidFill>
                <a:latin typeface="Arial" charset="0"/>
                <a:cs typeface="Arial" charset="0"/>
              </a:rPr>
              <a:t>eSlide – P6466 – The Financial Crisis and the Future of the P/C</a:t>
            </a:r>
          </a:p>
        </p:txBody>
      </p:sp>
      <p:sp>
        <p:nvSpPr>
          <p:cNvPr id="4710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fld id="{561E0CFD-BE9A-4019-957A-DD05277E56E1}" type="slidenum">
              <a:rPr lang="en-US" sz="90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t>26</a:t>
            </a:fld>
            <a:endParaRPr lang="en-US" sz="9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71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8525" y="130245"/>
            <a:ext cx="4312623" cy="860425"/>
          </a:xfrm>
        </p:spPr>
        <p:txBody>
          <a:bodyPr/>
          <a:lstStyle/>
          <a:p>
            <a:r>
              <a:rPr lang="en-US" dirty="0" smtClean="0"/>
              <a:t>Policyholder Surplus, </a:t>
            </a:r>
            <a:br>
              <a:rPr lang="en-US" dirty="0" smtClean="0"/>
            </a:br>
            <a:r>
              <a:rPr lang="en-US" dirty="0" smtClean="0"/>
              <a:t>2006:Q4–2014:Q3</a:t>
            </a:r>
          </a:p>
        </p:txBody>
      </p:sp>
      <p:sp>
        <p:nvSpPr>
          <p:cNvPr id="47111" name="Rectangle 4"/>
          <p:cNvSpPr>
            <a:spLocks noChangeArrowheads="1"/>
          </p:cNvSpPr>
          <p:nvPr/>
        </p:nvSpPr>
        <p:spPr bwMode="auto">
          <a:xfrm>
            <a:off x="-171450" y="6584950"/>
            <a:ext cx="20574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  <a:latin typeface="Arial" charset="0"/>
                <a:cs typeface="Arial" charset="0"/>
              </a:rPr>
              <a:t>Sources: ISO, A.M .Best.</a:t>
            </a:r>
          </a:p>
        </p:txBody>
      </p:sp>
      <p:sp>
        <p:nvSpPr>
          <p:cNvPr id="47112" name="PPTShape_0"/>
          <p:cNvSpPr>
            <a:spLocks noChangeArrowheads="1"/>
          </p:cNvSpPr>
          <p:nvPr/>
        </p:nvSpPr>
        <p:spPr bwMode="black">
          <a:xfrm>
            <a:off x="169550" y="1123259"/>
            <a:ext cx="8221663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($ Billions)</a:t>
            </a:r>
          </a:p>
        </p:txBody>
      </p:sp>
      <p:graphicFrame>
        <p:nvGraphicFramePr>
          <p:cNvPr id="47106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3311162"/>
              </p:ext>
            </p:extLst>
          </p:nvPr>
        </p:nvGraphicFramePr>
        <p:xfrm>
          <a:off x="228600" y="1299781"/>
          <a:ext cx="8736496" cy="336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49583" name="Chart" r:id="rId5" imgW="3509049" imgH="1322139" progId="MSGraph.Chart.8">
                  <p:embed followColorScheme="full"/>
                </p:oleObj>
              </mc:Choice>
              <mc:Fallback>
                <p:oleObj name="Chart" r:id="rId5" imgW="3509049" imgH="1322139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299781"/>
                        <a:ext cx="8736496" cy="336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00776" name="AutoShape 8"/>
          <p:cNvSpPr>
            <a:spLocks noChangeArrowheads="1"/>
          </p:cNvSpPr>
          <p:nvPr/>
        </p:nvSpPr>
        <p:spPr bwMode="blackWhite">
          <a:xfrm>
            <a:off x="1901402" y="1314194"/>
            <a:ext cx="1696563" cy="568325"/>
          </a:xfrm>
          <a:prstGeom prst="wedgeRectCallout">
            <a:avLst>
              <a:gd name="adj1" fmla="val -47891"/>
              <a:gd name="adj2" fmla="val 196696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2007:Q3</a:t>
            </a:r>
            <a:r>
              <a:rPr lang="en-US" sz="1600" b="1" dirty="0">
                <a:solidFill>
                  <a:srgbClr val="FFFFFF"/>
                </a:solidFill>
                <a:latin typeface="Arial" charset="0"/>
                <a:cs typeface="Arial" charset="0"/>
              </a:rPr>
              <a:t/>
            </a:r>
            <a:br>
              <a:rPr lang="en-US" sz="1600" b="1" dirty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Pre-Crisis Peak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47122" name="Text Box 5"/>
          <p:cNvSpPr txBox="1">
            <a:spLocks noChangeArrowheads="1"/>
          </p:cNvSpPr>
          <p:nvPr/>
        </p:nvSpPr>
        <p:spPr bwMode="auto">
          <a:xfrm>
            <a:off x="5799089" y="5440557"/>
            <a:ext cx="2660648" cy="844043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</a:pPr>
            <a:endParaRPr lang="en-US" sz="1600" b="1" i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</a:pPr>
            <a:endParaRPr lang="en-US" sz="1600" b="1" i="1" dirty="0">
              <a:solidFill>
                <a:srgbClr val="339966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PPTShape_1"/>
          <p:cNvSpPr>
            <a:spLocks noChangeArrowheads="1"/>
          </p:cNvSpPr>
          <p:nvPr/>
        </p:nvSpPr>
        <p:spPr bwMode="blackWhite">
          <a:xfrm>
            <a:off x="5600701" y="3458818"/>
            <a:ext cx="2739986" cy="556591"/>
          </a:xfrm>
          <a:prstGeom prst="wedgeRectCallout">
            <a:avLst>
              <a:gd name="adj1" fmla="val 62773"/>
              <a:gd name="adj2" fmla="val -145744"/>
            </a:avLst>
          </a:prstGeom>
          <a:solidFill>
            <a:srgbClr val="FFCC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Surplus </a:t>
            </a:r>
            <a:r>
              <a:rPr lang="en-US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as of 9/30/14 stood at a record high $673.9B</a:t>
            </a:r>
            <a:endParaRPr lang="en-US" sz="1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7116" name="Text Box 18"/>
          <p:cNvSpPr txBox="1">
            <a:spLocks noChangeArrowheads="1"/>
          </p:cNvSpPr>
          <p:nvPr/>
        </p:nvSpPr>
        <p:spPr bwMode="auto">
          <a:xfrm>
            <a:off x="191123" y="5439216"/>
            <a:ext cx="3112729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2010:Q1 data i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ncludes </a:t>
            </a: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$22.5B of paid-in capital from a holding company parent for one insurer’s investment in a non-insurance business </a:t>
            </a:r>
            <a:r>
              <a:rPr lang="en-US" sz="1400" dirty="0" smtClean="0">
                <a:solidFill>
                  <a:srgbClr val="000000"/>
                </a:solidFill>
              </a:rPr>
              <a:t>.</a:t>
            </a:r>
            <a:endParaRPr lang="en-US" sz="1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blackWhite">
          <a:xfrm>
            <a:off x="198782" y="4790660"/>
            <a:ext cx="8686800" cy="655984"/>
          </a:xfrm>
          <a:prstGeom prst="wedgeRectCallout">
            <a:avLst>
              <a:gd name="adj1" fmla="val 49752"/>
              <a:gd name="adj2" fmla="val 2225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FFFFFF"/>
                </a:solidFill>
                <a:latin typeface="Arial" charset="0"/>
                <a:cs typeface="Arial" charset="0"/>
              </a:rPr>
              <a:t>The </a:t>
            </a: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industry </a:t>
            </a:r>
            <a:r>
              <a:rPr lang="en-US" sz="2000" b="1" dirty="0">
                <a:solidFill>
                  <a:srgbClr val="FFFFFF"/>
                </a:solidFill>
                <a:latin typeface="Arial" charset="0"/>
                <a:cs typeface="Arial" charset="0"/>
              </a:rPr>
              <a:t>now has $1 of surplus for every $</a:t>
            </a: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0.73 </a:t>
            </a:r>
            <a:r>
              <a:rPr lang="en-US" sz="2000" b="1" dirty="0">
                <a:solidFill>
                  <a:srgbClr val="FFFFFF"/>
                </a:solidFill>
                <a:latin typeface="Arial" charset="0"/>
                <a:cs typeface="Arial" charset="0"/>
              </a:rPr>
              <a:t>of </a:t>
            </a: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Net Premiums Written, close to the </a:t>
            </a:r>
            <a:r>
              <a:rPr lang="en-US" sz="2000" b="1" dirty="0">
                <a:solidFill>
                  <a:srgbClr val="FFFFFF"/>
                </a:solidFill>
                <a:latin typeface="Arial" charset="0"/>
                <a:cs typeface="Arial" charset="0"/>
              </a:rPr>
              <a:t>strongest claims-paying status in its history.</a:t>
            </a:r>
          </a:p>
        </p:txBody>
      </p:sp>
      <p:sp>
        <p:nvSpPr>
          <p:cNvPr id="19" name="PPTShape_2"/>
          <p:cNvSpPr>
            <a:spLocks noChangeArrowheads="1"/>
          </p:cNvSpPr>
          <p:nvPr/>
        </p:nvSpPr>
        <p:spPr bwMode="blackWhite">
          <a:xfrm>
            <a:off x="4572000" y="1119224"/>
            <a:ext cx="2563812" cy="568325"/>
          </a:xfrm>
          <a:prstGeom prst="wedgeRectCallout">
            <a:avLst>
              <a:gd name="adj1" fmla="val 8435"/>
              <a:gd name="adj2" fmla="val 205947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Drop due to near-record 2011 CAT losses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blackWhite">
          <a:xfrm>
            <a:off x="3382297" y="5595730"/>
            <a:ext cx="5449819" cy="93062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The P/C insurance </a:t>
            </a:r>
            <a:r>
              <a:rPr lang="en-US" sz="2000" b="1" dirty="0" smtClean="0">
                <a:solidFill>
                  <a:srgbClr val="FFFFFF"/>
                </a:solidFill>
              </a:rPr>
              <a:t>i</a:t>
            </a: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ndustry </a:t>
            </a:r>
            <a:r>
              <a:rPr lang="en-US" sz="2000" b="1" dirty="0" smtClean="0">
                <a:solidFill>
                  <a:srgbClr val="FFFFFF"/>
                </a:solidFill>
              </a:rPr>
              <a:t>e</a:t>
            </a: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ntered 2015</a:t>
            </a:r>
            <a:b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in </a:t>
            </a:r>
            <a:r>
              <a:rPr lang="en-US" sz="2000" b="1" dirty="0" smtClean="0">
                <a:solidFill>
                  <a:srgbClr val="FFFFFF"/>
                </a:solidFill>
              </a:rPr>
              <a:t>v</a:t>
            </a: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ery </a:t>
            </a:r>
            <a:r>
              <a:rPr lang="en-US" sz="2000" b="1" dirty="0" smtClean="0">
                <a:solidFill>
                  <a:srgbClr val="FFFFFF"/>
                </a:solidFill>
              </a:rPr>
              <a:t>s</a:t>
            </a: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trong </a:t>
            </a:r>
            <a:r>
              <a:rPr lang="en-US" sz="2000" b="1" dirty="0" smtClean="0">
                <a:solidFill>
                  <a:srgbClr val="FFFFFF"/>
                </a:solidFill>
              </a:rPr>
              <a:t>f</a:t>
            </a: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inancial condition.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3378592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0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0776" grpId="0" animBg="1"/>
      <p:bldP spid="16" grpId="0" animBg="1"/>
      <p:bldP spid="18" grpId="0" animBg="1"/>
      <p:bldP spid="19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805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344186"/>
              </p:ext>
            </p:extLst>
          </p:nvPr>
        </p:nvGraphicFramePr>
        <p:xfrm>
          <a:off x="138113" y="1498600"/>
          <a:ext cx="8655050" cy="420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90518" name="Chart" r:id="rId4" imgW="8610629" imgH="4171796" progId="MSGraph.Chart.8">
                  <p:embed followColorScheme="full"/>
                </p:oleObj>
              </mc:Choice>
              <mc:Fallback>
                <p:oleObj name="Chart" r:id="rId4" imgW="8610629" imgH="4171796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38113" y="1498600"/>
                        <a:ext cx="8655050" cy="420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3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Premium-to-Surplus Ratio:</a:t>
            </a:r>
            <a:br>
              <a:rPr lang="en-US" dirty="0" smtClean="0"/>
            </a:br>
            <a:r>
              <a:rPr lang="en-US" dirty="0" smtClean="0"/>
              <a:t>1985–2014*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-12700" y="6396038"/>
            <a:ext cx="6651625" cy="465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 As of </a:t>
            </a:r>
            <a:r>
              <a:rPr lang="en-US" sz="1100" dirty="0" smtClean="0"/>
              <a:t>9/30/14.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A.M. Best, ISO, Insurance Information Institute.</a:t>
            </a:r>
          </a:p>
        </p:txBody>
      </p:sp>
      <p:sp>
        <p:nvSpPr>
          <p:cNvPr id="230405" name="Text Box 6"/>
          <p:cNvSpPr txBox="1">
            <a:spLocks noChangeArrowheads="1"/>
          </p:cNvSpPr>
          <p:nvPr/>
        </p:nvSpPr>
        <p:spPr bwMode="blackWhite">
          <a:xfrm>
            <a:off x="2489597" y="1297579"/>
            <a:ext cx="3952082" cy="959249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The larger surplus is in relation to premiums—the lower the P:S ratio—and the greater the industry’s capacity to handle the risk it has accepted</a:t>
            </a:r>
            <a:endParaRPr lang="en-US" sz="16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46086" name="AutoShape 7"/>
          <p:cNvSpPr>
            <a:spLocks noChangeArrowheads="1"/>
          </p:cNvSpPr>
          <p:nvPr/>
        </p:nvSpPr>
        <p:spPr bwMode="auto">
          <a:xfrm>
            <a:off x="7315200" y="2506663"/>
            <a:ext cx="184150" cy="396875"/>
          </a:xfrm>
          <a:prstGeom prst="rightArrow">
            <a:avLst>
              <a:gd name="adj1" fmla="val 50000"/>
              <a:gd name="adj2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black">
          <a:xfrm>
            <a:off x="192088" y="1251740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(Ratio of NWP to PHS)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230408" name="Rectangle 8"/>
          <p:cNvSpPr>
            <a:spLocks noChangeArrowheads="1"/>
          </p:cNvSpPr>
          <p:nvPr/>
        </p:nvSpPr>
        <p:spPr bwMode="blackWhite">
          <a:xfrm>
            <a:off x="192088" y="5626100"/>
            <a:ext cx="8756650" cy="6826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The Premium-to-Surplus Ratio Stood at $</a:t>
            </a:r>
            <a:r>
              <a:rPr lang="en-US" b="1" dirty="0" smtClean="0">
                <a:solidFill>
                  <a:srgbClr val="FFFFFF"/>
                </a:solidFill>
              </a:rPr>
              <a:t>0.75:$</a:t>
            </a:r>
            <a:r>
              <a:rPr lang="en-US" b="1" dirty="0">
                <a:solidFill>
                  <a:srgbClr val="FFFFFF"/>
                </a:solidFill>
              </a:rPr>
              <a:t>1 as of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 smtClean="0">
                <a:solidFill>
                  <a:srgbClr val="FFFFFF"/>
                </a:solidFill>
              </a:rPr>
              <a:t>9/30/14, </a:t>
            </a:r>
            <a:r>
              <a:rPr lang="en-US" b="1" dirty="0">
                <a:solidFill>
                  <a:srgbClr val="FFFFFF"/>
                </a:solidFill>
              </a:rPr>
              <a:t>a</a:t>
            </a:r>
            <a:r>
              <a:rPr lang="en-US" b="1" dirty="0" smtClean="0">
                <a:solidFill>
                  <a:srgbClr val="FFFFFF"/>
                </a:solidFill>
              </a:rPr>
              <a:t> Record </a:t>
            </a:r>
            <a:r>
              <a:rPr lang="en-US" b="1" dirty="0">
                <a:solidFill>
                  <a:srgbClr val="FFFFFF"/>
                </a:solidFill>
              </a:rPr>
              <a:t>Low (at Least in Recent History</a:t>
            </a:r>
            <a:r>
              <a:rPr lang="en-US" b="1" dirty="0" smtClean="0">
                <a:solidFill>
                  <a:srgbClr val="FFFFFF"/>
                </a:solidFill>
              </a:rPr>
              <a:t>)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200776" name="AutoShape 8"/>
          <p:cNvSpPr>
            <a:spLocks noChangeArrowheads="1"/>
          </p:cNvSpPr>
          <p:nvPr/>
        </p:nvSpPr>
        <p:spPr bwMode="blackWhite">
          <a:xfrm>
            <a:off x="5883565" y="2669906"/>
            <a:ext cx="2896104" cy="820086"/>
          </a:xfrm>
          <a:prstGeom prst="wedgeRectCallout">
            <a:avLst>
              <a:gd name="adj1" fmla="val 39667"/>
              <a:gd name="adj2" fmla="val 174583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Surplus as of </a:t>
            </a:r>
            <a:r>
              <a:rPr lang="en-US" sz="1600" b="1" dirty="0" smtClean="0">
                <a:solidFill>
                  <a:schemeClr val="bg1"/>
                </a:solidFill>
              </a:rPr>
              <a:t>9/30/14 </a:t>
            </a:r>
            <a:r>
              <a:rPr lang="en-US" sz="1600" b="1" dirty="0">
                <a:solidFill>
                  <a:schemeClr val="bg1"/>
                </a:solidFill>
              </a:rPr>
              <a:t>was </a:t>
            </a:r>
            <a:r>
              <a:rPr lang="en-US" sz="1600" b="1" dirty="0" smtClean="0">
                <a:solidFill>
                  <a:schemeClr val="bg1"/>
                </a:solidFill>
              </a:rPr>
              <a:t>$0.75:$1, a near-record low (at least in modern history)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blackWhite">
          <a:xfrm>
            <a:off x="4844239" y="4497418"/>
            <a:ext cx="1882235" cy="511103"/>
          </a:xfrm>
          <a:prstGeom prst="wedgeRectCallout">
            <a:avLst>
              <a:gd name="adj1" fmla="val -35788"/>
              <a:gd name="adj2" fmla="val -105197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9/11, Recession &amp; Hard Market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366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88900" y="0"/>
            <a:ext cx="8229600" cy="1069975"/>
          </a:xfrm>
        </p:spPr>
        <p:txBody>
          <a:bodyPr/>
          <a:lstStyle/>
          <a:p>
            <a:r>
              <a:rPr lang="en-US" altLang="en-US" dirty="0" smtClean="0">
                <a:latin typeface="Arial "/>
              </a:rPr>
              <a:t>Global Reinsurance Capital (Traditional    and Alternative), 2006 - 2014</a:t>
            </a: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0" y="6389688"/>
            <a:ext cx="75692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1100" dirty="0" smtClean="0">
                <a:solidFill>
                  <a:srgbClr val="000000"/>
                </a:solidFill>
              </a:rPr>
              <a:t>2014 data is as of June 30, 2014.</a:t>
            </a: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1100" dirty="0" smtClean="0">
                <a:solidFill>
                  <a:srgbClr val="000000"/>
                </a:solidFill>
              </a:rPr>
              <a:t>Source: Aon Benfield Analytics; Insurance Information Institute.</a:t>
            </a:r>
          </a:p>
        </p:txBody>
      </p:sp>
      <p:sp>
        <p:nvSpPr>
          <p:cNvPr id="6" name="AutoShape 14"/>
          <p:cNvSpPr>
            <a:spLocks noChangeArrowheads="1"/>
          </p:cNvSpPr>
          <p:nvPr/>
        </p:nvSpPr>
        <p:spPr bwMode="blackWhite">
          <a:xfrm>
            <a:off x="4386263" y="909638"/>
            <a:ext cx="3683000" cy="893762"/>
          </a:xfrm>
          <a:prstGeom prst="wedgeRectCallout">
            <a:avLst>
              <a:gd name="adj1" fmla="val 46083"/>
              <a:gd name="adj2" fmla="val 68000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anose="05000000000000000000" pitchFamily="2" charset="2"/>
              <a:buNone/>
            </a:pPr>
            <a:r>
              <a:rPr lang="en-US" altLang="en-US" sz="1600" b="1" dirty="0" smtClean="0">
                <a:solidFill>
                  <a:srgbClr val="FFFFFF"/>
                </a:solidFill>
              </a:rPr>
              <a:t>Total reinsurance capital reached a record $570B in 2013, up 68% from 2008. </a:t>
            </a:r>
          </a:p>
        </p:txBody>
      </p:sp>
      <p:graphicFrame>
        <p:nvGraphicFramePr>
          <p:cNvPr id="7173" name="Object 3"/>
          <p:cNvGraphicFramePr>
            <a:graphicFrameLocks noChangeAspect="1"/>
          </p:cNvGraphicFramePr>
          <p:nvPr/>
        </p:nvGraphicFramePr>
        <p:xfrm>
          <a:off x="327025" y="1206500"/>
          <a:ext cx="8296275" cy="428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9815" name="Chart" r:id="rId4" imgW="8303472" imgH="4298052" progId="Excel.Chart.8">
                  <p:embed/>
                </p:oleObj>
              </mc:Choice>
              <mc:Fallback>
                <p:oleObj name="Chart" r:id="rId4" imgW="8303472" imgH="429805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" y="1206500"/>
                        <a:ext cx="8296275" cy="428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blackWhite">
          <a:xfrm>
            <a:off x="457200" y="5664200"/>
            <a:ext cx="8220075" cy="6397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</a:pPr>
            <a:r>
              <a:rPr lang="en-US" altLang="en-US" b="1" dirty="0" smtClean="0">
                <a:solidFill>
                  <a:srgbClr val="FFFFFF"/>
                </a:solidFill>
              </a:rPr>
              <a:t>But alternative capacity has grown 210% since 2008, to $50B. It has more than doubled in the past three years.</a:t>
            </a:r>
          </a:p>
        </p:txBody>
      </p:sp>
      <p:sp>
        <p:nvSpPr>
          <p:cNvPr id="3" name="Rectangle 2"/>
          <p:cNvSpPr/>
          <p:nvPr/>
        </p:nvSpPr>
        <p:spPr>
          <a:xfrm>
            <a:off x="6076950" y="5092700"/>
            <a:ext cx="693738" cy="300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3503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5770384"/>
              </p:ext>
            </p:extLst>
          </p:nvPr>
        </p:nvGraphicFramePr>
        <p:xfrm>
          <a:off x="297528" y="1155700"/>
          <a:ext cx="8296275" cy="428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61863" name="Chart" r:id="rId4" imgW="8303472" imgH="4298052" progId="Excel.Chart.8">
                  <p:embed/>
                </p:oleObj>
              </mc:Choice>
              <mc:Fallback>
                <p:oleObj name="Chart" r:id="rId4" imgW="8303472" imgH="429805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528" y="1155700"/>
                        <a:ext cx="8296275" cy="428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88900" y="0"/>
            <a:ext cx="8229600" cy="1069975"/>
          </a:xfrm>
        </p:spPr>
        <p:txBody>
          <a:bodyPr/>
          <a:lstStyle/>
          <a:p>
            <a:r>
              <a:rPr lang="en-US" altLang="en-US" dirty="0" smtClean="0">
                <a:latin typeface="Arial "/>
              </a:rPr>
              <a:t>Growth of Alternative Capital Structures, 2002 - 2014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6389688"/>
            <a:ext cx="75692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1100" dirty="0" smtClean="0">
                <a:solidFill>
                  <a:srgbClr val="000000"/>
                </a:solidFill>
              </a:rPr>
              <a:t>2014 data is as of June 30, 2014.</a:t>
            </a: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1100" dirty="0" smtClean="0">
                <a:solidFill>
                  <a:srgbClr val="000000"/>
                </a:solidFill>
              </a:rPr>
              <a:t>Source: Aon Benfield Analytics; Insurance Information Institute.</a:t>
            </a:r>
          </a:p>
        </p:txBody>
      </p:sp>
      <p:sp>
        <p:nvSpPr>
          <p:cNvPr id="6" name="AutoShape 14"/>
          <p:cNvSpPr>
            <a:spLocks noChangeArrowheads="1"/>
          </p:cNvSpPr>
          <p:nvPr/>
        </p:nvSpPr>
        <p:spPr bwMode="blackWhite">
          <a:xfrm>
            <a:off x="2919109" y="1715805"/>
            <a:ext cx="3098852" cy="895350"/>
          </a:xfrm>
          <a:prstGeom prst="wedgeRectCallout">
            <a:avLst>
              <a:gd name="adj1" fmla="val 41264"/>
              <a:gd name="adj2" fmla="val 203986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225A7A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anose="05000000000000000000" pitchFamily="2" charset="2"/>
              <a:buNone/>
            </a:pPr>
            <a:r>
              <a:rPr lang="en-US" altLang="en-US" b="1" dirty="0" smtClean="0">
                <a:solidFill>
                  <a:srgbClr val="FFFFFF"/>
                </a:solidFill>
              </a:rPr>
              <a:t>Collateralized Re’s Growth Has Accelerated in the Past Three Years. 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blackWhite">
          <a:xfrm>
            <a:off x="457200" y="5530850"/>
            <a:ext cx="8220075" cy="77311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</a:pPr>
            <a:r>
              <a:rPr lang="en-US" altLang="en-US" sz="2000" b="1" dirty="0" smtClean="0">
                <a:solidFill>
                  <a:srgbClr val="FFFFFF"/>
                </a:solidFill>
              </a:rPr>
              <a:t>Rapid Growth of Alternative Capital puts downward pressure</a:t>
            </a:r>
            <a:br>
              <a:rPr lang="en-US" altLang="en-US" sz="2000" b="1" dirty="0" smtClean="0">
                <a:solidFill>
                  <a:srgbClr val="FFFFFF"/>
                </a:solidFill>
              </a:rPr>
            </a:br>
            <a:r>
              <a:rPr lang="en-US" altLang="en-US" sz="2000" b="1" dirty="0" smtClean="0">
                <a:solidFill>
                  <a:srgbClr val="FFFFFF"/>
                </a:solidFill>
              </a:rPr>
              <a:t>on Rates Charged by Traditional Reinsurers </a:t>
            </a:r>
          </a:p>
        </p:txBody>
      </p:sp>
    </p:spTree>
    <p:extLst>
      <p:ext uri="{BB962C8B-B14F-4D97-AF65-F5344CB8AC3E}">
        <p14:creationId xmlns:p14="http://schemas.microsoft.com/office/powerpoint/2010/main" val="10452430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115716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1571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6AF8F7-4BFA-4F4B-B0E8-375BF5966073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1571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2012, Total Value of Insured Atlantic &amp; Gulf Coastal Exposure: $10.6 Trillion</a:t>
            </a:r>
          </a:p>
        </p:txBody>
      </p:sp>
      <p:sp>
        <p:nvSpPr>
          <p:cNvPr id="115719" name="Rectangle 3"/>
          <p:cNvSpPr>
            <a:spLocks noChangeArrowheads="1"/>
          </p:cNvSpPr>
          <p:nvPr/>
        </p:nvSpPr>
        <p:spPr bwMode="black">
          <a:xfrm>
            <a:off x="304800" y="1143000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(</a:t>
            </a:r>
            <a:r>
              <a:rPr lang="en-US" sz="1600" b="1" dirty="0" smtClean="0">
                <a:solidFill>
                  <a:srgbClr val="225A7A"/>
                </a:solidFill>
              </a:rPr>
              <a:t>2012, </a:t>
            </a:r>
            <a:r>
              <a:rPr lang="en-US" sz="1600" b="1" dirty="0">
                <a:solidFill>
                  <a:srgbClr val="225A7A"/>
                </a:solidFill>
              </a:rPr>
              <a:t>$ Billions)</a:t>
            </a:r>
          </a:p>
        </p:txBody>
      </p:sp>
      <p:sp>
        <p:nvSpPr>
          <p:cNvPr id="115720" name="Rectangle 4"/>
          <p:cNvSpPr>
            <a:spLocks noChangeArrowheads="1"/>
          </p:cNvSpPr>
          <p:nvPr/>
        </p:nvSpPr>
        <p:spPr bwMode="auto">
          <a:xfrm>
            <a:off x="0" y="6578600"/>
            <a:ext cx="75692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AIR Worldwide</a:t>
            </a:r>
          </a:p>
        </p:txBody>
      </p:sp>
      <p:graphicFrame>
        <p:nvGraphicFramePr>
          <p:cNvPr id="1157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7506954"/>
              </p:ext>
            </p:extLst>
          </p:nvPr>
        </p:nvGraphicFramePr>
        <p:xfrm>
          <a:off x="0" y="1219200"/>
          <a:ext cx="8447087" cy="478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42651" name="Chart" r:id="rId4" imgW="8534284" imgH="4857827" progId="MSGraph.Chart.8">
                  <p:embed followColorScheme="full"/>
                </p:oleObj>
              </mc:Choice>
              <mc:Fallback>
                <p:oleObj name="Chart" r:id="rId4" imgW="8534284" imgH="485782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1219200"/>
                        <a:ext cx="8447087" cy="4789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3608" name="Text Box 5"/>
          <p:cNvSpPr txBox="1">
            <a:spLocks noChangeArrowheads="1"/>
          </p:cNvSpPr>
          <p:nvPr/>
        </p:nvSpPr>
        <p:spPr bwMode="blackWhite">
          <a:xfrm>
            <a:off x="304800" y="5957180"/>
            <a:ext cx="8534400" cy="525101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 type="none" w="sm" len="sm"/>
            <a:tailEnd type="none" w="sm" len="sm"/>
          </a:ln>
        </p:spPr>
        <p:txBody>
          <a:bodyPr lIns="45720" rIns="45720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The </a:t>
            </a:r>
            <a:r>
              <a:rPr lang="en-US" b="1" dirty="0" smtClean="0">
                <a:solidFill>
                  <a:srgbClr val="FFFFFF"/>
                </a:solidFill>
              </a:rPr>
              <a:t>insured </a:t>
            </a:r>
            <a:r>
              <a:rPr lang="en-US" b="1" dirty="0">
                <a:solidFill>
                  <a:srgbClr val="FFFFFF"/>
                </a:solidFill>
              </a:rPr>
              <a:t>v</a:t>
            </a:r>
            <a:r>
              <a:rPr lang="en-US" b="1" dirty="0" smtClean="0">
                <a:solidFill>
                  <a:srgbClr val="FFFFFF"/>
                </a:solidFill>
              </a:rPr>
              <a:t>alue </a:t>
            </a:r>
            <a:r>
              <a:rPr lang="en-US" b="1" dirty="0">
                <a:solidFill>
                  <a:srgbClr val="FFFFFF"/>
                </a:solidFill>
              </a:rPr>
              <a:t>of </a:t>
            </a:r>
            <a:r>
              <a:rPr lang="en-US" b="1" dirty="0" smtClean="0">
                <a:solidFill>
                  <a:srgbClr val="FFFFFF"/>
                </a:solidFill>
              </a:rPr>
              <a:t>all coastal property </a:t>
            </a:r>
            <a:r>
              <a:rPr lang="en-US" b="1" dirty="0">
                <a:solidFill>
                  <a:srgbClr val="FFFFFF"/>
                </a:solidFill>
              </a:rPr>
              <a:t>w</a:t>
            </a:r>
            <a:r>
              <a:rPr lang="en-US" b="1" dirty="0" smtClean="0">
                <a:solidFill>
                  <a:srgbClr val="FFFFFF"/>
                </a:solidFill>
              </a:rPr>
              <a:t>as estimated at $10.6 trillion</a:t>
            </a:r>
            <a:br>
              <a:rPr lang="en-US" b="1" dirty="0" smtClean="0">
                <a:solidFill>
                  <a:srgbClr val="FFFFFF"/>
                </a:solidFill>
              </a:rPr>
            </a:br>
            <a:r>
              <a:rPr lang="en-US" b="1" dirty="0" smtClean="0">
                <a:solidFill>
                  <a:srgbClr val="FFFFFF"/>
                </a:solidFill>
              </a:rPr>
              <a:t>in 2012 , up 48% </a:t>
            </a:r>
            <a:r>
              <a:rPr lang="en-US" b="1" dirty="0">
                <a:solidFill>
                  <a:srgbClr val="FFFFFF"/>
                </a:solidFill>
              </a:rPr>
              <a:t>from $7.2 </a:t>
            </a:r>
            <a:r>
              <a:rPr lang="en-US" b="1" dirty="0" smtClean="0">
                <a:solidFill>
                  <a:srgbClr val="FFFFFF"/>
                </a:solidFill>
              </a:rPr>
              <a:t>trillion </a:t>
            </a:r>
            <a:r>
              <a:rPr lang="en-US" b="1" dirty="0">
                <a:solidFill>
                  <a:srgbClr val="FFFFFF"/>
                </a:solidFill>
              </a:rPr>
              <a:t>in </a:t>
            </a:r>
            <a:r>
              <a:rPr lang="en-US" b="1" dirty="0" smtClean="0">
                <a:solidFill>
                  <a:srgbClr val="FFFFFF"/>
                </a:solidFill>
              </a:rPr>
              <a:t>2004.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blackWhite">
          <a:xfrm>
            <a:off x="5504507" y="3704377"/>
            <a:ext cx="2808348" cy="1456098"/>
          </a:xfrm>
          <a:prstGeom prst="wedgeRectCallout">
            <a:avLst>
              <a:gd name="adj1" fmla="val -98449"/>
              <a:gd name="adj2" fmla="val -115503"/>
            </a:avLst>
          </a:prstGeom>
          <a:solidFill>
            <a:schemeClr val="accent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Unlike Florida, the insured coastal exposure in northeast </a:t>
            </a:r>
            <a:r>
              <a:rPr lang="en-US" b="1" dirty="0">
                <a:solidFill>
                  <a:schemeClr val="bg1"/>
                </a:solidFill>
              </a:rPr>
              <a:t>states </a:t>
            </a:r>
            <a:r>
              <a:rPr lang="en-US" b="1" dirty="0" smtClean="0">
                <a:solidFill>
                  <a:schemeClr val="bg1"/>
                </a:solidFill>
              </a:rPr>
              <a:t>is concentrated in a very small area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blackWhite">
          <a:xfrm>
            <a:off x="5054230" y="2037028"/>
            <a:ext cx="3564047" cy="688064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 type="none" w="sm" len="sm"/>
            <a:tailEnd type="none" w="sm" len="sm"/>
          </a:ln>
        </p:spPr>
        <p:txBody>
          <a:bodyPr lIns="45720" rIns="45720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In terms of exposed value, over half is in Florida + New York.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43066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73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3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3608" grpId="0" animBg="1"/>
      <p:bldP spid="12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498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51529" y="2231967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3800" dirty="0" smtClean="0">
                <a:solidFill>
                  <a:schemeClr val="bg1"/>
                </a:solidFill>
              </a:rPr>
              <a:t>Latest Developments</a:t>
            </a:r>
          </a:p>
        </p:txBody>
      </p:sp>
      <p:sp>
        <p:nvSpPr>
          <p:cNvPr id="143363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9FAF68DA-B98E-484D-9896-A23C0EED5EBE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30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68594" y="4100052"/>
            <a:ext cx="7864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B7299"/>
                </a:solidFill>
              </a:rPr>
              <a:t>Just a little more than “60 Minutes”</a:t>
            </a:r>
            <a:endParaRPr lang="en-US" sz="3200" b="1" dirty="0">
              <a:solidFill>
                <a:srgbClr val="2B72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174093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98307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98308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1879D-6B97-4781-B593-DB70C8599200}" type="slidenum">
              <a:rPr lang="en-US" smtClean="0"/>
              <a:pPr>
                <a:defRPr/>
              </a:pPr>
              <a:t>31</a:t>
            </a:fld>
            <a:endParaRPr lang="en-US" smtClean="0"/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143000"/>
            <a:ext cx="7772400" cy="4572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flood claims are adjusted, sometimes an engineer is assigned to help determine the cause of loss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Recently in New York lawsuits were filed alleging that engineering reports were fraudulently re-written to deny NFIP claims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story got a big media boost when it was featured on CBS’ “60 Minutes”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NFIP subsequently announced significant personnel and structural changes, particularly regarding oversight of the claims process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627484" y="152400"/>
            <a:ext cx="7162800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dirty="0">
                <a:solidFill>
                  <a:srgbClr val="225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Role of </a:t>
            </a:r>
            <a:r>
              <a:rPr lang="en-US" sz="3000" b="1" dirty="0" smtClean="0">
                <a:solidFill>
                  <a:srgbClr val="225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Engineers:</a:t>
            </a:r>
            <a:endParaRPr lang="en-US" sz="3000" b="1" dirty="0">
              <a:solidFill>
                <a:srgbClr val="225A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dirty="0" smtClean="0">
                <a:solidFill>
                  <a:srgbClr val="225A7A"/>
                </a:solidFill>
              </a:rPr>
              <a:t>New Lawsuits and NFIP Shake-u</a:t>
            </a:r>
            <a:r>
              <a:rPr lang="en-US" sz="3000" b="1" dirty="0" smtClean="0">
                <a:solidFill>
                  <a:schemeClr val="accent1"/>
                </a:solidFill>
              </a:rPr>
              <a:t>p</a:t>
            </a:r>
            <a:endParaRPr lang="en-US" sz="3000" b="1" kern="0" dirty="0">
              <a:solidFill>
                <a:schemeClr val="accent1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0913693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699" name="Rectangle 3"/>
          <p:cNvSpPr>
            <a:spLocks noChangeArrowheads="1"/>
          </p:cNvSpPr>
          <p:nvPr/>
        </p:nvSpPr>
        <p:spPr bwMode="blackWhite">
          <a:xfrm>
            <a:off x="685800" y="2327275"/>
            <a:ext cx="7772400" cy="14700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6000" b="1">
                <a:solidFill>
                  <a:srgbClr val="FFFFFF"/>
                </a:solidFill>
              </a:rPr>
              <a:t>www.iii.org</a:t>
            </a:r>
          </a:p>
        </p:txBody>
      </p:sp>
      <p:sp>
        <p:nvSpPr>
          <p:cNvPr id="2077700" name="Rectangle 4"/>
          <p:cNvSpPr>
            <a:spLocks noChangeArrowheads="1"/>
          </p:cNvSpPr>
          <p:nvPr/>
        </p:nvSpPr>
        <p:spPr bwMode="auto">
          <a:xfrm>
            <a:off x="161925" y="4232275"/>
            <a:ext cx="8696325" cy="10895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i="1" dirty="0">
                <a:solidFill>
                  <a:srgbClr val="225A7A"/>
                </a:solidFill>
              </a:rPr>
              <a:t>Thank you for your time</a:t>
            </a:r>
            <a:br>
              <a:rPr lang="en-US" sz="3600" b="1" i="1" dirty="0">
                <a:solidFill>
                  <a:srgbClr val="225A7A"/>
                </a:solidFill>
              </a:rPr>
            </a:br>
            <a:r>
              <a:rPr lang="en-US" sz="3600" b="1" i="1" dirty="0">
                <a:solidFill>
                  <a:srgbClr val="225A7A"/>
                </a:solidFill>
              </a:rPr>
              <a:t>and your </a:t>
            </a:r>
            <a:r>
              <a:rPr lang="en-US" sz="3600" b="1" i="1">
                <a:solidFill>
                  <a:srgbClr val="225A7A"/>
                </a:solidFill>
              </a:rPr>
              <a:t>attention</a:t>
            </a:r>
            <a:r>
              <a:rPr lang="en-US" sz="3600" b="1" i="1" smtClean="0">
                <a:solidFill>
                  <a:srgbClr val="225A7A"/>
                </a:solidFill>
              </a:rPr>
              <a:t>!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2077702" name="Rectangle 6"/>
          <p:cNvSpPr>
            <a:spLocks noChangeArrowheads="1"/>
          </p:cNvSpPr>
          <p:nvPr/>
        </p:nvSpPr>
        <p:spPr bwMode="auto">
          <a:xfrm>
            <a:off x="668338" y="1597025"/>
            <a:ext cx="7807325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tabLst>
                <a:tab pos="6172200" algn="l"/>
              </a:tabLst>
            </a:pPr>
            <a:r>
              <a:rPr lang="en-US" sz="2800" b="1">
                <a:solidFill>
                  <a:srgbClr val="225A7A"/>
                </a:solidFill>
              </a:rPr>
              <a:t>Insurance Information Institute Online: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7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77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7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7699" grpId="0" animBg="1"/>
      <p:bldP spid="2077700" grpId="0"/>
      <p:bldP spid="20777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115716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1571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6AF8F7-4BFA-4F4B-B0E8-375BF5966073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15718" name="Rectangle 10"/>
          <p:cNvSpPr>
            <a:spLocks noGrp="1" noChangeArrowheads="1"/>
          </p:cNvSpPr>
          <p:nvPr>
            <p:ph type="title"/>
          </p:nvPr>
        </p:nvSpPr>
        <p:spPr>
          <a:xfrm>
            <a:off x="298451" y="90488"/>
            <a:ext cx="7016750" cy="860425"/>
          </a:xfrm>
        </p:spPr>
        <p:txBody>
          <a:bodyPr/>
          <a:lstStyle/>
          <a:p>
            <a:r>
              <a:rPr lang="en-US" dirty="0" smtClean="0"/>
              <a:t>Total Potential Home Value Exposure</a:t>
            </a:r>
            <a:br>
              <a:rPr lang="en-US" dirty="0" smtClean="0"/>
            </a:br>
            <a:r>
              <a:rPr lang="en-US" dirty="0" smtClean="0"/>
              <a:t>to Storm Surge Risk in 2014*</a:t>
            </a:r>
          </a:p>
        </p:txBody>
      </p:sp>
      <p:sp>
        <p:nvSpPr>
          <p:cNvPr id="115719" name="Rectangle 3"/>
          <p:cNvSpPr>
            <a:spLocks noChangeArrowheads="1"/>
          </p:cNvSpPr>
          <p:nvPr/>
        </p:nvSpPr>
        <p:spPr bwMode="black">
          <a:xfrm>
            <a:off x="652398" y="5512194"/>
            <a:ext cx="1530298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($ </a:t>
            </a:r>
            <a:r>
              <a:rPr lang="en-US" sz="1600" b="1" dirty="0">
                <a:solidFill>
                  <a:srgbClr val="225A7A"/>
                </a:solidFill>
              </a:rPr>
              <a:t>Billions)</a:t>
            </a:r>
          </a:p>
        </p:txBody>
      </p:sp>
      <p:sp>
        <p:nvSpPr>
          <p:cNvPr id="115720" name="Rectangle 4"/>
          <p:cNvSpPr>
            <a:spLocks noChangeArrowheads="1"/>
          </p:cNvSpPr>
          <p:nvPr/>
        </p:nvSpPr>
        <p:spPr bwMode="auto">
          <a:xfrm>
            <a:off x="-1" y="6245525"/>
            <a:ext cx="8504903" cy="61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*Insured and uninsured property, assuming total loss of the home.</a:t>
            </a:r>
            <a:br>
              <a:rPr lang="en-US" sz="1100" dirty="0" smtClean="0"/>
            </a:br>
            <a:r>
              <a:rPr lang="en-US" sz="1100" dirty="0" smtClean="0"/>
              <a:t>Source</a:t>
            </a:r>
            <a:r>
              <a:rPr lang="en-US" sz="1100" dirty="0"/>
              <a:t>: </a:t>
            </a:r>
            <a:r>
              <a:rPr lang="en-US" sz="1100" i="1" dirty="0" smtClean="0"/>
              <a:t>Storm Surge Report 2014</a:t>
            </a:r>
            <a:r>
              <a:rPr lang="en-US" sz="1100" dirty="0" smtClean="0"/>
              <a:t>, Table 2, </a:t>
            </a:r>
            <a:r>
              <a:rPr lang="en-US" sz="1100" dirty="0" err="1" smtClean="0"/>
              <a:t>CoreLogic</a:t>
            </a:r>
            <a:r>
              <a:rPr lang="en-US" sz="1100" dirty="0" smtClean="0"/>
              <a:t>, published July 2014.</a:t>
            </a:r>
            <a:endParaRPr lang="en-US" sz="1100" dirty="0"/>
          </a:p>
        </p:txBody>
      </p:sp>
      <p:graphicFrame>
        <p:nvGraphicFramePr>
          <p:cNvPr id="1157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735987"/>
              </p:ext>
            </p:extLst>
          </p:nvPr>
        </p:nvGraphicFramePr>
        <p:xfrm>
          <a:off x="287290" y="1038612"/>
          <a:ext cx="8447087" cy="478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43675" name="Chart" r:id="rId4" imgW="8544035" imgH="4857840" progId="MSGraph.Chart.8">
                  <p:embed followColorScheme="full"/>
                </p:oleObj>
              </mc:Choice>
              <mc:Fallback>
                <p:oleObj name="Chart" r:id="rId4" imgW="8544035" imgH="485784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87290" y="1038612"/>
                        <a:ext cx="8447087" cy="4789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3608" name="Text Box 5"/>
          <p:cNvSpPr txBox="1">
            <a:spLocks noChangeArrowheads="1"/>
          </p:cNvSpPr>
          <p:nvPr/>
        </p:nvSpPr>
        <p:spPr bwMode="blackWhite">
          <a:xfrm>
            <a:off x="3185652" y="3620121"/>
            <a:ext cx="5659583" cy="173047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 type="none" w="sm" len="sm"/>
            <a:tailEnd type="none" w="sm" len="sm"/>
          </a:ln>
        </p:spPr>
        <p:txBody>
          <a:bodyPr lIns="45720" rIns="45720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err="1" smtClean="0">
                <a:solidFill>
                  <a:srgbClr val="FFFFFF"/>
                </a:solidFill>
              </a:rPr>
              <a:t>CoreLogic</a:t>
            </a:r>
            <a:r>
              <a:rPr lang="en-US" b="1" dirty="0" smtClean="0">
                <a:solidFill>
                  <a:srgbClr val="FFFFFF"/>
                </a:solidFill>
              </a:rPr>
              <a:t> estimated the reconstruction value </a:t>
            </a:r>
            <a:r>
              <a:rPr lang="en-US" b="1" dirty="0">
                <a:solidFill>
                  <a:srgbClr val="FFFFFF"/>
                </a:solidFill>
              </a:rPr>
              <a:t>of h</a:t>
            </a:r>
            <a:r>
              <a:rPr lang="en-US" b="1" dirty="0" smtClean="0">
                <a:solidFill>
                  <a:srgbClr val="FFFFFF"/>
                </a:solidFill>
              </a:rPr>
              <a:t>omes </a:t>
            </a:r>
            <a:r>
              <a:rPr lang="en-US" b="1" dirty="0">
                <a:solidFill>
                  <a:srgbClr val="FFFFFF"/>
                </a:solidFill>
              </a:rPr>
              <a:t>e</a:t>
            </a:r>
            <a:r>
              <a:rPr lang="en-US" b="1" dirty="0" smtClean="0">
                <a:solidFill>
                  <a:srgbClr val="FFFFFF"/>
                </a:solidFill>
              </a:rPr>
              <a:t>xposed to Storm Surge along the Atlantic and Gulf Coasts as $1.496 </a:t>
            </a:r>
            <a:r>
              <a:rPr lang="en-US" b="1" dirty="0">
                <a:solidFill>
                  <a:srgbClr val="FFFFFF"/>
                </a:solidFill>
              </a:rPr>
              <a:t>t</a:t>
            </a:r>
            <a:r>
              <a:rPr lang="en-US" b="1" dirty="0" smtClean="0">
                <a:solidFill>
                  <a:srgbClr val="FFFFFF"/>
                </a:solidFill>
              </a:rPr>
              <a:t>rillion in 2014 (assuming total losses).  Only a fraction of this is insured for flood, hence the huge demand for federal aid following major coastal flooding events.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blackWhite">
          <a:xfrm>
            <a:off x="5504506" y="1984218"/>
            <a:ext cx="3340729" cy="1365564"/>
          </a:xfrm>
          <a:prstGeom prst="wedgeRectCallout">
            <a:avLst>
              <a:gd name="adj1" fmla="val -68799"/>
              <a:gd name="adj2" fmla="val -71107"/>
            </a:avLst>
          </a:prstGeom>
          <a:solidFill>
            <a:schemeClr val="accent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Florida’s “extreme” exposure is greater than any other state’s “extreme,” “very high,” and “high” exposure combined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13359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73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3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360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5925" y="185738"/>
            <a:ext cx="7385050" cy="860425"/>
          </a:xfrm>
        </p:spPr>
        <p:txBody>
          <a:bodyPr/>
          <a:lstStyle/>
          <a:p>
            <a:r>
              <a:rPr lang="en-US" altLang="en-US" sz="2800" dirty="0" smtClean="0">
                <a:latin typeface="Arial" panose="020B0604020202020204" pitchFamily="34" charset="0"/>
              </a:rPr>
              <a:t>Post-Katrina P/C Industry Homeowners</a:t>
            </a:r>
            <a:br>
              <a:rPr lang="en-US" altLang="en-US" sz="2800" dirty="0" smtClean="0">
                <a:latin typeface="Arial" panose="020B0604020202020204" pitchFamily="34" charset="0"/>
              </a:rPr>
            </a:br>
            <a:r>
              <a:rPr lang="en-US" altLang="en-US" sz="2800" dirty="0" smtClean="0">
                <a:latin typeface="Arial" panose="020B0604020202020204" pitchFamily="34" charset="0"/>
              </a:rPr>
              <a:t>Claim Frequency, US, 2006-2013</a:t>
            </a:r>
          </a:p>
        </p:txBody>
      </p:sp>
      <p:graphicFrame>
        <p:nvGraphicFramePr>
          <p:cNvPr id="101379" name="Object 3"/>
          <p:cNvGraphicFramePr>
            <a:graphicFrameLocks noGrp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421008776"/>
              </p:ext>
            </p:extLst>
          </p:nvPr>
        </p:nvGraphicFramePr>
        <p:xfrm>
          <a:off x="160338" y="1143000"/>
          <a:ext cx="8699500" cy="504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0826" name="Chart" r:id="rId4" imgW="8724799" imgH="5057659" progId="MSGraph.Chart.8">
                  <p:embed followColorScheme="full"/>
                </p:oleObj>
              </mc:Choice>
              <mc:Fallback>
                <p:oleObj name="Chart" r:id="rId4" imgW="8724799" imgH="5057659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38" y="1143000"/>
                        <a:ext cx="8699500" cy="5043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80" name="Rectangle 5"/>
          <p:cNvSpPr>
            <a:spLocks noChangeArrowheads="1"/>
          </p:cNvSpPr>
          <p:nvPr/>
        </p:nvSpPr>
        <p:spPr bwMode="auto">
          <a:xfrm>
            <a:off x="0" y="6575425"/>
            <a:ext cx="86106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1100"/>
              <a:t>Sources: Insurance Research Council, “Trends in Homeowners Insurance Claims,” p.41; Insurance Information Institute</a:t>
            </a:r>
          </a:p>
        </p:txBody>
      </p:sp>
      <p:sp>
        <p:nvSpPr>
          <p:cNvPr id="101381" name="TextBox 6"/>
          <p:cNvSpPr txBox="1">
            <a:spLocks noChangeArrowheads="1"/>
          </p:cNvSpPr>
          <p:nvPr/>
        </p:nvSpPr>
        <p:spPr bwMode="auto">
          <a:xfrm>
            <a:off x="152400" y="1066800"/>
            <a:ext cx="1552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/>
              <a:t>Claims Paid per 100 Exposures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blackWhite">
          <a:xfrm>
            <a:off x="2212258" y="4837472"/>
            <a:ext cx="5264714" cy="580564"/>
          </a:xfrm>
          <a:prstGeom prst="wedgeRectCallout">
            <a:avLst>
              <a:gd name="adj1" fmla="val 23800"/>
              <a:gd name="adj2" fmla="val -202473"/>
            </a:avLst>
          </a:prstGeom>
          <a:solidFill>
            <a:schemeClr val="accent2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chemeClr val="bg1"/>
                </a:solidFill>
              </a:rPr>
              <a:t>Frequency is up in years with greater CAT activity, but otherwise no obvious trend here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35052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5925" y="185738"/>
            <a:ext cx="7385050" cy="860425"/>
          </a:xfrm>
        </p:spPr>
        <p:txBody>
          <a:bodyPr/>
          <a:lstStyle/>
          <a:p>
            <a:r>
              <a:rPr lang="en-US" altLang="en-US" sz="2600" smtClean="0">
                <a:latin typeface="Arial" panose="020B0604020202020204" pitchFamily="34" charset="0"/>
              </a:rPr>
              <a:t>P/C Industry Homeowners Claim Frequency, US, 1997-2013</a:t>
            </a:r>
          </a:p>
        </p:txBody>
      </p:sp>
      <p:graphicFrame>
        <p:nvGraphicFramePr>
          <p:cNvPr id="101379" name="Object 3"/>
          <p:cNvGraphicFramePr>
            <a:graphicFrameLocks noGrp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63147531"/>
              </p:ext>
            </p:extLst>
          </p:nvPr>
        </p:nvGraphicFramePr>
        <p:xfrm>
          <a:off x="160338" y="1143000"/>
          <a:ext cx="8699500" cy="504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47758" name="Chart" r:id="rId4" imgW="8724799" imgH="5057659" progId="MSGraph.Chart.8">
                  <p:embed followColorScheme="full"/>
                </p:oleObj>
              </mc:Choice>
              <mc:Fallback>
                <p:oleObj name="Chart" r:id="rId4" imgW="8724799" imgH="5057659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38" y="1143000"/>
                        <a:ext cx="8699500" cy="5043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80" name="Rectangle 5"/>
          <p:cNvSpPr>
            <a:spLocks noChangeArrowheads="1"/>
          </p:cNvSpPr>
          <p:nvPr/>
        </p:nvSpPr>
        <p:spPr bwMode="auto">
          <a:xfrm>
            <a:off x="0" y="6575425"/>
            <a:ext cx="86106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1100"/>
              <a:t>Sources: Insurance Research Council, “Trends in Homeowners Insurance Claims,” p.41; Insurance Information Institute</a:t>
            </a:r>
          </a:p>
        </p:txBody>
      </p:sp>
      <p:sp>
        <p:nvSpPr>
          <p:cNvPr id="101381" name="TextBox 6"/>
          <p:cNvSpPr txBox="1">
            <a:spLocks noChangeArrowheads="1"/>
          </p:cNvSpPr>
          <p:nvPr/>
        </p:nvSpPr>
        <p:spPr bwMode="auto">
          <a:xfrm>
            <a:off x="152400" y="1066800"/>
            <a:ext cx="1552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/>
              <a:t>Claims Paid per 100 Exposures</a:t>
            </a:r>
          </a:p>
        </p:txBody>
      </p:sp>
    </p:spTree>
    <p:extLst>
      <p:ext uri="{BB962C8B-B14F-4D97-AF65-F5344CB8AC3E}">
        <p14:creationId xmlns:p14="http://schemas.microsoft.com/office/powerpoint/2010/main" val="38884654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5925" y="185738"/>
            <a:ext cx="7385050" cy="860425"/>
          </a:xfrm>
        </p:spPr>
        <p:txBody>
          <a:bodyPr/>
          <a:lstStyle/>
          <a:p>
            <a:r>
              <a:rPr lang="en-US" altLang="en-US" sz="2600" dirty="0" smtClean="0">
                <a:latin typeface="Arial" panose="020B0604020202020204" pitchFamily="34" charset="0"/>
              </a:rPr>
              <a:t>P/C Industry Homeowners Average Claim Severity, Inflation-adjusted, 2006-2013</a:t>
            </a:r>
          </a:p>
        </p:txBody>
      </p:sp>
      <p:graphicFrame>
        <p:nvGraphicFramePr>
          <p:cNvPr id="103427" name="Object 3"/>
          <p:cNvGraphicFramePr>
            <a:graphicFrameLocks noGrp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276607166"/>
              </p:ext>
            </p:extLst>
          </p:nvPr>
        </p:nvGraphicFramePr>
        <p:xfrm>
          <a:off x="157163" y="1016000"/>
          <a:ext cx="8716962" cy="504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48782" name="Chart" r:id="rId4" imgW="8724799" imgH="5048276" progId="MSGraph.Chart.8">
                  <p:embed followColorScheme="full"/>
                </p:oleObj>
              </mc:Choice>
              <mc:Fallback>
                <p:oleObj name="Chart" r:id="rId4" imgW="8724799" imgH="5048276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3" y="1016000"/>
                        <a:ext cx="8716962" cy="504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28" name="Rectangle 5"/>
          <p:cNvSpPr>
            <a:spLocks noChangeArrowheads="1"/>
          </p:cNvSpPr>
          <p:nvPr/>
        </p:nvSpPr>
        <p:spPr bwMode="auto">
          <a:xfrm>
            <a:off x="0" y="6281738"/>
            <a:ext cx="86106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1100"/>
              <a:t>Sources: Insurance Research Council, “Trends in Homeowners Insurance Claims,” 2015 edition,  p. 41; BLS inflation calculator,</a:t>
            </a:r>
            <a:br>
              <a:rPr lang="en-US" altLang="en-US" sz="1100"/>
            </a:br>
            <a:r>
              <a:rPr lang="en-US" altLang="en-US" sz="1100"/>
              <a:t>with Insurance Information Institute calculations</a:t>
            </a:r>
          </a:p>
        </p:txBody>
      </p:sp>
      <p:sp>
        <p:nvSpPr>
          <p:cNvPr id="103430" name="TextBox 1"/>
          <p:cNvSpPr txBox="1">
            <a:spLocks noChangeArrowheads="1"/>
          </p:cNvSpPr>
          <p:nvPr/>
        </p:nvSpPr>
        <p:spPr bwMode="auto">
          <a:xfrm>
            <a:off x="152400" y="1185863"/>
            <a:ext cx="4191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/>
              <a:t>2013 dollars</a:t>
            </a:r>
          </a:p>
        </p:txBody>
      </p:sp>
    </p:spTree>
    <p:extLst>
      <p:ext uri="{BB962C8B-B14F-4D97-AF65-F5344CB8AC3E}">
        <p14:creationId xmlns:p14="http://schemas.microsoft.com/office/powerpoint/2010/main" val="3497486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5925" y="185738"/>
            <a:ext cx="7385050" cy="860425"/>
          </a:xfrm>
        </p:spPr>
        <p:txBody>
          <a:bodyPr/>
          <a:lstStyle/>
          <a:p>
            <a:r>
              <a:rPr lang="en-US" altLang="en-US" sz="2600" smtClean="0">
                <a:latin typeface="Arial" panose="020B0604020202020204" pitchFamily="34" charset="0"/>
              </a:rPr>
              <a:t>P/C Industry Homeowners Average Claim Severity, Inflation-adjusted, 1997-2013</a:t>
            </a:r>
          </a:p>
        </p:txBody>
      </p:sp>
      <p:graphicFrame>
        <p:nvGraphicFramePr>
          <p:cNvPr id="103427" name="Object 3"/>
          <p:cNvGraphicFramePr>
            <a:graphicFrameLocks noGrp="1"/>
          </p:cNvGraphicFramePr>
          <p:nvPr>
            <p:ph type="chart" idx="4294967295"/>
          </p:nvPr>
        </p:nvGraphicFramePr>
        <p:xfrm>
          <a:off x="157163" y="1016000"/>
          <a:ext cx="8716962" cy="504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1850" name="Chart" r:id="rId4" imgW="8724799" imgH="5048276" progId="MSGraph.Chart.8">
                  <p:embed followColorScheme="full"/>
                </p:oleObj>
              </mc:Choice>
              <mc:Fallback>
                <p:oleObj name="Chart" r:id="rId4" imgW="8724799" imgH="5048276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3" y="1016000"/>
                        <a:ext cx="8716962" cy="504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28" name="Rectangle 5"/>
          <p:cNvSpPr>
            <a:spLocks noChangeArrowheads="1"/>
          </p:cNvSpPr>
          <p:nvPr/>
        </p:nvSpPr>
        <p:spPr bwMode="auto">
          <a:xfrm>
            <a:off x="0" y="6281738"/>
            <a:ext cx="86106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1100"/>
              <a:t>Sources: Insurance Research Council, “Trends in Homeowners Insurance Claims,” 2015 edition,  p. 41; BLS inflation calculator,</a:t>
            </a:r>
            <a:br>
              <a:rPr lang="en-US" altLang="en-US" sz="1100"/>
            </a:br>
            <a:r>
              <a:rPr lang="en-US" altLang="en-US" sz="1100"/>
              <a:t>with Insurance Information Institute calculations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blackWhite">
          <a:xfrm>
            <a:off x="6632575" y="3657600"/>
            <a:ext cx="2209800" cy="885825"/>
          </a:xfrm>
          <a:prstGeom prst="wedgeRectCallout">
            <a:avLst>
              <a:gd name="adj1" fmla="val 36653"/>
              <a:gd name="adj2" fmla="val -225069"/>
            </a:avLst>
          </a:prstGeom>
          <a:solidFill>
            <a:schemeClr val="accent1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FFFF"/>
              </a:buClr>
              <a:buFont typeface="Wingdings" panose="05000000000000000000" pitchFamily="2" charset="2"/>
              <a:buNone/>
            </a:pPr>
            <a:r>
              <a:rPr lang="en-US" altLang="en-US" sz="1400" b="1">
                <a:solidFill>
                  <a:srgbClr val="FFFFFF"/>
                </a:solidFill>
              </a:rPr>
              <a:t>Inflation-adjusted, HO average claim severity is now over twice what it was in 1997.</a:t>
            </a:r>
          </a:p>
        </p:txBody>
      </p:sp>
      <p:sp>
        <p:nvSpPr>
          <p:cNvPr id="103430" name="TextBox 1"/>
          <p:cNvSpPr txBox="1">
            <a:spLocks noChangeArrowheads="1"/>
          </p:cNvSpPr>
          <p:nvPr/>
        </p:nvSpPr>
        <p:spPr bwMode="auto">
          <a:xfrm>
            <a:off x="152400" y="1185863"/>
            <a:ext cx="4191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/>
              <a:t>2013 dollars</a:t>
            </a:r>
          </a:p>
        </p:txBody>
      </p:sp>
    </p:spTree>
    <p:extLst>
      <p:ext uri="{BB962C8B-B14F-4D97-AF65-F5344CB8AC3E}">
        <p14:creationId xmlns:p14="http://schemas.microsoft.com/office/powerpoint/2010/main" val="208851932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0240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0AE91-0BB9-4CEB-8C50-0B03C716B4B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750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139604"/>
            <a:ext cx="7400925" cy="860425"/>
          </a:xfrm>
        </p:spPr>
        <p:txBody>
          <a:bodyPr/>
          <a:lstStyle/>
          <a:p>
            <a:r>
              <a:rPr lang="en-US" sz="2300" dirty="0" smtClean="0"/>
              <a:t>Pct. Change in Population</a:t>
            </a:r>
            <a:r>
              <a:rPr lang="en-US" sz="2300" dirty="0"/>
              <a:t>, Forecast for </a:t>
            </a:r>
            <a:r>
              <a:rPr lang="en-US" sz="2300" dirty="0" smtClean="0"/>
              <a:t>2010-2020,</a:t>
            </a:r>
            <a:br>
              <a:rPr lang="en-US" sz="2300" dirty="0" smtClean="0"/>
            </a:br>
            <a:r>
              <a:rPr lang="en-US" sz="2300" dirty="0" smtClean="0"/>
              <a:t>for </a:t>
            </a:r>
            <a:r>
              <a:rPr lang="en-US" sz="2300" dirty="0"/>
              <a:t>Coastal </a:t>
            </a:r>
            <a:r>
              <a:rPr lang="en-US" sz="2300" dirty="0" smtClean="0"/>
              <a:t>Shoreline/Watershed Counties, by State</a:t>
            </a:r>
          </a:p>
        </p:txBody>
      </p:sp>
      <p:graphicFrame>
        <p:nvGraphicFramePr>
          <p:cNvPr id="3174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565059"/>
              </p:ext>
            </p:extLst>
          </p:nvPr>
        </p:nvGraphicFramePr>
        <p:xfrm>
          <a:off x="331062" y="1314419"/>
          <a:ext cx="8412879" cy="3882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54914" name="Chart" r:id="rId4" imgW="8420114" imgH="3371773" progId="MSGraph.Chart.8">
                  <p:embed followColorScheme="full"/>
                </p:oleObj>
              </mc:Choice>
              <mc:Fallback>
                <p:oleObj name="Chart" r:id="rId4" imgW="8420114" imgH="3371773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31062" y="1314419"/>
                        <a:ext cx="8412879" cy="388222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5"/>
          <p:cNvSpPr>
            <a:spLocks noChangeArrowheads="1"/>
          </p:cNvSpPr>
          <p:nvPr/>
        </p:nvSpPr>
        <p:spPr bwMode="blackWhite">
          <a:xfrm>
            <a:off x="432620" y="5432995"/>
            <a:ext cx="8411490" cy="91122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</a:rPr>
              <a:t>This population growth means not only more homes but more businesses, and more public buildings (schools, hospitals, etc.) and infrastructure in “harm’s way”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-104932" y="6434380"/>
            <a:ext cx="9144001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endParaRPr lang="en-US" sz="11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</a:pPr>
            <a:r>
              <a:rPr lang="en-US" sz="1100" dirty="0">
                <a:solidFill>
                  <a:srgbClr val="000000"/>
                </a:solidFill>
              </a:rPr>
              <a:t>Source: </a:t>
            </a:r>
            <a:r>
              <a:rPr lang="en-US" sz="1100" dirty="0">
                <a:solidFill>
                  <a:srgbClr val="000000"/>
                </a:solidFill>
                <a:hlinkClick r:id="rId6"/>
              </a:rPr>
              <a:t>http://</a:t>
            </a:r>
            <a:r>
              <a:rPr lang="en-US" sz="1100" dirty="0" smtClean="0">
                <a:solidFill>
                  <a:srgbClr val="000000"/>
                </a:solidFill>
                <a:hlinkClick r:id="rId6"/>
              </a:rPr>
              <a:t>stateofthecoast.noaa.gov/features/coastal-population-report.pdf</a:t>
            </a:r>
            <a:r>
              <a:rPr lang="en-US" sz="1100" dirty="0" smtClean="0">
                <a:solidFill>
                  <a:srgbClr val="000000"/>
                </a:solidFill>
              </a:rPr>
              <a:t> Table 5 </a:t>
            </a:r>
            <a:r>
              <a:rPr lang="en-US" sz="1100" smtClean="0">
                <a:solidFill>
                  <a:srgbClr val="000000"/>
                </a:solidFill>
              </a:rPr>
              <a:t>and Table 10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7666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d816a7d-974e-4f1a-9550-52aea7948b6c"/>
  <p:tag name="ARTICULATE_SLIDE_NAV" val="48"/>
  <p:tag name="ARTICULATE_SLIDE_PAUSE" val="0"/>
  <p:tag name="ARTICULATE_NAV_LEVEL" val="3"/>
  <p:tag name="ARTICULATE_SLIDE_PRESENTER" val="Dr. Robert P. Hartwig, CPCU"/>
  <p:tag name="ARTICULATE_SLIDE_PRESENTER_GUID" val="87C4BC35D5FE"/>
  <p:tag name="ARTICULATE_PLAYLIST_ID" val="-1"/>
  <p:tag name="ARTICULATE_LOCK_SLIDE" val="0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EEC100"/>
      </a:dk2>
      <a:lt2>
        <a:srgbClr val="6FCAEF"/>
      </a:lt2>
      <a:accent1>
        <a:srgbClr val="225A7A"/>
      </a:accent1>
      <a:accent2>
        <a:srgbClr val="FF6801"/>
      </a:accent2>
      <a:accent3>
        <a:srgbClr val="FFFFFF"/>
      </a:accent3>
      <a:accent4>
        <a:srgbClr val="000000"/>
      </a:accent4>
      <a:accent5>
        <a:srgbClr val="ABB5BE"/>
      </a:accent5>
      <a:accent6>
        <a:srgbClr val="E75E01"/>
      </a:accent6>
      <a:hlink>
        <a:srgbClr val="339966"/>
      </a:hlink>
      <a:folHlink>
        <a:srgbClr val="A5002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黑体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宋体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336699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2376BD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1067B5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1067B5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66CCFF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7DC3"/>
      </a:dk2>
      <a:lt2>
        <a:srgbClr val="808080"/>
      </a:lt2>
      <a:accent1>
        <a:srgbClr val="0A2E4E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ADB2"/>
      </a:accent5>
      <a:accent6>
        <a:srgbClr val="8AB900"/>
      </a:accent6>
      <a:hlink>
        <a:srgbClr val="007DC3"/>
      </a:hlink>
      <a:folHlink>
        <a:srgbClr val="FF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201384</TotalTime>
  <Words>1975</Words>
  <Application>Microsoft Office PowerPoint</Application>
  <PresentationFormat>On-screen Show (4:3)</PresentationFormat>
  <Paragraphs>251</Paragraphs>
  <Slides>32</Slides>
  <Notes>30</Notes>
  <HiddenSlides>9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 Unicode MS</vt:lpstr>
      <vt:lpstr>Arial</vt:lpstr>
      <vt:lpstr>Arial </vt:lpstr>
      <vt:lpstr>Symbol</vt:lpstr>
      <vt:lpstr>Times New Roman</vt:lpstr>
      <vt:lpstr>Verdana</vt:lpstr>
      <vt:lpstr>Wingdings</vt:lpstr>
      <vt:lpstr>Default Design</vt:lpstr>
      <vt:lpstr>Chart</vt:lpstr>
      <vt:lpstr>Trends in Coastal Property Risk in the Post-Katrina Decade</vt:lpstr>
      <vt:lpstr>PowerPoint Presentation</vt:lpstr>
      <vt:lpstr>In 2012, Total Value of Insured Atlantic &amp; Gulf Coastal Exposure: $10.6 Trillion</vt:lpstr>
      <vt:lpstr>Total Potential Home Value Exposure to Storm Surge Risk in 2014*</vt:lpstr>
      <vt:lpstr>Post-Katrina P/C Industry Homeowners Claim Frequency, US, 2006-2013</vt:lpstr>
      <vt:lpstr>P/C Industry Homeowners Claim Frequency, US, 1997-2013</vt:lpstr>
      <vt:lpstr>P/C Industry Homeowners Average Claim Severity, Inflation-adjusted, 2006-2013</vt:lpstr>
      <vt:lpstr>P/C Industry Homeowners Average Claim Severity, Inflation-adjusted, 1997-2013</vt:lpstr>
      <vt:lpstr>Pct. Change in Population, Forecast for 2010-2020, for Coastal Shoreline/Watershed Counties, by State</vt:lpstr>
      <vt:lpstr>Pct. Change in Population, Forecast for 2010-2020, for Coastal Shoreline Counties, by State</vt:lpstr>
      <vt:lpstr>Pct. Change in Population, Forecast for 2010-2020, for Coastal Watershed Counties, by State</vt:lpstr>
      <vt:lpstr>Post-Katrina U.S. Insured Catastrophe Losses</vt:lpstr>
      <vt:lpstr>U.S. Insured Catastrophe Losses</vt:lpstr>
      <vt:lpstr>10 Costliest Coastal Storms in U.S. History</vt:lpstr>
      <vt:lpstr>PowerPoint Presentation</vt:lpstr>
      <vt:lpstr>Residential NFIP Flood Take-Up Rates in NY, CT (2010) &amp; Sandy Storm Surge</vt:lpstr>
      <vt:lpstr>Share of Flood Damaged Structures with Flood Insurance: Long Island</vt:lpstr>
      <vt:lpstr>Claims Management</vt:lpstr>
      <vt:lpstr>Number of NFIP Claims Paid, Yearly, 2005-2013*</vt:lpstr>
      <vt:lpstr>U.S. Employment in Claims Adjusting, 1990–2015*</vt:lpstr>
      <vt:lpstr>U.S. Employment in Claims Adjusting 2005–2015*</vt:lpstr>
      <vt:lpstr>Number of NFIP Claims Paid, 2013-14,*  Coastal New England and Mid-Atlantic States</vt:lpstr>
      <vt:lpstr>Number of NFIP Claims Paid, 2013-14,*  Coastal South Atlantic and Gulf States</vt:lpstr>
      <vt:lpstr>Post-Katrina P/C Industry Homeowners Claim Frequency, TX vs. US, 2006-2013</vt:lpstr>
      <vt:lpstr>Capital/Capacity </vt:lpstr>
      <vt:lpstr>Policyholder Surplus,  2006:Q4–2014:Q3</vt:lpstr>
      <vt:lpstr>Premium-to-Surplus Ratio: 1985–2014*</vt:lpstr>
      <vt:lpstr>Global Reinsurance Capital (Traditional    and Alternative), 2006 - 2014</vt:lpstr>
      <vt:lpstr>Growth of Alternative Capital Structures, 2002 - 2014</vt:lpstr>
      <vt:lpstr>Latest Developments</vt:lpstr>
      <vt:lpstr>PowerPoint Presentation</vt:lpstr>
      <vt:lpstr>PowerPoint Presentation</vt:lpstr>
    </vt:vector>
  </TitlesOfParts>
  <Company>insurance information institute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P6466 - iii Template</dc:title>
  <dc:creator>Call @ 866-2-eSlide</dc:creator>
  <cp:lastModifiedBy>Lewis, Shorna</cp:lastModifiedBy>
  <cp:revision>4139</cp:revision>
  <cp:lastPrinted>2015-03-19T13:13:38Z</cp:lastPrinted>
  <dcterms:modified xsi:type="dcterms:W3CDTF">2015-03-30T19:18:36Z</dcterms:modified>
</cp:coreProperties>
</file>