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8" r:id="rId2"/>
    <p:sldId id="423" r:id="rId3"/>
    <p:sldId id="490" r:id="rId4"/>
    <p:sldId id="491" r:id="rId5"/>
    <p:sldId id="483" r:id="rId6"/>
    <p:sldId id="493" r:id="rId7"/>
    <p:sldId id="498" r:id="rId8"/>
    <p:sldId id="492" r:id="rId9"/>
    <p:sldId id="497" r:id="rId10"/>
    <p:sldId id="496" r:id="rId11"/>
    <p:sldId id="488" r:id="rId12"/>
    <p:sldId id="489" r:id="rId13"/>
    <p:sldId id="443" r:id="rId14"/>
    <p:sldId id="422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2F72AD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3" autoAdjust="0"/>
    <p:restoredTop sz="78405" autoAdjust="0"/>
  </p:normalViewPr>
  <p:slideViewPr>
    <p:cSldViewPr snapToGrid="0">
      <p:cViewPr varScale="1">
        <p:scale>
          <a:sx n="76" d="100"/>
          <a:sy n="76" d="100"/>
        </p:scale>
        <p:origin x="1782" y="90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8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66246874927"/>
          <c:y val="3.4026277238601001E-2"/>
          <c:w val="0.88660798149489495"/>
          <c:h val="0.86734061468123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Costs ($000s)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26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Lbls>
            <c:dLbl>
              <c:idx val="6"/>
              <c:layout>
                <c:manualLayout>
                  <c:x val="-5.4400954147029498E-17"/>
                  <c:y val="-3.584229390681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F4-4DB2-A308-D8DBC4180399}"/>
                </c:ext>
              </c:extLst>
            </c:dLbl>
            <c:dLbl>
              <c:idx val="7"/>
              <c:layout>
                <c:manualLayout>
                  <c:x val="0"/>
                  <c:y val="1.4336917562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F4-4DB2-A308-D8DBC4180399}"/>
                </c:ext>
              </c:extLst>
            </c:dLbl>
            <c:dLbl>
              <c:idx val="10"/>
              <c:layout>
                <c:manualLayout>
                  <c:x val="-5.4400954147029498E-17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F4-4DB2-A308-D8DBC4180399}"/>
                </c:ext>
              </c:extLst>
            </c:dLbl>
            <c:dLbl>
              <c:idx val="20"/>
              <c:layout>
                <c:manualLayout>
                  <c:x val="0"/>
                  <c:y val="3.584229390681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F4-4DB2-A308-D8DBC4180399}"/>
                </c:ext>
              </c:extLst>
            </c:dLbl>
            <c:dLbl>
              <c:idx val="22"/>
              <c:layout>
                <c:manualLayout>
                  <c:x val="-1.1869436201780523E-2"/>
                  <c:y val="-1.019024041936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F4-4DB2-A308-D8DBC4180399}"/>
                </c:ext>
              </c:extLst>
            </c:dLbl>
            <c:dLbl>
              <c:idx val="23"/>
              <c:layout>
                <c:manualLayout>
                  <c:x val="-1.08801908294058E-16"/>
                  <c:y val="-7.1684587813620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4-493F-90D3-7BC3CBDAB987}"/>
                </c:ext>
              </c:extLst>
            </c:dLbl>
            <c:dLbl>
              <c:idx val="24"/>
              <c:layout>
                <c:manualLayout>
                  <c:x val="1.08801908294058E-16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F4-4DB2-A308-D8DBC4180399}"/>
                </c:ext>
              </c:extLst>
            </c:dLbl>
            <c:dLbl>
              <c:idx val="25"/>
              <c:layout>
                <c:manualLayout>
                  <c:x val="0"/>
                  <c:y val="-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4-493F-90D3-7BC3CBDAB987}"/>
                </c:ext>
              </c:extLst>
            </c:dLbl>
            <c:dLbl>
              <c:idx val="26"/>
              <c:layout>
                <c:manualLayout>
                  <c:x val="1.48367952522266E-3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4-493F-90D3-7BC3CBDAB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00</c:v>
                </c:pt>
                <c:pt idx="12">
                  <c:v>01</c:v>
                </c:pt>
                <c:pt idx="13">
                  <c:v>02</c:v>
                </c:pt>
                <c:pt idx="14">
                  <c:v>03</c:v>
                </c:pt>
                <c:pt idx="15">
                  <c:v>04</c:v>
                </c:pt>
                <c:pt idx="16">
                  <c:v>05</c:v>
                </c:pt>
                <c:pt idx="17">
                  <c:v>06</c:v>
                </c:pt>
                <c:pt idx="18">
                  <c:v>07</c:v>
                </c:pt>
                <c:pt idx="19">
                  <c:v>08</c:v>
                </c:pt>
                <c:pt idx="20">
                  <c:v>09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16*</c:v>
                </c:pt>
              </c:strCache>
            </c:strRef>
          </c:cat>
          <c:val>
            <c:numRef>
              <c:f>Sheet1!$B$2:$B$29</c:f>
              <c:numCache>
                <c:formatCode>"$"#,##0.0</c:formatCode>
                <c:ptCount val="28"/>
                <c:pt idx="0">
                  <c:v>14.6</c:v>
                </c:pt>
                <c:pt idx="1">
                  <c:v>5.0999999999999996</c:v>
                </c:pt>
                <c:pt idx="2">
                  <c:v>8.3000000000000007</c:v>
                </c:pt>
                <c:pt idx="3">
                  <c:v>39.4</c:v>
                </c:pt>
                <c:pt idx="4">
                  <c:v>9.1999999999999993</c:v>
                </c:pt>
                <c:pt idx="5">
                  <c:v>27.6</c:v>
                </c:pt>
                <c:pt idx="6">
                  <c:v>13.2</c:v>
                </c:pt>
                <c:pt idx="7">
                  <c:v>11.5</c:v>
                </c:pt>
                <c:pt idx="8">
                  <c:v>4</c:v>
                </c:pt>
                <c:pt idx="9">
                  <c:v>15</c:v>
                </c:pt>
                <c:pt idx="10">
                  <c:v>12.1</c:v>
                </c:pt>
                <c:pt idx="11">
                  <c:v>6.4</c:v>
                </c:pt>
                <c:pt idx="12">
                  <c:v>36.299999999999997</c:v>
                </c:pt>
                <c:pt idx="13">
                  <c:v>7.9</c:v>
                </c:pt>
                <c:pt idx="14">
                  <c:v>17</c:v>
                </c:pt>
                <c:pt idx="15">
                  <c:v>35.200000000000003</c:v>
                </c:pt>
                <c:pt idx="16">
                  <c:v>76.8</c:v>
                </c:pt>
                <c:pt idx="17">
                  <c:v>10.8</c:v>
                </c:pt>
                <c:pt idx="18">
                  <c:v>7.7</c:v>
                </c:pt>
                <c:pt idx="19">
                  <c:v>30.3</c:v>
                </c:pt>
                <c:pt idx="20">
                  <c:v>11.8</c:v>
                </c:pt>
                <c:pt idx="21">
                  <c:v>15.7</c:v>
                </c:pt>
                <c:pt idx="22">
                  <c:v>36.200000000000003</c:v>
                </c:pt>
                <c:pt idx="23">
                  <c:v>37</c:v>
                </c:pt>
                <c:pt idx="24">
                  <c:v>13.4</c:v>
                </c:pt>
                <c:pt idx="25">
                  <c:v>15.8</c:v>
                </c:pt>
                <c:pt idx="26">
                  <c:v>15.4</c:v>
                </c:pt>
                <c:pt idx="2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8274592"/>
        <c:axId val="328276912"/>
      </c:barChart>
      <c:catAx>
        <c:axId val="32827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28276912"/>
        <c:crosses val="autoZero"/>
        <c:auto val="1"/>
        <c:lblAlgn val="ctr"/>
        <c:lblOffset val="100"/>
        <c:noMultiLvlLbl val="0"/>
      </c:catAx>
      <c:valAx>
        <c:axId val="328276912"/>
        <c:scaling>
          <c:orientation val="minMax"/>
          <c:max val="9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crossAx val="328274592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4/26/2017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330200"/>
            <a:ext cx="4254500" cy="31908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3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345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4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4CE8453-8513-4D29-B28F-13C377093495}" type="slidenum">
              <a:rPr lang="en-US" altLang="en-US" sz="1000"/>
              <a:pPr algn="ctr" eaLnBrk="1" hangingPunct="1"/>
              <a:t>11</a:t>
            </a:fld>
            <a:endParaRPr lang="en-US" altLang="en-US" sz="10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8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D7E564-D97F-4C5E-925C-5D7F94AEC8F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0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2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8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1" y="90491"/>
            <a:ext cx="7400925" cy="860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9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census.gov/housing/hvs/data/histtabs.html%20Table%208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census.gov/housing/hvs/data/histtabs.html" TargetMode="Externa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hyperlink" Target="http://www.insuringflorida.org/" TargetMode="External"/><Relationship Id="rId4" Type="http://schemas.openxmlformats.org/officeDocument/2006/relationships/hyperlink" Target="http://www.iii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Hurricane Andrew’s Enduring Impact on the U.S. Insurance Industry </a:t>
            </a:r>
            <a:endParaRPr lang="en-US" sz="2000" i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National Hurricane Conference</a:t>
            </a:r>
          </a:p>
          <a:p>
            <a:r>
              <a:rPr lang="en-US" dirty="0"/>
              <a:t>April 18, 2017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Lynne </a:t>
            </a:r>
            <a:r>
              <a:rPr lang="en-US" altLang="en-US" sz="1200" spc="50" dirty="0" err="1">
                <a:solidFill>
                  <a:srgbClr val="337DBE"/>
                </a:solidFill>
                <a:latin typeface="+mn-lt"/>
              </a:rPr>
              <a:t>McChristian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, Florida Representative and Catastrophe Response Director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813.480.6446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 err="1">
                <a:solidFill>
                  <a:srgbClr val="337DBE"/>
                </a:solidFill>
                <a:sym typeface="Symbol" panose="05050102010706020507" pitchFamily="18" charset="2"/>
              </a:rPr>
              <a:t>lynnem@iii.org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74700" y="990600"/>
            <a:ext cx="7461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87613539"/>
              </p:ext>
            </p:extLst>
          </p:nvPr>
        </p:nvGraphicFramePr>
        <p:xfrm>
          <a:off x="245534" y="1158875"/>
          <a:ext cx="12443018" cy="6694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hart" r:id="rId3" imgW="10477323" imgH="5857727" progId="MSGraph.Chart.8">
                  <p:embed followColorScheme="full"/>
                </p:oleObj>
              </mc:Choice>
              <mc:Fallback>
                <p:oleObj name="Chart" r:id="rId3" imgW="10477323" imgH="585772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34" y="1158875"/>
                        <a:ext cx="12443018" cy="6694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/>
          <p:cNvSpPr>
            <a:spLocks noGrp="1" noChangeArrowheads="1"/>
          </p:cNvSpPr>
          <p:nvPr>
            <p:ph type="title"/>
          </p:nvPr>
        </p:nvSpPr>
        <p:spPr>
          <a:xfrm>
            <a:off x="647700" y="561974"/>
            <a:ext cx="7696200" cy="396875"/>
          </a:xfrm>
        </p:spPr>
        <p:txBody>
          <a:bodyPr/>
          <a:lstStyle/>
          <a:p>
            <a:r>
              <a:rPr lang="en-US" altLang="en-US" sz="2600" dirty="0">
                <a:latin typeface="Arial" panose="020B0604020202020204" pitchFamily="34" charset="0"/>
              </a:rPr>
              <a:t>Insured Coastal Exposure As a % Of Statewide Insured Exposure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87778" y="6481410"/>
            <a:ext cx="8686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250" dirty="0">
                <a:latin typeface="Arial" charset="0"/>
              </a:rPr>
              <a:t>Source: AIR Worldwide</a:t>
            </a:r>
          </a:p>
        </p:txBody>
      </p:sp>
    </p:spTree>
    <p:extLst>
      <p:ext uri="{BB962C8B-B14F-4D97-AF65-F5344CB8AC3E}">
        <p14:creationId xmlns:p14="http://schemas.microsoft.com/office/powerpoint/2010/main" val="6814819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0193DCE-8819-4B57-8403-79021E3107B4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11</a:t>
            </a:fld>
            <a:endParaRPr lang="en-US" altLang="en-US" sz="9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128588"/>
            <a:ext cx="7153275" cy="9906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</a:rPr>
              <a:t>Number of Owner-Occupied &amp; Renter-Occupied Housing Units, US, Quarterly, 1990:Q1-2016:Q4</a:t>
            </a:r>
          </a:p>
        </p:txBody>
      </p:sp>
      <p:graphicFrame>
        <p:nvGraphicFramePr>
          <p:cNvPr id="13318" name="Object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9675635"/>
              </p:ext>
            </p:extLst>
          </p:nvPr>
        </p:nvGraphicFramePr>
        <p:xfrm>
          <a:off x="284982" y="1556535"/>
          <a:ext cx="10631374" cy="505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4" imgW="8870212" imgH="6095980" progId="MSGraph.Chart.8">
                  <p:embed followColorScheme="full"/>
                </p:oleObj>
              </mc:Choice>
              <mc:Fallback>
                <p:oleObj name="Chart" r:id="rId4" imgW="8870212" imgH="6095980" progId="MSGraph.Chart.8">
                  <p:embed followColorScheme="full"/>
                  <p:pic>
                    <p:nvPicPr>
                      <p:cNvPr id="13318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82" y="1556535"/>
                        <a:ext cx="10631374" cy="5059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31812" y="6575425"/>
            <a:ext cx="86121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US Census Bureau at </a:t>
            </a:r>
            <a:r>
              <a:rPr lang="en-US" altLang="en-US" sz="1100" dirty="0">
                <a:hlinkClick r:id="rId6"/>
              </a:rPr>
              <a:t> </a:t>
            </a:r>
            <a:r>
              <a:rPr lang="en-US" altLang="en-US" sz="1100" dirty="0">
                <a:hlinkClick r:id="rId7"/>
              </a:rPr>
              <a:t>http://www.census.gov/housing/hvs/data/histtabs.html </a:t>
            </a:r>
            <a:r>
              <a:rPr lang="en-US" altLang="en-US" sz="1100" dirty="0"/>
              <a:t>, Table 8; Insurance Information Institute.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835269" y="5886084"/>
            <a:ext cx="7846769" cy="67718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Since 2004 the number of renter-occupied housing units has grown</a:t>
            </a:r>
            <a:br>
              <a:rPr lang="en-US" altLang="en-US" sz="1400" b="1" dirty="0">
                <a:solidFill>
                  <a:srgbClr val="FFFFFF"/>
                </a:solidFill>
              </a:rPr>
            </a:br>
            <a:r>
              <a:rPr lang="en-US" altLang="en-US" sz="1400" b="1">
                <a:solidFill>
                  <a:srgbClr val="FFFFFF"/>
                </a:solidFill>
              </a:rPr>
              <a:t>by about </a:t>
            </a:r>
            <a:r>
              <a:rPr lang="en-US" altLang="en-US" sz="1400" b="1" dirty="0">
                <a:solidFill>
                  <a:srgbClr val="FFFFFF"/>
                </a:solidFill>
              </a:rPr>
              <a:t>11 million units (+34.5%), but there has been no growth in the number of owner-occupied housing units in 12 years. When will this end?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322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0555EF6-B2FD-43EC-943F-7EE0A50FE485}" type="slidenum">
              <a:rPr lang="en-US" altLang="en-US" sz="900" smtClean="0">
                <a:solidFill>
                  <a:srgbClr val="000000"/>
                </a:solidFill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11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6733407" y="1147733"/>
            <a:ext cx="2410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accent2"/>
                </a:solidFill>
              </a:rPr>
              <a:t>Millions of Owner-Occupied Housing Units</a:t>
            </a: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936523" y="1992679"/>
            <a:ext cx="2822575" cy="914400"/>
          </a:xfrm>
          <a:prstGeom prst="wedgeRectCallout">
            <a:avLst>
              <a:gd name="adj1" fmla="val 91081"/>
              <a:gd name="adj2" fmla="val 17847"/>
            </a:avLst>
          </a:prstGeom>
          <a:solidFill>
            <a:schemeClr val="accent6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cs typeface="+mn-cs"/>
              </a:rPr>
              <a:t>Number of owner-occupied units has been stuck at</a:t>
            </a:r>
            <a:br>
              <a:rPr lang="en-US" sz="1600" b="1" dirty="0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latin typeface="Arial" charset="0"/>
                <a:cs typeface="+mn-cs"/>
              </a:rPr>
              <a:t>roughly 75 million units since 2005:Q4 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84982" y="1058495"/>
            <a:ext cx="2410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Millions of Renter-Occupied Housing Units</a:t>
            </a:r>
          </a:p>
        </p:txBody>
      </p:sp>
      <p:sp>
        <p:nvSpPr>
          <p:cNvPr id="17" name="AutoShape 38"/>
          <p:cNvSpPr>
            <a:spLocks noChangeArrowheads="1"/>
          </p:cNvSpPr>
          <p:nvPr/>
        </p:nvSpPr>
        <p:spPr bwMode="blackWhite">
          <a:xfrm>
            <a:off x="3759098" y="3605665"/>
            <a:ext cx="1752600" cy="685800"/>
          </a:xfrm>
          <a:prstGeom prst="wedgeRectCallout">
            <a:avLst>
              <a:gd name="adj1" fmla="val 14455"/>
              <a:gd name="adj2" fmla="val 150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Trough in 2004:Q2 at 32.61 million units.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841821" y="4591675"/>
            <a:ext cx="2176463" cy="648921"/>
          </a:xfrm>
          <a:prstGeom prst="wedgeRectCallout">
            <a:avLst>
              <a:gd name="adj1" fmla="val 49351"/>
              <a:gd name="adj2" fmla="val -3185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Latest renter-occupied was 43.04 million units in 2016:Q4.</a:t>
            </a:r>
          </a:p>
        </p:txBody>
      </p:sp>
    </p:spTree>
    <p:extLst>
      <p:ext uri="{BB962C8B-B14F-4D97-AF65-F5344CB8AC3E}">
        <p14:creationId xmlns:p14="http://schemas.microsoft.com/office/powerpoint/2010/main" val="28226020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ChangeArrowheads="1"/>
          </p:cNvSpPr>
          <p:nvPr/>
        </p:nvSpPr>
        <p:spPr bwMode="black">
          <a:xfrm>
            <a:off x="163513" y="1130300"/>
            <a:ext cx="29400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Units in Multiple-Unit Projects</a:t>
            </a:r>
            <a:br>
              <a:rPr lang="en-US" altLang="en-US" sz="1600" b="1">
                <a:solidFill>
                  <a:srgbClr val="225A7A"/>
                </a:solidFill>
              </a:rPr>
            </a:br>
            <a:r>
              <a:rPr lang="en-US" altLang="en-US" sz="1600" b="1">
                <a:solidFill>
                  <a:srgbClr val="225A7A"/>
                </a:solidFill>
              </a:rPr>
              <a:t>as Percent of Total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US: Pct. Of Private Housing Unit Starts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In Projects of 5+ Units, </a:t>
            </a:r>
            <a:r>
              <a:rPr lang="en-US" altLang="en-US" dirty="0">
                <a:latin typeface="Arial" panose="020B0604020202020204" pitchFamily="34" charset="0"/>
              </a:rPr>
              <a:t>1990-2017*</a:t>
            </a:r>
          </a:p>
        </p:txBody>
      </p:sp>
      <p:graphicFrame>
        <p:nvGraphicFramePr>
          <p:cNvPr id="952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58407"/>
              </p:ext>
            </p:extLst>
          </p:nvPr>
        </p:nvGraphicFramePr>
        <p:xfrm>
          <a:off x="163513" y="1228725"/>
          <a:ext cx="10852115" cy="540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4" imgW="9786738" imgH="5131774" progId="MSGraph.Chart.8">
                  <p:embed followColorScheme="full"/>
                </p:oleObj>
              </mc:Choice>
              <mc:Fallback>
                <p:oleObj name="Chart" r:id="rId4" imgW="9786738" imgH="5131774" progId="MSGraph.Chart.8">
                  <p:embed followColorScheme="full"/>
                  <p:pic>
                    <p:nvPicPr>
                      <p:cNvPr id="952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3513" y="1228725"/>
                        <a:ext cx="10852115" cy="5409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9" name="Rectangle 5"/>
          <p:cNvSpPr>
            <a:spLocks noChangeArrowheads="1"/>
          </p:cNvSpPr>
          <p:nvPr/>
        </p:nvSpPr>
        <p:spPr bwMode="auto">
          <a:xfrm>
            <a:off x="629680" y="6420542"/>
            <a:ext cx="8185135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*2017 is January and February, annualized; preliminary.  Based on seasonally-adjusted data.</a:t>
            </a:r>
            <a:br>
              <a:rPr lang="en-US" altLang="en-US" sz="1100" dirty="0"/>
            </a:br>
            <a:r>
              <a:rPr lang="en-US" altLang="en-US" sz="1100" dirty="0"/>
              <a:t>Sources: U.S. Census Bureau; Insurance Information Institute calculations.</a:t>
            </a:r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366426" y="5460515"/>
            <a:ext cx="8596313" cy="835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For the U.S. as a whole, the trend toward multi-unit housing projects (vs. single-unit homes) is recent. </a:t>
            </a: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678113" y="1584876"/>
            <a:ext cx="2476500" cy="1173163"/>
          </a:xfrm>
          <a:prstGeom prst="wedgeRectCallout">
            <a:avLst>
              <a:gd name="adj1" fmla="val 151729"/>
              <a:gd name="adj2" fmla="val -115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A NEW NORMAL?</a:t>
            </a:r>
            <a:br>
              <a:rPr lang="en-US" altLang="en-US" sz="1600" b="1" dirty="0">
                <a:solidFill>
                  <a:schemeClr val="bg1"/>
                </a:solidFill>
              </a:rPr>
            </a:br>
            <a:r>
              <a:rPr lang="en-US" altLang="en-US" sz="1600" b="1" dirty="0">
                <a:solidFill>
                  <a:schemeClr val="bg1"/>
                </a:solidFill>
              </a:rPr>
              <a:t>In 7 of the last 9 years, over 30% of housing unit starts were in 5+-unit projects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5873815" y="1800225"/>
            <a:ext cx="2949002" cy="15859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865263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6616" y="1545461"/>
            <a:ext cx="8261291" cy="4041648"/>
          </a:xfrm>
        </p:spPr>
        <p:txBody>
          <a:bodyPr/>
          <a:lstStyle/>
          <a:p>
            <a:pPr marL="338138" indent="-338138"/>
            <a:r>
              <a:rPr lang="en-US" sz="2000" dirty="0"/>
              <a:t>The challenge for insurers: managing exposure to catastrophic losses from hurricanes. </a:t>
            </a:r>
          </a:p>
          <a:p>
            <a:pPr marL="338138" indent="-338138"/>
            <a:r>
              <a:rPr lang="en-US" sz="2000" dirty="0"/>
              <a:t>The challenge for coastal residents: recognizing their vulnerability and overcoming complacency.</a:t>
            </a:r>
          </a:p>
          <a:p>
            <a:pPr marL="338138" indent="-338138"/>
            <a:r>
              <a:rPr lang="en-US" sz="2000" dirty="0"/>
              <a:t>Preparedness means is protecting people, property – and your finances.</a:t>
            </a:r>
          </a:p>
          <a:p>
            <a:pPr marL="338138" indent="-338138"/>
            <a:r>
              <a:rPr lang="en-US" sz="2000" dirty="0"/>
              <a:t>Best defense is knowing that mitigation matters. Resiliency must be a forethought, not an afterthought.</a:t>
            </a:r>
          </a:p>
          <a:p>
            <a:pPr marL="338138" indent="-338138"/>
            <a:r>
              <a:rPr lang="en-US" sz="2000" dirty="0"/>
              <a:t>The hurricane “dry spell” will end. </a:t>
            </a:r>
          </a:p>
          <a:p>
            <a:pPr marL="0" indent="0">
              <a:buNone/>
            </a:pPr>
            <a:endParaRPr lang="en-US" sz="2000" dirty="0"/>
          </a:p>
          <a:p>
            <a:pPr marL="338138" indent="-338138"/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4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hlinkClick r:id="rId4"/>
              </a:rPr>
              <a:t>www.iii.org</a:t>
            </a:r>
            <a:endParaRPr lang="en-US" dirty="0"/>
          </a:p>
          <a:p>
            <a:r>
              <a:rPr lang="en-US" dirty="0">
                <a:hlinkClick r:id="rId5"/>
              </a:rPr>
              <a:t>www. </a:t>
            </a:r>
            <a:r>
              <a:rPr lang="en-US" dirty="0" err="1">
                <a:hlinkClick r:id="rId5"/>
              </a:rPr>
              <a:t>InsuringFlorida.org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8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Andrew’s Legacy: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0" y="3542606"/>
            <a:ext cx="5226820" cy="1334194"/>
          </a:xfrm>
        </p:spPr>
        <p:txBody>
          <a:bodyPr/>
          <a:lstStyle/>
          <a:p>
            <a:r>
              <a:rPr lang="en-US" dirty="0"/>
              <a:t>Underestimated Costs and Underestimated Vulnerability to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4902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Andrew: Aug. 24, 1992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937" y="1730063"/>
            <a:ext cx="5485946" cy="401693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Costliest storm in U.S. history – until Katrina in 2005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3708" y="2044631"/>
            <a:ext cx="2322739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Insurance claims payouts totaled $15.5 billion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$27 billion in 2017 dollars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Hurricane Katrina losses: $41 billion</a:t>
            </a:r>
          </a:p>
        </p:txBody>
      </p:sp>
    </p:spTree>
    <p:extLst>
      <p:ext uri="{BB962C8B-B14F-4D97-AF65-F5344CB8AC3E}">
        <p14:creationId xmlns:p14="http://schemas.microsoft.com/office/powerpoint/2010/main" val="48631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Wake-Up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manage coastal exposure.</a:t>
            </a:r>
          </a:p>
          <a:p>
            <a:r>
              <a:rPr lang="en-US" dirty="0"/>
              <a:t>Increasing role of government in insuring coastal risks.</a:t>
            </a:r>
          </a:p>
          <a:p>
            <a:r>
              <a:rPr lang="en-US" dirty="0"/>
              <a:t>Introduction of hurricane deductibles.</a:t>
            </a:r>
          </a:p>
          <a:p>
            <a:r>
              <a:rPr lang="en-US" dirty="0"/>
              <a:t>Greater use of reinsurance capital from around the world.</a:t>
            </a:r>
          </a:p>
          <a:p>
            <a:r>
              <a:rPr lang="en-US" dirty="0"/>
              <a:t>Rapid evolution needed for catastrophe modeling.</a:t>
            </a:r>
          </a:p>
          <a:p>
            <a:r>
              <a:rPr lang="en-US" dirty="0"/>
              <a:t>Necessity for strengthened building codes, and for them to be enforced.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What we know now that we didn’t then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3856" y="5362222"/>
            <a:ext cx="7513433" cy="642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Insured Catastrophe Losses, 1989-2016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*2016 estimate is subject to change</a:t>
            </a:r>
          </a:p>
          <a:p>
            <a:r>
              <a:rPr lang="en-US" sz="900" dirty="0"/>
              <a:t>Note: 2001 figure includes $20.3B for 9/11 losses reported through 12/31/01 ($25.9B 2011 dollars). Includes only business and personal property claims, business interruption and auto claims. Non-prop/BI losses = $12.2B ($15.6B in 2011 dollars).  </a:t>
            </a:r>
          </a:p>
          <a:p>
            <a:r>
              <a:rPr lang="en-US" sz="900" dirty="0"/>
              <a:t>Sources: Property Claims Service, a Verisk Analytics business;  Insurance Information Institute.</a:t>
            </a: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292100" y="1536192"/>
          <a:ext cx="8559800" cy="365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6616" y="1166521"/>
            <a:ext cx="3081093" cy="386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($ billions, 2016 dollars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962" y="547774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000" b="1" dirty="0">
                <a:solidFill>
                  <a:schemeClr val="bg1"/>
                </a:solidFill>
              </a:rPr>
              <a:t>Long-term trend is for more, not fewer, costly events. </a:t>
            </a:r>
          </a:p>
        </p:txBody>
      </p:sp>
    </p:spTree>
    <p:extLst>
      <p:ext uri="{BB962C8B-B14F-4D97-AF65-F5344CB8AC3E}">
        <p14:creationId xmlns:p14="http://schemas.microsoft.com/office/powerpoint/2010/main" val="29764781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46162" cy="67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from the past: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0" y="3542606"/>
            <a:ext cx="5226820" cy="1334194"/>
          </a:xfrm>
        </p:spPr>
        <p:txBody>
          <a:bodyPr/>
          <a:lstStyle/>
          <a:p>
            <a:r>
              <a:rPr lang="en-US" dirty="0"/>
              <a:t>The risk has grown, not diminished. </a:t>
            </a:r>
          </a:p>
        </p:txBody>
      </p:sp>
    </p:spTree>
    <p:extLst>
      <p:ext uri="{BB962C8B-B14F-4D97-AF65-F5344CB8AC3E}">
        <p14:creationId xmlns:p14="http://schemas.microsoft.com/office/powerpoint/2010/main" val="7894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0" y="790223"/>
            <a:ext cx="8468032" cy="478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577" y="5887155"/>
            <a:ext cx="4628444" cy="9708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000" dirty="0"/>
              <a:t>What’s the worst that could happen? </a:t>
            </a:r>
          </a:p>
        </p:txBody>
      </p:sp>
    </p:spTree>
    <p:extLst>
      <p:ext uri="{BB962C8B-B14F-4D97-AF65-F5344CB8AC3E}">
        <p14:creationId xmlns:p14="http://schemas.microsoft.com/office/powerpoint/2010/main" val="350539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value of property in coastal counties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Includes residential and commercial property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AIR Worldwide 2016 report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97" y="1621853"/>
            <a:ext cx="7391045" cy="48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003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</TotalTime>
  <Words>524</Words>
  <Application>Microsoft Office PowerPoint</Application>
  <PresentationFormat>On-screen Show (4:3)</PresentationFormat>
  <Paragraphs>72</Paragraphs>
  <Slides>14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Symbol</vt:lpstr>
      <vt:lpstr>Wingdings</vt:lpstr>
      <vt:lpstr>Wingdings 3</vt:lpstr>
      <vt:lpstr>Office Theme</vt:lpstr>
      <vt:lpstr>Chart</vt:lpstr>
      <vt:lpstr>Hurricane Andrew’s Enduring Impact on the U.S. Insurance Industry </vt:lpstr>
      <vt:lpstr>Andrew’s Legacy:</vt:lpstr>
      <vt:lpstr>Hurricane Andrew: Aug. 24, 1992</vt:lpstr>
      <vt:lpstr>The Wake-Up Call</vt:lpstr>
      <vt:lpstr>U.S. Insured Catastrophe Losses, 1989-2016</vt:lpstr>
      <vt:lpstr>PowerPoint Presentation</vt:lpstr>
      <vt:lpstr>Learning from the past:</vt:lpstr>
      <vt:lpstr>PowerPoint Presentation</vt:lpstr>
      <vt:lpstr>Total value of property in coastal counties</vt:lpstr>
      <vt:lpstr>Insured Coastal Exposure As a % Of Statewide Insured Exposure</vt:lpstr>
      <vt:lpstr>Number of Owner-Occupied &amp; Renter-Occupied Housing Units, US, Quarterly, 1990:Q1-2016:Q4</vt:lpstr>
      <vt:lpstr>US: Pct. Of Private Housing Unit Starts In Projects of 5+ Units, 1990-2017*</vt:lpstr>
      <vt:lpstr>Summary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P014585</dc:title>
  <dc:subject>v2007 and v2010</dc:subject>
  <dc:creator>Call @ 866-2-eSlide</dc:creator>
  <dc:description>eSlide, LLC - P14228 - III PPT Template 4:3</dc:description>
  <cp:lastModifiedBy>Rodriguez, Marielle</cp:lastModifiedBy>
  <cp:revision>464</cp:revision>
  <cp:lastPrinted>2017-01-09T17:05:33Z</cp:lastPrinted>
  <dcterms:created xsi:type="dcterms:W3CDTF">2011-11-02T14:24:24Z</dcterms:created>
  <dcterms:modified xsi:type="dcterms:W3CDTF">2017-04-26T19:46:22Z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