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handoutMasterIdLst>
    <p:handoutMasterId r:id="rId72"/>
  </p:handoutMasterIdLst>
  <p:sldIdLst>
    <p:sldId id="4301" r:id="rId2"/>
    <p:sldId id="4597" r:id="rId3"/>
    <p:sldId id="4606" r:id="rId4"/>
    <p:sldId id="4594" r:id="rId5"/>
    <p:sldId id="4595" r:id="rId6"/>
    <p:sldId id="4596" r:id="rId7"/>
    <p:sldId id="4538" r:id="rId8"/>
    <p:sldId id="4526" r:id="rId9"/>
    <p:sldId id="4553" r:id="rId10"/>
    <p:sldId id="4527" r:id="rId11"/>
    <p:sldId id="4554" r:id="rId12"/>
    <p:sldId id="4600" r:id="rId13"/>
    <p:sldId id="4536" r:id="rId14"/>
    <p:sldId id="4555" r:id="rId15"/>
    <p:sldId id="4537" r:id="rId16"/>
    <p:sldId id="4556" r:id="rId17"/>
    <p:sldId id="4545" r:id="rId18"/>
    <p:sldId id="4543" r:id="rId19"/>
    <p:sldId id="4544" r:id="rId20"/>
    <p:sldId id="4539" r:id="rId21"/>
    <p:sldId id="4470" r:id="rId22"/>
    <p:sldId id="4476" r:id="rId23"/>
    <p:sldId id="4569" r:id="rId24"/>
    <p:sldId id="4586" r:id="rId25"/>
    <p:sldId id="4571" r:id="rId26"/>
    <p:sldId id="4572" r:id="rId27"/>
    <p:sldId id="4529" r:id="rId28"/>
    <p:sldId id="4573" r:id="rId29"/>
    <p:sldId id="4574" r:id="rId30"/>
    <p:sldId id="4602" r:id="rId31"/>
    <p:sldId id="4603" r:id="rId32"/>
    <p:sldId id="4604" r:id="rId33"/>
    <p:sldId id="4605" r:id="rId34"/>
    <p:sldId id="4601" r:id="rId35"/>
    <p:sldId id="4534" r:id="rId36"/>
    <p:sldId id="4561" r:id="rId37"/>
    <p:sldId id="4587" r:id="rId38"/>
    <p:sldId id="4559" r:id="rId39"/>
    <p:sldId id="4588" r:id="rId40"/>
    <p:sldId id="4564" r:id="rId41"/>
    <p:sldId id="4565" r:id="rId42"/>
    <p:sldId id="4567" r:id="rId43"/>
    <p:sldId id="4568" r:id="rId44"/>
    <p:sldId id="4546" r:id="rId45"/>
    <p:sldId id="4552" r:id="rId46"/>
    <p:sldId id="4548" r:id="rId47"/>
    <p:sldId id="4549" r:id="rId48"/>
    <p:sldId id="4550" r:id="rId49"/>
    <p:sldId id="4575" r:id="rId50"/>
    <p:sldId id="4576" r:id="rId51"/>
    <p:sldId id="4577" r:id="rId52"/>
    <p:sldId id="4578" r:id="rId53"/>
    <p:sldId id="4579" r:id="rId54"/>
    <p:sldId id="4580" r:id="rId55"/>
    <p:sldId id="4581" r:id="rId56"/>
    <p:sldId id="4582" r:id="rId57"/>
    <p:sldId id="4583" r:id="rId58"/>
    <p:sldId id="4584" r:id="rId59"/>
    <p:sldId id="4585" r:id="rId60"/>
    <p:sldId id="4384" r:id="rId61"/>
    <p:sldId id="4599" r:id="rId62"/>
    <p:sldId id="4598" r:id="rId63"/>
    <p:sldId id="4395" r:id="rId64"/>
    <p:sldId id="4444" r:id="rId65"/>
    <p:sldId id="4407" r:id="rId66"/>
    <p:sldId id="4409" r:id="rId67"/>
    <p:sldId id="4608" r:id="rId68"/>
    <p:sldId id="4607" r:id="rId69"/>
    <p:sldId id="1136"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4/15/2015</a:t>
            </a:fld>
            <a:endParaRPr lang="en-US"/>
          </a:p>
        </p:txBody>
      </p:sp>
      <p:sp>
        <p:nvSpPr>
          <p:cNvPr id="229380" name="Rectangle 1028"/>
          <p:cNvSpPr>
            <a:spLocks noGrp="1" noChangeArrowheads="1"/>
          </p:cNvSpPr>
          <p:nvPr>
            <p:ph type="ftr" sz="quarter" idx="2"/>
          </p:nvPr>
        </p:nvSpPr>
        <p:spPr bwMode="auto">
          <a:xfrm>
            <a:off x="1"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8" y="3824750"/>
            <a:ext cx="5866917"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7" y="9047017"/>
            <a:ext cx="706130"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68830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104015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2941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17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67244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18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6030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19</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198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54368" y="9047163"/>
            <a:ext cx="704850"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20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48504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54368" y="9047163"/>
            <a:ext cx="704850"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21</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726883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22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7157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0B1F1AC7-7D87-4437-897C-2B73E8082F03}" type="slidenum">
              <a:rPr lang="en-US" smtClean="0"/>
              <a:pPr/>
              <a:t>23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406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4868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1C2A05D5-7C49-470F-AA70-EDEA341C1DAB}" type="slidenum">
              <a:rPr lang="en-US" smtClean="0"/>
              <a:pPr defTabSz="930193">
                <a:defRPr/>
              </a:pPr>
              <a:t>24</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3841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03058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76628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0275"/>
            <a:fld id="{E50DE619-E95B-4C8C-9889-90155AA55ED5}" type="slidenum">
              <a:rPr lang="en-US" sz="1000"/>
              <a:pPr algn="ctr" defTabSz="930275"/>
              <a:t>27</a:t>
            </a:fld>
            <a:endParaRPr lang="en-US" sz="1000"/>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extLst>
      <p:ext uri="{BB962C8B-B14F-4D97-AF65-F5344CB8AC3E}">
        <p14:creationId xmlns:p14="http://schemas.microsoft.com/office/powerpoint/2010/main" val="2755015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28</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02817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29</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47601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30</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1238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31</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77899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32</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51396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33</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4642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6203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34</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92718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217969" y="9034320"/>
            <a:ext cx="720513" cy="247794"/>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35</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83721" y="8269952"/>
            <a:ext cx="712845" cy="248705"/>
          </a:xfrm>
          <a:noFill/>
        </p:spPr>
        <p:txBody>
          <a:bodyPr/>
          <a:lstStyle/>
          <a:p>
            <a:pPr defTabSz="937713"/>
            <a:fld id="{AEA7B339-6DD4-4927-829F-3B6BA8195CD1}" type="slidenum">
              <a:rPr lang="en-US" smtClean="0"/>
              <a:pPr defTabSz="937713"/>
              <a:t>36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2030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490B3DB4-1F6C-4B9F-AD67-9AD84CA5B8D7}" type="slidenum">
              <a:rPr lang="en-US" smtClean="0"/>
              <a:pPr defTabSz="930193">
                <a:defRPr/>
              </a:pPr>
              <a:t>37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69074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AFDC18-03C8-4F48-8CDC-13CC076EFF23}"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02963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93">
              <a:defRPr/>
            </a:pPr>
            <a:fld id="{B5D801EA-1CF4-40B1-A6FC-0F0ADC4B6DBD}" type="slidenum">
              <a:rPr lang="en-US" smtClean="0"/>
              <a:pPr defTabSz="930193">
                <a:defRPr/>
              </a:pPr>
              <a:t>39</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9292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83721" y="8269952"/>
            <a:ext cx="712845" cy="248705"/>
          </a:xfrm>
          <a:noFill/>
        </p:spPr>
        <p:txBody>
          <a:bodyPr/>
          <a:lstStyle/>
          <a:p>
            <a:pPr defTabSz="937713"/>
            <a:fld id="{5A2A7BB4-00DB-4919-A7C7-558F09B8FCA9}" type="slidenum">
              <a:rPr lang="en-US" smtClean="0"/>
              <a:pPr defTabSz="937713"/>
              <a:t>40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72402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83721" y="8269952"/>
            <a:ext cx="712845" cy="248705"/>
          </a:xfrm>
          <a:noFill/>
        </p:spPr>
        <p:txBody>
          <a:bodyPr/>
          <a:lstStyle/>
          <a:p>
            <a:pPr defTabSz="937713"/>
            <a:fld id="{5A2A7BB4-00DB-4919-A7C7-558F09B8FCA9}" type="slidenum">
              <a:rPr lang="en-US" smtClean="0"/>
              <a:pPr defTabSz="937713"/>
              <a:t>41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8693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42</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20697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83721" y="8269952"/>
            <a:ext cx="712845" cy="248705"/>
          </a:xfrm>
          <a:noFill/>
        </p:spPr>
        <p:txBody>
          <a:bodyPr/>
          <a:lstStyle/>
          <a:p>
            <a:pPr defTabSz="937713"/>
            <a:fld id="{5A2A7BB4-00DB-4919-A7C7-558F09B8FCA9}" type="slidenum">
              <a:rPr lang="en-US" smtClean="0"/>
              <a:pPr defTabSz="937713"/>
              <a:t>43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3604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7069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7394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45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02188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EFD09F3-F306-4B72-A960-E10E36A45EAA}" type="slidenum">
              <a:rPr lang="en-US" altLang="en-US" sz="1000"/>
              <a:pPr algn="ctr" eaLnBrk="1" hangingPunct="1">
                <a:lnSpc>
                  <a:spcPct val="100000"/>
                </a:lnSpc>
                <a:spcBef>
                  <a:spcPct val="0"/>
                </a:spcBef>
                <a:buClrTx/>
                <a:buSzTx/>
                <a:buFontTx/>
                <a:buNone/>
              </a:pPr>
              <a:t>46</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81983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47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059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48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5830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0B1F1AC7-7D87-4437-897C-2B73E8082F03}" type="slidenum">
              <a:rPr lang="en-US" smtClean="0"/>
              <a:pPr/>
              <a:t>49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6031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4CFCA2-4792-487F-861D-CA1695EE1D86}" type="slidenum">
              <a:rPr lang="en-US" smtClean="0"/>
              <a:pPr/>
              <a:t>50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78805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4CFCA2-4792-487F-861D-CA1695EE1D86}" type="slidenum">
              <a:rPr lang="en-US" smtClean="0"/>
              <a:pPr/>
              <a:t>51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797621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52</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64501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0B1F1AC7-7D87-4437-897C-2B73E8082F03}" type="slidenum">
              <a:rPr lang="en-US" smtClean="0"/>
              <a:pPr/>
              <a:t>53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401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1675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84366" y="8269964"/>
            <a:ext cx="711554" cy="248695"/>
          </a:xfrm>
          <a:prstGeom prst="rect">
            <a:avLst/>
          </a:prstGeom>
          <a:noFill/>
          <a:ln w="9525">
            <a:noFill/>
            <a:miter lim="800000"/>
            <a:headEnd/>
            <a:tailEnd/>
          </a:ln>
        </p:spPr>
        <p:txBody>
          <a:bodyPr lIns="46327" tIns="46945" rIns="46327" bIns="46945" anchor="b">
            <a:spAutoFit/>
          </a:bodyPr>
          <a:lstStyle/>
          <a:p>
            <a:pPr algn="ctr" defTabSz="937796"/>
            <a:fld id="{5C1989CA-1A92-4DB6-A85A-D489C0504DE6}" type="slidenum">
              <a:rPr lang="en-US" sz="1000"/>
              <a:pPr algn="ctr" defTabSz="937796"/>
              <a:t>55</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0117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0B1F1AC7-7D87-4437-897C-2B73E8082F03}" type="slidenum">
              <a:rPr lang="en-US" smtClean="0"/>
              <a:pPr/>
              <a:t>56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3696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57</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509471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58</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02456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59</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5996456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B8EF8AF-3DDD-4B1A-96C2-66AAE3FF3B48}" type="slidenum">
              <a:rPr lang="en-US" sz="1000"/>
              <a:pPr algn="ctr" eaLnBrk="1" hangingPunct="1"/>
              <a:t>61</a:t>
            </a:fld>
            <a:endParaRPr lang="en-US" sz="1000"/>
          </a:p>
        </p:txBody>
      </p:sp>
      <p:sp>
        <p:nvSpPr>
          <p:cNvPr id="10854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endParaRPr lang="en-US" sz="2400" dirty="0" smtClean="0"/>
          </a:p>
        </p:txBody>
      </p:sp>
    </p:spTree>
    <p:extLst>
      <p:ext uri="{BB962C8B-B14F-4D97-AF65-F5344CB8AC3E}">
        <p14:creationId xmlns:p14="http://schemas.microsoft.com/office/powerpoint/2010/main" val="3427976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B8EF8AF-3DDD-4B1A-96C2-66AAE3FF3B48}" type="slidenum">
              <a:rPr lang="en-US" sz="1000"/>
              <a:pPr algn="ctr" eaLnBrk="1" hangingPunct="1"/>
              <a:t>62</a:t>
            </a:fld>
            <a:endParaRPr lang="en-US" sz="1000"/>
          </a:p>
        </p:txBody>
      </p:sp>
      <p:sp>
        <p:nvSpPr>
          <p:cNvPr id="10854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endParaRPr lang="en-US" sz="2400" dirty="0" smtClean="0"/>
          </a:p>
        </p:txBody>
      </p:sp>
    </p:spTree>
    <p:extLst>
      <p:ext uri="{BB962C8B-B14F-4D97-AF65-F5344CB8AC3E}">
        <p14:creationId xmlns:p14="http://schemas.microsoft.com/office/powerpoint/2010/main" val="1673234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53727" y="9047042"/>
            <a:ext cx="706130"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63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75904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43783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78F3FD33-A462-41AB-B8A6-0F318841DC05}" type="slidenum">
              <a:rPr lang="en-US" smtClean="0"/>
              <a:pPr>
                <a:defRPr/>
              </a:pPr>
              <a:t>68</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22684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69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276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006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10345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858000" y="6610350"/>
            <a:ext cx="2133600" cy="476250"/>
          </a:xfrm>
        </p:spPr>
        <p:txBody>
          <a:bodyPr/>
          <a:lstStyle>
            <a:lvl1pPr>
              <a:defRPr/>
            </a:lvl1pPr>
          </a:lstStyle>
          <a:p>
            <a:pPr>
              <a:defRPr/>
            </a:pPr>
            <a:r>
              <a:rPr lang="en-US"/>
              <a:t>Slide </a:t>
            </a:r>
            <a:fld id="{A44A7AD8-04D6-4AF1-B9FB-F54AC85A0736}" type="slidenum">
              <a:rPr lang="en-US"/>
              <a:pPr>
                <a:defRPr/>
              </a:pPr>
              <a:t>‹#›</a:t>
            </a:fld>
            <a:endParaRPr lang="en-US"/>
          </a:p>
        </p:txBody>
      </p:sp>
    </p:spTree>
    <p:extLst>
      <p:ext uri="{BB962C8B-B14F-4D97-AF65-F5344CB8AC3E}">
        <p14:creationId xmlns:p14="http://schemas.microsoft.com/office/powerpoint/2010/main" val="393789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hyperlink" Target="http://stateofthecoast.noaa.gov/features/coastal-population-report.pdf" TargetMode="Externa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hyperlink" Target="http://stateofthecoast.noaa.gov/features/coastal-population-report.pdf" TargetMode="Externa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hyperlink" Target="http://stateofthecoast.noaa.gov/features/coastal-population-report.pdf" TargetMode="Externa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hyperlink" Target="https://www.fema.gov/statistics-calendar-year/loss-dollars-paid-calendar-year" TargetMode="Externa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bsa.nfipstat.fema.gov/reports/1011.htm#NC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quickfacts.census.gov/qfd/states/37/37019.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7.emf"/><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9.e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image" Target="../media/image28.emf"/><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0.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23.bin"/><Relationship Id="rId5" Type="http://schemas.openxmlformats.org/officeDocument/2006/relationships/image" Target="../media/image31.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4.emf"/><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33.e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5.e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6.emf"/><Relationship Id="rId4"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hyperlink" Target="http://www.fema.gov/statistics-calendar-year/number-losses-paid-calendar-year" TargetMode="External"/><Relationship Id="rId5" Type="http://schemas.openxmlformats.org/officeDocument/2006/relationships/image" Target="../media/image37.emf"/><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8.emf"/><Relationship Id="rId4"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hyperlink" Target="https://www.fema.gov/media-library/assets/documents/21075" TargetMode="External"/><Relationship Id="rId5" Type="http://schemas.openxmlformats.org/officeDocument/2006/relationships/image" Target="../media/image39.emf"/><Relationship Id="rId4"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hyperlink" Target="https://www.fema.gov/media-library/assets/documents/21075" TargetMode="External"/><Relationship Id="rId5" Type="http://schemas.openxmlformats.org/officeDocument/2006/relationships/image" Target="../media/image40.emf"/><Relationship Id="rId4" Type="http://schemas.openxmlformats.org/officeDocument/2006/relationships/oleObject" Target="../embeddings/oleObject3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41.emf"/><Relationship Id="rId4" Type="http://schemas.openxmlformats.org/officeDocument/2006/relationships/oleObject" Target="../embeddings/oleObject3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42.emf"/><Relationship Id="rId4" Type="http://schemas.openxmlformats.org/officeDocument/2006/relationships/oleObject" Target="../embeddings/oleObject3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45.emf"/><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6.emf"/><Relationship Id="rId4" Type="http://schemas.openxmlformats.org/officeDocument/2006/relationships/oleObject" Target="../embeddings/oleObject35.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3.vml"/><Relationship Id="rId6" Type="http://schemas.openxmlformats.org/officeDocument/2006/relationships/image" Target="../media/image47.emf"/><Relationship Id="rId5" Type="http://schemas.openxmlformats.org/officeDocument/2006/relationships/oleObject" Target="../embeddings/oleObject36.bin"/><Relationship Id="rId4"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9.png"/><Relationship Id="rId4" Type="http://schemas.openxmlformats.org/officeDocument/2006/relationships/oleObject" Target="../embeddings/Microsoft_Excel_97-2003_Worksheet1.xls"/></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50.png"/><Relationship Id="rId4" Type="http://schemas.openxmlformats.org/officeDocument/2006/relationships/oleObject" Target="../embeddings/Microsoft_Excel_97-2003_Worksheet2.xls"/></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623445"/>
            <a:ext cx="9104313" cy="1818959"/>
          </a:xfrm>
          <a:ln/>
        </p:spPr>
        <p:txBody>
          <a:bodyPr/>
          <a:lstStyle/>
          <a:p>
            <a:r>
              <a:rPr lang="en-US" sz="4400" dirty="0" smtClean="0"/>
              <a:t>Economic Perspectives on Coastal Property Insurance:</a:t>
            </a:r>
            <a:br>
              <a:rPr lang="en-US" sz="4400" dirty="0" smtClean="0"/>
            </a:br>
            <a:r>
              <a:rPr lang="en-US" sz="4400" dirty="0" smtClean="0"/>
              <a:t>Focus on North Carolina</a:t>
            </a:r>
            <a:endParaRPr lang="en-US" sz="4400" i="1" dirty="0">
              <a:solidFill>
                <a:srgbClr val="00B0F0"/>
              </a:solidFill>
            </a:endParaRPr>
          </a:p>
        </p:txBody>
      </p:sp>
      <p:sp>
        <p:nvSpPr>
          <p:cNvPr id="94211" name="Rectangle 3"/>
          <p:cNvSpPr>
            <a:spLocks noGrp="1" noChangeArrowheads="1"/>
          </p:cNvSpPr>
          <p:nvPr>
            <p:ph type="subTitle" idx="1"/>
          </p:nvPr>
        </p:nvSpPr>
        <p:spPr>
          <a:xfrm>
            <a:off x="191729" y="4600741"/>
            <a:ext cx="8952271" cy="1126462"/>
          </a:xfrm>
        </p:spPr>
        <p:txBody>
          <a:bodyPr/>
          <a:lstStyle/>
          <a:p>
            <a:pPr>
              <a:lnSpc>
                <a:spcPct val="80000"/>
              </a:lnSpc>
            </a:pPr>
            <a:r>
              <a:rPr lang="en-US" sz="2800" dirty="0" smtClean="0"/>
              <a:t>2015 Coastal Risk Retreat</a:t>
            </a:r>
            <a:r>
              <a:rPr lang="en-US" sz="2800" smtClean="0"/>
              <a:t/>
            </a:r>
            <a:br>
              <a:rPr lang="en-US" sz="2800" smtClean="0"/>
            </a:br>
            <a:r>
              <a:rPr lang="en-US" sz="2800" smtClean="0"/>
              <a:t>Greenville, NC</a:t>
            </a:r>
            <a:r>
              <a:rPr lang="en-US" sz="2800" dirty="0" smtClean="0"/>
              <a:t/>
            </a:r>
            <a:br>
              <a:rPr lang="en-US" sz="2800" dirty="0" smtClean="0"/>
            </a:br>
            <a:r>
              <a:rPr lang="en-US" sz="2800" smtClean="0"/>
              <a:t>April 14, </a:t>
            </a:r>
            <a:r>
              <a:rPr lang="en-US" sz="2800" dirty="0" smtClean="0"/>
              <a:t>2015</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Steven N. Weisbart, </a:t>
            </a:r>
            <a:r>
              <a:rPr lang="en-US" b="1" dirty="0">
                <a:solidFill>
                  <a:schemeClr val="bg2"/>
                </a:solidFill>
              </a:rPr>
              <a:t>Ph.D., </a:t>
            </a:r>
            <a:r>
              <a:rPr lang="en-US" b="1" dirty="0" smtClean="0">
                <a:solidFill>
                  <a:schemeClr val="bg2"/>
                </a:solidFill>
              </a:rPr>
              <a:t>CLU</a:t>
            </a:r>
            <a:r>
              <a:rPr lang="en-US" b="1" dirty="0">
                <a:solidFill>
                  <a:schemeClr val="bg2"/>
                </a:solidFill>
              </a:rPr>
              <a:t>, </a:t>
            </a:r>
            <a:r>
              <a:rPr lang="en-US" b="1" dirty="0" smtClean="0">
                <a:solidFill>
                  <a:schemeClr val="bg2"/>
                </a:solidFill>
              </a:rPr>
              <a:t>Senior Vice President </a:t>
            </a:r>
            <a:r>
              <a:rPr lang="en-US" b="1" dirty="0">
                <a:solidFill>
                  <a:schemeClr val="bg2"/>
                </a:solidFill>
              </a:rPr>
              <a:t>&amp; </a:t>
            </a:r>
            <a:r>
              <a:rPr lang="en-US" b="1" dirty="0" smtClean="0">
                <a:solidFill>
                  <a:schemeClr val="bg2"/>
                </a:solidFill>
              </a:rPr>
              <a:t>Chief Economist</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a:t>
            </a:r>
            <a:r>
              <a:rPr lang="en-US" b="1">
                <a:solidFill>
                  <a:schemeClr val="bg1"/>
                </a:solidFill>
                <a:sym typeface="Symbol" pitchFamily="18" charset="2"/>
              </a:rPr>
              <a:t>: </a:t>
            </a:r>
            <a:r>
              <a:rPr lang="en-US" b="1" smtClean="0">
                <a:solidFill>
                  <a:schemeClr val="bg1"/>
                </a:solidFill>
                <a:sym typeface="Symbol" pitchFamily="18" charset="2"/>
              </a:rPr>
              <a:t>212.346.5540 </a:t>
            </a:r>
            <a:r>
              <a:rPr lang="en-US" b="1" dirty="0">
                <a:solidFill>
                  <a:schemeClr val="bg1"/>
                </a:solidFill>
                <a:sym typeface="Symbol" pitchFamily="18" charset="2"/>
              </a:rPr>
              <a:t> Cell</a:t>
            </a:r>
            <a:r>
              <a:rPr lang="en-US" b="1">
                <a:solidFill>
                  <a:schemeClr val="bg1"/>
                </a:solidFill>
                <a:sym typeface="Symbol" pitchFamily="18" charset="2"/>
              </a:rPr>
              <a:t>: </a:t>
            </a:r>
            <a:r>
              <a:rPr lang="en-US" b="1" smtClean="0">
                <a:solidFill>
                  <a:schemeClr val="bg1"/>
                </a:solidFill>
                <a:sym typeface="Symbol" pitchFamily="18" charset="2"/>
              </a:rPr>
              <a:t>917.494.5945 </a:t>
            </a:r>
            <a:r>
              <a:rPr lang="en-US" b="1">
                <a:solidFill>
                  <a:schemeClr val="bg1"/>
                </a:solidFill>
                <a:sym typeface="Symbol" pitchFamily="18" charset="2"/>
              </a:rPr>
              <a:t> </a:t>
            </a:r>
            <a:r>
              <a:rPr lang="en-US" b="1" smtClean="0">
                <a:solidFill>
                  <a:schemeClr val="bg1"/>
                </a:solidFill>
                <a:sym typeface="Symbol" pitchFamily="18" charset="2"/>
              </a:rPr>
              <a:t>stevenw@iii.org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a:t>
            </a:fld>
            <a:endParaRPr lang="en-US" smtClean="0"/>
          </a:p>
        </p:txBody>
      </p:sp>
      <p:sp>
        <p:nvSpPr>
          <p:cNvPr id="115718" name="Rectangle 10"/>
          <p:cNvSpPr>
            <a:spLocks noGrp="1" noChangeArrowheads="1"/>
          </p:cNvSpPr>
          <p:nvPr>
            <p:ph type="title"/>
          </p:nvPr>
        </p:nvSpPr>
        <p:spPr>
          <a:xfrm>
            <a:off x="298451" y="90488"/>
            <a:ext cx="7016750" cy="860425"/>
          </a:xfrm>
        </p:spPr>
        <p:txBody>
          <a:bodyPr/>
          <a:lstStyle/>
          <a:p>
            <a:r>
              <a:rPr lang="en-US" dirty="0" smtClean="0"/>
              <a:t>Total Potential Home Value Exposure</a:t>
            </a:r>
            <a:br>
              <a:rPr lang="en-US" dirty="0" smtClean="0"/>
            </a:br>
            <a:r>
              <a:rPr lang="en-US" dirty="0" smtClean="0"/>
              <a:t>to Storm Surge Risk in 2014*</a:t>
            </a:r>
          </a:p>
        </p:txBody>
      </p:sp>
      <p:sp>
        <p:nvSpPr>
          <p:cNvPr id="115719" name="Rectangle 3"/>
          <p:cNvSpPr>
            <a:spLocks noChangeArrowheads="1"/>
          </p:cNvSpPr>
          <p:nvPr/>
        </p:nvSpPr>
        <p:spPr bwMode="black">
          <a:xfrm>
            <a:off x="652398" y="5512194"/>
            <a:ext cx="153029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1" y="6245525"/>
            <a:ext cx="8504903"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assuming total loss of the home.</a:t>
            </a:r>
            <a:br>
              <a:rPr lang="en-US" sz="1100" dirty="0" smtClean="0"/>
            </a:br>
            <a:r>
              <a:rPr lang="en-US" sz="1100" dirty="0" smtClean="0"/>
              <a:t>Source</a:t>
            </a:r>
            <a:r>
              <a:rPr lang="en-US" sz="1100" dirty="0"/>
              <a:t>: </a:t>
            </a:r>
            <a:r>
              <a:rPr lang="en-US" sz="1100" i="1" dirty="0" smtClean="0"/>
              <a:t>Storm Surge Report 2014</a:t>
            </a:r>
            <a:r>
              <a:rPr lang="en-US" sz="1100" dirty="0" smtClean="0"/>
              <a:t>, Table 2, </a:t>
            </a:r>
            <a:r>
              <a:rPr lang="en-US" sz="1100" dirty="0" err="1" smtClean="0"/>
              <a:t>CoreLogic</a:t>
            </a:r>
            <a:r>
              <a:rPr lang="en-US" sz="1100" dirty="0" smtClean="0"/>
              <a:t>, published July 2014.</a:t>
            </a:r>
            <a:endParaRPr lang="en-US" sz="1100" dirty="0"/>
          </a:p>
        </p:txBody>
      </p:sp>
      <p:graphicFrame>
        <p:nvGraphicFramePr>
          <p:cNvPr id="115714" name="Object 5"/>
          <p:cNvGraphicFramePr>
            <a:graphicFrameLocks noChangeAspect="1"/>
          </p:cNvGraphicFramePr>
          <p:nvPr>
            <p:extLst>
              <p:ext uri="{D42A27DB-BD31-4B8C-83A1-F6EECF244321}">
                <p14:modId xmlns:p14="http://schemas.microsoft.com/office/powerpoint/2010/main" val="2130735987"/>
              </p:ext>
            </p:extLst>
          </p:nvPr>
        </p:nvGraphicFramePr>
        <p:xfrm>
          <a:off x="287290" y="1038612"/>
          <a:ext cx="8447087" cy="4789487"/>
        </p:xfrm>
        <a:graphic>
          <a:graphicData uri="http://schemas.openxmlformats.org/presentationml/2006/ole">
            <mc:AlternateContent xmlns:mc="http://schemas.openxmlformats.org/markup-compatibility/2006">
              <mc:Choice xmlns:v="urn:schemas-microsoft-com:vml" Requires="v">
                <p:oleObj spid="_x0000_s28143721" name="Chart" r:id="rId4" imgW="8544035" imgH="4857840" progId="MSGraph.Chart.8">
                  <p:embed followColorScheme="full"/>
                </p:oleObj>
              </mc:Choice>
              <mc:Fallback>
                <p:oleObj name="Chart" r:id="rId4" imgW="8544035" imgH="4857840" progId="MSGraph.Chart.8">
                  <p:embed followColorScheme="full"/>
                  <p:pic>
                    <p:nvPicPr>
                      <p:cNvPr id="0" name=""/>
                      <p:cNvPicPr>
                        <a:picLocks noChangeAspect="1" noChangeArrowheads="1"/>
                      </p:cNvPicPr>
                      <p:nvPr/>
                    </p:nvPicPr>
                    <p:blipFill>
                      <a:blip r:embed="rId5"/>
                      <a:srcRect/>
                      <a:stretch>
                        <a:fillRect/>
                      </a:stretch>
                    </p:blipFill>
                    <p:spPr bwMode="gray">
                      <a:xfrm>
                        <a:off x="287290" y="1038612"/>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185652" y="3620121"/>
            <a:ext cx="5659583" cy="1730477"/>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b="1" dirty="0" err="1" smtClean="0">
                <a:solidFill>
                  <a:srgbClr val="FFFFFF"/>
                </a:solidFill>
              </a:rPr>
              <a:t>CoreLogic</a:t>
            </a:r>
            <a:r>
              <a:rPr lang="en-US" b="1" dirty="0" smtClean="0">
                <a:solidFill>
                  <a:srgbClr val="FFFFFF"/>
                </a:solidFill>
              </a:rPr>
              <a:t> estimated the reconstruction value </a:t>
            </a:r>
            <a:r>
              <a:rPr lang="en-US" b="1" dirty="0">
                <a:solidFill>
                  <a:srgbClr val="FFFFFF"/>
                </a:solidFill>
              </a:rPr>
              <a:t>of h</a:t>
            </a:r>
            <a:r>
              <a:rPr lang="en-US" b="1" dirty="0" smtClean="0">
                <a:solidFill>
                  <a:srgbClr val="FFFFFF"/>
                </a:solidFill>
              </a:rPr>
              <a:t>omes </a:t>
            </a:r>
            <a:r>
              <a:rPr lang="en-US" b="1" dirty="0">
                <a:solidFill>
                  <a:srgbClr val="FFFFFF"/>
                </a:solidFill>
              </a:rPr>
              <a:t>e</a:t>
            </a:r>
            <a:r>
              <a:rPr lang="en-US" b="1" dirty="0" smtClean="0">
                <a:solidFill>
                  <a:srgbClr val="FFFFFF"/>
                </a:solidFill>
              </a:rPr>
              <a:t>xposed to Storm Surge along the Atlantic and Gulf Coasts as $1.496 </a:t>
            </a:r>
            <a:r>
              <a:rPr lang="en-US" b="1" dirty="0">
                <a:solidFill>
                  <a:srgbClr val="FFFFFF"/>
                </a:solidFill>
              </a:rPr>
              <a:t>t</a:t>
            </a:r>
            <a:r>
              <a:rPr lang="en-US" b="1" dirty="0" smtClean="0">
                <a:solidFill>
                  <a:srgbClr val="FFFFFF"/>
                </a:solidFill>
              </a:rPr>
              <a:t>rillion in 2014 (assuming total losses).  Only a fraction of this is insured for flood, hence the huge demand for federal aid following major coastal flooding events.</a:t>
            </a:r>
            <a:endParaRPr lang="en-US" b="1" dirty="0">
              <a:solidFill>
                <a:srgbClr val="FFFFFF"/>
              </a:solidFill>
            </a:endParaRPr>
          </a:p>
        </p:txBody>
      </p:sp>
      <p:sp>
        <p:nvSpPr>
          <p:cNvPr id="10" name="AutoShape 6"/>
          <p:cNvSpPr>
            <a:spLocks noChangeArrowheads="1"/>
          </p:cNvSpPr>
          <p:nvPr/>
        </p:nvSpPr>
        <p:spPr bwMode="blackWhite">
          <a:xfrm>
            <a:off x="5504506" y="1984218"/>
            <a:ext cx="3340729" cy="1365564"/>
          </a:xfrm>
          <a:prstGeom prst="wedgeRectCallout">
            <a:avLst>
              <a:gd name="adj1" fmla="val -68799"/>
              <a:gd name="adj2" fmla="val -71107"/>
            </a:avLst>
          </a:prstGeom>
          <a:solidFill>
            <a:schemeClr val="accent1"/>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Florida’s “extreme” exposure is greater than any other state’s “extreme,” “very high,” and “high” exposure combined</a:t>
            </a:r>
            <a:endParaRPr lang="en-US" b="1" dirty="0">
              <a:solidFill>
                <a:schemeClr val="bg1"/>
              </a:solidFill>
            </a:endParaRPr>
          </a:p>
        </p:txBody>
      </p:sp>
    </p:spTree>
    <p:extLst>
      <p:ext uri="{BB962C8B-B14F-4D97-AF65-F5344CB8AC3E}">
        <p14:creationId xmlns:p14="http://schemas.microsoft.com/office/powerpoint/2010/main" val="17211335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1"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a:t>
            </a:fld>
            <a:endParaRPr lang="en-US" smtClean="0"/>
          </a:p>
        </p:txBody>
      </p:sp>
      <p:sp>
        <p:nvSpPr>
          <p:cNvPr id="115718" name="Rectangle 10"/>
          <p:cNvSpPr>
            <a:spLocks noGrp="1" noChangeArrowheads="1"/>
          </p:cNvSpPr>
          <p:nvPr>
            <p:ph type="title"/>
          </p:nvPr>
        </p:nvSpPr>
        <p:spPr>
          <a:xfrm>
            <a:off x="298451" y="90488"/>
            <a:ext cx="7016750" cy="860425"/>
          </a:xfrm>
        </p:spPr>
        <p:txBody>
          <a:bodyPr/>
          <a:lstStyle/>
          <a:p>
            <a:r>
              <a:rPr lang="en-US" dirty="0" smtClean="0"/>
              <a:t>Total Potential Home Value Exposure</a:t>
            </a:r>
            <a:br>
              <a:rPr lang="en-US" dirty="0" smtClean="0"/>
            </a:br>
            <a:r>
              <a:rPr lang="en-US" dirty="0" smtClean="0"/>
              <a:t>to Storm Surge Risk in 2014*</a:t>
            </a:r>
          </a:p>
        </p:txBody>
      </p:sp>
      <p:sp>
        <p:nvSpPr>
          <p:cNvPr id="115719" name="Rectangle 3"/>
          <p:cNvSpPr>
            <a:spLocks noChangeArrowheads="1"/>
          </p:cNvSpPr>
          <p:nvPr/>
        </p:nvSpPr>
        <p:spPr bwMode="black">
          <a:xfrm>
            <a:off x="229625" y="4909695"/>
            <a:ext cx="153029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1" y="6245525"/>
            <a:ext cx="8504903"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assuming total loss of the home.</a:t>
            </a:r>
            <a:br>
              <a:rPr lang="en-US" sz="1100" dirty="0" smtClean="0"/>
            </a:br>
            <a:r>
              <a:rPr lang="en-US" sz="1100" dirty="0" smtClean="0"/>
              <a:t>Source</a:t>
            </a:r>
            <a:r>
              <a:rPr lang="en-US" sz="1100" dirty="0"/>
              <a:t>: </a:t>
            </a:r>
            <a:r>
              <a:rPr lang="en-US" sz="1100" i="1" dirty="0" smtClean="0"/>
              <a:t>Storm Surge Report 2014</a:t>
            </a:r>
            <a:r>
              <a:rPr lang="en-US" sz="1100" dirty="0" smtClean="0"/>
              <a:t>, Table 2, </a:t>
            </a:r>
            <a:r>
              <a:rPr lang="en-US" sz="1100" dirty="0" err="1" smtClean="0"/>
              <a:t>CoreLogic</a:t>
            </a:r>
            <a:r>
              <a:rPr lang="en-US" sz="1100" dirty="0" smtClean="0"/>
              <a:t>, published July 2014.</a:t>
            </a:r>
            <a:endParaRPr lang="en-US" sz="1100" dirty="0"/>
          </a:p>
        </p:txBody>
      </p:sp>
      <p:graphicFrame>
        <p:nvGraphicFramePr>
          <p:cNvPr id="115714" name="Object 5"/>
          <p:cNvGraphicFramePr>
            <a:graphicFrameLocks noChangeAspect="1"/>
          </p:cNvGraphicFramePr>
          <p:nvPr>
            <p:extLst>
              <p:ext uri="{D42A27DB-BD31-4B8C-83A1-F6EECF244321}">
                <p14:modId xmlns:p14="http://schemas.microsoft.com/office/powerpoint/2010/main" val="261952189"/>
              </p:ext>
            </p:extLst>
          </p:nvPr>
        </p:nvGraphicFramePr>
        <p:xfrm>
          <a:off x="125583" y="1089026"/>
          <a:ext cx="8748990" cy="4060203"/>
        </p:xfrm>
        <a:graphic>
          <a:graphicData uri="http://schemas.openxmlformats.org/presentationml/2006/ole">
            <mc:AlternateContent xmlns:mc="http://schemas.openxmlformats.org/markup-compatibility/2006">
              <mc:Choice xmlns:v="urn:schemas-microsoft-com:vml" Requires="v">
                <p:oleObj spid="_x0000_s28164149" name="Chart" r:id="rId4" imgW="8544001" imgH="4857827" progId="MSGraph.Chart.8">
                  <p:embed followColorScheme="full"/>
                </p:oleObj>
              </mc:Choice>
              <mc:Fallback>
                <p:oleObj name="Chart" r:id="rId4" imgW="8544001" imgH="4857827" progId="MSGraph.Chart.8">
                  <p:embed followColorScheme="full"/>
                  <p:pic>
                    <p:nvPicPr>
                      <p:cNvPr id="0" name=""/>
                      <p:cNvPicPr>
                        <a:picLocks noChangeAspect="1" noChangeArrowheads="1"/>
                      </p:cNvPicPr>
                      <p:nvPr/>
                    </p:nvPicPr>
                    <p:blipFill>
                      <a:blip r:embed="rId5"/>
                      <a:srcRect/>
                      <a:stretch>
                        <a:fillRect/>
                      </a:stretch>
                    </p:blipFill>
                    <p:spPr bwMode="gray">
                      <a:xfrm>
                        <a:off x="125583" y="1089026"/>
                        <a:ext cx="8748990" cy="4060203"/>
                      </a:xfrm>
                      <a:prstGeom prst="rect">
                        <a:avLst/>
                      </a:prstGeom>
                      <a:noFill/>
                      <a:extLst/>
                    </p:spPr>
                  </p:pic>
                </p:oleObj>
              </mc:Fallback>
            </mc:AlternateContent>
          </a:graphicData>
        </a:graphic>
      </p:graphicFrame>
      <p:sp>
        <p:nvSpPr>
          <p:cNvPr id="2073608" name="Text Box 5"/>
          <p:cNvSpPr txBox="1">
            <a:spLocks noChangeArrowheads="1"/>
          </p:cNvSpPr>
          <p:nvPr/>
        </p:nvSpPr>
        <p:spPr bwMode="blackWhite">
          <a:xfrm>
            <a:off x="298450" y="5354661"/>
            <a:ext cx="8625442" cy="89086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b="1" dirty="0" err="1" smtClean="0">
                <a:solidFill>
                  <a:srgbClr val="FFFFFF"/>
                </a:solidFill>
              </a:rPr>
              <a:t>CoreLogic</a:t>
            </a:r>
            <a:r>
              <a:rPr lang="en-US" b="1" dirty="0" smtClean="0">
                <a:solidFill>
                  <a:srgbClr val="FFFFFF"/>
                </a:solidFill>
              </a:rPr>
              <a:t> estimated the reconstruction value </a:t>
            </a:r>
            <a:r>
              <a:rPr lang="en-US" b="1" dirty="0">
                <a:solidFill>
                  <a:srgbClr val="FFFFFF"/>
                </a:solidFill>
              </a:rPr>
              <a:t>of h</a:t>
            </a:r>
            <a:r>
              <a:rPr lang="en-US" b="1" dirty="0" smtClean="0">
                <a:solidFill>
                  <a:srgbClr val="FFFFFF"/>
                </a:solidFill>
              </a:rPr>
              <a:t>omes </a:t>
            </a:r>
            <a:r>
              <a:rPr lang="en-US" b="1" dirty="0">
                <a:solidFill>
                  <a:srgbClr val="FFFFFF"/>
                </a:solidFill>
              </a:rPr>
              <a:t>e</a:t>
            </a:r>
            <a:r>
              <a:rPr lang="en-US" b="1" dirty="0" smtClean="0">
                <a:solidFill>
                  <a:srgbClr val="FFFFFF"/>
                </a:solidFill>
              </a:rPr>
              <a:t>xposed to Storm Surge (assuming total losses).  Only a fraction is insured for flood, hence the huge demand for federal aid following major coastal flooding events.</a:t>
            </a:r>
            <a:endParaRPr lang="en-US" b="1" dirty="0">
              <a:solidFill>
                <a:srgbClr val="FFFFFF"/>
              </a:solidFill>
            </a:endParaRPr>
          </a:p>
        </p:txBody>
      </p:sp>
    </p:spTree>
    <p:extLst>
      <p:ext uri="{BB962C8B-B14F-4D97-AF65-F5344CB8AC3E}">
        <p14:creationId xmlns:p14="http://schemas.microsoft.com/office/powerpoint/2010/main" val="38706495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12</a:t>
            </a:fld>
            <a:endParaRPr lang="en-US" smtClean="0"/>
          </a:p>
        </p:txBody>
      </p:sp>
      <p:sp>
        <p:nvSpPr>
          <p:cNvPr id="115718" name="Rectangle 10"/>
          <p:cNvSpPr>
            <a:spLocks noGrp="1" noChangeArrowheads="1"/>
          </p:cNvSpPr>
          <p:nvPr>
            <p:ph type="title"/>
          </p:nvPr>
        </p:nvSpPr>
        <p:spPr>
          <a:xfrm>
            <a:off x="298451" y="90488"/>
            <a:ext cx="7016750" cy="860425"/>
          </a:xfrm>
        </p:spPr>
        <p:txBody>
          <a:bodyPr/>
          <a:lstStyle/>
          <a:p>
            <a:r>
              <a:rPr lang="en-US" dirty="0" smtClean="0"/>
              <a:t>Total Potential Home Value Exposure</a:t>
            </a:r>
            <a:br>
              <a:rPr lang="en-US" dirty="0" smtClean="0"/>
            </a:br>
            <a:r>
              <a:rPr lang="en-US" dirty="0" smtClean="0"/>
              <a:t>to Storm Surge Risk in 2014*</a:t>
            </a:r>
          </a:p>
        </p:txBody>
      </p:sp>
      <p:sp>
        <p:nvSpPr>
          <p:cNvPr id="115719" name="Rectangle 3"/>
          <p:cNvSpPr>
            <a:spLocks noChangeArrowheads="1"/>
          </p:cNvSpPr>
          <p:nvPr/>
        </p:nvSpPr>
        <p:spPr bwMode="black">
          <a:xfrm>
            <a:off x="229625" y="4909695"/>
            <a:ext cx="153029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1" y="6245525"/>
            <a:ext cx="8504903"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assuming total loss of the home.</a:t>
            </a:r>
            <a:br>
              <a:rPr lang="en-US" sz="1100" dirty="0" smtClean="0"/>
            </a:br>
            <a:r>
              <a:rPr lang="en-US" sz="1100" dirty="0" smtClean="0"/>
              <a:t>Source</a:t>
            </a:r>
            <a:r>
              <a:rPr lang="en-US" sz="1100" dirty="0"/>
              <a:t>: </a:t>
            </a:r>
            <a:r>
              <a:rPr lang="en-US" sz="1100" i="1" dirty="0" smtClean="0"/>
              <a:t>Storm Surge Report 2014</a:t>
            </a:r>
            <a:r>
              <a:rPr lang="en-US" sz="1100" dirty="0" smtClean="0"/>
              <a:t>, Table 2, </a:t>
            </a:r>
            <a:r>
              <a:rPr lang="en-US" sz="1100" dirty="0" err="1" smtClean="0"/>
              <a:t>CoreLogic</a:t>
            </a:r>
            <a:r>
              <a:rPr lang="en-US" sz="1100" dirty="0" smtClean="0"/>
              <a:t>, published July 2014.</a:t>
            </a:r>
            <a:endParaRPr lang="en-US" sz="1100" dirty="0"/>
          </a:p>
        </p:txBody>
      </p:sp>
      <p:graphicFrame>
        <p:nvGraphicFramePr>
          <p:cNvPr id="115714" name="Object 5"/>
          <p:cNvGraphicFramePr>
            <a:graphicFrameLocks noChangeAspect="1"/>
          </p:cNvGraphicFramePr>
          <p:nvPr>
            <p:extLst>
              <p:ext uri="{D42A27DB-BD31-4B8C-83A1-F6EECF244321}">
                <p14:modId xmlns:p14="http://schemas.microsoft.com/office/powerpoint/2010/main" val="1180799407"/>
              </p:ext>
            </p:extLst>
          </p:nvPr>
        </p:nvGraphicFramePr>
        <p:xfrm>
          <a:off x="125583" y="1089026"/>
          <a:ext cx="8748990" cy="4060203"/>
        </p:xfrm>
        <a:graphic>
          <a:graphicData uri="http://schemas.openxmlformats.org/presentationml/2006/ole">
            <mc:AlternateContent xmlns:mc="http://schemas.openxmlformats.org/markup-compatibility/2006">
              <mc:Choice xmlns:v="urn:schemas-microsoft-com:vml" Requires="v">
                <p:oleObj spid="_x0000_s28183573" name="Chart" r:id="rId4" imgW="8544001" imgH="4857827" progId="MSGraph.Chart.8">
                  <p:embed followColorScheme="full"/>
                </p:oleObj>
              </mc:Choice>
              <mc:Fallback>
                <p:oleObj name="Chart" r:id="rId4" imgW="8544001" imgH="4857827" progId="MSGraph.Chart.8">
                  <p:embed followColorScheme="full"/>
                  <p:pic>
                    <p:nvPicPr>
                      <p:cNvPr id="0" name=""/>
                      <p:cNvPicPr>
                        <a:picLocks noChangeAspect="1" noChangeArrowheads="1"/>
                      </p:cNvPicPr>
                      <p:nvPr/>
                    </p:nvPicPr>
                    <p:blipFill>
                      <a:blip r:embed="rId5"/>
                      <a:srcRect/>
                      <a:stretch>
                        <a:fillRect/>
                      </a:stretch>
                    </p:blipFill>
                    <p:spPr bwMode="gray">
                      <a:xfrm>
                        <a:off x="125583" y="1089026"/>
                        <a:ext cx="8748990" cy="4060203"/>
                      </a:xfrm>
                      <a:prstGeom prst="rect">
                        <a:avLst/>
                      </a:prstGeom>
                      <a:noFill/>
                      <a:extLst/>
                    </p:spPr>
                  </p:pic>
                </p:oleObj>
              </mc:Fallback>
            </mc:AlternateContent>
          </a:graphicData>
        </a:graphic>
      </p:graphicFrame>
      <p:sp>
        <p:nvSpPr>
          <p:cNvPr id="2073608" name="Text Box 5"/>
          <p:cNvSpPr txBox="1">
            <a:spLocks noChangeArrowheads="1"/>
          </p:cNvSpPr>
          <p:nvPr/>
        </p:nvSpPr>
        <p:spPr bwMode="blackWhite">
          <a:xfrm>
            <a:off x="298450" y="5354661"/>
            <a:ext cx="8625442" cy="89086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b="1" dirty="0" err="1" smtClean="0">
                <a:solidFill>
                  <a:srgbClr val="FFFFFF"/>
                </a:solidFill>
              </a:rPr>
              <a:t>CoreLogic</a:t>
            </a:r>
            <a:r>
              <a:rPr lang="en-US" b="1" dirty="0" smtClean="0">
                <a:solidFill>
                  <a:srgbClr val="FFFFFF"/>
                </a:solidFill>
              </a:rPr>
              <a:t> estimated the reconstruction value </a:t>
            </a:r>
            <a:r>
              <a:rPr lang="en-US" b="1" dirty="0">
                <a:solidFill>
                  <a:srgbClr val="FFFFFF"/>
                </a:solidFill>
              </a:rPr>
              <a:t>of h</a:t>
            </a:r>
            <a:r>
              <a:rPr lang="en-US" b="1" dirty="0" smtClean="0">
                <a:solidFill>
                  <a:srgbClr val="FFFFFF"/>
                </a:solidFill>
              </a:rPr>
              <a:t>omes </a:t>
            </a:r>
            <a:r>
              <a:rPr lang="en-US" b="1" dirty="0">
                <a:solidFill>
                  <a:srgbClr val="FFFFFF"/>
                </a:solidFill>
              </a:rPr>
              <a:t>e</a:t>
            </a:r>
            <a:r>
              <a:rPr lang="en-US" b="1" dirty="0" smtClean="0">
                <a:solidFill>
                  <a:srgbClr val="FFFFFF"/>
                </a:solidFill>
              </a:rPr>
              <a:t>xposed to Storm Surge (assuming total losses).  Only a fraction is insured for flood, hence the huge demand for federal aid following major coastal flooding events.</a:t>
            </a:r>
            <a:endParaRPr lang="en-US" b="1" dirty="0">
              <a:solidFill>
                <a:srgbClr val="FFFFFF"/>
              </a:solidFill>
            </a:endParaRPr>
          </a:p>
        </p:txBody>
      </p:sp>
    </p:spTree>
    <p:extLst>
      <p:ext uri="{BB962C8B-B14F-4D97-AF65-F5344CB8AC3E}">
        <p14:creationId xmlns:p14="http://schemas.microsoft.com/office/powerpoint/2010/main" val="14997799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415925" y="185738"/>
            <a:ext cx="7385050" cy="860425"/>
          </a:xfrm>
        </p:spPr>
        <p:txBody>
          <a:bodyPr/>
          <a:lstStyle/>
          <a:p>
            <a:r>
              <a:rPr lang="en-US" altLang="en-US" sz="2600" smtClean="0">
                <a:latin typeface="Arial" panose="020B0604020202020204" pitchFamily="34" charset="0"/>
              </a:rPr>
              <a:t>P/C Industry Homeowners Claim Frequency, US, 1997-2013</a:t>
            </a:r>
          </a:p>
        </p:txBody>
      </p:sp>
      <p:graphicFrame>
        <p:nvGraphicFramePr>
          <p:cNvPr id="101379" name="Object 3"/>
          <p:cNvGraphicFramePr>
            <a:graphicFrameLocks noGrp="1"/>
          </p:cNvGraphicFramePr>
          <p:nvPr>
            <p:ph type="chart" idx="4294967295"/>
            <p:extLst>
              <p:ext uri="{D42A27DB-BD31-4B8C-83A1-F6EECF244321}">
                <p14:modId xmlns:p14="http://schemas.microsoft.com/office/powerpoint/2010/main" val="636695549"/>
              </p:ext>
            </p:extLst>
          </p:nvPr>
        </p:nvGraphicFramePr>
        <p:xfrm>
          <a:off x="160338" y="1143000"/>
          <a:ext cx="8699500" cy="5043488"/>
        </p:xfrm>
        <a:graphic>
          <a:graphicData uri="http://schemas.openxmlformats.org/presentationml/2006/ole">
            <mc:AlternateContent xmlns:mc="http://schemas.openxmlformats.org/markup-compatibility/2006">
              <mc:Choice xmlns:v="urn:schemas-microsoft-com:vml" Requires="v">
                <p:oleObj spid="_x0000_s28147804" name="Chart" r:id="rId4" imgW="8724799" imgH="5057659" progId="MSGraph.Chart.8">
                  <p:embed followColorScheme="full"/>
                </p:oleObj>
              </mc:Choice>
              <mc:Fallback>
                <p:oleObj name="Chart" r:id="rId4" imgW="8724799" imgH="5057659" progId="MSGraph.Chart.8">
                  <p:embed followColorScheme="full"/>
                  <p:pic>
                    <p:nvPicPr>
                      <p:cNvPr id="0" name=""/>
                      <p:cNvPicPr>
                        <a:picLocks noChangeArrowheads="1"/>
                      </p:cNvPicPr>
                      <p:nvPr/>
                    </p:nvPicPr>
                    <p:blipFill>
                      <a:blip r:embed="rId5"/>
                      <a:srcRect/>
                      <a:stretch>
                        <a:fillRect/>
                      </a:stretch>
                    </p:blipFill>
                    <p:spPr bwMode="auto">
                      <a:xfrm>
                        <a:off x="160338" y="1143000"/>
                        <a:ext cx="86995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Rectangle 5"/>
          <p:cNvSpPr>
            <a:spLocks noChangeArrowheads="1"/>
          </p:cNvSpPr>
          <p:nvPr/>
        </p:nvSpPr>
        <p:spPr bwMode="auto">
          <a:xfrm>
            <a:off x="0" y="6575425"/>
            <a:ext cx="8610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p.41; Insurance Information Institute</a:t>
            </a:r>
          </a:p>
        </p:txBody>
      </p:sp>
      <p:sp>
        <p:nvSpPr>
          <p:cNvPr id="101381" name="TextBox 6"/>
          <p:cNvSpPr txBox="1">
            <a:spLocks noChangeArrowheads="1"/>
          </p:cNvSpPr>
          <p:nvPr/>
        </p:nvSpPr>
        <p:spPr bwMode="auto">
          <a:xfrm>
            <a:off x="152400" y="1066800"/>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Claims Paid per 100 Exposures</a:t>
            </a:r>
          </a:p>
        </p:txBody>
      </p:sp>
    </p:spTree>
    <p:extLst>
      <p:ext uri="{BB962C8B-B14F-4D97-AF65-F5344CB8AC3E}">
        <p14:creationId xmlns:p14="http://schemas.microsoft.com/office/powerpoint/2010/main" val="388846541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415925" y="185738"/>
            <a:ext cx="7385050" cy="860425"/>
          </a:xfrm>
        </p:spPr>
        <p:txBody>
          <a:bodyPr/>
          <a:lstStyle/>
          <a:p>
            <a:r>
              <a:rPr lang="en-US" altLang="en-US" sz="2600" dirty="0" smtClean="0">
                <a:latin typeface="Arial" panose="020B0604020202020204" pitchFamily="34" charset="0"/>
              </a:rPr>
              <a:t>P/C Industry Homeowners Claim Frequency, North Carolina, 1997-2013</a:t>
            </a:r>
          </a:p>
        </p:txBody>
      </p:sp>
      <p:graphicFrame>
        <p:nvGraphicFramePr>
          <p:cNvPr id="101379" name="Object 3"/>
          <p:cNvGraphicFramePr>
            <a:graphicFrameLocks noGrp="1"/>
          </p:cNvGraphicFramePr>
          <p:nvPr>
            <p:ph type="chart" idx="4294967295"/>
            <p:extLst>
              <p:ext uri="{D42A27DB-BD31-4B8C-83A1-F6EECF244321}">
                <p14:modId xmlns:p14="http://schemas.microsoft.com/office/powerpoint/2010/main" val="3793826754"/>
              </p:ext>
            </p:extLst>
          </p:nvPr>
        </p:nvGraphicFramePr>
        <p:xfrm>
          <a:off x="168275" y="1143000"/>
          <a:ext cx="8683625" cy="5043488"/>
        </p:xfrm>
        <a:graphic>
          <a:graphicData uri="http://schemas.openxmlformats.org/presentationml/2006/ole">
            <mc:AlternateContent xmlns:mc="http://schemas.openxmlformats.org/markup-compatibility/2006">
              <mc:Choice xmlns:v="urn:schemas-microsoft-com:vml" Requires="v">
                <p:oleObj spid="_x0000_s28165171" name="Chart" r:id="rId4" imgW="8724799" imgH="5067390" progId="MSGraph.Chart.8">
                  <p:embed followColorScheme="full"/>
                </p:oleObj>
              </mc:Choice>
              <mc:Fallback>
                <p:oleObj name="Chart" r:id="rId4" imgW="8724799" imgH="5067390" progId="MSGraph.Chart.8">
                  <p:embed followColorScheme="full"/>
                  <p:pic>
                    <p:nvPicPr>
                      <p:cNvPr id="0" name=""/>
                      <p:cNvPicPr>
                        <a:picLocks noChangeArrowheads="1"/>
                      </p:cNvPicPr>
                      <p:nvPr/>
                    </p:nvPicPr>
                    <p:blipFill>
                      <a:blip r:embed="rId5"/>
                      <a:srcRect/>
                      <a:stretch>
                        <a:fillRect/>
                      </a:stretch>
                    </p:blipFill>
                    <p:spPr bwMode="auto">
                      <a:xfrm>
                        <a:off x="168275" y="1143000"/>
                        <a:ext cx="8683625"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Rectangle 5"/>
          <p:cNvSpPr>
            <a:spLocks noChangeArrowheads="1"/>
          </p:cNvSpPr>
          <p:nvPr/>
        </p:nvSpPr>
        <p:spPr bwMode="auto">
          <a:xfrm>
            <a:off x="0" y="6575425"/>
            <a:ext cx="8610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a:t>
            </a:r>
            <a:r>
              <a:rPr lang="en-US" altLang="en-US" sz="1100" smtClean="0"/>
              <a:t>p.81</a:t>
            </a:r>
            <a:r>
              <a:rPr lang="en-US" altLang="en-US" sz="1100"/>
              <a:t>; Insurance Information Institute</a:t>
            </a:r>
          </a:p>
        </p:txBody>
      </p:sp>
      <p:sp>
        <p:nvSpPr>
          <p:cNvPr id="101381" name="TextBox 6"/>
          <p:cNvSpPr txBox="1">
            <a:spLocks noChangeArrowheads="1"/>
          </p:cNvSpPr>
          <p:nvPr/>
        </p:nvSpPr>
        <p:spPr bwMode="auto">
          <a:xfrm>
            <a:off x="152400" y="1066800"/>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Claims Paid per 100 Exposures</a:t>
            </a:r>
          </a:p>
        </p:txBody>
      </p:sp>
    </p:spTree>
    <p:extLst>
      <p:ext uri="{BB962C8B-B14F-4D97-AF65-F5344CB8AC3E}">
        <p14:creationId xmlns:p14="http://schemas.microsoft.com/office/powerpoint/2010/main" val="427638909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415925" y="185738"/>
            <a:ext cx="7385050" cy="860425"/>
          </a:xfrm>
        </p:spPr>
        <p:txBody>
          <a:bodyPr/>
          <a:lstStyle/>
          <a:p>
            <a:r>
              <a:rPr lang="en-US" altLang="en-US" sz="2600" dirty="0" smtClean="0">
                <a:latin typeface="Arial" panose="020B0604020202020204" pitchFamily="34" charset="0"/>
              </a:rPr>
              <a:t>P/C Industry Homeowners Average Claim Severity, Inflation-adjusted, 2006-2013</a:t>
            </a:r>
          </a:p>
        </p:txBody>
      </p:sp>
      <p:graphicFrame>
        <p:nvGraphicFramePr>
          <p:cNvPr id="103427" name="Object 3"/>
          <p:cNvGraphicFramePr>
            <a:graphicFrameLocks noGrp="1"/>
          </p:cNvGraphicFramePr>
          <p:nvPr>
            <p:ph type="chart" idx="4294967295"/>
            <p:extLst>
              <p:ext uri="{D42A27DB-BD31-4B8C-83A1-F6EECF244321}">
                <p14:modId xmlns:p14="http://schemas.microsoft.com/office/powerpoint/2010/main" val="276607166"/>
              </p:ext>
            </p:extLst>
          </p:nvPr>
        </p:nvGraphicFramePr>
        <p:xfrm>
          <a:off x="157163" y="1016000"/>
          <a:ext cx="8716962" cy="5045075"/>
        </p:xfrm>
        <a:graphic>
          <a:graphicData uri="http://schemas.openxmlformats.org/presentationml/2006/ole">
            <mc:AlternateContent xmlns:mc="http://schemas.openxmlformats.org/markup-compatibility/2006">
              <mc:Choice xmlns:v="urn:schemas-microsoft-com:vml" Requires="v">
                <p:oleObj spid="_x0000_s28148828" name="Chart" r:id="rId4" imgW="8724799" imgH="5048276" progId="MSGraph.Chart.8">
                  <p:embed followColorScheme="full"/>
                </p:oleObj>
              </mc:Choice>
              <mc:Fallback>
                <p:oleObj name="Chart" r:id="rId4" imgW="8724799" imgH="5048276" progId="MSGraph.Chart.8">
                  <p:embed followColorScheme="full"/>
                  <p:pic>
                    <p:nvPicPr>
                      <p:cNvPr id="0" name=""/>
                      <p:cNvPicPr>
                        <a:picLocks noChangeArrowheads="1"/>
                      </p:cNvPicPr>
                      <p:nvPr/>
                    </p:nvPicPr>
                    <p:blipFill>
                      <a:blip r:embed="rId5"/>
                      <a:srcRect/>
                      <a:stretch>
                        <a:fillRect/>
                      </a:stretch>
                    </p:blipFill>
                    <p:spPr bwMode="auto">
                      <a:xfrm>
                        <a:off x="157163" y="1016000"/>
                        <a:ext cx="8716962"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28" name="Rectangle 5"/>
          <p:cNvSpPr>
            <a:spLocks noChangeArrowheads="1"/>
          </p:cNvSpPr>
          <p:nvPr/>
        </p:nvSpPr>
        <p:spPr bwMode="auto">
          <a:xfrm>
            <a:off x="0" y="6281738"/>
            <a:ext cx="8610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2015 edition,  p. 41; BLS inflation calculator,</a:t>
            </a:r>
            <a:br>
              <a:rPr lang="en-US" altLang="en-US" sz="1100"/>
            </a:br>
            <a:r>
              <a:rPr lang="en-US" altLang="en-US" sz="1100"/>
              <a:t>with Insurance Information Institute calculations</a:t>
            </a:r>
          </a:p>
        </p:txBody>
      </p:sp>
      <p:sp>
        <p:nvSpPr>
          <p:cNvPr id="103430" name="TextBox 1"/>
          <p:cNvSpPr txBox="1">
            <a:spLocks noChangeArrowheads="1"/>
          </p:cNvSpPr>
          <p:nvPr/>
        </p:nvSpPr>
        <p:spPr bwMode="auto">
          <a:xfrm>
            <a:off x="152400" y="11858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2013 dollars</a:t>
            </a:r>
          </a:p>
        </p:txBody>
      </p:sp>
    </p:spTree>
    <p:extLst>
      <p:ext uri="{BB962C8B-B14F-4D97-AF65-F5344CB8AC3E}">
        <p14:creationId xmlns:p14="http://schemas.microsoft.com/office/powerpoint/2010/main" val="34974868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415925" y="185738"/>
            <a:ext cx="7385050" cy="860425"/>
          </a:xfrm>
        </p:spPr>
        <p:txBody>
          <a:bodyPr/>
          <a:lstStyle/>
          <a:p>
            <a:r>
              <a:rPr lang="en-US" altLang="en-US" sz="2600" dirty="0" smtClean="0">
                <a:latin typeface="Arial" panose="020B0604020202020204" pitchFamily="34" charset="0"/>
              </a:rPr>
              <a:t>P/C Industry HO Average Claim Severity,</a:t>
            </a:r>
            <a:br>
              <a:rPr lang="en-US" altLang="en-US" sz="2600" dirty="0" smtClean="0">
                <a:latin typeface="Arial" panose="020B0604020202020204" pitchFamily="34" charset="0"/>
              </a:rPr>
            </a:br>
            <a:r>
              <a:rPr lang="en-US" altLang="en-US" sz="2600" dirty="0" smtClean="0">
                <a:latin typeface="Arial" panose="020B0604020202020204" pitchFamily="34" charset="0"/>
              </a:rPr>
              <a:t>Inflation-adjusted, North Carolina, 1997-2013</a:t>
            </a:r>
          </a:p>
        </p:txBody>
      </p:sp>
      <p:graphicFrame>
        <p:nvGraphicFramePr>
          <p:cNvPr id="103427" name="Object 3"/>
          <p:cNvGraphicFramePr>
            <a:graphicFrameLocks noGrp="1"/>
          </p:cNvGraphicFramePr>
          <p:nvPr>
            <p:ph type="chart" idx="4294967295"/>
            <p:extLst>
              <p:ext uri="{D42A27DB-BD31-4B8C-83A1-F6EECF244321}">
                <p14:modId xmlns:p14="http://schemas.microsoft.com/office/powerpoint/2010/main" val="459447680"/>
              </p:ext>
            </p:extLst>
          </p:nvPr>
        </p:nvGraphicFramePr>
        <p:xfrm>
          <a:off x="157163" y="1016000"/>
          <a:ext cx="8716962" cy="5045075"/>
        </p:xfrm>
        <a:graphic>
          <a:graphicData uri="http://schemas.openxmlformats.org/presentationml/2006/ole">
            <mc:AlternateContent xmlns:mc="http://schemas.openxmlformats.org/markup-compatibility/2006">
              <mc:Choice xmlns:v="urn:schemas-microsoft-com:vml" Requires="v">
                <p:oleObj spid="_x0000_s28166195" name="Chart" r:id="rId4" imgW="8724799" imgH="5048276" progId="MSGraph.Chart.8">
                  <p:embed followColorScheme="full"/>
                </p:oleObj>
              </mc:Choice>
              <mc:Fallback>
                <p:oleObj name="Chart" r:id="rId4" imgW="8724799" imgH="5048276" progId="MSGraph.Chart.8">
                  <p:embed followColorScheme="full"/>
                  <p:pic>
                    <p:nvPicPr>
                      <p:cNvPr id="0" name=""/>
                      <p:cNvPicPr>
                        <a:picLocks noChangeArrowheads="1"/>
                      </p:cNvPicPr>
                      <p:nvPr/>
                    </p:nvPicPr>
                    <p:blipFill>
                      <a:blip r:embed="rId5"/>
                      <a:srcRect/>
                      <a:stretch>
                        <a:fillRect/>
                      </a:stretch>
                    </p:blipFill>
                    <p:spPr bwMode="auto">
                      <a:xfrm>
                        <a:off x="157163" y="1016000"/>
                        <a:ext cx="8716962"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28" name="Rectangle 5"/>
          <p:cNvSpPr>
            <a:spLocks noChangeArrowheads="1"/>
          </p:cNvSpPr>
          <p:nvPr/>
        </p:nvSpPr>
        <p:spPr bwMode="auto">
          <a:xfrm>
            <a:off x="0" y="6281738"/>
            <a:ext cx="8610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Insurance Research Council, “Trends in Homeowners Insurance Claims,” 2015 edition,  p. 8</a:t>
            </a:r>
            <a:r>
              <a:rPr lang="en-US" altLang="en-US" sz="1100" dirty="0" smtClean="0"/>
              <a:t>1</a:t>
            </a:r>
            <a:r>
              <a:rPr lang="en-US" altLang="en-US" sz="1100" dirty="0"/>
              <a:t>; BLS inflation calculator,</a:t>
            </a:r>
            <a:br>
              <a:rPr lang="en-US" altLang="en-US" sz="1100" dirty="0"/>
            </a:br>
            <a:r>
              <a:rPr lang="en-US" altLang="en-US" sz="1100" dirty="0"/>
              <a:t>with Insurance Information Institute calculations</a:t>
            </a:r>
          </a:p>
        </p:txBody>
      </p:sp>
      <p:sp>
        <p:nvSpPr>
          <p:cNvPr id="103430" name="TextBox 1"/>
          <p:cNvSpPr txBox="1">
            <a:spLocks noChangeArrowheads="1"/>
          </p:cNvSpPr>
          <p:nvPr/>
        </p:nvSpPr>
        <p:spPr bwMode="auto">
          <a:xfrm>
            <a:off x="152400" y="11858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2013 dollars</a:t>
            </a:r>
          </a:p>
        </p:txBody>
      </p:sp>
    </p:spTree>
    <p:extLst>
      <p:ext uri="{BB962C8B-B14F-4D97-AF65-F5344CB8AC3E}">
        <p14:creationId xmlns:p14="http://schemas.microsoft.com/office/powerpoint/2010/main" val="281817653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17</a:t>
            </a:fld>
            <a:endParaRPr lang="en-US" smtClean="0">
              <a:solidFill>
                <a:srgbClr val="000000"/>
              </a:solidFill>
            </a:endParaRPr>
          </a:p>
        </p:txBody>
      </p:sp>
      <p:sp>
        <p:nvSpPr>
          <p:cNvPr id="31750" name="Rectangle 2"/>
          <p:cNvSpPr>
            <a:spLocks noGrp="1" noChangeArrowheads="1"/>
          </p:cNvSpPr>
          <p:nvPr>
            <p:ph type="title"/>
          </p:nvPr>
        </p:nvSpPr>
        <p:spPr>
          <a:xfrm>
            <a:off x="347663" y="139604"/>
            <a:ext cx="7400925" cy="860425"/>
          </a:xfrm>
        </p:spPr>
        <p:txBody>
          <a:bodyPr/>
          <a:lstStyle/>
          <a:p>
            <a:r>
              <a:rPr lang="en-US" sz="2300" dirty="0" smtClean="0"/>
              <a:t>Pct. Change in Population</a:t>
            </a:r>
            <a:r>
              <a:rPr lang="en-US" sz="2300" dirty="0"/>
              <a:t>, Forecast for </a:t>
            </a:r>
            <a:r>
              <a:rPr lang="en-US" sz="2300" dirty="0" smtClean="0"/>
              <a:t>2010-2020,</a:t>
            </a:r>
            <a:br>
              <a:rPr lang="en-US" sz="2300" dirty="0" smtClean="0"/>
            </a:br>
            <a:r>
              <a:rPr lang="en-US" sz="2300" dirty="0" smtClean="0"/>
              <a:t>for </a:t>
            </a:r>
            <a:r>
              <a:rPr lang="en-US" sz="2300" dirty="0"/>
              <a:t>Coastal </a:t>
            </a:r>
            <a:r>
              <a:rPr lang="en-US" sz="2300" dirty="0" smtClean="0"/>
              <a:t>Shoreline/Watershed Counties, by State</a:t>
            </a:r>
          </a:p>
        </p:txBody>
      </p:sp>
      <p:graphicFrame>
        <p:nvGraphicFramePr>
          <p:cNvPr id="31746" name="Object 5"/>
          <p:cNvGraphicFramePr>
            <a:graphicFrameLocks noChangeAspect="1"/>
          </p:cNvGraphicFramePr>
          <p:nvPr>
            <p:extLst>
              <p:ext uri="{D42A27DB-BD31-4B8C-83A1-F6EECF244321}">
                <p14:modId xmlns:p14="http://schemas.microsoft.com/office/powerpoint/2010/main" val="1356235134"/>
              </p:ext>
            </p:extLst>
          </p:nvPr>
        </p:nvGraphicFramePr>
        <p:xfrm>
          <a:off x="331062" y="1314419"/>
          <a:ext cx="8412879" cy="3882227"/>
        </p:xfrm>
        <a:graphic>
          <a:graphicData uri="http://schemas.openxmlformats.org/presentationml/2006/ole">
            <mc:AlternateContent xmlns:mc="http://schemas.openxmlformats.org/markup-compatibility/2006">
              <mc:Choice xmlns:v="urn:schemas-microsoft-com:vml" Requires="v">
                <p:oleObj spid="_x0000_s28154960"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331062" y="1314419"/>
                        <a:ext cx="8412879" cy="3882227"/>
                      </a:xfrm>
                      <a:prstGeom prst="rect">
                        <a:avLst/>
                      </a:prstGeom>
                      <a:noFill/>
                      <a:extLst/>
                    </p:spPr>
                  </p:pic>
                </p:oleObj>
              </mc:Fallback>
            </mc:AlternateContent>
          </a:graphicData>
        </a:graphic>
      </p:graphicFrame>
      <p:sp>
        <p:nvSpPr>
          <p:cNvPr id="14" name="Rectangle 5"/>
          <p:cNvSpPr>
            <a:spLocks noChangeArrowheads="1"/>
          </p:cNvSpPr>
          <p:nvPr/>
        </p:nvSpPr>
        <p:spPr bwMode="blackWhite">
          <a:xfrm>
            <a:off x="432620" y="5432995"/>
            <a:ext cx="8411490"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This population growth means not only more homes but more businesses, and more public buildings (schools, hospitals, etc.) and infrastructure in “harm’s way”</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eaLnBrk="0" hangingPunct="0">
              <a:lnSpc>
                <a:spcPct val="85000"/>
              </a:lnSpc>
              <a:spcBef>
                <a:spcPct val="25000"/>
              </a:spcBef>
              <a:buClr>
                <a:srgbClr val="FF6801"/>
              </a:buClr>
            </a:pPr>
            <a:r>
              <a:rPr lang="en-US" sz="1100" dirty="0">
                <a:solidFill>
                  <a:srgbClr val="000000"/>
                </a:solidFill>
              </a:rPr>
              <a:t>Source: </a:t>
            </a:r>
            <a:r>
              <a:rPr lang="en-US" sz="1100" dirty="0">
                <a:solidFill>
                  <a:srgbClr val="000000"/>
                </a:solidFill>
                <a:hlinkClick r:id="rId6"/>
              </a:rPr>
              <a:t>http://</a:t>
            </a:r>
            <a:r>
              <a:rPr lang="en-US" sz="1100" dirty="0" smtClean="0">
                <a:solidFill>
                  <a:srgbClr val="000000"/>
                </a:solidFill>
                <a:hlinkClick r:id="rId6"/>
              </a:rPr>
              <a:t>stateofthecoast.noaa.gov/features/coastal-population-report.pdf</a:t>
            </a:r>
            <a:r>
              <a:rPr lang="en-US" sz="1100" dirty="0" smtClean="0">
                <a:solidFill>
                  <a:srgbClr val="000000"/>
                </a:solidFill>
              </a:rPr>
              <a:t> Table 5 </a:t>
            </a:r>
            <a:r>
              <a:rPr lang="en-US" sz="1100" smtClean="0">
                <a:solidFill>
                  <a:srgbClr val="000000"/>
                </a:solidFill>
              </a:rPr>
              <a:t>and Table 10</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102766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18</a:t>
            </a:fld>
            <a:endParaRPr lang="en-US" smtClean="0">
              <a:solidFill>
                <a:srgbClr val="000000"/>
              </a:solidFill>
            </a:endParaRPr>
          </a:p>
        </p:txBody>
      </p:sp>
      <p:sp>
        <p:nvSpPr>
          <p:cNvPr id="31750" name="Rectangle 2"/>
          <p:cNvSpPr>
            <a:spLocks noGrp="1" noChangeArrowheads="1"/>
          </p:cNvSpPr>
          <p:nvPr>
            <p:ph type="title"/>
          </p:nvPr>
        </p:nvSpPr>
        <p:spPr>
          <a:xfrm>
            <a:off x="347663" y="139604"/>
            <a:ext cx="7400925" cy="860425"/>
          </a:xfrm>
        </p:spPr>
        <p:txBody>
          <a:bodyPr/>
          <a:lstStyle/>
          <a:p>
            <a:r>
              <a:rPr lang="en-US" sz="2600" dirty="0" smtClean="0"/>
              <a:t>Pct. Change in Population</a:t>
            </a:r>
            <a:r>
              <a:rPr lang="en-US" sz="2600" dirty="0"/>
              <a:t>, Forecast for </a:t>
            </a:r>
            <a:r>
              <a:rPr lang="en-US" sz="2600" dirty="0" smtClean="0"/>
              <a:t>2010-2020, for </a:t>
            </a:r>
            <a:r>
              <a:rPr lang="en-US" sz="2600" dirty="0"/>
              <a:t>Coastal </a:t>
            </a:r>
            <a:r>
              <a:rPr lang="en-US" sz="2600" dirty="0" smtClean="0"/>
              <a:t>Shoreline Counties, by State</a:t>
            </a:r>
          </a:p>
        </p:txBody>
      </p:sp>
      <p:graphicFrame>
        <p:nvGraphicFramePr>
          <p:cNvPr id="31746" name="Object 5"/>
          <p:cNvGraphicFramePr>
            <a:graphicFrameLocks noChangeAspect="1"/>
          </p:cNvGraphicFramePr>
          <p:nvPr>
            <p:extLst>
              <p:ext uri="{D42A27DB-BD31-4B8C-83A1-F6EECF244321}">
                <p14:modId xmlns:p14="http://schemas.microsoft.com/office/powerpoint/2010/main" val="531734259"/>
              </p:ext>
            </p:extLst>
          </p:nvPr>
        </p:nvGraphicFramePr>
        <p:xfrm>
          <a:off x="331062" y="1314419"/>
          <a:ext cx="8412879" cy="3882227"/>
        </p:xfrm>
        <a:graphic>
          <a:graphicData uri="http://schemas.openxmlformats.org/presentationml/2006/ole">
            <mc:AlternateContent xmlns:mc="http://schemas.openxmlformats.org/markup-compatibility/2006">
              <mc:Choice xmlns:v="urn:schemas-microsoft-com:vml" Requires="v">
                <p:oleObj spid="_x0000_s28153938"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331062" y="1314419"/>
                        <a:ext cx="8412879" cy="3882227"/>
                      </a:xfrm>
                      <a:prstGeom prst="rect">
                        <a:avLst/>
                      </a:prstGeom>
                      <a:noFill/>
                      <a:extLst/>
                    </p:spPr>
                  </p:pic>
                </p:oleObj>
              </mc:Fallback>
            </mc:AlternateContent>
          </a:graphicData>
        </a:graphic>
      </p:graphicFrame>
      <p:sp>
        <p:nvSpPr>
          <p:cNvPr id="14" name="Rectangle 5"/>
          <p:cNvSpPr>
            <a:spLocks noChangeArrowheads="1"/>
          </p:cNvSpPr>
          <p:nvPr/>
        </p:nvSpPr>
        <p:spPr bwMode="blackWhite">
          <a:xfrm>
            <a:off x="432620" y="5432995"/>
            <a:ext cx="8411490"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This population growth means not only more homes but more businesses, and more public buildings (schools, hospitals, etc.) and infrastructure in “harm’s way”</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eaLnBrk="0" hangingPunct="0">
              <a:lnSpc>
                <a:spcPct val="85000"/>
              </a:lnSpc>
              <a:spcBef>
                <a:spcPct val="25000"/>
              </a:spcBef>
              <a:buClr>
                <a:srgbClr val="FF6801"/>
              </a:buClr>
            </a:pPr>
            <a:r>
              <a:rPr lang="en-US" sz="1100" dirty="0">
                <a:solidFill>
                  <a:srgbClr val="000000"/>
                </a:solidFill>
              </a:rPr>
              <a:t>Source: </a:t>
            </a:r>
            <a:r>
              <a:rPr lang="en-US" sz="1100" dirty="0">
                <a:solidFill>
                  <a:srgbClr val="000000"/>
                </a:solidFill>
                <a:hlinkClick r:id="rId6"/>
              </a:rPr>
              <a:t>http://</a:t>
            </a:r>
            <a:r>
              <a:rPr lang="en-US" sz="1100" dirty="0" smtClean="0">
                <a:solidFill>
                  <a:srgbClr val="000000"/>
                </a:solidFill>
                <a:hlinkClick r:id="rId6"/>
              </a:rPr>
              <a:t>stateofthecoast.noaa.gov/features/coastal-population-report.pdf</a:t>
            </a:r>
            <a:r>
              <a:rPr lang="en-US" sz="1100" dirty="0" smtClean="0">
                <a:solidFill>
                  <a:srgbClr val="000000"/>
                </a:solidFill>
              </a:rPr>
              <a:t> Table 5</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089233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19</a:t>
            </a:fld>
            <a:endParaRPr lang="en-US" smtClean="0">
              <a:solidFill>
                <a:srgbClr val="000000"/>
              </a:solidFill>
            </a:endParaRPr>
          </a:p>
        </p:txBody>
      </p:sp>
      <p:sp>
        <p:nvSpPr>
          <p:cNvPr id="31750" name="Rectangle 2"/>
          <p:cNvSpPr>
            <a:spLocks noGrp="1" noChangeArrowheads="1"/>
          </p:cNvSpPr>
          <p:nvPr>
            <p:ph type="title"/>
          </p:nvPr>
        </p:nvSpPr>
        <p:spPr>
          <a:xfrm>
            <a:off x="347663" y="139604"/>
            <a:ext cx="7400925" cy="860425"/>
          </a:xfrm>
        </p:spPr>
        <p:txBody>
          <a:bodyPr/>
          <a:lstStyle/>
          <a:p>
            <a:r>
              <a:rPr lang="en-US" sz="2500" dirty="0" smtClean="0"/>
              <a:t>Pct. Change in Population</a:t>
            </a:r>
            <a:r>
              <a:rPr lang="en-US" sz="2500" dirty="0"/>
              <a:t>, Forecast for </a:t>
            </a:r>
            <a:r>
              <a:rPr lang="en-US" sz="2500" dirty="0" smtClean="0"/>
              <a:t>2010-2020, for </a:t>
            </a:r>
            <a:r>
              <a:rPr lang="en-US" sz="2500" dirty="0"/>
              <a:t>Coastal </a:t>
            </a:r>
            <a:r>
              <a:rPr lang="en-US" sz="2500" dirty="0" smtClean="0"/>
              <a:t>Watershed Counties, by State</a:t>
            </a:r>
          </a:p>
        </p:txBody>
      </p:sp>
      <p:graphicFrame>
        <p:nvGraphicFramePr>
          <p:cNvPr id="31746" name="Object 5"/>
          <p:cNvGraphicFramePr>
            <a:graphicFrameLocks noChangeAspect="1"/>
          </p:cNvGraphicFramePr>
          <p:nvPr>
            <p:extLst>
              <p:ext uri="{D42A27DB-BD31-4B8C-83A1-F6EECF244321}">
                <p14:modId xmlns:p14="http://schemas.microsoft.com/office/powerpoint/2010/main" val="2185926898"/>
              </p:ext>
            </p:extLst>
          </p:nvPr>
        </p:nvGraphicFramePr>
        <p:xfrm>
          <a:off x="331062" y="1314419"/>
          <a:ext cx="8412879" cy="3882227"/>
        </p:xfrm>
        <a:graphic>
          <a:graphicData uri="http://schemas.openxmlformats.org/presentationml/2006/ole">
            <mc:AlternateContent xmlns:mc="http://schemas.openxmlformats.org/markup-compatibility/2006">
              <mc:Choice xmlns:v="urn:schemas-microsoft-com:vml" Requires="v">
                <p:oleObj spid="_x0000_s28155984"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331062" y="1314419"/>
                        <a:ext cx="8412879" cy="3882227"/>
                      </a:xfrm>
                      <a:prstGeom prst="rect">
                        <a:avLst/>
                      </a:prstGeom>
                      <a:noFill/>
                      <a:extLst/>
                    </p:spPr>
                  </p:pic>
                </p:oleObj>
              </mc:Fallback>
            </mc:AlternateContent>
          </a:graphicData>
        </a:graphic>
      </p:graphicFrame>
      <p:sp>
        <p:nvSpPr>
          <p:cNvPr id="14" name="Rectangle 5"/>
          <p:cNvSpPr>
            <a:spLocks noChangeArrowheads="1"/>
          </p:cNvSpPr>
          <p:nvPr/>
        </p:nvSpPr>
        <p:spPr bwMode="blackWhite">
          <a:xfrm>
            <a:off x="432620" y="5432995"/>
            <a:ext cx="8411490"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This population growth means not only more homes but more businesses, and more public buildings (schools, hospitals, etc.) and infrastructure in “harm’s way”</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eaLnBrk="0" hangingPunct="0">
              <a:lnSpc>
                <a:spcPct val="85000"/>
              </a:lnSpc>
              <a:spcBef>
                <a:spcPct val="25000"/>
              </a:spcBef>
              <a:buClr>
                <a:srgbClr val="FF6801"/>
              </a:buClr>
            </a:pPr>
            <a:r>
              <a:rPr lang="en-US" sz="1100" dirty="0">
                <a:solidFill>
                  <a:srgbClr val="000000"/>
                </a:solidFill>
              </a:rPr>
              <a:t>Source: </a:t>
            </a:r>
            <a:r>
              <a:rPr lang="en-US" sz="1100" dirty="0">
                <a:solidFill>
                  <a:srgbClr val="000000"/>
                </a:solidFill>
                <a:hlinkClick r:id="rId6"/>
              </a:rPr>
              <a:t>http://</a:t>
            </a:r>
            <a:r>
              <a:rPr lang="en-US" sz="1100" dirty="0" smtClean="0">
                <a:solidFill>
                  <a:srgbClr val="000000"/>
                </a:solidFill>
                <a:hlinkClick r:id="rId6"/>
              </a:rPr>
              <a:t>stateofthecoast.noaa.gov/features/coastal-population-report.pdf</a:t>
            </a:r>
            <a:r>
              <a:rPr lang="en-US" sz="1100" dirty="0" smtClean="0">
                <a:solidFill>
                  <a:srgbClr val="000000"/>
                </a:solidFill>
              </a:rPr>
              <a:t> Table 10</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289493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sp>
        <p:nvSpPr>
          <p:cNvPr id="1924102" name="Rectangle 6"/>
          <p:cNvSpPr>
            <a:spLocks noChangeArrowheads="1"/>
          </p:cNvSpPr>
          <p:nvPr/>
        </p:nvSpPr>
        <p:spPr bwMode="blackWhite">
          <a:xfrm>
            <a:off x="698089" y="1971675"/>
            <a:ext cx="7659329"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Why the Fuss?</a:t>
            </a:r>
            <a:br>
              <a:rPr lang="en-US" sz="4800" b="1" dirty="0" smtClean="0">
                <a:solidFill>
                  <a:srgbClr val="FFFFFF"/>
                </a:solidFill>
              </a:rPr>
            </a:br>
            <a:r>
              <a:rPr lang="en-US" sz="4800" b="1" dirty="0" smtClean="0">
                <a:solidFill>
                  <a:srgbClr val="FFFFFF"/>
                </a:solidFill>
              </a:rPr>
              <a:t>What’s the Worst</a:t>
            </a:r>
            <a:br>
              <a:rPr lang="en-US" sz="4800" b="1" dirty="0" smtClean="0">
                <a:solidFill>
                  <a:srgbClr val="FFFFFF"/>
                </a:solidFill>
              </a:rPr>
            </a:br>
            <a:r>
              <a:rPr lang="en-US" sz="4800" b="1" dirty="0" smtClean="0">
                <a:solidFill>
                  <a:srgbClr val="FFFFFF"/>
                </a:solidFill>
              </a:rPr>
              <a:t>That Could Happen?</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extLst>
      <p:ext uri="{BB962C8B-B14F-4D97-AF65-F5344CB8AC3E}">
        <p14:creationId xmlns:p14="http://schemas.microsoft.com/office/powerpoint/2010/main" val="32244235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20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442087833"/>
              </p:ext>
            </p:extLst>
          </p:nvPr>
        </p:nvGraphicFramePr>
        <p:xfrm>
          <a:off x="298450" y="1371599"/>
          <a:ext cx="8578850" cy="3726729"/>
        </p:xfrm>
        <a:graphic>
          <a:graphicData uri="http://schemas.openxmlformats.org/presentationml/2006/ole">
            <mc:AlternateContent xmlns:mc="http://schemas.openxmlformats.org/markup-compatibility/2006">
              <mc:Choice xmlns:v="urn:schemas-microsoft-com:vml" Requires="v">
                <p:oleObj spid="_x0000_s28149850" name="Chart" r:id="rId4" imgW="8544001" imgH="3552838" progId="MSGraph.Chart.8">
                  <p:embed followColorScheme="full"/>
                </p:oleObj>
              </mc:Choice>
              <mc:Fallback>
                <p:oleObj name="Chart" r:id="rId4" imgW="8544001" imgH="3552838" progId="MSGraph.Chart.8">
                  <p:embed followColorScheme="full"/>
                  <p:pic>
                    <p:nvPicPr>
                      <p:cNvPr id="0" name=""/>
                      <p:cNvPicPr>
                        <a:picLocks noChangeAspect="1" noChangeArrowheads="1"/>
                      </p:cNvPicPr>
                      <p:nvPr/>
                    </p:nvPicPr>
                    <p:blipFill>
                      <a:blip r:embed="rId5"/>
                      <a:srcRect/>
                      <a:stretch>
                        <a:fillRect/>
                      </a:stretch>
                    </p:blipFill>
                    <p:spPr bwMode="gray">
                      <a:xfrm>
                        <a:off x="298450" y="1371599"/>
                        <a:ext cx="8578850" cy="3726729"/>
                      </a:xfrm>
                      <a:prstGeom prst="rect">
                        <a:avLst/>
                      </a:prstGeom>
                      <a:noFill/>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Post-Katrina</a:t>
            </a:r>
            <a:br>
              <a:rPr lang="en-US" dirty="0" smtClean="0"/>
            </a:br>
            <a:r>
              <a:rPr lang="en-US" dirty="0" smtClean="0"/>
              <a:t>U.S. Insured Catastrophe Losses</a:t>
            </a:r>
          </a:p>
        </p:txBody>
      </p:sp>
      <p:sp>
        <p:nvSpPr>
          <p:cNvPr id="1929223" name="Rectangle 4"/>
          <p:cNvSpPr>
            <a:spLocks noChangeArrowheads="1"/>
          </p:cNvSpPr>
          <p:nvPr/>
        </p:nvSpPr>
        <p:spPr bwMode="auto">
          <a:xfrm>
            <a:off x="15875" y="6252748"/>
            <a:ext cx="9144000" cy="4131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rgbClr val="FF6801"/>
              </a:buClr>
            </a:pPr>
            <a:r>
              <a:rPr lang="en-US" sz="1050" dirty="0" smtClean="0">
                <a:solidFill>
                  <a:srgbClr val="000000"/>
                </a:solidFill>
              </a:rPr>
              <a:t>Sources</a:t>
            </a:r>
            <a:r>
              <a:rPr lang="en-US" sz="1050" dirty="0">
                <a:solidFill>
                  <a:srgbClr val="000000"/>
                </a:solidFill>
              </a:rPr>
              <a:t>: Property Claims Service/ISO; </a:t>
            </a:r>
            <a:r>
              <a:rPr lang="en-US" sz="1050" dirty="0">
                <a:solidFill>
                  <a:srgbClr val="000000"/>
                </a:solidFill>
                <a:hlinkClick r:id="rId6"/>
              </a:rPr>
              <a:t>https://</a:t>
            </a:r>
            <a:r>
              <a:rPr lang="en-US" sz="1050" dirty="0" smtClean="0">
                <a:solidFill>
                  <a:srgbClr val="000000"/>
                </a:solidFill>
                <a:hlinkClick r:id="rId6"/>
              </a:rPr>
              <a:t>www.fema.gov/statistics-calendar-year/loss-dollars-paid-calendar-year</a:t>
            </a:r>
            <a:r>
              <a:rPr lang="en-US" sz="1050" dirty="0" smtClean="0">
                <a:solidFill>
                  <a:srgbClr val="000000"/>
                </a:solidFill>
              </a:rPr>
              <a:t> </a:t>
            </a:r>
            <a:br>
              <a:rPr lang="en-US" sz="1050" dirty="0" smtClean="0">
                <a:solidFill>
                  <a:srgbClr val="000000"/>
                </a:solidFill>
              </a:rPr>
            </a:br>
            <a:r>
              <a:rPr lang="en-US" sz="1050" dirty="0" smtClean="0">
                <a:solidFill>
                  <a:srgbClr val="000000"/>
                </a:solidFill>
              </a:rPr>
              <a:t>Insurance </a:t>
            </a:r>
            <a:r>
              <a:rPr lang="en-US" sz="1050" dirty="0">
                <a:solidFill>
                  <a:srgbClr val="000000"/>
                </a:solidFill>
              </a:rPr>
              <a:t>Information Institute.</a:t>
            </a:r>
          </a:p>
        </p:txBody>
      </p:sp>
      <p:sp>
        <p:nvSpPr>
          <p:cNvPr id="2120710" name="Rectangle 6"/>
          <p:cNvSpPr>
            <a:spLocks noChangeArrowheads="1"/>
          </p:cNvSpPr>
          <p:nvPr/>
        </p:nvSpPr>
        <p:spPr bwMode="blackWhite">
          <a:xfrm>
            <a:off x="298450" y="5098328"/>
            <a:ext cx="8578850" cy="104808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These numbers are national, not coastal,  but are often largely coastal in origin. The volatility </a:t>
            </a:r>
            <a:r>
              <a:rPr lang="en-US" sz="2000" b="1" smtClean="0">
                <a:solidFill>
                  <a:srgbClr val="FFFFFF"/>
                </a:solidFill>
              </a:rPr>
              <a:t>is obvious.</a:t>
            </a:r>
            <a:endParaRPr lang="en-US" sz="2000" b="1" i="1" dirty="0">
              <a:solidFill>
                <a:srgbClr val="FFFFFF"/>
              </a:solidFill>
            </a:endParaRPr>
          </a:p>
        </p:txBody>
      </p:sp>
      <p:sp>
        <p:nvSpPr>
          <p:cNvPr id="1929227" name="Rectangle 9"/>
          <p:cNvSpPr>
            <a:spLocks noChangeArrowheads="1"/>
          </p:cNvSpPr>
          <p:nvPr/>
        </p:nvSpPr>
        <p:spPr bwMode="black">
          <a:xfrm>
            <a:off x="110968" y="1162050"/>
            <a:ext cx="198330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20</a:t>
            </a:fld>
            <a:endParaRPr lang="en-US"/>
          </a:p>
        </p:txBody>
      </p:sp>
      <p:sp>
        <p:nvSpPr>
          <p:cNvPr id="3" name="TextBox 2"/>
          <p:cNvSpPr txBox="1"/>
          <p:nvPr/>
        </p:nvSpPr>
        <p:spPr>
          <a:xfrm>
            <a:off x="6924675" y="1203569"/>
            <a:ext cx="2038350" cy="830997"/>
          </a:xfrm>
          <a:prstGeom prst="rect">
            <a:avLst/>
          </a:prstGeom>
          <a:noFill/>
          <a:ln>
            <a:solidFill>
              <a:schemeClr val="tx1"/>
            </a:solidFill>
          </a:ln>
        </p:spPr>
        <p:txBody>
          <a:bodyPr wrap="square" rtlCol="0">
            <a:spAutoFit/>
          </a:bodyPr>
          <a:lstStyle/>
          <a:p>
            <a:r>
              <a:rPr lang="en-US" sz="1600" u="sng" dirty="0" err="1" smtClean="0"/>
              <a:t>Pvt</a:t>
            </a:r>
            <a:r>
              <a:rPr lang="en-US" sz="1600" u="sng" dirty="0" smtClean="0"/>
              <a:t> Ins. Annual Data</a:t>
            </a:r>
            <a:r>
              <a:rPr lang="en-US" sz="1600" dirty="0" smtClean="0"/>
              <a:t/>
            </a:r>
            <a:br>
              <a:rPr lang="en-US" sz="1600" dirty="0" smtClean="0"/>
            </a:br>
            <a:r>
              <a:rPr lang="en-US" sz="1600" dirty="0" smtClean="0"/>
              <a:t>Mean:    $19.1B</a:t>
            </a:r>
            <a:br>
              <a:rPr lang="en-US" sz="1600" dirty="0" smtClean="0"/>
            </a:br>
            <a:r>
              <a:rPr lang="en-US" sz="1600" dirty="0" smtClean="0"/>
              <a:t>Median: $14.6B</a:t>
            </a:r>
            <a:endParaRPr lang="en-US" sz="1600" dirty="0"/>
          </a:p>
        </p:txBody>
      </p:sp>
      <p:sp>
        <p:nvSpPr>
          <p:cNvPr id="14" name="TextBox 13"/>
          <p:cNvSpPr txBox="1"/>
          <p:nvPr/>
        </p:nvSpPr>
        <p:spPr>
          <a:xfrm>
            <a:off x="6924675" y="2160738"/>
            <a:ext cx="2038350" cy="830997"/>
          </a:xfrm>
          <a:prstGeom prst="rect">
            <a:avLst/>
          </a:prstGeom>
          <a:noFill/>
          <a:ln>
            <a:solidFill>
              <a:schemeClr val="tx1"/>
            </a:solidFill>
          </a:ln>
        </p:spPr>
        <p:txBody>
          <a:bodyPr wrap="square" rtlCol="0">
            <a:spAutoFit/>
          </a:bodyPr>
          <a:lstStyle/>
          <a:p>
            <a:r>
              <a:rPr lang="en-US" sz="1600" u="sng" smtClean="0"/>
              <a:t>NFIP </a:t>
            </a:r>
            <a:r>
              <a:rPr lang="en-US" sz="1600" u="sng" dirty="0" smtClean="0"/>
              <a:t>Annual Data</a:t>
            </a:r>
            <a:r>
              <a:rPr lang="en-US" sz="1600" dirty="0" smtClean="0"/>
              <a:t/>
            </a:r>
            <a:br>
              <a:rPr lang="en-US" sz="1600" dirty="0" smtClean="0"/>
            </a:br>
            <a:r>
              <a:rPr lang="en-US" sz="1600" dirty="0" smtClean="0"/>
              <a:t>Mean:    $2.24B</a:t>
            </a:r>
            <a:br>
              <a:rPr lang="en-US" sz="1600" dirty="0" smtClean="0"/>
            </a:br>
            <a:r>
              <a:rPr lang="en-US" sz="1600" dirty="0" smtClean="0"/>
              <a:t>Median: $0.75B</a:t>
            </a:r>
            <a:endParaRPr lang="en-US" sz="1600" dirty="0"/>
          </a:p>
        </p:txBody>
      </p:sp>
    </p:spTree>
    <p:extLst>
      <p:ext uri="{BB962C8B-B14F-4D97-AF65-F5344CB8AC3E}">
        <p14:creationId xmlns:p14="http://schemas.microsoft.com/office/powerpoint/2010/main" val="240143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0710"/>
                                        </p:tgtEl>
                                        <p:attrNameLst>
                                          <p:attrName>style.visibility</p:attrName>
                                        </p:attrNameLst>
                                      </p:cBhvr>
                                      <p:to>
                                        <p:strVal val="visible"/>
                                      </p:to>
                                    </p:set>
                                    <p:anim calcmode="lin" valueType="num">
                                      <p:cBhvr>
                                        <p:cTn id="7" dur="500" fill="hold"/>
                                        <p:tgtEl>
                                          <p:spTgt spid="2120710"/>
                                        </p:tgtEl>
                                        <p:attrNameLst>
                                          <p:attrName>ppt_w</p:attrName>
                                        </p:attrNameLst>
                                      </p:cBhvr>
                                      <p:tavLst>
                                        <p:tav tm="0">
                                          <p:val>
                                            <p:fltVal val="0"/>
                                          </p:val>
                                        </p:tav>
                                        <p:tav tm="100000">
                                          <p:val>
                                            <p:strVal val="#ppt_w"/>
                                          </p:val>
                                        </p:tav>
                                      </p:tavLst>
                                    </p:anim>
                                    <p:anim calcmode="lin" valueType="num">
                                      <p:cBhvr>
                                        <p:cTn id="8" dur="500" fill="hold"/>
                                        <p:tgtEl>
                                          <p:spTgt spid="2120710"/>
                                        </p:tgtEl>
                                        <p:attrNameLst>
                                          <p:attrName>ppt_h</p:attrName>
                                        </p:attrNameLst>
                                      </p:cBhvr>
                                      <p:tavLst>
                                        <p:tav tm="0">
                                          <p:val>
                                            <p:fltVal val="0"/>
                                          </p:val>
                                        </p:tav>
                                        <p:tav tm="100000">
                                          <p:val>
                                            <p:strVal val="#ppt_h"/>
                                          </p:val>
                                        </p:tav>
                                      </p:tavLst>
                                    </p:anim>
                                    <p:animEffect transition="in" filter="fade">
                                      <p:cBhvr>
                                        <p:cTn id="9"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21</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07947" name="Chart" r:id="rId4" imgW="8544001" imgH="3552838" progId="MSGraph.Chart.8">
                  <p:embed followColorScheme="full"/>
                </p:oleObj>
              </mc:Choice>
              <mc:Fallback>
                <p:oleObj name="Chart" r:id="rId4" imgW="8544001" imgH="3552838"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a:t>
            </a:r>
            <a:r>
              <a:rPr lang="en-US" sz="2000" b="1" dirty="0">
                <a:solidFill>
                  <a:srgbClr val="FFFFFF"/>
                </a:solidFill>
              </a:rPr>
              <a:t>w</a:t>
            </a:r>
            <a:r>
              <a:rPr lang="en-US" sz="2000" b="1" dirty="0" smtClean="0">
                <a:solidFill>
                  <a:srgbClr val="FFFFFF"/>
                </a:solidFill>
              </a:rPr>
              <a:t>elcome </a:t>
            </a:r>
            <a:r>
              <a:rPr lang="en-US" sz="2000" b="1" dirty="0">
                <a:solidFill>
                  <a:srgbClr val="FFFFFF"/>
                </a:solidFill>
              </a:rPr>
              <a:t>r</a:t>
            </a:r>
            <a:r>
              <a:rPr lang="en-US" sz="2000" b="1" dirty="0" smtClean="0">
                <a:solidFill>
                  <a:srgbClr val="FFFFFF"/>
                </a:solidFill>
              </a:rPr>
              <a:t>espites from 2011-12, which were among the costliest </a:t>
            </a:r>
            <a:r>
              <a:rPr lang="en-US" sz="2000" b="1" dirty="0">
                <a:solidFill>
                  <a:srgbClr val="FFFFFF"/>
                </a:solidFill>
              </a:rPr>
              <a:t>y</a:t>
            </a:r>
            <a:r>
              <a:rPr lang="en-US" sz="2000" b="1" dirty="0" smtClean="0">
                <a:solidFill>
                  <a:srgbClr val="FFFFFF"/>
                </a:solidFill>
              </a:rPr>
              <a:t>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$15.3 billion in insured CAT losses estimated for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21</a:t>
            </a:fld>
            <a:endParaRPr lang="en-US"/>
          </a:p>
        </p:txBody>
      </p:sp>
    </p:spTree>
    <p:extLst>
      <p:ext uri="{BB962C8B-B14F-4D97-AF65-F5344CB8AC3E}">
        <p14:creationId xmlns:p14="http://schemas.microsoft.com/office/powerpoint/2010/main" val="1862337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22</a:t>
            </a:fld>
            <a:endParaRPr lang="en-US" smtClean="0">
              <a:solidFill>
                <a:srgbClr val="000000"/>
              </a:solidFill>
            </a:endParaRPr>
          </a:p>
        </p:txBody>
      </p:sp>
      <p:sp>
        <p:nvSpPr>
          <p:cNvPr id="31750" name="Rectangle 2"/>
          <p:cNvSpPr>
            <a:spLocks noGrp="1" noChangeArrowheads="1"/>
          </p:cNvSpPr>
          <p:nvPr>
            <p:ph type="title"/>
          </p:nvPr>
        </p:nvSpPr>
        <p:spPr>
          <a:xfrm>
            <a:off x="573450" y="78658"/>
            <a:ext cx="6840794" cy="937371"/>
          </a:xfrm>
        </p:spPr>
        <p:txBody>
          <a:bodyPr/>
          <a:lstStyle/>
          <a:p>
            <a:r>
              <a:rPr lang="en-US" sz="2600" dirty="0" smtClean="0"/>
              <a:t>10 Costliest Coastal Storms in U.S. History (Adjusted for Development into 2012)</a:t>
            </a:r>
          </a:p>
        </p:txBody>
      </p:sp>
      <p:sp>
        <p:nvSpPr>
          <p:cNvPr id="31751" name="Rectangle 3"/>
          <p:cNvSpPr>
            <a:spLocks noChangeArrowheads="1"/>
          </p:cNvSpPr>
          <p:nvPr/>
        </p:nvSpPr>
        <p:spPr bwMode="black">
          <a:xfrm>
            <a:off x="226142" y="1146725"/>
            <a:ext cx="2302342" cy="443198"/>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a:t>
            </a:r>
            <a:r>
              <a:rPr lang="en-US" sz="1600" b="1" dirty="0" smtClean="0">
                <a:solidFill>
                  <a:srgbClr val="225A7A"/>
                </a:solidFill>
                <a:latin typeface="Arial" charset="0"/>
                <a:cs typeface="Arial" charset="0"/>
              </a:rPr>
              <a:t>Losses,</a:t>
            </a:r>
            <a:br>
              <a:rPr lang="en-US" sz="1600" b="1" dirty="0" smtClean="0">
                <a:solidFill>
                  <a:srgbClr val="225A7A"/>
                </a:solidFill>
                <a:latin typeface="Arial" charset="0"/>
                <a:cs typeface="Arial" charset="0"/>
              </a:rPr>
            </a:b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2801792364"/>
              </p:ext>
            </p:extLst>
          </p:nvPr>
        </p:nvGraphicFramePr>
        <p:xfrm>
          <a:off x="347663" y="1644131"/>
          <a:ext cx="8412879" cy="3880369"/>
        </p:xfrm>
        <a:graphic>
          <a:graphicData uri="http://schemas.openxmlformats.org/presentationml/2006/ole">
            <mc:AlternateContent xmlns:mc="http://schemas.openxmlformats.org/markup-compatibility/2006">
              <mc:Choice xmlns:v="urn:schemas-microsoft-com:vml" Requires="v">
                <p:oleObj spid="_x0000_s28113067"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347663" y="1644131"/>
                        <a:ext cx="8412879" cy="3880369"/>
                      </a:xfrm>
                      <a:prstGeom prst="rect">
                        <a:avLst/>
                      </a:prstGeom>
                      <a:noFill/>
                      <a:extLst/>
                    </p:spPr>
                  </p:pic>
                </p:oleObj>
              </mc:Fallback>
            </mc:AlternateContent>
          </a:graphicData>
        </a:graphic>
      </p:graphicFrame>
      <p:sp>
        <p:nvSpPr>
          <p:cNvPr id="2067463" name="AutoShape 7"/>
          <p:cNvSpPr>
            <a:spLocks noChangeArrowheads="1"/>
          </p:cNvSpPr>
          <p:nvPr/>
        </p:nvSpPr>
        <p:spPr bwMode="blackWhite">
          <a:xfrm>
            <a:off x="1573161" y="1706623"/>
            <a:ext cx="3677986" cy="880243"/>
          </a:xfrm>
          <a:prstGeom prst="wedgeRectCallout">
            <a:avLst>
              <a:gd name="adj1" fmla="val -54418"/>
              <a:gd name="adj2" fmla="val 202506"/>
            </a:avLst>
          </a:prstGeom>
          <a:solidFill>
            <a:schemeClr val="accent2"/>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chemeClr val="bg1"/>
                </a:solidFill>
              </a:rPr>
              <a:t>Even today, Hurricane Hazel makes the list of ten costliest coastal storms ever</a:t>
            </a:r>
            <a:endParaRPr lang="en-US" sz="2000" b="1" dirty="0">
              <a:solidFill>
                <a:schemeClr val="bg1"/>
              </a:solidFill>
            </a:endParaRPr>
          </a:p>
        </p:txBody>
      </p:sp>
      <p:sp>
        <p:nvSpPr>
          <p:cNvPr id="14" name="Rectangle 5"/>
          <p:cNvSpPr>
            <a:spLocks noChangeArrowheads="1"/>
          </p:cNvSpPr>
          <p:nvPr/>
        </p:nvSpPr>
        <p:spPr bwMode="blackWhite">
          <a:xfrm>
            <a:off x="501913" y="5528063"/>
            <a:ext cx="8411490" cy="6627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The $7.9 billion in today’s dollars doesn’t reflect the significant additional construction of homes and businesses </a:t>
            </a:r>
            <a:r>
              <a:rPr lang="en-US" sz="2000" b="1" dirty="0" err="1" smtClean="0">
                <a:solidFill>
                  <a:srgbClr val="FFFFFF"/>
                </a:solidFill>
              </a:rPr>
              <a:t>adde</a:t>
            </a:r>
            <a:r>
              <a:rPr lang="en-US" sz="2000" b="1" dirty="0" smtClean="0">
                <a:solidFill>
                  <a:srgbClr val="FFFFFF"/>
                </a:solidFill>
              </a:rPr>
              <a:t> since 1989.</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20983" y="6298892"/>
            <a:ext cx="8866237" cy="426271"/>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Karen Clark &amp; Company, “Historical Hurricanes that Would Cause $10 Billion or More of Insured Losses Today,” August 2012, p. 5;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75166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46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F5F4C-F1E4-4E51-A9C9-060DB973AC52}"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sp>
        <p:nvSpPr>
          <p:cNvPr id="1924102" name="Rectangle 6"/>
          <p:cNvSpPr>
            <a:spLocks noChangeArrowheads="1"/>
          </p:cNvSpPr>
          <p:nvPr/>
        </p:nvSpPr>
        <p:spPr bwMode="blackWhite">
          <a:xfrm>
            <a:off x="609600" y="1905000"/>
            <a:ext cx="7924800" cy="1905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chemeClr val="bg1"/>
                </a:solidFill>
                <a:latin typeface="Arial" panose="020B0604020202020204" pitchFamily="34" charset="0"/>
                <a:cs typeface="Arial" panose="020B0604020202020204" pitchFamily="34" charset="0"/>
              </a:rPr>
              <a:t>Many People Who Probably Should Buy Flood Insurance Don’t</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53277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63DFFCB9-18F3-44A7-8706-A235FA463734}" type="slidenum">
              <a:rPr lang="en-US" smtClean="0"/>
              <a:pPr>
                <a:defRPr/>
              </a:pPr>
              <a:t>24</a:t>
            </a:fld>
            <a:endParaRPr lang="en-US" dirty="0" smtClean="0"/>
          </a:p>
        </p:txBody>
      </p:sp>
      <p:sp>
        <p:nvSpPr>
          <p:cNvPr id="2054" name="Rectangle 2"/>
          <p:cNvSpPr>
            <a:spLocks noGrp="1" noChangeArrowheads="1"/>
          </p:cNvSpPr>
          <p:nvPr>
            <p:ph type="title"/>
          </p:nvPr>
        </p:nvSpPr>
        <p:spPr>
          <a:xfrm>
            <a:off x="652411" y="253749"/>
            <a:ext cx="7065911" cy="785543"/>
          </a:xfrm>
        </p:spPr>
        <p:txBody>
          <a:bodyPr/>
          <a:lstStyle/>
          <a:p>
            <a:r>
              <a:rPr lang="en-US" sz="2700" dirty="0" smtClean="0"/>
              <a:t>Even Frequent &amp; Severe Floods Didn’t Change Flood Insurance Ownership Much</a:t>
            </a:r>
            <a:endParaRPr lang="en-US" sz="2700" baseline="30000" dirty="0" smtClean="0"/>
          </a:p>
        </p:txBody>
      </p:sp>
      <p:sp>
        <p:nvSpPr>
          <p:cNvPr id="2055"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a:t>1</a:t>
            </a:r>
            <a:r>
              <a:rPr lang="en-US" sz="1100" dirty="0"/>
              <a:t>Asked of those who have homeowners insurance and who responded “yes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 Insurance Information Institute Annual </a:t>
            </a:r>
            <a:r>
              <a:rPr lang="en-US" sz="1100" i="1" dirty="0"/>
              <a:t>Pulse</a:t>
            </a:r>
            <a:r>
              <a:rPr lang="en-US" sz="1100" dirty="0"/>
              <a:t> Survey.</a:t>
            </a:r>
          </a:p>
        </p:txBody>
      </p:sp>
      <p:sp>
        <p:nvSpPr>
          <p:cNvPr id="2056" name="Rectangle 7"/>
          <p:cNvSpPr>
            <a:spLocks noChangeArrowheads="1"/>
          </p:cNvSpPr>
          <p:nvPr/>
        </p:nvSpPr>
        <p:spPr bwMode="black">
          <a:xfrm>
            <a:off x="347663" y="1266825"/>
            <a:ext cx="82216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Q. Do you have a separate flood insurance policy?</a:t>
            </a:r>
            <a:r>
              <a:rPr lang="en-US" sz="1600" b="1" baseline="30000">
                <a:solidFill>
                  <a:srgbClr val="225A7A"/>
                </a:solidFill>
              </a:rPr>
              <a:t>1</a:t>
            </a:r>
          </a:p>
        </p:txBody>
      </p:sp>
      <p:sp>
        <p:nvSpPr>
          <p:cNvPr id="9" name="Rectangle 5"/>
          <p:cNvSpPr>
            <a:spLocks noChangeArrowheads="1"/>
          </p:cNvSpPr>
          <p:nvPr/>
        </p:nvSpPr>
        <p:spPr bwMode="blackWhite">
          <a:xfrm>
            <a:off x="233363" y="5427385"/>
            <a:ext cx="8697912" cy="911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Despite extensive flooding (and wide publicity),</a:t>
            </a:r>
            <a:br>
              <a:rPr lang="en-US" sz="2000" b="1" dirty="0">
                <a:solidFill>
                  <a:srgbClr val="FFFFFF"/>
                </a:solidFill>
              </a:rPr>
            </a:br>
            <a:r>
              <a:rPr lang="en-US" sz="2000" b="1" dirty="0">
                <a:solidFill>
                  <a:srgbClr val="FFFFFF"/>
                </a:solidFill>
              </a:rPr>
              <a:t>few U.S. homeowners say they have a flood insurance policy;</a:t>
            </a:r>
            <a:br>
              <a:rPr lang="en-US" sz="2000" b="1" dirty="0">
                <a:solidFill>
                  <a:srgbClr val="FFFFFF"/>
                </a:solidFill>
              </a:rPr>
            </a:br>
            <a:r>
              <a:rPr lang="en-US" sz="2000" b="1" dirty="0" smtClean="0">
                <a:solidFill>
                  <a:srgbClr val="FFFFFF"/>
                </a:solidFill>
              </a:rPr>
              <a:t>moreover, there is no upward trend.</a:t>
            </a:r>
            <a:endParaRPr lang="en-US" sz="2000" b="1" dirty="0">
              <a:solidFill>
                <a:srgbClr val="FFFFFF"/>
              </a:solidFill>
            </a:endParaRPr>
          </a:p>
        </p:txBody>
      </p:sp>
      <p:graphicFrame>
        <p:nvGraphicFramePr>
          <p:cNvPr id="2050" name="Object 2"/>
          <p:cNvGraphicFramePr>
            <a:graphicFrameLocks noChangeAspect="1"/>
          </p:cNvGraphicFramePr>
          <p:nvPr>
            <p:extLst/>
          </p:nvPr>
        </p:nvGraphicFramePr>
        <p:xfrm>
          <a:off x="204787" y="1660524"/>
          <a:ext cx="8726488" cy="3983038"/>
        </p:xfrm>
        <a:graphic>
          <a:graphicData uri="http://schemas.openxmlformats.org/presentationml/2006/ole">
            <mc:AlternateContent xmlns:mc="http://schemas.openxmlformats.org/markup-compatibility/2006">
              <mc:Choice xmlns:v="urn:schemas-microsoft-com:vml" Requires="v">
                <p:oleObj spid="_x0000_s28170284" name="Chart" r:id="rId4" imgW="8467656" imgH="3962233" progId="MSGraph.Chart.8">
                  <p:embed followColorScheme="full"/>
                </p:oleObj>
              </mc:Choice>
              <mc:Fallback>
                <p:oleObj name="Chart" r:id="rId4" imgW="8467656" imgH="3962233" progId="MSGraph.Chart.8">
                  <p:embed followColorScheme="full"/>
                  <p:pic>
                    <p:nvPicPr>
                      <p:cNvPr id="0" name=""/>
                      <p:cNvPicPr>
                        <a:picLocks noChangeAspect="1" noChangeArrowheads="1"/>
                      </p:cNvPicPr>
                      <p:nvPr/>
                    </p:nvPicPr>
                    <p:blipFill>
                      <a:blip r:embed="rId5"/>
                      <a:srcRect/>
                      <a:stretch>
                        <a:fillRect/>
                      </a:stretch>
                    </p:blipFill>
                    <p:spPr bwMode="auto">
                      <a:xfrm>
                        <a:off x="204787" y="1660524"/>
                        <a:ext cx="8726488" cy="398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13"/>
          <p:cNvSpPr>
            <a:spLocks noChangeArrowheads="1"/>
          </p:cNvSpPr>
          <p:nvPr/>
        </p:nvSpPr>
        <p:spPr bwMode="blackWhite">
          <a:xfrm>
            <a:off x="2695575" y="1590675"/>
            <a:ext cx="1329007" cy="792162"/>
          </a:xfrm>
          <a:prstGeom prst="wedgeRectCallout">
            <a:avLst>
              <a:gd name="adj1" fmla="val 17403"/>
              <a:gd name="adj2" fmla="val 109694"/>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After Hurricane Irene</a:t>
            </a:r>
          </a:p>
        </p:txBody>
      </p:sp>
      <p:sp>
        <p:nvSpPr>
          <p:cNvPr id="12" name="AutoShape 13"/>
          <p:cNvSpPr>
            <a:spLocks noChangeArrowheads="1"/>
          </p:cNvSpPr>
          <p:nvPr/>
        </p:nvSpPr>
        <p:spPr bwMode="blackWhite">
          <a:xfrm>
            <a:off x="4051434" y="1804987"/>
            <a:ext cx="1506537" cy="792163"/>
          </a:xfrm>
          <a:prstGeom prst="wedgeRectCallout">
            <a:avLst>
              <a:gd name="adj1" fmla="val -55815"/>
              <a:gd name="adj2" fmla="val 138472"/>
            </a:avLst>
          </a:prstGeom>
          <a:solidFill>
            <a:srgbClr val="339966"/>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After </a:t>
            </a:r>
            <a:r>
              <a:rPr lang="en-US" b="1" dirty="0" err="1">
                <a:solidFill>
                  <a:schemeClr val="bg1"/>
                </a:solidFill>
              </a:rPr>
              <a:t>SuperStorm</a:t>
            </a:r>
            <a:r>
              <a:rPr lang="en-US" b="1" dirty="0">
                <a:solidFill>
                  <a:schemeClr val="bg1"/>
                </a:solidFill>
              </a:rPr>
              <a:t> Sandy</a:t>
            </a:r>
          </a:p>
        </p:txBody>
      </p:sp>
    </p:spTree>
    <p:extLst>
      <p:ext uri="{BB962C8B-B14F-4D97-AF65-F5344CB8AC3E}">
        <p14:creationId xmlns:p14="http://schemas.microsoft.com/office/powerpoint/2010/main" val="1934403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nodeType="afterGroup">
                            <p:stCondLst>
                              <p:cond delay="2700"/>
                            </p:stCondLst>
                            <p:childTnLst>
                              <p:par>
                                <p:cTn id="14" presetID="22" presetClass="entr" presetSubtype="8"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NJ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25</a:t>
            </a:fld>
            <a:endParaRPr lang="en-US" sz="1000" dirty="0">
              <a:solidFill>
                <a:schemeClr val="accent4">
                  <a:lumMod val="75000"/>
                </a:schemeClr>
              </a:solidFill>
              <a:latin typeface="+mn-lt"/>
              <a:cs typeface="+mn-cs"/>
            </a:endParaRPr>
          </a:p>
        </p:txBody>
      </p:sp>
      <p:pic>
        <p:nvPicPr>
          <p:cNvPr id="13880322" name="Picture 2"/>
          <p:cNvPicPr>
            <a:picLocks noChangeAspect="1" noChangeArrowheads="1"/>
          </p:cNvPicPr>
          <p:nvPr/>
        </p:nvPicPr>
        <p:blipFill>
          <a:blip r:embed="rId3" cstate="email"/>
          <a:srcRect/>
          <a:stretch>
            <a:fillRect/>
          </a:stretch>
        </p:blipFill>
        <p:spPr bwMode="auto">
          <a:xfrm>
            <a:off x="678426" y="1029624"/>
            <a:ext cx="4599005" cy="5533407"/>
          </a:xfrm>
          <a:prstGeom prst="rect">
            <a:avLst/>
          </a:prstGeom>
          <a:noFill/>
          <a:ln w="9525">
            <a:noFill/>
            <a:miter lim="800000"/>
            <a:headEnd/>
            <a:tailEnd/>
          </a:ln>
        </p:spPr>
      </p:pic>
      <p:sp>
        <p:nvSpPr>
          <p:cNvPr id="10" name="AutoShape 7"/>
          <p:cNvSpPr>
            <a:spLocks noChangeArrowheads="1"/>
          </p:cNvSpPr>
          <p:nvPr/>
        </p:nvSpPr>
        <p:spPr bwMode="blackWhite">
          <a:xfrm>
            <a:off x="5082989" y="2747445"/>
            <a:ext cx="3662805" cy="1588581"/>
          </a:xfrm>
          <a:prstGeom prst="wedgeRectCallout">
            <a:avLst>
              <a:gd name="adj1" fmla="val -71934"/>
              <a:gd name="adj2" fmla="val -238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Flood coverage penetration rates were extremely low in many very vulnerable areas in NJ, with take-up rates far below 50% in many areas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97803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NY, CT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26</a:t>
            </a:fld>
            <a:endParaRPr lang="en-US" sz="1000" dirty="0">
              <a:solidFill>
                <a:schemeClr val="accent4">
                  <a:lumMod val="75000"/>
                </a:schemeClr>
              </a:solidFill>
              <a:latin typeface="+mn-lt"/>
              <a:cs typeface="+mn-cs"/>
            </a:endParaRPr>
          </a:p>
        </p:txBody>
      </p:sp>
      <p:pic>
        <p:nvPicPr>
          <p:cNvPr id="13882370" name="Picture 2"/>
          <p:cNvPicPr>
            <a:picLocks noChangeAspect="1" noChangeArrowheads="1"/>
          </p:cNvPicPr>
          <p:nvPr/>
        </p:nvPicPr>
        <p:blipFill>
          <a:blip r:embed="rId3" cstate="email"/>
          <a:srcRect/>
          <a:stretch>
            <a:fillRect/>
          </a:stretch>
        </p:blipFill>
        <p:spPr bwMode="auto">
          <a:xfrm>
            <a:off x="191729" y="1178850"/>
            <a:ext cx="7447936" cy="5299071"/>
          </a:xfrm>
          <a:prstGeom prst="rect">
            <a:avLst/>
          </a:prstGeom>
          <a:noFill/>
          <a:ln w="9525">
            <a:noFill/>
            <a:miter lim="800000"/>
            <a:headEnd/>
            <a:tailEnd/>
          </a:ln>
        </p:spPr>
      </p:pic>
      <p:sp>
        <p:nvSpPr>
          <p:cNvPr id="8" name="AutoShape 7"/>
          <p:cNvSpPr>
            <a:spLocks noChangeArrowheads="1"/>
          </p:cNvSpPr>
          <p:nvPr/>
        </p:nvSpPr>
        <p:spPr bwMode="blackWhite">
          <a:xfrm>
            <a:off x="7391400" y="3200400"/>
            <a:ext cx="1636648" cy="1447800"/>
          </a:xfrm>
          <a:prstGeom prst="wedgeRectCallout">
            <a:avLst>
              <a:gd name="adj1" fmla="val -86220"/>
              <a:gd name="adj2" fmla="val -38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In many very vulnerable areas of  NY and CT, take-up rates were far below 50%</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9894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427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427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BCE2B9B-5A24-4115-A061-E9091F317DD0}" type="slidenum">
              <a:rPr lang="en-US" sz="900"/>
              <a:pPr algn="r" eaLnBrk="0" hangingPunct="0">
                <a:lnSpc>
                  <a:spcPct val="85000"/>
                </a:lnSpc>
                <a:spcBef>
                  <a:spcPct val="20000"/>
                </a:spcBef>
              </a:pPr>
              <a:t>27</a:t>
            </a:fld>
            <a:endParaRPr lang="en-US" sz="900"/>
          </a:p>
        </p:txBody>
      </p:sp>
      <p:sp>
        <p:nvSpPr>
          <p:cNvPr id="54278" name="Rectangle 2"/>
          <p:cNvSpPr>
            <a:spLocks noGrp="1" noChangeArrowheads="1"/>
          </p:cNvSpPr>
          <p:nvPr>
            <p:ph type="title" idx="4294967295"/>
          </p:nvPr>
        </p:nvSpPr>
        <p:spPr/>
        <p:txBody>
          <a:bodyPr/>
          <a:lstStyle/>
          <a:p>
            <a:r>
              <a:rPr lang="en-US" smtClean="0"/>
              <a:t>Share of Flood Damaged Structures with Flood Insurance: Long Island</a:t>
            </a:r>
          </a:p>
        </p:txBody>
      </p:sp>
      <p:sp>
        <p:nvSpPr>
          <p:cNvPr id="54279" name="Rectangle 4"/>
          <p:cNvSpPr>
            <a:spLocks noChangeArrowheads="1"/>
          </p:cNvSpPr>
          <p:nvPr/>
        </p:nvSpPr>
        <p:spPr bwMode="auto">
          <a:xfrm>
            <a:off x="-171450" y="6399213"/>
            <a:ext cx="6478588"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a:t>
            </a:r>
            <a:r>
              <a:rPr lang="en-US" sz="1100" i="1"/>
              <a:t> Newsday</a:t>
            </a:r>
            <a:r>
              <a:rPr lang="en-US" sz="1100"/>
              <a:t>, 1/14/13 from FEMA and Small Business Administration.</a:t>
            </a:r>
          </a:p>
        </p:txBody>
      </p:sp>
      <p:graphicFrame>
        <p:nvGraphicFramePr>
          <p:cNvPr id="54274" name="Object 3"/>
          <p:cNvGraphicFramePr>
            <a:graphicFrameLocks/>
          </p:cNvGraphicFramePr>
          <p:nvPr>
            <p:extLst>
              <p:ext uri="{D42A27DB-BD31-4B8C-83A1-F6EECF244321}">
                <p14:modId xmlns:p14="http://schemas.microsoft.com/office/powerpoint/2010/main" val="2374027284"/>
              </p:ext>
            </p:extLst>
          </p:nvPr>
        </p:nvGraphicFramePr>
        <p:xfrm>
          <a:off x="152400" y="2057400"/>
          <a:ext cx="8537575" cy="3833813"/>
        </p:xfrm>
        <a:graphic>
          <a:graphicData uri="http://schemas.openxmlformats.org/presentationml/2006/ole">
            <mc:AlternateContent xmlns:mc="http://schemas.openxmlformats.org/markup-compatibility/2006">
              <mc:Choice xmlns:v="urn:schemas-microsoft-com:vml" Requires="v">
                <p:oleObj spid="_x0000_s28144745" name="Chart" r:id="rId4" imgW="8772688" imgH="3305046" progId="MSGraph.Chart.8">
                  <p:embed followColorScheme="full"/>
                </p:oleObj>
              </mc:Choice>
              <mc:Fallback>
                <p:oleObj name="Chart" r:id="rId4" imgW="8772688" imgH="3305046" progId="MSGraph.Chart.8">
                  <p:embed followColorScheme="full"/>
                  <p:pic>
                    <p:nvPicPr>
                      <p:cNvPr id="0" name=""/>
                      <p:cNvPicPr>
                        <a:picLocks noChangeArrowheads="1"/>
                      </p:cNvPicPr>
                      <p:nvPr/>
                    </p:nvPicPr>
                    <p:blipFill>
                      <a:blip r:embed="rId5"/>
                      <a:srcRect/>
                      <a:stretch>
                        <a:fillRect/>
                      </a:stretch>
                    </p:blipFill>
                    <p:spPr bwMode="auto">
                      <a:xfrm>
                        <a:off x="152400" y="2057400"/>
                        <a:ext cx="8537575"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304800" y="5791200"/>
            <a:ext cx="8391525" cy="673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Maximum FEMA Grant is $31,900.  The Average Grant Award to Homeowners and Renters on Long Island is About $7,300</a:t>
            </a:r>
          </a:p>
        </p:txBody>
      </p:sp>
      <p:sp>
        <p:nvSpPr>
          <p:cNvPr id="26" name="TextBox 10"/>
          <p:cNvSpPr txBox="1">
            <a:spLocks noChangeArrowheads="1"/>
          </p:cNvSpPr>
          <p:nvPr/>
        </p:nvSpPr>
        <p:spPr bwMode="auto">
          <a:xfrm>
            <a:off x="2057400" y="4419600"/>
            <a:ext cx="889000" cy="368300"/>
          </a:xfrm>
          <a:prstGeom prst="rect">
            <a:avLst/>
          </a:prstGeom>
          <a:noFill/>
          <a:ln w="9525">
            <a:noFill/>
            <a:miter lim="800000"/>
            <a:headEnd/>
            <a:tailEnd/>
          </a:ln>
        </p:spPr>
        <p:txBody>
          <a:bodyPr>
            <a:spAutoFit/>
          </a:bodyPr>
          <a:lstStyle/>
          <a:p>
            <a:pPr algn="ctr">
              <a:defRPr/>
            </a:pPr>
            <a:r>
              <a:rPr lang="en-US" b="1" dirty="0" smtClean="0">
                <a:solidFill>
                  <a:schemeClr val="accent3"/>
                </a:solidFill>
              </a:rPr>
              <a:t>46,681</a:t>
            </a:r>
            <a:endParaRPr lang="en-US" b="1" dirty="0">
              <a:solidFill>
                <a:schemeClr val="accent3"/>
              </a:solidFill>
            </a:endParaRPr>
          </a:p>
        </p:txBody>
      </p:sp>
      <p:sp>
        <p:nvSpPr>
          <p:cNvPr id="27" name="TextBox 10"/>
          <p:cNvSpPr txBox="1">
            <a:spLocks noChangeArrowheads="1"/>
          </p:cNvSpPr>
          <p:nvPr/>
        </p:nvSpPr>
        <p:spPr bwMode="auto">
          <a:xfrm>
            <a:off x="1058863" y="2265363"/>
            <a:ext cx="889000" cy="307975"/>
          </a:xfrm>
          <a:prstGeom prst="rect">
            <a:avLst/>
          </a:prstGeom>
          <a:noFill/>
          <a:ln w="9525">
            <a:noFill/>
            <a:miter lim="800000"/>
            <a:headEnd/>
            <a:tailEnd/>
          </a:ln>
        </p:spPr>
        <p:txBody>
          <a:bodyPr>
            <a:spAutoFit/>
          </a:bodyPr>
          <a:lstStyle/>
          <a:p>
            <a:pPr algn="ctr">
              <a:defRPr/>
            </a:pPr>
            <a:r>
              <a:rPr lang="en-US" sz="1400" b="1" dirty="0">
                <a:solidFill>
                  <a:schemeClr val="accent3"/>
                </a:solidFill>
              </a:rPr>
              <a:t>$15.0</a:t>
            </a:r>
          </a:p>
        </p:txBody>
      </p:sp>
      <p:sp>
        <p:nvSpPr>
          <p:cNvPr id="54283" name="TextBox 10"/>
          <p:cNvSpPr txBox="1">
            <a:spLocks noChangeArrowheads="1"/>
          </p:cNvSpPr>
          <p:nvPr/>
        </p:nvSpPr>
        <p:spPr bwMode="auto">
          <a:xfrm>
            <a:off x="2057400" y="2895600"/>
            <a:ext cx="889000" cy="368300"/>
          </a:xfrm>
          <a:prstGeom prst="rect">
            <a:avLst/>
          </a:prstGeom>
          <a:noFill/>
          <a:ln w="9525">
            <a:noFill/>
            <a:miter lim="800000"/>
            <a:headEnd/>
            <a:tailEnd/>
          </a:ln>
        </p:spPr>
        <p:txBody>
          <a:bodyPr>
            <a:spAutoFit/>
          </a:bodyPr>
          <a:lstStyle/>
          <a:p>
            <a:pPr algn="ctr"/>
            <a:r>
              <a:rPr lang="en-US" b="1" dirty="0" smtClean="0">
                <a:solidFill>
                  <a:schemeClr val="bg1"/>
                </a:solidFill>
              </a:rPr>
              <a:t>28,055</a:t>
            </a:r>
            <a:endParaRPr lang="en-US" b="1" dirty="0">
              <a:solidFill>
                <a:schemeClr val="bg1"/>
              </a:solidFill>
            </a:endParaRPr>
          </a:p>
        </p:txBody>
      </p:sp>
      <p:sp>
        <p:nvSpPr>
          <p:cNvPr id="54284" name="TextBox 10"/>
          <p:cNvSpPr txBox="1">
            <a:spLocks noChangeArrowheads="1"/>
          </p:cNvSpPr>
          <p:nvPr/>
        </p:nvSpPr>
        <p:spPr bwMode="auto">
          <a:xfrm>
            <a:off x="7315200" y="4419600"/>
            <a:ext cx="889000" cy="307975"/>
          </a:xfrm>
          <a:prstGeom prst="rect">
            <a:avLst/>
          </a:prstGeom>
          <a:noFill/>
          <a:ln w="9525">
            <a:noFill/>
            <a:miter lim="800000"/>
            <a:headEnd/>
            <a:tailEnd/>
          </a:ln>
        </p:spPr>
        <p:txBody>
          <a:bodyPr>
            <a:spAutoFit/>
          </a:bodyPr>
          <a:lstStyle/>
          <a:p>
            <a:pPr algn="ctr"/>
            <a:r>
              <a:rPr lang="en-US" sz="1400" b="1">
                <a:solidFill>
                  <a:schemeClr val="bg1"/>
                </a:solidFill>
              </a:rPr>
              <a:t>$2.2</a:t>
            </a:r>
          </a:p>
        </p:txBody>
      </p:sp>
      <p:sp>
        <p:nvSpPr>
          <p:cNvPr id="36" name="Date Placeholder 35"/>
          <p:cNvSpPr>
            <a:spLocks noGrp="1"/>
          </p:cNvSpPr>
          <p:nvPr>
            <p:ph type="dt" sz="quarter"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B8A98CC5-6C86-44C4-80CE-E9001E755667}" type="slidenum">
              <a:rPr lang="en-US" smtClean="0"/>
              <a:pPr>
                <a:defRPr/>
              </a:pPr>
              <a:t>27</a:t>
            </a:fld>
            <a:endParaRPr lang="en-US"/>
          </a:p>
        </p:txBody>
      </p:sp>
      <p:sp>
        <p:nvSpPr>
          <p:cNvPr id="54287" name="TextBox 10"/>
          <p:cNvSpPr txBox="1">
            <a:spLocks noChangeArrowheads="1"/>
          </p:cNvSpPr>
          <p:nvPr/>
        </p:nvSpPr>
        <p:spPr bwMode="auto">
          <a:xfrm>
            <a:off x="1981200" y="2057400"/>
            <a:ext cx="1201738" cy="461963"/>
          </a:xfrm>
          <a:prstGeom prst="rect">
            <a:avLst/>
          </a:prstGeom>
          <a:noFill/>
          <a:ln w="9525">
            <a:noFill/>
            <a:miter lim="800000"/>
            <a:headEnd/>
            <a:tailEnd/>
          </a:ln>
        </p:spPr>
        <p:txBody>
          <a:bodyPr>
            <a:spAutoFit/>
          </a:bodyPr>
          <a:lstStyle/>
          <a:p>
            <a:pPr algn="ctr"/>
            <a:r>
              <a:rPr lang="en-US" sz="2400" b="1">
                <a:solidFill>
                  <a:srgbClr val="225A7A"/>
                </a:solidFill>
              </a:rPr>
              <a:t>74,736</a:t>
            </a:r>
          </a:p>
        </p:txBody>
      </p:sp>
      <p:sp>
        <p:nvSpPr>
          <p:cNvPr id="54288" name="TextBox 10"/>
          <p:cNvSpPr txBox="1">
            <a:spLocks noChangeArrowheads="1"/>
          </p:cNvSpPr>
          <p:nvPr/>
        </p:nvSpPr>
        <p:spPr bwMode="auto">
          <a:xfrm>
            <a:off x="5029200" y="4038600"/>
            <a:ext cx="1201738" cy="461963"/>
          </a:xfrm>
          <a:prstGeom prst="rect">
            <a:avLst/>
          </a:prstGeom>
          <a:noFill/>
          <a:ln w="9525">
            <a:noFill/>
            <a:miter lim="800000"/>
            <a:headEnd/>
            <a:tailEnd/>
          </a:ln>
        </p:spPr>
        <p:txBody>
          <a:bodyPr>
            <a:spAutoFit/>
          </a:bodyPr>
          <a:lstStyle/>
          <a:p>
            <a:pPr algn="ctr"/>
            <a:r>
              <a:rPr lang="en-US" sz="2400" b="1">
                <a:solidFill>
                  <a:srgbClr val="225A7A"/>
                </a:solidFill>
              </a:rPr>
              <a:t>20,798</a:t>
            </a:r>
          </a:p>
        </p:txBody>
      </p:sp>
      <p:sp>
        <p:nvSpPr>
          <p:cNvPr id="46" name="TextBox 10"/>
          <p:cNvSpPr txBox="1">
            <a:spLocks noChangeArrowheads="1"/>
          </p:cNvSpPr>
          <p:nvPr/>
        </p:nvSpPr>
        <p:spPr bwMode="auto">
          <a:xfrm>
            <a:off x="5105400" y="4495800"/>
            <a:ext cx="889000" cy="338138"/>
          </a:xfrm>
          <a:prstGeom prst="rect">
            <a:avLst/>
          </a:prstGeom>
          <a:noFill/>
          <a:ln w="9525">
            <a:noFill/>
            <a:miter lim="800000"/>
            <a:headEnd/>
            <a:tailEnd/>
          </a:ln>
        </p:spPr>
        <p:txBody>
          <a:bodyPr>
            <a:spAutoFit/>
          </a:bodyPr>
          <a:lstStyle/>
          <a:p>
            <a:pPr algn="ctr">
              <a:defRPr/>
            </a:pPr>
            <a:r>
              <a:rPr lang="en-US" sz="1600" b="1" dirty="0">
                <a:solidFill>
                  <a:schemeClr val="accent3"/>
                </a:solidFill>
              </a:rPr>
              <a:t>5,747</a:t>
            </a:r>
          </a:p>
        </p:txBody>
      </p:sp>
      <p:sp>
        <p:nvSpPr>
          <p:cNvPr id="49" name="AutoShape 8"/>
          <p:cNvSpPr>
            <a:spLocks noChangeArrowheads="1"/>
          </p:cNvSpPr>
          <p:nvPr/>
        </p:nvSpPr>
        <p:spPr bwMode="blackWhite">
          <a:xfrm>
            <a:off x="3810000" y="1073150"/>
            <a:ext cx="4405313" cy="603250"/>
          </a:xfrm>
          <a:prstGeom prst="wedgeRectCallout">
            <a:avLst>
              <a:gd name="adj1" fmla="val -59681"/>
              <a:gd name="adj2" fmla="val 14533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Only 37.5% of flood damaged buildings in Nassau County were insured for flood, 62.5% uninsured</a:t>
            </a:r>
          </a:p>
        </p:txBody>
      </p:sp>
      <p:sp>
        <p:nvSpPr>
          <p:cNvPr id="50" name="AutoShape 8"/>
          <p:cNvSpPr>
            <a:spLocks noChangeArrowheads="1"/>
          </p:cNvSpPr>
          <p:nvPr/>
        </p:nvSpPr>
        <p:spPr bwMode="blackWhite">
          <a:xfrm>
            <a:off x="4343400" y="2514600"/>
            <a:ext cx="3221038" cy="671513"/>
          </a:xfrm>
          <a:prstGeom prst="wedgeRectCallout">
            <a:avLst>
              <a:gd name="adj1" fmla="val -10704"/>
              <a:gd name="adj2" fmla="val 17460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27.6% of flood damaged buildings in Suffolk County were insured for flood, </a:t>
            </a:r>
            <a:r>
              <a:rPr lang="en-US" sz="1400" b="1" dirty="0" smtClean="0">
                <a:solidFill>
                  <a:schemeClr val="bg1"/>
                </a:solidFill>
              </a:rPr>
              <a:t>72.4</a:t>
            </a:r>
            <a:r>
              <a:rPr lang="en-US" sz="1400" b="1" dirty="0">
                <a:solidFill>
                  <a:schemeClr val="bg1"/>
                </a:solidFill>
              </a:rPr>
              <a:t>% uninsured</a:t>
            </a:r>
          </a:p>
        </p:txBody>
      </p:sp>
      <p:sp>
        <p:nvSpPr>
          <p:cNvPr id="28" name="TextBox 10"/>
          <p:cNvSpPr txBox="1">
            <a:spLocks noChangeArrowheads="1"/>
          </p:cNvSpPr>
          <p:nvPr/>
        </p:nvSpPr>
        <p:spPr bwMode="auto">
          <a:xfrm>
            <a:off x="5029200" y="4800600"/>
            <a:ext cx="889000" cy="369888"/>
          </a:xfrm>
          <a:prstGeom prst="rect">
            <a:avLst/>
          </a:prstGeom>
          <a:noFill/>
          <a:ln w="9525">
            <a:noFill/>
            <a:miter lim="800000"/>
            <a:headEnd/>
            <a:tailEnd/>
          </a:ln>
        </p:spPr>
        <p:txBody>
          <a:bodyPr>
            <a:spAutoFit/>
          </a:bodyPr>
          <a:lstStyle/>
          <a:p>
            <a:pPr algn="ctr">
              <a:defRPr/>
            </a:pPr>
            <a:r>
              <a:rPr lang="en-US" b="1" dirty="0">
                <a:solidFill>
                  <a:schemeClr val="accent3"/>
                </a:solidFill>
              </a:rPr>
              <a:t>15,051</a:t>
            </a:r>
          </a:p>
        </p:txBody>
      </p:sp>
      <p:sp>
        <p:nvSpPr>
          <p:cNvPr id="54293" name="TextBox 20"/>
          <p:cNvSpPr txBox="1">
            <a:spLocks noChangeArrowheads="1"/>
          </p:cNvSpPr>
          <p:nvPr/>
        </p:nvSpPr>
        <p:spPr bwMode="auto">
          <a:xfrm>
            <a:off x="0" y="1524000"/>
            <a:ext cx="1066800" cy="523875"/>
          </a:xfrm>
          <a:prstGeom prst="rect">
            <a:avLst/>
          </a:prstGeom>
          <a:noFill/>
          <a:ln w="9525">
            <a:noFill/>
            <a:miter lim="800000"/>
            <a:headEnd/>
            <a:tailEnd/>
          </a:ln>
        </p:spPr>
        <p:txBody>
          <a:bodyPr>
            <a:spAutoFit/>
          </a:bodyPr>
          <a:lstStyle/>
          <a:p>
            <a:r>
              <a:rPr lang="en-US" sz="1400"/>
              <a:t>Number of buildings</a:t>
            </a:r>
          </a:p>
        </p:txBody>
      </p:sp>
    </p:spTree>
    <p:extLst>
      <p:ext uri="{BB962C8B-B14F-4D97-AF65-F5344CB8AC3E}">
        <p14:creationId xmlns:p14="http://schemas.microsoft.com/office/powerpoint/2010/main" val="22070371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28</a:t>
            </a:fld>
            <a:endParaRPr lang="en-US" smtClean="0"/>
          </a:p>
        </p:txBody>
      </p:sp>
      <p:sp>
        <p:nvSpPr>
          <p:cNvPr id="1922051" name="Rectangle 3"/>
          <p:cNvSpPr>
            <a:spLocks noGrp="1" noChangeArrowheads="1"/>
          </p:cNvSpPr>
          <p:nvPr>
            <p:ph type="body" idx="1"/>
          </p:nvPr>
        </p:nvSpPr>
        <p:spPr>
          <a:xfrm>
            <a:off x="647700" y="1143000"/>
            <a:ext cx="7772400" cy="4572000"/>
          </a:xfrm>
        </p:spPr>
        <p:txBody>
          <a:bodyPr/>
          <a:lstStyle/>
          <a:p>
            <a:pPr>
              <a:lnSpc>
                <a:spcPct val="100000"/>
              </a:lnSpc>
              <a:spcBef>
                <a:spcPts val="0"/>
              </a:spcBef>
              <a:buClrTx/>
            </a:pPr>
            <a:r>
              <a:rPr lang="en-US" sz="2700" dirty="0" smtClean="0">
                <a:latin typeface="Times New Roman" panose="02020603050405020304" pitchFamily="18" charset="0"/>
                <a:cs typeface="Times New Roman" panose="02020603050405020304" pitchFamily="18" charset="0"/>
              </a:rPr>
              <a:t>What are the odds of a 100-Year flood occurring? </a:t>
            </a:r>
          </a:p>
          <a:p>
            <a:pPr lvl="1">
              <a:lnSpc>
                <a:spcPct val="100000"/>
              </a:lnSpc>
              <a:spcBef>
                <a:spcPts val="0"/>
              </a:spcBef>
              <a:buClrTx/>
            </a:pPr>
            <a:r>
              <a:rPr lang="en-US" sz="2500" dirty="0" smtClean="0">
                <a:latin typeface="Times New Roman" panose="02020603050405020304" pitchFamily="18" charset="0"/>
                <a:cs typeface="Times New Roman" panose="02020603050405020304" pitchFamily="18" charset="0"/>
              </a:rPr>
              <a:t>In any single year, 1 chance in a 100</a:t>
            </a:r>
          </a:p>
          <a:p>
            <a:pPr lvl="1">
              <a:lnSpc>
                <a:spcPct val="100000"/>
              </a:lnSpc>
              <a:spcBef>
                <a:spcPts val="0"/>
              </a:spcBef>
              <a:buClrTx/>
            </a:pPr>
            <a:r>
              <a:rPr lang="en-US" sz="2500" dirty="0" smtClean="0">
                <a:latin typeface="Times New Roman" panose="02020603050405020304" pitchFamily="18" charset="0"/>
                <a:cs typeface="Times New Roman" panose="02020603050405020304" pitchFamily="18" charset="0"/>
              </a:rPr>
              <a:t>So why buy flood insurance, year after year, for an event that is highly unlikely to happen?</a:t>
            </a:r>
            <a:br>
              <a:rPr lang="en-US" sz="2500" dirty="0" smtClean="0">
                <a:latin typeface="Times New Roman" panose="02020603050405020304" pitchFamily="18" charset="0"/>
                <a:cs typeface="Times New Roman" panose="02020603050405020304" pitchFamily="18" charset="0"/>
              </a:rPr>
            </a:br>
            <a:endParaRPr lang="en-US" sz="2300" dirty="0" smtClean="0">
              <a:latin typeface="Times New Roman" panose="02020603050405020304" pitchFamily="18" charset="0"/>
              <a:cs typeface="Times New Roman" panose="02020603050405020304" pitchFamily="18" charset="0"/>
            </a:endParaRPr>
          </a:p>
          <a:p>
            <a:pPr>
              <a:lnSpc>
                <a:spcPct val="100000"/>
              </a:lnSpc>
              <a:spcBef>
                <a:spcPts val="0"/>
              </a:spcBef>
              <a:buClrTx/>
            </a:pPr>
            <a:r>
              <a:rPr lang="en-US" sz="2700" dirty="0" smtClean="0">
                <a:latin typeface="Times New Roman" panose="02020603050405020304" pitchFamily="18" charset="0"/>
                <a:cs typeface="Times New Roman" panose="02020603050405020304" pitchFamily="18" charset="0"/>
              </a:rPr>
              <a:t>But suppose you own your home for 30 years. What is the chance of seeing a 100-year flood during the time you live there?</a:t>
            </a:r>
          </a:p>
          <a:p>
            <a:pPr lvl="1">
              <a:lnSpc>
                <a:spcPct val="100000"/>
              </a:lnSpc>
              <a:spcBef>
                <a:spcPts val="0"/>
              </a:spcBef>
              <a:buClrTx/>
            </a:pPr>
            <a:r>
              <a:rPr lang="en-US" sz="2500" dirty="0">
                <a:latin typeface="Times New Roman" panose="02020603050405020304" pitchFamily="18" charset="0"/>
                <a:cs typeface="Times New Roman" panose="02020603050405020304" pitchFamily="18" charset="0"/>
              </a:rPr>
              <a:t>1 chance in a </a:t>
            </a:r>
            <a:r>
              <a:rPr lang="en-US" sz="2500" dirty="0" smtClean="0">
                <a:latin typeface="Times New Roman" panose="02020603050405020304" pitchFamily="18" charset="0"/>
                <a:cs typeface="Times New Roman" panose="02020603050405020304" pitchFamily="18" charset="0"/>
              </a:rPr>
              <a:t>4 </a:t>
            </a:r>
          </a:p>
          <a:p>
            <a:pPr lvl="1">
              <a:lnSpc>
                <a:spcPct val="100000"/>
              </a:lnSpc>
              <a:spcBef>
                <a:spcPts val="0"/>
              </a:spcBef>
              <a:buClrTx/>
            </a:pPr>
            <a:r>
              <a:rPr lang="en-US" sz="2500" dirty="0" smtClean="0">
                <a:latin typeface="Times New Roman" panose="02020603050405020304" pitchFamily="18" charset="0"/>
                <a:cs typeface="Times New Roman" panose="02020603050405020304" pitchFamily="18" charset="0"/>
              </a:rPr>
              <a:t>And the longer you live there, the greater the odds of a flood hitting your home</a:t>
            </a:r>
          </a:p>
          <a:p>
            <a:pPr marL="406400" lvl="1" indent="0">
              <a:lnSpc>
                <a:spcPct val="100000"/>
              </a:lnSpc>
              <a:spcBef>
                <a:spcPts val="0"/>
              </a:spcBef>
              <a:buClrTx/>
              <a:buNone/>
            </a:pPr>
            <a:endParaRPr lang="en-US" sz="2500" dirty="0" smtClean="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black">
          <a:xfrm>
            <a:off x="609600" y="228600"/>
            <a:ext cx="7162800"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chemeClr val="accent1"/>
                </a:solidFill>
              </a:rPr>
              <a:t>Why Don’t They Buy? They Don’t Think They Will Ever Be Flooded</a:t>
            </a:r>
            <a:endParaRPr lang="en-US" sz="3000" b="1" kern="0" dirty="0">
              <a:solidFill>
                <a:schemeClr val="accent1"/>
              </a:solidFill>
              <a:ea typeface="+mj-ea"/>
              <a:cs typeface="+mj-cs"/>
            </a:endParaRPr>
          </a:p>
        </p:txBody>
      </p:sp>
    </p:spTree>
    <p:extLst>
      <p:ext uri="{BB962C8B-B14F-4D97-AF65-F5344CB8AC3E}">
        <p14:creationId xmlns:p14="http://schemas.microsoft.com/office/powerpoint/2010/main" val="3011129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29</a:t>
            </a:fld>
            <a:endParaRPr lang="en-US" smtClean="0"/>
          </a:p>
        </p:txBody>
      </p:sp>
      <p:sp>
        <p:nvSpPr>
          <p:cNvPr id="1922051" name="Rectangle 3"/>
          <p:cNvSpPr>
            <a:spLocks noGrp="1" noChangeArrowheads="1"/>
          </p:cNvSpPr>
          <p:nvPr>
            <p:ph type="body" idx="1"/>
          </p:nvPr>
        </p:nvSpPr>
        <p:spPr>
          <a:xfrm>
            <a:off x="647700" y="1143000"/>
            <a:ext cx="7772400" cy="4572000"/>
          </a:xfrm>
        </p:spPr>
        <p:txBody>
          <a:bodyPr/>
          <a:lstStyle/>
          <a:p>
            <a:pPr marL="406400" lvl="1" indent="0">
              <a:lnSpc>
                <a:spcPct val="100000"/>
              </a:lnSpc>
              <a:spcBef>
                <a:spcPts val="0"/>
              </a:spcBef>
              <a:buClrTx/>
              <a:buNone/>
            </a:pPr>
            <a:endParaRPr lang="en-US" sz="2500" dirty="0" smtClean="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black">
          <a:xfrm>
            <a:off x="609600" y="76200"/>
            <a:ext cx="7162800" cy="9017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800" b="1" dirty="0" smtClean="0">
                <a:solidFill>
                  <a:schemeClr val="accent1"/>
                </a:solidFill>
              </a:rPr>
              <a:t>Flood Insurance Policies in Brunswick County, NC </a:t>
            </a:r>
            <a:r>
              <a:rPr lang="en-US" sz="2000" b="1" dirty="0" smtClean="0">
                <a:solidFill>
                  <a:schemeClr val="accent1"/>
                </a:solidFill>
              </a:rPr>
              <a:t>(as of 1/31/2015)</a:t>
            </a:r>
            <a:endParaRPr lang="en-US" sz="2000" b="1" kern="0" dirty="0">
              <a:solidFill>
                <a:schemeClr val="accent1"/>
              </a:solidFill>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2115943837"/>
              </p:ext>
            </p:extLst>
          </p:nvPr>
        </p:nvGraphicFramePr>
        <p:xfrm>
          <a:off x="506976" y="977900"/>
          <a:ext cx="7811114" cy="5267960"/>
        </p:xfrm>
        <a:graphic>
          <a:graphicData uri="http://schemas.openxmlformats.org/drawingml/2006/table">
            <a:tbl>
              <a:tblPr firstRow="1" bandRow="1">
                <a:tableStyleId>{5C22544A-7EE6-4342-B048-85BDC9FD1C3A}</a:tableStyleId>
              </a:tblPr>
              <a:tblGrid>
                <a:gridCol w="5648018"/>
                <a:gridCol w="2163096"/>
              </a:tblGrid>
              <a:tr h="381000">
                <a:tc>
                  <a:txBody>
                    <a:bodyPr/>
                    <a:lstStyle/>
                    <a:p>
                      <a:r>
                        <a:rPr lang="en-US" b="0" dirty="0" smtClean="0"/>
                        <a:t>Number of Policies in Force</a:t>
                      </a:r>
                      <a:endParaRPr lang="en-US" b="0" dirty="0"/>
                    </a:p>
                  </a:txBody>
                  <a:tcPr/>
                </a:tc>
                <a:tc>
                  <a:txBody>
                    <a:bodyPr/>
                    <a:lstStyle/>
                    <a:p>
                      <a:pPr algn="r"/>
                      <a:r>
                        <a:rPr lang="en-US" dirty="0" smtClean="0"/>
                        <a:t>17,923</a:t>
                      </a:r>
                      <a:endParaRPr lang="en-US" dirty="0"/>
                    </a:p>
                  </a:txBody>
                  <a:tcPr/>
                </a:tc>
              </a:tr>
              <a:tr h="370840">
                <a:tc>
                  <a:txBody>
                    <a:bodyPr/>
                    <a:lstStyle/>
                    <a:p>
                      <a:r>
                        <a:rPr lang="en-US" dirty="0" smtClean="0"/>
                        <a:t>Amount of Insurance in Force</a:t>
                      </a:r>
                      <a:endParaRPr lang="en-US" dirty="0"/>
                    </a:p>
                  </a:txBody>
                  <a:tcPr/>
                </a:tc>
                <a:tc>
                  <a:txBody>
                    <a:bodyPr/>
                    <a:lstStyle/>
                    <a:p>
                      <a:pPr algn="r"/>
                      <a:r>
                        <a:rPr lang="en-US" dirty="0" smtClean="0"/>
                        <a:t>$5,423,191,100</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Amount</a:t>
                      </a:r>
                      <a:r>
                        <a:rPr lang="en-US" baseline="0" dirty="0" smtClean="0"/>
                        <a:t> of Insurance per policy</a:t>
                      </a:r>
                      <a:endParaRPr lang="en-US" dirty="0" smtClean="0"/>
                    </a:p>
                  </a:txBody>
                  <a:tcPr/>
                </a:tc>
                <a:tc>
                  <a:txBody>
                    <a:bodyPr/>
                    <a:lstStyle/>
                    <a:p>
                      <a:pPr algn="r"/>
                      <a:r>
                        <a:rPr lang="en-US" dirty="0" smtClean="0"/>
                        <a:t>$302,583</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Annual Premium on in-Force Policies</a:t>
                      </a:r>
                    </a:p>
                  </a:txBody>
                  <a:tcPr/>
                </a:tc>
                <a:tc>
                  <a:txBody>
                    <a:bodyPr/>
                    <a:lstStyle/>
                    <a:p>
                      <a:pPr algn="r"/>
                      <a:r>
                        <a:rPr lang="en-US" dirty="0" smtClean="0"/>
                        <a:t>$20,920,329</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Annual Premium </a:t>
                      </a:r>
                      <a:r>
                        <a:rPr lang="en-US" baseline="0" dirty="0" smtClean="0"/>
                        <a:t>per policy</a:t>
                      </a:r>
                      <a:endParaRPr lang="en-US" dirty="0" smtClean="0"/>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dirty="0" smtClean="0"/>
                        <a:t>$1,167.23</a:t>
                      </a:r>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Policies in Force as a Percent of Housing Units*</a:t>
                      </a:r>
                    </a:p>
                  </a:txBody>
                  <a:tcPr/>
                </a:tc>
                <a:tc>
                  <a:txBody>
                    <a:bodyPr/>
                    <a:lstStyle/>
                    <a:p>
                      <a:pPr algn="r"/>
                      <a:r>
                        <a:rPr lang="en-US" dirty="0" smtClean="0"/>
                        <a:t>22.6%</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Total Number of Claims,</a:t>
                      </a:r>
                      <a:r>
                        <a:rPr lang="en-US" baseline="0" dirty="0" smtClean="0"/>
                        <a:t> 1/1/1978 – 1/31/2015</a:t>
                      </a:r>
                      <a:endParaRPr lang="en-US" dirty="0" smtClean="0"/>
                    </a:p>
                  </a:txBody>
                  <a:tcPr/>
                </a:tc>
                <a:tc>
                  <a:txBody>
                    <a:bodyPr/>
                    <a:lstStyle/>
                    <a:p>
                      <a:pPr algn="r"/>
                      <a:r>
                        <a:rPr lang="en-US" dirty="0" smtClean="0"/>
                        <a:t>6,928</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Total Payments,</a:t>
                      </a:r>
                      <a:r>
                        <a:rPr lang="en-US" baseline="0" dirty="0" smtClean="0"/>
                        <a:t> 1/1/1978 – 1/31/2015</a:t>
                      </a:r>
                      <a:endParaRPr lang="en-US" dirty="0" smtClean="0"/>
                    </a:p>
                  </a:txBody>
                  <a:tcPr/>
                </a:tc>
                <a:tc>
                  <a:txBody>
                    <a:bodyPr/>
                    <a:lstStyle/>
                    <a:p>
                      <a:pPr algn="r"/>
                      <a:r>
                        <a:rPr lang="en-US" dirty="0" smtClean="0"/>
                        <a:t>$46,071,518.99</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Claims Closed without Payment,</a:t>
                      </a:r>
                      <a:br>
                        <a:rPr lang="en-US" dirty="0" smtClean="0"/>
                      </a:br>
                      <a:r>
                        <a:rPr lang="en-US" baseline="0" dirty="0" smtClean="0"/>
                        <a:t>1/1/1978 – 1/31/2015</a:t>
                      </a:r>
                      <a:endParaRPr lang="en-US" dirty="0" smtClean="0"/>
                    </a:p>
                  </a:txBody>
                  <a:tcPr/>
                </a:tc>
                <a:tc>
                  <a:txBody>
                    <a:bodyPr/>
                    <a:lstStyle/>
                    <a:p>
                      <a:pPr algn="r"/>
                      <a:r>
                        <a:rPr lang="en-US" dirty="0" smtClean="0"/>
                        <a:t>2,853</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Claims</a:t>
                      </a:r>
                      <a:r>
                        <a:rPr lang="en-US" baseline="0" dirty="0" smtClean="0"/>
                        <a:t> Closed with Payment</a:t>
                      </a:r>
                      <a:endParaRPr lang="en-US" dirty="0" smtClean="0"/>
                    </a:p>
                  </a:txBody>
                  <a:tcPr/>
                </a:tc>
                <a:tc>
                  <a:txBody>
                    <a:bodyPr/>
                    <a:lstStyle/>
                    <a:p>
                      <a:pPr algn="r"/>
                      <a:r>
                        <a:rPr lang="en-US" dirty="0" smtClean="0"/>
                        <a:t>4,075</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Average Payment per Claim </a:t>
                      </a:r>
                      <a:r>
                        <a:rPr lang="en-US" baseline="0" dirty="0" smtClean="0"/>
                        <a:t>Closed with Payment</a:t>
                      </a:r>
                      <a:endParaRPr lang="en-US" dirty="0" smtClean="0"/>
                    </a:p>
                  </a:txBody>
                  <a:tcPr/>
                </a:tc>
                <a:tc>
                  <a:txBody>
                    <a:bodyPr/>
                    <a:lstStyle/>
                    <a:p>
                      <a:pPr algn="r"/>
                      <a:r>
                        <a:rPr lang="en-US" dirty="0" smtClean="0"/>
                        <a:t>$11,305.89</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Claims still open</a:t>
                      </a:r>
                    </a:p>
                  </a:txBody>
                  <a:tcPr/>
                </a:tc>
                <a:tc>
                  <a:txBody>
                    <a:bodyPr/>
                    <a:lstStyle/>
                    <a:p>
                      <a:pPr algn="r"/>
                      <a:r>
                        <a:rPr lang="en-US" dirty="0" smtClean="0"/>
                        <a:t>0</a:t>
                      </a:r>
                      <a:endParaRPr lang="en-US" dirty="0"/>
                    </a:p>
                  </a:txBody>
                  <a:tcPr/>
                </a:tc>
              </a:tr>
            </a:tbl>
          </a:graphicData>
        </a:graphic>
      </p:graphicFrame>
      <p:sp>
        <p:nvSpPr>
          <p:cNvPr id="3" name="TextBox 2"/>
          <p:cNvSpPr txBox="1"/>
          <p:nvPr/>
        </p:nvSpPr>
        <p:spPr>
          <a:xfrm>
            <a:off x="450202" y="6172111"/>
            <a:ext cx="7969898" cy="600164"/>
          </a:xfrm>
          <a:prstGeom prst="rect">
            <a:avLst/>
          </a:prstGeom>
          <a:noFill/>
        </p:spPr>
        <p:txBody>
          <a:bodyPr wrap="square" rtlCol="0">
            <a:spAutoFit/>
          </a:bodyPr>
          <a:lstStyle/>
          <a:p>
            <a:r>
              <a:rPr lang="en-US" sz="1100" dirty="0" smtClean="0"/>
              <a:t>*number of housing units is for 2013</a:t>
            </a:r>
            <a:br>
              <a:rPr lang="en-US" sz="1100" dirty="0" smtClean="0"/>
            </a:br>
            <a:r>
              <a:rPr lang="en-US" sz="1100" dirty="0" smtClean="0"/>
              <a:t>Sources: </a:t>
            </a:r>
            <a:r>
              <a:rPr lang="en-US" sz="1100" dirty="0" smtClean="0">
                <a:hlinkClick r:id="rId3"/>
              </a:rPr>
              <a:t>http</a:t>
            </a:r>
            <a:r>
              <a:rPr lang="en-US" sz="1100" dirty="0">
                <a:hlinkClick r:id="rId3"/>
              </a:rPr>
              <a:t>://</a:t>
            </a:r>
            <a:r>
              <a:rPr lang="en-US" sz="1100" dirty="0" smtClean="0">
                <a:hlinkClick r:id="rId3"/>
              </a:rPr>
              <a:t>bsa.nfipstat.fema.gov/reports/1011.htm#NCT</a:t>
            </a:r>
            <a:r>
              <a:rPr lang="en-US" sz="1100" dirty="0" smtClean="0"/>
              <a:t> ; </a:t>
            </a:r>
            <a:r>
              <a:rPr lang="en-US" sz="1100" dirty="0">
                <a:hlinkClick r:id="rId4"/>
              </a:rPr>
              <a:t>http://</a:t>
            </a:r>
            <a:r>
              <a:rPr lang="en-US" sz="1100" dirty="0" smtClean="0">
                <a:hlinkClick r:id="rId4"/>
              </a:rPr>
              <a:t>quickfacts.census.gov/qfd/states/37/37019.html</a:t>
            </a:r>
            <a:r>
              <a:rPr lang="en-US" sz="1100" dirty="0" smtClean="0"/>
              <a:t> (housing units); I.I.I.</a:t>
            </a:r>
            <a:endParaRPr lang="en-US" sz="1100" dirty="0"/>
          </a:p>
        </p:txBody>
      </p:sp>
      <p:sp>
        <p:nvSpPr>
          <p:cNvPr id="9" name="Rectangle 8"/>
          <p:cNvSpPr>
            <a:spLocks noChangeArrowheads="1"/>
          </p:cNvSpPr>
          <p:nvPr/>
        </p:nvSpPr>
        <p:spPr bwMode="auto">
          <a:xfrm>
            <a:off x="533400" y="2873248"/>
            <a:ext cx="7803502" cy="36156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6498545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Counties in North Carolina</a:t>
            </a:r>
            <a:endParaRPr lang="en-US" dirty="0"/>
          </a:p>
        </p:txBody>
      </p:sp>
      <p:sp>
        <p:nvSpPr>
          <p:cNvPr id="3" name="Chart Placeholder 2"/>
          <p:cNvSpPr>
            <a:spLocks noGrp="1"/>
          </p:cNvSpPr>
          <p:nvPr>
            <p:ph type="chart" idx="1"/>
          </p:nvPr>
        </p:nvSpPr>
        <p:spPr/>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3</a:t>
            </a:fld>
            <a:endParaRPr lang="en-US"/>
          </a:p>
        </p:txBody>
      </p:sp>
      <p:pic>
        <p:nvPicPr>
          <p:cNvPr id="7" name="Picture 6"/>
          <p:cNvPicPr>
            <a:picLocks noChangeAspect="1"/>
          </p:cNvPicPr>
          <p:nvPr/>
        </p:nvPicPr>
        <p:blipFill>
          <a:blip r:embed="rId2"/>
          <a:stretch>
            <a:fillRect/>
          </a:stretch>
        </p:blipFill>
        <p:spPr>
          <a:xfrm>
            <a:off x="495300" y="1093788"/>
            <a:ext cx="5124450" cy="5562600"/>
          </a:xfrm>
          <a:prstGeom prst="rect">
            <a:avLst/>
          </a:prstGeom>
        </p:spPr>
      </p:pic>
    </p:spTree>
    <p:extLst>
      <p:ext uri="{BB962C8B-B14F-4D97-AF65-F5344CB8AC3E}">
        <p14:creationId xmlns:p14="http://schemas.microsoft.com/office/powerpoint/2010/main" val="100399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Inconsistent Financial Behavior</a:t>
            </a:r>
          </a:p>
        </p:txBody>
      </p:sp>
      <p:sp>
        <p:nvSpPr>
          <p:cNvPr id="501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30</a:t>
            </a:fld>
            <a:endParaRPr lang="en-US" dirty="0"/>
          </a:p>
        </p:txBody>
      </p:sp>
    </p:spTree>
    <p:extLst>
      <p:ext uri="{BB962C8B-B14F-4D97-AF65-F5344CB8AC3E}">
        <p14:creationId xmlns:p14="http://schemas.microsoft.com/office/powerpoint/2010/main" val="34858420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31</a:t>
            </a:fld>
            <a:endParaRPr lang="en-US" smtClean="0"/>
          </a:p>
        </p:txBody>
      </p:sp>
      <p:sp>
        <p:nvSpPr>
          <p:cNvPr id="1922051" name="Rectangle 3"/>
          <p:cNvSpPr>
            <a:spLocks noGrp="1" noChangeArrowheads="1"/>
          </p:cNvSpPr>
          <p:nvPr>
            <p:ph type="body" idx="1"/>
          </p:nvPr>
        </p:nvSpPr>
        <p:spPr>
          <a:xfrm>
            <a:off x="487362" y="1223828"/>
            <a:ext cx="8169275" cy="4909226"/>
          </a:xfrm>
        </p:spPr>
        <p:txBody>
          <a:bodyPr/>
          <a:lstStyle/>
          <a:p>
            <a:pPr marL="0" indent="0">
              <a:lnSpc>
                <a:spcPct val="100000"/>
              </a:lnSpc>
              <a:spcBef>
                <a:spcPts val="0"/>
              </a:spcBef>
              <a:buNone/>
            </a:pPr>
            <a:r>
              <a:rPr lang="en-US" sz="2600" dirty="0" smtClean="0"/>
              <a:t>Imagine you have this choice:</a:t>
            </a:r>
          </a:p>
          <a:p>
            <a:pPr marL="0" indent="0">
              <a:lnSpc>
                <a:spcPct val="100000"/>
              </a:lnSpc>
              <a:spcBef>
                <a:spcPts val="0"/>
              </a:spcBef>
              <a:buNone/>
            </a:pPr>
            <a:endParaRPr lang="en-US" sz="2600" dirty="0" smtClean="0"/>
          </a:p>
          <a:p>
            <a:pPr>
              <a:lnSpc>
                <a:spcPct val="100000"/>
              </a:lnSpc>
              <a:spcBef>
                <a:spcPts val="0"/>
              </a:spcBef>
            </a:pPr>
            <a:r>
              <a:rPr lang="en-US" sz="2600" dirty="0"/>
              <a:t>Y</a:t>
            </a:r>
            <a:r>
              <a:rPr lang="en-US" sz="2600" dirty="0" smtClean="0"/>
              <a:t>ou may choose a gamble that offers an 80 chance of winning $4,000 and a 20% chance of winning nothing, or</a:t>
            </a:r>
          </a:p>
          <a:p>
            <a:pPr>
              <a:lnSpc>
                <a:spcPct val="100000"/>
              </a:lnSpc>
              <a:spcBef>
                <a:spcPts val="0"/>
              </a:spcBef>
            </a:pPr>
            <a:r>
              <a:rPr lang="en-US" sz="2600" dirty="0"/>
              <a:t>You </a:t>
            </a:r>
            <a:r>
              <a:rPr lang="en-US" sz="2600" dirty="0" smtClean="0"/>
              <a:t>get a guaranteed $3,000</a:t>
            </a:r>
            <a:r>
              <a:rPr lang="en-US" sz="2600" dirty="0"/>
              <a:t>.</a:t>
            </a:r>
            <a:endParaRPr lang="en-US" sz="2600" dirty="0" smtClean="0"/>
          </a:p>
          <a:p>
            <a:pPr>
              <a:lnSpc>
                <a:spcPct val="100000"/>
              </a:lnSpc>
              <a:spcBef>
                <a:spcPts val="0"/>
              </a:spcBef>
            </a:pPr>
            <a:endParaRPr lang="en-US" sz="2600" dirty="0"/>
          </a:p>
          <a:p>
            <a:pPr marL="0" indent="0">
              <a:lnSpc>
                <a:spcPct val="100000"/>
              </a:lnSpc>
              <a:spcBef>
                <a:spcPts val="0"/>
              </a:spcBef>
              <a:buNone/>
            </a:pPr>
            <a:r>
              <a:rPr lang="en-US" sz="2600" dirty="0" smtClean="0"/>
              <a:t>Which choice do you make?</a:t>
            </a:r>
          </a:p>
          <a:p>
            <a:pPr marL="0" indent="0">
              <a:lnSpc>
                <a:spcPct val="100000"/>
              </a:lnSpc>
              <a:spcBef>
                <a:spcPts val="0"/>
              </a:spcBef>
              <a:buNone/>
            </a:pPr>
            <a:endParaRPr lang="en-US" sz="2600" dirty="0"/>
          </a:p>
          <a:p>
            <a:pPr marL="0" indent="0">
              <a:lnSpc>
                <a:spcPct val="100000"/>
              </a:lnSpc>
              <a:spcBef>
                <a:spcPts val="0"/>
              </a:spcBef>
              <a:buNone/>
            </a:pPr>
            <a:r>
              <a:rPr lang="en-US" sz="2600" b="1" dirty="0" smtClean="0">
                <a:solidFill>
                  <a:srgbClr val="FF0000"/>
                </a:solidFill>
              </a:rPr>
              <a:t>4 out of 5 people chose the $3,000</a:t>
            </a:r>
            <a:r>
              <a:rPr lang="en-US" sz="2600" dirty="0" smtClean="0"/>
              <a:t>.</a:t>
            </a:r>
          </a:p>
        </p:txBody>
      </p:sp>
      <p:sp>
        <p:nvSpPr>
          <p:cNvPr id="8" name="Rectangle 2"/>
          <p:cNvSpPr txBox="1">
            <a:spLocks noChangeArrowheads="1"/>
          </p:cNvSpPr>
          <p:nvPr/>
        </p:nvSpPr>
        <p:spPr bwMode="black">
          <a:xfrm>
            <a:off x="301017" y="255993"/>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 </a:t>
            </a:r>
            <a:r>
              <a:rPr lang="en-US" sz="3000" b="1" kern="0" dirty="0" smtClean="0">
                <a:solidFill>
                  <a:srgbClr val="225A7A"/>
                </a:solidFill>
              </a:rPr>
              <a:t>Risk Preference Test, Part 1</a:t>
            </a:r>
            <a:endParaRPr lang="en-US" sz="3000" b="1" kern="0" dirty="0">
              <a:solidFill>
                <a:srgbClr val="225A7A"/>
              </a:solidFill>
              <a:ea typeface="+mj-ea"/>
              <a:cs typeface="+mj-cs"/>
            </a:endParaRPr>
          </a:p>
        </p:txBody>
      </p:sp>
      <p:sp>
        <p:nvSpPr>
          <p:cNvPr id="2" name="TextBox 1"/>
          <p:cNvSpPr txBox="1"/>
          <p:nvPr/>
        </p:nvSpPr>
        <p:spPr>
          <a:xfrm>
            <a:off x="599768" y="6133054"/>
            <a:ext cx="8056869" cy="430887"/>
          </a:xfrm>
          <a:prstGeom prst="rect">
            <a:avLst/>
          </a:prstGeom>
          <a:noFill/>
        </p:spPr>
        <p:txBody>
          <a:bodyPr wrap="square" rtlCol="0">
            <a:spAutoFit/>
          </a:bodyPr>
          <a:lstStyle/>
          <a:p>
            <a:r>
              <a:rPr lang="en-US" sz="1100" dirty="0" smtClean="0"/>
              <a:t>Source: David </a:t>
            </a:r>
            <a:r>
              <a:rPr lang="en-US" sz="1100" dirty="0" err="1" smtClean="0"/>
              <a:t>Rolpeik</a:t>
            </a:r>
            <a:r>
              <a:rPr lang="en-US" sz="1100" dirty="0" smtClean="0"/>
              <a:t>, </a:t>
            </a:r>
            <a:r>
              <a:rPr lang="en-US" sz="1100" i="1" dirty="0" smtClean="0"/>
              <a:t>How Risky Is It Really?: Why Our Fears Don’t Always Match the Facts </a:t>
            </a:r>
            <a:r>
              <a:rPr lang="en-US" sz="1100" dirty="0" smtClean="0"/>
              <a:t>(New York: McGraw-Hill, 2010), p. 40, citing </a:t>
            </a:r>
            <a:r>
              <a:rPr lang="en-US" sz="1100" dirty="0" err="1" smtClean="0"/>
              <a:t>Kahneman</a:t>
            </a:r>
            <a:r>
              <a:rPr lang="en-US" sz="1100" dirty="0" smtClean="0"/>
              <a:t> and </a:t>
            </a:r>
            <a:r>
              <a:rPr lang="en-US" sz="1100" dirty="0" err="1" smtClean="0"/>
              <a:t>Tversky</a:t>
            </a:r>
            <a:r>
              <a:rPr lang="en-US" sz="1100" dirty="0" smtClean="0"/>
              <a:t>.</a:t>
            </a:r>
            <a:endParaRPr lang="en-US" sz="1100" dirty="0"/>
          </a:p>
        </p:txBody>
      </p:sp>
    </p:spTree>
    <p:extLst>
      <p:ext uri="{BB962C8B-B14F-4D97-AF65-F5344CB8AC3E}">
        <p14:creationId xmlns:p14="http://schemas.microsoft.com/office/powerpoint/2010/main" val="1257483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32</a:t>
            </a:fld>
            <a:endParaRPr lang="en-US" smtClean="0"/>
          </a:p>
        </p:txBody>
      </p:sp>
      <p:sp>
        <p:nvSpPr>
          <p:cNvPr id="1922051" name="Rectangle 3"/>
          <p:cNvSpPr>
            <a:spLocks noGrp="1" noChangeArrowheads="1"/>
          </p:cNvSpPr>
          <p:nvPr>
            <p:ph type="body" idx="1"/>
          </p:nvPr>
        </p:nvSpPr>
        <p:spPr>
          <a:xfrm>
            <a:off x="487362" y="1223828"/>
            <a:ext cx="8169275" cy="4909226"/>
          </a:xfrm>
        </p:spPr>
        <p:txBody>
          <a:bodyPr/>
          <a:lstStyle/>
          <a:p>
            <a:pPr marL="0" indent="0">
              <a:lnSpc>
                <a:spcPct val="100000"/>
              </a:lnSpc>
              <a:spcBef>
                <a:spcPts val="0"/>
              </a:spcBef>
              <a:buNone/>
            </a:pPr>
            <a:r>
              <a:rPr lang="en-US" sz="2600" dirty="0" smtClean="0"/>
              <a:t>Now imagine that you won the gamble and have $4,000 and you now have </a:t>
            </a:r>
            <a:r>
              <a:rPr lang="en-US" sz="2600" dirty="0"/>
              <a:t>this choice:</a:t>
            </a:r>
          </a:p>
          <a:p>
            <a:pPr marL="0" indent="0">
              <a:lnSpc>
                <a:spcPct val="100000"/>
              </a:lnSpc>
              <a:spcBef>
                <a:spcPts val="0"/>
              </a:spcBef>
              <a:buNone/>
            </a:pPr>
            <a:endParaRPr lang="en-US" sz="2600" dirty="0"/>
          </a:p>
          <a:p>
            <a:pPr>
              <a:lnSpc>
                <a:spcPct val="100000"/>
              </a:lnSpc>
              <a:spcBef>
                <a:spcPts val="0"/>
              </a:spcBef>
            </a:pPr>
            <a:r>
              <a:rPr lang="en-US" sz="2600" dirty="0"/>
              <a:t>You may choose a gamble that offers an 80 chance of </a:t>
            </a:r>
            <a:r>
              <a:rPr lang="en-US" sz="2600" dirty="0" smtClean="0"/>
              <a:t>losing the $4,000 </a:t>
            </a:r>
            <a:r>
              <a:rPr lang="en-US" sz="2600" dirty="0"/>
              <a:t>and a 20% chance of </a:t>
            </a:r>
            <a:r>
              <a:rPr lang="en-US" sz="2600" dirty="0" smtClean="0"/>
              <a:t>not losing it, </a:t>
            </a:r>
            <a:r>
              <a:rPr lang="en-US" sz="2600" dirty="0"/>
              <a:t>or</a:t>
            </a:r>
          </a:p>
          <a:p>
            <a:pPr>
              <a:lnSpc>
                <a:spcPct val="100000"/>
              </a:lnSpc>
              <a:spcBef>
                <a:spcPts val="0"/>
              </a:spcBef>
            </a:pPr>
            <a:r>
              <a:rPr lang="en-US" sz="2600" dirty="0"/>
              <a:t>You </a:t>
            </a:r>
            <a:r>
              <a:rPr lang="en-US" sz="2600" dirty="0" smtClean="0"/>
              <a:t>pay $3,000 of your $4,000 to avoid the gamble.</a:t>
            </a:r>
            <a:endParaRPr lang="en-US" sz="2600" dirty="0"/>
          </a:p>
          <a:p>
            <a:pPr>
              <a:lnSpc>
                <a:spcPct val="100000"/>
              </a:lnSpc>
              <a:spcBef>
                <a:spcPts val="0"/>
              </a:spcBef>
            </a:pPr>
            <a:endParaRPr lang="en-US" sz="2600" dirty="0"/>
          </a:p>
          <a:p>
            <a:pPr marL="0" indent="0">
              <a:lnSpc>
                <a:spcPct val="100000"/>
              </a:lnSpc>
              <a:spcBef>
                <a:spcPts val="0"/>
              </a:spcBef>
              <a:buNone/>
            </a:pPr>
            <a:r>
              <a:rPr lang="en-US" sz="2600" dirty="0"/>
              <a:t>Which choice do you make?</a:t>
            </a:r>
          </a:p>
          <a:p>
            <a:pPr marL="0" indent="0">
              <a:lnSpc>
                <a:spcPct val="100000"/>
              </a:lnSpc>
              <a:spcBef>
                <a:spcPts val="0"/>
              </a:spcBef>
              <a:buNone/>
            </a:pPr>
            <a:endParaRPr lang="en-US" sz="2600" dirty="0"/>
          </a:p>
          <a:p>
            <a:pPr marL="0" indent="0">
              <a:lnSpc>
                <a:spcPct val="100000"/>
              </a:lnSpc>
              <a:spcBef>
                <a:spcPts val="0"/>
              </a:spcBef>
              <a:buNone/>
            </a:pPr>
            <a:r>
              <a:rPr lang="en-US" sz="2600" b="1" dirty="0" smtClean="0">
                <a:solidFill>
                  <a:srgbClr val="FF0000"/>
                </a:solidFill>
              </a:rPr>
              <a:t>92% of people </a:t>
            </a:r>
            <a:r>
              <a:rPr lang="en-US" sz="2600" b="1" dirty="0">
                <a:solidFill>
                  <a:srgbClr val="FF0000"/>
                </a:solidFill>
              </a:rPr>
              <a:t>chose the </a:t>
            </a:r>
            <a:r>
              <a:rPr lang="en-US" sz="2600" b="1" dirty="0" smtClean="0">
                <a:solidFill>
                  <a:srgbClr val="FF0000"/>
                </a:solidFill>
              </a:rPr>
              <a:t>gamble</a:t>
            </a:r>
            <a:r>
              <a:rPr lang="en-US" sz="2600" dirty="0" smtClean="0"/>
              <a:t>.</a:t>
            </a:r>
            <a:endParaRPr lang="en-US" sz="2600" dirty="0"/>
          </a:p>
        </p:txBody>
      </p:sp>
      <p:sp>
        <p:nvSpPr>
          <p:cNvPr id="8" name="Rectangle 2"/>
          <p:cNvSpPr txBox="1">
            <a:spLocks noChangeArrowheads="1"/>
          </p:cNvSpPr>
          <p:nvPr/>
        </p:nvSpPr>
        <p:spPr bwMode="black">
          <a:xfrm>
            <a:off x="301017" y="255993"/>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 </a:t>
            </a:r>
            <a:r>
              <a:rPr lang="en-US" sz="3000" b="1" kern="0" dirty="0">
                <a:solidFill>
                  <a:srgbClr val="225A7A"/>
                </a:solidFill>
              </a:rPr>
              <a:t>Risk Preference Test</a:t>
            </a:r>
            <a:r>
              <a:rPr lang="en-US" sz="3000" b="1" kern="0" dirty="0" smtClean="0">
                <a:solidFill>
                  <a:srgbClr val="225A7A"/>
                </a:solidFill>
              </a:rPr>
              <a:t>, Part 2</a:t>
            </a:r>
            <a:endParaRPr lang="en-US" sz="3000" b="1" kern="0" dirty="0">
              <a:solidFill>
                <a:srgbClr val="225A7A"/>
              </a:solidFill>
              <a:ea typeface="+mj-ea"/>
              <a:cs typeface="+mj-cs"/>
            </a:endParaRPr>
          </a:p>
        </p:txBody>
      </p:sp>
      <p:sp>
        <p:nvSpPr>
          <p:cNvPr id="9" name="TextBox 8"/>
          <p:cNvSpPr txBox="1"/>
          <p:nvPr/>
        </p:nvSpPr>
        <p:spPr>
          <a:xfrm>
            <a:off x="487362" y="6026878"/>
            <a:ext cx="8113713" cy="430887"/>
          </a:xfrm>
          <a:prstGeom prst="rect">
            <a:avLst/>
          </a:prstGeom>
          <a:noFill/>
        </p:spPr>
        <p:txBody>
          <a:bodyPr wrap="square" rtlCol="0">
            <a:spAutoFit/>
          </a:bodyPr>
          <a:lstStyle/>
          <a:p>
            <a:r>
              <a:rPr lang="en-US" sz="1100" dirty="0" smtClean="0"/>
              <a:t>Source: David </a:t>
            </a:r>
            <a:r>
              <a:rPr lang="en-US" sz="1100" dirty="0" err="1" smtClean="0"/>
              <a:t>Rolpeik</a:t>
            </a:r>
            <a:r>
              <a:rPr lang="en-US" sz="1100" dirty="0" smtClean="0"/>
              <a:t>, </a:t>
            </a:r>
            <a:r>
              <a:rPr lang="en-US" sz="1100" i="1" dirty="0" smtClean="0"/>
              <a:t>How Risky Is It Really?: Why Our Fears Don’t Always Match the Facts </a:t>
            </a:r>
            <a:r>
              <a:rPr lang="en-US" sz="1100" dirty="0" smtClean="0"/>
              <a:t>(New York: McGraw-Hill, 2010), p. 40, citing </a:t>
            </a:r>
            <a:r>
              <a:rPr lang="en-US" sz="1100" dirty="0" err="1" smtClean="0"/>
              <a:t>Kahneman</a:t>
            </a:r>
            <a:r>
              <a:rPr lang="en-US" sz="1100" dirty="0" smtClean="0"/>
              <a:t> and </a:t>
            </a:r>
            <a:r>
              <a:rPr lang="en-US" sz="1100" dirty="0" err="1" smtClean="0"/>
              <a:t>Tversky</a:t>
            </a:r>
            <a:r>
              <a:rPr lang="en-US" sz="1100" dirty="0" smtClean="0"/>
              <a:t>.</a:t>
            </a:r>
            <a:endParaRPr lang="en-US" sz="1100" dirty="0"/>
          </a:p>
        </p:txBody>
      </p:sp>
    </p:spTree>
    <p:extLst>
      <p:ext uri="{BB962C8B-B14F-4D97-AF65-F5344CB8AC3E}">
        <p14:creationId xmlns:p14="http://schemas.microsoft.com/office/powerpoint/2010/main" val="14839344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2" end="2"/>
                                            </p:txEl>
                                          </p:spTgt>
                                        </p:tgtEl>
                                        <p:attrNameLst>
                                          <p:attrName>style.visibility</p:attrName>
                                        </p:attrNameLst>
                                      </p:cBhvr>
                                      <p:to>
                                        <p:strVal val="visible"/>
                                      </p:to>
                                    </p:set>
                                    <p:animEffect transition="in" filter="wipe(left)">
                                      <p:cBhvr>
                                        <p:cTn id="12" dur="500"/>
                                        <p:tgtEl>
                                          <p:spTgt spid="1922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3" end="3"/>
                                            </p:txEl>
                                          </p:spTgt>
                                        </p:tgtEl>
                                        <p:attrNameLst>
                                          <p:attrName>style.visibility</p:attrName>
                                        </p:attrNameLst>
                                      </p:cBhvr>
                                      <p:to>
                                        <p:strVal val="visible"/>
                                      </p:to>
                                    </p:set>
                                    <p:animEffect transition="in" filter="wipe(left)">
                                      <p:cBhvr>
                                        <p:cTn id="17" dur="500"/>
                                        <p:tgtEl>
                                          <p:spTgt spid="1922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7" end="7"/>
                                            </p:txEl>
                                          </p:spTgt>
                                        </p:tgtEl>
                                        <p:attrNameLst>
                                          <p:attrName>style.visibility</p:attrName>
                                        </p:attrNameLst>
                                      </p:cBhvr>
                                      <p:to>
                                        <p:strVal val="visible"/>
                                      </p:to>
                                    </p:set>
                                    <p:animEffect transition="in" filter="wipe(left)">
                                      <p:cBhvr>
                                        <p:cTn id="27"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33</a:t>
            </a:fld>
            <a:endParaRPr lang="en-US" smtClean="0"/>
          </a:p>
        </p:txBody>
      </p:sp>
      <p:sp>
        <p:nvSpPr>
          <p:cNvPr id="1922051" name="Rectangle 3"/>
          <p:cNvSpPr>
            <a:spLocks noGrp="1" noChangeArrowheads="1"/>
          </p:cNvSpPr>
          <p:nvPr>
            <p:ph type="body" idx="1"/>
          </p:nvPr>
        </p:nvSpPr>
        <p:spPr>
          <a:xfrm>
            <a:off x="487362" y="1005293"/>
            <a:ext cx="8169275" cy="4909226"/>
          </a:xfrm>
        </p:spPr>
        <p:txBody>
          <a:bodyPr/>
          <a:lstStyle/>
          <a:p>
            <a:pPr>
              <a:lnSpc>
                <a:spcPct val="100000"/>
              </a:lnSpc>
              <a:spcBef>
                <a:spcPts val="0"/>
              </a:spcBef>
            </a:pPr>
            <a:r>
              <a:rPr lang="en-US" dirty="0" smtClean="0"/>
              <a:t>In the first test, involving only positive (or at worst non-negative) outcomes, most people are risk-averse. They choose the “sure thing.”</a:t>
            </a:r>
          </a:p>
          <a:p>
            <a:pPr lvl="1">
              <a:lnSpc>
                <a:spcPct val="100000"/>
              </a:lnSpc>
              <a:spcBef>
                <a:spcPts val="0"/>
              </a:spcBef>
            </a:pPr>
            <a:r>
              <a:rPr lang="en-US" dirty="0" smtClean="0"/>
              <a:t>In part this is because the first dollars are more valuable to them than the higher amounts.</a:t>
            </a:r>
            <a:br>
              <a:rPr lang="en-US" dirty="0" smtClean="0"/>
            </a:br>
            <a:endParaRPr lang="en-US" dirty="0" smtClean="0"/>
          </a:p>
          <a:p>
            <a:pPr>
              <a:lnSpc>
                <a:spcPct val="100000"/>
              </a:lnSpc>
              <a:spcBef>
                <a:spcPts val="0"/>
              </a:spcBef>
            </a:pPr>
            <a:r>
              <a:rPr lang="en-US" dirty="0"/>
              <a:t>In the </a:t>
            </a:r>
            <a:r>
              <a:rPr lang="en-US" dirty="0" smtClean="0"/>
              <a:t>second test</a:t>
            </a:r>
            <a:r>
              <a:rPr lang="en-US" dirty="0"/>
              <a:t>, </a:t>
            </a:r>
            <a:r>
              <a:rPr lang="en-US" dirty="0">
                <a:solidFill>
                  <a:srgbClr val="FF0000"/>
                </a:solidFill>
              </a:rPr>
              <a:t>involving only negative </a:t>
            </a:r>
            <a:r>
              <a:rPr lang="en-US" dirty="0" smtClean="0">
                <a:solidFill>
                  <a:srgbClr val="FF0000"/>
                </a:solidFill>
              </a:rPr>
              <a:t>outcomes</a:t>
            </a:r>
            <a:r>
              <a:rPr lang="en-US" dirty="0" smtClean="0"/>
              <a:t>, </a:t>
            </a:r>
            <a:r>
              <a:rPr lang="en-US" dirty="0"/>
              <a:t>most people </a:t>
            </a:r>
            <a:r>
              <a:rPr lang="en-US" dirty="0" smtClean="0"/>
              <a:t>are loss-averse. </a:t>
            </a:r>
            <a:r>
              <a:rPr lang="en-US" dirty="0"/>
              <a:t>They </a:t>
            </a:r>
            <a:r>
              <a:rPr lang="en-US" dirty="0" smtClean="0"/>
              <a:t>choose the gamble, hoping the worse outcome doesn’t happen.</a:t>
            </a:r>
          </a:p>
          <a:p>
            <a:pPr lvl="1">
              <a:lnSpc>
                <a:spcPct val="100000"/>
              </a:lnSpc>
              <a:spcBef>
                <a:spcPts val="0"/>
              </a:spcBef>
            </a:pPr>
            <a:r>
              <a:rPr lang="en-US" dirty="0"/>
              <a:t>In part this is because the first dollars </a:t>
            </a:r>
            <a:r>
              <a:rPr lang="en-US" dirty="0" smtClean="0"/>
              <a:t>lost are </a:t>
            </a:r>
            <a:r>
              <a:rPr lang="en-US" dirty="0"/>
              <a:t>more valuable to them than the higher amounts</a:t>
            </a:r>
            <a:endParaRPr lang="en-US" dirty="0" smtClean="0"/>
          </a:p>
          <a:p>
            <a:pPr marL="0" indent="0">
              <a:lnSpc>
                <a:spcPct val="100000"/>
              </a:lnSpc>
              <a:spcBef>
                <a:spcPts val="0"/>
              </a:spcBef>
              <a:buNone/>
            </a:pPr>
            <a:endParaRPr lang="en-US" dirty="0"/>
          </a:p>
        </p:txBody>
      </p:sp>
      <p:sp>
        <p:nvSpPr>
          <p:cNvPr id="8" name="Rectangle 2"/>
          <p:cNvSpPr txBox="1">
            <a:spLocks noChangeArrowheads="1"/>
          </p:cNvSpPr>
          <p:nvPr/>
        </p:nvSpPr>
        <p:spPr bwMode="black">
          <a:xfrm>
            <a:off x="301017" y="255993"/>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rPr>
              <a:t>Risk Preference Test </a:t>
            </a:r>
            <a:r>
              <a:rPr lang="en-US" sz="3000" b="1" kern="0" dirty="0" smtClean="0">
                <a:solidFill>
                  <a:srgbClr val="225A7A"/>
                </a:solidFill>
              </a:rPr>
              <a:t>Observations</a:t>
            </a:r>
            <a:endParaRPr lang="en-US" sz="3000" b="1" kern="0" dirty="0">
              <a:solidFill>
                <a:srgbClr val="225A7A"/>
              </a:solidFill>
              <a:ea typeface="+mj-ea"/>
              <a:cs typeface="+mj-cs"/>
            </a:endParaRPr>
          </a:p>
        </p:txBody>
      </p:sp>
      <p:sp>
        <p:nvSpPr>
          <p:cNvPr id="9" name="TextBox 8"/>
          <p:cNvSpPr txBox="1"/>
          <p:nvPr/>
        </p:nvSpPr>
        <p:spPr>
          <a:xfrm>
            <a:off x="487362" y="6026878"/>
            <a:ext cx="8113713" cy="430887"/>
          </a:xfrm>
          <a:prstGeom prst="rect">
            <a:avLst/>
          </a:prstGeom>
          <a:noFill/>
        </p:spPr>
        <p:txBody>
          <a:bodyPr wrap="square" rtlCol="0">
            <a:spAutoFit/>
          </a:bodyPr>
          <a:lstStyle/>
          <a:p>
            <a:r>
              <a:rPr lang="en-US" sz="1100" dirty="0" smtClean="0"/>
              <a:t>Source: David </a:t>
            </a:r>
            <a:r>
              <a:rPr lang="en-US" sz="1100" dirty="0" err="1" smtClean="0"/>
              <a:t>Rolpeik</a:t>
            </a:r>
            <a:r>
              <a:rPr lang="en-US" sz="1100" dirty="0" smtClean="0"/>
              <a:t>, </a:t>
            </a:r>
            <a:r>
              <a:rPr lang="en-US" sz="1100" i="1" dirty="0" smtClean="0"/>
              <a:t>How Risky Is It Really?: Why Our Fears Don’t Always Match the Facts </a:t>
            </a:r>
            <a:r>
              <a:rPr lang="en-US" sz="1100" dirty="0" smtClean="0"/>
              <a:t>(New York: McGraw-Hill, 2010), p. 40, citing </a:t>
            </a:r>
            <a:r>
              <a:rPr lang="en-US" sz="1100" dirty="0" err="1" smtClean="0"/>
              <a:t>Kahneman</a:t>
            </a:r>
            <a:r>
              <a:rPr lang="en-US" sz="1100" dirty="0" smtClean="0"/>
              <a:t> and </a:t>
            </a:r>
            <a:r>
              <a:rPr lang="en-US" sz="1100" dirty="0" err="1" smtClean="0"/>
              <a:t>Tversky</a:t>
            </a:r>
            <a:r>
              <a:rPr lang="en-US" sz="1100" dirty="0" smtClean="0"/>
              <a:t>.</a:t>
            </a:r>
            <a:endParaRPr lang="en-US" sz="1100" dirty="0"/>
          </a:p>
        </p:txBody>
      </p:sp>
    </p:spTree>
    <p:extLst>
      <p:ext uri="{BB962C8B-B14F-4D97-AF65-F5344CB8AC3E}">
        <p14:creationId xmlns:p14="http://schemas.microsoft.com/office/powerpoint/2010/main" val="3963635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34</a:t>
            </a:fld>
            <a:endParaRPr lang="en-US" smtClean="0"/>
          </a:p>
        </p:txBody>
      </p:sp>
      <p:sp>
        <p:nvSpPr>
          <p:cNvPr id="1922051" name="Rectangle 3"/>
          <p:cNvSpPr>
            <a:spLocks noGrp="1" noChangeArrowheads="1"/>
          </p:cNvSpPr>
          <p:nvPr>
            <p:ph type="body" idx="1"/>
          </p:nvPr>
        </p:nvSpPr>
        <p:spPr>
          <a:xfrm>
            <a:off x="487362" y="1005292"/>
            <a:ext cx="8169275" cy="5051475"/>
          </a:xfrm>
        </p:spPr>
        <p:txBody>
          <a:bodyPr/>
          <a:lstStyle/>
          <a:p>
            <a:pPr>
              <a:lnSpc>
                <a:spcPct val="100000"/>
              </a:lnSpc>
              <a:spcBef>
                <a:spcPts val="0"/>
              </a:spcBef>
            </a:pPr>
            <a:r>
              <a:rPr lang="en-US" dirty="0" smtClean="0"/>
              <a:t>An amount of money a person considers acceptable spending for a particular purpose</a:t>
            </a:r>
          </a:p>
          <a:p>
            <a:pPr lvl="1">
              <a:lnSpc>
                <a:spcPct val="100000"/>
              </a:lnSpc>
              <a:spcBef>
                <a:spcPts val="0"/>
              </a:spcBef>
            </a:pPr>
            <a:r>
              <a:rPr lang="en-US" dirty="0" smtClean="0"/>
              <a:t>Classic example: you paid $100 for a ticket for a concert but when you arrive to see it the ticket is gone. Another ticket is available for another $100.</a:t>
            </a:r>
          </a:p>
          <a:p>
            <a:pPr lvl="2">
              <a:lnSpc>
                <a:spcPct val="100000"/>
              </a:lnSpc>
              <a:spcBef>
                <a:spcPts val="0"/>
              </a:spcBef>
            </a:pPr>
            <a:r>
              <a:rPr lang="en-US" dirty="0" smtClean="0"/>
              <a:t>Do you spend another $100 or</a:t>
            </a:r>
          </a:p>
          <a:p>
            <a:pPr lvl="2">
              <a:lnSpc>
                <a:spcPct val="100000"/>
              </a:lnSpc>
              <a:spcBef>
                <a:spcPts val="0"/>
              </a:spcBef>
            </a:pPr>
            <a:r>
              <a:rPr lang="en-US" dirty="0" smtClean="0"/>
              <a:t>Have you spent the money in “the concert account” and go home?</a:t>
            </a:r>
            <a:br>
              <a:rPr lang="en-US" dirty="0" smtClean="0"/>
            </a:br>
            <a:endParaRPr lang="en-US" dirty="0" smtClean="0"/>
          </a:p>
          <a:p>
            <a:pPr>
              <a:lnSpc>
                <a:spcPct val="100000"/>
              </a:lnSpc>
              <a:spcBef>
                <a:spcPts val="0"/>
              </a:spcBef>
            </a:pPr>
            <a:r>
              <a:rPr lang="en-US" dirty="0" smtClean="0"/>
              <a:t>I argue that the reason why some people don’t buy certain insurance coverages is that they have a psychological or mental account that is too small</a:t>
            </a:r>
            <a:endParaRPr lang="en-US" dirty="0"/>
          </a:p>
        </p:txBody>
      </p:sp>
      <p:sp>
        <p:nvSpPr>
          <p:cNvPr id="8" name="Rectangle 2"/>
          <p:cNvSpPr txBox="1">
            <a:spLocks noChangeArrowheads="1"/>
          </p:cNvSpPr>
          <p:nvPr/>
        </p:nvSpPr>
        <p:spPr bwMode="black">
          <a:xfrm>
            <a:off x="487362" y="333274"/>
            <a:ext cx="693552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rPr>
              <a:t>What is a “Psychological Account”?</a:t>
            </a:r>
            <a:endParaRPr lang="en-US" sz="3000" b="1" kern="0" dirty="0">
              <a:solidFill>
                <a:srgbClr val="225A7A"/>
              </a:solidFill>
              <a:ea typeface="+mj-ea"/>
              <a:cs typeface="+mj-cs"/>
            </a:endParaRPr>
          </a:p>
        </p:txBody>
      </p:sp>
      <p:sp>
        <p:nvSpPr>
          <p:cNvPr id="7" name="TextBox 6"/>
          <p:cNvSpPr txBox="1"/>
          <p:nvPr/>
        </p:nvSpPr>
        <p:spPr>
          <a:xfrm>
            <a:off x="570271" y="6402209"/>
            <a:ext cx="8170606" cy="261610"/>
          </a:xfrm>
          <a:prstGeom prst="rect">
            <a:avLst/>
          </a:prstGeom>
          <a:noFill/>
        </p:spPr>
        <p:txBody>
          <a:bodyPr wrap="square" rtlCol="0">
            <a:spAutoFit/>
          </a:bodyPr>
          <a:lstStyle/>
          <a:p>
            <a:r>
              <a:rPr lang="en-US" sz="1100" dirty="0" smtClean="0"/>
              <a:t>Source: Barry Schwartz, </a:t>
            </a:r>
            <a:r>
              <a:rPr lang="en-US" sz="1100" i="1" dirty="0" smtClean="0"/>
              <a:t>The Paradox of Choice: Why More is Less (New York: Harper, 2004), pp. 64-65</a:t>
            </a:r>
            <a:endParaRPr lang="en-US" sz="1100" i="1" dirty="0"/>
          </a:p>
        </p:txBody>
      </p:sp>
    </p:spTree>
    <p:extLst>
      <p:ext uri="{BB962C8B-B14F-4D97-AF65-F5344CB8AC3E}">
        <p14:creationId xmlns:p14="http://schemas.microsoft.com/office/powerpoint/2010/main" val="3546075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35</a:t>
            </a:fld>
            <a:endParaRPr lang="en-US" sz="900">
              <a:solidFill>
                <a:schemeClr val="bg1"/>
              </a:solidFill>
            </a:endParaRPr>
          </a:p>
        </p:txBody>
      </p:sp>
      <p:sp>
        <p:nvSpPr>
          <p:cNvPr id="2118661" name="Rectangle 5"/>
          <p:cNvSpPr>
            <a:spLocks noChangeArrowheads="1"/>
          </p:cNvSpPr>
          <p:nvPr/>
        </p:nvSpPr>
        <p:spPr bwMode="blackWhite">
          <a:xfrm>
            <a:off x="656303" y="2514089"/>
            <a:ext cx="7772400" cy="14188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Public Attitudes</a:t>
            </a:r>
            <a:br>
              <a:rPr lang="en-US" sz="4000" b="1" dirty="0" smtClean="0">
                <a:solidFill>
                  <a:srgbClr val="FFFFFF"/>
                </a:solidFill>
              </a:rPr>
            </a:br>
            <a:r>
              <a:rPr lang="en-US" sz="4000" b="1" dirty="0" smtClean="0">
                <a:solidFill>
                  <a:srgbClr val="FFFFFF"/>
                </a:solidFill>
              </a:rPr>
              <a:t>About Flood Insurance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
        <p:nvSpPr>
          <p:cNvPr id="2" name="TextBox 1"/>
          <p:cNvSpPr txBox="1"/>
          <p:nvPr/>
        </p:nvSpPr>
        <p:spPr>
          <a:xfrm>
            <a:off x="731274" y="4218039"/>
            <a:ext cx="7681451" cy="1077218"/>
          </a:xfrm>
          <a:prstGeom prst="rect">
            <a:avLst/>
          </a:prstGeom>
          <a:noFill/>
        </p:spPr>
        <p:txBody>
          <a:bodyPr wrap="square" rtlCol="0">
            <a:spAutoFit/>
          </a:bodyPr>
          <a:lstStyle/>
          <a:p>
            <a:pPr algn="ctr"/>
            <a:r>
              <a:rPr lang="en-US" sz="3200" b="1" dirty="0" smtClean="0">
                <a:solidFill>
                  <a:srgbClr val="225A7A"/>
                </a:solidFill>
              </a:rPr>
              <a:t>Even with Subsidies,</a:t>
            </a:r>
            <a:br>
              <a:rPr lang="en-US" sz="3200" b="1" dirty="0" smtClean="0">
                <a:solidFill>
                  <a:srgbClr val="225A7A"/>
                </a:solidFill>
              </a:rPr>
            </a:br>
            <a:r>
              <a:rPr lang="en-US" sz="3200" b="1" dirty="0" smtClean="0">
                <a:solidFill>
                  <a:srgbClr val="225A7A"/>
                </a:solidFill>
              </a:rPr>
              <a:t>Most People Weren’t Buying It</a:t>
            </a:r>
            <a:endParaRPr lang="en-US" sz="3200" b="1" dirty="0">
              <a:solidFill>
                <a:srgbClr val="225A7A"/>
              </a:solidFill>
            </a:endParaRPr>
          </a:p>
        </p:txBody>
      </p:sp>
    </p:spTree>
    <p:extLst>
      <p:ext uri="{BB962C8B-B14F-4D97-AF65-F5344CB8AC3E}">
        <p14:creationId xmlns:p14="http://schemas.microsoft.com/office/powerpoint/2010/main" val="9117859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36</a:t>
            </a:fld>
            <a:endParaRPr lang="en-US" smtClean="0"/>
          </a:p>
        </p:txBody>
      </p:sp>
      <p:sp>
        <p:nvSpPr>
          <p:cNvPr id="1030" name="Rectangle 2"/>
          <p:cNvSpPr>
            <a:spLocks noGrp="1" noChangeArrowheads="1"/>
          </p:cNvSpPr>
          <p:nvPr>
            <p:ph type="title"/>
          </p:nvPr>
        </p:nvSpPr>
        <p:spPr/>
        <p:txBody>
          <a:bodyPr/>
          <a:lstStyle/>
          <a:p>
            <a:r>
              <a:rPr lang="en-US" dirty="0" smtClean="0"/>
              <a:t>1 in 4 with Homeowners Insurance Think That it covers Flood Claims</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extLst/>
          </p:nvPr>
        </p:nvGraphicFramePr>
        <p:xfrm>
          <a:off x="347663" y="1599364"/>
          <a:ext cx="8526462" cy="4284662"/>
        </p:xfrm>
        <a:graphic>
          <a:graphicData uri="http://schemas.openxmlformats.org/presentationml/2006/ole">
            <mc:AlternateContent xmlns:mc="http://schemas.openxmlformats.org/markup-compatibility/2006">
              <mc:Choice xmlns:v="urn:schemas-microsoft-com:vml" Requires="v">
                <p:oleObj spid="_x0000_s28174379" name="Chart" r:id="rId4" imgW="7877027" imgH="3962233" progId="MSGraph.Chart.8">
                  <p:embed followColorScheme="full"/>
                </p:oleObj>
              </mc:Choice>
              <mc:Fallback>
                <p:oleObj name="Chart" r:id="rId4" imgW="7877027" imgH="3962233" progId="MSGraph.Chart.8">
                  <p:embed followColorScheme="full"/>
                  <p:pic>
                    <p:nvPicPr>
                      <p:cNvPr id="0" name=""/>
                      <p:cNvPicPr>
                        <a:picLocks noChangeAspect="1" noChangeArrowheads="1"/>
                      </p:cNvPicPr>
                      <p:nvPr/>
                    </p:nvPicPr>
                    <p:blipFill>
                      <a:blip r:embed="rId5"/>
                      <a:srcRect/>
                      <a:stretch>
                        <a:fillRect/>
                      </a:stretch>
                    </p:blipFill>
                    <p:spPr bwMode="auto">
                      <a:xfrm>
                        <a:off x="347663" y="1599364"/>
                        <a:ext cx="8526462" cy="428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62177" y="5425745"/>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You might think that homeowners in the South, with perhaps greater exposure to flooding from hurricanes and thunderstorms, would be more aware that homeowners insurance doesn’t cover flood claims.</a:t>
            </a:r>
            <a:endParaRPr lang="en-US" b="1" dirty="0">
              <a:solidFill>
                <a:srgbClr val="FFFFFF"/>
              </a:solidFill>
            </a:endParaRPr>
          </a:p>
        </p:txBody>
      </p:sp>
      <p:sp>
        <p:nvSpPr>
          <p:cNvPr id="10" name="AutoShape 13"/>
          <p:cNvSpPr>
            <a:spLocks noChangeArrowheads="1"/>
          </p:cNvSpPr>
          <p:nvPr/>
        </p:nvSpPr>
        <p:spPr bwMode="blackWhite">
          <a:xfrm>
            <a:off x="1066800" y="1591612"/>
            <a:ext cx="1579681" cy="827065"/>
          </a:xfrm>
          <a:prstGeom prst="wedgeRectCallout">
            <a:avLst>
              <a:gd name="adj1" fmla="val 28779"/>
              <a:gd name="adj2" fmla="val 1033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Sandy didn’t teach very well</a:t>
            </a:r>
            <a:endParaRPr lang="en-US" b="1" dirty="0">
              <a:solidFill>
                <a:schemeClr val="bg1"/>
              </a:solidFill>
            </a:endParaRPr>
          </a:p>
        </p:txBody>
      </p:sp>
    </p:spTree>
    <p:extLst>
      <p:ext uri="{BB962C8B-B14F-4D97-AF65-F5344CB8AC3E}">
        <p14:creationId xmlns:p14="http://schemas.microsoft.com/office/powerpoint/2010/main" val="3017746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D313817-9A62-414F-B332-2AB19D95DE1E}" type="slidenum">
              <a:rPr lang="en-US" smtClean="0"/>
              <a:pPr>
                <a:defRPr/>
              </a:pPr>
              <a:t>37</a:t>
            </a:fld>
            <a:endParaRPr lang="en-US" dirty="0" smtClean="0"/>
          </a:p>
        </p:txBody>
      </p:sp>
      <p:sp>
        <p:nvSpPr>
          <p:cNvPr id="4103" name="Rectangle 2"/>
          <p:cNvSpPr>
            <a:spLocks noGrp="1" noChangeArrowheads="1"/>
          </p:cNvSpPr>
          <p:nvPr>
            <p:ph type="title"/>
          </p:nvPr>
        </p:nvSpPr>
        <p:spPr/>
        <p:txBody>
          <a:bodyPr/>
          <a:lstStyle/>
          <a:p>
            <a:r>
              <a:rPr lang="en-US" dirty="0" smtClean="0"/>
              <a:t>Flood Insurance: It’s Not “Fair” for Premiums to Reflect Expected Claims</a:t>
            </a:r>
            <a:endParaRPr lang="en-US" baseline="30000" dirty="0" smtClean="0"/>
          </a:p>
        </p:txBody>
      </p:sp>
      <p:sp>
        <p:nvSpPr>
          <p:cNvPr id="4104" name="Rectangle 3"/>
          <p:cNvSpPr>
            <a:spLocks noChangeArrowheads="1"/>
          </p:cNvSpPr>
          <p:nvPr/>
        </p:nvSpPr>
        <p:spPr bwMode="auto">
          <a:xfrm>
            <a:off x="0" y="6389688"/>
            <a:ext cx="86360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4098" name="Object 2"/>
          <p:cNvGraphicFramePr>
            <a:graphicFrameLocks noChangeAspect="1"/>
          </p:cNvGraphicFramePr>
          <p:nvPr/>
        </p:nvGraphicFramePr>
        <p:xfrm>
          <a:off x="385763" y="2547938"/>
          <a:ext cx="4243387" cy="3092450"/>
        </p:xfrm>
        <a:graphic>
          <a:graphicData uri="http://schemas.openxmlformats.org/presentationml/2006/ole">
            <mc:AlternateContent xmlns:mc="http://schemas.openxmlformats.org/markup-compatibility/2006">
              <mc:Choice xmlns:v="urn:schemas-microsoft-com:vml" Requires="v">
                <p:oleObj spid="_x0000_s28172372" name="Chart" r:id="rId4" imgW="3933829" imgH="2867154" progId="MSGraph.Chart.8">
                  <p:embed followColorScheme="full"/>
                </p:oleObj>
              </mc:Choice>
              <mc:Fallback>
                <p:oleObj name="Chart" r:id="rId4" imgW="3933829" imgH="2867154" progId="MSGraph.Chart.8">
                  <p:embed followColorScheme="full"/>
                  <p:pic>
                    <p:nvPicPr>
                      <p:cNvPr id="0" name=""/>
                      <p:cNvPicPr>
                        <a:picLocks noChangeAspect="1" noChangeArrowheads="1"/>
                      </p:cNvPicPr>
                      <p:nvPr/>
                    </p:nvPicPr>
                    <p:blipFill>
                      <a:blip r:embed="rId5"/>
                      <a:srcRect/>
                      <a:stretch>
                        <a:fillRect/>
                      </a:stretch>
                    </p:blipFill>
                    <p:spPr bwMode="auto">
                      <a:xfrm>
                        <a:off x="385763" y="2547938"/>
                        <a:ext cx="4243387" cy="309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Rectangle 7"/>
          <p:cNvSpPr>
            <a:spLocks noChangeArrowheads="1"/>
          </p:cNvSpPr>
          <p:nvPr/>
        </p:nvSpPr>
        <p:spPr bwMode="black">
          <a:xfrm>
            <a:off x="357188" y="1166813"/>
            <a:ext cx="4175125" cy="138588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a:solidFill>
                  <a:srgbClr val="225A7A"/>
                </a:solidFill>
              </a:rPr>
              <a:t>Q. The federal government plans to raise the price of flood insurance so it reflects the costs of paying claims. Do you believe this is fair?</a:t>
            </a:r>
            <a:r>
              <a:rPr lang="en-US" sz="2000" b="1" baseline="30000">
                <a:solidFill>
                  <a:srgbClr val="225A7A"/>
                </a:solidFill>
              </a:rPr>
              <a:t>  </a:t>
            </a:r>
            <a:endParaRPr lang="en-US" sz="2000" b="1" i="1" baseline="30000">
              <a:solidFill>
                <a:srgbClr val="C00000"/>
              </a:solidFill>
            </a:endParaRPr>
          </a:p>
        </p:txBody>
      </p:sp>
      <p:sp>
        <p:nvSpPr>
          <p:cNvPr id="9" name="Rectangle 5"/>
          <p:cNvSpPr>
            <a:spLocks noChangeArrowheads="1"/>
          </p:cNvSpPr>
          <p:nvPr/>
        </p:nvSpPr>
        <p:spPr bwMode="blackWhite">
          <a:xfrm>
            <a:off x="233363" y="5654675"/>
            <a:ext cx="8696325" cy="8191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 majority of Americans do not think it is fair for the federal government to raise its flood insurance premiums to better reflect claims payouts or to charge people who live in high-risk areas actuarially-fair premiums.</a:t>
            </a:r>
          </a:p>
        </p:txBody>
      </p:sp>
      <p:sp>
        <p:nvSpPr>
          <p:cNvPr id="4107" name="TextBox 9"/>
          <p:cNvSpPr txBox="1">
            <a:spLocks noChangeArrowheads="1"/>
          </p:cNvSpPr>
          <p:nvPr/>
        </p:nvSpPr>
        <p:spPr bwMode="auto">
          <a:xfrm>
            <a:off x="207963" y="2654300"/>
            <a:ext cx="3200400" cy="368300"/>
          </a:xfrm>
          <a:prstGeom prst="rect">
            <a:avLst/>
          </a:prstGeom>
          <a:noFill/>
          <a:ln w="9525">
            <a:noFill/>
            <a:miter lim="800000"/>
            <a:headEnd/>
            <a:tailEnd/>
          </a:ln>
        </p:spPr>
        <p:txBody>
          <a:bodyPr>
            <a:spAutoFit/>
          </a:bodyPr>
          <a:lstStyle/>
          <a:p>
            <a:r>
              <a:rPr lang="en-US" b="1" i="1">
                <a:solidFill>
                  <a:srgbClr val="C00000"/>
                </a:solidFill>
              </a:rPr>
              <a:t>[% Responding “NO”]</a:t>
            </a:r>
            <a:endParaRPr lang="en-US"/>
          </a:p>
        </p:txBody>
      </p:sp>
      <p:graphicFrame>
        <p:nvGraphicFramePr>
          <p:cNvPr id="4099" name="Object 3"/>
          <p:cNvGraphicFramePr>
            <a:graphicFrameLocks/>
          </p:cNvGraphicFramePr>
          <p:nvPr/>
        </p:nvGraphicFramePr>
        <p:xfrm>
          <a:off x="5395913" y="2859088"/>
          <a:ext cx="3041650" cy="2720975"/>
        </p:xfrm>
        <a:graphic>
          <a:graphicData uri="http://schemas.openxmlformats.org/presentationml/2006/ole">
            <mc:AlternateContent xmlns:mc="http://schemas.openxmlformats.org/markup-compatibility/2006">
              <mc:Choice xmlns:v="urn:schemas-microsoft-com:vml" Requires="v">
                <p:oleObj spid="_x0000_s28172373" name="Chart" r:id="rId6" imgW="4467200" imgH="3800629" progId="MSGraph.Chart.8">
                  <p:embed followColorScheme="full"/>
                </p:oleObj>
              </mc:Choice>
              <mc:Fallback>
                <p:oleObj name="Chart" r:id="rId6" imgW="4467200" imgH="3800629" progId="MSGraph.Chart.8">
                  <p:embed followColorScheme="full"/>
                  <p:pic>
                    <p:nvPicPr>
                      <p:cNvPr id="0" name=""/>
                      <p:cNvPicPr>
                        <a:picLocks noChangeArrowheads="1"/>
                      </p:cNvPicPr>
                      <p:nvPr/>
                    </p:nvPicPr>
                    <p:blipFill>
                      <a:blip r:embed="rId7"/>
                      <a:srcRect/>
                      <a:stretch>
                        <a:fillRect/>
                      </a:stretch>
                    </p:blipFill>
                    <p:spPr bwMode="auto">
                      <a:xfrm>
                        <a:off x="5395913" y="2859088"/>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Rectangle 3"/>
          <p:cNvSpPr>
            <a:spLocks noChangeArrowheads="1"/>
          </p:cNvSpPr>
          <p:nvPr/>
        </p:nvSpPr>
        <p:spPr bwMode="black">
          <a:xfrm>
            <a:off x="4779963" y="1187450"/>
            <a:ext cx="4102100" cy="16621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a:solidFill>
                  <a:srgbClr val="225A7A"/>
                </a:solidFill>
              </a:rPr>
              <a:t>Q. Do you think that it is fair that people who live in areas affected by record storms in 2011 and 2012 should pay more for their homeowners insurance in the future?</a:t>
            </a:r>
          </a:p>
        </p:txBody>
      </p:sp>
      <p:sp>
        <p:nvSpPr>
          <p:cNvPr id="4109" name="Text Box 9"/>
          <p:cNvSpPr txBox="1">
            <a:spLocks noChangeArrowheads="1"/>
          </p:cNvSpPr>
          <p:nvPr/>
        </p:nvSpPr>
        <p:spPr bwMode="auto">
          <a:xfrm>
            <a:off x="8027988" y="3841750"/>
            <a:ext cx="830262" cy="277813"/>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b="1"/>
              <a:t>Yes</a:t>
            </a:r>
          </a:p>
        </p:txBody>
      </p:sp>
      <p:sp>
        <p:nvSpPr>
          <p:cNvPr id="4110" name="Text Box 9"/>
          <p:cNvSpPr txBox="1">
            <a:spLocks noChangeArrowheads="1"/>
          </p:cNvSpPr>
          <p:nvPr/>
        </p:nvSpPr>
        <p:spPr bwMode="auto">
          <a:xfrm>
            <a:off x="5805488" y="3895725"/>
            <a:ext cx="830262" cy="27622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b="1"/>
              <a:t>No</a:t>
            </a:r>
          </a:p>
        </p:txBody>
      </p:sp>
      <p:sp>
        <p:nvSpPr>
          <p:cNvPr id="4111" name="Text Box 9"/>
          <p:cNvSpPr txBox="1">
            <a:spLocks noChangeArrowheads="1"/>
          </p:cNvSpPr>
          <p:nvPr/>
        </p:nvSpPr>
        <p:spPr bwMode="auto">
          <a:xfrm>
            <a:off x="6345238" y="2695575"/>
            <a:ext cx="1835150" cy="277813"/>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b="1"/>
              <a:t>Don’t Know</a:t>
            </a:r>
          </a:p>
        </p:txBody>
      </p:sp>
    </p:spTree>
    <p:extLst>
      <p:ext uri="{BB962C8B-B14F-4D97-AF65-F5344CB8AC3E}">
        <p14:creationId xmlns:p14="http://schemas.microsoft.com/office/powerpoint/2010/main" val="68047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94B7DF-F1AB-4C23-953B-48BA04CEADC9}" type="slidenum">
              <a:rPr lang="en-US" altLang="en-US">
                <a:solidFill>
                  <a:srgbClr val="000000"/>
                </a:solidFill>
              </a:rPr>
              <a:pPr/>
              <a:t>38</a:t>
            </a:fld>
            <a:endParaRPr lang="en-US" altLang="en-US">
              <a:solidFill>
                <a:srgbClr val="000000"/>
              </a:solidFill>
            </a:endParaRPr>
          </a:p>
        </p:txBody>
      </p:sp>
      <p:sp>
        <p:nvSpPr>
          <p:cNvPr id="41990" name="Rectangle 2"/>
          <p:cNvSpPr>
            <a:spLocks noGrp="1" noChangeArrowheads="1"/>
          </p:cNvSpPr>
          <p:nvPr>
            <p:ph type="title"/>
          </p:nvPr>
        </p:nvSpPr>
        <p:spPr/>
        <p:txBody>
          <a:bodyPr/>
          <a:lstStyle/>
          <a:p>
            <a:r>
              <a:rPr lang="en-US" altLang="en-US" smtClean="0">
                <a:latin typeface="Arial" panose="020B0604020202020204" pitchFamily="34" charset="0"/>
              </a:rPr>
              <a:t>I.I.I. Poll: Disaster Preparedness</a:t>
            </a:r>
            <a:endParaRPr lang="en-US" altLang="en-US" baseline="30000" smtClean="0">
              <a:latin typeface="Arial" panose="020B0604020202020204" pitchFamily="34" charset="0"/>
            </a:endParaRPr>
          </a:p>
        </p:txBody>
      </p:sp>
      <p:sp>
        <p:nvSpPr>
          <p:cNvPr id="41991" name="Rectangle 3"/>
          <p:cNvSpPr>
            <a:spLocks noChangeArrowheads="1"/>
          </p:cNvSpPr>
          <p:nvPr/>
        </p:nvSpPr>
        <p:spPr bwMode="auto">
          <a:xfrm>
            <a:off x="0" y="6389688"/>
            <a:ext cx="8636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baseline="30000"/>
              <a:t>1</a:t>
            </a:r>
            <a:r>
              <a:rPr lang="en-US" altLang="en-US" sz="1100"/>
              <a:t>Asked of those who have homeowners insurance and who responded “yes”.</a:t>
            </a:r>
          </a:p>
          <a:p>
            <a:pPr>
              <a:lnSpc>
                <a:spcPct val="85000"/>
              </a:lnSpc>
              <a:spcBef>
                <a:spcPct val="25000"/>
              </a:spcBef>
              <a:buClr>
                <a:schemeClr val="accent2"/>
              </a:buClr>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41992" name="Rectangle 7"/>
          <p:cNvSpPr>
            <a:spLocks noChangeArrowheads="1"/>
          </p:cNvSpPr>
          <p:nvPr/>
        </p:nvSpPr>
        <p:spPr bwMode="black">
          <a:xfrm>
            <a:off x="347663" y="1146175"/>
            <a:ext cx="82216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000" b="1">
                <a:solidFill>
                  <a:srgbClr val="225A7A"/>
                </a:solidFill>
              </a:rPr>
              <a:t>Q. Will the government pay for damage to your home that is not covered in your homeowners policy?</a:t>
            </a:r>
            <a:r>
              <a:rPr lang="en-US" altLang="en-US" sz="2000" b="1" baseline="30000">
                <a:solidFill>
                  <a:srgbClr val="225A7A"/>
                </a:solidFill>
              </a:rPr>
              <a:t>1</a:t>
            </a:r>
          </a:p>
        </p:txBody>
      </p:sp>
      <p:sp>
        <p:nvSpPr>
          <p:cNvPr id="9" name="Rectangle 5"/>
          <p:cNvSpPr>
            <a:spLocks noChangeArrowheads="1"/>
          </p:cNvSpPr>
          <p:nvPr/>
        </p:nvSpPr>
        <p:spPr bwMode="blackWhite">
          <a:xfrm>
            <a:off x="233363" y="5260975"/>
            <a:ext cx="8697912" cy="10493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400" b="1">
                <a:solidFill>
                  <a:srgbClr val="FFFFFF"/>
                </a:solidFill>
              </a:rPr>
              <a:t>Sixty-four percent of homeowners say that the government will not pay for damage to their homes that is not covered by their homeowners policy.</a:t>
            </a:r>
          </a:p>
        </p:txBody>
      </p:sp>
      <p:graphicFrame>
        <p:nvGraphicFramePr>
          <p:cNvPr id="41986" name="Object 2"/>
          <p:cNvGraphicFramePr>
            <a:graphicFrameLocks noChangeAspect="1"/>
          </p:cNvGraphicFramePr>
          <p:nvPr/>
        </p:nvGraphicFramePr>
        <p:xfrm>
          <a:off x="0" y="1809750"/>
          <a:ext cx="9144000" cy="3763963"/>
        </p:xfrm>
        <a:graphic>
          <a:graphicData uri="http://schemas.openxmlformats.org/presentationml/2006/ole">
            <mc:AlternateContent xmlns:mc="http://schemas.openxmlformats.org/markup-compatibility/2006">
              <mc:Choice xmlns:v="urn:schemas-microsoft-com:vml" Requires="v">
                <p:oleObj spid="_x0000_s28169260" name="Chart" r:id="rId4" imgW="8467656" imgH="3962233" progId="MSGraph.Chart.8">
                  <p:embed followColorScheme="full"/>
                </p:oleObj>
              </mc:Choice>
              <mc:Fallback>
                <p:oleObj name="Chart" r:id="rId4" imgW="8467656" imgH="3962233" progId="MSGraph.Chart.8">
                  <p:embed followColorScheme="full"/>
                  <p:pic>
                    <p:nvPicPr>
                      <p:cNvPr id="0" name=""/>
                      <p:cNvPicPr>
                        <a:picLocks noChangeAspect="1" noChangeArrowheads="1"/>
                      </p:cNvPicPr>
                      <p:nvPr/>
                    </p:nvPicPr>
                    <p:blipFill>
                      <a:blip r:embed="rId5"/>
                      <a:srcRect/>
                      <a:stretch>
                        <a:fillRect/>
                      </a:stretch>
                    </p:blipFill>
                    <p:spPr bwMode="gray">
                      <a:xfrm>
                        <a:off x="0" y="1809750"/>
                        <a:ext cx="9144000"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1106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6A7E4902-FD50-435C-A805-F507A4506A29}" type="slidenum">
              <a:rPr lang="en-US" smtClean="0"/>
              <a:pPr>
                <a:defRPr/>
              </a:pPr>
              <a:t>39</a:t>
            </a:fld>
            <a:endParaRPr lang="en-US" dirty="0" smtClean="0"/>
          </a:p>
        </p:txBody>
      </p:sp>
      <p:sp>
        <p:nvSpPr>
          <p:cNvPr id="3079" name="Rectangle 2"/>
          <p:cNvSpPr>
            <a:spLocks noGrp="1" noChangeArrowheads="1"/>
          </p:cNvSpPr>
          <p:nvPr>
            <p:ph type="title"/>
          </p:nvPr>
        </p:nvSpPr>
        <p:spPr/>
        <p:txBody>
          <a:bodyPr/>
          <a:lstStyle/>
          <a:p>
            <a:r>
              <a:rPr lang="en-US" smtClean="0"/>
              <a:t>Why Buy Flood Insurance?</a:t>
            </a:r>
          </a:p>
        </p:txBody>
      </p:sp>
      <p:sp>
        <p:nvSpPr>
          <p:cNvPr id="3080" name="Rectangle 3"/>
          <p:cNvSpPr>
            <a:spLocks noChangeArrowheads="1"/>
          </p:cNvSpPr>
          <p:nvPr/>
        </p:nvSpPr>
        <p:spPr bwMode="black">
          <a:xfrm>
            <a:off x="368300" y="1206500"/>
            <a:ext cx="3935413" cy="1108075"/>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a:solidFill>
                  <a:srgbClr val="225A7A"/>
                </a:solidFill>
              </a:rPr>
              <a:t>Q. Will the government provide you with funds to pay some of the disaster costs to your property?</a:t>
            </a:r>
          </a:p>
        </p:txBody>
      </p:sp>
      <p:sp>
        <p:nvSpPr>
          <p:cNvPr id="3081"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400" b="1">
                <a:solidFill>
                  <a:srgbClr val="FFFFFF"/>
                </a:solidFill>
              </a:rPr>
              <a:t>30% of Americans believe the government</a:t>
            </a:r>
            <a:br>
              <a:rPr lang="en-US" sz="2400" b="1">
                <a:solidFill>
                  <a:srgbClr val="FFFFFF"/>
                </a:solidFill>
              </a:rPr>
            </a:br>
            <a:r>
              <a:rPr lang="en-US" sz="2400" b="1">
                <a:solidFill>
                  <a:srgbClr val="FFFFFF"/>
                </a:solidFill>
              </a:rPr>
              <a:t>will pay some of their disaster costs.</a:t>
            </a:r>
          </a:p>
        </p:txBody>
      </p:sp>
      <p:graphicFrame>
        <p:nvGraphicFramePr>
          <p:cNvPr id="3074" name="Object 2"/>
          <p:cNvGraphicFramePr>
            <a:graphicFrameLocks/>
          </p:cNvGraphicFramePr>
          <p:nvPr/>
        </p:nvGraphicFramePr>
        <p:xfrm>
          <a:off x="565150" y="2719388"/>
          <a:ext cx="3041650" cy="2720975"/>
        </p:xfrm>
        <a:graphic>
          <a:graphicData uri="http://schemas.openxmlformats.org/presentationml/2006/ole">
            <mc:AlternateContent xmlns:mc="http://schemas.openxmlformats.org/markup-compatibility/2006">
              <mc:Choice xmlns:v="urn:schemas-microsoft-com:vml" Requires="v">
                <p:oleObj spid="_x0000_s28173400" name="Chart" r:id="rId4" imgW="4476916" imgH="3800629" progId="MSGraph.Chart.8">
                  <p:embed followColorScheme="full"/>
                </p:oleObj>
              </mc:Choice>
              <mc:Fallback>
                <p:oleObj name="Chart" r:id="rId4" imgW="4476916" imgH="3800629" progId="MSGraph.Chart.8">
                  <p:embed followColorScheme="full"/>
                  <p:pic>
                    <p:nvPicPr>
                      <p:cNvPr id="0" name=""/>
                      <p:cNvPicPr>
                        <a:picLocks noChangeArrowheads="1"/>
                      </p:cNvPicPr>
                      <p:nvPr/>
                    </p:nvPicPr>
                    <p:blipFill>
                      <a:blip r:embed="rId5"/>
                      <a:srcRect/>
                      <a:stretch>
                        <a:fillRect/>
                      </a:stretch>
                    </p:blipFill>
                    <p:spPr bwMode="auto">
                      <a:xfrm>
                        <a:off x="565150" y="2719388"/>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Text Box 8"/>
          <p:cNvSpPr txBox="1">
            <a:spLocks noChangeArrowheads="1"/>
          </p:cNvSpPr>
          <p:nvPr/>
        </p:nvSpPr>
        <p:spPr bwMode="auto">
          <a:xfrm>
            <a:off x="496888" y="2663825"/>
            <a:ext cx="1587500" cy="27622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b="1"/>
              <a:t>Don’t know</a:t>
            </a:r>
          </a:p>
        </p:txBody>
      </p:sp>
      <p:sp>
        <p:nvSpPr>
          <p:cNvPr id="3084" name="Text Box 9"/>
          <p:cNvSpPr txBox="1">
            <a:spLocks noChangeArrowheads="1"/>
          </p:cNvSpPr>
          <p:nvPr/>
        </p:nvSpPr>
        <p:spPr bwMode="auto">
          <a:xfrm>
            <a:off x="2919413" y="3192463"/>
            <a:ext cx="830262" cy="27622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b="1"/>
              <a:t>Yes</a:t>
            </a:r>
          </a:p>
        </p:txBody>
      </p:sp>
      <p:sp>
        <p:nvSpPr>
          <p:cNvPr id="3085" name="Text Box 10"/>
          <p:cNvSpPr txBox="1">
            <a:spLocks noChangeArrowheads="1"/>
          </p:cNvSpPr>
          <p:nvPr/>
        </p:nvSpPr>
        <p:spPr bwMode="auto">
          <a:xfrm>
            <a:off x="1219200" y="4276725"/>
            <a:ext cx="584200" cy="27622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b="1"/>
              <a:t>No</a:t>
            </a:r>
          </a:p>
        </p:txBody>
      </p:sp>
      <p:graphicFrame>
        <p:nvGraphicFramePr>
          <p:cNvPr id="3075" name="Object 3"/>
          <p:cNvGraphicFramePr>
            <a:graphicFrameLocks noChangeAspect="1"/>
          </p:cNvGraphicFramePr>
          <p:nvPr/>
        </p:nvGraphicFramePr>
        <p:xfrm>
          <a:off x="4799013" y="2212975"/>
          <a:ext cx="4344987" cy="3641725"/>
        </p:xfrm>
        <a:graphic>
          <a:graphicData uri="http://schemas.openxmlformats.org/presentationml/2006/ole">
            <mc:AlternateContent xmlns:mc="http://schemas.openxmlformats.org/markup-compatibility/2006">
              <mc:Choice xmlns:v="urn:schemas-microsoft-com:vml" Requires="v">
                <p:oleObj spid="_x0000_s28173401" name="Chart" r:id="rId6" imgW="4028912" imgH="3962233" progId="MSGraph.Chart.8">
                  <p:embed followColorScheme="full"/>
                </p:oleObj>
              </mc:Choice>
              <mc:Fallback>
                <p:oleObj name="Chart" r:id="rId6" imgW="4028912" imgH="3962233" progId="MSGraph.Chart.8">
                  <p:embed followColorScheme="full"/>
                  <p:pic>
                    <p:nvPicPr>
                      <p:cNvPr id="0" name=""/>
                      <p:cNvPicPr>
                        <a:picLocks noChangeAspect="1" noChangeArrowheads="1"/>
                      </p:cNvPicPr>
                      <p:nvPr/>
                    </p:nvPicPr>
                    <p:blipFill>
                      <a:blip r:embed="rId7"/>
                      <a:srcRect/>
                      <a:stretch>
                        <a:fillRect/>
                      </a:stretch>
                    </p:blipFill>
                    <p:spPr bwMode="auto">
                      <a:xfrm>
                        <a:off x="4799013" y="2212975"/>
                        <a:ext cx="4344987" cy="364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Rectangle 7"/>
          <p:cNvSpPr>
            <a:spLocks noChangeArrowheads="1"/>
          </p:cNvSpPr>
          <p:nvPr/>
        </p:nvSpPr>
        <p:spPr bwMode="black">
          <a:xfrm>
            <a:off x="4821238" y="1138238"/>
            <a:ext cx="4037012" cy="1108075"/>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Q. </a:t>
            </a:r>
            <a:r>
              <a:rPr lang="en-US" sz="2000" b="1">
                <a:solidFill>
                  <a:srgbClr val="225A7A"/>
                </a:solidFill>
              </a:rPr>
              <a:t>Have recent flooding events such as Hurricane Sandy or Hurricane Irene motivated you to buy flood coverage?</a:t>
            </a:r>
            <a:r>
              <a:rPr lang="en-US" sz="2000" b="1" baseline="30000">
                <a:solidFill>
                  <a:srgbClr val="225A7A"/>
                </a:solidFill>
              </a:rPr>
              <a:t>1</a:t>
            </a:r>
          </a:p>
        </p:txBody>
      </p:sp>
      <p:sp>
        <p:nvSpPr>
          <p:cNvPr id="17" name="AutoShape 13"/>
          <p:cNvSpPr>
            <a:spLocks noChangeArrowheads="1"/>
          </p:cNvSpPr>
          <p:nvPr/>
        </p:nvSpPr>
        <p:spPr bwMode="blackWhite">
          <a:xfrm>
            <a:off x="6711950" y="3241675"/>
            <a:ext cx="1381125" cy="792162"/>
          </a:xfrm>
          <a:prstGeom prst="wedgeRectCallout">
            <a:avLst>
              <a:gd name="adj1" fmla="val 6838"/>
              <a:gd name="adj2" fmla="val 114606"/>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Percent saying “yes”</a:t>
            </a:r>
          </a:p>
        </p:txBody>
      </p:sp>
    </p:spTree>
    <p:extLst>
      <p:ext uri="{BB962C8B-B14F-4D97-AF65-F5344CB8AC3E}">
        <p14:creationId xmlns:p14="http://schemas.microsoft.com/office/powerpoint/2010/main" val="29403686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4</a:t>
            </a:fld>
            <a:endParaRPr lang="en-US"/>
          </a:p>
        </p:txBody>
      </p:sp>
      <p:pic>
        <p:nvPicPr>
          <p:cNvPr id="5" name="Picture 4"/>
          <p:cNvPicPr>
            <a:picLocks noChangeAspect="1"/>
          </p:cNvPicPr>
          <p:nvPr/>
        </p:nvPicPr>
        <p:blipFill>
          <a:blip r:embed="rId2"/>
          <a:stretch>
            <a:fillRect/>
          </a:stretch>
        </p:blipFill>
        <p:spPr>
          <a:xfrm>
            <a:off x="489066" y="1127936"/>
            <a:ext cx="2354212" cy="5052943"/>
          </a:xfrm>
          <a:prstGeom prst="rect">
            <a:avLst/>
          </a:prstGeom>
        </p:spPr>
      </p:pic>
      <p:sp>
        <p:nvSpPr>
          <p:cNvPr id="6" name="Rectangle 8"/>
          <p:cNvSpPr>
            <a:spLocks noChangeArrowheads="1"/>
          </p:cNvSpPr>
          <p:nvPr/>
        </p:nvSpPr>
        <p:spPr bwMode="auto">
          <a:xfrm>
            <a:off x="1199535" y="4748980"/>
            <a:ext cx="933274" cy="6784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 name="TextBox 6"/>
          <p:cNvSpPr txBox="1"/>
          <p:nvPr/>
        </p:nvSpPr>
        <p:spPr>
          <a:xfrm>
            <a:off x="3526016" y="1127936"/>
            <a:ext cx="5187130" cy="4832092"/>
          </a:xfrm>
          <a:prstGeom prst="rect">
            <a:avLst/>
          </a:prstGeom>
          <a:noFill/>
        </p:spPr>
        <p:txBody>
          <a:bodyPr wrap="square" rtlCol="0">
            <a:spAutoFit/>
          </a:bodyPr>
          <a:lstStyle/>
          <a:p>
            <a:r>
              <a:rPr lang="en-US" sz="2200" dirty="0" smtClean="0"/>
              <a:t>On October 15, 1954, Hurricane Hazel—the 9</a:t>
            </a:r>
            <a:r>
              <a:rPr lang="en-US" sz="2200" baseline="30000" dirty="0" smtClean="0"/>
              <a:t>th</a:t>
            </a:r>
            <a:r>
              <a:rPr lang="en-US" sz="2200" dirty="0" smtClean="0"/>
              <a:t> storm of that hurricane season—made landfall near the North Carolina/South Carolina border.</a:t>
            </a:r>
          </a:p>
          <a:p>
            <a:endParaRPr lang="en-US" sz="2200" dirty="0"/>
          </a:p>
          <a:p>
            <a:r>
              <a:rPr lang="en-US" sz="2200" dirty="0" smtClean="0"/>
              <a:t>Winds were estimated at 132 mph, which would have made it a </a:t>
            </a:r>
            <a:r>
              <a:rPr lang="en-US" sz="2200" b="1" dirty="0" smtClean="0">
                <a:solidFill>
                  <a:srgbClr val="FF0000"/>
                </a:solidFill>
              </a:rPr>
              <a:t>category 4</a:t>
            </a:r>
            <a:r>
              <a:rPr lang="en-US" sz="2200" dirty="0" smtClean="0"/>
              <a:t> storm.</a:t>
            </a:r>
          </a:p>
          <a:p>
            <a:endParaRPr lang="en-US" sz="2200" dirty="0"/>
          </a:p>
          <a:p>
            <a:r>
              <a:rPr lang="en-US" sz="2200" dirty="0" smtClean="0"/>
              <a:t>If the storm had hit in 2012, given the population growth and development that occurred in the 58 years after Hazel hit, insured claims would have been in the $20 billion range. </a:t>
            </a:r>
            <a:endParaRPr lang="en-US" sz="2200" dirty="0"/>
          </a:p>
        </p:txBody>
      </p:sp>
      <p:sp>
        <p:nvSpPr>
          <p:cNvPr id="9" name="Title 1"/>
          <p:cNvSpPr>
            <a:spLocks noGrp="1"/>
          </p:cNvSpPr>
          <p:nvPr>
            <p:ph type="title"/>
          </p:nvPr>
        </p:nvSpPr>
        <p:spPr/>
        <p:txBody>
          <a:bodyPr/>
          <a:lstStyle/>
          <a:p>
            <a:r>
              <a:rPr lang="en-US" dirty="0" smtClean="0"/>
              <a:t>In 1954 Hurricane Hazel Struck the Carolinas With Destructive Force</a:t>
            </a:r>
            <a:endParaRPr lang="en-US" dirty="0"/>
          </a:p>
        </p:txBody>
      </p:sp>
      <p:sp>
        <p:nvSpPr>
          <p:cNvPr id="8" name="Rectangle 4"/>
          <p:cNvSpPr>
            <a:spLocks noChangeArrowheads="1"/>
          </p:cNvSpPr>
          <p:nvPr/>
        </p:nvSpPr>
        <p:spPr bwMode="auto">
          <a:xfrm>
            <a:off x="120983" y="6298892"/>
            <a:ext cx="8866237" cy="426271"/>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Karen Clark &amp; Company, “Historical Hurricanes that Would Cause $10 Billion or More of Insured Losses Today,” August 2012, p. 10;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2092465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40</a:t>
            </a:fld>
            <a:endParaRPr lang="en-US" smtClean="0"/>
          </a:p>
        </p:txBody>
      </p:sp>
      <p:sp>
        <p:nvSpPr>
          <p:cNvPr id="14342" name="Rectangle 2"/>
          <p:cNvSpPr>
            <a:spLocks noGrp="1" noChangeArrowheads="1"/>
          </p:cNvSpPr>
          <p:nvPr>
            <p:ph type="title"/>
          </p:nvPr>
        </p:nvSpPr>
        <p:spPr>
          <a:xfrm>
            <a:off x="609600" y="164580"/>
            <a:ext cx="6635750" cy="860425"/>
          </a:xfrm>
        </p:spPr>
        <p:txBody>
          <a:bodyPr/>
          <a:lstStyle/>
          <a:p>
            <a:r>
              <a:rPr lang="en-US" dirty="0" err="1" smtClean="0"/>
              <a:t>I.I.I.</a:t>
            </a:r>
            <a:r>
              <a:rPr lang="en-US" dirty="0" smtClean="0"/>
              <a:t> Poll: Should Flood Insurance Premiums Reflect Flood Risk?</a:t>
            </a:r>
          </a:p>
        </p:txBody>
      </p:sp>
      <p:sp>
        <p:nvSpPr>
          <p:cNvPr id="14343" name="Rectangle 3"/>
          <p:cNvSpPr>
            <a:spLocks noChangeArrowheads="1"/>
          </p:cNvSpPr>
          <p:nvPr/>
        </p:nvSpPr>
        <p:spPr bwMode="black">
          <a:xfrm>
            <a:off x="609600" y="1269372"/>
            <a:ext cx="7772400" cy="8309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Is it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42337" y="5612177"/>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In the South, a somewhat smaller percentage (than in the U.S. overall) believe that higher flood insurance premium increases should apply to homes that aren’t elevated against flooding.</a:t>
            </a:r>
            <a:endParaRPr lang="en-US" sz="2000" b="1" dirty="0">
              <a:solidFill>
                <a:srgbClr val="FFFFFF"/>
              </a:solidFill>
            </a:endParaRPr>
          </a:p>
        </p:txBody>
      </p:sp>
      <p:graphicFrame>
        <p:nvGraphicFramePr>
          <p:cNvPr id="14338" name="Object 2"/>
          <p:cNvGraphicFramePr>
            <a:graphicFrameLocks/>
          </p:cNvGraphicFramePr>
          <p:nvPr>
            <p:extLst>
              <p:ext uri="{D42A27DB-BD31-4B8C-83A1-F6EECF244321}">
                <p14:modId xmlns:p14="http://schemas.microsoft.com/office/powerpoint/2010/main" val="1445178607"/>
              </p:ext>
            </p:extLst>
          </p:nvPr>
        </p:nvGraphicFramePr>
        <p:xfrm>
          <a:off x="626987" y="2881352"/>
          <a:ext cx="3041650" cy="2720975"/>
        </p:xfrm>
        <a:graphic>
          <a:graphicData uri="http://schemas.openxmlformats.org/presentationml/2006/ole">
            <mc:AlternateContent xmlns:mc="http://schemas.openxmlformats.org/markup-compatibility/2006">
              <mc:Choice xmlns:v="urn:schemas-microsoft-com:vml" Requires="v">
                <p:oleObj spid="_x0000_s28175428" name="Chart" r:id="rId4" imgW="4467200" imgH="3800629" progId="MSGraph.Chart.8">
                  <p:embed followColorScheme="full"/>
                </p:oleObj>
              </mc:Choice>
              <mc:Fallback>
                <p:oleObj name="Chart" r:id="rId4" imgW="4467200" imgH="3800629" progId="MSGraph.Chart.8">
                  <p:embed followColorScheme="full"/>
                  <p:pic>
                    <p:nvPicPr>
                      <p:cNvPr id="0" name=""/>
                      <p:cNvPicPr preferRelativeResize="0">
                        <a:picLocks noChangeArrowheads="1"/>
                      </p:cNvPicPr>
                      <p:nvPr/>
                    </p:nvPicPr>
                    <p:blipFill>
                      <a:blip r:embed="rId5"/>
                      <a:srcRect/>
                      <a:stretch>
                        <a:fillRect/>
                      </a:stretch>
                    </p:blipFill>
                    <p:spPr bwMode="gray">
                      <a:xfrm>
                        <a:off x="626987" y="2881352"/>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1264162" y="2687035"/>
            <a:ext cx="1371600" cy="2769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2000" dirty="0"/>
              <a:t>Don’t know</a:t>
            </a:r>
            <a:endParaRPr lang="en-US" sz="2000" b="1" dirty="0"/>
          </a:p>
        </p:txBody>
      </p:sp>
      <p:sp>
        <p:nvSpPr>
          <p:cNvPr id="14347" name="Text Box 9"/>
          <p:cNvSpPr txBox="1">
            <a:spLocks noChangeArrowheads="1"/>
          </p:cNvSpPr>
          <p:nvPr/>
        </p:nvSpPr>
        <p:spPr bwMode="auto">
          <a:xfrm>
            <a:off x="3275064" y="3545018"/>
            <a:ext cx="830262" cy="2769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dirty="0"/>
              <a:t>Yes</a:t>
            </a:r>
            <a:endParaRPr lang="en-US" sz="2000" b="1" dirty="0"/>
          </a:p>
        </p:txBody>
      </p:sp>
      <p:sp>
        <p:nvSpPr>
          <p:cNvPr id="14348" name="Text Box 10"/>
          <p:cNvSpPr txBox="1">
            <a:spLocks noChangeArrowheads="1"/>
          </p:cNvSpPr>
          <p:nvPr/>
        </p:nvSpPr>
        <p:spPr bwMode="auto">
          <a:xfrm>
            <a:off x="1146175" y="4144681"/>
            <a:ext cx="584200" cy="2769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dirty="0"/>
              <a:t>No</a:t>
            </a:r>
            <a:endParaRPr lang="en-US" sz="2000" b="1" dirty="0"/>
          </a:p>
        </p:txBody>
      </p:sp>
      <p:graphicFrame>
        <p:nvGraphicFramePr>
          <p:cNvPr id="13" name="Object 2"/>
          <p:cNvGraphicFramePr>
            <a:graphicFrameLocks/>
          </p:cNvGraphicFramePr>
          <p:nvPr>
            <p:extLst>
              <p:ext uri="{D42A27DB-BD31-4B8C-83A1-F6EECF244321}">
                <p14:modId xmlns:p14="http://schemas.microsoft.com/office/powerpoint/2010/main" val="1436050793"/>
              </p:ext>
            </p:extLst>
          </p:nvPr>
        </p:nvGraphicFramePr>
        <p:xfrm>
          <a:off x="4916667" y="2904956"/>
          <a:ext cx="3041650" cy="2720975"/>
        </p:xfrm>
        <a:graphic>
          <a:graphicData uri="http://schemas.openxmlformats.org/presentationml/2006/ole">
            <mc:AlternateContent xmlns:mc="http://schemas.openxmlformats.org/markup-compatibility/2006">
              <mc:Choice xmlns:v="urn:schemas-microsoft-com:vml" Requires="v">
                <p:oleObj spid="_x0000_s28175429" name="Chart" r:id="rId6" imgW="4457830" imgH="3800629" progId="MSGraph.Chart.8">
                  <p:embed followColorScheme="full"/>
                </p:oleObj>
              </mc:Choice>
              <mc:Fallback>
                <p:oleObj name="Chart" r:id="rId6" imgW="4457830" imgH="3800629" progId="MSGraph.Chart.8">
                  <p:embed followColorScheme="full"/>
                  <p:pic>
                    <p:nvPicPr>
                      <p:cNvPr id="0" name=""/>
                      <p:cNvPicPr preferRelativeResize="0">
                        <a:picLocks noChangeArrowheads="1"/>
                      </p:cNvPicPr>
                      <p:nvPr/>
                    </p:nvPicPr>
                    <p:blipFill>
                      <a:blip r:embed="rId7"/>
                      <a:srcRect/>
                      <a:stretch>
                        <a:fillRect/>
                      </a:stretch>
                    </p:blipFill>
                    <p:spPr bwMode="gray">
                      <a:xfrm>
                        <a:off x="4916667" y="2904956"/>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0"/>
          <p:cNvSpPr txBox="1">
            <a:spLocks noChangeArrowheads="1"/>
          </p:cNvSpPr>
          <p:nvPr/>
        </p:nvSpPr>
        <p:spPr bwMode="auto">
          <a:xfrm>
            <a:off x="5353627" y="4385833"/>
            <a:ext cx="584200" cy="2769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dirty="0"/>
              <a:t>No</a:t>
            </a:r>
            <a:endParaRPr lang="en-US" sz="2000" b="1" dirty="0"/>
          </a:p>
        </p:txBody>
      </p:sp>
      <p:sp>
        <p:nvSpPr>
          <p:cNvPr id="15" name="Text Box 9"/>
          <p:cNvSpPr txBox="1">
            <a:spLocks noChangeArrowheads="1"/>
          </p:cNvSpPr>
          <p:nvPr/>
        </p:nvSpPr>
        <p:spPr bwMode="auto">
          <a:xfrm>
            <a:off x="7543186" y="4114506"/>
            <a:ext cx="830262" cy="2769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dirty="0"/>
              <a:t>Yes</a:t>
            </a:r>
            <a:endParaRPr lang="en-US" sz="2000" b="1" dirty="0"/>
          </a:p>
        </p:txBody>
      </p:sp>
      <p:sp>
        <p:nvSpPr>
          <p:cNvPr id="16" name="Text Box 8"/>
          <p:cNvSpPr txBox="1">
            <a:spLocks noChangeArrowheads="1"/>
          </p:cNvSpPr>
          <p:nvPr/>
        </p:nvSpPr>
        <p:spPr bwMode="auto">
          <a:xfrm>
            <a:off x="5076825" y="2769879"/>
            <a:ext cx="1371600" cy="2769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2000" dirty="0"/>
              <a:t>Don’t know</a:t>
            </a:r>
            <a:endParaRPr lang="en-US" sz="2000" b="1" dirty="0"/>
          </a:p>
        </p:txBody>
      </p:sp>
      <p:sp>
        <p:nvSpPr>
          <p:cNvPr id="2" name="TextBox 1"/>
          <p:cNvSpPr txBox="1"/>
          <p:nvPr/>
        </p:nvSpPr>
        <p:spPr>
          <a:xfrm>
            <a:off x="1146175" y="2257073"/>
            <a:ext cx="1831719" cy="461665"/>
          </a:xfrm>
          <a:prstGeom prst="rect">
            <a:avLst/>
          </a:prstGeom>
          <a:noFill/>
        </p:spPr>
        <p:txBody>
          <a:bodyPr wrap="square" rtlCol="0">
            <a:spAutoFit/>
          </a:bodyPr>
          <a:lstStyle/>
          <a:p>
            <a:pPr algn="ctr"/>
            <a:r>
              <a:rPr lang="en-US" sz="2400" dirty="0" smtClean="0"/>
              <a:t>U.S. Overall</a:t>
            </a:r>
            <a:endParaRPr lang="en-US" sz="2400" dirty="0"/>
          </a:p>
        </p:txBody>
      </p:sp>
      <p:sp>
        <p:nvSpPr>
          <p:cNvPr id="18" name="TextBox 17"/>
          <p:cNvSpPr txBox="1"/>
          <p:nvPr/>
        </p:nvSpPr>
        <p:spPr>
          <a:xfrm>
            <a:off x="5413631" y="2297359"/>
            <a:ext cx="1831719" cy="461665"/>
          </a:xfrm>
          <a:prstGeom prst="rect">
            <a:avLst/>
          </a:prstGeom>
          <a:noFill/>
        </p:spPr>
        <p:txBody>
          <a:bodyPr wrap="square" rtlCol="0">
            <a:spAutoFit/>
          </a:bodyPr>
          <a:lstStyle/>
          <a:p>
            <a:pPr algn="ctr"/>
            <a:r>
              <a:rPr lang="en-US" sz="2400" dirty="0" smtClean="0"/>
              <a:t>South</a:t>
            </a:r>
            <a:endParaRPr lang="en-US" sz="2400" dirty="0"/>
          </a:p>
        </p:txBody>
      </p:sp>
    </p:spTree>
    <p:extLst>
      <p:ext uri="{BB962C8B-B14F-4D97-AF65-F5344CB8AC3E}">
        <p14:creationId xmlns:p14="http://schemas.microsoft.com/office/powerpoint/2010/main" val="1410598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41</a:t>
            </a:fld>
            <a:endParaRPr lang="en-US" smtClean="0"/>
          </a:p>
        </p:txBody>
      </p:sp>
      <p:sp>
        <p:nvSpPr>
          <p:cNvPr id="14342" name="Rectangle 2"/>
          <p:cNvSpPr>
            <a:spLocks noGrp="1" noChangeArrowheads="1"/>
          </p:cNvSpPr>
          <p:nvPr>
            <p:ph type="title"/>
          </p:nvPr>
        </p:nvSpPr>
        <p:spPr>
          <a:xfrm>
            <a:off x="581025" y="170852"/>
            <a:ext cx="6407150" cy="860425"/>
          </a:xfrm>
        </p:spPr>
        <p:txBody>
          <a:bodyPr/>
          <a:lstStyle/>
          <a:p>
            <a:r>
              <a:rPr lang="en-US" dirty="0"/>
              <a:t>I.I.I. Poll: Should Flood Insurance Premiums Reflect Flood Risk?</a:t>
            </a:r>
            <a:endParaRPr lang="en-US" dirty="0" smtClean="0"/>
          </a:p>
        </p:txBody>
      </p:sp>
      <p:sp>
        <p:nvSpPr>
          <p:cNvPr id="14343" name="Rectangle 3"/>
          <p:cNvSpPr>
            <a:spLocks noChangeArrowheads="1"/>
          </p:cNvSpPr>
          <p:nvPr/>
        </p:nvSpPr>
        <p:spPr bwMode="black">
          <a:xfrm>
            <a:off x="609600" y="1272772"/>
            <a:ext cx="8077200" cy="8309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Should flood insurance premiums reflect the risk of flooding no matter what the cost or should the government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06387" y="5721540"/>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a:solidFill>
                  <a:srgbClr val="FFFFFF"/>
                </a:solidFill>
              </a:rPr>
              <a:t>T</a:t>
            </a:r>
            <a:r>
              <a:rPr lang="en-US" sz="2000" b="1" dirty="0" smtClean="0">
                <a:solidFill>
                  <a:srgbClr val="FFFFFF"/>
                </a:solidFill>
              </a:rPr>
              <a:t>hree-fifths of Americans in the U.S. South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extLst>
              <p:ext uri="{D42A27DB-BD31-4B8C-83A1-F6EECF244321}">
                <p14:modId xmlns:p14="http://schemas.microsoft.com/office/powerpoint/2010/main" val="3154590046"/>
              </p:ext>
            </p:extLst>
          </p:nvPr>
        </p:nvGraphicFramePr>
        <p:xfrm>
          <a:off x="2829785" y="3000565"/>
          <a:ext cx="3041650" cy="2720975"/>
        </p:xfrm>
        <a:graphic>
          <a:graphicData uri="http://schemas.openxmlformats.org/presentationml/2006/ole">
            <mc:AlternateContent xmlns:mc="http://schemas.openxmlformats.org/markup-compatibility/2006">
              <mc:Choice xmlns:v="urn:schemas-microsoft-com:vml" Requires="v">
                <p:oleObj spid="_x0000_s28176427" name="Chart" r:id="rId4" imgW="4486286" imgH="3781515" progId="MSGraph.Chart.8">
                  <p:embed followColorScheme="full"/>
                </p:oleObj>
              </mc:Choice>
              <mc:Fallback>
                <p:oleObj name="Chart" r:id="rId4" imgW="4486286" imgH="3781515" progId="MSGraph.Chart.8">
                  <p:embed followColorScheme="full"/>
                  <p:pic>
                    <p:nvPicPr>
                      <p:cNvPr id="0" name=""/>
                      <p:cNvPicPr preferRelativeResize="0">
                        <a:picLocks noChangeArrowheads="1"/>
                      </p:cNvPicPr>
                      <p:nvPr/>
                    </p:nvPicPr>
                    <p:blipFill>
                      <a:blip r:embed="rId5"/>
                      <a:srcRect/>
                      <a:stretch>
                        <a:fillRect/>
                      </a:stretch>
                    </p:blipFill>
                    <p:spPr bwMode="gray">
                      <a:xfrm>
                        <a:off x="2829785" y="300056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2829785" y="2879463"/>
            <a:ext cx="1364280" cy="2769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2000" dirty="0"/>
              <a:t>Don’t know</a:t>
            </a:r>
            <a:endParaRPr lang="en-US" sz="2000" b="1" dirty="0"/>
          </a:p>
        </p:txBody>
      </p:sp>
      <p:sp>
        <p:nvSpPr>
          <p:cNvPr id="14347" name="Text Box 9"/>
          <p:cNvSpPr txBox="1">
            <a:spLocks noChangeArrowheads="1"/>
          </p:cNvSpPr>
          <p:nvPr/>
        </p:nvSpPr>
        <p:spPr bwMode="auto">
          <a:xfrm>
            <a:off x="5571324" y="4007952"/>
            <a:ext cx="2122119" cy="1107996"/>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2000" dirty="0" smtClean="0"/>
              <a:t>Premiums should reflect flood risk and not be subsidized</a:t>
            </a:r>
            <a:endParaRPr lang="en-US" sz="2000" b="1" dirty="0"/>
          </a:p>
        </p:txBody>
      </p:sp>
      <p:sp>
        <p:nvSpPr>
          <p:cNvPr id="14348" name="Text Box 10"/>
          <p:cNvSpPr txBox="1">
            <a:spLocks noChangeArrowheads="1"/>
          </p:cNvSpPr>
          <p:nvPr/>
        </p:nvSpPr>
        <p:spPr bwMode="auto">
          <a:xfrm>
            <a:off x="871317" y="3752252"/>
            <a:ext cx="2221469" cy="1107996"/>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2000" dirty="0" smtClean="0"/>
              <a:t>Government should subsidize premiums with taxpayers’ dollars</a:t>
            </a:r>
            <a:endParaRPr lang="en-US" sz="2000" b="1" dirty="0"/>
          </a:p>
        </p:txBody>
      </p:sp>
      <p:sp>
        <p:nvSpPr>
          <p:cNvPr id="2" name="TextBox 1"/>
          <p:cNvSpPr txBox="1"/>
          <p:nvPr/>
        </p:nvSpPr>
        <p:spPr>
          <a:xfrm>
            <a:off x="2829785" y="2249678"/>
            <a:ext cx="2741539" cy="461665"/>
          </a:xfrm>
          <a:prstGeom prst="rect">
            <a:avLst/>
          </a:prstGeom>
          <a:noFill/>
        </p:spPr>
        <p:txBody>
          <a:bodyPr wrap="square" rtlCol="0">
            <a:spAutoFit/>
          </a:bodyPr>
          <a:lstStyle/>
          <a:p>
            <a:pPr algn="ctr"/>
            <a:r>
              <a:rPr lang="en-US" sz="2400" dirty="0" smtClean="0"/>
              <a:t>South</a:t>
            </a:r>
            <a:endParaRPr lang="en-US" sz="2400" dirty="0"/>
          </a:p>
        </p:txBody>
      </p:sp>
    </p:spTree>
    <p:extLst>
      <p:ext uri="{BB962C8B-B14F-4D97-AF65-F5344CB8AC3E}">
        <p14:creationId xmlns:p14="http://schemas.microsoft.com/office/powerpoint/2010/main" val="723550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42</a:t>
            </a:fld>
            <a:endParaRPr lang="en-US" smtClean="0"/>
          </a:p>
        </p:txBody>
      </p:sp>
      <p:sp>
        <p:nvSpPr>
          <p:cNvPr id="1922051" name="Rectangle 3"/>
          <p:cNvSpPr>
            <a:spLocks noGrp="1" noChangeArrowheads="1"/>
          </p:cNvSpPr>
          <p:nvPr>
            <p:ph type="body" idx="1"/>
          </p:nvPr>
        </p:nvSpPr>
        <p:spPr>
          <a:xfrm>
            <a:off x="647700" y="1143000"/>
            <a:ext cx="7772400" cy="4572000"/>
          </a:xfrm>
        </p:spPr>
        <p:txBody>
          <a:bodyPr/>
          <a:lstStyle/>
          <a:p>
            <a:pPr>
              <a:lnSpc>
                <a:spcPct val="100000"/>
              </a:lnSpc>
              <a:spcBef>
                <a:spcPts val="0"/>
              </a:spcBef>
              <a:buClrTx/>
            </a:pPr>
            <a:r>
              <a:rPr lang="en-US" sz="2700" dirty="0" smtClean="0">
                <a:latin typeface="Times New Roman" panose="02020603050405020304" pitchFamily="18" charset="0"/>
                <a:cs typeface="Times New Roman" panose="02020603050405020304" pitchFamily="18" charset="0"/>
              </a:rPr>
              <a:t>It passed the Biggert-Waters Flood Insurance Reform Act in mid-2012</a:t>
            </a:r>
          </a:p>
          <a:p>
            <a:pPr lvl="1">
              <a:lnSpc>
                <a:spcPct val="100000"/>
              </a:lnSpc>
              <a:spcBef>
                <a:spcPts val="0"/>
              </a:spcBef>
              <a:buClrTx/>
            </a:pPr>
            <a:r>
              <a:rPr lang="en-US" sz="2500" dirty="0" smtClean="0">
                <a:latin typeface="Times New Roman" panose="02020603050405020304" pitchFamily="18" charset="0"/>
                <a:cs typeface="Times New Roman" panose="02020603050405020304" pitchFamily="18" charset="0"/>
              </a:rPr>
              <a:t>The act had a 1-year wait to implement some provisions</a:t>
            </a:r>
          </a:p>
          <a:p>
            <a:pPr lvl="1">
              <a:lnSpc>
                <a:spcPct val="100000"/>
              </a:lnSpc>
              <a:spcBef>
                <a:spcPts val="0"/>
              </a:spcBef>
              <a:buClrTx/>
            </a:pPr>
            <a:r>
              <a:rPr lang="en-US" sz="2500" dirty="0" smtClean="0">
                <a:latin typeface="Times New Roman" panose="02020603050405020304" pitchFamily="18" charset="0"/>
                <a:cs typeface="Times New Roman" panose="02020603050405020304" pitchFamily="18" charset="0"/>
              </a:rPr>
              <a:t>The act had a 2-year wait to implement some other provisions</a:t>
            </a:r>
            <a:br>
              <a:rPr lang="en-US" sz="2500" dirty="0" smtClean="0">
                <a:latin typeface="Times New Roman" panose="02020603050405020304" pitchFamily="18" charset="0"/>
                <a:cs typeface="Times New Roman" panose="02020603050405020304" pitchFamily="18" charset="0"/>
              </a:rPr>
            </a:br>
            <a:endParaRPr lang="en-US" sz="2500" dirty="0" smtClean="0">
              <a:latin typeface="Times New Roman" panose="02020603050405020304" pitchFamily="18" charset="0"/>
              <a:cs typeface="Times New Roman" panose="02020603050405020304" pitchFamily="18" charset="0"/>
            </a:endParaRPr>
          </a:p>
          <a:p>
            <a:pPr>
              <a:lnSpc>
                <a:spcPct val="100000"/>
              </a:lnSpc>
              <a:spcBef>
                <a:spcPts val="0"/>
              </a:spcBef>
              <a:buClrTx/>
            </a:pPr>
            <a:r>
              <a:rPr lang="en-US" sz="2700" dirty="0" smtClean="0">
                <a:latin typeface="Times New Roman" panose="02020603050405020304" pitchFamily="18" charset="0"/>
                <a:cs typeface="Times New Roman" panose="02020603050405020304" pitchFamily="18" charset="0"/>
              </a:rPr>
              <a:t>During that period, we asked another poll question…</a:t>
            </a:r>
          </a:p>
          <a:p>
            <a:pPr>
              <a:lnSpc>
                <a:spcPct val="100000"/>
              </a:lnSpc>
              <a:spcBef>
                <a:spcPts val="0"/>
              </a:spcBef>
              <a:buClrTx/>
            </a:pPr>
            <a:endParaRPr lang="en-US" sz="2700" dirty="0" smtClean="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black">
          <a:xfrm>
            <a:off x="609600" y="381000"/>
            <a:ext cx="7162800" cy="5969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chemeClr val="accent1"/>
                </a:solidFill>
              </a:rPr>
              <a:t>Congress Followed the Polls</a:t>
            </a:r>
            <a:endParaRPr lang="en-US" sz="3000" b="1" kern="0" dirty="0">
              <a:solidFill>
                <a:schemeClr val="accent1"/>
              </a:solidFill>
              <a:ea typeface="+mj-ea"/>
              <a:cs typeface="+mj-cs"/>
            </a:endParaRPr>
          </a:p>
        </p:txBody>
      </p:sp>
    </p:spTree>
    <p:extLst>
      <p:ext uri="{BB962C8B-B14F-4D97-AF65-F5344CB8AC3E}">
        <p14:creationId xmlns:p14="http://schemas.microsoft.com/office/powerpoint/2010/main" val="4219072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43</a:t>
            </a:fld>
            <a:endParaRPr lang="en-US" smtClean="0"/>
          </a:p>
        </p:txBody>
      </p:sp>
      <p:sp>
        <p:nvSpPr>
          <p:cNvPr id="14342" name="Rectangle 2"/>
          <p:cNvSpPr>
            <a:spLocks noGrp="1" noChangeArrowheads="1"/>
          </p:cNvSpPr>
          <p:nvPr>
            <p:ph type="title"/>
          </p:nvPr>
        </p:nvSpPr>
        <p:spPr>
          <a:xfrm>
            <a:off x="838200" y="118878"/>
            <a:ext cx="6149975" cy="860425"/>
          </a:xfrm>
        </p:spPr>
        <p:txBody>
          <a:bodyPr/>
          <a:lstStyle/>
          <a:p>
            <a:r>
              <a:rPr lang="en-US" dirty="0"/>
              <a:t>I.I.I. Poll: Should </a:t>
            </a:r>
            <a:r>
              <a:rPr lang="en-US" dirty="0" smtClean="0"/>
              <a:t>the Subsidies Be Restored?</a:t>
            </a:r>
          </a:p>
        </p:txBody>
      </p:sp>
      <p:sp>
        <p:nvSpPr>
          <p:cNvPr id="14343" name="Rectangle 3"/>
          <p:cNvSpPr>
            <a:spLocks noChangeArrowheads="1"/>
          </p:cNvSpPr>
          <p:nvPr/>
        </p:nvSpPr>
        <p:spPr bwMode="black">
          <a:xfrm>
            <a:off x="595312" y="1237866"/>
            <a:ext cx="8229600" cy="1107996"/>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Should the rate increase should be repealed?</a:t>
            </a: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689798"/>
            <a:ext cx="8288336" cy="75597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survey said National Flood Insurance premium hikes should be repealed.</a:t>
            </a:r>
            <a:endParaRPr lang="en-US" sz="2000" b="1" dirty="0">
              <a:solidFill>
                <a:srgbClr val="FFFFFF"/>
              </a:solidFill>
            </a:endParaRPr>
          </a:p>
        </p:txBody>
      </p:sp>
      <p:graphicFrame>
        <p:nvGraphicFramePr>
          <p:cNvPr id="14338" name="Object 2"/>
          <p:cNvGraphicFramePr>
            <a:graphicFrameLocks/>
          </p:cNvGraphicFramePr>
          <p:nvPr>
            <p:extLst/>
          </p:nvPr>
        </p:nvGraphicFramePr>
        <p:xfrm>
          <a:off x="1415257" y="2944912"/>
          <a:ext cx="3041650" cy="2720975"/>
        </p:xfrm>
        <a:graphic>
          <a:graphicData uri="http://schemas.openxmlformats.org/presentationml/2006/ole">
            <mc:AlternateContent xmlns:mc="http://schemas.openxmlformats.org/markup-compatibility/2006">
              <mc:Choice xmlns:v="urn:schemas-microsoft-com:vml" Requires="v">
                <p:oleObj spid="_x0000_s28177451" name="Chart" r:id="rId4" imgW="4467200" imgH="3800629" progId="MSGraph.Chart.8">
                  <p:embed followColorScheme="full"/>
                </p:oleObj>
              </mc:Choice>
              <mc:Fallback>
                <p:oleObj name="Chart" r:id="rId4" imgW="4467200" imgH="3800629" progId="MSGraph.Chart.8">
                  <p:embed followColorScheme="full"/>
                  <p:pic>
                    <p:nvPicPr>
                      <p:cNvPr id="0" name=""/>
                      <p:cNvPicPr preferRelativeResize="0">
                        <a:picLocks noChangeArrowheads="1"/>
                      </p:cNvPicPr>
                      <p:nvPr/>
                    </p:nvPicPr>
                    <p:blipFill>
                      <a:blip r:embed="rId5"/>
                      <a:srcRect/>
                      <a:stretch>
                        <a:fillRect/>
                      </a:stretch>
                    </p:blipFill>
                    <p:spPr bwMode="gray">
                      <a:xfrm>
                        <a:off x="1415257" y="2944912"/>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1600200" y="2815067"/>
            <a:ext cx="1263650" cy="2769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2000" dirty="0"/>
              <a:t>Don’t know</a:t>
            </a:r>
            <a:endParaRPr lang="en-US" sz="2000" b="1" dirty="0"/>
          </a:p>
        </p:txBody>
      </p:sp>
      <p:sp>
        <p:nvSpPr>
          <p:cNvPr id="14347" name="Text Box 9"/>
          <p:cNvSpPr txBox="1">
            <a:spLocks noChangeArrowheads="1"/>
          </p:cNvSpPr>
          <p:nvPr/>
        </p:nvSpPr>
        <p:spPr bwMode="auto">
          <a:xfrm>
            <a:off x="4055361" y="3979932"/>
            <a:ext cx="830262" cy="2769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dirty="0"/>
              <a:t>Yes</a:t>
            </a:r>
            <a:endParaRPr lang="en-US" sz="2000" b="1" dirty="0"/>
          </a:p>
        </p:txBody>
      </p:sp>
      <p:sp>
        <p:nvSpPr>
          <p:cNvPr id="14348" name="Text Box 10"/>
          <p:cNvSpPr txBox="1">
            <a:spLocks noChangeArrowheads="1"/>
          </p:cNvSpPr>
          <p:nvPr/>
        </p:nvSpPr>
        <p:spPr bwMode="auto">
          <a:xfrm>
            <a:off x="1146175" y="3883322"/>
            <a:ext cx="584200" cy="2769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2000" dirty="0"/>
              <a:t>No</a:t>
            </a:r>
            <a:endParaRPr lang="en-US" sz="2000" b="1" dirty="0"/>
          </a:p>
        </p:txBody>
      </p:sp>
      <p:sp>
        <p:nvSpPr>
          <p:cNvPr id="13" name="AutoShape 13"/>
          <p:cNvSpPr>
            <a:spLocks noChangeArrowheads="1"/>
          </p:cNvSpPr>
          <p:nvPr/>
        </p:nvSpPr>
        <p:spPr bwMode="blackWhite">
          <a:xfrm>
            <a:off x="5638801" y="3276600"/>
            <a:ext cx="3186112" cy="1371600"/>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while wanting to maintain subsidies, but this exactly mirrors Congressional sentiments. </a:t>
            </a:r>
            <a:endParaRPr lang="en-US" sz="1600" b="1" dirty="0">
              <a:solidFill>
                <a:schemeClr val="bg1"/>
              </a:solidFill>
            </a:endParaRPr>
          </a:p>
        </p:txBody>
      </p:sp>
    </p:spTree>
    <p:extLst>
      <p:ext uri="{BB962C8B-B14F-4D97-AF65-F5344CB8AC3E}">
        <p14:creationId xmlns:p14="http://schemas.microsoft.com/office/powerpoint/2010/main" val="17706627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Claims Management</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
        <p:nvSpPr>
          <p:cNvPr id="2" name="TextBox 1"/>
          <p:cNvSpPr txBox="1"/>
          <p:nvPr/>
        </p:nvSpPr>
        <p:spPr>
          <a:xfrm>
            <a:off x="551530" y="4175076"/>
            <a:ext cx="7981949" cy="954107"/>
          </a:xfrm>
          <a:prstGeom prst="rect">
            <a:avLst/>
          </a:prstGeom>
          <a:noFill/>
        </p:spPr>
        <p:txBody>
          <a:bodyPr wrap="square" rtlCol="0">
            <a:spAutoFit/>
          </a:bodyPr>
          <a:lstStyle/>
          <a:p>
            <a:pPr algn="ctr"/>
            <a:r>
              <a:rPr lang="en-US" sz="2800" b="1" dirty="0" smtClean="0">
                <a:solidFill>
                  <a:srgbClr val="225A7A"/>
                </a:solidFill>
              </a:rPr>
              <a:t>Following KRW, the P/C Insurance Industry learned that it needed more claims adjusters</a:t>
            </a:r>
            <a:endParaRPr lang="en-US" sz="2800" b="1" dirty="0">
              <a:solidFill>
                <a:srgbClr val="225A7A"/>
              </a:solidFill>
            </a:endParaRPr>
          </a:p>
        </p:txBody>
      </p:sp>
    </p:spTree>
    <p:extLst>
      <p:ext uri="{BB962C8B-B14F-4D97-AF65-F5344CB8AC3E}">
        <p14:creationId xmlns:p14="http://schemas.microsoft.com/office/powerpoint/2010/main" val="5545199"/>
      </p:ext>
    </p:extLst>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45</a:t>
            </a:fld>
            <a:endParaRPr lang="en-US" smtClean="0">
              <a:solidFill>
                <a:srgbClr val="000000"/>
              </a:solidFill>
            </a:endParaRPr>
          </a:p>
        </p:txBody>
      </p:sp>
      <p:sp>
        <p:nvSpPr>
          <p:cNvPr id="31750" name="Rectangle 2"/>
          <p:cNvSpPr>
            <a:spLocks noGrp="1" noChangeArrowheads="1"/>
          </p:cNvSpPr>
          <p:nvPr>
            <p:ph type="title"/>
          </p:nvPr>
        </p:nvSpPr>
        <p:spPr>
          <a:xfrm>
            <a:off x="347663" y="139604"/>
            <a:ext cx="7400925" cy="860425"/>
          </a:xfrm>
        </p:spPr>
        <p:txBody>
          <a:bodyPr/>
          <a:lstStyle/>
          <a:p>
            <a:r>
              <a:rPr lang="en-US" dirty="0" smtClean="0"/>
              <a:t>Number of NFIP Claims Paid, Yearly,</a:t>
            </a:r>
            <a:br>
              <a:rPr lang="en-US" dirty="0" smtClean="0"/>
            </a:br>
            <a:r>
              <a:rPr lang="en-US" dirty="0" smtClean="0"/>
              <a:t>2005-2013*</a:t>
            </a:r>
          </a:p>
        </p:txBody>
      </p:sp>
      <p:graphicFrame>
        <p:nvGraphicFramePr>
          <p:cNvPr id="31746" name="Object 5"/>
          <p:cNvGraphicFramePr>
            <a:graphicFrameLocks noChangeAspect="1"/>
          </p:cNvGraphicFramePr>
          <p:nvPr>
            <p:extLst>
              <p:ext uri="{D42A27DB-BD31-4B8C-83A1-F6EECF244321}">
                <p14:modId xmlns:p14="http://schemas.microsoft.com/office/powerpoint/2010/main" val="325980516"/>
              </p:ext>
            </p:extLst>
          </p:nvPr>
        </p:nvGraphicFramePr>
        <p:xfrm>
          <a:off x="188196" y="712477"/>
          <a:ext cx="8412879" cy="4411946"/>
        </p:xfrm>
        <a:graphic>
          <a:graphicData uri="http://schemas.openxmlformats.org/presentationml/2006/ole">
            <mc:AlternateContent xmlns:mc="http://schemas.openxmlformats.org/markup-compatibility/2006">
              <mc:Choice xmlns:v="urn:schemas-microsoft-com:vml" Requires="v">
                <p:oleObj spid="_x0000_s28162117"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188196" y="712477"/>
                        <a:ext cx="8412879" cy="4411946"/>
                      </a:xfrm>
                      <a:prstGeom prst="rect">
                        <a:avLst/>
                      </a:prstGeom>
                      <a:noFill/>
                      <a:extLst/>
                    </p:spPr>
                  </p:pic>
                </p:oleObj>
              </mc:Fallback>
            </mc:AlternateContent>
          </a:graphicData>
        </a:graphic>
      </p:graphicFrame>
      <p:sp>
        <p:nvSpPr>
          <p:cNvPr id="14" name="Rectangle 5"/>
          <p:cNvSpPr>
            <a:spLocks noChangeArrowheads="1"/>
          </p:cNvSpPr>
          <p:nvPr/>
        </p:nvSpPr>
        <p:spPr bwMode="blackWhite">
          <a:xfrm>
            <a:off x="347663" y="5155664"/>
            <a:ext cx="8411490" cy="10185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How many adjusters are needed each year to handle flood claims? Three times since 2005 NFIP has paid 75,000 claims in a calendar year; that never happened before. (And this excludes claims closed without payment.)</a:t>
            </a:r>
            <a:endParaRPr lang="en-US" b="1" dirty="0">
              <a:solidFill>
                <a:srgbClr val="FFFFFF"/>
              </a:solidFill>
            </a:endParaRPr>
          </a:p>
        </p:txBody>
      </p:sp>
      <p:sp>
        <p:nvSpPr>
          <p:cNvPr id="13" name="Rectangle 4"/>
          <p:cNvSpPr>
            <a:spLocks noChangeArrowheads="1"/>
          </p:cNvSpPr>
          <p:nvPr/>
        </p:nvSpPr>
        <p:spPr bwMode="auto">
          <a:xfrm>
            <a:off x="-34500" y="6334926"/>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*calendar years; latest available (posted 7/24/2014)</a:t>
            </a:r>
          </a:p>
          <a:p>
            <a:pPr eaLnBrk="0" hangingPunct="0">
              <a:lnSpc>
                <a:spcPct val="85000"/>
              </a:lnSpc>
              <a:spcBef>
                <a:spcPct val="25000"/>
              </a:spcBef>
              <a:buClr>
                <a:srgbClr val="FF6801"/>
              </a:buClr>
            </a:pPr>
            <a:r>
              <a:rPr lang="en-US" sz="1100" dirty="0">
                <a:solidFill>
                  <a:srgbClr val="000000"/>
                </a:solidFill>
              </a:rPr>
              <a:t>Source: </a:t>
            </a:r>
            <a:r>
              <a:rPr lang="en-US" sz="1100" dirty="0">
                <a:solidFill>
                  <a:srgbClr val="000000"/>
                </a:solidFill>
                <a:hlinkClick r:id="rId6"/>
              </a:rPr>
              <a:t>http://</a:t>
            </a:r>
            <a:r>
              <a:rPr lang="en-US" sz="1100" dirty="0" smtClean="0">
                <a:solidFill>
                  <a:srgbClr val="000000"/>
                </a:solidFill>
                <a:hlinkClick r:id="rId6"/>
              </a:rPr>
              <a:t>www.fema.gov/statistics-calendar-year/number-losses-paid-calendar-year</a:t>
            </a:r>
            <a:r>
              <a:rPr lang="en-US" sz="1100" dirty="0" smtClean="0">
                <a:solidFill>
                  <a:srgbClr val="000000"/>
                </a:solidFill>
              </a:rPr>
              <a:t> ; Insurance Information Institute</a:t>
            </a:r>
            <a:endParaRPr lang="en-US" sz="1100" dirty="0">
              <a:solidFill>
                <a:srgbClr val="000000"/>
              </a:solidFill>
              <a:latin typeface="Arial" charset="0"/>
              <a:cs typeface="Arial" charset="0"/>
            </a:endParaRPr>
          </a:p>
        </p:txBody>
      </p:sp>
      <p:sp>
        <p:nvSpPr>
          <p:cNvPr id="4" name="TextBox 3"/>
          <p:cNvSpPr txBox="1"/>
          <p:nvPr/>
        </p:nvSpPr>
        <p:spPr>
          <a:xfrm>
            <a:off x="1822886" y="1304479"/>
            <a:ext cx="1427673" cy="923330"/>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dirty="0" smtClean="0"/>
              <a:t>Average for </a:t>
            </a:r>
            <a:r>
              <a:rPr lang="en-US" u="sng" dirty="0" smtClean="0"/>
              <a:t>1997-2004: </a:t>
            </a:r>
            <a:r>
              <a:rPr lang="en-US" dirty="0" smtClean="0"/>
              <a:t>39,100</a:t>
            </a:r>
            <a:endParaRPr lang="en-US" dirty="0"/>
          </a:p>
        </p:txBody>
      </p:sp>
      <p:sp>
        <p:nvSpPr>
          <p:cNvPr id="9" name="TextBox 8"/>
          <p:cNvSpPr txBox="1"/>
          <p:nvPr/>
        </p:nvSpPr>
        <p:spPr>
          <a:xfrm>
            <a:off x="5718841" y="1304479"/>
            <a:ext cx="1427673" cy="923330"/>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dirty="0" smtClean="0"/>
              <a:t>Average for </a:t>
            </a:r>
            <a:r>
              <a:rPr lang="en-US" u="sng" dirty="0" smtClean="0"/>
              <a:t>2006-2013: </a:t>
            </a:r>
            <a:r>
              <a:rPr lang="en-US" dirty="0" smtClean="0"/>
              <a:t>53,200</a:t>
            </a:r>
            <a:endParaRPr lang="en-US" dirty="0"/>
          </a:p>
        </p:txBody>
      </p:sp>
    </p:spTree>
    <p:extLst>
      <p:ext uri="{BB962C8B-B14F-4D97-AF65-F5344CB8AC3E}">
        <p14:creationId xmlns:p14="http://schemas.microsoft.com/office/powerpoint/2010/main" val="3134871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03FA9D4-59B3-4A2C-A102-E6A5B9282F32}" type="slidenum">
              <a:rPr lang="en-US" altLang="en-US" sz="900"/>
              <a:pPr algn="r">
                <a:lnSpc>
                  <a:spcPct val="85000"/>
                </a:lnSpc>
                <a:spcBef>
                  <a:spcPct val="20000"/>
                </a:spcBef>
                <a:buClrTx/>
                <a:buFontTx/>
                <a:buNone/>
              </a:pPr>
              <a:t>46</a:t>
            </a:fld>
            <a:endParaRPr lang="en-US" altLang="en-US" sz="900"/>
          </a:p>
        </p:txBody>
      </p:sp>
      <p:sp>
        <p:nvSpPr>
          <p:cNvPr id="27651" name="Rectangle 7"/>
          <p:cNvSpPr>
            <a:spLocks noGrp="1" noChangeArrowheads="1"/>
          </p:cNvSpPr>
          <p:nvPr>
            <p:ph type="title" idx="4294967295"/>
          </p:nvPr>
        </p:nvSpPr>
        <p:spPr/>
        <p:txBody>
          <a:bodyPr/>
          <a:lstStyle/>
          <a:p>
            <a:r>
              <a:rPr lang="en-US" altLang="en-US" dirty="0" smtClean="0">
                <a:latin typeface="Arial" panose="020B0604020202020204" pitchFamily="34" charset="0"/>
              </a:rPr>
              <a:t>U.S. Employment in Independent (Non-carrier) Claims Adjusting, 1990–2015*</a:t>
            </a:r>
          </a:p>
        </p:txBody>
      </p:sp>
      <p:sp>
        <p:nvSpPr>
          <p:cNvPr id="27652"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7653" name="Object 8"/>
          <p:cNvGraphicFramePr>
            <a:graphicFrameLocks noChangeAspect="1"/>
          </p:cNvGraphicFramePr>
          <p:nvPr>
            <p:extLst>
              <p:ext uri="{D42A27DB-BD31-4B8C-83A1-F6EECF244321}">
                <p14:modId xmlns:p14="http://schemas.microsoft.com/office/powerpoint/2010/main" val="1262999667"/>
              </p:ext>
            </p:extLst>
          </p:nvPr>
        </p:nvGraphicFramePr>
        <p:xfrm>
          <a:off x="165100" y="1400176"/>
          <a:ext cx="8772525" cy="4806949"/>
        </p:xfrm>
        <a:graphic>
          <a:graphicData uri="http://schemas.openxmlformats.org/presentationml/2006/ole">
            <mc:AlternateContent xmlns:mc="http://schemas.openxmlformats.org/markup-compatibility/2006">
              <mc:Choice xmlns:v="urn:schemas-microsoft-com:vml" Requires="v">
                <p:oleObj spid="_x0000_s28157007" name="Chart" r:id="rId4" imgW="8439201" imgH="4381358" progId="MSGraph.Chart.8">
                  <p:embed followColorScheme="full"/>
                </p:oleObj>
              </mc:Choice>
              <mc:Fallback>
                <p:oleObj name="Chart" r:id="rId4" imgW="8439201" imgH="4381358" progId="MSGraph.Chart.8">
                  <p:embed followColorScheme="full"/>
                  <p:pic>
                    <p:nvPicPr>
                      <p:cNvPr id="0" name=""/>
                      <p:cNvPicPr>
                        <a:picLocks noChangeAspect="1" noChangeArrowheads="1"/>
                      </p:cNvPicPr>
                      <p:nvPr/>
                    </p:nvPicPr>
                    <p:blipFill>
                      <a:blip r:embed="rId5"/>
                      <a:srcRect/>
                      <a:stretch>
                        <a:fillRect/>
                      </a:stretch>
                    </p:blipFill>
                    <p:spPr bwMode="gray">
                      <a:xfrm>
                        <a:off x="165100" y="1400176"/>
                        <a:ext cx="8772525" cy="4806949"/>
                      </a:xfrm>
                      <a:prstGeom prst="rect">
                        <a:avLst/>
                      </a:prstGeom>
                      <a:noFill/>
                      <a:ln>
                        <a:noFill/>
                      </a:ln>
                      <a:effectLst/>
                      <a:extLst/>
                    </p:spPr>
                  </p:pic>
                </p:oleObj>
              </mc:Fallback>
            </mc:AlternateContent>
          </a:graphicData>
        </a:graphic>
      </p:graphicFrame>
      <p:sp>
        <p:nvSpPr>
          <p:cNvPr id="27654"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7" name="AutoShape 7"/>
          <p:cNvSpPr>
            <a:spLocks noChangeArrowheads="1"/>
          </p:cNvSpPr>
          <p:nvPr/>
        </p:nvSpPr>
        <p:spPr bwMode="blackWhite">
          <a:xfrm>
            <a:off x="629267" y="3803650"/>
            <a:ext cx="1307690" cy="674151"/>
          </a:xfrm>
          <a:prstGeom prst="wedgeRectCallout">
            <a:avLst>
              <a:gd name="adj1" fmla="val 15506"/>
              <a:gd name="adj2" fmla="val 1341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a:t>
            </a:r>
            <a:r>
              <a:rPr lang="en-US" b="1" dirty="0" smtClean="0">
                <a:solidFill>
                  <a:srgbClr val="FFFFFF"/>
                </a:solidFill>
                <a:latin typeface="Arial" pitchFamily="34" charset="0"/>
                <a:cs typeface="Arial" pitchFamily="34" charset="0"/>
              </a:rPr>
              <a:t>Hurricane Andrew</a:t>
            </a:r>
            <a:endParaRPr lang="en-US" b="1" dirty="0">
              <a:solidFill>
                <a:srgbClr val="FFFFFF"/>
              </a:solidFill>
              <a:latin typeface="Arial" pitchFamily="34" charset="0"/>
              <a:cs typeface="Arial" pitchFamily="34" charset="0"/>
            </a:endParaRPr>
          </a:p>
        </p:txBody>
      </p:sp>
      <p:sp>
        <p:nvSpPr>
          <p:cNvPr id="8" name="AutoShape 7"/>
          <p:cNvSpPr>
            <a:spLocks noChangeArrowheads="1"/>
          </p:cNvSpPr>
          <p:nvPr/>
        </p:nvSpPr>
        <p:spPr bwMode="blackWhite">
          <a:xfrm>
            <a:off x="5013320" y="4643123"/>
            <a:ext cx="1426651" cy="932454"/>
          </a:xfrm>
          <a:prstGeom prst="wedgeRectCallout">
            <a:avLst>
              <a:gd name="adj1" fmla="val -12750"/>
              <a:gd name="adj2" fmla="val -174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a:t>
            </a:r>
            <a:r>
              <a:rPr lang="en-US" b="1" dirty="0" smtClean="0">
                <a:solidFill>
                  <a:srgbClr val="FFFFFF"/>
                </a:solidFill>
                <a:latin typeface="Arial" pitchFamily="34" charset="0"/>
                <a:cs typeface="Arial" pitchFamily="34" charset="0"/>
              </a:rPr>
              <a:t>Hurricanes Katrina, Rita, Wilma</a:t>
            </a:r>
            <a:endParaRPr lang="en-US" b="1" dirty="0">
              <a:solidFill>
                <a:srgbClr val="FFFFFF"/>
              </a:solidFill>
              <a:latin typeface="Arial" pitchFamily="34" charset="0"/>
              <a:cs typeface="Arial" pitchFamily="34" charset="0"/>
            </a:endParaRPr>
          </a:p>
        </p:txBody>
      </p:sp>
      <p:sp>
        <p:nvSpPr>
          <p:cNvPr id="10" name="AutoShape 7"/>
          <p:cNvSpPr>
            <a:spLocks noChangeArrowheads="1"/>
          </p:cNvSpPr>
          <p:nvPr/>
        </p:nvSpPr>
        <p:spPr bwMode="blackWhite">
          <a:xfrm>
            <a:off x="6634977" y="4643123"/>
            <a:ext cx="1426651" cy="932454"/>
          </a:xfrm>
          <a:prstGeom prst="wedgeRectCallout">
            <a:avLst>
              <a:gd name="adj1" fmla="val -43764"/>
              <a:gd name="adj2" fmla="val -249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a:t>
            </a:r>
            <a:r>
              <a:rPr lang="en-US" b="1" dirty="0" smtClean="0">
                <a:solidFill>
                  <a:srgbClr val="FFFFFF"/>
                </a:solidFill>
                <a:latin typeface="Arial" pitchFamily="34" charset="0"/>
                <a:cs typeface="Arial" pitchFamily="34" charset="0"/>
              </a:rPr>
              <a:t>Hurricanes Bertha, Gustav, Ike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6843252" y="1070252"/>
            <a:ext cx="1525691" cy="601522"/>
          </a:xfrm>
          <a:prstGeom prst="wedgeRectCallout">
            <a:avLst>
              <a:gd name="adj1" fmla="val -13494"/>
              <a:gd name="adj2" fmla="val 2043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a:t>
            </a:r>
            <a:r>
              <a:rPr lang="en-US" b="1" dirty="0" smtClean="0">
                <a:solidFill>
                  <a:srgbClr val="FFFFFF"/>
                </a:solidFill>
                <a:latin typeface="Arial" pitchFamily="34" charset="0"/>
                <a:cs typeface="Arial" pitchFamily="34" charset="0"/>
              </a:rPr>
              <a:t>Tornado Devastation</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51028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3600"/>
                            </p:stCondLst>
                            <p:childTnLst>
                              <p:par>
                                <p:cTn id="17" presetID="22" presetClass="entr" presetSubtype="2" fill="hold" grpId="0" nodeType="afterEffect">
                                  <p:stCondLst>
                                    <p:cond delay="7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47</a:t>
            </a:fld>
            <a:endParaRPr lang="en-US" smtClean="0">
              <a:solidFill>
                <a:srgbClr val="000000"/>
              </a:solidFill>
            </a:endParaRPr>
          </a:p>
        </p:txBody>
      </p:sp>
      <p:sp>
        <p:nvSpPr>
          <p:cNvPr id="31750" name="Rectangle 2"/>
          <p:cNvSpPr>
            <a:spLocks noGrp="1" noChangeArrowheads="1"/>
          </p:cNvSpPr>
          <p:nvPr>
            <p:ph type="title"/>
          </p:nvPr>
        </p:nvSpPr>
        <p:spPr>
          <a:xfrm>
            <a:off x="413422" y="149436"/>
            <a:ext cx="7400925" cy="860425"/>
          </a:xfrm>
        </p:spPr>
        <p:txBody>
          <a:bodyPr/>
          <a:lstStyle/>
          <a:p>
            <a:r>
              <a:rPr lang="en-US" dirty="0" smtClean="0"/>
              <a:t>Number of NFIP Claims Paid, 2013-14,*  NC and Neighboring States</a:t>
            </a:r>
          </a:p>
        </p:txBody>
      </p:sp>
      <p:graphicFrame>
        <p:nvGraphicFramePr>
          <p:cNvPr id="31746" name="Object 5"/>
          <p:cNvGraphicFramePr>
            <a:graphicFrameLocks noChangeAspect="1"/>
          </p:cNvGraphicFramePr>
          <p:nvPr>
            <p:extLst>
              <p:ext uri="{D42A27DB-BD31-4B8C-83A1-F6EECF244321}">
                <p14:modId xmlns:p14="http://schemas.microsoft.com/office/powerpoint/2010/main" val="1336590810"/>
              </p:ext>
            </p:extLst>
          </p:nvPr>
        </p:nvGraphicFramePr>
        <p:xfrm>
          <a:off x="331062" y="1314419"/>
          <a:ext cx="8412879" cy="3882227"/>
        </p:xfrm>
        <a:graphic>
          <a:graphicData uri="http://schemas.openxmlformats.org/presentationml/2006/ole">
            <mc:AlternateContent xmlns:mc="http://schemas.openxmlformats.org/markup-compatibility/2006">
              <mc:Choice xmlns:v="urn:schemas-microsoft-com:vml" Requires="v">
                <p:oleObj spid="_x0000_s28159049"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331062" y="1314419"/>
                        <a:ext cx="8412879" cy="3882227"/>
                      </a:xfrm>
                      <a:prstGeom prst="rect">
                        <a:avLst/>
                      </a:prstGeom>
                      <a:noFill/>
                      <a:extLst/>
                    </p:spPr>
                  </p:pic>
                </p:oleObj>
              </mc:Fallback>
            </mc:AlternateContent>
          </a:graphicData>
        </a:graphic>
      </p:graphicFrame>
      <p:sp>
        <p:nvSpPr>
          <p:cNvPr id="14" name="Rectangle 5"/>
          <p:cNvSpPr>
            <a:spLocks noChangeArrowheads="1"/>
          </p:cNvSpPr>
          <p:nvPr/>
        </p:nvSpPr>
        <p:spPr bwMode="blackWhite">
          <a:xfrm>
            <a:off x="413422" y="5266028"/>
            <a:ext cx="8411490"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number of paid claims varies from one year to the </a:t>
            </a:r>
            <a:r>
              <a:rPr lang="en-US" sz="2000" b="1" dirty="0" smtClean="0">
                <a:solidFill>
                  <a:srgbClr val="FFFFFF"/>
                </a:solidFill>
              </a:rPr>
              <a:t>next.</a:t>
            </a:r>
            <a:endParaRPr lang="en-US" sz="2000" b="1" dirty="0">
              <a:solidFill>
                <a:srgbClr val="FFFFFF"/>
              </a:solidFill>
            </a:endParaRPr>
          </a:p>
        </p:txBody>
      </p:sp>
      <p:sp>
        <p:nvSpPr>
          <p:cNvPr id="13" name="Rectangle 4"/>
          <p:cNvSpPr>
            <a:spLocks noChangeArrowheads="1"/>
          </p:cNvSpPr>
          <p:nvPr/>
        </p:nvSpPr>
        <p:spPr bwMode="auto">
          <a:xfrm>
            <a:off x="-34500" y="6334926"/>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*fiscal years, ending Sept 30 2013 and Sept 30 2014, respectively</a:t>
            </a:r>
          </a:p>
          <a:p>
            <a:pPr eaLnBrk="0" hangingPunct="0">
              <a:lnSpc>
                <a:spcPct val="85000"/>
              </a:lnSpc>
              <a:spcBef>
                <a:spcPct val="25000"/>
              </a:spcBef>
              <a:buClr>
                <a:srgbClr val="FF6801"/>
              </a:buClr>
            </a:pPr>
            <a:r>
              <a:rPr lang="en-US" sz="1100" dirty="0">
                <a:solidFill>
                  <a:srgbClr val="000000"/>
                </a:solidFill>
              </a:rPr>
              <a:t>Source: </a:t>
            </a:r>
            <a:r>
              <a:rPr lang="en-US" sz="1100" dirty="0">
                <a:solidFill>
                  <a:srgbClr val="000000"/>
                </a:solidFill>
                <a:hlinkClick r:id="rId6"/>
              </a:rPr>
              <a:t>https://</a:t>
            </a:r>
            <a:r>
              <a:rPr lang="en-US" sz="1100" dirty="0" smtClean="0">
                <a:solidFill>
                  <a:srgbClr val="000000"/>
                </a:solidFill>
                <a:hlinkClick r:id="rId6"/>
              </a:rPr>
              <a:t>www.fema.gov/media-library/assets/documents/21075</a:t>
            </a:r>
            <a:r>
              <a:rPr lang="en-US" sz="1100" dirty="0" smtClean="0">
                <a:solidFill>
                  <a:srgbClr val="000000"/>
                </a:solidFill>
              </a:rPr>
              <a:t> ; Insurance Information Institute</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4045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48</a:t>
            </a:fld>
            <a:endParaRPr lang="en-US" smtClean="0">
              <a:solidFill>
                <a:srgbClr val="000000"/>
              </a:solidFill>
            </a:endParaRPr>
          </a:p>
        </p:txBody>
      </p:sp>
      <p:sp>
        <p:nvSpPr>
          <p:cNvPr id="31750" name="Rectangle 2"/>
          <p:cNvSpPr>
            <a:spLocks noGrp="1" noChangeArrowheads="1"/>
          </p:cNvSpPr>
          <p:nvPr>
            <p:ph type="title"/>
          </p:nvPr>
        </p:nvSpPr>
        <p:spPr>
          <a:xfrm>
            <a:off x="347663" y="139604"/>
            <a:ext cx="7400925" cy="860425"/>
          </a:xfrm>
        </p:spPr>
        <p:txBody>
          <a:bodyPr/>
          <a:lstStyle/>
          <a:p>
            <a:r>
              <a:rPr lang="en-US" sz="2600" dirty="0" smtClean="0"/>
              <a:t>Number of NFIP Claims Paid, 2013-14,*  Coastal New England and Mid-Atlantic States</a:t>
            </a:r>
          </a:p>
        </p:txBody>
      </p:sp>
      <p:graphicFrame>
        <p:nvGraphicFramePr>
          <p:cNvPr id="31746" name="Object 5"/>
          <p:cNvGraphicFramePr>
            <a:graphicFrameLocks noChangeAspect="1"/>
          </p:cNvGraphicFramePr>
          <p:nvPr>
            <p:extLst>
              <p:ext uri="{D42A27DB-BD31-4B8C-83A1-F6EECF244321}">
                <p14:modId xmlns:p14="http://schemas.microsoft.com/office/powerpoint/2010/main" val="3347163998"/>
              </p:ext>
            </p:extLst>
          </p:nvPr>
        </p:nvGraphicFramePr>
        <p:xfrm>
          <a:off x="331062" y="1314419"/>
          <a:ext cx="8412879" cy="3882227"/>
        </p:xfrm>
        <a:graphic>
          <a:graphicData uri="http://schemas.openxmlformats.org/presentationml/2006/ole">
            <mc:AlternateContent xmlns:mc="http://schemas.openxmlformats.org/markup-compatibility/2006">
              <mc:Choice xmlns:v="urn:schemas-microsoft-com:vml" Requires="v">
                <p:oleObj spid="_x0000_s28160070"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331062" y="1314419"/>
                        <a:ext cx="8412879" cy="3882227"/>
                      </a:xfrm>
                      <a:prstGeom prst="rect">
                        <a:avLst/>
                      </a:prstGeom>
                      <a:noFill/>
                      <a:extLst/>
                    </p:spPr>
                  </p:pic>
                </p:oleObj>
              </mc:Fallback>
            </mc:AlternateContent>
          </a:graphicData>
        </a:graphic>
      </p:graphicFrame>
      <p:sp>
        <p:nvSpPr>
          <p:cNvPr id="14" name="Rectangle 5"/>
          <p:cNvSpPr>
            <a:spLocks noChangeArrowheads="1"/>
          </p:cNvSpPr>
          <p:nvPr/>
        </p:nvSpPr>
        <p:spPr bwMode="blackWhite">
          <a:xfrm>
            <a:off x="413422" y="5266028"/>
            <a:ext cx="8411490"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number of paid claims varies from one year to the next and the trend isn’t consistent from state to state.</a:t>
            </a:r>
          </a:p>
        </p:txBody>
      </p:sp>
      <p:sp>
        <p:nvSpPr>
          <p:cNvPr id="13" name="Rectangle 4"/>
          <p:cNvSpPr>
            <a:spLocks noChangeArrowheads="1"/>
          </p:cNvSpPr>
          <p:nvPr/>
        </p:nvSpPr>
        <p:spPr bwMode="auto">
          <a:xfrm>
            <a:off x="-34500" y="6334926"/>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*fiscal years, ending Sept 30 2013 and Sept 30 2014, respectively</a:t>
            </a:r>
          </a:p>
          <a:p>
            <a:pPr eaLnBrk="0" hangingPunct="0">
              <a:lnSpc>
                <a:spcPct val="85000"/>
              </a:lnSpc>
              <a:spcBef>
                <a:spcPct val="25000"/>
              </a:spcBef>
              <a:buClr>
                <a:srgbClr val="FF6801"/>
              </a:buClr>
            </a:pPr>
            <a:r>
              <a:rPr lang="en-US" sz="1100" dirty="0">
                <a:solidFill>
                  <a:srgbClr val="000000"/>
                </a:solidFill>
              </a:rPr>
              <a:t>Source: </a:t>
            </a:r>
            <a:r>
              <a:rPr lang="en-US" sz="1100" dirty="0">
                <a:solidFill>
                  <a:srgbClr val="000000"/>
                </a:solidFill>
                <a:hlinkClick r:id="rId6"/>
              </a:rPr>
              <a:t>https://</a:t>
            </a:r>
            <a:r>
              <a:rPr lang="en-US" sz="1100" dirty="0" smtClean="0">
                <a:solidFill>
                  <a:srgbClr val="000000"/>
                </a:solidFill>
                <a:hlinkClick r:id="rId6"/>
              </a:rPr>
              <a:t>www.fema.gov/media-library/assets/documents/21075</a:t>
            </a:r>
            <a:r>
              <a:rPr lang="en-US" sz="1100" dirty="0" smtClean="0">
                <a:solidFill>
                  <a:srgbClr val="000000"/>
                </a:solidFill>
              </a:rPr>
              <a:t> ; Insurance Information Institute</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925192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46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F5F4C-F1E4-4E51-A9C9-060DB973AC52}"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sp>
        <p:nvSpPr>
          <p:cNvPr id="1924102" name="Rectangle 6"/>
          <p:cNvSpPr>
            <a:spLocks noChangeArrowheads="1"/>
          </p:cNvSpPr>
          <p:nvPr/>
        </p:nvSpPr>
        <p:spPr bwMode="blackWhite">
          <a:xfrm>
            <a:off x="609600" y="1905000"/>
            <a:ext cx="7924800" cy="1905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chemeClr val="bg1"/>
                </a:solidFill>
                <a:latin typeface="Arial" panose="020B0604020202020204" pitchFamily="34" charset="0"/>
                <a:cs typeface="Arial" panose="020B0604020202020204" pitchFamily="34" charset="0"/>
              </a:rPr>
              <a:t>A [Really] </a:t>
            </a:r>
            <a:r>
              <a:rPr lang="en-US" sz="4000" b="1" smtClean="0">
                <a:solidFill>
                  <a:schemeClr val="bg1"/>
                </a:solidFill>
                <a:latin typeface="Arial" panose="020B0604020202020204" pitchFamily="34" charset="0"/>
                <a:cs typeface="Arial" panose="020B0604020202020204" pitchFamily="34" charset="0"/>
              </a:rPr>
              <a:t>Brief History</a:t>
            </a:r>
            <a:br>
              <a:rPr lang="en-US" sz="4000" b="1" smtClean="0">
                <a:solidFill>
                  <a:schemeClr val="bg1"/>
                </a:solidFill>
                <a:latin typeface="Arial" panose="020B0604020202020204" pitchFamily="34" charset="0"/>
                <a:cs typeface="Arial" panose="020B0604020202020204" pitchFamily="34" charset="0"/>
              </a:rPr>
            </a:br>
            <a:r>
              <a:rPr lang="en-US" sz="4000" b="1" smtClean="0">
                <a:solidFill>
                  <a:schemeClr val="bg1"/>
                </a:solidFill>
                <a:latin typeface="Arial" panose="020B0604020202020204" pitchFamily="34" charset="0"/>
                <a:cs typeface="Arial" panose="020B0604020202020204" pitchFamily="34" charset="0"/>
              </a:rPr>
              <a:t>of </a:t>
            </a:r>
            <a:r>
              <a:rPr lang="en-US" sz="4000" b="1" dirty="0" smtClean="0">
                <a:solidFill>
                  <a:schemeClr val="bg1"/>
                </a:solidFill>
                <a:latin typeface="Arial" panose="020B0604020202020204" pitchFamily="34" charset="0"/>
                <a:cs typeface="Arial" panose="020B0604020202020204" pitchFamily="34" charset="0"/>
              </a:rPr>
              <a:t>Flood Insurance</a:t>
            </a:r>
            <a:br>
              <a:rPr lang="en-US" sz="4000" b="1" dirty="0" smtClean="0">
                <a:solidFill>
                  <a:schemeClr val="bg1"/>
                </a:solidFill>
                <a:latin typeface="Arial" panose="020B0604020202020204" pitchFamily="34" charset="0"/>
                <a:cs typeface="Arial" panose="020B0604020202020204" pitchFamily="34" charset="0"/>
              </a:rPr>
            </a:br>
            <a:r>
              <a:rPr lang="en-US" sz="4000" b="1" dirty="0" smtClean="0">
                <a:solidFill>
                  <a:schemeClr val="bg1"/>
                </a:solidFill>
                <a:latin typeface="Arial" panose="020B0604020202020204" pitchFamily="34" charset="0"/>
                <a:cs typeface="Arial" panose="020B0604020202020204" pitchFamily="34" charset="0"/>
              </a:rPr>
              <a:t>in the U.S.</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4261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Hazel’s Highest Winds Struck</a:t>
            </a:r>
            <a:br>
              <a:rPr lang="en-US" dirty="0" smtClean="0"/>
            </a:br>
            <a:r>
              <a:rPr lang="en-US" dirty="0" smtClean="0"/>
              <a:t>the Lower Half of the NC Coast</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5</a:t>
            </a:fld>
            <a:endParaRPr lang="en-US"/>
          </a:p>
        </p:txBody>
      </p:sp>
      <p:pic>
        <p:nvPicPr>
          <p:cNvPr id="5" name="Picture 4"/>
          <p:cNvPicPr>
            <a:picLocks noChangeAspect="1"/>
          </p:cNvPicPr>
          <p:nvPr/>
        </p:nvPicPr>
        <p:blipFill>
          <a:blip r:embed="rId2"/>
          <a:stretch>
            <a:fillRect/>
          </a:stretch>
        </p:blipFill>
        <p:spPr>
          <a:xfrm>
            <a:off x="197720" y="1135779"/>
            <a:ext cx="6984825" cy="4507937"/>
          </a:xfrm>
          <a:prstGeom prst="rect">
            <a:avLst/>
          </a:prstGeom>
        </p:spPr>
      </p:pic>
      <p:sp>
        <p:nvSpPr>
          <p:cNvPr id="6" name="Rectangle 4"/>
          <p:cNvSpPr>
            <a:spLocks noChangeArrowheads="1"/>
          </p:cNvSpPr>
          <p:nvPr/>
        </p:nvSpPr>
        <p:spPr bwMode="auto">
          <a:xfrm>
            <a:off x="120983" y="6298892"/>
            <a:ext cx="8866237" cy="426271"/>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Karen Clark &amp; Company, “Historical Hurricanes that Would Cause $10 Billion or More of Insured Losses Today,” August 2012, p. 10;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7" name="Rectangle 8"/>
          <p:cNvSpPr>
            <a:spLocks noChangeArrowheads="1"/>
          </p:cNvSpPr>
          <p:nvPr/>
        </p:nvSpPr>
        <p:spPr bwMode="auto">
          <a:xfrm>
            <a:off x="3136490" y="4109884"/>
            <a:ext cx="1189704" cy="85540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24647095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D688DD-6EBE-402E-9A42-58D4672DE358}" type="slidenum">
              <a:rPr lang="en-US" smtClean="0"/>
              <a:pPr/>
              <a:t>50</a:t>
            </a:fld>
            <a:endParaRPr lang="en-US" smtClean="0"/>
          </a:p>
        </p:txBody>
      </p:sp>
      <p:graphicFrame>
        <p:nvGraphicFramePr>
          <p:cNvPr id="55299" name="Object 2"/>
          <p:cNvGraphicFramePr>
            <a:graphicFrameLocks/>
          </p:cNvGraphicFramePr>
          <p:nvPr>
            <p:extLst/>
          </p:nvPr>
        </p:nvGraphicFramePr>
        <p:xfrm>
          <a:off x="239712" y="1028700"/>
          <a:ext cx="8707438" cy="4560548"/>
        </p:xfrm>
        <a:graphic>
          <a:graphicData uri="http://schemas.openxmlformats.org/presentationml/2006/ole">
            <mc:AlternateContent xmlns:mc="http://schemas.openxmlformats.org/markup-compatibility/2006">
              <mc:Choice xmlns:v="urn:schemas-microsoft-com:vml" Requires="v">
                <p:oleObj spid="_x0000_s28179499"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39712" y="1028700"/>
                        <a:ext cx="8707438" cy="4560548"/>
                      </a:xfrm>
                      <a:prstGeom prst="rect">
                        <a:avLst/>
                      </a:prstGeom>
                      <a:noFill/>
                      <a:ln>
                        <a:noFill/>
                      </a:ln>
                      <a:extLst/>
                    </p:spPr>
                  </p:pic>
                </p:oleObj>
              </mc:Fallback>
            </mc:AlternateContent>
          </a:graphicData>
        </a:graphic>
      </p:graphicFrame>
      <p:sp>
        <p:nvSpPr>
          <p:cNvPr id="55300" name="Rectangle 3"/>
          <p:cNvSpPr>
            <a:spLocks noGrp="1" noChangeArrowheads="1"/>
          </p:cNvSpPr>
          <p:nvPr>
            <p:ph type="title"/>
          </p:nvPr>
        </p:nvSpPr>
        <p:spPr>
          <a:xfrm>
            <a:off x="198438" y="168275"/>
            <a:ext cx="7485062" cy="860425"/>
          </a:xfrm>
        </p:spPr>
        <p:txBody>
          <a:bodyPr/>
          <a:lstStyle/>
          <a:p>
            <a:r>
              <a:rPr lang="en-US" dirty="0"/>
              <a:t>NFIP Premiums and Claims Payments</a:t>
            </a:r>
            <a:endParaRPr lang="en-US" dirty="0" smtClean="0">
              <a:latin typeface="Arial" panose="020B0604020202020204" pitchFamily="34" charset="0"/>
            </a:endParaRPr>
          </a:p>
        </p:txBody>
      </p:sp>
      <p:sp>
        <p:nvSpPr>
          <p:cNvPr id="55302" name="TextBox 9"/>
          <p:cNvSpPr txBox="1">
            <a:spLocks noChangeArrowheads="1"/>
          </p:cNvSpPr>
          <p:nvPr/>
        </p:nvSpPr>
        <p:spPr bwMode="auto">
          <a:xfrm>
            <a:off x="292100" y="6242050"/>
            <a:ext cx="8537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t>Sources</a:t>
            </a:r>
            <a:r>
              <a:rPr lang="en-US" sz="1100" dirty="0"/>
              <a:t>: </a:t>
            </a:r>
            <a:r>
              <a:rPr lang="en-US" sz="1100" dirty="0" err="1" smtClean="0"/>
              <a:t>Rawle</a:t>
            </a:r>
            <a:r>
              <a:rPr lang="en-US" sz="1100" dirty="0" smtClean="0"/>
              <a:t> King, “The National Flood Insurance Program: Status and Remaining Issues for Congress,” Congressional Research Service, Feb. 6, 2013, Table 3; Insurance </a:t>
            </a:r>
            <a:r>
              <a:rPr lang="en-US" sz="1100" dirty="0"/>
              <a:t>Information Institute.</a:t>
            </a:r>
          </a:p>
        </p:txBody>
      </p:sp>
      <p:sp>
        <p:nvSpPr>
          <p:cNvPr id="55303"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pPr>
            <a:r>
              <a:rPr lang="en-US" sz="2000" b="1" dirty="0" smtClean="0">
                <a:solidFill>
                  <a:schemeClr val="bg1"/>
                </a:solidFill>
              </a:rPr>
              <a:t>Claims payments exceeded premiums by over $3 billion in the most recent decade </a:t>
            </a:r>
            <a:endParaRPr lang="en-US" sz="2000" b="1" dirty="0">
              <a:solidFill>
                <a:schemeClr val="bg1"/>
              </a:solidFill>
            </a:endParaRPr>
          </a:p>
        </p:txBody>
      </p:sp>
      <p:sp>
        <p:nvSpPr>
          <p:cNvPr id="3" name="TextBox 2"/>
          <p:cNvSpPr txBox="1"/>
          <p:nvPr/>
        </p:nvSpPr>
        <p:spPr>
          <a:xfrm>
            <a:off x="198438" y="1350398"/>
            <a:ext cx="944562" cy="307777"/>
          </a:xfrm>
          <a:prstGeom prst="rect">
            <a:avLst/>
          </a:prstGeom>
          <a:noFill/>
        </p:spPr>
        <p:txBody>
          <a:bodyPr wrap="square" rtlCol="0">
            <a:spAutoFit/>
          </a:bodyPr>
          <a:lstStyle/>
          <a:p>
            <a:r>
              <a:rPr lang="en-US" sz="1400" dirty="0" smtClean="0"/>
              <a:t>$ Billions</a:t>
            </a:r>
            <a:endParaRPr lang="en-US" sz="1400" dirty="0"/>
          </a:p>
        </p:txBody>
      </p:sp>
      <p:sp>
        <p:nvSpPr>
          <p:cNvPr id="8" name="Oval 5"/>
          <p:cNvSpPr>
            <a:spLocks noChangeArrowheads="1"/>
          </p:cNvSpPr>
          <p:nvPr/>
        </p:nvSpPr>
        <p:spPr bwMode="auto">
          <a:xfrm>
            <a:off x="6857999" y="1981200"/>
            <a:ext cx="1971675" cy="7620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9591429"/>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D688DD-6EBE-402E-9A42-58D4672DE358}" type="slidenum">
              <a:rPr lang="en-US" smtClean="0"/>
              <a:pPr/>
              <a:t>51</a:t>
            </a:fld>
            <a:endParaRPr lang="en-US" smtClean="0"/>
          </a:p>
        </p:txBody>
      </p:sp>
      <p:graphicFrame>
        <p:nvGraphicFramePr>
          <p:cNvPr id="55299" name="Object 2"/>
          <p:cNvGraphicFramePr>
            <a:graphicFrameLocks/>
          </p:cNvGraphicFramePr>
          <p:nvPr>
            <p:extLst/>
          </p:nvPr>
        </p:nvGraphicFramePr>
        <p:xfrm>
          <a:off x="239712" y="868340"/>
          <a:ext cx="8707438" cy="4560548"/>
        </p:xfrm>
        <a:graphic>
          <a:graphicData uri="http://schemas.openxmlformats.org/presentationml/2006/ole">
            <mc:AlternateContent xmlns:mc="http://schemas.openxmlformats.org/markup-compatibility/2006">
              <mc:Choice xmlns:v="urn:schemas-microsoft-com:vml" Requires="v">
                <p:oleObj spid="_x0000_s28180523"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39712" y="868340"/>
                        <a:ext cx="8707438" cy="4560548"/>
                      </a:xfrm>
                      <a:prstGeom prst="rect">
                        <a:avLst/>
                      </a:prstGeom>
                      <a:noFill/>
                      <a:ln>
                        <a:noFill/>
                      </a:ln>
                      <a:extLst/>
                    </p:spPr>
                  </p:pic>
                </p:oleObj>
              </mc:Fallback>
            </mc:AlternateContent>
          </a:graphicData>
        </a:graphic>
      </p:graphicFrame>
      <p:sp>
        <p:nvSpPr>
          <p:cNvPr id="55300" name="Rectangle 3"/>
          <p:cNvSpPr>
            <a:spLocks noGrp="1" noChangeArrowheads="1"/>
          </p:cNvSpPr>
          <p:nvPr>
            <p:ph type="title"/>
          </p:nvPr>
        </p:nvSpPr>
        <p:spPr>
          <a:xfrm>
            <a:off x="670719" y="168275"/>
            <a:ext cx="5897562" cy="860425"/>
          </a:xfrm>
        </p:spPr>
        <p:txBody>
          <a:bodyPr/>
          <a:lstStyle/>
          <a:p>
            <a:r>
              <a:rPr lang="en-US" dirty="0" smtClean="0"/>
              <a:t>NFIP’s Cumulative Debt</a:t>
            </a:r>
            <a:br>
              <a:rPr lang="en-US" dirty="0" smtClean="0"/>
            </a:br>
            <a:r>
              <a:rPr lang="en-US" dirty="0" smtClean="0"/>
              <a:t>to the U.S. Treasury</a:t>
            </a:r>
            <a:r>
              <a:rPr lang="en-US" smtClean="0"/>
              <a:t>, 1994-2011</a:t>
            </a:r>
            <a:endParaRPr lang="en-US" dirty="0" smtClean="0">
              <a:latin typeface="Arial" panose="020B0604020202020204" pitchFamily="34" charset="0"/>
            </a:endParaRPr>
          </a:p>
        </p:txBody>
      </p:sp>
      <p:sp>
        <p:nvSpPr>
          <p:cNvPr id="55302" name="TextBox 9"/>
          <p:cNvSpPr txBox="1">
            <a:spLocks noChangeArrowheads="1"/>
          </p:cNvSpPr>
          <p:nvPr/>
        </p:nvSpPr>
        <p:spPr bwMode="auto">
          <a:xfrm>
            <a:off x="287337" y="6307727"/>
            <a:ext cx="8537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t>Sources</a:t>
            </a:r>
            <a:r>
              <a:rPr lang="en-US" sz="1100" dirty="0"/>
              <a:t>: </a:t>
            </a:r>
            <a:r>
              <a:rPr lang="en-US" sz="1100" dirty="0" err="1" smtClean="0"/>
              <a:t>Rawle</a:t>
            </a:r>
            <a:r>
              <a:rPr lang="en-US" sz="1100" dirty="0" smtClean="0"/>
              <a:t> King, “The National Flood Insurance Program: Status and Remaining Issues for Congress,” Congressional Research Service, Feb. 6, 2013, Table 4; Insurance </a:t>
            </a:r>
            <a:r>
              <a:rPr lang="en-US" sz="1100" dirty="0"/>
              <a:t>Information Institute.</a:t>
            </a:r>
          </a:p>
        </p:txBody>
      </p:sp>
      <p:sp>
        <p:nvSpPr>
          <p:cNvPr id="55303" name="Rectangle 4"/>
          <p:cNvSpPr>
            <a:spLocks noChangeArrowheads="1"/>
          </p:cNvSpPr>
          <p:nvPr/>
        </p:nvSpPr>
        <p:spPr bwMode="blackWhite">
          <a:xfrm>
            <a:off x="357188" y="5334000"/>
            <a:ext cx="8472487" cy="9048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pPr>
            <a:r>
              <a:rPr lang="en-US" sz="2000" b="1" dirty="0" smtClean="0">
                <a:solidFill>
                  <a:schemeClr val="bg1"/>
                </a:solidFill>
              </a:rPr>
              <a:t>Once the cumulative debt ballooned to over </a:t>
            </a:r>
            <a:r>
              <a:rPr lang="en-US" sz="2000" b="1" smtClean="0">
                <a:solidFill>
                  <a:schemeClr val="bg1"/>
                </a:solidFill>
              </a:rPr>
              <a:t>$16 </a:t>
            </a:r>
            <a:r>
              <a:rPr lang="en-US" sz="2000" b="1" dirty="0" smtClean="0">
                <a:solidFill>
                  <a:schemeClr val="bg1"/>
                </a:solidFill>
              </a:rPr>
              <a:t>billion (and made worse in 2008 by Hurricanes Gustav and Ike) it became clear that the NFIP would never be able to retire the debt</a:t>
            </a:r>
            <a:endParaRPr lang="en-US" sz="2000" b="1" dirty="0">
              <a:solidFill>
                <a:schemeClr val="bg1"/>
              </a:solidFill>
            </a:endParaRPr>
          </a:p>
        </p:txBody>
      </p:sp>
      <p:sp>
        <p:nvSpPr>
          <p:cNvPr id="3" name="TextBox 2"/>
          <p:cNvSpPr txBox="1"/>
          <p:nvPr/>
        </p:nvSpPr>
        <p:spPr>
          <a:xfrm>
            <a:off x="198438" y="1128596"/>
            <a:ext cx="944562" cy="307777"/>
          </a:xfrm>
          <a:prstGeom prst="rect">
            <a:avLst/>
          </a:prstGeom>
          <a:noFill/>
        </p:spPr>
        <p:txBody>
          <a:bodyPr wrap="square" rtlCol="0">
            <a:spAutoFit/>
          </a:bodyPr>
          <a:lstStyle/>
          <a:p>
            <a:r>
              <a:rPr lang="en-US" sz="1400" dirty="0" smtClean="0"/>
              <a:t>$ Millions</a:t>
            </a:r>
            <a:endParaRPr lang="en-US" sz="1400" dirty="0"/>
          </a:p>
        </p:txBody>
      </p:sp>
      <p:sp>
        <p:nvSpPr>
          <p:cNvPr id="8" name="AutoShape 7"/>
          <p:cNvSpPr>
            <a:spLocks noChangeArrowheads="1"/>
          </p:cNvSpPr>
          <p:nvPr/>
        </p:nvSpPr>
        <p:spPr bwMode="blackWhite">
          <a:xfrm>
            <a:off x="1981200" y="1917117"/>
            <a:ext cx="3662805" cy="597483"/>
          </a:xfrm>
          <a:prstGeom prst="wedgeRectCallout">
            <a:avLst>
              <a:gd name="adj1" fmla="val 65371"/>
              <a:gd name="adj2" fmla="val 3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Effect of Hurricanes Katrina, Rita, and Wilma in 2005</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27876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52</a:t>
            </a:fld>
            <a:endParaRPr lang="en-US" smtClean="0"/>
          </a:p>
        </p:txBody>
      </p:sp>
      <p:sp>
        <p:nvSpPr>
          <p:cNvPr id="1922051" name="Rectangle 3"/>
          <p:cNvSpPr>
            <a:spLocks noGrp="1" noChangeArrowheads="1"/>
          </p:cNvSpPr>
          <p:nvPr>
            <p:ph type="body" idx="1"/>
          </p:nvPr>
        </p:nvSpPr>
        <p:spPr>
          <a:xfrm>
            <a:off x="609600" y="1600200"/>
            <a:ext cx="7772400" cy="3276600"/>
          </a:xfrm>
        </p:spPr>
        <p:txBody>
          <a:bodyPr/>
          <a:lstStyle/>
          <a:p>
            <a:pPr>
              <a:lnSpc>
                <a:spcPct val="100000"/>
              </a:lnSpc>
              <a:spcBef>
                <a:spcPts val="0"/>
              </a:spcBef>
              <a:buClrTx/>
            </a:pPr>
            <a:r>
              <a:rPr lang="en-US" sz="3200" dirty="0" smtClean="0">
                <a:latin typeface="Times New Roman" panose="02020603050405020304" pitchFamily="18" charset="0"/>
                <a:cs typeface="Times New Roman" panose="02020603050405020304" pitchFamily="18" charset="0"/>
              </a:rPr>
              <a:t>Before </a:t>
            </a:r>
            <a:r>
              <a:rPr lang="en-US" sz="3200" dirty="0" err="1" smtClean="0">
                <a:latin typeface="Times New Roman" panose="02020603050405020304" pitchFamily="18" charset="0"/>
                <a:cs typeface="Times New Roman" panose="02020603050405020304" pitchFamily="18" charset="0"/>
              </a:rPr>
              <a:t>superstorm</a:t>
            </a:r>
            <a:r>
              <a:rPr lang="en-US" sz="3200" dirty="0" smtClean="0">
                <a:latin typeface="Times New Roman" panose="02020603050405020304" pitchFamily="18" charset="0"/>
                <a:cs typeface="Times New Roman" panose="02020603050405020304" pitchFamily="18" charset="0"/>
              </a:rPr>
              <a:t> Sandy struck, there were about 240,000 flood policies in force in New Jersey</a:t>
            </a:r>
            <a:br>
              <a:rPr lang="en-US" sz="3200" dirty="0" smtClean="0">
                <a:latin typeface="Times New Roman" panose="02020603050405020304" pitchFamily="18" charset="0"/>
                <a:cs typeface="Times New Roman" panose="02020603050405020304" pitchFamily="18" charset="0"/>
              </a:rPr>
            </a:br>
            <a:endParaRPr lang="en-US" sz="3200" dirty="0" smtClean="0">
              <a:latin typeface="Times New Roman" panose="02020603050405020304" pitchFamily="18" charset="0"/>
              <a:cs typeface="Times New Roman" panose="02020603050405020304" pitchFamily="18" charset="0"/>
            </a:endParaRPr>
          </a:p>
          <a:p>
            <a:pPr>
              <a:lnSpc>
                <a:spcPct val="100000"/>
              </a:lnSpc>
              <a:spcBef>
                <a:spcPts val="0"/>
              </a:spcBef>
              <a:buClrTx/>
            </a:pPr>
            <a:r>
              <a:rPr lang="en-US" sz="3200" dirty="0" smtClean="0">
                <a:latin typeface="Times New Roman" panose="02020603050405020304" pitchFamily="18" charset="0"/>
                <a:cs typeface="Times New Roman" panose="02020603050405020304" pitchFamily="18" charset="0"/>
              </a:rPr>
              <a:t>In the year after </a:t>
            </a:r>
            <a:r>
              <a:rPr lang="en-US" sz="3200" dirty="0" err="1" smtClean="0">
                <a:latin typeface="Times New Roman" panose="02020603050405020304" pitchFamily="18" charset="0"/>
                <a:cs typeface="Times New Roman" panose="02020603050405020304" pitchFamily="18" charset="0"/>
              </a:rPr>
              <a:t>superstorm</a:t>
            </a:r>
            <a:r>
              <a:rPr lang="en-US" sz="3200" dirty="0" smtClean="0">
                <a:latin typeface="Times New Roman" panose="02020603050405020304" pitchFamily="18" charset="0"/>
                <a:cs typeface="Times New Roman" panose="02020603050405020304" pitchFamily="18" charset="0"/>
              </a:rPr>
              <a:t> Sandy struck, 75,300 flood insurance claims were filed</a:t>
            </a:r>
            <a:br>
              <a:rPr lang="en-US" sz="3200" dirty="0" smtClean="0">
                <a:latin typeface="Times New Roman" panose="02020603050405020304" pitchFamily="18" charset="0"/>
                <a:cs typeface="Times New Roman" panose="02020603050405020304" pitchFamily="18" charset="0"/>
              </a:rPr>
            </a:br>
            <a:endParaRPr lang="en-US" sz="3200" dirty="0" smtClean="0">
              <a:latin typeface="Times New Roman" panose="02020603050405020304" pitchFamily="18" charset="0"/>
              <a:cs typeface="Times New Roman" panose="02020603050405020304" pitchFamily="18" charset="0"/>
            </a:endParaRPr>
          </a:p>
          <a:p>
            <a:pPr>
              <a:lnSpc>
                <a:spcPct val="100000"/>
              </a:lnSpc>
              <a:spcBef>
                <a:spcPts val="0"/>
              </a:spcBef>
              <a:buClrTx/>
            </a:pPr>
            <a:r>
              <a:rPr lang="en-US" sz="3200" dirty="0" smtClean="0">
                <a:latin typeface="Times New Roman" panose="02020603050405020304" pitchFamily="18" charset="0"/>
                <a:cs typeface="Times New Roman" panose="02020603050405020304" pitchFamily="18" charset="0"/>
              </a:rPr>
              <a:t>So a little less than 1 in 4 flood insurance </a:t>
            </a:r>
            <a:r>
              <a:rPr lang="en-US" sz="3200" dirty="0" err="1" smtClean="0">
                <a:latin typeface="Times New Roman" panose="02020603050405020304" pitchFamily="18" charset="0"/>
                <a:cs typeface="Times New Roman" panose="02020603050405020304" pitchFamily="18" charset="0"/>
              </a:rPr>
              <a:t>policyowners</a:t>
            </a:r>
            <a:r>
              <a:rPr lang="en-US" sz="3200" dirty="0" smtClean="0">
                <a:latin typeface="Times New Roman" panose="02020603050405020304" pitchFamily="18" charset="0"/>
                <a:cs typeface="Times New Roman" panose="02020603050405020304" pitchFamily="18" charset="0"/>
              </a:rPr>
              <a:t> filed a claim in one year</a:t>
            </a:r>
          </a:p>
        </p:txBody>
      </p:sp>
      <p:sp>
        <p:nvSpPr>
          <p:cNvPr id="8" name="Rectangle 2"/>
          <p:cNvSpPr txBox="1">
            <a:spLocks noChangeArrowheads="1"/>
          </p:cNvSpPr>
          <p:nvPr/>
        </p:nvSpPr>
        <p:spPr bwMode="black">
          <a:xfrm>
            <a:off x="381000" y="228600"/>
            <a:ext cx="7391400"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400" b="1" dirty="0" smtClean="0">
                <a:solidFill>
                  <a:schemeClr val="accent1"/>
                </a:solidFill>
              </a:rPr>
              <a:t>People Don’t Buy Flood Insurance Because They Don’t Think They Will Ever Be Flooded, and Yet…</a:t>
            </a:r>
            <a:endParaRPr lang="en-US" sz="2400" b="1" kern="0" dirty="0">
              <a:solidFill>
                <a:schemeClr val="accent1"/>
              </a:solidFill>
              <a:ea typeface="+mj-ea"/>
              <a:cs typeface="+mj-cs"/>
            </a:endParaRPr>
          </a:p>
        </p:txBody>
      </p:sp>
    </p:spTree>
    <p:extLst>
      <p:ext uri="{BB962C8B-B14F-4D97-AF65-F5344CB8AC3E}">
        <p14:creationId xmlns:p14="http://schemas.microsoft.com/office/powerpoint/2010/main" val="4218382090"/>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46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F5F4C-F1E4-4E51-A9C9-060DB973AC52}" type="slidenum">
              <a:rPr lang="en-US" sz="900">
                <a:solidFill>
                  <a:schemeClr val="bg1"/>
                </a:solidFill>
              </a:rPr>
              <a:pPr algn="r" eaLnBrk="0" hangingPunct="0">
                <a:lnSpc>
                  <a:spcPct val="85000"/>
                </a:lnSpc>
                <a:spcBef>
                  <a:spcPct val="20000"/>
                </a:spcBef>
              </a:pPr>
              <a:t>53</a:t>
            </a:fld>
            <a:endParaRPr lang="en-US" sz="900">
              <a:solidFill>
                <a:schemeClr val="bg1"/>
              </a:solidFill>
            </a:endParaRPr>
          </a:p>
        </p:txBody>
      </p:sp>
      <p:sp>
        <p:nvSpPr>
          <p:cNvPr id="1924102" name="Rectangle 6"/>
          <p:cNvSpPr>
            <a:spLocks noChangeArrowheads="1"/>
          </p:cNvSpPr>
          <p:nvPr/>
        </p:nvSpPr>
        <p:spPr bwMode="blackWhite">
          <a:xfrm>
            <a:off x="609600" y="1905000"/>
            <a:ext cx="7924800" cy="1905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chemeClr val="bg1"/>
                </a:solidFill>
                <a:latin typeface="Arial" panose="020B0604020202020204" pitchFamily="34" charset="0"/>
                <a:cs typeface="Arial" panose="020B0604020202020204" pitchFamily="34" charset="0"/>
              </a:rPr>
              <a:t>The Flood Insurance Reform Act of 2012 (Biggert-Waters)</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8454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4" name="Slide Number Placeholder 3"/>
          <p:cNvSpPr>
            <a:spLocks noGrp="1"/>
          </p:cNvSpPr>
          <p:nvPr>
            <p:ph type="sldNum" sz="quarter" idx="12"/>
          </p:nvPr>
        </p:nvSpPr>
        <p:spPr/>
        <p:txBody>
          <a:bodyPr/>
          <a:lstStyle/>
          <a:p>
            <a:pPr>
              <a:defRPr/>
            </a:pPr>
            <a:fld id="{EDACF292-449D-46C4-85E6-150ADB8E965B}" type="slidenum">
              <a:rPr lang="en-US" smtClean="0"/>
              <a:pPr>
                <a:defRPr/>
              </a:pPr>
              <a:t>54</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15" y="1989932"/>
            <a:ext cx="3188969" cy="4724399"/>
          </a:xfrm>
          <a:prstGeom prst="rect">
            <a:avLst/>
          </a:prstGeom>
        </p:spPr>
      </p:pic>
      <p:sp>
        <p:nvSpPr>
          <p:cNvPr id="6" name="TextBox 5"/>
          <p:cNvSpPr txBox="1"/>
          <p:nvPr/>
        </p:nvSpPr>
        <p:spPr>
          <a:xfrm>
            <a:off x="762000" y="1066800"/>
            <a:ext cx="3505200" cy="923330"/>
          </a:xfrm>
          <a:prstGeom prst="rect">
            <a:avLst/>
          </a:prstGeom>
          <a:noFill/>
        </p:spPr>
        <p:txBody>
          <a:bodyPr wrap="square" rtlCol="0">
            <a:spAutoFit/>
          </a:bodyPr>
          <a:lstStyle/>
          <a:p>
            <a:r>
              <a:rPr lang="en-US" dirty="0" smtClean="0"/>
              <a:t>Judy Biggert, Republican</a:t>
            </a:r>
            <a:r>
              <a:rPr lang="en-US" dirty="0"/>
              <a:t>, former congresswoman </a:t>
            </a:r>
            <a:r>
              <a:rPr lang="en-US" dirty="0" smtClean="0"/>
              <a:t>from Illinois’ 13</a:t>
            </a:r>
            <a:r>
              <a:rPr lang="en-US" baseline="30000" dirty="0" smtClean="0"/>
              <a:t>th</a:t>
            </a:r>
            <a:r>
              <a:rPr lang="en-US" dirty="0" smtClean="0"/>
              <a:t> district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00" y="1973156"/>
            <a:ext cx="3806190" cy="4683232"/>
          </a:xfrm>
          <a:prstGeom prst="rect">
            <a:avLst/>
          </a:prstGeom>
        </p:spPr>
      </p:pic>
      <p:sp>
        <p:nvSpPr>
          <p:cNvPr id="8" name="TextBox 7"/>
          <p:cNvSpPr txBox="1"/>
          <p:nvPr/>
        </p:nvSpPr>
        <p:spPr>
          <a:xfrm>
            <a:off x="4876800" y="1071597"/>
            <a:ext cx="3806190" cy="923330"/>
          </a:xfrm>
          <a:prstGeom prst="rect">
            <a:avLst/>
          </a:prstGeom>
          <a:noFill/>
        </p:spPr>
        <p:txBody>
          <a:bodyPr wrap="square" rtlCol="0">
            <a:spAutoFit/>
          </a:bodyPr>
          <a:lstStyle/>
          <a:p>
            <a:r>
              <a:rPr lang="en-US" dirty="0" smtClean="0"/>
              <a:t>Maxine Waters, Democrat, congresswoman from California’s 43</a:t>
            </a:r>
            <a:r>
              <a:rPr lang="en-US" baseline="30000" dirty="0" smtClean="0"/>
              <a:t>rd</a:t>
            </a:r>
            <a:r>
              <a:rPr lang="en-US" dirty="0" smtClean="0"/>
              <a:t> district</a:t>
            </a:r>
            <a:endParaRPr lang="en-US" dirty="0"/>
          </a:p>
        </p:txBody>
      </p:sp>
      <p:sp>
        <p:nvSpPr>
          <p:cNvPr id="9" name="TextBox 8"/>
          <p:cNvSpPr txBox="1"/>
          <p:nvPr/>
        </p:nvSpPr>
        <p:spPr>
          <a:xfrm>
            <a:off x="783926" y="396915"/>
            <a:ext cx="5943600" cy="553998"/>
          </a:xfrm>
          <a:prstGeom prst="rect">
            <a:avLst/>
          </a:prstGeom>
          <a:noFill/>
        </p:spPr>
        <p:txBody>
          <a:bodyPr wrap="square" rtlCol="0">
            <a:spAutoFit/>
          </a:bodyPr>
          <a:lstStyle/>
          <a:p>
            <a:r>
              <a:rPr lang="en-US" sz="3000" b="1" dirty="0" smtClean="0">
                <a:solidFill>
                  <a:srgbClr val="0070C0"/>
                </a:solidFill>
              </a:rPr>
              <a:t>Who Are Biggert and Waters?</a:t>
            </a:r>
            <a:endParaRPr lang="en-US" sz="3000" b="1" dirty="0">
              <a:solidFill>
                <a:srgbClr val="0070C0"/>
              </a:solidFill>
            </a:endParaRPr>
          </a:p>
        </p:txBody>
      </p:sp>
    </p:spTree>
    <p:extLst>
      <p:ext uri="{BB962C8B-B14F-4D97-AF65-F5344CB8AC3E}">
        <p14:creationId xmlns:p14="http://schemas.microsoft.com/office/powerpoint/2010/main" val="38371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55</a:t>
            </a:fld>
            <a:endParaRPr lang="en-US" sz="900"/>
          </a:p>
        </p:txBody>
      </p:sp>
      <p:sp>
        <p:nvSpPr>
          <p:cNvPr id="65541" name="Rectangle 2"/>
          <p:cNvSpPr>
            <a:spLocks noGrp="1" noChangeArrowheads="1"/>
          </p:cNvSpPr>
          <p:nvPr>
            <p:ph type="title" idx="4294967295"/>
          </p:nvPr>
        </p:nvSpPr>
        <p:spPr>
          <a:xfrm>
            <a:off x="298450" y="406627"/>
            <a:ext cx="7400925" cy="544286"/>
          </a:xfrm>
        </p:spPr>
        <p:txBody>
          <a:bodyPr/>
          <a:lstStyle/>
          <a:p>
            <a:r>
              <a:rPr lang="en-US" dirty="0" smtClean="0"/>
              <a:t>Biggert-Waters: Main Provisions</a:t>
            </a:r>
          </a:p>
        </p:txBody>
      </p:sp>
      <p:sp>
        <p:nvSpPr>
          <p:cNvPr id="1922051" name="Rectangle 3"/>
          <p:cNvSpPr>
            <a:spLocks noGrp="1" noChangeArrowheads="1"/>
          </p:cNvSpPr>
          <p:nvPr>
            <p:ph type="body" idx="4294967295"/>
          </p:nvPr>
        </p:nvSpPr>
        <p:spPr>
          <a:xfrm>
            <a:off x="457200" y="1219200"/>
            <a:ext cx="8077200" cy="4652963"/>
          </a:xfrm>
        </p:spPr>
        <p:txBody>
          <a:bodyPr/>
          <a:lstStyle/>
          <a:p>
            <a:pPr marL="0">
              <a:lnSpc>
                <a:spcPct val="100000"/>
              </a:lnSpc>
              <a:spcBef>
                <a:spcPts val="0"/>
              </a:spcBef>
            </a:pPr>
            <a:r>
              <a:rPr lang="en-US" sz="3200" dirty="0" smtClean="0"/>
              <a:t>Eliminates subsidies on</a:t>
            </a:r>
          </a:p>
          <a:p>
            <a:pPr marL="342900" lvl="1">
              <a:lnSpc>
                <a:spcPct val="100000"/>
              </a:lnSpc>
              <a:spcBef>
                <a:spcPts val="0"/>
              </a:spcBef>
            </a:pPr>
            <a:r>
              <a:rPr lang="en-US" sz="2600" dirty="0" smtClean="0"/>
              <a:t>Second homes</a:t>
            </a:r>
          </a:p>
          <a:p>
            <a:pPr marL="342900" lvl="1">
              <a:lnSpc>
                <a:spcPct val="100000"/>
              </a:lnSpc>
              <a:spcBef>
                <a:spcPts val="0"/>
              </a:spcBef>
            </a:pPr>
            <a:r>
              <a:rPr lang="en-US" sz="2600" dirty="0"/>
              <a:t>Commercial </a:t>
            </a:r>
            <a:r>
              <a:rPr lang="en-US" sz="2600" dirty="0" smtClean="0"/>
              <a:t>properties</a:t>
            </a:r>
          </a:p>
          <a:p>
            <a:pPr marL="342900" lvl="1">
              <a:lnSpc>
                <a:spcPct val="100000"/>
              </a:lnSpc>
              <a:spcBef>
                <a:spcPts val="0"/>
              </a:spcBef>
            </a:pPr>
            <a:r>
              <a:rPr lang="en-US" sz="2600" dirty="0" smtClean="0"/>
              <a:t>Properties with severe repetitive claims</a:t>
            </a:r>
          </a:p>
          <a:p>
            <a:pPr marL="342900" lvl="1">
              <a:lnSpc>
                <a:spcPct val="100000"/>
              </a:lnSpc>
              <a:spcBef>
                <a:spcPts val="0"/>
              </a:spcBef>
            </a:pPr>
            <a:r>
              <a:rPr lang="en-US" sz="2600" dirty="0" smtClean="0"/>
              <a:t>Properties that incurred damage in excess of fair market value</a:t>
            </a:r>
          </a:p>
          <a:p>
            <a:pPr marL="342900" lvl="1">
              <a:lnSpc>
                <a:spcPct val="100000"/>
              </a:lnSpc>
              <a:spcBef>
                <a:spcPts val="0"/>
              </a:spcBef>
            </a:pPr>
            <a:r>
              <a:rPr lang="en-US" sz="2600" dirty="0" smtClean="0"/>
              <a:t>Policies lapsed (not immediately renewed)</a:t>
            </a:r>
          </a:p>
          <a:p>
            <a:pPr marL="342900" lvl="1">
              <a:lnSpc>
                <a:spcPct val="100000"/>
              </a:lnSpc>
              <a:spcBef>
                <a:spcPts val="0"/>
              </a:spcBef>
            </a:pPr>
            <a:r>
              <a:rPr lang="en-US" sz="2600" dirty="0" smtClean="0"/>
              <a:t>Primary homes when sold</a:t>
            </a:r>
            <a:r>
              <a:rPr lang="en-US" dirty="0" smtClean="0"/>
              <a:t/>
            </a:r>
            <a:br>
              <a:rPr lang="en-US" dirty="0" smtClean="0"/>
            </a:br>
            <a:endParaRPr lang="en-US" dirty="0" smtClean="0"/>
          </a:p>
          <a:p>
            <a:pPr marL="0">
              <a:lnSpc>
                <a:spcPct val="100000"/>
              </a:lnSpc>
              <a:spcBef>
                <a:spcPts val="0"/>
              </a:spcBef>
            </a:pPr>
            <a:r>
              <a:rPr lang="en-US" sz="2800" dirty="0"/>
              <a:t>National Academy of Sciences</a:t>
            </a:r>
            <a:r>
              <a:rPr lang="en-US" sz="2800" dirty="0" smtClean="0"/>
              <a:t> </a:t>
            </a:r>
            <a:r>
              <a:rPr lang="en-US" sz="2800" smtClean="0"/>
              <a:t>to report </a:t>
            </a:r>
            <a:r>
              <a:rPr lang="en-US" sz="2800" dirty="0"/>
              <a:t>on </a:t>
            </a:r>
            <a:r>
              <a:rPr lang="en-US" sz="2800" smtClean="0"/>
              <a:t>the “affordability</a:t>
            </a:r>
            <a:r>
              <a:rPr lang="en-US" sz="2800" dirty="0" smtClean="0"/>
              <a:t>” of </a:t>
            </a:r>
            <a:r>
              <a:rPr lang="en-US" sz="2800" smtClean="0"/>
              <a:t>NFIP premiums </a:t>
            </a:r>
            <a:endParaRPr lang="en-US" sz="2800" dirty="0"/>
          </a:p>
          <a:p>
            <a:pPr marL="0">
              <a:lnSpc>
                <a:spcPct val="100000"/>
              </a:lnSpc>
              <a:spcBef>
                <a:spcPts val="0"/>
              </a:spcBef>
            </a:pPr>
            <a:endParaRPr lang="en-US" dirty="0" smtClean="0"/>
          </a:p>
        </p:txBody>
      </p:sp>
    </p:spTree>
    <p:extLst>
      <p:ext uri="{BB962C8B-B14F-4D97-AF65-F5344CB8AC3E}">
        <p14:creationId xmlns:p14="http://schemas.microsoft.com/office/powerpoint/2010/main" val="19583181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46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F5F4C-F1E4-4E51-A9C9-060DB973AC52}"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sp>
        <p:nvSpPr>
          <p:cNvPr id="1924102" name="Rectangle 6"/>
          <p:cNvSpPr>
            <a:spLocks noChangeArrowheads="1"/>
          </p:cNvSpPr>
          <p:nvPr/>
        </p:nvSpPr>
        <p:spPr bwMode="blackWhite">
          <a:xfrm>
            <a:off x="590939" y="1676400"/>
            <a:ext cx="7924800" cy="1905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chemeClr val="bg1"/>
                </a:solidFill>
                <a:latin typeface="Arial" panose="020B0604020202020204" pitchFamily="34" charset="0"/>
                <a:cs typeface="Arial" panose="020B0604020202020204" pitchFamily="34" charset="0"/>
              </a:rPr>
              <a:t>The Homeowner</a:t>
            </a:r>
            <a:br>
              <a:rPr lang="en-US" sz="4000" b="1" dirty="0" smtClean="0">
                <a:solidFill>
                  <a:schemeClr val="bg1"/>
                </a:solidFill>
                <a:latin typeface="Arial" panose="020B0604020202020204" pitchFamily="34" charset="0"/>
                <a:cs typeface="Arial" panose="020B0604020202020204" pitchFamily="34" charset="0"/>
              </a:rPr>
            </a:br>
            <a:r>
              <a:rPr lang="en-US" sz="4000" b="1" dirty="0" smtClean="0">
                <a:solidFill>
                  <a:schemeClr val="bg1"/>
                </a:solidFill>
                <a:latin typeface="Arial" panose="020B0604020202020204" pitchFamily="34" charset="0"/>
                <a:cs typeface="Arial" panose="020B0604020202020204" pitchFamily="34" charset="0"/>
              </a:rPr>
              <a:t>Flood Insurance Affordability Act of 2014</a:t>
            </a:r>
            <a:endParaRPr lang="en-US" sz="4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667139" y="3733800"/>
            <a:ext cx="7848600" cy="2308324"/>
          </a:xfrm>
          <a:prstGeom prst="rect">
            <a:avLst/>
          </a:prstGeom>
          <a:noFill/>
        </p:spPr>
        <p:txBody>
          <a:bodyPr wrap="square" rtlCol="0">
            <a:spAutoFit/>
          </a:bodyPr>
          <a:lstStyle/>
          <a:p>
            <a:pPr algn="ctr"/>
            <a:r>
              <a:rPr lang="en-US" sz="2400" b="1" dirty="0" smtClean="0">
                <a:solidFill>
                  <a:schemeClr val="bg2">
                    <a:lumMod val="50000"/>
                  </a:schemeClr>
                </a:solidFill>
              </a:rPr>
              <a:t>Signed into law on March 21, 2014</a:t>
            </a:r>
          </a:p>
          <a:p>
            <a:pPr algn="ctr"/>
            <a:endParaRPr lang="en-US" sz="2400" b="1" dirty="0" smtClean="0">
              <a:solidFill>
                <a:schemeClr val="bg2">
                  <a:lumMod val="50000"/>
                </a:schemeClr>
              </a:solidFill>
            </a:endParaRPr>
          </a:p>
          <a:p>
            <a:pPr algn="ctr"/>
            <a:r>
              <a:rPr lang="en-US" sz="2400" b="1" dirty="0" smtClean="0">
                <a:solidFill>
                  <a:schemeClr val="bg2">
                    <a:lumMod val="50000"/>
                  </a:schemeClr>
                </a:solidFill>
              </a:rPr>
              <a:t>Repeals and modifies some provisions of Biggert-Waters Flood Insurance Reform Act of 2012</a:t>
            </a:r>
            <a:br>
              <a:rPr lang="en-US" sz="2400" b="1" dirty="0" smtClean="0">
                <a:solidFill>
                  <a:schemeClr val="bg2">
                    <a:lumMod val="50000"/>
                  </a:schemeClr>
                </a:solidFill>
              </a:rPr>
            </a:br>
            <a:endParaRPr lang="en-US" sz="2400" b="1" dirty="0" smtClean="0">
              <a:solidFill>
                <a:schemeClr val="bg2">
                  <a:lumMod val="50000"/>
                </a:schemeClr>
              </a:solidFill>
            </a:endParaRPr>
          </a:p>
          <a:p>
            <a:pPr algn="ctr"/>
            <a:r>
              <a:rPr lang="en-US" sz="2400" b="1" dirty="0" smtClean="0">
                <a:solidFill>
                  <a:schemeClr val="bg2">
                    <a:lumMod val="50000"/>
                  </a:schemeClr>
                </a:solidFill>
              </a:rPr>
              <a:t>Makes other changes not in B-W</a:t>
            </a:r>
            <a:endParaRPr lang="en-US" sz="2400" b="1" dirty="0">
              <a:solidFill>
                <a:schemeClr val="bg2">
                  <a:lumMod val="50000"/>
                </a:schemeClr>
              </a:solidFill>
            </a:endParaRPr>
          </a:p>
        </p:txBody>
      </p:sp>
    </p:spTree>
    <p:extLst>
      <p:ext uri="{BB962C8B-B14F-4D97-AF65-F5344CB8AC3E}">
        <p14:creationId xmlns:p14="http://schemas.microsoft.com/office/powerpoint/2010/main" val="3596731151"/>
      </p:ext>
    </p:extLst>
  </p:cSld>
  <p:clrMapOvr>
    <a:masterClrMapping/>
  </p:clrMapOvr>
  <p:transition>
    <p:zoom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57</a:t>
            </a:fld>
            <a:endParaRPr lang="en-US" smtClean="0"/>
          </a:p>
        </p:txBody>
      </p:sp>
      <p:sp>
        <p:nvSpPr>
          <p:cNvPr id="1922051" name="Rectangle 3"/>
          <p:cNvSpPr>
            <a:spLocks noGrp="1" noChangeArrowheads="1"/>
          </p:cNvSpPr>
          <p:nvPr>
            <p:ph type="body" idx="1"/>
          </p:nvPr>
        </p:nvSpPr>
        <p:spPr>
          <a:xfrm>
            <a:off x="647700" y="1143000"/>
            <a:ext cx="7772400" cy="4572000"/>
          </a:xfrm>
        </p:spPr>
        <p:txBody>
          <a:bodyPr/>
          <a:lstStyle/>
          <a:p>
            <a:pPr>
              <a:lnSpc>
                <a:spcPct val="100000"/>
              </a:lnSpc>
              <a:spcBef>
                <a:spcPts val="0"/>
              </a:spcBef>
              <a:buClrTx/>
            </a:pPr>
            <a:r>
              <a:rPr lang="en-US" sz="2600" dirty="0" smtClean="0">
                <a:latin typeface="Times New Roman" panose="02020603050405020304" pitchFamily="18" charset="0"/>
                <a:cs typeface="Times New Roman" panose="02020603050405020304" pitchFamily="18" charset="0"/>
              </a:rPr>
              <a:t>Lowers recent rate increases on some policies</a:t>
            </a:r>
          </a:p>
          <a:p>
            <a:pPr>
              <a:lnSpc>
                <a:spcPct val="100000"/>
              </a:lnSpc>
              <a:spcBef>
                <a:spcPts val="0"/>
              </a:spcBef>
              <a:buClrTx/>
            </a:pPr>
            <a:r>
              <a:rPr lang="en-US" sz="2600" dirty="0" smtClean="0">
                <a:latin typeface="Times New Roman" panose="02020603050405020304" pitchFamily="18" charset="0"/>
                <a:cs typeface="Times New Roman" panose="02020603050405020304" pitchFamily="18" charset="0"/>
              </a:rPr>
              <a:t>Prevents some future rate increases</a:t>
            </a:r>
          </a:p>
          <a:p>
            <a:pPr>
              <a:lnSpc>
                <a:spcPct val="100000"/>
              </a:lnSpc>
              <a:spcBef>
                <a:spcPts val="0"/>
              </a:spcBef>
              <a:buClrTx/>
            </a:pPr>
            <a:r>
              <a:rPr lang="en-US" sz="2600" dirty="0" smtClean="0">
                <a:latin typeface="Times New Roman" panose="02020603050405020304" pitchFamily="18" charset="0"/>
                <a:cs typeface="Times New Roman" panose="02020603050405020304" pitchFamily="18" charset="0"/>
              </a:rPr>
              <a:t>Implements an annual surcharge on all policies</a:t>
            </a:r>
          </a:p>
          <a:p>
            <a:pPr lvl="1">
              <a:lnSpc>
                <a:spcPct val="100000"/>
              </a:lnSpc>
              <a:spcBef>
                <a:spcPts val="0"/>
              </a:spcBef>
              <a:buClrTx/>
            </a:pPr>
            <a:r>
              <a:rPr lang="en-US" dirty="0" smtClean="0">
                <a:latin typeface="Times New Roman" panose="02020603050405020304" pitchFamily="18" charset="0"/>
                <a:cs typeface="Times New Roman" panose="02020603050405020304" pitchFamily="18" charset="0"/>
              </a:rPr>
              <a:t>$25 on primary residences</a:t>
            </a:r>
          </a:p>
          <a:p>
            <a:pPr lvl="1">
              <a:lnSpc>
                <a:spcPct val="100000"/>
              </a:lnSpc>
              <a:spcBef>
                <a:spcPts val="0"/>
              </a:spcBef>
              <a:buClrTx/>
            </a:pPr>
            <a:r>
              <a:rPr lang="en-US" dirty="0" smtClean="0">
                <a:latin typeface="Times New Roman" panose="02020603050405020304" pitchFamily="18" charset="0"/>
                <a:cs typeface="Times New Roman" panose="02020603050405020304" pitchFamily="18" charset="0"/>
              </a:rPr>
              <a:t>$250 on all other properties</a:t>
            </a:r>
          </a:p>
          <a:p>
            <a:pPr lvl="1">
              <a:lnSpc>
                <a:spcPct val="100000"/>
              </a:lnSpc>
              <a:spcBef>
                <a:spcPts val="0"/>
              </a:spcBef>
              <a:buClrTx/>
            </a:pPr>
            <a:r>
              <a:rPr lang="en-US" dirty="0" smtClean="0">
                <a:latin typeface="Times New Roman" panose="02020603050405020304" pitchFamily="18" charset="0"/>
                <a:cs typeface="Times New Roman" panose="02020603050405020304" pitchFamily="18" charset="0"/>
              </a:rPr>
              <a:t>Annual surcharges remain until all premiums are at actuarially appropriate levels and all subsidies are eliminated</a:t>
            </a:r>
          </a:p>
          <a:p>
            <a:pPr>
              <a:lnSpc>
                <a:spcPct val="100000"/>
              </a:lnSpc>
              <a:spcBef>
                <a:spcPts val="0"/>
              </a:spcBef>
              <a:buClrTx/>
            </a:pPr>
            <a:r>
              <a:rPr lang="en-US" sz="2600" dirty="0" smtClean="0">
                <a:latin typeface="Times New Roman" panose="02020603050405020304" pitchFamily="18" charset="0"/>
                <a:cs typeface="Times New Roman" panose="02020603050405020304" pitchFamily="18" charset="0"/>
              </a:rPr>
              <a:t>Repeals certain rate increases that had already gone into effect</a:t>
            </a:r>
          </a:p>
          <a:p>
            <a:pPr lvl="1">
              <a:lnSpc>
                <a:spcPct val="100000"/>
              </a:lnSpc>
              <a:spcBef>
                <a:spcPts val="0"/>
              </a:spcBef>
              <a:buClrTx/>
            </a:pPr>
            <a:r>
              <a:rPr lang="en-US" dirty="0" smtClean="0">
                <a:latin typeface="Times New Roman" panose="02020603050405020304" pitchFamily="18" charset="0"/>
                <a:cs typeface="Times New Roman" panose="02020603050405020304" pitchFamily="18" charset="0"/>
              </a:rPr>
              <a:t>Provides refunds</a:t>
            </a:r>
          </a:p>
          <a:p>
            <a:pPr>
              <a:lnSpc>
                <a:spcPct val="100000"/>
              </a:lnSpc>
              <a:spcBef>
                <a:spcPts val="0"/>
              </a:spcBef>
              <a:buClrTx/>
            </a:pPr>
            <a:r>
              <a:rPr lang="en-US" dirty="0" smtClean="0">
                <a:latin typeface="Times New Roman" panose="02020603050405020304" pitchFamily="18" charset="0"/>
                <a:cs typeface="Times New Roman" panose="02020603050405020304" pitchFamily="18" charset="0"/>
              </a:rPr>
              <a:t>Increases maximum deductibles</a:t>
            </a:r>
          </a:p>
          <a:p>
            <a:pPr>
              <a:lnSpc>
                <a:spcPct val="100000"/>
              </a:lnSpc>
              <a:spcBef>
                <a:spcPts val="0"/>
              </a:spcBef>
              <a:buClrTx/>
            </a:pPr>
            <a:r>
              <a:rPr lang="en-US" dirty="0" smtClean="0">
                <a:latin typeface="Times New Roman" panose="02020603050405020304" pitchFamily="18" charset="0"/>
                <a:cs typeface="Times New Roman" panose="02020603050405020304" pitchFamily="18" charset="0"/>
              </a:rPr>
              <a:t>Mandates that FEMA develop an installment plan for non-escrowed flood insurance premiums</a:t>
            </a:r>
          </a:p>
        </p:txBody>
      </p:sp>
      <p:sp>
        <p:nvSpPr>
          <p:cNvPr id="8" name="Rectangle 2"/>
          <p:cNvSpPr txBox="1">
            <a:spLocks noChangeArrowheads="1"/>
          </p:cNvSpPr>
          <p:nvPr/>
        </p:nvSpPr>
        <p:spPr bwMode="black">
          <a:xfrm>
            <a:off x="609600" y="381000"/>
            <a:ext cx="7162800" cy="5969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chemeClr val="accent1"/>
                </a:solidFill>
              </a:rPr>
              <a:t>Summary of the 2014 Law</a:t>
            </a:r>
            <a:endParaRPr lang="en-US" sz="3000" b="1" kern="0" dirty="0">
              <a:solidFill>
                <a:schemeClr val="accent1"/>
              </a:solidFill>
              <a:ea typeface="+mj-ea"/>
              <a:cs typeface="+mj-cs"/>
            </a:endParaRPr>
          </a:p>
        </p:txBody>
      </p:sp>
    </p:spTree>
    <p:extLst>
      <p:ext uri="{BB962C8B-B14F-4D97-AF65-F5344CB8AC3E}">
        <p14:creationId xmlns:p14="http://schemas.microsoft.com/office/powerpoint/2010/main" val="3733174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58</a:t>
            </a:fld>
            <a:endParaRPr lang="en-US" smtClean="0"/>
          </a:p>
        </p:txBody>
      </p:sp>
      <p:sp>
        <p:nvSpPr>
          <p:cNvPr id="1922051" name="Rectangle 3"/>
          <p:cNvSpPr>
            <a:spLocks noGrp="1" noChangeArrowheads="1"/>
          </p:cNvSpPr>
          <p:nvPr>
            <p:ph type="body" idx="1"/>
          </p:nvPr>
        </p:nvSpPr>
        <p:spPr>
          <a:xfrm>
            <a:off x="647700" y="1143000"/>
            <a:ext cx="7772400" cy="5257800"/>
          </a:xfrm>
        </p:spPr>
        <p:txBody>
          <a:bodyPr/>
          <a:lstStyle/>
          <a:p>
            <a:pPr>
              <a:lnSpc>
                <a:spcPct val="100000"/>
              </a:lnSpc>
              <a:spcBef>
                <a:spcPts val="0"/>
              </a:spcBef>
              <a:buClrTx/>
            </a:pPr>
            <a:r>
              <a:rPr lang="en-US" sz="2800" dirty="0" smtClean="0">
                <a:latin typeface="Times New Roman" panose="02020603050405020304" pitchFamily="18" charset="0"/>
                <a:cs typeface="Times New Roman" panose="02020603050405020304" pitchFamily="18" charset="0"/>
              </a:rPr>
              <a:t>Creates a “Flood Insurance Advocate” to advocate for fair treatment of NFIP policyholders</a:t>
            </a:r>
          </a:p>
          <a:p>
            <a:pPr lvl="1">
              <a:lnSpc>
                <a:spcPct val="100000"/>
              </a:lnSpc>
              <a:spcBef>
                <a:spcPts val="0"/>
              </a:spcBef>
              <a:buClrTx/>
            </a:pPr>
            <a:r>
              <a:rPr lang="en-US" sz="2400" dirty="0" smtClean="0">
                <a:latin typeface="Times New Roman" panose="02020603050405020304" pitchFamily="18" charset="0"/>
                <a:cs typeface="Times New Roman" panose="02020603050405020304" pitchFamily="18" charset="0"/>
              </a:rPr>
              <a:t>Helps policyholders and property owners understand the procedures related to</a:t>
            </a:r>
          </a:p>
          <a:p>
            <a:pPr lvl="2">
              <a:lnSpc>
                <a:spcPct val="100000"/>
              </a:lnSpc>
              <a:spcBef>
                <a:spcPts val="0"/>
              </a:spcBef>
              <a:buClrTx/>
            </a:pPr>
            <a:r>
              <a:rPr lang="en-US" sz="2200" dirty="0" smtClean="0">
                <a:latin typeface="Times New Roman" panose="02020603050405020304" pitchFamily="18" charset="0"/>
                <a:cs typeface="Times New Roman" panose="02020603050405020304" pitchFamily="18" charset="0"/>
              </a:rPr>
              <a:t>appealing preliminary flood maps and</a:t>
            </a:r>
          </a:p>
          <a:p>
            <a:pPr lvl="2">
              <a:lnSpc>
                <a:spcPct val="100000"/>
              </a:lnSpc>
              <a:spcBef>
                <a:spcPts val="0"/>
              </a:spcBef>
              <a:buClrTx/>
            </a:pPr>
            <a:r>
              <a:rPr lang="en-US" sz="2200" dirty="0" smtClean="0">
                <a:latin typeface="Times New Roman" panose="02020603050405020304" pitchFamily="18" charset="0"/>
                <a:cs typeface="Times New Roman" panose="02020603050405020304" pitchFamily="18" charset="0"/>
              </a:rPr>
              <a:t>Implementing measures to mitigate evolving flood risks</a:t>
            </a:r>
          </a:p>
          <a:p>
            <a:pPr lvl="1">
              <a:lnSpc>
                <a:spcPct val="100000"/>
              </a:lnSpc>
              <a:spcBef>
                <a:spcPts val="0"/>
              </a:spcBef>
              <a:buClrTx/>
            </a:pPr>
            <a:r>
              <a:rPr lang="en-US" sz="2400" dirty="0" smtClean="0">
                <a:latin typeface="Times New Roman" panose="02020603050405020304" pitchFamily="18" charset="0"/>
                <a:cs typeface="Times New Roman" panose="02020603050405020304" pitchFamily="18" charset="0"/>
              </a:rPr>
              <a:t>Educate property owners on</a:t>
            </a:r>
          </a:p>
          <a:p>
            <a:pPr lvl="2">
              <a:lnSpc>
                <a:spcPct val="100000"/>
              </a:lnSpc>
              <a:spcBef>
                <a:spcPts val="0"/>
              </a:spcBef>
              <a:buClrTx/>
            </a:pPr>
            <a:r>
              <a:rPr lang="en-US" sz="2200" dirty="0" smtClean="0">
                <a:latin typeface="Times New Roman" panose="02020603050405020304" pitchFamily="18" charset="0"/>
                <a:cs typeface="Times New Roman" panose="02020603050405020304" pitchFamily="18" charset="0"/>
              </a:rPr>
              <a:t>measures to reduce flood insurance rates through effective mitigation</a:t>
            </a:r>
          </a:p>
          <a:p>
            <a:pPr lvl="2">
              <a:lnSpc>
                <a:spcPct val="100000"/>
              </a:lnSpc>
              <a:spcBef>
                <a:spcPts val="0"/>
              </a:spcBef>
              <a:buClrTx/>
            </a:pPr>
            <a:r>
              <a:rPr lang="en-US" sz="2200" dirty="0" smtClean="0">
                <a:latin typeface="Times New Roman" panose="02020603050405020304" pitchFamily="18" charset="0"/>
                <a:cs typeface="Times New Roman" panose="02020603050405020304" pitchFamily="18" charset="0"/>
              </a:rPr>
              <a:t>The flood insurance rate map review and amendment process</a:t>
            </a:r>
            <a:endParaRPr lang="en-US" sz="2200" dirty="0">
              <a:latin typeface="Times New Roman" panose="02020603050405020304" pitchFamily="18" charset="0"/>
              <a:cs typeface="Times New Roman" panose="02020603050405020304" pitchFamily="18" charset="0"/>
            </a:endParaRPr>
          </a:p>
          <a:p>
            <a:pPr lvl="1">
              <a:lnSpc>
                <a:spcPct val="100000"/>
              </a:lnSpc>
              <a:spcBef>
                <a:spcPts val="0"/>
              </a:spcBef>
              <a:buClrTx/>
            </a:pPr>
            <a:r>
              <a:rPr lang="en-US" sz="2400" dirty="0" smtClean="0">
                <a:latin typeface="Times New Roman" panose="02020603050405020304" pitchFamily="18" charset="0"/>
                <a:cs typeface="Times New Roman" panose="02020603050405020304" pitchFamily="18" charset="0"/>
              </a:rPr>
              <a:t>Help potential policyholders in obtaining and verifying accurate and reliable flood insurance rate information when buying or renewing a flood insurance policy</a:t>
            </a:r>
          </a:p>
        </p:txBody>
      </p:sp>
      <p:sp>
        <p:nvSpPr>
          <p:cNvPr id="8" name="Rectangle 2"/>
          <p:cNvSpPr txBox="1">
            <a:spLocks noChangeArrowheads="1"/>
          </p:cNvSpPr>
          <p:nvPr/>
        </p:nvSpPr>
        <p:spPr bwMode="black">
          <a:xfrm>
            <a:off x="609600" y="381000"/>
            <a:ext cx="7162800" cy="5969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chemeClr val="accent1"/>
                </a:solidFill>
              </a:rPr>
              <a:t>Summary of the 2014 Law (cont’d)</a:t>
            </a:r>
            <a:endParaRPr lang="en-US" sz="3000" b="1" kern="0" dirty="0">
              <a:solidFill>
                <a:schemeClr val="accent1"/>
              </a:solidFill>
              <a:ea typeface="+mj-ea"/>
              <a:cs typeface="+mj-cs"/>
            </a:endParaRPr>
          </a:p>
        </p:txBody>
      </p:sp>
    </p:spTree>
    <p:extLst>
      <p:ext uri="{BB962C8B-B14F-4D97-AF65-F5344CB8AC3E}">
        <p14:creationId xmlns:p14="http://schemas.microsoft.com/office/powerpoint/2010/main" val="2948648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59</a:t>
            </a:fld>
            <a:endParaRPr lang="en-US" smtClean="0"/>
          </a:p>
        </p:txBody>
      </p:sp>
      <p:sp>
        <p:nvSpPr>
          <p:cNvPr id="1922051" name="Rectangle 3"/>
          <p:cNvSpPr>
            <a:spLocks noGrp="1" noChangeArrowheads="1"/>
          </p:cNvSpPr>
          <p:nvPr>
            <p:ph type="body" idx="1"/>
          </p:nvPr>
        </p:nvSpPr>
        <p:spPr>
          <a:xfrm>
            <a:off x="647700" y="1143000"/>
            <a:ext cx="7772400" cy="5257800"/>
          </a:xfrm>
        </p:spPr>
        <p:txBody>
          <a:bodyPr/>
          <a:lstStyle/>
          <a:p>
            <a:pPr>
              <a:lnSpc>
                <a:spcPct val="100000"/>
              </a:lnSpc>
              <a:spcBef>
                <a:spcPts val="0"/>
              </a:spcBef>
              <a:buClrTx/>
            </a:pPr>
            <a:r>
              <a:rPr lang="en-US" sz="2800" dirty="0">
                <a:latin typeface="Times New Roman" panose="02020603050405020304" pitchFamily="18" charset="0"/>
                <a:cs typeface="Times New Roman" panose="02020603050405020304" pitchFamily="18" charset="0"/>
              </a:rPr>
              <a:t>Authorizes additional resources for a study of affordability by the National Academy </a:t>
            </a:r>
            <a:r>
              <a:rPr lang="en-US" sz="2800">
                <a:latin typeface="Times New Roman" panose="02020603050405020304" pitchFamily="18" charset="0"/>
                <a:cs typeface="Times New Roman" panose="02020603050405020304" pitchFamily="18" charset="0"/>
              </a:rPr>
              <a:t>of </a:t>
            </a:r>
            <a:r>
              <a:rPr lang="en-US" sz="2800" smtClean="0">
                <a:latin typeface="Times New Roman" panose="02020603050405020304" pitchFamily="18" charset="0"/>
                <a:cs typeface="Times New Roman" panose="02020603050405020304" pitchFamily="18" charset="0"/>
              </a:rPr>
              <a:t>Sciences</a:t>
            </a:r>
            <a:endParaRPr lang="en-US" sz="2600" dirty="0" smtClean="0">
              <a:latin typeface="Times New Roman" panose="02020603050405020304" pitchFamily="18" charset="0"/>
              <a:cs typeface="Times New Roman" panose="02020603050405020304" pitchFamily="18" charset="0"/>
            </a:endParaRPr>
          </a:p>
          <a:p>
            <a:pPr lvl="1">
              <a:lnSpc>
                <a:spcPct val="100000"/>
              </a:lnSpc>
              <a:spcBef>
                <a:spcPts val="0"/>
              </a:spcBef>
              <a:buClrTx/>
            </a:pPr>
            <a:r>
              <a:rPr lang="en-US" dirty="0" smtClean="0">
                <a:latin typeface="Times New Roman" panose="02020603050405020304" pitchFamily="18" charset="0"/>
                <a:cs typeface="Times New Roman" panose="02020603050405020304" pitchFamily="18" charset="0"/>
              </a:rPr>
              <a:t>Due September 2015</a:t>
            </a:r>
          </a:p>
          <a:p>
            <a:pPr lvl="1">
              <a:lnSpc>
                <a:spcPct val="100000"/>
              </a:lnSpc>
              <a:spcBef>
                <a:spcPts val="0"/>
              </a:spcBef>
              <a:buClrTx/>
            </a:pPr>
            <a:r>
              <a:rPr lang="en-US" dirty="0" smtClean="0">
                <a:latin typeface="Times New Roman" panose="02020603050405020304" pitchFamily="18" charset="0"/>
                <a:cs typeface="Times New Roman" panose="02020603050405020304" pitchFamily="18" charset="0"/>
              </a:rPr>
              <a:t>The “affordability framework” must consider</a:t>
            </a:r>
          </a:p>
          <a:p>
            <a:pPr lvl="2">
              <a:lnSpc>
                <a:spcPct val="100000"/>
              </a:lnSpc>
              <a:spcBef>
                <a:spcPts val="0"/>
              </a:spcBef>
              <a:buClrTx/>
            </a:pPr>
            <a:r>
              <a:rPr lang="en-US" dirty="0" smtClean="0">
                <a:latin typeface="Times New Roman" panose="02020603050405020304" pitchFamily="18" charset="0"/>
                <a:cs typeface="Times New Roman" panose="02020603050405020304" pitchFamily="18" charset="0"/>
              </a:rPr>
              <a:t>Accurate communication to consumers of the flood risk</a:t>
            </a:r>
          </a:p>
          <a:p>
            <a:pPr lvl="2">
              <a:lnSpc>
                <a:spcPct val="100000"/>
              </a:lnSpc>
              <a:spcBef>
                <a:spcPts val="0"/>
              </a:spcBef>
              <a:buClrTx/>
            </a:pPr>
            <a:r>
              <a:rPr lang="en-US" dirty="0" smtClean="0">
                <a:latin typeface="Times New Roman" panose="02020603050405020304" pitchFamily="18" charset="0"/>
                <a:cs typeface="Times New Roman" panose="02020603050405020304" pitchFamily="18" charset="0"/>
              </a:rPr>
              <a:t>Targeted assistance based on financial ability to pay</a:t>
            </a:r>
          </a:p>
          <a:p>
            <a:pPr lvl="2">
              <a:lnSpc>
                <a:spcPct val="100000"/>
              </a:lnSpc>
              <a:spcBef>
                <a:spcPts val="0"/>
              </a:spcBef>
              <a:buClrTx/>
            </a:pPr>
            <a:r>
              <a:rPr lang="en-US" dirty="0" smtClean="0">
                <a:latin typeface="Times New Roman" panose="02020603050405020304" pitchFamily="18" charset="0"/>
                <a:cs typeface="Times New Roman" panose="02020603050405020304" pitchFamily="18" charset="0"/>
              </a:rPr>
              <a:t>Individual and community actions to mitigate flood risk or lower the cost of flood insurance</a:t>
            </a:r>
          </a:p>
          <a:p>
            <a:pPr lvl="2">
              <a:lnSpc>
                <a:spcPct val="100000"/>
              </a:lnSpc>
              <a:spcBef>
                <a:spcPts val="0"/>
              </a:spcBef>
              <a:buClrTx/>
            </a:pPr>
            <a:r>
              <a:rPr lang="en-US" dirty="0" smtClean="0">
                <a:latin typeface="Times New Roman" panose="02020603050405020304" pitchFamily="18" charset="0"/>
                <a:cs typeface="Times New Roman" panose="02020603050405020304" pitchFamily="18" charset="0"/>
              </a:rPr>
              <a:t>The effect of increases in premium rates on participation in NFIP</a:t>
            </a:r>
          </a:p>
          <a:p>
            <a:pPr lvl="2">
              <a:lnSpc>
                <a:spcPct val="100000"/>
              </a:lnSpc>
              <a:spcBef>
                <a:spcPts val="0"/>
              </a:spcBef>
              <a:buClrTx/>
            </a:pPr>
            <a:r>
              <a:rPr lang="en-US" dirty="0" smtClean="0">
                <a:latin typeface="Times New Roman" panose="02020603050405020304" pitchFamily="18" charset="0"/>
                <a:cs typeface="Times New Roman" panose="02020603050405020304" pitchFamily="18" charset="0"/>
              </a:rPr>
              <a:t>The impact of mapping updates on affordability of flood insurance</a:t>
            </a:r>
          </a:p>
          <a:p>
            <a:pPr lvl="1">
              <a:lnSpc>
                <a:spcPct val="100000"/>
              </a:lnSpc>
              <a:spcBef>
                <a:spcPts val="0"/>
              </a:spcBef>
              <a:buClrTx/>
            </a:pPr>
            <a:r>
              <a:rPr lang="en-US" dirty="0" smtClean="0">
                <a:latin typeface="Times New Roman" panose="02020603050405020304" pitchFamily="18" charset="0"/>
                <a:cs typeface="Times New Roman" panose="02020603050405020304" pitchFamily="18" charset="0"/>
              </a:rPr>
              <a:t>Must include proposals for ensuring that flood insurance is affordable among low-income populations.</a:t>
            </a:r>
          </a:p>
        </p:txBody>
      </p:sp>
      <p:sp>
        <p:nvSpPr>
          <p:cNvPr id="8" name="Rectangle 2"/>
          <p:cNvSpPr txBox="1">
            <a:spLocks noChangeArrowheads="1"/>
          </p:cNvSpPr>
          <p:nvPr/>
        </p:nvSpPr>
        <p:spPr bwMode="black">
          <a:xfrm>
            <a:off x="609600" y="381000"/>
            <a:ext cx="7162800" cy="5969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chemeClr val="accent1"/>
                </a:solidFill>
              </a:rPr>
              <a:t>Summary of the 2014 Law (cont’d)</a:t>
            </a:r>
            <a:endParaRPr lang="en-US" sz="3000" b="1" kern="0" dirty="0">
              <a:solidFill>
                <a:schemeClr val="accent1"/>
              </a:solidFill>
              <a:ea typeface="+mj-ea"/>
              <a:cs typeface="+mj-cs"/>
            </a:endParaRPr>
          </a:p>
        </p:txBody>
      </p:sp>
    </p:spTree>
    <p:extLst>
      <p:ext uri="{BB962C8B-B14F-4D97-AF65-F5344CB8AC3E}">
        <p14:creationId xmlns:p14="http://schemas.microsoft.com/office/powerpoint/2010/main" val="3777840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Hazel’s Damage Was Severe</a:t>
            </a:r>
            <a:br>
              <a:rPr lang="en-US" dirty="0" smtClean="0"/>
            </a:br>
            <a:r>
              <a:rPr lang="en-US" dirty="0" smtClean="0"/>
              <a:t>Along </a:t>
            </a:r>
            <a:r>
              <a:rPr lang="en-US" smtClean="0"/>
              <a:t>the NC Shore </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6</a:t>
            </a:fld>
            <a:endParaRPr lang="en-US"/>
          </a:p>
        </p:txBody>
      </p:sp>
      <p:pic>
        <p:nvPicPr>
          <p:cNvPr id="6" name="Picture 5"/>
          <p:cNvPicPr>
            <a:picLocks noChangeAspect="1"/>
          </p:cNvPicPr>
          <p:nvPr/>
        </p:nvPicPr>
        <p:blipFill>
          <a:blip r:embed="rId2"/>
          <a:stretch>
            <a:fillRect/>
          </a:stretch>
        </p:blipFill>
        <p:spPr>
          <a:xfrm>
            <a:off x="298450" y="1355622"/>
            <a:ext cx="6453700" cy="4799371"/>
          </a:xfrm>
          <a:prstGeom prst="rect">
            <a:avLst/>
          </a:prstGeom>
        </p:spPr>
      </p:pic>
      <p:sp>
        <p:nvSpPr>
          <p:cNvPr id="7" name="Rectangle 4"/>
          <p:cNvSpPr>
            <a:spLocks noChangeArrowheads="1"/>
          </p:cNvSpPr>
          <p:nvPr/>
        </p:nvSpPr>
        <p:spPr bwMode="auto">
          <a:xfrm>
            <a:off x="120983" y="6298892"/>
            <a:ext cx="8866237" cy="426271"/>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Karen Clark &amp; Company, “Historical Hurricanes that Would Cause $10 Billion or More of Insured Losses Today,” August 2012, p. 10;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8" name="Rectangle 8"/>
          <p:cNvSpPr>
            <a:spLocks noChangeArrowheads="1"/>
          </p:cNvSpPr>
          <p:nvPr/>
        </p:nvSpPr>
        <p:spPr bwMode="auto">
          <a:xfrm>
            <a:off x="3364397" y="4286865"/>
            <a:ext cx="1189704" cy="943896"/>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40343285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Private Insurance Capacity Against Property Claims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in the Reinsurance Sector Exerts Downward Pressure on Windstorm Rates (for Now)</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763E1CF2-4BFE-47E3-96B9-B3E0ABB3E85B}" type="slidenum">
              <a:rPr lang="en-US" sz="900"/>
              <a:pPr algn="r">
                <a:lnSpc>
                  <a:spcPct val="85000"/>
                </a:lnSpc>
                <a:spcBef>
                  <a:spcPct val="20000"/>
                </a:spcBef>
              </a:pPr>
              <a:t>61</a:t>
            </a:fld>
            <a:endParaRPr lang="en-US" sz="900"/>
          </a:p>
        </p:txBody>
      </p:sp>
      <p:sp>
        <p:nvSpPr>
          <p:cNvPr id="9222" name="Rectangle 2"/>
          <p:cNvSpPr>
            <a:spLocks noGrp="1" noChangeArrowheads="1"/>
          </p:cNvSpPr>
          <p:nvPr>
            <p:ph type="title" idx="4294967295"/>
          </p:nvPr>
        </p:nvSpPr>
        <p:spPr>
          <a:xfrm>
            <a:off x="609600" y="119856"/>
            <a:ext cx="7150100" cy="914400"/>
          </a:xfrm>
        </p:spPr>
        <p:txBody>
          <a:bodyPr lIns="92075" tIns="46038" rIns="92075" bIns="46038" anchor="b"/>
          <a:lstStyle/>
          <a:p>
            <a:r>
              <a:rPr lang="en-US" dirty="0" smtClean="0">
                <a:latin typeface="Arial" panose="020B0604020202020204" pitchFamily="34" charset="0"/>
              </a:rPr>
              <a:t>Return on Net Worth, Property Insurance, North Carolina, 2004-2013</a:t>
            </a:r>
          </a:p>
        </p:txBody>
      </p:sp>
      <p:graphicFrame>
        <p:nvGraphicFramePr>
          <p:cNvPr id="9218" name="Object 3"/>
          <p:cNvGraphicFramePr>
            <a:graphicFrameLocks noGrp="1" noChangeAspect="1"/>
          </p:cNvGraphicFramePr>
          <p:nvPr>
            <p:ph idx="4294967295"/>
            <p:extLst>
              <p:ext uri="{D42A27DB-BD31-4B8C-83A1-F6EECF244321}">
                <p14:modId xmlns:p14="http://schemas.microsoft.com/office/powerpoint/2010/main" val="3091897344"/>
              </p:ext>
            </p:extLst>
          </p:nvPr>
        </p:nvGraphicFramePr>
        <p:xfrm>
          <a:off x="-95250" y="1123340"/>
          <a:ext cx="9144000" cy="5410200"/>
        </p:xfrm>
        <a:graphic>
          <a:graphicData uri="http://schemas.openxmlformats.org/presentationml/2006/ole">
            <mc:AlternateContent xmlns:mc="http://schemas.openxmlformats.org/markup-compatibility/2006">
              <mc:Choice xmlns:v="urn:schemas-microsoft-com:vml" Requires="v">
                <p:oleObj spid="_x0000_s28182552" name="Chart" r:id="rId4" imgW="8820230" imgH="4572154" progId="MSGraph.Chart.8">
                  <p:embed followColorScheme="full"/>
                </p:oleObj>
              </mc:Choice>
              <mc:Fallback>
                <p:oleObj name="Chart" r:id="rId4" imgW="8820230" imgH="4572154" progId="MSGraph.Chart.8">
                  <p:embed followColorScheme="full"/>
                  <p:pic>
                    <p:nvPicPr>
                      <p:cNvPr id="0" name=""/>
                      <p:cNvPicPr>
                        <a:picLocks noChangeAspect="1" noChangeArrowheads="1"/>
                      </p:cNvPicPr>
                      <p:nvPr/>
                    </p:nvPicPr>
                    <p:blipFill>
                      <a:blip r:embed="rId5"/>
                      <a:srcRect/>
                      <a:stretch>
                        <a:fillRect/>
                      </a:stretch>
                    </p:blipFill>
                    <p:spPr bwMode="auto">
                      <a:xfrm>
                        <a:off x="-95250" y="1123340"/>
                        <a:ext cx="9144000" cy="5410200"/>
                      </a:xfrm>
                      <a:prstGeom prst="rect">
                        <a:avLst/>
                      </a:prstGeom>
                    </p:spPr>
                  </p:pic>
                </p:oleObj>
              </mc:Fallback>
            </mc:AlternateContent>
          </a:graphicData>
        </a:graphic>
      </p:graphicFrame>
      <p:sp>
        <p:nvSpPr>
          <p:cNvPr id="9223" name="Text Box 4"/>
          <p:cNvSpPr txBox="1">
            <a:spLocks noChangeArrowheads="1"/>
          </p:cNvSpPr>
          <p:nvPr/>
        </p:nvSpPr>
        <p:spPr bwMode="auto">
          <a:xfrm>
            <a:off x="344283" y="6442418"/>
            <a:ext cx="8001000" cy="23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sz="1100" dirty="0">
                <a:solidFill>
                  <a:srgbClr val="000000"/>
                </a:solidFill>
              </a:rPr>
              <a:t>Sources: NAIC, </a:t>
            </a:r>
            <a:r>
              <a:rPr lang="en-US" sz="1100" i="1" dirty="0">
                <a:solidFill>
                  <a:srgbClr val="000000"/>
                </a:solidFill>
              </a:rPr>
              <a:t>Report on </a:t>
            </a:r>
            <a:r>
              <a:rPr lang="en-US" sz="1100" i="1" dirty="0" err="1">
                <a:solidFill>
                  <a:srgbClr val="000000"/>
                </a:solidFill>
              </a:rPr>
              <a:t>Profitabilty</a:t>
            </a:r>
            <a:r>
              <a:rPr lang="en-US" sz="1100" i="1" dirty="0">
                <a:solidFill>
                  <a:srgbClr val="000000"/>
                </a:solidFill>
              </a:rPr>
              <a:t> by Line by State in 2013</a:t>
            </a:r>
            <a:r>
              <a:rPr lang="en-US" sz="1100" dirty="0">
                <a:solidFill>
                  <a:srgbClr val="000000"/>
                </a:solidFill>
              </a:rPr>
              <a:t>; Insurance Information Institute. </a:t>
            </a:r>
          </a:p>
        </p:txBody>
      </p:sp>
      <p:sp>
        <p:nvSpPr>
          <p:cNvPr id="9224" name="Text Box 9"/>
          <p:cNvSpPr txBox="1">
            <a:spLocks noChangeArrowheads="1"/>
          </p:cNvSpPr>
          <p:nvPr/>
        </p:nvSpPr>
        <p:spPr bwMode="auto">
          <a:xfrm>
            <a:off x="1564533" y="1225998"/>
            <a:ext cx="2070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dirty="0" smtClean="0"/>
              <a:t>Homeowners</a:t>
            </a:r>
            <a:endParaRPr lang="en-US" dirty="0"/>
          </a:p>
        </p:txBody>
      </p:sp>
      <p:sp>
        <p:nvSpPr>
          <p:cNvPr id="9225" name="Text Box 10"/>
          <p:cNvSpPr txBox="1">
            <a:spLocks noChangeArrowheads="1"/>
          </p:cNvSpPr>
          <p:nvPr/>
        </p:nvSpPr>
        <p:spPr bwMode="auto">
          <a:xfrm>
            <a:off x="5295234" y="1292361"/>
            <a:ext cx="3050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smtClean="0"/>
              <a:t>Commercial Multiple-Peril</a:t>
            </a:r>
            <a:endParaRPr lang="en-US" dirty="0"/>
          </a:p>
        </p:txBody>
      </p:sp>
    </p:spTree>
    <p:extLst>
      <p:ext uri="{BB962C8B-B14F-4D97-AF65-F5344CB8AC3E}">
        <p14:creationId xmlns:p14="http://schemas.microsoft.com/office/powerpoint/2010/main" val="229507046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763E1CF2-4BFE-47E3-96B9-B3E0ABB3E85B}" type="slidenum">
              <a:rPr lang="en-US" sz="900"/>
              <a:pPr algn="r">
                <a:lnSpc>
                  <a:spcPct val="85000"/>
                </a:lnSpc>
                <a:spcBef>
                  <a:spcPct val="20000"/>
                </a:spcBef>
              </a:pPr>
              <a:t>62</a:t>
            </a:fld>
            <a:endParaRPr lang="en-US" sz="900"/>
          </a:p>
        </p:txBody>
      </p:sp>
      <p:sp>
        <p:nvSpPr>
          <p:cNvPr id="9222" name="Rectangle 2"/>
          <p:cNvSpPr>
            <a:spLocks noGrp="1" noChangeArrowheads="1"/>
          </p:cNvSpPr>
          <p:nvPr>
            <p:ph type="title" idx="4294967295"/>
          </p:nvPr>
        </p:nvSpPr>
        <p:spPr>
          <a:xfrm>
            <a:off x="609600" y="119856"/>
            <a:ext cx="7150100" cy="914400"/>
          </a:xfrm>
        </p:spPr>
        <p:txBody>
          <a:bodyPr lIns="92075" tIns="46038" rIns="92075" bIns="46038" anchor="b"/>
          <a:lstStyle/>
          <a:p>
            <a:r>
              <a:rPr lang="en-US" dirty="0" smtClean="0">
                <a:latin typeface="Arial" panose="020B0604020202020204" pitchFamily="34" charset="0"/>
              </a:rPr>
              <a:t>Return on Net Worth, Property Insurance, North Carolina, 2004-2013</a:t>
            </a:r>
          </a:p>
        </p:txBody>
      </p:sp>
      <p:graphicFrame>
        <p:nvGraphicFramePr>
          <p:cNvPr id="9218" name="Object 3"/>
          <p:cNvGraphicFramePr>
            <a:graphicFrameLocks noGrp="1" noChangeAspect="1"/>
          </p:cNvGraphicFramePr>
          <p:nvPr>
            <p:ph idx="4294967295"/>
            <p:extLst>
              <p:ext uri="{D42A27DB-BD31-4B8C-83A1-F6EECF244321}">
                <p14:modId xmlns:p14="http://schemas.microsoft.com/office/powerpoint/2010/main" val="3927644909"/>
              </p:ext>
            </p:extLst>
          </p:nvPr>
        </p:nvGraphicFramePr>
        <p:xfrm>
          <a:off x="-95250" y="1105234"/>
          <a:ext cx="9144000" cy="5410200"/>
        </p:xfrm>
        <a:graphic>
          <a:graphicData uri="http://schemas.openxmlformats.org/presentationml/2006/ole">
            <mc:AlternateContent xmlns:mc="http://schemas.openxmlformats.org/markup-compatibility/2006">
              <mc:Choice xmlns:v="urn:schemas-microsoft-com:vml" Requires="v">
                <p:oleObj spid="_x0000_s28181528" name="Chart" r:id="rId4" imgW="8820230" imgH="4572154" progId="MSGraph.Chart.8">
                  <p:embed followColorScheme="full"/>
                </p:oleObj>
              </mc:Choice>
              <mc:Fallback>
                <p:oleObj name="Chart" r:id="rId4" imgW="8820230" imgH="4572154" progId="MSGraph.Chart.8">
                  <p:embed followColorScheme="full"/>
                  <p:pic>
                    <p:nvPicPr>
                      <p:cNvPr id="0" name=""/>
                      <p:cNvPicPr>
                        <a:picLocks noChangeAspect="1" noChangeArrowheads="1"/>
                      </p:cNvPicPr>
                      <p:nvPr/>
                    </p:nvPicPr>
                    <p:blipFill>
                      <a:blip r:embed="rId5"/>
                      <a:srcRect/>
                      <a:stretch>
                        <a:fillRect/>
                      </a:stretch>
                    </p:blipFill>
                    <p:spPr bwMode="auto">
                      <a:xfrm>
                        <a:off x="-95250" y="1105234"/>
                        <a:ext cx="9144000" cy="5410200"/>
                      </a:xfrm>
                      <a:prstGeom prst="rect">
                        <a:avLst/>
                      </a:prstGeom>
                    </p:spPr>
                  </p:pic>
                </p:oleObj>
              </mc:Fallback>
            </mc:AlternateContent>
          </a:graphicData>
        </a:graphic>
      </p:graphicFrame>
      <p:sp>
        <p:nvSpPr>
          <p:cNvPr id="9223" name="Text Box 4"/>
          <p:cNvSpPr txBox="1">
            <a:spLocks noChangeArrowheads="1"/>
          </p:cNvSpPr>
          <p:nvPr/>
        </p:nvSpPr>
        <p:spPr bwMode="auto">
          <a:xfrm>
            <a:off x="344283" y="6442418"/>
            <a:ext cx="8001000" cy="23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sz="1100" dirty="0">
                <a:solidFill>
                  <a:srgbClr val="000000"/>
                </a:solidFill>
              </a:rPr>
              <a:t>Sources: NAIC, </a:t>
            </a:r>
            <a:r>
              <a:rPr lang="en-US" sz="1100" i="1" dirty="0">
                <a:solidFill>
                  <a:srgbClr val="000000"/>
                </a:solidFill>
              </a:rPr>
              <a:t>Report on </a:t>
            </a:r>
            <a:r>
              <a:rPr lang="en-US" sz="1100" i="1" dirty="0" err="1">
                <a:solidFill>
                  <a:srgbClr val="000000"/>
                </a:solidFill>
              </a:rPr>
              <a:t>Profitabilty</a:t>
            </a:r>
            <a:r>
              <a:rPr lang="en-US" sz="1100" i="1" dirty="0">
                <a:solidFill>
                  <a:srgbClr val="000000"/>
                </a:solidFill>
              </a:rPr>
              <a:t> by Line by State in 2013</a:t>
            </a:r>
            <a:r>
              <a:rPr lang="en-US" sz="1100" dirty="0">
                <a:solidFill>
                  <a:srgbClr val="000000"/>
                </a:solidFill>
              </a:rPr>
              <a:t>; Insurance Information Institute. </a:t>
            </a:r>
          </a:p>
        </p:txBody>
      </p:sp>
      <p:sp>
        <p:nvSpPr>
          <p:cNvPr id="9225" name="Text Box 10"/>
          <p:cNvSpPr txBox="1">
            <a:spLocks noChangeArrowheads="1"/>
          </p:cNvSpPr>
          <p:nvPr/>
        </p:nvSpPr>
        <p:spPr bwMode="auto">
          <a:xfrm>
            <a:off x="1803246" y="1205587"/>
            <a:ext cx="1784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smtClean="0"/>
              <a:t>Fire Insurance</a:t>
            </a:r>
            <a:endParaRPr lang="en-US" dirty="0"/>
          </a:p>
        </p:txBody>
      </p:sp>
      <p:sp>
        <p:nvSpPr>
          <p:cNvPr id="9226" name="Text Box 11"/>
          <p:cNvSpPr txBox="1">
            <a:spLocks noChangeArrowheads="1"/>
          </p:cNvSpPr>
          <p:nvPr/>
        </p:nvSpPr>
        <p:spPr bwMode="auto">
          <a:xfrm>
            <a:off x="5837954" y="1148536"/>
            <a:ext cx="168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smtClean="0"/>
              <a:t>Allied Lines</a:t>
            </a:r>
            <a:endParaRPr lang="en-US" dirty="0"/>
          </a:p>
        </p:txBody>
      </p:sp>
    </p:spTree>
    <p:extLst>
      <p:ext uri="{BB962C8B-B14F-4D97-AF65-F5344CB8AC3E}">
        <p14:creationId xmlns:p14="http://schemas.microsoft.com/office/powerpoint/2010/main" val="130008139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63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2963311162"/>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629" name="Chart" r:id="rId5" imgW="3509049" imgH="1322139" progId="MSGraph.Chart.8">
                  <p:embed followColorScheme="full"/>
                </p:oleObj>
              </mc:Choice>
              <mc:Fallback>
                <p:oleObj name="Chart" r:id="rId5" imgW="3509049" imgH="1322139"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9/30/14 stood at a record high $673.9B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884344186"/>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564"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861"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extLst>
              <p:ext uri="{D42A27DB-BD31-4B8C-83A1-F6EECF244321}">
                <p14:modId xmlns:p14="http://schemas.microsoft.com/office/powerpoint/2010/main" val="835770384"/>
              </p:ext>
            </p:extLst>
          </p:nvPr>
        </p:nvGraphicFramePr>
        <p:xfrm>
          <a:off x="297528" y="1155700"/>
          <a:ext cx="8296275" cy="4289425"/>
        </p:xfrm>
        <a:graphic>
          <a:graphicData uri="http://schemas.openxmlformats.org/presentationml/2006/ole">
            <mc:AlternateContent xmlns:mc="http://schemas.openxmlformats.org/markup-compatibility/2006">
              <mc:Choice xmlns:v="urn:schemas-microsoft-com:vml" Requires="v">
                <p:oleObj spid="_x0000_s28061909"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28" y="11557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2919109" y="1715805"/>
            <a:ext cx="3098852"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400" dirty="0" smtClean="0">
                <a:solidFill>
                  <a:schemeClr val="bg1"/>
                </a:solidFill>
              </a:rPr>
              <a:t>Final Thoughts</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extLst>
      <p:ext uri="{BB962C8B-B14F-4D97-AF65-F5344CB8AC3E}">
        <p14:creationId xmlns:p14="http://schemas.microsoft.com/office/powerpoint/2010/main" val="96901104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68</a:t>
            </a:fld>
            <a:endParaRPr lang="en-US" smtClean="0"/>
          </a:p>
        </p:txBody>
      </p:sp>
      <p:sp>
        <p:nvSpPr>
          <p:cNvPr id="1922051" name="Rectangle 3"/>
          <p:cNvSpPr>
            <a:spLocks noGrp="1" noChangeArrowheads="1"/>
          </p:cNvSpPr>
          <p:nvPr>
            <p:ph type="body" idx="1"/>
          </p:nvPr>
        </p:nvSpPr>
        <p:spPr>
          <a:xfrm>
            <a:off x="647700" y="1369142"/>
            <a:ext cx="7772400" cy="4844845"/>
          </a:xfrm>
        </p:spPr>
        <p:txBody>
          <a:bodyPr/>
          <a:lstStyle/>
          <a:p>
            <a:pPr>
              <a:lnSpc>
                <a:spcPct val="100000"/>
              </a:lnSpc>
              <a:spcBef>
                <a:spcPts val="0"/>
              </a:spcBef>
              <a:buClrTx/>
            </a:pPr>
            <a:r>
              <a:rPr lang="en-US" sz="2800"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xtensive educational and outreach programs are needed</a:t>
            </a:r>
          </a:p>
          <a:p>
            <a:pPr lvl="1">
              <a:lnSpc>
                <a:spcPct val="100000"/>
              </a:lnSpc>
              <a:spcBef>
                <a:spcPts val="0"/>
              </a:spcBef>
              <a:buClrTx/>
            </a:pPr>
            <a:r>
              <a:rPr lang="en-US" sz="2600" dirty="0" smtClean="0">
                <a:latin typeface="Times New Roman" panose="02020603050405020304" pitchFamily="18" charset="0"/>
                <a:cs typeface="Times New Roman" panose="02020603050405020304" pitchFamily="18" charset="0"/>
              </a:rPr>
              <a:t>Nature and extent of the risk</a:t>
            </a:r>
          </a:p>
          <a:p>
            <a:pPr lvl="1">
              <a:lnSpc>
                <a:spcPct val="100000"/>
              </a:lnSpc>
              <a:spcBef>
                <a:spcPts val="0"/>
              </a:spcBef>
              <a:buClrTx/>
            </a:pPr>
            <a:r>
              <a:rPr lang="en-US" sz="2600" dirty="0" smtClean="0">
                <a:latin typeface="Times New Roman" panose="02020603050405020304" pitchFamily="18" charset="0"/>
                <a:cs typeface="Times New Roman" panose="02020603050405020304" pitchFamily="18" charset="0"/>
              </a:rPr>
              <a:t>Benefits of flood insurance over government loans and grants</a:t>
            </a:r>
          </a:p>
          <a:p>
            <a:pPr lvl="1">
              <a:lnSpc>
                <a:spcPct val="100000"/>
              </a:lnSpc>
              <a:spcBef>
                <a:spcPts val="0"/>
              </a:spcBef>
              <a:buClrTx/>
            </a:pPr>
            <a:r>
              <a:rPr lang="en-US" sz="2600" dirty="0" smtClean="0">
                <a:latin typeface="Times New Roman" panose="02020603050405020304" pitchFamily="18" charset="0"/>
                <a:cs typeface="Times New Roman" panose="02020603050405020304" pitchFamily="18" charset="0"/>
              </a:rPr>
              <a:t>Cost-effective Mitigation strategies</a:t>
            </a:r>
            <a:br>
              <a:rPr lang="en-US" sz="2600" dirty="0" smtClean="0">
                <a:latin typeface="Times New Roman" panose="02020603050405020304" pitchFamily="18" charset="0"/>
                <a:cs typeface="Times New Roman" panose="02020603050405020304" pitchFamily="18" charset="0"/>
              </a:rPr>
            </a:br>
            <a:endParaRPr lang="en-US" sz="2600" dirty="0" smtClean="0">
              <a:latin typeface="Times New Roman" panose="02020603050405020304" pitchFamily="18" charset="0"/>
              <a:cs typeface="Times New Roman" panose="02020603050405020304" pitchFamily="18" charset="0"/>
            </a:endParaRPr>
          </a:p>
          <a:p>
            <a:pPr>
              <a:lnSpc>
                <a:spcPct val="100000"/>
              </a:lnSpc>
              <a:spcBef>
                <a:spcPts val="0"/>
              </a:spcBef>
              <a:buClrTx/>
            </a:pPr>
            <a:r>
              <a:rPr lang="en-US" sz="2800" dirty="0" smtClean="0">
                <a:latin typeface="Times New Roman" panose="02020603050405020304" pitchFamily="18" charset="0"/>
                <a:cs typeface="Times New Roman" panose="02020603050405020304" pitchFamily="18" charset="0"/>
              </a:rPr>
              <a:t>Properties on which a subsidized flood insurance rate is “grandfathered” should be advertised as entitled to a flood insurance “sale”</a:t>
            </a:r>
          </a:p>
        </p:txBody>
      </p:sp>
      <p:sp>
        <p:nvSpPr>
          <p:cNvPr id="8" name="Rectangle 2"/>
          <p:cNvSpPr txBox="1">
            <a:spLocks noChangeArrowheads="1"/>
          </p:cNvSpPr>
          <p:nvPr/>
        </p:nvSpPr>
        <p:spPr bwMode="black">
          <a:xfrm>
            <a:off x="530942" y="182152"/>
            <a:ext cx="7162800" cy="80091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chemeClr val="accent1"/>
                </a:solidFill>
              </a:rPr>
              <a:t>If We Believe More Coastal Property Should be Insured Against Flooding…</a:t>
            </a:r>
            <a:endParaRPr lang="en-US" sz="3000" b="1" kern="0" dirty="0">
              <a:solidFill>
                <a:schemeClr val="accent1"/>
              </a:solidFill>
              <a:ea typeface="+mj-ea"/>
              <a:cs typeface="+mj-cs"/>
            </a:endParaRPr>
          </a:p>
        </p:txBody>
      </p:sp>
    </p:spTree>
    <p:extLst>
      <p:ext uri="{BB962C8B-B14F-4D97-AF65-F5344CB8AC3E}">
        <p14:creationId xmlns:p14="http://schemas.microsoft.com/office/powerpoint/2010/main" val="3325569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5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
            </a:r>
            <a:r>
              <a:rPr lang="en-US" sz="3600" b="1" i="1">
                <a:solidFill>
                  <a:srgbClr val="225A7A"/>
                </a:solidFill>
              </a:rPr>
              <a:t>attention</a:t>
            </a:r>
            <a:r>
              <a:rPr lang="en-US" sz="3600" b="1" i="1" smtClean="0">
                <a:solidFill>
                  <a:srgbClr val="225A7A"/>
                </a:solidFill>
              </a:rPr>
              <a:t>!</a:t>
            </a:r>
            <a:endParaRPr lang="en-US" sz="3600" b="1" i="1" dirty="0">
              <a:solidFill>
                <a:srgbClr val="FF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a:t>
            </a:fld>
            <a:endParaRPr lang="en-US" sz="900">
              <a:solidFill>
                <a:schemeClr val="bg1"/>
              </a:solidFill>
            </a:endParaRPr>
          </a:p>
        </p:txBody>
      </p:sp>
      <p:sp>
        <p:nvSpPr>
          <p:cNvPr id="1924102" name="Rectangle 6"/>
          <p:cNvSpPr>
            <a:spLocks noChangeArrowheads="1"/>
          </p:cNvSpPr>
          <p:nvPr/>
        </p:nvSpPr>
        <p:spPr bwMode="blackWhite">
          <a:xfrm>
            <a:off x="698089" y="1971674"/>
            <a:ext cx="7659329" cy="296411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Exposure to</a:t>
            </a:r>
            <a:br>
              <a:rPr lang="en-US" sz="4800" b="1" dirty="0" smtClean="0">
                <a:solidFill>
                  <a:srgbClr val="FFFFFF"/>
                </a:solidFill>
              </a:rPr>
            </a:br>
            <a:r>
              <a:rPr lang="en-US" sz="4800" b="1" dirty="0" smtClean="0">
                <a:solidFill>
                  <a:srgbClr val="FFFFFF"/>
                </a:solidFill>
              </a:rPr>
              <a:t>Catastrophic Loss in North Carolina and Neighboring States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a:t>
            </a:fld>
            <a:endParaRPr lang="en-US"/>
          </a:p>
        </p:txBody>
      </p:sp>
    </p:spTree>
    <p:extLst>
      <p:ext uri="{BB962C8B-B14F-4D97-AF65-F5344CB8AC3E}">
        <p14:creationId xmlns:p14="http://schemas.microsoft.com/office/powerpoint/2010/main" val="4659636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a:t>
            </a:fld>
            <a:endParaRPr lang="en-US" smtClean="0"/>
          </a:p>
        </p:txBody>
      </p:sp>
      <p:sp>
        <p:nvSpPr>
          <p:cNvPr id="115718" name="Rectangle 10"/>
          <p:cNvSpPr>
            <a:spLocks noGrp="1" noChangeArrowheads="1"/>
          </p:cNvSpPr>
          <p:nvPr>
            <p:ph type="title"/>
          </p:nvPr>
        </p:nvSpPr>
        <p:spPr/>
        <p:txBody>
          <a:bodyPr/>
          <a:lstStyle/>
          <a:p>
            <a:r>
              <a:rPr lang="en-US" dirty="0" smtClean="0"/>
              <a:t>In 2012, Total Value of Insured Coastal Exposure, NC and Neighboring States</a:t>
            </a:r>
          </a:p>
        </p:txBody>
      </p:sp>
      <p:sp>
        <p:nvSpPr>
          <p:cNvPr id="115719" name="Rectangle 3"/>
          <p:cNvSpPr>
            <a:spLocks noChangeArrowheads="1"/>
          </p:cNvSpPr>
          <p:nvPr/>
        </p:nvSpPr>
        <p:spPr bwMode="black">
          <a:xfrm>
            <a:off x="304800" y="1143000"/>
            <a:ext cx="8534400"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1899565252"/>
              </p:ext>
            </p:extLst>
          </p:nvPr>
        </p:nvGraphicFramePr>
        <p:xfrm>
          <a:off x="0" y="1219200"/>
          <a:ext cx="8447087" cy="4789487"/>
        </p:xfrm>
        <a:graphic>
          <a:graphicData uri="http://schemas.openxmlformats.org/presentationml/2006/ole">
            <mc:AlternateContent xmlns:mc="http://schemas.openxmlformats.org/markup-compatibility/2006">
              <mc:Choice xmlns:v="urn:schemas-microsoft-com:vml" Requires="v">
                <p:oleObj spid="_x0000_s28142697" name="Chart" r:id="rId4" imgW="8534284" imgH="4857827" progId="MSGraph.Chart.8">
                  <p:embed followColorScheme="full"/>
                </p:oleObj>
              </mc:Choice>
              <mc:Fallback>
                <p:oleObj name="Chart" r:id="rId4" imgW="8534284" imgH="4857827" progId="MSGraph.Chart.8">
                  <p:embed followColorScheme="full"/>
                  <p:pic>
                    <p:nvPicPr>
                      <p:cNvPr id="0" name=""/>
                      <p:cNvPicPr>
                        <a:picLocks noChangeAspect="1" noChangeArrowheads="1"/>
                      </p:cNvPicPr>
                      <p:nvPr/>
                    </p:nvPicPr>
                    <p:blipFill>
                      <a:blip r:embed="rId5"/>
                      <a:srcRect/>
                      <a:stretch>
                        <a:fillRect/>
                      </a:stretch>
                    </p:blipFill>
                    <p:spPr bwMode="gray">
                      <a:xfrm>
                        <a:off x="0" y="121920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04800" y="5957180"/>
            <a:ext cx="8534400" cy="52510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b="1" dirty="0">
                <a:solidFill>
                  <a:srgbClr val="FFFFFF"/>
                </a:solidFill>
              </a:rPr>
              <a:t>The </a:t>
            </a:r>
            <a:r>
              <a:rPr lang="en-US" b="1" dirty="0" smtClean="0">
                <a:solidFill>
                  <a:srgbClr val="FFFFFF"/>
                </a:solidFill>
              </a:rPr>
              <a:t>insured </a:t>
            </a:r>
            <a:r>
              <a:rPr lang="en-US" b="1" dirty="0">
                <a:solidFill>
                  <a:srgbClr val="FFFFFF"/>
                </a:solidFill>
              </a:rPr>
              <a:t>v</a:t>
            </a:r>
            <a:r>
              <a:rPr lang="en-US" b="1" dirty="0" smtClean="0">
                <a:solidFill>
                  <a:srgbClr val="FFFFFF"/>
                </a:solidFill>
              </a:rPr>
              <a:t>alue </a:t>
            </a:r>
            <a:r>
              <a:rPr lang="en-US" b="1" dirty="0">
                <a:solidFill>
                  <a:srgbClr val="FFFFFF"/>
                </a:solidFill>
              </a:rPr>
              <a:t>of </a:t>
            </a:r>
            <a:r>
              <a:rPr lang="en-US" b="1" dirty="0" smtClean="0">
                <a:solidFill>
                  <a:srgbClr val="FFFFFF"/>
                </a:solidFill>
              </a:rPr>
              <a:t>all Atlantic and Gulf coastal property</a:t>
            </a:r>
            <a:br>
              <a:rPr lang="en-US" b="1" dirty="0" smtClean="0">
                <a:solidFill>
                  <a:srgbClr val="FFFFFF"/>
                </a:solidFill>
              </a:rPr>
            </a:br>
            <a:r>
              <a:rPr lang="en-US" b="1" dirty="0" smtClean="0">
                <a:solidFill>
                  <a:srgbClr val="FFFFFF"/>
                </a:solidFill>
              </a:rPr>
              <a:t>was estimated at $10.6 trillion in 2012 , up 48% </a:t>
            </a:r>
            <a:r>
              <a:rPr lang="en-US" b="1" dirty="0">
                <a:solidFill>
                  <a:srgbClr val="FFFFFF"/>
                </a:solidFill>
              </a:rPr>
              <a:t>from $7.2 </a:t>
            </a:r>
            <a:r>
              <a:rPr lang="en-US" b="1" dirty="0" smtClean="0">
                <a:solidFill>
                  <a:srgbClr val="FFFFFF"/>
                </a:solidFill>
              </a:rPr>
              <a:t>trillion </a:t>
            </a:r>
            <a:r>
              <a:rPr lang="en-US" b="1" dirty="0">
                <a:solidFill>
                  <a:srgbClr val="FFFFFF"/>
                </a:solidFill>
              </a:rPr>
              <a:t>in </a:t>
            </a:r>
            <a:r>
              <a:rPr lang="en-US" b="1" dirty="0" smtClean="0">
                <a:solidFill>
                  <a:srgbClr val="FFFFFF"/>
                </a:solidFill>
              </a:rPr>
              <a:t>2004.</a:t>
            </a:r>
            <a:endParaRPr lang="en-US" b="1" dirty="0">
              <a:solidFill>
                <a:srgbClr val="FFFFFF"/>
              </a:solidFill>
            </a:endParaRPr>
          </a:p>
        </p:txBody>
      </p:sp>
    </p:spTree>
    <p:extLst>
      <p:ext uri="{BB962C8B-B14F-4D97-AF65-F5344CB8AC3E}">
        <p14:creationId xmlns:p14="http://schemas.microsoft.com/office/powerpoint/2010/main" val="2294430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a:t>
            </a:fld>
            <a:endParaRPr lang="en-US" smtClean="0"/>
          </a:p>
        </p:txBody>
      </p:sp>
      <p:sp>
        <p:nvSpPr>
          <p:cNvPr id="115718" name="Rectangle 10"/>
          <p:cNvSpPr>
            <a:spLocks noGrp="1" noChangeArrowheads="1"/>
          </p:cNvSpPr>
          <p:nvPr>
            <p:ph type="title"/>
          </p:nvPr>
        </p:nvSpPr>
        <p:spPr/>
        <p:txBody>
          <a:bodyPr/>
          <a:lstStyle/>
          <a:p>
            <a:r>
              <a:rPr lang="en-US" dirty="0" smtClean="0"/>
              <a:t>In 2012, Total Value of Insured Atlantic &amp; Gulf Coastal Exposure: $10.6 Trillion</a:t>
            </a:r>
          </a:p>
        </p:txBody>
      </p:sp>
      <p:sp>
        <p:nvSpPr>
          <p:cNvPr id="115719" name="Rectangle 3"/>
          <p:cNvSpPr>
            <a:spLocks noChangeArrowheads="1"/>
          </p:cNvSpPr>
          <p:nvPr/>
        </p:nvSpPr>
        <p:spPr bwMode="black">
          <a:xfrm>
            <a:off x="304800" y="1143000"/>
            <a:ext cx="8534400"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nvPr>
        </p:nvGraphicFramePr>
        <p:xfrm>
          <a:off x="0" y="1219200"/>
          <a:ext cx="8447087" cy="4789487"/>
        </p:xfrm>
        <a:graphic>
          <a:graphicData uri="http://schemas.openxmlformats.org/presentationml/2006/ole">
            <mc:AlternateContent xmlns:mc="http://schemas.openxmlformats.org/markup-compatibility/2006">
              <mc:Choice xmlns:v="urn:schemas-microsoft-com:vml" Requires="v">
                <p:oleObj spid="_x0000_s28163125" name="Chart" r:id="rId4" imgW="8534284" imgH="4857827" progId="MSGraph.Chart.8">
                  <p:embed followColorScheme="full"/>
                </p:oleObj>
              </mc:Choice>
              <mc:Fallback>
                <p:oleObj name="Chart" r:id="rId4" imgW="8534284" imgH="4857827" progId="MSGraph.Chart.8">
                  <p:embed followColorScheme="full"/>
                  <p:pic>
                    <p:nvPicPr>
                      <p:cNvPr id="0" name=""/>
                      <p:cNvPicPr>
                        <a:picLocks noChangeAspect="1" noChangeArrowheads="1"/>
                      </p:cNvPicPr>
                      <p:nvPr/>
                    </p:nvPicPr>
                    <p:blipFill>
                      <a:blip r:embed="rId5"/>
                      <a:srcRect/>
                      <a:stretch>
                        <a:fillRect/>
                      </a:stretch>
                    </p:blipFill>
                    <p:spPr bwMode="gray">
                      <a:xfrm>
                        <a:off x="0" y="121920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04800" y="5957180"/>
            <a:ext cx="8534400" cy="52510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b="1" dirty="0">
                <a:solidFill>
                  <a:srgbClr val="FFFFFF"/>
                </a:solidFill>
              </a:rPr>
              <a:t>The </a:t>
            </a:r>
            <a:r>
              <a:rPr lang="en-US" b="1" dirty="0" smtClean="0">
                <a:solidFill>
                  <a:srgbClr val="FFFFFF"/>
                </a:solidFill>
              </a:rPr>
              <a:t>insured </a:t>
            </a:r>
            <a:r>
              <a:rPr lang="en-US" b="1" dirty="0">
                <a:solidFill>
                  <a:srgbClr val="FFFFFF"/>
                </a:solidFill>
              </a:rPr>
              <a:t>v</a:t>
            </a:r>
            <a:r>
              <a:rPr lang="en-US" b="1" dirty="0" smtClean="0">
                <a:solidFill>
                  <a:srgbClr val="FFFFFF"/>
                </a:solidFill>
              </a:rPr>
              <a:t>alue </a:t>
            </a:r>
            <a:r>
              <a:rPr lang="en-US" b="1" dirty="0">
                <a:solidFill>
                  <a:srgbClr val="FFFFFF"/>
                </a:solidFill>
              </a:rPr>
              <a:t>of </a:t>
            </a:r>
            <a:r>
              <a:rPr lang="en-US" b="1" dirty="0" smtClean="0">
                <a:solidFill>
                  <a:srgbClr val="FFFFFF"/>
                </a:solidFill>
              </a:rPr>
              <a:t>all coastal property </a:t>
            </a:r>
            <a:r>
              <a:rPr lang="en-US" b="1" dirty="0">
                <a:solidFill>
                  <a:srgbClr val="FFFFFF"/>
                </a:solidFill>
              </a:rPr>
              <a:t>w</a:t>
            </a:r>
            <a:r>
              <a:rPr lang="en-US" b="1" dirty="0" smtClean="0">
                <a:solidFill>
                  <a:srgbClr val="FFFFFF"/>
                </a:solidFill>
              </a:rPr>
              <a:t>as estimated at $10.6 trillion</a:t>
            </a:r>
            <a:br>
              <a:rPr lang="en-US" b="1" dirty="0" smtClean="0">
                <a:solidFill>
                  <a:srgbClr val="FFFFFF"/>
                </a:solidFill>
              </a:rPr>
            </a:br>
            <a:r>
              <a:rPr lang="en-US" b="1" dirty="0" smtClean="0">
                <a:solidFill>
                  <a:srgbClr val="FFFFFF"/>
                </a:solidFill>
              </a:rPr>
              <a:t>in 2012 , up 48% </a:t>
            </a:r>
            <a:r>
              <a:rPr lang="en-US" b="1" dirty="0">
                <a:solidFill>
                  <a:srgbClr val="FFFFFF"/>
                </a:solidFill>
              </a:rPr>
              <a:t>from $7.2 </a:t>
            </a:r>
            <a:r>
              <a:rPr lang="en-US" b="1" dirty="0" smtClean="0">
                <a:solidFill>
                  <a:srgbClr val="FFFFFF"/>
                </a:solidFill>
              </a:rPr>
              <a:t>trillion </a:t>
            </a:r>
            <a:r>
              <a:rPr lang="en-US" b="1" dirty="0">
                <a:solidFill>
                  <a:srgbClr val="FFFFFF"/>
                </a:solidFill>
              </a:rPr>
              <a:t>in </a:t>
            </a:r>
            <a:r>
              <a:rPr lang="en-US" b="1" dirty="0" smtClean="0">
                <a:solidFill>
                  <a:srgbClr val="FFFFFF"/>
                </a:solidFill>
              </a:rPr>
              <a:t>2004.</a:t>
            </a:r>
            <a:endParaRPr lang="en-US" b="1" dirty="0">
              <a:solidFill>
                <a:srgbClr val="FFFFFF"/>
              </a:solidFill>
            </a:endParaRPr>
          </a:p>
        </p:txBody>
      </p:sp>
      <p:sp>
        <p:nvSpPr>
          <p:cNvPr id="12" name="AutoShape 6"/>
          <p:cNvSpPr>
            <a:spLocks noChangeArrowheads="1"/>
          </p:cNvSpPr>
          <p:nvPr/>
        </p:nvSpPr>
        <p:spPr bwMode="blackWhite">
          <a:xfrm>
            <a:off x="5504507" y="3704377"/>
            <a:ext cx="2808348" cy="1456098"/>
          </a:xfrm>
          <a:prstGeom prst="wedgeRectCallout">
            <a:avLst>
              <a:gd name="adj1" fmla="val -98449"/>
              <a:gd name="adj2" fmla="val -115503"/>
            </a:avLst>
          </a:prstGeom>
          <a:solidFill>
            <a:schemeClr val="accent1"/>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Unlike Florida, the insured coastal exposure in northeast </a:t>
            </a:r>
            <a:r>
              <a:rPr lang="en-US" b="1" dirty="0">
                <a:solidFill>
                  <a:schemeClr val="bg1"/>
                </a:solidFill>
              </a:rPr>
              <a:t>states </a:t>
            </a:r>
            <a:r>
              <a:rPr lang="en-US" b="1" dirty="0" smtClean="0">
                <a:solidFill>
                  <a:schemeClr val="bg1"/>
                </a:solidFill>
              </a:rPr>
              <a:t>is concentrated in a very small area</a:t>
            </a:r>
            <a:endParaRPr lang="en-US" b="1" dirty="0">
              <a:solidFill>
                <a:schemeClr val="bg1"/>
              </a:solidFill>
            </a:endParaRPr>
          </a:p>
        </p:txBody>
      </p:sp>
      <p:sp>
        <p:nvSpPr>
          <p:cNvPr id="11" name="Text Box 5"/>
          <p:cNvSpPr txBox="1">
            <a:spLocks noChangeArrowheads="1"/>
          </p:cNvSpPr>
          <p:nvPr/>
        </p:nvSpPr>
        <p:spPr bwMode="blackWhite">
          <a:xfrm>
            <a:off x="5054230" y="2037028"/>
            <a:ext cx="3564047" cy="68806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b="1" dirty="0" smtClean="0">
                <a:solidFill>
                  <a:srgbClr val="FFFFFF"/>
                </a:solidFill>
              </a:rPr>
              <a:t>In terms of exposed value, over half is in Florida + New York.</a:t>
            </a:r>
            <a:endParaRPr lang="en-US" b="1" dirty="0">
              <a:solidFill>
                <a:srgbClr val="FFFFFF"/>
              </a:solidFill>
            </a:endParaRPr>
          </a:p>
        </p:txBody>
      </p:sp>
    </p:spTree>
    <p:extLst>
      <p:ext uri="{BB962C8B-B14F-4D97-AF65-F5344CB8AC3E}">
        <p14:creationId xmlns:p14="http://schemas.microsoft.com/office/powerpoint/2010/main" val="34921935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1"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2400"/>
                            </p:stCondLst>
                            <p:childTnLst>
                              <p:par>
                                <p:cTn id="14" presetID="23" presetClass="entr" presetSubtype="16"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2"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201932</TotalTime>
  <Words>4622</Words>
  <Application>Microsoft Office PowerPoint</Application>
  <PresentationFormat>On-screen Show (4:3)</PresentationFormat>
  <Paragraphs>600</Paragraphs>
  <Slides>69</Slides>
  <Notes>62</Notes>
  <HiddenSlides>16</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Arial Unicode MS</vt:lpstr>
      <vt:lpstr>Arial</vt:lpstr>
      <vt:lpstr>Arial </vt:lpstr>
      <vt:lpstr>Calibri</vt:lpstr>
      <vt:lpstr>Symbol</vt:lpstr>
      <vt:lpstr>Times New Roman</vt:lpstr>
      <vt:lpstr>Verdana</vt:lpstr>
      <vt:lpstr>Wingdings</vt:lpstr>
      <vt:lpstr>Default Design</vt:lpstr>
      <vt:lpstr>Chart</vt:lpstr>
      <vt:lpstr>Economic Perspectives on Coastal Property Insurance: Focus on North Carolina</vt:lpstr>
      <vt:lpstr>PowerPoint Presentation</vt:lpstr>
      <vt:lpstr>Coastal Counties in North Carolina</vt:lpstr>
      <vt:lpstr>In 1954 Hurricane Hazel Struck the Carolinas With Destructive Force</vt:lpstr>
      <vt:lpstr>Hazel’s Highest Winds Struck the Lower Half of the NC Coast</vt:lpstr>
      <vt:lpstr>Hazel’s Damage Was Severe Along the NC Shore </vt:lpstr>
      <vt:lpstr>PowerPoint Presentation</vt:lpstr>
      <vt:lpstr>In 2012, Total Value of Insured Coastal Exposure, NC and Neighboring States</vt:lpstr>
      <vt:lpstr>In 2012, Total Value of Insured Atlantic &amp; Gulf Coastal Exposure: $10.6 Trillion</vt:lpstr>
      <vt:lpstr>Total Potential Home Value Exposure to Storm Surge Risk in 2014*</vt:lpstr>
      <vt:lpstr>Total Potential Home Value Exposure to Storm Surge Risk in 2014*</vt:lpstr>
      <vt:lpstr>Total Potential Home Value Exposure to Storm Surge Risk in 2014*</vt:lpstr>
      <vt:lpstr>P/C Industry Homeowners Claim Frequency, US, 1997-2013</vt:lpstr>
      <vt:lpstr>P/C Industry Homeowners Claim Frequency, North Carolina, 1997-2013</vt:lpstr>
      <vt:lpstr>P/C Industry Homeowners Average Claim Severity, Inflation-adjusted, 2006-2013</vt:lpstr>
      <vt:lpstr>P/C Industry HO Average Claim Severity, Inflation-adjusted, North Carolina, 1997-2013</vt:lpstr>
      <vt:lpstr>Pct. Change in Population, Forecast for 2010-2020, for Coastal Shoreline/Watershed Counties, by State</vt:lpstr>
      <vt:lpstr>Pct. Change in Population, Forecast for 2010-2020, for Coastal Shoreline Counties, by State</vt:lpstr>
      <vt:lpstr>Pct. Change in Population, Forecast for 2010-2020, for Coastal Watershed Counties, by State</vt:lpstr>
      <vt:lpstr>Post-Katrina U.S. Insured Catastrophe Losses</vt:lpstr>
      <vt:lpstr>U.S. Insured Catastrophe Losses</vt:lpstr>
      <vt:lpstr>10 Costliest Coastal Storms in U.S. History (Adjusted for Development into 2012)</vt:lpstr>
      <vt:lpstr>PowerPoint Presentation</vt:lpstr>
      <vt:lpstr>Even Frequent &amp; Severe Floods Didn’t Change Flood Insurance Ownership Much</vt:lpstr>
      <vt:lpstr>Residential NFIP Flood Take-Up Rates in NJ (2010) &amp; Sandy Storm Surge</vt:lpstr>
      <vt:lpstr>Residential NFIP Flood Take-Up Rates in NY, CT (2010) &amp; Sandy Storm Surge</vt:lpstr>
      <vt:lpstr>Share of Flood Damaged Structures with Flood Insurance: Long Island</vt:lpstr>
      <vt:lpstr>PowerPoint Presentation</vt:lpstr>
      <vt:lpstr>PowerPoint Presentation</vt:lpstr>
      <vt:lpstr>Inconsistent Financial Behavior</vt:lpstr>
      <vt:lpstr>PowerPoint Presentation</vt:lpstr>
      <vt:lpstr>PowerPoint Presentation</vt:lpstr>
      <vt:lpstr>PowerPoint Presentation</vt:lpstr>
      <vt:lpstr>PowerPoint Presentation</vt:lpstr>
      <vt:lpstr>PowerPoint Presentation</vt:lpstr>
      <vt:lpstr>1 in 4 with Homeowners Insurance Think That it covers Flood Claims</vt:lpstr>
      <vt:lpstr>Flood Insurance: It’s Not “Fair” for Premiums to Reflect Expected Claims</vt:lpstr>
      <vt:lpstr>I.I.I. Poll: Disaster Preparedness</vt:lpstr>
      <vt:lpstr>Why Buy Flood Insurance?</vt:lpstr>
      <vt:lpstr>I.I.I. Poll: Should Flood Insurance Premiums Reflect Flood Risk?</vt:lpstr>
      <vt:lpstr>I.I.I. Poll: Should Flood Insurance Premiums Reflect Flood Risk?</vt:lpstr>
      <vt:lpstr>PowerPoint Presentation</vt:lpstr>
      <vt:lpstr>I.I.I. Poll: Should the Subsidies Be Restored?</vt:lpstr>
      <vt:lpstr>Claims Management</vt:lpstr>
      <vt:lpstr>Number of NFIP Claims Paid, Yearly, 2005-2013*</vt:lpstr>
      <vt:lpstr>U.S. Employment in Independent (Non-carrier) Claims Adjusting, 1990–2015*</vt:lpstr>
      <vt:lpstr>Number of NFIP Claims Paid, 2013-14,*  NC and Neighboring States</vt:lpstr>
      <vt:lpstr>Number of NFIP Claims Paid, 2013-14,*  Coastal New England and Mid-Atlantic States</vt:lpstr>
      <vt:lpstr>PowerPoint Presentation</vt:lpstr>
      <vt:lpstr>NFIP Premiums and Claims Payments</vt:lpstr>
      <vt:lpstr>NFIP’s Cumulative Debt to the U.S. Treasury, 1994-2011</vt:lpstr>
      <vt:lpstr>PowerPoint Presentation</vt:lpstr>
      <vt:lpstr>PowerPoint Presentation</vt:lpstr>
      <vt:lpstr>PowerPoint Presentation</vt:lpstr>
      <vt:lpstr>Biggert-Waters: Main Provisions</vt:lpstr>
      <vt:lpstr>PowerPoint Presentation</vt:lpstr>
      <vt:lpstr>PowerPoint Presentation</vt:lpstr>
      <vt:lpstr>PowerPoint Presentation</vt:lpstr>
      <vt:lpstr>PowerPoint Presentation</vt:lpstr>
      <vt:lpstr>Private Insurance Capacity Against Property Claims </vt:lpstr>
      <vt:lpstr>Return on Net Worth, Property Insurance, North Carolina, 2004-2013</vt:lpstr>
      <vt:lpstr>Return on Net Worth, Property Insurance, North Carolina, 2004-2013</vt:lpstr>
      <vt:lpstr>Policyholder Surplus,  2006:Q4–2014:Q3</vt:lpstr>
      <vt:lpstr>Premium-to-Surplus Ratio: 1985–2014*</vt:lpstr>
      <vt:lpstr>Global Reinsurance Capital (Traditional    and Alternative), 2006 - 2014</vt:lpstr>
      <vt:lpstr>Growth of Alternative Capital Structures, 2002 - 2014</vt:lpstr>
      <vt:lpstr>Final Thoughts</vt:lpstr>
      <vt:lpstr>PowerPoint Presentation</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4185</cp:revision>
  <cp:lastPrinted>2015-04-10T12:30:01Z</cp:lastPrinted>
  <dcterms:modified xsi:type="dcterms:W3CDTF">2015-04-15T15:47:32Z</dcterms:modified>
</cp:coreProperties>
</file>