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4.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5.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tags/tag6.xml" ContentType="application/vnd.openxmlformats-officedocument.presentationml.tags+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drawings/drawing3.xml" ContentType="application/vnd.openxmlformats-officedocument.drawingml.chartshapes+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charts/chart8.xml" ContentType="application/vnd.openxmlformats-officedocument.drawingml.chart+xml"/>
  <Override PartName="/ppt/tags/tag7.xml" ContentType="application/vnd.openxmlformats-officedocument.presentationml.tags+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charts/chart9.xml" ContentType="application/vnd.openxmlformats-officedocument.drawingml.chart+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2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30.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31.xml" ContentType="application/vnd.openxmlformats-officedocument.presentationml.notesSlide+xml"/>
  <Override PartName="/ppt/tags/tag18.xml" ContentType="application/vnd.openxmlformats-officedocument.presentationml.tags+xml"/>
  <Override PartName="/ppt/notesSlides/notesSlide132.xml" ContentType="application/vnd.openxmlformats-officedocument.presentationml.notesSlide+xml"/>
  <Override PartName="/ppt/tags/tag19.xml" ContentType="application/vnd.openxmlformats-officedocument.presentationml.tags+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3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38.xml" ContentType="application/vnd.openxmlformats-officedocument.presentationml.notesSlide+xml"/>
  <Override PartName="/ppt/tags/tag27.xml" ContentType="application/vnd.openxmlformats-officedocument.presentationml.tags+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tags/tag28.xml" ContentType="application/vnd.openxmlformats-officedocument.presentationml.tags+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charts/chart10.xml" ContentType="application/vnd.openxmlformats-officedocument.drawingml.chart+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15"/>
  </p:notesMasterIdLst>
  <p:handoutMasterIdLst>
    <p:handoutMasterId r:id="rId216"/>
  </p:handoutMasterIdLst>
  <p:sldIdLst>
    <p:sldId id="4301" r:id="rId2"/>
    <p:sldId id="4081" r:id="rId3"/>
    <p:sldId id="4082" r:id="rId4"/>
    <p:sldId id="4083" r:id="rId5"/>
    <p:sldId id="4084" r:id="rId6"/>
    <p:sldId id="4085" r:id="rId7"/>
    <p:sldId id="4086" r:id="rId8"/>
    <p:sldId id="4123" r:id="rId9"/>
    <p:sldId id="4124" r:id="rId10"/>
    <p:sldId id="4351" r:id="rId11"/>
    <p:sldId id="4352" r:id="rId12"/>
    <p:sldId id="4353" r:id="rId13"/>
    <p:sldId id="4354" r:id="rId14"/>
    <p:sldId id="4355" r:id="rId15"/>
    <p:sldId id="4356" r:id="rId16"/>
    <p:sldId id="4357" r:id="rId17"/>
    <p:sldId id="4358" r:id="rId18"/>
    <p:sldId id="4359" r:id="rId19"/>
    <p:sldId id="4360" r:id="rId20"/>
    <p:sldId id="4361" r:id="rId21"/>
    <p:sldId id="4362" r:id="rId22"/>
    <p:sldId id="4363" r:id="rId23"/>
    <p:sldId id="4364" r:id="rId24"/>
    <p:sldId id="4258" r:id="rId25"/>
    <p:sldId id="4294" r:id="rId26"/>
    <p:sldId id="4259" r:id="rId27"/>
    <p:sldId id="4260" r:id="rId28"/>
    <p:sldId id="4267" r:id="rId29"/>
    <p:sldId id="4268" r:id="rId30"/>
    <p:sldId id="4269" r:id="rId31"/>
    <p:sldId id="4270" r:id="rId32"/>
    <p:sldId id="4298" r:id="rId33"/>
    <p:sldId id="4299" r:id="rId34"/>
    <p:sldId id="4367" r:id="rId35"/>
    <p:sldId id="4250" r:id="rId36"/>
    <p:sldId id="4251" r:id="rId37"/>
    <p:sldId id="4295" r:id="rId38"/>
    <p:sldId id="4284" r:id="rId39"/>
    <p:sldId id="4297" r:id="rId40"/>
    <p:sldId id="4285" r:id="rId41"/>
    <p:sldId id="4286" r:id="rId42"/>
    <p:sldId id="4287" r:id="rId43"/>
    <p:sldId id="4271" r:id="rId44"/>
    <p:sldId id="4288" r:id="rId45"/>
    <p:sldId id="4290" r:id="rId46"/>
    <p:sldId id="4291" r:id="rId47"/>
    <p:sldId id="4289" r:id="rId48"/>
    <p:sldId id="4292" r:id="rId49"/>
    <p:sldId id="4293" r:id="rId50"/>
    <p:sldId id="4384" r:id="rId51"/>
    <p:sldId id="4385" r:id="rId52"/>
    <p:sldId id="4386" r:id="rId53"/>
    <p:sldId id="4387" r:id="rId54"/>
    <p:sldId id="4388" r:id="rId55"/>
    <p:sldId id="4389" r:id="rId56"/>
    <p:sldId id="3433" r:id="rId57"/>
    <p:sldId id="4096" r:id="rId58"/>
    <p:sldId id="4097" r:id="rId59"/>
    <p:sldId id="4093" r:id="rId60"/>
    <p:sldId id="4094" r:id="rId61"/>
    <p:sldId id="4095" r:id="rId62"/>
    <p:sldId id="4365" r:id="rId63"/>
    <p:sldId id="4366" r:id="rId64"/>
    <p:sldId id="4101" r:id="rId65"/>
    <p:sldId id="4098" r:id="rId66"/>
    <p:sldId id="4099" r:id="rId67"/>
    <p:sldId id="4043" r:id="rId68"/>
    <p:sldId id="4100" r:id="rId69"/>
    <p:sldId id="3203" r:id="rId70"/>
    <p:sldId id="4104" r:id="rId71"/>
    <p:sldId id="4125" r:id="rId72"/>
    <p:sldId id="4126" r:id="rId73"/>
    <p:sldId id="4194" r:id="rId74"/>
    <p:sldId id="4195" r:id="rId75"/>
    <p:sldId id="4326" r:id="rId76"/>
    <p:sldId id="4203" r:id="rId77"/>
    <p:sldId id="4204" r:id="rId78"/>
    <p:sldId id="3941" r:id="rId79"/>
    <p:sldId id="4302" r:id="rId80"/>
    <p:sldId id="4106" r:id="rId81"/>
    <p:sldId id="4107" r:id="rId82"/>
    <p:sldId id="4108" r:id="rId83"/>
    <p:sldId id="4109" r:id="rId84"/>
    <p:sldId id="4110" r:id="rId85"/>
    <p:sldId id="4111" r:id="rId86"/>
    <p:sldId id="4112" r:id="rId87"/>
    <p:sldId id="4113" r:id="rId88"/>
    <p:sldId id="4127" r:id="rId89"/>
    <p:sldId id="4116" r:id="rId90"/>
    <p:sldId id="4117" r:id="rId91"/>
    <p:sldId id="4120" r:id="rId92"/>
    <p:sldId id="4115" r:id="rId93"/>
    <p:sldId id="4121" r:id="rId94"/>
    <p:sldId id="4122" r:id="rId95"/>
    <p:sldId id="3944" r:id="rId96"/>
    <p:sldId id="3945" r:id="rId97"/>
    <p:sldId id="4136" r:id="rId98"/>
    <p:sldId id="4137" r:id="rId99"/>
    <p:sldId id="4139" r:id="rId100"/>
    <p:sldId id="4140" r:id="rId101"/>
    <p:sldId id="4141" r:id="rId102"/>
    <p:sldId id="4142" r:id="rId103"/>
    <p:sldId id="4143" r:id="rId104"/>
    <p:sldId id="4144" r:id="rId105"/>
    <p:sldId id="4145" r:id="rId106"/>
    <p:sldId id="4146" r:id="rId107"/>
    <p:sldId id="4196" r:id="rId108"/>
    <p:sldId id="4200" r:id="rId109"/>
    <p:sldId id="4198" r:id="rId110"/>
    <p:sldId id="4197" r:id="rId111"/>
    <p:sldId id="4199" r:id="rId112"/>
    <p:sldId id="4201" r:id="rId113"/>
    <p:sldId id="4202" r:id="rId114"/>
    <p:sldId id="2680" r:id="rId115"/>
    <p:sldId id="4128" r:id="rId116"/>
    <p:sldId id="4129" r:id="rId117"/>
    <p:sldId id="4349" r:id="rId118"/>
    <p:sldId id="4350" r:id="rId119"/>
    <p:sldId id="4132" r:id="rId120"/>
    <p:sldId id="4133" r:id="rId121"/>
    <p:sldId id="4134" r:id="rId122"/>
    <p:sldId id="4135" r:id="rId123"/>
    <p:sldId id="3955" r:id="rId124"/>
    <p:sldId id="4332" r:id="rId125"/>
    <p:sldId id="4148" r:id="rId126"/>
    <p:sldId id="4149" r:id="rId127"/>
    <p:sldId id="4252" r:id="rId128"/>
    <p:sldId id="4253" r:id="rId129"/>
    <p:sldId id="4337" r:id="rId130"/>
    <p:sldId id="4338" r:id="rId131"/>
    <p:sldId id="4339" r:id="rId132"/>
    <p:sldId id="4340" r:id="rId133"/>
    <p:sldId id="4346" r:id="rId134"/>
    <p:sldId id="4347" r:id="rId135"/>
    <p:sldId id="4348" r:id="rId136"/>
    <p:sldId id="4341" r:id="rId137"/>
    <p:sldId id="4342" r:id="rId138"/>
    <p:sldId id="4343" r:id="rId139"/>
    <p:sldId id="4344" r:id="rId140"/>
    <p:sldId id="4345" r:id="rId141"/>
    <p:sldId id="3096" r:id="rId142"/>
    <p:sldId id="4175" r:id="rId143"/>
    <p:sldId id="4033" r:id="rId144"/>
    <p:sldId id="4034" r:id="rId145"/>
    <p:sldId id="4009" r:id="rId146"/>
    <p:sldId id="4007" r:id="rId147"/>
    <p:sldId id="4390" r:id="rId148"/>
    <p:sldId id="4391" r:id="rId149"/>
    <p:sldId id="4174" r:id="rId150"/>
    <p:sldId id="4210" r:id="rId151"/>
    <p:sldId id="3700" r:id="rId152"/>
    <p:sldId id="3713" r:id="rId153"/>
    <p:sldId id="4176" r:id="rId154"/>
    <p:sldId id="4177" r:id="rId155"/>
    <p:sldId id="4178" r:id="rId156"/>
    <p:sldId id="4179" r:id="rId157"/>
    <p:sldId id="3698" r:id="rId158"/>
    <p:sldId id="3699" r:id="rId159"/>
    <p:sldId id="4276" r:id="rId160"/>
    <p:sldId id="4035" r:id="rId161"/>
    <p:sldId id="4048" r:id="rId162"/>
    <p:sldId id="3494" r:id="rId163"/>
    <p:sldId id="4049" r:id="rId164"/>
    <p:sldId id="3689" r:id="rId165"/>
    <p:sldId id="3716" r:id="rId166"/>
    <p:sldId id="3717" r:id="rId167"/>
    <p:sldId id="4036" r:id="rId168"/>
    <p:sldId id="3702" r:id="rId169"/>
    <p:sldId id="4182" r:id="rId170"/>
    <p:sldId id="4183" r:id="rId171"/>
    <p:sldId id="4184" r:id="rId172"/>
    <p:sldId id="4368" r:id="rId173"/>
    <p:sldId id="4369" r:id="rId174"/>
    <p:sldId id="4370" r:id="rId175"/>
    <p:sldId id="4371" r:id="rId176"/>
    <p:sldId id="4372" r:id="rId177"/>
    <p:sldId id="4373" r:id="rId178"/>
    <p:sldId id="4375" r:id="rId179"/>
    <p:sldId id="4377" r:id="rId180"/>
    <p:sldId id="4374" r:id="rId181"/>
    <p:sldId id="4376" r:id="rId182"/>
    <p:sldId id="4379" r:id="rId183"/>
    <p:sldId id="4378" r:id="rId184"/>
    <p:sldId id="4185" r:id="rId185"/>
    <p:sldId id="4186" r:id="rId186"/>
    <p:sldId id="4187" r:id="rId187"/>
    <p:sldId id="4188" r:id="rId188"/>
    <p:sldId id="4380" r:id="rId189"/>
    <p:sldId id="4190" r:id="rId190"/>
    <p:sldId id="4189" r:id="rId191"/>
    <p:sldId id="4191" r:id="rId192"/>
    <p:sldId id="4277" r:id="rId193"/>
    <p:sldId id="4278" r:id="rId194"/>
    <p:sldId id="4279" r:id="rId195"/>
    <p:sldId id="4280" r:id="rId196"/>
    <p:sldId id="4281" r:id="rId197"/>
    <p:sldId id="4282" r:id="rId198"/>
    <p:sldId id="4283" r:id="rId199"/>
    <p:sldId id="4238" r:id="rId200"/>
    <p:sldId id="4239" r:id="rId201"/>
    <p:sldId id="4240" r:id="rId202"/>
    <p:sldId id="4300" r:id="rId203"/>
    <p:sldId id="4243" r:id="rId204"/>
    <p:sldId id="4244" r:id="rId205"/>
    <p:sldId id="4245" r:id="rId206"/>
    <p:sldId id="4246" r:id="rId207"/>
    <p:sldId id="1445" r:id="rId208"/>
    <p:sldId id="1450" r:id="rId209"/>
    <p:sldId id="2652" r:id="rId210"/>
    <p:sldId id="2655" r:id="rId211"/>
    <p:sldId id="3228" r:id="rId212"/>
    <p:sldId id="3757" r:id="rId213"/>
    <p:sldId id="1136" r:id="rId21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7A"/>
    <a:srgbClr val="2B7299"/>
    <a:srgbClr val="3691C4"/>
    <a:srgbClr val="3333CC"/>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5" d="100"/>
          <a:sy n="105" d="100"/>
        </p:scale>
        <p:origin x="966"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handoutMaster" Target="handoutMasters/handout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presProps" Target="pres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viewProps" Target="view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theme" Target="theme/theme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notesMaster" Target="notesMasters/notes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7.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0.17152507566576922"/>
          <c:w val="0.92807424593967514"/>
          <c:h val="0.67215416116958082"/>
        </c:manualLayout>
      </c:layout>
      <c:barChart>
        <c:barDir val="col"/>
        <c:grouping val="clustered"/>
        <c:varyColors val="0"/>
        <c:ser>
          <c:idx val="0"/>
          <c:order val="0"/>
          <c:tx>
            <c:strRef>
              <c:f>Sheet1!$A$2</c:f>
              <c:strCache>
                <c:ptCount val="1"/>
                <c:pt idx="0">
                  <c:v>Global Re Capital (Traditional &amp; Alternative)</c:v>
                </c:pt>
              </c:strCache>
            </c:strRef>
          </c:tx>
          <c:spPr>
            <a:solidFill>
              <a:schemeClr val="accent1"/>
            </a:solidFill>
            <a:ln w="25336">
              <a:noFill/>
            </a:ln>
          </c:spPr>
          <c:invertIfNegative val="0"/>
          <c:dLbls>
            <c:dLbl>
              <c:idx val="0"/>
              <c:numFmt formatCode="General" sourceLinked="0"/>
              <c:spPr>
                <a:noFill/>
                <a:ln w="25336">
                  <a:noFill/>
                </a:ln>
              </c:spPr>
              <c:txPr>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1"/>
              <c:numFmt formatCode="General" sourceLinked="0"/>
              <c:spPr>
                <a:noFill/>
                <a:ln w="25336">
                  <a:noFill/>
                </a:ln>
              </c:spPr>
              <c:txPr>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2"/>
              <c:numFmt formatCode="General" sourceLinked="0"/>
              <c:spPr>
                <a:noFill/>
                <a:ln w="25336">
                  <a:noFill/>
                </a:ln>
              </c:spPr>
              <c:txPr>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3"/>
              <c:numFmt formatCode="General" sourceLinked="0"/>
              <c:spPr>
                <a:noFill/>
                <a:ln w="25336">
                  <a:noFill/>
                </a:ln>
              </c:spPr>
              <c:txPr>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4"/>
              <c:numFmt formatCode="General" sourceLinked="0"/>
              <c:spPr>
                <a:noFill/>
                <a:ln w="25336">
                  <a:noFill/>
                </a:ln>
              </c:spPr>
              <c:txPr>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5"/>
              <c:numFmt formatCode="General" sourceLinked="0"/>
              <c:spPr>
                <a:noFill/>
                <a:ln w="25336">
                  <a:noFill/>
                </a:ln>
              </c:spPr>
              <c:txPr>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numFmt formatCode="General" sourceLinked="0"/>
            <c:spPr>
              <a:noFill/>
              <a:ln w="25336">
                <a:noFill/>
              </a:ln>
            </c:spPr>
            <c:txPr>
              <a:bodyPr wrap="square" lIns="38100" tIns="19050" rIns="38100" bIns="19050" anchor="ctr">
                <a:spAutoFit/>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Sheet1!$B$1:$H$1</c:f>
              <c:numCache>
                <c:formatCode>General</c:formatCode>
                <c:ptCount val="7"/>
                <c:pt idx="0">
                  <c:v>2007</c:v>
                </c:pt>
                <c:pt idx="1">
                  <c:v>2008</c:v>
                </c:pt>
                <c:pt idx="2">
                  <c:v>2009</c:v>
                </c:pt>
                <c:pt idx="3">
                  <c:v>2010</c:v>
                </c:pt>
                <c:pt idx="4">
                  <c:v>2011</c:v>
                </c:pt>
                <c:pt idx="5">
                  <c:v>2012</c:v>
                </c:pt>
                <c:pt idx="6">
                  <c:v>2013</c:v>
                </c:pt>
              </c:numCache>
            </c:numRef>
          </c:cat>
          <c:val>
            <c:numRef>
              <c:f>Sheet1!$B$2:$H$2</c:f>
              <c:numCache>
                <c:formatCode>_(* #,##0_);_(* \(#,##0\);_(* "-"??_);_(@_)</c:formatCode>
                <c:ptCount val="7"/>
                <c:pt idx="0">
                  <c:v>410</c:v>
                </c:pt>
                <c:pt idx="1">
                  <c:v>340</c:v>
                </c:pt>
                <c:pt idx="2">
                  <c:v>400</c:v>
                </c:pt>
                <c:pt idx="3">
                  <c:v>470</c:v>
                </c:pt>
                <c:pt idx="4">
                  <c:v>455</c:v>
                </c:pt>
                <c:pt idx="5">
                  <c:v>505</c:v>
                </c:pt>
                <c:pt idx="6">
                  <c:v>540</c:v>
                </c:pt>
              </c:numCache>
            </c:numRef>
          </c:val>
        </c:ser>
        <c:ser>
          <c:idx val="1"/>
          <c:order val="1"/>
          <c:tx>
            <c:strRef>
              <c:f>Sheet1!$A$3</c:f>
              <c:strCache>
                <c:ptCount val="1"/>
                <c:pt idx="0">
                  <c:v>Alternative Capital Only</c:v>
                </c:pt>
              </c:strCache>
            </c:strRef>
          </c:tx>
          <c:invertIfNegative val="0"/>
          <c:dLbls>
            <c:spPr>
              <a:noFill/>
              <a:ln>
                <a:noFill/>
              </a:ln>
              <a:effectLst/>
            </c:spPr>
            <c:txPr>
              <a:bodyPr wrap="square" lIns="38100" tIns="19050" rIns="38100" bIns="19050" anchor="ctr">
                <a:spAutoFit/>
              </a:bodyPr>
              <a:lstStyle/>
              <a:p>
                <a:pPr>
                  <a:defRPr sz="1596" b="1" i="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Sheet1!$B$1:$H$1</c:f>
              <c:numCache>
                <c:formatCode>General</c:formatCode>
                <c:ptCount val="7"/>
                <c:pt idx="0">
                  <c:v>2007</c:v>
                </c:pt>
                <c:pt idx="1">
                  <c:v>2008</c:v>
                </c:pt>
                <c:pt idx="2">
                  <c:v>2009</c:v>
                </c:pt>
                <c:pt idx="3">
                  <c:v>2010</c:v>
                </c:pt>
                <c:pt idx="4">
                  <c:v>2011</c:v>
                </c:pt>
                <c:pt idx="5">
                  <c:v>2012</c:v>
                </c:pt>
                <c:pt idx="6">
                  <c:v>2013</c:v>
                </c:pt>
              </c:numCache>
            </c:numRef>
          </c:cat>
          <c:val>
            <c:numRef>
              <c:f>Sheet1!$B$3:$H$3</c:f>
              <c:numCache>
                <c:formatCode>_(* #,##0_);_(* \(#,##0\);_(* "-"??_);_(@_)</c:formatCode>
                <c:ptCount val="7"/>
                <c:pt idx="0">
                  <c:v>22</c:v>
                </c:pt>
                <c:pt idx="1">
                  <c:v>19</c:v>
                </c:pt>
                <c:pt idx="2">
                  <c:v>22</c:v>
                </c:pt>
                <c:pt idx="3">
                  <c:v>24</c:v>
                </c:pt>
                <c:pt idx="4">
                  <c:v>28</c:v>
                </c:pt>
                <c:pt idx="5">
                  <c:v>39</c:v>
                </c:pt>
                <c:pt idx="6">
                  <c:v>50</c:v>
                </c:pt>
              </c:numCache>
            </c:numRef>
          </c:val>
        </c:ser>
        <c:dLbls>
          <c:showLegendKey val="0"/>
          <c:showVal val="0"/>
          <c:showCatName val="0"/>
          <c:showSerName val="0"/>
          <c:showPercent val="0"/>
          <c:showBubbleSize val="0"/>
        </c:dLbls>
        <c:gapWidth val="100"/>
        <c:axId val="2108373568"/>
        <c:axId val="2108378464"/>
      </c:barChart>
      <c:catAx>
        <c:axId val="2108373568"/>
        <c:scaling>
          <c:orientation val="minMax"/>
        </c:scaling>
        <c:delete val="0"/>
        <c:axPos val="b"/>
        <c:numFmt formatCode="General" sourceLinked="1"/>
        <c:majorTickMark val="out"/>
        <c:minorTickMark val="none"/>
        <c:tickLblPos val="nextTo"/>
        <c:spPr>
          <a:ln w="12668">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2108378464"/>
        <c:crosses val="autoZero"/>
        <c:auto val="1"/>
        <c:lblAlgn val="ctr"/>
        <c:lblOffset val="20"/>
        <c:tickLblSkip val="1"/>
        <c:tickMarkSkip val="1"/>
        <c:noMultiLvlLbl val="0"/>
      </c:catAx>
      <c:valAx>
        <c:axId val="2108378464"/>
        <c:scaling>
          <c:orientation val="minMax"/>
        </c:scaling>
        <c:delete val="0"/>
        <c:axPos val="l"/>
        <c:numFmt formatCode="\$#,##0" sourceLinked="0"/>
        <c:majorTickMark val="out"/>
        <c:minorTickMark val="none"/>
        <c:tickLblPos val="nextTo"/>
        <c:spPr>
          <a:ln w="3167">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2108373568"/>
        <c:crosses val="autoZero"/>
        <c:crossBetween val="between"/>
      </c:valAx>
      <c:spPr>
        <a:noFill/>
        <a:ln w="25336">
          <a:noFill/>
        </a:ln>
      </c:spPr>
    </c:plotArea>
    <c:legend>
      <c:legendPos val="b"/>
      <c:overlay val="0"/>
    </c:legend>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0.14399999999999999</c:v>
                </c:pt>
                <c:pt idx="1">
                  <c:v>0.154</c:v>
                </c:pt>
                <c:pt idx="2">
                  <c:v>0.16</c:v>
                </c:pt>
                <c:pt idx="3">
                  <c:v>0.16</c:v>
                </c:pt>
                <c:pt idx="4">
                  <c:v>0.152</c:v>
                </c:pt>
                <c:pt idx="5">
                  <c:v>0.157</c:v>
                </c:pt>
                <c:pt idx="6">
                  <c:v>0.15620000000000001</c:v>
                </c:pt>
                <c:pt idx="7">
                  <c:v>0.15959999999999999</c:v>
                </c:pt>
                <c:pt idx="8">
                  <c:v>0.1489</c:v>
                </c:pt>
                <c:pt idx="9">
                  <c:v>0.16569999999999999</c:v>
                </c:pt>
                <c:pt idx="10">
                  <c:v>0.16520000000000001</c:v>
                </c:pt>
              </c:numCache>
            </c:numRef>
          </c:val>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0.29799999999999999</c:v>
                </c:pt>
                <c:pt idx="1">
                  <c:v>0.29199999999999998</c:v>
                </c:pt>
                <c:pt idx="2">
                  <c:v>0.28799999999999998</c:v>
                </c:pt>
                <c:pt idx="3">
                  <c:v>0.29499999999999998</c:v>
                </c:pt>
                <c:pt idx="4">
                  <c:v>0.3</c:v>
                </c:pt>
                <c:pt idx="5">
                  <c:v>0.32400000000000001</c:v>
                </c:pt>
                <c:pt idx="6">
                  <c:v>0.36370000000000002</c:v>
                </c:pt>
                <c:pt idx="7">
                  <c:v>0.39500000000000002</c:v>
                </c:pt>
                <c:pt idx="8">
                  <c:v>0.41220000000000001</c:v>
                </c:pt>
                <c:pt idx="9">
                  <c:v>0.4042</c:v>
                </c:pt>
                <c:pt idx="10">
                  <c:v>0.3876</c:v>
                </c:pt>
              </c:numCache>
            </c:numRef>
          </c:val>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0.313</c:v>
                </c:pt>
                <c:pt idx="1">
                  <c:v>0.32500000000000001</c:v>
                </c:pt>
                <c:pt idx="2">
                  <c:v>0.34100000000000003</c:v>
                </c:pt>
                <c:pt idx="3">
                  <c:v>0.34100000000000003</c:v>
                </c:pt>
                <c:pt idx="4">
                  <c:v>0.33800000000000002</c:v>
                </c:pt>
                <c:pt idx="5">
                  <c:v>0.312</c:v>
                </c:pt>
                <c:pt idx="6">
                  <c:v>0.2903</c:v>
                </c:pt>
                <c:pt idx="7">
                  <c:v>0.27110000000000001</c:v>
                </c:pt>
                <c:pt idx="8">
                  <c:v>0.2732</c:v>
                </c:pt>
                <c:pt idx="9">
                  <c:v>0.27589999999999998</c:v>
                </c:pt>
                <c:pt idx="10">
                  <c:v>0.2928</c:v>
                </c:pt>
              </c:numCache>
            </c:numRef>
          </c:val>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0.154</c:v>
                </c:pt>
                <c:pt idx="1">
                  <c:v>0.154</c:v>
                </c:pt>
                <c:pt idx="2">
                  <c:v>0.13600000000000001</c:v>
                </c:pt>
                <c:pt idx="3">
                  <c:v>0.13100000000000001</c:v>
                </c:pt>
                <c:pt idx="4">
                  <c:v>0.129</c:v>
                </c:pt>
                <c:pt idx="5">
                  <c:v>0.127</c:v>
                </c:pt>
                <c:pt idx="6">
                  <c:v>0.1186</c:v>
                </c:pt>
                <c:pt idx="7">
                  <c:v>0.1124</c:v>
                </c:pt>
                <c:pt idx="8">
                  <c:v>0.1037</c:v>
                </c:pt>
                <c:pt idx="9">
                  <c:v>9.7799999999999998E-2</c:v>
                </c:pt>
                <c:pt idx="10">
                  <c:v>9.7799999999999998E-2</c:v>
                </c:pt>
              </c:numCache>
            </c:numRef>
          </c:val>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Sheet1!$B$6:$L$6</c:f>
              <c:numCache>
                <c:formatCode>0.0%</c:formatCode>
                <c:ptCount val="11"/>
                <c:pt idx="0">
                  <c:v>9.1999999999999998E-2</c:v>
                </c:pt>
                <c:pt idx="1">
                  <c:v>7.5999999999999998E-2</c:v>
                </c:pt>
                <c:pt idx="2">
                  <c:v>7.5999999999999998E-2</c:v>
                </c:pt>
                <c:pt idx="3">
                  <c:v>7.3999999999999996E-2</c:v>
                </c:pt>
                <c:pt idx="4">
                  <c:v>8.1000000000000003E-2</c:v>
                </c:pt>
                <c:pt idx="5">
                  <c:v>8.1000000000000003E-2</c:v>
                </c:pt>
                <c:pt idx="6">
                  <c:v>7.1199999999999999E-2</c:v>
                </c:pt>
                <c:pt idx="7">
                  <c:v>6.2199999999999998E-2</c:v>
                </c:pt>
                <c:pt idx="8">
                  <c:v>6.2E-2</c:v>
                </c:pt>
                <c:pt idx="9">
                  <c:v>5.6899999999999999E-2</c:v>
                </c:pt>
                <c:pt idx="10">
                  <c:v>5.6899999999999999E-2</c:v>
                </c:pt>
              </c:numCache>
            </c:numRef>
          </c:val>
        </c:ser>
        <c:dLbls>
          <c:showLegendKey val="0"/>
          <c:showVal val="0"/>
          <c:showCatName val="0"/>
          <c:showSerName val="0"/>
          <c:showPercent val="0"/>
          <c:showBubbleSize val="0"/>
        </c:dLbls>
        <c:gapWidth val="150"/>
        <c:overlap val="100"/>
        <c:axId val="2043898928"/>
        <c:axId val="2043900560"/>
      </c:barChart>
      <c:catAx>
        <c:axId val="2043898928"/>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2043900560"/>
        <c:crossesAt val="0"/>
        <c:auto val="1"/>
        <c:lblAlgn val="ctr"/>
        <c:lblOffset val="20"/>
        <c:tickLblSkip val="1"/>
        <c:tickMarkSkip val="1"/>
        <c:noMultiLvlLbl val="0"/>
      </c:catAx>
      <c:valAx>
        <c:axId val="2043900560"/>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2043898928"/>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smtClean="0">
                <a:solidFill>
                  <a:srgbClr val="FF0000"/>
                </a:solidFill>
              </a:rPr>
              <a:t>2013</a:t>
            </a:r>
            <a:endParaRPr lang="en-US" b="1" dirty="0">
              <a:solidFill>
                <a:srgbClr val="FF0000"/>
              </a:solidFill>
            </a:endParaRPr>
          </a:p>
        </c:rich>
      </c:tx>
      <c:layout>
        <c:manualLayout>
          <c:xMode val="edge"/>
          <c:yMode val="edge"/>
          <c:x val="0.6880752506281741"/>
          <c:y val="8.369298161258262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rgbClr val="FFC000"/>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layout>
                <c:manualLayout>
                  <c:x val="-1.3189437199359801E-2"/>
                  <c:y val="0.44158575267582634"/>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9983301324248413"/>
                      <c:h val="0.17478310094163613"/>
                    </c:manualLayout>
                  </c15:layout>
                </c:ext>
              </c:extLst>
            </c:dLbl>
            <c:dLbl>
              <c:idx val="3"/>
              <c:layout>
                <c:manualLayout>
                  <c:x val="-7.4143798099982852E-2"/>
                  <c:y val="-2.4411848513074623E-3"/>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11729203909985969"/>
                  <c:y val="7.0312500000000002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285963835326579"/>
                      <c:h val="0.15032659506094589"/>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extLst>
          </c:dLbls>
          <c:cat>
            <c:strRef>
              <c:f>Sheet1!$A$2:$A$6</c:f>
              <c:strCache>
                <c:ptCount val="5"/>
                <c:pt idx="0">
                  <c:v>Catastrophe Fund</c:v>
                </c:pt>
                <c:pt idx="1">
                  <c:v>Institutional</c:v>
                </c:pt>
                <c:pt idx="2">
                  <c:v>Mutual Fund</c:v>
                </c:pt>
                <c:pt idx="3">
                  <c:v>Hedge Fund</c:v>
                </c:pt>
                <c:pt idx="4">
                  <c:v>Reinsurer</c:v>
                </c:pt>
              </c:strCache>
            </c:strRef>
          </c:cat>
          <c:val>
            <c:numRef>
              <c:f>Sheet1!$B$2:$B$6</c:f>
              <c:numCache>
                <c:formatCode>General</c:formatCode>
                <c:ptCount val="5"/>
                <c:pt idx="0">
                  <c:v>43</c:v>
                </c:pt>
                <c:pt idx="1">
                  <c:v>41</c:v>
                </c:pt>
                <c:pt idx="2">
                  <c:v>12</c:v>
                </c:pt>
                <c:pt idx="3">
                  <c:v>2</c:v>
                </c:pt>
                <c:pt idx="4">
                  <c:v>2</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smtClean="0">
                <a:solidFill>
                  <a:srgbClr val="FF0000"/>
                </a:solidFill>
              </a:rPr>
              <a:t>2012</a:t>
            </a:r>
            <a:endParaRPr lang="en-US" b="1" dirty="0">
              <a:solidFill>
                <a:srgbClr val="FF0000"/>
              </a:solidFill>
            </a:endParaRPr>
          </a:p>
        </c:rich>
      </c:tx>
      <c:layout>
        <c:manualLayout>
          <c:xMode val="edge"/>
          <c:yMode val="edge"/>
          <c:x val="0.6880752506281741"/>
          <c:y val="6.435837131535485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2012</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rgbClr val="FFC000"/>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layout>
                <c:manualLayout>
                  <c:x val="-5.8113993106674172E-3"/>
                  <c:y val="0.34146161861405977"/>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0205530893537053"/>
                      <c:h val="0.18721561059181416"/>
                    </c:manualLayout>
                  </c15:layout>
                </c:ext>
              </c:extLst>
            </c:dLbl>
            <c:dLbl>
              <c:idx val="1"/>
              <c:layout>
                <c:manualLayout>
                  <c:x val="0.17433042455297487"/>
                  <c:y val="-9.9890411834811385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0466719104982559"/>
                      <c:h val="0.15032659506094589"/>
                    </c:manualLayout>
                  </c15:layout>
                </c:ext>
              </c:extLst>
            </c:dLbl>
            <c:dLbl>
              <c:idx val="3"/>
              <c:layout>
                <c:manualLayout>
                  <c:x val="-1.4607939632545971E-2"/>
                  <c:y val="7.8125000000000004E-4"/>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10789163209431124"/>
                  <c:y val="7.0312500000000002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405882434216889"/>
                      <c:h val="0.15032659506094589"/>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extLst>
          </c:dLbls>
          <c:cat>
            <c:strRef>
              <c:f>Sheet1!$A$2:$A$6</c:f>
              <c:strCache>
                <c:ptCount val="5"/>
                <c:pt idx="0">
                  <c:v>Catastrophe Fund</c:v>
                </c:pt>
                <c:pt idx="1">
                  <c:v>Institutional</c:v>
                </c:pt>
                <c:pt idx="2">
                  <c:v>Mutual Fund</c:v>
                </c:pt>
                <c:pt idx="3">
                  <c:v>Hedge Fund</c:v>
                </c:pt>
                <c:pt idx="4">
                  <c:v>Reinsurer</c:v>
                </c:pt>
              </c:strCache>
            </c:strRef>
          </c:cat>
          <c:val>
            <c:numRef>
              <c:f>Sheet1!$B$2:$B$6</c:f>
              <c:numCache>
                <c:formatCode>General</c:formatCode>
                <c:ptCount val="5"/>
                <c:pt idx="0">
                  <c:v>51</c:v>
                </c:pt>
                <c:pt idx="1">
                  <c:v>34</c:v>
                </c:pt>
                <c:pt idx="2">
                  <c:v>5</c:v>
                </c:pt>
                <c:pt idx="3">
                  <c:v>5</c:v>
                </c:pt>
                <c:pt idx="4">
                  <c:v>5</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74860335195532"/>
          <c:y val="0.10297029702970296"/>
          <c:w val="0.50726256983240225"/>
          <c:h val="0.89900990099009903"/>
        </c:manualLayout>
      </c:layout>
      <c:pieChart>
        <c:varyColors val="1"/>
        <c:ser>
          <c:idx val="2"/>
          <c:order val="0"/>
          <c:tx>
            <c:strRef>
              <c:f>Sheet1!$A$2</c:f>
              <c:strCache>
                <c:ptCount val="1"/>
                <c:pt idx="0">
                  <c:v>Par Outstanding by Risk Peril</c:v>
                </c:pt>
              </c:strCache>
            </c:strRef>
          </c:tx>
          <c:spPr>
            <a:ln w="12868">
              <a:solidFill>
                <a:schemeClr val="tx1"/>
              </a:solidFill>
              <a:prstDash val="solid"/>
            </a:ln>
          </c:spPr>
          <c:dPt>
            <c:idx val="0"/>
            <c:bubble3D val="0"/>
            <c:spPr>
              <a:solidFill>
                <a:schemeClr val="accent1"/>
              </a:solidFill>
              <a:ln w="12868">
                <a:solidFill>
                  <a:schemeClr val="tx1"/>
                </a:solidFill>
                <a:prstDash val="solid"/>
              </a:ln>
            </c:spPr>
          </c:dPt>
          <c:dPt>
            <c:idx val="1"/>
            <c:bubble3D val="0"/>
            <c:spPr>
              <a:solidFill>
                <a:schemeClr val="accent2"/>
              </a:solidFill>
              <a:ln w="12868">
                <a:solidFill>
                  <a:schemeClr val="tx1"/>
                </a:solidFill>
                <a:prstDash val="solid"/>
              </a:ln>
            </c:spPr>
          </c:dPt>
          <c:dPt>
            <c:idx val="2"/>
            <c:bubble3D val="0"/>
            <c:spPr>
              <a:solidFill>
                <a:schemeClr val="tx2"/>
              </a:solidFill>
              <a:ln w="12868">
                <a:solidFill>
                  <a:schemeClr val="tx1"/>
                </a:solidFill>
                <a:prstDash val="solid"/>
              </a:ln>
            </c:spPr>
          </c:dPt>
          <c:dPt>
            <c:idx val="3"/>
            <c:bubble3D val="0"/>
            <c:spPr>
              <a:solidFill>
                <a:schemeClr val="folHlink"/>
              </a:solidFill>
              <a:ln w="12868">
                <a:solidFill>
                  <a:schemeClr val="tx1"/>
                </a:solidFill>
                <a:prstDash val="solid"/>
              </a:ln>
            </c:spPr>
          </c:dPt>
          <c:dPt>
            <c:idx val="6"/>
            <c:bubble3D val="0"/>
            <c:spPr>
              <a:solidFill>
                <a:schemeClr val="accent6">
                  <a:lumMod val="40000"/>
                  <a:lumOff val="60000"/>
                </a:schemeClr>
              </a:solidFill>
              <a:ln w="12868">
                <a:solidFill>
                  <a:schemeClr val="tx1"/>
                </a:solidFill>
                <a:prstDash val="solid"/>
              </a:ln>
            </c:spPr>
          </c:dPt>
          <c:dPt>
            <c:idx val="10"/>
            <c:bubble3D val="0"/>
            <c:spPr>
              <a:solidFill>
                <a:srgbClr val="FF0000"/>
              </a:solidFill>
              <a:ln w="12868">
                <a:solidFill>
                  <a:schemeClr val="tx1"/>
                </a:solidFill>
                <a:prstDash val="solid"/>
              </a:ln>
            </c:spPr>
          </c:dPt>
          <c:dLbls>
            <c:dLbl>
              <c:idx val="0"/>
              <c:layout>
                <c:manualLayout>
                  <c:x val="7.0120525544491219E-2"/>
                  <c:y val="1.9106105077560255E-2"/>
                </c:manualLayout>
              </c:layout>
              <c:tx>
                <c:rich>
                  <a:bodyPr/>
                  <a:lstStyle/>
                  <a:p>
                    <a:pPr>
                      <a:defRPr sz="1800" b="1" i="0" u="none" strike="noStrike" baseline="0">
                        <a:solidFill>
                          <a:schemeClr val="tx1"/>
                        </a:solidFill>
                        <a:latin typeface="Arial"/>
                        <a:ea typeface="Arial"/>
                        <a:cs typeface="Arial"/>
                      </a:defRPr>
                    </a:pPr>
                    <a:fld id="{53C87BAF-6271-4E05-B6F9-0D34400F9401}" type="CATEGORYNAME">
                      <a:rPr lang="en-US" sz="1800" baseline="0"/>
                      <a:pPr>
                        <a:defRPr sz="1800" b="1" i="0" u="none" strike="noStrike" baseline="0">
                          <a:solidFill>
                            <a:schemeClr val="tx1"/>
                          </a:solidFill>
                          <a:latin typeface="Arial"/>
                          <a:ea typeface="Arial"/>
                          <a:cs typeface="Arial"/>
                        </a:defRPr>
                      </a:pPr>
                      <a:t>[CATEGORY NAME]</a:t>
                    </a:fld>
                    <a:endParaRPr lang="en-US" sz="1800" baseline="0" dirty="0"/>
                  </a:p>
                  <a:p>
                    <a:pPr>
                      <a:defRPr sz="1800" b="1" i="0" u="none" strike="noStrike" baseline="0">
                        <a:solidFill>
                          <a:schemeClr val="tx1"/>
                        </a:solidFill>
                        <a:latin typeface="Arial"/>
                        <a:ea typeface="Arial"/>
                        <a:cs typeface="Arial"/>
                      </a:defRPr>
                    </a:pPr>
                    <a:fld id="{BB04A9A6-BBCC-4ECC-8CEB-3869A454C754}" type="PERCENTAGE">
                      <a:rPr lang="en-US" sz="1800" baseline="0" smtClean="0"/>
                      <a:pPr>
                        <a:defRPr sz="1800" b="1" i="0" u="none" strike="noStrike" baseline="0">
                          <a:solidFill>
                            <a:schemeClr val="tx1"/>
                          </a:solidFill>
                          <a:latin typeface="Arial"/>
                          <a:ea typeface="Arial"/>
                          <a:cs typeface="Arial"/>
                        </a:defRPr>
                      </a:pPr>
                      <a:t>[PERCENTAGE]</a:t>
                    </a:fld>
                    <a:endParaRPr lang="en-US"/>
                  </a:p>
                </c:rich>
              </c:tx>
              <c:numFmt formatCode="0%" sourceLinked="0"/>
              <c:spPr>
                <a:noFill/>
                <a:ln w="25736">
                  <a:noFill/>
                </a:ln>
              </c:sp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7884269139254789"/>
                      <c:h val="0.17356660691262751"/>
                    </c:manualLayout>
                  </c15:layout>
                  <c15:dlblFieldTable/>
                  <c15:showDataLabelsRange val="0"/>
                </c:ext>
              </c:extLst>
            </c:dLbl>
            <c:dLbl>
              <c:idx val="1"/>
              <c:layout>
                <c:manualLayout>
                  <c:x val="-4.3613584516888661E-2"/>
                  <c:y val="-0.1629994693703776"/>
                </c:manualLayout>
              </c:layout>
              <c:tx>
                <c:rich>
                  <a:bodyPr/>
                  <a:lstStyle/>
                  <a:p>
                    <a:pPr>
                      <a:defRPr sz="1800" b="1" i="0" u="none" strike="noStrike" baseline="0">
                        <a:solidFill>
                          <a:schemeClr val="tx1"/>
                        </a:solidFill>
                        <a:latin typeface="Arial"/>
                        <a:ea typeface="Arial"/>
                        <a:cs typeface="Arial"/>
                      </a:defRPr>
                    </a:pPr>
                    <a:fld id="{86AE39BD-3AF3-42C0-9A64-C0057347825F}" type="CATEGORYNAME">
                      <a:rPr lang="en-US" sz="1800" baseline="0"/>
                      <a:pPr>
                        <a:defRPr sz="1800" b="1" i="0" u="none" strike="noStrike" baseline="0">
                          <a:solidFill>
                            <a:schemeClr val="tx1"/>
                          </a:solidFill>
                          <a:latin typeface="Arial"/>
                          <a:ea typeface="Arial"/>
                          <a:cs typeface="Arial"/>
                        </a:defRPr>
                      </a:pPr>
                      <a:t>[CATEGORY NAME]</a:t>
                    </a:fld>
                    <a:endParaRPr lang="en-US" sz="1800" baseline="0" dirty="0"/>
                  </a:p>
                  <a:p>
                    <a:pPr>
                      <a:defRPr sz="1800" b="1" i="0" u="none" strike="noStrike" baseline="0">
                        <a:solidFill>
                          <a:schemeClr val="tx1"/>
                        </a:solidFill>
                        <a:latin typeface="Arial"/>
                        <a:ea typeface="Arial"/>
                        <a:cs typeface="Arial"/>
                      </a:defRPr>
                    </a:pPr>
                    <a:fld id="{F17BA47B-35A2-459F-AC87-0FD98FCCA9D2}" type="PERCENTAGE">
                      <a:rPr lang="en-US" sz="1800" baseline="0" smtClean="0"/>
                      <a:pPr>
                        <a:defRPr sz="1800" b="1" i="0" u="none" strike="noStrike" baseline="0">
                          <a:solidFill>
                            <a:schemeClr val="tx1"/>
                          </a:solidFill>
                          <a:latin typeface="Arial"/>
                          <a:ea typeface="Arial"/>
                          <a:cs typeface="Arial"/>
                        </a:defRPr>
                      </a:pPr>
                      <a:t>[PERCENTAGE]</a:t>
                    </a:fld>
                    <a:endParaRPr lang="en-US"/>
                  </a:p>
                </c:rich>
              </c:tx>
              <c:numFmt formatCode="0%" sourceLinked="0"/>
              <c:spPr>
                <a:noFill/>
                <a:ln w="25736">
                  <a:noFill/>
                </a:ln>
              </c:sp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8537738857409178"/>
                      <c:h val="0.17511056932969377"/>
                    </c:manualLayout>
                  </c15:layout>
                  <c15:dlblFieldTable/>
                  <c15:showDataLabelsRange val="0"/>
                </c:ext>
              </c:extLst>
            </c:dLbl>
            <c:dLbl>
              <c:idx val="2"/>
              <c:numFmt formatCode="0%" sourceLinked="0"/>
              <c:spPr>
                <a:noFill/>
                <a:ln w="25736">
                  <a:noFill/>
                </a:ln>
              </c:spPr>
              <c:txPr>
                <a:bodyPr/>
                <a:lstStyle/>
                <a:p>
                  <a:pPr>
                    <a:defRPr sz="1800" b="1" i="0" u="none" strike="noStrike" baseline="0">
                      <a:solidFill>
                        <a:schemeClr val="tx1"/>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6.7120250195622502E-3"/>
                  <c:y val="1.1596279197310432E-3"/>
                </c:manualLayout>
              </c:layout>
              <c:numFmt formatCode="0%" sourceLinked="0"/>
              <c:spPr>
                <a:noFill/>
                <a:ln w="25736">
                  <a:noFill/>
                </a:ln>
              </c:spPr>
              <c:txPr>
                <a:bodyPr/>
                <a:lstStyle/>
                <a:p>
                  <a:pPr>
                    <a:defRPr sz="1800" b="1" i="0" u="none" strike="noStrike" baseline="0">
                      <a:solidFill>
                        <a:schemeClr val="tx1"/>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4"/>
              <c:tx>
                <c:rich>
                  <a:bodyPr/>
                  <a:lstStyle/>
                  <a:p>
                    <a:pPr>
                      <a:defRPr sz="1800" b="1" i="0" u="none" strike="noStrike" baseline="0">
                        <a:solidFill>
                          <a:schemeClr val="tx1"/>
                        </a:solidFill>
                        <a:latin typeface="Times New Roman"/>
                        <a:ea typeface="Times New Roman"/>
                        <a:cs typeface="Times New Roman"/>
                      </a:defRPr>
                    </a:pPr>
                    <a:fld id="{08CA5F5C-4D08-4144-AB97-605CAC499E00}" type="CATEGORYNAM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[CATEGORY NAME]</a:t>
                    </a:fld>
                    <a:r>
                      <a:rPr lang="en-US" sz="1800" baseline="0" dirty="0">
                        <a:latin typeface="Arial" panose="020B0604020202020204" pitchFamily="34" charset="0"/>
                        <a:cs typeface="Arial" panose="020B0604020202020204" pitchFamily="34" charset="0"/>
                      </a:rPr>
                      <a:t>
</a:t>
                    </a:r>
                    <a:fld id="{930534AB-A51F-4D0C-A390-D7CF2EEA25D8}" type="PERCENTAG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[PERCENTAGE]</a:t>
                    </a:fld>
                    <a:endParaRPr lang="en-US" sz="1800" baseline="0" dirty="0">
                      <a:latin typeface="Arial" panose="020B0604020202020204" pitchFamily="34" charset="0"/>
                      <a:cs typeface="Arial" panose="020B0604020202020204" pitchFamily="34" charset="0"/>
                    </a:endParaRPr>
                  </a:p>
                </c:rich>
              </c:tx>
              <c:numFmt formatCode="0%" sourceLinked="0"/>
              <c:spPr>
                <a:noFill/>
                <a:ln w="25736">
                  <a:noFill/>
                </a:ln>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5"/>
              <c:tx>
                <c:rich>
                  <a:bodyPr/>
                  <a:lstStyle/>
                  <a:p>
                    <a:pPr>
                      <a:defRPr sz="1800" b="1" i="0" u="none" strike="noStrike" baseline="0">
                        <a:solidFill>
                          <a:schemeClr val="tx1"/>
                        </a:solidFill>
                        <a:latin typeface="Times New Roman"/>
                        <a:ea typeface="Times New Roman"/>
                        <a:cs typeface="Times New Roman"/>
                      </a:defRPr>
                    </a:pPr>
                    <a:fld id="{0D87C2C2-30D5-4CED-BF15-EBFA3098B23A}" type="CATEGORYNAM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[CATEGORY NAME]</a:t>
                    </a:fld>
                    <a:r>
                      <a:rPr lang="en-US" sz="1800" baseline="0" dirty="0">
                        <a:latin typeface="Arial" panose="020B0604020202020204" pitchFamily="34" charset="0"/>
                        <a:cs typeface="Arial" panose="020B0604020202020204" pitchFamily="34" charset="0"/>
                      </a:rPr>
                      <a:t>
</a:t>
                    </a:r>
                    <a:fld id="{6E053C30-5322-4697-8685-53986F8B245A}" type="PERCENTAG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[PERCENTAGE]</a:t>
                    </a:fld>
                    <a:endParaRPr lang="en-US" sz="1800" baseline="0" dirty="0">
                      <a:latin typeface="Arial" panose="020B0604020202020204" pitchFamily="34" charset="0"/>
                      <a:cs typeface="Arial" panose="020B0604020202020204" pitchFamily="34" charset="0"/>
                    </a:endParaRPr>
                  </a:p>
                </c:rich>
              </c:tx>
              <c:numFmt formatCode="0%" sourceLinked="0"/>
              <c:spPr>
                <a:noFill/>
                <a:ln w="25736">
                  <a:noFill/>
                </a:ln>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6"/>
              <c:tx>
                <c:rich>
                  <a:bodyPr/>
                  <a:lstStyle/>
                  <a:p>
                    <a:pPr>
                      <a:defRPr sz="1800" b="1" i="0" u="none" strike="noStrike" baseline="0">
                        <a:solidFill>
                          <a:schemeClr val="tx1"/>
                        </a:solidFill>
                        <a:latin typeface="Times New Roman"/>
                        <a:ea typeface="Times New Roman"/>
                        <a:cs typeface="Times New Roman"/>
                      </a:defRPr>
                    </a:pPr>
                    <a:fld id="{FFFFF584-3EA8-4517-AE1C-F1A541992AEB}" type="CATEGORYNAM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[CATEGORY NAME]</a:t>
                    </a:fld>
                    <a:r>
                      <a:rPr lang="en-US" sz="1800" baseline="0" dirty="0">
                        <a:latin typeface="Arial" panose="020B0604020202020204" pitchFamily="34" charset="0"/>
                        <a:cs typeface="Arial" panose="020B0604020202020204" pitchFamily="34" charset="0"/>
                      </a:rPr>
                      <a:t>
</a:t>
                    </a:r>
                    <a:fld id="{8B1D3FC5-F623-4610-AAD6-7BDE1C65B824}" type="PERCENTAG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[PERCENTAGE]</a:t>
                    </a:fld>
                    <a:endParaRPr lang="en-US" sz="1800" baseline="0" dirty="0">
                      <a:latin typeface="Arial" panose="020B0604020202020204" pitchFamily="34" charset="0"/>
                      <a:cs typeface="Arial" panose="020B0604020202020204" pitchFamily="34" charset="0"/>
                    </a:endParaRPr>
                  </a:p>
                </c:rich>
              </c:tx>
              <c:numFmt formatCode="0%" sourceLinked="0"/>
              <c:spPr>
                <a:noFill/>
                <a:ln w="25736">
                  <a:noFill/>
                </a:ln>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numFmt formatCode="0%" sourceLinked="0"/>
            <c:spPr>
              <a:noFill/>
              <a:ln w="25736">
                <a:noFill/>
              </a:ln>
            </c:spPr>
            <c:txPr>
              <a:bodyPr wrap="square" lIns="38100" tIns="19050" rIns="38100" bIns="19050" anchor="ctr">
                <a:spAutoFit/>
              </a:bodyPr>
              <a:lstStyle/>
              <a:p>
                <a:pPr>
                  <a:defRPr sz="1800" b="1" i="0" u="none" strike="noStrike" baseline="0">
                    <a:solidFill>
                      <a:schemeClr val="tx1"/>
                    </a:solidFill>
                    <a:latin typeface="Arial"/>
                    <a:ea typeface="Arial"/>
                    <a:cs typeface="Arial"/>
                  </a:defRPr>
                </a:pPr>
                <a:endParaRPr lang="en-US"/>
              </a:p>
            </c:txPr>
            <c:dLblPos val="bestFit"/>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Sheet1!$B$1:$H$1</c:f>
              <c:strCache>
                <c:ptCount val="7"/>
                <c:pt idx="0">
                  <c:v>U.S. Wind and Quake</c:v>
                </c:pt>
                <c:pt idx="1">
                  <c:v>U.S. Wind</c:v>
                </c:pt>
                <c:pt idx="2">
                  <c:v>Other (incl. U.S. Wind)</c:v>
                </c:pt>
                <c:pt idx="3">
                  <c:v>Euro Wind</c:v>
                </c:pt>
                <c:pt idx="4">
                  <c:v>U.S. Quake</c:v>
                </c:pt>
                <c:pt idx="5">
                  <c:v>Other (ex. U.S. Wind)</c:v>
                </c:pt>
                <c:pt idx="6">
                  <c:v>Japanese Perils</c:v>
                </c:pt>
              </c:strCache>
            </c:strRef>
          </c:cat>
          <c:val>
            <c:numRef>
              <c:f>Sheet1!$B$2:$H$2</c:f>
              <c:numCache>
                <c:formatCode>0%</c:formatCode>
                <c:ptCount val="7"/>
                <c:pt idx="0">
                  <c:v>0.31</c:v>
                </c:pt>
                <c:pt idx="1">
                  <c:v>0.24</c:v>
                </c:pt>
                <c:pt idx="2">
                  <c:v>0.13</c:v>
                </c:pt>
                <c:pt idx="3">
                  <c:v>0.11</c:v>
                </c:pt>
                <c:pt idx="4">
                  <c:v>0.08</c:v>
                </c:pt>
                <c:pt idx="5">
                  <c:v>0.08</c:v>
                </c:pt>
                <c:pt idx="6">
                  <c:v>0.06</c:v>
                </c:pt>
              </c:numCache>
            </c:numRef>
          </c:val>
        </c:ser>
        <c:dLbls>
          <c:showLegendKey val="0"/>
          <c:showVal val="0"/>
          <c:showCatName val="0"/>
          <c:showSerName val="0"/>
          <c:showPercent val="0"/>
          <c:showBubbleSize val="0"/>
          <c:showLeaderLines val="0"/>
        </c:dLbls>
        <c:firstSliceAng val="300"/>
      </c:pieChart>
      <c:spPr>
        <a:noFill/>
        <a:ln w="25736">
          <a:noFill/>
        </a:ln>
      </c:spPr>
    </c:plotArea>
    <c:plotVisOnly val="1"/>
    <c:dispBlanksAs val="zero"/>
    <c:showDLblsOverMax val="0"/>
  </c:chart>
  <c:spPr>
    <a:noFill/>
    <a:ln>
      <a:noFill/>
    </a:ln>
  </c:spPr>
  <c:txPr>
    <a:bodyPr/>
    <a:lstStyle/>
    <a:p>
      <a:pPr>
        <a:defRPr sz="182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30176368140897"/>
          <c:y val="3.350402743370192E-2"/>
          <c:w val="0.81268930752814783"/>
          <c:h val="0.7644528873322225"/>
        </c:manualLayout>
      </c:layout>
      <c:lineChart>
        <c:grouping val="standard"/>
        <c:varyColors val="0"/>
        <c:ser>
          <c:idx val="1"/>
          <c:order val="0"/>
          <c:tx>
            <c:strRef>
              <c:f>Sheet1!$C$1</c:f>
              <c:strCache>
                <c:ptCount val="1"/>
                <c:pt idx="0">
                  <c:v>Wtd. Avg. Risk Spread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4.9419873917629455E-2"/>
                  <c:y val="3.896291459871904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8516447126352195E-2"/>
                  <c:y val="9.355178624889129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3.2285917531336618E-2"/>
                  <c:y val="8.753026256767483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0.10207557583339472"/>
                  <c:y val="3.783154748000241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5.8461868668285621E-2"/>
                  <c:y val="0.12084622207397738"/>
                </c:manualLayout>
              </c:layout>
              <c:dLblPos val="r"/>
              <c:showLegendKey val="0"/>
              <c:showVal val="1"/>
              <c:showCatName val="0"/>
              <c:showSerName val="0"/>
              <c:showPercent val="0"/>
              <c:showBubbleSize val="0"/>
              <c:extLst>
                <c:ext xmlns:c15="http://schemas.microsoft.com/office/drawing/2012/chart" uri="{CE6537A1-D6FC-4f65-9D91-7224C49458BB}"/>
              </c:extLst>
            </c:dLbl>
            <c:dLbl>
              <c:idx val="13"/>
              <c:layout>
                <c:manualLayout>
                  <c:x val="-1.0479063948782103E-2"/>
                  <c:y val="-5.4479465884333486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Q1-10</c:v>
                </c:pt>
                <c:pt idx="1">
                  <c:v>Q2-10</c:v>
                </c:pt>
                <c:pt idx="2">
                  <c:v>Q3-10</c:v>
                </c:pt>
                <c:pt idx="3">
                  <c:v>Q4-10</c:v>
                </c:pt>
                <c:pt idx="4">
                  <c:v>Q1-11</c:v>
                </c:pt>
                <c:pt idx="5">
                  <c:v>Q2-11</c:v>
                </c:pt>
                <c:pt idx="6">
                  <c:v>Q3-11</c:v>
                </c:pt>
                <c:pt idx="7">
                  <c:v>Q4-11</c:v>
                </c:pt>
                <c:pt idx="8">
                  <c:v>Q1-12</c:v>
                </c:pt>
                <c:pt idx="9">
                  <c:v>Q2-12</c:v>
                </c:pt>
                <c:pt idx="10">
                  <c:v>Q3-12</c:v>
                </c:pt>
                <c:pt idx="11">
                  <c:v>Q4-12</c:v>
                </c:pt>
                <c:pt idx="12">
                  <c:v>Q1-13</c:v>
                </c:pt>
                <c:pt idx="13">
                  <c:v>Q2-13</c:v>
                </c:pt>
                <c:pt idx="14">
                  <c:v>Q3-13</c:v>
                </c:pt>
                <c:pt idx="15">
                  <c:v>Q4-13</c:v>
                </c:pt>
                <c:pt idx="16">
                  <c:v>Q1-14</c:v>
                </c:pt>
              </c:strCache>
            </c:strRef>
          </c:cat>
          <c:val>
            <c:numRef>
              <c:f>Sheet1!$C$2:$C$18</c:f>
              <c:numCache>
                <c:formatCode>0.0%</c:formatCode>
                <c:ptCount val="17"/>
                <c:pt idx="0">
                  <c:v>0.109</c:v>
                </c:pt>
                <c:pt idx="1">
                  <c:v>8.2000000000000003E-2</c:v>
                </c:pt>
                <c:pt idx="2">
                  <c:v>0.08</c:v>
                </c:pt>
                <c:pt idx="3">
                  <c:v>0.08</c:v>
                </c:pt>
                <c:pt idx="4">
                  <c:v>7.9000000000000001E-2</c:v>
                </c:pt>
                <c:pt idx="5">
                  <c:v>8.2000000000000003E-2</c:v>
                </c:pt>
                <c:pt idx="6">
                  <c:v>8.2000000000000003E-2</c:v>
                </c:pt>
                <c:pt idx="7">
                  <c:v>0.10100000000000001</c:v>
                </c:pt>
                <c:pt idx="8">
                  <c:v>0.109</c:v>
                </c:pt>
                <c:pt idx="9">
                  <c:v>0.12</c:v>
                </c:pt>
                <c:pt idx="10">
                  <c:v>0.12</c:v>
                </c:pt>
                <c:pt idx="11">
                  <c:v>0.11600000000000001</c:v>
                </c:pt>
                <c:pt idx="12">
                  <c:v>0.11</c:v>
                </c:pt>
                <c:pt idx="13">
                  <c:v>7.5999999999999998E-2</c:v>
                </c:pt>
                <c:pt idx="14">
                  <c:v>7.3999999999999996E-2</c:v>
                </c:pt>
                <c:pt idx="15">
                  <c:v>7.1999999999999995E-2</c:v>
                </c:pt>
                <c:pt idx="16">
                  <c:v>6.4000000000000001E-2</c:v>
                </c:pt>
              </c:numCache>
            </c:numRef>
          </c:val>
          <c:smooth val="0"/>
        </c:ser>
        <c:dLbls>
          <c:dLblPos val="t"/>
          <c:showLegendKey val="0"/>
          <c:showVal val="1"/>
          <c:showCatName val="0"/>
          <c:showSerName val="0"/>
          <c:showPercent val="0"/>
          <c:showBubbleSize val="0"/>
        </c:dLbls>
        <c:marker val="1"/>
        <c:smooth val="0"/>
        <c:axId val="2108368672"/>
        <c:axId val="2108370304"/>
      </c:lineChart>
      <c:catAx>
        <c:axId val="2108368672"/>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8370304"/>
        <c:crosses val="autoZero"/>
        <c:auto val="1"/>
        <c:lblAlgn val="ctr"/>
        <c:lblOffset val="100"/>
        <c:noMultiLvlLbl val="0"/>
      </c:catAx>
      <c:valAx>
        <c:axId val="2108370304"/>
        <c:scaling>
          <c:orientation val="minMax"/>
          <c:min val="5.000000000000001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r>
                  <a:rPr lang="en-US" sz="1600" b="1" i="0" baseline="0" dirty="0" smtClean="0">
                    <a:effectLst/>
                  </a:rPr>
                  <a:t>Risk Spread (coupon – risk-free rate)</a:t>
                </a:r>
                <a:endParaRPr lang="en-US" sz="1600" dirty="0">
                  <a:effectLs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2108368672"/>
        <c:crosses val="autoZero"/>
        <c:crossBetween val="between"/>
      </c:valAx>
      <c:spPr>
        <a:noFill/>
        <a:ln>
          <a:noFill/>
        </a:ln>
        <a:effectLst/>
      </c:spPr>
    </c:plotArea>
    <c:legend>
      <c:legendPos val="b"/>
      <c:layout>
        <c:manualLayout>
          <c:xMode val="edge"/>
          <c:yMode val="edge"/>
          <c:x val="0.13039529521426643"/>
          <c:y val="0.70957495256248537"/>
          <c:w val="0.6103754262025658"/>
          <c:h val="5.33620278876143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30176368140897"/>
          <c:y val="3.350402743370192E-2"/>
          <c:w val="0.83449616111070235"/>
          <c:h val="0.7644528873322225"/>
        </c:manualLayout>
      </c:layout>
      <c:lineChart>
        <c:grouping val="standard"/>
        <c:varyColors val="0"/>
        <c:ser>
          <c:idx val="1"/>
          <c:order val="0"/>
          <c:tx>
            <c:strRef>
              <c:f>Sheet1!$C$1</c:f>
              <c:strCache>
                <c:ptCount val="1"/>
                <c:pt idx="0">
                  <c:v>Wtd. Avg. Risk Spread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2.4497755537567178E-2"/>
                  <c:y val="-6.348412732079328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786224151887556E-2"/>
                  <c:y val="-0.16024690880082104"/>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2.9170652733828833E-2"/>
                  <c:y val="3.850907477977654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1.9819952412489924E-3"/>
                  <c:y val="3.589386446950561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2.2940123138813311E-2"/>
                  <c:y val="7.773722943384198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1.5151961145043786E-2"/>
                  <c:y val="9.081328098519708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1.5151961145043842E-2"/>
                  <c:y val="4.896991602086073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5"/>
              <c:layout>
                <c:manualLayout>
                  <c:x val="-4.1631711923859983E-2"/>
                  <c:y val="-5.0408075769438211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Q1-10</c:v>
                </c:pt>
                <c:pt idx="1">
                  <c:v>Q2-10</c:v>
                </c:pt>
                <c:pt idx="2">
                  <c:v>Q3-10</c:v>
                </c:pt>
                <c:pt idx="3">
                  <c:v>Q4-10</c:v>
                </c:pt>
                <c:pt idx="4">
                  <c:v>Q1-11</c:v>
                </c:pt>
                <c:pt idx="5">
                  <c:v>Q2-11</c:v>
                </c:pt>
                <c:pt idx="6">
                  <c:v>Q3-11</c:v>
                </c:pt>
                <c:pt idx="7">
                  <c:v>Q4-11</c:v>
                </c:pt>
                <c:pt idx="8">
                  <c:v>Q1-12</c:v>
                </c:pt>
                <c:pt idx="9">
                  <c:v>Q2-12</c:v>
                </c:pt>
                <c:pt idx="10">
                  <c:v>Q3-12</c:v>
                </c:pt>
                <c:pt idx="11">
                  <c:v>Q4-12</c:v>
                </c:pt>
                <c:pt idx="12">
                  <c:v>Q1-13</c:v>
                </c:pt>
                <c:pt idx="13">
                  <c:v>Q2-13</c:v>
                </c:pt>
                <c:pt idx="14">
                  <c:v>Q3-13</c:v>
                </c:pt>
                <c:pt idx="15">
                  <c:v>Q4-13</c:v>
                </c:pt>
                <c:pt idx="16">
                  <c:v>Q1-14</c:v>
                </c:pt>
              </c:strCache>
            </c:strRef>
          </c:cat>
          <c:val>
            <c:numRef>
              <c:f>Sheet1!$C$2:$C$18</c:f>
              <c:numCache>
                <c:formatCode>0.0%</c:formatCode>
                <c:ptCount val="17"/>
                <c:pt idx="0">
                  <c:v>8.5000000000000006E-2</c:v>
                </c:pt>
                <c:pt idx="1">
                  <c:v>7.1999999999999995E-2</c:v>
                </c:pt>
                <c:pt idx="2">
                  <c:v>6.9000000000000006E-2</c:v>
                </c:pt>
                <c:pt idx="3">
                  <c:v>4.2000000000000003E-2</c:v>
                </c:pt>
                <c:pt idx="4">
                  <c:v>4.2000000000000003E-2</c:v>
                </c:pt>
                <c:pt idx="5">
                  <c:v>4.4999999999999998E-2</c:v>
                </c:pt>
                <c:pt idx="6">
                  <c:v>5.7000000000000002E-2</c:v>
                </c:pt>
                <c:pt idx="7">
                  <c:v>5.7000000000000002E-2</c:v>
                </c:pt>
                <c:pt idx="8">
                  <c:v>5.7000000000000002E-2</c:v>
                </c:pt>
                <c:pt idx="9">
                  <c:v>5.6000000000000001E-2</c:v>
                </c:pt>
                <c:pt idx="10">
                  <c:v>4.9000000000000002E-2</c:v>
                </c:pt>
                <c:pt idx="11">
                  <c:v>5.3999999999999999E-2</c:v>
                </c:pt>
                <c:pt idx="12">
                  <c:v>4.8000000000000001E-2</c:v>
                </c:pt>
                <c:pt idx="13">
                  <c:v>4.2000000000000003E-2</c:v>
                </c:pt>
                <c:pt idx="14">
                  <c:v>3.5999999999999997E-2</c:v>
                </c:pt>
                <c:pt idx="15">
                  <c:v>2.7E-2</c:v>
                </c:pt>
                <c:pt idx="16">
                  <c:v>2.5999999999999999E-2</c:v>
                </c:pt>
              </c:numCache>
            </c:numRef>
          </c:val>
          <c:smooth val="0"/>
        </c:ser>
        <c:dLbls>
          <c:dLblPos val="t"/>
          <c:showLegendKey val="0"/>
          <c:showVal val="1"/>
          <c:showCatName val="0"/>
          <c:showSerName val="0"/>
          <c:showPercent val="0"/>
          <c:showBubbleSize val="0"/>
        </c:dLbls>
        <c:marker val="1"/>
        <c:smooth val="0"/>
        <c:axId val="2043895120"/>
        <c:axId val="2043909264"/>
      </c:lineChart>
      <c:catAx>
        <c:axId val="2043895120"/>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3909264"/>
        <c:crosses val="autoZero"/>
        <c:auto val="1"/>
        <c:lblAlgn val="ctr"/>
        <c:lblOffset val="100"/>
        <c:noMultiLvlLbl val="0"/>
      </c:catAx>
      <c:valAx>
        <c:axId val="2043909264"/>
        <c:scaling>
          <c:orientation val="minMax"/>
          <c:max val="0.1"/>
          <c:min val="2.0000000000000004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b="1" dirty="0" smtClean="0">
                    <a:latin typeface="Arial" panose="020B0604020202020204" pitchFamily="34" charset="0"/>
                    <a:cs typeface="Arial" panose="020B0604020202020204" pitchFamily="34" charset="0"/>
                  </a:rPr>
                  <a:t>Risk Spread (coupon – risk-free rate)</a:t>
                </a:r>
                <a:endParaRPr lang="en-US" sz="1600" b="1" dirty="0">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2043895120"/>
        <c:crosses val="autoZero"/>
        <c:crossBetween val="between"/>
      </c:valAx>
      <c:spPr>
        <a:noFill/>
        <a:ln>
          <a:noFill/>
        </a:ln>
        <a:effectLst/>
      </c:spPr>
    </c:plotArea>
    <c:legend>
      <c:legendPos val="b"/>
      <c:layout>
        <c:manualLayout>
          <c:xMode val="edge"/>
          <c:yMode val="edge"/>
          <c:x val="0.13039529521426643"/>
          <c:y val="0.70957495256248537"/>
          <c:w val="0.6103754262025658"/>
          <c:h val="5.33620278876143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Chart!$B$2:$B$24</c:f>
              <c:numCache>
                <c:formatCode>General</c:formatCode>
                <c:ptCount val="23"/>
                <c:pt idx="0">
                  <c:v>-4.2</c:v>
                </c:pt>
                <c:pt idx="1">
                  <c:v>-4.3999999999999995</c:v>
                </c:pt>
                <c:pt idx="2">
                  <c:v>-9.1999999999999993</c:v>
                </c:pt>
                <c:pt idx="3">
                  <c:v>0.3</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-2.1999999999999997</c:v>
                </c:pt>
                <c:pt idx="17">
                  <c:v>-4.3</c:v>
                </c:pt>
                <c:pt idx="18">
                  <c:v>-5.7</c:v>
                </c:pt>
                <c:pt idx="19">
                  <c:v>10.5</c:v>
                </c:pt>
                <c:pt idx="20" formatCode="0.0">
                  <c:v>-4</c:v>
                </c:pt>
                <c:pt idx="21">
                  <c:v>-6.1</c:v>
                </c:pt>
                <c:pt idx="22">
                  <c:v>-2</c:v>
                </c:pt>
              </c:numCache>
            </c:numRef>
          </c:val>
        </c:ser>
        <c:dLbls>
          <c:showLegendKey val="0"/>
          <c:showVal val="0"/>
          <c:showCatName val="0"/>
          <c:showSerName val="0"/>
          <c:showPercent val="0"/>
          <c:showBubbleSize val="0"/>
        </c:dLbls>
        <c:gapWidth val="80"/>
        <c:axId val="2043905456"/>
        <c:axId val="2043903280"/>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Chart!$C$2:$C$24</c:f>
              <c:numCache>
                <c:formatCode>General</c:formatCode>
                <c:ptCount val="23"/>
                <c:pt idx="19">
                  <c:v>3.5</c:v>
                </c:pt>
                <c:pt idx="20" formatCode="0.0">
                  <c:v>-1</c:v>
                </c:pt>
              </c:numCache>
            </c:numRef>
          </c:val>
        </c:ser>
        <c:dLbls>
          <c:showLegendKey val="0"/>
          <c:showVal val="0"/>
          <c:showCatName val="0"/>
          <c:showSerName val="0"/>
          <c:showPercent val="0"/>
          <c:showBubbleSize val="0"/>
        </c:dLbls>
        <c:gapWidth val="80"/>
        <c:axId val="2043906000"/>
        <c:axId val="2043903824"/>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Chart!$D$2:$D$24</c:f>
              <c:numCache>
                <c:formatCode>General</c:formatCode>
                <c:ptCount val="23"/>
                <c:pt idx="0">
                  <c:v>-4.2</c:v>
                </c:pt>
                <c:pt idx="1">
                  <c:v>-4.3999999999999995</c:v>
                </c:pt>
                <c:pt idx="2">
                  <c:v>-9.1999999999999993</c:v>
                </c:pt>
                <c:pt idx="3">
                  <c:v>0.3</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c:v>
                </c:pt>
                <c:pt idx="17">
                  <c:v>-4.1000000000000005</c:v>
                </c:pt>
                <c:pt idx="18">
                  <c:v>-5.5</c:v>
                </c:pt>
                <c:pt idx="19">
                  <c:v>10.5</c:v>
                </c:pt>
              </c:numCache>
            </c:numRef>
          </c:val>
          <c:smooth val="0"/>
        </c:ser>
        <c:ser>
          <c:idx val="3"/>
          <c:order val="3"/>
          <c:tx>
            <c:strRef>
              <c:f>Chart!$E$1</c:f>
              <c:strCache>
                <c:ptCount val="1"/>
                <c:pt idx="0">
                  <c:v>Label Adjusted</c:v>
                </c:pt>
              </c:strCache>
            </c:strRef>
          </c:tx>
          <c:spPr>
            <a:ln w="28575">
              <a:noFill/>
            </a:ln>
          </c:spPr>
          <c:marker>
            <c:symbol val="none"/>
          </c:marker>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Chart!$E$2:$E$24</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numCache>
            </c:numRef>
          </c:val>
          <c:smooth val="0"/>
        </c:ser>
        <c:dLbls>
          <c:showLegendKey val="0"/>
          <c:showVal val="0"/>
          <c:showCatName val="0"/>
          <c:showSerName val="0"/>
          <c:showPercent val="0"/>
          <c:showBubbleSize val="0"/>
        </c:dLbls>
        <c:marker val="1"/>
        <c:smooth val="0"/>
        <c:axId val="2043905456"/>
        <c:axId val="2043903280"/>
      </c:lineChart>
      <c:catAx>
        <c:axId val="2043905456"/>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2043903280"/>
        <c:crosses val="autoZero"/>
        <c:auto val="0"/>
        <c:lblAlgn val="ctr"/>
        <c:lblOffset val="100"/>
        <c:tickLblSkip val="1"/>
        <c:noMultiLvlLbl val="0"/>
      </c:catAx>
      <c:valAx>
        <c:axId val="2043903280"/>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2043905456"/>
        <c:crosses val="autoZero"/>
        <c:crossBetween val="between"/>
        <c:majorUnit val="2"/>
      </c:valAx>
      <c:valAx>
        <c:axId val="2043903824"/>
        <c:scaling>
          <c:orientation val="minMax"/>
          <c:max val="12"/>
          <c:min val="-10"/>
        </c:scaling>
        <c:delete val="0"/>
        <c:axPos val="r"/>
        <c:numFmt formatCode="General" sourceLinked="1"/>
        <c:majorTickMark val="none"/>
        <c:minorTickMark val="none"/>
        <c:tickLblPos val="none"/>
        <c:spPr>
          <a:ln>
            <a:noFill/>
          </a:ln>
        </c:spPr>
        <c:crossAx val="2043906000"/>
        <c:crosses val="max"/>
        <c:crossBetween val="between"/>
        <c:majorUnit val="2"/>
      </c:valAx>
      <c:catAx>
        <c:axId val="2043906000"/>
        <c:scaling>
          <c:orientation val="minMax"/>
        </c:scaling>
        <c:delete val="0"/>
        <c:axPos val="t"/>
        <c:numFmt formatCode="General" sourceLinked="1"/>
        <c:majorTickMark val="none"/>
        <c:minorTickMark val="none"/>
        <c:tickLblPos val="none"/>
        <c:spPr>
          <a:ln>
            <a:noFill/>
          </a:ln>
        </c:spPr>
        <c:crossAx val="2043903824"/>
        <c:crosses val="max"/>
        <c:auto val="1"/>
        <c:lblAlgn val="ctr"/>
        <c:lblOffset val="100"/>
        <c:noMultiLvlLbl val="0"/>
      </c:catAx>
    </c:plotArea>
    <c:legend>
      <c:legendPos val="r"/>
      <c:layout>
        <c:manualLayout>
          <c:xMode val="edge"/>
          <c:yMode val="edge"/>
          <c:x val="0.64775526002366313"/>
          <c:y val="0.22189170358465235"/>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2043894576"/>
        <c:axId val="2043900016"/>
      </c:barChart>
      <c:catAx>
        <c:axId val="2043894576"/>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2043900016"/>
        <c:crosses val="autoZero"/>
        <c:auto val="0"/>
        <c:lblAlgn val="ctr"/>
        <c:lblOffset val="0"/>
        <c:tickLblSkip val="1"/>
        <c:tickMarkSkip val="1"/>
        <c:noMultiLvlLbl val="0"/>
      </c:catAx>
      <c:valAx>
        <c:axId val="2043900016"/>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2043894576"/>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105166341386817E-2"/>
          <c:y val="3.9444444444444449E-2"/>
          <c:w val="0.93040188886645558"/>
          <c:h val="0.81018963254596033"/>
        </c:manualLayout>
      </c:layout>
      <c:barChart>
        <c:barDir val="col"/>
        <c:grouping val="stacked"/>
        <c:varyColors val="0"/>
        <c:ser>
          <c:idx val="0"/>
          <c:order val="0"/>
          <c:tx>
            <c:strRef>
              <c:f>Chart!$B$1</c:f>
              <c:strCache>
                <c:ptCount val="1"/>
                <c:pt idx="0">
                  <c:v>Rate/Loss Cost Departure</c:v>
                </c:pt>
              </c:strCache>
            </c:strRef>
          </c:tx>
          <c:spPr>
            <a:ln w="6350">
              <a:solidFill>
                <a:srgbClr val="0F5173"/>
              </a:solidFill>
            </a:ln>
          </c:spPr>
          <c:invertIfNegative val="0"/>
          <c:dPt>
            <c:idx val="20"/>
            <c:invertIfNegative val="0"/>
            <c:bubble3D val="0"/>
            <c:spPr>
              <a:solidFill>
                <a:schemeClr val="accent1">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Chart!$B$2:$B$22</c:f>
              <c:numCache>
                <c:formatCode>0.0</c:formatCode>
                <c:ptCount val="21"/>
                <c:pt idx="0">
                  <c:v>-2.1775707317073789</c:v>
                </c:pt>
                <c:pt idx="1">
                  <c:v>-2.7683063829787256</c:v>
                </c:pt>
                <c:pt idx="2">
                  <c:v>-2.6728744186046534</c:v>
                </c:pt>
                <c:pt idx="3">
                  <c:v>-2.8619169811320782</c:v>
                </c:pt>
                <c:pt idx="4">
                  <c:v>-2.8512463768115968</c:v>
                </c:pt>
                <c:pt idx="5">
                  <c:v>-4.3826635514018824</c:v>
                </c:pt>
                <c:pt idx="6">
                  <c:v>-7.5144244897958945</c:v>
                </c:pt>
                <c:pt idx="7">
                  <c:v>-10.362668341708552</c:v>
                </c:pt>
                <c:pt idx="8">
                  <c:v>-9.7909823232323188</c:v>
                </c:pt>
                <c:pt idx="9">
                  <c:v>-8.9255615853658536</c:v>
                </c:pt>
                <c:pt idx="10">
                  <c:v>-6.5196383928572024</c:v>
                </c:pt>
                <c:pt idx="11">
                  <c:v>0.39867826086957558</c:v>
                </c:pt>
                <c:pt idx="12">
                  <c:v>1.4883870967741839</c:v>
                </c:pt>
                <c:pt idx="13">
                  <c:v>4.6413234374999925</c:v>
                </c:pt>
                <c:pt idx="14">
                  <c:v>4.4189999999999925</c:v>
                </c:pt>
                <c:pt idx="15">
                  <c:v>3.1412906666666691</c:v>
                </c:pt>
                <c:pt idx="16">
                  <c:v>2.552602298850577</c:v>
                </c:pt>
                <c:pt idx="17">
                  <c:v>1.3834831460674168</c:v>
                </c:pt>
                <c:pt idx="18">
                  <c:v>0.89273793103447263</c:v>
                </c:pt>
                <c:pt idx="19">
                  <c:v>0.69548539325841663</c:v>
                </c:pt>
                <c:pt idx="20">
                  <c:v>0.89273793103447263</c:v>
                </c:pt>
              </c:numCache>
            </c:numRef>
          </c:val>
        </c:ser>
        <c:ser>
          <c:idx val="1"/>
          <c:order val="1"/>
          <c:tx>
            <c:strRef>
              <c:f>Chart!$C$1</c:f>
              <c:strCache>
                <c:ptCount val="1"/>
                <c:pt idx="0">
                  <c:v>Schedule Rating</c:v>
                </c:pt>
              </c:strCache>
            </c:strRef>
          </c:tx>
          <c:spPr>
            <a:ln w="6350">
              <a:solidFill>
                <a:srgbClr val="0F5173"/>
              </a:solidFill>
            </a:ln>
          </c:spPr>
          <c:invertIfNegative val="0"/>
          <c:dPt>
            <c:idx val="20"/>
            <c:invertIfNegative val="0"/>
            <c:bubble3D val="0"/>
            <c:spPr>
              <a:solidFill>
                <a:schemeClr val="accent2">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Chart!$C$2:$C$22</c:f>
              <c:numCache>
                <c:formatCode>0.0</c:formatCode>
                <c:ptCount val="21"/>
                <c:pt idx="0">
                  <c:v>-1.8806292682926693</c:v>
                </c:pt>
                <c:pt idx="1">
                  <c:v>-1.8784936170212778</c:v>
                </c:pt>
                <c:pt idx="2">
                  <c:v>-1.5839255813953499</c:v>
                </c:pt>
                <c:pt idx="3">
                  <c:v>-2.3684830188679658</c:v>
                </c:pt>
                <c:pt idx="4">
                  <c:v>-3.9327536231883564</c:v>
                </c:pt>
                <c:pt idx="5">
                  <c:v>-6.0383364485981383</c:v>
                </c:pt>
                <c:pt idx="6">
                  <c:v>-6.6473755102040775</c:v>
                </c:pt>
                <c:pt idx="7">
                  <c:v>-8.5563316582914553</c:v>
                </c:pt>
                <c:pt idx="8">
                  <c:v>-9.0305176767676745</c:v>
                </c:pt>
                <c:pt idx="9">
                  <c:v>-6.8141384146341428</c:v>
                </c:pt>
                <c:pt idx="10">
                  <c:v>-4.3788616071428734</c:v>
                </c:pt>
                <c:pt idx="11">
                  <c:v>-1.9062782608695681</c:v>
                </c:pt>
                <c:pt idx="12">
                  <c:v>-1.6123870967741951</c:v>
                </c:pt>
                <c:pt idx="13">
                  <c:v>-1.7212234374999735</c:v>
                </c:pt>
                <c:pt idx="14">
                  <c:v>-3.0540000000000025</c:v>
                </c:pt>
                <c:pt idx="15">
                  <c:v>-4.3788906666666705</c:v>
                </c:pt>
                <c:pt idx="16">
                  <c:v>-6.2112022988505924</c:v>
                </c:pt>
                <c:pt idx="17">
                  <c:v>-7.5884831460674045</c:v>
                </c:pt>
                <c:pt idx="18">
                  <c:v>-7.8629379310343932</c:v>
                </c:pt>
                <c:pt idx="19">
                  <c:v>-8.2528853932584223</c:v>
                </c:pt>
                <c:pt idx="20">
                  <c:v>-7.8629379310343932</c:v>
                </c:pt>
              </c:numCache>
            </c:numRef>
          </c:val>
        </c:ser>
        <c:ser>
          <c:idx val="2"/>
          <c:order val="2"/>
          <c:tx>
            <c:strRef>
              <c:f>Chart!$D$1</c:f>
              <c:strCache>
                <c:ptCount val="1"/>
                <c:pt idx="0">
                  <c:v>Dividends</c:v>
                </c:pt>
              </c:strCache>
            </c:strRef>
          </c:tx>
          <c:spPr>
            <a:solidFill>
              <a:schemeClr val="tx2">
                <a:lumMod val="60000"/>
                <a:lumOff val="40000"/>
              </a:schemeClr>
            </a:solidFill>
            <a:ln w="6350">
              <a:solidFill>
                <a:srgbClr val="0F5173"/>
              </a:solidFill>
            </a:ln>
          </c:spPr>
          <c:invertIfNegative val="0"/>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Chart!$D$2:$D$22</c:f>
              <c:numCache>
                <c:formatCode>0.0</c:formatCode>
                <c:ptCount val="21"/>
                <c:pt idx="0">
                  <c:v>-3</c:v>
                </c:pt>
                <c:pt idx="1">
                  <c:v>-2.8000000000000003</c:v>
                </c:pt>
                <c:pt idx="2">
                  <c:v>-2.8000000000000003</c:v>
                </c:pt>
                <c:pt idx="3">
                  <c:v>-3.3000000000000003</c:v>
                </c:pt>
                <c:pt idx="4">
                  <c:v>-3.6999999999999997</c:v>
                </c:pt>
                <c:pt idx="5">
                  <c:v>-4.2</c:v>
                </c:pt>
                <c:pt idx="6">
                  <c:v>-3.5000000000000004</c:v>
                </c:pt>
                <c:pt idx="7">
                  <c:v>-3.6999999999999997</c:v>
                </c:pt>
                <c:pt idx="8">
                  <c:v>-4.3999999999999995</c:v>
                </c:pt>
                <c:pt idx="9">
                  <c:v>-3.5000000000000004</c:v>
                </c:pt>
                <c:pt idx="10">
                  <c:v>-3.4000000000000004</c:v>
                </c:pt>
                <c:pt idx="11">
                  <c:v>-2.5</c:v>
                </c:pt>
                <c:pt idx="12">
                  <c:v>-1.6</c:v>
                </c:pt>
                <c:pt idx="13">
                  <c:v>-0.8</c:v>
                </c:pt>
                <c:pt idx="14">
                  <c:v>-0.70000000000000062</c:v>
                </c:pt>
                <c:pt idx="15">
                  <c:v>-1</c:v>
                </c:pt>
                <c:pt idx="16">
                  <c:v>-1</c:v>
                </c:pt>
                <c:pt idx="17">
                  <c:v>-1.2</c:v>
                </c:pt>
                <c:pt idx="18">
                  <c:v>-1.3</c:v>
                </c:pt>
                <c:pt idx="19">
                  <c:v>-1.0999999999999805</c:v>
                </c:pt>
                <c:pt idx="20">
                  <c:v>-1</c:v>
                </c:pt>
              </c:numCache>
            </c:numRef>
          </c:val>
        </c:ser>
        <c:dLbls>
          <c:showLegendKey val="0"/>
          <c:showVal val="0"/>
          <c:showCatName val="0"/>
          <c:showSerName val="0"/>
          <c:showPercent val="0"/>
          <c:showBubbleSize val="0"/>
        </c:dLbls>
        <c:gapWidth val="70"/>
        <c:overlap val="100"/>
        <c:axId val="2043899472"/>
        <c:axId val="2043901648"/>
      </c:barChart>
      <c:lineChart>
        <c:grouping val="standard"/>
        <c:varyColors val="0"/>
        <c:ser>
          <c:idx val="3"/>
          <c:order val="3"/>
          <c:tx>
            <c:strRef>
              <c:f>Chart!$E$1</c:f>
              <c:strCache>
                <c:ptCount val="1"/>
                <c:pt idx="0">
                  <c:v> </c:v>
                </c:pt>
              </c:strCache>
            </c:strRef>
          </c:tx>
          <c:spPr>
            <a:ln>
              <a:noFill/>
            </a:ln>
          </c:spPr>
          <c:marker>
            <c:symbol val="none"/>
          </c:marker>
          <c:dLbls>
            <c:dLbl>
              <c:idx val="12"/>
              <c:layout>
                <c:manualLayout>
                  <c:x val="-2.4396244739397787E-2"/>
                  <c:y val="5.368264628686122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3"/>
              <c:layout>
                <c:manualLayout>
                  <c:x val="-2.1809672625496782E-2"/>
                  <c:y val="-8.064343060058669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4"/>
              <c:layout>
                <c:manualLayout>
                  <c:x val="-2.1809672625496782E-2"/>
                  <c:y val="-0.103180098811178"/>
                </c:manualLayout>
              </c:layout>
              <c:dLblPos val="r"/>
              <c:showLegendKey val="0"/>
              <c:showVal val="1"/>
              <c:showCatName val="0"/>
              <c:showSerName val="0"/>
              <c:showPercent val="0"/>
              <c:showBubbleSize val="0"/>
              <c:extLst>
                <c:ext xmlns:c15="http://schemas.microsoft.com/office/drawing/2012/chart" uri="{CE6537A1-D6FC-4f65-9D91-7224C49458BB}"/>
              </c:extLst>
            </c:dLbl>
            <c:dLbl>
              <c:idx val="15"/>
              <c:layout>
                <c:manualLayout>
                  <c:x val="-2.5691162188411054E-2"/>
                  <c:y val="9.289813957078894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6"/>
              <c:layout>
                <c:manualLayout>
                  <c:x val="-2.4396244739397787E-2"/>
                  <c:y val="7.574146981627297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7"/>
              <c:layout>
                <c:manualLayout>
                  <c:x val="-2.4396244739397947E-2"/>
                  <c:y val="5.368264628686122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8"/>
              <c:layout>
                <c:manualLayout>
                  <c:x val="-2.4396244739397787E-2"/>
                  <c:y val="3.897676393392002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9"/>
              <c:layout>
                <c:manualLayout>
                  <c:x val="-2.4396244739397787E-2"/>
                  <c:y val="4.387872471823381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0"/>
              <c:tx>
                <c:rich>
                  <a:bodyPr/>
                  <a:lstStyle/>
                  <a:p>
                    <a:pPr>
                      <a:defRPr sz="1400" b="1" baseline="0">
                        <a:latin typeface="Arial" pitchFamily="34" charset="0"/>
                        <a:cs typeface="Arial" pitchFamily="34" charset="0"/>
                      </a:defRPr>
                    </a:pPr>
                    <a:r>
                      <a:rPr lang="en-US" dirty="0"/>
                      <a:t>-</a:t>
                    </a:r>
                    <a:r>
                      <a:rPr lang="en-US" dirty="0" smtClean="0"/>
                      <a:t>8.0</a:t>
                    </a:r>
                    <a:endParaRPr lang="en-US" dirty="0"/>
                  </a:p>
                </c:rich>
              </c:tx>
              <c:numFmt formatCode="#,##0" sourceLinked="0"/>
              <c:spPr/>
              <c:dLblPos val="b"/>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200" b="1" baseline="0">
                    <a:latin typeface="Arial" pitchFamily="34" charset="0"/>
                    <a:cs typeface="Arial"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Chart!$E$2:$E$22</c:f>
              <c:numCache>
                <c:formatCode>0.0</c:formatCode>
                <c:ptCount val="21"/>
                <c:pt idx="0">
                  <c:v>-7.0582000000000003</c:v>
                </c:pt>
                <c:pt idx="1">
                  <c:v>-7.4468000000000094</c:v>
                </c:pt>
                <c:pt idx="2">
                  <c:v>-7.0568000000000044</c:v>
                </c:pt>
                <c:pt idx="3">
                  <c:v>-8.530400000000002</c:v>
                </c:pt>
                <c:pt idx="4">
                  <c:v>-10.484000000000002</c:v>
                </c:pt>
                <c:pt idx="5">
                  <c:v>-14.621000000000015</c:v>
                </c:pt>
                <c:pt idx="6">
                  <c:v>-17.661799999999989</c:v>
                </c:pt>
                <c:pt idx="7">
                  <c:v>-22.618999999999996</c:v>
                </c:pt>
                <c:pt idx="8">
                  <c:v>-23.221499999999889</c:v>
                </c:pt>
                <c:pt idx="9">
                  <c:v>-19.239699999999889</c:v>
                </c:pt>
                <c:pt idx="10">
                  <c:v>-14.298500000000001</c:v>
                </c:pt>
                <c:pt idx="11">
                  <c:v>-4.0075999999999965</c:v>
                </c:pt>
                <c:pt idx="12">
                  <c:v>-1.7240000000000131</c:v>
                </c:pt>
                <c:pt idx="13">
                  <c:v>2.1200999999999808</c:v>
                </c:pt>
                <c:pt idx="14">
                  <c:v>0.66500000000000381</c:v>
                </c:pt>
                <c:pt idx="15">
                  <c:v>-2.2376000000000054</c:v>
                </c:pt>
                <c:pt idx="16">
                  <c:v>-4.6586000000000007</c:v>
                </c:pt>
                <c:pt idx="17">
                  <c:v>-7.4049999999999905</c:v>
                </c:pt>
                <c:pt idx="18">
                  <c:v>-8.2702000000000009</c:v>
                </c:pt>
                <c:pt idx="19">
                  <c:v>-8.6574000000000026</c:v>
                </c:pt>
                <c:pt idx="20">
                  <c:v>-7.9702000000000792</c:v>
                </c:pt>
              </c:numCache>
            </c:numRef>
          </c:val>
          <c:smooth val="0"/>
        </c:ser>
        <c:dLbls>
          <c:showLegendKey val="0"/>
          <c:showVal val="0"/>
          <c:showCatName val="0"/>
          <c:showSerName val="0"/>
          <c:showPercent val="0"/>
          <c:showBubbleSize val="0"/>
        </c:dLbls>
        <c:marker val="1"/>
        <c:smooth val="0"/>
        <c:axId val="2043908720"/>
        <c:axId val="2043895664"/>
      </c:lineChart>
      <c:catAx>
        <c:axId val="2043899472"/>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2043901648"/>
        <c:crosses val="autoZero"/>
        <c:auto val="0"/>
        <c:lblAlgn val="ctr"/>
        <c:lblOffset val="300"/>
        <c:tickLblSkip val="1"/>
        <c:noMultiLvlLbl val="0"/>
      </c:catAx>
      <c:valAx>
        <c:axId val="2043901648"/>
        <c:scaling>
          <c:orientation val="minMax"/>
          <c:max val="10"/>
          <c:min val="-25"/>
        </c:scaling>
        <c:delete val="0"/>
        <c:axPos val="l"/>
        <c:numFmt formatCode="0" sourceLinked="0"/>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2043899472"/>
        <c:crosses val="autoZero"/>
        <c:crossBetween val="between"/>
        <c:majorUnit val="5"/>
      </c:valAx>
      <c:valAx>
        <c:axId val="2043895664"/>
        <c:scaling>
          <c:orientation val="minMax"/>
          <c:max val="10"/>
          <c:min val="-25"/>
        </c:scaling>
        <c:delete val="0"/>
        <c:axPos val="r"/>
        <c:numFmt formatCode="0.0" sourceLinked="1"/>
        <c:majorTickMark val="none"/>
        <c:minorTickMark val="none"/>
        <c:tickLblPos val="none"/>
        <c:spPr>
          <a:ln>
            <a:noFill/>
          </a:ln>
        </c:spPr>
        <c:crossAx val="2043908720"/>
        <c:crosses val="max"/>
        <c:crossBetween val="between"/>
        <c:majorUnit val="5"/>
      </c:valAx>
      <c:catAx>
        <c:axId val="2043908720"/>
        <c:scaling>
          <c:orientation val="minMax"/>
        </c:scaling>
        <c:delete val="1"/>
        <c:axPos val="b"/>
        <c:numFmt formatCode="General" sourceLinked="1"/>
        <c:majorTickMark val="out"/>
        <c:minorTickMark val="none"/>
        <c:tickLblPos val="none"/>
        <c:crossAx val="2043895664"/>
        <c:crosses val="autoZero"/>
        <c:auto val="0"/>
        <c:lblAlgn val="ctr"/>
        <c:lblOffset val="100"/>
        <c:noMultiLvlLbl val="0"/>
      </c:catAx>
    </c:plotArea>
    <c:legend>
      <c:legendPos val="b"/>
      <c:layout>
        <c:manualLayout>
          <c:xMode val="edge"/>
          <c:yMode val="edge"/>
          <c:x val="6.7691522534042314E-2"/>
          <c:y val="3.4813210848644652E-2"/>
          <c:w val="0.28352995939610132"/>
          <c:h val="0.17912117235345582"/>
        </c:manualLayou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42.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43.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56.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5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59.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63.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69.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70.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71.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72.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73.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74.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75.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7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77.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78.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79.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8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16.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0.05889</cdr:x>
      <cdr:y>0.01778</cdr:y>
    </cdr:from>
    <cdr:to>
      <cdr:x>0.31693</cdr:x>
      <cdr:y>0.12282</cdr:y>
    </cdr:to>
    <cdr:sp macro="" textlink="">
      <cdr:nvSpPr>
        <cdr:cNvPr id="3" name="TextBox 2"/>
        <cdr:cNvSpPr txBox="1"/>
      </cdr:nvSpPr>
      <cdr:spPr>
        <a:xfrm xmlns:a="http://schemas.openxmlformats.org/drawingml/2006/main">
          <a:off x="482600" y="74469"/>
          <a:ext cx="2114550" cy="4398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latin typeface="Arial" panose="020B0604020202020204" pitchFamily="34" charset="0"/>
              <a:cs typeface="Arial" panose="020B0604020202020204" pitchFamily="34" charset="0"/>
            </a:rPr>
            <a:t>(Billions)</a:t>
          </a:r>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0.50338</cdr:x>
      <cdr:y>0.34457</cdr:y>
    </cdr:from>
    <cdr:to>
      <cdr:x>0.93615</cdr:x>
      <cdr:y>0.56426</cdr:y>
    </cdr:to>
    <cdr:sp macro="" textlink="">
      <cdr:nvSpPr>
        <cdr:cNvPr id="4" name="AutoShape 14"/>
        <cdr:cNvSpPr>
          <a:spLocks xmlns:a="http://schemas.openxmlformats.org/drawingml/2006/main" noChangeArrowheads="1"/>
        </cdr:cNvSpPr>
      </cdr:nvSpPr>
      <cdr:spPr bwMode="blackWhite">
        <a:xfrm xmlns:a="http://schemas.openxmlformats.org/drawingml/2006/main">
          <a:off x="4125057" y="1443016"/>
          <a:ext cx="3546389" cy="919992"/>
        </a:xfrm>
        <a:prstGeom xmlns:a="http://schemas.openxmlformats.org/drawingml/2006/main" prst="wedgeRectCallout">
          <a:avLst>
            <a:gd name="adj1" fmla="val -4651"/>
            <a:gd name="adj2" fmla="val 127166"/>
          </a:avLst>
        </a:prstGeom>
        <a:solidFill xmlns:a="http://schemas.openxmlformats.org/drawingml/2006/main">
          <a:schemeClr val="tx2"/>
        </a:solidFill>
        <a:ln xmlns:a="http://schemas.openxmlformats.org/drawingml/2006/main" w="28575" algn="ctr">
          <a:solidFill>
            <a:schemeClr val="tx2"/>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Alternative capital constantly growing, even in 2011, when cat losses reduced total reinsurance capital. </a:t>
          </a:r>
          <a:endParaRPr lang="en-US" sz="1600" b="1" dirty="0">
            <a:solidFill>
              <a:srgbClr val="FFFFFF"/>
            </a:solidFill>
            <a:latin typeface="Arial" charset="0"/>
            <a:cs typeface="Arial"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0.18834</cdr:x>
      <cdr:y>0</cdr:y>
    </cdr:from>
    <cdr:to>
      <cdr:x>0.38482</cdr:x>
      <cdr:y>0.37405</cdr:y>
    </cdr:to>
    <cdr:sp macro="" textlink="">
      <cdr:nvSpPr>
        <cdr:cNvPr id="2" name="AutoShape 8"/>
        <cdr:cNvSpPr>
          <a:spLocks xmlns:a="http://schemas.openxmlformats.org/drawingml/2006/main" noChangeArrowheads="1"/>
        </cdr:cNvSpPr>
      </cdr:nvSpPr>
      <cdr:spPr bwMode="blackWhite">
        <a:xfrm xmlns:a="http://schemas.openxmlformats.org/drawingml/2006/main">
          <a:off x="1535600" y="0"/>
          <a:ext cx="1601986" cy="1816443"/>
        </a:xfrm>
        <a:prstGeom xmlns:a="http://schemas.openxmlformats.org/drawingml/2006/main" prst="wedgeRectCallout">
          <a:avLst>
            <a:gd name="adj1" fmla="val 94228"/>
            <a:gd name="adj2" fmla="val 31908"/>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accent1"/>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Risk spreads rose in 2011-2012 from cat activity and changes to catastrophe models</a:t>
          </a:r>
          <a:endParaRPr lang="en-US" sz="1600" b="1" dirty="0">
            <a:solidFill>
              <a:srgbClr val="FFFFFF"/>
            </a:solidFill>
            <a:latin typeface="Arial" charset="0"/>
            <a:cs typeface="Arial"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9/25/2014</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511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3"/>
          <p:cNvSpPr>
            <a:spLocks noGrp="1" noChangeArrowheads="1"/>
          </p:cNvSpPr>
          <p:nvPr>
            <p:ph type="sldNum" sz="quarter" idx="5"/>
          </p:nvPr>
        </p:nvSpPr>
        <p:spPr>
          <a:xfrm>
            <a:off x="3148013" y="9034463"/>
            <a:ext cx="704850" cy="247650"/>
          </a:xfrm>
        </p:spPr>
        <p:txBody>
          <a:bodyPr/>
          <a:lstStyle/>
          <a:p>
            <a:pPr>
              <a:defRPr/>
            </a:pPr>
            <a:fld id="{9CDB977A-84A8-43B4-BB13-754156B215EE}" type="slidenum">
              <a:rPr lang="en-US" smtClean="0"/>
              <a:pPr>
                <a:defRPr/>
              </a:pPr>
              <a:t>10</a:t>
            </a:fld>
            <a:endParaRPr 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5524235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5F7C5709-981E-4A4B-960D-30B887DBCF87}" type="slidenum">
              <a:rPr lang="en-US" altLang="en-US" sz="1000" smtClean="0"/>
              <a:pPr>
                <a:lnSpc>
                  <a:spcPct val="100000"/>
                </a:lnSpc>
                <a:spcBef>
                  <a:spcPct val="0"/>
                </a:spcBef>
                <a:buClrTx/>
                <a:buSzTx/>
                <a:buFontTx/>
                <a:buNone/>
              </a:pPr>
              <a:t>118</a:t>
            </a:fld>
            <a:endParaRPr lang="en-US" altLang="en-US" sz="1000" smtClean="0"/>
          </a:p>
        </p:txBody>
      </p:sp>
      <p:sp>
        <p:nvSpPr>
          <p:cNvPr id="8195" name="Slide Image Placeholder 1"/>
          <p:cNvSpPr>
            <a:spLocks noGrp="1" noRot="1" noChangeAspect="1" noTextEdit="1"/>
          </p:cNvSpPr>
          <p:nvPr>
            <p:ph type="sldImg"/>
          </p:nvPr>
        </p:nvSpPr>
        <p:spPr>
          <a:xfrm>
            <a:off x="1181100" y="698500"/>
            <a:ext cx="4648200" cy="3486150"/>
          </a:xfrm>
          <a:ln w="12700"/>
        </p:spPr>
      </p:sp>
      <p:sp>
        <p:nvSpPr>
          <p:cNvPr id="8196"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186382761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4868574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8765021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8317601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122</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7541288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3140263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23576" y="8848400"/>
            <a:ext cx="676988" cy="246147"/>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124</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265026942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D33E2A00-2CF7-4478-84A9-2FF29938CC9E}" type="slidenum">
              <a:rPr lang="en-US" sz="1000"/>
              <a:pPr algn="ctr" defTabSz="912387"/>
              <a:t>125</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213720139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23576" y="8848380"/>
            <a:ext cx="676988" cy="246167"/>
          </a:xfrm>
          <a:noFill/>
        </p:spPr>
        <p:txBody>
          <a:bodyPr/>
          <a:lstStyle/>
          <a:p>
            <a:fld id="{E188F4B9-AFA1-4FA4-B0F5-782B95A74519}" type="slidenum">
              <a:rPr lang="en-US" smtClean="0">
                <a:cs typeface="Arial" charset="0"/>
              </a:rPr>
              <a:pPr/>
              <a:t>126</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952023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127</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59446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Grp="1" noChangeArrowheads="1"/>
          </p:cNvSpPr>
          <p:nvPr/>
        </p:nvSpPr>
        <p:spPr bwMode="auto">
          <a:xfrm>
            <a:off x="3148013" y="90344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418B74E4-4645-4DA4-AE98-BD4CB3C6F2E2}" type="slidenum">
              <a:rPr lang="en-US" altLang="en-US" sz="1000"/>
              <a:pPr algn="ctr" eaLnBrk="1" hangingPunct="1"/>
              <a:t>11</a:t>
            </a:fld>
            <a:endParaRPr lang="en-US" altLang="en-US" sz="10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2751316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403452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5841829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extLst>
      <p:ext uri="{BB962C8B-B14F-4D97-AF65-F5344CB8AC3E}">
        <p14:creationId xmlns:p14="http://schemas.microsoft.com/office/powerpoint/2010/main" val="64714994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53726" y="8988116"/>
            <a:ext cx="706129" cy="246380"/>
          </a:xfrm>
        </p:spPr>
        <p:txBody>
          <a:bodyPr/>
          <a:lstStyle/>
          <a:p>
            <a:pPr>
              <a:defRPr/>
            </a:pPr>
            <a:fld id="{C3FDAECC-01E3-46D0-B980-A45E82B7AFA3}" type="slidenum">
              <a:rPr lang="en-US" smtClean="0">
                <a:solidFill>
                  <a:srgbClr val="000000"/>
                </a:solidFill>
              </a:rPr>
              <a:pPr>
                <a:defRPr/>
              </a:pPr>
              <a:t>131</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96975" y="693738"/>
            <a:ext cx="4616450" cy="3462337"/>
          </a:xfrm>
          <a:ln w="12700"/>
        </p:spPr>
      </p:sp>
      <p:sp>
        <p:nvSpPr>
          <p:cNvPr id="286724" name="Notes Placeholder 2"/>
          <p:cNvSpPr>
            <a:spLocks noGrp="1"/>
          </p:cNvSpPr>
          <p:nvPr>
            <p:ph type="body" idx="1"/>
          </p:nvPr>
        </p:nvSpPr>
        <p:spPr>
          <a:xfrm>
            <a:off x="701359" y="4387452"/>
            <a:ext cx="5607684" cy="4155287"/>
          </a:xfrm>
          <a:noFill/>
          <a:ln/>
        </p:spPr>
        <p:txBody>
          <a:bodyPr lIns="91421" tIns="45711" rIns="91421" bIns="45711"/>
          <a:lstStyle/>
          <a:p>
            <a:endParaRPr lang="en-US" smtClean="0"/>
          </a:p>
        </p:txBody>
      </p:sp>
    </p:spTree>
    <p:extLst>
      <p:ext uri="{BB962C8B-B14F-4D97-AF65-F5344CB8AC3E}">
        <p14:creationId xmlns:p14="http://schemas.microsoft.com/office/powerpoint/2010/main" val="397229650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2948679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135</a:t>
            </a:fld>
            <a:endParaRPr lang="en-US" noProof="0" dirty="0"/>
          </a:p>
        </p:txBody>
      </p:sp>
    </p:spTree>
    <p:extLst>
      <p:ext uri="{BB962C8B-B14F-4D97-AF65-F5344CB8AC3E}">
        <p14:creationId xmlns:p14="http://schemas.microsoft.com/office/powerpoint/2010/main" val="305410531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62400" y="8781843"/>
            <a:ext cx="3048000" cy="454233"/>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136</a:t>
            </a:fld>
            <a:endParaRPr lang="en-US" dirty="0"/>
          </a:p>
        </p:txBody>
      </p:sp>
      <p:sp>
        <p:nvSpPr>
          <p:cNvPr id="2141186" name="Rectangle 2"/>
          <p:cNvSpPr>
            <a:spLocks noGrp="1" noRot="1" noChangeAspect="1" noChangeArrowheads="1" noTextEdit="1"/>
          </p:cNvSpPr>
          <p:nvPr>
            <p:ph type="sldImg"/>
          </p:nvPr>
        </p:nvSpPr>
        <p:spPr>
          <a:xfrm>
            <a:off x="1149350" y="688975"/>
            <a:ext cx="4692650" cy="3519488"/>
          </a:xfrm>
          <a:solidFill>
            <a:srgbClr val="FFFFFF"/>
          </a:solidFill>
          <a:ln/>
        </p:spPr>
      </p:sp>
      <p:sp>
        <p:nvSpPr>
          <p:cNvPr id="2141187" name="Rectangle 5"/>
          <p:cNvSpPr>
            <a:spLocks noGrp="1" noChangeArrowheads="1"/>
          </p:cNvSpPr>
          <p:nvPr>
            <p:ph type="body" idx="1"/>
          </p:nvPr>
        </p:nvSpPr>
        <p:spPr>
          <a:xfrm>
            <a:off x="536576" y="4390921"/>
            <a:ext cx="5943600" cy="416380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extLst>
      <p:ext uri="{BB962C8B-B14F-4D97-AF65-F5344CB8AC3E}">
        <p14:creationId xmlns:p14="http://schemas.microsoft.com/office/powerpoint/2010/main" val="190163944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1155753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03974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141</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57183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txBox="1">
            <a:spLocks noGrp="1" noChangeArrowheads="1"/>
          </p:cNvSpPr>
          <p:nvPr/>
        </p:nvSpPr>
        <p:spPr bwMode="auto">
          <a:xfrm>
            <a:off x="3148013" y="90344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6E6A7500-A5B7-4210-9D02-0B7581C06776}" type="slidenum">
              <a:rPr lang="en-US" altLang="en-US" sz="1000"/>
              <a:pPr algn="ctr" eaLnBrk="1" hangingPunct="1"/>
              <a:t>12</a:t>
            </a:fld>
            <a:endParaRPr lang="en-US" altLang="en-US" sz="10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35456727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142</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158169753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143</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2852365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85167" y="9046678"/>
            <a:ext cx="690779" cy="248133"/>
          </a:xfrm>
          <a:noFill/>
        </p:spPr>
        <p:txBody>
          <a:bodyPr/>
          <a:lstStyle/>
          <a:p>
            <a:pPr defTabSz="928763"/>
            <a:fld id="{C2B5FA5F-BEB6-44D3-B00D-B1810101F93B}" type="slidenum">
              <a:rPr lang="en-US">
                <a:solidFill>
                  <a:prstClr val="black"/>
                </a:solidFill>
              </a:rPr>
              <a:pPr defTabSz="928763"/>
              <a:t>144</a:t>
            </a:fld>
            <a:endParaRPr lang="en-US" dirty="0">
              <a:solidFill>
                <a:prstClr val="black"/>
              </a:solidFill>
            </a:endParaRPr>
          </a:p>
        </p:txBody>
      </p:sp>
      <p:sp>
        <p:nvSpPr>
          <p:cNvPr id="6147" name="Slide Image Placeholder 1"/>
          <p:cNvSpPr>
            <a:spLocks noGrp="1" noRot="1" noChangeAspect="1" noTextEdit="1"/>
          </p:cNvSpPr>
          <p:nvPr>
            <p:ph type="sldImg"/>
          </p:nvPr>
        </p:nvSpPr>
        <p:spPr>
          <a:xfrm>
            <a:off x="1104900" y="700088"/>
            <a:ext cx="4648200" cy="3486150"/>
          </a:xfrm>
          <a:ln w="12700"/>
        </p:spPr>
      </p:sp>
      <p:sp>
        <p:nvSpPr>
          <p:cNvPr id="6148" name="Notes Placeholder 2"/>
          <p:cNvSpPr>
            <a:spLocks noGrp="1"/>
          </p:cNvSpPr>
          <p:nvPr>
            <p:ph type="body" idx="1"/>
          </p:nvPr>
        </p:nvSpPr>
        <p:spPr>
          <a:xfrm>
            <a:off x="686422" y="4416426"/>
            <a:ext cx="5485158" cy="4181474"/>
          </a:xfrm>
          <a:noFill/>
          <a:ln/>
        </p:spPr>
        <p:txBody>
          <a:bodyPr lIns="91418" tIns="45710" rIns="91418" bIns="45710"/>
          <a:lstStyle/>
          <a:p>
            <a:endParaRPr lang="en-US" dirty="0" smtClean="0"/>
          </a:p>
        </p:txBody>
      </p:sp>
    </p:spTree>
    <p:extLst>
      <p:ext uri="{BB962C8B-B14F-4D97-AF65-F5344CB8AC3E}">
        <p14:creationId xmlns:p14="http://schemas.microsoft.com/office/powerpoint/2010/main" val="180212832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085167" y="9046678"/>
            <a:ext cx="690779" cy="248133"/>
          </a:xfrm>
        </p:spPr>
        <p:txBody>
          <a:bodyPr/>
          <a:lstStyle/>
          <a:p>
            <a:pPr>
              <a:defRPr/>
            </a:pPr>
            <a:fld id="{D3B46664-AE7A-4EF7-BFD7-083E2F3E0F65}" type="slidenum">
              <a:rPr lang="en-US" smtClean="0"/>
              <a:pPr>
                <a:defRPr/>
              </a:pPr>
              <a:t>145</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2054697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7" y="9046822"/>
            <a:ext cx="690779" cy="247989"/>
          </a:xfrm>
        </p:spPr>
        <p:txBody>
          <a:bodyPr/>
          <a:lstStyle/>
          <a:p>
            <a:pPr>
              <a:defRPr/>
            </a:pPr>
            <a:fld id="{CD7F88F9-67A0-4DD5-9BC7-F7DE73C9931D}" type="slidenum">
              <a:rPr lang="en-US" smtClean="0"/>
              <a:pPr>
                <a:defRPr/>
              </a:pPr>
              <a:t>146</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623063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147</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422419668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148</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416562555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149</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4052375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150</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4961806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9" y="9046824"/>
            <a:ext cx="690779" cy="247989"/>
          </a:xfrm>
        </p:spPr>
        <p:txBody>
          <a:bodyPr/>
          <a:lstStyle/>
          <a:p>
            <a:pPr>
              <a:defRPr/>
            </a:pPr>
            <a:fld id="{935D9A84-BDC2-4CC8-AAC8-58F3C8F9656A}" type="slidenum">
              <a:rPr lang="en-US" smtClean="0"/>
              <a:pPr>
                <a:defRPr/>
              </a:pPr>
              <a:t>153</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06291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148013" y="90344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F3EF66EB-4D5B-4061-8DC6-EBDA24D9CE6E}" type="slidenum">
              <a:rPr lang="en-US" altLang="en-US" sz="1000"/>
              <a:pPr algn="ctr" eaLnBrk="1" hangingPunct="1"/>
              <a:t>13</a:t>
            </a:fld>
            <a:endParaRPr lang="en-US" altLang="en-US" sz="10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9804719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154</a:t>
            </a:fld>
            <a:endParaRPr lang="en-US" noProof="0" dirty="0"/>
          </a:p>
        </p:txBody>
      </p:sp>
    </p:spTree>
    <p:extLst>
      <p:ext uri="{BB962C8B-B14F-4D97-AF65-F5344CB8AC3E}">
        <p14:creationId xmlns:p14="http://schemas.microsoft.com/office/powerpoint/2010/main" val="127107244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085167" y="9046678"/>
            <a:ext cx="690779" cy="248133"/>
          </a:xfrm>
        </p:spPr>
        <p:txBody>
          <a:bodyPr/>
          <a:lstStyle/>
          <a:p>
            <a:fld id="{076349CA-7964-46F8-9AF2-4ABE1A925F7D}" type="slidenum">
              <a:rPr lang="en-US" smtClean="0"/>
              <a:pPr/>
              <a:t>159</a:t>
            </a:fld>
            <a:endParaRPr lang="en-US" dirty="0"/>
          </a:p>
        </p:txBody>
      </p:sp>
    </p:spTree>
    <p:extLst>
      <p:ext uri="{BB962C8B-B14F-4D97-AF65-F5344CB8AC3E}">
        <p14:creationId xmlns:p14="http://schemas.microsoft.com/office/powerpoint/2010/main" val="410544248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085167" y="9046678"/>
            <a:ext cx="690779" cy="248133"/>
          </a:xfrm>
        </p:spPr>
        <p:txBody>
          <a:bodyPr/>
          <a:lstStyle/>
          <a:p>
            <a:fld id="{076349CA-7964-46F8-9AF2-4ABE1A925F7D}" type="slidenum">
              <a:rPr lang="en-US" smtClean="0"/>
              <a:pPr/>
              <a:t>160</a:t>
            </a:fld>
            <a:endParaRPr lang="en-US" dirty="0"/>
          </a:p>
        </p:txBody>
      </p:sp>
    </p:spTree>
    <p:extLst>
      <p:ext uri="{BB962C8B-B14F-4D97-AF65-F5344CB8AC3E}">
        <p14:creationId xmlns:p14="http://schemas.microsoft.com/office/powerpoint/2010/main" val="67661445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076349CA-7964-46F8-9AF2-4ABE1A925F7D}" type="slidenum">
              <a:rPr lang="en-US" smtClean="0"/>
              <a:pPr/>
              <a:t>161</a:t>
            </a:fld>
            <a:endParaRPr lang="en-US" dirty="0"/>
          </a:p>
        </p:txBody>
      </p:sp>
    </p:spTree>
    <p:extLst>
      <p:ext uri="{BB962C8B-B14F-4D97-AF65-F5344CB8AC3E}">
        <p14:creationId xmlns:p14="http://schemas.microsoft.com/office/powerpoint/2010/main" val="312291237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162</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03438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a:prstGeom prst="rect">
            <a:avLst/>
          </a:prstGeom>
          <a:noFill/>
          <a:ln w="12700">
            <a:solidFill>
              <a:prstClr val="black"/>
            </a:solidFill>
          </a:ln>
        </p:spPr>
      </p:sp>
      <p:sp>
        <p:nvSpPr>
          <p:cNvPr id="3" name="Notes Placeholder 2"/>
          <p:cNvSpPr>
            <a:spLocks noGrp="1"/>
          </p:cNvSpPr>
          <p:nvPr>
            <p:ph type="body" idx="1"/>
          </p:nvPr>
        </p:nvSpPr>
        <p:spPr>
          <a:xfrm>
            <a:off x="685961" y="4416110"/>
            <a:ext cx="5486088" cy="4182427"/>
          </a:xfrm>
          <a:prstGeom prst="rect">
            <a:avLst/>
          </a:prstGeom>
        </p:spPr>
        <p:txBody>
          <a:bodyPr lIns="96884" tIns="48442" rIns="96884" bIns="48442">
            <a:normAutofit/>
          </a:bodyPr>
          <a:lstStyle/>
          <a:p>
            <a:endParaRPr lang="en-US"/>
          </a:p>
        </p:txBody>
      </p:sp>
    </p:spTree>
    <p:extLst>
      <p:ext uri="{BB962C8B-B14F-4D97-AF65-F5344CB8AC3E}">
        <p14:creationId xmlns:p14="http://schemas.microsoft.com/office/powerpoint/2010/main" val="388614758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164</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8689127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165</a:t>
            </a:fld>
            <a:endParaRPr lang="en-US" noProof="0" dirty="0"/>
          </a:p>
        </p:txBody>
      </p:sp>
    </p:spTree>
    <p:extLst>
      <p:ext uri="{BB962C8B-B14F-4D97-AF65-F5344CB8AC3E}">
        <p14:creationId xmlns:p14="http://schemas.microsoft.com/office/powerpoint/2010/main" val="419023640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166</a:t>
            </a:fld>
            <a:endParaRPr lang="en-US" noProof="0" dirty="0"/>
          </a:p>
        </p:txBody>
      </p:sp>
    </p:spTree>
    <p:extLst>
      <p:ext uri="{BB962C8B-B14F-4D97-AF65-F5344CB8AC3E}">
        <p14:creationId xmlns:p14="http://schemas.microsoft.com/office/powerpoint/2010/main" val="336500006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08075" y="701675"/>
            <a:ext cx="4641850" cy="3482975"/>
          </a:xfrm>
          <a:solidFill>
            <a:srgbClr val="FFFFFF"/>
          </a:solidFill>
          <a:ln/>
        </p:spPr>
      </p:sp>
      <p:sp>
        <p:nvSpPr>
          <p:cNvPr id="210947" name="Rectangle 3"/>
          <p:cNvSpPr>
            <a:spLocks noGrp="1" noChangeArrowheads="1"/>
          </p:cNvSpPr>
          <p:nvPr>
            <p:ph type="body" idx="1"/>
          </p:nvPr>
        </p:nvSpPr>
        <p:spPr>
          <a:xfrm>
            <a:off x="883699" y="4416108"/>
            <a:ext cx="508593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185064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148013" y="90344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73E25528-372B-4964-978C-ACFD2385C10C}" type="slidenum">
              <a:rPr lang="en-US" altLang="en-US" sz="1000"/>
              <a:pPr algn="ctr" eaLnBrk="1" hangingPunct="1"/>
              <a:t>14</a:t>
            </a:fld>
            <a:endParaRPr lang="en-US" altLang="en-US" sz="10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1301679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085167" y="9046678"/>
            <a:ext cx="690779" cy="248133"/>
          </a:xfrm>
        </p:spPr>
        <p:txBody>
          <a:bodyPr/>
          <a:lstStyle/>
          <a:p>
            <a:pPr>
              <a:defRPr/>
            </a:pPr>
            <a:fld id="{D16B205B-5CAC-4CDE-BC3B-EC6CDB61437F}" type="slidenum">
              <a:rPr lang="en-US" smtClean="0"/>
              <a:pPr>
                <a:defRPr/>
              </a:pPr>
              <a:t>168</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9291242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3393587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85168" y="9046680"/>
            <a:ext cx="690779" cy="248133"/>
          </a:xfrm>
        </p:spPr>
        <p:txBody>
          <a:bodyPr/>
          <a:lstStyle/>
          <a:p>
            <a:pPr>
              <a:defRPr/>
            </a:pPr>
            <a:fld id="{13477895-592F-4D1B-9D08-B8F915A07ED7}" type="slidenum">
              <a:rPr lang="en-US" smtClean="0">
                <a:solidFill>
                  <a:srgbClr val="000000"/>
                </a:solidFill>
              </a:rPr>
              <a:pPr>
                <a:defRPr/>
              </a:pPr>
              <a:t>170</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06488" y="698500"/>
            <a:ext cx="4646612" cy="3486150"/>
          </a:xfrm>
          <a:ln w="12700"/>
        </p:spPr>
      </p:sp>
      <p:sp>
        <p:nvSpPr>
          <p:cNvPr id="217092"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404039399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85168" y="9046680"/>
            <a:ext cx="690779" cy="248133"/>
          </a:xfrm>
        </p:spPr>
        <p:txBody>
          <a:bodyPr/>
          <a:lstStyle/>
          <a:p>
            <a:pPr>
              <a:defRPr/>
            </a:pPr>
            <a:fld id="{CA22429F-497C-4787-B0C5-F4E8A801F656}" type="slidenum">
              <a:rPr lang="en-US" smtClean="0">
                <a:solidFill>
                  <a:srgbClr val="000000"/>
                </a:solidFill>
              </a:rPr>
              <a:pPr>
                <a:defRPr/>
              </a:pPr>
              <a:t>171</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06488" y="698500"/>
            <a:ext cx="4646612" cy="3486150"/>
          </a:xfrm>
          <a:ln w="12700"/>
        </p:spPr>
      </p:sp>
      <p:sp>
        <p:nvSpPr>
          <p:cNvPr id="218116"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320935394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9046822"/>
            <a:ext cx="690779" cy="247989"/>
          </a:xfrm>
        </p:spPr>
        <p:txBody>
          <a:bodyPr/>
          <a:lstStyle/>
          <a:p>
            <a:pPr>
              <a:defRPr/>
            </a:pPr>
            <a:fld id="{AED8072F-0E08-458F-BF88-90F48070855D}" type="slidenum">
              <a:rPr lang="en-US"/>
              <a:pPr>
                <a:defRPr/>
              </a:pPr>
              <a:t>172</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9658768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08075" y="701675"/>
            <a:ext cx="4641850" cy="3482975"/>
          </a:xfrm>
          <a:solidFill>
            <a:srgbClr val="FFFFFF"/>
          </a:solidFill>
          <a:ln/>
        </p:spPr>
      </p:sp>
      <p:sp>
        <p:nvSpPr>
          <p:cNvPr id="202755" name="Rectangle 3"/>
          <p:cNvSpPr>
            <a:spLocks noGrp="1" noChangeArrowheads="1"/>
          </p:cNvSpPr>
          <p:nvPr>
            <p:ph type="body" idx="1"/>
          </p:nvPr>
        </p:nvSpPr>
        <p:spPr>
          <a:xfrm>
            <a:off x="883699" y="4416108"/>
            <a:ext cx="508593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403516159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08075" y="701675"/>
            <a:ext cx="4641850" cy="3482975"/>
          </a:xfrm>
          <a:solidFill>
            <a:srgbClr val="FFFFFF"/>
          </a:solidFill>
          <a:ln/>
        </p:spPr>
      </p:sp>
      <p:sp>
        <p:nvSpPr>
          <p:cNvPr id="198659" name="Rectangle 3"/>
          <p:cNvSpPr>
            <a:spLocks noGrp="1" noChangeArrowheads="1"/>
          </p:cNvSpPr>
          <p:nvPr>
            <p:ph type="body" idx="1"/>
          </p:nvPr>
        </p:nvSpPr>
        <p:spPr>
          <a:xfrm>
            <a:off x="883699" y="4416108"/>
            <a:ext cx="508593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55255898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08075" y="701675"/>
            <a:ext cx="4641850" cy="3482975"/>
          </a:xfrm>
          <a:solidFill>
            <a:srgbClr val="FFFFFF"/>
          </a:solidFill>
          <a:ln/>
        </p:spPr>
      </p:sp>
      <p:sp>
        <p:nvSpPr>
          <p:cNvPr id="202755" name="Rectangle 3"/>
          <p:cNvSpPr>
            <a:spLocks noGrp="1" noChangeArrowheads="1"/>
          </p:cNvSpPr>
          <p:nvPr>
            <p:ph type="body" idx="1"/>
          </p:nvPr>
        </p:nvSpPr>
        <p:spPr>
          <a:xfrm>
            <a:off x="883699" y="4416108"/>
            <a:ext cx="508593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40016239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08075" y="701675"/>
            <a:ext cx="4641850" cy="3482975"/>
          </a:xfrm>
          <a:solidFill>
            <a:srgbClr val="FFFFFF"/>
          </a:solidFill>
          <a:ln/>
        </p:spPr>
      </p:sp>
      <p:sp>
        <p:nvSpPr>
          <p:cNvPr id="202755" name="Rectangle 3"/>
          <p:cNvSpPr>
            <a:spLocks noGrp="1" noChangeArrowheads="1"/>
          </p:cNvSpPr>
          <p:nvPr>
            <p:ph type="body" idx="1"/>
          </p:nvPr>
        </p:nvSpPr>
        <p:spPr>
          <a:xfrm>
            <a:off x="883699" y="4416108"/>
            <a:ext cx="508593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69059085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08075" y="701675"/>
            <a:ext cx="4641850" cy="3482975"/>
          </a:xfrm>
          <a:solidFill>
            <a:srgbClr val="FFFFFF"/>
          </a:solidFill>
          <a:ln/>
        </p:spPr>
      </p:sp>
      <p:sp>
        <p:nvSpPr>
          <p:cNvPr id="202755" name="Rectangle 3"/>
          <p:cNvSpPr>
            <a:spLocks noGrp="1" noChangeArrowheads="1"/>
          </p:cNvSpPr>
          <p:nvPr>
            <p:ph type="body" idx="1"/>
          </p:nvPr>
        </p:nvSpPr>
        <p:spPr>
          <a:xfrm>
            <a:off x="883699" y="4416108"/>
            <a:ext cx="508593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110025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1177925" y="696913"/>
            <a:ext cx="4641850" cy="3481387"/>
          </a:xfrm>
          <a:ln/>
        </p:spPr>
      </p:sp>
      <p:sp>
        <p:nvSpPr>
          <p:cNvPr id="16387"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45050003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94160001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60225058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82727759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20662561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21498333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40663082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025101" y="8848240"/>
            <a:ext cx="673939" cy="246307"/>
          </a:xfrm>
          <a:prstGeom prst="rect">
            <a:avLst/>
          </a:prstGeom>
          <a:noFill/>
          <a:ln w="9525">
            <a:noFill/>
            <a:miter lim="800000"/>
            <a:headEnd/>
            <a:tailEnd/>
          </a:ln>
        </p:spPr>
        <p:txBody>
          <a:bodyPr lIns="44996" tIns="45596" rIns="44996" bIns="45596" anchor="b">
            <a:spAutoFit/>
          </a:bodyPr>
          <a:lstStyle/>
          <a:p>
            <a:pPr algn="ctr" defTabSz="910832"/>
            <a:fld id="{80B93877-0C9D-4CAD-84B4-15CDCD63F2DF}" type="slidenum">
              <a:rPr lang="en-US" sz="1000"/>
              <a:pPr algn="ctr" defTabSz="910832"/>
              <a:t>184</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5090463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023577" y="8849658"/>
            <a:ext cx="676988" cy="244890"/>
          </a:xfrm>
          <a:prstGeom prst="rect">
            <a:avLst/>
          </a:prstGeom>
          <a:noFill/>
          <a:ln w="9525">
            <a:noFill/>
            <a:miter lim="800000"/>
            <a:headEnd/>
            <a:tailEnd/>
          </a:ln>
        </p:spPr>
        <p:txBody>
          <a:bodyPr lIns="44924" tIns="45522" rIns="44924" bIns="45522" anchor="b">
            <a:spAutoFit/>
          </a:bodyPr>
          <a:lstStyle/>
          <a:p>
            <a:pPr algn="ctr" defTabSz="910741"/>
            <a:fld id="{AA3B54CF-3B90-4833-A1B1-3D837068E6A9}" type="slidenum">
              <a:rPr lang="en-US" sz="1000"/>
              <a:pPr algn="ctr" defTabSz="910741"/>
              <a:t>186</a:t>
            </a:fld>
            <a:endParaRPr lang="en-US" sz="1000"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34373578"/>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023577" y="8849658"/>
            <a:ext cx="676988" cy="244890"/>
          </a:xfrm>
          <a:prstGeom prst="rect">
            <a:avLst/>
          </a:prstGeom>
          <a:noFill/>
          <a:ln w="9525">
            <a:noFill/>
            <a:miter lim="800000"/>
            <a:headEnd/>
            <a:tailEnd/>
          </a:ln>
        </p:spPr>
        <p:txBody>
          <a:bodyPr lIns="44924" tIns="45522" rIns="44924" bIns="45522" anchor="b">
            <a:spAutoFit/>
          </a:bodyPr>
          <a:lstStyle/>
          <a:p>
            <a:pPr algn="ctr" defTabSz="910741"/>
            <a:fld id="{AA3B54CF-3B90-4833-A1B1-3D837068E6A9}" type="slidenum">
              <a:rPr lang="en-US" sz="1000"/>
              <a:pPr algn="ctr" defTabSz="910741"/>
              <a:t>188</a:t>
            </a:fld>
            <a:endParaRPr lang="en-US" sz="1000"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9487580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085793" y="9047163"/>
            <a:ext cx="689527" cy="247650"/>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189</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95446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1177925" y="696913"/>
            <a:ext cx="4641850" cy="3481387"/>
          </a:xfrm>
          <a:ln/>
        </p:spPr>
      </p:sp>
      <p:sp>
        <p:nvSpPr>
          <p:cNvPr id="18435"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20558002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024190" y="8848402"/>
            <a:ext cx="675761" cy="246147"/>
          </a:xfrm>
          <a:prstGeom prst="rect">
            <a:avLst/>
          </a:prstGeom>
          <a:noFill/>
          <a:ln w="9525">
            <a:noFill/>
            <a:miter lim="800000"/>
            <a:headEnd/>
            <a:tailEnd/>
          </a:ln>
        </p:spPr>
        <p:txBody>
          <a:bodyPr lIns="44918" tIns="45517" rIns="44918" bIns="45517" anchor="b">
            <a:spAutoFit/>
          </a:bodyPr>
          <a:lstStyle/>
          <a:p>
            <a:pPr algn="ctr" defTabSz="909282"/>
            <a:fld id="{0D384969-57EF-47F2-8E1F-3213D4760988}" type="slidenum">
              <a:rPr lang="en-US" sz="1000"/>
              <a:pPr algn="ctr" defTabSz="909282"/>
              <a:t>190</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0459877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24189" y="8848382"/>
            <a:ext cx="675761" cy="246167"/>
          </a:xfrm>
        </p:spPr>
        <p:txBody>
          <a:bodyPr/>
          <a:lstStyle/>
          <a:p>
            <a:pPr defTabSz="909375">
              <a:defRPr/>
            </a:pPr>
            <a:fld id="{15A7F7DB-3A93-4CAB-8AF3-CD35918FB945}" type="slidenum">
              <a:rPr lang="en-US" smtClean="0"/>
              <a:pPr defTabSz="909375">
                <a:defRPr/>
              </a:pPr>
              <a:t>191</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5761816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168C4-6BE8-4176-9FBC-5BDD35E82C83}" type="slidenum">
              <a:rPr lang="en-US">
                <a:solidFill>
                  <a:prstClr val="black"/>
                </a:solidFill>
              </a:rPr>
              <a:pPr/>
              <a:t>193</a:t>
            </a:fld>
            <a:endParaRPr lang="en-US">
              <a:solidFill>
                <a:prstClr val="black"/>
              </a:solidFill>
            </a:endParaRPr>
          </a:p>
        </p:txBody>
      </p:sp>
      <p:sp>
        <p:nvSpPr>
          <p:cNvPr id="6146" name="Rectangle 2"/>
          <p:cNvSpPr>
            <a:spLocks noGrp="1" noRot="1" noChangeAspect="1" noChangeArrowheads="1" noTextEdit="1"/>
          </p:cNvSpPr>
          <p:nvPr>
            <p:ph type="sldImg"/>
          </p:nvPr>
        </p:nvSpPr>
        <p:spPr>
          <a:xfrm>
            <a:off x="1108075" y="698500"/>
            <a:ext cx="4654550" cy="3490913"/>
          </a:xfrm>
          <a:ln/>
        </p:spPr>
      </p:sp>
      <p:sp>
        <p:nvSpPr>
          <p:cNvPr id="6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07006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194</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38677736"/>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71962349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196</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96976230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7D52782D-D8FB-4276-8BCA-4B6DFFFC466F}" type="slidenum">
              <a:rPr lang="en-US" smtClean="0"/>
              <a:pPr/>
              <a:t>197</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5099832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564CE74E-1094-49A4-9C03-0E11176BB269}" type="slidenum">
              <a:rPr lang="en-US" smtClean="0"/>
              <a:pPr/>
              <a:t>198</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82119430"/>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199</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9682651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107866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1177925" y="696913"/>
            <a:ext cx="4641850" cy="3481387"/>
          </a:xfrm>
          <a:ln/>
        </p:spPr>
      </p:sp>
      <p:sp>
        <p:nvSpPr>
          <p:cNvPr id="20483"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539299191"/>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201</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2175653795"/>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74827958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86100" y="9047163"/>
            <a:ext cx="688975" cy="247650"/>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203</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882404240"/>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204</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2115458358"/>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9207" y="9000412"/>
            <a:ext cx="695150" cy="246717"/>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205</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1063008748"/>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206</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679641912"/>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207</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9167923"/>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208</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437258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209</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207420121"/>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210</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87610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77925" y="696913"/>
            <a:ext cx="4641850" cy="3481387"/>
          </a:xfrm>
          <a:ln/>
        </p:spPr>
      </p:sp>
      <p:sp>
        <p:nvSpPr>
          <p:cNvPr id="22531"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954138358"/>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212</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5495094"/>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213</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txBox="1">
            <a:spLocks noGrp="1" noChangeArrowheads="1"/>
          </p:cNvSpPr>
          <p:nvPr/>
        </p:nvSpPr>
        <p:spPr bwMode="auto">
          <a:xfrm>
            <a:off x="3148013" y="90344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142EF764-ACEB-498C-BB47-3FEB73BDEEAE}" type="slidenum">
              <a:rPr lang="en-US" altLang="en-US" sz="1000"/>
              <a:pPr algn="ctr" eaLnBrk="1" hangingPunct="1"/>
              <a:t>19</a:t>
            </a:fld>
            <a:endParaRPr lang="en-US" alt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882652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48263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44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AA5308FB-FB6B-4EF3-826F-19A7CB755DB5}" type="slidenum">
              <a:rPr lang="en-US" altLang="en-US" sz="1000"/>
              <a:pPr algn="ctr" eaLnBrk="1" hangingPunct="1"/>
              <a:t>20</a:t>
            </a:fld>
            <a:endParaRPr lang="en-US" alt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271173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txBox="1">
            <a:spLocks noGrp="1" noChangeArrowheads="1"/>
          </p:cNvSpPr>
          <p:nvPr/>
        </p:nvSpPr>
        <p:spPr bwMode="auto">
          <a:xfrm>
            <a:off x="3148013" y="90344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1319FD12-DC88-4F40-B9A3-DFF07799384C}" type="slidenum">
              <a:rPr lang="en-US" altLang="en-US" sz="1000"/>
              <a:pPr algn="ctr" eaLnBrk="1" hangingPunct="1"/>
              <a:t>21</a:t>
            </a:fld>
            <a:endParaRPr lang="en-US" altLang="en-US" sz="10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039611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txBox="1">
            <a:spLocks noGrp="1" noChangeArrowheads="1"/>
          </p:cNvSpPr>
          <p:nvPr/>
        </p:nvSpPr>
        <p:spPr bwMode="auto">
          <a:xfrm>
            <a:off x="3148013" y="90344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B3871C57-035E-47AB-97BA-393168CA4F71}" type="slidenum">
              <a:rPr lang="en-US" altLang="en-US" sz="1000"/>
              <a:pPr algn="ctr" eaLnBrk="1" hangingPunct="1"/>
              <a:t>22</a:t>
            </a:fld>
            <a:endParaRPr lang="en-US" altLang="en-US" sz="10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244593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txBox="1">
            <a:spLocks noGrp="1" noChangeArrowheads="1"/>
          </p:cNvSpPr>
          <p:nvPr/>
        </p:nvSpPr>
        <p:spPr bwMode="auto">
          <a:xfrm>
            <a:off x="3148013" y="90344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48F0AE38-93FC-47E5-9641-78B72DC16998}" type="slidenum">
              <a:rPr lang="en-US" altLang="en-US" sz="1000"/>
              <a:pPr algn="ctr" eaLnBrk="1" hangingPunct="1"/>
              <a:t>23</a:t>
            </a:fld>
            <a:endParaRPr lang="en-US" altLang="en-US" sz="10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373014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24</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6060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sldNum" sz="quarter" idx="5"/>
          </p:nvPr>
        </p:nvSpPr>
        <p:spPr>
          <a:xfrm>
            <a:off x="3022935" y="9059539"/>
            <a:ext cx="678332" cy="2479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E5A31CDB-2F51-446C-9F5C-F906A36CD1F6}" type="slidenum">
              <a:rPr lang="en-US" altLang="en-US" smtClean="0">
                <a:solidFill>
                  <a:srgbClr val="000000"/>
                </a:solidFill>
              </a:rPr>
              <a:pPr/>
              <a:t>25</a:t>
            </a:fld>
            <a:endParaRPr lang="en-US" altLang="en-US" smtClean="0">
              <a:solidFill>
                <a:srgbClr val="000000"/>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729884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26</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724508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27</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4045943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28</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685035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29</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3575282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40085997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30</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5303691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31</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dirty="0" smtClean="0"/>
          </a:p>
        </p:txBody>
      </p:sp>
    </p:spTree>
    <p:extLst>
      <p:ext uri="{BB962C8B-B14F-4D97-AF65-F5344CB8AC3E}">
        <p14:creationId xmlns:p14="http://schemas.microsoft.com/office/powerpoint/2010/main" val="33372251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023576" y="8848380"/>
            <a:ext cx="676988" cy="246167"/>
          </a:xfrm>
        </p:spPr>
        <p:txBody>
          <a:bodyPr/>
          <a:lstStyle/>
          <a:p>
            <a:pPr defTabSz="909375">
              <a:defRPr/>
            </a:pPr>
            <a:fld id="{3711D1C8-0BB5-4546-B0DE-9FAB346B6C05}" type="slidenum">
              <a:rPr lang="en-US" smtClean="0"/>
              <a:pPr defTabSz="909375">
                <a:defRPr/>
              </a:pPr>
              <a:t>32</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39733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34</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54718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35</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1117330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71883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37</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845563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7756723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1978203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48</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535920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a:t>
            </a:fld>
            <a:endParaRPr lang="en-US" smtClean="0"/>
          </a:p>
        </p:txBody>
      </p:sp>
    </p:spTree>
    <p:extLst>
      <p:ext uri="{BB962C8B-B14F-4D97-AF65-F5344CB8AC3E}">
        <p14:creationId xmlns:p14="http://schemas.microsoft.com/office/powerpoint/2010/main" val="13377122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49</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469845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50</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797805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54</a:t>
            </a:fld>
            <a:endParaRPr lang="en-US"/>
          </a:p>
        </p:txBody>
      </p:sp>
    </p:spTree>
    <p:extLst>
      <p:ext uri="{BB962C8B-B14F-4D97-AF65-F5344CB8AC3E}">
        <p14:creationId xmlns:p14="http://schemas.microsoft.com/office/powerpoint/2010/main" val="37931912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55</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685993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56</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57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6414735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400546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59</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0523384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60</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69645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61</a:t>
            </a:fld>
            <a:endParaRPr lang="en-US"/>
          </a:p>
        </p:txBody>
      </p:sp>
    </p:spTree>
    <p:extLst>
      <p:ext uri="{BB962C8B-B14F-4D97-AF65-F5344CB8AC3E}">
        <p14:creationId xmlns:p14="http://schemas.microsoft.com/office/powerpoint/2010/main" val="2933504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5</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052137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Grp="1" noChangeArrowheads="1"/>
          </p:cNvSpPr>
          <p:nvPr/>
        </p:nvSpPr>
        <p:spPr bwMode="auto">
          <a:xfrm>
            <a:off x="3148013" y="90344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418B74E4-4645-4DA4-AE98-BD4CB3C6F2E2}" type="slidenum">
              <a:rPr lang="en-US" altLang="en-US" sz="1000"/>
              <a:pPr algn="ctr" eaLnBrk="1" hangingPunct="1"/>
              <a:t>62</a:t>
            </a:fld>
            <a:endParaRPr lang="en-US" altLang="en-US" sz="10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1487477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1177925" y="696913"/>
            <a:ext cx="4641850" cy="3481387"/>
          </a:xfrm>
          <a:ln/>
        </p:spPr>
      </p:sp>
      <p:sp>
        <p:nvSpPr>
          <p:cNvPr id="16387"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910447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64</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618238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604767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68</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765449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sldNum" sz="quarter" idx="5"/>
          </p:nvPr>
        </p:nvSpPr>
        <p:spPr>
          <a:xfrm>
            <a:off x="3085167" y="9046822"/>
            <a:ext cx="690779" cy="247989"/>
          </a:xfrm>
          <a:noFill/>
        </p:spPr>
        <p:txBody>
          <a:bodyPr/>
          <a:lstStyle/>
          <a:p>
            <a:fld id="{4B467A6F-CB38-460C-8EC3-8BFEECA8E64B}" type="slidenum">
              <a:rPr lang="en-US" smtClean="0"/>
              <a:pPr/>
              <a:t>69</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49798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70</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25817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91701" y="9000751"/>
            <a:ext cx="690226" cy="246380"/>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71</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251791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092328" y="8998833"/>
            <a:ext cx="688915" cy="24829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72</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217595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28058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6</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23286958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090766" y="9000412"/>
            <a:ext cx="692032" cy="246717"/>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74</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extLst>
      <p:ext uri="{BB962C8B-B14F-4D97-AF65-F5344CB8AC3E}">
        <p14:creationId xmlns:p14="http://schemas.microsoft.com/office/powerpoint/2010/main" val="11144656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28688"/>
            <a:fld id="{324A1447-8C1B-40F6-B95A-86064C4AA679}" type="slidenum">
              <a:rPr lang="en-US" sz="1000"/>
              <a:pPr algn="ctr" defTabSz="928688"/>
              <a:t>75</a:t>
            </a:fld>
            <a:endParaRPr lang="en-US" sz="10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899357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424681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77</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393985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78</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476826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79</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30217486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7" y="9000412"/>
            <a:ext cx="695150" cy="246717"/>
          </a:xfrm>
        </p:spPr>
        <p:txBody>
          <a:bodyPr/>
          <a:lstStyle/>
          <a:p>
            <a:pPr defTabSz="928688">
              <a:defRPr/>
            </a:pPr>
            <a:fld id="{30B1B221-73F5-4062-9EC5-65201ECCFD86}" type="slidenum">
              <a:rPr lang="en-US" smtClean="0"/>
              <a:pPr defTabSz="928688">
                <a:defRPr/>
              </a:pPr>
              <a:t>80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3120071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81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12215226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7" y="9000412"/>
            <a:ext cx="695150" cy="246717"/>
          </a:xfrm>
        </p:spPr>
        <p:txBody>
          <a:bodyPr/>
          <a:lstStyle/>
          <a:p>
            <a:pPr defTabSz="928688">
              <a:defRPr/>
            </a:pPr>
            <a:fld id="{30B1B221-73F5-4062-9EC5-65201ECCFD86}" type="slidenum">
              <a:rPr lang="en-US" smtClean="0"/>
              <a:pPr defTabSz="928688">
                <a:defRPr/>
              </a:pPr>
              <a:t>82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4197546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90766" y="8998831"/>
            <a:ext cx="692032" cy="24829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83</a:t>
            </a:fld>
            <a:endParaRPr lang="en-US" sz="1000"/>
          </a:p>
        </p:txBody>
      </p:sp>
      <p:sp>
        <p:nvSpPr>
          <p:cNvPr id="97283" name="Rectangle 2"/>
          <p:cNvSpPr>
            <a:spLocks noGrp="1" noRot="1" noChangeAspect="1" noChangeArrowheads="1" noTextEdit="1"/>
          </p:cNvSpPr>
          <p:nvPr>
            <p:ph type="sldImg"/>
          </p:nvPr>
        </p:nvSpPr>
        <p:spPr>
          <a:xfrm>
            <a:off x="1082675" y="684213"/>
            <a:ext cx="4652963" cy="3490912"/>
          </a:xfrm>
          <a:ln/>
        </p:spPr>
      </p:sp>
      <p:sp>
        <p:nvSpPr>
          <p:cNvPr id="97284" name="Rectangle 3"/>
          <p:cNvSpPr>
            <a:spLocks noGrp="1" noChangeArrowheads="1"/>
          </p:cNvSpPr>
          <p:nvPr>
            <p:ph type="body" idx="1"/>
          </p:nvPr>
        </p:nvSpPr>
        <p:spPr>
          <a:xfrm>
            <a:off x="899330" y="4402943"/>
            <a:ext cx="5023468" cy="417520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258611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230859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4588"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1788"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8988"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61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33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05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77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BC42D317-78A5-4794-8EF1-9D25E7EA23BC}" type="slidenum">
              <a:rPr lang="en-US" sz="1000" smtClean="0"/>
              <a:pPr>
                <a:lnSpc>
                  <a:spcPct val="100000"/>
                </a:lnSpc>
                <a:spcBef>
                  <a:spcPct val="0"/>
                </a:spcBef>
                <a:buClrTx/>
                <a:buSzTx/>
                <a:buFontTx/>
                <a:buNone/>
              </a:pPr>
              <a:t>84</a:t>
            </a:fld>
            <a:endParaRPr lang="en-US" sz="10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7952546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4588"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1788"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8988"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61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33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05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77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202635C-E3FC-4DB0-A4EC-06F088ADCA41}" type="slidenum">
              <a:rPr lang="en-US" sz="1000" smtClean="0"/>
              <a:pPr>
                <a:lnSpc>
                  <a:spcPct val="100000"/>
                </a:lnSpc>
                <a:spcBef>
                  <a:spcPct val="0"/>
                </a:spcBef>
                <a:buClrTx/>
                <a:buSzTx/>
                <a:buFontTx/>
                <a:buNone/>
              </a:pPr>
              <a:t>85</a:t>
            </a:fld>
            <a:endParaRPr lang="en-US" sz="100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23526110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86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32915149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87</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736439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88</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761973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89</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16997065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90</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31949726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91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259728564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129296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91701" y="9000751"/>
            <a:ext cx="690226" cy="246380"/>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93</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121342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8</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47103087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092328" y="8998833"/>
            <a:ext cx="688915" cy="24829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94</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680759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95</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8910063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96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91537249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97</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8693324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23576" y="8848400"/>
            <a:ext cx="676988" cy="246147"/>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100</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41575004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txBox="1">
            <a:spLocks noGrp="1" noChangeArrowheads="1"/>
          </p:cNvSpPr>
          <p:nvPr/>
        </p:nvSpPr>
        <p:spPr bwMode="auto">
          <a:xfrm>
            <a:off x="3086723" y="9046822"/>
            <a:ext cx="687667" cy="247989"/>
          </a:xfrm>
          <a:prstGeom prst="rect">
            <a:avLst/>
          </a:prstGeom>
          <a:noFill/>
          <a:ln w="9525">
            <a:noFill/>
            <a:miter lim="800000"/>
            <a:headEnd/>
            <a:tailEnd/>
          </a:ln>
        </p:spPr>
        <p:txBody>
          <a:bodyPr lIns="45956" tIns="46569" rIns="45956" bIns="46569" anchor="b">
            <a:spAutoFit/>
          </a:bodyPr>
          <a:lstStyle/>
          <a:p>
            <a:pPr algn="ctr" defTabSz="931863"/>
            <a:fld id="{656F2DA5-2A16-4F02-B835-037A87D5F1E8}" type="slidenum">
              <a:rPr lang="en-US" sz="1000"/>
              <a:pPr algn="ctr" defTabSz="931863"/>
              <a:t>103</a:t>
            </a:fld>
            <a:endParaRPr lang="en-US" sz="1000"/>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5760198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90766" y="8998831"/>
            <a:ext cx="692032" cy="24829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104</a:t>
            </a:fld>
            <a:endParaRPr lang="en-US" sz="1000"/>
          </a:p>
        </p:txBody>
      </p:sp>
      <p:sp>
        <p:nvSpPr>
          <p:cNvPr id="97283" name="Rectangle 2"/>
          <p:cNvSpPr>
            <a:spLocks noGrp="1" noRot="1" noChangeAspect="1" noChangeArrowheads="1" noTextEdit="1"/>
          </p:cNvSpPr>
          <p:nvPr>
            <p:ph type="sldImg"/>
          </p:nvPr>
        </p:nvSpPr>
        <p:spPr>
          <a:xfrm>
            <a:off x="1082675" y="684213"/>
            <a:ext cx="4652963" cy="3490912"/>
          </a:xfrm>
          <a:ln/>
        </p:spPr>
      </p:sp>
      <p:sp>
        <p:nvSpPr>
          <p:cNvPr id="97284" name="Rectangle 3"/>
          <p:cNvSpPr>
            <a:spLocks noGrp="1" noChangeArrowheads="1"/>
          </p:cNvSpPr>
          <p:nvPr>
            <p:ph type="body" idx="1"/>
          </p:nvPr>
        </p:nvSpPr>
        <p:spPr>
          <a:xfrm>
            <a:off x="899330" y="4402943"/>
            <a:ext cx="5023468" cy="417520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326956809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90766" y="8998831"/>
            <a:ext cx="692032" cy="24829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105</a:t>
            </a:fld>
            <a:endParaRPr lang="en-US" sz="1000"/>
          </a:p>
        </p:txBody>
      </p:sp>
      <p:sp>
        <p:nvSpPr>
          <p:cNvPr id="97283" name="Rectangle 2"/>
          <p:cNvSpPr>
            <a:spLocks noGrp="1" noRot="1" noChangeAspect="1" noChangeArrowheads="1" noTextEdit="1"/>
          </p:cNvSpPr>
          <p:nvPr>
            <p:ph type="sldImg"/>
          </p:nvPr>
        </p:nvSpPr>
        <p:spPr>
          <a:xfrm>
            <a:off x="1082675" y="684213"/>
            <a:ext cx="4652963" cy="3490912"/>
          </a:xfrm>
          <a:ln/>
        </p:spPr>
      </p:sp>
      <p:sp>
        <p:nvSpPr>
          <p:cNvPr id="97284" name="Rectangle 3"/>
          <p:cNvSpPr>
            <a:spLocks noGrp="1" noChangeArrowheads="1"/>
          </p:cNvSpPr>
          <p:nvPr>
            <p:ph type="body" idx="1"/>
          </p:nvPr>
        </p:nvSpPr>
        <p:spPr>
          <a:xfrm>
            <a:off x="899330" y="4402943"/>
            <a:ext cx="5023468" cy="417520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0476843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90766" y="8998831"/>
            <a:ext cx="692032" cy="24829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106</a:t>
            </a:fld>
            <a:endParaRPr lang="en-US" sz="1000"/>
          </a:p>
        </p:txBody>
      </p:sp>
      <p:sp>
        <p:nvSpPr>
          <p:cNvPr id="97283" name="Rectangle 2"/>
          <p:cNvSpPr>
            <a:spLocks noGrp="1" noRot="1" noChangeAspect="1" noChangeArrowheads="1" noTextEdit="1"/>
          </p:cNvSpPr>
          <p:nvPr>
            <p:ph type="sldImg"/>
          </p:nvPr>
        </p:nvSpPr>
        <p:spPr>
          <a:xfrm>
            <a:off x="1082675" y="684213"/>
            <a:ext cx="4652963" cy="3490912"/>
          </a:xfrm>
          <a:ln/>
        </p:spPr>
      </p:sp>
      <p:sp>
        <p:nvSpPr>
          <p:cNvPr id="97284" name="Rectangle 3"/>
          <p:cNvSpPr>
            <a:spLocks noGrp="1" noChangeArrowheads="1"/>
          </p:cNvSpPr>
          <p:nvPr>
            <p:ph type="body" idx="1"/>
          </p:nvPr>
        </p:nvSpPr>
        <p:spPr>
          <a:xfrm>
            <a:off x="899330" y="4402943"/>
            <a:ext cx="5023468" cy="417520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246142215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107</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01677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9</a:t>
            </a:fld>
            <a:endParaRPr lang="en-US" dirty="0" smtClean="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04020274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108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89937294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29676" y="8803010"/>
            <a:ext cx="676988" cy="244885"/>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109</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1310942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024188" y="8848410"/>
            <a:ext cx="675761" cy="246139"/>
          </a:xfrm>
          <a:prstGeom prst="rect">
            <a:avLst/>
          </a:prstGeom>
          <a:noFill/>
          <a:ln w="9525">
            <a:noFill/>
            <a:miter lim="800000"/>
            <a:headEnd/>
            <a:tailEnd/>
          </a:ln>
        </p:spPr>
        <p:txBody>
          <a:bodyPr lIns="44913" tIns="45513" rIns="44913" bIns="45513" anchor="b">
            <a:spAutoFit/>
          </a:bodyPr>
          <a:lstStyle/>
          <a:p>
            <a:pPr algn="ctr" defTabSz="909375"/>
            <a:fld id="{2F97931E-18E9-494E-8641-F6F22D608404}" type="slidenum">
              <a:rPr lang="en-US" sz="1000"/>
              <a:pPr algn="ctr" defTabSz="909375"/>
              <a:t>110</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383717981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5661115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029065" y="8799760"/>
            <a:ext cx="678217" cy="248133"/>
          </a:xfrm>
        </p:spPr>
        <p:txBody>
          <a:bodyPr/>
          <a:lstStyle/>
          <a:p>
            <a:pPr defTabSz="909375">
              <a:defRPr/>
            </a:pPr>
            <a:fld id="{3711D1C8-0BB5-4546-B0DE-9FAB346B6C05}" type="slidenum">
              <a:rPr lang="en-US" smtClean="0"/>
              <a:pPr defTabSz="909375">
                <a:defRPr/>
              </a:pPr>
              <a:t>112</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4413337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092325" y="9000412"/>
            <a:ext cx="688915" cy="246717"/>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113</a:t>
            </a:fld>
            <a:endParaRPr lang="en-US" sz="1000"/>
          </a:p>
        </p:txBody>
      </p:sp>
    </p:spTree>
    <p:extLst>
      <p:ext uri="{BB962C8B-B14F-4D97-AF65-F5344CB8AC3E}">
        <p14:creationId xmlns:p14="http://schemas.microsoft.com/office/powerpoint/2010/main" val="228871842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114</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234344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024188" y="8848392"/>
            <a:ext cx="675761" cy="246157"/>
          </a:xfrm>
          <a:prstGeom prst="rect">
            <a:avLst/>
          </a:prstGeom>
          <a:noFill/>
          <a:ln w="9525">
            <a:noFill/>
            <a:miter lim="800000"/>
            <a:headEnd/>
            <a:tailEnd/>
          </a:ln>
        </p:spPr>
        <p:txBody>
          <a:bodyPr lIns="44923" tIns="45522" rIns="44923" bIns="45522" anchor="b">
            <a:spAutoFit/>
          </a:bodyPr>
          <a:lstStyle/>
          <a:p>
            <a:pPr algn="ctr" defTabSz="909375"/>
            <a:fld id="{7B4316D7-5E5D-414D-8028-D6CC0CAC2BE5}" type="slidenum">
              <a:rPr lang="en-US" sz="1000"/>
              <a:pPr algn="ctr" defTabSz="909375"/>
              <a:t>115</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6291142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116</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6588311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117</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30847111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ST">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lvl1pPr>
              <a:defRPr>
                <a:solidFill>
                  <a:schemeClr val="tx2"/>
                </a:solidFill>
              </a:defRPr>
            </a:lvl1pPr>
          </a:lstStyle>
          <a:p>
            <a:r>
              <a:rPr lang="de-DE" noProof="0" smtClean="0"/>
              <a:t>Titelmasterformat durch Klicken bearbeiten</a:t>
            </a:r>
            <a:endParaRPr lang="de-DE" noProof="0" dirty="0"/>
          </a:p>
        </p:txBody>
      </p:sp>
      <p:sp>
        <p:nvSpPr>
          <p:cNvPr id="13" name="Foliennummernplatzhalter 12"/>
          <p:cNvSpPr>
            <a:spLocks noGrp="1"/>
          </p:cNvSpPr>
          <p:nvPr>
            <p:ph type="sldNum" sz="quarter" idx="13"/>
          </p:nvPr>
        </p:nvSpPr>
        <p:spPr/>
        <p:txBody>
          <a:bodyPr/>
          <a:lstStyle/>
          <a:p>
            <a:fld id="{D56DB8AA-803C-49D2-90AA-1140CE72DCD7}" type="slidenum">
              <a:rPr lang="de-DE" smtClean="0"/>
              <a:pPr/>
              <a:t>‹#›</a:t>
            </a:fld>
            <a:endParaRPr lang="de-DE" dirty="0"/>
          </a:p>
        </p:txBody>
      </p:sp>
      <p:sp>
        <p:nvSpPr>
          <p:cNvPr id="12" name="Rechteck 11"/>
          <p:cNvSpPr/>
          <p:nvPr userDrawn="1"/>
        </p:nvSpPr>
        <p:spPr>
          <a:xfrm>
            <a:off x="287711" y="1388845"/>
            <a:ext cx="8568952" cy="5029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Karten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 id="2147485441" r:id="rId14"/>
    <p:sldLayoutId id="2147485442" r:id="rId15"/>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84.xml"/><Relationship Id="rId7" Type="http://schemas.openxmlformats.org/officeDocument/2006/relationships/image" Target="../media/image86.jpeg"/><Relationship Id="rId2" Type="http://schemas.openxmlformats.org/officeDocument/2006/relationships/slideLayout" Target="../slideLayouts/slideLayout7.xml"/><Relationship Id="rId1" Type="http://schemas.openxmlformats.org/officeDocument/2006/relationships/vmlDrawing" Target="../drawings/vmlDrawing71.vml"/><Relationship Id="rId6" Type="http://schemas.openxmlformats.org/officeDocument/2006/relationships/image" Target="../media/image85.emf"/><Relationship Id="rId5" Type="http://schemas.openxmlformats.org/officeDocument/2006/relationships/oleObject" Target="../embeddings/oleObject71.bin"/><Relationship Id="rId4" Type="http://schemas.openxmlformats.org/officeDocument/2006/relationships/hyperlink" Target="http://data.bls.gov/" TargetMode="Externa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6.xml"/><Relationship Id="rId1" Type="http://schemas.openxmlformats.org/officeDocument/2006/relationships/vmlDrawing" Target="../drawings/vmlDrawing72.vml"/><Relationship Id="rId4" Type="http://schemas.openxmlformats.org/officeDocument/2006/relationships/image" Target="../media/image87.emf"/></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12.xml"/><Relationship Id="rId1" Type="http://schemas.openxmlformats.org/officeDocument/2006/relationships/vmlDrawing" Target="../drawings/vmlDrawing73.vml"/><Relationship Id="rId4" Type="http://schemas.openxmlformats.org/officeDocument/2006/relationships/image" Target="../media/image88.emf"/></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7.xml"/><Relationship Id="rId1" Type="http://schemas.openxmlformats.org/officeDocument/2006/relationships/vmlDrawing" Target="../drawings/vmlDrawing74.vml"/><Relationship Id="rId5" Type="http://schemas.openxmlformats.org/officeDocument/2006/relationships/image" Target="../media/image89.emf"/><Relationship Id="rId4" Type="http://schemas.openxmlformats.org/officeDocument/2006/relationships/oleObject" Target="../embeddings/oleObject74.bin"/></Relationships>
</file>

<file path=ppt/slides/_rels/slide104.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vmlDrawing" Target="../drawings/vmlDrawing75.vml"/><Relationship Id="rId6" Type="http://schemas.openxmlformats.org/officeDocument/2006/relationships/hyperlink" Target="http://www.census.gov/manufacturing/m3/" TargetMode="External"/><Relationship Id="rId5" Type="http://schemas.openxmlformats.org/officeDocument/2006/relationships/image" Target="../media/image93.emf"/><Relationship Id="rId4" Type="http://schemas.openxmlformats.org/officeDocument/2006/relationships/oleObject" Target="../embeddings/oleObject75.bin"/></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7.xml"/><Relationship Id="rId1" Type="http://schemas.openxmlformats.org/officeDocument/2006/relationships/vmlDrawing" Target="../drawings/vmlDrawing76.vml"/><Relationship Id="rId6" Type="http://schemas.openxmlformats.org/officeDocument/2006/relationships/hyperlink" Target="http://www.census.gov/manufacturing/m3/" TargetMode="External"/><Relationship Id="rId5" Type="http://schemas.openxmlformats.org/officeDocument/2006/relationships/image" Target="../media/image94.emf"/><Relationship Id="rId4" Type="http://schemas.openxmlformats.org/officeDocument/2006/relationships/oleObject" Target="../embeddings/oleObject7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vmlDrawing" Target="../drawings/vmlDrawing77.vml"/><Relationship Id="rId6" Type="http://schemas.openxmlformats.org/officeDocument/2006/relationships/hyperlink" Target="http://data.bls.gov/" TargetMode="External"/><Relationship Id="rId5" Type="http://schemas.openxmlformats.org/officeDocument/2006/relationships/image" Target="../media/image95.emf"/><Relationship Id="rId4" Type="http://schemas.openxmlformats.org/officeDocument/2006/relationships/oleObject" Target="../embeddings/oleObject77.bin"/></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vmlDrawing" Target="../drawings/vmlDrawing78.vml"/><Relationship Id="rId6" Type="http://schemas.openxmlformats.org/officeDocument/2006/relationships/hyperlink" Target="http://www.ism.ws/ismreport/mfgrob.cfm" TargetMode="External"/><Relationship Id="rId5" Type="http://schemas.openxmlformats.org/officeDocument/2006/relationships/image" Target="../media/image96.emf"/><Relationship Id="rId4" Type="http://schemas.openxmlformats.org/officeDocument/2006/relationships/oleObject" Target="../embeddings/oleObject78.bin"/></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vmlDrawing" Target="../drawings/vmlDrawing79.vml"/><Relationship Id="rId5" Type="http://schemas.openxmlformats.org/officeDocument/2006/relationships/image" Target="../media/image97.emf"/><Relationship Id="rId4" Type="http://schemas.openxmlformats.org/officeDocument/2006/relationships/oleObject" Target="../embeddings/oleObject79.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95.xml"/><Relationship Id="rId7" Type="http://schemas.openxmlformats.org/officeDocument/2006/relationships/hyperlink" Target="http://www.federalreserve.gov/releases/g17/Current/default.htm" TargetMode="External"/><Relationship Id="rId2" Type="http://schemas.openxmlformats.org/officeDocument/2006/relationships/slideLayout" Target="../slideLayouts/slideLayout7.xml"/><Relationship Id="rId1" Type="http://schemas.openxmlformats.org/officeDocument/2006/relationships/vmlDrawing" Target="../drawings/vmlDrawing80.vml"/><Relationship Id="rId6" Type="http://schemas.openxmlformats.org/officeDocument/2006/relationships/image" Target="../media/image98.emf"/><Relationship Id="rId5" Type="http://schemas.openxmlformats.org/officeDocument/2006/relationships/oleObject" Target="../embeddings/oleObject80.bin"/><Relationship Id="rId4" Type="http://schemas.openxmlformats.org/officeDocument/2006/relationships/audio" Target="../media/audio1.wav"/></Relationships>
</file>

<file path=ppt/slides/_rels/slide1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7.xml"/><Relationship Id="rId1" Type="http://schemas.openxmlformats.org/officeDocument/2006/relationships/vmlDrawing" Target="../drawings/vmlDrawing81.vml"/><Relationship Id="rId5" Type="http://schemas.openxmlformats.org/officeDocument/2006/relationships/image" Target="../media/image99.emf"/><Relationship Id="rId4" Type="http://schemas.openxmlformats.org/officeDocument/2006/relationships/oleObject" Target="../embeddings/oleObject81.bin"/></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vmlDrawing" Target="../drawings/vmlDrawing82.vml"/><Relationship Id="rId5" Type="http://schemas.openxmlformats.org/officeDocument/2006/relationships/image" Target="../media/image100.emf"/><Relationship Id="rId4" Type="http://schemas.openxmlformats.org/officeDocument/2006/relationships/oleObject" Target="../embeddings/oleObject82.bin"/></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7.xml"/><Relationship Id="rId1" Type="http://schemas.openxmlformats.org/officeDocument/2006/relationships/vmlDrawing" Target="../drawings/vmlDrawing83.vml"/><Relationship Id="rId5" Type="http://schemas.openxmlformats.org/officeDocument/2006/relationships/image" Target="../media/image101.emf"/><Relationship Id="rId4" Type="http://schemas.openxmlformats.org/officeDocument/2006/relationships/oleObject" Target="../embeddings/oleObject83.bin"/></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7.xml"/><Relationship Id="rId1" Type="http://schemas.openxmlformats.org/officeDocument/2006/relationships/vmlDrawing" Target="../drawings/vmlDrawing84.vml"/><Relationship Id="rId5" Type="http://schemas.openxmlformats.org/officeDocument/2006/relationships/image" Target="../media/image102.emf"/><Relationship Id="rId4" Type="http://schemas.openxmlformats.org/officeDocument/2006/relationships/oleObject" Target="../embeddings/oleObject84.bin"/></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6.xml"/><Relationship Id="rId1" Type="http://schemas.openxmlformats.org/officeDocument/2006/relationships/vmlDrawing" Target="../drawings/vmlDrawing85.vml"/><Relationship Id="rId6" Type="http://schemas.openxmlformats.org/officeDocument/2006/relationships/hyperlink" Target="http://www.bls.gov/ces/home.htm" TargetMode="External"/><Relationship Id="rId5" Type="http://schemas.openxmlformats.org/officeDocument/2006/relationships/image" Target="../media/image103.emf"/><Relationship Id="rId4" Type="http://schemas.openxmlformats.org/officeDocument/2006/relationships/oleObject" Target="../embeddings/oleObject8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6.xml"/><Relationship Id="rId1" Type="http://schemas.openxmlformats.org/officeDocument/2006/relationships/vmlDrawing" Target="../drawings/vmlDrawing86.vml"/><Relationship Id="rId6" Type="http://schemas.openxmlformats.org/officeDocument/2006/relationships/hyperlink" Target="http://www.bls.gov/ces/home.htm" TargetMode="External"/><Relationship Id="rId5" Type="http://schemas.openxmlformats.org/officeDocument/2006/relationships/image" Target="../media/image104.emf"/><Relationship Id="rId4" Type="http://schemas.openxmlformats.org/officeDocument/2006/relationships/oleObject" Target="../embeddings/oleObject86.bin"/></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6.xml"/><Relationship Id="rId1" Type="http://schemas.openxmlformats.org/officeDocument/2006/relationships/vmlDrawing" Target="../drawings/vmlDrawing87.vml"/><Relationship Id="rId6" Type="http://schemas.openxmlformats.org/officeDocument/2006/relationships/hyperlink" Target="http://www.bls.gov/ces/home.htm" TargetMode="External"/><Relationship Id="rId5" Type="http://schemas.openxmlformats.org/officeDocument/2006/relationships/image" Target="../media/image105.emf"/><Relationship Id="rId4" Type="http://schemas.openxmlformats.org/officeDocument/2006/relationships/oleObject" Target="../embeddings/oleObject87.bin"/></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6.xml"/><Relationship Id="rId1" Type="http://schemas.openxmlformats.org/officeDocument/2006/relationships/vmlDrawing" Target="../drawings/vmlDrawing88.vml"/><Relationship Id="rId6" Type="http://schemas.openxmlformats.org/officeDocument/2006/relationships/hyperlink" Target="http://www.bls.gov/data/" TargetMode="External"/><Relationship Id="rId5" Type="http://schemas.openxmlformats.org/officeDocument/2006/relationships/image" Target="../media/image106.emf"/><Relationship Id="rId4" Type="http://schemas.openxmlformats.org/officeDocument/2006/relationships/oleObject" Target="../embeddings/oleObject88.bin"/></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6.xml"/><Relationship Id="rId1" Type="http://schemas.openxmlformats.org/officeDocument/2006/relationships/vmlDrawing" Target="../drawings/vmlDrawing89.vml"/><Relationship Id="rId6" Type="http://schemas.openxmlformats.org/officeDocument/2006/relationships/hyperlink" Target="http://www.bls.gov/data/" TargetMode="External"/><Relationship Id="rId5" Type="http://schemas.openxmlformats.org/officeDocument/2006/relationships/image" Target="../media/image107.emf"/><Relationship Id="rId4" Type="http://schemas.openxmlformats.org/officeDocument/2006/relationships/oleObject" Target="../embeddings/oleObject89.bin"/></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06.xml"/><Relationship Id="rId7" Type="http://schemas.openxmlformats.org/officeDocument/2006/relationships/image" Target="../media/image86.jpeg"/><Relationship Id="rId2" Type="http://schemas.openxmlformats.org/officeDocument/2006/relationships/slideLayout" Target="../slideLayouts/slideLayout7.xml"/><Relationship Id="rId1" Type="http://schemas.openxmlformats.org/officeDocument/2006/relationships/vmlDrawing" Target="../drawings/vmlDrawing90.vml"/><Relationship Id="rId6" Type="http://schemas.openxmlformats.org/officeDocument/2006/relationships/image" Target="../media/image85.emf"/><Relationship Id="rId5" Type="http://schemas.openxmlformats.org/officeDocument/2006/relationships/oleObject" Target="../embeddings/oleObject90.bin"/><Relationship Id="rId4" Type="http://schemas.openxmlformats.org/officeDocument/2006/relationships/hyperlink" Target="http://data.bls.gov/" TargetMode="Externa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7.xml"/><Relationship Id="rId1" Type="http://schemas.openxmlformats.org/officeDocument/2006/relationships/vmlDrawing" Target="../drawings/vmlDrawing91.vml"/><Relationship Id="rId6" Type="http://schemas.openxmlformats.org/officeDocument/2006/relationships/image" Target="../media/image108.emf"/><Relationship Id="rId5" Type="http://schemas.openxmlformats.org/officeDocument/2006/relationships/oleObject" Target="../embeddings/oleObject91.bin"/><Relationship Id="rId4" Type="http://schemas.openxmlformats.org/officeDocument/2006/relationships/hyperlink" Target="http://research.stlouisfed.org/fred2/series/WASCUR" TargetMode="Externa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6.xml"/><Relationship Id="rId1" Type="http://schemas.openxmlformats.org/officeDocument/2006/relationships/vmlDrawing" Target="../drawings/vmlDrawing92.vml"/><Relationship Id="rId6" Type="http://schemas.openxmlformats.org/officeDocument/2006/relationships/hyperlink" Target="http://research.stlouisfed.org/fred2/series/WASCUR" TargetMode="External"/><Relationship Id="rId5" Type="http://schemas.openxmlformats.org/officeDocument/2006/relationships/image" Target="../media/image109.emf"/><Relationship Id="rId4" Type="http://schemas.openxmlformats.org/officeDocument/2006/relationships/oleObject" Target="../embeddings/oleObject92.bin"/></Relationships>
</file>

<file path=ppt/slides/_rels/slide1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6.xml"/><Relationship Id="rId1" Type="http://schemas.openxmlformats.org/officeDocument/2006/relationships/vmlDrawing" Target="../drawings/vmlDrawing93.vml"/><Relationship Id="rId5" Type="http://schemas.openxmlformats.org/officeDocument/2006/relationships/image" Target="../media/image110.emf"/><Relationship Id="rId4" Type="http://schemas.openxmlformats.org/officeDocument/2006/relationships/oleObject" Target="../embeddings/oleObject93.bin"/></Relationships>
</file>

<file path=ppt/slides/_rels/slide1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6.xml"/><Relationship Id="rId1" Type="http://schemas.openxmlformats.org/officeDocument/2006/relationships/vmlDrawing" Target="../drawings/vmlDrawing94.vml"/><Relationship Id="rId6" Type="http://schemas.openxmlformats.org/officeDocument/2006/relationships/image" Target="../media/image111.emf"/><Relationship Id="rId5" Type="http://schemas.openxmlformats.org/officeDocument/2006/relationships/oleObject" Target="../embeddings/Microsoft_Excel_97-2003_Worksheet1.xls"/><Relationship Id="rId4" Type="http://schemas.openxmlformats.org/officeDocument/2006/relationships/oleObject" Target="../embeddings/oleObject94.bin"/></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7.xml"/><Relationship Id="rId1" Type="http://schemas.openxmlformats.org/officeDocument/2006/relationships/vmlDrawing" Target="../drawings/vmlDrawing95.vml"/><Relationship Id="rId5" Type="http://schemas.openxmlformats.org/officeDocument/2006/relationships/image" Target="../media/image112.emf"/><Relationship Id="rId4" Type="http://schemas.openxmlformats.org/officeDocument/2006/relationships/oleObject" Target="../embeddings/oleObject95.bin"/></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7.xml"/><Relationship Id="rId1" Type="http://schemas.openxmlformats.org/officeDocument/2006/relationships/vmlDrawing" Target="../drawings/vmlDrawing96.vml"/><Relationship Id="rId4" Type="http://schemas.openxmlformats.org/officeDocument/2006/relationships/image" Target="../media/image113.emf"/></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7.xml"/><Relationship Id="rId1" Type="http://schemas.openxmlformats.org/officeDocument/2006/relationships/vmlDrawing" Target="../drawings/vmlDrawing97.vml"/><Relationship Id="rId4" Type="http://schemas.openxmlformats.org/officeDocument/2006/relationships/image" Target="../media/image114.emf"/></Relationships>
</file>

<file path=ppt/slides/_rels/slide13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4.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13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7.xml"/><Relationship Id="rId1" Type="http://schemas.openxmlformats.org/officeDocument/2006/relationships/vmlDrawing" Target="../drawings/vmlDrawing98.vml"/><Relationship Id="rId6" Type="http://schemas.openxmlformats.org/officeDocument/2006/relationships/image" Target="../media/image115.emf"/><Relationship Id="rId5" Type="http://schemas.openxmlformats.org/officeDocument/2006/relationships/oleObject" Target="../embeddings/oleObject98.bin"/><Relationship Id="rId4" Type="http://schemas.openxmlformats.org/officeDocument/2006/relationships/notesSlide" Target="../notesSlides/notesSlide115.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7.xml"/><Relationship Id="rId1" Type="http://schemas.openxmlformats.org/officeDocument/2006/relationships/vmlDrawing" Target="../drawings/vmlDrawing99.vml"/><Relationship Id="rId5" Type="http://schemas.openxmlformats.org/officeDocument/2006/relationships/image" Target="../media/image116.emf"/><Relationship Id="rId4" Type="http://schemas.openxmlformats.org/officeDocument/2006/relationships/oleObject" Target="../embeddings/oleObject99.bin"/></Relationships>
</file>

<file path=ppt/slides/_rels/slide137.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6.xml"/><Relationship Id="rId1" Type="http://schemas.openxmlformats.org/officeDocument/2006/relationships/vmlDrawing" Target="../drawings/vmlDrawing100.vml"/><Relationship Id="rId4" Type="http://schemas.openxmlformats.org/officeDocument/2006/relationships/image" Target="../media/image117.emf"/></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2.xml"/><Relationship Id="rId1" Type="http://schemas.openxmlformats.org/officeDocument/2006/relationships/vmlDrawing" Target="../drawings/vmlDrawing101.vml"/><Relationship Id="rId5" Type="http://schemas.openxmlformats.org/officeDocument/2006/relationships/image" Target="../media/image118.emf"/><Relationship Id="rId4" Type="http://schemas.openxmlformats.org/officeDocument/2006/relationships/oleObject" Target="../embeddings/Microsoft_Excel_97-2003_Worksheet2.xls"/></Relationships>
</file>

<file path=ppt/slides/_rels/slide13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7.xml"/><Relationship Id="rId1" Type="http://schemas.openxmlformats.org/officeDocument/2006/relationships/vmlDrawing" Target="../drawings/vmlDrawing102.vml"/><Relationship Id="rId5" Type="http://schemas.openxmlformats.org/officeDocument/2006/relationships/image" Target="../media/image119.emf"/><Relationship Id="rId4" Type="http://schemas.openxmlformats.org/officeDocument/2006/relationships/oleObject" Target="../embeddings/oleObject102.bin"/></Relationships>
</file>

<file path=ppt/slides/_rels/slide1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7.xml"/><Relationship Id="rId1" Type="http://schemas.openxmlformats.org/officeDocument/2006/relationships/vmlDrawing" Target="../drawings/vmlDrawing103.vml"/><Relationship Id="rId5" Type="http://schemas.openxmlformats.org/officeDocument/2006/relationships/image" Target="../media/image120.emf"/><Relationship Id="rId4" Type="http://schemas.openxmlformats.org/officeDocument/2006/relationships/oleObject" Target="../embeddings/oleObject103.bin"/></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6.xml"/><Relationship Id="rId1" Type="http://schemas.openxmlformats.org/officeDocument/2006/relationships/vmlDrawing" Target="../drawings/vmlDrawing104.vml"/><Relationship Id="rId5" Type="http://schemas.openxmlformats.org/officeDocument/2006/relationships/image" Target="../media/image121.emf"/><Relationship Id="rId4" Type="http://schemas.openxmlformats.org/officeDocument/2006/relationships/oleObject" Target="../embeddings/oleObject104.bin"/></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7.xml"/><Relationship Id="rId1" Type="http://schemas.openxmlformats.org/officeDocument/2006/relationships/vmlDrawing" Target="../drawings/vmlDrawing105.vml"/><Relationship Id="rId5" Type="http://schemas.openxmlformats.org/officeDocument/2006/relationships/image" Target="../media/image122.emf"/><Relationship Id="rId4" Type="http://schemas.openxmlformats.org/officeDocument/2006/relationships/oleObject" Target="../embeddings/oleObject105.bin"/></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6.xml"/><Relationship Id="rId1" Type="http://schemas.openxmlformats.org/officeDocument/2006/relationships/vmlDrawing" Target="../drawings/vmlDrawing106.vml"/><Relationship Id="rId5" Type="http://schemas.openxmlformats.org/officeDocument/2006/relationships/image" Target="../media/image123.emf"/><Relationship Id="rId4" Type="http://schemas.openxmlformats.org/officeDocument/2006/relationships/oleObject" Target="../embeddings/oleObject106.bin"/></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6.xml"/><Relationship Id="rId1" Type="http://schemas.openxmlformats.org/officeDocument/2006/relationships/vmlDrawing" Target="../drawings/vmlDrawing107.vml"/><Relationship Id="rId5" Type="http://schemas.openxmlformats.org/officeDocument/2006/relationships/image" Target="../media/image124.emf"/><Relationship Id="rId4" Type="http://schemas.openxmlformats.org/officeDocument/2006/relationships/oleObject" Target="../embeddings/oleObject107.bin"/></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7.xml"/><Relationship Id="rId1" Type="http://schemas.openxmlformats.org/officeDocument/2006/relationships/vmlDrawing" Target="../drawings/vmlDrawing108.vml"/><Relationship Id="rId5" Type="http://schemas.openxmlformats.org/officeDocument/2006/relationships/image" Target="../media/image125.emf"/><Relationship Id="rId4" Type="http://schemas.openxmlformats.org/officeDocument/2006/relationships/oleObject" Target="../embeddings/oleObject108.bin"/></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7.xml"/><Relationship Id="rId1" Type="http://schemas.openxmlformats.org/officeDocument/2006/relationships/vmlDrawing" Target="../drawings/vmlDrawing109.vml"/><Relationship Id="rId5" Type="http://schemas.openxmlformats.org/officeDocument/2006/relationships/image" Target="../media/image126.emf"/><Relationship Id="rId4" Type="http://schemas.openxmlformats.org/officeDocument/2006/relationships/oleObject" Target="../embeddings/oleObject109.bin"/></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6.xml"/><Relationship Id="rId1" Type="http://schemas.openxmlformats.org/officeDocument/2006/relationships/vmlDrawing" Target="../drawings/vmlDrawing110.vml"/><Relationship Id="rId5" Type="http://schemas.openxmlformats.org/officeDocument/2006/relationships/image" Target="../media/image127.emf"/><Relationship Id="rId4" Type="http://schemas.openxmlformats.org/officeDocument/2006/relationships/oleObject" Target="../embeddings/oleObject110.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6.xml"/><Relationship Id="rId1" Type="http://schemas.openxmlformats.org/officeDocument/2006/relationships/vmlDrawing" Target="../drawings/vmlDrawing111.vml"/><Relationship Id="rId5" Type="http://schemas.openxmlformats.org/officeDocument/2006/relationships/image" Target="../media/image128.emf"/><Relationship Id="rId4" Type="http://schemas.openxmlformats.org/officeDocument/2006/relationships/oleObject" Target="../embeddings/oleObject111.bin"/></Relationships>
</file>

<file path=ppt/slides/_rels/slide151.xml.rels><?xml version="1.0" encoding="UTF-8" standalone="yes"?>
<Relationships xmlns="http://schemas.openxmlformats.org/package/2006/relationships"><Relationship Id="rId3" Type="http://schemas.openxmlformats.org/officeDocument/2006/relationships/image" Target="../media/image129.emf"/><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152.xml.rels><?xml version="1.0" encoding="UTF-8" standalone="yes"?>
<Relationships xmlns="http://schemas.openxmlformats.org/package/2006/relationships"><Relationship Id="rId3" Type="http://schemas.openxmlformats.org/officeDocument/2006/relationships/image" Target="../media/image130.emf"/><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6.xml"/><Relationship Id="rId1" Type="http://schemas.openxmlformats.org/officeDocument/2006/relationships/vmlDrawing" Target="../drawings/vmlDrawing112.vml"/><Relationship Id="rId5" Type="http://schemas.openxmlformats.org/officeDocument/2006/relationships/image" Target="../media/image131.emf"/><Relationship Id="rId4" Type="http://schemas.openxmlformats.org/officeDocument/2006/relationships/oleObject" Target="../embeddings/oleObject112.bin"/></Relationships>
</file>

<file path=ppt/slides/_rels/slide15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32.jpeg"/><Relationship Id="rId5" Type="http://schemas.openxmlformats.org/officeDocument/2006/relationships/notesSlide" Target="../notesSlides/notesSlide130.xml"/><Relationship Id="rId4" Type="http://schemas.openxmlformats.org/officeDocument/2006/relationships/slideLayout" Target="../slideLayouts/slideLayout15.xml"/></Relationships>
</file>

<file path=ppt/slides/_rels/slide155.xml.rels><?xml version="1.0" encoding="UTF-8" standalone="yes"?>
<Relationships xmlns="http://schemas.openxmlformats.org/package/2006/relationships"><Relationship Id="rId3" Type="http://schemas.openxmlformats.org/officeDocument/2006/relationships/image" Target="../media/image133.emf"/><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56.xml.rels><?xml version="1.0" encoding="UTF-8" standalone="yes"?>
<Relationships xmlns="http://schemas.openxmlformats.org/package/2006/relationships"><Relationship Id="rId3" Type="http://schemas.openxmlformats.org/officeDocument/2006/relationships/image" Target="../media/image134.emf"/><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57.xml.rels><?xml version="1.0" encoding="UTF-8" standalone="yes"?>
<Relationships xmlns="http://schemas.openxmlformats.org/package/2006/relationships"><Relationship Id="rId3" Type="http://schemas.openxmlformats.org/officeDocument/2006/relationships/image" Target="../media/image133.emf"/><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158.xml.rels><?xml version="1.0" encoding="UTF-8" standalone="yes"?>
<Relationships xmlns="http://schemas.openxmlformats.org/package/2006/relationships"><Relationship Id="rId3" Type="http://schemas.openxmlformats.org/officeDocument/2006/relationships/image" Target="../media/image134.emf"/><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13.vml"/><Relationship Id="rId5" Type="http://schemas.openxmlformats.org/officeDocument/2006/relationships/image" Target="../media/image16.emf"/><Relationship Id="rId4" Type="http://schemas.openxmlformats.org/officeDocument/2006/relationships/oleObject" Target="../embeddings/oleObject13.bin"/></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6.xml"/><Relationship Id="rId1" Type="http://schemas.openxmlformats.org/officeDocument/2006/relationships/vmlDrawing" Target="../drawings/vmlDrawing113.vml"/><Relationship Id="rId5" Type="http://schemas.openxmlformats.org/officeDocument/2006/relationships/image" Target="../media/image135.emf"/><Relationship Id="rId4" Type="http://schemas.openxmlformats.org/officeDocument/2006/relationships/oleObject" Target="../embeddings/oleObject113.bin"/></Relationships>
</file>

<file path=ppt/slides/_rels/slide163.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137.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36.png"/><Relationship Id="rId5" Type="http://schemas.openxmlformats.org/officeDocument/2006/relationships/notesSlide" Target="../notesSlides/notesSlide135.xml"/><Relationship Id="rId4"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6.xml"/><Relationship Id="rId1" Type="http://schemas.openxmlformats.org/officeDocument/2006/relationships/vmlDrawing" Target="../drawings/vmlDrawing114.vml"/><Relationship Id="rId5" Type="http://schemas.openxmlformats.org/officeDocument/2006/relationships/image" Target="../media/image138.emf"/><Relationship Id="rId4" Type="http://schemas.openxmlformats.org/officeDocument/2006/relationships/oleObject" Target="../embeddings/oleObject114.bin"/></Relationships>
</file>

<file path=ppt/slides/_rels/slide16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39.emf"/><Relationship Id="rId4" Type="http://schemas.openxmlformats.org/officeDocument/2006/relationships/notesSlide" Target="../notesSlides/notesSlide137.xml"/></Relationships>
</file>

<file path=ppt/slides/_rels/slide16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40.emf"/><Relationship Id="rId4" Type="http://schemas.openxmlformats.org/officeDocument/2006/relationships/notesSlide" Target="../notesSlides/notesSlide138.xml"/></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13.xml"/><Relationship Id="rId1" Type="http://schemas.openxmlformats.org/officeDocument/2006/relationships/tags" Target="../tags/tag27.xml"/><Relationship Id="rId4" Type="http://schemas.openxmlformats.org/officeDocument/2006/relationships/image" Target="../media/image141.png"/></Relationships>
</file>

<file path=ppt/slides/_rels/slide16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6.xml"/><Relationship Id="rId1" Type="http://schemas.openxmlformats.org/officeDocument/2006/relationships/vmlDrawing" Target="../drawings/vmlDrawing115.vml"/><Relationship Id="rId6" Type="http://schemas.openxmlformats.org/officeDocument/2006/relationships/hyperlink" Target="http://www.fema.gov/disasters" TargetMode="External"/><Relationship Id="rId5" Type="http://schemas.openxmlformats.org/officeDocument/2006/relationships/image" Target="../media/image142.emf"/><Relationship Id="rId4" Type="http://schemas.openxmlformats.org/officeDocument/2006/relationships/oleObject" Target="../embeddings/oleObject11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14.vml"/><Relationship Id="rId5" Type="http://schemas.openxmlformats.org/officeDocument/2006/relationships/image" Target="../media/image17.emf"/><Relationship Id="rId4" Type="http://schemas.openxmlformats.org/officeDocument/2006/relationships/oleObject" Target="../embeddings/oleObject14.bin"/></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7.xml"/><Relationship Id="rId1" Type="http://schemas.openxmlformats.org/officeDocument/2006/relationships/vmlDrawing" Target="../drawings/vmlDrawing116.vml"/><Relationship Id="rId6" Type="http://schemas.openxmlformats.org/officeDocument/2006/relationships/hyperlink" Target="http://www.fema.gov/news/disaster_totals_annual.fema" TargetMode="External"/><Relationship Id="rId5" Type="http://schemas.openxmlformats.org/officeDocument/2006/relationships/image" Target="../media/image143.emf"/><Relationship Id="rId4" Type="http://schemas.openxmlformats.org/officeDocument/2006/relationships/oleObject" Target="../embeddings/oleObject116.bin"/></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7.xml"/><Relationship Id="rId1" Type="http://schemas.openxmlformats.org/officeDocument/2006/relationships/vmlDrawing" Target="../drawings/vmlDrawing117.vml"/><Relationship Id="rId6" Type="http://schemas.openxmlformats.org/officeDocument/2006/relationships/hyperlink" Target="http://www.fema.gov/news/disaster_totals_annual.fema" TargetMode="External"/><Relationship Id="rId5" Type="http://schemas.openxmlformats.org/officeDocument/2006/relationships/image" Target="../media/image144.emf"/><Relationship Id="rId4" Type="http://schemas.openxmlformats.org/officeDocument/2006/relationships/oleObject" Target="../embeddings/oleObject117.bin"/></Relationships>
</file>

<file path=ppt/slides/_rels/slide17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hyperlink" Target="http://www.spc.noaa.gov/climo/online/monthly/2014_annual_summary.html" TargetMode="External"/><Relationship Id="rId2" Type="http://schemas.openxmlformats.org/officeDocument/2006/relationships/notesSlide" Target="../notesSlides/notesSlide145.xml"/><Relationship Id="rId1" Type="http://schemas.openxmlformats.org/officeDocument/2006/relationships/slideLayout" Target="../slideLayouts/slideLayout13.xml"/><Relationship Id="rId4" Type="http://schemas.openxmlformats.org/officeDocument/2006/relationships/image" Target="../media/image145.gif"/></Relationships>
</file>

<file path=ppt/slides/_rels/slide174.xml.rels><?xml version="1.0" encoding="UTF-8" standalone="yes"?>
<Relationships xmlns="http://schemas.openxmlformats.org/package/2006/relationships"><Relationship Id="rId3" Type="http://schemas.openxmlformats.org/officeDocument/2006/relationships/hyperlink" Target="http://www.spc.noaa.gov/wcm/" TargetMode="External"/><Relationship Id="rId2" Type="http://schemas.openxmlformats.org/officeDocument/2006/relationships/notesSlide" Target="../notesSlides/notesSlide146.xml"/><Relationship Id="rId1" Type="http://schemas.openxmlformats.org/officeDocument/2006/relationships/slideLayout" Target="../slideLayouts/slideLayout13.xml"/><Relationship Id="rId5" Type="http://schemas.openxmlformats.org/officeDocument/2006/relationships/image" Target="../media/image146.png"/><Relationship Id="rId4" Type="http://schemas.openxmlformats.org/officeDocument/2006/relationships/hyperlink" Target="http://www.spc.noaa.gov/wcm/torngraph-big.png" TargetMode="External"/></Relationships>
</file>

<file path=ppt/slides/_rels/slide175.xml.rels><?xml version="1.0" encoding="UTF-8" standalone="yes"?>
<Relationships xmlns="http://schemas.openxmlformats.org/package/2006/relationships"><Relationship Id="rId3" Type="http://schemas.openxmlformats.org/officeDocument/2006/relationships/hyperlink" Target="http://www.spc.noaa.gov/climo/online/monthly/2014_annual_summary.html" TargetMode="External"/><Relationship Id="rId2" Type="http://schemas.openxmlformats.org/officeDocument/2006/relationships/notesSlide" Target="../notesSlides/notesSlide147.xml"/><Relationship Id="rId1" Type="http://schemas.openxmlformats.org/officeDocument/2006/relationships/slideLayout" Target="../slideLayouts/slideLayout13.xml"/><Relationship Id="rId4" Type="http://schemas.openxmlformats.org/officeDocument/2006/relationships/image" Target="../media/image147.gif"/></Relationships>
</file>

<file path=ppt/slides/_rels/slide176.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48.xml"/><Relationship Id="rId1" Type="http://schemas.openxmlformats.org/officeDocument/2006/relationships/slideLayout" Target="../slideLayouts/slideLayout13.xml"/><Relationship Id="rId4" Type="http://schemas.openxmlformats.org/officeDocument/2006/relationships/image" Target="../media/image148.gif"/></Relationships>
</file>

<file path=ppt/slides/_rels/slide177.xml.rels><?xml version="1.0" encoding="UTF-8" standalone="yes"?>
<Relationships xmlns="http://schemas.openxmlformats.org/package/2006/relationships"><Relationship Id="rId3" Type="http://schemas.openxmlformats.org/officeDocument/2006/relationships/hyperlink" Target="http://www.spc.noaa.gov/climo/online/monthly/2014_annual_summary.html" TargetMode="External"/><Relationship Id="rId2" Type="http://schemas.openxmlformats.org/officeDocument/2006/relationships/notesSlide" Target="../notesSlides/notesSlide149.xml"/><Relationship Id="rId1" Type="http://schemas.openxmlformats.org/officeDocument/2006/relationships/slideLayout" Target="../slideLayouts/slideLayout13.xml"/><Relationship Id="rId4" Type="http://schemas.openxmlformats.org/officeDocument/2006/relationships/image" Target="../media/image149.gif"/></Relationships>
</file>

<file path=ppt/slides/_rels/slide17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50.xml"/><Relationship Id="rId1" Type="http://schemas.openxmlformats.org/officeDocument/2006/relationships/slideLayout" Target="../slideLayouts/slideLayout13.xml"/><Relationship Id="rId4" Type="http://schemas.openxmlformats.org/officeDocument/2006/relationships/hyperlink" Target="http://www.spc.noaa.gov/wcm/" TargetMode="External"/></Relationships>
</file>

<file path=ppt/slides/_rels/slide179.xml.rels><?xml version="1.0" encoding="UTF-8" standalone="yes"?>
<Relationships xmlns="http://schemas.openxmlformats.org/package/2006/relationships"><Relationship Id="rId3" Type="http://schemas.openxmlformats.org/officeDocument/2006/relationships/hyperlink" Target="http://www.spc.noaa.gov/climo/online/monthly/2014_annual_summary.html" TargetMode="External"/><Relationship Id="rId2" Type="http://schemas.openxmlformats.org/officeDocument/2006/relationships/notesSlide" Target="../notesSlides/notesSlide151.xml"/><Relationship Id="rId1" Type="http://schemas.openxmlformats.org/officeDocument/2006/relationships/slideLayout" Target="../slideLayouts/slideLayout13.xml"/><Relationship Id="rId4" Type="http://schemas.openxmlformats.org/officeDocument/2006/relationships/image" Target="../media/image151.gi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15.vml"/><Relationship Id="rId5" Type="http://schemas.openxmlformats.org/officeDocument/2006/relationships/image" Target="../media/image18.emf"/><Relationship Id="rId4" Type="http://schemas.openxmlformats.org/officeDocument/2006/relationships/oleObject" Target="../embeddings/oleObject15.bin"/></Relationships>
</file>

<file path=ppt/slides/_rels/slide180.xml.rels><?xml version="1.0" encoding="UTF-8" standalone="yes"?>
<Relationships xmlns="http://schemas.openxmlformats.org/package/2006/relationships"><Relationship Id="rId3" Type="http://schemas.openxmlformats.org/officeDocument/2006/relationships/hyperlink" Target="http://www.spc.noaa.gov/climo/online/monthly/2014_annual_summary.html" TargetMode="External"/><Relationship Id="rId2" Type="http://schemas.openxmlformats.org/officeDocument/2006/relationships/notesSlide" Target="../notesSlides/notesSlide152.xml"/><Relationship Id="rId1" Type="http://schemas.openxmlformats.org/officeDocument/2006/relationships/slideLayout" Target="../slideLayouts/slideLayout13.xml"/><Relationship Id="rId4" Type="http://schemas.openxmlformats.org/officeDocument/2006/relationships/image" Target="../media/image152.gif"/></Relationships>
</file>

<file path=ppt/slides/_rels/slide181.xml.rels><?xml version="1.0" encoding="UTF-8" standalone="yes"?>
<Relationships xmlns="http://schemas.openxmlformats.org/package/2006/relationships"><Relationship Id="rId3" Type="http://schemas.openxmlformats.org/officeDocument/2006/relationships/hyperlink" Target="http://www.spc.noaa.gov/climo/online/monthly/2014_annual_summary.html" TargetMode="External"/><Relationship Id="rId2" Type="http://schemas.openxmlformats.org/officeDocument/2006/relationships/notesSlide" Target="../notesSlides/notesSlide153.xml"/><Relationship Id="rId1" Type="http://schemas.openxmlformats.org/officeDocument/2006/relationships/slideLayout" Target="../slideLayouts/slideLayout13.xml"/><Relationship Id="rId4" Type="http://schemas.openxmlformats.org/officeDocument/2006/relationships/image" Target="../media/image153.gif"/></Relationships>
</file>

<file path=ppt/slides/_rels/slide182.xml.rels><?xml version="1.0" encoding="UTF-8" standalone="yes"?>
<Relationships xmlns="http://schemas.openxmlformats.org/package/2006/relationships"><Relationship Id="rId3" Type="http://schemas.openxmlformats.org/officeDocument/2006/relationships/hyperlink" Target="http://www.spc.noaa.gov/climo/online/monthly/2014_annual_summary.html" TargetMode="External"/><Relationship Id="rId2" Type="http://schemas.openxmlformats.org/officeDocument/2006/relationships/notesSlide" Target="../notesSlides/notesSlide154.xml"/><Relationship Id="rId1" Type="http://schemas.openxmlformats.org/officeDocument/2006/relationships/slideLayout" Target="../slideLayouts/slideLayout13.xml"/><Relationship Id="rId4" Type="http://schemas.openxmlformats.org/officeDocument/2006/relationships/image" Target="../media/image154.gif"/></Relationships>
</file>

<file path=ppt/slides/_rels/slide183.xml.rels><?xml version="1.0" encoding="UTF-8" standalone="yes"?>
<Relationships xmlns="http://schemas.openxmlformats.org/package/2006/relationships"><Relationship Id="rId3" Type="http://schemas.openxmlformats.org/officeDocument/2006/relationships/hyperlink" Target="http://www.spc.noaa.gov/climo/online/monthly/2014_annual_summary.html" TargetMode="External"/><Relationship Id="rId2" Type="http://schemas.openxmlformats.org/officeDocument/2006/relationships/notesSlide" Target="../notesSlides/notesSlide155.xml"/><Relationship Id="rId1" Type="http://schemas.openxmlformats.org/officeDocument/2006/relationships/slideLayout" Target="../slideLayouts/slideLayout13.xml"/><Relationship Id="rId4" Type="http://schemas.openxmlformats.org/officeDocument/2006/relationships/image" Target="../media/image155.gif"/></Relationships>
</file>

<file path=ppt/slides/_rels/slide1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6.xml"/><Relationship Id="rId1" Type="http://schemas.openxmlformats.org/officeDocument/2006/relationships/slideLayout" Target="../slideLayouts/slideLayout7.xml"/><Relationship Id="rId4" Type="http://schemas.openxmlformats.org/officeDocument/2006/relationships/hyperlink" Target="http://www.iii.org/white_papers/terrorism-risk-a-constant-threat-2014.html" TargetMode="External"/></Relationships>
</file>

<file path=ppt/slides/_rels/slide185.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Layout" Target="../slideLayouts/slideLayout12.xml"/><Relationship Id="rId1" Type="http://schemas.openxmlformats.org/officeDocument/2006/relationships/vmlDrawing" Target="../drawings/vmlDrawing118.vml"/><Relationship Id="rId4" Type="http://schemas.openxmlformats.org/officeDocument/2006/relationships/image" Target="../media/image156.emf"/></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7.xml"/><Relationship Id="rId1" Type="http://schemas.openxmlformats.org/officeDocument/2006/relationships/vmlDrawing" Target="../drawings/vmlDrawing119.vml"/><Relationship Id="rId5" Type="http://schemas.openxmlformats.org/officeDocument/2006/relationships/image" Target="../media/image157.emf"/><Relationship Id="rId4" Type="http://schemas.openxmlformats.org/officeDocument/2006/relationships/oleObject" Target="../embeddings/oleObject119.bin"/></Relationships>
</file>

<file path=ppt/slides/_rels/slide187.xml.rels><?xml version="1.0" encoding="UTF-8" standalone="yes"?>
<Relationships xmlns="http://schemas.openxmlformats.org/package/2006/relationships"><Relationship Id="rId2" Type="http://schemas.openxmlformats.org/officeDocument/2006/relationships/image" Target="../media/image158.emf"/><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7.xml"/><Relationship Id="rId1" Type="http://schemas.openxmlformats.org/officeDocument/2006/relationships/vmlDrawing" Target="../drawings/vmlDrawing120.vml"/><Relationship Id="rId5" Type="http://schemas.openxmlformats.org/officeDocument/2006/relationships/image" Target="../media/image159.emf"/><Relationship Id="rId4" Type="http://schemas.openxmlformats.org/officeDocument/2006/relationships/oleObject" Target="../embeddings/oleObject120.bin"/></Relationships>
</file>

<file path=ppt/slides/_rels/slide189.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59.xml"/><Relationship Id="rId1" Type="http://schemas.openxmlformats.org/officeDocument/2006/relationships/slideLayout" Target="../slideLayouts/slideLayout7.xml"/><Relationship Id="rId4" Type="http://schemas.openxmlformats.org/officeDocument/2006/relationships/image" Target="../media/image16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19.emf"/><Relationship Id="rId4" Type="http://schemas.openxmlformats.org/officeDocument/2006/relationships/oleObject" Target="../embeddings/oleObject16.bin"/></Relationships>
</file>

<file path=ppt/slides/_rels/slide190.xml.rels><?xml version="1.0" encoding="UTF-8" standalone="yes"?>
<Relationships xmlns="http://schemas.openxmlformats.org/package/2006/relationships"><Relationship Id="rId3" Type="http://schemas.openxmlformats.org/officeDocument/2006/relationships/hyperlink" Target="http://www.iii.org/white_papers/terrorism-risk-a-constant-threat-2014.html" TargetMode="External"/><Relationship Id="rId2" Type="http://schemas.openxmlformats.org/officeDocument/2006/relationships/notesSlide" Target="../notesSlides/notesSlide160.xml"/><Relationship Id="rId1" Type="http://schemas.openxmlformats.org/officeDocument/2006/relationships/slideLayout" Target="../slideLayouts/slideLayout7.xml"/><Relationship Id="rId4" Type="http://schemas.openxmlformats.org/officeDocument/2006/relationships/image" Target="../media/image162.emf"/></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9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3.xml"/><Relationship Id="rId1" Type="http://schemas.openxmlformats.org/officeDocument/2006/relationships/slideLayout" Target="../slideLayouts/slideLayout7.xml"/><Relationship Id="rId4" Type="http://schemas.openxmlformats.org/officeDocument/2006/relationships/hyperlink" Target="http://www.iii.org/assets/docs/pdf/paper_CyberRisk_2013.pdf" TargetMode="External"/></Relationships>
</file>

<file path=ppt/slides/_rels/slide195.xml.rels><?xml version="1.0" encoding="UTF-8" standalone="yes"?>
<Relationships xmlns="http://schemas.openxmlformats.org/package/2006/relationships"><Relationship Id="rId8" Type="http://schemas.openxmlformats.org/officeDocument/2006/relationships/image" Target="../media/image166.jpeg"/><Relationship Id="rId3" Type="http://schemas.openxmlformats.org/officeDocument/2006/relationships/notesSlide" Target="../notesSlides/notesSlide164.xml"/><Relationship Id="rId7" Type="http://schemas.openxmlformats.org/officeDocument/2006/relationships/image" Target="../media/image165.jpeg"/><Relationship Id="rId2" Type="http://schemas.openxmlformats.org/officeDocument/2006/relationships/slideLayout" Target="../slideLayouts/slideLayout6.xml"/><Relationship Id="rId1" Type="http://schemas.openxmlformats.org/officeDocument/2006/relationships/vmlDrawing" Target="../drawings/vmlDrawing121.vml"/><Relationship Id="rId6" Type="http://schemas.openxmlformats.org/officeDocument/2006/relationships/image" Target="../media/image164.jpeg"/><Relationship Id="rId5" Type="http://schemas.openxmlformats.org/officeDocument/2006/relationships/image" Target="../media/image163.emf"/><Relationship Id="rId10" Type="http://schemas.openxmlformats.org/officeDocument/2006/relationships/image" Target="../media/image168.jpeg"/><Relationship Id="rId4" Type="http://schemas.openxmlformats.org/officeDocument/2006/relationships/oleObject" Target="../embeddings/oleObject121.bin"/><Relationship Id="rId9" Type="http://schemas.openxmlformats.org/officeDocument/2006/relationships/image" Target="../media/image167.jpeg"/></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6.xml"/><Relationship Id="rId1" Type="http://schemas.openxmlformats.org/officeDocument/2006/relationships/vmlDrawing" Target="../drawings/vmlDrawing122.vml"/><Relationship Id="rId5" Type="http://schemas.openxmlformats.org/officeDocument/2006/relationships/image" Target="../media/image169.emf"/><Relationship Id="rId4" Type="http://schemas.openxmlformats.org/officeDocument/2006/relationships/oleObject" Target="../embeddings/oleObject122.bin"/></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6.xml"/><Relationship Id="rId1" Type="http://schemas.openxmlformats.org/officeDocument/2006/relationships/vmlDrawing" Target="../drawings/vmlDrawing123.vml"/><Relationship Id="rId5" Type="http://schemas.openxmlformats.org/officeDocument/2006/relationships/image" Target="../media/image170.emf"/><Relationship Id="rId4" Type="http://schemas.openxmlformats.org/officeDocument/2006/relationships/oleObject" Target="../embeddings/oleObject123.bin"/></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6.xml"/><Relationship Id="rId1" Type="http://schemas.openxmlformats.org/officeDocument/2006/relationships/vmlDrawing" Target="../drawings/vmlDrawing124.vml"/><Relationship Id="rId5" Type="http://schemas.openxmlformats.org/officeDocument/2006/relationships/image" Target="../media/image171.emf"/><Relationship Id="rId4" Type="http://schemas.openxmlformats.org/officeDocument/2006/relationships/oleObject" Target="../embeddings/oleObject124.bin"/></Relationships>
</file>

<file path=ppt/slides/_rels/slide19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0.emf"/><Relationship Id="rId4" Type="http://schemas.openxmlformats.org/officeDocument/2006/relationships/oleObject" Target="../embeddings/oleObject17.bin"/></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7.xml"/><Relationship Id="rId1" Type="http://schemas.openxmlformats.org/officeDocument/2006/relationships/vmlDrawing" Target="../drawings/vmlDrawing125.vml"/><Relationship Id="rId5" Type="http://schemas.openxmlformats.org/officeDocument/2006/relationships/image" Target="../media/image172.emf"/><Relationship Id="rId4" Type="http://schemas.openxmlformats.org/officeDocument/2006/relationships/oleObject" Target="../embeddings/oleObject125.bin"/></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7.xml"/><Relationship Id="rId1" Type="http://schemas.openxmlformats.org/officeDocument/2006/relationships/vmlDrawing" Target="../drawings/vmlDrawing126.vml"/><Relationship Id="rId5" Type="http://schemas.openxmlformats.org/officeDocument/2006/relationships/image" Target="../media/image173.emf"/><Relationship Id="rId4" Type="http://schemas.openxmlformats.org/officeDocument/2006/relationships/oleObject" Target="../embeddings/oleObject126.bin"/></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7.xml"/><Relationship Id="rId1" Type="http://schemas.openxmlformats.org/officeDocument/2006/relationships/vmlDrawing" Target="../drawings/vmlDrawing127.vml"/><Relationship Id="rId5" Type="http://schemas.openxmlformats.org/officeDocument/2006/relationships/image" Target="../media/image174.emf"/><Relationship Id="rId4" Type="http://schemas.openxmlformats.org/officeDocument/2006/relationships/oleObject" Target="../embeddings/oleObject127.bin"/></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7.xml"/><Relationship Id="rId1" Type="http://schemas.openxmlformats.org/officeDocument/2006/relationships/vmlDrawing" Target="../drawings/vmlDrawing128.vml"/><Relationship Id="rId6" Type="http://schemas.openxmlformats.org/officeDocument/2006/relationships/image" Target="../media/image175.emf"/><Relationship Id="rId5" Type="http://schemas.openxmlformats.org/officeDocument/2006/relationships/oleObject" Target="../embeddings/oleObject128.bin"/><Relationship Id="rId4" Type="http://schemas.openxmlformats.org/officeDocument/2006/relationships/hyperlink" Target="http://www.federalreserve.gov/releases/h15/data.htm" TargetMode="External"/></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7.xml"/><Relationship Id="rId1" Type="http://schemas.openxmlformats.org/officeDocument/2006/relationships/vmlDrawing" Target="../drawings/vmlDrawing129.vml"/><Relationship Id="rId6" Type="http://schemas.openxmlformats.org/officeDocument/2006/relationships/image" Target="../media/image176.emf"/><Relationship Id="rId5" Type="http://schemas.openxmlformats.org/officeDocument/2006/relationships/oleObject" Target="../embeddings/oleObject129.bin"/><Relationship Id="rId4" Type="http://schemas.openxmlformats.org/officeDocument/2006/relationships/hyperlink" Target="http://www.federalreserve.gov/releases/h15/data.htm" TargetMode="External"/></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7.xml"/><Relationship Id="rId1" Type="http://schemas.openxmlformats.org/officeDocument/2006/relationships/vmlDrawing" Target="../drawings/vmlDrawing130.vml"/><Relationship Id="rId5" Type="http://schemas.openxmlformats.org/officeDocument/2006/relationships/image" Target="../media/image177.emf"/><Relationship Id="rId4" Type="http://schemas.openxmlformats.org/officeDocument/2006/relationships/oleObject" Target="../embeddings/oleObject130.bin"/></Relationships>
</file>

<file path=ppt/slides/_rels/slide20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5.xml"/><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6.xml"/><Relationship Id="rId1" Type="http://schemas.openxmlformats.org/officeDocument/2006/relationships/vmlDrawing" Target="../drawings/vmlDrawing131.vml"/><Relationship Id="rId5" Type="http://schemas.openxmlformats.org/officeDocument/2006/relationships/image" Target="../media/image178.emf"/><Relationship Id="rId4" Type="http://schemas.openxmlformats.org/officeDocument/2006/relationships/oleObject" Target="../embeddings/oleObject131.bin"/></Relationships>
</file>

<file path=ppt/slides/_rels/slide209.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7.xml"/><Relationship Id="rId1" Type="http://schemas.openxmlformats.org/officeDocument/2006/relationships/vmlDrawing" Target="../drawings/vmlDrawing132.vml"/><Relationship Id="rId5" Type="http://schemas.openxmlformats.org/officeDocument/2006/relationships/image" Target="../media/image179.emf"/><Relationship Id="rId4" Type="http://schemas.openxmlformats.org/officeDocument/2006/relationships/oleObject" Target="../embeddings/oleObject13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1.emf"/><Relationship Id="rId4" Type="http://schemas.openxmlformats.org/officeDocument/2006/relationships/oleObject" Target="../embeddings/oleObject18.bin"/></Relationships>
</file>

<file path=ppt/slides/_rels/slide210.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7.xml"/><Relationship Id="rId1" Type="http://schemas.openxmlformats.org/officeDocument/2006/relationships/vmlDrawing" Target="../drawings/vmlDrawing133.vml"/><Relationship Id="rId5" Type="http://schemas.openxmlformats.org/officeDocument/2006/relationships/image" Target="../media/image180.emf"/><Relationship Id="rId4" Type="http://schemas.openxmlformats.org/officeDocument/2006/relationships/oleObject" Target="../embeddings/oleObject133.bin"/></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6.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2.emf"/><Relationship Id="rId4" Type="http://schemas.openxmlformats.org/officeDocument/2006/relationships/oleObject" Target="../embeddings/oleObject19.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3.emf"/><Relationship Id="rId4" Type="http://schemas.openxmlformats.org/officeDocument/2006/relationships/oleObject" Target="../embeddings/oleObject20.bin"/></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24.emf"/><Relationship Id="rId4" Type="http://schemas.openxmlformats.org/officeDocument/2006/relationships/oleObject" Target="../embeddings/oleObject2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5.emf"/><Relationship Id="rId4" Type="http://schemas.openxmlformats.org/officeDocument/2006/relationships/oleObject" Target="../embeddings/oleObject2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6.emf"/><Relationship Id="rId4" Type="http://schemas.openxmlformats.org/officeDocument/2006/relationships/oleObject" Target="../embeddings/oleObject23.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27.emf"/><Relationship Id="rId4" Type="http://schemas.openxmlformats.org/officeDocument/2006/relationships/oleObject" Target="../embeddings/oleObject24.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28.emf"/><Relationship Id="rId4" Type="http://schemas.openxmlformats.org/officeDocument/2006/relationships/oleObject" Target="../embeddings/oleObject25.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29.emf"/><Relationship Id="rId4" Type="http://schemas.openxmlformats.org/officeDocument/2006/relationships/oleObject" Target="../embeddings/oleObject26.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30.emf"/><Relationship Id="rId4" Type="http://schemas.openxmlformats.org/officeDocument/2006/relationships/oleObject" Target="../embeddings/oleObject27.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8.vml"/><Relationship Id="rId5" Type="http://schemas.openxmlformats.org/officeDocument/2006/relationships/image" Target="../media/image31.emf"/><Relationship Id="rId4" Type="http://schemas.openxmlformats.org/officeDocument/2006/relationships/oleObject" Target="../embeddings/oleObject28.bin"/></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vmlDrawing" Target="../drawings/vmlDrawing29.vml"/><Relationship Id="rId6" Type="http://schemas.openxmlformats.org/officeDocument/2006/relationships/image" Target="../media/image33.emf"/><Relationship Id="rId5" Type="http://schemas.openxmlformats.org/officeDocument/2006/relationships/oleObject" Target="../embeddings/oleObject29.bin"/><Relationship Id="rId4"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34.emf"/><Relationship Id="rId4" Type="http://schemas.openxmlformats.org/officeDocument/2006/relationships/oleObject" Target="../embeddings/oleObject30.bin"/></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31.vml"/><Relationship Id="rId5" Type="http://schemas.openxmlformats.org/officeDocument/2006/relationships/image" Target="../media/image37.emf"/><Relationship Id="rId4" Type="http://schemas.openxmlformats.org/officeDocument/2006/relationships/oleObject" Target="../embeddings/oleObject31.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image" Target="../media/image38.emf"/><Relationship Id="rId4" Type="http://schemas.openxmlformats.org/officeDocument/2006/relationships/oleObject" Target="../embeddings/oleObject32.bin"/></Relationships>
</file>

<file path=ppt/slides/_rels/slide4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6.xml"/><Relationship Id="rId1" Type="http://schemas.openxmlformats.org/officeDocument/2006/relationships/vmlDrawing" Target="../drawings/vmlDrawing33.vml"/><Relationship Id="rId4" Type="http://schemas.openxmlformats.org/officeDocument/2006/relationships/image" Target="../media/image40.emf"/></Relationships>
</file>

<file path=ppt/slides/_rels/slide5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vmlDrawing" Target="../drawings/vmlDrawing34.vml"/><Relationship Id="rId5" Type="http://schemas.openxmlformats.org/officeDocument/2006/relationships/image" Target="../media/image43.emf"/><Relationship Id="rId4" Type="http://schemas.openxmlformats.org/officeDocument/2006/relationships/oleObject" Target="../embeddings/oleObject34.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44.emf"/><Relationship Id="rId4" Type="http://schemas.openxmlformats.org/officeDocument/2006/relationships/oleObject" Target="../embeddings/oleObject35.bin"/></Relationships>
</file>

<file path=ppt/slides/_rels/slide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image" Target="../media/image45.emf"/><Relationship Id="rId4" Type="http://schemas.openxmlformats.org/officeDocument/2006/relationships/oleObject" Target="../embeddings/oleObject36.bin"/></Relationships>
</file>

<file path=ppt/slides/_rels/slide58.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46.jp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47.emf"/><Relationship Id="rId4" Type="http://schemas.openxmlformats.org/officeDocument/2006/relationships/oleObject" Target="../embeddings/oleObject37.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48.emf"/><Relationship Id="rId4" Type="http://schemas.openxmlformats.org/officeDocument/2006/relationships/oleObject" Target="../embeddings/oleObject38.bin"/></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hyperlink" Target="http://www.bea.gov/newsreleases/regional/gdp_state/gsp_newsrelease.htm" TargetMode="Externa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50.emf"/><Relationship Id="rId4" Type="http://schemas.openxmlformats.org/officeDocument/2006/relationships/oleObject" Target="../embeddings/oleObject39.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2.xml"/><Relationship Id="rId1" Type="http://schemas.openxmlformats.org/officeDocument/2006/relationships/vmlDrawing" Target="../drawings/vmlDrawing40.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51.emf"/><Relationship Id="rId4" Type="http://schemas.openxmlformats.org/officeDocument/2006/relationships/oleObject" Target="../embeddings/oleObject40.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41.vml"/><Relationship Id="rId5" Type="http://schemas.openxmlformats.org/officeDocument/2006/relationships/image" Target="../media/image52.emf"/><Relationship Id="rId4" Type="http://schemas.openxmlformats.org/officeDocument/2006/relationships/oleObject" Target="../embeddings/oleObject41.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image" Target="../media/image53.emf"/><Relationship Id="rId4" Type="http://schemas.openxmlformats.org/officeDocument/2006/relationships/oleObject" Target="../embeddings/oleObject42.bin"/></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hyperlink" Target="http://www.federalreserve.gov/releases/z1/current/z1r-5.pdf" TargetMode="External"/><Relationship Id="rId4" Type="http://schemas.openxmlformats.org/officeDocument/2006/relationships/image" Target="../media/image54.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44.vml"/><Relationship Id="rId5" Type="http://schemas.openxmlformats.org/officeDocument/2006/relationships/hyperlink" Target="http://www.federalreserve.gov/releases/housedebt" TargetMode="External"/><Relationship Id="rId4" Type="http://schemas.openxmlformats.org/officeDocument/2006/relationships/image" Target="../media/image55.emf"/></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56.emf"/><Relationship Id="rId4" Type="http://schemas.openxmlformats.org/officeDocument/2006/relationships/oleObject" Target="../embeddings/oleObject45.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image" Target="../media/image57.emf"/><Relationship Id="rId4" Type="http://schemas.openxmlformats.org/officeDocument/2006/relationships/oleObject" Target="../embeddings/oleObject4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47.vml"/><Relationship Id="rId5" Type="http://schemas.openxmlformats.org/officeDocument/2006/relationships/image" Target="../media/image58.emf"/><Relationship Id="rId4" Type="http://schemas.openxmlformats.org/officeDocument/2006/relationships/oleObject" Target="../embeddings/oleObject47.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48.vml"/><Relationship Id="rId6" Type="http://schemas.openxmlformats.org/officeDocument/2006/relationships/image" Target="../media/image59.emf"/><Relationship Id="rId5" Type="http://schemas.openxmlformats.org/officeDocument/2006/relationships/oleObject" Target="../embeddings/oleObject48.bin"/><Relationship Id="rId4" Type="http://schemas.openxmlformats.org/officeDocument/2006/relationships/hyperlink" Target="http://www.federalreserve.gov/releases/h15/data.htm" TargetMode="Externa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www.federalreserve.gov/releases/h15/data.htm" TargetMode="External"/><Relationship Id="rId2" Type="http://schemas.openxmlformats.org/officeDocument/2006/relationships/tags" Target="../tags/tag5.xml"/><Relationship Id="rId1" Type="http://schemas.openxmlformats.org/officeDocument/2006/relationships/vmlDrawing" Target="../drawings/vmlDrawing49.vml"/><Relationship Id="rId6" Type="http://schemas.openxmlformats.org/officeDocument/2006/relationships/image" Target="../media/image60.emf"/><Relationship Id="rId5" Type="http://schemas.openxmlformats.org/officeDocument/2006/relationships/oleObject" Target="../embeddings/oleObject49.bin"/><Relationship Id="rId4" Type="http://schemas.openxmlformats.org/officeDocument/2006/relationships/notesSlide" Target="../notesSlides/notesSlide58.xml"/></Relationships>
</file>

<file path=ppt/slides/_rels/slide73.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image" Target="../media/image61.gif"/></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0.xml"/><Relationship Id="rId7" Type="http://schemas.openxmlformats.org/officeDocument/2006/relationships/hyperlink" Target="http://news.uscourts.gov/" TargetMode="External"/><Relationship Id="rId2" Type="http://schemas.openxmlformats.org/officeDocument/2006/relationships/slideLayout" Target="../slideLayouts/slideLayout7.xml"/><Relationship Id="rId1" Type="http://schemas.openxmlformats.org/officeDocument/2006/relationships/vmlDrawing" Target="../drawings/vmlDrawing50.vml"/><Relationship Id="rId6" Type="http://schemas.openxmlformats.org/officeDocument/2006/relationships/hyperlink" Target="http://www.abiworld.org/AM/AMTemplate.cfm?Section=Home&amp;TEMPLATE=/CM/ContentDisplay.cfm&amp;CONTENTID=61633" TargetMode="External"/><Relationship Id="rId5" Type="http://schemas.openxmlformats.org/officeDocument/2006/relationships/image" Target="../media/image62.emf"/><Relationship Id="rId4" Type="http://schemas.openxmlformats.org/officeDocument/2006/relationships/oleObject" Target="../embeddings/oleObject50.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51.vml"/><Relationship Id="rId6" Type="http://schemas.openxmlformats.org/officeDocument/2006/relationships/hyperlink" Target="http://www.bls.gov/news.release/cewbd.t08.htm" TargetMode="External"/><Relationship Id="rId5" Type="http://schemas.openxmlformats.org/officeDocument/2006/relationships/image" Target="../media/image63.emf"/><Relationship Id="rId4" Type="http://schemas.openxmlformats.org/officeDocument/2006/relationships/oleObject" Target="../embeddings/oleObject51.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52.vml"/><Relationship Id="rId6" Type="http://schemas.openxmlformats.org/officeDocument/2006/relationships/hyperlink" Target="http://www.ism.ws/ismreport/nonmfgrob.cfm" TargetMode="External"/><Relationship Id="rId5" Type="http://schemas.openxmlformats.org/officeDocument/2006/relationships/image" Target="../media/image64.emf"/><Relationship Id="rId4" Type="http://schemas.openxmlformats.org/officeDocument/2006/relationships/oleObject" Target="../embeddings/oleObject52.bin"/></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vmlDrawing" Target="../drawings/vmlDrawing53.vml"/><Relationship Id="rId5" Type="http://schemas.openxmlformats.org/officeDocument/2006/relationships/image" Target="../media/image65.emf"/><Relationship Id="rId4" Type="http://schemas.openxmlformats.org/officeDocument/2006/relationships/oleObject" Target="../embeddings/oleObject5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54.vml"/><Relationship Id="rId6" Type="http://schemas.openxmlformats.org/officeDocument/2006/relationships/hyperlink" Target="http://www.census.gov/construction/c30/c30index.html" TargetMode="External"/><Relationship Id="rId5" Type="http://schemas.openxmlformats.org/officeDocument/2006/relationships/image" Target="../media/image66.emf"/><Relationship Id="rId4" Type="http://schemas.openxmlformats.org/officeDocument/2006/relationships/oleObject" Target="../embeddings/oleObject54.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55.vml"/><Relationship Id="rId6" Type="http://schemas.openxmlformats.org/officeDocument/2006/relationships/hyperlink" Target="http://www.census.gov/construction/c30/c30index.html" TargetMode="External"/><Relationship Id="rId5" Type="http://schemas.openxmlformats.org/officeDocument/2006/relationships/image" Target="../media/image67.emf"/><Relationship Id="rId4" Type="http://schemas.openxmlformats.org/officeDocument/2006/relationships/oleObject" Target="../embeddings/oleObject55.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56.vml"/><Relationship Id="rId6" Type="http://schemas.openxmlformats.org/officeDocument/2006/relationships/hyperlink" Target="http://www.census.gov/construction/c30/c30index.html" TargetMode="External"/><Relationship Id="rId5" Type="http://schemas.openxmlformats.org/officeDocument/2006/relationships/image" Target="../media/image68.emf"/><Relationship Id="rId4" Type="http://schemas.openxmlformats.org/officeDocument/2006/relationships/oleObject" Target="../embeddings/oleObject56.bin"/></Relationships>
</file>

<file path=ppt/slides/_rels/slide83.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57.vml"/><Relationship Id="rId6" Type="http://schemas.openxmlformats.org/officeDocument/2006/relationships/hyperlink" Target="http://www2.fdic.gov/qbp/" TargetMode="External"/><Relationship Id="rId5" Type="http://schemas.openxmlformats.org/officeDocument/2006/relationships/image" Target="../media/image70.emf"/><Relationship Id="rId4" Type="http://schemas.openxmlformats.org/officeDocument/2006/relationships/oleObject" Target="../embeddings/oleObject57.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vmlDrawing" Target="../drawings/vmlDrawing58.vml"/><Relationship Id="rId6" Type="http://schemas.openxmlformats.org/officeDocument/2006/relationships/hyperlink" Target="http://www2.fdic.gov/qbp/" TargetMode="External"/><Relationship Id="rId5" Type="http://schemas.openxmlformats.org/officeDocument/2006/relationships/image" Target="../media/image71.emf"/><Relationship Id="rId4" Type="http://schemas.openxmlformats.org/officeDocument/2006/relationships/oleObject" Target="../embeddings/oleObject58.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vmlDrawing" Target="../drawings/vmlDrawing59.vml"/><Relationship Id="rId5" Type="http://schemas.openxmlformats.org/officeDocument/2006/relationships/image" Target="../media/image72.emf"/><Relationship Id="rId4" Type="http://schemas.openxmlformats.org/officeDocument/2006/relationships/oleObject" Target="../embeddings/oleObject59.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mlDrawing" Target="../drawings/vmlDrawing60.vml"/><Relationship Id="rId6" Type="http://schemas.openxmlformats.org/officeDocument/2006/relationships/hyperlink" Target="http://www.census.gov/construction/c30/historical_data.html" TargetMode="External"/><Relationship Id="rId5" Type="http://schemas.openxmlformats.org/officeDocument/2006/relationships/image" Target="../media/image73.emf"/><Relationship Id="rId4" Type="http://schemas.openxmlformats.org/officeDocument/2006/relationships/oleObject" Target="../embeddings/oleObject60.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6.xml"/><Relationship Id="rId1" Type="http://schemas.openxmlformats.org/officeDocument/2006/relationships/vmlDrawing" Target="../drawings/vmlDrawing61.vml"/><Relationship Id="rId5" Type="http://schemas.openxmlformats.org/officeDocument/2006/relationships/image" Target="../media/image74.emf"/><Relationship Id="rId4" Type="http://schemas.openxmlformats.org/officeDocument/2006/relationships/oleObject" Target="../embeddings/oleObject61.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vmlDrawing" Target="../drawings/vmlDrawing62.vml"/><Relationship Id="rId6" Type="http://schemas.openxmlformats.org/officeDocument/2006/relationships/image" Target="../media/image75.emf"/><Relationship Id="rId5" Type="http://schemas.openxmlformats.org/officeDocument/2006/relationships/oleObject" Target="../embeddings/oleObject62.bin"/><Relationship Id="rId4" Type="http://schemas.openxmlformats.org/officeDocument/2006/relationships/hyperlink" Target="http://data.bls.gov/"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vmlDrawing" Target="../drawings/vmlDrawing63.vml"/><Relationship Id="rId5" Type="http://schemas.openxmlformats.org/officeDocument/2006/relationships/image" Target="../media/image76.emf"/><Relationship Id="rId4" Type="http://schemas.openxmlformats.org/officeDocument/2006/relationships/oleObject" Target="../embeddings/oleObject63.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64.vml"/><Relationship Id="rId6" Type="http://schemas.openxmlformats.org/officeDocument/2006/relationships/hyperlink" Target="http://www.agc.org/galleries/news/Metro_Empl_1404_Rank.pdf" TargetMode="External"/><Relationship Id="rId5" Type="http://schemas.openxmlformats.org/officeDocument/2006/relationships/image" Target="../media/image77.emf"/><Relationship Id="rId4" Type="http://schemas.openxmlformats.org/officeDocument/2006/relationships/oleObject" Target="../embeddings/oleObject64.bin"/></Relationships>
</file>

<file path=ppt/slides/_rels/slide9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8.xml"/><Relationship Id="rId1" Type="http://schemas.openxmlformats.org/officeDocument/2006/relationships/slideLayout" Target="../slideLayouts/slideLayout6.xml"/><Relationship Id="rId4" Type="http://schemas.openxmlformats.org/officeDocument/2006/relationships/hyperlink" Target="http://iec.ucf.edu/post/2014/01/07/Florida-Metro-Forecast-December-2013.aspx" TargetMode="Externa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7.xml"/><Relationship Id="rId1" Type="http://schemas.openxmlformats.org/officeDocument/2006/relationships/vmlDrawing" Target="../drawings/vmlDrawing65.vml"/><Relationship Id="rId6" Type="http://schemas.openxmlformats.org/officeDocument/2006/relationships/image" Target="../media/image79.emf"/><Relationship Id="rId5" Type="http://schemas.openxmlformats.org/officeDocument/2006/relationships/oleObject" Target="../embeddings/oleObject65.bin"/><Relationship Id="rId4" Type="http://schemas.openxmlformats.org/officeDocument/2006/relationships/hyperlink" Target="http://www.federalreserve.gov/releases/h15/data.htm" TargetMode="External"/></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www.federalreserve.gov/releases/h15/data.htm" TargetMode="External"/><Relationship Id="rId2" Type="http://schemas.openxmlformats.org/officeDocument/2006/relationships/tags" Target="../tags/tag6.xml"/><Relationship Id="rId1" Type="http://schemas.openxmlformats.org/officeDocument/2006/relationships/vmlDrawing" Target="../drawings/vmlDrawing66.vml"/><Relationship Id="rId6" Type="http://schemas.openxmlformats.org/officeDocument/2006/relationships/image" Target="../media/image80.emf"/><Relationship Id="rId5" Type="http://schemas.openxmlformats.org/officeDocument/2006/relationships/oleObject" Target="../embeddings/oleObject66.bin"/><Relationship Id="rId4" Type="http://schemas.openxmlformats.org/officeDocument/2006/relationships/notesSlide" Target="../notesSlides/notesSlide80.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vmlDrawing" Target="../drawings/vmlDrawing67.vml"/><Relationship Id="rId5" Type="http://schemas.openxmlformats.org/officeDocument/2006/relationships/image" Target="../media/image81.emf"/><Relationship Id="rId4" Type="http://schemas.openxmlformats.org/officeDocument/2006/relationships/oleObject" Target="../embeddings/oleObject67.bin"/></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6.xml"/><Relationship Id="rId1" Type="http://schemas.openxmlformats.org/officeDocument/2006/relationships/vmlDrawing" Target="../drawings/vmlDrawing68.vml"/><Relationship Id="rId5" Type="http://schemas.openxmlformats.org/officeDocument/2006/relationships/image" Target="../media/image82.emf"/><Relationship Id="rId4" Type="http://schemas.openxmlformats.org/officeDocument/2006/relationships/oleObject" Target="../embeddings/oleObject68.bin"/></Relationships>
</file>

<file path=ppt/slides/_rels/slide9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6.xml"/><Relationship Id="rId1" Type="http://schemas.openxmlformats.org/officeDocument/2006/relationships/vmlDrawing" Target="../drawings/vmlDrawing69.vml"/><Relationship Id="rId4" Type="http://schemas.openxmlformats.org/officeDocument/2006/relationships/image" Target="../media/image83.emf"/></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6.xml"/><Relationship Id="rId1" Type="http://schemas.openxmlformats.org/officeDocument/2006/relationships/vmlDrawing" Target="../drawings/vmlDrawing70.vml"/><Relationship Id="rId4" Type="http://schemas.openxmlformats.org/officeDocument/2006/relationships/image" Target="../media/image8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438039"/>
            <a:ext cx="9104313" cy="1714315"/>
          </a:xfrm>
          <a:ln/>
        </p:spPr>
        <p:txBody>
          <a:bodyPr/>
          <a:lstStyle/>
          <a:p>
            <a:r>
              <a:rPr lang="en-US" sz="4400" dirty="0" smtClean="0"/>
              <a:t>Overview &amp; Outlook for the      P/C Insurance Industry</a:t>
            </a:r>
            <a:r>
              <a:rPr lang="en-US" sz="3600" dirty="0" smtClean="0"/>
              <a:t/>
            </a:r>
            <a:br>
              <a:rPr lang="en-US" sz="3600" dirty="0" smtClean="0"/>
            </a:br>
            <a:r>
              <a:rPr lang="en-US" sz="3600" i="1" dirty="0" smtClean="0"/>
              <a:t>Northwest Insurance Review &amp; Forecast</a:t>
            </a:r>
            <a:endParaRPr lang="en-US" sz="3400" i="1" dirty="0">
              <a:solidFill>
                <a:srgbClr val="C00000"/>
              </a:solidFill>
            </a:endParaRPr>
          </a:p>
        </p:txBody>
      </p:sp>
      <p:sp>
        <p:nvSpPr>
          <p:cNvPr id="94211" name="Rectangle 3"/>
          <p:cNvSpPr>
            <a:spLocks noGrp="1" noChangeArrowheads="1"/>
          </p:cNvSpPr>
          <p:nvPr>
            <p:ph type="subTitle" idx="1"/>
          </p:nvPr>
        </p:nvSpPr>
        <p:spPr>
          <a:xfrm>
            <a:off x="-70918" y="4530883"/>
            <a:ext cx="8952271" cy="1317284"/>
          </a:xfrm>
        </p:spPr>
        <p:txBody>
          <a:bodyPr/>
          <a:lstStyle/>
          <a:p>
            <a:pPr>
              <a:lnSpc>
                <a:spcPct val="80000"/>
              </a:lnSpc>
            </a:pPr>
            <a:r>
              <a:rPr lang="en-US" dirty="0" smtClean="0"/>
              <a:t>Insurance Information Institute</a:t>
            </a:r>
          </a:p>
          <a:p>
            <a:pPr>
              <a:lnSpc>
                <a:spcPct val="80000"/>
              </a:lnSpc>
            </a:pPr>
            <a:r>
              <a:rPr lang="en-US" sz="2800" dirty="0" smtClean="0"/>
              <a:t>September 25, 2014</a:t>
            </a:r>
          </a:p>
          <a:p>
            <a:pPr>
              <a:lnSpc>
                <a:spcPct val="80000"/>
              </a:lnSpc>
            </a:pPr>
            <a:r>
              <a:rPr lang="en-US" sz="2800" dirty="0" smtClean="0"/>
              <a:t>Download </a:t>
            </a:r>
            <a:r>
              <a:rPr lang="en-US" sz="2800" smtClean="0"/>
              <a:t>at </a:t>
            </a:r>
            <a:r>
              <a:rPr lang="en-US" sz="2800" smtClean="0">
                <a:hlinkClick r:id="rId3"/>
              </a:rPr>
              <a:t>www.iii.org/presentations</a:t>
            </a:r>
            <a:r>
              <a:rPr lang="en-US" sz="2800" smtClean="0"/>
              <a:t> </a:t>
            </a:r>
            <a:endParaRPr lang="en-US" sz="2800" dirty="0" smtClean="0"/>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8300934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DCFF2797-6DD0-4A9E-914A-A878CCA2F77A}" type="slidenum">
              <a:rPr lang="en-US" altLang="en-US" sz="900">
                <a:solidFill>
                  <a:schemeClr val="bg1"/>
                </a:solidFill>
              </a:rPr>
              <a:pPr algn="r">
                <a:lnSpc>
                  <a:spcPct val="85000"/>
                </a:lnSpc>
                <a:spcBef>
                  <a:spcPct val="20000"/>
                </a:spcBef>
              </a:pPr>
              <a:t>10</a:t>
            </a:fld>
            <a:endParaRPr lang="en-US" altLang="en-US" sz="900">
              <a:solidFill>
                <a:schemeClr val="bg1"/>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7"/>
          <p:cNvSpPr>
            <a:spLocks noChangeArrowheads="1"/>
          </p:cNvSpPr>
          <p:nvPr/>
        </p:nvSpPr>
        <p:spPr bwMode="blackWhite">
          <a:xfrm>
            <a:off x="828675" y="1949450"/>
            <a:ext cx="7686675" cy="2433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5000"/>
              </a:lnSpc>
              <a:spcBef>
                <a:spcPct val="25000"/>
              </a:spcBef>
            </a:pPr>
            <a:r>
              <a:rPr lang="en-US" altLang="en-US" sz="4200" b="1">
                <a:solidFill>
                  <a:schemeClr val="bg1"/>
                </a:solidFill>
              </a:rPr>
              <a:t>Profitability and Growth in Commercial Lines</a:t>
            </a:r>
          </a:p>
        </p:txBody>
      </p:sp>
      <p:sp>
        <p:nvSpPr>
          <p:cNvPr id="5126" name="Rectangle 8"/>
          <p:cNvSpPr>
            <a:spLocks noChangeArrowheads="1"/>
          </p:cNvSpPr>
          <p:nvPr/>
        </p:nvSpPr>
        <p:spPr bwMode="auto">
          <a:xfrm>
            <a:off x="866775" y="4497388"/>
            <a:ext cx="7708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dirty="0">
                <a:solidFill>
                  <a:srgbClr val="225A7A"/>
                </a:solidFill>
              </a:rPr>
              <a:t> Analysis by Line </a:t>
            </a:r>
            <a:r>
              <a:rPr lang="en-US" altLang="en-US" sz="4000" b="1" dirty="0" smtClean="0">
                <a:solidFill>
                  <a:srgbClr val="225A7A"/>
                </a:solidFill>
              </a:rPr>
              <a:t>for WA,OR, MT, ID and UT</a:t>
            </a:r>
            <a:endParaRPr lang="en-US" altLang="en-US" sz="4000" b="1" dirty="0">
              <a:solidFill>
                <a:srgbClr val="225A7A"/>
              </a:solidFill>
            </a:endParaRPr>
          </a:p>
        </p:txBody>
      </p:sp>
    </p:spTree>
    <p:extLst>
      <p:ext uri="{BB962C8B-B14F-4D97-AF65-F5344CB8AC3E}">
        <p14:creationId xmlns:p14="http://schemas.microsoft.com/office/powerpoint/2010/main" val="2124262710"/>
      </p:ext>
    </p:extLst>
  </p:cSld>
  <p:clrMapOvr>
    <a:masterClrMapping/>
  </p:clrMapOvr>
  <p:transition>
    <p:zoom dir="in"/>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100</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2010—August 2014</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ext uri="{D42A27DB-BD31-4B8C-83A1-F6EECF244321}">
                <p14:modId xmlns:p14="http://schemas.microsoft.com/office/powerpoint/2010/main" val="1133372967"/>
              </p:ext>
            </p:extLst>
          </p:nvPr>
        </p:nvGraphicFramePr>
        <p:xfrm>
          <a:off x="221226" y="1691345"/>
          <a:ext cx="8500499" cy="4838700"/>
        </p:xfrm>
        <a:graphic>
          <a:graphicData uri="http://schemas.openxmlformats.org/presentationml/2006/ole">
            <mc:AlternateContent xmlns:mc="http://schemas.openxmlformats.org/markup-compatibility/2006">
              <mc:Choice xmlns:v="urn:schemas-microsoft-com:vml" Requires="v">
                <p:oleObj spid="_x0000_s27884782" name="Chart" r:id="rId5" imgW="8343967" imgH="4381555" progId="MSGraph.Chart.8">
                  <p:embed followColorScheme="full"/>
                </p:oleObj>
              </mc:Choice>
              <mc:Fallback>
                <p:oleObj name="Chart" r:id="rId5" imgW="8343967" imgH="4381555" progId="MSGraph.Chart.8">
                  <p:embed followColorScheme="full"/>
                  <p:pic>
                    <p:nvPicPr>
                      <p:cNvPr id="0" name=""/>
                      <p:cNvPicPr>
                        <a:picLocks noChangeAspect="1" noChangeArrowheads="1"/>
                      </p:cNvPicPr>
                      <p:nvPr/>
                    </p:nvPicPr>
                    <p:blipFill>
                      <a:blip r:embed="rId6"/>
                      <a:srcRect/>
                      <a:stretch>
                        <a:fillRect/>
                      </a:stretch>
                    </p:blipFill>
                    <p:spPr bwMode="gray">
                      <a:xfrm>
                        <a:off x="221226" y="1691345"/>
                        <a:ext cx="8500499"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00976" y="1140547"/>
            <a:ext cx="3991902" cy="1691146"/>
          </a:xfrm>
          <a:prstGeom prst="wedgeRectCallout">
            <a:avLst>
              <a:gd name="adj1" fmla="val 115701"/>
              <a:gd name="adj2" fmla="val 81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35.4%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07444" y="3758569"/>
            <a:ext cx="2792660" cy="1863162"/>
          </a:xfrm>
          <a:prstGeom prst="rect">
            <a:avLst/>
          </a:prstGeom>
          <a:ln w="19050">
            <a:solidFill>
              <a:schemeClr val="accent1"/>
            </a:solidFill>
          </a:ln>
        </p:spPr>
      </p:pic>
      <p:sp>
        <p:nvSpPr>
          <p:cNvPr id="11" name="AutoShape 7"/>
          <p:cNvSpPr>
            <a:spLocks noChangeArrowheads="1"/>
          </p:cNvSpPr>
          <p:nvPr/>
        </p:nvSpPr>
        <p:spPr bwMode="blackWhite">
          <a:xfrm>
            <a:off x="7451387" y="1071719"/>
            <a:ext cx="1554967" cy="722672"/>
          </a:xfrm>
          <a:prstGeom prst="wedgeRectCallout">
            <a:avLst>
              <a:gd name="adj1" fmla="val 18849"/>
              <a:gd name="adj2" fmla="val 739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Highest since mid-1986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5241931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87314" y="1565619"/>
          <a:ext cx="8932862" cy="5451475"/>
        </p:xfrm>
        <a:graphic>
          <a:graphicData uri="http://schemas.openxmlformats.org/presentationml/2006/ole">
            <mc:AlternateContent xmlns:mc="http://schemas.openxmlformats.org/markup-compatibility/2006">
              <mc:Choice xmlns:v="urn:schemas-microsoft-com:vml" Requires="v">
                <p:oleObj spid="_x0000_s27885808" name="Chart" r:id="rId3" imgW="8201074" imgH="5391113" progId="MSGraph.Chart.8">
                  <p:embed followColorScheme="full"/>
                </p:oleObj>
              </mc:Choice>
              <mc:Fallback>
                <p:oleObj name="Chart" r:id="rId3" imgW="8201074" imgH="5391113" progId="MSGraph.Chart.8">
                  <p:embed followColorScheme="full"/>
                  <p:pic>
                    <p:nvPicPr>
                      <p:cNvPr id="0" name=""/>
                      <p:cNvPicPr>
                        <a:picLocks noChangeAspect="1" noChangeArrowheads="1"/>
                      </p:cNvPicPr>
                      <p:nvPr/>
                    </p:nvPicPr>
                    <p:blipFill>
                      <a:blip r:embed="rId4"/>
                      <a:srcRect/>
                      <a:stretch>
                        <a:fillRect/>
                      </a:stretch>
                    </p:blipFill>
                    <p:spPr bwMode="auto">
                      <a:xfrm>
                        <a:off x="87314" y="1565619"/>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238125" y="9525"/>
            <a:ext cx="7542213" cy="838200"/>
          </a:xfrm>
        </p:spPr>
        <p:txBody>
          <a:bodyPr/>
          <a:lstStyle/>
          <a:p>
            <a:r>
              <a:rPr lang="en-US" dirty="0" smtClean="0"/>
              <a:t>World Primary Energy Consumption</a:t>
            </a:r>
            <a:r>
              <a:rPr lang="en-US" sz="3200" dirty="0" smtClean="0"/>
              <a:t>, 1990-2040P</a:t>
            </a:r>
            <a:endParaRPr lang="en-US" dirty="0" smtClean="0"/>
          </a:p>
        </p:txBody>
      </p:sp>
      <p:sp>
        <p:nvSpPr>
          <p:cNvPr id="25604" name="Text Box 4"/>
          <p:cNvSpPr txBox="1">
            <a:spLocks noChangeArrowheads="1"/>
          </p:cNvSpPr>
          <p:nvPr/>
        </p:nvSpPr>
        <p:spPr bwMode="auto">
          <a:xfrm>
            <a:off x="76200" y="6473825"/>
            <a:ext cx="8763000" cy="277813"/>
          </a:xfrm>
          <a:prstGeom prst="rect">
            <a:avLst/>
          </a:prstGeom>
          <a:noFill/>
          <a:ln w="9525">
            <a:noFill/>
            <a:miter lim="800000"/>
            <a:headEnd/>
            <a:tailEnd/>
          </a:ln>
        </p:spPr>
        <p:txBody>
          <a:bodyPr lIns="92075" tIns="46038" rIns="92075" bIns="46038">
            <a:spAutoFit/>
          </a:bodyPr>
          <a:lstStyle/>
          <a:p>
            <a:r>
              <a:rPr lang="en-US" sz="1200" dirty="0"/>
              <a:t>Source: Energy Information Administration, </a:t>
            </a:r>
            <a:r>
              <a:rPr lang="en-US" sz="1200" i="1" dirty="0" smtClean="0"/>
              <a:t>2013 </a:t>
            </a:r>
            <a:r>
              <a:rPr lang="en-US" sz="1200" i="1" dirty="0"/>
              <a:t>International Energy Outlook</a:t>
            </a:r>
            <a:r>
              <a:rPr lang="en-US" sz="1200" dirty="0"/>
              <a:t>, Insurance Information Institute.</a:t>
            </a:r>
          </a:p>
        </p:txBody>
      </p:sp>
      <p:sp>
        <p:nvSpPr>
          <p:cNvPr id="7292933" name="Text Box 5"/>
          <p:cNvSpPr txBox="1">
            <a:spLocks noChangeArrowheads="1"/>
          </p:cNvSpPr>
          <p:nvPr/>
        </p:nvSpPr>
        <p:spPr bwMode="auto">
          <a:xfrm>
            <a:off x="5025231" y="4326361"/>
            <a:ext cx="3609975" cy="1077860"/>
          </a:xfrm>
          <a:prstGeom prst="rect">
            <a:avLst/>
          </a:prstGeom>
          <a:solidFill>
            <a:schemeClr val="bg1"/>
          </a:solidFill>
          <a:ln w="9525">
            <a:solidFill>
              <a:srgbClr val="FF0000"/>
            </a:solidFill>
            <a:miter lim="800000"/>
            <a:headEnd/>
            <a:tailEnd/>
          </a:ln>
        </p:spPr>
        <p:txBody>
          <a:bodyPr lIns="92075" tIns="46038" rIns="92075" bIns="46038">
            <a:spAutoFit/>
          </a:bodyPr>
          <a:lstStyle/>
          <a:p>
            <a:pPr algn="ctr">
              <a:lnSpc>
                <a:spcPct val="80000"/>
              </a:lnSpc>
            </a:pPr>
            <a:r>
              <a:rPr lang="en-US" sz="2000" b="1" dirty="0">
                <a:solidFill>
                  <a:srgbClr val="0033CC"/>
                </a:solidFill>
              </a:rPr>
              <a:t>Between </a:t>
            </a:r>
            <a:r>
              <a:rPr lang="en-US" sz="2000" b="1" dirty="0" smtClean="0">
                <a:solidFill>
                  <a:srgbClr val="0033CC"/>
                </a:solidFill>
              </a:rPr>
              <a:t>2010 </a:t>
            </a:r>
            <a:r>
              <a:rPr lang="en-US" sz="2000" b="1" dirty="0">
                <a:solidFill>
                  <a:srgbClr val="0033CC"/>
                </a:solidFill>
              </a:rPr>
              <a:t>and </a:t>
            </a:r>
            <a:r>
              <a:rPr lang="en-US" sz="2000" b="1" dirty="0" smtClean="0">
                <a:solidFill>
                  <a:srgbClr val="0033CC"/>
                </a:solidFill>
              </a:rPr>
              <a:t>2040, </a:t>
            </a:r>
            <a:r>
              <a:rPr lang="en-US" sz="2000" b="1" dirty="0">
                <a:solidFill>
                  <a:srgbClr val="0033CC"/>
                </a:solidFill>
              </a:rPr>
              <a:t>energy consumption in projected to increase </a:t>
            </a:r>
            <a:r>
              <a:rPr lang="en-US" sz="2000" b="1" dirty="0" smtClean="0">
                <a:solidFill>
                  <a:srgbClr val="0033CC"/>
                </a:solidFill>
              </a:rPr>
              <a:t>by 56.4% worldwide</a:t>
            </a:r>
            <a:endParaRPr lang="en-US" sz="2000" b="1" dirty="0">
              <a:solidFill>
                <a:srgbClr val="0033CC"/>
              </a:solidFill>
            </a:endParaRPr>
          </a:p>
        </p:txBody>
      </p:sp>
      <p:sp>
        <p:nvSpPr>
          <p:cNvPr id="25606" name="Text Box 3"/>
          <p:cNvSpPr txBox="1">
            <a:spLocks noChangeArrowheads="1"/>
          </p:cNvSpPr>
          <p:nvPr/>
        </p:nvSpPr>
        <p:spPr bwMode="auto">
          <a:xfrm>
            <a:off x="2038350" y="1046160"/>
            <a:ext cx="4570413" cy="462307"/>
          </a:xfrm>
          <a:prstGeom prst="rect">
            <a:avLst/>
          </a:prstGeom>
          <a:noFill/>
          <a:ln w="9525">
            <a:noFill/>
            <a:miter lim="800000"/>
            <a:headEnd/>
            <a:tailEnd/>
          </a:ln>
        </p:spPr>
        <p:txBody>
          <a:bodyPr lIns="92075" tIns="46038" rIns="92075" bIns="46038">
            <a:spAutoFit/>
          </a:bodyPr>
          <a:lstStyle/>
          <a:p>
            <a:pPr algn="ctr"/>
            <a:r>
              <a:rPr lang="en-US" sz="2400" b="1" dirty="0"/>
              <a:t>Quadrillion BTUs</a:t>
            </a:r>
          </a:p>
        </p:txBody>
      </p:sp>
      <p:sp>
        <p:nvSpPr>
          <p:cNvPr id="7" name="AutoShape 13"/>
          <p:cNvSpPr>
            <a:spLocks noChangeArrowheads="1"/>
          </p:cNvSpPr>
          <p:nvPr/>
        </p:nvSpPr>
        <p:spPr bwMode="blackWhite">
          <a:xfrm>
            <a:off x="1028701" y="1549400"/>
            <a:ext cx="2886074" cy="1707356"/>
          </a:xfrm>
          <a:prstGeom prst="wedgeRectCallout">
            <a:avLst>
              <a:gd name="adj1" fmla="val 175611"/>
              <a:gd name="adj2" fmla="val -2312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Growth in worldwide energy consumption will create more risk and vulnerabilities (natural and manmade); Innovations in risk management and insurance are needed.</a:t>
            </a:r>
            <a:endParaRPr lang="en-US" sz="1600" b="1" dirty="0">
              <a:solidFill>
                <a:schemeClr val="bg1"/>
              </a:solidFill>
            </a:endParaRPr>
          </a:p>
        </p:txBody>
      </p:sp>
    </p:spTree>
    <p:extLst>
      <p:ext uri="{BB962C8B-B14F-4D97-AF65-F5344CB8AC3E}">
        <p14:creationId xmlns:p14="http://schemas.microsoft.com/office/powerpoint/2010/main" val="3566413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292933"/>
                                        </p:tgtEl>
                                        <p:attrNameLst>
                                          <p:attrName>style.visibility</p:attrName>
                                        </p:attrNameLst>
                                      </p:cBhvr>
                                      <p:to>
                                        <p:strVal val="visible"/>
                                      </p:to>
                                    </p:set>
                                    <p:animEffect transition="in" filter="fade">
                                      <p:cBhvr>
                                        <p:cTn id="16" dur="2000"/>
                                        <p:tgtEl>
                                          <p:spTgt spid="7292933"/>
                                        </p:tgtEl>
                                      </p:cBhvr>
                                    </p:animEffect>
                                  </p:childTnLst>
                                </p:cTn>
                              </p:par>
                            </p:childTnLst>
                          </p:cTn>
                        </p:par>
                        <p:par>
                          <p:cTn id="17" fill="hold">
                            <p:stCondLst>
                              <p:cond delay="2000"/>
                            </p:stCondLst>
                            <p:childTnLst>
                              <p:par>
                                <p:cTn id="18" presetID="22" presetClass="entr" presetSubtype="2" fill="hold" grpId="0" nodeType="after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292933" grpId="0" animBg="1"/>
      <p:bldP spid="7"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Grp="1" noChangeAspect="1"/>
          </p:cNvGraphicFramePr>
          <p:nvPr>
            <p:ph type="chart" idx="1"/>
          </p:nvPr>
        </p:nvGraphicFramePr>
        <p:xfrm>
          <a:off x="407987" y="1546693"/>
          <a:ext cx="8736013" cy="5099050"/>
        </p:xfrm>
        <a:graphic>
          <a:graphicData uri="http://schemas.openxmlformats.org/presentationml/2006/ole">
            <mc:AlternateContent xmlns:mc="http://schemas.openxmlformats.org/markup-compatibility/2006">
              <mc:Choice xmlns:v="urn:schemas-microsoft-com:vml" Requires="v">
                <p:oleObj spid="_x0000_s27886830" name="Chart" r:id="rId3" imgW="8610574" imgH="4905503" progId="MSGraph.Chart.8">
                  <p:embed followColorScheme="full"/>
                </p:oleObj>
              </mc:Choice>
              <mc:Fallback>
                <p:oleObj name="Chart" r:id="rId3" imgW="8610574" imgH="4905503" progId="MSGraph.Chart.8">
                  <p:embed followColorScheme="full"/>
                  <p:pic>
                    <p:nvPicPr>
                      <p:cNvPr id="0" name=""/>
                      <p:cNvPicPr>
                        <a:picLocks noChangeAspect="1" noChangeArrowheads="1"/>
                      </p:cNvPicPr>
                      <p:nvPr/>
                    </p:nvPicPr>
                    <p:blipFill>
                      <a:blip r:embed="rId4"/>
                      <a:srcRect/>
                      <a:stretch>
                        <a:fillRect/>
                      </a:stretch>
                    </p:blipFill>
                    <p:spPr bwMode="auto">
                      <a:xfrm>
                        <a:off x="407987" y="1546693"/>
                        <a:ext cx="8736013" cy="509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Text Box 6"/>
          <p:cNvSpPr txBox="1">
            <a:spLocks noChangeArrowheads="1"/>
          </p:cNvSpPr>
          <p:nvPr/>
        </p:nvSpPr>
        <p:spPr bwMode="blackWhite">
          <a:xfrm>
            <a:off x="161831" y="1069136"/>
            <a:ext cx="3388193" cy="14051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Projected energy infrastructure investment through 2035 total $38 trillion; Implies substantial incurrence of risk.</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dirty="0" smtClean="0">
                <a:solidFill>
                  <a:srgbClr val="28688C"/>
                </a:solidFill>
                <a:latin typeface="Arial"/>
                <a:ea typeface="Arial Unicode MS"/>
                <a:cs typeface="Arial"/>
              </a:rPr>
              <a:t>Cumulative Projected Investment in Global Energy Infrastructure,</a:t>
            </a:r>
            <a:r>
              <a:rPr lang="en-US" sz="2400" b="1" dirty="0" smtClean="0">
                <a:solidFill>
                  <a:srgbClr val="28688C"/>
                </a:solidFill>
                <a:latin typeface="Arial"/>
                <a:ea typeface="Arial Unicode MS"/>
                <a:cs typeface="Arial"/>
              </a:rPr>
              <a:t> 2011-2035</a:t>
            </a:r>
            <a:r>
              <a:rPr lang="en-US" b="1" dirty="0" smtClean="0">
                <a:solidFill>
                  <a:srgbClr val="28688C"/>
                </a:solidFill>
                <a:latin typeface="Arial"/>
                <a:ea typeface="Arial Unicode MS"/>
                <a:cs typeface="Arial"/>
              </a:rPr>
              <a:t> ($ Trill.)</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543596"/>
            <a:ext cx="8242300" cy="246221"/>
          </a:xfrm>
          <a:prstGeom prst="rect">
            <a:avLst/>
          </a:prstGeom>
          <a:noFill/>
          <a:ln w="9525" algn="ctr">
            <a:noFill/>
            <a:miter lim="800000"/>
            <a:headEnd/>
            <a:tailEnd/>
          </a:ln>
        </p:spPr>
        <p:txBody>
          <a:bodyPr anchor="ctr">
            <a:spAutoFit/>
          </a:bodyPr>
          <a:lstStyle/>
          <a:p>
            <a:pPr>
              <a:defRPr/>
            </a:pPr>
            <a:r>
              <a:rPr lang="en-US" sz="1000" dirty="0">
                <a:solidFill>
                  <a:schemeClr val="accent4">
                    <a:lumMod val="75000"/>
                  </a:schemeClr>
                </a:solidFill>
                <a:cs typeface="+mn-cs"/>
              </a:rPr>
              <a:t>Source: </a:t>
            </a:r>
            <a:r>
              <a:rPr lang="en-US" sz="1000" dirty="0" smtClean="0">
                <a:solidFill>
                  <a:schemeClr val="accent4">
                    <a:lumMod val="75000"/>
                  </a:schemeClr>
                </a:solidFill>
                <a:cs typeface="+mn-cs"/>
              </a:rPr>
              <a:t>International Energy Agency, </a:t>
            </a:r>
            <a:r>
              <a:rPr lang="en-US" sz="1000" i="1" dirty="0" smtClean="0">
                <a:solidFill>
                  <a:schemeClr val="accent4">
                    <a:lumMod val="75000"/>
                  </a:schemeClr>
                </a:solidFill>
                <a:cs typeface="+mn-cs"/>
              </a:rPr>
              <a:t>World Energy Outlook 2011.</a:t>
            </a:r>
            <a:endParaRPr lang="en-US" sz="1000" i="1" dirty="0">
              <a:solidFill>
                <a:schemeClr val="accent4">
                  <a:lumMod val="75000"/>
                </a:schemeClr>
              </a:solidFill>
              <a:cs typeface="+mn-cs"/>
            </a:endParaRPr>
          </a:p>
        </p:txBody>
      </p:sp>
    </p:spTree>
    <p:extLst>
      <p:ext uri="{BB962C8B-B14F-4D97-AF65-F5344CB8AC3E}">
        <p14:creationId xmlns:p14="http://schemas.microsoft.com/office/powerpoint/2010/main" val="3912214499"/>
      </p:ext>
    </p:extLst>
  </p:cSld>
  <p:clrMapOvr>
    <a:masterClrMapping/>
  </p:clrMapOvr>
  <p:transition>
    <p:wipe dir="u"/>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EE4D684-34DF-4D80-8DB2-F1677C8D8F43}" type="slidenum">
              <a:rPr lang="en-US" sz="900"/>
              <a:pPr algn="r" eaLnBrk="0" hangingPunct="0">
                <a:lnSpc>
                  <a:spcPct val="85000"/>
                </a:lnSpc>
                <a:spcBef>
                  <a:spcPct val="20000"/>
                </a:spcBef>
              </a:pPr>
              <a:t>103</a:t>
            </a:fld>
            <a:endParaRPr lang="en-US" sz="900"/>
          </a:p>
        </p:txBody>
      </p:sp>
      <p:sp>
        <p:nvSpPr>
          <p:cNvPr id="32774" name="Rectangle 2"/>
          <p:cNvSpPr>
            <a:spLocks noGrp="1" noChangeArrowheads="1"/>
          </p:cNvSpPr>
          <p:nvPr>
            <p:ph type="title" idx="4294967295"/>
          </p:nvPr>
        </p:nvSpPr>
        <p:spPr/>
        <p:txBody>
          <a:bodyPr/>
          <a:lstStyle/>
          <a:p>
            <a:r>
              <a:rPr lang="en-US" sz="2600" dirty="0" smtClean="0"/>
              <a:t>US Electric Power Generation by Fuel Source, 2010-2035F (Billions of Kilowatt Hours)</a:t>
            </a:r>
          </a:p>
        </p:txBody>
      </p:sp>
      <p:graphicFrame>
        <p:nvGraphicFramePr>
          <p:cNvPr id="32770" name="Object 3"/>
          <p:cNvGraphicFramePr>
            <a:graphicFrameLocks noChangeAspect="1"/>
          </p:cNvGraphicFramePr>
          <p:nvPr/>
        </p:nvGraphicFramePr>
        <p:xfrm>
          <a:off x="190500" y="1076325"/>
          <a:ext cx="8420100" cy="5222875"/>
        </p:xfrm>
        <a:graphic>
          <a:graphicData uri="http://schemas.openxmlformats.org/presentationml/2006/ole">
            <mc:AlternateContent xmlns:mc="http://schemas.openxmlformats.org/markup-compatibility/2006">
              <mc:Choice xmlns:v="urn:schemas-microsoft-com:vml" Requires="v">
                <p:oleObj spid="_x0000_s27887855" name="Chart" r:id="rId4" imgW="8419996" imgH="4733825" progId="MSGraph.Chart.8">
                  <p:embed followColorScheme="full"/>
                </p:oleObj>
              </mc:Choice>
              <mc:Fallback>
                <p:oleObj name="Chart" r:id="rId4" imgW="8419996" imgH="4733825" progId="MSGraph.Chart.8">
                  <p:embed followColorScheme="full"/>
                  <p:pic>
                    <p:nvPicPr>
                      <p:cNvPr id="0" name=""/>
                      <p:cNvPicPr>
                        <a:picLocks noChangeAspect="1" noChangeArrowheads="1"/>
                      </p:cNvPicPr>
                      <p:nvPr/>
                    </p:nvPicPr>
                    <p:blipFill>
                      <a:blip r:embed="rId5"/>
                      <a:srcRect/>
                      <a:stretch>
                        <a:fillRect/>
                      </a:stretch>
                    </p:blipFill>
                    <p:spPr bwMode="gray">
                      <a:xfrm>
                        <a:off x="190500" y="1076325"/>
                        <a:ext cx="8420100" cy="5222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5" name="Rectangle 4"/>
          <p:cNvSpPr>
            <a:spLocks noChangeArrowheads="1"/>
          </p:cNvSpPr>
          <p:nvPr/>
        </p:nvSpPr>
        <p:spPr bwMode="auto">
          <a:xfrm>
            <a:off x="0" y="6575425"/>
            <a:ext cx="8121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US Energy Information Administration, </a:t>
            </a:r>
            <a:r>
              <a:rPr lang="en-US" sz="1100" i="1" dirty="0" smtClean="0"/>
              <a:t>Annual Energy Outlook 2012, </a:t>
            </a:r>
            <a:r>
              <a:rPr lang="en-US" sz="1100" dirty="0" smtClean="0"/>
              <a:t>Appendix A7. </a:t>
            </a:r>
            <a:endParaRPr lang="en-US" sz="1100" dirty="0"/>
          </a:p>
        </p:txBody>
      </p:sp>
      <p:sp>
        <p:nvSpPr>
          <p:cNvPr id="11" name="Rectangle 5"/>
          <p:cNvSpPr>
            <a:spLocks noChangeArrowheads="1"/>
          </p:cNvSpPr>
          <p:nvPr/>
        </p:nvSpPr>
        <p:spPr bwMode="blackWhite">
          <a:xfrm>
            <a:off x="373063" y="5924550"/>
            <a:ext cx="8437562" cy="581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Demand for Electricity Is Expected to Grow at a 0.6% Annual Rate Through 2035.  </a:t>
            </a:r>
            <a:r>
              <a:rPr lang="en-US" sz="1600" b="1" dirty="0" err="1" smtClean="0">
                <a:solidFill>
                  <a:srgbClr val="FFFFFF"/>
                </a:solidFill>
              </a:rPr>
              <a:t>Renewables</a:t>
            </a:r>
            <a:r>
              <a:rPr lang="en-US" sz="1600" b="1" dirty="0" smtClean="0">
                <a:solidFill>
                  <a:srgbClr val="FFFFFF"/>
                </a:solidFill>
              </a:rPr>
              <a:t> and Natural Gas Will Account for an Increasing Share of Fuel Source</a:t>
            </a:r>
            <a:endParaRPr lang="en-US" sz="1600" b="1" dirty="0">
              <a:solidFill>
                <a:srgbClr val="FFFFFF"/>
              </a:solidFill>
            </a:endParaRPr>
          </a:p>
        </p:txBody>
      </p:sp>
      <p:sp>
        <p:nvSpPr>
          <p:cNvPr id="9" name="TextBox 8"/>
          <p:cNvSpPr txBox="1"/>
          <p:nvPr/>
        </p:nvSpPr>
        <p:spPr>
          <a:xfrm>
            <a:off x="1169894" y="2245659"/>
            <a:ext cx="806823" cy="369332"/>
          </a:xfrm>
          <a:prstGeom prst="rect">
            <a:avLst/>
          </a:prstGeom>
          <a:noFill/>
        </p:spPr>
        <p:txBody>
          <a:bodyPr wrap="square" rtlCol="0">
            <a:spAutoFit/>
          </a:bodyPr>
          <a:lstStyle/>
          <a:p>
            <a:r>
              <a:rPr lang="en-US" b="1" dirty="0" smtClean="0"/>
              <a:t>3,806</a:t>
            </a:r>
            <a:endParaRPr lang="en-US" b="1" dirty="0"/>
          </a:p>
        </p:txBody>
      </p:sp>
      <p:sp>
        <p:nvSpPr>
          <p:cNvPr id="10" name="TextBox 9"/>
          <p:cNvSpPr txBox="1"/>
          <p:nvPr/>
        </p:nvSpPr>
        <p:spPr>
          <a:xfrm>
            <a:off x="2438395" y="2250142"/>
            <a:ext cx="806823" cy="369332"/>
          </a:xfrm>
          <a:prstGeom prst="rect">
            <a:avLst/>
          </a:prstGeom>
          <a:noFill/>
        </p:spPr>
        <p:txBody>
          <a:bodyPr wrap="square" rtlCol="0">
            <a:spAutoFit/>
          </a:bodyPr>
          <a:lstStyle/>
          <a:p>
            <a:r>
              <a:rPr lang="en-US" b="1" dirty="0" smtClean="0"/>
              <a:t>3,796</a:t>
            </a:r>
            <a:endParaRPr lang="en-US" b="1" dirty="0"/>
          </a:p>
        </p:txBody>
      </p:sp>
      <p:sp>
        <p:nvSpPr>
          <p:cNvPr id="12" name="TextBox 11"/>
          <p:cNvSpPr txBox="1"/>
          <p:nvPr/>
        </p:nvSpPr>
        <p:spPr>
          <a:xfrm>
            <a:off x="3733790" y="2214284"/>
            <a:ext cx="806823" cy="369332"/>
          </a:xfrm>
          <a:prstGeom prst="rect">
            <a:avLst/>
          </a:prstGeom>
          <a:noFill/>
        </p:spPr>
        <p:txBody>
          <a:bodyPr wrap="square" rtlCol="0">
            <a:spAutoFit/>
          </a:bodyPr>
          <a:lstStyle/>
          <a:p>
            <a:r>
              <a:rPr lang="en-US" b="1" dirty="0" smtClean="0"/>
              <a:t>3,937</a:t>
            </a:r>
            <a:endParaRPr lang="en-US" b="1" dirty="0"/>
          </a:p>
        </p:txBody>
      </p:sp>
      <p:sp>
        <p:nvSpPr>
          <p:cNvPr id="13" name="TextBox 12"/>
          <p:cNvSpPr txBox="1"/>
          <p:nvPr/>
        </p:nvSpPr>
        <p:spPr>
          <a:xfrm>
            <a:off x="5015743" y="2084296"/>
            <a:ext cx="806823" cy="369332"/>
          </a:xfrm>
          <a:prstGeom prst="rect">
            <a:avLst/>
          </a:prstGeom>
          <a:noFill/>
        </p:spPr>
        <p:txBody>
          <a:bodyPr wrap="square" rtlCol="0">
            <a:spAutoFit/>
          </a:bodyPr>
          <a:lstStyle/>
          <a:p>
            <a:r>
              <a:rPr lang="en-US" b="1" dirty="0" smtClean="0"/>
              <a:t>4,118</a:t>
            </a:r>
            <a:endParaRPr lang="en-US" b="1" dirty="0"/>
          </a:p>
        </p:txBody>
      </p:sp>
      <p:sp>
        <p:nvSpPr>
          <p:cNvPr id="14" name="TextBox 13"/>
          <p:cNvSpPr txBox="1"/>
          <p:nvPr/>
        </p:nvSpPr>
        <p:spPr>
          <a:xfrm>
            <a:off x="6257350" y="2021544"/>
            <a:ext cx="806823" cy="369332"/>
          </a:xfrm>
          <a:prstGeom prst="rect">
            <a:avLst/>
          </a:prstGeom>
          <a:noFill/>
        </p:spPr>
        <p:txBody>
          <a:bodyPr wrap="square" rtlCol="0">
            <a:spAutoFit/>
          </a:bodyPr>
          <a:lstStyle/>
          <a:p>
            <a:r>
              <a:rPr lang="en-US" b="1" dirty="0" smtClean="0"/>
              <a:t>4,279</a:t>
            </a:r>
            <a:endParaRPr lang="en-US" b="1" dirty="0"/>
          </a:p>
        </p:txBody>
      </p:sp>
      <p:sp>
        <p:nvSpPr>
          <p:cNvPr id="15" name="TextBox 14"/>
          <p:cNvSpPr txBox="1"/>
          <p:nvPr/>
        </p:nvSpPr>
        <p:spPr>
          <a:xfrm>
            <a:off x="7566192" y="1931898"/>
            <a:ext cx="806823" cy="369332"/>
          </a:xfrm>
          <a:prstGeom prst="rect">
            <a:avLst/>
          </a:prstGeom>
          <a:noFill/>
        </p:spPr>
        <p:txBody>
          <a:bodyPr wrap="square" rtlCol="0">
            <a:spAutoFit/>
          </a:bodyPr>
          <a:lstStyle/>
          <a:p>
            <a:r>
              <a:rPr lang="en-US" b="1" dirty="0" smtClean="0"/>
              <a:t>4,427</a:t>
            </a:r>
            <a:endParaRPr lang="en-US" b="1" dirty="0"/>
          </a:p>
        </p:txBody>
      </p:sp>
    </p:spTree>
    <p:extLst>
      <p:ext uri="{BB962C8B-B14F-4D97-AF65-F5344CB8AC3E}">
        <p14:creationId xmlns:p14="http://schemas.microsoft.com/office/powerpoint/2010/main" val="27095816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104</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dirty="0" smtClean="0"/>
              <a:t>U.S. Electricity Generation by Fuel,</a:t>
            </a:r>
            <a:br>
              <a:rPr lang="en-US" dirty="0" smtClean="0"/>
            </a:br>
            <a:r>
              <a:rPr lang="en-US" dirty="0" smtClean="0"/>
              <a:t>1990-2040F </a:t>
            </a:r>
            <a:r>
              <a:rPr lang="en-US" sz="2400" dirty="0" smtClean="0"/>
              <a:t>(Trillions of Kilowatt Hours)</a:t>
            </a:r>
            <a:endParaRPr lang="en-US" dirty="0" smtClean="0">
              <a:solidFill>
                <a:srgbClr val="28688C"/>
              </a:solidFill>
            </a:endParaRPr>
          </a:p>
        </p:txBody>
      </p:sp>
      <p:sp>
        <p:nvSpPr>
          <p:cNvPr id="9" name="Text Box 5"/>
          <p:cNvSpPr txBox="1">
            <a:spLocks noChangeArrowheads="1"/>
          </p:cNvSpPr>
          <p:nvPr/>
        </p:nvSpPr>
        <p:spPr bwMode="auto">
          <a:xfrm>
            <a:off x="13446" y="6462855"/>
            <a:ext cx="8754035" cy="262252"/>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Energy Information Administration, </a:t>
            </a:r>
            <a:r>
              <a:rPr lang="en-US" sz="1100" i="1" dirty="0" smtClean="0"/>
              <a:t>2014 Annual Energy Outlook Early Release Overview</a:t>
            </a:r>
            <a:r>
              <a:rPr lang="en-US" sz="1100" dirty="0" smtClean="0"/>
              <a:t>; Insurance Information Institute.</a:t>
            </a:r>
            <a:endParaRPr lang="en-US" sz="1100" dirty="0"/>
          </a:p>
        </p:txBody>
      </p:sp>
      <p:pic>
        <p:nvPicPr>
          <p:cNvPr id="2" name="Picture 1"/>
          <p:cNvPicPr>
            <a:picLocks noChangeAspect="1"/>
          </p:cNvPicPr>
          <p:nvPr/>
        </p:nvPicPr>
        <p:blipFill>
          <a:blip r:embed="rId3"/>
          <a:stretch>
            <a:fillRect/>
          </a:stretch>
        </p:blipFill>
        <p:spPr>
          <a:xfrm>
            <a:off x="90240" y="1154215"/>
            <a:ext cx="6678764" cy="5261471"/>
          </a:xfrm>
          <a:prstGeom prst="rect">
            <a:avLst/>
          </a:prstGeom>
        </p:spPr>
      </p:pic>
      <p:sp>
        <p:nvSpPr>
          <p:cNvPr id="10" name="AutoShape 13"/>
          <p:cNvSpPr>
            <a:spLocks noChangeArrowheads="1"/>
          </p:cNvSpPr>
          <p:nvPr/>
        </p:nvSpPr>
        <p:spPr bwMode="blackWhite">
          <a:xfrm>
            <a:off x="6915990" y="1527082"/>
            <a:ext cx="2017060" cy="2944906"/>
          </a:xfrm>
          <a:prstGeom prst="wedgeRectCallout">
            <a:avLst>
              <a:gd name="adj1" fmla="val -69688"/>
              <a:gd name="adj2" fmla="val -219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Natural gas share of fossil fired generation will grow rapidly (more investment needed). Coal fired generation will remain flat but its share will fall due to abundant gas and EPA carbon regulations</a:t>
            </a:r>
            <a:endParaRPr lang="en-US" sz="1600" b="1" dirty="0">
              <a:solidFill>
                <a:schemeClr val="bg1"/>
              </a:solidFill>
            </a:endParaRPr>
          </a:p>
        </p:txBody>
      </p:sp>
    </p:spTree>
    <p:extLst>
      <p:ext uri="{BB962C8B-B14F-4D97-AF65-F5344CB8AC3E}">
        <p14:creationId xmlns:p14="http://schemas.microsoft.com/office/powerpoint/2010/main" val="403965447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0"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105</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sz="2800" dirty="0" smtClean="0"/>
              <a:t>US Natural Gas Production and Non-Hydro Renewable Electricity Generation, 1990-2035P</a:t>
            </a:r>
            <a:endParaRPr lang="en-US" sz="2800" dirty="0" smtClean="0">
              <a:solidFill>
                <a:srgbClr val="28688C"/>
              </a:solidFill>
            </a:endParaRPr>
          </a:p>
        </p:txBody>
      </p:sp>
      <p:sp>
        <p:nvSpPr>
          <p:cNvPr id="9" name="Text Box 5"/>
          <p:cNvSpPr txBox="1">
            <a:spLocks noChangeArrowheads="1"/>
          </p:cNvSpPr>
          <p:nvPr/>
        </p:nvSpPr>
        <p:spPr bwMode="auto">
          <a:xfrm>
            <a:off x="13447" y="6462855"/>
            <a:ext cx="8242300" cy="262252"/>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Energy Information Administration, </a:t>
            </a:r>
            <a:r>
              <a:rPr lang="en-US" sz="1100" i="1" dirty="0" smtClean="0"/>
              <a:t>Annual Energy Outlook 2011</a:t>
            </a:r>
            <a:r>
              <a:rPr lang="en-US" sz="1100" dirty="0" smtClean="0"/>
              <a:t>; Insurance Information Institute.</a:t>
            </a:r>
            <a:endParaRPr lang="en-US" sz="1100" dirty="0"/>
          </a:p>
        </p:txBody>
      </p:sp>
      <p:pic>
        <p:nvPicPr>
          <p:cNvPr id="2886658" name="Picture 2"/>
          <p:cNvPicPr>
            <a:picLocks noChangeAspect="1" noChangeArrowheads="1"/>
          </p:cNvPicPr>
          <p:nvPr/>
        </p:nvPicPr>
        <p:blipFill>
          <a:blip r:embed="rId3" cstate="print"/>
          <a:srcRect/>
          <a:stretch>
            <a:fillRect/>
          </a:stretch>
        </p:blipFill>
        <p:spPr bwMode="auto">
          <a:xfrm>
            <a:off x="197670" y="2191873"/>
            <a:ext cx="8838754" cy="3296770"/>
          </a:xfrm>
          <a:prstGeom prst="rect">
            <a:avLst/>
          </a:prstGeom>
          <a:noFill/>
          <a:ln w="9525">
            <a:noFill/>
            <a:miter lim="800000"/>
            <a:headEnd/>
            <a:tailEnd/>
          </a:ln>
        </p:spPr>
      </p:pic>
      <p:sp>
        <p:nvSpPr>
          <p:cNvPr id="11" name="AutoShape 13"/>
          <p:cNvSpPr>
            <a:spLocks noChangeArrowheads="1"/>
          </p:cNvSpPr>
          <p:nvPr/>
        </p:nvSpPr>
        <p:spPr bwMode="blackWhite">
          <a:xfrm>
            <a:off x="1842246" y="1169894"/>
            <a:ext cx="2528049" cy="833718"/>
          </a:xfrm>
          <a:prstGeom prst="wedgeRectCallout">
            <a:avLst>
              <a:gd name="adj1" fmla="val 44720"/>
              <a:gd name="adj2" fmla="val 12745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Shale gas production is expected to grow rapidly in the US</a:t>
            </a:r>
            <a:endParaRPr lang="en-US" sz="1600" b="1" dirty="0">
              <a:solidFill>
                <a:schemeClr val="bg1"/>
              </a:solidFill>
            </a:endParaRPr>
          </a:p>
        </p:txBody>
      </p:sp>
      <p:sp>
        <p:nvSpPr>
          <p:cNvPr id="12" name="AutoShape 13"/>
          <p:cNvSpPr>
            <a:spLocks noChangeArrowheads="1"/>
          </p:cNvSpPr>
          <p:nvPr/>
        </p:nvSpPr>
        <p:spPr bwMode="blackWhite">
          <a:xfrm>
            <a:off x="5849472" y="1093694"/>
            <a:ext cx="3056966" cy="833718"/>
          </a:xfrm>
          <a:prstGeom prst="wedgeRectCallout">
            <a:avLst>
              <a:gd name="adj1" fmla="val 45784"/>
              <a:gd name="adj2" fmla="val 10325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Wind is expected to account for the majority of renewable electricity generation</a:t>
            </a:r>
            <a:endParaRPr lang="en-US" sz="1600" b="1" dirty="0">
              <a:solidFill>
                <a:schemeClr val="bg1"/>
              </a:solidFill>
            </a:endParaRPr>
          </a:p>
        </p:txBody>
      </p:sp>
      <p:sp>
        <p:nvSpPr>
          <p:cNvPr id="10" name="AutoShape 13"/>
          <p:cNvSpPr>
            <a:spLocks noChangeArrowheads="1"/>
          </p:cNvSpPr>
          <p:nvPr/>
        </p:nvSpPr>
        <p:spPr bwMode="blackWhite">
          <a:xfrm>
            <a:off x="4119283" y="5544670"/>
            <a:ext cx="2528049" cy="990600"/>
          </a:xfrm>
          <a:prstGeom prst="wedgeRectCallout">
            <a:avLst>
              <a:gd name="adj1" fmla="val -51556"/>
              <a:gd name="adj2" fmla="val -190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Tight gas production involves controversial hydraulic fracturing (</a:t>
            </a:r>
            <a:r>
              <a:rPr lang="en-US" sz="1600" b="1" dirty="0" err="1" smtClean="0">
                <a:solidFill>
                  <a:schemeClr val="bg1"/>
                </a:solidFill>
              </a:rPr>
              <a:t>fracking</a:t>
            </a:r>
            <a:r>
              <a:rPr lang="en-US" sz="1600" b="1" dirty="0" smtClean="0">
                <a:solidFill>
                  <a:schemeClr val="bg1"/>
                </a:solidFill>
              </a:rPr>
              <a:t>) techniques</a:t>
            </a:r>
            <a:endParaRPr lang="en-US" sz="1600" b="1" dirty="0">
              <a:solidFill>
                <a:schemeClr val="bg1"/>
              </a:solidFill>
            </a:endParaRPr>
          </a:p>
        </p:txBody>
      </p:sp>
    </p:spTree>
    <p:extLst>
      <p:ext uri="{BB962C8B-B14F-4D97-AF65-F5344CB8AC3E}">
        <p14:creationId xmlns:p14="http://schemas.microsoft.com/office/powerpoint/2010/main" val="114802915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1500"/>
                            </p:stCondLst>
                            <p:childTnLst>
                              <p:par>
                                <p:cTn id="13" presetID="22" presetClass="entr" presetSubtype="2" fill="hold" grpId="0"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2500"/>
                            </p:stCondLst>
                            <p:childTnLst>
                              <p:par>
                                <p:cTn id="17" presetID="22" presetClass="entr" presetSubtype="2" fill="hold" grpId="0" nodeType="after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P spid="12" grpId="0" animBg="1"/>
      <p:bldP spid="10"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106</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dirty="0" smtClean="0"/>
              <a:t>U.S. Private Power Construction,</a:t>
            </a:r>
            <a:br>
              <a:rPr lang="en-US" dirty="0" smtClean="0"/>
            </a:br>
            <a:r>
              <a:rPr lang="en-US" dirty="0" smtClean="0"/>
              <a:t>2000-2014* </a:t>
            </a:r>
            <a:r>
              <a:rPr lang="en-US" sz="2400" dirty="0" smtClean="0"/>
              <a:t>(% Change, 3-Month Moving Avg.)</a:t>
            </a:r>
            <a:endParaRPr lang="en-US" dirty="0" smtClean="0">
              <a:solidFill>
                <a:srgbClr val="28688C"/>
              </a:solidFill>
            </a:endParaRPr>
          </a:p>
        </p:txBody>
      </p:sp>
      <p:sp>
        <p:nvSpPr>
          <p:cNvPr id="9" name="Text Box 5"/>
          <p:cNvSpPr txBox="1">
            <a:spLocks noChangeArrowheads="1"/>
          </p:cNvSpPr>
          <p:nvPr/>
        </p:nvSpPr>
        <p:spPr bwMode="auto">
          <a:xfrm>
            <a:off x="85725" y="6318161"/>
            <a:ext cx="8754035" cy="516168"/>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100" dirty="0" smtClean="0"/>
              <a:t>*Through April 2014.</a:t>
            </a:r>
          </a:p>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Dept. of Commerce; Energy Information Administration, Wells Fargo Securities (June 6, 2014 research report).</a:t>
            </a:r>
            <a:endParaRPr lang="en-US" sz="1100" dirty="0"/>
          </a:p>
        </p:txBody>
      </p:sp>
      <p:pic>
        <p:nvPicPr>
          <p:cNvPr id="3" name="Picture 2"/>
          <p:cNvPicPr>
            <a:picLocks noChangeAspect="1"/>
          </p:cNvPicPr>
          <p:nvPr/>
        </p:nvPicPr>
        <p:blipFill>
          <a:blip r:embed="rId3"/>
          <a:stretch>
            <a:fillRect/>
          </a:stretch>
        </p:blipFill>
        <p:spPr>
          <a:xfrm>
            <a:off x="185736" y="1075768"/>
            <a:ext cx="8043863" cy="5300893"/>
          </a:xfrm>
          <a:prstGeom prst="rect">
            <a:avLst/>
          </a:prstGeom>
        </p:spPr>
      </p:pic>
      <p:sp>
        <p:nvSpPr>
          <p:cNvPr id="11" name="AutoShape 13"/>
          <p:cNvSpPr>
            <a:spLocks noChangeArrowheads="1"/>
          </p:cNvSpPr>
          <p:nvPr/>
        </p:nvSpPr>
        <p:spPr bwMode="blackWhite">
          <a:xfrm>
            <a:off x="4933956" y="1125641"/>
            <a:ext cx="4133850" cy="1603276"/>
          </a:xfrm>
          <a:prstGeom prst="wedgeRectCallout">
            <a:avLst>
              <a:gd name="adj1" fmla="val 7494"/>
              <a:gd name="adj2" fmla="val 1179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Power construction accounts for a large share of all construction activity. The recent slowdown was in part due to the expiration of renewable production tax credits.  Going forward, about 75% of new capacity will be for gas fired plants</a:t>
            </a:r>
            <a:endParaRPr lang="en-US" sz="1600" b="1" dirty="0">
              <a:solidFill>
                <a:schemeClr val="bg1"/>
              </a:solidFill>
            </a:endParaRPr>
          </a:p>
        </p:txBody>
      </p:sp>
    </p:spTree>
    <p:extLst>
      <p:ext uri="{BB962C8B-B14F-4D97-AF65-F5344CB8AC3E}">
        <p14:creationId xmlns:p14="http://schemas.microsoft.com/office/powerpoint/2010/main" val="352602590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MANUFACTURING SECTOR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107</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243191" y="4086788"/>
            <a:ext cx="8427383"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U.S. Is Experiencing a Mini Manufacturing Renaissance That Is Benefitting the US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107</a:t>
            </a:fld>
            <a:endParaRPr lang="en-US"/>
          </a:p>
        </p:txBody>
      </p:sp>
    </p:spTree>
    <p:extLst>
      <p:ext uri="{BB962C8B-B14F-4D97-AF65-F5344CB8AC3E}">
        <p14:creationId xmlns:p14="http://schemas.microsoft.com/office/powerpoint/2010/main" val="226759041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108</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2014 vs.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2375466769"/>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917535"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Expanding—Albeit  Slowly—Across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205948" y="3535291"/>
            <a:ext cx="2411972" cy="769233"/>
          </a:xfrm>
          <a:prstGeom prst="wedgeRectCallout">
            <a:avLst>
              <a:gd name="adj1" fmla="val 5346"/>
              <a:gd name="adj2" fmla="val -8566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is stronger than nondurables in 2014</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July 2014 to the same period in 2013.</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+4.8%</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+0.9%</a:t>
            </a:r>
            <a:endParaRPr lang="en-US" sz="2400" b="1" u="sng" dirty="0">
              <a:solidFill>
                <a:srgbClr val="225A7A"/>
              </a:solidFill>
            </a:endParaRPr>
          </a:p>
        </p:txBody>
      </p:sp>
    </p:spTree>
    <p:extLst>
      <p:ext uri="{BB962C8B-B14F-4D97-AF65-F5344CB8AC3E}">
        <p14:creationId xmlns:p14="http://schemas.microsoft.com/office/powerpoint/2010/main" val="15298388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109</a:t>
            </a:fld>
            <a:endParaRPr lang="en-US" sz="900"/>
          </a:p>
        </p:txBody>
      </p:sp>
      <p:graphicFrame>
        <p:nvGraphicFramePr>
          <p:cNvPr id="9218" name="Object 3"/>
          <p:cNvGraphicFramePr>
            <a:graphicFrameLocks/>
          </p:cNvGraphicFramePr>
          <p:nvPr>
            <p:extLst>
              <p:ext uri="{D42A27DB-BD31-4B8C-83A1-F6EECF244321}">
                <p14:modId xmlns:p14="http://schemas.microsoft.com/office/powerpoint/2010/main" val="2561051660"/>
              </p:ext>
            </p:extLst>
          </p:nvPr>
        </p:nvGraphicFramePr>
        <p:xfrm>
          <a:off x="336550" y="1047750"/>
          <a:ext cx="8597900" cy="4343400"/>
        </p:xfrm>
        <a:graphic>
          <a:graphicData uri="http://schemas.openxmlformats.org/presentationml/2006/ole">
            <mc:AlternateContent xmlns:mc="http://schemas.openxmlformats.org/markup-compatibility/2006">
              <mc:Choice xmlns:v="urn:schemas-microsoft-com:vml" Requires="v">
                <p:oleObj spid="_x0000_s27915487" name="Chart" r:id="rId4" imgW="8286645" imgH="4010133" progId="MSGraph.Chart.8">
                  <p:embed followColorScheme="full"/>
                </p:oleObj>
              </mc:Choice>
              <mc:Fallback>
                <p:oleObj name="Chart" r:id="rId4" imgW="8286645" imgH="4010133" progId="MSGraph.Chart.8">
                  <p:embed followColorScheme="full"/>
                  <p:pic>
                    <p:nvPicPr>
                      <p:cNvPr id="0" name=""/>
                      <p:cNvPicPr preferRelativeResize="0">
                        <a:picLocks noChangeArrowheads="1"/>
                      </p:cNvPicPr>
                      <p:nvPr/>
                    </p:nvPicPr>
                    <p:blipFill>
                      <a:blip r:embed="rId5"/>
                      <a:srcRect/>
                      <a:stretch>
                        <a:fillRect/>
                      </a:stretch>
                    </p:blipFill>
                    <p:spPr bwMode="auto">
                      <a:xfrm>
                        <a:off x="336550" y="1047750"/>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1992—July 2014</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Seasonally adjusted; Data </a:t>
            </a:r>
            <a:r>
              <a:rPr lang="en-US" sz="1100" dirty="0"/>
              <a:t>published </a:t>
            </a:r>
            <a:r>
              <a:rPr lang="en-US" sz="1100" dirty="0" smtClean="0"/>
              <a:t>Sept. </a:t>
            </a:r>
            <a:r>
              <a:rPr lang="en-US" sz="1100" dirty="0"/>
              <a:t>4</a:t>
            </a:r>
            <a:r>
              <a:rPr lang="en-US" sz="1100" dirty="0" smtClean="0"/>
              <a:t>, </a:t>
            </a:r>
            <a:r>
              <a:rPr lang="en-US" sz="1100" dirty="0"/>
              <a:t>2014.</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10080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dirty="0">
                <a:solidFill>
                  <a:schemeClr val="bg1"/>
                </a:solidFill>
              </a:rPr>
              <a:t>Monthly shipments in </a:t>
            </a:r>
            <a:r>
              <a:rPr lang="en-US" sz="1700" b="1" dirty="0" smtClean="0">
                <a:solidFill>
                  <a:schemeClr val="bg1"/>
                </a:solidFill>
              </a:rPr>
              <a:t>July 2014  </a:t>
            </a:r>
            <a:r>
              <a:rPr lang="en-US" sz="1700" b="1" dirty="0">
                <a:solidFill>
                  <a:schemeClr val="bg1"/>
                </a:solidFill>
              </a:rPr>
              <a:t>exceeded the pre-crisis (July 2008) peak. Manufacturing is energy-intensive and growth leads to gains in many commercial exposures: WC, Commercial Auto, Marine, Property, and various Liability </a:t>
            </a:r>
            <a:r>
              <a:rPr lang="en-US" sz="1700" b="1" dirty="0" err="1">
                <a:solidFill>
                  <a:schemeClr val="bg1"/>
                </a:solidFill>
              </a:rPr>
              <a:t>Coverages</a:t>
            </a:r>
            <a:r>
              <a:rPr lang="en-US" sz="1700" b="1" dirty="0">
                <a:solidFill>
                  <a:schemeClr val="bg1"/>
                </a:solidFill>
              </a:rPr>
              <a:t>.</a:t>
            </a:r>
            <a:endParaRPr lang="en-US" sz="17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109</a:t>
            </a:fld>
            <a:endParaRPr lang="en-US"/>
          </a:p>
        </p:txBody>
      </p:sp>
      <p:sp>
        <p:nvSpPr>
          <p:cNvPr id="15" name="AutoShape 5"/>
          <p:cNvSpPr>
            <a:spLocks noChangeArrowheads="1"/>
          </p:cNvSpPr>
          <p:nvPr/>
        </p:nvSpPr>
        <p:spPr bwMode="blackWhite">
          <a:xfrm>
            <a:off x="2524125" y="1173163"/>
            <a:ext cx="3048000" cy="914400"/>
          </a:xfrm>
          <a:prstGeom prst="wedgeRectCallout">
            <a:avLst>
              <a:gd name="adj1" fmla="val 162454"/>
              <a:gd name="adj2" fmla="val -1825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July 2014 </a:t>
            </a:r>
            <a:r>
              <a:rPr lang="en-US" sz="1600" b="1" dirty="0">
                <a:solidFill>
                  <a:schemeClr val="bg1"/>
                </a:solidFill>
              </a:rPr>
              <a:t>was </a:t>
            </a:r>
            <a:r>
              <a:rPr lang="en-US" sz="1600" b="1" dirty="0" smtClean="0">
                <a:solidFill>
                  <a:schemeClr val="bg1"/>
                </a:solidFill>
              </a:rPr>
              <a:t>$507.4.B—a new </a:t>
            </a:r>
            <a:r>
              <a:rPr lang="en-US" sz="1600" b="1" dirty="0">
                <a:solidFill>
                  <a:schemeClr val="bg1"/>
                </a:solidFill>
              </a:rPr>
              <a:t>record high.</a:t>
            </a:r>
          </a:p>
        </p:txBody>
      </p:sp>
    </p:spTree>
    <p:extLst>
      <p:ext uri="{BB962C8B-B14F-4D97-AF65-F5344CB8AC3E}">
        <p14:creationId xmlns:p14="http://schemas.microsoft.com/office/powerpoint/2010/main" val="29858946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DC31B4D8-C3B6-414F-86FC-49206C45D7DE}" type="slidenum">
              <a:rPr lang="en-US" altLang="en-US" sz="900"/>
              <a:pPr algn="r">
                <a:lnSpc>
                  <a:spcPct val="85000"/>
                </a:lnSpc>
                <a:spcBef>
                  <a:spcPct val="20000"/>
                </a:spcBef>
              </a:pPr>
              <a:t>11</a:t>
            </a:fld>
            <a:endParaRPr lang="en-US" altLang="en-US" sz="900"/>
          </a:p>
        </p:txBody>
      </p:sp>
      <p:sp>
        <p:nvSpPr>
          <p:cNvPr id="7171" name="Rectangle 2"/>
          <p:cNvSpPr>
            <a:spLocks noGrp="1" noChangeArrowheads="1"/>
          </p:cNvSpPr>
          <p:nvPr>
            <p:ph type="title" idx="4294967295"/>
          </p:nvPr>
        </p:nvSpPr>
        <p:spPr/>
        <p:txBody>
          <a:bodyPr/>
          <a:lstStyle/>
          <a:p>
            <a:r>
              <a:rPr lang="en-US" altLang="en-US" smtClean="0">
                <a:latin typeface="Arial" panose="020B0604020202020204" pitchFamily="34" charset="0"/>
              </a:rPr>
              <a:t>RNW All Lines: WA, OR, ID, MT and UT vs. U.S., 2003-2012</a:t>
            </a:r>
          </a:p>
        </p:txBody>
      </p:sp>
      <p:sp>
        <p:nvSpPr>
          <p:cNvPr id="7172"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a:solidFill>
                  <a:schemeClr val="tx1"/>
                </a:solidFill>
                <a:latin typeface="Arial" panose="020B0604020202020204" pitchFamily="34" charset="0"/>
                <a:cs typeface="Arial" panose="020B0604020202020204" pitchFamily="34" charset="0"/>
              </a:defRPr>
            </a:lvl1pPr>
            <a:lvl2pPr marL="742950" indent="-285750">
              <a:tabLst>
                <a:tab pos="112713" algn="r"/>
              </a:tabLst>
              <a:defRPr>
                <a:solidFill>
                  <a:schemeClr val="tx1"/>
                </a:solidFill>
                <a:latin typeface="Arial" panose="020B0604020202020204" pitchFamily="34" charset="0"/>
                <a:cs typeface="Arial" panose="020B0604020202020204" pitchFamily="34" charset="0"/>
              </a:defRPr>
            </a:lvl2pPr>
            <a:lvl3pPr marL="1143000" indent="-228600">
              <a:tabLst>
                <a:tab pos="112713" algn="r"/>
              </a:tabLst>
              <a:defRPr>
                <a:solidFill>
                  <a:schemeClr val="tx1"/>
                </a:solidFill>
                <a:latin typeface="Arial" panose="020B0604020202020204" pitchFamily="34" charset="0"/>
                <a:cs typeface="Arial" panose="020B0604020202020204" pitchFamily="34" charset="0"/>
              </a:defRPr>
            </a:lvl3pPr>
            <a:lvl4pPr marL="1600200" indent="-228600">
              <a:tabLst>
                <a:tab pos="112713" algn="r"/>
              </a:tabLst>
              <a:defRPr>
                <a:solidFill>
                  <a:schemeClr val="tx1"/>
                </a:solidFill>
                <a:latin typeface="Arial" panose="020B0604020202020204" pitchFamily="34" charset="0"/>
                <a:cs typeface="Arial" panose="020B0604020202020204" pitchFamily="34" charset="0"/>
              </a:defRPr>
            </a:lvl4pPr>
            <a:lvl5pPr marL="2057400" indent="-22860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chemeClr val="accent2"/>
              </a:buClr>
              <a:buFont typeface="Wingdings" panose="05000000000000000000" pitchFamily="2" charset="2"/>
              <a:buNone/>
            </a:pPr>
            <a:r>
              <a:rPr lang="en-US" altLang="en-US" sz="1100"/>
              <a:t>	Source: NAIC.</a:t>
            </a:r>
          </a:p>
        </p:txBody>
      </p:sp>
      <p:graphicFrame>
        <p:nvGraphicFramePr>
          <p:cNvPr id="2026500" name="Object 2"/>
          <p:cNvGraphicFramePr>
            <a:graphicFrameLocks/>
          </p:cNvGraphicFramePr>
          <p:nvPr/>
        </p:nvGraphicFramePr>
        <p:xfrm>
          <a:off x="304800" y="1296988"/>
          <a:ext cx="8569325" cy="4875212"/>
        </p:xfrm>
        <a:graphic>
          <a:graphicData uri="http://schemas.openxmlformats.org/presentationml/2006/ole">
            <mc:AlternateContent xmlns:mc="http://schemas.openxmlformats.org/markup-compatibility/2006">
              <mc:Choice xmlns:v="urn:schemas-microsoft-com:vml" Requires="v">
                <p:oleObj spid="_x0000_s28009538" name="Chart" r:id="rId4" imgW="8601126" imgH="4610196" progId="MSGraph.Chart.8">
                  <p:embed followColorScheme="full"/>
                </p:oleObj>
              </mc:Choice>
              <mc:Fallback>
                <p:oleObj name="Chart" r:id="rId4" imgW="8601126" imgH="4610196"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87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7" name="Text Box 6"/>
          <p:cNvSpPr txBox="1">
            <a:spLocks noChangeArrowheads="1"/>
          </p:cNvSpPr>
          <p:nvPr/>
        </p:nvSpPr>
        <p:spPr bwMode="blackWhite">
          <a:xfrm>
            <a:off x="3879850" y="1360488"/>
            <a:ext cx="5037138" cy="110966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2003-2012</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7.9%  WA 12.0% OR 11.0% </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ID 12.6% MT: 9.4% UT: 13.3%</a:t>
            </a:r>
          </a:p>
        </p:txBody>
      </p:sp>
    </p:spTree>
    <p:extLst>
      <p:ext uri="{BB962C8B-B14F-4D97-AF65-F5344CB8AC3E}">
        <p14:creationId xmlns:p14="http://schemas.microsoft.com/office/powerpoint/2010/main" val="40187817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65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265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265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2650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2650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26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110</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2010—August 2014</a:t>
            </a:r>
            <a:r>
              <a:rPr lang="en-US" dirty="0" smtClean="0"/>
              <a:t>*</a:t>
            </a:r>
          </a:p>
        </p:txBody>
      </p:sp>
      <p:graphicFrame>
        <p:nvGraphicFramePr>
          <p:cNvPr id="20482" name="Object 8"/>
          <p:cNvGraphicFramePr>
            <a:graphicFrameLocks noChangeAspect="1"/>
          </p:cNvGraphicFramePr>
          <p:nvPr>
            <p:extLst>
              <p:ext uri="{D42A27DB-BD31-4B8C-83A1-F6EECF244321}">
                <p14:modId xmlns:p14="http://schemas.microsoft.com/office/powerpoint/2010/main" val="759703662"/>
              </p:ext>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7914463" name="Chart" r:id="rId4" imgW="8343967" imgH="4381555" progId="MSGraph.Chart.8">
                  <p:embed followColorScheme="full"/>
                </p:oleObj>
              </mc:Choice>
              <mc:Fallback>
                <p:oleObj name="Chart" r:id="rId4" imgW="8343967" imgH="4381555"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Manufacturing employment is a surprising source of strength in the economy.  Employment in the sector is at a multi-year high.</a:t>
            </a:r>
          </a:p>
        </p:txBody>
      </p:sp>
      <p:sp>
        <p:nvSpPr>
          <p:cNvPr id="20488" name="Text Box 5"/>
          <p:cNvSpPr txBox="1">
            <a:spLocks noChangeArrowheads="1"/>
          </p:cNvSpPr>
          <p:nvPr/>
        </p:nvSpPr>
        <p:spPr bwMode="auto">
          <a:xfrm>
            <a:off x="-58738" y="6433859"/>
            <a:ext cx="8724901"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p>
          <a:p>
            <a:pPr eaLnBrk="0" hangingPunct="0">
              <a:lnSpc>
                <a:spcPct val="85000"/>
              </a:lnSpc>
              <a:spcBef>
                <a:spcPct val="25000"/>
              </a:spcBef>
              <a:buClr>
                <a:schemeClr val="accent2"/>
              </a:buClr>
              <a:buFont typeface="Wingdings" pitchFamily="2" charset="2"/>
              <a:buNone/>
            </a:pPr>
            <a:r>
              <a:rPr lang="en-US" sz="1100" dirty="0" smtClean="0"/>
              <a:t> Sources</a:t>
            </a:r>
            <a:r>
              <a:rPr lang="en-US" sz="1100" dirty="0"/>
              <a:t>: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600200" y="1152525"/>
            <a:ext cx="3240088" cy="1054100"/>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(+698,000 </a:t>
            </a:r>
            <a:r>
              <a:rPr lang="en-US" b="1" dirty="0">
                <a:solidFill>
                  <a:schemeClr val="bg1"/>
                </a:solidFill>
              </a:rPr>
              <a:t>or </a:t>
            </a:r>
            <a:r>
              <a:rPr lang="en-US" b="1" dirty="0" smtClean="0">
                <a:solidFill>
                  <a:schemeClr val="bg1"/>
                </a:solidFill>
              </a:rPr>
              <a:t>+6.1%)</a:t>
            </a:r>
            <a:r>
              <a:rPr lang="en-US" b="1" dirty="0">
                <a:solidFill>
                  <a:schemeClr val="bg1"/>
                </a:solidFill>
              </a:rPr>
              <a:t/>
            </a:r>
            <a:br>
              <a:rPr lang="en-US" b="1" dirty="0">
                <a:solidFill>
                  <a:schemeClr val="bg1"/>
                </a:solidFill>
              </a:rPr>
            </a:br>
            <a:r>
              <a:rPr lang="en-US" b="1" dirty="0">
                <a:solidFill>
                  <a:schemeClr val="bg1"/>
                </a:solidFill>
              </a:rPr>
              <a:t>and still growing.</a:t>
            </a:r>
            <a:endParaRPr lang="en-US" b="1" dirty="0">
              <a:solidFill>
                <a:schemeClr val="bg1"/>
              </a:solidFill>
              <a:latin typeface="Arial" pitchFamily="34" charset="0"/>
            </a:endParaRPr>
          </a:p>
        </p:txBody>
      </p:sp>
    </p:spTree>
    <p:extLst>
      <p:ext uri="{BB962C8B-B14F-4D97-AF65-F5344CB8AC3E}">
        <p14:creationId xmlns:p14="http://schemas.microsoft.com/office/powerpoint/2010/main" val="8831340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2928173715"/>
              </p:ext>
            </p:extLst>
          </p:nvPr>
        </p:nvGraphicFramePr>
        <p:xfrm>
          <a:off x="103236" y="1397000"/>
          <a:ext cx="8775700" cy="4087813"/>
        </p:xfrm>
        <a:graphic>
          <a:graphicData uri="http://schemas.openxmlformats.org/presentationml/2006/ole">
            <mc:AlternateContent xmlns:mc="http://schemas.openxmlformats.org/markup-compatibility/2006">
              <mc:Choice xmlns:v="urn:schemas-microsoft-com:vml" Requires="v">
                <p:oleObj spid="_x0000_s27916512" name="Chart" r:id="rId4" imgW="8582143" imgH="4114884" progId="MSGraph.Chart.8">
                  <p:embed followColorScheme="full"/>
                </p:oleObj>
              </mc:Choice>
              <mc:Fallback>
                <p:oleObj name="Chart" r:id="rId4" imgW="8582143" imgH="4114884" progId="MSGraph.Chart.8">
                  <p:embed followColorScheme="full"/>
                  <p:pic>
                    <p:nvPicPr>
                      <p:cNvPr id="0" name=""/>
                      <p:cNvPicPr preferRelativeResize="0">
                        <a:picLocks noChangeArrowheads="1"/>
                      </p:cNvPicPr>
                      <p:nvPr/>
                    </p:nvPicPr>
                    <p:blipFill>
                      <a:blip r:embed="rId5"/>
                      <a:srcRect/>
                      <a:stretch>
                        <a:fillRect/>
                      </a:stretch>
                    </p:blipFill>
                    <p:spPr bwMode="gray">
                      <a:xfrm>
                        <a:off x="103236"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August 2014</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54 of the 56 months from Jan. 2010 through Aug. 2014.  Pace of recovery has been uneven due to economic turbulence in the U.S., Europe and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3881337" y="3861729"/>
            <a:ext cx="3064654" cy="757084"/>
          </a:xfrm>
          <a:prstGeom prst="wedgeRectCallout">
            <a:avLst>
              <a:gd name="adj1" fmla="val 103726"/>
              <a:gd name="adj2" fmla="val -946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continues to expand in 2014—now at its highest level since early 2011</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111</a:t>
            </a:fld>
            <a:endParaRPr lang="en-US"/>
          </a:p>
        </p:txBody>
      </p:sp>
    </p:spTree>
    <p:extLst>
      <p:ext uri="{BB962C8B-B14F-4D97-AF65-F5344CB8AC3E}">
        <p14:creationId xmlns:p14="http://schemas.microsoft.com/office/powerpoint/2010/main" val="27747390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112</a:t>
            </a:fld>
            <a:endParaRPr lang="en-US" smtClean="0"/>
          </a:p>
        </p:txBody>
      </p:sp>
      <p:graphicFrame>
        <p:nvGraphicFramePr>
          <p:cNvPr id="5122" name="Object 2"/>
          <p:cNvGraphicFramePr>
            <a:graphicFrameLocks/>
          </p:cNvGraphicFramePr>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7918560" name="Chart" r:id="rId4" imgW="8705863" imgH="4572135" progId="MSGraph.Chart.8">
                  <p:embed followColorScheme="full"/>
                </p:oleObj>
              </mc:Choice>
              <mc:Fallback>
                <p:oleObj name="Chart" r:id="rId4" imgW="8705863" imgH="4572135" progId="MSGraph.Chart.8">
                  <p:embed followColorScheme="full"/>
                  <p:pic>
                    <p:nvPicPr>
                      <p:cNvPr id="0" name=""/>
                      <p:cNvPicPr>
                        <a:picLocks noChangeArrowheads="1"/>
                      </p:cNvPicPr>
                      <p:nvPr/>
                    </p:nvPicPr>
                    <p:blipFill>
                      <a:blip r:embed="rId5"/>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sz="2800" dirty="0" smtClean="0"/>
              <a:t>Business Investment: Expected to Accelerate, Fueling Commercial Exposure Growth</a:t>
            </a:r>
          </a:p>
        </p:txBody>
      </p:sp>
      <p:sp>
        <p:nvSpPr>
          <p:cNvPr id="1969158" name="AutoShape 6"/>
          <p:cNvSpPr>
            <a:spLocks noChangeArrowheads="1"/>
          </p:cNvSpPr>
          <p:nvPr/>
        </p:nvSpPr>
        <p:spPr bwMode="blackWhite">
          <a:xfrm>
            <a:off x="1735424" y="1269631"/>
            <a:ext cx="4029272" cy="1622656"/>
          </a:xfrm>
          <a:prstGeom prst="wedgeRectCallout">
            <a:avLst>
              <a:gd name="adj1" fmla="val 7017"/>
              <a:gd name="adj2" fmla="val 966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Accelerating business investment will be a potent driver of commercial property and liability insurance exposures and should drive employment and WC payroll exposures as well (with a lag)</a:t>
            </a:r>
            <a:endParaRPr lang="en-US" b="1" dirty="0">
              <a:solidFill>
                <a:schemeClr val="bg1"/>
              </a:solidFill>
              <a:cs typeface="+mn-cs"/>
            </a:endParaRPr>
          </a:p>
        </p:txBody>
      </p:sp>
      <p:sp>
        <p:nvSpPr>
          <p:cNvPr id="5126" name="TextBox 9"/>
          <p:cNvSpPr txBox="1">
            <a:spLocks noChangeArrowheads="1"/>
          </p:cNvSpPr>
          <p:nvPr/>
        </p:nvSpPr>
        <p:spPr bwMode="auto">
          <a:xfrm>
            <a:off x="104906" y="6470435"/>
            <a:ext cx="8412162" cy="261610"/>
          </a:xfrm>
          <a:prstGeom prst="rect">
            <a:avLst/>
          </a:prstGeom>
          <a:noFill/>
          <a:ln w="9525">
            <a:noFill/>
            <a:miter lim="800000"/>
            <a:headEnd/>
            <a:tailEnd/>
          </a:ln>
        </p:spPr>
        <p:txBody>
          <a:bodyPr>
            <a:spAutoFit/>
          </a:bodyPr>
          <a:lstStyle/>
          <a:p>
            <a:r>
              <a:rPr lang="en-US" sz="1100" dirty="0" smtClean="0"/>
              <a:t>Source: IHS Global Insights as of  Jan. 13, 2014; Insurance Information Institute.</a:t>
            </a:r>
            <a:endParaRPr lang="en-US" sz="1100" dirty="0"/>
          </a:p>
        </p:txBody>
      </p:sp>
    </p:spTree>
    <p:extLst>
      <p:ext uri="{BB962C8B-B14F-4D97-AF65-F5344CB8AC3E}">
        <p14:creationId xmlns:p14="http://schemas.microsoft.com/office/powerpoint/2010/main" val="18629343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832020017"/>
              </p:ext>
            </p:extLst>
          </p:nvPr>
        </p:nvGraphicFramePr>
        <p:xfrm>
          <a:off x="165847" y="1457325"/>
          <a:ext cx="8839200" cy="5083175"/>
        </p:xfrm>
        <a:graphic>
          <a:graphicData uri="http://schemas.openxmlformats.org/presentationml/2006/ole">
            <mc:AlternateContent xmlns:mc="http://schemas.openxmlformats.org/markup-compatibility/2006">
              <mc:Choice xmlns:v="urn:schemas-microsoft-com:vml" Requires="v">
                <p:oleObj spid="_x0000_s27919583" name="Chart" r:id="rId5" imgW="8153294" imgH="5362500" progId="MSGraph.Chart.8">
                  <p:embed followColorScheme="full"/>
                </p:oleObj>
              </mc:Choice>
              <mc:Fallback>
                <p:oleObj name="Chart" r:id="rId5" imgW="8153294" imgH="5362500" progId="MSGraph.Chart.8">
                  <p:embed followColorScheme="full"/>
                  <p:pic>
                    <p:nvPicPr>
                      <p:cNvPr id="0" name=""/>
                      <p:cNvPicPr>
                        <a:picLocks noChangeAspect="1" noChangeArrowheads="1"/>
                      </p:cNvPicPr>
                      <p:nvPr/>
                    </p:nvPicPr>
                    <p:blipFill>
                      <a:blip r:embed="rId6"/>
                      <a:srcRect/>
                      <a:stretch>
                        <a:fillRect/>
                      </a:stretch>
                    </p:blipFill>
                    <p:spPr bwMode="auto">
                      <a:xfrm>
                        <a:off x="165847" y="1457325"/>
                        <a:ext cx="8839200" cy="508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7"/>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113</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1545705" y="1875706"/>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16200000">
            <a:off x="4319104" y="1403569"/>
            <a:ext cx="504850" cy="15537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69647" name="AutoShape 5"/>
          <p:cNvSpPr>
            <a:spLocks noChangeArrowheads="1"/>
          </p:cNvSpPr>
          <p:nvPr/>
        </p:nvSpPr>
        <p:spPr bwMode="auto">
          <a:xfrm>
            <a:off x="6390970" y="1111048"/>
            <a:ext cx="2416380" cy="806242"/>
          </a:xfrm>
          <a:prstGeom prst="wedgeRectCallout">
            <a:avLst>
              <a:gd name="adj1" fmla="val 45588"/>
              <a:gd name="adj2" fmla="val 117381"/>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78.8% </a:t>
            </a:r>
            <a:r>
              <a:rPr lang="en-US" sz="1200" b="1" dirty="0"/>
              <a:t>of industrial capacity in </a:t>
            </a:r>
            <a:r>
              <a:rPr lang="en-US" sz="1200" b="1" dirty="0" smtClean="0"/>
              <a:t>Aug. 2014, well above </a:t>
            </a:r>
            <a:r>
              <a:rPr lang="en-US" sz="1200" b="1" dirty="0"/>
              <a:t>the June 2009 low of </a:t>
            </a:r>
            <a:r>
              <a:rPr lang="en-US" sz="1200" b="1" dirty="0" smtClean="0"/>
              <a:t>66.9% but is still below pre-recession levels.</a:t>
            </a:r>
            <a:endParaRPr lang="en-US" sz="1200" b="1" dirty="0"/>
          </a:p>
        </p:txBody>
      </p:sp>
      <p:sp>
        <p:nvSpPr>
          <p:cNvPr id="69649" name="Rectangle 8"/>
          <p:cNvSpPr>
            <a:spLocks noChangeArrowheads="1"/>
          </p:cNvSpPr>
          <p:nvPr/>
        </p:nvSpPr>
        <p:spPr bwMode="auto">
          <a:xfrm>
            <a:off x="5092098" y="2432892"/>
            <a:ext cx="911358" cy="3451254"/>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Aug. 2014</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113</a:t>
            </a:fld>
            <a:endParaRPr lang="en-US"/>
          </a:p>
        </p:txBody>
      </p:sp>
      <p:sp>
        <p:nvSpPr>
          <p:cNvPr id="21" name="AutoShape 38"/>
          <p:cNvSpPr>
            <a:spLocks noChangeArrowheads="1"/>
          </p:cNvSpPr>
          <p:nvPr/>
        </p:nvSpPr>
        <p:spPr bwMode="blackWhite">
          <a:xfrm>
            <a:off x="2185554" y="3540309"/>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
        <p:nvSpPr>
          <p:cNvPr id="22" name="AutoShape 5"/>
          <p:cNvSpPr>
            <a:spLocks noChangeArrowheads="1"/>
          </p:cNvSpPr>
          <p:nvPr/>
        </p:nvSpPr>
        <p:spPr bwMode="auto">
          <a:xfrm>
            <a:off x="3284677" y="5264360"/>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Tree>
    <p:extLst>
      <p:ext uri="{BB962C8B-B14F-4D97-AF65-F5344CB8AC3E}">
        <p14:creationId xmlns:p14="http://schemas.microsoft.com/office/powerpoint/2010/main" val="199738708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380546"/>
                                        </p:tgtEl>
                                        <p:attrNameLst>
                                          <p:attrName>style.visibility</p:attrName>
                                        </p:attrNameLst>
                                      </p:cBhvr>
                                      <p:to>
                                        <p:strVal val="visible"/>
                                      </p:to>
                                    </p:set>
                                    <p:animEffect transition="in" filter="wipe(left)">
                                      <p:cBhvr>
                                        <p:cTn id="13" dur="500"/>
                                        <p:tgtEl>
                                          <p:spTgt spid="6380546"/>
                                        </p:tgtEl>
                                      </p:cBhvr>
                                    </p:animEffect>
                                  </p:childTnLst>
                                  <p:subTnLst>
                                    <p:audio>
                                      <p:cMediaNode>
                                        <p:cTn display="0" masterRel="sameClick">
                                          <p:stCondLst>
                                            <p:cond evt="begin" delay="0">
                                              <p:tn val="11"/>
                                            </p:cond>
                                          </p:stCondLst>
                                          <p:endCondLst>
                                            <p:cond evt="onStopAudio" delay="0">
                                              <p:tgtEl>
                                                <p:sldTgt/>
                                              </p:tgtEl>
                                            </p:cond>
                                          </p:endCondLst>
                                        </p:cTn>
                                        <p:tgtEl>
                                          <p:sndTgt r:embed="rId4" name="PROJCTOR.WAV"/>
                                        </p:tgtEl>
                                      </p:cMediaNode>
                                    </p:audio>
                                  </p:sub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6380548"/>
                                        </p:tgtEl>
                                        <p:attrNameLst>
                                          <p:attrName>style.visibility</p:attrName>
                                        </p:attrNameLst>
                                      </p:cBhvr>
                                      <p:to>
                                        <p:strVal val="visible"/>
                                      </p:to>
                                    </p:set>
                                    <p:animEffect transition="in" filter="blinds(horizontal)">
                                      <p:cBhvr>
                                        <p:cTn id="17" dur="500"/>
                                        <p:tgtEl>
                                          <p:spTgt spid="6380548"/>
                                        </p:tgtEl>
                                      </p:cBhvr>
                                    </p:animEffect>
                                  </p:childTnLst>
                                </p:cTn>
                              </p:par>
                            </p:childTnLst>
                          </p:cTn>
                        </p:par>
                        <p:par>
                          <p:cTn id="18" fill="hold">
                            <p:stCondLst>
                              <p:cond delay="1000"/>
                            </p:stCondLst>
                            <p:childTnLst>
                              <p:par>
                                <p:cTn id="19" presetID="17" presetClass="entr" presetSubtype="4" fill="hold" grpId="0" nodeType="afterEffect">
                                  <p:stCondLst>
                                    <p:cond delay="1000"/>
                                  </p:stCondLst>
                                  <p:childTnLst>
                                    <p:set>
                                      <p:cBhvr>
                                        <p:cTn id="20" dur="1" fill="hold">
                                          <p:stCondLst>
                                            <p:cond delay="0"/>
                                          </p:stCondLst>
                                        </p:cTn>
                                        <p:tgtEl>
                                          <p:spTgt spid="375816"/>
                                        </p:tgtEl>
                                        <p:attrNameLst>
                                          <p:attrName>style.visibility</p:attrName>
                                        </p:attrNameLst>
                                      </p:cBhvr>
                                      <p:to>
                                        <p:strVal val="visible"/>
                                      </p:to>
                                    </p:set>
                                    <p:anim calcmode="lin" valueType="num">
                                      <p:cBhvr>
                                        <p:cTn id="21" dur="500" fill="hold"/>
                                        <p:tgtEl>
                                          <p:spTgt spid="375816"/>
                                        </p:tgtEl>
                                        <p:attrNameLst>
                                          <p:attrName>ppt_x</p:attrName>
                                        </p:attrNameLst>
                                      </p:cBhvr>
                                      <p:tavLst>
                                        <p:tav tm="0">
                                          <p:val>
                                            <p:strVal val="#ppt_x"/>
                                          </p:val>
                                        </p:tav>
                                        <p:tav tm="100000">
                                          <p:val>
                                            <p:strVal val="#ppt_x"/>
                                          </p:val>
                                        </p:tav>
                                      </p:tavLst>
                                    </p:anim>
                                    <p:anim calcmode="lin" valueType="num">
                                      <p:cBhvr>
                                        <p:cTn id="22" dur="500" fill="hold"/>
                                        <p:tgtEl>
                                          <p:spTgt spid="375816"/>
                                        </p:tgtEl>
                                        <p:attrNameLst>
                                          <p:attrName>ppt_y</p:attrName>
                                        </p:attrNameLst>
                                      </p:cBhvr>
                                      <p:tavLst>
                                        <p:tav tm="0">
                                          <p:val>
                                            <p:strVal val="#ppt_y+#ppt_h/2"/>
                                          </p:val>
                                        </p:tav>
                                        <p:tav tm="100000">
                                          <p:val>
                                            <p:strVal val="#ppt_y"/>
                                          </p:val>
                                        </p:tav>
                                      </p:tavLst>
                                    </p:anim>
                                    <p:anim calcmode="lin" valueType="num">
                                      <p:cBhvr>
                                        <p:cTn id="23" dur="500" fill="hold"/>
                                        <p:tgtEl>
                                          <p:spTgt spid="375816"/>
                                        </p:tgtEl>
                                        <p:attrNameLst>
                                          <p:attrName>ppt_w</p:attrName>
                                        </p:attrNameLst>
                                      </p:cBhvr>
                                      <p:tavLst>
                                        <p:tav tm="0">
                                          <p:val>
                                            <p:strVal val="#ppt_w"/>
                                          </p:val>
                                        </p:tav>
                                        <p:tav tm="100000">
                                          <p:val>
                                            <p:strVal val="#ppt_w"/>
                                          </p:val>
                                        </p:tav>
                                      </p:tavLst>
                                    </p:anim>
                                    <p:anim calcmode="lin" valueType="num">
                                      <p:cBhvr>
                                        <p:cTn id="24" dur="500" fill="hold"/>
                                        <p:tgtEl>
                                          <p:spTgt spid="375816"/>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8" fill="hold" grpId="0" nodeType="afterEffect">
                                  <p:stCondLst>
                                    <p:cond delay="50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animBg="0"/>
      <p:bldP spid="6380547" grpId="0" autoUpdateAnimBg="0"/>
      <p:bldP spid="6380548" grpId="0" autoUpdateAnimBg="0"/>
      <p:bldP spid="375816" grpId="0" animBg="1"/>
      <p:bldP spid="21"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114</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the Economy and Commercial/Personal  Lines Exposure, But Trend is Improving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115</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smtClean="0"/>
              <a:t>Unemployment and Underemployment Rates: Still Too High, But Falling</a:t>
            </a:r>
          </a:p>
        </p:txBody>
      </p:sp>
      <p:graphicFrame>
        <p:nvGraphicFramePr>
          <p:cNvPr id="17410" name="Object 2"/>
          <p:cNvGraphicFramePr>
            <a:graphicFrameLocks noGrp="1"/>
          </p:cNvGraphicFramePr>
          <p:nvPr>
            <p:ph idx="4294967295"/>
            <p:extLst>
              <p:ext uri="{D42A27DB-BD31-4B8C-83A1-F6EECF244321}">
                <p14:modId xmlns:p14="http://schemas.microsoft.com/office/powerpoint/2010/main" val="1280176777"/>
              </p:ext>
            </p:extLst>
          </p:nvPr>
        </p:nvGraphicFramePr>
        <p:xfrm>
          <a:off x="4763" y="1350963"/>
          <a:ext cx="7081837" cy="4718050"/>
        </p:xfrm>
        <a:graphic>
          <a:graphicData uri="http://schemas.openxmlformats.org/presentationml/2006/ole">
            <mc:AlternateContent xmlns:mc="http://schemas.openxmlformats.org/markup-compatibility/2006">
              <mc:Choice xmlns:v="urn:schemas-microsoft-com:vml" Requires="v">
                <p:oleObj spid="_x0000_s27874545" name="Chart" r:id="rId4" imgW="7096206" imgH="4876890" progId="MSGraph.Chart.8">
                  <p:embed followColorScheme="full"/>
                </p:oleObj>
              </mc:Choice>
              <mc:Fallback>
                <p:oleObj name="Chart" r:id="rId4" imgW="7096206" imgH="4876890" progId="MSGraph.Chart.8">
                  <p:embed followColorScheme="full"/>
                  <p:pic>
                    <p:nvPicPr>
                      <p:cNvPr id="0" name=""/>
                      <p:cNvPicPr>
                        <a:picLocks noGrp="1" noChangeArrowheads="1"/>
                      </p:cNvPicPr>
                      <p:nvPr/>
                    </p:nvPicPr>
                    <p:blipFill>
                      <a:blip r:embed="rId5"/>
                      <a:srcRect/>
                      <a:stretch>
                        <a:fillRect/>
                      </a:stretch>
                    </p:blipFill>
                    <p:spPr bwMode="auto">
                      <a:xfrm>
                        <a:off x="4763" y="1350963"/>
                        <a:ext cx="7081837"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1701"/>
              <a:gd name="adj2" fmla="val -34708"/>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6.1% </a:t>
            </a:r>
            <a:r>
              <a:rPr lang="en-US" sz="1400" b="1" dirty="0">
                <a:solidFill>
                  <a:schemeClr val="bg1"/>
                </a:solidFill>
                <a:cs typeface="+mn-cs"/>
              </a:rPr>
              <a:t>in </a:t>
            </a:r>
            <a:r>
              <a:rPr lang="en-US" sz="1400" b="1" dirty="0" smtClean="0">
                <a:solidFill>
                  <a:schemeClr val="bg1"/>
                </a:solidFill>
                <a:cs typeface="+mn-cs"/>
              </a:rPr>
              <a:t>Aug.</a:t>
            </a:r>
            <a:r>
              <a:rPr lang="en-US" sz="1400" b="1" dirty="0" smtClean="0">
                <a:solidFill>
                  <a:schemeClr val="bg1"/>
                </a:solidFill>
              </a:rPr>
              <a:t> </a:t>
            </a:r>
            <a:r>
              <a:rPr lang="en-US" sz="1400" b="1" dirty="0" smtClean="0">
                <a:solidFill>
                  <a:schemeClr val="bg1"/>
                </a:solidFill>
                <a:cs typeface="+mn-cs"/>
              </a:rPr>
              <a:t>2014.</a:t>
            </a:r>
            <a:r>
              <a:rPr lang="en-US" sz="1400" b="1" dirty="0" smtClean="0">
                <a:solidFill>
                  <a:schemeClr val="bg1"/>
                </a:solidFill>
              </a:rPr>
              <a:t> 4.5% </a:t>
            </a:r>
            <a:r>
              <a:rPr lang="en-US" sz="1400" b="1" dirty="0">
                <a:solidFill>
                  <a:schemeClr val="bg1"/>
                </a:solidFill>
              </a:rPr>
              <a:t>to 6% 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Insurance Information Institute.</a:t>
            </a:r>
          </a:p>
        </p:txBody>
      </p:sp>
      <p:sp>
        <p:nvSpPr>
          <p:cNvPr id="17418" name="Rectangle 11"/>
          <p:cNvSpPr>
            <a:spLocks noChangeArrowheads="1"/>
          </p:cNvSpPr>
          <p:nvPr/>
        </p:nvSpPr>
        <p:spPr bwMode="black">
          <a:xfrm>
            <a:off x="223838" y="1042988"/>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Aug. 2014,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Stubbornly high unemployment and underemployment constrain overall economic growth, but the job market is now clearly improving.</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115</a:t>
            </a:fld>
            <a:endParaRPr lang="en-US"/>
          </a:p>
        </p:txBody>
      </p:sp>
      <p:sp>
        <p:nvSpPr>
          <p:cNvPr id="17" name="AutoShape 38"/>
          <p:cNvSpPr>
            <a:spLocks noChangeArrowheads="1"/>
          </p:cNvSpPr>
          <p:nvPr/>
        </p:nvSpPr>
        <p:spPr bwMode="blackWhite">
          <a:xfrm>
            <a:off x="7259638" y="1411288"/>
            <a:ext cx="1639887" cy="1666875"/>
          </a:xfrm>
          <a:prstGeom prst="wedgeRectCallout">
            <a:avLst>
              <a:gd name="adj1" fmla="val -71691"/>
              <a:gd name="adj2" fmla="val 419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12.0% </a:t>
            </a:r>
            <a:r>
              <a:rPr lang="en-US" sz="1400" b="1" dirty="0">
                <a:solidFill>
                  <a:schemeClr val="bg1"/>
                </a:solidFill>
                <a:cs typeface="+mn-cs"/>
              </a:rPr>
              <a:t>in </a:t>
            </a:r>
            <a:r>
              <a:rPr lang="en-US" sz="1400" b="1" dirty="0" smtClean="0">
                <a:solidFill>
                  <a:schemeClr val="bg1"/>
                </a:solidFill>
                <a:cs typeface="+mn-cs"/>
              </a:rPr>
              <a:t>Aug. 2014.</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Tree>
    <p:extLst>
      <p:ext uri="{BB962C8B-B14F-4D97-AF65-F5344CB8AC3E}">
        <p14:creationId xmlns:p14="http://schemas.microsoft.com/office/powerpoint/2010/main" val="27992866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072775"/>
                                        </p:tgtEl>
                                        <p:attrNameLst>
                                          <p:attrName>style.visibility</p:attrName>
                                        </p:attrNameLst>
                                      </p:cBhvr>
                                      <p:to>
                                        <p:strVal val="visible"/>
                                      </p:to>
                                    </p:set>
                                    <p:animEffect transition="in" filter="wipe(right)">
                                      <p:cBhvr>
                                        <p:cTn id="7" dur="500"/>
                                        <p:tgtEl>
                                          <p:spTgt spid="7072775"/>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14" grpId="0" animBg="1"/>
      <p:bldP spid="17"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116</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ext uri="{D42A27DB-BD31-4B8C-83A1-F6EECF244321}">
                <p14:modId xmlns:p14="http://schemas.microsoft.com/office/powerpoint/2010/main" val="1105336282"/>
              </p:ext>
            </p:extLst>
          </p:nvPr>
        </p:nvGraphicFramePr>
        <p:xfrm>
          <a:off x="157316" y="1844675"/>
          <a:ext cx="8716809" cy="4440238"/>
        </p:xfrm>
        <a:graphic>
          <a:graphicData uri="http://schemas.openxmlformats.org/presentationml/2006/ole">
            <mc:AlternateContent xmlns:mc="http://schemas.openxmlformats.org/markup-compatibility/2006">
              <mc:Choice xmlns:v="urn:schemas-microsoft-com:vml" Requires="v">
                <p:oleObj spid="_x0000_s27875569" name="Chart" r:id="rId4" imgW="8239135" imgH="4276828" progId="MSGraph.Chart.8">
                  <p:embed followColorScheme="full"/>
                </p:oleObj>
              </mc:Choice>
              <mc:Fallback>
                <p:oleObj name="Chart" r:id="rId4" imgW="8239135" imgH="4276828" progId="MSGraph.Chart.8">
                  <p:embed followColorScheme="full"/>
                  <p:pic>
                    <p:nvPicPr>
                      <p:cNvPr id="0" name=""/>
                      <p:cNvPicPr>
                        <a:picLocks noChangeAspect="1" noChangeArrowheads="1"/>
                      </p:cNvPicPr>
                      <p:nvPr/>
                    </p:nvPicPr>
                    <p:blipFill>
                      <a:blip r:embed="rId5"/>
                      <a:srcRect/>
                      <a:stretch>
                        <a:fillRect/>
                      </a:stretch>
                    </p:blipFill>
                    <p:spPr bwMode="auto">
                      <a:xfrm>
                        <a:off x="157316" y="1844675"/>
                        <a:ext cx="8716809" cy="444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847407" y="1366692"/>
            <a:ext cx="1664738" cy="2202426"/>
          </a:xfrm>
          <a:prstGeom prst="wedgeRectCallout">
            <a:avLst>
              <a:gd name="adj1" fmla="val 89482"/>
              <a:gd name="adj2" fmla="val -185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(9/14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2015:Q4F</a:t>
            </a:r>
            <a:r>
              <a:rPr lang="en-US" sz="1600" b="1" dirty="0">
                <a:solidFill>
                  <a:srgbClr val="225A7A"/>
                </a:solidFill>
              </a:rPr>
              <a:t>*</a:t>
            </a:r>
          </a:p>
        </p:txBody>
      </p:sp>
      <p:sp>
        <p:nvSpPr>
          <p:cNvPr id="12" name="AutoShape 7"/>
          <p:cNvSpPr>
            <a:spLocks noChangeArrowheads="1"/>
          </p:cNvSpPr>
          <p:nvPr/>
        </p:nvSpPr>
        <p:spPr bwMode="blackWhite">
          <a:xfrm>
            <a:off x="3386055"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5.1% by Q4 of </a:t>
            </a:r>
            <a:r>
              <a:rPr lang="en-US" sz="1400" b="1" i="1" u="sng" dirty="0" smtClean="0">
                <a:cs typeface="+mn-cs"/>
              </a:rPr>
              <a:t>this</a:t>
            </a:r>
            <a:r>
              <a:rPr lang="en-US" sz="1400" b="1" i="1" dirty="0" smtClean="0">
                <a:cs typeface="+mn-cs"/>
              </a:rPr>
              <a:t> </a:t>
            </a:r>
            <a:r>
              <a:rPr lang="en-US" sz="1400" b="1" dirty="0" smtClean="0">
                <a:cs typeface="+mn-cs"/>
              </a:rPr>
              <a:t>year.</a:t>
            </a:r>
            <a:endParaRPr lang="en-US" sz="1400" b="1" dirty="0">
              <a:cs typeface="+mn-cs"/>
            </a:endParaRPr>
          </a:p>
        </p:txBody>
      </p:sp>
      <p:sp>
        <p:nvSpPr>
          <p:cNvPr id="13" name="AutoShape 5"/>
          <p:cNvSpPr>
            <a:spLocks noChangeArrowheads="1"/>
          </p:cNvSpPr>
          <p:nvPr/>
        </p:nvSpPr>
        <p:spPr bwMode="blackWhite">
          <a:xfrm>
            <a:off x="6477870" y="1934505"/>
            <a:ext cx="2347042" cy="1066800"/>
          </a:xfrm>
          <a:prstGeom prst="wedgeRectCallout">
            <a:avLst>
              <a:gd name="adj1" fmla="val 18262"/>
              <a:gd name="adj2" fmla="val 1209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modestly downwards </a:t>
            </a:r>
            <a:r>
              <a:rPr lang="en-US" sz="1600" b="1" dirty="0">
                <a:solidFill>
                  <a:schemeClr val="bg1"/>
                </a:solidFill>
                <a:cs typeface="+mn-cs"/>
              </a:rPr>
              <a:t>for </a:t>
            </a:r>
            <a:r>
              <a:rPr lang="en-US" sz="1600" b="1" dirty="0" smtClean="0">
                <a:solidFill>
                  <a:schemeClr val="bg1"/>
                </a:solidFill>
                <a:cs typeface="+mn-cs"/>
              </a:rPr>
              <a:t>2014/15</a:t>
            </a:r>
            <a:endParaRPr lang="en-US" sz="1600" b="1" dirty="0">
              <a:solidFill>
                <a:schemeClr val="bg1"/>
              </a:solidFill>
              <a:cs typeface="+mn-cs"/>
            </a:endParaRPr>
          </a:p>
        </p:txBody>
      </p:sp>
    </p:spTree>
    <p:extLst>
      <p:ext uri="{BB962C8B-B14F-4D97-AF65-F5344CB8AC3E}">
        <p14:creationId xmlns:p14="http://schemas.microsoft.com/office/powerpoint/2010/main" val="19140822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117</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sz="2600" smtClean="0">
                <a:latin typeface="Arial" panose="020B0604020202020204" pitchFamily="34" charset="0"/>
              </a:rPr>
              <a:t>Unemployment Rates by State, August 2014:</a:t>
            </a:r>
            <a:br>
              <a:rPr lang="en-US" altLang="en-US" sz="2600" smtClean="0">
                <a:latin typeface="Arial" panose="020B0604020202020204" pitchFamily="34" charset="0"/>
              </a:rPr>
            </a:br>
            <a:r>
              <a:rPr lang="en-US" altLang="en-US" sz="260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ext uri="{D42A27DB-BD31-4B8C-83A1-F6EECF244321}">
                <p14:modId xmlns:p14="http://schemas.microsoft.com/office/powerpoint/2010/main" val="3830395950"/>
              </p:ext>
            </p:extLst>
          </p:nvPr>
        </p:nvGraphicFramePr>
        <p:xfrm>
          <a:off x="9525" y="1539875"/>
          <a:ext cx="9144000" cy="4730750"/>
        </p:xfrm>
        <a:graphic>
          <a:graphicData uri="http://schemas.openxmlformats.org/presentationml/2006/ole">
            <mc:AlternateContent xmlns:mc="http://schemas.openxmlformats.org/markup-compatibility/2006">
              <mc:Choice xmlns:v="urn:schemas-microsoft-com:vml" Requires="v">
                <p:oleObj spid="_x0000_s28007491" name="Chart" r:id="rId4" imgW="8820048" imgH="4562417" progId="MSGraph.Chart.8">
                  <p:embed followColorScheme="full"/>
                </p:oleObj>
              </mc:Choice>
              <mc:Fallback>
                <p:oleObj name="Chart" r:id="rId4" imgW="8820048" imgH="4562417" progId="MSGraph.Chart.8">
                  <p:embed followColorScheme="full"/>
                  <p:pic>
                    <p:nvPicPr>
                      <p:cNvPr id="0" name=""/>
                      <p:cNvPicPr>
                        <a:picLocks noChangeAspect="1" noChangeArrowheads="1"/>
                      </p:cNvPicPr>
                      <p:nvPr/>
                    </p:nvPicPr>
                    <p:blipFill>
                      <a:blip r:embed="rId5"/>
                      <a:srcRect/>
                      <a:stretch>
                        <a:fillRect/>
                      </a:stretch>
                    </p:blipFill>
                    <p:spPr bwMode="auto">
                      <a:xfrm>
                        <a:off x="9525" y="1539875"/>
                        <a:ext cx="91440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0" y="6367463"/>
            <a:ext cx="9017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altLang="en-US" sz="1100"/>
              <a:t>*Provisional figures for August 2014, seasonally adjusted.</a:t>
            </a:r>
          </a:p>
          <a:p>
            <a:pPr>
              <a:lnSpc>
                <a:spcPct val="70000"/>
              </a:lnSpc>
              <a:spcBef>
                <a:spcPct val="50000"/>
              </a:spcBef>
              <a:buClr>
                <a:srgbClr val="FF3300"/>
              </a:buClr>
              <a:buFont typeface="Wingdings" panose="05000000000000000000" pitchFamily="2" charset="2"/>
              <a:buNone/>
            </a:pPr>
            <a:r>
              <a:rPr lang="en-US" altLang="en-US" sz="1100"/>
              <a:t>Sources: US Bureau of Labor Statistics; Insurance Information Institute.		</a:t>
            </a:r>
          </a:p>
        </p:txBody>
      </p:sp>
      <p:sp>
        <p:nvSpPr>
          <p:cNvPr id="7" name="AutoShape 6"/>
          <p:cNvSpPr>
            <a:spLocks noChangeArrowheads="1"/>
          </p:cNvSpPr>
          <p:nvPr/>
        </p:nvSpPr>
        <p:spPr bwMode="blackWhite">
          <a:xfrm>
            <a:off x="4887913" y="1200150"/>
            <a:ext cx="3495675" cy="1287463"/>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400" b="1" dirty="0">
                <a:solidFill>
                  <a:schemeClr val="bg1"/>
                </a:solidFill>
                <a:latin typeface="Arial" charset="0"/>
              </a:rPr>
              <a:t>In August, 24 states and the District of Columbia had over-the-month unemployment rate increases, 15 states had decreases, and 11 states and had no change. </a:t>
            </a:r>
          </a:p>
        </p:txBody>
      </p:sp>
    </p:spTree>
    <p:extLst>
      <p:ext uri="{BB962C8B-B14F-4D97-AF65-F5344CB8AC3E}">
        <p14:creationId xmlns:p14="http://schemas.microsoft.com/office/powerpoint/2010/main" val="25294261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5FFDC32F-EABC-4604-89AF-62348384CF26}" type="slidenum">
              <a:rPr lang="en-US" altLang="en-US" sz="900" smtClean="0"/>
              <a:pPr>
                <a:lnSpc>
                  <a:spcPct val="85000"/>
                </a:lnSpc>
                <a:spcBef>
                  <a:spcPct val="20000"/>
                </a:spcBef>
                <a:buClrTx/>
                <a:buFontTx/>
                <a:buNone/>
              </a:pPr>
              <a:t>118</a:t>
            </a:fld>
            <a:endParaRPr lang="en-US" altLang="en-US" sz="900" smtClean="0"/>
          </a:p>
        </p:txBody>
      </p:sp>
      <p:graphicFrame>
        <p:nvGraphicFramePr>
          <p:cNvPr id="7171" name="Object 3"/>
          <p:cNvGraphicFramePr>
            <a:graphicFrameLocks noGrp="1" noChangeAspect="1"/>
          </p:cNvGraphicFramePr>
          <p:nvPr>
            <p:ph idx="4294967295"/>
            <p:extLst>
              <p:ext uri="{D42A27DB-BD31-4B8C-83A1-F6EECF244321}">
                <p14:modId xmlns:p14="http://schemas.microsoft.com/office/powerpoint/2010/main" val="1594682118"/>
              </p:ext>
            </p:extLst>
          </p:nvPr>
        </p:nvGraphicFramePr>
        <p:xfrm>
          <a:off x="0" y="1874838"/>
          <a:ext cx="9144000" cy="4749800"/>
        </p:xfrm>
        <a:graphic>
          <a:graphicData uri="http://schemas.openxmlformats.org/presentationml/2006/ole">
            <mc:AlternateContent xmlns:mc="http://schemas.openxmlformats.org/markup-compatibility/2006">
              <mc:Choice xmlns:v="urn:schemas-microsoft-com:vml" Requires="v">
                <p:oleObj spid="_x0000_s28008515"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0" y="1874838"/>
                        <a:ext cx="91440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2600" b="1">
                <a:solidFill>
                  <a:schemeClr val="accent1"/>
                </a:solidFill>
              </a:rPr>
              <a:t>Unemployment Rates by State, August 2014: </a:t>
            </a:r>
          </a:p>
          <a:p>
            <a:pPr>
              <a:lnSpc>
                <a:spcPct val="100000"/>
              </a:lnSpc>
              <a:spcBef>
                <a:spcPct val="0"/>
              </a:spcBef>
              <a:buClrTx/>
              <a:buFontTx/>
              <a:buNone/>
            </a:pPr>
            <a:r>
              <a:rPr lang="en-US" altLang="en-US" sz="2600" b="1">
                <a:solidFill>
                  <a:schemeClr val="accent1"/>
                </a:solidFill>
              </a:rPr>
              <a:t>Lowest 25 States*</a:t>
            </a:r>
          </a:p>
        </p:txBody>
      </p:sp>
      <p:sp>
        <p:nvSpPr>
          <p:cNvPr id="7173" name="Rectangle 7"/>
          <p:cNvSpPr>
            <a:spLocks noChangeArrowheads="1"/>
          </p:cNvSpPr>
          <p:nvPr/>
        </p:nvSpPr>
        <p:spPr bwMode="auto">
          <a:xfrm>
            <a:off x="0" y="6429375"/>
            <a:ext cx="8750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100"/>
              <a:t>*Provisional figures for August 2014, seasonally adjusted.</a:t>
            </a:r>
          </a:p>
          <a:p>
            <a:pPr eaLnBrk="1" hangingPunct="1">
              <a:lnSpc>
                <a:spcPct val="100000"/>
              </a:lnSpc>
              <a:spcBef>
                <a:spcPct val="0"/>
              </a:spcBef>
              <a:buClrTx/>
              <a:buFontTx/>
              <a:buNone/>
            </a:pPr>
            <a:r>
              <a:rPr lang="en-US" altLang="en-US" sz="1100"/>
              <a:t>Sources: US Bureau of Labor Statistics; Insurance Information Institute.	</a:t>
            </a:r>
          </a:p>
        </p:txBody>
      </p:sp>
      <p:sp>
        <p:nvSpPr>
          <p:cNvPr id="7" name="AutoShape 6"/>
          <p:cNvSpPr>
            <a:spLocks noChangeArrowheads="1"/>
          </p:cNvSpPr>
          <p:nvPr/>
        </p:nvSpPr>
        <p:spPr bwMode="blackWhite">
          <a:xfrm>
            <a:off x="3502025" y="1544638"/>
            <a:ext cx="3495675" cy="1055687"/>
          </a:xfrm>
          <a:prstGeom prst="wedgeRectCallout">
            <a:avLst>
              <a:gd name="adj1" fmla="val -74956"/>
              <a:gd name="adj2" fmla="val 5977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400" b="1" dirty="0" smtClean="0">
                <a:solidFill>
                  <a:schemeClr val="bg1"/>
                </a:solidFill>
                <a:latin typeface="Arial" charset="0"/>
              </a:rPr>
              <a:t>As of Aug. 2014, most states in the Northwest region had unemployment rates well below the 6.1% national rate.</a:t>
            </a:r>
            <a:endParaRPr lang="en-US" sz="1400" b="1" dirty="0">
              <a:solidFill>
                <a:schemeClr val="bg1"/>
              </a:solidFill>
              <a:latin typeface="Arial" charset="0"/>
            </a:endParaRPr>
          </a:p>
        </p:txBody>
      </p:sp>
    </p:spTree>
    <p:extLst>
      <p:ext uri="{BB962C8B-B14F-4D97-AF65-F5344CB8AC3E}">
        <p14:creationId xmlns:p14="http://schemas.microsoft.com/office/powerpoint/2010/main" val="31527396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ext uri="{D42A27DB-BD31-4B8C-83A1-F6EECF244321}">
                <p14:modId xmlns:p14="http://schemas.microsoft.com/office/powerpoint/2010/main" val="3296547678"/>
              </p:ext>
            </p:extLst>
          </p:nvPr>
        </p:nvGraphicFramePr>
        <p:xfrm>
          <a:off x="207964" y="1397000"/>
          <a:ext cx="8775700" cy="4087813"/>
        </p:xfrm>
        <a:graphic>
          <a:graphicData uri="http://schemas.openxmlformats.org/presentationml/2006/ole">
            <mc:AlternateContent xmlns:mc="http://schemas.openxmlformats.org/markup-compatibility/2006">
              <mc:Choice xmlns:v="urn:schemas-microsoft-com:vml" Requires="v">
                <p:oleObj spid="_x0000_s27878640"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207964"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August 2014 (Thousands, Seasonally Adjusted)</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10.02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45091" y="657551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986431" y="4047398"/>
            <a:ext cx="1824863" cy="841375"/>
          </a:xfrm>
          <a:prstGeom prst="wedgeRectCallout">
            <a:avLst>
              <a:gd name="adj1" fmla="val 56494"/>
              <a:gd name="adj2" fmla="val -197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a:solidFill>
                  <a:schemeClr val="bg1"/>
                </a:solidFill>
              </a:rPr>
              <a:t>Monthly </a:t>
            </a:r>
            <a:r>
              <a:rPr lang="en-US" sz="1200" b="1" dirty="0" smtClean="0">
                <a:solidFill>
                  <a:schemeClr val="bg1"/>
                </a:solidFill>
              </a:rPr>
              <a:t>losses </a:t>
            </a:r>
            <a:r>
              <a:rPr lang="en-US" sz="1200" b="1" dirty="0">
                <a:solidFill>
                  <a:schemeClr val="bg1"/>
                </a:solidFill>
              </a:rPr>
              <a:t>in   Dec. 08–Mar. 09 </a:t>
            </a:r>
            <a:r>
              <a:rPr lang="en-US" sz="1200" b="1" dirty="0" smtClean="0">
                <a:solidFill>
                  <a:schemeClr val="bg1"/>
                </a:solidFill>
              </a:rPr>
              <a:t>were </a:t>
            </a:r>
            <a:r>
              <a:rPr lang="en-US" sz="1200" b="1" dirty="0">
                <a:solidFill>
                  <a:schemeClr val="bg1"/>
                </a:solidFill>
              </a:rPr>
              <a:t>the </a:t>
            </a:r>
            <a:r>
              <a:rPr lang="en-US" sz="1200" b="1" dirty="0" smtClean="0">
                <a:solidFill>
                  <a:schemeClr val="bg1"/>
                </a:solidFill>
              </a:rPr>
              <a:t>largest </a:t>
            </a:r>
            <a:r>
              <a:rPr lang="en-US" sz="1200" b="1" dirty="0">
                <a:solidFill>
                  <a:schemeClr val="bg1"/>
                </a:solidFill>
              </a:rPr>
              <a:t>in the </a:t>
            </a:r>
            <a:br>
              <a:rPr lang="en-US" sz="1200" b="1" dirty="0">
                <a:solidFill>
                  <a:schemeClr val="bg1"/>
                </a:solidFill>
              </a:rPr>
            </a:br>
            <a:r>
              <a:rPr lang="en-US" sz="1200" b="1" dirty="0" smtClean="0">
                <a:solidFill>
                  <a:schemeClr val="bg1"/>
                </a:solidFill>
              </a:rPr>
              <a:t>post-WW </a:t>
            </a:r>
            <a:r>
              <a:rPr lang="en-US" sz="1200" b="1" dirty="0">
                <a:solidFill>
                  <a:schemeClr val="bg1"/>
                </a:solidFill>
              </a:rPr>
              <a:t>II </a:t>
            </a:r>
            <a:r>
              <a:rPr lang="en-US" sz="1200" b="1" dirty="0" smtClean="0">
                <a:solidFill>
                  <a:schemeClr val="bg1"/>
                </a:solidFill>
              </a:rPr>
              <a:t>period</a:t>
            </a:r>
            <a:endParaRPr lang="en-US" sz="1200" b="1" dirty="0">
              <a:solidFill>
                <a:schemeClr val="bg1"/>
              </a:solidFill>
            </a:endParaRPr>
          </a:p>
        </p:txBody>
      </p:sp>
      <p:sp>
        <p:nvSpPr>
          <p:cNvPr id="14" name="AutoShape 7"/>
          <p:cNvSpPr>
            <a:spLocks noChangeArrowheads="1"/>
          </p:cNvSpPr>
          <p:nvPr/>
        </p:nvSpPr>
        <p:spPr bwMode="blackWhite">
          <a:xfrm>
            <a:off x="6897840" y="3113295"/>
            <a:ext cx="1927072" cy="1634987"/>
          </a:xfrm>
          <a:prstGeom prst="wedgeRectCallout">
            <a:avLst>
              <a:gd name="adj1" fmla="val 49658"/>
              <a:gd name="adj2" fmla="val -645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134,000 </a:t>
            </a:r>
            <a:r>
              <a:rPr lang="en-US" sz="1400" b="1" dirty="0">
                <a:cs typeface="+mn-cs"/>
              </a:rPr>
              <a:t>private sector jobs were created in </a:t>
            </a:r>
            <a:r>
              <a:rPr lang="en-US" sz="1400" b="1" dirty="0" smtClean="0">
                <a:cs typeface="+mn-cs"/>
              </a:rPr>
              <a:t>July.  </a:t>
            </a:r>
            <a:r>
              <a:rPr lang="en-US" sz="1400" b="1" i="1" dirty="0" smtClean="0">
                <a:solidFill>
                  <a:srgbClr val="FF0000"/>
                </a:solidFill>
                <a:cs typeface="+mn-cs"/>
              </a:rPr>
              <a:t>In March 2014, the last of the private jobs lost in the Great Recession were recovered </a:t>
            </a:r>
            <a:endParaRPr lang="en-US" sz="1400" b="1" i="1" dirty="0">
              <a:solidFill>
                <a:srgbClr val="FF0000"/>
              </a:solidFill>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119</a:t>
            </a:fld>
            <a:endParaRPr lang="en-US"/>
          </a:p>
        </p:txBody>
      </p:sp>
      <p:sp>
        <p:nvSpPr>
          <p:cNvPr id="13" name="Text Box 17"/>
          <p:cNvSpPr txBox="1">
            <a:spLocks noChangeArrowheads="1"/>
          </p:cNvSpPr>
          <p:nvPr/>
        </p:nvSpPr>
        <p:spPr bwMode="auto">
          <a:xfrm>
            <a:off x="4575835" y="3736258"/>
            <a:ext cx="1897627" cy="116955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endParaRPr lang="en-US" sz="1400" b="1" dirty="0" smtClean="0">
              <a:solidFill>
                <a:schemeClr val="bg1"/>
              </a:solidFill>
            </a:endParaRPr>
          </a:p>
          <a:p>
            <a:pPr algn="ctr">
              <a:defRPr/>
            </a:pPr>
            <a:r>
              <a:rPr lang="en-US" sz="1400" b="1" dirty="0" smtClean="0">
                <a:solidFill>
                  <a:schemeClr val="bg1"/>
                </a:solidFill>
              </a:rPr>
              <a:t>2013: 2.368 Mill</a:t>
            </a:r>
          </a:p>
          <a:p>
            <a:pPr algn="ctr">
              <a:defRPr/>
            </a:pPr>
            <a:r>
              <a:rPr lang="en-US" sz="1400" b="1" dirty="0" smtClean="0">
                <a:solidFill>
                  <a:schemeClr val="bg1"/>
                </a:solidFill>
              </a:rPr>
              <a:t>2012: 2.294 Mill</a:t>
            </a:r>
          </a:p>
          <a:p>
            <a:pPr algn="ctr">
              <a:defRPr/>
            </a:pPr>
            <a:r>
              <a:rPr lang="en-US" sz="1400" b="1" dirty="0" smtClean="0">
                <a:solidFill>
                  <a:schemeClr val="bg1"/>
                </a:solidFill>
              </a:rPr>
              <a:t>2011: 2.400 Mill</a:t>
            </a:r>
          </a:p>
          <a:p>
            <a:pPr algn="ctr">
              <a:defRPr/>
            </a:pPr>
            <a:r>
              <a:rPr lang="en-US" sz="1400" b="1" dirty="0" smtClean="0">
                <a:solidFill>
                  <a:schemeClr val="bg1"/>
                </a:solidFill>
              </a:rPr>
              <a:t>2010: 1.277 Mill</a:t>
            </a:r>
          </a:p>
        </p:txBody>
      </p:sp>
      <p:sp>
        <p:nvSpPr>
          <p:cNvPr id="15" name="AutoShape 7"/>
          <p:cNvSpPr>
            <a:spLocks noChangeArrowheads="1"/>
          </p:cNvSpPr>
          <p:nvPr/>
        </p:nvSpPr>
        <p:spPr bwMode="blackWhite">
          <a:xfrm>
            <a:off x="7006001" y="1135425"/>
            <a:ext cx="1563324" cy="844394"/>
          </a:xfrm>
          <a:prstGeom prst="wedgeRectCallout">
            <a:avLst>
              <a:gd name="adj1" fmla="val 67144"/>
              <a:gd name="adj2" fmla="val 591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1,680,000 jobs created so far in 2014</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41653393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2500"/>
                            </p:stCondLst>
                            <p:childTnLst>
                              <p:par>
                                <p:cTn id="18" presetID="22" presetClass="entr" presetSubtype="4" fill="hold" grpId="0" nodeType="afterEffect">
                                  <p:stCondLst>
                                    <p:cond delay="70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C0133B2D-A1E0-46B6-83A6-3F23FEF2382E}" type="slidenum">
              <a:rPr lang="en-US" altLang="en-US" sz="900"/>
              <a:pPr algn="r">
                <a:lnSpc>
                  <a:spcPct val="85000"/>
                </a:lnSpc>
                <a:spcBef>
                  <a:spcPct val="20000"/>
                </a:spcBef>
              </a:pPr>
              <a:t>12</a:t>
            </a:fld>
            <a:endParaRPr lang="en-US" altLang="en-US" sz="900"/>
          </a:p>
        </p:txBody>
      </p:sp>
      <p:sp>
        <p:nvSpPr>
          <p:cNvPr id="9219" name="Rectangle 2"/>
          <p:cNvSpPr>
            <a:spLocks noGrp="1" noChangeArrowheads="1"/>
          </p:cNvSpPr>
          <p:nvPr>
            <p:ph type="title" idx="4294967295"/>
          </p:nvPr>
        </p:nvSpPr>
        <p:spPr/>
        <p:txBody>
          <a:bodyPr/>
          <a:lstStyle/>
          <a:p>
            <a:r>
              <a:rPr lang="en-US" altLang="en-US" smtClean="0">
                <a:latin typeface="Arial" panose="020B0604020202020204" pitchFamily="34" charset="0"/>
              </a:rPr>
              <a:t>RNW Comm. Auto: WA, OR, ID, MT and UT vs. U.S., 2003-2012</a:t>
            </a:r>
          </a:p>
        </p:txBody>
      </p:sp>
      <p:sp>
        <p:nvSpPr>
          <p:cNvPr id="9220"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a:solidFill>
                  <a:schemeClr val="tx1"/>
                </a:solidFill>
                <a:latin typeface="Arial" panose="020B0604020202020204" pitchFamily="34" charset="0"/>
                <a:cs typeface="Arial" panose="020B0604020202020204" pitchFamily="34" charset="0"/>
              </a:defRPr>
            </a:lvl1pPr>
            <a:lvl2pPr marL="742950" indent="-285750">
              <a:tabLst>
                <a:tab pos="112713" algn="r"/>
              </a:tabLst>
              <a:defRPr>
                <a:solidFill>
                  <a:schemeClr val="tx1"/>
                </a:solidFill>
                <a:latin typeface="Arial" panose="020B0604020202020204" pitchFamily="34" charset="0"/>
                <a:cs typeface="Arial" panose="020B0604020202020204" pitchFamily="34" charset="0"/>
              </a:defRPr>
            </a:lvl2pPr>
            <a:lvl3pPr marL="1143000" indent="-228600">
              <a:tabLst>
                <a:tab pos="112713" algn="r"/>
              </a:tabLst>
              <a:defRPr>
                <a:solidFill>
                  <a:schemeClr val="tx1"/>
                </a:solidFill>
                <a:latin typeface="Arial" panose="020B0604020202020204" pitchFamily="34" charset="0"/>
                <a:cs typeface="Arial" panose="020B0604020202020204" pitchFamily="34" charset="0"/>
              </a:defRPr>
            </a:lvl3pPr>
            <a:lvl4pPr marL="1600200" indent="-228600">
              <a:tabLst>
                <a:tab pos="112713" algn="r"/>
              </a:tabLst>
              <a:defRPr>
                <a:solidFill>
                  <a:schemeClr val="tx1"/>
                </a:solidFill>
                <a:latin typeface="Arial" panose="020B0604020202020204" pitchFamily="34" charset="0"/>
                <a:cs typeface="Arial" panose="020B0604020202020204" pitchFamily="34" charset="0"/>
              </a:defRPr>
            </a:lvl4pPr>
            <a:lvl5pPr marL="2057400" indent="-22860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chemeClr val="accent2"/>
              </a:buClr>
              <a:buFont typeface="Wingdings" panose="05000000000000000000" pitchFamily="2" charset="2"/>
              <a:buNone/>
            </a:pPr>
            <a:r>
              <a:rPr lang="en-US" altLang="en-US" sz="1100"/>
              <a:t>	Source: NAIC.</a:t>
            </a:r>
          </a:p>
        </p:txBody>
      </p:sp>
      <p:graphicFrame>
        <p:nvGraphicFramePr>
          <p:cNvPr id="9221" name="Object 2"/>
          <p:cNvGraphicFramePr>
            <a:graphicFrameLocks/>
          </p:cNvGraphicFramePr>
          <p:nvPr/>
        </p:nvGraphicFramePr>
        <p:xfrm>
          <a:off x="304800" y="1296988"/>
          <a:ext cx="8569325" cy="4875212"/>
        </p:xfrm>
        <a:graphic>
          <a:graphicData uri="http://schemas.openxmlformats.org/presentationml/2006/ole">
            <mc:AlternateContent xmlns:mc="http://schemas.openxmlformats.org/markup-compatibility/2006">
              <mc:Choice xmlns:v="urn:schemas-microsoft-com:vml" Requires="v">
                <p:oleObj spid="_x0000_s28010562" name="Chart" r:id="rId4" imgW="8601126" imgH="4610196" progId="MSGraph.Chart.8">
                  <p:embed followColorScheme="full"/>
                </p:oleObj>
              </mc:Choice>
              <mc:Fallback>
                <p:oleObj name="Chart" r:id="rId4" imgW="8601126" imgH="4610196"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8752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2"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7" name="Text Box 6"/>
          <p:cNvSpPr txBox="1">
            <a:spLocks noChangeArrowheads="1"/>
          </p:cNvSpPr>
          <p:nvPr/>
        </p:nvSpPr>
        <p:spPr bwMode="blackWhite">
          <a:xfrm>
            <a:off x="3879850" y="1360488"/>
            <a:ext cx="5037138" cy="110966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2003-2012</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9.8%  WA: 12.1% OR: 16.7%</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ID: 15.4% MT: 8.1% UT: 11.6%</a:t>
            </a:r>
          </a:p>
        </p:txBody>
      </p:sp>
    </p:spTree>
    <p:extLst>
      <p:ext uri="{BB962C8B-B14F-4D97-AF65-F5344CB8AC3E}">
        <p14:creationId xmlns:p14="http://schemas.microsoft.com/office/powerpoint/2010/main" val="3147979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2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9221" grpId="0" bld="series" animBg="0"/>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nvPr>
        </p:nvGraphicFramePr>
        <p:xfrm>
          <a:off x="263525" y="1397000"/>
          <a:ext cx="8543925" cy="4087813"/>
        </p:xfrm>
        <a:graphic>
          <a:graphicData uri="http://schemas.openxmlformats.org/presentationml/2006/ole">
            <mc:AlternateContent xmlns:mc="http://schemas.openxmlformats.org/markup-compatibility/2006">
              <mc:Choice xmlns:v="urn:schemas-microsoft-com:vml" Requires="v">
                <p:oleObj spid="_x0000_s27879664" name="Chart" r:id="rId4" imgW="8601126" imgH="4114867" progId="MSGraph.Chart.8">
                  <p:embed followColorScheme="full"/>
                </p:oleObj>
              </mc:Choice>
              <mc:Fallback>
                <p:oleObj name="Chart" r:id="rId4" imgW="8601126"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263525" y="1397000"/>
                        <a:ext cx="8543925"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Employment: Dec. 2007—May 2014</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December 2007 </a:t>
            </a:r>
            <a:r>
              <a:rPr lang="en-US" sz="1600" b="1" dirty="0">
                <a:solidFill>
                  <a:srgbClr val="225A7A"/>
                </a:solidFill>
              </a:rPr>
              <a:t>through </a:t>
            </a:r>
            <a:r>
              <a:rPr lang="en-US" sz="1600" b="1" dirty="0" smtClean="0">
                <a:solidFill>
                  <a:srgbClr val="225A7A"/>
                </a:solidFill>
              </a:rPr>
              <a:t>May 2014 (Millions)</a:t>
            </a:r>
            <a:endParaRPr lang="en-US" sz="1600" b="1" dirty="0">
              <a:solidFill>
                <a:srgbClr val="225A7A"/>
              </a:solidFill>
            </a:endParaRPr>
          </a:p>
        </p:txBody>
      </p:sp>
      <p:sp>
        <p:nvSpPr>
          <p:cNvPr id="41990" name="Rectangle 6"/>
          <p:cNvSpPr>
            <a:spLocks noChangeArrowheads="1"/>
          </p:cNvSpPr>
          <p:nvPr/>
        </p:nvSpPr>
        <p:spPr bwMode="auto">
          <a:xfrm>
            <a:off x="-36853" y="6608462"/>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3330464" y="2925098"/>
            <a:ext cx="2197100" cy="727586"/>
          </a:xfrm>
          <a:prstGeom prst="wedgeRectCallout">
            <a:avLst>
              <a:gd name="adj1" fmla="val -36541"/>
              <a:gd name="adj2" fmla="val 16448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Cumulative job losses peaked at 8.765 million in February 2010</a:t>
            </a:r>
            <a:endParaRPr lang="en-US" sz="1400" b="1" dirty="0">
              <a:solidFill>
                <a:schemeClr val="bg1"/>
              </a:solidFill>
            </a:endParaRPr>
          </a:p>
        </p:txBody>
      </p:sp>
      <p:sp>
        <p:nvSpPr>
          <p:cNvPr id="14" name="AutoShape 7"/>
          <p:cNvSpPr>
            <a:spLocks noChangeArrowheads="1"/>
          </p:cNvSpPr>
          <p:nvPr/>
        </p:nvSpPr>
        <p:spPr bwMode="blackWhite">
          <a:xfrm>
            <a:off x="6655919" y="3652684"/>
            <a:ext cx="2151531" cy="1133629"/>
          </a:xfrm>
          <a:prstGeom prst="wedgeRectCallout">
            <a:avLst>
              <a:gd name="adj1" fmla="val 41713"/>
              <a:gd name="adj2" fmla="val -1703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It took more than 6 ½ years (79 months) to recover all of the private sector jobs lost in the Great Recession</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120</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t>
            </a:r>
            <a:r>
              <a:rPr lang="en-US" b="1" dirty="0" smtClean="0">
                <a:solidFill>
                  <a:srgbClr val="FFFFFF"/>
                </a:solidFill>
              </a:rPr>
              <a:t>Added 9.39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16" name="AutoShape 5"/>
          <p:cNvSpPr>
            <a:spLocks noChangeArrowheads="1"/>
          </p:cNvSpPr>
          <p:nvPr/>
        </p:nvSpPr>
        <p:spPr bwMode="blackWhite">
          <a:xfrm>
            <a:off x="5170487" y="1100139"/>
            <a:ext cx="2573337" cy="935037"/>
          </a:xfrm>
          <a:prstGeom prst="wedgeRectCallout">
            <a:avLst>
              <a:gd name="adj1" fmla="val 70594"/>
              <a:gd name="adj2" fmla="val 329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Pvt. employment hit 116.6 million in April 2014—617,000 above its pre-crisis peak of 116.0 million</a:t>
            </a:r>
            <a:endParaRPr lang="en-US" sz="1400" b="1" dirty="0">
              <a:solidFill>
                <a:schemeClr val="bg1"/>
              </a:solidFill>
            </a:endParaRPr>
          </a:p>
        </p:txBody>
      </p:sp>
    </p:spTree>
    <p:extLst>
      <p:ext uri="{BB962C8B-B14F-4D97-AF65-F5344CB8AC3E}">
        <p14:creationId xmlns:p14="http://schemas.microsoft.com/office/powerpoint/2010/main" val="6260940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500"/>
                            </p:stCondLst>
                            <p:childTnLst>
                              <p:par>
                                <p:cTn id="13" presetID="23" presetClass="entr" presetSubtype="16"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2500"/>
                            </p:stCondLst>
                            <p:childTnLst>
                              <p:par>
                                <p:cTn id="18" presetID="22" presetClass="entr" presetSubtype="2"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nvPr>
        </p:nvGraphicFramePr>
        <p:xfrm>
          <a:off x="0" y="1438736"/>
          <a:ext cx="8872538" cy="4194175"/>
        </p:xfrm>
        <a:graphic>
          <a:graphicData uri="http://schemas.openxmlformats.org/presentationml/2006/ole">
            <mc:AlternateContent xmlns:mc="http://schemas.openxmlformats.org/markup-compatibility/2006">
              <mc:Choice xmlns:v="urn:schemas-microsoft-com:vml" Requires="v">
                <p:oleObj spid="_x0000_s27880688"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0" y="1438736"/>
                        <a:ext cx="8872538" cy="4194175"/>
                      </a:xfrm>
                      <a:prstGeom prst="rect">
                        <a:avLst/>
                      </a:prstGeom>
                      <a:noFill/>
                      <a:extLst/>
                    </p:spPr>
                  </p:pic>
                </p:oleObj>
              </mc:Fallback>
            </mc:AlternateContent>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Sector Employment: Jan. 2010—May 2014</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41990" name="Rectangle 6"/>
          <p:cNvSpPr>
            <a:spLocks noChangeArrowheads="1"/>
          </p:cNvSpPr>
          <p:nvPr/>
        </p:nvSpPr>
        <p:spPr bwMode="auto">
          <a:xfrm>
            <a:off x="-94519" y="6600224"/>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4" name="AutoShape 7"/>
          <p:cNvSpPr>
            <a:spLocks noChangeArrowheads="1"/>
          </p:cNvSpPr>
          <p:nvPr/>
        </p:nvSpPr>
        <p:spPr bwMode="blackWhite">
          <a:xfrm>
            <a:off x="5674391" y="3445993"/>
            <a:ext cx="2521107" cy="1006640"/>
          </a:xfrm>
          <a:prstGeom prst="wedgeRectCallout">
            <a:avLst>
              <a:gd name="adj1" fmla="val 65364"/>
              <a:gd name="adj2" fmla="val -929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gains through Apr. 2014 totaled  9.39 million</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121</a:t>
            </a:fld>
            <a:endParaRPr lang="en-US"/>
          </a:p>
        </p:txBody>
      </p:sp>
      <p:sp>
        <p:nvSpPr>
          <p:cNvPr id="18" name="Text Box 17"/>
          <p:cNvSpPr txBox="1">
            <a:spLocks noChangeArrowheads="1"/>
          </p:cNvSpPr>
          <p:nvPr/>
        </p:nvSpPr>
        <p:spPr bwMode="auto">
          <a:xfrm>
            <a:off x="1266191" y="1622325"/>
            <a:ext cx="3276317"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Job gains and pay increases have added more than $1 trillion in new payrolls since 2009 trough</a:t>
            </a:r>
          </a:p>
        </p:txBody>
      </p:sp>
      <p:sp>
        <p:nvSpPr>
          <p:cNvPr id="13" name="Rectangle 7"/>
          <p:cNvSpPr>
            <a:spLocks noChangeArrowheads="1"/>
          </p:cNvSpPr>
          <p:nvPr/>
        </p:nvSpPr>
        <p:spPr bwMode="blackWhite">
          <a:xfrm>
            <a:off x="806450" y="5606844"/>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9.39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extLst>
      <p:ext uri="{BB962C8B-B14F-4D97-AF65-F5344CB8AC3E}">
        <p14:creationId xmlns:p14="http://schemas.microsoft.com/office/powerpoint/2010/main" val="26166762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122</a:t>
            </a:fld>
            <a:endParaRPr lang="en-US" smtClean="0"/>
          </a:p>
        </p:txBody>
      </p:sp>
      <p:sp>
        <p:nvSpPr>
          <p:cNvPr id="51206" name="Rectangle 2"/>
          <p:cNvSpPr>
            <a:spLocks noGrp="1" noChangeArrowheads="1"/>
          </p:cNvSpPr>
          <p:nvPr>
            <p:ph type="title"/>
          </p:nvPr>
        </p:nvSpPr>
        <p:spPr/>
        <p:txBody>
          <a:bodyPr/>
          <a:lstStyle/>
          <a:p>
            <a:r>
              <a:rPr lang="en-US" dirty="0" smtClean="0"/>
              <a:t>Net Change in Government Employment: Jan. 2010—Apr. 2014</a:t>
            </a:r>
          </a:p>
        </p:txBody>
      </p:sp>
      <p:graphicFrame>
        <p:nvGraphicFramePr>
          <p:cNvPr id="51202" name="Object 2"/>
          <p:cNvGraphicFramePr>
            <a:graphicFrameLocks/>
          </p:cNvGraphicFramePr>
          <p:nvPr>
            <p:extLst/>
          </p:nvPr>
        </p:nvGraphicFramePr>
        <p:xfrm>
          <a:off x="302291" y="2040907"/>
          <a:ext cx="8493125" cy="4343400"/>
        </p:xfrm>
        <a:graphic>
          <a:graphicData uri="http://schemas.openxmlformats.org/presentationml/2006/ole">
            <mc:AlternateContent xmlns:mc="http://schemas.openxmlformats.org/markup-compatibility/2006">
              <mc:Choice xmlns:v="urn:schemas-microsoft-com:vml" Requires="v">
                <p:oleObj spid="_x0000_s27881712" name="Chart" r:id="rId4" imgW="8429714" imgH="4324336" progId="MSGraph.Chart.8">
                  <p:embed followColorScheme="full"/>
                </p:oleObj>
              </mc:Choice>
              <mc:Fallback>
                <p:oleObj name="Chart" r:id="rId4" imgW="8429714" imgH="4324336" progId="MSGraph.Chart.8">
                  <p:embed followColorScheme="full"/>
                  <p:pic>
                    <p:nvPicPr>
                      <p:cNvPr id="0" name=""/>
                      <p:cNvPicPr>
                        <a:picLocks noChangeArrowheads="1"/>
                      </p:cNvPicPr>
                      <p:nvPr/>
                    </p:nvPicPr>
                    <p:blipFill>
                      <a:blip r:embed="rId5"/>
                      <a:srcRect/>
                      <a:stretch>
                        <a:fillRect/>
                      </a:stretch>
                    </p:blipFill>
                    <p:spPr bwMode="auto">
                      <a:xfrm>
                        <a:off x="302291" y="2040907"/>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0" name="AutoShape 6"/>
          <p:cNvSpPr>
            <a:spLocks noChangeArrowheads="1"/>
          </p:cNvSpPr>
          <p:nvPr/>
        </p:nvSpPr>
        <p:spPr bwMode="blackWhite">
          <a:xfrm>
            <a:off x="5176683" y="3510115"/>
            <a:ext cx="3746090" cy="2123766"/>
          </a:xfrm>
          <a:prstGeom prst="wedgeRectCallout">
            <a:avLst>
              <a:gd name="adj1" fmla="val -74872"/>
              <a:gd name="adj2" fmla="val -37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Local government employment shrank by 380,000 from Jan. 2010 through Apr. 2014, accounting for 62% of all government job losses, negatively impacting WC exposures for those cities and counties that insure privately</a:t>
            </a:r>
            <a:endParaRPr lang="en-US" b="1" dirty="0">
              <a:solidFill>
                <a:schemeClr val="bg1"/>
              </a:solidFill>
              <a:cs typeface="+mn-cs"/>
            </a:endParaRPr>
          </a:p>
        </p:txBody>
      </p:sp>
      <p:sp>
        <p:nvSpPr>
          <p:cNvPr id="11" name="Rectangle 6"/>
          <p:cNvSpPr>
            <a:spLocks noChangeArrowheads="1"/>
          </p:cNvSpPr>
          <p:nvPr/>
        </p:nvSpPr>
        <p:spPr bwMode="auto">
          <a:xfrm>
            <a:off x="-201613" y="642909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US Bureau of Labor </a:t>
            </a:r>
            <a:r>
              <a:rPr lang="en-US" sz="1100" dirty="0" smtClean="0"/>
              <a:t>Statistics </a:t>
            </a:r>
            <a:r>
              <a:rPr lang="en-US" sz="1100" dirty="0" smtClean="0">
                <a:hlinkClick r:id="rId6"/>
              </a:rPr>
              <a:t>http://www.bls.gov/data/#employment</a:t>
            </a:r>
            <a:r>
              <a:rPr lang="en-US" sz="1100" dirty="0" smtClean="0"/>
              <a:t>; </a:t>
            </a:r>
            <a:r>
              <a:rPr lang="en-US" sz="1100" dirty="0"/>
              <a:t>Insurance Information Institute</a:t>
            </a:r>
          </a:p>
        </p:txBody>
      </p:sp>
      <p:sp>
        <p:nvSpPr>
          <p:cNvPr id="12" name="AutoShape 6"/>
          <p:cNvSpPr>
            <a:spLocks noChangeArrowheads="1"/>
          </p:cNvSpPr>
          <p:nvPr/>
        </p:nvSpPr>
        <p:spPr bwMode="blackWhite">
          <a:xfrm>
            <a:off x="2172989" y="1120878"/>
            <a:ext cx="4434287" cy="1096292"/>
          </a:xfrm>
          <a:prstGeom prst="wedgeRectCallout">
            <a:avLst>
              <a:gd name="adj1" fmla="val 38544"/>
              <a:gd name="adj2" fmla="val 661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State government employment fell by 1.5% since the end of 2009 but is recovering while Federal employment is down by 5.3% and deteriorating</a:t>
            </a:r>
            <a:endParaRPr lang="en-US" b="1" dirty="0">
              <a:solidFill>
                <a:schemeClr val="bg1"/>
              </a:solidFill>
              <a:cs typeface="+mn-cs"/>
            </a:endParaRPr>
          </a:p>
        </p:txBody>
      </p:sp>
    </p:spTree>
    <p:extLst>
      <p:ext uri="{BB962C8B-B14F-4D97-AF65-F5344CB8AC3E}">
        <p14:creationId xmlns:p14="http://schemas.microsoft.com/office/powerpoint/2010/main" val="5807827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nvPr>
        </p:nvGraphicFramePr>
        <p:xfrm>
          <a:off x="-118384" y="1367504"/>
          <a:ext cx="8775700" cy="4087813"/>
        </p:xfrm>
        <a:graphic>
          <a:graphicData uri="http://schemas.openxmlformats.org/presentationml/2006/ole">
            <mc:AlternateContent xmlns:mc="http://schemas.openxmlformats.org/markup-compatibility/2006">
              <mc:Choice xmlns:v="urn:schemas-microsoft-com:vml" Requires="v">
                <p:oleObj spid="_x0000_s25412878" name="Chart" r:id="rId4" imgW="8582143" imgH="4114884" progId="MSGraph.Chart.8">
                  <p:embed followColorScheme="full"/>
                </p:oleObj>
              </mc:Choice>
              <mc:Fallback>
                <p:oleObj name="Chart" r:id="rId4" imgW="8582143" imgH="4114884"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18384" y="1367504"/>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a:t>
            </a:r>
            <a:r>
              <a:rPr lang="en-US" sz="3000" b="1" kern="0" dirty="0" smtClean="0">
                <a:solidFill>
                  <a:srgbClr val="225A7A"/>
                </a:solidFill>
                <a:ea typeface="+mj-ea"/>
                <a:cs typeface="+mj-cs"/>
              </a:rPr>
              <a:t>Government Employment: Jan. 2010—Dec.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259175"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Dec.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a:t>
            </a:r>
            <a:r>
              <a:rPr lang="en-US" sz="1100" dirty="0" smtClean="0"/>
              <a:t>Statistics </a:t>
            </a:r>
            <a:r>
              <a:rPr lang="en-US" sz="1100" dirty="0" smtClean="0">
                <a:hlinkClick r:id="rId6"/>
              </a:rPr>
              <a:t>http://www.bls.gov/data/#employment</a:t>
            </a:r>
            <a:r>
              <a:rPr lang="en-US" sz="1100" dirty="0" smtClean="0"/>
              <a:t>; </a:t>
            </a:r>
            <a:r>
              <a:rPr lang="en-US" sz="1100" dirty="0"/>
              <a:t>Insurance Information Institute</a:t>
            </a:r>
          </a:p>
        </p:txBody>
      </p:sp>
      <p:sp>
        <p:nvSpPr>
          <p:cNvPr id="14" name="AutoShape 7"/>
          <p:cNvSpPr>
            <a:spLocks noChangeArrowheads="1"/>
          </p:cNvSpPr>
          <p:nvPr/>
        </p:nvSpPr>
        <p:spPr bwMode="blackWhite">
          <a:xfrm>
            <a:off x="5545407" y="3185657"/>
            <a:ext cx="2492478" cy="899651"/>
          </a:xfrm>
          <a:prstGeom prst="wedgeRectCallout">
            <a:avLst>
              <a:gd name="adj1" fmla="val 65693"/>
              <a:gd name="adj2" fmla="val 4625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a:t>
            </a:r>
            <a:r>
              <a:rPr lang="en-US" b="1" i="1" dirty="0" smtClean="0">
                <a:cs typeface="+mn-cs"/>
              </a:rPr>
              <a:t>losses</a:t>
            </a:r>
            <a:r>
              <a:rPr lang="en-US" b="1" dirty="0" smtClean="0">
                <a:cs typeface="+mn-cs"/>
              </a:rPr>
              <a:t> through Dec. 2013 totaled 631,000</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123</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Governments at All Levels are Under Severe Fiscal Strain As Tax Receipts Plunged and Pension Obligations Soared During the Financial Crisis: Sequestration Will Add to this Toll</a:t>
            </a:r>
            <a:endParaRPr lang="en-US" b="1" dirty="0">
              <a:solidFill>
                <a:srgbClr val="FFFFFF"/>
              </a:solidFill>
            </a:endParaRPr>
          </a:p>
        </p:txBody>
      </p:sp>
      <p:sp>
        <p:nvSpPr>
          <p:cNvPr id="18" name="Text Box 17"/>
          <p:cNvSpPr txBox="1">
            <a:spLocks noChangeArrowheads="1"/>
          </p:cNvSpPr>
          <p:nvPr/>
        </p:nvSpPr>
        <p:spPr bwMode="auto">
          <a:xfrm>
            <a:off x="4857135" y="1091387"/>
            <a:ext cx="3578940"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Government at all levels has shed more than 600,000 jobs since Jan. 2010 even as private employers created 8.14 million jobs, though losses may now be stabilizing. </a:t>
            </a:r>
          </a:p>
        </p:txBody>
      </p:sp>
      <p:sp>
        <p:nvSpPr>
          <p:cNvPr id="12" name="AutoShape 5"/>
          <p:cNvSpPr>
            <a:spLocks noChangeArrowheads="1"/>
          </p:cNvSpPr>
          <p:nvPr/>
        </p:nvSpPr>
        <p:spPr bwMode="blackWhite">
          <a:xfrm>
            <a:off x="757096" y="3859822"/>
            <a:ext cx="1661653" cy="1066800"/>
          </a:xfrm>
          <a:prstGeom prst="wedgeRectCallout">
            <a:avLst>
              <a:gd name="adj1" fmla="val -5817"/>
              <a:gd name="adj2" fmla="val -111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Temporary Census hiring distorted 2010 figures</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124</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2010—August 2014</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nvPr>
        </p:nvGraphicFramePr>
        <p:xfrm>
          <a:off x="221226" y="1691345"/>
          <a:ext cx="8500499" cy="4838700"/>
        </p:xfrm>
        <a:graphic>
          <a:graphicData uri="http://schemas.openxmlformats.org/presentationml/2006/ole">
            <mc:AlternateContent xmlns:mc="http://schemas.openxmlformats.org/markup-compatibility/2006">
              <mc:Choice xmlns:v="urn:schemas-microsoft-com:vml" Requires="v">
                <p:oleObj spid="_x0000_s27997282" name="Chart" r:id="rId5" imgW="8343967" imgH="4381555" progId="MSGraph.Chart.8">
                  <p:embed followColorScheme="full"/>
                </p:oleObj>
              </mc:Choice>
              <mc:Fallback>
                <p:oleObj name="Chart" r:id="rId5" imgW="8343967" imgH="4381555" progId="MSGraph.Chart.8">
                  <p:embed followColorScheme="full"/>
                  <p:pic>
                    <p:nvPicPr>
                      <p:cNvPr id="0" name=""/>
                      <p:cNvPicPr>
                        <a:picLocks noChangeAspect="1" noChangeArrowheads="1"/>
                      </p:cNvPicPr>
                      <p:nvPr/>
                    </p:nvPicPr>
                    <p:blipFill>
                      <a:blip r:embed="rId6"/>
                      <a:srcRect/>
                      <a:stretch>
                        <a:fillRect/>
                      </a:stretch>
                    </p:blipFill>
                    <p:spPr bwMode="gray">
                      <a:xfrm>
                        <a:off x="221226" y="1691345"/>
                        <a:ext cx="8500499"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00976" y="1140547"/>
            <a:ext cx="3991902" cy="1691146"/>
          </a:xfrm>
          <a:prstGeom prst="wedgeRectCallout">
            <a:avLst>
              <a:gd name="adj1" fmla="val 115701"/>
              <a:gd name="adj2" fmla="val 81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35.4%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07444" y="3758569"/>
            <a:ext cx="2792660" cy="1863162"/>
          </a:xfrm>
          <a:prstGeom prst="rect">
            <a:avLst/>
          </a:prstGeom>
          <a:ln w="19050">
            <a:solidFill>
              <a:schemeClr val="accent1"/>
            </a:solidFill>
          </a:ln>
        </p:spPr>
      </p:pic>
      <p:sp>
        <p:nvSpPr>
          <p:cNvPr id="11" name="AutoShape 7"/>
          <p:cNvSpPr>
            <a:spLocks noChangeArrowheads="1"/>
          </p:cNvSpPr>
          <p:nvPr/>
        </p:nvSpPr>
        <p:spPr bwMode="blackWhite">
          <a:xfrm>
            <a:off x="7451387" y="1071719"/>
            <a:ext cx="1554967" cy="722672"/>
          </a:xfrm>
          <a:prstGeom prst="wedgeRectCallout">
            <a:avLst>
              <a:gd name="adj1" fmla="val 18849"/>
              <a:gd name="adj2" fmla="val 739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Highest since mid-1986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40348206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125</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2005–2014:Q2</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extLst>
              <p:ext uri="{D42A27DB-BD31-4B8C-83A1-F6EECF244321}">
                <p14:modId xmlns:p14="http://schemas.microsoft.com/office/powerpoint/2010/main" val="823155302"/>
              </p:ext>
            </p:extLst>
          </p:nvPr>
        </p:nvGraphicFramePr>
        <p:xfrm>
          <a:off x="352424" y="1186785"/>
          <a:ext cx="8536081" cy="4838700"/>
        </p:xfrm>
        <a:graphic>
          <a:graphicData uri="http://schemas.openxmlformats.org/presentationml/2006/ole">
            <mc:AlternateContent xmlns:mc="http://schemas.openxmlformats.org/markup-compatibility/2006">
              <mc:Choice xmlns:v="urn:schemas-microsoft-com:vml" Requires="v">
                <p:oleObj spid="_x0000_s27889901" name="Chart" r:id="rId5" imgW="8334424" imgH="4381562" progId="MSGraph.Chart.8">
                  <p:embed followColorScheme="full"/>
                </p:oleObj>
              </mc:Choice>
              <mc:Fallback>
                <p:oleObj name="Chart" r:id="rId5" imgW="8334424" imgH="4381562" progId="MSGraph.Chart.8">
                  <p:embed followColorScheme="full"/>
                  <p:pic>
                    <p:nvPicPr>
                      <p:cNvPr id="0" name=""/>
                      <p:cNvPicPr>
                        <a:picLocks noChangeAspect="1" noChangeArrowheads="1"/>
                      </p:cNvPicPr>
                      <p:nvPr/>
                    </p:nvPicPr>
                    <p:blipFill>
                      <a:blip r:embed="rId6"/>
                      <a:srcRect/>
                      <a:stretch>
                        <a:fillRect/>
                      </a:stretch>
                    </p:blipFill>
                    <p:spPr bwMode="gray">
                      <a:xfrm>
                        <a:off x="352424" y="1186785"/>
                        <a:ext cx="8536081"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14"/>
          <p:cNvSpPr>
            <a:spLocks noChangeArrowheads="1"/>
          </p:cNvSpPr>
          <p:nvPr/>
        </p:nvSpPr>
        <p:spPr bwMode="blackWhite">
          <a:xfrm>
            <a:off x="1339182" y="2546349"/>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557000" cy="1091293"/>
          </a:xfrm>
          <a:prstGeom prst="wedgeRectCallout">
            <a:avLst>
              <a:gd name="adj1" fmla="val 90019"/>
              <a:gd name="adj2" fmla="val -77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2014:Q2) </a:t>
            </a:r>
            <a:r>
              <a:rPr lang="en-US" b="1" dirty="0">
                <a:solidFill>
                  <a:schemeClr val="bg1"/>
                </a:solidFill>
              </a:rPr>
              <a:t>was </a:t>
            </a:r>
            <a:r>
              <a:rPr lang="en-US" b="1" dirty="0" smtClean="0">
                <a:solidFill>
                  <a:schemeClr val="bg1"/>
                </a:solidFill>
              </a:rPr>
              <a:t>$7.46 trillion</a:t>
            </a:r>
            <a:r>
              <a:rPr lang="en-US" b="1" dirty="0">
                <a:solidFill>
                  <a:schemeClr val="bg1"/>
                </a:solidFill>
              </a:rPr>
              <a:t>, a new </a:t>
            </a:r>
            <a:r>
              <a:rPr lang="en-US" b="1" dirty="0" smtClean="0">
                <a:solidFill>
                  <a:schemeClr val="bg1"/>
                </a:solidFill>
              </a:rPr>
              <a:t>peak--$1.21 trillion above 2009 trough</a:t>
            </a:r>
            <a:endParaRPr lang="en-US" b="1" dirty="0">
              <a:solidFill>
                <a:schemeClr val="bg1"/>
              </a:solidFill>
            </a:endParaRPr>
          </a:p>
        </p:txBody>
      </p:sp>
      <p:sp>
        <p:nvSpPr>
          <p:cNvPr id="12" name="AutoShape 14"/>
          <p:cNvSpPr>
            <a:spLocks noChangeArrowheads="1"/>
          </p:cNvSpPr>
          <p:nvPr/>
        </p:nvSpPr>
        <p:spPr bwMode="blackWhite">
          <a:xfrm>
            <a:off x="2401834" y="4400241"/>
            <a:ext cx="2419350" cy="876300"/>
          </a:xfrm>
          <a:prstGeom prst="wedgeRectCallout">
            <a:avLst>
              <a:gd name="adj1" fmla="val 48748"/>
              <a:gd name="adj2" fmla="val -873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19.4% above their 2009 trough and up 4.9%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125</a:t>
            </a:fld>
            <a:endParaRPr lang="en-US"/>
          </a:p>
        </p:txBody>
      </p:sp>
    </p:spTree>
    <p:extLst>
      <p:ext uri="{BB962C8B-B14F-4D97-AF65-F5344CB8AC3E}">
        <p14:creationId xmlns:p14="http://schemas.microsoft.com/office/powerpoint/2010/main" val="7678478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7890925" name="Chart" r:id="rId4" imgW="8410548" imgH="3581479" progId="MSGraph.Chart.8">
                  <p:embed followColorScheme="full"/>
                </p:oleObj>
              </mc:Choice>
              <mc:Fallback>
                <p:oleObj name="Chart" r:id="rId4" imgW="8410548" imgH="3581479"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126</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1990-2013P</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2012 are I.I.I</a:t>
            </a:r>
            <a:r>
              <a:rPr lang="en-US" sz="1100" dirty="0"/>
              <a:t>. </a:t>
            </a:r>
            <a:r>
              <a:rPr lang="en-US" sz="1100" dirty="0" smtClean="0"/>
              <a:t>estimate based YTD 2013 </a:t>
            </a:r>
            <a:r>
              <a:rPr lang="en-US" sz="1100" dirty="0" err="1" smtClean="0"/>
              <a:t>actuals</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6"/>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Gains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2014;  +8.6% Growth Estimated for 2013</a:t>
            </a:r>
            <a:endParaRPr lang="en-US" b="1" dirty="0">
              <a:solidFill>
                <a:srgbClr val="FFFFFF"/>
              </a:solidFill>
            </a:endParaRPr>
          </a:p>
        </p:txBody>
      </p:sp>
      <p:sp>
        <p:nvSpPr>
          <p:cNvPr id="14346" name="Text Box 7"/>
          <p:cNvSpPr txBox="1">
            <a:spLocks noChangeArrowheads="1"/>
          </p:cNvSpPr>
          <p:nvPr/>
        </p:nvSpPr>
        <p:spPr bwMode="auto">
          <a:xfrm>
            <a:off x="1254331"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7/90-3/91</a:t>
            </a:r>
          </a:p>
        </p:txBody>
      </p:sp>
      <p:sp>
        <p:nvSpPr>
          <p:cNvPr id="14347" name="Text Box 10"/>
          <p:cNvSpPr txBox="1">
            <a:spLocks noChangeArrowheads="1"/>
          </p:cNvSpPr>
          <p:nvPr/>
        </p:nvSpPr>
        <p:spPr bwMode="auto">
          <a:xfrm>
            <a:off x="4317297"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44819"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531404"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479581"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336690"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513997" y="3430182"/>
            <a:ext cx="1882775" cy="1366837"/>
          </a:xfrm>
          <a:prstGeom prst="wedgeRectCallout">
            <a:avLst>
              <a:gd name="adj1" fmla="val 80187"/>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Tree>
    <p:extLst>
      <p:ext uri="{BB962C8B-B14F-4D97-AF65-F5344CB8AC3E}">
        <p14:creationId xmlns:p14="http://schemas.microsoft.com/office/powerpoint/2010/main" val="34326109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12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127</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9787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Workers Comp Results Have Improved Substantially in Recent Years</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127</a:t>
            </a:fld>
            <a:endParaRPr lang="en-US"/>
          </a:p>
        </p:txBody>
      </p:sp>
    </p:spTree>
    <p:extLst>
      <p:ext uri="{BB962C8B-B14F-4D97-AF65-F5344CB8AC3E}">
        <p14:creationId xmlns:p14="http://schemas.microsoft.com/office/powerpoint/2010/main" val="25832357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1994–2015F</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7953364" name="Chart" r:id="rId4" imgW="8419996" imgH="3657600" progId="MSGraph.Chart.8">
                  <p:embed followColorScheme="full"/>
                </p:oleObj>
              </mc:Choice>
              <mc:Fallback>
                <p:oleObj name="Chart" r:id="rId4" imgW="8419996"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(2010-2013P) and are for private carriers only; Insurance </a:t>
            </a:r>
            <a:r>
              <a:rPr lang="en-US" sz="1100" dirty="0"/>
              <a:t>Information </a:t>
            </a:r>
            <a:r>
              <a:rPr lang="en-US" sz="1100" dirty="0" smtClean="0"/>
              <a:t>Institute (2014-15).</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128</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845"/>
              <a:gd name="adj2" fmla="val 1574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41380774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2013</a:t>
            </a:r>
            <a:r>
              <a:rPr lang="en-US" sz="800" dirty="0"/>
              <a:t/>
            </a:r>
            <a:br>
              <a:rPr lang="en-US" sz="800" dirty="0"/>
            </a:br>
            <a:r>
              <a:rPr lang="en-US" sz="800" dirty="0"/>
              <a:t/>
            </a:r>
            <a:br>
              <a:rPr lang="en-US" sz="800" dirty="0"/>
            </a:br>
            <a:r>
              <a:rPr lang="en-US" sz="1600" dirty="0">
                <a:solidFill>
                  <a:schemeClr val="tx1"/>
                </a:solidFill>
                <a:latin typeface="Arial" pitchFamily="34" charset="0"/>
              </a:rPr>
              <a:t>Lost-Time Claims</a:t>
            </a: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129</a:t>
            </a:fld>
            <a:endParaRPr lang="en-US" dirty="0"/>
          </a:p>
        </p:txBody>
      </p:sp>
      <p:graphicFrame>
        <p:nvGraphicFramePr>
          <p:cNvPr id="5" name="Content Placeholder 4"/>
          <p:cNvGraphicFramePr>
            <a:graphicFrameLocks noGrp="1"/>
          </p:cNvGraphicFramePr>
          <p:nvPr>
            <p:ph idx="4294967295"/>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683339"/>
            <a:ext cx="8213725" cy="1169507"/>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2013p</a:t>
            </a:r>
            <a:r>
              <a:rPr lang="en-US" sz="1000" dirty="0">
                <a:latin typeface="Arial" charset="0"/>
                <a:cs typeface="Arial" charset="0"/>
              </a:rPr>
              <a:t>: Preliminary based on data valued as of </a:t>
            </a:r>
            <a:r>
              <a:rPr lang="en-US" sz="1000" dirty="0" smtClean="0">
                <a:latin typeface="Arial" charset="0"/>
                <a:cs typeface="Arial" charset="0"/>
              </a:rPr>
              <a:t>12/31/2013</a:t>
            </a:r>
            <a:endParaRPr lang="en-US" sz="1000" dirty="0">
              <a:latin typeface="Arial" charset="0"/>
              <a:cs typeface="Arial" charset="0"/>
            </a:endParaRPr>
          </a:p>
          <a:p>
            <a:pPr>
              <a:tabLst>
                <a:tab pos="515695" algn="l"/>
              </a:tabLst>
            </a:pPr>
            <a:r>
              <a:rPr lang="en-US" sz="1000" dirty="0" smtClean="0">
                <a:latin typeface="Arial" charset="0"/>
                <a:cs typeface="Arial" charset="0"/>
              </a:rPr>
              <a:t>1991–2012: </a:t>
            </a:r>
            <a:r>
              <a:rPr lang="en-US" sz="1000" dirty="0">
                <a:latin typeface="Arial" charset="0"/>
                <a:cs typeface="Arial" charset="0"/>
              </a:rPr>
              <a:t>Based on data through </a:t>
            </a:r>
            <a:r>
              <a:rPr lang="en-US" sz="1000" dirty="0" smtClean="0">
                <a:latin typeface="Arial" charset="0"/>
                <a:cs typeface="Arial" charset="0"/>
              </a:rPr>
              <a:t>12/31/2012, </a:t>
            </a:r>
            <a:r>
              <a:rPr lang="en-US" sz="1000" dirty="0">
                <a:latin typeface="Arial" charset="0"/>
                <a:cs typeface="Arial" charset="0"/>
              </a:rPr>
              <a:t>developed to ultimate</a:t>
            </a:r>
          </a:p>
          <a:p>
            <a:pPr>
              <a:tabLst>
                <a:tab pos="515695" algn="l"/>
              </a:tabLst>
            </a:pPr>
            <a:r>
              <a:rPr lang="en-US" sz="1000" dirty="0">
                <a:latin typeface="Arial" charset="0"/>
                <a:cs typeface="Arial" charset="0"/>
              </a:rPr>
              <a:t>Based on the states where NCCI provides ratemaking services, including state funds; excludes high deductible </a:t>
            </a:r>
            <a:r>
              <a:rPr lang="en-US" sz="1000" dirty="0" smtClean="0">
                <a:latin typeface="Arial" charset="0"/>
                <a:cs typeface="Arial" charset="0"/>
              </a:rPr>
              <a:t>policies</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p>
          <a:p>
            <a:pPr>
              <a:tabLst>
                <a:tab pos="515695" algn="l"/>
              </a:tabLst>
            </a:pPr>
            <a:r>
              <a:rPr lang="en-US" sz="1000" dirty="0" smtClean="0"/>
              <a:t>Source: NCCI.</a:t>
            </a:r>
            <a:endParaRPr lang="en-US" sz="1000" dirty="0">
              <a:latin typeface="Arial" charset="0"/>
              <a:cs typeface="Arial" charset="0"/>
            </a:endParaRPr>
          </a:p>
        </p:txBody>
      </p:sp>
      <p:sp>
        <p:nvSpPr>
          <p:cNvPr id="10" name="Text Box 3"/>
          <p:cNvSpPr txBox="1">
            <a:spLocks noChangeArrowheads="1"/>
          </p:cNvSpPr>
          <p:nvPr/>
        </p:nvSpPr>
        <p:spPr bwMode="auto">
          <a:xfrm>
            <a:off x="3998912" y="159583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55.4%</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1991–2011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val="2595726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C2135133-FBB8-4CF6-BAC2-5B700E42DC10}" type="slidenum">
              <a:rPr lang="en-US" altLang="en-US" sz="900"/>
              <a:pPr algn="r">
                <a:lnSpc>
                  <a:spcPct val="85000"/>
                </a:lnSpc>
                <a:spcBef>
                  <a:spcPct val="20000"/>
                </a:spcBef>
              </a:pPr>
              <a:t>13</a:t>
            </a:fld>
            <a:endParaRPr lang="en-US" altLang="en-US" sz="900"/>
          </a:p>
        </p:txBody>
      </p:sp>
      <p:sp>
        <p:nvSpPr>
          <p:cNvPr id="11267" name="Rectangle 2"/>
          <p:cNvSpPr>
            <a:spLocks noGrp="1" noChangeArrowheads="1"/>
          </p:cNvSpPr>
          <p:nvPr>
            <p:ph type="title" idx="4294967295"/>
          </p:nvPr>
        </p:nvSpPr>
        <p:spPr/>
        <p:txBody>
          <a:bodyPr/>
          <a:lstStyle/>
          <a:p>
            <a:r>
              <a:rPr lang="en-US" altLang="en-US" smtClean="0">
                <a:latin typeface="Arial" panose="020B0604020202020204" pitchFamily="34" charset="0"/>
              </a:rPr>
              <a:t>RNW Comm. MP: WA, OR, ID, MT and UT vs. U.S., 2003-2012</a:t>
            </a:r>
          </a:p>
        </p:txBody>
      </p:sp>
      <p:sp>
        <p:nvSpPr>
          <p:cNvPr id="11268"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a:solidFill>
                  <a:schemeClr val="tx1"/>
                </a:solidFill>
                <a:latin typeface="Arial" panose="020B0604020202020204" pitchFamily="34" charset="0"/>
                <a:cs typeface="Arial" panose="020B0604020202020204" pitchFamily="34" charset="0"/>
              </a:defRPr>
            </a:lvl1pPr>
            <a:lvl2pPr marL="742950" indent="-285750">
              <a:tabLst>
                <a:tab pos="112713" algn="r"/>
              </a:tabLst>
              <a:defRPr>
                <a:solidFill>
                  <a:schemeClr val="tx1"/>
                </a:solidFill>
                <a:latin typeface="Arial" panose="020B0604020202020204" pitchFamily="34" charset="0"/>
                <a:cs typeface="Arial" panose="020B0604020202020204" pitchFamily="34" charset="0"/>
              </a:defRPr>
            </a:lvl2pPr>
            <a:lvl3pPr marL="1143000" indent="-228600">
              <a:tabLst>
                <a:tab pos="112713" algn="r"/>
              </a:tabLst>
              <a:defRPr>
                <a:solidFill>
                  <a:schemeClr val="tx1"/>
                </a:solidFill>
                <a:latin typeface="Arial" panose="020B0604020202020204" pitchFamily="34" charset="0"/>
                <a:cs typeface="Arial" panose="020B0604020202020204" pitchFamily="34" charset="0"/>
              </a:defRPr>
            </a:lvl3pPr>
            <a:lvl4pPr marL="1600200" indent="-228600">
              <a:tabLst>
                <a:tab pos="112713" algn="r"/>
              </a:tabLst>
              <a:defRPr>
                <a:solidFill>
                  <a:schemeClr val="tx1"/>
                </a:solidFill>
                <a:latin typeface="Arial" panose="020B0604020202020204" pitchFamily="34" charset="0"/>
                <a:cs typeface="Arial" panose="020B0604020202020204" pitchFamily="34" charset="0"/>
              </a:defRPr>
            </a:lvl4pPr>
            <a:lvl5pPr marL="2057400" indent="-22860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chemeClr val="accent2"/>
              </a:buClr>
              <a:buFont typeface="Wingdings" panose="05000000000000000000" pitchFamily="2" charset="2"/>
              <a:buNone/>
            </a:pPr>
            <a:r>
              <a:rPr lang="en-US" altLang="en-US" sz="1100"/>
              <a:t>	Source: NAIC.</a:t>
            </a:r>
          </a:p>
        </p:txBody>
      </p:sp>
      <p:graphicFrame>
        <p:nvGraphicFramePr>
          <p:cNvPr id="11269" name="Object 2"/>
          <p:cNvGraphicFramePr>
            <a:graphicFrameLocks/>
          </p:cNvGraphicFramePr>
          <p:nvPr/>
        </p:nvGraphicFramePr>
        <p:xfrm>
          <a:off x="304800" y="1296988"/>
          <a:ext cx="8569325" cy="4875212"/>
        </p:xfrm>
        <a:graphic>
          <a:graphicData uri="http://schemas.openxmlformats.org/presentationml/2006/ole">
            <mc:AlternateContent xmlns:mc="http://schemas.openxmlformats.org/markup-compatibility/2006">
              <mc:Choice xmlns:v="urn:schemas-microsoft-com:vml" Requires="v">
                <p:oleObj spid="_x0000_s28011586" name="Chart" r:id="rId4" imgW="8601126" imgH="4610196" progId="MSGraph.Chart.8">
                  <p:embed followColorScheme="full"/>
                </p:oleObj>
              </mc:Choice>
              <mc:Fallback>
                <p:oleObj name="Chart" r:id="rId4" imgW="8601126" imgH="4610196"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87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70"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7" name="Text Box 6"/>
          <p:cNvSpPr txBox="1">
            <a:spLocks noChangeArrowheads="1"/>
          </p:cNvSpPr>
          <p:nvPr/>
        </p:nvSpPr>
        <p:spPr bwMode="blackWhite">
          <a:xfrm>
            <a:off x="933450" y="4035425"/>
            <a:ext cx="5035550" cy="1111250"/>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2003-2012</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9.0%  WA: 10.6% OR: 11.1%</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ID: 16.5% MT: 10.6% UT: 18.4%</a:t>
            </a:r>
          </a:p>
        </p:txBody>
      </p:sp>
    </p:spTree>
    <p:extLst>
      <p:ext uri="{BB962C8B-B14F-4D97-AF65-F5344CB8AC3E}">
        <p14:creationId xmlns:p14="http://schemas.microsoft.com/office/powerpoint/2010/main" val="21912733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1269" grpId="0" bld="series" animBg="0"/>
    </p:bld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2013</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130</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87591"/>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64831" y="1541616"/>
          <a:ext cx="8907463" cy="4687888"/>
        </p:xfrm>
        <a:graphic>
          <a:graphicData uri="http://schemas.openxmlformats.org/presentationml/2006/ole">
            <mc:AlternateContent xmlns:mc="http://schemas.openxmlformats.org/markup-compatibility/2006">
              <mc:Choice xmlns:v="urn:schemas-microsoft-com:vml" Requires="v">
                <p:oleObj spid="_x0000_s27998299" name="Worksheet" r:id="rId5" imgW="8772538" imgH="4867172" progId="Excel.Sheet.8">
                  <p:embed/>
                </p:oleObj>
              </mc:Choice>
              <mc:Fallback>
                <p:oleObj name="Worksheet" r:id="rId5" imgW="8772538" imgH="4867172" progId="Excel.Sheet.8">
                  <p:embed/>
                  <p:pic>
                    <p:nvPicPr>
                      <p:cNvPr id="0" name=""/>
                      <p:cNvPicPr>
                        <a:picLocks noChangeArrowheads="1"/>
                      </p:cNvPicPr>
                      <p:nvPr/>
                    </p:nvPicPr>
                    <p:blipFill>
                      <a:blip r:embed="rId6"/>
                      <a:srcRect/>
                      <a:stretch>
                        <a:fillRect/>
                      </a:stretch>
                    </p:blipFill>
                    <p:spPr bwMode="auto">
                      <a:xfrm>
                        <a:off x="64831" y="1541616"/>
                        <a:ext cx="8907463" cy="4687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2013p</a:t>
            </a:r>
            <a:r>
              <a:rPr lang="en-US" sz="1000" dirty="0"/>
              <a:t>: Preliminary based on data valued as of </a:t>
            </a:r>
            <a:r>
              <a:rPr lang="en-US" sz="1000" dirty="0" smtClean="0"/>
              <a:t>12/31/2013.</a:t>
            </a:r>
            <a:endParaRPr lang="en-US" sz="1000" dirty="0"/>
          </a:p>
          <a:p>
            <a:r>
              <a:rPr lang="en-US" sz="1000" dirty="0" smtClean="0"/>
              <a:t>1991-2012: </a:t>
            </a:r>
            <a:r>
              <a:rPr lang="en-US" sz="1000" dirty="0"/>
              <a:t>Based on data through </a:t>
            </a:r>
            <a:r>
              <a:rPr lang="en-US" sz="1000" dirty="0" smtClean="0"/>
              <a:t>12/31/2012,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616155" y="3174847"/>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256%</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1991-2013p</a:t>
            </a:r>
            <a:r>
              <a:rPr lang="en-US" sz="2000" b="1" dirty="0">
                <a:solidFill>
                  <a:srgbClr val="3333FF"/>
                </a:solidFill>
              </a:rPr>
              <a:t>)</a:t>
            </a:r>
          </a:p>
        </p:txBody>
      </p:sp>
      <p:sp>
        <p:nvSpPr>
          <p:cNvPr id="11" name="Text Box 4"/>
          <p:cNvSpPr txBox="1">
            <a:spLocks noChangeArrowheads="1"/>
          </p:cNvSpPr>
          <p:nvPr/>
        </p:nvSpPr>
        <p:spPr bwMode="auto">
          <a:xfrm>
            <a:off x="684162" y="2206420"/>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dirty="0"/>
              <a:t>Annual Change 1991–1993:	</a:t>
            </a:r>
            <a:r>
              <a:rPr lang="en-US" sz="1400" b="1" dirty="0"/>
              <a:t>+1.9%</a:t>
            </a:r>
          </a:p>
          <a:p>
            <a:pPr eaLnBrk="0" hangingPunct="0">
              <a:tabLst>
                <a:tab pos="2459038" algn="l"/>
              </a:tabLst>
            </a:pPr>
            <a:r>
              <a:rPr lang="en-US" sz="1400" dirty="0"/>
              <a:t>Annual Change 1994–2001:	</a:t>
            </a:r>
            <a:r>
              <a:rPr lang="en-US" sz="1400" b="1" dirty="0"/>
              <a:t>+8.9%</a:t>
            </a:r>
          </a:p>
          <a:p>
            <a:pPr eaLnBrk="0" hangingPunct="0">
              <a:tabLst>
                <a:tab pos="2459038" algn="l"/>
              </a:tabLst>
            </a:pPr>
            <a:r>
              <a:rPr lang="en-US" sz="1400" dirty="0"/>
              <a:t>Annual Change </a:t>
            </a:r>
            <a:r>
              <a:rPr lang="en-US" sz="1400" dirty="0" smtClean="0"/>
              <a:t>2002–2013:</a:t>
            </a:r>
            <a:r>
              <a:rPr lang="en-US" sz="1400" dirty="0"/>
              <a:t>	</a:t>
            </a:r>
            <a:r>
              <a:rPr lang="en-US" sz="1400" b="1" dirty="0" smtClean="0"/>
              <a:t>+5.2%</a:t>
            </a:r>
            <a:endParaRPr lang="en-US" sz="1400" b="1" dirty="0"/>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Tree>
    <p:extLst>
      <p:ext uri="{BB962C8B-B14F-4D97-AF65-F5344CB8AC3E}">
        <p14:creationId xmlns:p14="http://schemas.microsoft.com/office/powerpoint/2010/main" val="761578897"/>
      </p:ext>
    </p:ext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131</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Change in Price Paid for Medical Professional Services in WC, 2002-2012*</a:t>
            </a:r>
          </a:p>
        </p:txBody>
      </p:sp>
      <p:graphicFrame>
        <p:nvGraphicFramePr>
          <p:cNvPr id="83970" name="Object 3"/>
          <p:cNvGraphicFramePr>
            <a:graphicFrameLocks noGrp="1" noChangeAspect="1"/>
          </p:cNvGraphicFramePr>
          <p:nvPr>
            <p:ph idx="4294967295"/>
          </p:nvPr>
        </p:nvGraphicFramePr>
        <p:xfrm>
          <a:off x="4763" y="1807545"/>
          <a:ext cx="9132887" cy="4719637"/>
        </p:xfrm>
        <a:graphic>
          <a:graphicData uri="http://schemas.openxmlformats.org/presentationml/2006/ole">
            <mc:AlternateContent xmlns:mc="http://schemas.openxmlformats.org/markup-compatibility/2006">
              <mc:Choice xmlns:v="urn:schemas-microsoft-com:vml" Requires="v">
                <p:oleObj spid="_x0000_s27999323" name="Chart" r:id="rId4" imgW="8810600" imgH="4552970" progId="MSGraph.Chart.8">
                  <p:embed followColorScheme="full"/>
                </p:oleObj>
              </mc:Choice>
              <mc:Fallback>
                <p:oleObj name="Chart" r:id="rId4" imgW="8810600" imgH="4552970" progId="MSGraph.Chart.8">
                  <p:embed followColorScheme="full"/>
                  <p:pic>
                    <p:nvPicPr>
                      <p:cNvPr id="0" name=""/>
                      <p:cNvPicPr>
                        <a:picLocks noChangeAspect="1" noChangeArrowheads="1"/>
                      </p:cNvPicPr>
                      <p:nvPr/>
                    </p:nvPicPr>
                    <p:blipFill>
                      <a:blip r:embed="rId5"/>
                      <a:srcRect/>
                      <a:stretch>
                        <a:fillRect/>
                      </a:stretch>
                    </p:blipFill>
                    <p:spPr bwMode="auto">
                      <a:xfrm>
                        <a:off x="4763" y="1807545"/>
                        <a:ext cx="9132887"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367157"/>
            <a:ext cx="9017000" cy="53559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6/30/12.</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 Sources</a:t>
            </a:r>
            <a:r>
              <a:rPr lang="en-US" sz="1100" dirty="0">
                <a:solidFill>
                  <a:srgbClr val="000000"/>
                </a:solidFill>
              </a:rPr>
              <a:t>:  </a:t>
            </a:r>
            <a:r>
              <a:rPr lang="en-US" sz="1100" dirty="0" smtClean="0">
                <a:solidFill>
                  <a:srgbClr val="000000"/>
                </a:solidFill>
              </a:rPr>
              <a:t>Workers Compensation Research Institute, </a:t>
            </a:r>
            <a:r>
              <a:rPr lang="en-US" sz="1100" i="1" dirty="0" smtClean="0">
                <a:solidFill>
                  <a:srgbClr val="000000"/>
                </a:solidFill>
              </a:rPr>
              <a:t>WCRI Medical Price Index for Workers Compensation, 5</a:t>
            </a:r>
            <a:r>
              <a:rPr lang="en-US" sz="1100" i="1" baseline="30000" dirty="0" smtClean="0">
                <a:solidFill>
                  <a:srgbClr val="000000"/>
                </a:solidFill>
              </a:rPr>
              <a:t>th</a:t>
            </a:r>
            <a:r>
              <a:rPr lang="en-US" sz="1100" i="1" dirty="0" smtClean="0">
                <a:solidFill>
                  <a:srgbClr val="000000"/>
                </a:solidFill>
              </a:rPr>
              <a:t> Edition</a:t>
            </a:r>
            <a:r>
              <a:rPr lang="en-US" sz="1100" dirty="0" smtClean="0">
                <a:solidFill>
                  <a:srgbClr val="000000"/>
                </a:solidFill>
              </a:rPr>
              <a:t>; Ins. Info. </a:t>
            </a:r>
            <a:r>
              <a:rPr lang="en-US" sz="1100" dirty="0">
                <a:solidFill>
                  <a:srgbClr val="000000"/>
                </a:solidFill>
              </a:rPr>
              <a:t>Institute.		</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4542505" y="1460090"/>
            <a:ext cx="3446064" cy="1518650"/>
          </a:xfrm>
          <a:prstGeom prst="wedgeRectCallout">
            <a:avLst>
              <a:gd name="adj1" fmla="val 56684"/>
              <a:gd name="adj2" fmla="val 930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States in GOLD had no fee schedule in 2012.  These generally saw larger increases in WC medical costs over the past decade.</a:t>
            </a:r>
            <a:endParaRPr lang="en-US" b="1" dirty="0">
              <a:solidFill>
                <a:schemeClr val="bg1"/>
              </a:solidFill>
              <a:latin typeface="Arial" pitchFamily="34" charset="0"/>
              <a:cs typeface="+mn-cs"/>
            </a:endParaRPr>
          </a:p>
        </p:txBody>
      </p:sp>
      <p:sp>
        <p:nvSpPr>
          <p:cNvPr id="10" name="Text Box 17"/>
          <p:cNvSpPr txBox="1">
            <a:spLocks noChangeArrowheads="1"/>
          </p:cNvSpPr>
          <p:nvPr/>
        </p:nvSpPr>
        <p:spPr bwMode="auto">
          <a:xfrm>
            <a:off x="1273272" y="1568013"/>
            <a:ext cx="3018509"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Increases in WC med costs varied enormously over the past decade from a high of 56% in Wisconsin to a low of 2% in North Carolina</a:t>
            </a:r>
            <a:endParaRPr lang="en-US" b="1" dirty="0">
              <a:solidFill>
                <a:schemeClr val="bg1"/>
              </a:solidFill>
              <a:latin typeface="Arial" pitchFamily="34" charset="0"/>
              <a:cs typeface="Arial" pitchFamily="34" charset="0"/>
            </a:endParaRPr>
          </a:p>
        </p:txBody>
      </p:sp>
      <p:sp>
        <p:nvSpPr>
          <p:cNvPr id="11" name="Text Box 3"/>
          <p:cNvSpPr txBox="1">
            <a:spLocks noChangeArrowheads="1"/>
          </p:cNvSpPr>
          <p:nvPr/>
        </p:nvSpPr>
        <p:spPr bwMode="auto">
          <a:xfrm>
            <a:off x="526510" y="1572445"/>
            <a:ext cx="412292" cy="400110"/>
          </a:xfrm>
          <a:prstGeom prst="rect">
            <a:avLst/>
          </a:prstGeom>
          <a:noFill/>
          <a:ln w="9525">
            <a:noFill/>
            <a:miter lim="800000"/>
            <a:headEnd/>
            <a:tailEnd/>
          </a:ln>
        </p:spPr>
        <p:txBody>
          <a:bodyPr wrap="none">
            <a:spAutoFit/>
          </a:bodyPr>
          <a:lstStyle/>
          <a:p>
            <a:pPr algn="ctr"/>
            <a:r>
              <a:rPr lang="en-US" sz="2000" b="1" dirty="0" smtClean="0">
                <a:solidFill>
                  <a:schemeClr val="accent1"/>
                </a:solidFill>
              </a:rPr>
              <a:t>%</a:t>
            </a:r>
            <a:endParaRPr lang="en-US" sz="2000" b="1" dirty="0">
              <a:solidFill>
                <a:schemeClr val="accent1"/>
              </a:solidFill>
            </a:endParaRPr>
          </a:p>
        </p:txBody>
      </p:sp>
    </p:spTree>
    <p:extLst>
      <p:ext uri="{BB962C8B-B14F-4D97-AF65-F5344CB8AC3E}">
        <p14:creationId xmlns:p14="http://schemas.microsoft.com/office/powerpoint/2010/main" val="29595737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8000347" name="Chart" r:id="rId3" imgW="8658353" imgH="5505565" progId="MSGraph.Chart.8">
                  <p:embed followColorScheme="full"/>
                </p:oleObj>
              </mc:Choice>
              <mc:Fallback>
                <p:oleObj name="Chart" r:id="rId3" imgW="8658353" imgH="5505565" progId="MSGraph.Chart.8">
                  <p:embed followColorScheme="full"/>
                  <p:pic>
                    <p:nvPicPr>
                      <p:cNvPr id="0" name=""/>
                      <p:cNvPicPr>
                        <a:picLocks noChangeAspect="1" noChangeArrowheads="1"/>
                      </p:cNvPicPr>
                      <p:nvPr/>
                    </p:nvPicPr>
                    <p:blipFill>
                      <a:blip r:embed="rId4"/>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form 1995 through </a:t>
            </a:r>
            <a:r>
              <a:rPr lang="en-US" sz="1600" b="1" dirty="0" smtClean="0">
                <a:solidFill>
                  <a:schemeClr val="bg1"/>
                </a:solidFill>
              </a:rPr>
              <a:t>2011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(6.8% </a:t>
            </a:r>
            <a:r>
              <a:rPr lang="en-US" sz="1600" b="1" dirty="0">
                <a:solidFill>
                  <a:schemeClr val="bg1"/>
                </a:solidFill>
              </a:rPr>
              <a:t>vs. </a:t>
            </a:r>
            <a:r>
              <a:rPr lang="en-US" sz="1600" b="1" dirty="0" smtClean="0">
                <a:solidFill>
                  <a:schemeClr val="bg1"/>
                </a:solidFill>
              </a:rPr>
              <a:t>3.8%), but the gap is narrowing. </a:t>
            </a:r>
            <a:endParaRPr lang="en-US" sz="1600" b="1" dirty="0">
              <a:solidFill>
                <a:schemeClr val="bg1"/>
              </a:solidFill>
            </a:endParaRPr>
          </a:p>
        </p:txBody>
      </p:sp>
    </p:spTree>
    <p:extLst>
      <p:ext uri="{BB962C8B-B14F-4D97-AF65-F5344CB8AC3E}">
        <p14:creationId xmlns:p14="http://schemas.microsoft.com/office/powerpoint/2010/main" val="339619472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8005457" name="Chart" r:id="rId3" imgW="8658353" imgH="5524461" progId="MSGraph.Chart.8">
                  <p:embed followColorScheme="full"/>
                </p:oleObj>
              </mc:Choice>
              <mc:Fallback>
                <p:oleObj name="Chart" r:id="rId3" imgW="8658353" imgH="5524461"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2014*</a:t>
            </a:r>
            <a:endParaRPr lang="en-US" sz="2100" dirty="0" smtClean="0"/>
          </a:p>
        </p:txBody>
      </p:sp>
      <p:sp>
        <p:nvSpPr>
          <p:cNvPr id="53252" name="Rectangle 4"/>
          <p:cNvSpPr>
            <a:spLocks noChangeArrowheads="1"/>
          </p:cNvSpPr>
          <p:nvPr/>
        </p:nvSpPr>
        <p:spPr bwMode="auto">
          <a:xfrm>
            <a:off x="0" y="6338886"/>
            <a:ext cx="6881692" cy="431529"/>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*July 2014 compared to July 2013.</a:t>
            </a:r>
          </a:p>
          <a:p>
            <a:pPr eaLnBrk="0" hangingPunct="0"/>
            <a:r>
              <a:rPr lang="en-US" sz="1100" dirty="0" smtClean="0"/>
              <a:t>Sources</a:t>
            </a:r>
            <a:r>
              <a:rPr lang="en-US" sz="1100" dirty="0"/>
              <a:t>: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192207"/>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Average Annual Growth Average</a:t>
            </a:r>
            <a:r>
              <a:rPr lang="en-US" b="1" u="sng" dirty="0" smtClean="0">
                <a:solidFill>
                  <a:srgbClr val="FFFFFF"/>
                </a:solidFill>
              </a:rPr>
              <a:t> 1995 – 2013</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Total Nonfarm: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503081" y="1073150"/>
            <a:ext cx="3471862" cy="788987"/>
          </a:xfrm>
          <a:prstGeom prst="wedgeRectCallout">
            <a:avLst>
              <a:gd name="adj1" fmla="val 42801"/>
              <a:gd name="adj2" fmla="val 1992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44857807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134</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8500009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006481" name="Chart" r:id="rId5" imgW="8258301" imgH="5515013" progId="MSGraph.Chart.8">
                  <p:embed followColorScheme="full"/>
                </p:oleObj>
              </mc:Choice>
              <mc:Fallback>
                <p:oleObj name="Chart" r:id="rId5" imgW="8258301" imgH="5515013"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2637097184"/>
      </p:ext>
    </p:extLst>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extLst/>
          </p:nvPr>
        </p:nvGraphicFramePr>
        <p:xfrm>
          <a:off x="179388" y="1946275"/>
          <a:ext cx="8832850" cy="4151313"/>
        </p:xfrm>
        <a:graphic>
          <a:graphicData uri="http://schemas.openxmlformats.org/presentationml/2006/ole">
            <mc:AlternateContent xmlns:mc="http://schemas.openxmlformats.org/markup-compatibility/2006">
              <mc:Choice xmlns:v="urn:schemas-microsoft-com:vml" Requires="v">
                <p:oleObj spid="_x0000_s28001371" name="Chart" r:id="rId4" imgW="8439161" imgH="4076807" progId="MSGraph.Chart.8">
                  <p:embed followColorScheme="full"/>
                </p:oleObj>
              </mc:Choice>
              <mc:Fallback>
                <p:oleObj name="Chart" r:id="rId4" imgW="8439161" imgH="4076807" progId="MSGraph.Chart.8">
                  <p:embed followColorScheme="full"/>
                  <p:pic>
                    <p:nvPicPr>
                      <p:cNvPr id="0" name=""/>
                      <p:cNvPicPr>
                        <a:picLocks noChangeAspect="1" noChangeArrowheads="1"/>
                      </p:cNvPicPr>
                      <p:nvPr/>
                    </p:nvPicPr>
                    <p:blipFill>
                      <a:blip r:embed="rId5"/>
                      <a:srcRect/>
                      <a:stretch>
                        <a:fillRect/>
                      </a:stretch>
                    </p:blipFill>
                    <p:spPr bwMode="auto">
                      <a:xfrm>
                        <a:off x="179388" y="1946275"/>
                        <a:ext cx="8832850"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dirty="0">
                <a:solidFill>
                  <a:schemeClr val="accent1"/>
                </a:solidFill>
              </a:rPr>
              <a:t>Indemnity</a:t>
            </a:r>
          </a:p>
          <a:p>
            <a:pPr algn="ctr"/>
            <a:r>
              <a:rPr lang="en-US" sz="1400" b="1" dirty="0">
                <a:solidFill>
                  <a:schemeClr val="accent1"/>
                </a:solidFill>
              </a:rPr>
              <a:t>Claim Cost ($ 000s)</a:t>
            </a:r>
          </a:p>
        </p:txBody>
      </p:sp>
      <p:sp>
        <p:nvSpPr>
          <p:cNvPr id="1946628" name="Text Box 4"/>
          <p:cNvSpPr txBox="1">
            <a:spLocks noChangeArrowheads="1"/>
          </p:cNvSpPr>
          <p:nvPr/>
        </p:nvSpPr>
        <p:spPr bwMode="auto">
          <a:xfrm>
            <a:off x="860425" y="2820988"/>
            <a:ext cx="3106738" cy="738187"/>
          </a:xfrm>
          <a:prstGeom prst="rect">
            <a:avLst/>
          </a:prstGeom>
          <a:noFill/>
          <a:ln w="0">
            <a:noFill/>
            <a:miter lim="800000"/>
            <a:headEnd/>
            <a:tailEnd/>
          </a:ln>
        </p:spPr>
        <p:txBody>
          <a:bodyPr>
            <a:spAutoFit/>
          </a:bodyPr>
          <a:lstStyle/>
          <a:p>
            <a:pPr>
              <a:tabLst>
                <a:tab pos="2628900" algn="dec"/>
              </a:tabLst>
            </a:pPr>
            <a:r>
              <a:rPr lang="en-US" sz="1400" dirty="0"/>
              <a:t>Annual Change 1991–1993:	</a:t>
            </a:r>
            <a:r>
              <a:rPr lang="en-US" sz="1400" b="1" dirty="0"/>
              <a:t>-1.7%</a:t>
            </a:r>
          </a:p>
          <a:p>
            <a:pPr>
              <a:tabLst>
                <a:tab pos="2628900" algn="dec"/>
              </a:tabLst>
            </a:pPr>
            <a:r>
              <a:rPr lang="en-US" sz="1400" dirty="0"/>
              <a:t>Annual Change 1994–2001:	</a:t>
            </a:r>
            <a:r>
              <a:rPr lang="en-US" sz="1400" b="1" dirty="0"/>
              <a:t>+7.3%</a:t>
            </a:r>
          </a:p>
          <a:p>
            <a:pPr>
              <a:tabLst>
                <a:tab pos="2628900" algn="dec"/>
              </a:tabLst>
            </a:pPr>
            <a:r>
              <a:rPr lang="en-US" sz="1400" dirty="0"/>
              <a:t>Annual Change </a:t>
            </a:r>
            <a:r>
              <a:rPr lang="en-US" sz="1400" dirty="0" smtClean="0"/>
              <a:t>2002–2013:</a:t>
            </a:r>
            <a:r>
              <a:rPr lang="en-US" sz="1400" dirty="0"/>
              <a:t>	</a:t>
            </a:r>
            <a:r>
              <a:rPr lang="en-US" sz="1400" b="1" dirty="0"/>
              <a:t>+</a:t>
            </a:r>
            <a:r>
              <a:rPr lang="en-US" sz="1400" b="1" dirty="0" smtClean="0"/>
              <a:t>3.3%</a:t>
            </a:r>
            <a:endParaRPr lang="en-US" sz="1400" b="1" dirty="0"/>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Small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2013</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714625" y="1568450"/>
            <a:ext cx="3386138" cy="1069975"/>
          </a:xfrm>
          <a:prstGeom prst="wedgeRectCallout">
            <a:avLst>
              <a:gd name="adj1" fmla="val 118441"/>
              <a:gd name="adj2" fmla="val 125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2% in 2013 to $22,700</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12"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2013p</a:t>
            </a:r>
            <a:r>
              <a:rPr lang="en-US" sz="1000" dirty="0"/>
              <a:t>: Preliminary based on data valued as of </a:t>
            </a:r>
            <a:r>
              <a:rPr lang="en-US" sz="1000" dirty="0" smtClean="0"/>
              <a:t>12/31/2013.</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extLst>
      <p:ext uri="{BB962C8B-B14F-4D97-AF65-F5344CB8AC3E}">
        <p14:creationId xmlns:p14="http://schemas.microsoft.com/office/powerpoint/2010/main" val="42705311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extLst/>
          </p:nvPr>
        </p:nvGraphicFramePr>
        <p:xfrm>
          <a:off x="0" y="1066800"/>
          <a:ext cx="8915400" cy="5657850"/>
        </p:xfrm>
        <a:graphic>
          <a:graphicData uri="http://schemas.openxmlformats.org/presentationml/2006/ole">
            <mc:AlternateContent xmlns:mc="http://schemas.openxmlformats.org/markup-compatibility/2006">
              <mc:Choice xmlns:v="urn:schemas-microsoft-com:vml" Requires="v">
                <p:oleObj spid="_x0000_s28002394" name="Chart" r:id="rId3" imgW="8629740" imgH="5515013" progId="MSGraph.Chart.8">
                  <p:embed followColorScheme="full"/>
                </p:oleObj>
              </mc:Choice>
              <mc:Fallback>
                <p:oleObj name="Chart" r:id="rId3" imgW="8629740" imgH="5515013" progId="MSGraph.Chart.8">
                  <p:embed followColorScheme="full"/>
                  <p:pic>
                    <p:nvPicPr>
                      <p:cNvPr id="0" name=""/>
                      <p:cNvPicPr>
                        <a:picLocks noChangeAspect="1" noChangeArrowheads="1"/>
                      </p:cNvPicPr>
                      <p:nvPr/>
                    </p:nvPicPr>
                    <p:blipFill>
                      <a:blip r:embed="rId4"/>
                      <a:srcRect/>
                      <a:stretch>
                        <a:fillRect/>
                      </a:stretch>
                    </p:blipFill>
                    <p:spPr bwMode="auto">
                      <a:xfrm>
                        <a:off x="0" y="1066800"/>
                        <a:ext cx="8915400" cy="565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smtClean="0"/>
              <a:t>WC Indemnity Severity vs. Wage Inflation, 1995 -2013p</a:t>
            </a:r>
            <a:endParaRPr lang="en-US" sz="3600" dirty="0" smtClean="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smtClean="0"/>
              <a:t>2013p</a:t>
            </a:r>
            <a:r>
              <a:rPr lang="en-US" sz="1000" dirty="0"/>
              <a:t>: Preliminary based on data valued as of </a:t>
            </a:r>
            <a:r>
              <a:rPr lang="en-US" sz="1000" dirty="0" smtClean="0"/>
              <a:t>12/31/2013; 1991-2012: </a:t>
            </a:r>
            <a:r>
              <a:rPr lang="en-US" sz="1000" dirty="0"/>
              <a:t>Based on data through </a:t>
            </a:r>
            <a:r>
              <a:rPr lang="en-US" sz="1000" dirty="0" smtClean="0"/>
              <a:t>12/31/2012, </a:t>
            </a:r>
            <a:r>
              <a:rPr lang="en-US" sz="1000" dirty="0"/>
              <a:t>developed to ultimate. Based on the states where NCCI provides ratemaking services. Excludes the effects of deductible policies.  CPS = Current Population Survey.</a:t>
            </a:r>
          </a:p>
          <a:p>
            <a:r>
              <a:rPr lang="en-US" sz="1000" dirty="0"/>
              <a:t>Source: </a:t>
            </a:r>
            <a:r>
              <a:rPr lang="en-US" sz="1000" dirty="0" smtClean="0"/>
              <a:t>NCCI.</a:t>
            </a:r>
            <a:endParaRPr lang="en-US" sz="1000" dirty="0"/>
          </a:p>
        </p:txBody>
      </p:sp>
      <p:sp>
        <p:nvSpPr>
          <p:cNvPr id="6" name="AutoShape 6"/>
          <p:cNvSpPr>
            <a:spLocks noChangeArrowheads="1"/>
          </p:cNvSpPr>
          <p:nvPr/>
        </p:nvSpPr>
        <p:spPr bwMode="blackWhite">
          <a:xfrm>
            <a:off x="6696230" y="1789112"/>
            <a:ext cx="2281083" cy="1169988"/>
          </a:xfrm>
          <a:prstGeom prst="wedgeRectCallout">
            <a:avLst>
              <a:gd name="adj1" fmla="val 29808"/>
              <a:gd name="adj2" fmla="val 1188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a:t>
            </a:r>
            <a:r>
              <a:rPr lang="en-US" sz="1600" b="1" dirty="0" smtClean="0">
                <a:solidFill>
                  <a:schemeClr val="bg1"/>
                </a:solidFill>
              </a:rPr>
              <a:t>and wage growth were approximately the same in 2013</a:t>
            </a:r>
            <a:endParaRPr lang="en-US" sz="1600" b="1" dirty="0">
              <a:solidFill>
                <a:schemeClr val="bg1"/>
              </a:solidFill>
            </a:endParaRPr>
          </a:p>
        </p:txBody>
      </p:sp>
      <p:sp>
        <p:nvSpPr>
          <p:cNvPr id="61446" name="Text Box 4"/>
          <p:cNvSpPr txBox="1">
            <a:spLocks noChangeArrowheads="1"/>
          </p:cNvSpPr>
          <p:nvPr/>
        </p:nvSpPr>
        <p:spPr bwMode="auto">
          <a:xfrm>
            <a:off x="833438" y="4775200"/>
            <a:ext cx="3106737" cy="738188"/>
          </a:xfrm>
          <a:prstGeom prst="rect">
            <a:avLst/>
          </a:prstGeom>
          <a:solidFill>
            <a:schemeClr val="bg1"/>
          </a:solidFill>
          <a:ln w="0">
            <a:noFill/>
            <a:miter lim="800000"/>
            <a:headEnd/>
            <a:tailEnd/>
          </a:ln>
        </p:spPr>
        <p:txBody>
          <a:bodyPr>
            <a:spAutoFit/>
          </a:bodyPr>
          <a:lstStyle/>
          <a:p>
            <a:pPr>
              <a:tabLst>
                <a:tab pos="2628900" algn="dec"/>
              </a:tabLst>
            </a:pPr>
            <a:r>
              <a:rPr lang="en-US" sz="1400" dirty="0"/>
              <a:t>Annual Change 1991–1993:	</a:t>
            </a:r>
            <a:r>
              <a:rPr lang="en-US" sz="1400" dirty="0" smtClean="0"/>
              <a:t>-1.7%</a:t>
            </a:r>
            <a:endParaRPr lang="en-US" sz="1400" dirty="0"/>
          </a:p>
          <a:p>
            <a:pPr>
              <a:tabLst>
                <a:tab pos="2628900" algn="dec"/>
              </a:tabLst>
            </a:pPr>
            <a:r>
              <a:rPr lang="en-US" sz="1400" dirty="0"/>
              <a:t>Annual Change 1994–2001:	</a:t>
            </a:r>
            <a:r>
              <a:rPr lang="en-US" sz="1400" dirty="0" smtClean="0"/>
              <a:t>+7.3%</a:t>
            </a:r>
            <a:endParaRPr lang="en-US" sz="1400" dirty="0"/>
          </a:p>
          <a:p>
            <a:pPr>
              <a:tabLst>
                <a:tab pos="2628900" algn="dec"/>
              </a:tabLst>
            </a:pPr>
            <a:r>
              <a:rPr lang="en-US" sz="1400" dirty="0"/>
              <a:t>Annual Change </a:t>
            </a:r>
            <a:r>
              <a:rPr lang="en-US" sz="1400" dirty="0" smtClean="0"/>
              <a:t>2002–2011:</a:t>
            </a:r>
            <a:r>
              <a:rPr lang="en-US" sz="1400" dirty="0"/>
              <a:t>	</a:t>
            </a:r>
            <a:r>
              <a:rPr lang="en-US" sz="1400" dirty="0" smtClean="0"/>
              <a:t>+3.2%</a:t>
            </a:r>
            <a:endParaRPr lang="en-US" sz="1400" dirty="0"/>
          </a:p>
        </p:txBody>
      </p:sp>
      <p:sp>
        <p:nvSpPr>
          <p:cNvPr id="7" name="AutoShape 6"/>
          <p:cNvSpPr>
            <a:spLocks noChangeArrowheads="1"/>
          </p:cNvSpPr>
          <p:nvPr/>
        </p:nvSpPr>
        <p:spPr bwMode="blackWhite">
          <a:xfrm>
            <a:off x="3630864" y="1794926"/>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Indemnity severities usually outpace wage gains</a:t>
            </a:r>
            <a:endParaRPr lang="en-US" sz="1600" b="1" dirty="0">
              <a:solidFill>
                <a:schemeClr val="bg1"/>
              </a:solidFill>
              <a:cs typeface="+mn-cs"/>
            </a:endParaRPr>
          </a:p>
        </p:txBody>
      </p:sp>
    </p:spTree>
    <p:extLst>
      <p:ext uri="{BB962C8B-B14F-4D97-AF65-F5344CB8AC3E}">
        <p14:creationId xmlns:p14="http://schemas.microsoft.com/office/powerpoint/2010/main" val="2302043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Title 1"/>
          <p:cNvSpPr>
            <a:spLocks noGrp="1"/>
          </p:cNvSpPr>
          <p:nvPr>
            <p:ph type="title"/>
          </p:nvPr>
        </p:nvSpPr>
        <p:spPr>
          <a:xfrm>
            <a:off x="457200" y="161925"/>
            <a:ext cx="8229600" cy="687388"/>
          </a:xfrm>
        </p:spPr>
        <p:txBody>
          <a:bodyPr/>
          <a:lstStyle/>
          <a:p>
            <a:r>
              <a:rPr lang="en-US" smtClean="0">
                <a:cs typeface="Arial" charset="0"/>
              </a:rPr>
              <a:t>Average Approved Bureau</a:t>
            </a:r>
            <a:br>
              <a:rPr lang="en-US" smtClean="0">
                <a:cs typeface="Arial" charset="0"/>
              </a:rPr>
            </a:br>
            <a:r>
              <a:rPr lang="en-US" smtClean="0">
                <a:cs typeface="Arial" charset="0"/>
              </a:rPr>
              <a:t>Rates/Loss Costs</a:t>
            </a:r>
            <a:endParaRPr lang="en-US" sz="1600" smtClean="0">
              <a:solidFill>
                <a:schemeClr val="tx1"/>
              </a:solidFill>
              <a:cs typeface="Arial" charset="0"/>
            </a:endParaRPr>
          </a:p>
        </p:txBody>
      </p:sp>
      <p:graphicFrame>
        <p:nvGraphicFramePr>
          <p:cNvPr id="40962" name="Content Placeholder 4"/>
          <p:cNvGraphicFramePr>
            <a:graphicFrameLocks noGrp="1"/>
          </p:cNvGraphicFramePr>
          <p:nvPr>
            <p:ph idx="1"/>
          </p:nvPr>
        </p:nvGraphicFramePr>
        <p:xfrm>
          <a:off x="111125" y="1589088"/>
          <a:ext cx="8675688" cy="4686300"/>
        </p:xfrm>
        <a:graphic>
          <a:graphicData uri="http://schemas.openxmlformats.org/presentationml/2006/ole">
            <mc:AlternateContent xmlns:mc="http://schemas.openxmlformats.org/markup-compatibility/2006">
              <mc:Choice xmlns:v="urn:schemas-microsoft-com:vml" Requires="v">
                <p:oleObj spid="_x0000_s28003418" name="Worksheet" r:id="rId4" imgW="8781986" imgH="4743543" progId="Excel.Sheet.8">
                  <p:embed/>
                </p:oleObj>
              </mc:Choice>
              <mc:Fallback>
                <p:oleObj name="Worksheet" r:id="rId4" imgW="8781986" imgH="4743543"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25" y="1589088"/>
                        <a:ext cx="8675688" cy="468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138</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dirty="0" smtClean="0"/>
              <a:t>Percent (%)</a:t>
            </a:r>
            <a:endParaRPr lang="en-US" sz="1400" b="1" dirty="0"/>
          </a:p>
        </p:txBody>
      </p:sp>
      <p:sp>
        <p:nvSpPr>
          <p:cNvPr id="40966" name="Text Box 4"/>
          <p:cNvSpPr txBox="1">
            <a:spLocks noChangeArrowheads="1"/>
          </p:cNvSpPr>
          <p:nvPr/>
        </p:nvSpPr>
        <p:spPr bwMode="auto">
          <a:xfrm>
            <a:off x="3887073" y="5632958"/>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234950"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a:t>Cumulative</a:t>
            </a:r>
          </a:p>
          <a:p>
            <a:pPr algn="ctr" eaLnBrk="0" hangingPunct="0">
              <a:lnSpc>
                <a:spcPct val="80000"/>
              </a:lnSpc>
              <a:spcBef>
                <a:spcPct val="20000"/>
              </a:spcBef>
            </a:pPr>
            <a:r>
              <a:rPr lang="en-US" sz="1400" b="1"/>
              <a:t>1990–1993</a:t>
            </a:r>
          </a:p>
          <a:p>
            <a:pPr algn="ctr" eaLnBrk="0" hangingPunct="0">
              <a:lnSpc>
                <a:spcPct val="80000"/>
              </a:lnSpc>
              <a:spcBef>
                <a:spcPct val="50000"/>
              </a:spcBef>
            </a:pPr>
            <a:r>
              <a:rPr lang="en-US" sz="1400" b="1"/>
              <a:t>+36.3%</a:t>
            </a:r>
          </a:p>
        </p:txBody>
      </p:sp>
      <p:sp>
        <p:nvSpPr>
          <p:cNvPr id="40969" name="AutoShape 20"/>
          <p:cNvSpPr>
            <a:spLocks/>
          </p:cNvSpPr>
          <p:nvPr/>
        </p:nvSpPr>
        <p:spPr bwMode="auto">
          <a:xfrm rot="16200000" flipV="1">
            <a:off x="1142436" y="3716235"/>
            <a:ext cx="338137" cy="1309892"/>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3309744" y="1855788"/>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556467" y="1891506"/>
            <a:ext cx="363538" cy="1393825"/>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6507528" y="2382896"/>
            <a:ext cx="270387" cy="2583820"/>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5513961" y="2950037"/>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a:t>-</a:t>
            </a:r>
            <a:r>
              <a:rPr lang="en-US" sz="1400" b="1" dirty="0" smtClean="0"/>
              <a:t>25.9%</a:t>
            </a:r>
            <a:endParaRPr lang="en-US" sz="1400" b="1" dirty="0"/>
          </a:p>
        </p:txBody>
      </p:sp>
      <p:sp>
        <p:nvSpPr>
          <p:cNvPr id="40974" name="AutoShape 24"/>
          <p:cNvSpPr>
            <a:spLocks/>
          </p:cNvSpPr>
          <p:nvPr/>
        </p:nvSpPr>
        <p:spPr bwMode="auto">
          <a:xfrm rot="5400000">
            <a:off x="2848081" y="2764507"/>
            <a:ext cx="285132" cy="1805853"/>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1962413" y="2908300"/>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213987"/>
            <a:ext cx="8678862" cy="553998"/>
          </a:xfrm>
          <a:prstGeom prst="rect">
            <a:avLst/>
          </a:prstGeom>
          <a:noFill/>
          <a:ln w="0">
            <a:noFill/>
            <a:miter lim="800000"/>
            <a:headEnd/>
            <a:tailEnd/>
          </a:ln>
        </p:spPr>
        <p:txBody>
          <a:bodyPr wrap="square">
            <a:spAutoFit/>
          </a:bodyPr>
          <a:lstStyle/>
          <a:p>
            <a:r>
              <a:rPr lang="en-US" sz="1000" dirty="0"/>
              <a:t>*States approved through </a:t>
            </a:r>
            <a:r>
              <a:rPr lang="en-US" sz="1000" dirty="0" smtClean="0"/>
              <a:t>4/15/123</a:t>
            </a:r>
            <a:endParaRPr lang="en-US" sz="1000" dirty="0"/>
          </a:p>
          <a:p>
            <a:r>
              <a:rPr lang="en-US" sz="1000" dirty="0"/>
              <a:t>Note: Countrywide approved changes in advisory rates, loss costs and assigned risk rates as filed by applicable rating organization.</a:t>
            </a:r>
          </a:p>
          <a:p>
            <a:r>
              <a:rPr lang="en-US" sz="1000" dirty="0"/>
              <a:t>Source: NCCI.</a:t>
            </a:r>
          </a:p>
        </p:txBody>
      </p:sp>
      <p:sp>
        <p:nvSpPr>
          <p:cNvPr id="40977" name="Text Box 8"/>
          <p:cNvSpPr txBox="1">
            <a:spLocks noChangeArrowheads="1"/>
          </p:cNvSpPr>
          <p:nvPr/>
        </p:nvSpPr>
        <p:spPr bwMode="auto">
          <a:xfrm>
            <a:off x="1654175" y="1196975"/>
            <a:ext cx="6226175" cy="307975"/>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400" b="1"/>
              <a:t>History of Average WC Bureau Rate/Loss Cost Level Changes</a:t>
            </a: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5899663" y="1764889"/>
            <a:ext cx="1828492" cy="1032386"/>
          </a:xfrm>
          <a:prstGeom prst="wedgeRectCallout">
            <a:avLst>
              <a:gd name="adj1" fmla="val 60180"/>
              <a:gd name="adj2" fmla="val 4843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2012 experienced the largest increase since 2003</a:t>
            </a:r>
            <a:endParaRPr lang="en-US" sz="1600" b="1" dirty="0">
              <a:solidFill>
                <a:schemeClr val="bg1"/>
              </a:solidFill>
            </a:endParaRPr>
          </a:p>
        </p:txBody>
      </p:sp>
    </p:spTree>
    <p:extLst>
      <p:ext uri="{BB962C8B-B14F-4D97-AF65-F5344CB8AC3E}">
        <p14:creationId xmlns:p14="http://schemas.microsoft.com/office/powerpoint/2010/main" val="6158681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0298" y="247800"/>
            <a:ext cx="7400925" cy="860425"/>
          </a:xfrm>
        </p:spPr>
        <p:txBody>
          <a:bodyPr/>
          <a:lstStyle/>
          <a:p>
            <a:r>
              <a:rPr lang="en-US" dirty="0" smtClean="0"/>
              <a:t>Impact of Discounting on Workers Compensation Premium</a:t>
            </a:r>
            <a:r>
              <a:rPr lang="en-US" sz="800" dirty="0"/>
              <a:t/>
            </a:r>
            <a:br>
              <a:rPr lang="en-US" sz="800" dirty="0"/>
            </a:br>
            <a:r>
              <a:rPr lang="en-US" sz="800" dirty="0"/>
              <a:t/>
            </a:r>
            <a:br>
              <a:rPr lang="en-US" sz="800" dirty="0"/>
            </a:br>
            <a:r>
              <a:rPr lang="en-US" sz="1600" dirty="0">
                <a:solidFill>
                  <a:schemeClr val="tx1"/>
                </a:solidFill>
                <a:latin typeface="Arial" pitchFamily="34" charset="0"/>
              </a:rPr>
              <a:t>NCCI States—Private Carriers</a:t>
            </a:r>
          </a:p>
        </p:txBody>
      </p:sp>
      <p:sp>
        <p:nvSpPr>
          <p:cNvPr id="4" name="Slide Number Placeholder 3"/>
          <p:cNvSpPr>
            <a:spLocks noGrp="1"/>
          </p:cNvSpPr>
          <p:nvPr>
            <p:ph type="sldNum" sz="quarter" idx="4294967295"/>
          </p:nvPr>
        </p:nvSpPr>
        <p:spPr>
          <a:xfrm>
            <a:off x="8490691" y="6421072"/>
            <a:ext cx="457200" cy="274320"/>
          </a:xfrm>
          <a:prstGeom prst="rect">
            <a:avLst/>
          </a:prstGeom>
        </p:spPr>
        <p:txBody>
          <a:bodyPr/>
          <a:lstStyle/>
          <a:p>
            <a:fld id="{92DC2852-4524-4D94-B636-4315D37E8450}" type="slidenum">
              <a:rPr lang="en-US" smtClean="0"/>
              <a:pPr/>
              <a:t>139</a:t>
            </a:fld>
            <a:endParaRPr lang="en-US" dirty="0"/>
          </a:p>
        </p:txBody>
      </p:sp>
      <p:graphicFrame>
        <p:nvGraphicFramePr>
          <p:cNvPr id="5" name="Content Placeholder 4"/>
          <p:cNvGraphicFramePr>
            <a:graphicFrameLocks noGrp="1"/>
          </p:cNvGraphicFramePr>
          <p:nvPr>
            <p:ph idx="4294967295"/>
            <p:extLst/>
          </p:nvPr>
        </p:nvGraphicFramePr>
        <p:xfrm>
          <a:off x="0" y="1494409"/>
          <a:ext cx="8915977"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4"/>
          <p:cNvSpPr txBox="1">
            <a:spLocks noChangeArrowheads="1"/>
          </p:cNvSpPr>
          <p:nvPr/>
        </p:nvSpPr>
        <p:spPr bwMode="auto">
          <a:xfrm>
            <a:off x="3808414" y="5819778"/>
            <a:ext cx="1275583" cy="276954"/>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Policy Year</a:t>
            </a:r>
          </a:p>
        </p:txBody>
      </p:sp>
      <p:sp>
        <p:nvSpPr>
          <p:cNvPr id="9" name="Text Box 5"/>
          <p:cNvSpPr txBox="1">
            <a:spLocks noChangeArrowheads="1"/>
          </p:cNvSpPr>
          <p:nvPr/>
        </p:nvSpPr>
        <p:spPr bwMode="auto">
          <a:xfrm>
            <a:off x="284152" y="5746237"/>
            <a:ext cx="8213725" cy="1015618"/>
          </a:xfrm>
          <a:prstGeom prst="rect">
            <a:avLst/>
          </a:prstGeom>
          <a:noFill/>
          <a:ln w="0">
            <a:noFill/>
            <a:miter lim="800000"/>
            <a:headEnd/>
            <a:tailEnd/>
          </a:ln>
          <a:effectLst/>
        </p:spPr>
        <p:txBody>
          <a:bodyPr lIns="91397" tIns="45698" rIns="91397" bIns="45698">
            <a:spAutoFit/>
          </a:bodyPr>
          <a:lstStyle/>
          <a:p>
            <a:pPr>
              <a:tabLst>
                <a:tab pos="515695" algn="l"/>
              </a:tabLst>
            </a:pPr>
            <a:r>
              <a:rPr lang="en-US" sz="1000" dirty="0">
                <a:latin typeface="Arial" charset="0"/>
              </a:rPr>
              <a:t>p Preliminary</a:t>
            </a:r>
            <a:br>
              <a:rPr lang="en-US" sz="1000" dirty="0">
                <a:latin typeface="Arial" charset="0"/>
              </a:rPr>
            </a:br>
            <a:endParaRPr lang="en-US" sz="1000" dirty="0">
              <a:latin typeface="Arial" charset="0"/>
            </a:endParaRPr>
          </a:p>
          <a:p>
            <a:pPr>
              <a:tabLst>
                <a:tab pos="515695" algn="l"/>
              </a:tabLst>
            </a:pPr>
            <a:r>
              <a:rPr lang="en-US" sz="1000" dirty="0">
                <a:latin typeface="Arial" charset="0"/>
              </a:rPr>
              <a:t>Dividend ratios are based on calendar year statistics</a:t>
            </a:r>
          </a:p>
          <a:p>
            <a:pPr>
              <a:tabLst>
                <a:tab pos="515695" algn="l"/>
              </a:tabLst>
            </a:pPr>
            <a:r>
              <a:rPr lang="en-US" sz="1000" dirty="0">
                <a:latin typeface="Arial" charset="0"/>
              </a:rPr>
              <a:t>NCCI benchmark level does not include an underwriting contingency provision</a:t>
            </a:r>
          </a:p>
          <a:p>
            <a:pPr>
              <a:tabLst>
                <a:tab pos="515695" algn="l"/>
              </a:tabLst>
            </a:pPr>
            <a:r>
              <a:rPr lang="en-US" sz="1000" dirty="0">
                <a:latin typeface="Arial" charset="0"/>
              </a:rPr>
              <a:t>Based on data through 12/31/2011 for the states where NCCI provides ratemaking services</a:t>
            </a:r>
          </a:p>
          <a:p>
            <a:pPr>
              <a:tabLst>
                <a:tab pos="515695" algn="l"/>
              </a:tabLst>
            </a:pPr>
            <a:r>
              <a:rPr lang="en-US" sz="1000" dirty="0" smtClean="0">
                <a:latin typeface="Arial" charset="0"/>
              </a:rPr>
              <a:t>Source: NCCI.</a:t>
            </a:r>
            <a:endParaRPr lang="en-US" sz="1000" dirty="0">
              <a:latin typeface="Arial" charset="0"/>
            </a:endParaRPr>
          </a:p>
        </p:txBody>
      </p:sp>
      <p:sp>
        <p:nvSpPr>
          <p:cNvPr id="10" name="Text Box 8"/>
          <p:cNvSpPr txBox="1">
            <a:spLocks noChangeArrowheads="1"/>
          </p:cNvSpPr>
          <p:nvPr/>
        </p:nvSpPr>
        <p:spPr bwMode="auto">
          <a:xfrm>
            <a:off x="0" y="1240281"/>
            <a:ext cx="1485900" cy="307777"/>
          </a:xfrm>
          <a:prstGeom prst="rect">
            <a:avLst/>
          </a:prstGeom>
          <a:noFill/>
          <a:ln w="9525">
            <a:noFill/>
            <a:miter lim="800000"/>
            <a:headEnd/>
            <a:tailEnd/>
          </a:ln>
          <a:effectLst/>
        </p:spPr>
        <p:txBody>
          <a:bodyPr lIns="91397" tIns="45698" rIns="91397" bIns="45698">
            <a:spAutoFit/>
          </a:bodyPr>
          <a:lstStyle/>
          <a:p>
            <a:pPr>
              <a:spcBef>
                <a:spcPts val="440"/>
              </a:spcBef>
            </a:pPr>
            <a:r>
              <a:rPr lang="en-US" sz="1400" b="1" dirty="0">
                <a:solidFill>
                  <a:srgbClr val="225A7A"/>
                </a:solidFill>
                <a:latin typeface="Arial" charset="0"/>
              </a:rPr>
              <a:t>Percent</a:t>
            </a:r>
          </a:p>
        </p:txBody>
      </p:sp>
    </p:spTree>
    <p:extLst>
      <p:ext uri="{BB962C8B-B14F-4D97-AF65-F5344CB8AC3E}">
        <p14:creationId xmlns:p14="http://schemas.microsoft.com/office/powerpoint/2010/main" val="290468317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C79CC4D9-C739-4F07-BDDF-87A470BD73C9}" type="slidenum">
              <a:rPr lang="en-US" altLang="en-US" sz="900"/>
              <a:pPr algn="r">
                <a:lnSpc>
                  <a:spcPct val="85000"/>
                </a:lnSpc>
                <a:spcBef>
                  <a:spcPct val="20000"/>
                </a:spcBef>
              </a:pPr>
              <a:t>14</a:t>
            </a:fld>
            <a:endParaRPr lang="en-US" altLang="en-US" sz="900"/>
          </a:p>
        </p:txBody>
      </p:sp>
      <p:sp>
        <p:nvSpPr>
          <p:cNvPr id="13315" name="Rectangle 2"/>
          <p:cNvSpPr>
            <a:spLocks noGrp="1" noChangeArrowheads="1"/>
          </p:cNvSpPr>
          <p:nvPr>
            <p:ph type="title" idx="4294967295"/>
          </p:nvPr>
        </p:nvSpPr>
        <p:spPr/>
        <p:txBody>
          <a:bodyPr/>
          <a:lstStyle/>
          <a:p>
            <a:r>
              <a:rPr lang="en-US" altLang="en-US" smtClean="0">
                <a:latin typeface="Arial" panose="020B0604020202020204" pitchFamily="34" charset="0"/>
              </a:rPr>
              <a:t>RNW Fire: WA, OR, ID, MT and UT vs. U.S., 2003-2012</a:t>
            </a:r>
          </a:p>
        </p:txBody>
      </p:sp>
      <p:sp>
        <p:nvSpPr>
          <p:cNvPr id="13316"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a:solidFill>
                  <a:schemeClr val="tx1"/>
                </a:solidFill>
                <a:latin typeface="Arial" panose="020B0604020202020204" pitchFamily="34" charset="0"/>
                <a:cs typeface="Arial" panose="020B0604020202020204" pitchFamily="34" charset="0"/>
              </a:defRPr>
            </a:lvl1pPr>
            <a:lvl2pPr marL="742950" indent="-285750">
              <a:tabLst>
                <a:tab pos="112713" algn="r"/>
              </a:tabLst>
              <a:defRPr>
                <a:solidFill>
                  <a:schemeClr val="tx1"/>
                </a:solidFill>
                <a:latin typeface="Arial" panose="020B0604020202020204" pitchFamily="34" charset="0"/>
                <a:cs typeface="Arial" panose="020B0604020202020204" pitchFamily="34" charset="0"/>
              </a:defRPr>
            </a:lvl2pPr>
            <a:lvl3pPr marL="1143000" indent="-228600">
              <a:tabLst>
                <a:tab pos="112713" algn="r"/>
              </a:tabLst>
              <a:defRPr>
                <a:solidFill>
                  <a:schemeClr val="tx1"/>
                </a:solidFill>
                <a:latin typeface="Arial" panose="020B0604020202020204" pitchFamily="34" charset="0"/>
                <a:cs typeface="Arial" panose="020B0604020202020204" pitchFamily="34" charset="0"/>
              </a:defRPr>
            </a:lvl3pPr>
            <a:lvl4pPr marL="1600200" indent="-228600">
              <a:tabLst>
                <a:tab pos="112713" algn="r"/>
              </a:tabLst>
              <a:defRPr>
                <a:solidFill>
                  <a:schemeClr val="tx1"/>
                </a:solidFill>
                <a:latin typeface="Arial" panose="020B0604020202020204" pitchFamily="34" charset="0"/>
                <a:cs typeface="Arial" panose="020B0604020202020204" pitchFamily="34" charset="0"/>
              </a:defRPr>
            </a:lvl4pPr>
            <a:lvl5pPr marL="2057400" indent="-22860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chemeClr val="accent2"/>
              </a:buClr>
              <a:buFont typeface="Wingdings" panose="05000000000000000000" pitchFamily="2" charset="2"/>
              <a:buNone/>
            </a:pPr>
            <a:r>
              <a:rPr lang="en-US" altLang="en-US" sz="1100"/>
              <a:t>	Source: NAIC.</a:t>
            </a:r>
          </a:p>
        </p:txBody>
      </p:sp>
      <p:graphicFrame>
        <p:nvGraphicFramePr>
          <p:cNvPr id="13317" name="Object 2"/>
          <p:cNvGraphicFramePr>
            <a:graphicFrameLocks/>
          </p:cNvGraphicFramePr>
          <p:nvPr/>
        </p:nvGraphicFramePr>
        <p:xfrm>
          <a:off x="304800" y="1296988"/>
          <a:ext cx="8569325" cy="4875212"/>
        </p:xfrm>
        <a:graphic>
          <a:graphicData uri="http://schemas.openxmlformats.org/presentationml/2006/ole">
            <mc:AlternateContent xmlns:mc="http://schemas.openxmlformats.org/markup-compatibility/2006">
              <mc:Choice xmlns:v="urn:schemas-microsoft-com:vml" Requires="v">
                <p:oleObj spid="_x0000_s28012610" name="Chart" r:id="rId4" imgW="8601126" imgH="4610196" progId="MSGraph.Chart.8">
                  <p:embed followColorScheme="full"/>
                </p:oleObj>
              </mc:Choice>
              <mc:Fallback>
                <p:oleObj name="Chart" r:id="rId4" imgW="8601126" imgH="4610196"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87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8"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7" name="Text Box 6"/>
          <p:cNvSpPr txBox="1">
            <a:spLocks noChangeArrowheads="1"/>
          </p:cNvSpPr>
          <p:nvPr/>
        </p:nvSpPr>
        <p:spPr bwMode="blackWhite">
          <a:xfrm>
            <a:off x="3033713" y="1139825"/>
            <a:ext cx="5037137" cy="1109663"/>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2003-2012</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26.5%  WA: 30.0% OR 24.3%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ID: 36.2% MT 19.4% UT: 39.1%</a:t>
            </a:r>
          </a:p>
        </p:txBody>
      </p:sp>
    </p:spTree>
    <p:extLst>
      <p:ext uri="{BB962C8B-B14F-4D97-AF65-F5344CB8AC3E}">
        <p14:creationId xmlns:p14="http://schemas.microsoft.com/office/powerpoint/2010/main" val="36110910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3317" grpId="0" bld="series" animBg="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2014:Q2</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extLst>
              <p:ext uri="{D42A27DB-BD31-4B8C-83A1-F6EECF244321}">
                <p14:modId xmlns:p14="http://schemas.microsoft.com/office/powerpoint/2010/main" val="1531232806"/>
              </p:ext>
            </p:extLst>
          </p:nvPr>
        </p:nvGraphicFramePr>
        <p:xfrm>
          <a:off x="206477" y="2052638"/>
          <a:ext cx="8624786" cy="4167187"/>
        </p:xfrm>
        <a:graphic>
          <a:graphicData uri="http://schemas.openxmlformats.org/presentationml/2006/ole">
            <mc:AlternateContent xmlns:mc="http://schemas.openxmlformats.org/markup-compatibility/2006">
              <mc:Choice xmlns:v="urn:schemas-microsoft-com:vml" Requires="v">
                <p:oleObj spid="_x0000_s28004442" name="Chart" r:id="rId4" imgW="8581960" imgH="4219602" progId="MSGraph.Chart.8">
                  <p:embed followColorScheme="full"/>
                </p:oleObj>
              </mc:Choice>
              <mc:Fallback>
                <p:oleObj name="Chart" r:id="rId4" imgW="8581960" imgH="4219602" progId="MSGraph.Chart.8">
                  <p:embed followColorScheme="full"/>
                  <p:pic>
                    <p:nvPicPr>
                      <p:cNvPr id="0" name=""/>
                      <p:cNvPicPr>
                        <a:picLocks noChangeAspect="1" noChangeArrowheads="1"/>
                      </p:cNvPicPr>
                      <p:nvPr/>
                    </p:nvPicPr>
                    <p:blipFill>
                      <a:blip r:embed="rId5"/>
                      <a:srcRect/>
                      <a:stretch>
                        <a:fillRect/>
                      </a:stretch>
                    </p:blipFill>
                    <p:spPr bwMode="auto">
                      <a:xfrm>
                        <a:off x="206477" y="2052638"/>
                        <a:ext cx="8624786" cy="416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286" name="AutoShape 6"/>
          <p:cNvSpPr>
            <a:spLocks noChangeArrowheads="1"/>
          </p:cNvSpPr>
          <p:nvPr/>
        </p:nvSpPr>
        <p:spPr bwMode="blackWhite">
          <a:xfrm>
            <a:off x="1697883" y="1351577"/>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13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extLst>
      <p:ext uri="{BB962C8B-B14F-4D97-AF65-F5344CB8AC3E}">
        <p14:creationId xmlns:p14="http://schemas.microsoft.com/office/powerpoint/2010/main" val="13384506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141</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563476" y="4500611"/>
            <a:ext cx="8285557" cy="1569660"/>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 Was a Welcome Respite from the High Catastrophe Losses in Recent Years</a:t>
            </a:r>
          </a:p>
          <a:p>
            <a:pPr algn="ctr"/>
            <a:r>
              <a:rPr lang="en-US" sz="3200" b="1" i="1" dirty="0" smtClean="0">
                <a:solidFill>
                  <a:srgbClr val="FF0000"/>
                </a:solidFill>
              </a:rPr>
              <a:t>2014 Losses Are Running Above 2013</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141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142</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173575254"/>
              </p:ext>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7902187" name="Chart" r:id="rId4" imgW="8543899" imgH="3552866" progId="MSGraph.Chart.8">
                  <p:embed followColorScheme="full"/>
                </p:oleObj>
              </mc:Choice>
              <mc:Fallback>
                <p:oleObj name="Chart" r:id="rId4" imgW="8543899" imgH="3552866"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6/30/14.</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2013 Was a Welcome Respite from 2012, the 3</a:t>
            </a:r>
            <a:r>
              <a:rPr lang="en-US" sz="2000" b="1" baseline="30000" dirty="0" smtClean="0">
                <a:solidFill>
                  <a:srgbClr val="FFFFFF"/>
                </a:solidFill>
              </a:rPr>
              <a:t>rd</a:t>
            </a:r>
            <a:r>
              <a:rPr lang="en-US" sz="2000" b="1" dirty="0" smtClean="0">
                <a:solidFill>
                  <a:srgbClr val="FFFFFF"/>
                </a:solidFill>
              </a:rPr>
              <a:t> Costliest Year for Insured </a:t>
            </a:r>
            <a:r>
              <a:rPr lang="en-US" sz="2000" b="1" dirty="0">
                <a:solidFill>
                  <a:srgbClr val="FFFFFF"/>
                </a:solidFill>
              </a:rPr>
              <a:t>D</a:t>
            </a:r>
            <a:r>
              <a:rPr lang="en-US" sz="2000" b="1" dirty="0" smtClean="0">
                <a:solidFill>
                  <a:srgbClr val="FFFFFF"/>
                </a:solidFill>
              </a:rPr>
              <a:t>isaster </a:t>
            </a:r>
            <a:r>
              <a:rPr lang="en-US" sz="2000" b="1" dirty="0">
                <a:solidFill>
                  <a:srgbClr val="FFFFFF"/>
                </a:solidFill>
              </a:rPr>
              <a:t>L</a:t>
            </a:r>
            <a:r>
              <a:rPr lang="en-US" sz="2000" b="1" dirty="0" smtClean="0">
                <a:solidFill>
                  <a:srgbClr val="FFFFFF"/>
                </a:solidFill>
              </a:rPr>
              <a:t>osses in US History.  Longer-term Trend is for more—not fewer—Costly Events</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15506"/>
              <a:gd name="adj2" fmla="val 7576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5061187"/>
            <a:ext cx="1717675"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$9.5 billion in insured CAT losses through June 30</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$ 2013)</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142</a:t>
            </a:fld>
            <a:endParaRPr lang="en-US"/>
          </a:p>
        </p:txBody>
      </p:sp>
    </p:spTree>
    <p:extLst>
      <p:ext uri="{BB962C8B-B14F-4D97-AF65-F5344CB8AC3E}">
        <p14:creationId xmlns:p14="http://schemas.microsoft.com/office/powerpoint/2010/main" val="34539133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143</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2013*</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2010-2013.</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7766031" name="Chart" r:id="rId4" imgW="8572512" imgH="3743439" progId="MSGraph.Chart.8">
                  <p:embed followColorScheme="full"/>
                </p:oleObj>
              </mc:Choice>
              <mc:Fallback>
                <p:oleObj name="Chart" r:id="rId4" imgW="8572512" imgH="3743439"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6.1E*</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07B60A3C-7945-48ED-8FB7-EBC2B54C404D}" type="slidenum">
              <a:rPr lang="en-US" smtClean="0">
                <a:solidFill>
                  <a:srgbClr val="000000"/>
                </a:solidFill>
              </a:rPr>
              <a:pPr/>
              <a:t>144</a:t>
            </a:fld>
            <a:endParaRPr lang="en-US" smtClean="0">
              <a:solidFill>
                <a:srgbClr val="000000"/>
              </a:solidFill>
            </a:endParaRPr>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3200" dirty="0" smtClean="0"/>
              <a:t>Top 8 States for Insured</a:t>
            </a:r>
            <a:br>
              <a:rPr lang="en-US" sz="3200" dirty="0" smtClean="0"/>
            </a:br>
            <a:r>
              <a:rPr lang="en-US" sz="3200" dirty="0" smtClean="0"/>
              <a:t>Catastrophe Losses, 2013</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491848308"/>
              </p:ext>
            </p:extLst>
          </p:nvPr>
        </p:nvGraphicFramePr>
        <p:xfrm>
          <a:off x="0" y="1704975"/>
          <a:ext cx="9144000" cy="4749800"/>
        </p:xfrm>
        <a:graphic>
          <a:graphicData uri="http://schemas.openxmlformats.org/presentationml/2006/ole">
            <mc:AlternateContent xmlns:mc="http://schemas.openxmlformats.org/markup-compatibility/2006">
              <mc:Choice xmlns:v="urn:schemas-microsoft-com:vml" Requires="v">
                <p:oleObj spid="_x0000_s27767054" name="Chart" r:id="rId4" imgW="8820048" imgH="4581583" progId="MSGraph.Chart.8">
                  <p:embed followColorScheme="full"/>
                </p:oleObj>
              </mc:Choice>
              <mc:Fallback>
                <p:oleObj name="Chart" r:id="rId4" imgW="8820048" imgH="4581583" progId="MSGraph.Chart.8">
                  <p:embed followColorScheme="full"/>
                  <p:pic>
                    <p:nvPicPr>
                      <p:cNvPr id="0" name="Object 3"/>
                      <p:cNvPicPr>
                        <a:picLocks noChangeAspect="1" noChangeArrowheads="1"/>
                      </p:cNvPicPr>
                      <p:nvPr/>
                    </p:nvPicPr>
                    <p:blipFill>
                      <a:blip r:embed="rId5"/>
                      <a:srcRect/>
                      <a:stretch>
                        <a:fillRect/>
                      </a:stretch>
                    </p:blipFill>
                    <p:spPr bwMode="auto">
                      <a:xfrm>
                        <a:off x="0" y="1704975"/>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387608"/>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endParaRPr lang="en-US" sz="1000" dirty="0" smtClean="0">
              <a:latin typeface="Arial" pitchFamily="34" charset="0"/>
              <a:cs typeface="Arial" pitchFamily="34" charset="0"/>
            </a:endParaRPr>
          </a:p>
          <a:p>
            <a:pPr eaLnBrk="0" fontAlgn="base" hangingPunct="0">
              <a:lnSpc>
                <a:spcPct val="70000"/>
              </a:lnSpc>
              <a:spcBef>
                <a:spcPct val="50000"/>
              </a:spcBef>
              <a:spcAft>
                <a:spcPct val="0"/>
              </a:spcAft>
              <a:buClr>
                <a:srgbClr val="FF3300"/>
              </a:buClr>
              <a:buFont typeface="Wingdings" pitchFamily="2" charset="2"/>
              <a:buNone/>
            </a:pPr>
            <a:r>
              <a:rPr lang="en-US" sz="1000" dirty="0" smtClean="0">
                <a:latin typeface="Arial" pitchFamily="34" charset="0"/>
                <a:cs typeface="Arial" pitchFamily="34" charset="0"/>
              </a:rPr>
              <a:t>Source</a:t>
            </a:r>
            <a:r>
              <a:rPr lang="en-US" sz="1000" dirty="0">
                <a:latin typeface="Arial" pitchFamily="34" charset="0"/>
                <a:cs typeface="Arial" pitchFamily="34" charset="0"/>
              </a:rPr>
              <a:t>: The Property Claim Services (PCS) unit of ISO, a </a:t>
            </a:r>
            <a:r>
              <a:rPr lang="en-US" sz="1000" dirty="0" err="1">
                <a:latin typeface="Arial" pitchFamily="34" charset="0"/>
                <a:cs typeface="Arial" pitchFamily="34" charset="0"/>
              </a:rPr>
              <a:t>Verisk</a:t>
            </a:r>
            <a:r>
              <a:rPr lang="en-US" sz="1000" dirty="0">
                <a:latin typeface="Arial" pitchFamily="34" charset="0"/>
                <a:cs typeface="Arial" pitchFamily="34" charset="0"/>
              </a:rPr>
              <a:t> Analytics company.</a:t>
            </a:r>
            <a:r>
              <a:rPr lang="en-US" sz="1000" dirty="0" smtClean="0">
                <a:latin typeface="Arial" pitchFamily="34" charset="0"/>
                <a:cs typeface="Arial" pitchFamily="34" charset="0"/>
              </a:rPr>
              <a:t> </a:t>
            </a:r>
            <a:r>
              <a:rPr lang="en-US" sz="1000" dirty="0">
                <a:solidFill>
                  <a:srgbClr val="000000"/>
                </a:solidFill>
                <a:latin typeface="Arial" pitchFamily="34" charset="0"/>
                <a:cs typeface="Arial" pitchFamily="34" charset="0"/>
              </a:rPr>
              <a:t>		</a:t>
            </a:r>
          </a:p>
        </p:txBody>
      </p:sp>
      <p:sp>
        <p:nvSpPr>
          <p:cNvPr id="6"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Millions</a:t>
            </a:r>
            <a:endParaRPr lang="en-US" sz="1600" b="1" dirty="0">
              <a:solidFill>
                <a:srgbClr val="225A7A"/>
              </a:solidFill>
              <a:latin typeface="Arial" charset="0"/>
              <a:cs typeface="Arial" charset="0"/>
            </a:endParaRPr>
          </a:p>
        </p:txBody>
      </p:sp>
      <p:sp>
        <p:nvSpPr>
          <p:cNvPr id="7" name="AutoShape 8"/>
          <p:cNvSpPr>
            <a:spLocks noChangeArrowheads="1"/>
          </p:cNvSpPr>
          <p:nvPr/>
        </p:nvSpPr>
        <p:spPr bwMode="blackWhite">
          <a:xfrm>
            <a:off x="3533642" y="1377156"/>
            <a:ext cx="2924308" cy="1336896"/>
          </a:xfrm>
          <a:prstGeom prst="wedgeRectCallout">
            <a:avLst>
              <a:gd name="adj1" fmla="val -105600"/>
              <a:gd name="adj2" fmla="val 391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Oklahoma led the US in CAT losses in 2013</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145</a:t>
            </a:fld>
            <a:endParaRPr lang="en-US" smtClean="0"/>
          </a:p>
        </p:txBody>
      </p:sp>
      <p:graphicFrame>
        <p:nvGraphicFramePr>
          <p:cNvPr id="51202" name="Object 2"/>
          <p:cNvGraphicFramePr>
            <a:graphicFrameLocks/>
          </p:cNvGraphicFramePr>
          <p:nvPr>
            <p:extLst>
              <p:ext uri="{D42A27DB-BD31-4B8C-83A1-F6EECF244321}">
                <p14:modId xmlns:p14="http://schemas.microsoft.com/office/powerpoint/2010/main" val="2516988040"/>
              </p:ext>
            </p:extLst>
          </p:nvPr>
        </p:nvGraphicFramePr>
        <p:xfrm>
          <a:off x="300285" y="1610064"/>
          <a:ext cx="8493125" cy="4343400"/>
        </p:xfrm>
        <a:graphic>
          <a:graphicData uri="http://schemas.openxmlformats.org/presentationml/2006/ole">
            <mc:AlternateContent xmlns:mc="http://schemas.openxmlformats.org/markup-compatibility/2006">
              <mc:Choice xmlns:v="urn:schemas-microsoft-com:vml" Requires="v">
                <p:oleObj spid="_x0000_s26727695" name="Chart" r:id="rId4" imgW="8448609" imgH="4333784" progId="MSGraph.Chart.8">
                  <p:embed followColorScheme="full"/>
                </p:oleObj>
              </mc:Choice>
              <mc:Fallback>
                <p:oleObj name="Chart" r:id="rId4" imgW="8448609" imgH="4333784" progId="MSGraph.Chart.8">
                  <p:embed followColorScheme="full"/>
                  <p:pic>
                    <p:nvPicPr>
                      <p:cNvPr id="0" name="Object 2"/>
                      <p:cNvPicPr>
                        <a:picLocks noChangeArrowheads="1"/>
                      </p:cNvPicPr>
                      <p:nvPr/>
                    </p:nvPicPr>
                    <p:blipFill>
                      <a:blip r:embed="rId5"/>
                      <a:srcRect/>
                      <a:stretch>
                        <a:fillRect/>
                      </a:stretch>
                    </p:blipFill>
                    <p:spPr bwMode="auto">
                      <a:xfrm>
                        <a:off x="300285" y="1610064"/>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catastrophe losses of at least $25 million.</a:t>
            </a:r>
          </a:p>
          <a:p>
            <a:pPr eaLnBrk="0" hangingPunct="0">
              <a:lnSpc>
                <a:spcPct val="85000"/>
              </a:lnSpc>
              <a:spcBef>
                <a:spcPct val="25000"/>
              </a:spcBef>
              <a:buClr>
                <a:schemeClr val="accent2"/>
              </a:buClr>
              <a:buFont typeface="Wingdings" pitchFamily="2" charset="2"/>
              <a:buNone/>
            </a:pPr>
            <a:r>
              <a:rPr lang="en-US" sz="1000" dirty="0" smtClean="0"/>
              <a:t>Sources: PCS unit of ISO;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Top 5 States by Insured Catastrophe Losses in 2012*</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5" name="AutoShape 8"/>
          <p:cNvSpPr>
            <a:spLocks noChangeArrowheads="1"/>
          </p:cNvSpPr>
          <p:nvPr/>
        </p:nvSpPr>
        <p:spPr bwMode="blackWhite">
          <a:xfrm>
            <a:off x="4154918" y="1487488"/>
            <a:ext cx="2753516" cy="1336896"/>
          </a:xfrm>
          <a:prstGeom prst="wedgeRectCallout">
            <a:avLst>
              <a:gd name="adj1" fmla="val -91369"/>
              <a:gd name="adj2" fmla="val 5227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Sandy impacted CAT losses in 2012</a:t>
            </a:r>
            <a:endParaRPr lang="en-US" sz="2000" b="1" dirty="0">
              <a:solidFill>
                <a:srgbClr val="FFFFFF"/>
              </a:solidFill>
              <a:latin typeface="Arial" pitchFamily="34" charset="0"/>
              <a:cs typeface="Arial" pitchFamily="34" charset="0"/>
            </a:endParaRPr>
          </a:p>
        </p:txBody>
      </p:sp>
      <p:sp>
        <p:nvSpPr>
          <p:cNvPr id="13"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146</a:t>
            </a:fld>
            <a:endParaRPr lang="en-US" smtClean="0"/>
          </a:p>
        </p:txBody>
      </p:sp>
      <p:sp>
        <p:nvSpPr>
          <p:cNvPr id="44038" name="Freeform 2"/>
          <p:cNvSpPr>
            <a:spLocks/>
          </p:cNvSpPr>
          <p:nvPr/>
        </p:nvSpPr>
        <p:spPr bwMode="gray">
          <a:xfrm>
            <a:off x="4151676" y="2534874"/>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dirty="0" smtClean="0"/>
              <a:t>Top States by Inflation-Adjusted Insured Catastrophe Losses, 1983–2012</a:t>
            </a:r>
          </a:p>
        </p:txBody>
      </p:sp>
      <p:graphicFrame>
        <p:nvGraphicFramePr>
          <p:cNvPr id="6151176" name="Object 8"/>
          <p:cNvGraphicFramePr>
            <a:graphicFrameLocks noGrp="1"/>
          </p:cNvGraphicFramePr>
          <p:nvPr>
            <p:ph idx="4294967295"/>
          </p:nvPr>
        </p:nvGraphicFramePr>
        <p:xfrm>
          <a:off x="2245442" y="2677755"/>
          <a:ext cx="4486275" cy="3695700"/>
        </p:xfrm>
        <a:graphic>
          <a:graphicData uri="http://schemas.openxmlformats.org/presentationml/2006/ole">
            <mc:AlternateContent xmlns:mc="http://schemas.openxmlformats.org/markup-compatibility/2006">
              <mc:Choice xmlns:v="urn:schemas-microsoft-com:vml" Requires="v">
                <p:oleObj spid="_x0000_s26723599" name="Chart" r:id="rId4" imgW="4486147" imgH="3695661" progId="MSGraph.Chart.8">
                  <p:embed followColorScheme="full"/>
                </p:oleObj>
              </mc:Choice>
              <mc:Fallback>
                <p:oleObj name="Chart" r:id="rId4" imgW="4486147" imgH="3695661"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245442" y="267775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PCS unit of ISO, </a:t>
            </a:r>
            <a:r>
              <a:rPr lang="en-US" sz="1100" dirty="0" err="1" smtClean="0"/>
              <a:t>Verisk</a:t>
            </a:r>
            <a:r>
              <a:rPr lang="en-US" sz="1100" dirty="0" smtClean="0"/>
              <a:t> Company.; Insurance Information Institute.  </a:t>
            </a:r>
            <a:endParaRPr lang="en-US" sz="1100" dirty="0"/>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 the Past  30 Years Florida Has Accounted for the Largest Share of Catastrophe Losses in the U.S., Followed by Texas and Louisiana </a:t>
            </a:r>
            <a:endParaRPr lang="en-US" b="1" dirty="0">
              <a:solidFill>
                <a:srgbClr val="FFFFFF"/>
              </a:solidFill>
            </a:endParaRPr>
          </a:p>
        </p:txBody>
      </p:sp>
      <p:sp>
        <p:nvSpPr>
          <p:cNvPr id="44042" name="Rectangle 7"/>
          <p:cNvSpPr>
            <a:spLocks noChangeArrowheads="1"/>
          </p:cNvSpPr>
          <p:nvPr/>
        </p:nvSpPr>
        <p:spPr bwMode="gray">
          <a:xfrm>
            <a:off x="6499429" y="3935068"/>
            <a:ext cx="1984375" cy="470898"/>
          </a:xfrm>
          <a:prstGeom prst="rect">
            <a:avLst/>
          </a:prstGeom>
          <a:noFill/>
          <a:ln w="9525">
            <a:noFill/>
            <a:miter lim="800000"/>
            <a:headEnd/>
            <a:tailEnd/>
          </a:ln>
        </p:spPr>
        <p:txBody>
          <a:bodyPr lIns="0" tIns="0" rIns="0" bIns="0" anchor="ctr">
            <a:spAutoFit/>
          </a:bodyPr>
          <a:lstStyle/>
          <a:p>
            <a:pPr algn="ctr">
              <a:lnSpc>
                <a:spcPct val="85000"/>
              </a:lnSpc>
            </a:pPr>
            <a:r>
              <a:rPr lang="en-US" b="1" dirty="0" smtClean="0">
                <a:effectLst>
                  <a:outerShdw blurRad="38100" dist="38100" dir="2700000" algn="tl">
                    <a:srgbClr val="000000">
                      <a:alpha val="43137"/>
                    </a:srgbClr>
                  </a:outerShdw>
                </a:effectLst>
              </a:rPr>
              <a:t>Rest of the U.S.</a:t>
            </a:r>
          </a:p>
          <a:p>
            <a:pPr algn="ctr">
              <a:lnSpc>
                <a:spcPct val="85000"/>
              </a:lnSpc>
            </a:pPr>
            <a:r>
              <a:rPr lang="en-US" b="1" dirty="0" smtClean="0">
                <a:effectLst>
                  <a:outerShdw blurRad="38100" dist="38100" dir="2700000" algn="tl">
                    <a:srgbClr val="000000">
                      <a:alpha val="43137"/>
                    </a:srgbClr>
                  </a:outerShdw>
                </a:effectLst>
              </a:rPr>
              <a:t>$309.9B</a:t>
            </a:r>
          </a:p>
        </p:txBody>
      </p:sp>
      <p:sp>
        <p:nvSpPr>
          <p:cNvPr id="18" name="Rectangle 7"/>
          <p:cNvSpPr>
            <a:spLocks noChangeArrowheads="1"/>
          </p:cNvSpPr>
          <p:nvPr/>
        </p:nvSpPr>
        <p:spPr bwMode="gray">
          <a:xfrm>
            <a:off x="1268669" y="4246363"/>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Florida</a:t>
            </a:r>
          </a:p>
          <a:p>
            <a:pPr algn="ctr">
              <a:lnSpc>
                <a:spcPct val="85000"/>
              </a:lnSpc>
            </a:pPr>
            <a:r>
              <a:rPr lang="en-US" sz="1600" b="1" dirty="0" smtClean="0">
                <a:effectLst>
                  <a:outerShdw blurRad="38100" dist="38100" dir="2700000" algn="tl">
                    <a:srgbClr val="000000">
                      <a:alpha val="43137"/>
                    </a:srgbClr>
                  </a:outerShdw>
                </a:effectLst>
              </a:rPr>
              <a:t>$66.7B</a:t>
            </a:r>
          </a:p>
        </p:txBody>
      </p:sp>
      <p:sp>
        <p:nvSpPr>
          <p:cNvPr id="19" name="Rectangle 7"/>
          <p:cNvSpPr>
            <a:spLocks noChangeArrowheads="1"/>
          </p:cNvSpPr>
          <p:nvPr/>
        </p:nvSpPr>
        <p:spPr bwMode="gray">
          <a:xfrm>
            <a:off x="1612797" y="2894428"/>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Texas</a:t>
            </a:r>
          </a:p>
          <a:p>
            <a:pPr algn="ctr">
              <a:lnSpc>
                <a:spcPct val="85000"/>
              </a:lnSpc>
            </a:pPr>
            <a:r>
              <a:rPr lang="en-US" sz="1600" b="1" dirty="0" smtClean="0">
                <a:effectLst>
                  <a:outerShdw blurRad="38100" dist="38100" dir="2700000" algn="tl">
                    <a:srgbClr val="000000">
                      <a:alpha val="43137"/>
                    </a:srgbClr>
                  </a:outerShdw>
                </a:effectLst>
              </a:rPr>
              <a:t>$48.8B</a:t>
            </a:r>
          </a:p>
        </p:txBody>
      </p:sp>
      <p:sp>
        <p:nvSpPr>
          <p:cNvPr id="20" name="Rectangle 7"/>
          <p:cNvSpPr>
            <a:spLocks noChangeArrowheads="1"/>
          </p:cNvSpPr>
          <p:nvPr/>
        </p:nvSpPr>
        <p:spPr bwMode="gray">
          <a:xfrm>
            <a:off x="3829987" y="2265160"/>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Louisiana</a:t>
            </a:r>
          </a:p>
          <a:p>
            <a:pPr algn="ctr">
              <a:lnSpc>
                <a:spcPct val="85000"/>
              </a:lnSpc>
            </a:pPr>
            <a:r>
              <a:rPr lang="en-US" sz="1600" b="1" dirty="0" smtClean="0">
                <a:effectLst>
                  <a:outerShdw blurRad="38100" dist="38100" dir="2700000" algn="tl">
                    <a:srgbClr val="000000">
                      <a:alpha val="43137"/>
                    </a:srgbClr>
                  </a:outerShdw>
                </a:effectLst>
              </a:rPr>
              <a:t>$42.0B</a:t>
            </a:r>
          </a:p>
        </p:txBody>
      </p:sp>
      <p:sp>
        <p:nvSpPr>
          <p:cNvPr id="21" name="Text Box 6"/>
          <p:cNvSpPr txBox="1">
            <a:spLocks noChangeArrowheads="1"/>
          </p:cNvSpPr>
          <p:nvPr/>
        </p:nvSpPr>
        <p:spPr bwMode="blackWhite">
          <a:xfrm>
            <a:off x="6459794" y="4822723"/>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Total: $467.5 Billion, an average of $16.6B per year or $1.3B per month</a:t>
            </a:r>
            <a:endParaRPr lang="en-US" sz="2000" b="1" dirty="0">
              <a:solidFill>
                <a:srgbClr val="FFFFFF"/>
              </a:solidFill>
            </a:endParaRPr>
          </a:p>
        </p:txBody>
      </p:sp>
      <p:sp>
        <p:nvSpPr>
          <p:cNvPr id="14" name="AutoShape 8"/>
          <p:cNvSpPr>
            <a:spLocks noChangeArrowheads="1"/>
          </p:cNvSpPr>
          <p:nvPr/>
        </p:nvSpPr>
        <p:spPr bwMode="blackWhite">
          <a:xfrm>
            <a:off x="88488" y="2182760"/>
            <a:ext cx="2061067" cy="2035279"/>
          </a:xfrm>
          <a:prstGeom prst="wedgeRectCallout">
            <a:avLst>
              <a:gd name="adj1" fmla="val 79548"/>
              <a:gd name="adj2" fmla="val 1854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TX is the 2</a:t>
            </a:r>
            <a:r>
              <a:rPr lang="en-US" b="1" baseline="30000" dirty="0" smtClean="0">
                <a:solidFill>
                  <a:srgbClr val="FFFFFF"/>
                </a:solidFill>
                <a:latin typeface="Arial" pitchFamily="34" charset="0"/>
                <a:cs typeface="Arial" pitchFamily="34" charset="0"/>
              </a:rPr>
              <a:t>nd</a:t>
            </a:r>
            <a:r>
              <a:rPr lang="en-US" b="1" dirty="0" smtClean="0">
                <a:solidFill>
                  <a:srgbClr val="FFFFFF"/>
                </a:solidFill>
                <a:latin typeface="Arial" pitchFamily="34" charset="0"/>
                <a:cs typeface="Arial" pitchFamily="34" charset="0"/>
              </a:rPr>
              <a:t>   costliest state for CATs, with nearly $50B in insured losses over the past 30 years</a:t>
            </a:r>
            <a:endParaRPr lang="en-US" b="1" dirty="0">
              <a:solidFill>
                <a:srgbClr val="FFFFFF"/>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P spid="14"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147</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dirty="0" smtClean="0">
                <a:latin typeface="Arial" panose="020B0604020202020204" pitchFamily="34" charset="0"/>
              </a:rPr>
              <a:t>Natural Hazard Risk Scores, 2014</a:t>
            </a:r>
            <a:br>
              <a:rPr lang="en-US" altLang="en-US" dirty="0" smtClean="0">
                <a:latin typeface="Arial" panose="020B0604020202020204" pitchFamily="34" charset="0"/>
              </a:rPr>
            </a:br>
            <a:r>
              <a:rPr lang="en-US" altLang="en-US"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nvPr>
        </p:nvGraphicFramePr>
        <p:xfrm>
          <a:off x="23813" y="1396995"/>
          <a:ext cx="9144000" cy="4730750"/>
        </p:xfrm>
        <a:graphic>
          <a:graphicData uri="http://schemas.openxmlformats.org/presentationml/2006/ole">
            <mc:AlternateContent xmlns:mc="http://schemas.openxmlformats.org/markup-compatibility/2006">
              <mc:Choice xmlns:v="urn:schemas-microsoft-com:vml" Requires="v">
                <p:oleObj spid="_x0000_s28036105" name="Chart" r:id="rId4" imgW="8820048" imgH="4562417" progId="MSGraph.Chart.8">
                  <p:embed followColorScheme="full"/>
                </p:oleObj>
              </mc:Choice>
              <mc:Fallback>
                <p:oleObj name="Chart" r:id="rId4" imgW="8820048" imgH="4562417" progId="MSGraph.Chart.8">
                  <p:embed followColorScheme="full"/>
                  <p:pic>
                    <p:nvPicPr>
                      <p:cNvPr id="0" name=""/>
                      <p:cNvPicPr>
                        <a:picLocks noChangeAspect="1" noChangeArrowheads="1"/>
                      </p:cNvPicPr>
                      <p:nvPr/>
                    </p:nvPicPr>
                    <p:blipFill>
                      <a:blip r:embed="rId5"/>
                      <a:srcRect/>
                      <a:stretch>
                        <a:fillRect/>
                      </a:stretch>
                    </p:blipFill>
                    <p:spPr bwMode="auto">
                      <a:xfrm>
                        <a:off x="23813" y="1396995"/>
                        <a:ext cx="91440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28576" y="5895963"/>
            <a:ext cx="9017000"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0000"/>
              </a:lnSpc>
              <a:spcBef>
                <a:spcPct val="50000"/>
              </a:spcBef>
              <a:buClr>
                <a:srgbClr val="FF3300"/>
              </a:buClr>
              <a:buFont typeface="Wingdings" panose="05000000000000000000" pitchFamily="2" charset="2"/>
              <a:buNone/>
            </a:pPr>
            <a:r>
              <a:rPr lang="en-US" altLang="en-US" sz="1100" dirty="0" smtClean="0"/>
              <a:t>Note: Score is based on data on 9 natural hazards: flood, wildfire, tornado, storm surge, earthquake, straight-line wind, hurricane, wind, hail and sinkhole.</a:t>
            </a:r>
          </a:p>
          <a:p>
            <a:pPr>
              <a:lnSpc>
                <a:spcPct val="80000"/>
              </a:lnSpc>
              <a:spcBef>
                <a:spcPct val="50000"/>
              </a:spcBef>
              <a:buClr>
                <a:srgbClr val="FF3300"/>
              </a:buClr>
              <a:buFont typeface="Wingdings" panose="05000000000000000000" pitchFamily="2" charset="2"/>
              <a:buNone/>
            </a:pPr>
            <a:r>
              <a:rPr lang="en-US" altLang="en-US" sz="1100" dirty="0" smtClean="0"/>
              <a:t>*Analysis Includes DC.  Excludes Alaska and Hawaii due to limited natural hazard risk data.</a:t>
            </a:r>
            <a:endParaRPr lang="en-US" altLang="en-US" sz="1100" dirty="0"/>
          </a:p>
          <a:p>
            <a:pPr>
              <a:lnSpc>
                <a:spcPct val="80000"/>
              </a:lnSpc>
              <a:spcBef>
                <a:spcPct val="50000"/>
              </a:spcBef>
              <a:buClr>
                <a:srgbClr val="FF3300"/>
              </a:buClr>
              <a:buFont typeface="Wingdings" panose="05000000000000000000" pitchFamily="2" charset="2"/>
              <a:buNone/>
            </a:pPr>
            <a:r>
              <a:rPr lang="en-US" altLang="en-US" sz="1100" dirty="0"/>
              <a:t>Sources: </a:t>
            </a:r>
            <a:r>
              <a:rPr lang="en-US" altLang="en-US" sz="1100" dirty="0" err="1" smtClean="0"/>
              <a:t>CoreLogic</a:t>
            </a:r>
            <a:r>
              <a:rPr lang="en-US" altLang="en-US" sz="1100" dirty="0" smtClean="0"/>
              <a:t> release </a:t>
            </a:r>
            <a:r>
              <a:rPr lang="en-US" altLang="en-US" sz="1100" i="1" dirty="0" smtClean="0"/>
              <a:t>“</a:t>
            </a:r>
            <a:r>
              <a:rPr lang="en-US" altLang="en-US" sz="1100" i="1" dirty="0" err="1" smtClean="0"/>
              <a:t>CoreLogic</a:t>
            </a:r>
            <a:r>
              <a:rPr lang="en-US" altLang="en-US" sz="1100" i="1" dirty="0" smtClean="0"/>
              <a:t> Identifies US States at Highest Risk of Property Damage Loss from Natural </a:t>
            </a:r>
            <a:r>
              <a:rPr lang="en-US" altLang="en-US" sz="1100" i="1" dirty="0" err="1" smtClean="0"/>
              <a:t>HAzards</a:t>
            </a:r>
            <a:r>
              <a:rPr lang="en-US" altLang="en-US" sz="1100" i="1" dirty="0" smtClean="0"/>
              <a:t>,”</a:t>
            </a:r>
            <a:r>
              <a:rPr lang="en-US" altLang="en-US" sz="1100" dirty="0" smtClean="0"/>
              <a:t> Sept. 10, 2014; </a:t>
            </a:r>
            <a:r>
              <a:rPr lang="en-US" altLang="en-US" sz="1100" dirty="0"/>
              <a:t>Insurance Information Institute.		</a:t>
            </a:r>
          </a:p>
        </p:txBody>
      </p:sp>
      <p:sp>
        <p:nvSpPr>
          <p:cNvPr id="7" name="AutoShape 6"/>
          <p:cNvSpPr>
            <a:spLocks noChangeArrowheads="1"/>
          </p:cNvSpPr>
          <p:nvPr/>
        </p:nvSpPr>
        <p:spPr bwMode="blackWhite">
          <a:xfrm>
            <a:off x="4887913" y="1396995"/>
            <a:ext cx="3495675" cy="1090618"/>
          </a:xfrm>
          <a:prstGeom prst="wedgeRectCallout">
            <a:avLst>
              <a:gd name="adj1" fmla="val -63103"/>
              <a:gd name="adj2" fmla="val 62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600" b="1" dirty="0" smtClean="0">
                <a:solidFill>
                  <a:schemeClr val="bg1"/>
                </a:solidFill>
              </a:rPr>
              <a:t>In the Northwest, properties in OR and ID are in the top half of states for natural disaster loss</a:t>
            </a:r>
            <a:endParaRPr lang="en-US" sz="1600" b="1" dirty="0">
              <a:solidFill>
                <a:schemeClr val="bg1"/>
              </a:solidFill>
            </a:endParaRPr>
          </a:p>
        </p:txBody>
      </p:sp>
    </p:spTree>
    <p:extLst>
      <p:ext uri="{BB962C8B-B14F-4D97-AF65-F5344CB8AC3E}">
        <p14:creationId xmlns:p14="http://schemas.microsoft.com/office/powerpoint/2010/main" val="773055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148</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dirty="0" smtClean="0">
                <a:latin typeface="Arial" panose="020B0604020202020204" pitchFamily="34" charset="0"/>
              </a:rPr>
              <a:t>Natural Hazard Risk Scores, 2014</a:t>
            </a:r>
            <a:br>
              <a:rPr lang="en-US" altLang="en-US" dirty="0" smtClean="0">
                <a:latin typeface="Arial" panose="020B0604020202020204" pitchFamily="34" charset="0"/>
              </a:rPr>
            </a:br>
            <a:r>
              <a:rPr lang="en-US" altLang="en-US" dirty="0" smtClean="0">
                <a:latin typeface="Arial" panose="020B0604020202020204" pitchFamily="34" charset="0"/>
              </a:rPr>
              <a:t>Bottom 24 States*</a:t>
            </a:r>
          </a:p>
        </p:txBody>
      </p:sp>
      <p:graphicFrame>
        <p:nvGraphicFramePr>
          <p:cNvPr id="5124" name="Object 3"/>
          <p:cNvGraphicFramePr>
            <a:graphicFrameLocks noGrp="1" noChangeAspect="1"/>
          </p:cNvGraphicFramePr>
          <p:nvPr>
            <p:ph idx="4294967295"/>
            <p:extLst/>
          </p:nvPr>
        </p:nvGraphicFramePr>
        <p:xfrm>
          <a:off x="9525" y="1439864"/>
          <a:ext cx="9144000" cy="4730750"/>
        </p:xfrm>
        <a:graphic>
          <a:graphicData uri="http://schemas.openxmlformats.org/presentationml/2006/ole">
            <mc:AlternateContent xmlns:mc="http://schemas.openxmlformats.org/markup-compatibility/2006">
              <mc:Choice xmlns:v="urn:schemas-microsoft-com:vml" Requires="v">
                <p:oleObj spid="_x0000_s28037129" name="Chart" r:id="rId4" imgW="8820048" imgH="4562417" progId="MSGraph.Chart.8">
                  <p:embed followColorScheme="full"/>
                </p:oleObj>
              </mc:Choice>
              <mc:Fallback>
                <p:oleObj name="Chart" r:id="rId4" imgW="8820048" imgH="4562417" progId="MSGraph.Chart.8">
                  <p:embed followColorScheme="full"/>
                  <p:pic>
                    <p:nvPicPr>
                      <p:cNvPr id="0" name=""/>
                      <p:cNvPicPr>
                        <a:picLocks noChangeAspect="1" noChangeArrowheads="1"/>
                      </p:cNvPicPr>
                      <p:nvPr/>
                    </p:nvPicPr>
                    <p:blipFill>
                      <a:blip r:embed="rId5"/>
                      <a:srcRect/>
                      <a:stretch>
                        <a:fillRect/>
                      </a:stretch>
                    </p:blipFill>
                    <p:spPr bwMode="auto">
                      <a:xfrm>
                        <a:off x="9525" y="1439864"/>
                        <a:ext cx="91440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Box 4"/>
          <p:cNvSpPr txBox="1">
            <a:spLocks noChangeArrowheads="1"/>
          </p:cNvSpPr>
          <p:nvPr/>
        </p:nvSpPr>
        <p:spPr bwMode="auto">
          <a:xfrm>
            <a:off x="28576" y="5895963"/>
            <a:ext cx="9017000"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0000"/>
              </a:lnSpc>
              <a:spcBef>
                <a:spcPct val="50000"/>
              </a:spcBef>
              <a:buClr>
                <a:srgbClr val="FF3300"/>
              </a:buClr>
              <a:buFont typeface="Wingdings" panose="05000000000000000000" pitchFamily="2" charset="2"/>
              <a:buNone/>
            </a:pPr>
            <a:r>
              <a:rPr lang="en-US" altLang="en-US" sz="1100" dirty="0" smtClean="0"/>
              <a:t>Note: Score is based on data on 9 natural hazards: flood, wildfire, tornado, storm surge, earthquake, straight-line wind, hurricane, wind, hail and sinkhole.</a:t>
            </a:r>
          </a:p>
          <a:p>
            <a:pPr>
              <a:lnSpc>
                <a:spcPct val="80000"/>
              </a:lnSpc>
              <a:spcBef>
                <a:spcPct val="50000"/>
              </a:spcBef>
              <a:buClr>
                <a:srgbClr val="FF3300"/>
              </a:buClr>
              <a:buFont typeface="Wingdings" panose="05000000000000000000" pitchFamily="2" charset="2"/>
              <a:buNone/>
            </a:pPr>
            <a:r>
              <a:rPr lang="en-US" altLang="en-US" sz="1100" dirty="0" smtClean="0"/>
              <a:t>*Analysis Includes DC.  Excludes Alaska and Hawaii due to limited natural hazard risk data.</a:t>
            </a:r>
            <a:endParaRPr lang="en-US" altLang="en-US" sz="1100" dirty="0"/>
          </a:p>
          <a:p>
            <a:pPr>
              <a:lnSpc>
                <a:spcPct val="80000"/>
              </a:lnSpc>
              <a:spcBef>
                <a:spcPct val="50000"/>
              </a:spcBef>
              <a:buClr>
                <a:srgbClr val="FF3300"/>
              </a:buClr>
              <a:buFont typeface="Wingdings" panose="05000000000000000000" pitchFamily="2" charset="2"/>
              <a:buNone/>
            </a:pPr>
            <a:r>
              <a:rPr lang="en-US" altLang="en-US" sz="1100" dirty="0"/>
              <a:t>Sources: </a:t>
            </a:r>
            <a:r>
              <a:rPr lang="en-US" altLang="en-US" sz="1100" dirty="0" err="1" smtClean="0"/>
              <a:t>CoreLogic</a:t>
            </a:r>
            <a:r>
              <a:rPr lang="en-US" altLang="en-US" sz="1100" dirty="0" smtClean="0"/>
              <a:t> release </a:t>
            </a:r>
            <a:r>
              <a:rPr lang="en-US" altLang="en-US" sz="1100" i="1" dirty="0" smtClean="0"/>
              <a:t>“</a:t>
            </a:r>
            <a:r>
              <a:rPr lang="en-US" altLang="en-US" sz="1100" i="1" dirty="0" err="1" smtClean="0"/>
              <a:t>CoreLogic</a:t>
            </a:r>
            <a:r>
              <a:rPr lang="en-US" altLang="en-US" sz="1100" i="1" dirty="0" smtClean="0"/>
              <a:t> Identifies US States at Highest Risk of Property Damage Loss from Natural </a:t>
            </a:r>
            <a:r>
              <a:rPr lang="en-US" altLang="en-US" sz="1100" i="1" dirty="0" err="1" smtClean="0"/>
              <a:t>HAzards</a:t>
            </a:r>
            <a:r>
              <a:rPr lang="en-US" altLang="en-US" sz="1100" i="1" dirty="0" smtClean="0"/>
              <a:t>,”</a:t>
            </a:r>
            <a:r>
              <a:rPr lang="en-US" altLang="en-US" sz="1100" dirty="0" smtClean="0"/>
              <a:t> Sept. 10, 2014; </a:t>
            </a:r>
            <a:r>
              <a:rPr lang="en-US" altLang="en-US" sz="1100" dirty="0"/>
              <a:t>Insurance Information Institute.		</a:t>
            </a:r>
          </a:p>
        </p:txBody>
      </p:sp>
      <p:sp>
        <p:nvSpPr>
          <p:cNvPr id="10" name="AutoShape 6"/>
          <p:cNvSpPr>
            <a:spLocks noChangeArrowheads="1"/>
          </p:cNvSpPr>
          <p:nvPr/>
        </p:nvSpPr>
        <p:spPr bwMode="blackWhite">
          <a:xfrm>
            <a:off x="4887913" y="1396995"/>
            <a:ext cx="3495675" cy="1090618"/>
          </a:xfrm>
          <a:prstGeom prst="wedgeRectCallout">
            <a:avLst>
              <a:gd name="adj1" fmla="val -63103"/>
              <a:gd name="adj2" fmla="val 62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600" b="1" dirty="0" smtClean="0">
                <a:solidFill>
                  <a:schemeClr val="bg1"/>
                </a:solidFill>
              </a:rPr>
              <a:t>In the Northwest, properties in UT, WA and MT are in the </a:t>
            </a:r>
            <a:r>
              <a:rPr lang="en-US" sz="1600" b="1" dirty="0" err="1" smtClean="0">
                <a:solidFill>
                  <a:schemeClr val="bg1"/>
                </a:solidFill>
              </a:rPr>
              <a:t>bottomp</a:t>
            </a:r>
            <a:r>
              <a:rPr lang="en-US" sz="1600" b="1" dirty="0" smtClean="0">
                <a:solidFill>
                  <a:schemeClr val="bg1"/>
                </a:solidFill>
              </a:rPr>
              <a:t> half of states for natural disaster loss</a:t>
            </a:r>
            <a:endParaRPr lang="en-US" sz="1600" b="1" dirty="0">
              <a:solidFill>
                <a:schemeClr val="bg1"/>
              </a:solidFill>
            </a:endParaRPr>
          </a:p>
        </p:txBody>
      </p:sp>
    </p:spTree>
    <p:extLst>
      <p:ext uri="{BB962C8B-B14F-4D97-AF65-F5344CB8AC3E}">
        <p14:creationId xmlns:p14="http://schemas.microsoft.com/office/powerpoint/2010/main" val="5196433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149</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ext uri="{D42A27DB-BD31-4B8C-83A1-F6EECF244321}">
                <p14:modId xmlns:p14="http://schemas.microsoft.com/office/powerpoint/2010/main" val="1637535079"/>
              </p:ext>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7903211" name="Chart" r:id="rId4" imgW="8419996" imgH="3371740" progId="MSGraph.Chart.8">
                  <p:embed followColorScheme="full"/>
                </p:oleObj>
              </mc:Choice>
              <mc:Fallback>
                <p:oleObj name="Chart" r:id="rId4" imgW="8419996" imgH="3371740"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err="1" smtClean="0">
                <a:solidFill>
                  <a:srgbClr val="FFFFFF"/>
                </a:solidFill>
              </a:rPr>
              <a:t>Superstorm</a:t>
            </a:r>
            <a:r>
              <a:rPr lang="en-US" sz="2400" b="1" dirty="0" smtClean="0">
                <a:solidFill>
                  <a:srgbClr val="FFFFFF"/>
                </a:solidFill>
              </a:rPr>
              <a:t> Sandy in 2012 was the last mega-CAT to hit the US</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2013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42218253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All Lines: 10-Year Average RNW WA, OR, ID, MT and UT vs. U.S.</a:t>
            </a:r>
          </a:p>
        </p:txBody>
      </p:sp>
      <p:graphicFrame>
        <p:nvGraphicFramePr>
          <p:cNvPr id="15363" name="Object 3"/>
          <p:cNvGraphicFramePr>
            <a:graphicFrameLocks noGrp="1" noChangeAspect="1"/>
          </p:cNvGraphicFramePr>
          <p:nvPr>
            <p:ph type="chart" idx="1"/>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013634" name="Chart" r:id="rId4" imgW="8829766" imgH="4724378" progId="MSGraph.Chart.8">
                  <p:embed followColorScheme="full"/>
                </p:oleObj>
              </mc:Choice>
              <mc:Fallback>
                <p:oleObj name="Chart" r:id="rId4" imgW="8829766" imgH="4724378" progId="MSGraph.Chart.8">
                  <p:embed followColorScheme="full"/>
                  <p:pic>
                    <p:nvPicPr>
                      <p:cNvPr id="0" name=""/>
                      <p:cNvPicPr>
                        <a:picLocks noGrp="1" noChangeAspect="1" noChangeArrowheads="1"/>
                      </p:cNvPicPr>
                      <p:nvPr/>
                    </p:nvPicPr>
                    <p:blipFill>
                      <a:blip r:embed="rId5"/>
                      <a:srcRect/>
                      <a:stretch>
                        <a:fillRect/>
                      </a:stretch>
                    </p:blipFill>
                    <p:spPr bwMode="auto">
                      <a:xfrm>
                        <a:off x="322263" y="1671638"/>
                        <a:ext cx="8818562"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4"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100"/>
              <a:t>Sources: NAIC, Insurance Information Institute.</a:t>
            </a:r>
          </a:p>
        </p:txBody>
      </p:sp>
      <p:sp>
        <p:nvSpPr>
          <p:cNvPr id="15365"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b="1"/>
              <a:t>2003-2012</a:t>
            </a:r>
          </a:p>
        </p:txBody>
      </p:sp>
    </p:spTree>
    <p:extLst>
      <p:ext uri="{BB962C8B-B14F-4D97-AF65-F5344CB8AC3E}">
        <p14:creationId xmlns:p14="http://schemas.microsoft.com/office/powerpoint/2010/main" val="150162083"/>
      </p:ext>
    </p:extLst>
  </p:cSld>
  <p:clrMapOvr>
    <a:masterClrMapping/>
  </p:clrMapOvr>
  <p:transition>
    <p:random/>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150</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1994–2013</a:t>
            </a:r>
            <a:r>
              <a:rPr lang="en-US" baseline="30000" dirty="0" smtClean="0"/>
              <a:t>1</a:t>
            </a:r>
          </a:p>
        </p:txBody>
      </p:sp>
      <p:graphicFrame>
        <p:nvGraphicFramePr>
          <p:cNvPr id="6151176" name="Object 8"/>
          <p:cNvGraphicFramePr>
            <a:graphicFrameLocks noGrp="1"/>
          </p:cNvGraphicFramePr>
          <p:nvPr>
            <p:ph idx="4294967295"/>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7920605" name="Chart" r:id="rId4" imgW="4486147" imgH="3695661" progId="MSGraph.Chart.8">
                  <p:embed followColorScheme="full"/>
                </p:oleObj>
              </mc:Choice>
              <mc:Fallback>
                <p:oleObj name="Chart" r:id="rId4" imgW="4486147" imgH="3695661"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2013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159.1</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$5.5</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139.3</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$24.7</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24.8</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18.4</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14.6</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1993-2012 totaled $386.7B, an average of $19.3B per year or $1.6B per month</a:t>
            </a:r>
            <a:endParaRPr lang="en-US" sz="2000" b="1" dirty="0">
              <a:solidFill>
                <a:srgbClr val="FFFFFF"/>
              </a:solidFill>
            </a:endParaRPr>
          </a:p>
        </p:txBody>
      </p:sp>
    </p:spTree>
    <p:extLst>
      <p:ext uri="{BB962C8B-B14F-4D97-AF65-F5344CB8AC3E}">
        <p14:creationId xmlns:p14="http://schemas.microsoft.com/office/powerpoint/2010/main" val="9678215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220663" y="341313"/>
            <a:ext cx="7343775" cy="719137"/>
          </a:xfrm>
        </p:spPr>
        <p:txBody>
          <a:bodyPr/>
          <a:lstStyle/>
          <a:p>
            <a:r>
              <a:rPr lang="en-US" dirty="0" smtClean="0">
                <a:solidFill>
                  <a:srgbClr val="28688C"/>
                </a:solidFill>
              </a:rPr>
              <a:t>Natural Disasters in the United States, 1980 – 2013</a:t>
            </a:r>
            <a:br>
              <a:rPr lang="en-US" dirty="0" smtClean="0">
                <a:solidFill>
                  <a:srgbClr val="28688C"/>
                </a:solidFill>
              </a:rPr>
            </a:br>
            <a:r>
              <a:rPr lang="en-US" sz="1800" dirty="0" smtClean="0">
                <a:solidFill>
                  <a:srgbClr val="28688C"/>
                </a:solidFill>
              </a:rPr>
              <a:t>Number of Events (Annual Totals 1980 – 2013)</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151</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22</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81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6</a:t>
            </a:r>
            <a:endParaRPr lang="de-DE" sz="1000" b="1" dirty="0">
              <a:solidFill>
                <a:schemeClr val="bg1"/>
              </a:solidFill>
            </a:endParaRPr>
          </a:p>
        </p:txBody>
      </p:sp>
      <p:pic>
        <p:nvPicPr>
          <p:cNvPr id="21" name="Picture 2"/>
          <p:cNvPicPr>
            <a:picLocks noChangeAspect="1" noChangeArrowheads="1"/>
          </p:cNvPicPr>
          <p:nvPr>
            <p:custDataLst>
              <p:tags r:id="rId1"/>
            </p:custDataLst>
          </p:nvPr>
        </p:nvPicPr>
        <p:blipFill>
          <a:blip r:embed="rId3" cstate="email"/>
          <a:srcRect/>
          <a:stretch>
            <a:fillRect/>
          </a:stretch>
        </p:blipFill>
        <p:spPr bwMode="auto">
          <a:xfrm>
            <a:off x="359116" y="1322760"/>
            <a:ext cx="8112399" cy="4414363"/>
          </a:xfrm>
          <a:prstGeom prst="rect">
            <a:avLst/>
          </a:prstGeom>
          <a:noFill/>
          <a:ln w="9525">
            <a:noFill/>
            <a:miter lim="800000"/>
            <a:headEnd/>
            <a:tailEnd/>
          </a:ln>
          <a:effectLst/>
        </p:spPr>
      </p:pic>
      <p:sp>
        <p:nvSpPr>
          <p:cNvPr id="23" name="AutoShape 7"/>
          <p:cNvSpPr>
            <a:spLocks noChangeArrowheads="1"/>
          </p:cNvSpPr>
          <p:nvPr/>
        </p:nvSpPr>
        <p:spPr bwMode="blackWhite">
          <a:xfrm>
            <a:off x="3436373" y="1710813"/>
            <a:ext cx="3048415" cy="1206887"/>
          </a:xfrm>
          <a:prstGeom prst="wedgeRectCallout">
            <a:avLst>
              <a:gd name="adj1" fmla="val 102567"/>
              <a:gd name="adj2" fmla="val 2055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128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in 2013</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1980–2013</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152</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823522" cy="267331"/>
            <a:chOff x="2021059" y="5197108"/>
            <a:chExt cx="422403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516424" cy="247678"/>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288669" y="1114527"/>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2"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1053"/>
          <a:stretch>
            <a:fillRect/>
          </a:stretch>
        </p:blipFill>
        <p:spPr bwMode="auto">
          <a:xfrm>
            <a:off x="197864" y="1941241"/>
            <a:ext cx="8626587" cy="4292600"/>
          </a:xfrm>
          <a:prstGeom prst="rect">
            <a:avLst/>
          </a:prstGeom>
          <a:noFill/>
          <a:ln w="9525">
            <a:noFill/>
            <a:miter lim="800000"/>
            <a:headEnd/>
            <a:tailEnd/>
          </a:ln>
          <a:effectLst/>
        </p:spPr>
      </p:pic>
      <p:sp>
        <p:nvSpPr>
          <p:cNvPr id="24" name="AutoShape 7"/>
          <p:cNvSpPr>
            <a:spLocks noChangeArrowheads="1"/>
          </p:cNvSpPr>
          <p:nvPr/>
        </p:nvSpPr>
        <p:spPr bwMode="blackWhite">
          <a:xfrm>
            <a:off x="6931736" y="1563329"/>
            <a:ext cx="2192242" cy="1386865"/>
          </a:xfrm>
          <a:prstGeom prst="wedgeRectCallout">
            <a:avLst>
              <a:gd name="adj1" fmla="val 27357"/>
              <a:gd name="adj2" fmla="val 2164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CAT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$21.8B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$12.8B</a:t>
            </a:r>
            <a:endParaRPr lang="en-US" b="1" dirty="0">
              <a:solidFill>
                <a:srgbClr val="FFFFFF"/>
              </a:solidFill>
              <a:latin typeface="Arial" pitchFamily="34" charset="0"/>
              <a:cs typeface="Arial" pitchFamily="34" charset="0"/>
            </a:endParaRPr>
          </a:p>
        </p:txBody>
      </p:sp>
      <p:sp>
        <p:nvSpPr>
          <p:cNvPr id="25" name="AutoShape 7"/>
          <p:cNvSpPr>
            <a:spLocks noChangeArrowheads="1"/>
          </p:cNvSpPr>
          <p:nvPr/>
        </p:nvSpPr>
        <p:spPr bwMode="blackWhite">
          <a:xfrm>
            <a:off x="3814916" y="1873046"/>
            <a:ext cx="2300749" cy="1617407"/>
          </a:xfrm>
          <a:prstGeom prst="wedgeRectCallout">
            <a:avLst>
              <a:gd name="adj1" fmla="val 67401"/>
              <a:gd name="adj2" fmla="val 7741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Indicates a great deal of losses are uninsured (~40%-50% in the US) = Growth Opportunity</a:t>
            </a:r>
            <a:endParaRPr lang="en-US" b="1" dirty="0">
              <a:solidFill>
                <a:srgbClr val="FFFFFF"/>
              </a:solidFill>
              <a:latin typeface="Arial" pitchFamily="34" charset="0"/>
              <a:cs typeface="Arial" pitchFamily="34" charset="0"/>
            </a:endParaRPr>
          </a:p>
        </p:txBody>
      </p:sp>
      <p:sp>
        <p:nvSpPr>
          <p:cNvPr id="26" name="AutoShape 7"/>
          <p:cNvSpPr>
            <a:spLocks noChangeArrowheads="1"/>
          </p:cNvSpPr>
          <p:nvPr/>
        </p:nvSpPr>
        <p:spPr bwMode="blackWhite">
          <a:xfrm>
            <a:off x="988394" y="2138515"/>
            <a:ext cx="2596292" cy="1489587"/>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2013 losses were </a:t>
            </a:r>
            <a:r>
              <a:rPr lang="en-US" b="1" dirty="0" smtClean="0">
                <a:solidFill>
                  <a:srgbClr val="FFFFFF"/>
                </a:solidFill>
              </a:rPr>
              <a:t>far</a:t>
            </a:r>
            <a:r>
              <a:rPr lang="en-US" b="1" dirty="0" smtClean="0">
                <a:solidFill>
                  <a:srgbClr val="FFFFFF"/>
                </a:solidFill>
                <a:latin typeface="Arial" charset="0"/>
                <a:cs typeface="Arial" charset="0"/>
              </a:rPr>
              <a:t> below 2011 and 2012 and were 44% lower than the average from 2000-2012</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70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childTnLst>
                          </p:cTn>
                        </p:par>
                        <p:par>
                          <p:cTn id="13" fill="hold">
                            <p:stCondLst>
                              <p:cond delay="1700"/>
                            </p:stCondLst>
                            <p:childTnLst>
                              <p:par>
                                <p:cTn id="14" presetID="22" presetClass="entr" presetSubtype="4" fill="hold" grpId="0" nodeType="afterEffect">
                                  <p:stCondLst>
                                    <p:cond delay="70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15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153</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1970-2013*</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2013 </a:t>
            </a:r>
            <a:r>
              <a:rPr lang="en-US" sz="1600" b="1" dirty="0">
                <a:solidFill>
                  <a:srgbClr val="225A7A"/>
                </a:solidFill>
              </a:rPr>
              <a:t>Dollars, $ Billions)</a:t>
            </a:r>
          </a:p>
        </p:txBody>
      </p:sp>
      <p:sp>
        <p:nvSpPr>
          <p:cNvPr id="23560" name="Rectangle 4"/>
          <p:cNvSpPr>
            <a:spLocks noChangeArrowheads="1"/>
          </p:cNvSpPr>
          <p:nvPr/>
        </p:nvSpPr>
        <p:spPr bwMode="auto">
          <a:xfrm>
            <a:off x="-208719" y="6389410"/>
            <a:ext cx="8689042" cy="468590"/>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extLst/>
          </p:nvPr>
        </p:nvGraphicFramePr>
        <p:xfrm>
          <a:off x="179387" y="2491253"/>
          <a:ext cx="8964613" cy="3348037"/>
        </p:xfrm>
        <a:graphic>
          <a:graphicData uri="http://schemas.openxmlformats.org/presentationml/2006/ole">
            <mc:AlternateContent xmlns:mc="http://schemas.openxmlformats.org/markup-compatibility/2006">
              <mc:Choice xmlns:v="urn:schemas-microsoft-com:vml" Requires="v">
                <p:oleObj spid="_x0000_s27904235" name="Chart" r:id="rId4" imgW="8401100" imgH="3352845" progId="MSGraph.Chart.8">
                  <p:embed followColorScheme="full"/>
                </p:oleObj>
              </mc:Choice>
              <mc:Fallback>
                <p:oleObj name="Chart" r:id="rId4" imgW="8401100" imgH="3352845" progId="MSGraph.Chart.8">
                  <p:embed followColorScheme="full"/>
                  <p:pic>
                    <p:nvPicPr>
                      <p:cNvPr id="0" name=""/>
                      <p:cNvPicPr>
                        <a:picLocks noChangeAspect="1" noChangeArrowheads="1"/>
                      </p:cNvPicPr>
                      <p:nvPr/>
                    </p:nvPicPr>
                    <p:blipFill>
                      <a:blip r:embed="rId5"/>
                      <a:srcRect/>
                      <a:stretch>
                        <a:fillRect/>
                      </a:stretch>
                    </p:blipFill>
                    <p:spPr bwMode="gray">
                      <a:xfrm>
                        <a:off x="179387" y="249125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AutoShape 7"/>
          <p:cNvSpPr>
            <a:spLocks noChangeArrowheads="1"/>
          </p:cNvSpPr>
          <p:nvPr/>
        </p:nvSpPr>
        <p:spPr bwMode="blackWhite">
          <a:xfrm>
            <a:off x="5383162" y="1268361"/>
            <a:ext cx="3362632" cy="1578078"/>
          </a:xfrm>
          <a:prstGeom prst="wedgeRectCallout">
            <a:avLst>
              <a:gd name="adj1" fmla="val 34057"/>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5 </a:t>
            </a:r>
            <a:r>
              <a:rPr lang="en-US" b="1" dirty="0">
                <a:solidFill>
                  <a:schemeClr val="bg1"/>
                </a:solidFill>
              </a:rPr>
              <a:t>of the top </a:t>
            </a:r>
            <a:r>
              <a:rPr lang="en-US" b="1" dirty="0" smtClean="0">
                <a:solidFill>
                  <a:schemeClr val="bg1"/>
                </a:solidFill>
              </a:rPr>
              <a:t>14 </a:t>
            </a:r>
            <a:r>
              <a:rPr lang="en-US" b="1" dirty="0">
                <a:solidFill>
                  <a:schemeClr val="bg1"/>
                </a:solidFill>
              </a:rPr>
              <a:t>most expensive catastrophes in world history have occurred </a:t>
            </a:r>
            <a:r>
              <a:rPr lang="en-US" b="1" dirty="0" smtClean="0">
                <a:solidFill>
                  <a:schemeClr val="bg1"/>
                </a:solidFill>
              </a:rPr>
              <a:t>within </a:t>
            </a:r>
            <a:r>
              <a:rPr lang="en-US" b="1" dirty="0">
                <a:solidFill>
                  <a:schemeClr val="bg1"/>
                </a:solidFill>
              </a:rPr>
              <a:t>the </a:t>
            </a:r>
            <a:r>
              <a:rPr lang="en-US" b="1" dirty="0" smtClean="0">
                <a:solidFill>
                  <a:schemeClr val="bg1"/>
                </a:solidFill>
              </a:rPr>
              <a:t>most recent 4 years  </a:t>
            </a:r>
            <a:r>
              <a:rPr lang="en-US" b="1" dirty="0" smtClean="0">
                <a:solidFill>
                  <a:schemeClr val="bg1"/>
                </a:solidFill>
                <a:latin typeface="Arial" pitchFamily="34" charset="0"/>
                <a:cs typeface="Arial" pitchFamily="34" charset="0"/>
              </a:rPr>
              <a:t>(2010-2013)</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is now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
        <p:nvSpPr>
          <p:cNvPr id="10" name="Text Box 6"/>
          <p:cNvSpPr txBox="1">
            <a:spLocks noChangeArrowheads="1"/>
          </p:cNvSpPr>
          <p:nvPr/>
        </p:nvSpPr>
        <p:spPr bwMode="blackWhite">
          <a:xfrm>
            <a:off x="899653" y="1548580"/>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2012 insured CAT Losses totaled $60B;  Economic losses totaled $140B, according to Swiss Re</a:t>
            </a:r>
            <a:endParaRPr lang="en-US" b="1" i="1" dirty="0">
              <a:solidFill>
                <a:srgbClr val="FFFFFF"/>
              </a:solidFill>
            </a:endParaRPr>
          </a:p>
        </p:txBody>
      </p:sp>
    </p:spTree>
    <p:extLst>
      <p:ext uri="{BB962C8B-B14F-4D97-AF65-F5344CB8AC3E}">
        <p14:creationId xmlns:p14="http://schemas.microsoft.com/office/powerpoint/2010/main" val="27403914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 name="PPTShape_0"/>
          <p:cNvSpPr txBox="1">
            <a:spLocks noChangeArrowheads="1"/>
          </p:cNvSpPr>
          <p:nvPr/>
        </p:nvSpPr>
        <p:spPr bwMode="auto">
          <a:xfrm>
            <a:off x="123854" y="6565692"/>
            <a:ext cx="4672998"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Geo Risks Research, NatCat</a:t>
            </a:r>
            <a:r>
              <a:rPr lang="de-DE" sz="900" i="1" dirty="0" smtClean="0">
                <a:solidFill>
                  <a:schemeClr val="accent4">
                    <a:lumMod val="75000"/>
                  </a:schemeClr>
                </a:solidFill>
              </a:rPr>
              <a:t>SERVICE</a:t>
            </a:r>
            <a:r>
              <a:rPr lang="de-DE" sz="900" dirty="0" smtClean="0">
                <a:solidFill>
                  <a:schemeClr val="accent4">
                    <a:lumMod val="75000"/>
                  </a:schemeClr>
                </a:solidFill>
              </a:rPr>
              <a:t> – as of January 2014.  </a:t>
            </a:r>
            <a:endParaRPr lang="en-US" sz="900" dirty="0">
              <a:solidFill>
                <a:schemeClr val="accent4">
                  <a:lumMod val="75000"/>
                </a:schemeClr>
              </a:solidFill>
            </a:endParaRPr>
          </a:p>
        </p:txBody>
      </p:sp>
      <p:sp>
        <p:nvSpPr>
          <p:cNvPr id="80" name="TextBox 7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154</a:t>
            </a:fld>
            <a:endParaRPr lang="en-US" sz="1000" dirty="0">
              <a:solidFill>
                <a:schemeClr val="accent4">
                  <a:lumMod val="75000"/>
                </a:schemeClr>
              </a:solidFill>
              <a:latin typeface="+mn-lt"/>
            </a:endParaRPr>
          </a:p>
        </p:txBody>
      </p:sp>
      <p:sp>
        <p:nvSpPr>
          <p:cNvPr id="84" name="Rechteck 181"/>
          <p:cNvSpPr/>
          <p:nvPr/>
        </p:nvSpPr>
        <p:spPr>
          <a:xfrm>
            <a:off x="215516" y="1340768"/>
            <a:ext cx="8712968"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 Box 6"/>
          <p:cNvSpPr txBox="1">
            <a:spLocks noChangeArrowheads="1"/>
          </p:cNvSpPr>
          <p:nvPr/>
        </p:nvSpPr>
        <p:spPr bwMode="auto">
          <a:xfrm>
            <a:off x="3365893" y="5637127"/>
            <a:ext cx="261161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Geophysical events</a:t>
            </a:r>
            <a:r>
              <a:rPr lang="en-US" sz="1100" dirty="0" smtClean="0">
                <a:solidFill>
                  <a:schemeClr val="tx2"/>
                </a:solidFill>
              </a:rPr>
              <a:t/>
            </a:r>
            <a:br>
              <a:rPr lang="en-US" sz="1100" dirty="0" smtClean="0">
                <a:solidFill>
                  <a:schemeClr val="tx2"/>
                </a:solidFill>
              </a:rPr>
            </a:br>
            <a:r>
              <a:rPr lang="en-US" sz="1100" dirty="0" smtClean="0">
                <a:solidFill>
                  <a:schemeClr val="tx2"/>
                </a:solidFill>
              </a:rPr>
              <a:t>(earthquake, tsunami, volcanic activity)</a:t>
            </a:r>
            <a:endParaRPr lang="en-US" sz="1100" dirty="0">
              <a:solidFill>
                <a:schemeClr val="tx2"/>
              </a:solidFill>
            </a:endParaRPr>
          </a:p>
        </p:txBody>
      </p:sp>
      <p:sp>
        <p:nvSpPr>
          <p:cNvPr id="86"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lnSpc>
                <a:spcPct val="100000"/>
              </a:lnSpc>
              <a:defRPr/>
            </a:pPr>
            <a:r>
              <a:rPr lang="en-US" sz="1100" b="1" dirty="0" smtClean="0">
                <a:solidFill>
                  <a:schemeClr val="tx2"/>
                </a:solidFill>
              </a:rPr>
              <a:t>Meteorological events </a:t>
            </a:r>
            <a:br>
              <a:rPr lang="en-US" sz="1100" b="1" dirty="0" smtClean="0">
                <a:solidFill>
                  <a:schemeClr val="tx2"/>
                </a:solidFill>
              </a:rPr>
            </a:br>
            <a:r>
              <a:rPr lang="en-US" sz="1100" dirty="0" smtClean="0">
                <a:solidFill>
                  <a:schemeClr val="tx2"/>
                </a:solidFill>
              </a:rPr>
              <a:t>(storm) </a:t>
            </a:r>
            <a:endParaRPr lang="en-US" sz="1100" dirty="0">
              <a:solidFill>
                <a:schemeClr val="tx2"/>
              </a:solidFill>
            </a:endParaRPr>
          </a:p>
        </p:txBody>
      </p:sp>
      <p:sp>
        <p:nvSpPr>
          <p:cNvPr id="87"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Hydrological events</a:t>
            </a:r>
            <a:br>
              <a:rPr lang="en-US" sz="1100" b="1" dirty="0" smtClean="0">
                <a:solidFill>
                  <a:schemeClr val="tx2"/>
                </a:solidFill>
              </a:rPr>
            </a:br>
            <a:r>
              <a:rPr lang="en-US" sz="1100" dirty="0" smtClean="0">
                <a:solidFill>
                  <a:schemeClr val="tx2"/>
                </a:solidFill>
              </a:rPr>
              <a:t>(flood, mass movement)</a:t>
            </a:r>
            <a:endParaRPr lang="en-US" sz="1100" dirty="0">
              <a:solidFill>
                <a:schemeClr val="tx2"/>
              </a:solidFill>
            </a:endParaRPr>
          </a:p>
        </p:txBody>
      </p:sp>
      <p:sp>
        <p:nvSpPr>
          <p:cNvPr id="88"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89"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90"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91" name="Oval 90"/>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92"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Text Box 9"/>
          <p:cNvSpPr txBox="1">
            <a:spLocks noChangeArrowheads="1"/>
          </p:cNvSpPr>
          <p:nvPr/>
        </p:nvSpPr>
        <p:spPr bwMode="auto">
          <a:xfrm>
            <a:off x="6161263" y="6012310"/>
            <a:ext cx="3902075" cy="430887"/>
          </a:xfrm>
          <a:prstGeom prst="rect">
            <a:avLst/>
          </a:prstGeom>
          <a:noFill/>
          <a:ln w="9525">
            <a:noFill/>
            <a:miter lim="800000"/>
            <a:headEnd/>
            <a:tailEnd/>
          </a:ln>
        </p:spPr>
        <p:txBody>
          <a:bodyPr>
            <a:spAutoFit/>
          </a:bodyPr>
          <a:lstStyle/>
          <a:p>
            <a:pPr>
              <a:lnSpc>
                <a:spcPct val="100000"/>
              </a:lnSpc>
              <a:spcBef>
                <a:spcPts val="0"/>
              </a:spcBef>
              <a:defRPr/>
            </a:pPr>
            <a:r>
              <a:rPr lang="en-US" sz="1100" b="1" dirty="0" err="1" smtClean="0">
                <a:solidFill>
                  <a:schemeClr val="tx2"/>
                </a:solidFill>
              </a:rPr>
              <a:t>Climatological</a:t>
            </a:r>
            <a:r>
              <a:rPr lang="en-US" sz="1100" b="1" dirty="0" smtClean="0">
                <a:solidFill>
                  <a:schemeClr val="tx2"/>
                </a:solidFill>
              </a:rPr>
              <a:t> events</a:t>
            </a:r>
            <a:r>
              <a:rPr lang="en-US" sz="1100" dirty="0" smtClean="0">
                <a:solidFill>
                  <a:schemeClr val="tx2"/>
                </a:solidFill>
              </a:rPr>
              <a:t/>
            </a:r>
            <a:br>
              <a:rPr lang="en-US" sz="1100" dirty="0" smtClean="0">
                <a:solidFill>
                  <a:schemeClr val="tx2"/>
                </a:solidFill>
              </a:rPr>
            </a:br>
            <a:r>
              <a:rPr lang="en-US" sz="1100" dirty="0" smtClean="0">
                <a:solidFill>
                  <a:schemeClr val="tx2"/>
                </a:solidFill>
                <a:latin typeface="Arial" pitchFamily="34" charset="0"/>
                <a:cs typeface="Arial" pitchFamily="34" charset="0"/>
              </a:rPr>
              <a:t>(extreme temperature, drought, wildfire)</a:t>
            </a:r>
            <a:endParaRPr lang="en-US" sz="1100" dirty="0">
              <a:solidFill>
                <a:schemeClr val="tx2"/>
              </a:solidFill>
              <a:latin typeface="Arial" pitchFamily="34" charset="0"/>
              <a:cs typeface="Arial" pitchFamily="34" charset="0"/>
            </a:endParaRPr>
          </a:p>
        </p:txBody>
      </p:sp>
      <p:sp>
        <p:nvSpPr>
          <p:cNvPr id="96"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PPTShape_3"/>
          <p:cNvSpPr txBox="1">
            <a:spLocks noChangeArrowheads="1"/>
          </p:cNvSpPr>
          <p:nvPr/>
        </p:nvSpPr>
        <p:spPr bwMode="auto">
          <a:xfrm>
            <a:off x="6163200" y="6390853"/>
            <a:ext cx="2088232" cy="430887"/>
          </a:xfrm>
          <a:prstGeom prst="rect">
            <a:avLst/>
          </a:prstGeom>
          <a:noFill/>
          <a:ln w="9525">
            <a:noFill/>
            <a:miter lim="800000"/>
            <a:headEnd/>
            <a:tailEnd/>
          </a:ln>
        </p:spPr>
        <p:txBody>
          <a:bodyPr wrap="square">
            <a:spAutoFit/>
          </a:bodyPr>
          <a:lstStyle/>
          <a:p>
            <a:pPr>
              <a:lnSpc>
                <a:spcPct val="100000"/>
              </a:lnSpc>
              <a:spcBef>
                <a:spcPts val="0"/>
              </a:spcBef>
              <a:defRPr/>
            </a:pPr>
            <a:r>
              <a:rPr lang="en-US" sz="1100" b="1" dirty="0" smtClean="0"/>
              <a:t>Extraterrestrial events</a:t>
            </a:r>
            <a:r>
              <a:rPr lang="en-US" sz="1100" dirty="0" smtClean="0"/>
              <a:t/>
            </a:r>
            <a:br>
              <a:rPr lang="en-US" sz="1100" dirty="0" smtClean="0"/>
            </a:br>
            <a:r>
              <a:rPr lang="en-US" sz="1100" dirty="0" smtClean="0"/>
              <a:t>(Meteorite impact)</a:t>
            </a:r>
            <a:endParaRPr lang="en-US" sz="1100" dirty="0"/>
          </a:p>
        </p:txBody>
      </p:sp>
      <p:sp>
        <p:nvSpPr>
          <p:cNvPr id="100" name="PPTShape_4"/>
          <p:cNvSpPr>
            <a:spLocks noChangeArrowheads="1"/>
          </p:cNvSpPr>
          <p:nvPr/>
        </p:nvSpPr>
        <p:spPr bwMode="auto">
          <a:xfrm>
            <a:off x="5990400" y="6444018"/>
            <a:ext cx="84866" cy="84561"/>
          </a:xfrm>
          <a:prstGeom prst="ellipse">
            <a:avLst/>
          </a:prstGeom>
          <a:solidFill>
            <a:schemeClr val="tx1"/>
          </a:solidFill>
          <a:ln w="3175">
            <a:solidFill>
              <a:schemeClr val="tx1"/>
            </a:solidFill>
            <a:round/>
            <a:headEnd/>
            <a:tailEnd/>
          </a:ln>
        </p:spPr>
        <p:txBody>
          <a:bodyPr wrap="none" anchor="ctr"/>
          <a:lstStyle/>
          <a:p>
            <a:endParaRPr lang="de-DE">
              <a:solidFill>
                <a:srgbClr val="111111"/>
              </a:solidFill>
            </a:endParaRPr>
          </a:p>
        </p:txBody>
      </p:sp>
      <p:grpSp>
        <p:nvGrpSpPr>
          <p:cNvPr id="2" name="Gruppieren 182"/>
          <p:cNvGrpSpPr>
            <a:grpSpLocks noChangeAspect="1"/>
          </p:cNvGrpSpPr>
          <p:nvPr>
            <p:custDataLst>
              <p:tags r:id="rId2"/>
            </p:custDataLst>
          </p:nvPr>
        </p:nvGrpSpPr>
        <p:grpSpPr>
          <a:xfrm>
            <a:off x="332491" y="1406861"/>
            <a:ext cx="8487645" cy="4080726"/>
            <a:chOff x="242300" y="1115294"/>
            <a:chExt cx="7307095" cy="3513137"/>
          </a:xfrm>
        </p:grpSpPr>
        <p:pic>
          <p:nvPicPr>
            <p:cNvPr id="102" name="Picture 2" descr="V:\_GEO-CCC1\NatCatSERVICE\03_NCS User\Studenten\Baumgartner Theresa\Pressemitteilung Weltkarte\Loss events_world_ 2013_300dpi.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8269" y="1364776"/>
              <a:ext cx="6312089" cy="3261815"/>
            </a:xfrm>
            <a:prstGeom prst="rect">
              <a:avLst/>
            </a:prstGeom>
            <a:noFill/>
          </p:spPr>
        </p:pic>
        <p:grpSp>
          <p:nvGrpSpPr>
            <p:cNvPr id="3" name="Gruppieren 10"/>
            <p:cNvGrpSpPr/>
            <p:nvPr/>
          </p:nvGrpSpPr>
          <p:grpSpPr>
            <a:xfrm>
              <a:off x="264526" y="3703495"/>
              <a:ext cx="997892" cy="900000"/>
              <a:chOff x="393767" y="2521438"/>
              <a:chExt cx="1366647" cy="978831"/>
            </a:xfrm>
          </p:grpSpPr>
          <p:sp>
            <p:nvSpPr>
              <p:cNvPr id="152" name="Ellipse 233"/>
              <p:cNvSpPr/>
              <p:nvPr/>
            </p:nvSpPr>
            <p:spPr>
              <a:xfrm>
                <a:off x="453542" y="2521438"/>
                <a:ext cx="1232581" cy="978831"/>
              </a:xfrm>
              <a:prstGeom prst="ellipse">
                <a:avLst/>
              </a:prstGeom>
              <a:solidFill>
                <a:srgbClr val="7A9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feld 234"/>
              <p:cNvSpPr txBox="1"/>
              <p:nvPr/>
            </p:nvSpPr>
            <p:spPr>
              <a:xfrm>
                <a:off x="393767" y="2767808"/>
                <a:ext cx="1366647" cy="468628"/>
              </a:xfrm>
              <a:prstGeom prst="rect">
                <a:avLst/>
              </a:prstGeom>
              <a:noFill/>
              <a:effectLst/>
            </p:spPr>
            <p:txBody>
              <a:bodyPr wrap="square" rtlCol="0">
                <a:spAutoFit/>
              </a:bodyPr>
              <a:lstStyle/>
              <a:p>
                <a:pPr algn="ctr"/>
                <a:r>
                  <a:rPr lang="de-DE" sz="1100" b="1" dirty="0" smtClean="0">
                    <a:solidFill>
                      <a:schemeClr val="bg1"/>
                    </a:solidFill>
                  </a:rPr>
                  <a:t>880</a:t>
                </a:r>
              </a:p>
              <a:p>
                <a:pPr algn="ctr"/>
                <a:r>
                  <a:rPr lang="en-US" sz="1100" b="1" dirty="0" smtClean="0">
                    <a:solidFill>
                      <a:schemeClr val="bg1"/>
                    </a:solidFill>
                  </a:rPr>
                  <a:t>Loss events</a:t>
                </a:r>
              </a:p>
            </p:txBody>
          </p:sp>
        </p:grpSp>
        <p:sp>
          <p:nvSpPr>
            <p:cNvPr id="104" name="Textfeld 185"/>
            <p:cNvSpPr txBox="1"/>
            <p:nvPr/>
          </p:nvSpPr>
          <p:spPr>
            <a:xfrm>
              <a:off x="6438580" y="1515885"/>
              <a:ext cx="86113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Earthquake</a:t>
              </a:r>
            </a:p>
            <a:p>
              <a:pPr>
                <a:defRPr/>
              </a:pPr>
              <a:r>
                <a:rPr lang="en-US" sz="800" dirty="0" smtClean="0">
                  <a:solidFill>
                    <a:srgbClr val="4D4E53"/>
                  </a:solidFill>
                </a:rPr>
                <a:t>China, 20 April</a:t>
              </a:r>
            </a:p>
          </p:txBody>
        </p:sp>
        <p:sp>
          <p:nvSpPr>
            <p:cNvPr id="105" name="Textfeld 186"/>
            <p:cNvSpPr txBox="1"/>
            <p:nvPr/>
          </p:nvSpPr>
          <p:spPr>
            <a:xfrm>
              <a:off x="2603540" y="2668978"/>
              <a:ext cx="1265601"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18–22 May</a:t>
              </a:r>
            </a:p>
          </p:txBody>
        </p:sp>
        <p:sp>
          <p:nvSpPr>
            <p:cNvPr id="106" name="Textfeld 187"/>
            <p:cNvSpPr txBox="1"/>
            <p:nvPr/>
          </p:nvSpPr>
          <p:spPr>
            <a:xfrm>
              <a:off x="5031707" y="3399911"/>
              <a:ext cx="1008609"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India, 14–30 June</a:t>
              </a:r>
            </a:p>
          </p:txBody>
        </p:sp>
        <p:sp>
          <p:nvSpPr>
            <p:cNvPr id="107" name="Textfeld 188"/>
            <p:cNvSpPr txBox="1"/>
            <p:nvPr/>
          </p:nvSpPr>
          <p:spPr>
            <a:xfrm>
              <a:off x="2974927" y="2278465"/>
              <a:ext cx="878939" cy="410700"/>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Hailstorms</a:t>
              </a:r>
            </a:p>
            <a:p>
              <a:pPr>
                <a:defRPr/>
              </a:pPr>
              <a:r>
                <a:rPr lang="en-US" sz="800" dirty="0" smtClean="0">
                  <a:solidFill>
                    <a:srgbClr val="4D4E53"/>
                  </a:solidFill>
                </a:rPr>
                <a:t>Germany, </a:t>
              </a:r>
            </a:p>
            <a:p>
              <a:pPr>
                <a:defRPr/>
              </a:pPr>
              <a:r>
                <a:rPr lang="en-US" sz="800" smtClean="0">
                  <a:solidFill>
                    <a:srgbClr val="4D4E53"/>
                  </a:solidFill>
                </a:rPr>
                <a:t>27–28 </a:t>
              </a:r>
              <a:r>
                <a:rPr lang="en-US" sz="800" dirty="0" smtClean="0">
                  <a:solidFill>
                    <a:srgbClr val="4D4E53"/>
                  </a:solidFill>
                </a:rPr>
                <a:t>July</a:t>
              </a:r>
            </a:p>
          </p:txBody>
        </p:sp>
        <p:sp>
          <p:nvSpPr>
            <p:cNvPr id="108" name="Textfeld 189"/>
            <p:cNvSpPr txBox="1"/>
            <p:nvPr/>
          </p:nvSpPr>
          <p:spPr>
            <a:xfrm>
              <a:off x="2180823" y="1115294"/>
              <a:ext cx="211437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Winter Storm Christian (St. Jude)</a:t>
              </a:r>
            </a:p>
            <a:p>
              <a:pPr>
                <a:defRPr/>
              </a:pPr>
              <a:r>
                <a:rPr lang="en-US" sz="800" dirty="0" smtClean="0">
                  <a:solidFill>
                    <a:srgbClr val="4D4E53"/>
                  </a:solidFill>
                </a:rPr>
                <a:t>Europe, 27–30 October</a:t>
              </a:r>
            </a:p>
          </p:txBody>
        </p:sp>
        <p:sp>
          <p:nvSpPr>
            <p:cNvPr id="109" name="Textfeld 190"/>
            <p:cNvSpPr txBox="1"/>
            <p:nvPr/>
          </p:nvSpPr>
          <p:spPr>
            <a:xfrm>
              <a:off x="6134141" y="2972118"/>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Haiyan</a:t>
              </a:r>
              <a:endParaRPr lang="en-US" sz="900" b="1" dirty="0" smtClean="0">
                <a:solidFill>
                  <a:srgbClr val="4D4E53"/>
                </a:solidFill>
              </a:endParaRPr>
            </a:p>
            <a:p>
              <a:pPr>
                <a:defRPr/>
              </a:pPr>
              <a:r>
                <a:rPr lang="en-US" sz="800" dirty="0" smtClean="0">
                  <a:solidFill>
                    <a:srgbClr val="4D4E53"/>
                  </a:solidFill>
                </a:rPr>
                <a:t>Philippines, </a:t>
              </a:r>
            </a:p>
            <a:p>
              <a:pPr>
                <a:defRPr/>
              </a:pPr>
              <a:r>
                <a:rPr lang="en-US" sz="800" dirty="0" smtClean="0">
                  <a:solidFill>
                    <a:srgbClr val="4D4E53"/>
                  </a:solidFill>
                </a:rPr>
                <a:t>8–12 November</a:t>
              </a:r>
            </a:p>
          </p:txBody>
        </p:sp>
        <p:sp>
          <p:nvSpPr>
            <p:cNvPr id="110" name="Textfeld 191"/>
            <p:cNvSpPr txBox="1"/>
            <p:nvPr/>
          </p:nvSpPr>
          <p:spPr>
            <a:xfrm>
              <a:off x="625185" y="3136789"/>
              <a:ext cx="1652992"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28–31 May</a:t>
              </a:r>
            </a:p>
          </p:txBody>
        </p:sp>
        <p:sp>
          <p:nvSpPr>
            <p:cNvPr id="111" name="Textfeld 192"/>
            <p:cNvSpPr txBox="1"/>
            <p:nvPr/>
          </p:nvSpPr>
          <p:spPr>
            <a:xfrm>
              <a:off x="1350446" y="3543964"/>
              <a:ext cx="1418847"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Hurricanes Ingrid &amp; Manuel</a:t>
              </a:r>
            </a:p>
            <a:p>
              <a:pPr>
                <a:defRPr/>
              </a:pPr>
              <a:r>
                <a:rPr lang="en-US" sz="800" dirty="0" smtClean="0">
                  <a:solidFill>
                    <a:srgbClr val="4D4E53"/>
                  </a:solidFill>
                </a:rPr>
                <a:t>Mexico, 12–19 September</a:t>
              </a:r>
            </a:p>
          </p:txBody>
        </p:sp>
        <p:sp>
          <p:nvSpPr>
            <p:cNvPr id="112" name="Textfeld 193"/>
            <p:cNvSpPr txBox="1"/>
            <p:nvPr/>
          </p:nvSpPr>
          <p:spPr>
            <a:xfrm>
              <a:off x="242300" y="1609780"/>
              <a:ext cx="1146468"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Canada, 19–24 June</a:t>
              </a:r>
            </a:p>
          </p:txBody>
        </p:sp>
        <p:sp>
          <p:nvSpPr>
            <p:cNvPr id="113" name="Textfeld 194"/>
            <p:cNvSpPr txBox="1"/>
            <p:nvPr/>
          </p:nvSpPr>
          <p:spPr>
            <a:xfrm>
              <a:off x="4052665" y="1145401"/>
              <a:ext cx="949299" cy="477054"/>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Europe, </a:t>
              </a:r>
            </a:p>
            <a:p>
              <a:pPr>
                <a:defRPr/>
              </a:pPr>
              <a:r>
                <a:rPr lang="en-US" sz="800" dirty="0" smtClean="0">
                  <a:solidFill>
                    <a:srgbClr val="4D4E53"/>
                  </a:solidFill>
                </a:rPr>
                <a:t>30 May–19 June</a:t>
              </a:r>
            </a:p>
          </p:txBody>
        </p:sp>
        <p:sp>
          <p:nvSpPr>
            <p:cNvPr id="114" name="Textfeld 195"/>
            <p:cNvSpPr txBox="1"/>
            <p:nvPr/>
          </p:nvSpPr>
          <p:spPr>
            <a:xfrm>
              <a:off x="4829004" y="4274488"/>
              <a:ext cx="96984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Heat wave</a:t>
              </a:r>
            </a:p>
            <a:p>
              <a:pPr>
                <a:defRPr/>
              </a:pPr>
              <a:r>
                <a:rPr lang="en-US" sz="800" dirty="0" smtClean="0">
                  <a:solidFill>
                    <a:srgbClr val="4D4E53"/>
                  </a:solidFill>
                </a:rPr>
                <a:t>India, April–June</a:t>
              </a:r>
            </a:p>
          </p:txBody>
        </p:sp>
        <p:sp>
          <p:nvSpPr>
            <p:cNvPr id="115" name="Textfeld 196"/>
            <p:cNvSpPr txBox="1"/>
            <p:nvPr/>
          </p:nvSpPr>
          <p:spPr>
            <a:xfrm>
              <a:off x="6392839" y="2457711"/>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Fitow</a:t>
              </a:r>
              <a:endParaRPr lang="en-US" sz="900" b="1" dirty="0" smtClean="0">
                <a:solidFill>
                  <a:srgbClr val="4D4E53"/>
                </a:solidFill>
              </a:endParaRPr>
            </a:p>
            <a:p>
              <a:pPr>
                <a:defRPr/>
              </a:pPr>
              <a:r>
                <a:rPr lang="en-US" sz="800" dirty="0" smtClean="0">
                  <a:solidFill>
                    <a:srgbClr val="4D4E53"/>
                  </a:solidFill>
                </a:rPr>
                <a:t>China, Japan, </a:t>
              </a:r>
            </a:p>
            <a:p>
              <a:pPr>
                <a:defRPr/>
              </a:pPr>
              <a:r>
                <a:rPr lang="en-US" sz="800" dirty="0" smtClean="0">
                  <a:solidFill>
                    <a:srgbClr val="4D4E53"/>
                  </a:solidFill>
                </a:rPr>
                <a:t>5–9 October</a:t>
              </a:r>
            </a:p>
          </p:txBody>
        </p:sp>
        <p:sp>
          <p:nvSpPr>
            <p:cNvPr id="116" name="Textfeld 197"/>
            <p:cNvSpPr txBox="1"/>
            <p:nvPr/>
          </p:nvSpPr>
          <p:spPr>
            <a:xfrm>
              <a:off x="3470117" y="4095598"/>
              <a:ext cx="1571479"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Earthquake (series)</a:t>
              </a:r>
            </a:p>
            <a:p>
              <a:pPr>
                <a:defRPr/>
              </a:pPr>
              <a:r>
                <a:rPr lang="en-US" sz="800" dirty="0" smtClean="0">
                  <a:solidFill>
                    <a:srgbClr val="4D4E53"/>
                  </a:solidFill>
                </a:rPr>
                <a:t>Pakistan, 24–28 September</a:t>
              </a:r>
            </a:p>
          </p:txBody>
        </p:sp>
        <p:cxnSp>
          <p:nvCxnSpPr>
            <p:cNvPr id="117" name="Gerade Verbindung 198"/>
            <p:cNvCxnSpPr/>
            <p:nvPr/>
          </p:nvCxnSpPr>
          <p:spPr>
            <a:xfrm rot="5400000" flipH="1">
              <a:off x="1889500" y="3352540"/>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8" name="Gerade Verbindung 199"/>
            <p:cNvCxnSpPr/>
            <p:nvPr/>
          </p:nvCxnSpPr>
          <p:spPr>
            <a:xfrm flipH="1">
              <a:off x="1547402" y="2748633"/>
              <a:ext cx="50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9" name="Gerade Verbindung 200"/>
            <p:cNvCxnSpPr/>
            <p:nvPr/>
          </p:nvCxnSpPr>
          <p:spPr>
            <a:xfrm flipH="1">
              <a:off x="2195492" y="2764596"/>
              <a:ext cx="46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0" name="Gerade Verbindung 201"/>
            <p:cNvCxnSpPr/>
            <p:nvPr/>
          </p:nvCxnSpPr>
          <p:spPr>
            <a:xfrm rot="5400000" flipH="1">
              <a:off x="216609" y="2171329"/>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1" name="Gerade Verbindung 202"/>
            <p:cNvCxnSpPr/>
            <p:nvPr/>
          </p:nvCxnSpPr>
          <p:spPr>
            <a:xfrm flipH="1">
              <a:off x="508984" y="2451055"/>
              <a:ext cx="13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2" name="Gerade Verbindung 203"/>
            <p:cNvCxnSpPr/>
            <p:nvPr/>
          </p:nvCxnSpPr>
          <p:spPr>
            <a:xfrm flipH="1">
              <a:off x="3507080" y="2492257"/>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3" name="Gerade Verbindung 204"/>
            <p:cNvCxnSpPr/>
            <p:nvPr/>
          </p:nvCxnSpPr>
          <p:spPr>
            <a:xfrm rot="5400000" flipH="1">
              <a:off x="3424593" y="1761789"/>
              <a:ext cx="108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4" name="Gerade Verbindung 205"/>
            <p:cNvCxnSpPr/>
            <p:nvPr/>
          </p:nvCxnSpPr>
          <p:spPr>
            <a:xfrm rot="5400000" flipH="1">
              <a:off x="3920695" y="2006165"/>
              <a:ext cx="9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5" name="Gerade Verbindung 206"/>
            <p:cNvCxnSpPr/>
            <p:nvPr/>
          </p:nvCxnSpPr>
          <p:spPr>
            <a:xfrm flipH="1">
              <a:off x="5947151" y="3074467"/>
              <a:ext cx="2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6" name="Gerade Verbindung 207"/>
            <p:cNvCxnSpPr/>
            <p:nvPr/>
          </p:nvCxnSpPr>
          <p:spPr>
            <a:xfrm rot="5400000" flipH="1">
              <a:off x="5915609" y="311323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7" name="Gerade Verbindung 208"/>
            <p:cNvCxnSpPr/>
            <p:nvPr/>
          </p:nvCxnSpPr>
          <p:spPr>
            <a:xfrm flipH="1">
              <a:off x="5877690" y="2561227"/>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8" name="Gerade Verbindung 209"/>
            <p:cNvCxnSpPr/>
            <p:nvPr/>
          </p:nvCxnSpPr>
          <p:spPr>
            <a:xfrm rot="5400000" flipH="1">
              <a:off x="5735389" y="2703445"/>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9" name="Gerade Verbindung 210"/>
            <p:cNvCxnSpPr/>
            <p:nvPr/>
          </p:nvCxnSpPr>
          <p:spPr>
            <a:xfrm flipH="1">
              <a:off x="3819724" y="1225846"/>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0" name="Gerade Verbindung 211"/>
            <p:cNvCxnSpPr/>
            <p:nvPr/>
          </p:nvCxnSpPr>
          <p:spPr>
            <a:xfrm rot="5400000" flipH="1">
              <a:off x="4982479" y="2211830"/>
              <a:ext cx="11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1" name="Gerade Verbindung 212"/>
            <p:cNvCxnSpPr/>
            <p:nvPr/>
          </p:nvCxnSpPr>
          <p:spPr>
            <a:xfrm flipH="1">
              <a:off x="5574444" y="1616948"/>
              <a:ext cx="90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2" name="Gerade Verbindung 213"/>
            <p:cNvCxnSpPr/>
            <p:nvPr/>
          </p:nvCxnSpPr>
          <p:spPr>
            <a:xfrm flipH="1">
              <a:off x="5210207" y="284007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3" name="Gerade Verbindung 214"/>
            <p:cNvCxnSpPr/>
            <p:nvPr/>
          </p:nvCxnSpPr>
          <p:spPr>
            <a:xfrm rot="5400000" flipH="1">
              <a:off x="4981337" y="3142263"/>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4" name="Gerade Verbindung 215"/>
            <p:cNvCxnSpPr/>
            <p:nvPr/>
          </p:nvCxnSpPr>
          <p:spPr>
            <a:xfrm rot="5400000" flipH="1">
              <a:off x="4317291" y="3589154"/>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5" name="Gerade Verbindung 216"/>
            <p:cNvCxnSpPr/>
            <p:nvPr/>
          </p:nvCxnSpPr>
          <p:spPr>
            <a:xfrm rot="5400000" flipH="1">
              <a:off x="4431556" y="3712990"/>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6" name="Gerade Verbindung 217"/>
            <p:cNvCxnSpPr/>
            <p:nvPr/>
          </p:nvCxnSpPr>
          <p:spPr>
            <a:xfrm flipH="1">
              <a:off x="4496000" y="4196572"/>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7" name="Gerade Verbindung 218"/>
            <p:cNvCxnSpPr/>
            <p:nvPr/>
          </p:nvCxnSpPr>
          <p:spPr>
            <a:xfrm flipH="1">
              <a:off x="5043329" y="3097988"/>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8" name="Gerade Verbindung 219"/>
            <p:cNvCxnSpPr/>
            <p:nvPr/>
          </p:nvCxnSpPr>
          <p:spPr>
            <a:xfrm flipH="1">
              <a:off x="4081475" y="2487699"/>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0" name="Textfeld 221"/>
            <p:cNvSpPr txBox="1"/>
            <p:nvPr/>
          </p:nvSpPr>
          <p:spPr>
            <a:xfrm>
              <a:off x="6656694" y="3542194"/>
              <a:ext cx="892701"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Floods</a:t>
              </a:r>
            </a:p>
            <a:p>
              <a:pPr>
                <a:defRPr/>
              </a:pPr>
              <a:r>
                <a:rPr lang="en-US" sz="800" dirty="0" smtClean="0">
                  <a:solidFill>
                    <a:srgbClr val="4D4E53"/>
                  </a:solidFill>
                </a:rPr>
                <a:t>Australia, </a:t>
              </a:r>
            </a:p>
            <a:p>
              <a:pPr>
                <a:defRPr/>
              </a:pPr>
              <a:r>
                <a:rPr lang="en-US" sz="800" dirty="0" smtClean="0">
                  <a:solidFill>
                    <a:srgbClr val="4D4E53"/>
                  </a:solidFill>
                </a:rPr>
                <a:t>21–31 January </a:t>
              </a:r>
            </a:p>
          </p:txBody>
        </p:sp>
        <p:cxnSp>
          <p:nvCxnSpPr>
            <p:cNvPr id="141" name="Gerade Verbindung 222"/>
            <p:cNvCxnSpPr/>
            <p:nvPr/>
          </p:nvCxnSpPr>
          <p:spPr>
            <a:xfrm flipH="1">
              <a:off x="6417504" y="3638593"/>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2" name="Gerade Verbindung 223"/>
            <p:cNvCxnSpPr/>
            <p:nvPr/>
          </p:nvCxnSpPr>
          <p:spPr>
            <a:xfrm rot="5400000" flipH="1">
              <a:off x="6349189" y="3708618"/>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3" name="Textfeld 224"/>
            <p:cNvSpPr txBox="1"/>
            <p:nvPr/>
          </p:nvSpPr>
          <p:spPr>
            <a:xfrm>
              <a:off x="4940041" y="1157470"/>
              <a:ext cx="1197100"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Meteorite impact</a:t>
              </a:r>
            </a:p>
            <a:p>
              <a:pPr>
                <a:defRPr/>
              </a:pPr>
              <a:r>
                <a:rPr lang="en-US" sz="800" dirty="0" smtClean="0">
                  <a:solidFill>
                    <a:srgbClr val="4D4E53"/>
                  </a:solidFill>
                </a:rPr>
                <a:t>Russian Federation, 15 February</a:t>
              </a:r>
            </a:p>
          </p:txBody>
        </p:sp>
        <p:cxnSp>
          <p:nvCxnSpPr>
            <p:cNvPr id="144" name="Gerade Verbindung 225"/>
            <p:cNvCxnSpPr/>
            <p:nvPr/>
          </p:nvCxnSpPr>
          <p:spPr>
            <a:xfrm rot="5400000" flipH="1">
              <a:off x="4854316" y="1939246"/>
              <a:ext cx="79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5" name="Gerade Verbindung 226"/>
            <p:cNvCxnSpPr/>
            <p:nvPr/>
          </p:nvCxnSpPr>
          <p:spPr>
            <a:xfrm flipH="1">
              <a:off x="4919486" y="2330345"/>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6" name="Textfeld 227"/>
            <p:cNvSpPr txBox="1"/>
            <p:nvPr/>
          </p:nvSpPr>
          <p:spPr>
            <a:xfrm>
              <a:off x="1030476" y="1313790"/>
              <a:ext cx="98937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Flash floods</a:t>
              </a:r>
            </a:p>
            <a:p>
              <a:pPr>
                <a:defRPr/>
              </a:pPr>
              <a:r>
                <a:rPr lang="en-US" sz="800" dirty="0" smtClean="0">
                  <a:solidFill>
                    <a:srgbClr val="4D4E53"/>
                  </a:solidFill>
                </a:rPr>
                <a:t>Canada, 8–9 July</a:t>
              </a:r>
            </a:p>
          </p:txBody>
        </p:sp>
        <p:cxnSp>
          <p:nvCxnSpPr>
            <p:cNvPr id="147" name="Gerade Verbindung 228"/>
            <p:cNvCxnSpPr/>
            <p:nvPr/>
          </p:nvCxnSpPr>
          <p:spPr>
            <a:xfrm rot="5400000" flipH="1">
              <a:off x="1337020" y="2963243"/>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8" name="Gerade Verbindung 229"/>
            <p:cNvCxnSpPr/>
            <p:nvPr/>
          </p:nvCxnSpPr>
          <p:spPr>
            <a:xfrm flipH="1">
              <a:off x="1824477" y="1522611"/>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9" name="Textfeld 230"/>
            <p:cNvSpPr txBox="1"/>
            <p:nvPr/>
          </p:nvSpPr>
          <p:spPr>
            <a:xfrm>
              <a:off x="353532" y="2562105"/>
              <a:ext cx="121860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USA, 9–16 September</a:t>
              </a:r>
            </a:p>
          </p:txBody>
        </p:sp>
        <p:cxnSp>
          <p:nvCxnSpPr>
            <p:cNvPr id="150" name="Gerade Verbindung 231"/>
            <p:cNvCxnSpPr/>
            <p:nvPr/>
          </p:nvCxnSpPr>
          <p:spPr>
            <a:xfrm flipH="1">
              <a:off x="794941" y="2667669"/>
              <a:ext cx="11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51" name="Gerade Verbindung 232"/>
            <p:cNvCxnSpPr/>
            <p:nvPr/>
          </p:nvCxnSpPr>
          <p:spPr>
            <a:xfrm rot="5400000" flipH="1">
              <a:off x="1929129" y="2030590"/>
              <a:ext cx="100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grpSp>
      <p:grpSp>
        <p:nvGrpSpPr>
          <p:cNvPr id="75" name="Gruppieren 253"/>
          <p:cNvGrpSpPr/>
          <p:nvPr>
            <p:custDataLst>
              <p:tags r:id="rId3"/>
            </p:custDataLst>
          </p:nvPr>
        </p:nvGrpSpPr>
        <p:grpSpPr>
          <a:xfrm>
            <a:off x="524550" y="5637128"/>
            <a:ext cx="8314650" cy="806716"/>
            <a:chOff x="524550" y="5637128"/>
            <a:chExt cx="8314650" cy="806716"/>
          </a:xfrm>
        </p:grpSpPr>
        <p:sp>
          <p:nvSpPr>
            <p:cNvPr id="76"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77"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78"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82" name="Oval 81"/>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83"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7"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8" name="Text Box 6"/>
            <p:cNvSpPr txBox="1">
              <a:spLocks noChangeArrowheads="1"/>
            </p:cNvSpPr>
            <p:nvPr/>
          </p:nvSpPr>
          <p:spPr bwMode="auto">
            <a:xfrm>
              <a:off x="3365893" y="5640335"/>
              <a:ext cx="261161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Geophysical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(earthquake, tsunami, volcanic activity</a:t>
              </a:r>
              <a:r>
                <a:rPr lang="en-US" sz="1100" dirty="0" smtClean="0">
                  <a:solidFill>
                    <a:prstClr val="black"/>
                  </a:solidFill>
                </a:rPr>
                <a:t>)</a:t>
              </a:r>
              <a:endParaRPr lang="en-US" sz="1100" dirty="0">
                <a:solidFill>
                  <a:prstClr val="black"/>
                </a:solidFill>
              </a:endParaRPr>
            </a:p>
          </p:txBody>
        </p:sp>
        <p:sp>
          <p:nvSpPr>
            <p:cNvPr id="101"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defRPr/>
              </a:pPr>
              <a:r>
                <a:rPr lang="en-US" sz="1100" b="1" dirty="0" smtClean="0">
                  <a:solidFill>
                    <a:srgbClr val="4D4E53"/>
                  </a:solidFill>
                </a:rPr>
                <a:t>Meteorological events </a:t>
              </a:r>
              <a:br>
                <a:rPr lang="en-US" sz="1100" b="1" dirty="0" smtClean="0">
                  <a:solidFill>
                    <a:srgbClr val="4D4E53"/>
                  </a:solidFill>
                </a:rPr>
              </a:br>
              <a:r>
                <a:rPr lang="en-US" sz="1100" dirty="0" smtClean="0">
                  <a:solidFill>
                    <a:srgbClr val="4D4E53"/>
                  </a:solidFill>
                </a:rPr>
                <a:t>(storm) </a:t>
              </a:r>
              <a:endParaRPr lang="en-US" sz="1100" dirty="0">
                <a:solidFill>
                  <a:srgbClr val="4D4E53"/>
                </a:solidFill>
              </a:endParaRPr>
            </a:p>
          </p:txBody>
        </p:sp>
        <p:sp>
          <p:nvSpPr>
            <p:cNvPr id="103" name="Text Box 6"/>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defRPr/>
              </a:pPr>
              <a:r>
                <a:rPr lang="en-US" sz="1100" b="1" dirty="0" smtClean="0">
                  <a:solidFill>
                    <a:srgbClr val="4D4E53"/>
                  </a:solidFill>
                </a:rPr>
                <a:t>Selection of significant </a:t>
              </a:r>
            </a:p>
            <a:p>
              <a:pPr>
                <a:defRPr/>
              </a:pPr>
              <a:r>
                <a:rPr lang="en-US" sz="1100" b="1" dirty="0" smtClean="0">
                  <a:solidFill>
                    <a:srgbClr val="4D4E53"/>
                  </a:solidFill>
                </a:rPr>
                <a:t>Natural catastrophes</a:t>
              </a:r>
              <a:endParaRPr lang="en-US" sz="1100" b="1" dirty="0">
                <a:solidFill>
                  <a:srgbClr val="4D4E53"/>
                </a:solidFill>
              </a:endParaRPr>
            </a:p>
          </p:txBody>
        </p:sp>
        <p:sp>
          <p:nvSpPr>
            <p:cNvPr id="154" name="Text Box 6"/>
            <p:cNvSpPr txBox="1">
              <a:spLocks noChangeArrowheads="1"/>
            </p:cNvSpPr>
            <p:nvPr/>
          </p:nvSpPr>
          <p:spPr bwMode="auto">
            <a:xfrm>
              <a:off x="736951" y="5652631"/>
              <a:ext cx="1587294" cy="261610"/>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Natural catastrophes</a:t>
              </a:r>
              <a:endParaRPr lang="en-US" sz="1100" b="1" dirty="0">
                <a:solidFill>
                  <a:srgbClr val="4D4E53"/>
                </a:solidFill>
              </a:endParaRPr>
            </a:p>
          </p:txBody>
        </p:sp>
        <p:sp>
          <p:nvSpPr>
            <p:cNvPr id="155"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Hydrological events</a:t>
              </a:r>
              <a:br>
                <a:rPr lang="en-US" sz="1100" b="1" dirty="0" smtClean="0">
                  <a:solidFill>
                    <a:srgbClr val="4D4E53"/>
                  </a:solidFill>
                </a:rPr>
              </a:br>
              <a:r>
                <a:rPr lang="en-US" sz="1100" dirty="0" smtClean="0">
                  <a:solidFill>
                    <a:srgbClr val="4D4E53"/>
                  </a:solidFill>
                </a:rPr>
                <a:t>(flood, mass movement)</a:t>
              </a:r>
              <a:endParaRPr lang="en-US" sz="1100" dirty="0">
                <a:solidFill>
                  <a:srgbClr val="4D4E53"/>
                </a:solidFill>
              </a:endParaRPr>
            </a:p>
          </p:txBody>
        </p:sp>
        <p:sp>
          <p:nvSpPr>
            <p:cNvPr id="156" name="Text Box 9"/>
            <p:cNvSpPr txBox="1">
              <a:spLocks noChangeArrowheads="1"/>
            </p:cNvSpPr>
            <p:nvPr/>
          </p:nvSpPr>
          <p:spPr bwMode="auto">
            <a:xfrm>
              <a:off x="6161263" y="6012957"/>
              <a:ext cx="2677937" cy="430887"/>
            </a:xfrm>
            <a:prstGeom prst="rect">
              <a:avLst/>
            </a:prstGeom>
            <a:noFill/>
            <a:ln w="9525">
              <a:noFill/>
              <a:miter lim="800000"/>
              <a:headEnd/>
              <a:tailEnd/>
            </a:ln>
          </p:spPr>
          <p:txBody>
            <a:bodyPr wrap="square">
              <a:spAutoFit/>
            </a:bodyPr>
            <a:lstStyle/>
            <a:p>
              <a:pPr>
                <a:defRPr/>
              </a:pPr>
              <a:r>
                <a:rPr lang="en-US" sz="1100" b="1" dirty="0" err="1" smtClean="0">
                  <a:solidFill>
                    <a:srgbClr val="4D4E53"/>
                  </a:solidFill>
                </a:rPr>
                <a:t>Climatological</a:t>
              </a:r>
              <a:r>
                <a:rPr lang="en-US" sz="1100" b="1" dirty="0" smtClean="0">
                  <a:solidFill>
                    <a:srgbClr val="4D4E53"/>
                  </a:solidFill>
                </a:rPr>
                <a:t>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(extreme temperature, drought, wildfire)</a:t>
              </a:r>
              <a:endParaRPr lang="en-US" sz="1100" dirty="0">
                <a:solidFill>
                  <a:srgbClr val="4D4E53"/>
                </a:solidFill>
              </a:endParaRPr>
            </a:p>
          </p:txBody>
        </p:sp>
      </p:grpSp>
      <p:sp>
        <p:nvSpPr>
          <p:cNvPr id="158" name="Title 85"/>
          <p:cNvSpPr txBox="1">
            <a:spLocks/>
          </p:cNvSpPr>
          <p:nvPr/>
        </p:nvSpPr>
        <p:spPr bwMode="black">
          <a:xfrm>
            <a:off x="199107" y="502738"/>
            <a:ext cx="6840538" cy="7207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1" fontAlgn="base" latinLnBrk="0" hangingPunct="1">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Natural Loss Events:</a:t>
            </a:r>
          </a:p>
          <a:p>
            <a:pPr marL="0" marR="0" lvl="0" indent="0" algn="l" defTabSz="114300" rtl="0" eaLnBrk="1" fontAlgn="base" latinLnBrk="0" hangingPunct="1">
              <a:lnSpc>
                <a:spcPct val="90000"/>
              </a:lnSpc>
              <a:spcBef>
                <a:spcPct val="0"/>
              </a:spcBef>
              <a:spcAft>
                <a:spcPct val="0"/>
              </a:spcAft>
              <a:buClrTx/>
              <a:buSzTx/>
              <a:buFontTx/>
              <a:buNone/>
              <a:tabLst/>
              <a:defRPr/>
            </a:pPr>
            <a:r>
              <a:rPr lang="en-US" sz="3000" b="1" dirty="0" smtClean="0">
                <a:solidFill>
                  <a:srgbClr val="28688C"/>
                </a:solidFill>
                <a:latin typeface="Arial"/>
                <a:ea typeface="Arial Unicode MS"/>
                <a:cs typeface="Arial"/>
              </a:rPr>
              <a:t>Full Year 2013</a:t>
            </a: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
            </a:r>
            <a:b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br>
            <a: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t/>
            </a:r>
            <a:b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br>
            <a:r>
              <a:rPr kumimoji="0" lang="en-US" sz="2000" b="1" i="0" u="none" strike="noStrike" kern="1200" cap="none" spc="0" normalizeH="0" baseline="0" noProof="0" dirty="0" smtClean="0">
                <a:ln>
                  <a:noFill/>
                </a:ln>
                <a:solidFill>
                  <a:srgbClr val="28688C"/>
                </a:solidFill>
                <a:effectLst/>
                <a:uLnTx/>
                <a:uFillTx/>
                <a:latin typeface="Arial"/>
                <a:ea typeface="Arial Unicode MS"/>
                <a:cs typeface="Arial"/>
              </a:rPr>
              <a:t>World Map</a:t>
            </a:r>
          </a:p>
        </p:txBody>
      </p:sp>
    </p:spTree>
    <p:custDataLst>
      <p:tags r:id="rId1"/>
    </p:custDataLst>
    <p:extLst>
      <p:ext uri="{BB962C8B-B14F-4D97-AF65-F5344CB8AC3E}">
        <p14:creationId xmlns:p14="http://schemas.microsoft.com/office/powerpoint/2010/main" val="2693768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468189"/>
            <a:ext cx="2895600" cy="246221"/>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155</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endParaRPr lang="de-DE" sz="1000" b="1" dirty="0">
              <a:solidFill>
                <a:schemeClr val="bg1"/>
              </a:solidFill>
            </a:endParaRPr>
          </a:p>
        </p:txBody>
      </p:sp>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pic>
        <p:nvPicPr>
          <p:cNvPr id="21"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6316"/>
          <a:stretch>
            <a:fillRect/>
          </a:stretch>
        </p:blipFill>
        <p:spPr bwMode="auto">
          <a:xfrm>
            <a:off x="380284" y="1400296"/>
            <a:ext cx="8308975" cy="4393364"/>
          </a:xfrm>
          <a:prstGeom prst="rect">
            <a:avLst/>
          </a:prstGeom>
          <a:noFill/>
          <a:ln w="9525">
            <a:noFill/>
            <a:miter lim="800000"/>
            <a:headEnd/>
            <a:tailEnd/>
          </a:ln>
          <a:effectLst/>
        </p:spPr>
      </p:pic>
      <p:sp>
        <p:nvSpPr>
          <p:cNvPr id="23" name="AutoShape 7"/>
          <p:cNvSpPr>
            <a:spLocks noChangeArrowheads="1"/>
          </p:cNvSpPr>
          <p:nvPr/>
        </p:nvSpPr>
        <p:spPr bwMode="blackWhite">
          <a:xfrm>
            <a:off x="2079523" y="1106129"/>
            <a:ext cx="3908322" cy="1206887"/>
          </a:xfrm>
          <a:prstGeom prst="wedgeRectCallout">
            <a:avLst>
              <a:gd name="adj1" fmla="val 108308"/>
              <a:gd name="adj2" fmla="val 64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880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2013 compared to 905 in 2012</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5659674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156</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2013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08"/>
            <a:ext cx="2895600" cy="40011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18" name="Picture 17"/>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579"/>
          <a:stretch>
            <a:fillRect/>
          </a:stretch>
        </p:blipFill>
        <p:spPr bwMode="auto">
          <a:xfrm>
            <a:off x="260557" y="1773123"/>
            <a:ext cx="8474516" cy="4446587"/>
          </a:xfrm>
          <a:prstGeom prst="rect">
            <a:avLst/>
          </a:prstGeom>
          <a:noFill/>
          <a:ln w="9525">
            <a:noFill/>
            <a:miter lim="800000"/>
            <a:headEnd/>
            <a:tailEnd/>
          </a:ln>
          <a:effectLst/>
        </p:spPr>
      </p:pic>
      <p:sp>
        <p:nvSpPr>
          <p:cNvPr id="19" name="AutoShape 7"/>
          <p:cNvSpPr>
            <a:spLocks noChangeArrowheads="1"/>
          </p:cNvSpPr>
          <p:nvPr/>
        </p:nvSpPr>
        <p:spPr bwMode="blackWhite">
          <a:xfrm>
            <a:off x="5132437" y="1925029"/>
            <a:ext cx="2192242" cy="1290638"/>
          </a:xfrm>
          <a:prstGeom prst="wedgeRectCallout">
            <a:avLst>
              <a:gd name="adj1" fmla="val 98220"/>
              <a:gd name="adj2" fmla="val 1977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$125B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$34B</a:t>
            </a:r>
            <a:endParaRPr lang="en-US" b="1" dirty="0">
              <a:solidFill>
                <a:srgbClr val="FFFFFF"/>
              </a:solidFill>
              <a:latin typeface="Arial" pitchFamily="34" charset="0"/>
              <a:cs typeface="Arial" pitchFamily="34" charset="0"/>
            </a:endParaRPr>
          </a:p>
        </p:txBody>
      </p:sp>
      <p:sp>
        <p:nvSpPr>
          <p:cNvPr id="24"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31" name="AutoShape 7"/>
          <p:cNvSpPr>
            <a:spLocks noChangeArrowheads="1"/>
          </p:cNvSpPr>
          <p:nvPr/>
        </p:nvSpPr>
        <p:spPr bwMode="blackWhite">
          <a:xfrm>
            <a:off x="2359742" y="1634977"/>
            <a:ext cx="2359388" cy="1290638"/>
          </a:xfrm>
          <a:prstGeom prst="wedgeRectCallout">
            <a:avLst>
              <a:gd name="adj1" fmla="val 41709"/>
              <a:gd name="adj2" fmla="val 480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10-Yr. Avg.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$184B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$56B</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013877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31" grpId="0" animBg="1"/>
    </p:bld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468189"/>
            <a:ext cx="2895600" cy="246221"/>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157</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endParaRPr lang="de-DE" sz="1000" b="1" dirty="0">
              <a:solidFill>
                <a:schemeClr val="bg1"/>
              </a:solidFill>
            </a:endParaRPr>
          </a:p>
        </p:txBody>
      </p:sp>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pic>
        <p:nvPicPr>
          <p:cNvPr id="21"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6316"/>
          <a:stretch>
            <a:fillRect/>
          </a:stretch>
        </p:blipFill>
        <p:spPr bwMode="auto">
          <a:xfrm>
            <a:off x="380284" y="1400296"/>
            <a:ext cx="8308975" cy="4393364"/>
          </a:xfrm>
          <a:prstGeom prst="rect">
            <a:avLst/>
          </a:prstGeom>
          <a:noFill/>
          <a:ln w="9525">
            <a:noFill/>
            <a:miter lim="800000"/>
            <a:headEnd/>
            <a:tailEnd/>
          </a:ln>
          <a:effectLst/>
        </p:spPr>
      </p:pic>
      <p:sp>
        <p:nvSpPr>
          <p:cNvPr id="23" name="AutoShape 7"/>
          <p:cNvSpPr>
            <a:spLocks noChangeArrowheads="1"/>
          </p:cNvSpPr>
          <p:nvPr/>
        </p:nvSpPr>
        <p:spPr bwMode="blackWhite">
          <a:xfrm>
            <a:off x="2079523" y="1106129"/>
            <a:ext cx="3908322" cy="1206887"/>
          </a:xfrm>
          <a:prstGeom prst="wedgeRectCallout">
            <a:avLst>
              <a:gd name="adj1" fmla="val 108308"/>
              <a:gd name="adj2" fmla="val 64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880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2013 compared to 905 in 2012</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158</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2013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08"/>
            <a:ext cx="2895600" cy="40011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18" name="Picture 17"/>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579"/>
          <a:stretch>
            <a:fillRect/>
          </a:stretch>
        </p:blipFill>
        <p:spPr bwMode="auto">
          <a:xfrm>
            <a:off x="260557" y="1773123"/>
            <a:ext cx="8474516" cy="4446587"/>
          </a:xfrm>
          <a:prstGeom prst="rect">
            <a:avLst/>
          </a:prstGeom>
          <a:noFill/>
          <a:ln w="9525">
            <a:noFill/>
            <a:miter lim="800000"/>
            <a:headEnd/>
            <a:tailEnd/>
          </a:ln>
          <a:effectLst/>
        </p:spPr>
      </p:pic>
      <p:sp>
        <p:nvSpPr>
          <p:cNvPr id="19" name="AutoShape 7"/>
          <p:cNvSpPr>
            <a:spLocks noChangeArrowheads="1"/>
          </p:cNvSpPr>
          <p:nvPr/>
        </p:nvSpPr>
        <p:spPr bwMode="blackWhite">
          <a:xfrm>
            <a:off x="5132437" y="1925029"/>
            <a:ext cx="2192242" cy="1290638"/>
          </a:xfrm>
          <a:prstGeom prst="wedgeRectCallout">
            <a:avLst>
              <a:gd name="adj1" fmla="val 98220"/>
              <a:gd name="adj2" fmla="val 1977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$125B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$34B</a:t>
            </a:r>
            <a:endParaRPr lang="en-US" b="1" dirty="0">
              <a:solidFill>
                <a:srgbClr val="FFFFFF"/>
              </a:solidFill>
              <a:latin typeface="Arial" pitchFamily="34" charset="0"/>
              <a:cs typeface="Arial" pitchFamily="34" charset="0"/>
            </a:endParaRPr>
          </a:p>
        </p:txBody>
      </p:sp>
      <p:sp>
        <p:nvSpPr>
          <p:cNvPr id="24"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31" name="AutoShape 7"/>
          <p:cNvSpPr>
            <a:spLocks noChangeArrowheads="1"/>
          </p:cNvSpPr>
          <p:nvPr/>
        </p:nvSpPr>
        <p:spPr bwMode="blackWhite">
          <a:xfrm>
            <a:off x="2359742" y="1634977"/>
            <a:ext cx="2359388" cy="1290638"/>
          </a:xfrm>
          <a:prstGeom prst="wedgeRectCallout">
            <a:avLst>
              <a:gd name="adj1" fmla="val 41709"/>
              <a:gd name="adj2" fmla="val 480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10-Yr. Avg.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$184B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$56B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31"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p:cNvSpPr>
            <a:spLocks noGrp="1"/>
          </p:cNvSpPr>
          <p:nvPr>
            <p:ph type="title"/>
          </p:nvPr>
        </p:nvSpPr>
        <p:spPr>
          <a:xfrm>
            <a:off x="282906" y="187352"/>
            <a:ext cx="6840000" cy="720000"/>
          </a:xfrm>
        </p:spPr>
        <p:txBody>
          <a:bodyPr/>
          <a:lstStyle/>
          <a:p>
            <a:r>
              <a:rPr lang="en-US" dirty="0" smtClean="0">
                <a:solidFill>
                  <a:srgbClr val="225A7A"/>
                </a:solidFill>
              </a:rPr>
              <a:t>Natural Disaster Losses in the US, by Type, Jan. 1 – June 30, 2014</a:t>
            </a:r>
            <a:endParaRPr lang="en-US" dirty="0">
              <a:solidFill>
                <a:srgbClr val="225A7A"/>
              </a:solidFill>
            </a:endParaRPr>
          </a:p>
        </p:txBody>
      </p:sp>
      <p:sp>
        <p:nvSpPr>
          <p:cNvPr id="7" name="TextBox 6"/>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159</a:t>
            </a:fld>
            <a:endParaRPr lang="en-US" sz="1000" dirty="0">
              <a:solidFill>
                <a:schemeClr val="accent4">
                  <a:lumMod val="75000"/>
                </a:schemeClr>
              </a:solidFill>
              <a:latin typeface="+mn-lt"/>
            </a:endParaRPr>
          </a:p>
        </p:txBody>
      </p:sp>
      <p:sp>
        <p:nvSpPr>
          <p:cNvPr id="9"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10" name="TextBox 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159</a:t>
            </a:fld>
            <a:endParaRPr lang="en-US" sz="1000" dirty="0">
              <a:solidFill>
                <a:schemeClr val="accent4">
                  <a:lumMod val="75000"/>
                </a:schemeClr>
              </a:solidFill>
              <a:latin typeface="+mn-lt"/>
            </a:endParaRPr>
          </a:p>
        </p:txBody>
      </p:sp>
      <p:graphicFrame>
        <p:nvGraphicFramePr>
          <p:cNvPr id="8" name="Group 5"/>
          <p:cNvGraphicFramePr>
            <a:graphicFrameLocks/>
          </p:cNvGraphicFramePr>
          <p:nvPr>
            <p:extLst>
              <p:ext uri="{D42A27DB-BD31-4B8C-83A1-F6EECF244321}">
                <p14:modId xmlns:p14="http://schemas.microsoft.com/office/powerpoint/2010/main" val="3822966860"/>
              </p:ext>
            </p:extLst>
          </p:nvPr>
        </p:nvGraphicFramePr>
        <p:xfrm>
          <a:off x="282906" y="1449388"/>
          <a:ext cx="8651874" cy="4754880"/>
        </p:xfrm>
        <a:graphic>
          <a:graphicData uri="http://schemas.openxmlformats.org/drawingml/2006/table">
            <a:tbl>
              <a:tblPr>
                <a:effectLst/>
              </a:tblPr>
              <a:tblGrid>
                <a:gridCol w="2322426"/>
                <a:gridCol w="1131716"/>
                <a:gridCol w="1261054"/>
                <a:gridCol w="1895036"/>
                <a:gridCol w="2041642"/>
              </a:tblGrid>
              <a:tr h="60191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600" b="1" dirty="0" smtClean="0">
                          <a:solidFill>
                            <a:srgbClr val="FFFFFF"/>
                          </a:solidFill>
                          <a:latin typeface="Arial" charset="0"/>
                        </a:rPr>
                        <a:t>As of July 1, 2014</a:t>
                      </a:r>
                      <a:endParaRPr lang="en-US" sz="16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538921">
                <a:tc>
                  <a:txBody>
                    <a:bodyPr/>
                    <a:lstStyle/>
                    <a:p>
                      <a:pPr marL="0" marR="0" indent="0" algn="l"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Severe</a:t>
                      </a:r>
                      <a:br>
                        <a:rPr lang="en-US" sz="1600" b="1" i="0" u="none" strike="noStrike" kern="1200" baseline="0" dirty="0">
                          <a:solidFill>
                            <a:schemeClr val="tx1"/>
                          </a:solidFill>
                          <a:latin typeface="Arial"/>
                          <a:ea typeface="Arial Unicode MS"/>
                          <a:cs typeface="Arial"/>
                        </a:rPr>
                      </a:br>
                      <a:r>
                        <a:rPr lang="en-US" sz="1600" b="1" i="0" u="none" strike="noStrike" kern="1200" baseline="0" dirty="0">
                          <a:solidFill>
                            <a:schemeClr val="tx1"/>
                          </a:solidFill>
                          <a:latin typeface="Arial"/>
                          <a:ea typeface="Arial Unicode MS"/>
                          <a:cs typeface="Arial"/>
                        </a:rPr>
                        <a:t>Thunderstorm</a:t>
                      </a:r>
                      <a:endParaRPr lang="en-US" sz="28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33</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65</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9,100</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6,700</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38921">
                <a:tc>
                  <a:txBody>
                    <a:bodyPr/>
                    <a:lstStyle/>
                    <a:p>
                      <a:pPr marL="0" marR="0" indent="0" algn="l"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Winter Storms &amp; Cold Waves</a:t>
                      </a:r>
                      <a:endParaRPr lang="en-US" sz="28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11</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84</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3,400</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2,400</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305820">
                <a:tc>
                  <a:txBody>
                    <a:bodyPr/>
                    <a:lstStyle/>
                    <a:p>
                      <a:pPr marL="0" marR="0" indent="0" algn="l"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Flood, flash flood</a:t>
                      </a:r>
                      <a:endParaRPr lang="en-US" sz="28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10</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1</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10</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38921">
                <a:tc>
                  <a:txBody>
                    <a:bodyPr/>
                    <a:lstStyle/>
                    <a:p>
                      <a:pPr marL="0" marR="0" indent="0" algn="l"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Earthquake &amp; Geophysical, landslides</a:t>
                      </a:r>
                      <a:endParaRPr lang="en-US" sz="28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5</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44</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20</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305820">
                <a:tc>
                  <a:txBody>
                    <a:bodyPr/>
                    <a:lstStyle/>
                    <a:p>
                      <a:pPr marL="0" marR="0" indent="0" algn="l"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Tropical Cyclone</a:t>
                      </a:r>
                      <a:endParaRPr lang="en-US" sz="28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38921">
                <a:tc>
                  <a:txBody>
                    <a:bodyPr/>
                    <a:lstStyle/>
                    <a:p>
                      <a:pPr marL="0" marR="0" indent="0" algn="l"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Wildfire, Heat Waves, &amp; Drought</a:t>
                      </a:r>
                      <a:endParaRPr lang="en-US" sz="28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8</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1</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770</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305820">
                <a:tc>
                  <a:txBody>
                    <a:bodyPr/>
                    <a:lstStyle/>
                    <a:p>
                      <a:pPr marL="0" marR="0" indent="0" algn="l"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Totals</a:t>
                      </a:r>
                      <a:endParaRPr lang="en-US" sz="28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67</a:t>
                      </a:r>
                      <a:endParaRPr lang="en-US" sz="28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195</a:t>
                      </a:r>
                      <a:endParaRPr lang="en-US" sz="28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13,300</a:t>
                      </a:r>
                      <a:endParaRPr lang="en-US" sz="28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9,100</a:t>
                      </a:r>
                      <a:endParaRPr lang="en-US" sz="28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Tree>
    <p:custDataLst>
      <p:tags r:id="rId1"/>
    </p:custDataLst>
    <p:extLst>
      <p:ext uri="{BB962C8B-B14F-4D97-AF65-F5344CB8AC3E}">
        <p14:creationId xmlns:p14="http://schemas.microsoft.com/office/powerpoint/2010/main" val="1161019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Comm. Auto: 10-Year Average RNW WA, OR, ID, MT and UT vs. U.S.</a:t>
            </a:r>
          </a:p>
        </p:txBody>
      </p:sp>
      <p:graphicFrame>
        <p:nvGraphicFramePr>
          <p:cNvPr id="17411" name="Object 3"/>
          <p:cNvGraphicFramePr>
            <a:graphicFrameLocks noGrp="1" noChangeAspect="1"/>
          </p:cNvGraphicFramePr>
          <p:nvPr>
            <p:ph type="chart" idx="1"/>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014658" name="Chart" r:id="rId4" imgW="8829766" imgH="4724378" progId="MSGraph.Chart.8">
                  <p:embed followColorScheme="full"/>
                </p:oleObj>
              </mc:Choice>
              <mc:Fallback>
                <p:oleObj name="Chart" r:id="rId4" imgW="8829766" imgH="4724378" progId="MSGraph.Chart.8">
                  <p:embed followColorScheme="full"/>
                  <p:pic>
                    <p:nvPicPr>
                      <p:cNvPr id="0" name=""/>
                      <p:cNvPicPr>
                        <a:picLocks noGrp="1" noChangeAspect="1" noChangeArrowheads="1"/>
                      </p:cNvPicPr>
                      <p:nvPr/>
                    </p:nvPicPr>
                    <p:blipFill>
                      <a:blip r:embed="rId5"/>
                      <a:srcRect/>
                      <a:stretch>
                        <a:fillRect/>
                      </a:stretch>
                    </p:blipFill>
                    <p:spPr bwMode="auto">
                      <a:xfrm>
                        <a:off x="322263" y="1671638"/>
                        <a:ext cx="8818562"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2"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100"/>
              <a:t>Sources: NAIC, Insurance Information Institute.</a:t>
            </a:r>
            <a:endParaRPr lang="en-US" altLang="en-US" sz="1400" b="1"/>
          </a:p>
        </p:txBody>
      </p:sp>
      <p:sp>
        <p:nvSpPr>
          <p:cNvPr id="17413"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b="1"/>
              <a:t>2003-2012</a:t>
            </a:r>
          </a:p>
        </p:txBody>
      </p:sp>
    </p:spTree>
    <p:extLst>
      <p:ext uri="{BB962C8B-B14F-4D97-AF65-F5344CB8AC3E}">
        <p14:creationId xmlns:p14="http://schemas.microsoft.com/office/powerpoint/2010/main" val="1525712717"/>
      </p:ext>
    </p:extLst>
  </p:cSld>
  <p:clrMapOvr>
    <a:masterClrMapping/>
  </p:clrMapOvr>
  <p:transition>
    <p:random/>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344124" y="1342532"/>
          <a:ext cx="8532813" cy="4806068"/>
        </p:xfrm>
        <a:graphic>
          <a:graphicData uri="http://schemas.openxmlformats.org/drawingml/2006/table">
            <a:tbl>
              <a:tblPr>
                <a:effectLst/>
              </a:tblPr>
              <a:tblGrid>
                <a:gridCol w="1824735"/>
                <a:gridCol w="1235207"/>
                <a:gridCol w="1235207"/>
                <a:gridCol w="2117495"/>
                <a:gridCol w="2120169"/>
              </a:tblGrid>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December 31,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63917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Severe</a:t>
                      </a:r>
                      <a:br>
                        <a:rPr kumimoji="0" lang="en-US" sz="1600" b="1" i="1" u="none" strike="noStrike" cap="none" normalizeH="0" baseline="0" dirty="0" smtClean="0">
                          <a:ln>
                            <a:noFill/>
                          </a:ln>
                          <a:solidFill>
                            <a:schemeClr val="tx1"/>
                          </a:solidFill>
                          <a:effectLst/>
                          <a:latin typeface="Arial" charset="0"/>
                        </a:rPr>
                      </a:br>
                      <a:r>
                        <a:rPr kumimoji="0" lang="en-US" sz="1600" b="1" i="1"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69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110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16,341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kern="1200" cap="none" normalizeH="0" baseline="0" dirty="0" smtClean="0">
                          <a:ln>
                            <a:noFill/>
                          </a:ln>
                          <a:solidFill>
                            <a:schemeClr val="tx1"/>
                          </a:solidFill>
                          <a:effectLst/>
                          <a:latin typeface="Arial" charset="0"/>
                          <a:ea typeface="+mn-ea"/>
                          <a:cs typeface="+mn-cs"/>
                        </a:rPr>
                        <a:t>10,274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r>
              <a:tr h="55338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43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2,935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1,895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6943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1,929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240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Earthquake &amp; Geophysical</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9097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620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385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6943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128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207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21,825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12,794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6" name="Title 7"/>
          <p:cNvSpPr>
            <a:spLocks noGrp="1"/>
          </p:cNvSpPr>
          <p:nvPr>
            <p:ph type="title"/>
          </p:nvPr>
        </p:nvSpPr>
        <p:spPr>
          <a:xfrm>
            <a:off x="282906" y="187352"/>
            <a:ext cx="6840000" cy="720000"/>
          </a:xfrm>
        </p:spPr>
        <p:txBody>
          <a:bodyPr/>
          <a:lstStyle/>
          <a:p>
            <a:r>
              <a:rPr lang="en-US" dirty="0" smtClean="0">
                <a:solidFill>
                  <a:srgbClr val="225A7A"/>
                </a:solidFill>
              </a:rPr>
              <a:t>Natural Disaster Losses in the United States, by Type, 2013</a:t>
            </a:r>
            <a:endParaRPr lang="en-US" dirty="0">
              <a:solidFill>
                <a:srgbClr val="225A7A"/>
              </a:solidFill>
            </a:endParaRPr>
          </a:p>
        </p:txBody>
      </p:sp>
      <p:sp>
        <p:nvSpPr>
          <p:cNvPr id="7" name="TextBox 6"/>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160</a:t>
            </a:fld>
            <a:endParaRPr lang="en-US" sz="1000" dirty="0">
              <a:solidFill>
                <a:schemeClr val="accent4">
                  <a:lumMod val="75000"/>
                </a:schemeClr>
              </a:solidFill>
              <a:latin typeface="+mn-lt"/>
            </a:endParaRPr>
          </a:p>
        </p:txBody>
      </p:sp>
      <p:sp>
        <p:nvSpPr>
          <p:cNvPr id="9"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10" name="TextBox 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160</a:t>
            </a:fld>
            <a:endParaRPr lang="en-US" sz="1000" dirty="0">
              <a:solidFill>
                <a:schemeClr val="accent4">
                  <a:lumMod val="75000"/>
                </a:schemeClr>
              </a:solidFill>
              <a:latin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nvPr>
        </p:nvGraphicFramePr>
        <p:xfrm>
          <a:off x="282574" y="1374929"/>
          <a:ext cx="8534401" cy="4787899"/>
        </p:xfrm>
        <a:graphic>
          <a:graphicData uri="http://schemas.openxmlformats.org/drawingml/2006/table">
            <a:tbl>
              <a:tblPr>
                <a:effectLst/>
              </a:tblPr>
              <a:tblGrid>
                <a:gridCol w="2016125"/>
                <a:gridCol w="2057400"/>
                <a:gridCol w="2326884"/>
                <a:gridCol w="2133992"/>
              </a:tblGrid>
              <a:tr h="631906">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Date </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Event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Economic </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Insured              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February 24 – 25</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Winter Storm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690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March 18 – 19</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2,200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1,600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April 7 – 11</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Winter Storm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1,600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1,200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April 16 – 18</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560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May 18 – 20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3,100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May 28 – 31</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rPr>
                        <a:t>2,800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August 6 – 7</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740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September 9 – 16</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Flooding</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160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November 17 - 18</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931</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161</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Significant Natural Catastrophes, 2013</a:t>
            </a:r>
            <a:br>
              <a:rPr kumimoji="0" lang="en-US" sz="3000" b="1" i="0" u="none" strike="noStrike" kern="1200" cap="none" spc="0" normalizeH="0" baseline="0" noProof="0" dirty="0" smtClean="0">
                <a:ln>
                  <a:noFill/>
                </a:ln>
                <a:solidFill>
                  <a:srgbClr val="225A7A"/>
                </a:solidFill>
                <a:effectLst/>
                <a:uLnTx/>
                <a:uFillTx/>
                <a:latin typeface="Arial"/>
                <a:ea typeface="+mn-ea"/>
                <a:cs typeface="Arial"/>
              </a:rPr>
            </a:br>
            <a:r>
              <a:rPr kumimoji="0" lang="en-US" sz="1800" b="1" i="0" u="none" strike="noStrike" kern="1200" cap="none" spc="0" normalizeH="0" baseline="0" noProof="0" dirty="0" smtClean="0">
                <a:ln>
                  <a:noFill/>
                </a:ln>
                <a:solidFill>
                  <a:srgbClr val="225A7A"/>
                </a:solidFill>
                <a:effectLst/>
                <a:uLnTx/>
                <a:uFillTx/>
                <a:latin typeface="Arial"/>
                <a:ea typeface="+mn-ea"/>
                <a:cs typeface="Arial"/>
              </a:rPr>
              <a:t>(Events with</a:t>
            </a: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 </a:t>
            </a:r>
            <a:r>
              <a:rPr kumimoji="0" lang="en-US" sz="1800" b="1" i="0" u="none" strike="noStrike" kern="0" cap="none" spc="0" normalizeH="0" baseline="0" noProof="0" dirty="0" smtClean="0">
                <a:ln>
                  <a:noFill/>
                </a:ln>
                <a:solidFill>
                  <a:srgbClr val="225A7A"/>
                </a:solidFill>
                <a:effectLst/>
                <a:uLnTx/>
                <a:uFillTx/>
                <a:latin typeface="Arial" charset="0"/>
                <a:ea typeface="+mj-ea"/>
                <a:cs typeface="Arial" charset="0"/>
              </a:rPr>
              <a:t>$1 billion economic loss and/or 50 fatalities)</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162</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extLst>
              <p:ext uri="{D42A27DB-BD31-4B8C-83A1-F6EECF244321}">
                <p14:modId xmlns:p14="http://schemas.microsoft.com/office/powerpoint/2010/main" val="1594472670"/>
              </p:ext>
            </p:extLst>
          </p:nvPr>
        </p:nvGraphicFramePr>
        <p:xfrm>
          <a:off x="73740" y="2884385"/>
          <a:ext cx="8964613" cy="3348037"/>
        </p:xfrm>
        <a:graphic>
          <a:graphicData uri="http://schemas.openxmlformats.org/presentationml/2006/ole">
            <mc:AlternateContent xmlns:mc="http://schemas.openxmlformats.org/markup-compatibility/2006">
              <mc:Choice xmlns:v="urn:schemas-microsoft-com:vml" Requires="v">
                <p:oleObj spid="_x0000_s17530126" name="Chart" r:id="rId4" imgW="8419996" imgH="3371740" progId="MSGraph.Chart.8">
                  <p:embed followColorScheme="full"/>
                </p:oleObj>
              </mc:Choice>
              <mc:Fallback>
                <p:oleObj name="Chart" r:id="rId4" imgW="8419996" imgH="3371740" progId="MSGraph.Chart.8">
                  <p:embed followColorScheme="full"/>
                  <p:pic>
                    <p:nvPicPr>
                      <p:cNvPr id="0" name="Object 5"/>
                      <p:cNvPicPr>
                        <a:picLocks noChangeAspect="1" noChangeArrowheads="1"/>
                      </p:cNvPicPr>
                      <p:nvPr/>
                    </p:nvPicPr>
                    <p:blipFill>
                      <a:blip r:embed="rId5"/>
                      <a:srcRect/>
                      <a:stretch>
                        <a:fillRect/>
                      </a:stretch>
                    </p:blipFill>
                    <p:spPr bwMode="gray">
                      <a:xfrm>
                        <a:off x="73740" y="2884385"/>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4807975" y="2787446"/>
            <a:ext cx="3229896" cy="1177366"/>
          </a:xfrm>
          <a:prstGeom prst="wedgeRectCallout">
            <a:avLst>
              <a:gd name="adj1" fmla="val 25955"/>
              <a:gd name="adj2" fmla="val 85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became the 3</a:t>
            </a:r>
            <a:r>
              <a:rPr lang="en-US" sz="2000" b="1" baseline="30000" dirty="0" smtClean="0">
                <a:solidFill>
                  <a:srgbClr val="FFFFFF"/>
                </a:solidFill>
              </a:rPr>
              <a:t>rd</a:t>
            </a:r>
            <a:r>
              <a:rPr lang="en-US" sz="2000" b="1" dirty="0" smtClean="0">
                <a:solidFill>
                  <a:srgbClr val="FFFFFF"/>
                </a:solidFill>
              </a:rPr>
              <a:t> </a:t>
            </a:r>
            <a:r>
              <a:rPr lang="en-US" sz="2000" b="1" dirty="0" smtClean="0">
                <a:solidFill>
                  <a:srgbClr val="FFFFFF"/>
                </a:solidFill>
                <a:latin typeface="Arial" charset="0"/>
                <a:cs typeface="Arial" charset="0"/>
              </a:rPr>
              <a:t>costliest </a:t>
            </a:r>
            <a:r>
              <a:rPr lang="en-US" sz="2000" b="1" dirty="0" smtClean="0">
                <a:solidFill>
                  <a:srgbClr val="FFFFFF"/>
                </a:solidFill>
              </a:rPr>
              <a:t>hurricane</a:t>
            </a:r>
            <a:r>
              <a:rPr lang="en-US" sz="2000" b="1" dirty="0" smtClean="0">
                <a:solidFill>
                  <a:srgbClr val="FFFFFF"/>
                </a:solidFill>
                <a:latin typeface="Arial" charset="0"/>
                <a:cs typeface="Arial" charset="0"/>
              </a:rPr>
              <a:t> </a:t>
            </a:r>
            <a:r>
              <a:rPr lang="en-US" sz="2000" b="1" dirty="0">
                <a:solidFill>
                  <a:srgbClr val="FFFFFF"/>
                </a:solidFill>
                <a:latin typeface="Arial" charset="0"/>
                <a:cs typeface="Arial" charset="0"/>
              </a:rPr>
              <a:t>in US insurance history</a:t>
            </a:r>
          </a:p>
        </p:txBody>
      </p:sp>
      <p:sp>
        <p:nvSpPr>
          <p:cNvPr id="13" name="Text Box 17"/>
          <p:cNvSpPr txBox="1">
            <a:spLocks noChangeArrowheads="1"/>
          </p:cNvSpPr>
          <p:nvPr/>
        </p:nvSpPr>
        <p:spPr bwMode="auto">
          <a:xfrm>
            <a:off x="870156" y="1710813"/>
            <a:ext cx="8002382"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10 of the 12 most costly hurricanes in insurance history occurred over the past 10 years (2004—2013)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269876" y="2133600"/>
            <a:ext cx="8547099" cy="417671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7"/>
          <p:cNvSpPr txBox="1">
            <a:spLocks noChangeArrowheads="1"/>
          </p:cNvSpPr>
          <p:nvPr/>
        </p:nvSpPr>
        <p:spPr bwMode="auto">
          <a:xfrm>
            <a:off x="715811" y="1242194"/>
            <a:ext cx="7646525" cy="707886"/>
          </a:xfrm>
          <a:prstGeom prst="rect">
            <a:avLst/>
          </a:prstGeom>
          <a:solidFill>
            <a:srgbClr val="225A7A"/>
          </a:solidFill>
          <a:ln w="9525" algn="ctr">
            <a:noFill/>
            <a:miter lim="800000"/>
            <a:headEnd/>
            <a:tailEnd/>
          </a:ln>
          <a:effectLst/>
        </p:spPr>
        <p:txBody>
          <a:bodyPr wrap="square">
            <a:spAutoFit/>
          </a:bodyPr>
          <a:lstStyle/>
          <a:p>
            <a:pPr algn="ctr">
              <a:defRPr/>
            </a:pPr>
            <a:r>
              <a:rPr lang="en-US" sz="2000" b="1" dirty="0" smtClean="0">
                <a:solidFill>
                  <a:schemeClr val="bg1"/>
                </a:solidFill>
                <a:latin typeface="Arial" pitchFamily="34" charset="0"/>
                <a:cs typeface="Arial" pitchFamily="34" charset="0"/>
              </a:rPr>
              <a:t>The current 5-year average (2008 - 2013) insured tropical cyclone loss is $5.6 billion per year.</a:t>
            </a:r>
          </a:p>
        </p:txBody>
      </p:sp>
      <p:sp>
        <p:nvSpPr>
          <p:cNvPr id="20483" name="Rectangle 8"/>
          <p:cNvSpPr>
            <a:spLocks noGrp="1" noChangeArrowheads="1"/>
          </p:cNvSpPr>
          <p:nvPr>
            <p:ph type="title"/>
          </p:nvPr>
        </p:nvSpPr>
        <p:spPr>
          <a:xfrm>
            <a:off x="313659" y="58992"/>
            <a:ext cx="6837362" cy="812800"/>
          </a:xfrm>
          <a:noFill/>
        </p:spPr>
        <p:txBody>
          <a:bodyPr/>
          <a:lstStyle/>
          <a:p>
            <a:r>
              <a:rPr lang="en-US" dirty="0" smtClean="0">
                <a:solidFill>
                  <a:srgbClr val="225A7A"/>
                </a:solidFill>
              </a:rPr>
              <a:t>Insured US Tropical Cyclone Losses, 1980 - 2013 </a:t>
            </a:r>
          </a:p>
        </p:txBody>
      </p:sp>
      <p:sp>
        <p:nvSpPr>
          <p:cNvPr id="31749" name="Rectangle 16"/>
          <p:cNvSpPr>
            <a:spLocks noChangeArrowheads="1"/>
          </p:cNvSpPr>
          <p:nvPr/>
        </p:nvSpPr>
        <p:spPr bwMode="auto">
          <a:xfrm>
            <a:off x="0" y="6446793"/>
            <a:ext cx="2688609" cy="411207"/>
          </a:xfrm>
          <a:prstGeom prst="rect">
            <a:avLst/>
          </a:prstGeom>
          <a:noFill/>
          <a:ln w="9525" algn="ctr">
            <a:noFill/>
            <a:miter lim="800000"/>
            <a:headEnd/>
            <a:tailEnd/>
          </a:ln>
        </p:spPr>
        <p:txBody>
          <a:bodyPr wrap="square">
            <a:spAutoFit/>
          </a:bodyPr>
          <a:lstStyle/>
          <a:p>
            <a:pPr>
              <a:defRPr/>
            </a:pPr>
            <a:r>
              <a:rPr lang="en-US" sz="1000" dirty="0" smtClean="0">
                <a:solidFill>
                  <a:schemeClr val="accent4">
                    <a:lumMod val="75000"/>
                  </a:schemeClr>
                </a:solidFill>
                <a:latin typeface="+mn-lt"/>
              </a:rPr>
              <a:t>Sources: </a:t>
            </a:r>
            <a:r>
              <a:rPr lang="en-US" sz="1000" dirty="0">
                <a:solidFill>
                  <a:schemeClr val="accent4">
                    <a:lumMod val="75000"/>
                  </a:schemeClr>
                </a:solidFill>
                <a:latin typeface="+mn-lt"/>
              </a:rPr>
              <a:t>Property Claims Service, </a:t>
            </a:r>
            <a:r>
              <a:rPr lang="en-US" sz="1000" dirty="0" smtClean="0">
                <a:solidFill>
                  <a:schemeClr val="accent4">
                    <a:lumMod val="75000"/>
                  </a:schemeClr>
                </a:solidFill>
                <a:latin typeface="+mn-lt"/>
              </a:rPr>
              <a:t>Munich Re </a:t>
            </a:r>
            <a:r>
              <a:rPr lang="en-US" sz="1000" dirty="0" err="1">
                <a:solidFill>
                  <a:schemeClr val="accent4">
                    <a:lumMod val="75000"/>
                  </a:schemeClr>
                </a:solidFill>
                <a:latin typeface="+mn-lt"/>
              </a:rPr>
              <a:t>NatCat</a:t>
            </a:r>
            <a:r>
              <a:rPr lang="en-US" sz="1000" i="1" dirty="0" err="1">
                <a:solidFill>
                  <a:schemeClr val="accent4">
                    <a:lumMod val="75000"/>
                  </a:schemeClr>
                </a:solidFill>
                <a:latin typeface="+mn-lt"/>
              </a:rPr>
              <a:t>SERVICE</a:t>
            </a:r>
            <a:r>
              <a:rPr lang="en-US" sz="1000" i="1" dirty="0">
                <a:solidFill>
                  <a:schemeClr val="accent4">
                    <a:lumMod val="75000"/>
                  </a:schemeClr>
                </a:solidFill>
                <a:latin typeface="+mn-lt"/>
              </a:rPr>
              <a:t>, </a:t>
            </a:r>
            <a:r>
              <a:rPr lang="en-US" sz="1000" dirty="0" smtClean="0">
                <a:solidFill>
                  <a:schemeClr val="accent4">
                    <a:lumMod val="75000"/>
                  </a:schemeClr>
                </a:solidFill>
                <a:latin typeface="+mn-lt"/>
              </a:rPr>
              <a:t>NFIP</a:t>
            </a:r>
            <a:endParaRPr lang="en-US" sz="1000" dirty="0">
              <a:solidFill>
                <a:schemeClr val="accent4">
                  <a:lumMod val="75000"/>
                </a:schemeClr>
              </a:solidFill>
              <a:latin typeface="+mn-lt"/>
            </a:endParaRPr>
          </a:p>
        </p:txBody>
      </p:sp>
      <p:pic>
        <p:nvPicPr>
          <p:cNvPr id="55297" name="Picture 1"/>
          <p:cNvPicPr>
            <a:picLocks noChangeAspect="1" noChangeArrowheads="1"/>
          </p:cNvPicPr>
          <p:nvPr>
            <p:custDataLst>
              <p:tags r:id="rId2"/>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427704" y="2093457"/>
            <a:ext cx="8170392" cy="4085803"/>
          </a:xfrm>
          <a:prstGeom prst="rect">
            <a:avLst/>
          </a:prstGeom>
          <a:noFill/>
          <a:ln w="9525">
            <a:noFill/>
            <a:miter lim="800000"/>
            <a:headEnd/>
            <a:tailEnd/>
          </a:ln>
        </p:spPr>
      </p:pic>
      <p:pic>
        <p:nvPicPr>
          <p:cNvPr id="10" name="PPTShape_0"/>
          <p:cNvPicPr>
            <a:picLocks noChangeAspect="1" noChangeArrowheads="1"/>
          </p:cNvPicPr>
          <p:nvPr>
            <p:custDataLst>
              <p:tags r:id="rId3"/>
            </p:custDataLst>
          </p:nvPr>
        </p:nvPicPr>
        <p:blipFill>
          <a:blip r:embed="rId7" cstate="email"/>
          <a:srcRect/>
          <a:stretch>
            <a:fillRect/>
          </a:stretch>
        </p:blipFill>
        <p:spPr bwMode="auto">
          <a:xfrm>
            <a:off x="1524000" y="2362200"/>
            <a:ext cx="2076449" cy="914400"/>
          </a:xfrm>
          <a:prstGeom prst="rect">
            <a:avLst/>
          </a:prstGeom>
          <a:noFill/>
          <a:ln w="9525">
            <a:noFill/>
            <a:miter lim="800000"/>
            <a:headEnd/>
            <a:tailEnd/>
          </a:ln>
        </p:spPr>
      </p:pic>
      <p:sp>
        <p:nvSpPr>
          <p:cNvPr id="13" name="TextBox 12"/>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163</a:t>
            </a:fld>
            <a:endParaRPr lang="en-US" sz="1000" dirty="0">
              <a:solidFill>
                <a:schemeClr val="accent4">
                  <a:lumMod val="75000"/>
                </a:schemeClr>
              </a:solidFill>
              <a:latin typeface="+mn-lt"/>
            </a:endParaRPr>
          </a:p>
        </p:txBody>
      </p:sp>
    </p:spTree>
    <p:custDataLst>
      <p:tags r:id="rId1"/>
    </p:custDataLst>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164</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extLst>
              <p:ext uri="{D42A27DB-BD31-4B8C-83A1-F6EECF244321}">
                <p14:modId xmlns:p14="http://schemas.microsoft.com/office/powerpoint/2010/main" val="753626800"/>
              </p:ext>
            </p:extLst>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0049166" name="Chart" r:id="rId4" imgW="8525003" imgH="4848277" progId="MSGraph.Chart.8">
                  <p:embed followColorScheme="full"/>
                </p:oleObj>
              </mc:Choice>
              <mc:Fallback>
                <p:oleObj name="Chart" r:id="rId4" imgW="8525003" imgH="4848277" progId="MSGraph.Chart.8">
                  <p:embed followColorScheme="full"/>
                  <p:pic>
                    <p:nvPicPr>
                      <p:cNvPr id="0" name="Object 5"/>
                      <p:cNvPicPr>
                        <a:picLocks noChangeAspect="1" noChangeArrowheads="1"/>
                      </p:cNvPicPr>
                      <p:nvPr/>
                    </p:nvPicPr>
                    <p:blipFill>
                      <a:blip r:embed="rId5"/>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
        <p:nvSpPr>
          <p:cNvPr id="11" name="AutoShape 7"/>
          <p:cNvSpPr>
            <a:spLocks noChangeArrowheads="1"/>
          </p:cNvSpPr>
          <p:nvPr/>
        </p:nvSpPr>
        <p:spPr bwMode="blackWhite">
          <a:xfrm>
            <a:off x="5287900" y="2507226"/>
            <a:ext cx="3266165" cy="1055640"/>
          </a:xfrm>
          <a:prstGeom prst="wedgeRectCallout">
            <a:avLst>
              <a:gd name="adj1" fmla="val -64317"/>
              <a:gd name="adj2" fmla="val -5471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The value of insured coastal exposure in TX is 3</a:t>
            </a:r>
            <a:r>
              <a:rPr lang="en-US" sz="2000" b="1" baseline="30000" dirty="0" smtClean="0">
                <a:solidFill>
                  <a:srgbClr val="FFFFFF"/>
                </a:solidFill>
              </a:rPr>
              <a:t>rd</a:t>
            </a:r>
            <a:r>
              <a:rPr lang="en-US" sz="2000" b="1" dirty="0" smtClean="0">
                <a:solidFill>
                  <a:srgbClr val="FFFFFF"/>
                </a:solidFill>
              </a:rPr>
              <a:t> highest in US.</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P spid="11"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5" cstate="email">
            <a:extLst>
              <a:ext uri="{28A0092B-C50C-407E-A947-70E740481C1C}">
                <a14:useLocalDpi xmlns:a14="http://schemas.microsoft.com/office/drawing/2010/main"/>
              </a:ext>
            </a:extLst>
          </a:blip>
          <a:srcRect/>
          <a:stretch>
            <a:fillRect/>
          </a:stretch>
        </p:blipFill>
        <p:spPr bwMode="auto">
          <a:xfrm>
            <a:off x="107504" y="1524670"/>
            <a:ext cx="8715375" cy="4647214"/>
          </a:xfrm>
          <a:prstGeom prst="rect">
            <a:avLst/>
          </a:prstGeom>
          <a:noFill/>
          <a:ln w="9525">
            <a:noFill/>
            <a:miter lim="800000"/>
            <a:headEnd/>
            <a:tailEnd/>
          </a:ln>
          <a:effectLst/>
        </p:spPr>
      </p:pic>
      <p:sp>
        <p:nvSpPr>
          <p:cNvPr id="50" name="Rechteck 49"/>
          <p:cNvSpPr/>
          <p:nvPr/>
        </p:nvSpPr>
        <p:spPr>
          <a:xfrm>
            <a:off x="302088" y="1197262"/>
            <a:ext cx="1080000" cy="369332"/>
          </a:xfrm>
          <a:prstGeom prst="rect">
            <a:avLst/>
          </a:prstGeom>
        </p:spPr>
        <p:txBody>
          <a:bodyPr>
            <a:spAutoFit/>
          </a:bodyPr>
          <a:lstStyle/>
          <a:p>
            <a:r>
              <a:rPr lang="de-DE" b="1" dirty="0" err="1" smtClean="0">
                <a:solidFill>
                  <a:srgbClr val="225A7A"/>
                </a:solidFill>
              </a:rPr>
              <a:t>Number</a:t>
            </a:r>
            <a:endParaRPr lang="de-DE" b="1" dirty="0">
              <a:solidFill>
                <a:srgbClr val="225A7A"/>
              </a:solidFill>
            </a:endParaRPr>
          </a:p>
        </p:txBody>
      </p:sp>
      <p:sp>
        <p:nvSpPr>
          <p:cNvPr id="22" name="Titel 11"/>
          <p:cNvSpPr>
            <a:spLocks noGrp="1"/>
          </p:cNvSpPr>
          <p:nvPr>
            <p:ph type="title"/>
          </p:nvPr>
        </p:nvSpPr>
        <p:spPr>
          <a:xfrm>
            <a:off x="323850" y="252413"/>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400" dirty="0" smtClean="0">
                <a:solidFill>
                  <a:srgbClr val="225A7A"/>
                </a:solidFill>
              </a:rPr>
              <a:t/>
            </a:r>
            <a:br>
              <a:rPr lang="en-US" sz="2400" dirty="0" smtClean="0">
                <a:solidFill>
                  <a:srgbClr val="225A7A"/>
                </a:solidFill>
              </a:rPr>
            </a:br>
            <a:r>
              <a:rPr lang="en-US" sz="2000" dirty="0" smtClean="0">
                <a:solidFill>
                  <a:srgbClr val="225A7A"/>
                </a:solidFill>
              </a:rPr>
              <a:t>Number of events 1980 – 2012 and First Half 2013 </a:t>
            </a:r>
            <a:endParaRPr lang="en-US" sz="2000" dirty="0">
              <a:solidFill>
                <a:srgbClr val="225A7A"/>
              </a:solidFill>
            </a:endParaRPr>
          </a:p>
        </p:txBody>
      </p:sp>
      <p:sp>
        <p:nvSpPr>
          <p:cNvPr id="10"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2" name="Rechteck 1"/>
          <p:cNvSpPr/>
          <p:nvPr/>
        </p:nvSpPr>
        <p:spPr>
          <a:xfrm>
            <a:off x="8432800" y="4970608"/>
            <a:ext cx="2413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Box 12"/>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165</a:t>
            </a:fld>
            <a:endParaRPr lang="en-US" sz="1000" dirty="0">
              <a:solidFill>
                <a:schemeClr val="accent4">
                  <a:lumMod val="75000"/>
                </a:schemeClr>
              </a:solidFill>
              <a:latin typeface="+mn-lt"/>
            </a:endParaRPr>
          </a:p>
        </p:txBody>
      </p:sp>
      <p:sp>
        <p:nvSpPr>
          <p:cNvPr id="11"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12"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frequency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1"/>
          <p:cNvSpPr>
            <a:spLocks noGrp="1"/>
          </p:cNvSpPr>
          <p:nvPr>
            <p:ph type="title"/>
          </p:nvPr>
        </p:nvSpPr>
        <p:spPr>
          <a:xfrm>
            <a:off x="323850" y="147480"/>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800" dirty="0" smtClean="0">
                <a:solidFill>
                  <a:srgbClr val="225A7A"/>
                </a:solidFill>
              </a:rPr>
              <a:t/>
            </a:r>
            <a:br>
              <a:rPr lang="en-US" sz="2800" dirty="0" smtClean="0">
                <a:solidFill>
                  <a:srgbClr val="225A7A"/>
                </a:solidFill>
              </a:rPr>
            </a:br>
            <a:r>
              <a:rPr lang="en-US" sz="1800" dirty="0" smtClean="0">
                <a:solidFill>
                  <a:srgbClr val="225A7A"/>
                </a:solidFill>
              </a:rPr>
              <a:t>Overall and insured losses 1980 – 2013 and First Half 2014 </a:t>
            </a:r>
            <a:endParaRPr lang="en-US" sz="1800" dirty="0">
              <a:solidFill>
                <a:srgbClr val="225A7A"/>
              </a:solidFill>
            </a:endParaRPr>
          </a:p>
        </p:txBody>
      </p:sp>
      <p:grpSp>
        <p:nvGrpSpPr>
          <p:cNvPr id="2" name="Gruppieren 12"/>
          <p:cNvGrpSpPr>
            <a:grpSpLocks/>
          </p:cNvGrpSpPr>
          <p:nvPr>
            <p:custDataLst>
              <p:tags r:id="rId2"/>
            </p:custDataLst>
          </p:nvPr>
        </p:nvGrpSpPr>
        <p:grpSpPr bwMode="auto">
          <a:xfrm>
            <a:off x="1420989" y="6200944"/>
            <a:ext cx="6404394" cy="295236"/>
            <a:chOff x="1776594" y="5325412"/>
            <a:chExt cx="4645619" cy="296223"/>
          </a:xfrm>
          <a:effectLst/>
        </p:grpSpPr>
        <p:sp>
          <p:nvSpPr>
            <p:cNvPr id="14" name="Textfeld 25"/>
            <p:cNvSpPr txBox="1">
              <a:spLocks noChangeArrowheads="1"/>
            </p:cNvSpPr>
            <p:nvPr/>
          </p:nvSpPr>
          <p:spPr bwMode="auto">
            <a:xfrm>
              <a:off x="1949838" y="5325412"/>
              <a:ext cx="1669994" cy="262484"/>
            </a:xfrm>
            <a:prstGeom prst="rect">
              <a:avLst/>
            </a:prstGeom>
            <a:noFill/>
            <a:ln w="9525">
              <a:noFill/>
              <a:miter lim="800000"/>
              <a:headEnd/>
              <a:tailEnd/>
            </a:ln>
          </p:spPr>
          <p:txBody>
            <a:bodyPr wrap="none">
              <a:spAutoFit/>
            </a:bodyPr>
            <a:lstStyle/>
            <a:p>
              <a:r>
                <a:rPr lang="de-DE" sz="1100" b="1" dirty="0" smtClean="0"/>
                <a:t>Overall losses </a:t>
              </a:r>
              <a:r>
                <a:rPr lang="de-DE" sz="1100" b="1" dirty="0"/>
                <a:t>(in </a:t>
              </a:r>
              <a:r>
                <a:rPr lang="de-DE" sz="1100" b="1" dirty="0" smtClean="0"/>
                <a:t>2013 values)  </a:t>
              </a:r>
              <a:endParaRPr lang="de-DE" sz="1100" b="1" dirty="0"/>
            </a:p>
          </p:txBody>
        </p:sp>
        <p:sp>
          <p:nvSpPr>
            <p:cNvPr id="15" name="Textfeld 26"/>
            <p:cNvSpPr txBox="1">
              <a:spLocks noChangeArrowheads="1"/>
            </p:cNvSpPr>
            <p:nvPr/>
          </p:nvSpPr>
          <p:spPr bwMode="auto">
            <a:xfrm>
              <a:off x="4741754" y="5366871"/>
              <a:ext cx="1680459" cy="254764"/>
            </a:xfrm>
            <a:prstGeom prst="rect">
              <a:avLst/>
            </a:prstGeom>
            <a:noFill/>
            <a:ln w="9525">
              <a:noFill/>
              <a:miter lim="800000"/>
              <a:headEnd/>
              <a:tailEnd/>
            </a:ln>
          </p:spPr>
          <p:txBody>
            <a:bodyPr wrap="none">
              <a:spAutoFit/>
            </a:bodyPr>
            <a:lstStyle/>
            <a:p>
              <a:r>
                <a:rPr lang="de-DE" sz="1050" b="1" dirty="0" smtClean="0"/>
                <a:t>Insured losses (in 2013 values)  </a:t>
              </a:r>
              <a:endParaRPr lang="de-DE" sz="1050" b="1" dirty="0"/>
            </a:p>
          </p:txBody>
        </p:sp>
        <p:sp>
          <p:nvSpPr>
            <p:cNvPr id="16" name="Rechteck 30"/>
            <p:cNvSpPr>
              <a:spLocks noChangeArrowheads="1"/>
            </p:cNvSpPr>
            <p:nvPr/>
          </p:nvSpPr>
          <p:spPr bwMode="auto">
            <a:xfrm>
              <a:off x="1776594" y="5401878"/>
              <a:ext cx="88541" cy="165348"/>
            </a:xfrm>
            <a:prstGeom prst="rect">
              <a:avLst/>
            </a:prstGeom>
            <a:solidFill>
              <a:srgbClr val="92D050"/>
            </a:solidFill>
            <a:ln w="9525" algn="ctr">
              <a:noFill/>
              <a:round/>
              <a:headEnd/>
              <a:tailEnd/>
            </a:ln>
          </p:spPr>
          <p:txBody>
            <a:bodyPr wrap="square">
              <a:spAutoFit/>
            </a:bodyPr>
            <a:lstStyle/>
            <a:p>
              <a:pPr marL="266700" indent="-265113"/>
              <a:endParaRPr lang="de-DE"/>
            </a:p>
          </p:txBody>
        </p:sp>
        <p:sp>
          <p:nvSpPr>
            <p:cNvPr id="17" name="Rechteck 31"/>
            <p:cNvSpPr>
              <a:spLocks noChangeArrowheads="1"/>
            </p:cNvSpPr>
            <p:nvPr/>
          </p:nvSpPr>
          <p:spPr bwMode="auto">
            <a:xfrm>
              <a:off x="4637300" y="5425234"/>
              <a:ext cx="104455" cy="144481"/>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8" name="Rechteck 17"/>
          <p:cNvSpPr/>
          <p:nvPr/>
        </p:nvSpPr>
        <p:spPr>
          <a:xfrm>
            <a:off x="338599" y="1284850"/>
            <a:ext cx="1372214" cy="369332"/>
          </a:xfrm>
          <a:prstGeom prst="rect">
            <a:avLst/>
          </a:prstGeom>
        </p:spPr>
        <p:txBody>
          <a:bodyPr wrap="square">
            <a:spAutoFit/>
          </a:bodyPr>
          <a:lstStyle/>
          <a:p>
            <a:r>
              <a:rPr lang="en-US" b="1" dirty="0" smtClean="0">
                <a:solidFill>
                  <a:srgbClr val="225A7A"/>
                </a:solidFill>
              </a:rPr>
              <a:t>(Bill.</a:t>
            </a:r>
            <a:r>
              <a:rPr lang="de-DE" b="1" dirty="0" smtClean="0">
                <a:solidFill>
                  <a:srgbClr val="225A7A"/>
                </a:solidFill>
              </a:rPr>
              <a:t> US$)</a:t>
            </a:r>
            <a:endParaRPr lang="de-DE" b="1" dirty="0">
              <a:solidFill>
                <a:srgbClr val="225A7A"/>
              </a:solidFill>
            </a:endParaRPr>
          </a:p>
        </p:txBody>
      </p:sp>
      <p:sp>
        <p:nvSpPr>
          <p:cNvPr id="20" name="Text Box 34"/>
          <p:cNvSpPr txBox="1">
            <a:spLocks noChangeArrowheads="1"/>
          </p:cNvSpPr>
          <p:nvPr/>
        </p:nvSpPr>
        <p:spPr bwMode="auto">
          <a:xfrm>
            <a:off x="1666188" y="5988337"/>
            <a:ext cx="6477693" cy="246221"/>
          </a:xfrm>
          <a:prstGeom prst="rect">
            <a:avLst/>
          </a:prstGeom>
          <a:noFill/>
          <a:ln w="9525">
            <a:noFill/>
            <a:miter lim="800000"/>
            <a:headEnd/>
            <a:tailEnd/>
          </a:ln>
        </p:spPr>
        <p:txBody>
          <a:bodyPr wrap="square">
            <a:spAutoFit/>
          </a:bodyPr>
          <a:lstStyle/>
          <a:p>
            <a:pPr>
              <a:lnSpc>
                <a:spcPct val="100000"/>
              </a:lnSpc>
            </a:pPr>
            <a:r>
              <a:rPr lang="en-GB" sz="1000" dirty="0" smtClean="0"/>
              <a:t>Analysis contains: straight-line winds, tornadoes, hail, heavy precipitation, flash floods, lightning.</a:t>
            </a:r>
            <a:endParaRPr lang="en-GB" sz="1000" dirty="0"/>
          </a:p>
        </p:txBody>
      </p:sp>
      <p:sp>
        <p:nvSpPr>
          <p:cNvPr id="26" name="TextBox 25"/>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166</a:t>
            </a:fld>
            <a:endParaRPr lang="en-US" sz="1000" dirty="0">
              <a:solidFill>
                <a:schemeClr val="accent4">
                  <a:lumMod val="75000"/>
                </a:schemeClr>
              </a:solidFill>
              <a:latin typeface="+mn-lt"/>
            </a:endParaRPr>
          </a:p>
        </p:txBody>
      </p:sp>
      <p:sp>
        <p:nvSpPr>
          <p:cNvPr id="21"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Munich Re NatCatSERVICE – As at July 2014  </a:t>
            </a:r>
            <a:endParaRPr lang="en-US" sz="900" dirty="0">
              <a:solidFill>
                <a:schemeClr val="accent4">
                  <a:lumMod val="75000"/>
                </a:schemeClr>
              </a:solidFill>
            </a:endParaRPr>
          </a:p>
        </p:txBody>
      </p:sp>
      <p:pic>
        <p:nvPicPr>
          <p:cNvPr id="27" name="Picture 2"/>
          <p:cNvPicPr>
            <a:picLocks noChangeAspect="1" noChangeArrowheads="1"/>
          </p:cNvPicPr>
          <p:nvPr/>
        </p:nvPicPr>
        <p:blipFill>
          <a:blip r:embed="rId5" cstate="print"/>
          <a:srcRect/>
          <a:stretch>
            <a:fillRect/>
          </a:stretch>
        </p:blipFill>
        <p:spPr bwMode="auto">
          <a:xfrm>
            <a:off x="166682" y="1161180"/>
            <a:ext cx="8752364" cy="4919002"/>
          </a:xfrm>
          <a:prstGeom prst="rect">
            <a:avLst/>
          </a:prstGeom>
          <a:noFill/>
          <a:ln w="9525">
            <a:noFill/>
            <a:miter lim="800000"/>
            <a:headEnd/>
            <a:tailEnd/>
          </a:ln>
          <a:effectLst/>
        </p:spPr>
      </p:pic>
      <p:sp>
        <p:nvSpPr>
          <p:cNvPr id="31" name="AutoShape 7"/>
          <p:cNvSpPr>
            <a:spLocks noChangeArrowheads="1"/>
          </p:cNvSpPr>
          <p:nvPr/>
        </p:nvSpPr>
        <p:spPr bwMode="blackWhite">
          <a:xfrm>
            <a:off x="4983383" y="2969225"/>
            <a:ext cx="1901556" cy="1489752"/>
          </a:xfrm>
          <a:prstGeom prst="wedgeRectCallout">
            <a:avLst>
              <a:gd name="adj1" fmla="val 154430"/>
              <a:gd name="adj2" fmla="val 1177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First half 2014 convective event insured losses totaled $6.7B ($9.1B overall economic loss)</a:t>
            </a:r>
            <a:endParaRPr lang="en-US" sz="1600" b="1" dirty="0">
              <a:solidFill>
                <a:srgbClr val="FFFFFF"/>
              </a:solidFill>
            </a:endParaRPr>
          </a:p>
        </p:txBody>
      </p:sp>
      <p:sp>
        <p:nvSpPr>
          <p:cNvPr id="32" name="Rechteck 24"/>
          <p:cNvSpPr/>
          <p:nvPr/>
        </p:nvSpPr>
        <p:spPr>
          <a:xfrm>
            <a:off x="8540988" y="4964223"/>
            <a:ext cx="241300" cy="736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 Box 17"/>
          <p:cNvSpPr txBox="1">
            <a:spLocks noChangeArrowheads="1"/>
          </p:cNvSpPr>
          <p:nvPr/>
        </p:nvSpPr>
        <p:spPr bwMode="auto">
          <a:xfrm>
            <a:off x="758018" y="1723674"/>
            <a:ext cx="3685397"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i="1" dirty="0" smtClean="0">
                <a:solidFill>
                  <a:schemeClr val="bg1"/>
                </a:solidFill>
                <a:latin typeface="Arial" pitchFamily="34" charset="0"/>
                <a:cs typeface="Arial" pitchFamily="34" charset="0"/>
              </a:rPr>
              <a:t>2008-2013 </a:t>
            </a:r>
            <a:r>
              <a:rPr lang="en-US" b="1" i="1" dirty="0">
                <a:solidFill>
                  <a:schemeClr val="bg1"/>
                </a:solidFill>
                <a:latin typeface="Arial" pitchFamily="34" charset="0"/>
                <a:cs typeface="Arial" pitchFamily="34" charset="0"/>
              </a:rPr>
              <a:t>are the most expensive years on </a:t>
            </a:r>
            <a:r>
              <a:rPr lang="en-US" b="1" i="1" dirty="0" smtClean="0">
                <a:solidFill>
                  <a:schemeClr val="bg1"/>
                </a:solidFill>
                <a:latin typeface="Arial" pitchFamily="34" charset="0"/>
                <a:cs typeface="Arial" pitchFamily="34" charset="0"/>
              </a:rPr>
              <a:t>record.</a:t>
            </a:r>
            <a:endParaRPr lang="en-US" b="1" i="1" dirty="0">
              <a:solidFill>
                <a:schemeClr val="bg1"/>
              </a:solidFill>
              <a:latin typeface="Arial" pitchFamily="34" charset="0"/>
              <a:cs typeface="Arial" pitchFamily="34" charset="0"/>
            </a:endParaRPr>
          </a:p>
        </p:txBody>
      </p:sp>
      <p:sp>
        <p:nvSpPr>
          <p:cNvPr id="34" name="AutoShape 7"/>
          <p:cNvSpPr>
            <a:spLocks noChangeArrowheads="1"/>
          </p:cNvSpPr>
          <p:nvPr/>
        </p:nvSpPr>
        <p:spPr bwMode="blackWhite">
          <a:xfrm>
            <a:off x="4545129" y="1248000"/>
            <a:ext cx="3095934" cy="1347185"/>
          </a:xfrm>
          <a:prstGeom prst="wedgeRectCallout">
            <a:avLst>
              <a:gd name="adj1" fmla="val 53929"/>
              <a:gd name="adj2" fmla="val 8969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a:solidFill>
                  <a:schemeClr val="bg1"/>
                </a:solidFill>
                <a:latin typeface="Arial" pitchFamily="34" charset="0"/>
                <a:cs typeface="Arial" pitchFamily="34" charset="0"/>
              </a:rPr>
              <a:t>Average thunderstorm losses are up 7 fold since the early 1980s.  The 5-year running average loss is up </a:t>
            </a:r>
            <a:r>
              <a:rPr lang="en-US" b="1" dirty="0" smtClean="0">
                <a:solidFill>
                  <a:schemeClr val="bg1"/>
                </a:solidFill>
                <a:latin typeface="Arial" pitchFamily="34" charset="0"/>
                <a:cs typeface="Arial" pitchFamily="34" charset="0"/>
              </a:rPr>
              <a:t>sharply</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34"/>
                                        </p:tgtEl>
                                        <p:attrNameLst>
                                          <p:attrName>style.visibility</p:attrName>
                                        </p:attrNameLst>
                                      </p:cBhvr>
                                      <p:to>
                                        <p:strVal val="visible"/>
                                      </p:to>
                                    </p:set>
                                    <p:animEffect transition="in" filter="wipe(right)">
                                      <p:cBhvr>
                                        <p:cTn id="1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1"/>
          <p:cNvSpPr>
            <a:spLocks noGrp="1"/>
          </p:cNvSpPr>
          <p:nvPr>
            <p:ph type="title"/>
          </p:nvPr>
        </p:nvSpPr>
        <p:spPr>
          <a:xfrm>
            <a:off x="176240" y="149590"/>
            <a:ext cx="7528706" cy="720725"/>
          </a:xfrm>
        </p:spPr>
        <p:txBody>
          <a:bodyPr/>
          <a:lstStyle/>
          <a:p>
            <a:pPr>
              <a:defRPr/>
            </a:pPr>
            <a:r>
              <a:rPr lang="en-US" kern="1200" dirty="0" smtClean="0">
                <a:solidFill>
                  <a:srgbClr val="28688C"/>
                </a:solidFill>
                <a:latin typeface="Arial"/>
                <a:ea typeface="Arial Unicode MS"/>
                <a:cs typeface="Arial"/>
              </a:rPr>
              <a:t>U.S. Thunderstorm Insured Loss Trends, </a:t>
            </a:r>
            <a:r>
              <a:rPr lang="en-US" dirty="0" smtClean="0">
                <a:solidFill>
                  <a:srgbClr val="28688C"/>
                </a:solidFill>
              </a:rPr>
              <a:t>1980 – 2013</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167</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396038"/>
            <a:ext cx="42672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cs typeface="+mn-cs"/>
            </a:endParaRPr>
          </a:p>
          <a:p>
            <a:pPr>
              <a:defRPr/>
            </a:pPr>
            <a:r>
              <a:rPr lang="en-US" sz="1000" dirty="0">
                <a:solidFill>
                  <a:schemeClr val="accent4">
                    <a:lumMod val="75000"/>
                  </a:schemeClr>
                </a:solidFill>
                <a:cs typeface="+mn-cs"/>
              </a:rPr>
              <a:t>Source: Property Claims Service,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i="1" dirty="0">
              <a:solidFill>
                <a:schemeClr val="accent4">
                  <a:lumMod val="75000"/>
                </a:schemeClr>
              </a:solidFill>
              <a:cs typeface="+mn-cs"/>
            </a:endParaRPr>
          </a:p>
        </p:txBody>
      </p:sp>
      <p:pic>
        <p:nvPicPr>
          <p:cNvPr id="14" name="Picture 1"/>
          <p:cNvPicPr>
            <a:picLocks noChangeAspect="1" noChangeArrowheads="1"/>
          </p:cNvPicPr>
          <p:nvPr>
            <p:custDataLst>
              <p:tags r:id="rId1"/>
            </p:custDataLst>
          </p:nvPr>
        </p:nvPicPr>
        <p:blipFill>
          <a:blip r:embed="rId4" cstate="email"/>
          <a:srcRect/>
          <a:stretch>
            <a:fillRect/>
          </a:stretch>
        </p:blipFill>
        <p:spPr bwMode="auto">
          <a:xfrm>
            <a:off x="124678" y="1454046"/>
            <a:ext cx="8888802" cy="5111100"/>
          </a:xfrm>
          <a:prstGeom prst="rect">
            <a:avLst/>
          </a:prstGeom>
          <a:noFill/>
          <a:ln w="9525">
            <a:noFill/>
            <a:miter lim="800000"/>
            <a:headEnd/>
            <a:tailEnd/>
          </a:ln>
        </p:spPr>
      </p:pic>
      <p:sp>
        <p:nvSpPr>
          <p:cNvPr id="16" name="AutoShape 7"/>
          <p:cNvSpPr>
            <a:spLocks noChangeArrowheads="1"/>
          </p:cNvSpPr>
          <p:nvPr/>
        </p:nvSpPr>
        <p:spPr bwMode="blackWhite">
          <a:xfrm>
            <a:off x="3620367" y="3128505"/>
            <a:ext cx="3531191" cy="975657"/>
          </a:xfrm>
          <a:prstGeom prst="wedgeRectCallout">
            <a:avLst>
              <a:gd name="adj1" fmla="val 97028"/>
              <a:gd name="adj2" fmla="val 16832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Thunderstorm losses </a:t>
            </a:r>
            <a:r>
              <a:rPr lang="en-US" b="1" dirty="0" smtClean="0">
                <a:solidFill>
                  <a:srgbClr val="FFFFFF"/>
                </a:solidFill>
                <a:latin typeface="Arial" pitchFamily="34" charset="0"/>
                <a:cs typeface="Arial" pitchFamily="34" charset="0"/>
              </a:rPr>
              <a:t>in 2013 </a:t>
            </a:r>
            <a:r>
              <a:rPr lang="en-US" b="1" dirty="0">
                <a:solidFill>
                  <a:srgbClr val="FFFFFF"/>
                </a:solidFill>
                <a:latin typeface="Arial" pitchFamily="34" charset="0"/>
                <a:cs typeface="Arial" pitchFamily="34" charset="0"/>
              </a:rPr>
              <a:t>totaled </a:t>
            </a:r>
            <a:r>
              <a:rPr lang="en-US" b="1" dirty="0" smtClean="0">
                <a:solidFill>
                  <a:srgbClr val="FFFFFF"/>
                </a:solidFill>
                <a:latin typeface="Arial" pitchFamily="34" charset="0"/>
                <a:cs typeface="Arial" pitchFamily="34" charset="0"/>
              </a:rPr>
              <a:t>$10.3 billion, the 6</a:t>
            </a:r>
            <a:r>
              <a:rPr lang="en-US" b="1" baseline="30000" dirty="0" smtClean="0">
                <a:solidFill>
                  <a:srgbClr val="FFFFFF"/>
                </a:solidFill>
                <a:latin typeface="Arial" pitchFamily="34" charset="0"/>
                <a:cs typeface="Arial" pitchFamily="34" charset="0"/>
              </a:rPr>
              <a:t>th</a:t>
            </a:r>
            <a:r>
              <a:rPr lang="en-US" b="1" dirty="0" smtClean="0">
                <a:solidFill>
                  <a:srgbClr val="FFFFFF"/>
                </a:solidFill>
                <a:latin typeface="Arial" pitchFamily="34" charset="0"/>
                <a:cs typeface="Arial" pitchFamily="34" charset="0"/>
              </a:rPr>
              <a:t>  highest on record</a:t>
            </a:r>
            <a:endParaRPr lang="en-US" b="1" dirty="0">
              <a:solidFill>
                <a:srgbClr val="FFFFFF"/>
              </a:solidFill>
              <a:latin typeface="Arial" pitchFamily="34" charset="0"/>
              <a:cs typeface="Arial" pitchFamily="34" charset="0"/>
            </a:endParaRPr>
          </a:p>
        </p:txBody>
      </p:sp>
      <p:sp>
        <p:nvSpPr>
          <p:cNvPr id="17" name="Text Box 17"/>
          <p:cNvSpPr txBox="1">
            <a:spLocks noChangeArrowheads="1"/>
          </p:cNvSpPr>
          <p:nvPr/>
        </p:nvSpPr>
        <p:spPr bwMode="auto">
          <a:xfrm>
            <a:off x="1059708" y="2563156"/>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5-year running average loss is up sharply</a:t>
            </a:r>
            <a:endParaRPr lang="en-US" b="1" dirty="0">
              <a:solidFill>
                <a:schemeClr val="bg1"/>
              </a:solidFill>
              <a:latin typeface="Arial" pitchFamily="34" charset="0"/>
              <a:cs typeface="Arial" pitchFamily="34" charset="0"/>
            </a:endParaRPr>
          </a:p>
        </p:txBody>
      </p:sp>
      <p:sp>
        <p:nvSpPr>
          <p:cNvPr id="18" name="Text Box 17"/>
          <p:cNvSpPr txBox="1">
            <a:spLocks noChangeArrowheads="1"/>
          </p:cNvSpPr>
          <p:nvPr/>
        </p:nvSpPr>
        <p:spPr bwMode="auto">
          <a:xfrm>
            <a:off x="3544524" y="1110813"/>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i="1" dirty="0" smtClean="0">
                <a:solidFill>
                  <a:schemeClr val="bg1"/>
                </a:solidFill>
                <a:latin typeface="Arial" pitchFamily="34" charset="0"/>
                <a:cs typeface="Arial" pitchFamily="34" charset="0"/>
              </a:rPr>
              <a:t>2008-2013 </a:t>
            </a:r>
            <a:r>
              <a:rPr lang="en-US" b="1" i="1" dirty="0">
                <a:solidFill>
                  <a:schemeClr val="bg1"/>
                </a:solidFill>
                <a:latin typeface="Arial" pitchFamily="34" charset="0"/>
                <a:cs typeface="Arial" pitchFamily="34" charset="0"/>
              </a:rPr>
              <a:t>are the most expensive years on </a:t>
            </a:r>
            <a:r>
              <a:rPr lang="en-US" b="1" i="1" dirty="0" smtClean="0">
                <a:solidFill>
                  <a:schemeClr val="bg1"/>
                </a:solidFill>
                <a:latin typeface="Arial" pitchFamily="34" charset="0"/>
                <a:cs typeface="Arial" pitchFamily="34" charset="0"/>
              </a:rPr>
              <a:t>record.</a:t>
            </a:r>
            <a:endParaRPr lang="en-US" b="1" i="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168</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1953-2014</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168</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Major Disaster Declarations, 1953-2014*</a:t>
            </a:r>
          </a:p>
        </p:txBody>
      </p:sp>
      <p:graphicFrame>
        <p:nvGraphicFramePr>
          <p:cNvPr id="34818" name="Object 3"/>
          <p:cNvGraphicFramePr>
            <a:graphicFrameLocks noGrp="1"/>
          </p:cNvGraphicFramePr>
          <p:nvPr>
            <p:ph idx="4294967295"/>
            <p:extLst>
              <p:ext uri="{D42A27DB-BD31-4B8C-83A1-F6EECF244321}">
                <p14:modId xmlns:p14="http://schemas.microsoft.com/office/powerpoint/2010/main" val="2662555592"/>
              </p:ext>
            </p:extLst>
          </p:nvPr>
        </p:nvGraphicFramePr>
        <p:xfrm>
          <a:off x="206375" y="1300163"/>
          <a:ext cx="8564563" cy="4068762"/>
        </p:xfrm>
        <a:graphic>
          <a:graphicData uri="http://schemas.openxmlformats.org/presentationml/2006/ole">
            <mc:AlternateContent xmlns:mc="http://schemas.openxmlformats.org/markup-compatibility/2006">
              <mc:Choice xmlns:v="urn:schemas-microsoft-com:vml" Requires="v">
                <p:oleObj spid="_x0000_s27905258" name="Chart" r:id="rId4" imgW="8601024" imgH="4086245" progId="MSGraph.Chart.8">
                  <p:embed followColorScheme="full"/>
                </p:oleObj>
              </mc:Choice>
              <mc:Fallback>
                <p:oleObj name="Chart" r:id="rId4" imgW="8601024" imgH="4086245" progId="MSGraph.Chart.8">
                  <p:embed followColorScheme="full"/>
                  <p:pic>
                    <p:nvPicPr>
                      <p:cNvPr id="0" name=""/>
                      <p:cNvPicPr preferRelativeResize="0">
                        <a:picLocks noChangeArrowheads="1"/>
                      </p:cNvPicPr>
                      <p:nvPr/>
                    </p:nvPicPr>
                    <p:blipFill>
                      <a:blip r:embed="rId5"/>
                      <a:srcRect/>
                      <a:stretch>
                        <a:fillRect/>
                      </a:stretch>
                    </p:blipFill>
                    <p:spPr bwMode="gray">
                      <a:xfrm>
                        <a:off x="206375" y="1300163"/>
                        <a:ext cx="8564563" cy="406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September </a:t>
            </a:r>
            <a:r>
              <a:rPr lang="en-US" sz="1100" dirty="0">
                <a:solidFill>
                  <a:srgbClr val="000000"/>
                </a:solidFill>
              </a:rPr>
              <a:t>2</a:t>
            </a:r>
            <a:r>
              <a:rPr lang="en-US" sz="1100" dirty="0" smtClean="0">
                <a:solidFill>
                  <a:srgbClr val="000000"/>
                </a:solidFill>
                <a:latin typeface="Arial" charset="0"/>
                <a:cs typeface="Arial" charset="0"/>
              </a:rPr>
              <a:t>, 2014.</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6"/>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a:t>
            </a:r>
            <a:r>
              <a:rPr lang="en-US" b="1" dirty="0" smtClean="0">
                <a:solidFill>
                  <a:srgbClr val="FFFFFF"/>
                </a:solidFill>
              </a:rPr>
              <a:t> Before Dropping in 2012/13</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529269" y="1191582"/>
            <a:ext cx="3667944" cy="1256651"/>
          </a:xfrm>
          <a:prstGeom prst="wedgeRectCallout">
            <a:avLst>
              <a:gd name="adj1" fmla="val 72007"/>
              <a:gd name="adj2" fmla="val 23721"/>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8019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2,176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1953-2013,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332156"/>
            <a:ext cx="2685175" cy="601371"/>
          </a:xfrm>
          <a:prstGeom prst="wedgeRectCallout">
            <a:avLst>
              <a:gd name="adj1" fmla="val 63458"/>
              <a:gd name="adj2" fmla="val 311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40 </a:t>
            </a:r>
            <a:r>
              <a:rPr lang="en-US" sz="1600" b="1" dirty="0" smtClean="0">
                <a:solidFill>
                  <a:srgbClr val="FFFFFF"/>
                </a:solidFill>
                <a:latin typeface="Arial" charset="0"/>
                <a:cs typeface="Arial" charset="0"/>
              </a:rPr>
              <a:t>federal disasters were declared so far in 2014*</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169</a:t>
            </a:fld>
            <a:endParaRPr lang="en-US"/>
          </a:p>
        </p:txBody>
      </p:sp>
    </p:spTree>
    <p:extLst>
      <p:ext uri="{BB962C8B-B14F-4D97-AF65-F5344CB8AC3E}">
        <p14:creationId xmlns:p14="http://schemas.microsoft.com/office/powerpoint/2010/main" val="37185834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Comm. MP: 10-Year Average RNW WA, OR, ID, MT and UT vs. U.S.</a:t>
            </a:r>
          </a:p>
        </p:txBody>
      </p:sp>
      <p:graphicFrame>
        <p:nvGraphicFramePr>
          <p:cNvPr id="19459" name="Object 3"/>
          <p:cNvGraphicFramePr>
            <a:graphicFrameLocks noGrp="1" noChangeAspect="1"/>
          </p:cNvGraphicFramePr>
          <p:nvPr>
            <p:ph type="chart" idx="1"/>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015682" name="Chart" r:id="rId4" imgW="8829766" imgH="4724378" progId="MSGraph.Chart.8">
                  <p:embed followColorScheme="full"/>
                </p:oleObj>
              </mc:Choice>
              <mc:Fallback>
                <p:oleObj name="Chart" r:id="rId4" imgW="8829766" imgH="4724378" progId="MSGraph.Chart.8">
                  <p:embed followColorScheme="full"/>
                  <p:pic>
                    <p:nvPicPr>
                      <p:cNvPr id="0" name=""/>
                      <p:cNvPicPr>
                        <a:picLocks noGrp="1" noChangeAspect="1" noChangeArrowheads="1"/>
                      </p:cNvPicPr>
                      <p:nvPr/>
                    </p:nvPicPr>
                    <p:blipFill>
                      <a:blip r:embed="rId5"/>
                      <a:srcRect/>
                      <a:stretch>
                        <a:fillRect/>
                      </a:stretch>
                    </p:blipFill>
                    <p:spPr bwMode="auto">
                      <a:xfrm>
                        <a:off x="322263" y="1671638"/>
                        <a:ext cx="8818562"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0"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100"/>
              <a:t>Sources: NAIC, Insurance Information Institute</a:t>
            </a:r>
            <a:r>
              <a:rPr lang="en-US" altLang="en-US" sz="1400"/>
              <a:t>.</a:t>
            </a:r>
          </a:p>
        </p:txBody>
      </p:sp>
      <p:sp>
        <p:nvSpPr>
          <p:cNvPr id="19461"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b="1"/>
              <a:t>2003-2012</a:t>
            </a:r>
          </a:p>
        </p:txBody>
      </p:sp>
    </p:spTree>
    <p:extLst>
      <p:ext uri="{BB962C8B-B14F-4D97-AF65-F5344CB8AC3E}">
        <p14:creationId xmlns:p14="http://schemas.microsoft.com/office/powerpoint/2010/main" val="3974781409"/>
      </p:ext>
    </p:extLst>
  </p:cSld>
  <p:clrMapOvr>
    <a:masterClrMapping/>
  </p:clrMapOvr>
  <p:transition>
    <p:random/>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170</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2014: Highest 25 States*</a:t>
            </a:r>
          </a:p>
        </p:txBody>
      </p:sp>
      <p:graphicFrame>
        <p:nvGraphicFramePr>
          <p:cNvPr id="35842" name="Object 3"/>
          <p:cNvGraphicFramePr>
            <a:graphicFrameLocks noGrp="1" noChangeAspect="1"/>
          </p:cNvGraphicFramePr>
          <p:nvPr>
            <p:ph idx="4294967295"/>
            <p:extLst>
              <p:ext uri="{D42A27DB-BD31-4B8C-83A1-F6EECF244321}">
                <p14:modId xmlns:p14="http://schemas.microsoft.com/office/powerpoint/2010/main" val="2418068605"/>
              </p:ext>
            </p:extLst>
          </p:nvPr>
        </p:nvGraphicFramePr>
        <p:xfrm>
          <a:off x="28575" y="1838325"/>
          <a:ext cx="9094788" cy="4714875"/>
        </p:xfrm>
        <a:graphic>
          <a:graphicData uri="http://schemas.openxmlformats.org/presentationml/2006/ole">
            <mc:AlternateContent xmlns:mc="http://schemas.openxmlformats.org/markup-compatibility/2006">
              <mc:Choice xmlns:v="urn:schemas-microsoft-com:vml" Requires="v">
                <p:oleObj spid="_x0000_s27906282" name="Chart" r:id="rId4" imgW="8820048" imgH="4572135" progId="MSGraph.Chart.8">
                  <p:embed followColorScheme="full"/>
                </p:oleObj>
              </mc:Choice>
              <mc:Fallback>
                <p:oleObj name="Chart" r:id="rId4" imgW="8820048" imgH="4572135" progId="MSGraph.Chart.8">
                  <p:embed followColorScheme="full"/>
                  <p:pic>
                    <p:nvPicPr>
                      <p:cNvPr id="0" name=""/>
                      <p:cNvPicPr>
                        <a:picLocks noChangeAspect="1" noChangeArrowheads="1"/>
                      </p:cNvPicPr>
                      <p:nvPr/>
                    </p:nvPicPr>
                    <p:blipFill>
                      <a:blip r:embed="rId5"/>
                      <a:srcRect/>
                      <a:stretch>
                        <a:fillRect/>
                      </a:stretch>
                    </p:blipFill>
                    <p:spPr bwMode="auto">
                      <a:xfrm>
                        <a:off x="28575" y="1838325"/>
                        <a:ext cx="9094788"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7"/>
          <p:cNvSpPr>
            <a:spLocks noChangeArrowheads="1"/>
          </p:cNvSpPr>
          <p:nvPr/>
        </p:nvSpPr>
        <p:spPr bwMode="blackWhite">
          <a:xfrm>
            <a:off x="3348318" y="1430338"/>
            <a:ext cx="3366807" cy="1608697"/>
          </a:xfrm>
          <a:prstGeom prst="wedgeRectCallout">
            <a:avLst>
              <a:gd name="adj1" fmla="val -103813"/>
              <a:gd name="adj2" fmla="val 255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Texas has had the highest </a:t>
            </a:r>
            <a:r>
              <a:rPr lang="en-US" b="1" dirty="0">
                <a:solidFill>
                  <a:srgbClr val="FFFFFF"/>
                </a:solidFill>
                <a:latin typeface="Arial" charset="0"/>
                <a:cs typeface="Arial" charset="0"/>
              </a:rPr>
              <a:t>number of Federal Disaster </a:t>
            </a:r>
            <a:r>
              <a:rPr lang="en-US" b="1" dirty="0" smtClean="0">
                <a:solidFill>
                  <a:srgbClr val="FFFFFF"/>
                </a:solidFill>
                <a:latin typeface="Arial" charset="0"/>
                <a:cs typeface="Arial" charset="0"/>
              </a:rPr>
              <a:t>Declarations (none so far in 2014; 2 in in 2013)</a:t>
            </a:r>
            <a:endParaRPr lang="en-US" b="1" dirty="0">
              <a:solidFill>
                <a:srgbClr val="FFFFFF"/>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Sept. 2,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13796229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171</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2014: Lowest 25 States*</a:t>
            </a:r>
          </a:p>
        </p:txBody>
      </p:sp>
      <p:graphicFrame>
        <p:nvGraphicFramePr>
          <p:cNvPr id="36866" name="Object 3"/>
          <p:cNvGraphicFramePr>
            <a:graphicFrameLocks noGrp="1" noChangeAspect="1"/>
          </p:cNvGraphicFramePr>
          <p:nvPr>
            <p:ph idx="4294967295"/>
            <p:extLst>
              <p:ext uri="{D42A27DB-BD31-4B8C-83A1-F6EECF244321}">
                <p14:modId xmlns:p14="http://schemas.microsoft.com/office/powerpoint/2010/main" val="3945259489"/>
              </p:ext>
            </p:extLst>
          </p:nvPr>
        </p:nvGraphicFramePr>
        <p:xfrm>
          <a:off x="25400" y="1790700"/>
          <a:ext cx="9055100" cy="4713288"/>
        </p:xfrm>
        <a:graphic>
          <a:graphicData uri="http://schemas.openxmlformats.org/presentationml/2006/ole">
            <mc:AlternateContent xmlns:mc="http://schemas.openxmlformats.org/markup-compatibility/2006">
              <mc:Choice xmlns:v="urn:schemas-microsoft-com:vml" Requires="v">
                <p:oleObj spid="_x0000_s27907306" name="Chart" r:id="rId4" imgW="8820048" imgH="4591030" progId="MSGraph.Chart.8">
                  <p:embed followColorScheme="full"/>
                </p:oleObj>
              </mc:Choice>
              <mc:Fallback>
                <p:oleObj name="Chart" r:id="rId4" imgW="8820048" imgH="4591030" progId="MSGraph.Chart.8">
                  <p:embed followColorScheme="full"/>
                  <p:pic>
                    <p:nvPicPr>
                      <p:cNvPr id="0" name=""/>
                      <p:cNvPicPr>
                        <a:picLocks noChangeAspect="1" noChangeArrowheads="1"/>
                      </p:cNvPicPr>
                      <p:nvPr/>
                    </p:nvPicPr>
                    <p:blipFill>
                      <a:blip r:embed="rId5"/>
                      <a:srcRect/>
                      <a:stretch>
                        <a:fillRect/>
                      </a:stretch>
                    </p:blipFill>
                    <p:spPr bwMode="auto">
                      <a:xfrm>
                        <a:off x="25400" y="1790700"/>
                        <a:ext cx="9055100" cy="4713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Sept. 2,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30779527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172</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SEVERE WEATHER REPORT UPDATE: 2014</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i="1" dirty="0" smtClean="0">
                <a:solidFill>
                  <a:srgbClr val="225A7A"/>
                </a:solidFill>
              </a:rPr>
              <a:t>Damage from Tornadoes, Large Hail and High Winds Keep Insurers Busy </a:t>
            </a:r>
            <a:endParaRPr lang="en-US" sz="32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172</a:t>
            </a:fld>
            <a:endParaRPr lang="en-US"/>
          </a:p>
        </p:txBody>
      </p:sp>
    </p:spTree>
    <p:extLst>
      <p:ext uri="{BB962C8B-B14F-4D97-AF65-F5344CB8AC3E}">
        <p14:creationId xmlns:p14="http://schemas.microsoft.com/office/powerpoint/2010/main" val="2323668766"/>
      </p:ext>
    </p:extLst>
  </p:cSld>
  <p:clrMapOvr>
    <a:masterClrMapping/>
  </p:clrMapOvr>
  <p:transition>
    <p:zoom dir="in"/>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Tornado Reports in 2014:</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September 21, 2014</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173</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www.spc.noaa.gov/climo/online/monthly/2014_annual_summary.html#</a:t>
            </a:r>
            <a:r>
              <a:rPr lang="en-US" sz="1000" dirty="0" smtClean="0">
                <a:solidFill>
                  <a:srgbClr val="000000">
                    <a:lumMod val="75000"/>
                  </a:srgbClr>
                </a:solidFill>
                <a:latin typeface="Arial" charset="0"/>
                <a:cs typeface="Arial" charset="0"/>
              </a:rPr>
              <a:t>; PCS. </a:t>
            </a:r>
            <a:endParaRPr lang="en-US" sz="1000" i="1" dirty="0">
              <a:solidFill>
                <a:srgbClr val="000000">
                  <a:lumMod val="75000"/>
                </a:srgbClr>
              </a:solidFill>
              <a:latin typeface="Arial" charset="0"/>
              <a:cs typeface="Arial"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8600" y="1196737"/>
            <a:ext cx="7000875" cy="5018326"/>
          </a:xfrm>
          <a:prstGeom prst="rect">
            <a:avLst/>
          </a:prstGeom>
        </p:spPr>
      </p:pic>
      <p:sp>
        <p:nvSpPr>
          <p:cNvPr id="8" name="AutoShape 7"/>
          <p:cNvSpPr>
            <a:spLocks noChangeArrowheads="1"/>
          </p:cNvSpPr>
          <p:nvPr/>
        </p:nvSpPr>
        <p:spPr bwMode="blackWhite">
          <a:xfrm>
            <a:off x="6988804" y="2612765"/>
            <a:ext cx="1976437" cy="2359743"/>
          </a:xfrm>
          <a:prstGeom prst="wedgeRectCallout">
            <a:avLst>
              <a:gd name="adj1" fmla="val -73913"/>
              <a:gd name="adj2" fmla="val -228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have been 924 tornadoes so far in 2014, causing extensive property damage in several states</a:t>
            </a:r>
            <a:endParaRPr lang="en-US" b="1" dirty="0">
              <a:solidFill>
                <a:srgbClr val="FFFFFF"/>
              </a:solidFill>
              <a:latin typeface="Arial" pitchFamily="34" charset="0"/>
              <a:cs typeface="Arial" pitchFamily="34" charset="0"/>
            </a:endParaRPr>
          </a:p>
        </p:txBody>
      </p:sp>
      <p:sp>
        <p:nvSpPr>
          <p:cNvPr id="6" name="Freeform 5"/>
          <p:cNvSpPr/>
          <p:nvPr/>
        </p:nvSpPr>
        <p:spPr>
          <a:xfrm>
            <a:off x="222477" y="1243013"/>
            <a:ext cx="2622386" cy="2357437"/>
          </a:xfrm>
          <a:custGeom>
            <a:avLst/>
            <a:gdLst>
              <a:gd name="connsiteX0" fmla="*/ 377598 w 2622386"/>
              <a:gd name="connsiteY0" fmla="*/ 0 h 2357437"/>
              <a:gd name="connsiteX1" fmla="*/ 349023 w 2622386"/>
              <a:gd name="connsiteY1" fmla="*/ 71437 h 2357437"/>
              <a:gd name="connsiteX2" fmla="*/ 320448 w 2622386"/>
              <a:gd name="connsiteY2" fmla="*/ 157162 h 2357437"/>
              <a:gd name="connsiteX3" fmla="*/ 291873 w 2622386"/>
              <a:gd name="connsiteY3" fmla="*/ 200025 h 2357437"/>
              <a:gd name="connsiteX4" fmla="*/ 263298 w 2622386"/>
              <a:gd name="connsiteY4" fmla="*/ 328612 h 2357437"/>
              <a:gd name="connsiteX5" fmla="*/ 234723 w 2622386"/>
              <a:gd name="connsiteY5" fmla="*/ 371475 h 2357437"/>
              <a:gd name="connsiteX6" fmla="*/ 206148 w 2622386"/>
              <a:gd name="connsiteY6" fmla="*/ 442912 h 2357437"/>
              <a:gd name="connsiteX7" fmla="*/ 177573 w 2622386"/>
              <a:gd name="connsiteY7" fmla="*/ 657225 h 2357437"/>
              <a:gd name="connsiteX8" fmla="*/ 120423 w 2622386"/>
              <a:gd name="connsiteY8" fmla="*/ 800100 h 2357437"/>
              <a:gd name="connsiteX9" fmla="*/ 77561 w 2622386"/>
              <a:gd name="connsiteY9" fmla="*/ 900112 h 2357437"/>
              <a:gd name="connsiteX10" fmla="*/ 34698 w 2622386"/>
              <a:gd name="connsiteY10" fmla="*/ 985837 h 2357437"/>
              <a:gd name="connsiteX11" fmla="*/ 6123 w 2622386"/>
              <a:gd name="connsiteY11" fmla="*/ 1071562 h 2357437"/>
              <a:gd name="connsiteX12" fmla="*/ 48986 w 2622386"/>
              <a:gd name="connsiteY12" fmla="*/ 1114425 h 2357437"/>
              <a:gd name="connsiteX13" fmla="*/ 120423 w 2622386"/>
              <a:gd name="connsiteY13" fmla="*/ 1128712 h 2357437"/>
              <a:gd name="connsiteX14" fmla="*/ 220436 w 2622386"/>
              <a:gd name="connsiteY14" fmla="*/ 1157287 h 2357437"/>
              <a:gd name="connsiteX15" fmla="*/ 306161 w 2622386"/>
              <a:gd name="connsiteY15" fmla="*/ 1214437 h 2357437"/>
              <a:gd name="connsiteX16" fmla="*/ 406173 w 2622386"/>
              <a:gd name="connsiteY16" fmla="*/ 1271587 h 2357437"/>
              <a:gd name="connsiteX17" fmla="*/ 491898 w 2622386"/>
              <a:gd name="connsiteY17" fmla="*/ 1300162 h 2357437"/>
              <a:gd name="connsiteX18" fmla="*/ 534761 w 2622386"/>
              <a:gd name="connsiteY18" fmla="*/ 1314450 h 2357437"/>
              <a:gd name="connsiteX19" fmla="*/ 634773 w 2622386"/>
              <a:gd name="connsiteY19" fmla="*/ 1328737 h 2357437"/>
              <a:gd name="connsiteX20" fmla="*/ 806223 w 2622386"/>
              <a:gd name="connsiteY20" fmla="*/ 1357312 h 2357437"/>
              <a:gd name="connsiteX21" fmla="*/ 891948 w 2622386"/>
              <a:gd name="connsiteY21" fmla="*/ 1385887 h 2357437"/>
              <a:gd name="connsiteX22" fmla="*/ 991961 w 2622386"/>
              <a:gd name="connsiteY22" fmla="*/ 1414462 h 2357437"/>
              <a:gd name="connsiteX23" fmla="*/ 1091973 w 2622386"/>
              <a:gd name="connsiteY23" fmla="*/ 1428750 h 2357437"/>
              <a:gd name="connsiteX24" fmla="*/ 1149123 w 2622386"/>
              <a:gd name="connsiteY24" fmla="*/ 1443037 h 2357437"/>
              <a:gd name="connsiteX25" fmla="*/ 1263423 w 2622386"/>
              <a:gd name="connsiteY25" fmla="*/ 1457325 h 2357437"/>
              <a:gd name="connsiteX26" fmla="*/ 1377723 w 2622386"/>
              <a:gd name="connsiteY26" fmla="*/ 1485900 h 2357437"/>
              <a:gd name="connsiteX27" fmla="*/ 1363436 w 2622386"/>
              <a:gd name="connsiteY27" fmla="*/ 1614487 h 2357437"/>
              <a:gd name="connsiteX28" fmla="*/ 1334861 w 2622386"/>
              <a:gd name="connsiteY28" fmla="*/ 1657350 h 2357437"/>
              <a:gd name="connsiteX29" fmla="*/ 1306286 w 2622386"/>
              <a:gd name="connsiteY29" fmla="*/ 1743075 h 2357437"/>
              <a:gd name="connsiteX30" fmla="*/ 1291998 w 2622386"/>
              <a:gd name="connsiteY30" fmla="*/ 1785937 h 2357437"/>
              <a:gd name="connsiteX31" fmla="*/ 1277711 w 2622386"/>
              <a:gd name="connsiteY31" fmla="*/ 1828800 h 2357437"/>
              <a:gd name="connsiteX32" fmla="*/ 1263423 w 2622386"/>
              <a:gd name="connsiteY32" fmla="*/ 2114550 h 2357437"/>
              <a:gd name="connsiteX33" fmla="*/ 1277711 w 2622386"/>
              <a:gd name="connsiteY33" fmla="*/ 2257425 h 2357437"/>
              <a:gd name="connsiteX34" fmla="*/ 1349148 w 2622386"/>
              <a:gd name="connsiteY34" fmla="*/ 2286000 h 2357437"/>
              <a:gd name="connsiteX35" fmla="*/ 1506311 w 2622386"/>
              <a:gd name="connsiteY35" fmla="*/ 2300287 h 2357437"/>
              <a:gd name="connsiteX36" fmla="*/ 1606323 w 2622386"/>
              <a:gd name="connsiteY36" fmla="*/ 2328862 h 2357437"/>
              <a:gd name="connsiteX37" fmla="*/ 1663473 w 2622386"/>
              <a:gd name="connsiteY37" fmla="*/ 2343150 h 2357437"/>
              <a:gd name="connsiteX38" fmla="*/ 1806348 w 2622386"/>
              <a:gd name="connsiteY38" fmla="*/ 2357437 h 2357437"/>
              <a:gd name="connsiteX39" fmla="*/ 1892073 w 2622386"/>
              <a:gd name="connsiteY39" fmla="*/ 2343150 h 2357437"/>
              <a:gd name="connsiteX40" fmla="*/ 1906361 w 2622386"/>
              <a:gd name="connsiteY40" fmla="*/ 2114550 h 2357437"/>
              <a:gd name="connsiteX41" fmla="*/ 1934936 w 2622386"/>
              <a:gd name="connsiteY41" fmla="*/ 1957387 h 2357437"/>
              <a:gd name="connsiteX42" fmla="*/ 1949223 w 2622386"/>
              <a:gd name="connsiteY42" fmla="*/ 1814512 h 2357437"/>
              <a:gd name="connsiteX43" fmla="*/ 1949223 w 2622386"/>
              <a:gd name="connsiteY43" fmla="*/ 1700212 h 2357437"/>
              <a:gd name="connsiteX44" fmla="*/ 1663473 w 2622386"/>
              <a:gd name="connsiteY44" fmla="*/ 1657350 h 2357437"/>
              <a:gd name="connsiteX45" fmla="*/ 1677761 w 2622386"/>
              <a:gd name="connsiteY45" fmla="*/ 1614487 h 2357437"/>
              <a:gd name="connsiteX46" fmla="*/ 1720623 w 2622386"/>
              <a:gd name="connsiteY46" fmla="*/ 1571625 h 2357437"/>
              <a:gd name="connsiteX47" fmla="*/ 1706336 w 2622386"/>
              <a:gd name="connsiteY47" fmla="*/ 1343025 h 2357437"/>
              <a:gd name="connsiteX48" fmla="*/ 1734911 w 2622386"/>
              <a:gd name="connsiteY48" fmla="*/ 1185862 h 2357437"/>
              <a:gd name="connsiteX49" fmla="*/ 1792061 w 2622386"/>
              <a:gd name="connsiteY49" fmla="*/ 1100137 h 2357437"/>
              <a:gd name="connsiteX50" fmla="*/ 1834923 w 2622386"/>
              <a:gd name="connsiteY50" fmla="*/ 1071562 h 2357437"/>
              <a:gd name="connsiteX51" fmla="*/ 1934936 w 2622386"/>
              <a:gd name="connsiteY51" fmla="*/ 1085850 h 2357437"/>
              <a:gd name="connsiteX52" fmla="*/ 2006373 w 2622386"/>
              <a:gd name="connsiteY52" fmla="*/ 1100137 h 2357437"/>
              <a:gd name="connsiteX53" fmla="*/ 2563586 w 2622386"/>
              <a:gd name="connsiteY53" fmla="*/ 1085850 h 2357437"/>
              <a:gd name="connsiteX54" fmla="*/ 2592161 w 2622386"/>
              <a:gd name="connsiteY54" fmla="*/ 828675 h 2357437"/>
              <a:gd name="connsiteX55" fmla="*/ 2620736 w 2622386"/>
              <a:gd name="connsiteY55" fmla="*/ 714375 h 2357437"/>
              <a:gd name="connsiteX56" fmla="*/ 2606448 w 2622386"/>
              <a:gd name="connsiteY56" fmla="*/ 471487 h 2357437"/>
              <a:gd name="connsiteX57" fmla="*/ 2520723 w 2622386"/>
              <a:gd name="connsiteY57" fmla="*/ 442912 h 2357437"/>
              <a:gd name="connsiteX58" fmla="*/ 2420711 w 2622386"/>
              <a:gd name="connsiteY58" fmla="*/ 414337 h 2357437"/>
              <a:gd name="connsiteX59" fmla="*/ 2306411 w 2622386"/>
              <a:gd name="connsiteY59" fmla="*/ 385762 h 2357437"/>
              <a:gd name="connsiteX60" fmla="*/ 2149248 w 2622386"/>
              <a:gd name="connsiteY60" fmla="*/ 371475 h 2357437"/>
              <a:gd name="connsiteX61" fmla="*/ 2034948 w 2622386"/>
              <a:gd name="connsiteY61" fmla="*/ 342900 h 2357437"/>
              <a:gd name="connsiteX62" fmla="*/ 1992086 w 2622386"/>
              <a:gd name="connsiteY62" fmla="*/ 328612 h 2357437"/>
              <a:gd name="connsiteX63" fmla="*/ 1434873 w 2622386"/>
              <a:gd name="connsiteY63" fmla="*/ 300037 h 2357437"/>
              <a:gd name="connsiteX64" fmla="*/ 1249136 w 2622386"/>
              <a:gd name="connsiteY64" fmla="*/ 257175 h 2357437"/>
              <a:gd name="connsiteX65" fmla="*/ 1106261 w 2622386"/>
              <a:gd name="connsiteY65" fmla="*/ 214312 h 2357437"/>
              <a:gd name="connsiteX66" fmla="*/ 1020536 w 2622386"/>
              <a:gd name="connsiteY66" fmla="*/ 200025 h 2357437"/>
              <a:gd name="connsiteX67" fmla="*/ 920523 w 2622386"/>
              <a:gd name="connsiteY67" fmla="*/ 171450 h 2357437"/>
              <a:gd name="connsiteX68" fmla="*/ 763361 w 2622386"/>
              <a:gd name="connsiteY68" fmla="*/ 142875 h 2357437"/>
              <a:gd name="connsiteX69" fmla="*/ 663348 w 2622386"/>
              <a:gd name="connsiteY69" fmla="*/ 114300 h 2357437"/>
              <a:gd name="connsiteX70" fmla="*/ 449036 w 2622386"/>
              <a:gd name="connsiteY70" fmla="*/ 85725 h 2357437"/>
              <a:gd name="connsiteX71" fmla="*/ 406173 w 2622386"/>
              <a:gd name="connsiteY71" fmla="*/ 85725 h 235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22386" h="2357437">
                <a:moveTo>
                  <a:pt x="377598" y="0"/>
                </a:moveTo>
                <a:cubicBezTo>
                  <a:pt x="368073" y="23812"/>
                  <a:pt x="357788" y="47334"/>
                  <a:pt x="349023" y="71437"/>
                </a:cubicBezTo>
                <a:cubicBezTo>
                  <a:pt x="338729" y="99744"/>
                  <a:pt x="337156" y="132100"/>
                  <a:pt x="320448" y="157162"/>
                </a:cubicBezTo>
                <a:lnTo>
                  <a:pt x="291873" y="200025"/>
                </a:lnTo>
                <a:cubicBezTo>
                  <a:pt x="289329" y="212745"/>
                  <a:pt x="270866" y="310953"/>
                  <a:pt x="263298" y="328612"/>
                </a:cubicBezTo>
                <a:cubicBezTo>
                  <a:pt x="256534" y="344395"/>
                  <a:pt x="242402" y="356116"/>
                  <a:pt x="234723" y="371475"/>
                </a:cubicBezTo>
                <a:cubicBezTo>
                  <a:pt x="223253" y="394414"/>
                  <a:pt x="215673" y="419100"/>
                  <a:pt x="206148" y="442912"/>
                </a:cubicBezTo>
                <a:cubicBezTo>
                  <a:pt x="204032" y="459838"/>
                  <a:pt x="182953" y="633912"/>
                  <a:pt x="177573" y="657225"/>
                </a:cubicBezTo>
                <a:cubicBezTo>
                  <a:pt x="162440" y="722802"/>
                  <a:pt x="148201" y="744544"/>
                  <a:pt x="120423" y="800100"/>
                </a:cubicBezTo>
                <a:cubicBezTo>
                  <a:pt x="90689" y="919039"/>
                  <a:pt x="126894" y="801447"/>
                  <a:pt x="77561" y="900112"/>
                </a:cubicBezTo>
                <a:cubicBezTo>
                  <a:pt x="18408" y="1018417"/>
                  <a:pt x="116589" y="863002"/>
                  <a:pt x="34698" y="985837"/>
                </a:cubicBezTo>
                <a:cubicBezTo>
                  <a:pt x="25173" y="1014412"/>
                  <a:pt x="-15176" y="1050263"/>
                  <a:pt x="6123" y="1071562"/>
                </a:cubicBezTo>
                <a:cubicBezTo>
                  <a:pt x="20411" y="1085850"/>
                  <a:pt x="30913" y="1105389"/>
                  <a:pt x="48986" y="1114425"/>
                </a:cubicBezTo>
                <a:cubicBezTo>
                  <a:pt x="70706" y="1125285"/>
                  <a:pt x="96717" y="1123444"/>
                  <a:pt x="120423" y="1128712"/>
                </a:cubicBezTo>
                <a:cubicBezTo>
                  <a:pt x="174236" y="1140670"/>
                  <a:pt x="172710" y="1141379"/>
                  <a:pt x="220436" y="1157287"/>
                </a:cubicBezTo>
                <a:lnTo>
                  <a:pt x="306161" y="1214437"/>
                </a:lnTo>
                <a:cubicBezTo>
                  <a:pt x="344824" y="1240213"/>
                  <a:pt x="360853" y="1253459"/>
                  <a:pt x="406173" y="1271587"/>
                </a:cubicBezTo>
                <a:cubicBezTo>
                  <a:pt x="434139" y="1282774"/>
                  <a:pt x="463323" y="1290637"/>
                  <a:pt x="491898" y="1300162"/>
                </a:cubicBezTo>
                <a:cubicBezTo>
                  <a:pt x="506186" y="1304925"/>
                  <a:pt x="519852" y="1312320"/>
                  <a:pt x="534761" y="1314450"/>
                </a:cubicBezTo>
                <a:lnTo>
                  <a:pt x="634773" y="1328737"/>
                </a:lnTo>
                <a:lnTo>
                  <a:pt x="806223" y="1357312"/>
                </a:lnTo>
                <a:lnTo>
                  <a:pt x="891948" y="1385887"/>
                </a:lnTo>
                <a:cubicBezTo>
                  <a:pt x="928678" y="1398130"/>
                  <a:pt x="952485" y="1407285"/>
                  <a:pt x="991961" y="1414462"/>
                </a:cubicBezTo>
                <a:cubicBezTo>
                  <a:pt x="1025094" y="1420486"/>
                  <a:pt x="1058840" y="1422726"/>
                  <a:pt x="1091973" y="1428750"/>
                </a:cubicBezTo>
                <a:cubicBezTo>
                  <a:pt x="1111293" y="1432263"/>
                  <a:pt x="1129754" y="1439809"/>
                  <a:pt x="1149123" y="1443037"/>
                </a:cubicBezTo>
                <a:cubicBezTo>
                  <a:pt x="1186997" y="1449349"/>
                  <a:pt x="1225684" y="1450249"/>
                  <a:pt x="1263423" y="1457325"/>
                </a:cubicBezTo>
                <a:cubicBezTo>
                  <a:pt x="1302023" y="1464563"/>
                  <a:pt x="1377723" y="1485900"/>
                  <a:pt x="1377723" y="1485900"/>
                </a:cubicBezTo>
                <a:cubicBezTo>
                  <a:pt x="1372961" y="1528762"/>
                  <a:pt x="1373895" y="1572649"/>
                  <a:pt x="1363436" y="1614487"/>
                </a:cubicBezTo>
                <a:cubicBezTo>
                  <a:pt x="1359271" y="1631146"/>
                  <a:pt x="1341835" y="1641658"/>
                  <a:pt x="1334861" y="1657350"/>
                </a:cubicBezTo>
                <a:cubicBezTo>
                  <a:pt x="1322628" y="1684875"/>
                  <a:pt x="1315811" y="1714500"/>
                  <a:pt x="1306286" y="1743075"/>
                </a:cubicBezTo>
                <a:lnTo>
                  <a:pt x="1291998" y="1785937"/>
                </a:lnTo>
                <a:lnTo>
                  <a:pt x="1277711" y="1828800"/>
                </a:lnTo>
                <a:cubicBezTo>
                  <a:pt x="1272948" y="1924050"/>
                  <a:pt x="1263423" y="2019181"/>
                  <a:pt x="1263423" y="2114550"/>
                </a:cubicBezTo>
                <a:cubicBezTo>
                  <a:pt x="1263423" y="2162413"/>
                  <a:pt x="1256306" y="2214615"/>
                  <a:pt x="1277711" y="2257425"/>
                </a:cubicBezTo>
                <a:cubicBezTo>
                  <a:pt x="1289181" y="2280364"/>
                  <a:pt x="1323941" y="2281274"/>
                  <a:pt x="1349148" y="2286000"/>
                </a:cubicBezTo>
                <a:cubicBezTo>
                  <a:pt x="1400851" y="2295694"/>
                  <a:pt x="1453923" y="2295525"/>
                  <a:pt x="1506311" y="2300287"/>
                </a:cubicBezTo>
                <a:lnTo>
                  <a:pt x="1606323" y="2328862"/>
                </a:lnTo>
                <a:cubicBezTo>
                  <a:pt x="1625267" y="2334029"/>
                  <a:pt x="1644034" y="2340373"/>
                  <a:pt x="1663473" y="2343150"/>
                </a:cubicBezTo>
                <a:cubicBezTo>
                  <a:pt x="1710854" y="2349919"/>
                  <a:pt x="1758723" y="2352675"/>
                  <a:pt x="1806348" y="2357437"/>
                </a:cubicBezTo>
                <a:lnTo>
                  <a:pt x="1892073" y="2343150"/>
                </a:lnTo>
                <a:cubicBezTo>
                  <a:pt x="1921143" y="2272552"/>
                  <a:pt x="1899449" y="2190585"/>
                  <a:pt x="1906361" y="2114550"/>
                </a:cubicBezTo>
                <a:cubicBezTo>
                  <a:pt x="1909409" y="2081027"/>
                  <a:pt x="1927735" y="1993391"/>
                  <a:pt x="1934936" y="1957387"/>
                </a:cubicBezTo>
                <a:cubicBezTo>
                  <a:pt x="1939698" y="1909762"/>
                  <a:pt x="1942454" y="1861893"/>
                  <a:pt x="1949223" y="1814512"/>
                </a:cubicBezTo>
                <a:cubicBezTo>
                  <a:pt x="1952536" y="1791320"/>
                  <a:pt x="1984011" y="1723404"/>
                  <a:pt x="1949223" y="1700212"/>
                </a:cubicBezTo>
                <a:cubicBezTo>
                  <a:pt x="1900669" y="1667843"/>
                  <a:pt x="1696811" y="1660128"/>
                  <a:pt x="1663473" y="1657350"/>
                </a:cubicBezTo>
                <a:cubicBezTo>
                  <a:pt x="1668236" y="1643062"/>
                  <a:pt x="1669407" y="1627018"/>
                  <a:pt x="1677761" y="1614487"/>
                </a:cubicBezTo>
                <a:cubicBezTo>
                  <a:pt x="1688969" y="1597675"/>
                  <a:pt x="1718508" y="1591719"/>
                  <a:pt x="1720623" y="1571625"/>
                </a:cubicBezTo>
                <a:cubicBezTo>
                  <a:pt x="1728616" y="1495696"/>
                  <a:pt x="1711098" y="1419225"/>
                  <a:pt x="1706336" y="1343025"/>
                </a:cubicBezTo>
                <a:cubicBezTo>
                  <a:pt x="1709450" y="1318109"/>
                  <a:pt x="1713596" y="1224229"/>
                  <a:pt x="1734911" y="1185862"/>
                </a:cubicBezTo>
                <a:cubicBezTo>
                  <a:pt x="1751589" y="1155841"/>
                  <a:pt x="1763486" y="1119187"/>
                  <a:pt x="1792061" y="1100137"/>
                </a:cubicBezTo>
                <a:lnTo>
                  <a:pt x="1834923" y="1071562"/>
                </a:lnTo>
                <a:cubicBezTo>
                  <a:pt x="1868261" y="1076325"/>
                  <a:pt x="1901718" y="1080314"/>
                  <a:pt x="1934936" y="1085850"/>
                </a:cubicBezTo>
                <a:cubicBezTo>
                  <a:pt x="1958889" y="1089842"/>
                  <a:pt x="1982089" y="1100137"/>
                  <a:pt x="2006373" y="1100137"/>
                </a:cubicBezTo>
                <a:cubicBezTo>
                  <a:pt x="2192172" y="1100137"/>
                  <a:pt x="2377848" y="1090612"/>
                  <a:pt x="2563586" y="1085850"/>
                </a:cubicBezTo>
                <a:cubicBezTo>
                  <a:pt x="2602810" y="968173"/>
                  <a:pt x="2565951" y="1090777"/>
                  <a:pt x="2592161" y="828675"/>
                </a:cubicBezTo>
                <a:cubicBezTo>
                  <a:pt x="2597088" y="779409"/>
                  <a:pt x="2606405" y="757366"/>
                  <a:pt x="2620736" y="714375"/>
                </a:cubicBezTo>
                <a:cubicBezTo>
                  <a:pt x="2615973" y="633412"/>
                  <a:pt x="2634486" y="547589"/>
                  <a:pt x="2606448" y="471487"/>
                </a:cubicBezTo>
                <a:cubicBezTo>
                  <a:pt x="2596035" y="443223"/>
                  <a:pt x="2549298" y="452437"/>
                  <a:pt x="2520723" y="442912"/>
                </a:cubicBezTo>
                <a:cubicBezTo>
                  <a:pt x="2417972" y="408662"/>
                  <a:pt x="2546269" y="450211"/>
                  <a:pt x="2420711" y="414337"/>
                </a:cubicBezTo>
                <a:cubicBezTo>
                  <a:pt x="2360242" y="397060"/>
                  <a:pt x="2383858" y="395443"/>
                  <a:pt x="2306411" y="385762"/>
                </a:cubicBezTo>
                <a:cubicBezTo>
                  <a:pt x="2254214" y="379237"/>
                  <a:pt x="2201636" y="376237"/>
                  <a:pt x="2149248" y="371475"/>
                </a:cubicBezTo>
                <a:cubicBezTo>
                  <a:pt x="2051272" y="338815"/>
                  <a:pt x="2172876" y="377382"/>
                  <a:pt x="2034948" y="342900"/>
                </a:cubicBezTo>
                <a:cubicBezTo>
                  <a:pt x="2020337" y="339247"/>
                  <a:pt x="2006854" y="331566"/>
                  <a:pt x="1992086" y="328612"/>
                </a:cubicBezTo>
                <a:cubicBezTo>
                  <a:pt x="1826119" y="295419"/>
                  <a:pt x="1540932" y="303351"/>
                  <a:pt x="1434873" y="300037"/>
                </a:cubicBezTo>
                <a:cubicBezTo>
                  <a:pt x="1317200" y="260813"/>
                  <a:pt x="1378966" y="275722"/>
                  <a:pt x="1249136" y="257175"/>
                </a:cubicBezTo>
                <a:cubicBezTo>
                  <a:pt x="1194474" y="238954"/>
                  <a:pt x="1160237" y="225107"/>
                  <a:pt x="1106261" y="214312"/>
                </a:cubicBezTo>
                <a:cubicBezTo>
                  <a:pt x="1077854" y="208631"/>
                  <a:pt x="1048943" y="205706"/>
                  <a:pt x="1020536" y="200025"/>
                </a:cubicBezTo>
                <a:cubicBezTo>
                  <a:pt x="886948" y="173307"/>
                  <a:pt x="1029434" y="198678"/>
                  <a:pt x="920523" y="171450"/>
                </a:cubicBezTo>
                <a:cubicBezTo>
                  <a:pt x="859202" y="156120"/>
                  <a:pt x="827085" y="155620"/>
                  <a:pt x="763361" y="142875"/>
                </a:cubicBezTo>
                <a:cubicBezTo>
                  <a:pt x="629773" y="116157"/>
                  <a:pt x="772259" y="141528"/>
                  <a:pt x="663348" y="114300"/>
                </a:cubicBezTo>
                <a:cubicBezTo>
                  <a:pt x="590467" y="96080"/>
                  <a:pt x="526418" y="91677"/>
                  <a:pt x="449036" y="85725"/>
                </a:cubicBezTo>
                <a:cubicBezTo>
                  <a:pt x="434790" y="84629"/>
                  <a:pt x="420461" y="85725"/>
                  <a:pt x="406173" y="8572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8274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07974" y="160338"/>
            <a:ext cx="6838950" cy="719138"/>
          </a:xfrm>
        </p:spPr>
        <p:txBody>
          <a:bodyPr/>
          <a:lstStyle/>
          <a:p>
            <a:pPr>
              <a:defRPr/>
            </a:pPr>
            <a:r>
              <a:rPr lang="en-US" kern="1200" dirty="0" smtClean="0">
                <a:solidFill>
                  <a:srgbClr val="28688C"/>
                </a:solidFill>
                <a:latin typeface="Arial"/>
                <a:ea typeface="Arial Unicode MS"/>
                <a:cs typeface="Arial"/>
              </a:rPr>
              <a:t>U.S. Tornado </a:t>
            </a:r>
            <a:r>
              <a:rPr lang="en-US" dirty="0" smtClean="0">
                <a:solidFill>
                  <a:srgbClr val="28688C"/>
                </a:solidFill>
              </a:rPr>
              <a:t>Count, 2005-2014* </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174</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340633"/>
            <a:ext cx="6647974" cy="461665"/>
          </a:xfrm>
          <a:prstGeom prst="rect">
            <a:avLst/>
          </a:prstGeom>
          <a:noFill/>
          <a:ln w="9525">
            <a:noFill/>
            <a:miter lim="800000"/>
            <a:headEnd/>
            <a:tailEnd/>
          </a:ln>
        </p:spPr>
        <p:txBody>
          <a:bodyPr wrap="none">
            <a:spAutoFit/>
          </a:bodyPr>
          <a:lstStyle/>
          <a:p>
            <a:r>
              <a:rPr lang="en-US" sz="1200" dirty="0" smtClean="0"/>
              <a:t>*Through Sept. 2, 2014.</a:t>
            </a:r>
          </a:p>
          <a:p>
            <a:r>
              <a:rPr lang="en-US" sz="1200" dirty="0" smtClean="0"/>
              <a:t>Source</a:t>
            </a:r>
            <a:r>
              <a:rPr lang="en-US" sz="1200" dirty="0"/>
              <a:t>: </a:t>
            </a:r>
            <a:r>
              <a:rPr lang="en-US" sz="1200" dirty="0">
                <a:hlinkClick r:id="rId3"/>
              </a:rPr>
              <a:t>http://www.spc.noaa.gov/wcm</a:t>
            </a:r>
            <a:r>
              <a:rPr lang="en-US" sz="1200" dirty="0" smtClean="0">
                <a:hlinkClick r:id="rId3"/>
              </a:rPr>
              <a:t>/</a:t>
            </a:r>
            <a:r>
              <a:rPr lang="en-US" sz="1200" dirty="0" smtClean="0"/>
              <a:t>.</a:t>
            </a:r>
            <a:r>
              <a:rPr lang="en-US" sz="1200" dirty="0"/>
              <a:t>					</a:t>
            </a:r>
          </a:p>
        </p:txBody>
      </p:sp>
      <p:sp>
        <p:nvSpPr>
          <p:cNvPr id="4557826" name="AutoShape 2"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864" y="1236567"/>
            <a:ext cx="7900986" cy="5142116"/>
          </a:xfrm>
          <a:prstGeom prst="rect">
            <a:avLst/>
          </a:prstGeom>
        </p:spPr>
      </p:pic>
      <p:sp>
        <p:nvSpPr>
          <p:cNvPr id="14" name="AutoShape 7"/>
          <p:cNvSpPr>
            <a:spLocks noChangeArrowheads="1"/>
          </p:cNvSpPr>
          <p:nvPr/>
        </p:nvSpPr>
        <p:spPr bwMode="blackWhite">
          <a:xfrm>
            <a:off x="3798657" y="948161"/>
            <a:ext cx="3187932" cy="1191986"/>
          </a:xfrm>
          <a:prstGeom prst="wedgeRectCallout">
            <a:avLst>
              <a:gd name="adj1" fmla="val 61715"/>
              <a:gd name="adj2" fmla="val 451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1,897 tornadoes </a:t>
            </a:r>
            <a:r>
              <a:rPr lang="en-US" b="1" dirty="0">
                <a:solidFill>
                  <a:srgbClr val="FFFFFF"/>
                </a:solidFill>
                <a:latin typeface="Arial" pitchFamily="34" charset="0"/>
                <a:cs typeface="Arial" pitchFamily="34" charset="0"/>
              </a:rPr>
              <a:t>in the </a:t>
            </a:r>
            <a:r>
              <a:rPr lang="en-US" b="1" dirty="0" smtClean="0">
                <a:solidFill>
                  <a:srgbClr val="FFFFFF"/>
                </a:solidFill>
                <a:latin typeface="Arial" pitchFamily="34" charset="0"/>
                <a:cs typeface="Arial" pitchFamily="34" charset="0"/>
              </a:rPr>
              <a:t>U.S. </a:t>
            </a:r>
            <a:r>
              <a:rPr lang="en-US" b="1" dirty="0">
                <a:solidFill>
                  <a:srgbClr val="FFFFFF"/>
                </a:solidFill>
                <a:latin typeface="Arial" pitchFamily="34" charset="0"/>
                <a:cs typeface="Arial" pitchFamily="34" charset="0"/>
              </a:rPr>
              <a:t>in </a:t>
            </a:r>
            <a:r>
              <a:rPr lang="en-US" b="1" dirty="0" smtClean="0">
                <a:solidFill>
                  <a:srgbClr val="FFFFFF"/>
                </a:solidFill>
                <a:latin typeface="Arial" pitchFamily="34" charset="0"/>
                <a:cs typeface="Arial" pitchFamily="34" charset="0"/>
              </a:rPr>
              <a:t>2011 far above average, but well below 2008’s record</a:t>
            </a:r>
            <a:endParaRPr lang="en-US" b="1" dirty="0">
              <a:solidFill>
                <a:srgbClr val="FFFFFF"/>
              </a:solidFill>
              <a:latin typeface="Arial" pitchFamily="34" charset="0"/>
              <a:cs typeface="Arial" pitchFamily="34" charset="0"/>
            </a:endParaRPr>
          </a:p>
        </p:txBody>
      </p:sp>
      <p:sp>
        <p:nvSpPr>
          <p:cNvPr id="16" name="AutoShape 7"/>
          <p:cNvSpPr>
            <a:spLocks noChangeArrowheads="1"/>
          </p:cNvSpPr>
          <p:nvPr/>
        </p:nvSpPr>
        <p:spPr bwMode="blackWhite">
          <a:xfrm>
            <a:off x="7405168" y="4582974"/>
            <a:ext cx="1693862" cy="1118507"/>
          </a:xfrm>
          <a:prstGeom prst="wedgeRectCallout">
            <a:avLst>
              <a:gd name="adj1" fmla="val -47084"/>
              <a:gd name="adj2" fmla="val -8513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count was the lowest in a decade</a:t>
            </a:r>
            <a:endParaRPr lang="en-US" b="1" dirty="0">
              <a:solidFill>
                <a:srgbClr val="FFFFFF"/>
              </a:solidFill>
              <a:latin typeface="Arial" pitchFamily="34" charset="0"/>
              <a:cs typeface="Arial" pitchFamily="34" charset="0"/>
            </a:endParaRPr>
          </a:p>
        </p:txBody>
      </p:sp>
      <p:sp>
        <p:nvSpPr>
          <p:cNvPr id="18" name="AutoShape 7"/>
          <p:cNvSpPr>
            <a:spLocks noChangeArrowheads="1"/>
          </p:cNvSpPr>
          <p:nvPr/>
        </p:nvSpPr>
        <p:spPr bwMode="blackWhite">
          <a:xfrm>
            <a:off x="4286249" y="4724483"/>
            <a:ext cx="2325700" cy="876217"/>
          </a:xfrm>
          <a:prstGeom prst="wedgeRectCallout">
            <a:avLst>
              <a:gd name="adj1" fmla="val -10564"/>
              <a:gd name="adj2" fmla="val -944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2014 count (898 though Sep. 2) is running below avg.</a:t>
            </a:r>
            <a:endParaRPr lang="en-US" b="1" dirty="0">
              <a:solidFill>
                <a:srgbClr val="FFFFFF"/>
              </a:solidFill>
            </a:endParaRPr>
          </a:p>
        </p:txBody>
      </p:sp>
    </p:spTree>
    <p:extLst>
      <p:ext uri="{BB962C8B-B14F-4D97-AF65-F5344CB8AC3E}">
        <p14:creationId xmlns:p14="http://schemas.microsoft.com/office/powerpoint/2010/main" val="34877863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Large Hail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September 21, 2014</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175</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www.spc.noaa.gov/climo/online/monthly/2014_annual_summary.html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758" y="1183726"/>
            <a:ext cx="7204361" cy="5164188"/>
          </a:xfrm>
          <a:prstGeom prst="rect">
            <a:avLst/>
          </a:prstGeom>
        </p:spPr>
      </p:pic>
      <p:sp>
        <p:nvSpPr>
          <p:cNvPr id="8" name="AutoShape 7"/>
          <p:cNvSpPr>
            <a:spLocks noChangeArrowheads="1"/>
          </p:cNvSpPr>
          <p:nvPr/>
        </p:nvSpPr>
        <p:spPr bwMode="blackWhite">
          <a:xfrm>
            <a:off x="7067550" y="2571200"/>
            <a:ext cx="1976437" cy="2389240"/>
          </a:xfrm>
          <a:prstGeom prst="wedgeRectCallout">
            <a:avLst>
              <a:gd name="adj1" fmla="val -86230"/>
              <a:gd name="adj2" fmla="val -235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have been  5,162 “Large Hail” reports in the US so far in 2014, causing extensive property and vehicle damage</a:t>
            </a:r>
            <a:endParaRPr lang="en-US" b="1" dirty="0">
              <a:solidFill>
                <a:srgbClr val="FFFFFF"/>
              </a:solidFill>
              <a:latin typeface="Arial" pitchFamily="34" charset="0"/>
              <a:cs typeface="Arial" pitchFamily="34" charset="0"/>
            </a:endParaRPr>
          </a:p>
        </p:txBody>
      </p:sp>
      <p:sp>
        <p:nvSpPr>
          <p:cNvPr id="13" name="Freeform 12"/>
          <p:cNvSpPr/>
          <p:nvPr/>
        </p:nvSpPr>
        <p:spPr>
          <a:xfrm>
            <a:off x="136749" y="1257301"/>
            <a:ext cx="2622386" cy="2357437"/>
          </a:xfrm>
          <a:custGeom>
            <a:avLst/>
            <a:gdLst>
              <a:gd name="connsiteX0" fmla="*/ 377598 w 2622386"/>
              <a:gd name="connsiteY0" fmla="*/ 0 h 2357437"/>
              <a:gd name="connsiteX1" fmla="*/ 349023 w 2622386"/>
              <a:gd name="connsiteY1" fmla="*/ 71437 h 2357437"/>
              <a:gd name="connsiteX2" fmla="*/ 320448 w 2622386"/>
              <a:gd name="connsiteY2" fmla="*/ 157162 h 2357437"/>
              <a:gd name="connsiteX3" fmla="*/ 291873 w 2622386"/>
              <a:gd name="connsiteY3" fmla="*/ 200025 h 2357437"/>
              <a:gd name="connsiteX4" fmla="*/ 263298 w 2622386"/>
              <a:gd name="connsiteY4" fmla="*/ 328612 h 2357437"/>
              <a:gd name="connsiteX5" fmla="*/ 234723 w 2622386"/>
              <a:gd name="connsiteY5" fmla="*/ 371475 h 2357437"/>
              <a:gd name="connsiteX6" fmla="*/ 206148 w 2622386"/>
              <a:gd name="connsiteY6" fmla="*/ 442912 h 2357437"/>
              <a:gd name="connsiteX7" fmla="*/ 177573 w 2622386"/>
              <a:gd name="connsiteY7" fmla="*/ 657225 h 2357437"/>
              <a:gd name="connsiteX8" fmla="*/ 120423 w 2622386"/>
              <a:gd name="connsiteY8" fmla="*/ 800100 h 2357437"/>
              <a:gd name="connsiteX9" fmla="*/ 77561 w 2622386"/>
              <a:gd name="connsiteY9" fmla="*/ 900112 h 2357437"/>
              <a:gd name="connsiteX10" fmla="*/ 34698 w 2622386"/>
              <a:gd name="connsiteY10" fmla="*/ 985837 h 2357437"/>
              <a:gd name="connsiteX11" fmla="*/ 6123 w 2622386"/>
              <a:gd name="connsiteY11" fmla="*/ 1071562 h 2357437"/>
              <a:gd name="connsiteX12" fmla="*/ 48986 w 2622386"/>
              <a:gd name="connsiteY12" fmla="*/ 1114425 h 2357437"/>
              <a:gd name="connsiteX13" fmla="*/ 120423 w 2622386"/>
              <a:gd name="connsiteY13" fmla="*/ 1128712 h 2357437"/>
              <a:gd name="connsiteX14" fmla="*/ 220436 w 2622386"/>
              <a:gd name="connsiteY14" fmla="*/ 1157287 h 2357437"/>
              <a:gd name="connsiteX15" fmla="*/ 306161 w 2622386"/>
              <a:gd name="connsiteY15" fmla="*/ 1214437 h 2357437"/>
              <a:gd name="connsiteX16" fmla="*/ 406173 w 2622386"/>
              <a:gd name="connsiteY16" fmla="*/ 1271587 h 2357437"/>
              <a:gd name="connsiteX17" fmla="*/ 491898 w 2622386"/>
              <a:gd name="connsiteY17" fmla="*/ 1300162 h 2357437"/>
              <a:gd name="connsiteX18" fmla="*/ 534761 w 2622386"/>
              <a:gd name="connsiteY18" fmla="*/ 1314450 h 2357437"/>
              <a:gd name="connsiteX19" fmla="*/ 634773 w 2622386"/>
              <a:gd name="connsiteY19" fmla="*/ 1328737 h 2357437"/>
              <a:gd name="connsiteX20" fmla="*/ 806223 w 2622386"/>
              <a:gd name="connsiteY20" fmla="*/ 1357312 h 2357437"/>
              <a:gd name="connsiteX21" fmla="*/ 891948 w 2622386"/>
              <a:gd name="connsiteY21" fmla="*/ 1385887 h 2357437"/>
              <a:gd name="connsiteX22" fmla="*/ 991961 w 2622386"/>
              <a:gd name="connsiteY22" fmla="*/ 1414462 h 2357437"/>
              <a:gd name="connsiteX23" fmla="*/ 1091973 w 2622386"/>
              <a:gd name="connsiteY23" fmla="*/ 1428750 h 2357437"/>
              <a:gd name="connsiteX24" fmla="*/ 1149123 w 2622386"/>
              <a:gd name="connsiteY24" fmla="*/ 1443037 h 2357437"/>
              <a:gd name="connsiteX25" fmla="*/ 1263423 w 2622386"/>
              <a:gd name="connsiteY25" fmla="*/ 1457325 h 2357437"/>
              <a:gd name="connsiteX26" fmla="*/ 1377723 w 2622386"/>
              <a:gd name="connsiteY26" fmla="*/ 1485900 h 2357437"/>
              <a:gd name="connsiteX27" fmla="*/ 1363436 w 2622386"/>
              <a:gd name="connsiteY27" fmla="*/ 1614487 h 2357437"/>
              <a:gd name="connsiteX28" fmla="*/ 1334861 w 2622386"/>
              <a:gd name="connsiteY28" fmla="*/ 1657350 h 2357437"/>
              <a:gd name="connsiteX29" fmla="*/ 1306286 w 2622386"/>
              <a:gd name="connsiteY29" fmla="*/ 1743075 h 2357437"/>
              <a:gd name="connsiteX30" fmla="*/ 1291998 w 2622386"/>
              <a:gd name="connsiteY30" fmla="*/ 1785937 h 2357437"/>
              <a:gd name="connsiteX31" fmla="*/ 1277711 w 2622386"/>
              <a:gd name="connsiteY31" fmla="*/ 1828800 h 2357437"/>
              <a:gd name="connsiteX32" fmla="*/ 1263423 w 2622386"/>
              <a:gd name="connsiteY32" fmla="*/ 2114550 h 2357437"/>
              <a:gd name="connsiteX33" fmla="*/ 1277711 w 2622386"/>
              <a:gd name="connsiteY33" fmla="*/ 2257425 h 2357437"/>
              <a:gd name="connsiteX34" fmla="*/ 1349148 w 2622386"/>
              <a:gd name="connsiteY34" fmla="*/ 2286000 h 2357437"/>
              <a:gd name="connsiteX35" fmla="*/ 1506311 w 2622386"/>
              <a:gd name="connsiteY35" fmla="*/ 2300287 h 2357437"/>
              <a:gd name="connsiteX36" fmla="*/ 1606323 w 2622386"/>
              <a:gd name="connsiteY36" fmla="*/ 2328862 h 2357437"/>
              <a:gd name="connsiteX37" fmla="*/ 1663473 w 2622386"/>
              <a:gd name="connsiteY37" fmla="*/ 2343150 h 2357437"/>
              <a:gd name="connsiteX38" fmla="*/ 1806348 w 2622386"/>
              <a:gd name="connsiteY38" fmla="*/ 2357437 h 2357437"/>
              <a:gd name="connsiteX39" fmla="*/ 1892073 w 2622386"/>
              <a:gd name="connsiteY39" fmla="*/ 2343150 h 2357437"/>
              <a:gd name="connsiteX40" fmla="*/ 1906361 w 2622386"/>
              <a:gd name="connsiteY40" fmla="*/ 2114550 h 2357437"/>
              <a:gd name="connsiteX41" fmla="*/ 1934936 w 2622386"/>
              <a:gd name="connsiteY41" fmla="*/ 1957387 h 2357437"/>
              <a:gd name="connsiteX42" fmla="*/ 1949223 w 2622386"/>
              <a:gd name="connsiteY42" fmla="*/ 1814512 h 2357437"/>
              <a:gd name="connsiteX43" fmla="*/ 1949223 w 2622386"/>
              <a:gd name="connsiteY43" fmla="*/ 1700212 h 2357437"/>
              <a:gd name="connsiteX44" fmla="*/ 1663473 w 2622386"/>
              <a:gd name="connsiteY44" fmla="*/ 1657350 h 2357437"/>
              <a:gd name="connsiteX45" fmla="*/ 1677761 w 2622386"/>
              <a:gd name="connsiteY45" fmla="*/ 1614487 h 2357437"/>
              <a:gd name="connsiteX46" fmla="*/ 1720623 w 2622386"/>
              <a:gd name="connsiteY46" fmla="*/ 1571625 h 2357437"/>
              <a:gd name="connsiteX47" fmla="*/ 1706336 w 2622386"/>
              <a:gd name="connsiteY47" fmla="*/ 1343025 h 2357437"/>
              <a:gd name="connsiteX48" fmla="*/ 1734911 w 2622386"/>
              <a:gd name="connsiteY48" fmla="*/ 1185862 h 2357437"/>
              <a:gd name="connsiteX49" fmla="*/ 1792061 w 2622386"/>
              <a:gd name="connsiteY49" fmla="*/ 1100137 h 2357437"/>
              <a:gd name="connsiteX50" fmla="*/ 1834923 w 2622386"/>
              <a:gd name="connsiteY50" fmla="*/ 1071562 h 2357437"/>
              <a:gd name="connsiteX51" fmla="*/ 1934936 w 2622386"/>
              <a:gd name="connsiteY51" fmla="*/ 1085850 h 2357437"/>
              <a:gd name="connsiteX52" fmla="*/ 2006373 w 2622386"/>
              <a:gd name="connsiteY52" fmla="*/ 1100137 h 2357437"/>
              <a:gd name="connsiteX53" fmla="*/ 2563586 w 2622386"/>
              <a:gd name="connsiteY53" fmla="*/ 1085850 h 2357437"/>
              <a:gd name="connsiteX54" fmla="*/ 2592161 w 2622386"/>
              <a:gd name="connsiteY54" fmla="*/ 828675 h 2357437"/>
              <a:gd name="connsiteX55" fmla="*/ 2620736 w 2622386"/>
              <a:gd name="connsiteY55" fmla="*/ 714375 h 2357437"/>
              <a:gd name="connsiteX56" fmla="*/ 2606448 w 2622386"/>
              <a:gd name="connsiteY56" fmla="*/ 471487 h 2357437"/>
              <a:gd name="connsiteX57" fmla="*/ 2520723 w 2622386"/>
              <a:gd name="connsiteY57" fmla="*/ 442912 h 2357437"/>
              <a:gd name="connsiteX58" fmla="*/ 2420711 w 2622386"/>
              <a:gd name="connsiteY58" fmla="*/ 414337 h 2357437"/>
              <a:gd name="connsiteX59" fmla="*/ 2306411 w 2622386"/>
              <a:gd name="connsiteY59" fmla="*/ 385762 h 2357437"/>
              <a:gd name="connsiteX60" fmla="*/ 2149248 w 2622386"/>
              <a:gd name="connsiteY60" fmla="*/ 371475 h 2357437"/>
              <a:gd name="connsiteX61" fmla="*/ 2034948 w 2622386"/>
              <a:gd name="connsiteY61" fmla="*/ 342900 h 2357437"/>
              <a:gd name="connsiteX62" fmla="*/ 1992086 w 2622386"/>
              <a:gd name="connsiteY62" fmla="*/ 328612 h 2357437"/>
              <a:gd name="connsiteX63" fmla="*/ 1434873 w 2622386"/>
              <a:gd name="connsiteY63" fmla="*/ 300037 h 2357437"/>
              <a:gd name="connsiteX64" fmla="*/ 1249136 w 2622386"/>
              <a:gd name="connsiteY64" fmla="*/ 257175 h 2357437"/>
              <a:gd name="connsiteX65" fmla="*/ 1106261 w 2622386"/>
              <a:gd name="connsiteY65" fmla="*/ 214312 h 2357437"/>
              <a:gd name="connsiteX66" fmla="*/ 1020536 w 2622386"/>
              <a:gd name="connsiteY66" fmla="*/ 200025 h 2357437"/>
              <a:gd name="connsiteX67" fmla="*/ 920523 w 2622386"/>
              <a:gd name="connsiteY67" fmla="*/ 171450 h 2357437"/>
              <a:gd name="connsiteX68" fmla="*/ 763361 w 2622386"/>
              <a:gd name="connsiteY68" fmla="*/ 142875 h 2357437"/>
              <a:gd name="connsiteX69" fmla="*/ 663348 w 2622386"/>
              <a:gd name="connsiteY69" fmla="*/ 114300 h 2357437"/>
              <a:gd name="connsiteX70" fmla="*/ 449036 w 2622386"/>
              <a:gd name="connsiteY70" fmla="*/ 85725 h 2357437"/>
              <a:gd name="connsiteX71" fmla="*/ 406173 w 2622386"/>
              <a:gd name="connsiteY71" fmla="*/ 85725 h 235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22386" h="2357437">
                <a:moveTo>
                  <a:pt x="377598" y="0"/>
                </a:moveTo>
                <a:cubicBezTo>
                  <a:pt x="368073" y="23812"/>
                  <a:pt x="357788" y="47334"/>
                  <a:pt x="349023" y="71437"/>
                </a:cubicBezTo>
                <a:cubicBezTo>
                  <a:pt x="338729" y="99744"/>
                  <a:pt x="337156" y="132100"/>
                  <a:pt x="320448" y="157162"/>
                </a:cubicBezTo>
                <a:lnTo>
                  <a:pt x="291873" y="200025"/>
                </a:lnTo>
                <a:cubicBezTo>
                  <a:pt x="289329" y="212745"/>
                  <a:pt x="270866" y="310953"/>
                  <a:pt x="263298" y="328612"/>
                </a:cubicBezTo>
                <a:cubicBezTo>
                  <a:pt x="256534" y="344395"/>
                  <a:pt x="242402" y="356116"/>
                  <a:pt x="234723" y="371475"/>
                </a:cubicBezTo>
                <a:cubicBezTo>
                  <a:pt x="223253" y="394414"/>
                  <a:pt x="215673" y="419100"/>
                  <a:pt x="206148" y="442912"/>
                </a:cubicBezTo>
                <a:cubicBezTo>
                  <a:pt x="204032" y="459838"/>
                  <a:pt x="182953" y="633912"/>
                  <a:pt x="177573" y="657225"/>
                </a:cubicBezTo>
                <a:cubicBezTo>
                  <a:pt x="162440" y="722802"/>
                  <a:pt x="148201" y="744544"/>
                  <a:pt x="120423" y="800100"/>
                </a:cubicBezTo>
                <a:cubicBezTo>
                  <a:pt x="90689" y="919039"/>
                  <a:pt x="126894" y="801447"/>
                  <a:pt x="77561" y="900112"/>
                </a:cubicBezTo>
                <a:cubicBezTo>
                  <a:pt x="18408" y="1018417"/>
                  <a:pt x="116589" y="863002"/>
                  <a:pt x="34698" y="985837"/>
                </a:cubicBezTo>
                <a:cubicBezTo>
                  <a:pt x="25173" y="1014412"/>
                  <a:pt x="-15176" y="1050263"/>
                  <a:pt x="6123" y="1071562"/>
                </a:cubicBezTo>
                <a:cubicBezTo>
                  <a:pt x="20411" y="1085850"/>
                  <a:pt x="30913" y="1105389"/>
                  <a:pt x="48986" y="1114425"/>
                </a:cubicBezTo>
                <a:cubicBezTo>
                  <a:pt x="70706" y="1125285"/>
                  <a:pt x="96717" y="1123444"/>
                  <a:pt x="120423" y="1128712"/>
                </a:cubicBezTo>
                <a:cubicBezTo>
                  <a:pt x="174236" y="1140670"/>
                  <a:pt x="172710" y="1141379"/>
                  <a:pt x="220436" y="1157287"/>
                </a:cubicBezTo>
                <a:lnTo>
                  <a:pt x="306161" y="1214437"/>
                </a:lnTo>
                <a:cubicBezTo>
                  <a:pt x="344824" y="1240213"/>
                  <a:pt x="360853" y="1253459"/>
                  <a:pt x="406173" y="1271587"/>
                </a:cubicBezTo>
                <a:cubicBezTo>
                  <a:pt x="434139" y="1282774"/>
                  <a:pt x="463323" y="1290637"/>
                  <a:pt x="491898" y="1300162"/>
                </a:cubicBezTo>
                <a:cubicBezTo>
                  <a:pt x="506186" y="1304925"/>
                  <a:pt x="519852" y="1312320"/>
                  <a:pt x="534761" y="1314450"/>
                </a:cubicBezTo>
                <a:lnTo>
                  <a:pt x="634773" y="1328737"/>
                </a:lnTo>
                <a:lnTo>
                  <a:pt x="806223" y="1357312"/>
                </a:lnTo>
                <a:lnTo>
                  <a:pt x="891948" y="1385887"/>
                </a:lnTo>
                <a:cubicBezTo>
                  <a:pt x="928678" y="1398130"/>
                  <a:pt x="952485" y="1407285"/>
                  <a:pt x="991961" y="1414462"/>
                </a:cubicBezTo>
                <a:cubicBezTo>
                  <a:pt x="1025094" y="1420486"/>
                  <a:pt x="1058840" y="1422726"/>
                  <a:pt x="1091973" y="1428750"/>
                </a:cubicBezTo>
                <a:cubicBezTo>
                  <a:pt x="1111293" y="1432263"/>
                  <a:pt x="1129754" y="1439809"/>
                  <a:pt x="1149123" y="1443037"/>
                </a:cubicBezTo>
                <a:cubicBezTo>
                  <a:pt x="1186997" y="1449349"/>
                  <a:pt x="1225684" y="1450249"/>
                  <a:pt x="1263423" y="1457325"/>
                </a:cubicBezTo>
                <a:cubicBezTo>
                  <a:pt x="1302023" y="1464563"/>
                  <a:pt x="1377723" y="1485900"/>
                  <a:pt x="1377723" y="1485900"/>
                </a:cubicBezTo>
                <a:cubicBezTo>
                  <a:pt x="1372961" y="1528762"/>
                  <a:pt x="1373895" y="1572649"/>
                  <a:pt x="1363436" y="1614487"/>
                </a:cubicBezTo>
                <a:cubicBezTo>
                  <a:pt x="1359271" y="1631146"/>
                  <a:pt x="1341835" y="1641658"/>
                  <a:pt x="1334861" y="1657350"/>
                </a:cubicBezTo>
                <a:cubicBezTo>
                  <a:pt x="1322628" y="1684875"/>
                  <a:pt x="1315811" y="1714500"/>
                  <a:pt x="1306286" y="1743075"/>
                </a:cubicBezTo>
                <a:lnTo>
                  <a:pt x="1291998" y="1785937"/>
                </a:lnTo>
                <a:lnTo>
                  <a:pt x="1277711" y="1828800"/>
                </a:lnTo>
                <a:cubicBezTo>
                  <a:pt x="1272948" y="1924050"/>
                  <a:pt x="1263423" y="2019181"/>
                  <a:pt x="1263423" y="2114550"/>
                </a:cubicBezTo>
                <a:cubicBezTo>
                  <a:pt x="1263423" y="2162413"/>
                  <a:pt x="1256306" y="2214615"/>
                  <a:pt x="1277711" y="2257425"/>
                </a:cubicBezTo>
                <a:cubicBezTo>
                  <a:pt x="1289181" y="2280364"/>
                  <a:pt x="1323941" y="2281274"/>
                  <a:pt x="1349148" y="2286000"/>
                </a:cubicBezTo>
                <a:cubicBezTo>
                  <a:pt x="1400851" y="2295694"/>
                  <a:pt x="1453923" y="2295525"/>
                  <a:pt x="1506311" y="2300287"/>
                </a:cubicBezTo>
                <a:lnTo>
                  <a:pt x="1606323" y="2328862"/>
                </a:lnTo>
                <a:cubicBezTo>
                  <a:pt x="1625267" y="2334029"/>
                  <a:pt x="1644034" y="2340373"/>
                  <a:pt x="1663473" y="2343150"/>
                </a:cubicBezTo>
                <a:cubicBezTo>
                  <a:pt x="1710854" y="2349919"/>
                  <a:pt x="1758723" y="2352675"/>
                  <a:pt x="1806348" y="2357437"/>
                </a:cubicBezTo>
                <a:lnTo>
                  <a:pt x="1892073" y="2343150"/>
                </a:lnTo>
                <a:cubicBezTo>
                  <a:pt x="1921143" y="2272552"/>
                  <a:pt x="1899449" y="2190585"/>
                  <a:pt x="1906361" y="2114550"/>
                </a:cubicBezTo>
                <a:cubicBezTo>
                  <a:pt x="1909409" y="2081027"/>
                  <a:pt x="1927735" y="1993391"/>
                  <a:pt x="1934936" y="1957387"/>
                </a:cubicBezTo>
                <a:cubicBezTo>
                  <a:pt x="1939698" y="1909762"/>
                  <a:pt x="1942454" y="1861893"/>
                  <a:pt x="1949223" y="1814512"/>
                </a:cubicBezTo>
                <a:cubicBezTo>
                  <a:pt x="1952536" y="1791320"/>
                  <a:pt x="1984011" y="1723404"/>
                  <a:pt x="1949223" y="1700212"/>
                </a:cubicBezTo>
                <a:cubicBezTo>
                  <a:pt x="1900669" y="1667843"/>
                  <a:pt x="1696811" y="1660128"/>
                  <a:pt x="1663473" y="1657350"/>
                </a:cubicBezTo>
                <a:cubicBezTo>
                  <a:pt x="1668236" y="1643062"/>
                  <a:pt x="1669407" y="1627018"/>
                  <a:pt x="1677761" y="1614487"/>
                </a:cubicBezTo>
                <a:cubicBezTo>
                  <a:pt x="1688969" y="1597675"/>
                  <a:pt x="1718508" y="1591719"/>
                  <a:pt x="1720623" y="1571625"/>
                </a:cubicBezTo>
                <a:cubicBezTo>
                  <a:pt x="1728616" y="1495696"/>
                  <a:pt x="1711098" y="1419225"/>
                  <a:pt x="1706336" y="1343025"/>
                </a:cubicBezTo>
                <a:cubicBezTo>
                  <a:pt x="1709450" y="1318109"/>
                  <a:pt x="1713596" y="1224229"/>
                  <a:pt x="1734911" y="1185862"/>
                </a:cubicBezTo>
                <a:cubicBezTo>
                  <a:pt x="1751589" y="1155841"/>
                  <a:pt x="1763486" y="1119187"/>
                  <a:pt x="1792061" y="1100137"/>
                </a:cubicBezTo>
                <a:lnTo>
                  <a:pt x="1834923" y="1071562"/>
                </a:lnTo>
                <a:cubicBezTo>
                  <a:pt x="1868261" y="1076325"/>
                  <a:pt x="1901718" y="1080314"/>
                  <a:pt x="1934936" y="1085850"/>
                </a:cubicBezTo>
                <a:cubicBezTo>
                  <a:pt x="1958889" y="1089842"/>
                  <a:pt x="1982089" y="1100137"/>
                  <a:pt x="2006373" y="1100137"/>
                </a:cubicBezTo>
                <a:cubicBezTo>
                  <a:pt x="2192172" y="1100137"/>
                  <a:pt x="2377848" y="1090612"/>
                  <a:pt x="2563586" y="1085850"/>
                </a:cubicBezTo>
                <a:cubicBezTo>
                  <a:pt x="2602810" y="968173"/>
                  <a:pt x="2565951" y="1090777"/>
                  <a:pt x="2592161" y="828675"/>
                </a:cubicBezTo>
                <a:cubicBezTo>
                  <a:pt x="2597088" y="779409"/>
                  <a:pt x="2606405" y="757366"/>
                  <a:pt x="2620736" y="714375"/>
                </a:cubicBezTo>
                <a:cubicBezTo>
                  <a:pt x="2615973" y="633412"/>
                  <a:pt x="2634486" y="547589"/>
                  <a:pt x="2606448" y="471487"/>
                </a:cubicBezTo>
                <a:cubicBezTo>
                  <a:pt x="2596035" y="443223"/>
                  <a:pt x="2549298" y="452437"/>
                  <a:pt x="2520723" y="442912"/>
                </a:cubicBezTo>
                <a:cubicBezTo>
                  <a:pt x="2417972" y="408662"/>
                  <a:pt x="2546269" y="450211"/>
                  <a:pt x="2420711" y="414337"/>
                </a:cubicBezTo>
                <a:cubicBezTo>
                  <a:pt x="2360242" y="397060"/>
                  <a:pt x="2383858" y="395443"/>
                  <a:pt x="2306411" y="385762"/>
                </a:cubicBezTo>
                <a:cubicBezTo>
                  <a:pt x="2254214" y="379237"/>
                  <a:pt x="2201636" y="376237"/>
                  <a:pt x="2149248" y="371475"/>
                </a:cubicBezTo>
                <a:cubicBezTo>
                  <a:pt x="2051272" y="338815"/>
                  <a:pt x="2172876" y="377382"/>
                  <a:pt x="2034948" y="342900"/>
                </a:cubicBezTo>
                <a:cubicBezTo>
                  <a:pt x="2020337" y="339247"/>
                  <a:pt x="2006854" y="331566"/>
                  <a:pt x="1992086" y="328612"/>
                </a:cubicBezTo>
                <a:cubicBezTo>
                  <a:pt x="1826119" y="295419"/>
                  <a:pt x="1540932" y="303351"/>
                  <a:pt x="1434873" y="300037"/>
                </a:cubicBezTo>
                <a:cubicBezTo>
                  <a:pt x="1317200" y="260813"/>
                  <a:pt x="1378966" y="275722"/>
                  <a:pt x="1249136" y="257175"/>
                </a:cubicBezTo>
                <a:cubicBezTo>
                  <a:pt x="1194474" y="238954"/>
                  <a:pt x="1160237" y="225107"/>
                  <a:pt x="1106261" y="214312"/>
                </a:cubicBezTo>
                <a:cubicBezTo>
                  <a:pt x="1077854" y="208631"/>
                  <a:pt x="1048943" y="205706"/>
                  <a:pt x="1020536" y="200025"/>
                </a:cubicBezTo>
                <a:cubicBezTo>
                  <a:pt x="886948" y="173307"/>
                  <a:pt x="1029434" y="198678"/>
                  <a:pt x="920523" y="171450"/>
                </a:cubicBezTo>
                <a:cubicBezTo>
                  <a:pt x="859202" y="156120"/>
                  <a:pt x="827085" y="155620"/>
                  <a:pt x="763361" y="142875"/>
                </a:cubicBezTo>
                <a:cubicBezTo>
                  <a:pt x="629773" y="116157"/>
                  <a:pt x="772259" y="141528"/>
                  <a:pt x="663348" y="114300"/>
                </a:cubicBezTo>
                <a:cubicBezTo>
                  <a:pt x="590467" y="96080"/>
                  <a:pt x="526418" y="91677"/>
                  <a:pt x="449036" y="85725"/>
                </a:cubicBezTo>
                <a:cubicBezTo>
                  <a:pt x="434790" y="84629"/>
                  <a:pt x="420461" y="85725"/>
                  <a:pt x="406173" y="8572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66009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High Wind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September 21, 2014</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176</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www.spc.noaa.gov/climo/online/monthly/2014_annual_summary.html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8600" y="1414463"/>
            <a:ext cx="6915599" cy="4957199"/>
          </a:xfrm>
          <a:prstGeom prst="rect">
            <a:avLst/>
          </a:prstGeom>
        </p:spPr>
      </p:pic>
      <p:sp>
        <p:nvSpPr>
          <p:cNvPr id="8" name="AutoShape 7"/>
          <p:cNvSpPr>
            <a:spLocks noChangeArrowheads="1"/>
          </p:cNvSpPr>
          <p:nvPr/>
        </p:nvSpPr>
        <p:spPr bwMode="blackWhite">
          <a:xfrm>
            <a:off x="7044505" y="2654710"/>
            <a:ext cx="1976437" cy="2202426"/>
          </a:xfrm>
          <a:prstGeom prst="wedgeRectCallout">
            <a:avLst>
              <a:gd name="adj1" fmla="val -67725"/>
              <a:gd name="adj2" fmla="val -326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have been  10,876 “Wind Damage” so far in 2014, causing extensive property damage</a:t>
            </a:r>
            <a:endParaRPr lang="en-US" b="1" dirty="0">
              <a:solidFill>
                <a:srgbClr val="FFFFFF"/>
              </a:solidFill>
              <a:latin typeface="Arial" pitchFamily="34" charset="0"/>
              <a:cs typeface="Arial" pitchFamily="34" charset="0"/>
            </a:endParaRPr>
          </a:p>
        </p:txBody>
      </p:sp>
      <p:sp>
        <p:nvSpPr>
          <p:cNvPr id="13" name="Freeform 12"/>
          <p:cNvSpPr/>
          <p:nvPr/>
        </p:nvSpPr>
        <p:spPr>
          <a:xfrm>
            <a:off x="300035" y="1428751"/>
            <a:ext cx="2501963" cy="2386019"/>
          </a:xfrm>
          <a:custGeom>
            <a:avLst/>
            <a:gdLst>
              <a:gd name="connsiteX0" fmla="*/ 377598 w 2622386"/>
              <a:gd name="connsiteY0" fmla="*/ 0 h 2357437"/>
              <a:gd name="connsiteX1" fmla="*/ 349023 w 2622386"/>
              <a:gd name="connsiteY1" fmla="*/ 71437 h 2357437"/>
              <a:gd name="connsiteX2" fmla="*/ 320448 w 2622386"/>
              <a:gd name="connsiteY2" fmla="*/ 157162 h 2357437"/>
              <a:gd name="connsiteX3" fmla="*/ 291873 w 2622386"/>
              <a:gd name="connsiteY3" fmla="*/ 200025 h 2357437"/>
              <a:gd name="connsiteX4" fmla="*/ 263298 w 2622386"/>
              <a:gd name="connsiteY4" fmla="*/ 328612 h 2357437"/>
              <a:gd name="connsiteX5" fmla="*/ 234723 w 2622386"/>
              <a:gd name="connsiteY5" fmla="*/ 371475 h 2357437"/>
              <a:gd name="connsiteX6" fmla="*/ 206148 w 2622386"/>
              <a:gd name="connsiteY6" fmla="*/ 442912 h 2357437"/>
              <a:gd name="connsiteX7" fmla="*/ 177573 w 2622386"/>
              <a:gd name="connsiteY7" fmla="*/ 657225 h 2357437"/>
              <a:gd name="connsiteX8" fmla="*/ 120423 w 2622386"/>
              <a:gd name="connsiteY8" fmla="*/ 800100 h 2357437"/>
              <a:gd name="connsiteX9" fmla="*/ 77561 w 2622386"/>
              <a:gd name="connsiteY9" fmla="*/ 900112 h 2357437"/>
              <a:gd name="connsiteX10" fmla="*/ 34698 w 2622386"/>
              <a:gd name="connsiteY10" fmla="*/ 985837 h 2357437"/>
              <a:gd name="connsiteX11" fmla="*/ 6123 w 2622386"/>
              <a:gd name="connsiteY11" fmla="*/ 1071562 h 2357437"/>
              <a:gd name="connsiteX12" fmla="*/ 48986 w 2622386"/>
              <a:gd name="connsiteY12" fmla="*/ 1114425 h 2357437"/>
              <a:gd name="connsiteX13" fmla="*/ 120423 w 2622386"/>
              <a:gd name="connsiteY13" fmla="*/ 1128712 h 2357437"/>
              <a:gd name="connsiteX14" fmla="*/ 220436 w 2622386"/>
              <a:gd name="connsiteY14" fmla="*/ 1157287 h 2357437"/>
              <a:gd name="connsiteX15" fmla="*/ 306161 w 2622386"/>
              <a:gd name="connsiteY15" fmla="*/ 1214437 h 2357437"/>
              <a:gd name="connsiteX16" fmla="*/ 406173 w 2622386"/>
              <a:gd name="connsiteY16" fmla="*/ 1271587 h 2357437"/>
              <a:gd name="connsiteX17" fmla="*/ 491898 w 2622386"/>
              <a:gd name="connsiteY17" fmla="*/ 1300162 h 2357437"/>
              <a:gd name="connsiteX18" fmla="*/ 534761 w 2622386"/>
              <a:gd name="connsiteY18" fmla="*/ 1314450 h 2357437"/>
              <a:gd name="connsiteX19" fmla="*/ 634773 w 2622386"/>
              <a:gd name="connsiteY19" fmla="*/ 1328737 h 2357437"/>
              <a:gd name="connsiteX20" fmla="*/ 806223 w 2622386"/>
              <a:gd name="connsiteY20" fmla="*/ 1357312 h 2357437"/>
              <a:gd name="connsiteX21" fmla="*/ 891948 w 2622386"/>
              <a:gd name="connsiteY21" fmla="*/ 1385887 h 2357437"/>
              <a:gd name="connsiteX22" fmla="*/ 991961 w 2622386"/>
              <a:gd name="connsiteY22" fmla="*/ 1414462 h 2357437"/>
              <a:gd name="connsiteX23" fmla="*/ 1091973 w 2622386"/>
              <a:gd name="connsiteY23" fmla="*/ 1428750 h 2357437"/>
              <a:gd name="connsiteX24" fmla="*/ 1149123 w 2622386"/>
              <a:gd name="connsiteY24" fmla="*/ 1443037 h 2357437"/>
              <a:gd name="connsiteX25" fmla="*/ 1263423 w 2622386"/>
              <a:gd name="connsiteY25" fmla="*/ 1457325 h 2357437"/>
              <a:gd name="connsiteX26" fmla="*/ 1377723 w 2622386"/>
              <a:gd name="connsiteY26" fmla="*/ 1485900 h 2357437"/>
              <a:gd name="connsiteX27" fmla="*/ 1363436 w 2622386"/>
              <a:gd name="connsiteY27" fmla="*/ 1614487 h 2357437"/>
              <a:gd name="connsiteX28" fmla="*/ 1334861 w 2622386"/>
              <a:gd name="connsiteY28" fmla="*/ 1657350 h 2357437"/>
              <a:gd name="connsiteX29" fmla="*/ 1306286 w 2622386"/>
              <a:gd name="connsiteY29" fmla="*/ 1743075 h 2357437"/>
              <a:gd name="connsiteX30" fmla="*/ 1291998 w 2622386"/>
              <a:gd name="connsiteY30" fmla="*/ 1785937 h 2357437"/>
              <a:gd name="connsiteX31" fmla="*/ 1277711 w 2622386"/>
              <a:gd name="connsiteY31" fmla="*/ 1828800 h 2357437"/>
              <a:gd name="connsiteX32" fmla="*/ 1263423 w 2622386"/>
              <a:gd name="connsiteY32" fmla="*/ 2114550 h 2357437"/>
              <a:gd name="connsiteX33" fmla="*/ 1277711 w 2622386"/>
              <a:gd name="connsiteY33" fmla="*/ 2257425 h 2357437"/>
              <a:gd name="connsiteX34" fmla="*/ 1349148 w 2622386"/>
              <a:gd name="connsiteY34" fmla="*/ 2286000 h 2357437"/>
              <a:gd name="connsiteX35" fmla="*/ 1506311 w 2622386"/>
              <a:gd name="connsiteY35" fmla="*/ 2300287 h 2357437"/>
              <a:gd name="connsiteX36" fmla="*/ 1606323 w 2622386"/>
              <a:gd name="connsiteY36" fmla="*/ 2328862 h 2357437"/>
              <a:gd name="connsiteX37" fmla="*/ 1663473 w 2622386"/>
              <a:gd name="connsiteY37" fmla="*/ 2343150 h 2357437"/>
              <a:gd name="connsiteX38" fmla="*/ 1806348 w 2622386"/>
              <a:gd name="connsiteY38" fmla="*/ 2357437 h 2357437"/>
              <a:gd name="connsiteX39" fmla="*/ 1892073 w 2622386"/>
              <a:gd name="connsiteY39" fmla="*/ 2343150 h 2357437"/>
              <a:gd name="connsiteX40" fmla="*/ 1906361 w 2622386"/>
              <a:gd name="connsiteY40" fmla="*/ 2114550 h 2357437"/>
              <a:gd name="connsiteX41" fmla="*/ 1934936 w 2622386"/>
              <a:gd name="connsiteY41" fmla="*/ 1957387 h 2357437"/>
              <a:gd name="connsiteX42" fmla="*/ 1949223 w 2622386"/>
              <a:gd name="connsiteY42" fmla="*/ 1814512 h 2357437"/>
              <a:gd name="connsiteX43" fmla="*/ 1949223 w 2622386"/>
              <a:gd name="connsiteY43" fmla="*/ 1700212 h 2357437"/>
              <a:gd name="connsiteX44" fmla="*/ 1663473 w 2622386"/>
              <a:gd name="connsiteY44" fmla="*/ 1657350 h 2357437"/>
              <a:gd name="connsiteX45" fmla="*/ 1677761 w 2622386"/>
              <a:gd name="connsiteY45" fmla="*/ 1614487 h 2357437"/>
              <a:gd name="connsiteX46" fmla="*/ 1720623 w 2622386"/>
              <a:gd name="connsiteY46" fmla="*/ 1571625 h 2357437"/>
              <a:gd name="connsiteX47" fmla="*/ 1706336 w 2622386"/>
              <a:gd name="connsiteY47" fmla="*/ 1343025 h 2357437"/>
              <a:gd name="connsiteX48" fmla="*/ 1734911 w 2622386"/>
              <a:gd name="connsiteY48" fmla="*/ 1185862 h 2357437"/>
              <a:gd name="connsiteX49" fmla="*/ 1792061 w 2622386"/>
              <a:gd name="connsiteY49" fmla="*/ 1100137 h 2357437"/>
              <a:gd name="connsiteX50" fmla="*/ 1834923 w 2622386"/>
              <a:gd name="connsiteY50" fmla="*/ 1071562 h 2357437"/>
              <a:gd name="connsiteX51" fmla="*/ 1934936 w 2622386"/>
              <a:gd name="connsiteY51" fmla="*/ 1085850 h 2357437"/>
              <a:gd name="connsiteX52" fmla="*/ 2006373 w 2622386"/>
              <a:gd name="connsiteY52" fmla="*/ 1100137 h 2357437"/>
              <a:gd name="connsiteX53" fmla="*/ 2563586 w 2622386"/>
              <a:gd name="connsiteY53" fmla="*/ 1085850 h 2357437"/>
              <a:gd name="connsiteX54" fmla="*/ 2592161 w 2622386"/>
              <a:gd name="connsiteY54" fmla="*/ 828675 h 2357437"/>
              <a:gd name="connsiteX55" fmla="*/ 2620736 w 2622386"/>
              <a:gd name="connsiteY55" fmla="*/ 714375 h 2357437"/>
              <a:gd name="connsiteX56" fmla="*/ 2606448 w 2622386"/>
              <a:gd name="connsiteY56" fmla="*/ 471487 h 2357437"/>
              <a:gd name="connsiteX57" fmla="*/ 2520723 w 2622386"/>
              <a:gd name="connsiteY57" fmla="*/ 442912 h 2357437"/>
              <a:gd name="connsiteX58" fmla="*/ 2420711 w 2622386"/>
              <a:gd name="connsiteY58" fmla="*/ 414337 h 2357437"/>
              <a:gd name="connsiteX59" fmla="*/ 2306411 w 2622386"/>
              <a:gd name="connsiteY59" fmla="*/ 385762 h 2357437"/>
              <a:gd name="connsiteX60" fmla="*/ 2149248 w 2622386"/>
              <a:gd name="connsiteY60" fmla="*/ 371475 h 2357437"/>
              <a:gd name="connsiteX61" fmla="*/ 2034948 w 2622386"/>
              <a:gd name="connsiteY61" fmla="*/ 342900 h 2357437"/>
              <a:gd name="connsiteX62" fmla="*/ 1992086 w 2622386"/>
              <a:gd name="connsiteY62" fmla="*/ 328612 h 2357437"/>
              <a:gd name="connsiteX63" fmla="*/ 1434873 w 2622386"/>
              <a:gd name="connsiteY63" fmla="*/ 300037 h 2357437"/>
              <a:gd name="connsiteX64" fmla="*/ 1249136 w 2622386"/>
              <a:gd name="connsiteY64" fmla="*/ 257175 h 2357437"/>
              <a:gd name="connsiteX65" fmla="*/ 1106261 w 2622386"/>
              <a:gd name="connsiteY65" fmla="*/ 214312 h 2357437"/>
              <a:gd name="connsiteX66" fmla="*/ 1020536 w 2622386"/>
              <a:gd name="connsiteY66" fmla="*/ 200025 h 2357437"/>
              <a:gd name="connsiteX67" fmla="*/ 920523 w 2622386"/>
              <a:gd name="connsiteY67" fmla="*/ 171450 h 2357437"/>
              <a:gd name="connsiteX68" fmla="*/ 763361 w 2622386"/>
              <a:gd name="connsiteY68" fmla="*/ 142875 h 2357437"/>
              <a:gd name="connsiteX69" fmla="*/ 663348 w 2622386"/>
              <a:gd name="connsiteY69" fmla="*/ 114300 h 2357437"/>
              <a:gd name="connsiteX70" fmla="*/ 449036 w 2622386"/>
              <a:gd name="connsiteY70" fmla="*/ 85725 h 2357437"/>
              <a:gd name="connsiteX71" fmla="*/ 406173 w 2622386"/>
              <a:gd name="connsiteY71" fmla="*/ 85725 h 235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22386" h="2357437">
                <a:moveTo>
                  <a:pt x="377598" y="0"/>
                </a:moveTo>
                <a:cubicBezTo>
                  <a:pt x="368073" y="23812"/>
                  <a:pt x="357788" y="47334"/>
                  <a:pt x="349023" y="71437"/>
                </a:cubicBezTo>
                <a:cubicBezTo>
                  <a:pt x="338729" y="99744"/>
                  <a:pt x="337156" y="132100"/>
                  <a:pt x="320448" y="157162"/>
                </a:cubicBezTo>
                <a:lnTo>
                  <a:pt x="291873" y="200025"/>
                </a:lnTo>
                <a:cubicBezTo>
                  <a:pt x="289329" y="212745"/>
                  <a:pt x="270866" y="310953"/>
                  <a:pt x="263298" y="328612"/>
                </a:cubicBezTo>
                <a:cubicBezTo>
                  <a:pt x="256534" y="344395"/>
                  <a:pt x="242402" y="356116"/>
                  <a:pt x="234723" y="371475"/>
                </a:cubicBezTo>
                <a:cubicBezTo>
                  <a:pt x="223253" y="394414"/>
                  <a:pt x="215673" y="419100"/>
                  <a:pt x="206148" y="442912"/>
                </a:cubicBezTo>
                <a:cubicBezTo>
                  <a:pt x="204032" y="459838"/>
                  <a:pt x="182953" y="633912"/>
                  <a:pt x="177573" y="657225"/>
                </a:cubicBezTo>
                <a:cubicBezTo>
                  <a:pt x="162440" y="722802"/>
                  <a:pt x="148201" y="744544"/>
                  <a:pt x="120423" y="800100"/>
                </a:cubicBezTo>
                <a:cubicBezTo>
                  <a:pt x="90689" y="919039"/>
                  <a:pt x="126894" y="801447"/>
                  <a:pt x="77561" y="900112"/>
                </a:cubicBezTo>
                <a:cubicBezTo>
                  <a:pt x="18408" y="1018417"/>
                  <a:pt x="116589" y="863002"/>
                  <a:pt x="34698" y="985837"/>
                </a:cubicBezTo>
                <a:cubicBezTo>
                  <a:pt x="25173" y="1014412"/>
                  <a:pt x="-15176" y="1050263"/>
                  <a:pt x="6123" y="1071562"/>
                </a:cubicBezTo>
                <a:cubicBezTo>
                  <a:pt x="20411" y="1085850"/>
                  <a:pt x="30913" y="1105389"/>
                  <a:pt x="48986" y="1114425"/>
                </a:cubicBezTo>
                <a:cubicBezTo>
                  <a:pt x="70706" y="1125285"/>
                  <a:pt x="96717" y="1123444"/>
                  <a:pt x="120423" y="1128712"/>
                </a:cubicBezTo>
                <a:cubicBezTo>
                  <a:pt x="174236" y="1140670"/>
                  <a:pt x="172710" y="1141379"/>
                  <a:pt x="220436" y="1157287"/>
                </a:cubicBezTo>
                <a:lnTo>
                  <a:pt x="306161" y="1214437"/>
                </a:lnTo>
                <a:cubicBezTo>
                  <a:pt x="344824" y="1240213"/>
                  <a:pt x="360853" y="1253459"/>
                  <a:pt x="406173" y="1271587"/>
                </a:cubicBezTo>
                <a:cubicBezTo>
                  <a:pt x="434139" y="1282774"/>
                  <a:pt x="463323" y="1290637"/>
                  <a:pt x="491898" y="1300162"/>
                </a:cubicBezTo>
                <a:cubicBezTo>
                  <a:pt x="506186" y="1304925"/>
                  <a:pt x="519852" y="1312320"/>
                  <a:pt x="534761" y="1314450"/>
                </a:cubicBezTo>
                <a:lnTo>
                  <a:pt x="634773" y="1328737"/>
                </a:lnTo>
                <a:lnTo>
                  <a:pt x="806223" y="1357312"/>
                </a:lnTo>
                <a:lnTo>
                  <a:pt x="891948" y="1385887"/>
                </a:lnTo>
                <a:cubicBezTo>
                  <a:pt x="928678" y="1398130"/>
                  <a:pt x="952485" y="1407285"/>
                  <a:pt x="991961" y="1414462"/>
                </a:cubicBezTo>
                <a:cubicBezTo>
                  <a:pt x="1025094" y="1420486"/>
                  <a:pt x="1058840" y="1422726"/>
                  <a:pt x="1091973" y="1428750"/>
                </a:cubicBezTo>
                <a:cubicBezTo>
                  <a:pt x="1111293" y="1432263"/>
                  <a:pt x="1129754" y="1439809"/>
                  <a:pt x="1149123" y="1443037"/>
                </a:cubicBezTo>
                <a:cubicBezTo>
                  <a:pt x="1186997" y="1449349"/>
                  <a:pt x="1225684" y="1450249"/>
                  <a:pt x="1263423" y="1457325"/>
                </a:cubicBezTo>
                <a:cubicBezTo>
                  <a:pt x="1302023" y="1464563"/>
                  <a:pt x="1377723" y="1485900"/>
                  <a:pt x="1377723" y="1485900"/>
                </a:cubicBezTo>
                <a:cubicBezTo>
                  <a:pt x="1372961" y="1528762"/>
                  <a:pt x="1373895" y="1572649"/>
                  <a:pt x="1363436" y="1614487"/>
                </a:cubicBezTo>
                <a:cubicBezTo>
                  <a:pt x="1359271" y="1631146"/>
                  <a:pt x="1341835" y="1641658"/>
                  <a:pt x="1334861" y="1657350"/>
                </a:cubicBezTo>
                <a:cubicBezTo>
                  <a:pt x="1322628" y="1684875"/>
                  <a:pt x="1315811" y="1714500"/>
                  <a:pt x="1306286" y="1743075"/>
                </a:cubicBezTo>
                <a:lnTo>
                  <a:pt x="1291998" y="1785937"/>
                </a:lnTo>
                <a:lnTo>
                  <a:pt x="1277711" y="1828800"/>
                </a:lnTo>
                <a:cubicBezTo>
                  <a:pt x="1272948" y="1924050"/>
                  <a:pt x="1263423" y="2019181"/>
                  <a:pt x="1263423" y="2114550"/>
                </a:cubicBezTo>
                <a:cubicBezTo>
                  <a:pt x="1263423" y="2162413"/>
                  <a:pt x="1256306" y="2214615"/>
                  <a:pt x="1277711" y="2257425"/>
                </a:cubicBezTo>
                <a:cubicBezTo>
                  <a:pt x="1289181" y="2280364"/>
                  <a:pt x="1323941" y="2281274"/>
                  <a:pt x="1349148" y="2286000"/>
                </a:cubicBezTo>
                <a:cubicBezTo>
                  <a:pt x="1400851" y="2295694"/>
                  <a:pt x="1453923" y="2295525"/>
                  <a:pt x="1506311" y="2300287"/>
                </a:cubicBezTo>
                <a:lnTo>
                  <a:pt x="1606323" y="2328862"/>
                </a:lnTo>
                <a:cubicBezTo>
                  <a:pt x="1625267" y="2334029"/>
                  <a:pt x="1644034" y="2340373"/>
                  <a:pt x="1663473" y="2343150"/>
                </a:cubicBezTo>
                <a:cubicBezTo>
                  <a:pt x="1710854" y="2349919"/>
                  <a:pt x="1758723" y="2352675"/>
                  <a:pt x="1806348" y="2357437"/>
                </a:cubicBezTo>
                <a:lnTo>
                  <a:pt x="1892073" y="2343150"/>
                </a:lnTo>
                <a:cubicBezTo>
                  <a:pt x="1921143" y="2272552"/>
                  <a:pt x="1899449" y="2190585"/>
                  <a:pt x="1906361" y="2114550"/>
                </a:cubicBezTo>
                <a:cubicBezTo>
                  <a:pt x="1909409" y="2081027"/>
                  <a:pt x="1927735" y="1993391"/>
                  <a:pt x="1934936" y="1957387"/>
                </a:cubicBezTo>
                <a:cubicBezTo>
                  <a:pt x="1939698" y="1909762"/>
                  <a:pt x="1942454" y="1861893"/>
                  <a:pt x="1949223" y="1814512"/>
                </a:cubicBezTo>
                <a:cubicBezTo>
                  <a:pt x="1952536" y="1791320"/>
                  <a:pt x="1984011" y="1723404"/>
                  <a:pt x="1949223" y="1700212"/>
                </a:cubicBezTo>
                <a:cubicBezTo>
                  <a:pt x="1900669" y="1667843"/>
                  <a:pt x="1696811" y="1660128"/>
                  <a:pt x="1663473" y="1657350"/>
                </a:cubicBezTo>
                <a:cubicBezTo>
                  <a:pt x="1668236" y="1643062"/>
                  <a:pt x="1669407" y="1627018"/>
                  <a:pt x="1677761" y="1614487"/>
                </a:cubicBezTo>
                <a:cubicBezTo>
                  <a:pt x="1688969" y="1597675"/>
                  <a:pt x="1718508" y="1591719"/>
                  <a:pt x="1720623" y="1571625"/>
                </a:cubicBezTo>
                <a:cubicBezTo>
                  <a:pt x="1728616" y="1495696"/>
                  <a:pt x="1711098" y="1419225"/>
                  <a:pt x="1706336" y="1343025"/>
                </a:cubicBezTo>
                <a:cubicBezTo>
                  <a:pt x="1709450" y="1318109"/>
                  <a:pt x="1713596" y="1224229"/>
                  <a:pt x="1734911" y="1185862"/>
                </a:cubicBezTo>
                <a:cubicBezTo>
                  <a:pt x="1751589" y="1155841"/>
                  <a:pt x="1763486" y="1119187"/>
                  <a:pt x="1792061" y="1100137"/>
                </a:cubicBezTo>
                <a:lnTo>
                  <a:pt x="1834923" y="1071562"/>
                </a:lnTo>
                <a:cubicBezTo>
                  <a:pt x="1868261" y="1076325"/>
                  <a:pt x="1901718" y="1080314"/>
                  <a:pt x="1934936" y="1085850"/>
                </a:cubicBezTo>
                <a:cubicBezTo>
                  <a:pt x="1958889" y="1089842"/>
                  <a:pt x="1982089" y="1100137"/>
                  <a:pt x="2006373" y="1100137"/>
                </a:cubicBezTo>
                <a:cubicBezTo>
                  <a:pt x="2192172" y="1100137"/>
                  <a:pt x="2377848" y="1090612"/>
                  <a:pt x="2563586" y="1085850"/>
                </a:cubicBezTo>
                <a:cubicBezTo>
                  <a:pt x="2602810" y="968173"/>
                  <a:pt x="2565951" y="1090777"/>
                  <a:pt x="2592161" y="828675"/>
                </a:cubicBezTo>
                <a:cubicBezTo>
                  <a:pt x="2597088" y="779409"/>
                  <a:pt x="2606405" y="757366"/>
                  <a:pt x="2620736" y="714375"/>
                </a:cubicBezTo>
                <a:cubicBezTo>
                  <a:pt x="2615973" y="633412"/>
                  <a:pt x="2634486" y="547589"/>
                  <a:pt x="2606448" y="471487"/>
                </a:cubicBezTo>
                <a:cubicBezTo>
                  <a:pt x="2596035" y="443223"/>
                  <a:pt x="2549298" y="452437"/>
                  <a:pt x="2520723" y="442912"/>
                </a:cubicBezTo>
                <a:cubicBezTo>
                  <a:pt x="2417972" y="408662"/>
                  <a:pt x="2546269" y="450211"/>
                  <a:pt x="2420711" y="414337"/>
                </a:cubicBezTo>
                <a:cubicBezTo>
                  <a:pt x="2360242" y="397060"/>
                  <a:pt x="2383858" y="395443"/>
                  <a:pt x="2306411" y="385762"/>
                </a:cubicBezTo>
                <a:cubicBezTo>
                  <a:pt x="2254214" y="379237"/>
                  <a:pt x="2201636" y="376237"/>
                  <a:pt x="2149248" y="371475"/>
                </a:cubicBezTo>
                <a:cubicBezTo>
                  <a:pt x="2051272" y="338815"/>
                  <a:pt x="2172876" y="377382"/>
                  <a:pt x="2034948" y="342900"/>
                </a:cubicBezTo>
                <a:cubicBezTo>
                  <a:pt x="2020337" y="339247"/>
                  <a:pt x="2006854" y="331566"/>
                  <a:pt x="1992086" y="328612"/>
                </a:cubicBezTo>
                <a:cubicBezTo>
                  <a:pt x="1826119" y="295419"/>
                  <a:pt x="1540932" y="303351"/>
                  <a:pt x="1434873" y="300037"/>
                </a:cubicBezTo>
                <a:cubicBezTo>
                  <a:pt x="1317200" y="260813"/>
                  <a:pt x="1378966" y="275722"/>
                  <a:pt x="1249136" y="257175"/>
                </a:cubicBezTo>
                <a:cubicBezTo>
                  <a:pt x="1194474" y="238954"/>
                  <a:pt x="1160237" y="225107"/>
                  <a:pt x="1106261" y="214312"/>
                </a:cubicBezTo>
                <a:cubicBezTo>
                  <a:pt x="1077854" y="208631"/>
                  <a:pt x="1048943" y="205706"/>
                  <a:pt x="1020536" y="200025"/>
                </a:cubicBezTo>
                <a:cubicBezTo>
                  <a:pt x="886948" y="173307"/>
                  <a:pt x="1029434" y="198678"/>
                  <a:pt x="920523" y="171450"/>
                </a:cubicBezTo>
                <a:cubicBezTo>
                  <a:pt x="859202" y="156120"/>
                  <a:pt x="827085" y="155620"/>
                  <a:pt x="763361" y="142875"/>
                </a:cubicBezTo>
                <a:cubicBezTo>
                  <a:pt x="629773" y="116157"/>
                  <a:pt x="772259" y="141528"/>
                  <a:pt x="663348" y="114300"/>
                </a:cubicBezTo>
                <a:cubicBezTo>
                  <a:pt x="590467" y="96080"/>
                  <a:pt x="526418" y="91677"/>
                  <a:pt x="449036" y="85725"/>
                </a:cubicBezTo>
                <a:cubicBezTo>
                  <a:pt x="434790" y="84629"/>
                  <a:pt x="420461" y="85725"/>
                  <a:pt x="406173" y="8572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2051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28754"/>
            <a:ext cx="6838950" cy="719138"/>
          </a:xfrm>
        </p:spPr>
        <p:txBody>
          <a:bodyPr/>
          <a:lstStyle/>
          <a:p>
            <a:pPr>
              <a:defRPr/>
            </a:pPr>
            <a:r>
              <a:rPr lang="en-US" kern="1200" dirty="0" smtClean="0">
                <a:solidFill>
                  <a:srgbClr val="28688C"/>
                </a:solidFill>
                <a:latin typeface="Arial"/>
                <a:ea typeface="Arial Unicode MS"/>
                <a:cs typeface="Arial"/>
              </a:rPr>
              <a:t>Severe Weather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September 21, 2014</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177</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www.spc.noaa.gov/climo/online/monthly/2014_annual_summary.html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8600" y="1257300"/>
            <a:ext cx="7118491" cy="5102635"/>
          </a:xfrm>
          <a:prstGeom prst="rect">
            <a:avLst/>
          </a:prstGeom>
        </p:spPr>
      </p:pic>
      <p:sp>
        <p:nvSpPr>
          <p:cNvPr id="11" name="AutoShape 7"/>
          <p:cNvSpPr>
            <a:spLocks noChangeArrowheads="1"/>
          </p:cNvSpPr>
          <p:nvPr/>
        </p:nvSpPr>
        <p:spPr bwMode="blackWhite">
          <a:xfrm>
            <a:off x="7098736" y="2502310"/>
            <a:ext cx="1976437" cy="2946131"/>
          </a:xfrm>
          <a:prstGeom prst="wedgeRectCallout">
            <a:avLst>
              <a:gd name="adj1" fmla="val -66979"/>
              <a:gd name="adj2" fmla="val -237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16,963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so far in 2014;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924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5,162 “Large </a:t>
            </a:r>
            <a:r>
              <a:rPr lang="en-US" b="1" dirty="0">
                <a:solidFill>
                  <a:srgbClr val="FFFFFF"/>
                </a:solidFill>
                <a:latin typeface="Arial" pitchFamily="34" charset="0"/>
                <a:cs typeface="Arial" pitchFamily="34" charset="0"/>
              </a:rPr>
              <a:t>Hail” reports and </a:t>
            </a:r>
            <a:r>
              <a:rPr lang="en-US" b="1" dirty="0" smtClean="0">
                <a:solidFill>
                  <a:srgbClr val="FFFFFF"/>
                </a:solidFill>
                <a:latin typeface="Arial" pitchFamily="34" charset="0"/>
                <a:cs typeface="Arial" pitchFamily="34" charset="0"/>
              </a:rPr>
              <a:t>10,876 </a:t>
            </a:r>
            <a:r>
              <a:rPr lang="en-US" b="1" dirty="0">
                <a:solidFill>
                  <a:srgbClr val="FFFFFF"/>
                </a:solidFill>
                <a:latin typeface="Arial" pitchFamily="34" charset="0"/>
                <a:cs typeface="Arial" pitchFamily="34" charset="0"/>
              </a:rPr>
              <a:t>high wind events</a:t>
            </a:r>
          </a:p>
        </p:txBody>
      </p:sp>
      <p:sp>
        <p:nvSpPr>
          <p:cNvPr id="13" name="AutoShape 7"/>
          <p:cNvSpPr>
            <a:spLocks noChangeArrowheads="1"/>
          </p:cNvSpPr>
          <p:nvPr/>
        </p:nvSpPr>
        <p:spPr bwMode="blackWhite">
          <a:xfrm>
            <a:off x="3772450" y="1067324"/>
            <a:ext cx="2993923" cy="943898"/>
          </a:xfrm>
          <a:prstGeom prst="wedgeRectCallout">
            <a:avLst>
              <a:gd name="adj1" fmla="val -40825"/>
              <a:gd name="adj2" fmla="val 1091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Severe weather reports are concentrated east of the Rockies</a:t>
            </a:r>
            <a:endParaRPr lang="en-US" sz="2000" b="1" dirty="0">
              <a:solidFill>
                <a:srgbClr val="FFFFFF"/>
              </a:solidFill>
              <a:latin typeface="Arial" charset="0"/>
              <a:cs typeface="Arial" charset="0"/>
            </a:endParaRPr>
          </a:p>
        </p:txBody>
      </p:sp>
      <p:sp>
        <p:nvSpPr>
          <p:cNvPr id="16" name="Freeform 15"/>
          <p:cNvSpPr/>
          <p:nvPr/>
        </p:nvSpPr>
        <p:spPr>
          <a:xfrm>
            <a:off x="300035" y="1257301"/>
            <a:ext cx="2528890" cy="2471742"/>
          </a:xfrm>
          <a:custGeom>
            <a:avLst/>
            <a:gdLst>
              <a:gd name="connsiteX0" fmla="*/ 377598 w 2622386"/>
              <a:gd name="connsiteY0" fmla="*/ 0 h 2357437"/>
              <a:gd name="connsiteX1" fmla="*/ 349023 w 2622386"/>
              <a:gd name="connsiteY1" fmla="*/ 71437 h 2357437"/>
              <a:gd name="connsiteX2" fmla="*/ 320448 w 2622386"/>
              <a:gd name="connsiteY2" fmla="*/ 157162 h 2357437"/>
              <a:gd name="connsiteX3" fmla="*/ 291873 w 2622386"/>
              <a:gd name="connsiteY3" fmla="*/ 200025 h 2357437"/>
              <a:gd name="connsiteX4" fmla="*/ 263298 w 2622386"/>
              <a:gd name="connsiteY4" fmla="*/ 328612 h 2357437"/>
              <a:gd name="connsiteX5" fmla="*/ 234723 w 2622386"/>
              <a:gd name="connsiteY5" fmla="*/ 371475 h 2357437"/>
              <a:gd name="connsiteX6" fmla="*/ 206148 w 2622386"/>
              <a:gd name="connsiteY6" fmla="*/ 442912 h 2357437"/>
              <a:gd name="connsiteX7" fmla="*/ 177573 w 2622386"/>
              <a:gd name="connsiteY7" fmla="*/ 657225 h 2357437"/>
              <a:gd name="connsiteX8" fmla="*/ 120423 w 2622386"/>
              <a:gd name="connsiteY8" fmla="*/ 800100 h 2357437"/>
              <a:gd name="connsiteX9" fmla="*/ 77561 w 2622386"/>
              <a:gd name="connsiteY9" fmla="*/ 900112 h 2357437"/>
              <a:gd name="connsiteX10" fmla="*/ 34698 w 2622386"/>
              <a:gd name="connsiteY10" fmla="*/ 985837 h 2357437"/>
              <a:gd name="connsiteX11" fmla="*/ 6123 w 2622386"/>
              <a:gd name="connsiteY11" fmla="*/ 1071562 h 2357437"/>
              <a:gd name="connsiteX12" fmla="*/ 48986 w 2622386"/>
              <a:gd name="connsiteY12" fmla="*/ 1114425 h 2357437"/>
              <a:gd name="connsiteX13" fmla="*/ 120423 w 2622386"/>
              <a:gd name="connsiteY13" fmla="*/ 1128712 h 2357437"/>
              <a:gd name="connsiteX14" fmla="*/ 220436 w 2622386"/>
              <a:gd name="connsiteY14" fmla="*/ 1157287 h 2357437"/>
              <a:gd name="connsiteX15" fmla="*/ 306161 w 2622386"/>
              <a:gd name="connsiteY15" fmla="*/ 1214437 h 2357437"/>
              <a:gd name="connsiteX16" fmla="*/ 406173 w 2622386"/>
              <a:gd name="connsiteY16" fmla="*/ 1271587 h 2357437"/>
              <a:gd name="connsiteX17" fmla="*/ 491898 w 2622386"/>
              <a:gd name="connsiteY17" fmla="*/ 1300162 h 2357437"/>
              <a:gd name="connsiteX18" fmla="*/ 534761 w 2622386"/>
              <a:gd name="connsiteY18" fmla="*/ 1314450 h 2357437"/>
              <a:gd name="connsiteX19" fmla="*/ 634773 w 2622386"/>
              <a:gd name="connsiteY19" fmla="*/ 1328737 h 2357437"/>
              <a:gd name="connsiteX20" fmla="*/ 806223 w 2622386"/>
              <a:gd name="connsiteY20" fmla="*/ 1357312 h 2357437"/>
              <a:gd name="connsiteX21" fmla="*/ 891948 w 2622386"/>
              <a:gd name="connsiteY21" fmla="*/ 1385887 h 2357437"/>
              <a:gd name="connsiteX22" fmla="*/ 991961 w 2622386"/>
              <a:gd name="connsiteY22" fmla="*/ 1414462 h 2357437"/>
              <a:gd name="connsiteX23" fmla="*/ 1091973 w 2622386"/>
              <a:gd name="connsiteY23" fmla="*/ 1428750 h 2357437"/>
              <a:gd name="connsiteX24" fmla="*/ 1149123 w 2622386"/>
              <a:gd name="connsiteY24" fmla="*/ 1443037 h 2357437"/>
              <a:gd name="connsiteX25" fmla="*/ 1263423 w 2622386"/>
              <a:gd name="connsiteY25" fmla="*/ 1457325 h 2357437"/>
              <a:gd name="connsiteX26" fmla="*/ 1377723 w 2622386"/>
              <a:gd name="connsiteY26" fmla="*/ 1485900 h 2357437"/>
              <a:gd name="connsiteX27" fmla="*/ 1363436 w 2622386"/>
              <a:gd name="connsiteY27" fmla="*/ 1614487 h 2357437"/>
              <a:gd name="connsiteX28" fmla="*/ 1334861 w 2622386"/>
              <a:gd name="connsiteY28" fmla="*/ 1657350 h 2357437"/>
              <a:gd name="connsiteX29" fmla="*/ 1306286 w 2622386"/>
              <a:gd name="connsiteY29" fmla="*/ 1743075 h 2357437"/>
              <a:gd name="connsiteX30" fmla="*/ 1291998 w 2622386"/>
              <a:gd name="connsiteY30" fmla="*/ 1785937 h 2357437"/>
              <a:gd name="connsiteX31" fmla="*/ 1277711 w 2622386"/>
              <a:gd name="connsiteY31" fmla="*/ 1828800 h 2357437"/>
              <a:gd name="connsiteX32" fmla="*/ 1263423 w 2622386"/>
              <a:gd name="connsiteY32" fmla="*/ 2114550 h 2357437"/>
              <a:gd name="connsiteX33" fmla="*/ 1277711 w 2622386"/>
              <a:gd name="connsiteY33" fmla="*/ 2257425 h 2357437"/>
              <a:gd name="connsiteX34" fmla="*/ 1349148 w 2622386"/>
              <a:gd name="connsiteY34" fmla="*/ 2286000 h 2357437"/>
              <a:gd name="connsiteX35" fmla="*/ 1506311 w 2622386"/>
              <a:gd name="connsiteY35" fmla="*/ 2300287 h 2357437"/>
              <a:gd name="connsiteX36" fmla="*/ 1606323 w 2622386"/>
              <a:gd name="connsiteY36" fmla="*/ 2328862 h 2357437"/>
              <a:gd name="connsiteX37" fmla="*/ 1663473 w 2622386"/>
              <a:gd name="connsiteY37" fmla="*/ 2343150 h 2357437"/>
              <a:gd name="connsiteX38" fmla="*/ 1806348 w 2622386"/>
              <a:gd name="connsiteY38" fmla="*/ 2357437 h 2357437"/>
              <a:gd name="connsiteX39" fmla="*/ 1892073 w 2622386"/>
              <a:gd name="connsiteY39" fmla="*/ 2343150 h 2357437"/>
              <a:gd name="connsiteX40" fmla="*/ 1906361 w 2622386"/>
              <a:gd name="connsiteY40" fmla="*/ 2114550 h 2357437"/>
              <a:gd name="connsiteX41" fmla="*/ 1934936 w 2622386"/>
              <a:gd name="connsiteY41" fmla="*/ 1957387 h 2357437"/>
              <a:gd name="connsiteX42" fmla="*/ 1949223 w 2622386"/>
              <a:gd name="connsiteY42" fmla="*/ 1814512 h 2357437"/>
              <a:gd name="connsiteX43" fmla="*/ 1949223 w 2622386"/>
              <a:gd name="connsiteY43" fmla="*/ 1700212 h 2357437"/>
              <a:gd name="connsiteX44" fmla="*/ 1663473 w 2622386"/>
              <a:gd name="connsiteY44" fmla="*/ 1657350 h 2357437"/>
              <a:gd name="connsiteX45" fmla="*/ 1677761 w 2622386"/>
              <a:gd name="connsiteY45" fmla="*/ 1614487 h 2357437"/>
              <a:gd name="connsiteX46" fmla="*/ 1720623 w 2622386"/>
              <a:gd name="connsiteY46" fmla="*/ 1571625 h 2357437"/>
              <a:gd name="connsiteX47" fmla="*/ 1706336 w 2622386"/>
              <a:gd name="connsiteY47" fmla="*/ 1343025 h 2357437"/>
              <a:gd name="connsiteX48" fmla="*/ 1734911 w 2622386"/>
              <a:gd name="connsiteY48" fmla="*/ 1185862 h 2357437"/>
              <a:gd name="connsiteX49" fmla="*/ 1792061 w 2622386"/>
              <a:gd name="connsiteY49" fmla="*/ 1100137 h 2357437"/>
              <a:gd name="connsiteX50" fmla="*/ 1834923 w 2622386"/>
              <a:gd name="connsiteY50" fmla="*/ 1071562 h 2357437"/>
              <a:gd name="connsiteX51" fmla="*/ 1934936 w 2622386"/>
              <a:gd name="connsiteY51" fmla="*/ 1085850 h 2357437"/>
              <a:gd name="connsiteX52" fmla="*/ 2006373 w 2622386"/>
              <a:gd name="connsiteY52" fmla="*/ 1100137 h 2357437"/>
              <a:gd name="connsiteX53" fmla="*/ 2563586 w 2622386"/>
              <a:gd name="connsiteY53" fmla="*/ 1085850 h 2357437"/>
              <a:gd name="connsiteX54" fmla="*/ 2592161 w 2622386"/>
              <a:gd name="connsiteY54" fmla="*/ 828675 h 2357437"/>
              <a:gd name="connsiteX55" fmla="*/ 2620736 w 2622386"/>
              <a:gd name="connsiteY55" fmla="*/ 714375 h 2357437"/>
              <a:gd name="connsiteX56" fmla="*/ 2606448 w 2622386"/>
              <a:gd name="connsiteY56" fmla="*/ 471487 h 2357437"/>
              <a:gd name="connsiteX57" fmla="*/ 2520723 w 2622386"/>
              <a:gd name="connsiteY57" fmla="*/ 442912 h 2357437"/>
              <a:gd name="connsiteX58" fmla="*/ 2420711 w 2622386"/>
              <a:gd name="connsiteY58" fmla="*/ 414337 h 2357437"/>
              <a:gd name="connsiteX59" fmla="*/ 2306411 w 2622386"/>
              <a:gd name="connsiteY59" fmla="*/ 385762 h 2357437"/>
              <a:gd name="connsiteX60" fmla="*/ 2149248 w 2622386"/>
              <a:gd name="connsiteY60" fmla="*/ 371475 h 2357437"/>
              <a:gd name="connsiteX61" fmla="*/ 2034948 w 2622386"/>
              <a:gd name="connsiteY61" fmla="*/ 342900 h 2357437"/>
              <a:gd name="connsiteX62" fmla="*/ 1992086 w 2622386"/>
              <a:gd name="connsiteY62" fmla="*/ 328612 h 2357437"/>
              <a:gd name="connsiteX63" fmla="*/ 1434873 w 2622386"/>
              <a:gd name="connsiteY63" fmla="*/ 300037 h 2357437"/>
              <a:gd name="connsiteX64" fmla="*/ 1249136 w 2622386"/>
              <a:gd name="connsiteY64" fmla="*/ 257175 h 2357437"/>
              <a:gd name="connsiteX65" fmla="*/ 1106261 w 2622386"/>
              <a:gd name="connsiteY65" fmla="*/ 214312 h 2357437"/>
              <a:gd name="connsiteX66" fmla="*/ 1020536 w 2622386"/>
              <a:gd name="connsiteY66" fmla="*/ 200025 h 2357437"/>
              <a:gd name="connsiteX67" fmla="*/ 920523 w 2622386"/>
              <a:gd name="connsiteY67" fmla="*/ 171450 h 2357437"/>
              <a:gd name="connsiteX68" fmla="*/ 763361 w 2622386"/>
              <a:gd name="connsiteY68" fmla="*/ 142875 h 2357437"/>
              <a:gd name="connsiteX69" fmla="*/ 663348 w 2622386"/>
              <a:gd name="connsiteY69" fmla="*/ 114300 h 2357437"/>
              <a:gd name="connsiteX70" fmla="*/ 449036 w 2622386"/>
              <a:gd name="connsiteY70" fmla="*/ 85725 h 2357437"/>
              <a:gd name="connsiteX71" fmla="*/ 406173 w 2622386"/>
              <a:gd name="connsiteY71" fmla="*/ 85725 h 235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22386" h="2357437">
                <a:moveTo>
                  <a:pt x="377598" y="0"/>
                </a:moveTo>
                <a:cubicBezTo>
                  <a:pt x="368073" y="23812"/>
                  <a:pt x="357788" y="47334"/>
                  <a:pt x="349023" y="71437"/>
                </a:cubicBezTo>
                <a:cubicBezTo>
                  <a:pt x="338729" y="99744"/>
                  <a:pt x="337156" y="132100"/>
                  <a:pt x="320448" y="157162"/>
                </a:cubicBezTo>
                <a:lnTo>
                  <a:pt x="291873" y="200025"/>
                </a:lnTo>
                <a:cubicBezTo>
                  <a:pt x="289329" y="212745"/>
                  <a:pt x="270866" y="310953"/>
                  <a:pt x="263298" y="328612"/>
                </a:cubicBezTo>
                <a:cubicBezTo>
                  <a:pt x="256534" y="344395"/>
                  <a:pt x="242402" y="356116"/>
                  <a:pt x="234723" y="371475"/>
                </a:cubicBezTo>
                <a:cubicBezTo>
                  <a:pt x="223253" y="394414"/>
                  <a:pt x="215673" y="419100"/>
                  <a:pt x="206148" y="442912"/>
                </a:cubicBezTo>
                <a:cubicBezTo>
                  <a:pt x="204032" y="459838"/>
                  <a:pt x="182953" y="633912"/>
                  <a:pt x="177573" y="657225"/>
                </a:cubicBezTo>
                <a:cubicBezTo>
                  <a:pt x="162440" y="722802"/>
                  <a:pt x="148201" y="744544"/>
                  <a:pt x="120423" y="800100"/>
                </a:cubicBezTo>
                <a:cubicBezTo>
                  <a:pt x="90689" y="919039"/>
                  <a:pt x="126894" y="801447"/>
                  <a:pt x="77561" y="900112"/>
                </a:cubicBezTo>
                <a:cubicBezTo>
                  <a:pt x="18408" y="1018417"/>
                  <a:pt x="116589" y="863002"/>
                  <a:pt x="34698" y="985837"/>
                </a:cubicBezTo>
                <a:cubicBezTo>
                  <a:pt x="25173" y="1014412"/>
                  <a:pt x="-15176" y="1050263"/>
                  <a:pt x="6123" y="1071562"/>
                </a:cubicBezTo>
                <a:cubicBezTo>
                  <a:pt x="20411" y="1085850"/>
                  <a:pt x="30913" y="1105389"/>
                  <a:pt x="48986" y="1114425"/>
                </a:cubicBezTo>
                <a:cubicBezTo>
                  <a:pt x="70706" y="1125285"/>
                  <a:pt x="96717" y="1123444"/>
                  <a:pt x="120423" y="1128712"/>
                </a:cubicBezTo>
                <a:cubicBezTo>
                  <a:pt x="174236" y="1140670"/>
                  <a:pt x="172710" y="1141379"/>
                  <a:pt x="220436" y="1157287"/>
                </a:cubicBezTo>
                <a:lnTo>
                  <a:pt x="306161" y="1214437"/>
                </a:lnTo>
                <a:cubicBezTo>
                  <a:pt x="344824" y="1240213"/>
                  <a:pt x="360853" y="1253459"/>
                  <a:pt x="406173" y="1271587"/>
                </a:cubicBezTo>
                <a:cubicBezTo>
                  <a:pt x="434139" y="1282774"/>
                  <a:pt x="463323" y="1290637"/>
                  <a:pt x="491898" y="1300162"/>
                </a:cubicBezTo>
                <a:cubicBezTo>
                  <a:pt x="506186" y="1304925"/>
                  <a:pt x="519852" y="1312320"/>
                  <a:pt x="534761" y="1314450"/>
                </a:cubicBezTo>
                <a:lnTo>
                  <a:pt x="634773" y="1328737"/>
                </a:lnTo>
                <a:lnTo>
                  <a:pt x="806223" y="1357312"/>
                </a:lnTo>
                <a:lnTo>
                  <a:pt x="891948" y="1385887"/>
                </a:lnTo>
                <a:cubicBezTo>
                  <a:pt x="928678" y="1398130"/>
                  <a:pt x="952485" y="1407285"/>
                  <a:pt x="991961" y="1414462"/>
                </a:cubicBezTo>
                <a:cubicBezTo>
                  <a:pt x="1025094" y="1420486"/>
                  <a:pt x="1058840" y="1422726"/>
                  <a:pt x="1091973" y="1428750"/>
                </a:cubicBezTo>
                <a:cubicBezTo>
                  <a:pt x="1111293" y="1432263"/>
                  <a:pt x="1129754" y="1439809"/>
                  <a:pt x="1149123" y="1443037"/>
                </a:cubicBezTo>
                <a:cubicBezTo>
                  <a:pt x="1186997" y="1449349"/>
                  <a:pt x="1225684" y="1450249"/>
                  <a:pt x="1263423" y="1457325"/>
                </a:cubicBezTo>
                <a:cubicBezTo>
                  <a:pt x="1302023" y="1464563"/>
                  <a:pt x="1377723" y="1485900"/>
                  <a:pt x="1377723" y="1485900"/>
                </a:cubicBezTo>
                <a:cubicBezTo>
                  <a:pt x="1372961" y="1528762"/>
                  <a:pt x="1373895" y="1572649"/>
                  <a:pt x="1363436" y="1614487"/>
                </a:cubicBezTo>
                <a:cubicBezTo>
                  <a:pt x="1359271" y="1631146"/>
                  <a:pt x="1341835" y="1641658"/>
                  <a:pt x="1334861" y="1657350"/>
                </a:cubicBezTo>
                <a:cubicBezTo>
                  <a:pt x="1322628" y="1684875"/>
                  <a:pt x="1315811" y="1714500"/>
                  <a:pt x="1306286" y="1743075"/>
                </a:cubicBezTo>
                <a:lnTo>
                  <a:pt x="1291998" y="1785937"/>
                </a:lnTo>
                <a:lnTo>
                  <a:pt x="1277711" y="1828800"/>
                </a:lnTo>
                <a:cubicBezTo>
                  <a:pt x="1272948" y="1924050"/>
                  <a:pt x="1263423" y="2019181"/>
                  <a:pt x="1263423" y="2114550"/>
                </a:cubicBezTo>
                <a:cubicBezTo>
                  <a:pt x="1263423" y="2162413"/>
                  <a:pt x="1256306" y="2214615"/>
                  <a:pt x="1277711" y="2257425"/>
                </a:cubicBezTo>
                <a:cubicBezTo>
                  <a:pt x="1289181" y="2280364"/>
                  <a:pt x="1323941" y="2281274"/>
                  <a:pt x="1349148" y="2286000"/>
                </a:cubicBezTo>
                <a:cubicBezTo>
                  <a:pt x="1400851" y="2295694"/>
                  <a:pt x="1453923" y="2295525"/>
                  <a:pt x="1506311" y="2300287"/>
                </a:cubicBezTo>
                <a:lnTo>
                  <a:pt x="1606323" y="2328862"/>
                </a:lnTo>
                <a:cubicBezTo>
                  <a:pt x="1625267" y="2334029"/>
                  <a:pt x="1644034" y="2340373"/>
                  <a:pt x="1663473" y="2343150"/>
                </a:cubicBezTo>
                <a:cubicBezTo>
                  <a:pt x="1710854" y="2349919"/>
                  <a:pt x="1758723" y="2352675"/>
                  <a:pt x="1806348" y="2357437"/>
                </a:cubicBezTo>
                <a:lnTo>
                  <a:pt x="1892073" y="2343150"/>
                </a:lnTo>
                <a:cubicBezTo>
                  <a:pt x="1921143" y="2272552"/>
                  <a:pt x="1899449" y="2190585"/>
                  <a:pt x="1906361" y="2114550"/>
                </a:cubicBezTo>
                <a:cubicBezTo>
                  <a:pt x="1909409" y="2081027"/>
                  <a:pt x="1927735" y="1993391"/>
                  <a:pt x="1934936" y="1957387"/>
                </a:cubicBezTo>
                <a:cubicBezTo>
                  <a:pt x="1939698" y="1909762"/>
                  <a:pt x="1942454" y="1861893"/>
                  <a:pt x="1949223" y="1814512"/>
                </a:cubicBezTo>
                <a:cubicBezTo>
                  <a:pt x="1952536" y="1791320"/>
                  <a:pt x="1984011" y="1723404"/>
                  <a:pt x="1949223" y="1700212"/>
                </a:cubicBezTo>
                <a:cubicBezTo>
                  <a:pt x="1900669" y="1667843"/>
                  <a:pt x="1696811" y="1660128"/>
                  <a:pt x="1663473" y="1657350"/>
                </a:cubicBezTo>
                <a:cubicBezTo>
                  <a:pt x="1668236" y="1643062"/>
                  <a:pt x="1669407" y="1627018"/>
                  <a:pt x="1677761" y="1614487"/>
                </a:cubicBezTo>
                <a:cubicBezTo>
                  <a:pt x="1688969" y="1597675"/>
                  <a:pt x="1718508" y="1591719"/>
                  <a:pt x="1720623" y="1571625"/>
                </a:cubicBezTo>
                <a:cubicBezTo>
                  <a:pt x="1728616" y="1495696"/>
                  <a:pt x="1711098" y="1419225"/>
                  <a:pt x="1706336" y="1343025"/>
                </a:cubicBezTo>
                <a:cubicBezTo>
                  <a:pt x="1709450" y="1318109"/>
                  <a:pt x="1713596" y="1224229"/>
                  <a:pt x="1734911" y="1185862"/>
                </a:cubicBezTo>
                <a:cubicBezTo>
                  <a:pt x="1751589" y="1155841"/>
                  <a:pt x="1763486" y="1119187"/>
                  <a:pt x="1792061" y="1100137"/>
                </a:cubicBezTo>
                <a:lnTo>
                  <a:pt x="1834923" y="1071562"/>
                </a:lnTo>
                <a:cubicBezTo>
                  <a:pt x="1868261" y="1076325"/>
                  <a:pt x="1901718" y="1080314"/>
                  <a:pt x="1934936" y="1085850"/>
                </a:cubicBezTo>
                <a:cubicBezTo>
                  <a:pt x="1958889" y="1089842"/>
                  <a:pt x="1982089" y="1100137"/>
                  <a:pt x="2006373" y="1100137"/>
                </a:cubicBezTo>
                <a:cubicBezTo>
                  <a:pt x="2192172" y="1100137"/>
                  <a:pt x="2377848" y="1090612"/>
                  <a:pt x="2563586" y="1085850"/>
                </a:cubicBezTo>
                <a:cubicBezTo>
                  <a:pt x="2602810" y="968173"/>
                  <a:pt x="2565951" y="1090777"/>
                  <a:pt x="2592161" y="828675"/>
                </a:cubicBezTo>
                <a:cubicBezTo>
                  <a:pt x="2597088" y="779409"/>
                  <a:pt x="2606405" y="757366"/>
                  <a:pt x="2620736" y="714375"/>
                </a:cubicBezTo>
                <a:cubicBezTo>
                  <a:pt x="2615973" y="633412"/>
                  <a:pt x="2634486" y="547589"/>
                  <a:pt x="2606448" y="471487"/>
                </a:cubicBezTo>
                <a:cubicBezTo>
                  <a:pt x="2596035" y="443223"/>
                  <a:pt x="2549298" y="452437"/>
                  <a:pt x="2520723" y="442912"/>
                </a:cubicBezTo>
                <a:cubicBezTo>
                  <a:pt x="2417972" y="408662"/>
                  <a:pt x="2546269" y="450211"/>
                  <a:pt x="2420711" y="414337"/>
                </a:cubicBezTo>
                <a:cubicBezTo>
                  <a:pt x="2360242" y="397060"/>
                  <a:pt x="2383858" y="395443"/>
                  <a:pt x="2306411" y="385762"/>
                </a:cubicBezTo>
                <a:cubicBezTo>
                  <a:pt x="2254214" y="379237"/>
                  <a:pt x="2201636" y="376237"/>
                  <a:pt x="2149248" y="371475"/>
                </a:cubicBezTo>
                <a:cubicBezTo>
                  <a:pt x="2051272" y="338815"/>
                  <a:pt x="2172876" y="377382"/>
                  <a:pt x="2034948" y="342900"/>
                </a:cubicBezTo>
                <a:cubicBezTo>
                  <a:pt x="2020337" y="339247"/>
                  <a:pt x="2006854" y="331566"/>
                  <a:pt x="1992086" y="328612"/>
                </a:cubicBezTo>
                <a:cubicBezTo>
                  <a:pt x="1826119" y="295419"/>
                  <a:pt x="1540932" y="303351"/>
                  <a:pt x="1434873" y="300037"/>
                </a:cubicBezTo>
                <a:cubicBezTo>
                  <a:pt x="1317200" y="260813"/>
                  <a:pt x="1378966" y="275722"/>
                  <a:pt x="1249136" y="257175"/>
                </a:cubicBezTo>
                <a:cubicBezTo>
                  <a:pt x="1194474" y="238954"/>
                  <a:pt x="1160237" y="225107"/>
                  <a:pt x="1106261" y="214312"/>
                </a:cubicBezTo>
                <a:cubicBezTo>
                  <a:pt x="1077854" y="208631"/>
                  <a:pt x="1048943" y="205706"/>
                  <a:pt x="1020536" y="200025"/>
                </a:cubicBezTo>
                <a:cubicBezTo>
                  <a:pt x="886948" y="173307"/>
                  <a:pt x="1029434" y="198678"/>
                  <a:pt x="920523" y="171450"/>
                </a:cubicBezTo>
                <a:cubicBezTo>
                  <a:pt x="859202" y="156120"/>
                  <a:pt x="827085" y="155620"/>
                  <a:pt x="763361" y="142875"/>
                </a:cubicBezTo>
                <a:cubicBezTo>
                  <a:pt x="629773" y="116157"/>
                  <a:pt x="772259" y="141528"/>
                  <a:pt x="663348" y="114300"/>
                </a:cubicBezTo>
                <a:cubicBezTo>
                  <a:pt x="590467" y="96080"/>
                  <a:pt x="526418" y="91677"/>
                  <a:pt x="449036" y="85725"/>
                </a:cubicBezTo>
                <a:cubicBezTo>
                  <a:pt x="434790" y="84629"/>
                  <a:pt x="420461" y="85725"/>
                  <a:pt x="406173" y="8572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68791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199"/>
                            </p:stCondLst>
                            <p:childTnLst>
                              <p:par>
                                <p:cTn id="9" presetID="22" presetClass="entr" presetSubtype="4" fill="hold" grpId="0" nodeType="afterEffect">
                                  <p:stCondLst>
                                    <p:cond delay="7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3"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599" y="196850"/>
            <a:ext cx="7470059" cy="719138"/>
          </a:xfrm>
        </p:spPr>
        <p:txBody>
          <a:bodyPr/>
          <a:lstStyle/>
          <a:p>
            <a:pPr>
              <a:defRPr/>
            </a:pPr>
            <a:r>
              <a:rPr lang="en-US" kern="1200" dirty="0" smtClean="0">
                <a:solidFill>
                  <a:srgbClr val="28688C"/>
                </a:solidFill>
                <a:latin typeface="Arial"/>
                <a:ea typeface="Arial Unicode MS"/>
                <a:cs typeface="Arial"/>
              </a:rPr>
              <a:t>Severe Weather Days in the Northwest: Annual Average, 2003-2012</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178</a:t>
            </a:fld>
            <a:endParaRPr lang="en-US" sz="1000" dirty="0">
              <a:solidFill>
                <a:srgbClr val="000000">
                  <a:lumMod val="75000"/>
                </a:srgbClr>
              </a:solidFill>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304786"/>
            <a:ext cx="8017093" cy="5011895"/>
          </a:xfrm>
          <a:prstGeom prst="rect">
            <a:avLst/>
          </a:prstGeom>
        </p:spPr>
      </p:pic>
      <p:sp>
        <p:nvSpPr>
          <p:cNvPr id="8" name="Rectangle 14"/>
          <p:cNvSpPr>
            <a:spLocks noChangeArrowheads="1"/>
          </p:cNvSpPr>
          <p:nvPr/>
        </p:nvSpPr>
        <p:spPr bwMode="auto">
          <a:xfrm>
            <a:off x="117475" y="6340633"/>
            <a:ext cx="8610049" cy="461665"/>
          </a:xfrm>
          <a:prstGeom prst="rect">
            <a:avLst/>
          </a:prstGeom>
          <a:noFill/>
          <a:ln w="9525">
            <a:noFill/>
            <a:miter lim="800000"/>
            <a:headEnd/>
            <a:tailEnd/>
          </a:ln>
        </p:spPr>
        <p:txBody>
          <a:bodyPr wrap="none">
            <a:spAutoFit/>
          </a:bodyPr>
          <a:lstStyle/>
          <a:p>
            <a:endParaRPr lang="en-US" sz="1200" dirty="0" smtClean="0"/>
          </a:p>
          <a:p>
            <a:r>
              <a:rPr lang="en-US" sz="1200" dirty="0" smtClean="0"/>
              <a:t>Source: National Weather Service Storm Prediction Center at </a:t>
            </a:r>
            <a:r>
              <a:rPr lang="en-US" sz="1200" dirty="0">
                <a:hlinkClick r:id="rId4"/>
              </a:rPr>
              <a:t>http://www.spc.noaa.gov/wcm</a:t>
            </a:r>
            <a:r>
              <a:rPr lang="en-US" sz="1200" dirty="0" smtClean="0">
                <a:hlinkClick r:id="rId4"/>
              </a:rPr>
              <a:t>/</a:t>
            </a:r>
            <a:r>
              <a:rPr lang="en-US" sz="1200" dirty="0" smtClean="0"/>
              <a:t>; Insurance Information Institute.</a:t>
            </a:r>
            <a:endParaRPr lang="en-US" sz="1200" dirty="0"/>
          </a:p>
        </p:txBody>
      </p:sp>
      <p:sp>
        <p:nvSpPr>
          <p:cNvPr id="13" name="AutoShape 7"/>
          <p:cNvSpPr>
            <a:spLocks noChangeArrowheads="1"/>
          </p:cNvSpPr>
          <p:nvPr/>
        </p:nvSpPr>
        <p:spPr bwMode="blackWhite">
          <a:xfrm>
            <a:off x="117475" y="4966136"/>
            <a:ext cx="2625724" cy="1232092"/>
          </a:xfrm>
          <a:prstGeom prst="wedgeRectCallout">
            <a:avLst>
              <a:gd name="adj1" fmla="val -8616"/>
              <a:gd name="adj2" fmla="val -2167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Much of the NW experiences only 1 - 3  severe weather days per year</a:t>
            </a:r>
            <a:endParaRPr lang="en-US" b="1" dirty="0">
              <a:solidFill>
                <a:srgbClr val="FFFFFF"/>
              </a:solidFill>
              <a:latin typeface="Arial" pitchFamily="34" charset="0"/>
              <a:cs typeface="Arial" pitchFamily="34" charset="0"/>
            </a:endParaRPr>
          </a:p>
        </p:txBody>
      </p:sp>
      <p:sp>
        <p:nvSpPr>
          <p:cNvPr id="10" name="Freeform 9"/>
          <p:cNvSpPr/>
          <p:nvPr/>
        </p:nvSpPr>
        <p:spPr>
          <a:xfrm>
            <a:off x="325979" y="1471614"/>
            <a:ext cx="2586059" cy="2600330"/>
          </a:xfrm>
          <a:custGeom>
            <a:avLst/>
            <a:gdLst>
              <a:gd name="connsiteX0" fmla="*/ 377598 w 2622386"/>
              <a:gd name="connsiteY0" fmla="*/ 0 h 2357437"/>
              <a:gd name="connsiteX1" fmla="*/ 349023 w 2622386"/>
              <a:gd name="connsiteY1" fmla="*/ 71437 h 2357437"/>
              <a:gd name="connsiteX2" fmla="*/ 320448 w 2622386"/>
              <a:gd name="connsiteY2" fmla="*/ 157162 h 2357437"/>
              <a:gd name="connsiteX3" fmla="*/ 291873 w 2622386"/>
              <a:gd name="connsiteY3" fmla="*/ 200025 h 2357437"/>
              <a:gd name="connsiteX4" fmla="*/ 263298 w 2622386"/>
              <a:gd name="connsiteY4" fmla="*/ 328612 h 2357437"/>
              <a:gd name="connsiteX5" fmla="*/ 234723 w 2622386"/>
              <a:gd name="connsiteY5" fmla="*/ 371475 h 2357437"/>
              <a:gd name="connsiteX6" fmla="*/ 206148 w 2622386"/>
              <a:gd name="connsiteY6" fmla="*/ 442912 h 2357437"/>
              <a:gd name="connsiteX7" fmla="*/ 177573 w 2622386"/>
              <a:gd name="connsiteY7" fmla="*/ 657225 h 2357437"/>
              <a:gd name="connsiteX8" fmla="*/ 120423 w 2622386"/>
              <a:gd name="connsiteY8" fmla="*/ 800100 h 2357437"/>
              <a:gd name="connsiteX9" fmla="*/ 77561 w 2622386"/>
              <a:gd name="connsiteY9" fmla="*/ 900112 h 2357437"/>
              <a:gd name="connsiteX10" fmla="*/ 34698 w 2622386"/>
              <a:gd name="connsiteY10" fmla="*/ 985837 h 2357437"/>
              <a:gd name="connsiteX11" fmla="*/ 6123 w 2622386"/>
              <a:gd name="connsiteY11" fmla="*/ 1071562 h 2357437"/>
              <a:gd name="connsiteX12" fmla="*/ 48986 w 2622386"/>
              <a:gd name="connsiteY12" fmla="*/ 1114425 h 2357437"/>
              <a:gd name="connsiteX13" fmla="*/ 120423 w 2622386"/>
              <a:gd name="connsiteY13" fmla="*/ 1128712 h 2357437"/>
              <a:gd name="connsiteX14" fmla="*/ 220436 w 2622386"/>
              <a:gd name="connsiteY14" fmla="*/ 1157287 h 2357437"/>
              <a:gd name="connsiteX15" fmla="*/ 306161 w 2622386"/>
              <a:gd name="connsiteY15" fmla="*/ 1214437 h 2357437"/>
              <a:gd name="connsiteX16" fmla="*/ 406173 w 2622386"/>
              <a:gd name="connsiteY16" fmla="*/ 1271587 h 2357437"/>
              <a:gd name="connsiteX17" fmla="*/ 491898 w 2622386"/>
              <a:gd name="connsiteY17" fmla="*/ 1300162 h 2357437"/>
              <a:gd name="connsiteX18" fmla="*/ 534761 w 2622386"/>
              <a:gd name="connsiteY18" fmla="*/ 1314450 h 2357437"/>
              <a:gd name="connsiteX19" fmla="*/ 634773 w 2622386"/>
              <a:gd name="connsiteY19" fmla="*/ 1328737 h 2357437"/>
              <a:gd name="connsiteX20" fmla="*/ 806223 w 2622386"/>
              <a:gd name="connsiteY20" fmla="*/ 1357312 h 2357437"/>
              <a:gd name="connsiteX21" fmla="*/ 891948 w 2622386"/>
              <a:gd name="connsiteY21" fmla="*/ 1385887 h 2357437"/>
              <a:gd name="connsiteX22" fmla="*/ 991961 w 2622386"/>
              <a:gd name="connsiteY22" fmla="*/ 1414462 h 2357437"/>
              <a:gd name="connsiteX23" fmla="*/ 1091973 w 2622386"/>
              <a:gd name="connsiteY23" fmla="*/ 1428750 h 2357437"/>
              <a:gd name="connsiteX24" fmla="*/ 1149123 w 2622386"/>
              <a:gd name="connsiteY24" fmla="*/ 1443037 h 2357437"/>
              <a:gd name="connsiteX25" fmla="*/ 1263423 w 2622386"/>
              <a:gd name="connsiteY25" fmla="*/ 1457325 h 2357437"/>
              <a:gd name="connsiteX26" fmla="*/ 1377723 w 2622386"/>
              <a:gd name="connsiteY26" fmla="*/ 1485900 h 2357437"/>
              <a:gd name="connsiteX27" fmla="*/ 1363436 w 2622386"/>
              <a:gd name="connsiteY27" fmla="*/ 1614487 h 2357437"/>
              <a:gd name="connsiteX28" fmla="*/ 1334861 w 2622386"/>
              <a:gd name="connsiteY28" fmla="*/ 1657350 h 2357437"/>
              <a:gd name="connsiteX29" fmla="*/ 1306286 w 2622386"/>
              <a:gd name="connsiteY29" fmla="*/ 1743075 h 2357437"/>
              <a:gd name="connsiteX30" fmla="*/ 1291998 w 2622386"/>
              <a:gd name="connsiteY30" fmla="*/ 1785937 h 2357437"/>
              <a:gd name="connsiteX31" fmla="*/ 1277711 w 2622386"/>
              <a:gd name="connsiteY31" fmla="*/ 1828800 h 2357437"/>
              <a:gd name="connsiteX32" fmla="*/ 1263423 w 2622386"/>
              <a:gd name="connsiteY32" fmla="*/ 2114550 h 2357437"/>
              <a:gd name="connsiteX33" fmla="*/ 1277711 w 2622386"/>
              <a:gd name="connsiteY33" fmla="*/ 2257425 h 2357437"/>
              <a:gd name="connsiteX34" fmla="*/ 1349148 w 2622386"/>
              <a:gd name="connsiteY34" fmla="*/ 2286000 h 2357437"/>
              <a:gd name="connsiteX35" fmla="*/ 1506311 w 2622386"/>
              <a:gd name="connsiteY35" fmla="*/ 2300287 h 2357437"/>
              <a:gd name="connsiteX36" fmla="*/ 1606323 w 2622386"/>
              <a:gd name="connsiteY36" fmla="*/ 2328862 h 2357437"/>
              <a:gd name="connsiteX37" fmla="*/ 1663473 w 2622386"/>
              <a:gd name="connsiteY37" fmla="*/ 2343150 h 2357437"/>
              <a:gd name="connsiteX38" fmla="*/ 1806348 w 2622386"/>
              <a:gd name="connsiteY38" fmla="*/ 2357437 h 2357437"/>
              <a:gd name="connsiteX39" fmla="*/ 1892073 w 2622386"/>
              <a:gd name="connsiteY39" fmla="*/ 2343150 h 2357437"/>
              <a:gd name="connsiteX40" fmla="*/ 1906361 w 2622386"/>
              <a:gd name="connsiteY40" fmla="*/ 2114550 h 2357437"/>
              <a:gd name="connsiteX41" fmla="*/ 1934936 w 2622386"/>
              <a:gd name="connsiteY41" fmla="*/ 1957387 h 2357437"/>
              <a:gd name="connsiteX42" fmla="*/ 1949223 w 2622386"/>
              <a:gd name="connsiteY42" fmla="*/ 1814512 h 2357437"/>
              <a:gd name="connsiteX43" fmla="*/ 1949223 w 2622386"/>
              <a:gd name="connsiteY43" fmla="*/ 1700212 h 2357437"/>
              <a:gd name="connsiteX44" fmla="*/ 1663473 w 2622386"/>
              <a:gd name="connsiteY44" fmla="*/ 1657350 h 2357437"/>
              <a:gd name="connsiteX45" fmla="*/ 1677761 w 2622386"/>
              <a:gd name="connsiteY45" fmla="*/ 1614487 h 2357437"/>
              <a:gd name="connsiteX46" fmla="*/ 1720623 w 2622386"/>
              <a:gd name="connsiteY46" fmla="*/ 1571625 h 2357437"/>
              <a:gd name="connsiteX47" fmla="*/ 1706336 w 2622386"/>
              <a:gd name="connsiteY47" fmla="*/ 1343025 h 2357437"/>
              <a:gd name="connsiteX48" fmla="*/ 1734911 w 2622386"/>
              <a:gd name="connsiteY48" fmla="*/ 1185862 h 2357437"/>
              <a:gd name="connsiteX49" fmla="*/ 1792061 w 2622386"/>
              <a:gd name="connsiteY49" fmla="*/ 1100137 h 2357437"/>
              <a:gd name="connsiteX50" fmla="*/ 1834923 w 2622386"/>
              <a:gd name="connsiteY50" fmla="*/ 1071562 h 2357437"/>
              <a:gd name="connsiteX51" fmla="*/ 1934936 w 2622386"/>
              <a:gd name="connsiteY51" fmla="*/ 1085850 h 2357437"/>
              <a:gd name="connsiteX52" fmla="*/ 2006373 w 2622386"/>
              <a:gd name="connsiteY52" fmla="*/ 1100137 h 2357437"/>
              <a:gd name="connsiteX53" fmla="*/ 2563586 w 2622386"/>
              <a:gd name="connsiteY53" fmla="*/ 1085850 h 2357437"/>
              <a:gd name="connsiteX54" fmla="*/ 2592161 w 2622386"/>
              <a:gd name="connsiteY54" fmla="*/ 828675 h 2357437"/>
              <a:gd name="connsiteX55" fmla="*/ 2620736 w 2622386"/>
              <a:gd name="connsiteY55" fmla="*/ 714375 h 2357437"/>
              <a:gd name="connsiteX56" fmla="*/ 2606448 w 2622386"/>
              <a:gd name="connsiteY56" fmla="*/ 471487 h 2357437"/>
              <a:gd name="connsiteX57" fmla="*/ 2520723 w 2622386"/>
              <a:gd name="connsiteY57" fmla="*/ 442912 h 2357437"/>
              <a:gd name="connsiteX58" fmla="*/ 2420711 w 2622386"/>
              <a:gd name="connsiteY58" fmla="*/ 414337 h 2357437"/>
              <a:gd name="connsiteX59" fmla="*/ 2306411 w 2622386"/>
              <a:gd name="connsiteY59" fmla="*/ 385762 h 2357437"/>
              <a:gd name="connsiteX60" fmla="*/ 2149248 w 2622386"/>
              <a:gd name="connsiteY60" fmla="*/ 371475 h 2357437"/>
              <a:gd name="connsiteX61" fmla="*/ 2034948 w 2622386"/>
              <a:gd name="connsiteY61" fmla="*/ 342900 h 2357437"/>
              <a:gd name="connsiteX62" fmla="*/ 1992086 w 2622386"/>
              <a:gd name="connsiteY62" fmla="*/ 328612 h 2357437"/>
              <a:gd name="connsiteX63" fmla="*/ 1434873 w 2622386"/>
              <a:gd name="connsiteY63" fmla="*/ 300037 h 2357437"/>
              <a:gd name="connsiteX64" fmla="*/ 1249136 w 2622386"/>
              <a:gd name="connsiteY64" fmla="*/ 257175 h 2357437"/>
              <a:gd name="connsiteX65" fmla="*/ 1106261 w 2622386"/>
              <a:gd name="connsiteY65" fmla="*/ 214312 h 2357437"/>
              <a:gd name="connsiteX66" fmla="*/ 1020536 w 2622386"/>
              <a:gd name="connsiteY66" fmla="*/ 200025 h 2357437"/>
              <a:gd name="connsiteX67" fmla="*/ 920523 w 2622386"/>
              <a:gd name="connsiteY67" fmla="*/ 171450 h 2357437"/>
              <a:gd name="connsiteX68" fmla="*/ 763361 w 2622386"/>
              <a:gd name="connsiteY68" fmla="*/ 142875 h 2357437"/>
              <a:gd name="connsiteX69" fmla="*/ 663348 w 2622386"/>
              <a:gd name="connsiteY69" fmla="*/ 114300 h 2357437"/>
              <a:gd name="connsiteX70" fmla="*/ 449036 w 2622386"/>
              <a:gd name="connsiteY70" fmla="*/ 85725 h 2357437"/>
              <a:gd name="connsiteX71" fmla="*/ 406173 w 2622386"/>
              <a:gd name="connsiteY71" fmla="*/ 85725 h 235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22386" h="2357437">
                <a:moveTo>
                  <a:pt x="377598" y="0"/>
                </a:moveTo>
                <a:cubicBezTo>
                  <a:pt x="368073" y="23812"/>
                  <a:pt x="357788" y="47334"/>
                  <a:pt x="349023" y="71437"/>
                </a:cubicBezTo>
                <a:cubicBezTo>
                  <a:pt x="338729" y="99744"/>
                  <a:pt x="337156" y="132100"/>
                  <a:pt x="320448" y="157162"/>
                </a:cubicBezTo>
                <a:lnTo>
                  <a:pt x="291873" y="200025"/>
                </a:lnTo>
                <a:cubicBezTo>
                  <a:pt x="289329" y="212745"/>
                  <a:pt x="270866" y="310953"/>
                  <a:pt x="263298" y="328612"/>
                </a:cubicBezTo>
                <a:cubicBezTo>
                  <a:pt x="256534" y="344395"/>
                  <a:pt x="242402" y="356116"/>
                  <a:pt x="234723" y="371475"/>
                </a:cubicBezTo>
                <a:cubicBezTo>
                  <a:pt x="223253" y="394414"/>
                  <a:pt x="215673" y="419100"/>
                  <a:pt x="206148" y="442912"/>
                </a:cubicBezTo>
                <a:cubicBezTo>
                  <a:pt x="204032" y="459838"/>
                  <a:pt x="182953" y="633912"/>
                  <a:pt x="177573" y="657225"/>
                </a:cubicBezTo>
                <a:cubicBezTo>
                  <a:pt x="162440" y="722802"/>
                  <a:pt x="148201" y="744544"/>
                  <a:pt x="120423" y="800100"/>
                </a:cubicBezTo>
                <a:cubicBezTo>
                  <a:pt x="90689" y="919039"/>
                  <a:pt x="126894" y="801447"/>
                  <a:pt x="77561" y="900112"/>
                </a:cubicBezTo>
                <a:cubicBezTo>
                  <a:pt x="18408" y="1018417"/>
                  <a:pt x="116589" y="863002"/>
                  <a:pt x="34698" y="985837"/>
                </a:cubicBezTo>
                <a:cubicBezTo>
                  <a:pt x="25173" y="1014412"/>
                  <a:pt x="-15176" y="1050263"/>
                  <a:pt x="6123" y="1071562"/>
                </a:cubicBezTo>
                <a:cubicBezTo>
                  <a:pt x="20411" y="1085850"/>
                  <a:pt x="30913" y="1105389"/>
                  <a:pt x="48986" y="1114425"/>
                </a:cubicBezTo>
                <a:cubicBezTo>
                  <a:pt x="70706" y="1125285"/>
                  <a:pt x="96717" y="1123444"/>
                  <a:pt x="120423" y="1128712"/>
                </a:cubicBezTo>
                <a:cubicBezTo>
                  <a:pt x="174236" y="1140670"/>
                  <a:pt x="172710" y="1141379"/>
                  <a:pt x="220436" y="1157287"/>
                </a:cubicBezTo>
                <a:lnTo>
                  <a:pt x="306161" y="1214437"/>
                </a:lnTo>
                <a:cubicBezTo>
                  <a:pt x="344824" y="1240213"/>
                  <a:pt x="360853" y="1253459"/>
                  <a:pt x="406173" y="1271587"/>
                </a:cubicBezTo>
                <a:cubicBezTo>
                  <a:pt x="434139" y="1282774"/>
                  <a:pt x="463323" y="1290637"/>
                  <a:pt x="491898" y="1300162"/>
                </a:cubicBezTo>
                <a:cubicBezTo>
                  <a:pt x="506186" y="1304925"/>
                  <a:pt x="519852" y="1312320"/>
                  <a:pt x="534761" y="1314450"/>
                </a:cubicBezTo>
                <a:lnTo>
                  <a:pt x="634773" y="1328737"/>
                </a:lnTo>
                <a:lnTo>
                  <a:pt x="806223" y="1357312"/>
                </a:lnTo>
                <a:lnTo>
                  <a:pt x="891948" y="1385887"/>
                </a:lnTo>
                <a:cubicBezTo>
                  <a:pt x="928678" y="1398130"/>
                  <a:pt x="952485" y="1407285"/>
                  <a:pt x="991961" y="1414462"/>
                </a:cubicBezTo>
                <a:cubicBezTo>
                  <a:pt x="1025094" y="1420486"/>
                  <a:pt x="1058840" y="1422726"/>
                  <a:pt x="1091973" y="1428750"/>
                </a:cubicBezTo>
                <a:cubicBezTo>
                  <a:pt x="1111293" y="1432263"/>
                  <a:pt x="1129754" y="1439809"/>
                  <a:pt x="1149123" y="1443037"/>
                </a:cubicBezTo>
                <a:cubicBezTo>
                  <a:pt x="1186997" y="1449349"/>
                  <a:pt x="1225684" y="1450249"/>
                  <a:pt x="1263423" y="1457325"/>
                </a:cubicBezTo>
                <a:cubicBezTo>
                  <a:pt x="1302023" y="1464563"/>
                  <a:pt x="1377723" y="1485900"/>
                  <a:pt x="1377723" y="1485900"/>
                </a:cubicBezTo>
                <a:cubicBezTo>
                  <a:pt x="1372961" y="1528762"/>
                  <a:pt x="1373895" y="1572649"/>
                  <a:pt x="1363436" y="1614487"/>
                </a:cubicBezTo>
                <a:cubicBezTo>
                  <a:pt x="1359271" y="1631146"/>
                  <a:pt x="1341835" y="1641658"/>
                  <a:pt x="1334861" y="1657350"/>
                </a:cubicBezTo>
                <a:cubicBezTo>
                  <a:pt x="1322628" y="1684875"/>
                  <a:pt x="1315811" y="1714500"/>
                  <a:pt x="1306286" y="1743075"/>
                </a:cubicBezTo>
                <a:lnTo>
                  <a:pt x="1291998" y="1785937"/>
                </a:lnTo>
                <a:lnTo>
                  <a:pt x="1277711" y="1828800"/>
                </a:lnTo>
                <a:cubicBezTo>
                  <a:pt x="1272948" y="1924050"/>
                  <a:pt x="1263423" y="2019181"/>
                  <a:pt x="1263423" y="2114550"/>
                </a:cubicBezTo>
                <a:cubicBezTo>
                  <a:pt x="1263423" y="2162413"/>
                  <a:pt x="1256306" y="2214615"/>
                  <a:pt x="1277711" y="2257425"/>
                </a:cubicBezTo>
                <a:cubicBezTo>
                  <a:pt x="1289181" y="2280364"/>
                  <a:pt x="1323941" y="2281274"/>
                  <a:pt x="1349148" y="2286000"/>
                </a:cubicBezTo>
                <a:cubicBezTo>
                  <a:pt x="1400851" y="2295694"/>
                  <a:pt x="1453923" y="2295525"/>
                  <a:pt x="1506311" y="2300287"/>
                </a:cubicBezTo>
                <a:lnTo>
                  <a:pt x="1606323" y="2328862"/>
                </a:lnTo>
                <a:cubicBezTo>
                  <a:pt x="1625267" y="2334029"/>
                  <a:pt x="1644034" y="2340373"/>
                  <a:pt x="1663473" y="2343150"/>
                </a:cubicBezTo>
                <a:cubicBezTo>
                  <a:pt x="1710854" y="2349919"/>
                  <a:pt x="1758723" y="2352675"/>
                  <a:pt x="1806348" y="2357437"/>
                </a:cubicBezTo>
                <a:lnTo>
                  <a:pt x="1892073" y="2343150"/>
                </a:lnTo>
                <a:cubicBezTo>
                  <a:pt x="1921143" y="2272552"/>
                  <a:pt x="1899449" y="2190585"/>
                  <a:pt x="1906361" y="2114550"/>
                </a:cubicBezTo>
                <a:cubicBezTo>
                  <a:pt x="1909409" y="2081027"/>
                  <a:pt x="1927735" y="1993391"/>
                  <a:pt x="1934936" y="1957387"/>
                </a:cubicBezTo>
                <a:cubicBezTo>
                  <a:pt x="1939698" y="1909762"/>
                  <a:pt x="1942454" y="1861893"/>
                  <a:pt x="1949223" y="1814512"/>
                </a:cubicBezTo>
                <a:cubicBezTo>
                  <a:pt x="1952536" y="1791320"/>
                  <a:pt x="1984011" y="1723404"/>
                  <a:pt x="1949223" y="1700212"/>
                </a:cubicBezTo>
                <a:cubicBezTo>
                  <a:pt x="1900669" y="1667843"/>
                  <a:pt x="1696811" y="1660128"/>
                  <a:pt x="1663473" y="1657350"/>
                </a:cubicBezTo>
                <a:cubicBezTo>
                  <a:pt x="1668236" y="1643062"/>
                  <a:pt x="1669407" y="1627018"/>
                  <a:pt x="1677761" y="1614487"/>
                </a:cubicBezTo>
                <a:cubicBezTo>
                  <a:pt x="1688969" y="1597675"/>
                  <a:pt x="1718508" y="1591719"/>
                  <a:pt x="1720623" y="1571625"/>
                </a:cubicBezTo>
                <a:cubicBezTo>
                  <a:pt x="1728616" y="1495696"/>
                  <a:pt x="1711098" y="1419225"/>
                  <a:pt x="1706336" y="1343025"/>
                </a:cubicBezTo>
                <a:cubicBezTo>
                  <a:pt x="1709450" y="1318109"/>
                  <a:pt x="1713596" y="1224229"/>
                  <a:pt x="1734911" y="1185862"/>
                </a:cubicBezTo>
                <a:cubicBezTo>
                  <a:pt x="1751589" y="1155841"/>
                  <a:pt x="1763486" y="1119187"/>
                  <a:pt x="1792061" y="1100137"/>
                </a:cubicBezTo>
                <a:lnTo>
                  <a:pt x="1834923" y="1071562"/>
                </a:lnTo>
                <a:cubicBezTo>
                  <a:pt x="1868261" y="1076325"/>
                  <a:pt x="1901718" y="1080314"/>
                  <a:pt x="1934936" y="1085850"/>
                </a:cubicBezTo>
                <a:cubicBezTo>
                  <a:pt x="1958889" y="1089842"/>
                  <a:pt x="1982089" y="1100137"/>
                  <a:pt x="2006373" y="1100137"/>
                </a:cubicBezTo>
                <a:cubicBezTo>
                  <a:pt x="2192172" y="1100137"/>
                  <a:pt x="2377848" y="1090612"/>
                  <a:pt x="2563586" y="1085850"/>
                </a:cubicBezTo>
                <a:cubicBezTo>
                  <a:pt x="2602810" y="968173"/>
                  <a:pt x="2565951" y="1090777"/>
                  <a:pt x="2592161" y="828675"/>
                </a:cubicBezTo>
                <a:cubicBezTo>
                  <a:pt x="2597088" y="779409"/>
                  <a:pt x="2606405" y="757366"/>
                  <a:pt x="2620736" y="714375"/>
                </a:cubicBezTo>
                <a:cubicBezTo>
                  <a:pt x="2615973" y="633412"/>
                  <a:pt x="2634486" y="547589"/>
                  <a:pt x="2606448" y="471487"/>
                </a:cubicBezTo>
                <a:cubicBezTo>
                  <a:pt x="2596035" y="443223"/>
                  <a:pt x="2549298" y="452437"/>
                  <a:pt x="2520723" y="442912"/>
                </a:cubicBezTo>
                <a:cubicBezTo>
                  <a:pt x="2417972" y="408662"/>
                  <a:pt x="2546269" y="450211"/>
                  <a:pt x="2420711" y="414337"/>
                </a:cubicBezTo>
                <a:cubicBezTo>
                  <a:pt x="2360242" y="397060"/>
                  <a:pt x="2383858" y="395443"/>
                  <a:pt x="2306411" y="385762"/>
                </a:cubicBezTo>
                <a:cubicBezTo>
                  <a:pt x="2254214" y="379237"/>
                  <a:pt x="2201636" y="376237"/>
                  <a:pt x="2149248" y="371475"/>
                </a:cubicBezTo>
                <a:cubicBezTo>
                  <a:pt x="2051272" y="338815"/>
                  <a:pt x="2172876" y="377382"/>
                  <a:pt x="2034948" y="342900"/>
                </a:cubicBezTo>
                <a:cubicBezTo>
                  <a:pt x="2020337" y="339247"/>
                  <a:pt x="2006854" y="331566"/>
                  <a:pt x="1992086" y="328612"/>
                </a:cubicBezTo>
                <a:cubicBezTo>
                  <a:pt x="1826119" y="295419"/>
                  <a:pt x="1540932" y="303351"/>
                  <a:pt x="1434873" y="300037"/>
                </a:cubicBezTo>
                <a:cubicBezTo>
                  <a:pt x="1317200" y="260813"/>
                  <a:pt x="1378966" y="275722"/>
                  <a:pt x="1249136" y="257175"/>
                </a:cubicBezTo>
                <a:cubicBezTo>
                  <a:pt x="1194474" y="238954"/>
                  <a:pt x="1160237" y="225107"/>
                  <a:pt x="1106261" y="214312"/>
                </a:cubicBezTo>
                <a:cubicBezTo>
                  <a:pt x="1077854" y="208631"/>
                  <a:pt x="1048943" y="205706"/>
                  <a:pt x="1020536" y="200025"/>
                </a:cubicBezTo>
                <a:cubicBezTo>
                  <a:pt x="886948" y="173307"/>
                  <a:pt x="1029434" y="198678"/>
                  <a:pt x="920523" y="171450"/>
                </a:cubicBezTo>
                <a:cubicBezTo>
                  <a:pt x="859202" y="156120"/>
                  <a:pt x="827085" y="155620"/>
                  <a:pt x="763361" y="142875"/>
                </a:cubicBezTo>
                <a:cubicBezTo>
                  <a:pt x="629773" y="116157"/>
                  <a:pt x="772259" y="141528"/>
                  <a:pt x="663348" y="114300"/>
                </a:cubicBezTo>
                <a:cubicBezTo>
                  <a:pt x="590467" y="96080"/>
                  <a:pt x="526418" y="91677"/>
                  <a:pt x="449036" y="85725"/>
                </a:cubicBezTo>
                <a:cubicBezTo>
                  <a:pt x="434790" y="84629"/>
                  <a:pt x="420461" y="85725"/>
                  <a:pt x="406173" y="8572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47630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599" y="196850"/>
            <a:ext cx="7470059" cy="719138"/>
          </a:xfrm>
        </p:spPr>
        <p:txBody>
          <a:bodyPr/>
          <a:lstStyle/>
          <a:p>
            <a:pPr>
              <a:defRPr/>
            </a:pPr>
            <a:r>
              <a:rPr lang="en-US" kern="1200" dirty="0" smtClean="0">
                <a:solidFill>
                  <a:srgbClr val="28688C"/>
                </a:solidFill>
                <a:latin typeface="Arial"/>
                <a:ea typeface="Arial Unicode MS"/>
                <a:cs typeface="Arial"/>
              </a:rPr>
              <a:t>Severe Weather Reports in Oregon: Through September 21, 2014</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179</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www.spc.noaa.gov/climo/online/monthly/2014_annual_summary.html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8599" y="1371600"/>
            <a:ext cx="5000626" cy="5000626"/>
          </a:xfrm>
          <a:prstGeom prst="rect">
            <a:avLst/>
          </a:prstGeom>
        </p:spPr>
      </p:pic>
      <p:sp>
        <p:nvSpPr>
          <p:cNvPr id="8" name="AutoShape 7"/>
          <p:cNvSpPr>
            <a:spLocks noChangeArrowheads="1"/>
          </p:cNvSpPr>
          <p:nvPr/>
        </p:nvSpPr>
        <p:spPr bwMode="blackWhite">
          <a:xfrm>
            <a:off x="5997219" y="2425957"/>
            <a:ext cx="2994075" cy="2292286"/>
          </a:xfrm>
          <a:prstGeom prst="wedgeRectCallout">
            <a:avLst>
              <a:gd name="adj1" fmla="val -118472"/>
              <a:gd name="adj2" fmla="val 128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27 </a:t>
            </a:r>
            <a:r>
              <a:rPr lang="en-US" b="1" dirty="0">
                <a:solidFill>
                  <a:srgbClr val="FFFFFF"/>
                </a:solidFill>
                <a:latin typeface="Arial" pitchFamily="34" charset="0"/>
                <a:cs typeface="Arial" pitchFamily="34" charset="0"/>
              </a:rPr>
              <a:t>severe weather</a:t>
            </a:r>
            <a:r>
              <a:rPr lang="en-US" b="1" u="sng" dirty="0">
                <a:solidFill>
                  <a:srgbClr val="FFFFFF"/>
                </a:solidFill>
                <a:latin typeface="Arial" pitchFamily="34" charset="0"/>
                <a:cs typeface="Arial" pitchFamily="34" charset="0"/>
              </a:rPr>
              <a:t> reports </a:t>
            </a:r>
            <a:r>
              <a:rPr lang="en-US" b="1" u="sng" dirty="0" smtClean="0">
                <a:solidFill>
                  <a:srgbClr val="FFFFFF"/>
                </a:solidFill>
                <a:latin typeface="Arial" pitchFamily="34" charset="0"/>
                <a:cs typeface="Arial" pitchFamily="34" charset="0"/>
              </a:rPr>
              <a:t>through 9/21/14</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0 Tornadoes </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 Large Hail Reports </a:t>
            </a:r>
          </a:p>
          <a:p>
            <a:pPr marL="342900" indent="-342900" algn="ctr" eaLnBrk="0" fontAlgn="base" hangingPunct="0">
              <a:lnSpc>
                <a:spcPct val="90000"/>
              </a:lnSpc>
              <a:spcBef>
                <a:spcPct val="50000"/>
              </a:spcBef>
              <a:spcAft>
                <a:spcPct val="0"/>
              </a:spcAft>
              <a:buClr>
                <a:srgbClr val="FFFFFF"/>
              </a:buClr>
              <a:defRPr/>
            </a:pPr>
            <a:r>
              <a:rPr lang="en-US" b="1" dirty="0">
                <a:solidFill>
                  <a:srgbClr val="FFFFFF"/>
                </a:solidFill>
                <a:latin typeface="Arial" pitchFamily="34" charset="0"/>
                <a:cs typeface="Arial" pitchFamily="34" charset="0"/>
              </a:rPr>
              <a:t>7</a:t>
            </a:r>
            <a:r>
              <a:rPr lang="en-US" b="1" dirty="0" smtClean="0">
                <a:solidFill>
                  <a:srgbClr val="FFFFFF"/>
                </a:solidFill>
                <a:latin typeface="Arial" pitchFamily="34" charset="0"/>
                <a:cs typeface="Arial" pitchFamily="34" charset="0"/>
              </a:rPr>
              <a:t> High Wind </a:t>
            </a:r>
            <a:r>
              <a:rPr lang="en-US" b="1" dirty="0">
                <a:solidFill>
                  <a:srgbClr val="FFFFFF"/>
                </a:solidFill>
                <a:latin typeface="Arial" pitchFamily="34" charset="0"/>
                <a:cs typeface="Arial" pitchFamily="34" charset="0"/>
              </a:rPr>
              <a:t>E</a:t>
            </a:r>
            <a:r>
              <a:rPr lang="en-US" b="1" dirty="0" smtClean="0">
                <a:solidFill>
                  <a:srgbClr val="FFFFFF"/>
                </a:solidFill>
                <a:latin typeface="Arial" pitchFamily="34" charset="0"/>
                <a:cs typeface="Arial" pitchFamily="34" charset="0"/>
              </a:rPr>
              <a:t>vents</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0173703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Fire: 10-Year Average RNW WA,OR, ID, MT and UT vs. U.S.</a:t>
            </a:r>
          </a:p>
        </p:txBody>
      </p:sp>
      <p:graphicFrame>
        <p:nvGraphicFramePr>
          <p:cNvPr id="21507" name="Object 3"/>
          <p:cNvGraphicFramePr>
            <a:graphicFrameLocks noGrp="1" noChangeAspect="1"/>
          </p:cNvGraphicFramePr>
          <p:nvPr>
            <p:ph type="chart" idx="1"/>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016706" name="Chart" r:id="rId4" imgW="8829766" imgH="4724378" progId="MSGraph.Chart.8">
                  <p:embed followColorScheme="full"/>
                </p:oleObj>
              </mc:Choice>
              <mc:Fallback>
                <p:oleObj name="Chart" r:id="rId4" imgW="8829766" imgH="4724378" progId="MSGraph.Chart.8">
                  <p:embed followColorScheme="full"/>
                  <p:pic>
                    <p:nvPicPr>
                      <p:cNvPr id="0" name=""/>
                      <p:cNvPicPr>
                        <a:picLocks noGrp="1" noChangeAspect="1" noChangeArrowheads="1"/>
                      </p:cNvPicPr>
                      <p:nvPr/>
                    </p:nvPicPr>
                    <p:blipFill>
                      <a:blip r:embed="rId5"/>
                      <a:srcRect/>
                      <a:stretch>
                        <a:fillRect/>
                      </a:stretch>
                    </p:blipFill>
                    <p:spPr bwMode="auto">
                      <a:xfrm>
                        <a:off x="322263" y="1671638"/>
                        <a:ext cx="8818562"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8"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100"/>
              <a:t>Sources: NAIC, Insurance Information Institute</a:t>
            </a:r>
            <a:r>
              <a:rPr lang="en-US" altLang="en-US" sz="1400"/>
              <a:t>.</a:t>
            </a:r>
          </a:p>
        </p:txBody>
      </p:sp>
      <p:sp>
        <p:nvSpPr>
          <p:cNvPr id="21509"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b="1"/>
              <a:t>2003-2012</a:t>
            </a:r>
          </a:p>
        </p:txBody>
      </p:sp>
    </p:spTree>
    <p:extLst>
      <p:ext uri="{BB962C8B-B14F-4D97-AF65-F5344CB8AC3E}">
        <p14:creationId xmlns:p14="http://schemas.microsoft.com/office/powerpoint/2010/main" val="2602862126"/>
      </p:ext>
    </p:extLst>
  </p:cSld>
  <p:clrMapOvr>
    <a:masterClrMapping/>
  </p:clrMapOvr>
  <p:transition>
    <p:random/>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599" y="196850"/>
            <a:ext cx="7470059" cy="719138"/>
          </a:xfrm>
        </p:spPr>
        <p:txBody>
          <a:bodyPr/>
          <a:lstStyle/>
          <a:p>
            <a:pPr>
              <a:defRPr/>
            </a:pPr>
            <a:r>
              <a:rPr lang="en-US" kern="1200" dirty="0" smtClean="0">
                <a:solidFill>
                  <a:srgbClr val="28688C"/>
                </a:solidFill>
                <a:latin typeface="Arial"/>
                <a:ea typeface="Arial Unicode MS"/>
                <a:cs typeface="Arial"/>
              </a:rPr>
              <a:t>Severe Weather Reports in Washington: Through September 21, 2014</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180</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www.spc.noaa.gov/climo/online/monthly/2014_annual_summary.html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4350" y="1201839"/>
            <a:ext cx="4672014" cy="4672014"/>
          </a:xfrm>
          <a:prstGeom prst="rect">
            <a:avLst/>
          </a:prstGeom>
        </p:spPr>
      </p:pic>
      <p:sp>
        <p:nvSpPr>
          <p:cNvPr id="8" name="AutoShape 7"/>
          <p:cNvSpPr>
            <a:spLocks noChangeArrowheads="1"/>
          </p:cNvSpPr>
          <p:nvPr/>
        </p:nvSpPr>
        <p:spPr bwMode="blackWhite">
          <a:xfrm>
            <a:off x="5997219" y="2425957"/>
            <a:ext cx="2994075" cy="2292286"/>
          </a:xfrm>
          <a:prstGeom prst="wedgeRectCallout">
            <a:avLst>
              <a:gd name="adj1" fmla="val -118472"/>
              <a:gd name="adj2" fmla="val 128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63 </a:t>
            </a:r>
            <a:r>
              <a:rPr lang="en-US" b="1" dirty="0">
                <a:solidFill>
                  <a:srgbClr val="FFFFFF"/>
                </a:solidFill>
                <a:latin typeface="Arial" pitchFamily="34" charset="0"/>
                <a:cs typeface="Arial" pitchFamily="34" charset="0"/>
              </a:rPr>
              <a:t>severe weather</a:t>
            </a:r>
            <a:r>
              <a:rPr lang="en-US" b="1" u="sng" dirty="0">
                <a:solidFill>
                  <a:srgbClr val="FFFFFF"/>
                </a:solidFill>
                <a:latin typeface="Arial" pitchFamily="34" charset="0"/>
                <a:cs typeface="Arial" pitchFamily="34" charset="0"/>
              </a:rPr>
              <a:t> reports </a:t>
            </a:r>
            <a:r>
              <a:rPr lang="en-US" b="1" u="sng" dirty="0" smtClean="0">
                <a:solidFill>
                  <a:srgbClr val="FFFFFF"/>
                </a:solidFill>
                <a:latin typeface="Arial" pitchFamily="34" charset="0"/>
                <a:cs typeface="Arial" pitchFamily="34" charset="0"/>
              </a:rPr>
              <a:t>through 9/21/14</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 Tornadoes </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12 Large Hail Reports </a:t>
            </a:r>
          </a:p>
          <a:p>
            <a:pPr marL="342900" indent="-342900" algn="ctr" eaLnBrk="0" fontAlgn="base" hangingPunct="0">
              <a:lnSpc>
                <a:spcPct val="90000"/>
              </a:lnSpc>
              <a:spcBef>
                <a:spcPct val="50000"/>
              </a:spcBef>
              <a:spcAft>
                <a:spcPct val="0"/>
              </a:spcAft>
              <a:buClr>
                <a:srgbClr val="FFFFFF"/>
              </a:buClr>
              <a:defRPr/>
            </a:pPr>
            <a:r>
              <a:rPr lang="en-US" b="1" dirty="0">
                <a:solidFill>
                  <a:srgbClr val="FFFFFF"/>
                </a:solidFill>
                <a:latin typeface="Arial" pitchFamily="34" charset="0"/>
                <a:cs typeface="Arial" pitchFamily="34" charset="0"/>
              </a:rPr>
              <a:t>4</a:t>
            </a:r>
            <a:r>
              <a:rPr lang="en-US" b="1" dirty="0" smtClean="0">
                <a:solidFill>
                  <a:srgbClr val="FFFFFF"/>
                </a:solidFill>
                <a:latin typeface="Arial" pitchFamily="34" charset="0"/>
                <a:cs typeface="Arial" pitchFamily="34" charset="0"/>
              </a:rPr>
              <a:t>9 High Wind </a:t>
            </a:r>
            <a:r>
              <a:rPr lang="en-US" b="1" dirty="0">
                <a:solidFill>
                  <a:srgbClr val="FFFFFF"/>
                </a:solidFill>
                <a:latin typeface="Arial" pitchFamily="34" charset="0"/>
                <a:cs typeface="Arial" pitchFamily="34" charset="0"/>
              </a:rPr>
              <a:t>E</a:t>
            </a:r>
            <a:r>
              <a:rPr lang="en-US" b="1" dirty="0" smtClean="0">
                <a:solidFill>
                  <a:srgbClr val="FFFFFF"/>
                </a:solidFill>
                <a:latin typeface="Arial" pitchFamily="34" charset="0"/>
                <a:cs typeface="Arial" pitchFamily="34" charset="0"/>
              </a:rPr>
              <a:t>vents</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1974512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599" y="196850"/>
            <a:ext cx="7470059" cy="719138"/>
          </a:xfrm>
        </p:spPr>
        <p:txBody>
          <a:bodyPr/>
          <a:lstStyle/>
          <a:p>
            <a:pPr>
              <a:defRPr/>
            </a:pPr>
            <a:r>
              <a:rPr lang="en-US" kern="1200" dirty="0" smtClean="0">
                <a:solidFill>
                  <a:srgbClr val="28688C"/>
                </a:solidFill>
                <a:latin typeface="Arial"/>
                <a:ea typeface="Arial Unicode MS"/>
                <a:cs typeface="Arial"/>
              </a:rPr>
              <a:t>Severe Weather Reports in Utah: Through September 21, 2014</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181</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www.spc.noaa.gov/climo/online/monthly/2014_annual_summary.html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4988" y="1361882"/>
            <a:ext cx="4951413" cy="4951413"/>
          </a:xfrm>
          <a:prstGeom prst="rect">
            <a:avLst/>
          </a:prstGeom>
        </p:spPr>
      </p:pic>
      <p:sp>
        <p:nvSpPr>
          <p:cNvPr id="11" name="AutoShape 7"/>
          <p:cNvSpPr>
            <a:spLocks noChangeArrowheads="1"/>
          </p:cNvSpPr>
          <p:nvPr/>
        </p:nvSpPr>
        <p:spPr bwMode="blackWhite">
          <a:xfrm>
            <a:off x="5997219" y="2425957"/>
            <a:ext cx="2994075" cy="2292286"/>
          </a:xfrm>
          <a:prstGeom prst="wedgeRectCallout">
            <a:avLst>
              <a:gd name="adj1" fmla="val -118472"/>
              <a:gd name="adj2" fmla="val 128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65 </a:t>
            </a:r>
            <a:r>
              <a:rPr lang="en-US" b="1" dirty="0">
                <a:solidFill>
                  <a:srgbClr val="FFFFFF"/>
                </a:solidFill>
                <a:latin typeface="Arial" pitchFamily="34" charset="0"/>
                <a:cs typeface="Arial" pitchFamily="34" charset="0"/>
              </a:rPr>
              <a:t>severe weather</a:t>
            </a:r>
            <a:r>
              <a:rPr lang="en-US" b="1" u="sng" dirty="0">
                <a:solidFill>
                  <a:srgbClr val="FFFFFF"/>
                </a:solidFill>
                <a:latin typeface="Arial" pitchFamily="34" charset="0"/>
                <a:cs typeface="Arial" pitchFamily="34" charset="0"/>
              </a:rPr>
              <a:t> reports </a:t>
            </a:r>
            <a:r>
              <a:rPr lang="en-US" b="1" u="sng" dirty="0" smtClean="0">
                <a:solidFill>
                  <a:srgbClr val="FFFFFF"/>
                </a:solidFill>
                <a:latin typeface="Arial" pitchFamily="34" charset="0"/>
                <a:cs typeface="Arial" pitchFamily="34" charset="0"/>
              </a:rPr>
              <a:t>through 9/21/14</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0 Tornadoes </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5 Large Hail Reports </a:t>
            </a:r>
          </a:p>
          <a:p>
            <a:pPr marL="342900" indent="-342900"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pitchFamily="34" charset="0"/>
                <a:cs typeface="Arial" pitchFamily="34" charset="0"/>
              </a:rPr>
              <a:t>60 High Wind </a:t>
            </a:r>
            <a:r>
              <a:rPr lang="en-US" b="1" dirty="0">
                <a:solidFill>
                  <a:srgbClr val="FFFFFF"/>
                </a:solidFill>
                <a:latin typeface="Arial" pitchFamily="34" charset="0"/>
                <a:cs typeface="Arial" pitchFamily="34" charset="0"/>
              </a:rPr>
              <a:t>E</a:t>
            </a:r>
            <a:r>
              <a:rPr lang="en-US" b="1" dirty="0" smtClean="0">
                <a:solidFill>
                  <a:srgbClr val="FFFFFF"/>
                </a:solidFill>
                <a:latin typeface="Arial" pitchFamily="34" charset="0"/>
                <a:cs typeface="Arial" pitchFamily="34" charset="0"/>
              </a:rPr>
              <a:t>vents</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835735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599" y="196850"/>
            <a:ext cx="7470059" cy="719138"/>
          </a:xfrm>
        </p:spPr>
        <p:txBody>
          <a:bodyPr/>
          <a:lstStyle/>
          <a:p>
            <a:pPr>
              <a:defRPr/>
            </a:pPr>
            <a:r>
              <a:rPr lang="en-US" kern="1200" dirty="0" smtClean="0">
                <a:solidFill>
                  <a:srgbClr val="28688C"/>
                </a:solidFill>
                <a:latin typeface="Arial"/>
                <a:ea typeface="Arial Unicode MS"/>
                <a:cs typeface="Arial"/>
              </a:rPr>
              <a:t>Severe Weather Reports in Idaho: Through September 21, 2014</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182</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www.spc.noaa.gov/climo/online/monthly/2014_annual_summary.html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8599" y="1165227"/>
            <a:ext cx="5243513" cy="5243513"/>
          </a:xfrm>
          <a:prstGeom prst="rect">
            <a:avLst/>
          </a:prstGeom>
        </p:spPr>
      </p:pic>
      <p:sp>
        <p:nvSpPr>
          <p:cNvPr id="8" name="AutoShape 7"/>
          <p:cNvSpPr>
            <a:spLocks noChangeArrowheads="1"/>
          </p:cNvSpPr>
          <p:nvPr/>
        </p:nvSpPr>
        <p:spPr bwMode="blackWhite">
          <a:xfrm>
            <a:off x="5997219" y="2425957"/>
            <a:ext cx="2994075" cy="2292286"/>
          </a:xfrm>
          <a:prstGeom prst="wedgeRectCallout">
            <a:avLst>
              <a:gd name="adj1" fmla="val -91272"/>
              <a:gd name="adj2" fmla="val 44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90 </a:t>
            </a:r>
            <a:r>
              <a:rPr lang="en-US" b="1" dirty="0">
                <a:solidFill>
                  <a:srgbClr val="FFFFFF"/>
                </a:solidFill>
                <a:latin typeface="Arial" pitchFamily="34" charset="0"/>
                <a:cs typeface="Arial" pitchFamily="34" charset="0"/>
              </a:rPr>
              <a:t>severe weather</a:t>
            </a:r>
            <a:r>
              <a:rPr lang="en-US" b="1" u="sng" dirty="0">
                <a:solidFill>
                  <a:srgbClr val="FFFFFF"/>
                </a:solidFill>
                <a:latin typeface="Arial" pitchFamily="34" charset="0"/>
                <a:cs typeface="Arial" pitchFamily="34" charset="0"/>
              </a:rPr>
              <a:t> reports </a:t>
            </a:r>
            <a:r>
              <a:rPr lang="en-US" b="1" u="sng" dirty="0" smtClean="0">
                <a:solidFill>
                  <a:srgbClr val="FFFFFF"/>
                </a:solidFill>
                <a:latin typeface="Arial" pitchFamily="34" charset="0"/>
                <a:cs typeface="Arial" pitchFamily="34" charset="0"/>
              </a:rPr>
              <a:t>through 9/21/14</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3 Tornadoes </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26 Large Hail Reports </a:t>
            </a:r>
          </a:p>
          <a:p>
            <a:pPr marL="342900" indent="-342900"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pitchFamily="34" charset="0"/>
                <a:cs typeface="Arial" pitchFamily="34" charset="0"/>
              </a:rPr>
              <a:t>61 High Wind </a:t>
            </a:r>
            <a:r>
              <a:rPr lang="en-US" b="1" dirty="0">
                <a:solidFill>
                  <a:srgbClr val="FFFFFF"/>
                </a:solidFill>
                <a:latin typeface="Arial" pitchFamily="34" charset="0"/>
                <a:cs typeface="Arial" pitchFamily="34" charset="0"/>
              </a:rPr>
              <a:t>E</a:t>
            </a:r>
            <a:r>
              <a:rPr lang="en-US" b="1" dirty="0" smtClean="0">
                <a:solidFill>
                  <a:srgbClr val="FFFFFF"/>
                </a:solidFill>
                <a:latin typeface="Arial" pitchFamily="34" charset="0"/>
                <a:cs typeface="Arial" pitchFamily="34" charset="0"/>
              </a:rPr>
              <a:t>vents</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1706205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599" y="196850"/>
            <a:ext cx="7470059" cy="719138"/>
          </a:xfrm>
        </p:spPr>
        <p:txBody>
          <a:bodyPr/>
          <a:lstStyle/>
          <a:p>
            <a:pPr>
              <a:defRPr/>
            </a:pPr>
            <a:r>
              <a:rPr lang="en-US" kern="1200" dirty="0" smtClean="0">
                <a:solidFill>
                  <a:srgbClr val="28688C"/>
                </a:solidFill>
                <a:latin typeface="Arial"/>
                <a:ea typeface="Arial Unicode MS"/>
                <a:cs typeface="Arial"/>
              </a:rPr>
              <a:t>Severe Weather Reports in Montana: Through September 21, 2014</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183</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www.spc.noaa.gov/climo/online/monthly/2014_annual_summary.html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8599" y="1108075"/>
            <a:ext cx="5243513" cy="5243513"/>
          </a:xfrm>
          <a:prstGeom prst="rect">
            <a:avLst/>
          </a:prstGeom>
        </p:spPr>
      </p:pic>
      <p:sp>
        <p:nvSpPr>
          <p:cNvPr id="11" name="AutoShape 7"/>
          <p:cNvSpPr>
            <a:spLocks noChangeArrowheads="1"/>
          </p:cNvSpPr>
          <p:nvPr/>
        </p:nvSpPr>
        <p:spPr bwMode="blackWhite">
          <a:xfrm>
            <a:off x="5997219" y="2425957"/>
            <a:ext cx="2994075" cy="2292286"/>
          </a:xfrm>
          <a:prstGeom prst="wedgeRectCallout">
            <a:avLst>
              <a:gd name="adj1" fmla="val -91272"/>
              <a:gd name="adj2" fmla="val 44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270 </a:t>
            </a:r>
            <a:r>
              <a:rPr lang="en-US" b="1" dirty="0">
                <a:solidFill>
                  <a:srgbClr val="FFFFFF"/>
                </a:solidFill>
                <a:latin typeface="Arial" pitchFamily="34" charset="0"/>
                <a:cs typeface="Arial" pitchFamily="34" charset="0"/>
              </a:rPr>
              <a:t>severe weather</a:t>
            </a:r>
            <a:r>
              <a:rPr lang="en-US" b="1" u="sng" dirty="0">
                <a:solidFill>
                  <a:srgbClr val="FFFFFF"/>
                </a:solidFill>
                <a:latin typeface="Arial" pitchFamily="34" charset="0"/>
                <a:cs typeface="Arial" pitchFamily="34" charset="0"/>
              </a:rPr>
              <a:t> reports </a:t>
            </a:r>
            <a:r>
              <a:rPr lang="en-US" b="1" u="sng" dirty="0" smtClean="0">
                <a:solidFill>
                  <a:srgbClr val="FFFFFF"/>
                </a:solidFill>
                <a:latin typeface="Arial" pitchFamily="34" charset="0"/>
                <a:cs typeface="Arial" pitchFamily="34" charset="0"/>
              </a:rPr>
              <a:t>through 9/21/14</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8 Tornadoes </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147 Large Hail Reports </a:t>
            </a:r>
          </a:p>
          <a:p>
            <a:pPr marL="342900" indent="-342900"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pitchFamily="34" charset="0"/>
                <a:cs typeface="Arial" pitchFamily="34" charset="0"/>
              </a:rPr>
              <a:t>115 High Wind </a:t>
            </a:r>
            <a:r>
              <a:rPr lang="en-US" b="1" dirty="0">
                <a:solidFill>
                  <a:srgbClr val="FFFFFF"/>
                </a:solidFill>
                <a:latin typeface="Arial" pitchFamily="34" charset="0"/>
                <a:cs typeface="Arial" pitchFamily="34" charset="0"/>
              </a:rPr>
              <a:t>E</a:t>
            </a:r>
            <a:r>
              <a:rPr lang="en-US" b="1" dirty="0" smtClean="0">
                <a:solidFill>
                  <a:srgbClr val="FFFFFF"/>
                </a:solidFill>
                <a:latin typeface="Arial" pitchFamily="34" charset="0"/>
                <a:cs typeface="Arial" pitchFamily="34" charset="0"/>
              </a:rPr>
              <a:t>vents</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9514465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187033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Update</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184</a:t>
            </a:fld>
            <a:endParaRPr lang="en-US" sz="900">
              <a:solidFill>
                <a:schemeClr val="bg1"/>
              </a:solidFill>
            </a:endParaRPr>
          </a:p>
        </p:txBody>
      </p:sp>
      <p:pic>
        <p:nvPicPr>
          <p:cNvPr id="10240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100016" y="3616633"/>
            <a:ext cx="8967018" cy="2551468"/>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TRIA’s Success</a:t>
            </a:r>
          </a:p>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Consequences of Expiration</a:t>
            </a:r>
          </a:p>
          <a:p>
            <a:pPr marL="292100" indent="-292100" algn="ctr" eaLnBrk="0" hangingPunct="0">
              <a:lnSpc>
                <a:spcPct val="85000"/>
              </a:lnSpc>
              <a:spcBef>
                <a:spcPct val="25000"/>
              </a:spcBef>
              <a:buClr>
                <a:schemeClr val="accent2"/>
              </a:buClr>
              <a:buFont typeface="Wingdings" pitchFamily="2" charset="2"/>
              <a:buNone/>
            </a:pPr>
            <a:r>
              <a:rPr lang="en-US" sz="3200" b="1" i="1" dirty="0" smtClean="0">
                <a:solidFill>
                  <a:srgbClr val="C00000"/>
                </a:solidFill>
              </a:rPr>
              <a:t>Download III’s Terrorism Insurance Report at: </a:t>
            </a:r>
            <a:r>
              <a:rPr lang="en-US" sz="3200" b="1" i="1" dirty="0" smtClean="0">
                <a:solidFill>
                  <a:srgbClr val="225A7A"/>
                </a:solidFill>
                <a:hlinkClick r:id="rId4"/>
              </a:rPr>
              <a:t>http://www.iii.org/white_papers/terrorism-risk-a-constant-threat-2014.html</a:t>
            </a:r>
            <a:r>
              <a:rPr lang="en-US" sz="3200" b="1" i="1" dirty="0" smtClean="0">
                <a:solidFill>
                  <a:srgbClr val="225A7A"/>
                </a:solidFill>
              </a:rPr>
              <a:t> </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184</a:t>
            </a:fld>
            <a:endParaRPr lang="en-US"/>
          </a:p>
        </p:txBody>
      </p:sp>
    </p:spTree>
    <p:extLst>
      <p:ext uri="{BB962C8B-B14F-4D97-AF65-F5344CB8AC3E}">
        <p14:creationId xmlns:p14="http://schemas.microsoft.com/office/powerpoint/2010/main" val="228271889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39554" name="Object 2"/>
          <p:cNvGraphicFramePr>
            <a:graphicFrameLocks noGrp="1" noChangeAspect="1"/>
          </p:cNvGraphicFramePr>
          <p:nvPr>
            <p:ph type="chart" idx="1"/>
            <p:extLst/>
          </p:nvPr>
        </p:nvGraphicFramePr>
        <p:xfrm>
          <a:off x="439738" y="1034844"/>
          <a:ext cx="8458200" cy="4832350"/>
        </p:xfrm>
        <a:graphic>
          <a:graphicData uri="http://schemas.openxmlformats.org/presentationml/2006/ole">
            <mc:AlternateContent xmlns:mc="http://schemas.openxmlformats.org/markup-compatibility/2006">
              <mc:Choice xmlns:v="urn:schemas-microsoft-com:vml" Requires="v">
                <p:oleObj spid="_x0000_s27908325" name="Chart" r:id="rId3" imgW="8486671" imgH="4848277" progId="MSGraph.Chart.8">
                  <p:embed followColorScheme="full"/>
                </p:oleObj>
              </mc:Choice>
              <mc:Fallback>
                <p:oleObj name="Chart" r:id="rId3" imgW="8486671" imgH="4848277" progId="MSGraph.Chart.8">
                  <p:embed followColorScheme="full"/>
                  <p:pic>
                    <p:nvPicPr>
                      <p:cNvPr id="0" name=""/>
                      <p:cNvPicPr>
                        <a:picLocks noChangeAspect="1" noChangeArrowheads="1"/>
                      </p:cNvPicPr>
                      <p:nvPr/>
                    </p:nvPicPr>
                    <p:blipFill>
                      <a:blip r:embed="rId4"/>
                      <a:srcRect/>
                      <a:stretch>
                        <a:fillRect/>
                      </a:stretch>
                    </p:blipFill>
                    <p:spPr bwMode="auto">
                      <a:xfrm>
                        <a:off x="439738" y="1034844"/>
                        <a:ext cx="8458200" cy="483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$42.9B**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2013)</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extLst>
      <p:ext uri="{BB962C8B-B14F-4D97-AF65-F5344CB8AC3E}">
        <p14:creationId xmlns:p14="http://schemas.microsoft.com/office/powerpoint/2010/main" val="2898264987"/>
      </p:ext>
    </p:extLst>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9B1B912-0736-41AB-8DBD-AE2FE1777A61}" type="slidenum">
              <a:rPr lang="en-US" sz="900"/>
              <a:pPr algn="r" eaLnBrk="0" hangingPunct="0">
                <a:lnSpc>
                  <a:spcPct val="85000"/>
                </a:lnSpc>
                <a:spcBef>
                  <a:spcPct val="20000"/>
                </a:spcBef>
              </a:pPr>
              <a:t>186</a:t>
            </a:fld>
            <a:endParaRPr lang="en-US" sz="900"/>
          </a:p>
        </p:txBody>
      </p:sp>
      <p:sp>
        <p:nvSpPr>
          <p:cNvPr id="4100" name="Rectangle 2"/>
          <p:cNvSpPr>
            <a:spLocks noGrp="1" noChangeArrowheads="1"/>
          </p:cNvSpPr>
          <p:nvPr>
            <p:ph type="title" idx="4294967295"/>
          </p:nvPr>
        </p:nvSpPr>
        <p:spPr>
          <a:xfrm>
            <a:off x="66675" y="138279"/>
            <a:ext cx="7451725" cy="860425"/>
          </a:xfrm>
        </p:spPr>
        <p:txBody>
          <a:bodyPr/>
          <a:lstStyle/>
          <a:p>
            <a:r>
              <a:rPr lang="en-US" dirty="0" smtClean="0"/>
              <a:t>Terrorism Insurance Take-up Rates,</a:t>
            </a:r>
            <a:br>
              <a:rPr lang="en-US" dirty="0" smtClean="0"/>
            </a:br>
            <a:r>
              <a:rPr lang="en-US" dirty="0" smtClean="0"/>
              <a:t>By Year, 2003-2013</a:t>
            </a:r>
          </a:p>
        </p:txBody>
      </p:sp>
      <p:sp>
        <p:nvSpPr>
          <p:cNvPr id="4101" name="Rectangle 4"/>
          <p:cNvSpPr>
            <a:spLocks noChangeArrowheads="1"/>
          </p:cNvSpPr>
          <p:nvPr/>
        </p:nvSpPr>
        <p:spPr bwMode="auto">
          <a:xfrm>
            <a:off x="-47625" y="65754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Marsh Global Analytics, </a:t>
            </a:r>
            <a:r>
              <a:rPr lang="en-US" sz="1100" i="1" dirty="0" smtClean="0"/>
              <a:t>2014 Terrorism Risk Insurance Report,</a:t>
            </a:r>
            <a:r>
              <a:rPr lang="en-US" sz="1100" dirty="0" smtClean="0"/>
              <a:t> April 2014 and earlier editions.</a:t>
            </a:r>
            <a:endParaRPr lang="en-US" sz="1100" dirty="0"/>
          </a:p>
        </p:txBody>
      </p:sp>
      <p:graphicFrame>
        <p:nvGraphicFramePr>
          <p:cNvPr id="4098" name="Object 2"/>
          <p:cNvGraphicFramePr>
            <a:graphicFrameLocks/>
          </p:cNvGraphicFramePr>
          <p:nvPr>
            <p:extLst/>
          </p:nvPr>
        </p:nvGraphicFramePr>
        <p:xfrm>
          <a:off x="304800" y="1371600"/>
          <a:ext cx="8382000" cy="4090988"/>
        </p:xfrm>
        <a:graphic>
          <a:graphicData uri="http://schemas.openxmlformats.org/presentationml/2006/ole">
            <mc:AlternateContent xmlns:mc="http://schemas.openxmlformats.org/markup-compatibility/2006">
              <mc:Choice xmlns:v="urn:schemas-microsoft-com:vml" Requires="v">
                <p:oleObj spid="_x0000_s27909349" name="Chart" r:id="rId4" imgW="8296363" imgH="4305171" progId="MSGraph.Chart.8">
                  <p:embed followColorScheme="full"/>
                </p:oleObj>
              </mc:Choice>
              <mc:Fallback>
                <p:oleObj name="Chart" r:id="rId4" imgW="8296363" imgH="4305171" progId="MSGraph.Chart.8">
                  <p:embed followColorScheme="full"/>
                  <p:pic>
                    <p:nvPicPr>
                      <p:cNvPr id="0" name=""/>
                      <p:cNvPicPr>
                        <a:picLocks noChangeArrowheads="1"/>
                      </p:cNvPicPr>
                      <p:nvPr/>
                    </p:nvPicPr>
                    <p:blipFill>
                      <a:blip r:embed="rId5"/>
                      <a:srcRect/>
                      <a:stretch>
                        <a:fillRect/>
                      </a:stretch>
                    </p:blipFill>
                    <p:spPr bwMode="auto">
                      <a:xfrm>
                        <a:off x="304800" y="1371600"/>
                        <a:ext cx="8382000" cy="4090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838200" y="57150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itchFamily="34" charset="0"/>
                <a:cs typeface="Arial" pitchFamily="34" charset="0"/>
              </a:rPr>
              <a:t>In 2003, the first year TRIA was in effect, the terrorism take-up rate was 27 percent. Since then, it has increased steadily, remaining in the low 60 percent range since 2009.  </a:t>
            </a:r>
            <a:endParaRPr lang="en-US" b="1" dirty="0">
              <a:solidFill>
                <a:srgbClr val="FFFFFF"/>
              </a:solidFill>
              <a:latin typeface="Arial" pitchFamily="34" charset="0"/>
              <a:cs typeface="Arial" pitchFamily="34" charset="0"/>
            </a:endParaRPr>
          </a:p>
        </p:txBody>
      </p:sp>
      <p:sp>
        <p:nvSpPr>
          <p:cNvPr id="9" name="Text Box 6"/>
          <p:cNvSpPr txBox="1">
            <a:spLocks noChangeArrowheads="1"/>
          </p:cNvSpPr>
          <p:nvPr/>
        </p:nvSpPr>
        <p:spPr bwMode="blackWhite">
          <a:xfrm>
            <a:off x="3222984" y="3345911"/>
            <a:ext cx="4706578" cy="120844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TRIA’s high take-up rates, availability and affordability have benefitted businesses, workers and the entire US economy since the program’s enactment</a:t>
            </a:r>
            <a:endParaRPr lang="en-US" b="1" i="1" dirty="0">
              <a:solidFill>
                <a:srgbClr val="FFFFFF"/>
              </a:solidFill>
            </a:endParaRPr>
          </a:p>
        </p:txBody>
      </p:sp>
    </p:spTree>
    <p:extLst>
      <p:ext uri="{BB962C8B-B14F-4D97-AF65-F5344CB8AC3E}">
        <p14:creationId xmlns:p14="http://schemas.microsoft.com/office/powerpoint/2010/main" val="8841550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187</a:t>
            </a:fld>
            <a:endParaRPr lang="en-US"/>
          </a:p>
        </p:txBody>
      </p:sp>
      <p:sp>
        <p:nvSpPr>
          <p:cNvPr id="8" name="TextBox 7"/>
          <p:cNvSpPr txBox="1"/>
          <p:nvPr/>
        </p:nvSpPr>
        <p:spPr>
          <a:xfrm>
            <a:off x="83897" y="6366684"/>
            <a:ext cx="6359766" cy="461665"/>
          </a:xfrm>
          <a:prstGeom prst="rect">
            <a:avLst/>
          </a:prstGeom>
          <a:noFill/>
        </p:spPr>
        <p:txBody>
          <a:bodyPr wrap="square" rtlCol="0">
            <a:spAutoFit/>
          </a:bodyPr>
          <a:lstStyle/>
          <a:p>
            <a:r>
              <a:rPr lang="en-US" sz="1200" dirty="0" smtClean="0"/>
              <a:t>*Data for 27 states with sufficient data.</a:t>
            </a:r>
          </a:p>
          <a:p>
            <a:r>
              <a:rPr lang="en-US" sz="1200" dirty="0" smtClean="0"/>
              <a:t>Source: Marsh </a:t>
            </a:r>
            <a:r>
              <a:rPr lang="en-US" sz="1200" i="1" dirty="0" smtClean="0"/>
              <a:t>2014 Terrorism Risk Insurance Report</a:t>
            </a:r>
            <a:r>
              <a:rPr lang="en-US" sz="1200" dirty="0" smtClean="0"/>
              <a:t>; Insurance Information Institute.</a:t>
            </a:r>
            <a:endParaRPr lang="en-US" sz="1200" dirty="0"/>
          </a:p>
        </p:txBody>
      </p:sp>
      <p:sp>
        <p:nvSpPr>
          <p:cNvPr id="11" name="Rectangle 2"/>
          <p:cNvSpPr>
            <a:spLocks noGrp="1" noChangeArrowheads="1"/>
          </p:cNvSpPr>
          <p:nvPr>
            <p:ph type="title" idx="4294967295"/>
          </p:nvPr>
        </p:nvSpPr>
        <p:spPr>
          <a:xfrm>
            <a:off x="-1" y="269875"/>
            <a:ext cx="8135471" cy="581025"/>
          </a:xfrm>
        </p:spPr>
        <p:txBody>
          <a:bodyPr lIns="92075" tIns="46038" rIns="92075" bIns="46038" anchor="b"/>
          <a:lstStyle/>
          <a:p>
            <a:pPr>
              <a:lnSpc>
                <a:spcPct val="85000"/>
              </a:lnSpc>
            </a:pPr>
            <a:r>
              <a:rPr lang="en-US" dirty="0" smtClean="0"/>
              <a:t>Terrorism Insurance Take-Up Rates by State for 2013*</a:t>
            </a:r>
            <a:endParaRPr lang="en-US" dirty="0" smtClean="0">
              <a:solidFill>
                <a:srgbClr val="28688C"/>
              </a:solidFil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3526" y="1283593"/>
            <a:ext cx="5138716" cy="5102919"/>
          </a:xfrm>
          <a:prstGeom prst="rect">
            <a:avLst/>
          </a:prstGeom>
        </p:spPr>
      </p:pic>
      <p:sp>
        <p:nvSpPr>
          <p:cNvPr id="7" name="AutoShape 7"/>
          <p:cNvSpPr>
            <a:spLocks noChangeArrowheads="1"/>
          </p:cNvSpPr>
          <p:nvPr/>
        </p:nvSpPr>
        <p:spPr bwMode="blackWhite">
          <a:xfrm>
            <a:off x="71437" y="2792452"/>
            <a:ext cx="1585913" cy="1015931"/>
          </a:xfrm>
          <a:prstGeom prst="wedgeRectCallout">
            <a:avLst>
              <a:gd name="adj1" fmla="val 13168"/>
              <a:gd name="adj2" fmla="val -11447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Take-up rate in the West is 55%</a:t>
            </a:r>
            <a:endParaRPr lang="en-US" b="1" dirty="0">
              <a:solidFill>
                <a:srgbClr val="FFFFFF"/>
              </a:solidFill>
            </a:endParaRPr>
          </a:p>
        </p:txBody>
      </p:sp>
      <p:sp>
        <p:nvSpPr>
          <p:cNvPr id="10" name="AutoShape 13"/>
          <p:cNvSpPr>
            <a:spLocks noChangeArrowheads="1"/>
          </p:cNvSpPr>
          <p:nvPr/>
        </p:nvSpPr>
        <p:spPr bwMode="blackWhite">
          <a:xfrm>
            <a:off x="6210300" y="3143250"/>
            <a:ext cx="2614612" cy="2914650"/>
          </a:xfrm>
          <a:prstGeom prst="wedgeRectCallout">
            <a:avLst>
              <a:gd name="adj1" fmla="val -81835"/>
              <a:gd name="adj2" fmla="val 17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overall US take-up rate for terrorism coverage was 62% in 2013 and ranged from a lows of 41% in Michigan to a high of 84% in Massachusetts (where demand likely increased due to the April 2013 Boston Marathon bombing)</a:t>
            </a:r>
            <a:endParaRPr lang="en-US" b="1" dirty="0">
              <a:solidFill>
                <a:schemeClr val="bg1"/>
              </a:solidFill>
            </a:endParaRPr>
          </a:p>
        </p:txBody>
      </p:sp>
    </p:spTree>
    <p:extLst>
      <p:ext uri="{BB962C8B-B14F-4D97-AF65-F5344CB8AC3E}">
        <p14:creationId xmlns:p14="http://schemas.microsoft.com/office/powerpoint/2010/main" val="3131264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700"/>
                            </p:stCondLst>
                            <p:childTnLst>
                              <p:par>
                                <p:cTn id="13" presetID="22" presetClass="entr" presetSubtype="2" fill="hold" grpId="0" nodeType="after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7" grpId="0" animBg="1"/>
      <p:bldP spid="10"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9B1B912-0736-41AB-8DBD-AE2FE1777A61}" type="slidenum">
              <a:rPr lang="en-US" sz="900"/>
              <a:pPr algn="r" eaLnBrk="0" hangingPunct="0">
                <a:lnSpc>
                  <a:spcPct val="85000"/>
                </a:lnSpc>
                <a:spcBef>
                  <a:spcPct val="20000"/>
                </a:spcBef>
              </a:pPr>
              <a:t>188</a:t>
            </a:fld>
            <a:endParaRPr lang="en-US" sz="900"/>
          </a:p>
        </p:txBody>
      </p:sp>
      <p:sp>
        <p:nvSpPr>
          <p:cNvPr id="4100" name="Rectangle 2"/>
          <p:cNvSpPr>
            <a:spLocks noGrp="1" noChangeArrowheads="1"/>
          </p:cNvSpPr>
          <p:nvPr>
            <p:ph type="title" idx="4294967295"/>
          </p:nvPr>
        </p:nvSpPr>
        <p:spPr>
          <a:xfrm>
            <a:off x="66675" y="138279"/>
            <a:ext cx="7451725" cy="860425"/>
          </a:xfrm>
        </p:spPr>
        <p:txBody>
          <a:bodyPr/>
          <a:lstStyle/>
          <a:p>
            <a:r>
              <a:rPr lang="en-US" dirty="0" smtClean="0"/>
              <a:t>Terrorism Take-up Rates for Selected Western States: vs. US in 2013</a:t>
            </a:r>
          </a:p>
        </p:txBody>
      </p:sp>
      <p:sp>
        <p:nvSpPr>
          <p:cNvPr id="4101" name="Rectangle 4"/>
          <p:cNvSpPr>
            <a:spLocks noChangeArrowheads="1"/>
          </p:cNvSpPr>
          <p:nvPr/>
        </p:nvSpPr>
        <p:spPr bwMode="auto">
          <a:xfrm>
            <a:off x="-47625" y="6203205"/>
            <a:ext cx="9191625"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Note: Insufficient data available for ID and MT.</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Marsh Global Analytics, </a:t>
            </a:r>
            <a:r>
              <a:rPr lang="en-US" sz="1100" i="1" dirty="0" smtClean="0"/>
              <a:t>2014 Terrorism Risk Insurance Report,</a:t>
            </a:r>
            <a:r>
              <a:rPr lang="en-US" sz="1100" dirty="0" smtClean="0"/>
              <a:t> April 2014; Insurance Information Institute.</a:t>
            </a:r>
            <a:endParaRPr lang="en-US" sz="1100" dirty="0"/>
          </a:p>
        </p:txBody>
      </p:sp>
      <p:graphicFrame>
        <p:nvGraphicFramePr>
          <p:cNvPr id="4098" name="Object 2"/>
          <p:cNvGraphicFramePr>
            <a:graphicFrameLocks/>
          </p:cNvGraphicFramePr>
          <p:nvPr>
            <p:extLst>
              <p:ext uri="{D42A27DB-BD31-4B8C-83A1-F6EECF244321}">
                <p14:modId xmlns:p14="http://schemas.microsoft.com/office/powerpoint/2010/main" val="1074919356"/>
              </p:ext>
            </p:extLst>
          </p:nvPr>
        </p:nvGraphicFramePr>
        <p:xfrm>
          <a:off x="304800" y="1871670"/>
          <a:ext cx="8382000" cy="4090988"/>
        </p:xfrm>
        <a:graphic>
          <a:graphicData uri="http://schemas.openxmlformats.org/presentationml/2006/ole">
            <mc:AlternateContent xmlns:mc="http://schemas.openxmlformats.org/markup-compatibility/2006">
              <mc:Choice xmlns:v="urn:schemas-microsoft-com:vml" Requires="v">
                <p:oleObj spid="_x0000_s28024869" name="Chart" r:id="rId4" imgW="8286645" imgH="4314888" progId="MSGraph.Chart.8">
                  <p:embed followColorScheme="full"/>
                </p:oleObj>
              </mc:Choice>
              <mc:Fallback>
                <p:oleObj name="Chart" r:id="rId4" imgW="8286645" imgH="4314888" progId="MSGraph.Chart.8">
                  <p:embed followColorScheme="full"/>
                  <p:pic>
                    <p:nvPicPr>
                      <p:cNvPr id="0" name=""/>
                      <p:cNvPicPr>
                        <a:picLocks noChangeArrowheads="1"/>
                      </p:cNvPicPr>
                      <p:nvPr/>
                    </p:nvPicPr>
                    <p:blipFill>
                      <a:blip r:embed="rId5"/>
                      <a:srcRect/>
                      <a:stretch>
                        <a:fillRect/>
                      </a:stretch>
                    </p:blipFill>
                    <p:spPr bwMode="auto">
                      <a:xfrm>
                        <a:off x="304800" y="1871670"/>
                        <a:ext cx="8382000" cy="4090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Box 6"/>
          <p:cNvSpPr txBox="1">
            <a:spLocks noChangeArrowheads="1"/>
          </p:cNvSpPr>
          <p:nvPr/>
        </p:nvSpPr>
        <p:spPr bwMode="blackWhite">
          <a:xfrm>
            <a:off x="1760716" y="1245397"/>
            <a:ext cx="4063641" cy="120844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TRIA’s take-up rates are lower in the West (including the Northwest) relative to the US overall</a:t>
            </a:r>
            <a:endParaRPr lang="en-US" b="1" i="1" dirty="0">
              <a:solidFill>
                <a:srgbClr val="FFFFFF"/>
              </a:solidFill>
            </a:endParaRPr>
          </a:p>
        </p:txBody>
      </p:sp>
    </p:spTree>
    <p:extLst>
      <p:ext uri="{BB962C8B-B14F-4D97-AF65-F5344CB8AC3E}">
        <p14:creationId xmlns:p14="http://schemas.microsoft.com/office/powerpoint/2010/main" val="2969271119"/>
      </p:ext>
    </p:extLst>
  </p:cSld>
  <p:clrMapOvr>
    <a:masterClrMapping/>
  </p:clrMapOvr>
  <p:transition>
    <p:wipe dir="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189</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Testified </a:t>
            </a:r>
            <a:r>
              <a:rPr lang="en-US" b="1" dirty="0"/>
              <a:t>before House Financial Services Nov. </a:t>
            </a:r>
            <a:r>
              <a:rPr lang="en-US" b="1" dirty="0" smtClean="0"/>
              <a:t>2013</a:t>
            </a:r>
          </a:p>
          <a:p>
            <a:pPr>
              <a:lnSpc>
                <a:spcPts val="2200"/>
              </a:lnSpc>
              <a:spcBef>
                <a:spcPct val="50000"/>
              </a:spcBef>
            </a:pPr>
            <a:r>
              <a:rPr lang="en-US" b="1" dirty="0" smtClean="0"/>
              <a:t>Testified before Senate Banking </a:t>
            </a:r>
            <a:r>
              <a:rPr lang="en-US" b="1" dirty="0" err="1" smtClean="0"/>
              <a:t>Cmte</a:t>
            </a:r>
            <a:r>
              <a:rPr lang="en-US" b="1" dirty="0" smtClean="0"/>
              <a:t>. in Sept. 2013</a:t>
            </a:r>
          </a:p>
          <a:p>
            <a:pPr>
              <a:lnSpc>
                <a:spcPts val="2200"/>
              </a:lnSpc>
              <a:spcBef>
                <a:spcPct val="50000"/>
              </a:spcBef>
            </a:pPr>
            <a:r>
              <a:rPr lang="en-US" b="1" dirty="0" smtClean="0"/>
              <a:t>Provided testimony at NYC hearing in June 2013</a:t>
            </a:r>
          </a:p>
          <a:p>
            <a:pPr>
              <a:lnSpc>
                <a:spcPts val="2200"/>
              </a:lnSpc>
              <a:spcBef>
                <a:spcPct val="50000"/>
              </a:spcBef>
            </a:pPr>
            <a:r>
              <a:rPr lang="en-US" b="1" dirty="0" smtClean="0"/>
              <a:t>Provided Capitol Hill Joint House/Senate Staff Briefing in April 2014</a:t>
            </a:r>
          </a:p>
          <a:p>
            <a:pPr>
              <a:lnSpc>
                <a:spcPts val="2200"/>
              </a:lnSpc>
              <a:spcBef>
                <a:spcPct val="50000"/>
              </a:spcBef>
            </a:pPr>
            <a:r>
              <a:rPr lang="en-US" b="1" dirty="0" smtClean="0"/>
              <a:t>I.I.I. Published Several Updates to its Study on Terrorism Risk and Insurance</a:t>
            </a:r>
          </a:p>
          <a:p>
            <a:pPr>
              <a:lnSpc>
                <a:spcPts val="2200"/>
              </a:lnSpc>
              <a:spcBef>
                <a:spcPct val="50000"/>
              </a:spcBef>
            </a:pPr>
            <a:r>
              <a:rPr lang="en-US" b="1" dirty="0" smtClean="0"/>
              <a:t>Working with Trades, Congressional Staff, GAO &amp; Others</a:t>
            </a:r>
          </a:p>
        </p:txBody>
      </p:sp>
      <p:pic>
        <p:nvPicPr>
          <p:cNvPr id="1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6265" y="3797091"/>
            <a:ext cx="4457252" cy="2541972"/>
          </a:xfrm>
          <a:prstGeom prst="rect">
            <a:avLst/>
          </a:prstGeom>
          <a:noFill/>
          <a:ln w="9525">
            <a:noFill/>
            <a:miter lim="800000"/>
            <a:headEnd/>
            <a:tailEnd/>
          </a:ln>
        </p:spPr>
      </p:pic>
      <p:pic>
        <p:nvPicPr>
          <p:cNvPr id="449331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3594" y="3792514"/>
            <a:ext cx="4010343" cy="2514114"/>
          </a:xfrm>
          <a:prstGeom prst="rect">
            <a:avLst/>
          </a:prstGeom>
          <a:noFill/>
          <a:ln w="9525">
            <a:noFill/>
            <a:miter lim="800000"/>
            <a:headEnd/>
            <a:tailEnd/>
          </a:ln>
        </p:spPr>
      </p:pic>
      <p:sp>
        <p:nvSpPr>
          <p:cNvPr id="9" name="TextBox 8"/>
          <p:cNvSpPr txBox="1"/>
          <p:nvPr/>
        </p:nvSpPr>
        <p:spPr>
          <a:xfrm>
            <a:off x="194874" y="6400802"/>
            <a:ext cx="4482059" cy="369332"/>
          </a:xfrm>
          <a:prstGeom prst="rect">
            <a:avLst/>
          </a:prstGeom>
          <a:noFill/>
        </p:spPr>
        <p:txBody>
          <a:bodyPr wrap="square" rtlCol="0">
            <a:spAutoFit/>
          </a:bodyPr>
          <a:lstStyle/>
          <a:p>
            <a:r>
              <a:rPr lang="en-US" b="1" dirty="0" smtClean="0"/>
              <a:t>Senate Banking Committee, 9/25/13</a:t>
            </a:r>
            <a:endParaRPr lang="en-US" b="1" dirty="0"/>
          </a:p>
        </p:txBody>
      </p:sp>
      <p:sp>
        <p:nvSpPr>
          <p:cNvPr id="11" name="TextBox 10"/>
          <p:cNvSpPr txBox="1"/>
          <p:nvPr/>
        </p:nvSpPr>
        <p:spPr>
          <a:xfrm>
            <a:off x="4527031" y="6218848"/>
            <a:ext cx="4482059" cy="646331"/>
          </a:xfrm>
          <a:prstGeom prst="rect">
            <a:avLst/>
          </a:prstGeom>
          <a:noFill/>
        </p:spPr>
        <p:txBody>
          <a:bodyPr wrap="square" rtlCol="0">
            <a:spAutoFit/>
          </a:bodyPr>
          <a:lstStyle/>
          <a:p>
            <a:pPr algn="ctr"/>
            <a:r>
              <a:rPr lang="en-US" b="1" dirty="0" smtClean="0"/>
              <a:t>House Financial Services Subcommittee, 11/13/13</a:t>
            </a:r>
            <a:endParaRPr lang="en-US" b="1" dirty="0"/>
          </a:p>
        </p:txBody>
      </p:sp>
    </p:spTree>
    <p:extLst>
      <p:ext uri="{BB962C8B-B14F-4D97-AF65-F5344CB8AC3E}">
        <p14:creationId xmlns:p14="http://schemas.microsoft.com/office/powerpoint/2010/main" val="34172778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9FF1E0C9-289E-4CCF-9670-CFAB9320FAC7}" type="slidenum">
              <a:rPr lang="en-US" altLang="en-US" sz="900"/>
              <a:pPr algn="r">
                <a:lnSpc>
                  <a:spcPct val="85000"/>
                </a:lnSpc>
                <a:spcBef>
                  <a:spcPct val="20000"/>
                </a:spcBef>
              </a:pPr>
              <a:t>19</a:t>
            </a:fld>
            <a:endParaRPr lang="en-US" altLang="en-US" sz="900"/>
          </a:p>
        </p:txBody>
      </p:sp>
      <p:sp>
        <p:nvSpPr>
          <p:cNvPr id="23555" name="Rectangle 2"/>
          <p:cNvSpPr>
            <a:spLocks noGrp="1" noChangeArrowheads="1"/>
          </p:cNvSpPr>
          <p:nvPr>
            <p:ph type="title" idx="4294967295"/>
          </p:nvPr>
        </p:nvSpPr>
        <p:spPr/>
        <p:txBody>
          <a:bodyPr/>
          <a:lstStyle/>
          <a:p>
            <a:r>
              <a:rPr lang="en-US" altLang="en-US" smtClean="0">
                <a:latin typeface="Arial" panose="020B0604020202020204" pitchFamily="34" charset="0"/>
              </a:rPr>
              <a:t>Comm. Lines DWP Growth: WA vs. U.S 2004-2013</a:t>
            </a:r>
          </a:p>
        </p:txBody>
      </p:sp>
      <p:sp>
        <p:nvSpPr>
          <p:cNvPr id="23556"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a:solidFill>
                  <a:schemeClr val="tx1"/>
                </a:solidFill>
                <a:latin typeface="Arial" panose="020B0604020202020204" pitchFamily="34" charset="0"/>
                <a:cs typeface="Arial" panose="020B0604020202020204" pitchFamily="34" charset="0"/>
              </a:defRPr>
            </a:lvl1pPr>
            <a:lvl2pPr marL="742950" indent="-285750">
              <a:tabLst>
                <a:tab pos="112713" algn="r"/>
              </a:tabLst>
              <a:defRPr>
                <a:solidFill>
                  <a:schemeClr val="tx1"/>
                </a:solidFill>
                <a:latin typeface="Arial" panose="020B0604020202020204" pitchFamily="34" charset="0"/>
                <a:cs typeface="Arial" panose="020B0604020202020204" pitchFamily="34" charset="0"/>
              </a:defRPr>
            </a:lvl2pPr>
            <a:lvl3pPr marL="1143000" indent="-228600">
              <a:tabLst>
                <a:tab pos="112713" algn="r"/>
              </a:tabLst>
              <a:defRPr>
                <a:solidFill>
                  <a:schemeClr val="tx1"/>
                </a:solidFill>
                <a:latin typeface="Arial" panose="020B0604020202020204" pitchFamily="34" charset="0"/>
                <a:cs typeface="Arial" panose="020B0604020202020204" pitchFamily="34" charset="0"/>
              </a:defRPr>
            </a:lvl3pPr>
            <a:lvl4pPr marL="1600200" indent="-228600">
              <a:tabLst>
                <a:tab pos="112713" algn="r"/>
              </a:tabLst>
              <a:defRPr>
                <a:solidFill>
                  <a:schemeClr val="tx1"/>
                </a:solidFill>
                <a:latin typeface="Arial" panose="020B0604020202020204" pitchFamily="34" charset="0"/>
                <a:cs typeface="Arial" panose="020B0604020202020204" pitchFamily="34" charset="0"/>
              </a:defRPr>
            </a:lvl4pPr>
            <a:lvl5pPr marL="2057400" indent="-22860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chemeClr val="accent2"/>
              </a:buClr>
              <a:buFont typeface="Wingdings" panose="05000000000000000000" pitchFamily="2" charset="2"/>
              <a:buNone/>
            </a:pPr>
            <a:r>
              <a:rPr lang="en-US" altLang="en-US" sz="1100"/>
              <a:t>	Source: SNL Financial.</a:t>
            </a:r>
          </a:p>
        </p:txBody>
      </p:sp>
      <p:graphicFrame>
        <p:nvGraphicFramePr>
          <p:cNvPr id="23557" name="Object 2"/>
          <p:cNvGraphicFramePr>
            <a:graphicFrameLocks/>
          </p:cNvGraphicFramePr>
          <p:nvPr/>
        </p:nvGraphicFramePr>
        <p:xfrm>
          <a:off x="304800" y="1296988"/>
          <a:ext cx="8623300" cy="4995862"/>
        </p:xfrm>
        <a:graphic>
          <a:graphicData uri="http://schemas.openxmlformats.org/presentationml/2006/ole">
            <mc:AlternateContent xmlns:mc="http://schemas.openxmlformats.org/markup-compatibility/2006">
              <mc:Choice xmlns:v="urn:schemas-microsoft-com:vml" Requires="v">
                <p:oleObj spid="_x0000_s28017730" name="Chart" r:id="rId4" imgW="8601126" imgH="4600478" progId="MSGraph.Chart.8">
                  <p:embed followColorScheme="full"/>
                </p:oleObj>
              </mc:Choice>
              <mc:Fallback>
                <p:oleObj name="Chart" r:id="rId4" imgW="8601126" imgH="4600478" progId="MSGraph.Chart.8">
                  <p:embed followColorScheme="full"/>
                  <p:pic>
                    <p:nvPicPr>
                      <p:cNvPr id="0" name=""/>
                      <p:cNvPicPr>
                        <a:picLocks noChangeArrowheads="1"/>
                      </p:cNvPicPr>
                      <p:nvPr/>
                    </p:nvPicPr>
                    <p:blipFill>
                      <a:blip r:embed="rId5"/>
                      <a:srcRect/>
                      <a:stretch>
                        <a:fillRect/>
                      </a:stretch>
                    </p:blipFill>
                    <p:spPr bwMode="gray">
                      <a:xfrm>
                        <a:off x="304800" y="1296988"/>
                        <a:ext cx="8623300" cy="499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8"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7" name="Text Box 6"/>
          <p:cNvSpPr txBox="1">
            <a:spLocks noChangeArrowheads="1"/>
          </p:cNvSpPr>
          <p:nvPr/>
        </p:nvSpPr>
        <p:spPr bwMode="blackWhite">
          <a:xfrm>
            <a:off x="3784600" y="1296988"/>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2.0%</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WA: 1.4%</a:t>
            </a:r>
          </a:p>
        </p:txBody>
      </p:sp>
    </p:spTree>
    <p:extLst>
      <p:ext uri="{BB962C8B-B14F-4D97-AF65-F5344CB8AC3E}">
        <p14:creationId xmlns:p14="http://schemas.microsoft.com/office/powerpoint/2010/main" val="945349775"/>
      </p:ext>
    </p:extLst>
  </p:cSld>
  <p:clrMapOvr>
    <a:masterClrMapping/>
  </p:clrMapOvr>
  <p:transition>
    <p:wipe dir="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190</a:t>
            </a:fld>
            <a:endParaRPr lang="en-US" sz="900"/>
          </a:p>
        </p:txBody>
      </p:sp>
      <p:sp>
        <p:nvSpPr>
          <p:cNvPr id="84997" name="Rectangle 2"/>
          <p:cNvSpPr>
            <a:spLocks noGrp="1" noChangeArrowheads="1"/>
          </p:cNvSpPr>
          <p:nvPr>
            <p:ph type="title" idx="4294967295"/>
          </p:nvPr>
        </p:nvSpPr>
        <p:spPr/>
        <p:txBody>
          <a:bodyPr/>
          <a:lstStyle/>
          <a:p>
            <a:r>
              <a:rPr lang="en-US" dirty="0" smtClean="0"/>
              <a:t>I.I.I. White Paper (March 2014):</a:t>
            </a:r>
            <a:br>
              <a:rPr lang="en-US" dirty="0" smtClean="0"/>
            </a:br>
            <a:r>
              <a:rPr lang="en-US" i="1" dirty="0" smtClean="0"/>
              <a:t>Terrorism Risk: A Constant Threat</a:t>
            </a:r>
          </a:p>
        </p:txBody>
      </p:sp>
      <p:sp>
        <p:nvSpPr>
          <p:cNvPr id="1922051" name="Rectangle 3"/>
          <p:cNvSpPr>
            <a:spLocks noGrp="1" noChangeArrowheads="1"/>
          </p:cNvSpPr>
          <p:nvPr>
            <p:ph type="body" idx="4294967295"/>
          </p:nvPr>
        </p:nvSpPr>
        <p:spPr>
          <a:xfrm>
            <a:off x="4586289" y="1117851"/>
            <a:ext cx="4271962" cy="4652963"/>
          </a:xfrm>
        </p:spPr>
        <p:txBody>
          <a:bodyPr/>
          <a:lstStyle/>
          <a:p>
            <a:pPr>
              <a:lnSpc>
                <a:spcPts val="2200"/>
              </a:lnSpc>
              <a:spcBef>
                <a:spcPct val="50000"/>
              </a:spcBef>
            </a:pPr>
            <a:r>
              <a:rPr lang="en-US" b="1" dirty="0" smtClean="0"/>
              <a:t>Detailed history of TRIA</a:t>
            </a:r>
          </a:p>
          <a:p>
            <a:pPr>
              <a:lnSpc>
                <a:spcPts val="2200"/>
              </a:lnSpc>
              <a:spcBef>
                <a:spcPct val="50000"/>
              </a:spcBef>
            </a:pPr>
            <a:r>
              <a:rPr lang="en-US" b="1" dirty="0" smtClean="0"/>
              <a:t>How TRIA works</a:t>
            </a:r>
          </a:p>
          <a:p>
            <a:pPr>
              <a:lnSpc>
                <a:spcPts val="2200"/>
              </a:lnSpc>
              <a:spcBef>
                <a:spcPct val="50000"/>
              </a:spcBef>
            </a:pPr>
            <a:r>
              <a:rPr lang="en-US" b="1" dirty="0" smtClean="0"/>
              <a:t>Assessing the threat of terrorism</a:t>
            </a:r>
          </a:p>
          <a:p>
            <a:pPr>
              <a:lnSpc>
                <a:spcPts val="2200"/>
              </a:lnSpc>
              <a:spcBef>
                <a:spcPct val="50000"/>
              </a:spcBef>
            </a:pPr>
            <a:r>
              <a:rPr lang="en-US" b="1" dirty="0" smtClean="0"/>
              <a:t>Terrorism market conditions</a:t>
            </a:r>
          </a:p>
          <a:p>
            <a:pPr>
              <a:lnSpc>
                <a:spcPts val="2200"/>
              </a:lnSpc>
              <a:spcBef>
                <a:spcPct val="50000"/>
              </a:spcBef>
            </a:pPr>
            <a:r>
              <a:rPr lang="en-US" b="1" dirty="0" smtClean="0"/>
              <a:t>Global perspective</a:t>
            </a:r>
          </a:p>
          <a:p>
            <a:pPr>
              <a:lnSpc>
                <a:spcPts val="2200"/>
              </a:lnSpc>
              <a:spcBef>
                <a:spcPct val="50000"/>
              </a:spcBef>
            </a:pPr>
            <a:r>
              <a:rPr lang="en-US" b="1" dirty="0" smtClean="0"/>
              <a:t>Download at </a:t>
            </a:r>
            <a:r>
              <a:rPr lang="en-US" sz="2000" b="1" i="1" dirty="0">
                <a:solidFill>
                  <a:srgbClr val="225A7A"/>
                </a:solidFill>
                <a:hlinkClick r:id="rId3"/>
              </a:rPr>
              <a:t>http://www.iii.org/white_papers/terrorism-risk-a-constant-threat-2014.html</a:t>
            </a:r>
            <a:r>
              <a:rPr lang="en-US" sz="2000" b="1" i="1" dirty="0">
                <a:solidFill>
                  <a:srgbClr val="225A7A"/>
                </a:solidFill>
              </a:rPr>
              <a:t> </a:t>
            </a:r>
            <a:endParaRPr lang="en-US" sz="2000" b="1" dirty="0" smtClean="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8450" y="1192878"/>
            <a:ext cx="4185491" cy="5463510"/>
          </a:xfrm>
          <a:prstGeom prst="rect">
            <a:avLst/>
          </a:prstGeom>
          <a:ln>
            <a:solidFill>
              <a:schemeClr val="tx1"/>
            </a:solidFill>
          </a:ln>
        </p:spPr>
      </p:pic>
    </p:spTree>
    <p:extLst>
      <p:ext uri="{BB962C8B-B14F-4D97-AF65-F5344CB8AC3E}">
        <p14:creationId xmlns:p14="http://schemas.microsoft.com/office/powerpoint/2010/main" val="13455524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191</a:t>
            </a:fld>
            <a:endParaRPr lang="en-US" smtClean="0"/>
          </a:p>
        </p:txBody>
      </p:sp>
      <p:sp>
        <p:nvSpPr>
          <p:cNvPr id="82949" name="Rectangle 2"/>
          <p:cNvSpPr>
            <a:spLocks noGrp="1" noChangeArrowheads="1"/>
          </p:cNvSpPr>
          <p:nvPr>
            <p:ph type="title"/>
          </p:nvPr>
        </p:nvSpPr>
        <p:spPr/>
        <p:txBody>
          <a:bodyPr/>
          <a:lstStyle/>
          <a:p>
            <a:r>
              <a:rPr lang="en-US" dirty="0" smtClean="0"/>
              <a:t>Summary of President’s Working Group Report on TRIA</a:t>
            </a:r>
          </a:p>
        </p:txBody>
      </p:sp>
      <p:sp>
        <p:nvSpPr>
          <p:cNvPr id="1922051" name="Rectangle 3"/>
          <p:cNvSpPr>
            <a:spLocks noGrp="1" noChangeArrowheads="1"/>
          </p:cNvSpPr>
          <p:nvPr>
            <p:ph type="body" idx="1"/>
          </p:nvPr>
        </p:nvSpPr>
        <p:spPr>
          <a:xfrm>
            <a:off x="194396" y="1034402"/>
            <a:ext cx="8716296" cy="5448301"/>
          </a:xfrm>
        </p:spPr>
        <p:txBody>
          <a:bodyPr/>
          <a:lstStyle/>
          <a:p>
            <a:pPr>
              <a:lnSpc>
                <a:spcPts val="1800"/>
              </a:lnSpc>
            </a:pPr>
            <a:r>
              <a:rPr lang="en-US" sz="1800" b="1" dirty="0" smtClean="0"/>
              <a:t>Insurance for terrorism risk is available and affordable</a:t>
            </a:r>
          </a:p>
          <a:p>
            <a:pPr lvl="1">
              <a:lnSpc>
                <a:spcPts val="1800"/>
              </a:lnSpc>
            </a:pPr>
            <a:r>
              <a:rPr lang="en-US" sz="1600" b="1" dirty="0" smtClean="0"/>
              <a:t>Availability/affordability have has not changed appreciably since 2010</a:t>
            </a:r>
          </a:p>
          <a:p>
            <a:pPr>
              <a:lnSpc>
                <a:spcPts val="1800"/>
              </a:lnSpc>
            </a:pPr>
            <a:r>
              <a:rPr lang="en-US" sz="1800" b="1" dirty="0" smtClean="0"/>
              <a:t>Prices for terrorism risk insurance vary considerably depending on the policyholder’s industry and location of risk</a:t>
            </a:r>
          </a:p>
          <a:p>
            <a:pPr>
              <a:lnSpc>
                <a:spcPts val="1800"/>
              </a:lnSpc>
            </a:pPr>
            <a:r>
              <a:rPr lang="en-US" sz="1800" b="1" dirty="0" smtClean="0"/>
              <a:t>Prices have declined since TRIA was enacted</a:t>
            </a:r>
          </a:p>
          <a:p>
            <a:pPr lvl="1">
              <a:lnSpc>
                <a:spcPts val="1800"/>
              </a:lnSpc>
            </a:pPr>
            <a:r>
              <a:rPr lang="en-US" sz="1600" b="1" dirty="0" smtClean="0"/>
              <a:t>Currently ~3% to 5% of commercial property insurance premiums</a:t>
            </a:r>
          </a:p>
          <a:p>
            <a:pPr>
              <a:lnSpc>
                <a:spcPts val="1800"/>
              </a:lnSpc>
            </a:pPr>
            <a:r>
              <a:rPr lang="en-US" sz="1800" b="1" dirty="0" smtClean="0"/>
              <a:t>Take-up rates have improved since adoption of TRIA</a:t>
            </a:r>
          </a:p>
          <a:p>
            <a:pPr lvl="1">
              <a:lnSpc>
                <a:spcPts val="1800"/>
              </a:lnSpc>
            </a:pPr>
            <a:r>
              <a:rPr lang="en-US" sz="1600" b="1" dirty="0" smtClean="0"/>
              <a:t>Overall take-up rate is steady at ~60% (62% in 2013 per Marsh)</a:t>
            </a:r>
          </a:p>
          <a:p>
            <a:pPr>
              <a:lnSpc>
                <a:spcPts val="1800"/>
              </a:lnSpc>
            </a:pPr>
            <a:r>
              <a:rPr lang="en-US" sz="1800" b="1" i="1" dirty="0" smtClean="0">
                <a:solidFill>
                  <a:srgbClr val="FF0000"/>
                </a:solidFill>
              </a:rPr>
              <a:t>Market capacity is currently tightening given uncertainty over TRIA reauthorization</a:t>
            </a:r>
          </a:p>
          <a:p>
            <a:pPr>
              <a:lnSpc>
                <a:spcPts val="1800"/>
              </a:lnSpc>
            </a:pPr>
            <a:r>
              <a:rPr lang="en-US" sz="1800" b="1" i="1" dirty="0" smtClean="0">
                <a:solidFill>
                  <a:srgbClr val="FF0000"/>
                </a:solidFill>
              </a:rPr>
              <a:t>The private market does not have the capacity to provide reinsurance for terror risk to the extent currently provided by TRIA</a:t>
            </a:r>
          </a:p>
          <a:p>
            <a:pPr>
              <a:lnSpc>
                <a:spcPts val="1800"/>
              </a:lnSpc>
            </a:pPr>
            <a:r>
              <a:rPr lang="en-US" sz="1800" b="1" i="1" dirty="0" smtClean="0">
                <a:solidFill>
                  <a:srgbClr val="FF0000"/>
                </a:solidFill>
              </a:rPr>
              <a:t>In the absence of TRIA, terrorism risk insurance would likely be less available.  Coverage that would be available likely would be more costly and/or limited in scope</a:t>
            </a:r>
            <a:endParaRPr lang="en-US" sz="1800" b="1" dirty="0" smtClean="0">
              <a:solidFill>
                <a:srgbClr val="FF0000"/>
              </a:solidFill>
            </a:endParaRPr>
          </a:p>
        </p:txBody>
      </p:sp>
      <p:sp>
        <p:nvSpPr>
          <p:cNvPr id="7" name="Text Box 21"/>
          <p:cNvSpPr txBox="1">
            <a:spLocks noChangeArrowheads="1"/>
          </p:cNvSpPr>
          <p:nvPr/>
        </p:nvSpPr>
        <p:spPr bwMode="auto">
          <a:xfrm>
            <a:off x="85725" y="6551648"/>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050" dirty="0"/>
              <a:t>Source:  </a:t>
            </a:r>
            <a:r>
              <a:rPr lang="en-US" sz="1050" dirty="0" smtClean="0"/>
              <a:t>Report of the President’s Working Group on Financial </a:t>
            </a:r>
            <a:r>
              <a:rPr lang="en-US" sz="1050" dirty="0" err="1" smtClean="0"/>
              <a:t>Markets</a:t>
            </a:r>
            <a:r>
              <a:rPr lang="en-US" sz="1050" i="1" dirty="0" err="1" smtClean="0"/>
              <a:t>,The</a:t>
            </a:r>
            <a:r>
              <a:rPr lang="en-US" sz="1050" i="1" dirty="0" smtClean="0"/>
              <a:t> Long-Term Availability and Affordability of Insurance for Terrorism Risk</a:t>
            </a:r>
            <a:r>
              <a:rPr lang="en-US" sz="1050" dirty="0" smtClean="0"/>
              <a:t>,</a:t>
            </a:r>
          </a:p>
          <a:p>
            <a:pPr marL="681038" indent="-681038">
              <a:lnSpc>
                <a:spcPct val="75000"/>
              </a:lnSpc>
              <a:spcBef>
                <a:spcPct val="0"/>
              </a:spcBef>
              <a:buClrTx/>
            </a:pPr>
            <a:r>
              <a:rPr lang="en-US" sz="1050" dirty="0" smtClean="0"/>
              <a:t>April 2014.</a:t>
            </a:r>
            <a:endParaRPr lang="en-US" sz="1050" dirty="0"/>
          </a:p>
        </p:txBody>
      </p:sp>
    </p:spTree>
    <p:extLst>
      <p:ext uri="{BB962C8B-B14F-4D97-AF65-F5344CB8AC3E}">
        <p14:creationId xmlns:p14="http://schemas.microsoft.com/office/powerpoint/2010/main" val="25817493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22051">
                                            <p:txEl>
                                              <p:pRg st="8" end="8"/>
                                            </p:txEl>
                                          </p:spTgt>
                                        </p:tgtEl>
                                        <p:attrNameLst>
                                          <p:attrName>style.visibility</p:attrName>
                                        </p:attrNameLst>
                                      </p:cBhvr>
                                      <p:to>
                                        <p:strVal val="visible"/>
                                      </p:to>
                                    </p:set>
                                    <p:animEffect transition="in" filter="wipe(left)">
                                      <p:cBhvr>
                                        <p:cTn id="41" dur="500"/>
                                        <p:tgtEl>
                                          <p:spTgt spid="1922051">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22051">
                                            <p:txEl>
                                              <p:pRg st="9" end="9"/>
                                            </p:txEl>
                                          </p:spTgt>
                                        </p:tgtEl>
                                        <p:attrNameLst>
                                          <p:attrName>style.visibility</p:attrName>
                                        </p:attrNameLst>
                                      </p:cBhvr>
                                      <p:to>
                                        <p:strVal val="visible"/>
                                      </p:to>
                                    </p:set>
                                    <p:animEffect transition="in" filter="wipe(left)">
                                      <p:cBhvr>
                                        <p:cTn id="4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Framing the Issue and Educating Policymakers: A Timeline</a:t>
            </a:r>
          </a:p>
        </p:txBody>
      </p:sp>
      <p:sp>
        <p:nvSpPr>
          <p:cNvPr id="3" name="Content Placeholder 2"/>
          <p:cNvSpPr>
            <a:spLocks noGrp="1"/>
          </p:cNvSpPr>
          <p:nvPr>
            <p:ph idx="1"/>
          </p:nvPr>
        </p:nvSpPr>
        <p:spPr>
          <a:xfrm>
            <a:off x="298450" y="1104905"/>
            <a:ext cx="8545513" cy="5275268"/>
          </a:xfrm>
        </p:spPr>
        <p:txBody>
          <a:bodyPr/>
          <a:lstStyle/>
          <a:p>
            <a:pPr>
              <a:lnSpc>
                <a:spcPct val="85000"/>
              </a:lnSpc>
            </a:pPr>
            <a:r>
              <a:rPr lang="en-US" sz="2000" dirty="0" smtClean="0"/>
              <a:t>Education </a:t>
            </a:r>
            <a:r>
              <a:rPr lang="en-US" sz="2000" dirty="0"/>
              <a:t>Efforts Pay Off</a:t>
            </a:r>
          </a:p>
          <a:p>
            <a:pPr lvl="1">
              <a:lnSpc>
                <a:spcPct val="85000"/>
              </a:lnSpc>
            </a:pPr>
            <a:r>
              <a:rPr lang="en-US" sz="1800" dirty="0"/>
              <a:t>Senate Banking Committee unanimously reports out TRIA bill </a:t>
            </a:r>
            <a:r>
              <a:rPr lang="en-US" sz="1800" dirty="0" smtClean="0"/>
              <a:t>22-0</a:t>
            </a:r>
          </a:p>
          <a:p>
            <a:pPr lvl="1">
              <a:lnSpc>
                <a:spcPct val="85000"/>
              </a:lnSpc>
            </a:pPr>
            <a:r>
              <a:rPr lang="en-US" sz="1800" dirty="0" smtClean="0"/>
              <a:t>House </a:t>
            </a:r>
            <a:r>
              <a:rPr lang="en-US" sz="1800" dirty="0"/>
              <a:t>Financial Services Committee passes </a:t>
            </a:r>
            <a:r>
              <a:rPr lang="en-US" sz="1800" dirty="0" smtClean="0"/>
              <a:t>bill</a:t>
            </a:r>
          </a:p>
          <a:p>
            <a:pPr lvl="1">
              <a:lnSpc>
                <a:spcPct val="85000"/>
              </a:lnSpc>
            </a:pPr>
            <a:r>
              <a:rPr lang="en-US" sz="1800" dirty="0" smtClean="0"/>
              <a:t>Senate passes bill with strong support; Votes 93-4 to reauthorize on 7/17</a:t>
            </a:r>
            <a:endParaRPr lang="en-US" sz="1800" dirty="0"/>
          </a:p>
          <a:p>
            <a:pPr>
              <a:lnSpc>
                <a:spcPct val="85000"/>
              </a:lnSpc>
            </a:pPr>
            <a:r>
              <a:rPr lang="en-US" sz="2000" dirty="0" smtClean="0"/>
              <a:t>Key addition to bills: clarification on certification process, cyber terrorism</a:t>
            </a:r>
          </a:p>
          <a:p>
            <a:pPr>
              <a:lnSpc>
                <a:spcPct val="85000"/>
              </a:lnSpc>
            </a:pPr>
            <a:r>
              <a:rPr lang="en-US" sz="2000" dirty="0" smtClean="0"/>
              <a:t>Where </a:t>
            </a:r>
            <a:r>
              <a:rPr lang="en-US" sz="2000" dirty="0"/>
              <a:t>do we go from here?  Are difference between the bills bridgeable?</a:t>
            </a:r>
          </a:p>
          <a:p>
            <a:pPr lvl="1">
              <a:lnSpc>
                <a:spcPct val="85000"/>
              </a:lnSpc>
            </a:pPr>
            <a:r>
              <a:rPr lang="en-US" sz="1800" dirty="0"/>
              <a:t>Reauthorization terms differ (Senate: 7yrs; House: 5yrs)</a:t>
            </a:r>
          </a:p>
          <a:p>
            <a:pPr lvl="1">
              <a:lnSpc>
                <a:spcPct val="85000"/>
              </a:lnSpc>
            </a:pPr>
            <a:r>
              <a:rPr lang="en-US" sz="1800" dirty="0"/>
              <a:t>Bifurcation of </a:t>
            </a:r>
            <a:r>
              <a:rPr lang="en-US" sz="1800" dirty="0" err="1"/>
              <a:t>NBCR</a:t>
            </a:r>
            <a:r>
              <a:rPr lang="en-US" sz="1800" dirty="0"/>
              <a:t> and conventional</a:t>
            </a:r>
          </a:p>
          <a:p>
            <a:pPr lvl="1">
              <a:lnSpc>
                <a:spcPct val="85000"/>
              </a:lnSpc>
            </a:pPr>
            <a:r>
              <a:rPr lang="en-US" sz="1800" dirty="0"/>
              <a:t>Trigger points ($100M vs. $500M</a:t>
            </a:r>
            <a:r>
              <a:rPr lang="en-US" sz="1800" dirty="0" smtClean="0"/>
              <a:t>)</a:t>
            </a:r>
          </a:p>
          <a:p>
            <a:pPr>
              <a:lnSpc>
                <a:spcPct val="85000"/>
              </a:lnSpc>
            </a:pPr>
            <a:r>
              <a:rPr lang="en-US" sz="2000" dirty="0" smtClean="0"/>
              <a:t>Clock is running: After July 31, the House is in session for only 12 days before the election</a:t>
            </a:r>
          </a:p>
          <a:p>
            <a:pPr lvl="1">
              <a:lnSpc>
                <a:spcPct val="85000"/>
              </a:lnSpc>
            </a:pPr>
            <a:r>
              <a:rPr lang="en-US" sz="1800" dirty="0" smtClean="0"/>
              <a:t>Lame duck for enactment?  Even that’s in jeopardy!</a:t>
            </a:r>
          </a:p>
          <a:p>
            <a:pPr marL="228600" lvl="1" indent="0">
              <a:lnSpc>
                <a:spcPct val="85000"/>
              </a:lnSpc>
              <a:buNone/>
            </a:pPr>
            <a:endParaRPr lang="en-US" sz="1800" dirty="0" smtClean="0"/>
          </a:p>
          <a:p>
            <a:pPr lvl="1">
              <a:lnSpc>
                <a:spcPct val="85000"/>
              </a:lnSpc>
            </a:pPr>
            <a:endParaRPr lang="en-US" sz="2000" dirty="0"/>
          </a:p>
        </p:txBody>
      </p:sp>
      <p:sp>
        <p:nvSpPr>
          <p:cNvPr id="4" name="Slide Number Placeholder 3"/>
          <p:cNvSpPr>
            <a:spLocks noGrp="1"/>
          </p:cNvSpPr>
          <p:nvPr>
            <p:ph type="sldNum" sz="quarter" idx="10"/>
          </p:nvPr>
        </p:nvSpPr>
        <p:spPr/>
        <p:txBody>
          <a:bodyPr/>
          <a:lstStyle/>
          <a:p>
            <a:fld id="{38354932-4C47-4BBE-96E8-EF8E35E16AD6}" type="slidenum">
              <a:rPr lang="en-US" smtClean="0">
                <a:solidFill>
                  <a:srgbClr val="002C77"/>
                </a:solidFill>
              </a:rPr>
              <a:pPr/>
              <a:t>192</a:t>
            </a:fld>
            <a:endParaRPr lang="en-US">
              <a:solidFill>
                <a:srgbClr val="002C77"/>
              </a:solidFill>
            </a:endParaRPr>
          </a:p>
        </p:txBody>
      </p:sp>
      <p:sp>
        <p:nvSpPr>
          <p:cNvPr id="5" name="Date Placeholder 4"/>
          <p:cNvSpPr>
            <a:spLocks noGrp="1"/>
          </p:cNvSpPr>
          <p:nvPr>
            <p:ph type="dt" sz="half" idx="11"/>
          </p:nvPr>
        </p:nvSpPr>
        <p:spPr/>
        <p:txBody>
          <a:bodyPr/>
          <a:lstStyle/>
          <a:p>
            <a:fld id="{D831E1B6-5309-49D9-A38D-90A1BA7D39D7}" type="datetime4">
              <a:rPr lang="en-US" smtClean="0"/>
              <a:pPr/>
              <a:t>September 25, 2014</a:t>
            </a:fld>
            <a:endParaRPr lang="en-US"/>
          </a:p>
        </p:txBody>
      </p:sp>
      <p:sp>
        <p:nvSpPr>
          <p:cNvPr id="6" name="Rectangle 3"/>
          <p:cNvSpPr>
            <a:spLocks noChangeArrowheads="1"/>
          </p:cNvSpPr>
          <p:nvPr/>
        </p:nvSpPr>
        <p:spPr bwMode="auto">
          <a:xfrm>
            <a:off x="-33334" y="6534165"/>
            <a:ext cx="1471609" cy="290849"/>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rPr>
              <a:t>Source:  </a:t>
            </a:r>
            <a:r>
              <a:rPr lang="en-US" sz="1100" dirty="0" smtClean="0">
                <a:solidFill>
                  <a:srgbClr val="000000"/>
                </a:solidFill>
              </a:rPr>
              <a:t>Marsh</a:t>
            </a:r>
            <a:endParaRPr lang="en-US" sz="1100" dirty="0">
              <a:solidFill>
                <a:srgbClr val="000000"/>
              </a:solidFill>
            </a:endParaRPr>
          </a:p>
        </p:txBody>
      </p:sp>
    </p:spTree>
    <p:extLst>
      <p:ext uri="{BB962C8B-B14F-4D97-AF65-F5344CB8AC3E}">
        <p14:creationId xmlns:p14="http://schemas.microsoft.com/office/powerpoint/2010/main" val="143872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3669027-A025-41EF-92C6-67AD9A58D073}" type="slidenum">
              <a:rPr lang="en-US">
                <a:solidFill>
                  <a:srgbClr val="002C77"/>
                </a:solidFill>
              </a:rPr>
              <a:pPr/>
              <a:t>193</a:t>
            </a:fld>
            <a:endParaRPr lang="en-US">
              <a:solidFill>
                <a:srgbClr val="002C77"/>
              </a:solidFill>
            </a:endParaRPr>
          </a:p>
        </p:txBody>
      </p:sp>
      <p:sp>
        <p:nvSpPr>
          <p:cNvPr id="5" name="Date Placeholder 4"/>
          <p:cNvSpPr>
            <a:spLocks noGrp="1"/>
          </p:cNvSpPr>
          <p:nvPr>
            <p:ph type="dt" sz="half" idx="11"/>
          </p:nvPr>
        </p:nvSpPr>
        <p:spPr/>
        <p:txBody>
          <a:bodyPr/>
          <a:lstStyle/>
          <a:p>
            <a:fld id="{FEA96D34-D028-4AF6-8011-476186183496}" type="datetime4">
              <a:rPr lang="en-US"/>
              <a:pPr/>
              <a:t>September 25, 2014</a:t>
            </a:fld>
            <a:endParaRPr lang="en-US"/>
          </a:p>
        </p:txBody>
      </p:sp>
      <p:sp>
        <p:nvSpPr>
          <p:cNvPr id="5132" name="Rectangle 12"/>
          <p:cNvSpPr>
            <a:spLocks noGrp="1" noChangeArrowheads="1"/>
          </p:cNvSpPr>
          <p:nvPr>
            <p:ph type="title"/>
          </p:nvPr>
        </p:nvSpPr>
        <p:spPr>
          <a:xfrm>
            <a:off x="294532" y="142321"/>
            <a:ext cx="8517085" cy="690562"/>
          </a:xfrm>
        </p:spPr>
        <p:txBody>
          <a:bodyPr/>
          <a:lstStyle/>
          <a:p>
            <a:r>
              <a:rPr lang="en-US" dirty="0" smtClean="0"/>
              <a:t>Initial Market Response to Potential </a:t>
            </a:r>
            <a:br>
              <a:rPr lang="en-US" dirty="0" smtClean="0"/>
            </a:br>
            <a:r>
              <a:rPr lang="en-US" dirty="0" smtClean="0"/>
              <a:t>TRIA Expiration</a:t>
            </a:r>
            <a:endParaRPr lang="en-US" dirty="0">
              <a:solidFill>
                <a:schemeClr val="accent2"/>
              </a:solidFill>
            </a:endParaRPr>
          </a:p>
        </p:txBody>
      </p:sp>
      <p:sp>
        <p:nvSpPr>
          <p:cNvPr id="5133" name="Rectangle 13"/>
          <p:cNvSpPr>
            <a:spLocks noGrp="1" noChangeArrowheads="1"/>
          </p:cNvSpPr>
          <p:nvPr>
            <p:ph type="body" idx="1"/>
          </p:nvPr>
        </p:nvSpPr>
        <p:spPr>
          <a:xfrm>
            <a:off x="433846" y="1182068"/>
            <a:ext cx="8377771" cy="4987925"/>
          </a:xfrm>
        </p:spPr>
        <p:txBody>
          <a:bodyPr/>
          <a:lstStyle/>
          <a:p>
            <a:r>
              <a:rPr lang="en-US" sz="1800" dirty="0" smtClean="0"/>
              <a:t>Carriers monitoring and modeling WC exposure aggregations across their portfolio and correlated lines of business such as property or life and health (both on an individual client basis and in the aggregate)</a:t>
            </a:r>
          </a:p>
          <a:p>
            <a:r>
              <a:rPr lang="en-US" sz="1800" dirty="0" smtClean="0"/>
              <a:t>Carrier declinations have occurred because they are “</a:t>
            </a:r>
            <a:r>
              <a:rPr lang="en-US" sz="1800" dirty="0" err="1" smtClean="0"/>
              <a:t>overlined</a:t>
            </a:r>
            <a:r>
              <a:rPr lang="en-US" sz="1800" dirty="0" smtClean="0"/>
              <a:t>” in a particular zip code or city</a:t>
            </a:r>
          </a:p>
          <a:p>
            <a:r>
              <a:rPr lang="en-US" sz="1800" dirty="0" smtClean="0"/>
              <a:t>Many </a:t>
            </a:r>
            <a:r>
              <a:rPr lang="en-US" sz="1800" dirty="0"/>
              <a:t>carriers </a:t>
            </a:r>
            <a:r>
              <a:rPr lang="en-US" sz="1800" dirty="0" smtClean="0"/>
              <a:t>attached </a:t>
            </a:r>
            <a:r>
              <a:rPr lang="en-US" sz="1800" dirty="0"/>
              <a:t>NCCI Endorsement WC00 01 14 (Notification Endorsement of Pending Law Change to Terrorism Risk Insurance Program Reauthorization Act of 2007) or an equivalent for non-NCCI states</a:t>
            </a:r>
            <a:r>
              <a:rPr lang="en-US" sz="1800" dirty="0" smtClean="0"/>
              <a:t>.</a:t>
            </a:r>
          </a:p>
          <a:p>
            <a:r>
              <a:rPr lang="en-US" sz="1800" dirty="0" smtClean="0"/>
              <a:t>For </a:t>
            </a:r>
            <a:r>
              <a:rPr lang="en-US" sz="1800" dirty="0"/>
              <a:t>some </a:t>
            </a:r>
            <a:r>
              <a:rPr lang="en-US" sz="1800" dirty="0" smtClean="0"/>
              <a:t>high-profile </a:t>
            </a:r>
            <a:r>
              <a:rPr lang="en-US" sz="1800" dirty="0"/>
              <a:t>clients or those in urban areas </a:t>
            </a:r>
            <a:r>
              <a:rPr lang="en-US" sz="1800" dirty="0" smtClean="0"/>
              <a:t>and/or </a:t>
            </a:r>
            <a:r>
              <a:rPr lang="en-US" sz="1800" dirty="0"/>
              <a:t>with high employee </a:t>
            </a:r>
            <a:r>
              <a:rPr lang="en-US" sz="1800" dirty="0" smtClean="0"/>
              <a:t>concentrations, carriers issued short </a:t>
            </a:r>
            <a:r>
              <a:rPr lang="en-US" sz="1800" dirty="0"/>
              <a:t>term policies set to expire at the same time as </a:t>
            </a:r>
            <a:r>
              <a:rPr lang="en-US" sz="1800" dirty="0" smtClean="0"/>
              <a:t>TRIPRA</a:t>
            </a:r>
          </a:p>
          <a:p>
            <a:r>
              <a:rPr lang="en-US" sz="1800" dirty="0" smtClean="0"/>
              <a:t>Regarding non-WC lines (including select XSWC placements), policyholders were </a:t>
            </a:r>
            <a:r>
              <a:rPr lang="en-US" sz="1800" dirty="0"/>
              <a:t>faced with </a:t>
            </a:r>
            <a:r>
              <a:rPr lang="en-US" sz="1800" dirty="0" smtClean="0"/>
              <a:t>new or broadened exclusionary </a:t>
            </a:r>
            <a:r>
              <a:rPr lang="en-US" sz="1800" dirty="0"/>
              <a:t>wording on GL, </a:t>
            </a:r>
            <a:r>
              <a:rPr lang="en-US" sz="1800" dirty="0" smtClean="0"/>
              <a:t>umbrella, </a:t>
            </a:r>
            <a:r>
              <a:rPr lang="en-US" sz="1800" dirty="0"/>
              <a:t>and </a:t>
            </a:r>
            <a:r>
              <a:rPr lang="en-US" sz="1800" dirty="0" smtClean="0"/>
              <a:t>XS </a:t>
            </a:r>
            <a:r>
              <a:rPr lang="en-US" sz="1800" dirty="0"/>
              <a:t>forms</a:t>
            </a:r>
          </a:p>
          <a:p>
            <a:pPr marL="0" indent="0">
              <a:buNone/>
            </a:pPr>
            <a:endParaRPr lang="en-US" sz="1800" dirty="0" smtClean="0"/>
          </a:p>
          <a:p>
            <a:endParaRPr lang="en-US" sz="1800" dirty="0" smtClean="0"/>
          </a:p>
        </p:txBody>
      </p:sp>
      <p:sp>
        <p:nvSpPr>
          <p:cNvPr id="6" name="Rectangle 3"/>
          <p:cNvSpPr>
            <a:spLocks noChangeArrowheads="1"/>
          </p:cNvSpPr>
          <p:nvPr/>
        </p:nvSpPr>
        <p:spPr bwMode="auto">
          <a:xfrm>
            <a:off x="85725" y="6567151"/>
            <a:ext cx="1471609" cy="290849"/>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rPr>
              <a:t>Source:  </a:t>
            </a:r>
            <a:r>
              <a:rPr lang="en-US" sz="1100" dirty="0" smtClean="0">
                <a:solidFill>
                  <a:srgbClr val="000000"/>
                </a:solidFill>
              </a:rPr>
              <a:t>Marsh</a:t>
            </a:r>
            <a:endParaRPr lang="en-US" sz="1100" dirty="0">
              <a:solidFill>
                <a:srgbClr val="000000"/>
              </a:solidFill>
            </a:endParaRPr>
          </a:p>
        </p:txBody>
      </p:sp>
    </p:spTree>
    <p:custDataLst>
      <p:tags r:id="rId1"/>
    </p:custDataLst>
    <p:extLst>
      <p:ext uri="{BB962C8B-B14F-4D97-AF65-F5344CB8AC3E}">
        <p14:creationId xmlns:p14="http://schemas.microsoft.com/office/powerpoint/2010/main" val="3812691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CAT OF THE FUTURE?</a:t>
            </a:r>
            <a:br>
              <a:rPr lang="en-US" sz="3800" dirty="0" smtClean="0">
                <a:solidFill>
                  <a:schemeClr val="bg1"/>
                </a:solidFill>
              </a:rPr>
            </a:br>
            <a:r>
              <a:rPr lang="en-US" sz="3800" i="1" dirty="0" smtClean="0">
                <a:solidFill>
                  <a:schemeClr val="bg1"/>
                </a:solidFill>
              </a:rPr>
              <a:t>CYBER RISK</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194</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67392" y="3950929"/>
            <a:ext cx="8001000" cy="221906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2000" b="1" dirty="0" smtClean="0">
                <a:solidFill>
                  <a:srgbClr val="FF0000"/>
                </a:solidFill>
              </a:rPr>
              <a:t>NEW III White Paper: </a:t>
            </a:r>
            <a:r>
              <a:rPr lang="en-US" sz="2000" b="1" dirty="0" smtClean="0">
                <a:solidFill>
                  <a:srgbClr val="FF0000"/>
                </a:solidFill>
                <a:hlinkClick r:id="rId4"/>
              </a:rPr>
              <a:t>http://www.iii.org/assets/docs/pdf/paper_CyberRisk_2013.pdf</a:t>
            </a:r>
            <a:r>
              <a:rPr lang="en-US" sz="2000" b="1" dirty="0" smtClean="0">
                <a:solidFill>
                  <a:srgbClr val="FF0000"/>
                </a:solidFill>
              </a:rPr>
              <a:t> </a:t>
            </a:r>
            <a:endParaRPr lang="en-US" sz="3600" b="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194</a:t>
            </a:fld>
            <a:endParaRPr lang="en-US"/>
          </a:p>
        </p:txBody>
      </p:sp>
    </p:spTree>
    <p:extLst>
      <p:ext uri="{BB962C8B-B14F-4D97-AF65-F5344CB8AC3E}">
        <p14:creationId xmlns:p14="http://schemas.microsoft.com/office/powerpoint/2010/main" val="320221226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2005-2013,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cs typeface="Arial" pitchFamily="34" charset="0"/>
              </a:rPr>
              <a:t>*	 2013 figures as of </a:t>
            </a:r>
            <a:r>
              <a:rPr lang="en-US" sz="1100" dirty="0" smtClean="0">
                <a:solidFill>
                  <a:srgbClr val="000000"/>
                </a:solidFill>
                <a:cs typeface="Arial" pitchFamily="34" charset="0"/>
              </a:rPr>
              <a:t>Jan. 1, 2014 from the ITRC updated to an additional 30 million records breached (Target) as disclosed in Jan. 2014.</a:t>
            </a:r>
            <a:endParaRPr lang="en-US" sz="1100" dirty="0">
              <a:solidFill>
                <a:srgbClr val="000000"/>
              </a:solidFill>
              <a:cs typeface="Arial" pitchFamily="34" charset="0"/>
            </a:endParaRPr>
          </a:p>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cs typeface="Arial" pitchFamily="34" charset="0"/>
              </a:rPr>
              <a:t>	Source: Identity Theft Resource </a:t>
            </a:r>
            <a:r>
              <a:rPr lang="en-US" sz="1100" dirty="0" smtClean="0">
                <a:solidFill>
                  <a:srgbClr val="000000"/>
                </a:solidFill>
                <a:cs typeface="Arial" pitchFamily="34" charset="0"/>
              </a:rPr>
              <a:t>Center.</a:t>
            </a:r>
            <a:endParaRPr lang="en-US" sz="1100" dirty="0">
              <a:solidFill>
                <a:srgbClr val="000000"/>
              </a:solidFill>
              <a:cs typeface="Arial" pitchFamily="34" charset="0"/>
            </a:endParaRPr>
          </a:p>
        </p:txBody>
      </p:sp>
      <p:graphicFrame>
        <p:nvGraphicFramePr>
          <p:cNvPr id="1026" name="Object 2"/>
          <p:cNvGraphicFramePr>
            <a:graphicFrameLocks/>
          </p:cNvGraphicFramePr>
          <p:nvPr/>
        </p:nvGraphicFramePr>
        <p:xfrm>
          <a:off x="279400" y="1333500"/>
          <a:ext cx="8597900" cy="4203700"/>
        </p:xfrm>
        <a:graphic>
          <a:graphicData uri="http://schemas.openxmlformats.org/presentationml/2006/ole">
            <mc:AlternateContent xmlns:mc="http://schemas.openxmlformats.org/markup-compatibility/2006">
              <mc:Choice xmlns:v="urn:schemas-microsoft-com:vml" Requires="v">
                <p:oleObj spid="_x0000_s27968700" name="Chart" r:id="rId4" imgW="8601126" imgH="4114867" progId="MSGraph.Chart.8">
                  <p:embed followColorScheme="full"/>
                </p:oleObj>
              </mc:Choice>
              <mc:Fallback>
                <p:oleObj name="Chart" r:id="rId4" imgW="8601126" imgH="4114867" progId="MSGraph.Chart.8">
                  <p:embed followColorScheme="full"/>
                  <p:pic>
                    <p:nvPicPr>
                      <p:cNvPr id="0" name=""/>
                      <p:cNvPicPr>
                        <a:picLocks noChangeArrowheads="1"/>
                      </p:cNvPicPr>
                      <p:nvPr/>
                    </p:nvPicPr>
                    <p:blipFill>
                      <a:blip r:embed="rId5"/>
                      <a:srcRect/>
                      <a:stretch>
                        <a:fillRect/>
                      </a:stretch>
                    </p:blipFill>
                    <p:spPr bwMode="gray">
                      <a:xfrm>
                        <a:off x="279400" y="133350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a:t>
            </a:r>
            <a:r>
              <a:rPr lang="en-US" b="1" dirty="0" smtClean="0">
                <a:solidFill>
                  <a:srgbClr val="FFFFFF"/>
                </a:solidFill>
                <a:cs typeface="Arial" pitchFamily="34" charset="0"/>
              </a:rPr>
              <a:t>Total Number of Data Breaches (+38%) and Number of Records Exposed (+408%) in 2013 Soared</a:t>
            </a:r>
            <a:endParaRPr lang="en-US" b="1" dirty="0">
              <a:solidFill>
                <a:srgbClr val="FFFFFF"/>
              </a:solidFill>
              <a:cs typeface="Arial" pitchFamily="34" charset="0"/>
            </a:endParaRP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4069380" name="Picture 4" descr="https://encrypted-tbn0.gstatic.com/images?q=tbn:ANd9GcSh6ORZLNYgoUo4jcSKlBVamg_OKlcLZwHcqkIqZ8NpxyY1NNE7T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30781" y="1181982"/>
            <a:ext cx="1049311" cy="785971"/>
          </a:xfrm>
          <a:prstGeom prst="rect">
            <a:avLst/>
          </a:prstGeom>
          <a:noFill/>
        </p:spPr>
      </p:pic>
      <p:pic>
        <p:nvPicPr>
          <p:cNvPr id="4069382" name="Picture 6" descr="https://encrypted-tbn1.gstatic.com/images?q=tbn:ANd9GcSeBgsNxlNaQIhvKEG6z6qkYkA8aIc98ml1fT6fbfbB6_gf_WFu"/>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79293" y="1519160"/>
            <a:ext cx="914400" cy="914400"/>
          </a:xfrm>
          <a:prstGeom prst="rect">
            <a:avLst/>
          </a:prstGeom>
          <a:noFill/>
        </p:spPr>
      </p:pic>
      <p:pic>
        <p:nvPicPr>
          <p:cNvPr id="4069384" name="Picture 8" descr="https://encrypted-tbn0.gstatic.com/images?q=tbn:ANd9GcQswUNxtm-FcMeh3nX4EITVp8NZi2OlgrArnWSxjDiwVJkZkjs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15791" y="2059145"/>
            <a:ext cx="1009494" cy="449568"/>
          </a:xfrm>
          <a:prstGeom prst="rect">
            <a:avLst/>
          </a:prstGeom>
          <a:noFill/>
        </p:spPr>
      </p:pic>
      <p:pic>
        <p:nvPicPr>
          <p:cNvPr id="4069386" name="Picture 10" descr="https://encrypted-tbn3.gstatic.com/images?q=tbn:ANd9GcQQYQry84VkOscN14W7uWSbNYgA4h5yOSJcox3_n1S2VCbgIUvO"/>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29392" y="2608288"/>
            <a:ext cx="1581211" cy="523017"/>
          </a:xfrm>
          <a:prstGeom prst="rect">
            <a:avLst/>
          </a:prstGeom>
          <a:noFill/>
        </p:spPr>
      </p:pic>
      <p:pic>
        <p:nvPicPr>
          <p:cNvPr id="4069388" name="Picture 12" descr="https://encrypted-tbn1.gstatic.com/images?q=tbn:ANd9GcTBNSV9fdPqbt6bFgA0SHemOBcksTgGGfjPEWEDbknzuRlfGouJ"/>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263513" y="1470753"/>
            <a:ext cx="853942" cy="1017614"/>
          </a:xfrm>
          <a:prstGeom prst="rect">
            <a:avLst/>
          </a:prstGeom>
          <a:noFill/>
        </p:spPr>
      </p:pic>
    </p:spTree>
    <p:extLst>
      <p:ext uri="{BB962C8B-B14F-4D97-AF65-F5344CB8AC3E}">
        <p14:creationId xmlns:p14="http://schemas.microsoft.com/office/powerpoint/2010/main" val="15981012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196</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dirty="0" smtClean="0">
                <a:latin typeface="Arial" pitchFamily="34" charset="0"/>
              </a:rPr>
              <a:t>2013 Data Breaches By Business Category, By Number of Breaches</a:t>
            </a:r>
          </a:p>
        </p:txBody>
      </p:sp>
      <p:graphicFrame>
        <p:nvGraphicFramePr>
          <p:cNvPr id="6151176" name="Object 8"/>
          <p:cNvGraphicFramePr>
            <a:graphicFrameLocks noGrp="1"/>
          </p:cNvGraphicFramePr>
          <p:nvPr>
            <p:ph idx="4294967295"/>
            <p:extLst/>
          </p:nvPr>
        </p:nvGraphicFramePr>
        <p:xfrm>
          <a:off x="1866900" y="2070100"/>
          <a:ext cx="5207000" cy="4216400"/>
        </p:xfrm>
        <a:graphic>
          <a:graphicData uri="http://schemas.openxmlformats.org/presentationml/2006/ole">
            <mc:AlternateContent xmlns:mc="http://schemas.openxmlformats.org/markup-compatibility/2006">
              <mc:Choice xmlns:v="urn:schemas-microsoft-com:vml" Requires="v">
                <p:oleObj spid="_x0000_s27969724" name="Chart" r:id="rId4" imgW="5210129" imgH="4219602" progId="MSGraph.Chart.8">
                  <p:embed followColorScheme="full"/>
                </p:oleObj>
              </mc:Choice>
              <mc:Fallback>
                <p:oleObj name="Chart" r:id="rId4" imgW="5210129" imgH="4219602" progId="MSGraph.Chart.8">
                  <p:embed followColorScheme="full"/>
                  <p:pic>
                    <p:nvPicPr>
                      <p:cNvPr id="0" name=""/>
                      <p:cNvPicPr>
                        <a:picLocks noGrp="1" noChangeArrowheads="1"/>
                      </p:cNvPicPr>
                      <p:nvPr/>
                    </p:nvPicPr>
                    <p:blipFill>
                      <a:blip r:embed="rId5"/>
                      <a:srcRect/>
                      <a:stretch>
                        <a:fillRect/>
                      </a:stretch>
                    </p:blipFill>
                    <p:spPr bwMode="auto">
                      <a:xfrm>
                        <a:off x="1866900" y="2070100"/>
                        <a:ext cx="52070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Rectangle 5"/>
          <p:cNvSpPr>
            <a:spLocks noChangeArrowheads="1"/>
          </p:cNvSpPr>
          <p:nvPr/>
        </p:nvSpPr>
        <p:spPr bwMode="auto">
          <a:xfrm>
            <a:off x="-241300" y="6389410"/>
            <a:ext cx="86487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a:latin typeface="Verdana" pitchFamily="34" charset="0"/>
              </a:rPr>
              <a:t>Identity Theft Resource Center, </a:t>
            </a:r>
            <a:r>
              <a:rPr lang="en-US" sz="1100" dirty="0" smtClean="0">
                <a:solidFill>
                  <a:srgbClr val="000000"/>
                </a:solidFill>
                <a:cs typeface="Arial" pitchFamily="34" charset="0"/>
              </a:rPr>
              <a:t>http://www.idtheftcenter.org/images/breach/2013/UpdatedITRCBreachStatsReport.pdf</a:t>
            </a:r>
            <a:endParaRPr lang="en-US" sz="1100" dirty="0"/>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The majority of the </a:t>
            </a:r>
            <a:r>
              <a:rPr lang="en-US" sz="1600" b="1" dirty="0" smtClean="0">
                <a:solidFill>
                  <a:srgbClr val="FFFFFF"/>
                </a:solidFill>
              </a:rPr>
              <a:t>614 </a:t>
            </a:r>
            <a:r>
              <a:rPr lang="en-US" sz="1600" b="1" dirty="0">
                <a:solidFill>
                  <a:srgbClr val="FFFFFF"/>
                </a:solidFill>
              </a:rPr>
              <a:t>data breaches in </a:t>
            </a:r>
            <a:r>
              <a:rPr lang="en-US" sz="1600" b="1" dirty="0" smtClean="0">
                <a:solidFill>
                  <a:srgbClr val="FFFFFF"/>
                </a:solidFill>
              </a:rPr>
              <a:t>2013 </a:t>
            </a:r>
            <a:r>
              <a:rPr lang="en-US" sz="1600" b="1" dirty="0">
                <a:solidFill>
                  <a:srgbClr val="FFFFFF"/>
                </a:solidFill>
              </a:rPr>
              <a:t>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73104" cy="523220"/>
          </a:xfrm>
          <a:prstGeom prst="rect">
            <a:avLst/>
          </a:prstGeom>
          <a:noFill/>
          <a:ln w="9525">
            <a:noFill/>
            <a:miter lim="800000"/>
            <a:headEnd/>
            <a:tailEnd/>
          </a:ln>
        </p:spPr>
        <p:txBody>
          <a:bodyPr wrap="none">
            <a:spAutoFit/>
          </a:bodyPr>
          <a:lstStyle/>
          <a:p>
            <a:r>
              <a:rPr lang="en-US" sz="1400" dirty="0"/>
              <a:t>Business, </a:t>
            </a:r>
            <a:r>
              <a:rPr lang="en-US" sz="1400" dirty="0" smtClean="0"/>
              <a:t>211 </a:t>
            </a:r>
            <a:r>
              <a:rPr lang="en-US" sz="1400" dirty="0"/>
              <a:t>(</a:t>
            </a:r>
            <a:r>
              <a:rPr lang="en-US" sz="1400" dirty="0" smtClean="0"/>
              <a:t>34.4%)</a:t>
            </a:r>
            <a:endParaRPr lang="en-US" sz="1400" dirty="0"/>
          </a:p>
          <a:p>
            <a:endParaRPr lang="en-US" sz="1400" dirty="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dirty="0" err="1"/>
              <a:t>Govt</a:t>
            </a:r>
            <a:r>
              <a:rPr lang="en-US" sz="1400" dirty="0"/>
              <a:t>/Military, </a:t>
            </a:r>
            <a:r>
              <a:rPr lang="en-US" sz="1400" dirty="0" smtClean="0"/>
              <a:t>56 (9.1%) </a:t>
            </a:r>
            <a:endParaRPr lang="en-US" sz="1400" dirty="0"/>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dirty="0"/>
              <a:t>Banking/Credit/Financial, </a:t>
            </a:r>
            <a:r>
              <a:rPr lang="en-US" sz="1400" dirty="0" smtClean="0"/>
              <a:t>23 </a:t>
            </a:r>
            <a:r>
              <a:rPr lang="en-US" sz="1400" dirty="0"/>
              <a:t>(</a:t>
            </a:r>
            <a:r>
              <a:rPr lang="en-US" sz="1400" dirty="0" smtClean="0"/>
              <a:t>3.7%)</a:t>
            </a:r>
            <a:endParaRPr lang="en-US" sz="1400" dirty="0"/>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Educational, </a:t>
            </a:r>
            <a:r>
              <a:rPr lang="en-US" sz="1400" dirty="0" smtClean="0"/>
              <a:t>55 (9.0%)</a:t>
            </a:r>
            <a:endParaRPr lang="en-US" sz="1400" dirty="0"/>
          </a:p>
        </p:txBody>
      </p:sp>
      <p:sp>
        <p:nvSpPr>
          <p:cNvPr id="2060" name="Rectangle 7"/>
          <p:cNvSpPr>
            <a:spLocks noChangeArrowheads="1"/>
          </p:cNvSpPr>
          <p:nvPr/>
        </p:nvSpPr>
        <p:spPr bwMode="gray">
          <a:xfrm>
            <a:off x="266700" y="5340068"/>
            <a:ext cx="2667000" cy="183127"/>
          </a:xfrm>
          <a:prstGeom prst="rect">
            <a:avLst/>
          </a:prstGeom>
          <a:noFill/>
          <a:ln w="9525">
            <a:noFill/>
            <a:miter lim="800000"/>
            <a:headEnd/>
            <a:tailEnd/>
          </a:ln>
        </p:spPr>
        <p:txBody>
          <a:bodyPr lIns="0" tIns="0" rIns="0" bIns="0" anchor="ctr">
            <a:spAutoFit/>
          </a:bodyPr>
          <a:lstStyle/>
          <a:p>
            <a:pPr>
              <a:lnSpc>
                <a:spcPct val="85000"/>
              </a:lnSpc>
            </a:pPr>
            <a:r>
              <a:rPr lang="en-US" sz="1400" dirty="0"/>
              <a:t>Medical/Healthcare, </a:t>
            </a:r>
            <a:r>
              <a:rPr lang="en-US" sz="1400" dirty="0" smtClean="0"/>
              <a:t>269 (43.8%)</a:t>
            </a:r>
            <a:endParaRPr lang="en-US" sz="1400" dirty="0"/>
          </a:p>
        </p:txBody>
      </p:sp>
    </p:spTree>
    <p:extLst>
      <p:ext uri="{BB962C8B-B14F-4D97-AF65-F5344CB8AC3E}">
        <p14:creationId xmlns:p14="http://schemas.microsoft.com/office/powerpoint/2010/main" val="26030161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47A72E84-84B2-44BC-9CEA-8621AE277965}" type="slidenum">
              <a:rPr lang="en-US" smtClean="0"/>
              <a:pPr/>
              <a:t>197</a:t>
            </a:fld>
            <a:endParaRPr lang="en-US" smtClean="0"/>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dirty="0" smtClean="0"/>
              <a:t>The Most Costly Cyber Crimes, Fiscal Year 2013</a:t>
            </a:r>
          </a:p>
        </p:txBody>
      </p:sp>
      <p:graphicFrame>
        <p:nvGraphicFramePr>
          <p:cNvPr id="6151176" name="Object 8"/>
          <p:cNvGraphicFramePr>
            <a:graphicFrameLocks noGrp="1"/>
          </p:cNvGraphicFramePr>
          <p:nvPr>
            <p:ph idx="4294967295"/>
          </p:nvPr>
        </p:nvGraphicFramePr>
        <p:xfrm>
          <a:off x="1871663" y="2070100"/>
          <a:ext cx="5197475" cy="4216400"/>
        </p:xfrm>
        <a:graphic>
          <a:graphicData uri="http://schemas.openxmlformats.org/presentationml/2006/ole">
            <mc:AlternateContent xmlns:mc="http://schemas.openxmlformats.org/markup-compatibility/2006">
              <mc:Choice xmlns:v="urn:schemas-microsoft-com:vml" Requires="v">
                <p:oleObj spid="_x0000_s27970748" name="Chart" r:id="rId4" imgW="5200681" imgH="4219602" progId="MSGraph.Chart.8">
                  <p:embed followColorScheme="full"/>
                </p:oleObj>
              </mc:Choice>
              <mc:Fallback>
                <p:oleObj name="Chart" r:id="rId4" imgW="5200681" imgH="4219602"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1663" y="2070100"/>
                        <a:ext cx="51974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2013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Denial of service, malicious code </a:t>
            </a:r>
            <a:r>
              <a:rPr lang="en-US" sz="1600" b="1" dirty="0">
                <a:solidFill>
                  <a:srgbClr val="FFFFFF"/>
                </a:solidFill>
              </a:rPr>
              <a:t>and web-based attacks account for </a:t>
            </a:r>
            <a:r>
              <a:rPr lang="en-US" sz="1600" b="1" dirty="0" smtClean="0">
                <a:solidFill>
                  <a:srgbClr val="FFFFFF"/>
                </a:solidFill>
              </a:rPr>
              <a:t>more than 55 </a:t>
            </a:r>
            <a:r>
              <a:rPr lang="en-US" sz="1600" b="1" dirty="0">
                <a:solidFill>
                  <a:srgbClr val="FFFFFF"/>
                </a:solidFill>
              </a:rPr>
              <a:t>percent of </a:t>
            </a:r>
            <a:r>
              <a:rPr lang="en-US" sz="1600" b="1" dirty="0" smtClean="0">
                <a:solidFill>
                  <a:srgbClr val="FFFFFF"/>
                </a:solidFill>
              </a:rPr>
              <a:t>all cyber costs per U.S. organization on an annual basis.</a:t>
            </a:r>
            <a:endParaRPr lang="en-US" sz="1600" b="1" dirty="0">
              <a:solidFill>
                <a:srgbClr val="FFFFFF"/>
              </a:solidFill>
            </a:endParaRP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2369129" y="2046734"/>
            <a:ext cx="1698336" cy="366254"/>
          </a:xfrm>
          <a:prstGeom prst="rect">
            <a:avLst/>
          </a:prstGeom>
          <a:noFill/>
          <a:ln w="9525">
            <a:noFill/>
            <a:miter lim="800000"/>
            <a:headEnd/>
            <a:tailEnd/>
          </a:ln>
        </p:spPr>
        <p:txBody>
          <a:bodyPr wrap="square" lIns="0" tIns="0" rIns="0" bIns="0" anchor="ctr">
            <a:spAutoFit/>
          </a:bodyPr>
          <a:lstStyle/>
          <a:p>
            <a:pPr>
              <a:lnSpc>
                <a:spcPct val="85000"/>
              </a:lnSpc>
            </a:pPr>
            <a:r>
              <a:rPr lang="en-US" sz="1400" dirty="0" smtClean="0"/>
              <a:t>Viruses, Worms, Trojans</a:t>
            </a:r>
            <a:endParaRPr lang="en-US" sz="1400" dirty="0"/>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003675"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err="1" smtClean="0"/>
              <a:t>Botnets</a:t>
            </a:r>
            <a:endParaRPr lang="en-US" sz="1400" dirty="0"/>
          </a:p>
        </p:txBody>
      </p:sp>
      <p:sp>
        <p:nvSpPr>
          <p:cNvPr id="5132" name="Rectangle 7"/>
          <p:cNvSpPr>
            <a:spLocks noChangeArrowheads="1"/>
          </p:cNvSpPr>
          <p:nvPr/>
        </p:nvSpPr>
        <p:spPr bwMode="gray">
          <a:xfrm>
            <a:off x="1994766" y="2636483"/>
            <a:ext cx="900834" cy="183127"/>
          </a:xfrm>
          <a:prstGeom prst="rect">
            <a:avLst/>
          </a:prstGeom>
          <a:noFill/>
          <a:ln w="9525">
            <a:noFill/>
            <a:miter lim="800000"/>
            <a:headEnd/>
            <a:tailEnd/>
          </a:ln>
        </p:spPr>
        <p:txBody>
          <a:bodyPr wrap="square" lIns="0" tIns="0" rIns="0" bIns="0" anchor="ctr">
            <a:spAutoFit/>
          </a:bodyPr>
          <a:lstStyle/>
          <a:p>
            <a:pPr>
              <a:lnSpc>
                <a:spcPct val="85000"/>
              </a:lnSpc>
            </a:pPr>
            <a:r>
              <a:rPr lang="en-US" sz="1400" dirty="0" smtClean="0"/>
              <a:t>Malware</a:t>
            </a:r>
            <a:endParaRPr lang="en-US" sz="1400" dirty="0"/>
          </a:p>
        </p:txBody>
      </p:sp>
      <p:sp>
        <p:nvSpPr>
          <p:cNvPr id="5133" name="Rectangle 7"/>
          <p:cNvSpPr>
            <a:spLocks noChangeArrowheads="1"/>
          </p:cNvSpPr>
          <p:nvPr/>
        </p:nvSpPr>
        <p:spPr bwMode="gray">
          <a:xfrm>
            <a:off x="1124238" y="3429800"/>
            <a:ext cx="1984375" cy="183127"/>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Malicious insiders</a:t>
            </a:r>
            <a:endParaRPr lang="en-US" sz="1400" dirty="0"/>
          </a:p>
        </p:txBody>
      </p:sp>
      <p:sp>
        <p:nvSpPr>
          <p:cNvPr id="5134" name="Rectangle 7"/>
          <p:cNvSpPr>
            <a:spLocks noChangeArrowheads="1"/>
          </p:cNvSpPr>
          <p:nvPr/>
        </p:nvSpPr>
        <p:spPr bwMode="gray">
          <a:xfrm>
            <a:off x="1033030" y="4552661"/>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Stolen devices</a:t>
            </a:r>
            <a:endParaRPr lang="en-US" sz="1400" dirty="0"/>
          </a:p>
        </p:txBody>
      </p:sp>
      <p:sp>
        <p:nvSpPr>
          <p:cNvPr id="5135" name="Rectangle 7"/>
          <p:cNvSpPr>
            <a:spLocks noChangeArrowheads="1"/>
          </p:cNvSpPr>
          <p:nvPr/>
        </p:nvSpPr>
        <p:spPr bwMode="gray">
          <a:xfrm>
            <a:off x="1592118" y="5640834"/>
            <a:ext cx="1498600" cy="366254"/>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Phishing + social engineering</a:t>
            </a:r>
            <a:endParaRPr lang="en-US" sz="1400" dirty="0"/>
          </a:p>
        </p:txBody>
      </p:sp>
      <p:sp>
        <p:nvSpPr>
          <p:cNvPr id="5136" name="Rectangle 7"/>
          <p:cNvSpPr>
            <a:spLocks noChangeArrowheads="1"/>
          </p:cNvSpPr>
          <p:nvPr/>
        </p:nvSpPr>
        <p:spPr bwMode="gray">
          <a:xfrm>
            <a:off x="3987512" y="6285634"/>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Web-based attacks</a:t>
            </a:r>
          </a:p>
        </p:txBody>
      </p:sp>
    </p:spTree>
    <p:extLst>
      <p:ext uri="{BB962C8B-B14F-4D97-AF65-F5344CB8AC3E}">
        <p14:creationId xmlns:p14="http://schemas.microsoft.com/office/powerpoint/2010/main" val="8536321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1977D0B7-76F5-47CF-AE97-9D42121F4E19}" type="slidenum">
              <a:rPr lang="en-US" smtClean="0"/>
              <a:pPr/>
              <a:t>198</a:t>
            </a:fld>
            <a:endParaRPr lang="en-US" smtClean="0"/>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dirty="0" smtClean="0"/>
              <a:t>External Cyber Crime Costs: Fiscal Year 2013</a:t>
            </a:r>
          </a:p>
        </p:txBody>
      </p:sp>
      <p:graphicFrame>
        <p:nvGraphicFramePr>
          <p:cNvPr id="6151176" name="Object 8"/>
          <p:cNvGraphicFramePr>
            <a:graphicFrameLocks noGrp="1"/>
          </p:cNvGraphicFramePr>
          <p:nvPr>
            <p:ph idx="4294967295"/>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7971772" name="Chart" r:id="rId4" imgW="5200681" imgH="4229049" progId="MSGraph.Chart.8">
                  <p:embed followColorScheme="full"/>
                </p:oleObj>
              </mc:Choice>
              <mc:Fallback>
                <p:oleObj name="Chart" r:id="rId4" imgW="5200681" imgH="4229049"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2013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Information loss (</a:t>
            </a:r>
            <a:r>
              <a:rPr lang="en-US" sz="1600" b="1" dirty="0" smtClean="0">
                <a:solidFill>
                  <a:srgbClr val="FFFFFF"/>
                </a:solidFill>
              </a:rPr>
              <a:t>43%) </a:t>
            </a:r>
            <a:r>
              <a:rPr lang="en-US" sz="1600" b="1" dirty="0">
                <a:solidFill>
                  <a:srgbClr val="FFFFFF"/>
                </a:solidFill>
              </a:rPr>
              <a:t>and business disruption or lost productivity (</a:t>
            </a:r>
            <a:r>
              <a:rPr lang="en-US" sz="1600" b="1" dirty="0" smtClean="0">
                <a:solidFill>
                  <a:srgbClr val="FFFFFF"/>
                </a:solidFill>
              </a:rPr>
              <a:t>36%) </a:t>
            </a:r>
            <a:r>
              <a:rPr lang="en-US" sz="1600" b="1" dirty="0">
                <a:solidFill>
                  <a:srgbClr val="FFFFFF"/>
                </a:solidFill>
              </a:rPr>
              <a:t>account for the majority of external costs due to cyber crime.</a:t>
            </a:r>
          </a:p>
        </p:txBody>
      </p:sp>
      <p:sp>
        <p:nvSpPr>
          <p:cNvPr id="6152" name="TextBox 18"/>
          <p:cNvSpPr txBox="1">
            <a:spLocks noChangeArrowheads="1"/>
          </p:cNvSpPr>
          <p:nvPr/>
        </p:nvSpPr>
        <p:spPr bwMode="auto">
          <a:xfrm>
            <a:off x="6324600" y="2298700"/>
            <a:ext cx="1447800" cy="307975"/>
          </a:xfrm>
          <a:prstGeom prst="rect">
            <a:avLst/>
          </a:prstGeom>
          <a:noFill/>
          <a:ln w="9525">
            <a:noFill/>
            <a:miter lim="800000"/>
            <a:headEnd/>
            <a:tailEnd/>
          </a:ln>
        </p:spPr>
        <p:txBody>
          <a:bodyPr wrap="none">
            <a:spAutoFit/>
          </a:bodyPr>
          <a:lstStyle/>
          <a:p>
            <a:r>
              <a:rPr lang="en-US" sz="1400"/>
              <a:t>Information loss</a:t>
            </a:r>
          </a:p>
        </p:txBody>
      </p:sp>
      <p:sp>
        <p:nvSpPr>
          <p:cNvPr id="6153" name="Rectangle 7"/>
          <p:cNvSpPr>
            <a:spLocks noChangeArrowheads="1"/>
          </p:cNvSpPr>
          <p:nvPr/>
        </p:nvSpPr>
        <p:spPr bwMode="gray">
          <a:xfrm>
            <a:off x="2690091" y="1900238"/>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dirty="0"/>
              <a:t>Equipment damages</a:t>
            </a:r>
          </a:p>
        </p:txBody>
      </p:sp>
      <p:sp>
        <p:nvSpPr>
          <p:cNvPr id="6154" name="Rectangle 7"/>
          <p:cNvSpPr>
            <a:spLocks noChangeArrowheads="1"/>
          </p:cNvSpPr>
          <p:nvPr/>
        </p:nvSpPr>
        <p:spPr bwMode="gray">
          <a:xfrm>
            <a:off x="6753802" y="5620616"/>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costs</a:t>
            </a:r>
            <a:r>
              <a:rPr lang="en-US" sz="1400" dirty="0" smtClean="0"/>
              <a:t>* 0%</a:t>
            </a:r>
            <a:endParaRPr lang="en-US" sz="1400" dirty="0"/>
          </a:p>
        </p:txBody>
      </p:sp>
      <p:sp>
        <p:nvSpPr>
          <p:cNvPr id="6155" name="Rectangle 7"/>
          <p:cNvSpPr>
            <a:spLocks noChangeArrowheads="1"/>
          </p:cNvSpPr>
          <p:nvPr/>
        </p:nvSpPr>
        <p:spPr bwMode="gray">
          <a:xfrm>
            <a:off x="1780021" y="27654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extLst>
      <p:ext uri="{BB962C8B-B14F-4D97-AF65-F5344CB8AC3E}">
        <p14:creationId xmlns:p14="http://schemas.microsoft.com/office/powerpoint/2010/main" val="10369061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199</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199</a:t>
            </a:fld>
            <a:endParaRPr lang="en-US"/>
          </a:p>
        </p:txBody>
      </p:sp>
    </p:spTree>
    <p:extLst>
      <p:ext uri="{BB962C8B-B14F-4D97-AF65-F5344CB8AC3E}">
        <p14:creationId xmlns:p14="http://schemas.microsoft.com/office/powerpoint/2010/main" val="276527888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P/C Insurance </a:t>
            </a:r>
            <a:r>
              <a:rPr lang="en-US" sz="4000" b="1" smtClean="0">
                <a:solidFill>
                  <a:srgbClr val="FFFFFF"/>
                </a:solidFill>
              </a:rPr>
              <a:t>Industry:</a:t>
            </a:r>
            <a:br>
              <a:rPr lang="en-US" sz="4000" b="1" smtClean="0">
                <a:solidFill>
                  <a:srgbClr val="FFFFFF"/>
                </a:solidFill>
              </a:rPr>
            </a:br>
            <a:r>
              <a:rPr lang="en-US" sz="4000" b="1" i="1" smtClean="0">
                <a:solidFill>
                  <a:srgbClr val="FFFFFF"/>
                </a:solidFill>
              </a:rPr>
              <a:t>Financial </a:t>
            </a:r>
            <a:r>
              <a:rPr lang="en-US" sz="4000" b="1" i="1" dirty="0" smtClean="0">
                <a:solidFill>
                  <a:srgbClr val="FFFFFF"/>
                </a:solidFill>
              </a:rPr>
              <a:t>Update</a:t>
            </a:r>
            <a:endParaRPr lang="en-US" sz="4000" b="1" i="1" dirty="0">
              <a:solidFill>
                <a:srgbClr val="FFFFFF"/>
              </a:solidFill>
            </a:endParaRPr>
          </a:p>
        </p:txBody>
      </p:sp>
      <p:sp>
        <p:nvSpPr>
          <p:cNvPr id="1940487" name="Rectangle 7"/>
          <p:cNvSpPr>
            <a:spLocks noChangeArrowheads="1"/>
          </p:cNvSpPr>
          <p:nvPr/>
        </p:nvSpPr>
        <p:spPr bwMode="auto">
          <a:xfrm>
            <a:off x="-160334" y="3952875"/>
            <a:ext cx="9118600" cy="222522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2013 Was the Industry’s </a:t>
            </a:r>
            <a:r>
              <a:rPr lang="en-US" sz="3600" b="1" dirty="0">
                <a:solidFill>
                  <a:srgbClr val="225A7A"/>
                </a:solidFill>
              </a:rPr>
              <a:t>B</a:t>
            </a:r>
            <a:r>
              <a:rPr lang="en-US" sz="3600" b="1" dirty="0" smtClean="0">
                <a:solidFill>
                  <a:srgbClr val="225A7A"/>
                </a:solidFill>
              </a:rPr>
              <a:t>est </a:t>
            </a:r>
            <a:r>
              <a:rPr lang="en-US" sz="3600" b="1" dirty="0">
                <a:solidFill>
                  <a:srgbClr val="225A7A"/>
                </a:solidFill>
              </a:rPr>
              <a:t>Y</a:t>
            </a:r>
            <a:r>
              <a:rPr lang="en-US" sz="3600" b="1" dirty="0" smtClean="0">
                <a:solidFill>
                  <a:srgbClr val="225A7A"/>
                </a:solidFill>
              </a:rPr>
              <a:t>ear</a:t>
            </a:r>
            <a:br>
              <a:rPr lang="en-US" sz="3600" b="1" dirty="0" smtClean="0">
                <a:solidFill>
                  <a:srgbClr val="225A7A"/>
                </a:solidFill>
              </a:rPr>
            </a:br>
            <a:r>
              <a:rPr lang="en-US" sz="3600" b="1" dirty="0" smtClean="0">
                <a:solidFill>
                  <a:srgbClr val="225A7A"/>
                </a:solidFill>
              </a:rPr>
              <a:t>in the Post-Crisis Era</a:t>
            </a:r>
            <a:endParaRPr lang="en-US" sz="3600" b="1" dirty="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
            </a:r>
            <a:br>
              <a:rPr lang="en-US" sz="3600" b="1" dirty="0" smtClean="0">
                <a:solidFill>
                  <a:srgbClr val="225A7A"/>
                </a:solidFill>
              </a:rPr>
            </a:br>
            <a:r>
              <a:rPr lang="en-US" sz="3600" b="1" i="1" dirty="0" smtClean="0">
                <a:solidFill>
                  <a:srgbClr val="225A7A"/>
                </a:solidFill>
              </a:rPr>
              <a:t>2014 Performance is Reasonably  Good</a:t>
            </a:r>
            <a:endParaRPr lang="en-US" sz="3600" b="1" i="1" dirty="0">
              <a:solidFill>
                <a:srgbClr val="225A7A"/>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a:t>
            </a:fld>
            <a:endParaRPr lang="en-US"/>
          </a:p>
        </p:txBody>
      </p:sp>
    </p:spTree>
    <p:extLst>
      <p:ext uri="{BB962C8B-B14F-4D97-AF65-F5344CB8AC3E}">
        <p14:creationId xmlns:p14="http://schemas.microsoft.com/office/powerpoint/2010/main" val="210929033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7F6FD1AE-8639-4C4D-B70E-99EF636D9DCD}" type="slidenum">
              <a:rPr lang="en-US" altLang="en-US" sz="900"/>
              <a:pPr algn="r">
                <a:lnSpc>
                  <a:spcPct val="85000"/>
                </a:lnSpc>
                <a:spcBef>
                  <a:spcPct val="20000"/>
                </a:spcBef>
              </a:pPr>
              <a:t>20</a:t>
            </a:fld>
            <a:endParaRPr lang="en-US" altLang="en-US" sz="900"/>
          </a:p>
        </p:txBody>
      </p:sp>
      <p:sp>
        <p:nvSpPr>
          <p:cNvPr id="25603" name="Rectangle 2"/>
          <p:cNvSpPr>
            <a:spLocks noGrp="1" noChangeArrowheads="1"/>
          </p:cNvSpPr>
          <p:nvPr>
            <p:ph type="title" idx="4294967295"/>
          </p:nvPr>
        </p:nvSpPr>
        <p:spPr/>
        <p:txBody>
          <a:bodyPr/>
          <a:lstStyle/>
          <a:p>
            <a:r>
              <a:rPr lang="en-US" altLang="en-US" smtClean="0">
                <a:latin typeface="Arial" panose="020B0604020202020204" pitchFamily="34" charset="0"/>
              </a:rPr>
              <a:t>Comm. Lines DWP Growth: OR vs. U.S 2004-2013</a:t>
            </a:r>
          </a:p>
        </p:txBody>
      </p:sp>
      <p:sp>
        <p:nvSpPr>
          <p:cNvPr id="2560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a:solidFill>
                  <a:schemeClr val="tx1"/>
                </a:solidFill>
                <a:latin typeface="Arial" panose="020B0604020202020204" pitchFamily="34" charset="0"/>
                <a:cs typeface="Arial" panose="020B0604020202020204" pitchFamily="34" charset="0"/>
              </a:defRPr>
            </a:lvl1pPr>
            <a:lvl2pPr marL="742950" indent="-285750">
              <a:tabLst>
                <a:tab pos="112713" algn="r"/>
              </a:tabLst>
              <a:defRPr>
                <a:solidFill>
                  <a:schemeClr val="tx1"/>
                </a:solidFill>
                <a:latin typeface="Arial" panose="020B0604020202020204" pitchFamily="34" charset="0"/>
                <a:cs typeface="Arial" panose="020B0604020202020204" pitchFamily="34" charset="0"/>
              </a:defRPr>
            </a:lvl2pPr>
            <a:lvl3pPr marL="1143000" indent="-228600">
              <a:tabLst>
                <a:tab pos="112713" algn="r"/>
              </a:tabLst>
              <a:defRPr>
                <a:solidFill>
                  <a:schemeClr val="tx1"/>
                </a:solidFill>
                <a:latin typeface="Arial" panose="020B0604020202020204" pitchFamily="34" charset="0"/>
                <a:cs typeface="Arial" panose="020B0604020202020204" pitchFamily="34" charset="0"/>
              </a:defRPr>
            </a:lvl3pPr>
            <a:lvl4pPr marL="1600200" indent="-228600">
              <a:tabLst>
                <a:tab pos="112713" algn="r"/>
              </a:tabLst>
              <a:defRPr>
                <a:solidFill>
                  <a:schemeClr val="tx1"/>
                </a:solidFill>
                <a:latin typeface="Arial" panose="020B0604020202020204" pitchFamily="34" charset="0"/>
                <a:cs typeface="Arial" panose="020B0604020202020204" pitchFamily="34" charset="0"/>
              </a:defRPr>
            </a:lvl4pPr>
            <a:lvl5pPr marL="2057400" indent="-22860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chemeClr val="accent2"/>
              </a:buClr>
              <a:buFont typeface="Wingdings" panose="05000000000000000000" pitchFamily="2" charset="2"/>
              <a:buNone/>
            </a:pPr>
            <a:r>
              <a:rPr lang="en-US" altLang="en-US" sz="1100"/>
              <a:t>	Source: SNL Financial.</a:t>
            </a:r>
          </a:p>
        </p:txBody>
      </p:sp>
      <p:graphicFrame>
        <p:nvGraphicFramePr>
          <p:cNvPr id="25605" name="Object 2"/>
          <p:cNvGraphicFramePr>
            <a:graphicFrameLocks/>
          </p:cNvGraphicFramePr>
          <p:nvPr/>
        </p:nvGraphicFramePr>
        <p:xfrm>
          <a:off x="304800" y="1296988"/>
          <a:ext cx="8623300" cy="4995862"/>
        </p:xfrm>
        <a:graphic>
          <a:graphicData uri="http://schemas.openxmlformats.org/presentationml/2006/ole">
            <mc:AlternateContent xmlns:mc="http://schemas.openxmlformats.org/markup-compatibility/2006">
              <mc:Choice xmlns:v="urn:schemas-microsoft-com:vml" Requires="v">
                <p:oleObj spid="_x0000_s28018754" name="Chart" r:id="rId4" imgW="8601126" imgH="4610196" progId="MSGraph.Chart.8">
                  <p:embed followColorScheme="full"/>
                </p:oleObj>
              </mc:Choice>
              <mc:Fallback>
                <p:oleObj name="Chart" r:id="rId4" imgW="8601126" imgH="4610196" progId="MSGraph.Chart.8">
                  <p:embed followColorScheme="full"/>
                  <p:pic>
                    <p:nvPicPr>
                      <p:cNvPr id="0" name=""/>
                      <p:cNvPicPr>
                        <a:picLocks noChangeArrowheads="1"/>
                      </p:cNvPicPr>
                      <p:nvPr/>
                    </p:nvPicPr>
                    <p:blipFill>
                      <a:blip r:embed="rId5"/>
                      <a:srcRect/>
                      <a:stretch>
                        <a:fillRect/>
                      </a:stretch>
                    </p:blipFill>
                    <p:spPr bwMode="gray">
                      <a:xfrm>
                        <a:off x="304800" y="1296988"/>
                        <a:ext cx="8623300" cy="499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7" name="Text Box 6"/>
          <p:cNvSpPr txBox="1">
            <a:spLocks noChangeArrowheads="1"/>
          </p:cNvSpPr>
          <p:nvPr/>
        </p:nvSpPr>
        <p:spPr bwMode="blackWhite">
          <a:xfrm>
            <a:off x="3998913" y="1366838"/>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2.0%</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OR: 1.2%</a:t>
            </a:r>
          </a:p>
        </p:txBody>
      </p:sp>
    </p:spTree>
    <p:extLst>
      <p:ext uri="{BB962C8B-B14F-4D97-AF65-F5344CB8AC3E}">
        <p14:creationId xmlns:p14="http://schemas.microsoft.com/office/powerpoint/2010/main" val="964485611"/>
      </p:ext>
    </p:extLst>
  </p:cSld>
  <p:clrMapOvr>
    <a:masterClrMapping/>
  </p:clrMapOvr>
  <p:transition>
    <p:wipe dir="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2000–2014</a:t>
            </a:r>
            <a:r>
              <a:rPr lang="en-US" baseline="30000" dirty="0" smtClean="0"/>
              <a:t>1</a:t>
            </a:r>
          </a:p>
        </p:txBody>
      </p:sp>
      <p:graphicFrame>
        <p:nvGraphicFramePr>
          <p:cNvPr id="58370" name="Object 3"/>
          <p:cNvGraphicFramePr>
            <a:graphicFrameLocks/>
          </p:cNvGraphicFramePr>
          <p:nvPr>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7941080" name="Chart" r:id="rId4" imgW="8429714" imgH="3638435" progId="MSGraph.Chart.8">
                  <p:embed followColorScheme="full"/>
                </p:oleObj>
              </mc:Choice>
              <mc:Fallback>
                <p:oleObj name="Chart" r:id="rId4" imgW="8429714" imgH="3638435"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and in 2013</a:t>
            </a:r>
            <a:br>
              <a:rPr lang="en-US" sz="2000" b="1" dirty="0" smtClean="0">
                <a:solidFill>
                  <a:srgbClr val="FFFFFF"/>
                </a:solidFill>
              </a:rPr>
            </a:br>
            <a:r>
              <a:rPr lang="en-US" sz="2000" b="1" dirty="0" smtClean="0">
                <a:solidFill>
                  <a:srgbClr val="FFFFFF"/>
                </a:solidFill>
              </a:rPr>
              <a:t>and is falling again in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*2014 investment income is estimated Q1, annualized.</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21726078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0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201</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1990-2014:Q1</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7942104" name="Chart" r:id="rId4" imgW="8581960" imgH="4162376" progId="MSGraph.Chart.8">
                  <p:embed followColorScheme="full"/>
                </p:oleObj>
              </mc:Choice>
              <mc:Fallback>
                <p:oleObj name="Chart" r:id="rId4" imgW="8581960" imgH="4162376"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2010 - 2013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097774" y="1397607"/>
            <a:ext cx="360426"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63255" y="1083248"/>
            <a:ext cx="3351934" cy="526891"/>
          </a:xfrm>
          <a:prstGeom prst="wedgeRectCallout">
            <a:avLst>
              <a:gd name="adj1" fmla="val 51744"/>
              <a:gd name="adj2" fmla="val 10740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a:t>
            </a:r>
            <a:endParaRPr lang="en-US" sz="1600" b="1" dirty="0">
              <a:solidFill>
                <a:schemeClr val="bg1"/>
              </a:solidFill>
            </a:endParaRPr>
          </a:p>
        </p:txBody>
      </p:sp>
    </p:spTree>
    <p:extLst>
      <p:ext uri="{BB962C8B-B14F-4D97-AF65-F5344CB8AC3E}">
        <p14:creationId xmlns:p14="http://schemas.microsoft.com/office/powerpoint/2010/main" val="35241774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1994–2014:Q1</a:t>
            </a:r>
            <a:r>
              <a:rPr lang="en-US" baseline="30000" dirty="0" smtClean="0"/>
              <a:t>1</a:t>
            </a:r>
          </a:p>
        </p:txBody>
      </p:sp>
      <p:graphicFrame>
        <p:nvGraphicFramePr>
          <p:cNvPr id="58370" name="Object 3"/>
          <p:cNvGraphicFramePr>
            <a:graphicFrameLocks/>
          </p:cNvGraphicFramePr>
          <p:nvPr>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7975863" name="Chart" r:id="rId4" imgW="8429743" imgH="3638552" progId="MSGraph.Chart.8">
                  <p:embed followColorScheme="full"/>
                </p:oleObj>
              </mc:Choice>
              <mc:Fallback>
                <p:oleObj name="Chart" r:id="rId4" imgW="8429743" imgH="3638552"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Continued to Fall in 2013 Due to Low Interest Rates but Realized Investment Gains Were Up Sharply; </a:t>
            </a:r>
            <a:r>
              <a:rPr lang="en-US" b="1" dirty="0">
                <a:solidFill>
                  <a:srgbClr val="FFFFFF"/>
                </a:solidFill>
              </a:rPr>
              <a:t>The Financial Crisis Caused Investment Gains to Fall by 50% in 2008</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2810735" cy="976429"/>
          </a:xfrm>
          <a:prstGeom prst="wedgeRectCallout">
            <a:avLst>
              <a:gd name="adj1" fmla="val 113521"/>
              <a:gd name="adj2" fmla="val -772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2013 were their highest in the post-crisis era</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11616689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203</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June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ext uri="{D42A27DB-BD31-4B8C-83A1-F6EECF244321}">
                <p14:modId xmlns:p14="http://schemas.microsoft.com/office/powerpoint/2010/main" val="2982925236"/>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7945176"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782847" y="4061952"/>
            <a:ext cx="1352547" cy="89781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427406" y="1445343"/>
            <a:ext cx="3430845" cy="1183558"/>
          </a:xfrm>
          <a:prstGeom prst="wedgeRectCallout">
            <a:avLst>
              <a:gd name="adj1" fmla="val 40081"/>
              <a:gd name="adj2" fmla="val 1713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record  modern-era lows in early 2013 but have since risen as the Fed begins “tapering” its QE program in 2014</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203</a:t>
            </a:fld>
            <a:endParaRPr lang="en-US"/>
          </a:p>
        </p:txBody>
      </p:sp>
    </p:spTree>
    <p:extLst>
      <p:ext uri="{BB962C8B-B14F-4D97-AF65-F5344CB8AC3E}">
        <p14:creationId xmlns:p14="http://schemas.microsoft.com/office/powerpoint/2010/main" val="4510453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204</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1990–2014*</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Aug. 2014.</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ext uri="{D42A27DB-BD31-4B8C-83A1-F6EECF244321}">
                <p14:modId xmlns:p14="http://schemas.microsoft.com/office/powerpoint/2010/main" val="477599482"/>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7946200"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40156"/>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Longer-term yields have rebounded a bit.</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204</a:t>
            </a:fld>
            <a:endParaRPr lang="en-US"/>
          </a:p>
        </p:txBody>
      </p:sp>
      <p:sp>
        <p:nvSpPr>
          <p:cNvPr id="14" name="Rectangle 7"/>
          <p:cNvSpPr>
            <a:spLocks noChangeArrowheads="1"/>
          </p:cNvSpPr>
          <p:nvPr/>
        </p:nvSpPr>
        <p:spPr bwMode="grayWhite">
          <a:xfrm>
            <a:off x="8201025" y="3647768"/>
            <a:ext cx="715913"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2531253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2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205</a:t>
            </a:fld>
            <a:endParaRPr lang="en-US" sz="900"/>
          </a:p>
        </p:txBody>
      </p:sp>
      <p:graphicFrame>
        <p:nvGraphicFramePr>
          <p:cNvPr id="60418" name="Object 3"/>
          <p:cNvGraphicFramePr>
            <a:graphicFrameLocks/>
          </p:cNvGraphicFramePr>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7947224" name="Chart" r:id="rId4" imgW="8620022" imgH="3771782" progId="MSGraph.Chart.8">
                  <p:embed followColorScheme="full"/>
                </p:oleObj>
              </mc:Choice>
              <mc:Fallback>
                <p:oleObj name="Chart" r:id="rId4" imgW="8620022" imgH="3771782"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205</a:t>
            </a:fld>
            <a:endParaRPr lang="en-US"/>
          </a:p>
        </p:txBody>
      </p:sp>
    </p:spTree>
    <p:extLst>
      <p:ext uri="{BB962C8B-B14F-4D97-AF65-F5344CB8AC3E}">
        <p14:creationId xmlns:p14="http://schemas.microsoft.com/office/powerpoint/2010/main" val="19710085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206</a:t>
            </a:fld>
            <a:endParaRPr lang="en-US" sz="900" smtClean="0"/>
          </a:p>
        </p:txBody>
      </p:sp>
      <p:sp>
        <p:nvSpPr>
          <p:cNvPr id="113669" name="Rectangle 2"/>
          <p:cNvSpPr>
            <a:spLocks noGrp="1" noChangeArrowheads="1"/>
          </p:cNvSpPr>
          <p:nvPr>
            <p:ph type="title"/>
          </p:nvPr>
        </p:nvSpPr>
        <p:spPr>
          <a:xfrm>
            <a:off x="612775" y="157163"/>
            <a:ext cx="7064375" cy="860425"/>
          </a:xfrm>
        </p:spPr>
        <p:txBody>
          <a:bodyPr/>
          <a:lstStyle/>
          <a:p>
            <a:r>
              <a:rPr lang="en-US" smtClean="0">
                <a:latin typeface="Arial" panose="020B0604020202020204" pitchFamily="34" charset="0"/>
              </a:rPr>
              <a:t>Distribution of Bond Maturities,</a:t>
            </a:r>
            <a:br>
              <a:rPr lang="en-US" smtClean="0">
                <a:latin typeface="Arial" panose="020B0604020202020204" pitchFamily="34" charset="0"/>
              </a:rPr>
            </a:br>
            <a:r>
              <a:rPr lang="en-US" smtClean="0">
                <a:latin typeface="Arial" panose="020B0604020202020204" pitchFamily="34" charset="0"/>
              </a:rPr>
              <a:t>P/C Insurance Industry, 2003-2013</a:t>
            </a:r>
            <a:endParaRPr lang="en-US" sz="2000" smtClean="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extLst>
      <p:ext uri="{BB962C8B-B14F-4D97-AF65-F5344CB8AC3E}">
        <p14:creationId xmlns:p14="http://schemas.microsoft.com/office/powerpoint/2010/main" val="33370901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chart seriesIdx="-4" categoryIdx="10"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2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207</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583510"/>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a:solidFill>
                  <a:srgbClr val="225A7A"/>
                </a:solidFill>
              </a:rPr>
              <a:t>Is the Tort Pendulum</a:t>
            </a:r>
            <a:br>
              <a:rPr lang="en-US" sz="3800" b="1" dirty="0">
                <a:solidFill>
                  <a:srgbClr val="225A7A"/>
                </a:solidFill>
              </a:rPr>
            </a:br>
            <a:r>
              <a:rPr lang="en-US" sz="3800" b="1" dirty="0" smtClean="0">
                <a:solidFill>
                  <a:srgbClr val="225A7A"/>
                </a:solidFill>
              </a:rPr>
              <a:t>About to Swing </a:t>
            </a:r>
            <a:r>
              <a:rPr lang="en-US" sz="3800" b="1" dirty="0">
                <a:solidFill>
                  <a:srgbClr val="225A7A"/>
                </a:solidFill>
              </a:rPr>
              <a:t>Against </a:t>
            </a:r>
            <a:r>
              <a:rPr lang="en-US" sz="3800" b="1" dirty="0" smtClean="0">
                <a:solidFill>
                  <a:srgbClr val="225A7A"/>
                </a:solidFill>
              </a:rPr>
              <a:t>Corporate America and their Insurers</a:t>
            </a:r>
            <a:r>
              <a:rPr lang="en-US" sz="3800" b="1" dirty="0">
                <a:solidFill>
                  <a:srgbClr val="225A7A"/>
                </a:solidFill>
              </a:rPr>
              <a:t>?</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208</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noGrp="1"/>
          </p:cNvGraphicFramePr>
          <p:nvPr>
            <p:ph type="chart" idx="4294967295"/>
          </p:nvPr>
        </p:nvGraphicFramePr>
        <p:xfrm>
          <a:off x="166688" y="1627188"/>
          <a:ext cx="8731250" cy="4532312"/>
        </p:xfrm>
        <a:graphic>
          <a:graphicData uri="http://schemas.openxmlformats.org/presentationml/2006/ole">
            <mc:AlternateContent xmlns:mc="http://schemas.openxmlformats.org/markup-compatibility/2006">
              <mc:Choice xmlns:v="urn:schemas-microsoft-com:vml" Requires="v">
                <p:oleObj spid="_x0000_s61710" name="Chart" r:id="rId4" imgW="8715311" imgH="4524357" progId="MSGraph.Chart.8">
                  <p:embed followColorScheme="full"/>
                </p:oleObj>
              </mc:Choice>
              <mc:Fallback>
                <p:oleObj name="Chart" r:id="rId4" imgW="8715311" imgH="4524357"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66688" y="1627188"/>
                        <a:ext cx="8731250"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2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209</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4670"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209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02C2D566-82EF-4DBF-B314-FFB3127C7100}" type="slidenum">
              <a:rPr lang="en-US" altLang="en-US" sz="900"/>
              <a:pPr algn="r">
                <a:lnSpc>
                  <a:spcPct val="85000"/>
                </a:lnSpc>
                <a:spcBef>
                  <a:spcPct val="20000"/>
                </a:spcBef>
              </a:pPr>
              <a:t>21</a:t>
            </a:fld>
            <a:endParaRPr lang="en-US" altLang="en-US" sz="900"/>
          </a:p>
        </p:txBody>
      </p:sp>
      <p:sp>
        <p:nvSpPr>
          <p:cNvPr id="27651" name="Rectangle 2"/>
          <p:cNvSpPr>
            <a:spLocks noGrp="1" noChangeArrowheads="1"/>
          </p:cNvSpPr>
          <p:nvPr>
            <p:ph type="title" idx="4294967295"/>
          </p:nvPr>
        </p:nvSpPr>
        <p:spPr/>
        <p:txBody>
          <a:bodyPr/>
          <a:lstStyle/>
          <a:p>
            <a:r>
              <a:rPr lang="en-US" altLang="en-US" smtClean="0">
                <a:latin typeface="Arial" panose="020B0604020202020204" pitchFamily="34" charset="0"/>
              </a:rPr>
              <a:t>Comm. Lines DWP Growth: ID vs. U.S 2004-2013</a:t>
            </a:r>
          </a:p>
        </p:txBody>
      </p:sp>
      <p:sp>
        <p:nvSpPr>
          <p:cNvPr id="27652"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a:solidFill>
                  <a:schemeClr val="tx1"/>
                </a:solidFill>
                <a:latin typeface="Arial" panose="020B0604020202020204" pitchFamily="34" charset="0"/>
                <a:cs typeface="Arial" panose="020B0604020202020204" pitchFamily="34" charset="0"/>
              </a:defRPr>
            </a:lvl1pPr>
            <a:lvl2pPr marL="742950" indent="-285750">
              <a:tabLst>
                <a:tab pos="112713" algn="r"/>
              </a:tabLst>
              <a:defRPr>
                <a:solidFill>
                  <a:schemeClr val="tx1"/>
                </a:solidFill>
                <a:latin typeface="Arial" panose="020B0604020202020204" pitchFamily="34" charset="0"/>
                <a:cs typeface="Arial" panose="020B0604020202020204" pitchFamily="34" charset="0"/>
              </a:defRPr>
            </a:lvl2pPr>
            <a:lvl3pPr marL="1143000" indent="-228600">
              <a:tabLst>
                <a:tab pos="112713" algn="r"/>
              </a:tabLst>
              <a:defRPr>
                <a:solidFill>
                  <a:schemeClr val="tx1"/>
                </a:solidFill>
                <a:latin typeface="Arial" panose="020B0604020202020204" pitchFamily="34" charset="0"/>
                <a:cs typeface="Arial" panose="020B0604020202020204" pitchFamily="34" charset="0"/>
              </a:defRPr>
            </a:lvl3pPr>
            <a:lvl4pPr marL="1600200" indent="-228600">
              <a:tabLst>
                <a:tab pos="112713" algn="r"/>
              </a:tabLst>
              <a:defRPr>
                <a:solidFill>
                  <a:schemeClr val="tx1"/>
                </a:solidFill>
                <a:latin typeface="Arial" panose="020B0604020202020204" pitchFamily="34" charset="0"/>
                <a:cs typeface="Arial" panose="020B0604020202020204" pitchFamily="34" charset="0"/>
              </a:defRPr>
            </a:lvl4pPr>
            <a:lvl5pPr marL="2057400" indent="-22860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chemeClr val="accent2"/>
              </a:buClr>
              <a:buFont typeface="Wingdings" panose="05000000000000000000" pitchFamily="2" charset="2"/>
              <a:buNone/>
            </a:pPr>
            <a:r>
              <a:rPr lang="en-US" altLang="en-US" sz="1100"/>
              <a:t>	Source: SNL Financial.</a:t>
            </a:r>
          </a:p>
        </p:txBody>
      </p:sp>
      <p:graphicFrame>
        <p:nvGraphicFramePr>
          <p:cNvPr id="27653" name="Object 2"/>
          <p:cNvGraphicFramePr>
            <a:graphicFrameLocks/>
          </p:cNvGraphicFramePr>
          <p:nvPr/>
        </p:nvGraphicFramePr>
        <p:xfrm>
          <a:off x="298450" y="1360488"/>
          <a:ext cx="8623300" cy="4995862"/>
        </p:xfrm>
        <a:graphic>
          <a:graphicData uri="http://schemas.openxmlformats.org/presentationml/2006/ole">
            <mc:AlternateContent xmlns:mc="http://schemas.openxmlformats.org/markup-compatibility/2006">
              <mc:Choice xmlns:v="urn:schemas-microsoft-com:vml" Requires="v">
                <p:oleObj spid="_x0000_s28019778" name="Chart" r:id="rId4" imgW="8601126" imgH="4600478" progId="MSGraph.Chart.8">
                  <p:embed followColorScheme="full"/>
                </p:oleObj>
              </mc:Choice>
              <mc:Fallback>
                <p:oleObj name="Chart" r:id="rId4" imgW="8601126" imgH="4600478" progId="MSGraph.Chart.8">
                  <p:embed followColorScheme="full"/>
                  <p:pic>
                    <p:nvPicPr>
                      <p:cNvPr id="0" name=""/>
                      <p:cNvPicPr>
                        <a:picLocks noChangeArrowheads="1"/>
                      </p:cNvPicPr>
                      <p:nvPr/>
                    </p:nvPicPr>
                    <p:blipFill>
                      <a:blip r:embed="rId5"/>
                      <a:srcRect/>
                      <a:stretch>
                        <a:fillRect/>
                      </a:stretch>
                    </p:blipFill>
                    <p:spPr bwMode="gray">
                      <a:xfrm>
                        <a:off x="298450" y="1360488"/>
                        <a:ext cx="8623300" cy="499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7" name="Text Box 6"/>
          <p:cNvSpPr txBox="1">
            <a:spLocks noChangeArrowheads="1"/>
          </p:cNvSpPr>
          <p:nvPr/>
        </p:nvSpPr>
        <p:spPr bwMode="blackWhite">
          <a:xfrm>
            <a:off x="5995988" y="1549400"/>
            <a:ext cx="2474912" cy="12223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2.0%</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ID: 5.2%</a:t>
            </a:r>
          </a:p>
        </p:txBody>
      </p:sp>
    </p:spTree>
    <p:extLst>
      <p:ext uri="{BB962C8B-B14F-4D97-AF65-F5344CB8AC3E}">
        <p14:creationId xmlns:p14="http://schemas.microsoft.com/office/powerpoint/2010/main" val="3865311243"/>
      </p:ext>
    </p:extLst>
  </p:cSld>
  <p:clrMapOvr>
    <a:masterClrMapping/>
  </p:clrMapOvr>
  <p:transition>
    <p:wipe dir="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210</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7742"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210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211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212</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2012/2013</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7" name="Freeform 88"/>
          <p:cNvSpPr>
            <a:spLocks/>
          </p:cNvSpPr>
          <p:nvPr/>
        </p:nvSpPr>
        <p:spPr bwMode="auto">
          <a:xfrm>
            <a:off x="7930792" y="1927124"/>
            <a:ext cx="633105" cy="1474634"/>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58"/>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400" dirty="0" smtClean="0"/>
                <a:t>Philadelphia, Pennsylvania</a:t>
              </a:r>
            </a:p>
            <a:p>
              <a:pPr marL="228600" indent="-228600" eaLnBrk="0" hangingPunct="0">
                <a:lnSpc>
                  <a:spcPct val="90000"/>
                </a:lnSpc>
                <a:spcBef>
                  <a:spcPct val="25000"/>
                </a:spcBef>
                <a:buClr>
                  <a:schemeClr val="accent2"/>
                </a:buClr>
                <a:buFont typeface="Wingdings" pitchFamily="2" charset="2"/>
                <a:buChar char="n"/>
              </a:pPr>
              <a:r>
                <a:rPr lang="en-US" sz="1400" dirty="0" smtClean="0"/>
                <a:t>South Florida</a:t>
              </a:r>
            </a:p>
            <a:p>
              <a:pPr marL="228600" indent="-228600" eaLnBrk="0" hangingPunct="0">
                <a:lnSpc>
                  <a:spcPct val="90000"/>
                </a:lnSpc>
                <a:spcBef>
                  <a:spcPct val="25000"/>
                </a:spcBef>
                <a:buClr>
                  <a:schemeClr val="accent2"/>
                </a:buClr>
                <a:buFont typeface="Wingdings" pitchFamily="2" charset="2"/>
                <a:buChar char="n"/>
              </a:pPr>
              <a:r>
                <a:rPr lang="en-US" sz="1400" dirty="0" smtClean="0"/>
                <a:t>Cook County, Illinois</a:t>
              </a:r>
            </a:p>
            <a:p>
              <a:pPr marL="228600" indent="-228600" eaLnBrk="0" hangingPunct="0">
                <a:lnSpc>
                  <a:spcPct val="90000"/>
                </a:lnSpc>
                <a:spcBef>
                  <a:spcPct val="25000"/>
                </a:spcBef>
                <a:buClr>
                  <a:schemeClr val="accent2"/>
                </a:buClr>
                <a:buFont typeface="Wingdings" pitchFamily="2" charset="2"/>
                <a:buChar char="n"/>
              </a:pPr>
              <a:r>
                <a:rPr lang="en-US" sz="1400" dirty="0" smtClean="0"/>
                <a:t>New Jersey</a:t>
              </a:r>
            </a:p>
            <a:p>
              <a:pPr marL="228600" indent="-228600" eaLnBrk="0" hangingPunct="0">
                <a:lnSpc>
                  <a:spcPct val="90000"/>
                </a:lnSpc>
                <a:spcBef>
                  <a:spcPct val="25000"/>
                </a:spcBef>
                <a:buClr>
                  <a:schemeClr val="accent2"/>
                </a:buClr>
                <a:buFont typeface="Wingdings" pitchFamily="2" charset="2"/>
                <a:buChar char="n"/>
              </a:pPr>
              <a:r>
                <a:rPr lang="en-US" sz="1400" dirty="0" smtClean="0"/>
                <a:t>Nevada</a:t>
              </a:r>
            </a:p>
            <a:p>
              <a:pPr marL="228600" indent="-228600" eaLnBrk="0" hangingPunct="0">
                <a:lnSpc>
                  <a:spcPct val="90000"/>
                </a:lnSpc>
                <a:spcBef>
                  <a:spcPct val="25000"/>
                </a:spcBef>
                <a:buClr>
                  <a:schemeClr val="accent2"/>
                </a:buClr>
                <a:buFont typeface="Wingdings" pitchFamily="2" charset="2"/>
                <a:buChar char="n"/>
              </a:pPr>
              <a:r>
                <a:rPr lang="en-US" sz="14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WA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Maryland</a:t>
            </a:r>
          </a:p>
          <a:p>
            <a:pPr algn="ctr">
              <a:lnSpc>
                <a:spcPct val="90000"/>
              </a:lnSpc>
              <a:spcBef>
                <a:spcPct val="25000"/>
              </a:spcBef>
              <a:defRPr/>
            </a:pPr>
            <a:r>
              <a:rPr lang="en-US" sz="1400" b="1" dirty="0" smtClean="0">
                <a:solidFill>
                  <a:schemeClr val="bg1"/>
                </a:solidFill>
              </a:rPr>
              <a:t>Baltimore</a:t>
            </a:r>
            <a:endParaRPr lang="en-US" sz="1400" b="1" dirty="0">
              <a:solidFill>
                <a:schemeClr val="bg1"/>
              </a:solidFill>
            </a:endParaRPr>
          </a:p>
        </p:txBody>
      </p:sp>
      <p:grpSp>
        <p:nvGrpSpPr>
          <p:cNvPr id="9" name="Group 63"/>
          <p:cNvGrpSpPr>
            <a:grpSpLocks/>
          </p:cNvGrpSpPr>
          <p:nvPr/>
        </p:nvGrpSpPr>
        <p:grpSpPr bwMode="auto">
          <a:xfrm>
            <a:off x="7669878" y="3335082"/>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1726627"/>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213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EC23CD22-71BA-4226-84F5-A31E090DBB5D}" type="slidenum">
              <a:rPr lang="en-US" altLang="en-US" sz="900"/>
              <a:pPr algn="r">
                <a:lnSpc>
                  <a:spcPct val="85000"/>
                </a:lnSpc>
                <a:spcBef>
                  <a:spcPct val="20000"/>
                </a:spcBef>
              </a:pPr>
              <a:t>22</a:t>
            </a:fld>
            <a:endParaRPr lang="en-US" altLang="en-US" sz="900"/>
          </a:p>
        </p:txBody>
      </p:sp>
      <p:sp>
        <p:nvSpPr>
          <p:cNvPr id="29699" name="Rectangle 2"/>
          <p:cNvSpPr>
            <a:spLocks noGrp="1" noChangeArrowheads="1"/>
          </p:cNvSpPr>
          <p:nvPr>
            <p:ph type="title" idx="4294967295"/>
          </p:nvPr>
        </p:nvSpPr>
        <p:spPr/>
        <p:txBody>
          <a:bodyPr/>
          <a:lstStyle/>
          <a:p>
            <a:r>
              <a:rPr lang="en-US" altLang="en-US" smtClean="0">
                <a:latin typeface="Arial" panose="020B0604020202020204" pitchFamily="34" charset="0"/>
              </a:rPr>
              <a:t>Comm. Lines DWP Growth: MT vs. U.S 2004-2013</a:t>
            </a:r>
          </a:p>
        </p:txBody>
      </p:sp>
      <p:sp>
        <p:nvSpPr>
          <p:cNvPr id="29700"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a:solidFill>
                  <a:schemeClr val="tx1"/>
                </a:solidFill>
                <a:latin typeface="Arial" panose="020B0604020202020204" pitchFamily="34" charset="0"/>
                <a:cs typeface="Arial" panose="020B0604020202020204" pitchFamily="34" charset="0"/>
              </a:defRPr>
            </a:lvl1pPr>
            <a:lvl2pPr marL="742950" indent="-285750">
              <a:tabLst>
                <a:tab pos="112713" algn="r"/>
              </a:tabLst>
              <a:defRPr>
                <a:solidFill>
                  <a:schemeClr val="tx1"/>
                </a:solidFill>
                <a:latin typeface="Arial" panose="020B0604020202020204" pitchFamily="34" charset="0"/>
                <a:cs typeface="Arial" panose="020B0604020202020204" pitchFamily="34" charset="0"/>
              </a:defRPr>
            </a:lvl2pPr>
            <a:lvl3pPr marL="1143000" indent="-228600">
              <a:tabLst>
                <a:tab pos="112713" algn="r"/>
              </a:tabLst>
              <a:defRPr>
                <a:solidFill>
                  <a:schemeClr val="tx1"/>
                </a:solidFill>
                <a:latin typeface="Arial" panose="020B0604020202020204" pitchFamily="34" charset="0"/>
                <a:cs typeface="Arial" panose="020B0604020202020204" pitchFamily="34" charset="0"/>
              </a:defRPr>
            </a:lvl3pPr>
            <a:lvl4pPr marL="1600200" indent="-228600">
              <a:tabLst>
                <a:tab pos="112713" algn="r"/>
              </a:tabLst>
              <a:defRPr>
                <a:solidFill>
                  <a:schemeClr val="tx1"/>
                </a:solidFill>
                <a:latin typeface="Arial" panose="020B0604020202020204" pitchFamily="34" charset="0"/>
                <a:cs typeface="Arial" panose="020B0604020202020204" pitchFamily="34" charset="0"/>
              </a:defRPr>
            </a:lvl4pPr>
            <a:lvl5pPr marL="2057400" indent="-22860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chemeClr val="accent2"/>
              </a:buClr>
              <a:buFont typeface="Wingdings" panose="05000000000000000000" pitchFamily="2" charset="2"/>
              <a:buNone/>
            </a:pPr>
            <a:r>
              <a:rPr lang="en-US" altLang="en-US" sz="1100"/>
              <a:t>	Source: SNL Financial.</a:t>
            </a:r>
          </a:p>
        </p:txBody>
      </p:sp>
      <p:graphicFrame>
        <p:nvGraphicFramePr>
          <p:cNvPr id="29701" name="Object 2"/>
          <p:cNvGraphicFramePr>
            <a:graphicFrameLocks/>
          </p:cNvGraphicFramePr>
          <p:nvPr/>
        </p:nvGraphicFramePr>
        <p:xfrm>
          <a:off x="298450" y="1360488"/>
          <a:ext cx="8623300" cy="4995862"/>
        </p:xfrm>
        <a:graphic>
          <a:graphicData uri="http://schemas.openxmlformats.org/presentationml/2006/ole">
            <mc:AlternateContent xmlns:mc="http://schemas.openxmlformats.org/markup-compatibility/2006">
              <mc:Choice xmlns:v="urn:schemas-microsoft-com:vml" Requires="v">
                <p:oleObj spid="_x0000_s28020802" name="Chart" r:id="rId4" imgW="8601126" imgH="4600478" progId="MSGraph.Chart.8">
                  <p:embed followColorScheme="full"/>
                </p:oleObj>
              </mc:Choice>
              <mc:Fallback>
                <p:oleObj name="Chart" r:id="rId4" imgW="8601126" imgH="4600478" progId="MSGraph.Chart.8">
                  <p:embed followColorScheme="full"/>
                  <p:pic>
                    <p:nvPicPr>
                      <p:cNvPr id="0" name=""/>
                      <p:cNvPicPr>
                        <a:picLocks noChangeArrowheads="1"/>
                      </p:cNvPicPr>
                      <p:nvPr/>
                    </p:nvPicPr>
                    <p:blipFill>
                      <a:blip r:embed="rId5"/>
                      <a:srcRect/>
                      <a:stretch>
                        <a:fillRect/>
                      </a:stretch>
                    </p:blipFill>
                    <p:spPr bwMode="gray">
                      <a:xfrm>
                        <a:off x="298450" y="1360488"/>
                        <a:ext cx="8623300" cy="499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2"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7" name="Text Box 6"/>
          <p:cNvSpPr txBox="1">
            <a:spLocks noChangeArrowheads="1"/>
          </p:cNvSpPr>
          <p:nvPr/>
        </p:nvSpPr>
        <p:spPr bwMode="blackWhite">
          <a:xfrm>
            <a:off x="6332538" y="1517650"/>
            <a:ext cx="2473325"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2.0%</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MT: 6.6%</a:t>
            </a:r>
          </a:p>
        </p:txBody>
      </p:sp>
    </p:spTree>
    <p:extLst>
      <p:ext uri="{BB962C8B-B14F-4D97-AF65-F5344CB8AC3E}">
        <p14:creationId xmlns:p14="http://schemas.microsoft.com/office/powerpoint/2010/main" val="2379817934"/>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BE407E97-9CED-4913-A2A6-F9184FF2657D}" type="slidenum">
              <a:rPr lang="en-US" altLang="en-US" sz="900"/>
              <a:pPr algn="r">
                <a:lnSpc>
                  <a:spcPct val="85000"/>
                </a:lnSpc>
                <a:spcBef>
                  <a:spcPct val="20000"/>
                </a:spcBef>
              </a:pPr>
              <a:t>23</a:t>
            </a:fld>
            <a:endParaRPr lang="en-US" altLang="en-US" sz="900"/>
          </a:p>
        </p:txBody>
      </p:sp>
      <p:sp>
        <p:nvSpPr>
          <p:cNvPr id="31747" name="Rectangle 2"/>
          <p:cNvSpPr>
            <a:spLocks noGrp="1" noChangeArrowheads="1"/>
          </p:cNvSpPr>
          <p:nvPr>
            <p:ph type="title" idx="4294967295"/>
          </p:nvPr>
        </p:nvSpPr>
        <p:spPr/>
        <p:txBody>
          <a:bodyPr/>
          <a:lstStyle/>
          <a:p>
            <a:r>
              <a:rPr lang="en-US" altLang="en-US" smtClean="0">
                <a:latin typeface="Arial" panose="020B0604020202020204" pitchFamily="34" charset="0"/>
              </a:rPr>
              <a:t>Comm. Lines DWP Growth: UT vs. U.S 2004-2013</a:t>
            </a:r>
          </a:p>
        </p:txBody>
      </p:sp>
      <p:sp>
        <p:nvSpPr>
          <p:cNvPr id="31748"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a:solidFill>
                  <a:schemeClr val="tx1"/>
                </a:solidFill>
                <a:latin typeface="Arial" panose="020B0604020202020204" pitchFamily="34" charset="0"/>
                <a:cs typeface="Arial" panose="020B0604020202020204" pitchFamily="34" charset="0"/>
              </a:defRPr>
            </a:lvl1pPr>
            <a:lvl2pPr marL="742950" indent="-285750">
              <a:tabLst>
                <a:tab pos="112713" algn="r"/>
              </a:tabLst>
              <a:defRPr>
                <a:solidFill>
                  <a:schemeClr val="tx1"/>
                </a:solidFill>
                <a:latin typeface="Arial" panose="020B0604020202020204" pitchFamily="34" charset="0"/>
                <a:cs typeface="Arial" panose="020B0604020202020204" pitchFamily="34" charset="0"/>
              </a:defRPr>
            </a:lvl2pPr>
            <a:lvl3pPr marL="1143000" indent="-228600">
              <a:tabLst>
                <a:tab pos="112713" algn="r"/>
              </a:tabLst>
              <a:defRPr>
                <a:solidFill>
                  <a:schemeClr val="tx1"/>
                </a:solidFill>
                <a:latin typeface="Arial" panose="020B0604020202020204" pitchFamily="34" charset="0"/>
                <a:cs typeface="Arial" panose="020B0604020202020204" pitchFamily="34" charset="0"/>
              </a:defRPr>
            </a:lvl3pPr>
            <a:lvl4pPr marL="1600200" indent="-228600">
              <a:tabLst>
                <a:tab pos="112713" algn="r"/>
              </a:tabLst>
              <a:defRPr>
                <a:solidFill>
                  <a:schemeClr val="tx1"/>
                </a:solidFill>
                <a:latin typeface="Arial" panose="020B0604020202020204" pitchFamily="34" charset="0"/>
                <a:cs typeface="Arial" panose="020B0604020202020204" pitchFamily="34" charset="0"/>
              </a:defRPr>
            </a:lvl4pPr>
            <a:lvl5pPr marL="2057400" indent="-22860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chemeClr val="accent2"/>
              </a:buClr>
              <a:buFont typeface="Wingdings" panose="05000000000000000000" pitchFamily="2" charset="2"/>
              <a:buNone/>
            </a:pPr>
            <a:r>
              <a:rPr lang="en-US" altLang="en-US" sz="1100"/>
              <a:t>	Source: SNL Financial.</a:t>
            </a:r>
          </a:p>
        </p:txBody>
      </p:sp>
      <p:graphicFrame>
        <p:nvGraphicFramePr>
          <p:cNvPr id="31749" name="Object 2"/>
          <p:cNvGraphicFramePr>
            <a:graphicFrameLocks/>
          </p:cNvGraphicFramePr>
          <p:nvPr/>
        </p:nvGraphicFramePr>
        <p:xfrm>
          <a:off x="304800" y="1296988"/>
          <a:ext cx="8623300" cy="4995862"/>
        </p:xfrm>
        <a:graphic>
          <a:graphicData uri="http://schemas.openxmlformats.org/presentationml/2006/ole">
            <mc:AlternateContent xmlns:mc="http://schemas.openxmlformats.org/markup-compatibility/2006">
              <mc:Choice xmlns:v="urn:schemas-microsoft-com:vml" Requires="v">
                <p:oleObj spid="_x0000_s28021826" name="Chart" r:id="rId4" imgW="8601126" imgH="4600478" progId="MSGraph.Chart.8">
                  <p:embed followColorScheme="full"/>
                </p:oleObj>
              </mc:Choice>
              <mc:Fallback>
                <p:oleObj name="Chart" r:id="rId4" imgW="8601126" imgH="4600478" progId="MSGraph.Chart.8">
                  <p:embed followColorScheme="full"/>
                  <p:pic>
                    <p:nvPicPr>
                      <p:cNvPr id="0" name=""/>
                      <p:cNvPicPr>
                        <a:picLocks noChangeArrowheads="1"/>
                      </p:cNvPicPr>
                      <p:nvPr/>
                    </p:nvPicPr>
                    <p:blipFill>
                      <a:blip r:embed="rId5"/>
                      <a:srcRect/>
                      <a:stretch>
                        <a:fillRect/>
                      </a:stretch>
                    </p:blipFill>
                    <p:spPr bwMode="gray">
                      <a:xfrm>
                        <a:off x="304800" y="1296988"/>
                        <a:ext cx="8623300" cy="499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50"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7" name="Text Box 6"/>
          <p:cNvSpPr txBox="1">
            <a:spLocks noChangeArrowheads="1"/>
          </p:cNvSpPr>
          <p:nvPr/>
        </p:nvSpPr>
        <p:spPr bwMode="blackWhite">
          <a:xfrm>
            <a:off x="3998913" y="1360488"/>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2.0%</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UT: 3.3%</a:t>
            </a:r>
          </a:p>
        </p:txBody>
      </p:sp>
    </p:spTree>
    <p:extLst>
      <p:ext uri="{BB962C8B-B14F-4D97-AF65-F5344CB8AC3E}">
        <p14:creationId xmlns:p14="http://schemas.microsoft.com/office/powerpoint/2010/main" val="3187182254"/>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24</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908215"/>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Post-Crisis Paradox? </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225A7A"/>
                </a:solidFill>
              </a:rPr>
              <a:t>Premium Growth Varies Tremendously by State</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24</a:t>
            </a:fld>
            <a:endParaRPr lang="en-US"/>
          </a:p>
        </p:txBody>
      </p:sp>
    </p:spTree>
    <p:extLst>
      <p:ext uri="{BB962C8B-B14F-4D97-AF65-F5344CB8AC3E}">
        <p14:creationId xmlns:p14="http://schemas.microsoft.com/office/powerpoint/2010/main" val="3405696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12/01/09 - 9pm</a:t>
            </a:r>
          </a:p>
        </p:txBody>
      </p:sp>
      <p:sp>
        <p:nvSpPr>
          <p:cNvPr id="103427"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eSlide – P6466 – The Financial Crisis and the Future of the P/C</a:t>
            </a:r>
          </a:p>
        </p:txBody>
      </p:sp>
      <p:sp>
        <p:nvSpPr>
          <p:cNvPr id="10342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28BA28-DAD0-4473-9D63-9B0BE5AFBA02}" type="slidenum">
              <a:rPr lang="en-US" altLang="en-US" smtClean="0">
                <a:solidFill>
                  <a:srgbClr val="000000"/>
                </a:solidFill>
              </a:rPr>
              <a:pPr/>
              <a:t>25</a:t>
            </a:fld>
            <a:endParaRPr lang="en-US" altLang="en-US" smtClean="0">
              <a:solidFill>
                <a:srgbClr val="000000"/>
              </a:solidFill>
            </a:endParaRPr>
          </a:p>
        </p:txBody>
      </p:sp>
      <p:sp>
        <p:nvSpPr>
          <p:cNvPr id="103429" name="Rectangle 6"/>
          <p:cNvSpPr>
            <a:spLocks noChangeArrowheads="1"/>
          </p:cNvSpPr>
          <p:nvPr/>
        </p:nvSpPr>
        <p:spPr bwMode="auto">
          <a:xfrm>
            <a:off x="1685925"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0" name="Rectangle 15"/>
          <p:cNvSpPr>
            <a:spLocks noChangeArrowheads="1"/>
          </p:cNvSpPr>
          <p:nvPr/>
        </p:nvSpPr>
        <p:spPr bwMode="auto">
          <a:xfrm>
            <a:off x="3365500" y="1836738"/>
            <a:ext cx="709613"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1" name="Rectangle 16"/>
          <p:cNvSpPr>
            <a:spLocks noChangeArrowheads="1"/>
          </p:cNvSpPr>
          <p:nvPr/>
        </p:nvSpPr>
        <p:spPr bwMode="auto">
          <a:xfrm>
            <a:off x="6335713" y="1836738"/>
            <a:ext cx="744537"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graphicFrame>
        <p:nvGraphicFramePr>
          <p:cNvPr id="103432" name="Object 2"/>
          <p:cNvGraphicFramePr>
            <a:graphicFrameLocks/>
          </p:cNvGraphicFramePr>
          <p:nvPr/>
        </p:nvGraphicFramePr>
        <p:xfrm>
          <a:off x="363538" y="1803400"/>
          <a:ext cx="8683625" cy="4532313"/>
        </p:xfrm>
        <a:graphic>
          <a:graphicData uri="http://schemas.openxmlformats.org/presentationml/2006/ole">
            <mc:AlternateContent xmlns:mc="http://schemas.openxmlformats.org/markup-compatibility/2006">
              <mc:Choice xmlns:v="urn:schemas-microsoft-com:vml" Requires="v">
                <p:oleObj spid="_x0000_s27973819" name="Chart" r:id="rId4" imgW="8591678" imgH="4552970" progId="MSGraph.Chart.8">
                  <p:embed followColorScheme="full"/>
                </p:oleObj>
              </mc:Choice>
              <mc:Fallback>
                <p:oleObj name="Chart" r:id="rId4" imgW="8591678" imgH="4552970" progId="MSGraph.Chart.8">
                  <p:embed followColorScheme="full"/>
                  <p:pic>
                    <p:nvPicPr>
                      <p:cNvPr id="0" name=""/>
                      <p:cNvPicPr>
                        <a:picLocks noChangeArrowheads="1"/>
                      </p:cNvPicPr>
                      <p:nvPr/>
                    </p:nvPicPr>
                    <p:blipFill>
                      <a:blip r:embed="rId5"/>
                      <a:srcRect/>
                      <a:stretch>
                        <a:fillRect/>
                      </a:stretch>
                    </p:blipFill>
                    <p:spPr bwMode="gray">
                      <a:xfrm>
                        <a:off x="363538" y="1803400"/>
                        <a:ext cx="8683625" cy="453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433" name="Rectangle 3"/>
          <p:cNvSpPr>
            <a:spLocks noGrp="1" noChangeArrowheads="1"/>
          </p:cNvSpPr>
          <p:nvPr>
            <p:ph type="title"/>
          </p:nvPr>
        </p:nvSpPr>
        <p:spPr>
          <a:xfrm>
            <a:off x="234950" y="90488"/>
            <a:ext cx="7400925" cy="860425"/>
          </a:xfrm>
        </p:spPr>
        <p:txBody>
          <a:bodyPr/>
          <a:lstStyle/>
          <a:p>
            <a:r>
              <a:rPr lang="en-US" altLang="en-US" smtClean="0">
                <a:latin typeface="Arial" panose="020B0604020202020204" pitchFamily="34" charset="0"/>
              </a:rPr>
              <a:t>Net Premium Growth: Annual Change, </a:t>
            </a:r>
            <a:br>
              <a:rPr lang="en-US" altLang="en-US" smtClean="0">
                <a:latin typeface="Arial" panose="020B0604020202020204" pitchFamily="34" charset="0"/>
              </a:rPr>
            </a:br>
            <a:r>
              <a:rPr lang="en-US" altLang="en-US" smtClean="0">
                <a:latin typeface="Arial" panose="020B0604020202020204" pitchFamily="34" charset="0"/>
              </a:rPr>
              <a:t>1971—2014F</a:t>
            </a:r>
          </a:p>
        </p:txBody>
      </p:sp>
      <p:sp>
        <p:nvSpPr>
          <p:cNvPr id="103434"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cs typeface="Arial" panose="020B0604020202020204" pitchFamily="34" charset="0"/>
              </a:rPr>
              <a:t>(Percent)</a:t>
            </a:r>
          </a:p>
        </p:txBody>
      </p:sp>
      <p:sp>
        <p:nvSpPr>
          <p:cNvPr id="103435"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cs typeface="Arial" panose="020B0604020202020204" pitchFamily="34" charset="0"/>
              </a:rPr>
              <a:t>1975-78</a:t>
            </a:r>
          </a:p>
        </p:txBody>
      </p:sp>
      <p:sp>
        <p:nvSpPr>
          <p:cNvPr id="103436" name="Text Box 11"/>
          <p:cNvSpPr txBox="1">
            <a:spLocks noChangeArrowheads="1"/>
          </p:cNvSpPr>
          <p:nvPr/>
        </p:nvSpPr>
        <p:spPr bwMode="auto">
          <a:xfrm>
            <a:off x="317023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cs typeface="Arial" panose="020B0604020202020204" pitchFamily="34" charset="0"/>
              </a:rPr>
              <a:t>1984-87</a:t>
            </a:r>
          </a:p>
        </p:txBody>
      </p:sp>
      <p:sp>
        <p:nvSpPr>
          <p:cNvPr id="103437" name="Text Box 12"/>
          <p:cNvSpPr txBox="1">
            <a:spLocks noChangeArrowheads="1"/>
          </p:cNvSpPr>
          <p:nvPr/>
        </p:nvSpPr>
        <p:spPr bwMode="auto">
          <a:xfrm>
            <a:off x="6162675"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cs typeface="Arial" panose="020B0604020202020204" pitchFamily="34" charset="0"/>
              </a:rPr>
              <a:t>2000-03</a:t>
            </a:r>
          </a:p>
        </p:txBody>
      </p:sp>
      <p:sp>
        <p:nvSpPr>
          <p:cNvPr id="103438" name="Rectangle 13"/>
          <p:cNvSpPr>
            <a:spLocks noChangeArrowheads="1"/>
          </p:cNvSpPr>
          <p:nvPr/>
        </p:nvSpPr>
        <p:spPr bwMode="auto">
          <a:xfrm>
            <a:off x="0" y="6262688"/>
            <a:ext cx="7569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a:solidFill>
                  <a:srgbClr val="000000"/>
                </a:solidFill>
                <a:cs typeface="Arial" panose="020B0604020202020204" pitchFamily="34" charset="0"/>
              </a:rPr>
              <a:t> </a:t>
            </a:r>
          </a:p>
          <a:p>
            <a:pPr>
              <a:lnSpc>
                <a:spcPct val="90000"/>
              </a:lnSpc>
              <a:buClr>
                <a:srgbClr val="FF6801"/>
              </a:buClr>
              <a:buFont typeface="Wingdings" panose="05000000000000000000" pitchFamily="2" charset="2"/>
              <a:buNone/>
            </a:pPr>
            <a:r>
              <a:rPr lang="en-US" altLang="en-US" sz="1100">
                <a:solidFill>
                  <a:srgbClr val="000000"/>
                </a:solidFill>
                <a:cs typeface="Arial" panose="020B0604020202020204" pitchFamily="34" charset="0"/>
              </a:rPr>
              <a:t>Shaded areas denote “hard market” periods</a:t>
            </a:r>
          </a:p>
          <a:p>
            <a:pPr>
              <a:lnSpc>
                <a:spcPct val="90000"/>
              </a:lnSpc>
              <a:buClr>
                <a:srgbClr val="FF6801"/>
              </a:buClr>
              <a:buFont typeface="Wingdings" panose="05000000000000000000" pitchFamily="2" charset="2"/>
              <a:buNone/>
            </a:pPr>
            <a:r>
              <a:rPr lang="en-US" altLang="en-US" sz="1100">
                <a:solidFill>
                  <a:srgbClr val="000000"/>
                </a:solidFill>
                <a:cs typeface="Arial" panose="020B0604020202020204" pitchFamily="34" charset="0"/>
              </a:rPr>
              <a:t>Sources:  A.M. Best (historical and forecast), ISO, Insurance Information Institute.</a:t>
            </a:r>
          </a:p>
        </p:txBody>
      </p:sp>
      <p:sp>
        <p:nvSpPr>
          <p:cNvPr id="2034702" name="AutoShape 14"/>
          <p:cNvSpPr>
            <a:spLocks noChangeArrowheads="1"/>
          </p:cNvSpPr>
          <p:nvPr/>
        </p:nvSpPr>
        <p:spPr bwMode="blackWhite">
          <a:xfrm>
            <a:off x="5318125" y="1925638"/>
            <a:ext cx="2711450" cy="1046162"/>
          </a:xfrm>
          <a:prstGeom prst="wedgeRectCallout">
            <a:avLst>
              <a:gd name="adj1" fmla="val 42574"/>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cs typeface="Arial" panose="020B0604020202020204" pitchFamily="34"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238" y="3038475"/>
            <a:ext cx="1320800" cy="1103313"/>
          </a:xfrm>
          <a:prstGeom prst="wedgeRectCallout">
            <a:avLst>
              <a:gd name="adj1" fmla="val 32223"/>
              <a:gd name="adj2" fmla="val 879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a:solidFill>
                  <a:srgbClr val="FFFFFF"/>
                </a:solidFill>
                <a:cs typeface="Arial" charset="0"/>
              </a:rPr>
              <a:t>2014F: 4.0%</a:t>
            </a:r>
          </a:p>
          <a:p>
            <a:pPr algn="ctr">
              <a:lnSpc>
                <a:spcPct val="90000"/>
              </a:lnSpc>
              <a:spcBef>
                <a:spcPct val="50000"/>
              </a:spcBef>
              <a:buClr>
                <a:srgbClr val="FFFFFF"/>
              </a:buClr>
              <a:buFont typeface="Wingdings" pitchFamily="2" charset="2"/>
              <a:buNone/>
              <a:defRPr/>
            </a:pPr>
            <a:r>
              <a:rPr lang="en-US" sz="1400" b="1" dirty="0">
                <a:solidFill>
                  <a:srgbClr val="FFFFFF"/>
                </a:solidFill>
                <a:cs typeface="Arial" charset="0"/>
              </a:rPr>
              <a:t>2013: 4.6%</a:t>
            </a:r>
          </a:p>
          <a:p>
            <a:pPr algn="ctr">
              <a:lnSpc>
                <a:spcPct val="90000"/>
              </a:lnSpc>
              <a:spcBef>
                <a:spcPct val="50000"/>
              </a:spcBef>
              <a:buClr>
                <a:srgbClr val="FFFFFF"/>
              </a:buClr>
              <a:buFont typeface="Wingdings" pitchFamily="2" charset="2"/>
              <a:buNone/>
              <a:defRPr/>
            </a:pPr>
            <a:r>
              <a:rPr lang="en-US" sz="1400" b="1" dirty="0">
                <a:solidFill>
                  <a:srgbClr val="FFFFFF"/>
                </a:solidFill>
                <a:cs typeface="Arial" charset="0"/>
              </a:rPr>
              <a:t>2012: +</a:t>
            </a:r>
            <a:r>
              <a:rPr lang="en-US" sz="1400" b="1" dirty="0">
                <a:solidFill>
                  <a:srgbClr val="FFFFFF"/>
                </a:solidFill>
              </a:rPr>
              <a:t>4.3</a:t>
            </a:r>
            <a:r>
              <a:rPr lang="en-US" sz="1400" b="1" dirty="0">
                <a:solidFill>
                  <a:srgbClr val="FFFFFF"/>
                </a:solidFill>
                <a:cs typeface="Arial" charset="0"/>
              </a:rPr>
              <a:t>%</a:t>
            </a:r>
            <a:endParaRPr lang="en-US" sz="1600" b="1" dirty="0">
              <a:solidFill>
                <a:srgbClr val="FFFFFF"/>
              </a:solidFill>
              <a:cs typeface="Arial" charset="0"/>
            </a:endParaRPr>
          </a:p>
        </p:txBody>
      </p:sp>
    </p:spTree>
    <p:extLst>
      <p:ext uri="{BB962C8B-B14F-4D97-AF65-F5344CB8AC3E}">
        <p14:creationId xmlns:p14="http://schemas.microsoft.com/office/powerpoint/2010/main" val="2033273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26</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4141623444"/>
              </p:ext>
            </p:extLst>
          </p:nvPr>
        </p:nvGraphicFramePr>
        <p:xfrm>
          <a:off x="4763" y="1676400"/>
          <a:ext cx="9132887" cy="4714875"/>
        </p:xfrm>
        <a:graphic>
          <a:graphicData uri="http://schemas.openxmlformats.org/presentationml/2006/ole">
            <mc:AlternateContent xmlns:mc="http://schemas.openxmlformats.org/markup-compatibility/2006">
              <mc:Choice xmlns:v="urn:schemas-microsoft-com:vml" Requires="v">
                <p:oleObj spid="_x0000_s27955412"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4763" y="1676400"/>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829978" y="2109744"/>
            <a:ext cx="3677829" cy="1230312"/>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6 years with premiums written expanding  by 74.6%</a:t>
            </a:r>
            <a:endParaRPr lang="en-US" b="1" dirty="0">
              <a:solidFill>
                <a:schemeClr val="bg1"/>
              </a:solidFill>
            </a:endParaRPr>
          </a:p>
        </p:txBody>
      </p:sp>
    </p:spTree>
    <p:extLst>
      <p:ext uri="{BB962C8B-B14F-4D97-AF65-F5344CB8AC3E}">
        <p14:creationId xmlns:p14="http://schemas.microsoft.com/office/powerpoint/2010/main" val="728915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27</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1176618617"/>
              </p:ext>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7956435"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508457" y="3975238"/>
            <a:ext cx="3062749" cy="1230312"/>
          </a:xfrm>
          <a:prstGeom prst="wedgeRectCallout">
            <a:avLst>
              <a:gd name="adj1" fmla="val 22660"/>
              <a:gd name="adj2" fmla="val -835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in Northwest states was below the US average between 2007 and 2013</a:t>
            </a:r>
            <a:endParaRPr lang="en-US" b="1" dirty="0">
              <a:solidFill>
                <a:schemeClr val="bg1"/>
              </a:solidFill>
            </a:endParaRPr>
          </a:p>
        </p:txBody>
      </p:sp>
    </p:spTree>
    <p:extLst>
      <p:ext uri="{BB962C8B-B14F-4D97-AF65-F5344CB8AC3E}">
        <p14:creationId xmlns:p14="http://schemas.microsoft.com/office/powerpoint/2010/main" val="2919524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28</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740731209"/>
              </p:ext>
            </p:extLst>
          </p:nvPr>
        </p:nvGraphicFramePr>
        <p:xfrm>
          <a:off x="4763" y="1682750"/>
          <a:ext cx="9132887" cy="4703763"/>
        </p:xfrm>
        <a:graphic>
          <a:graphicData uri="http://schemas.openxmlformats.org/presentationml/2006/ole">
            <mc:AlternateContent xmlns:mc="http://schemas.openxmlformats.org/markup-compatibility/2006">
              <mc:Choice xmlns:v="urn:schemas-microsoft-com:vml" Requires="v">
                <p:oleObj spid="_x0000_s27963602" name="Chart" r:id="rId4" imgW="8820048" imgH="4543522" progId="MSGraph.Chart.8">
                  <p:embed followColorScheme="full"/>
                </p:oleObj>
              </mc:Choice>
              <mc:Fallback>
                <p:oleObj name="Chart" r:id="rId4" imgW="8820048" imgH="4543522" progId="MSGraph.Chart.8">
                  <p:embed followColorScheme="full"/>
                  <p:pic>
                    <p:nvPicPr>
                      <p:cNvPr id="0" name=""/>
                      <p:cNvPicPr>
                        <a:picLocks noChangeAspect="1" noChangeArrowheads="1"/>
                      </p:cNvPicPr>
                      <p:nvPr/>
                    </p:nvPicPr>
                    <p:blipFill>
                      <a:blip r:embed="rId5"/>
                      <a:srcRect/>
                      <a:stretch>
                        <a:fillRect/>
                      </a:stretch>
                    </p:blipFill>
                    <p:spPr bwMode="auto">
                      <a:xfrm>
                        <a:off x="4763" y="1682750"/>
                        <a:ext cx="9132887" cy="4703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875987" y="2087256"/>
            <a:ext cx="3235325" cy="1230312"/>
          </a:xfrm>
          <a:prstGeom prst="wedgeRectCallout">
            <a:avLst>
              <a:gd name="adj1" fmla="val -86157"/>
              <a:gd name="adj2" fmla="val 265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30 </a:t>
            </a:r>
            <a:r>
              <a:rPr lang="en-US" b="1" dirty="0">
                <a:solidFill>
                  <a:schemeClr val="bg1"/>
                </a:solidFill>
              </a:rPr>
              <a:t>states showed </a:t>
            </a:r>
            <a:r>
              <a:rPr lang="en-US" b="1" dirty="0" smtClean="0">
                <a:solidFill>
                  <a:schemeClr val="bg1"/>
                </a:solidFill>
              </a:rPr>
              <a:t>any commercial lines growth from 2007 through 2013</a:t>
            </a:r>
            <a:endParaRPr lang="en-US" b="1" dirty="0">
              <a:solidFill>
                <a:schemeClr val="bg1"/>
              </a:solidFill>
            </a:endParaRPr>
          </a:p>
        </p:txBody>
      </p:sp>
    </p:spTree>
    <p:extLst>
      <p:ext uri="{BB962C8B-B14F-4D97-AF65-F5344CB8AC3E}">
        <p14:creationId xmlns:p14="http://schemas.microsoft.com/office/powerpoint/2010/main" val="1239484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29</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1439013842"/>
              </p:ext>
            </p:extLst>
          </p:nvPr>
        </p:nvGraphicFramePr>
        <p:xfrm>
          <a:off x="7938" y="1930400"/>
          <a:ext cx="9126537" cy="4730750"/>
        </p:xfrm>
        <a:graphic>
          <a:graphicData uri="http://schemas.openxmlformats.org/presentationml/2006/ole">
            <mc:AlternateContent xmlns:mc="http://schemas.openxmlformats.org/markup-compatibility/2006">
              <mc:Choice xmlns:v="urn:schemas-microsoft-com:vml" Requires="v">
                <p:oleObj spid="_x0000_s27964626" name="Chart" r:id="rId4" imgW="8820048" imgH="4572135" progId="MSGraph.Chart.8">
                  <p:embed followColorScheme="full"/>
                </p:oleObj>
              </mc:Choice>
              <mc:Fallback>
                <p:oleObj name="Chart" r:id="rId4" imgW="8820048" imgH="4572135" progId="MSGraph.Chart.8">
                  <p:embed followColorScheme="full"/>
                  <p:pic>
                    <p:nvPicPr>
                      <p:cNvPr id="0" name=""/>
                      <p:cNvPicPr>
                        <a:picLocks noChangeAspect="1" noChangeArrowheads="1"/>
                      </p:cNvPicPr>
                      <p:nvPr/>
                    </p:nvPicPr>
                    <p:blipFill>
                      <a:blip r:embed="rId5"/>
                      <a:srcRect/>
                      <a:stretch>
                        <a:fillRect/>
                      </a:stretch>
                    </p:blipFill>
                    <p:spPr bwMode="auto">
                      <a:xfrm>
                        <a:off x="7938" y="1930400"/>
                        <a:ext cx="9126537"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403449" y="3986444"/>
            <a:ext cx="3441700" cy="1450975"/>
          </a:xfrm>
          <a:prstGeom prst="wedgeRectCallout">
            <a:avLst>
              <a:gd name="adj1" fmla="val 133924"/>
              <a:gd name="adj2" fmla="val 1198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the most negative net change in premiums of the past </a:t>
            </a:r>
            <a:r>
              <a:rPr lang="en-US" b="1" dirty="0" smtClean="0">
                <a:solidFill>
                  <a:schemeClr val="bg1"/>
                </a:solidFill>
              </a:rPr>
              <a:t>6 </a:t>
            </a:r>
            <a:r>
              <a:rPr lang="en-US" b="1" dirty="0">
                <a:solidFill>
                  <a:schemeClr val="bg1"/>
                </a:solidFill>
              </a:rPr>
              <a:t>years</a:t>
            </a:r>
          </a:p>
        </p:txBody>
      </p:sp>
      <p:sp>
        <p:nvSpPr>
          <p:cNvPr id="9" name="AutoShape 7"/>
          <p:cNvSpPr>
            <a:spLocks noChangeArrowheads="1"/>
          </p:cNvSpPr>
          <p:nvPr/>
        </p:nvSpPr>
        <p:spPr bwMode="blackWhite">
          <a:xfrm>
            <a:off x="4845148" y="1819279"/>
            <a:ext cx="3898801" cy="887177"/>
          </a:xfrm>
          <a:prstGeom prst="wedgeRectCallout">
            <a:avLst>
              <a:gd name="adj1" fmla="val -115929"/>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Nearly half the states have yet to see commercial lines premium volume return to pre-crisis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6628735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1991–2014:Q1</a:t>
            </a:r>
          </a:p>
        </p:txBody>
      </p:sp>
      <p:sp>
        <p:nvSpPr>
          <p:cNvPr id="14339" name="Text Box 5"/>
          <p:cNvSpPr txBox="1">
            <a:spLocks noChangeArrowheads="1"/>
          </p:cNvSpPr>
          <p:nvPr/>
        </p:nvSpPr>
        <p:spPr bwMode="auto">
          <a:xfrm>
            <a:off x="812037" y="1138238"/>
            <a:ext cx="2374900" cy="22535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2005 ROE*= 9.6%</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2006 ROE = 12.7%</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2007 ROE = 10.9%</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2008 ROE = 0.1%</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2009 ROE = 5.0%</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2010 ROE = 6.6%</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2011 ROAS</a:t>
            </a:r>
            <a:r>
              <a:rPr lang="en-US" sz="1300" baseline="30000" dirty="0">
                <a:solidFill>
                  <a:srgbClr val="000000"/>
                </a:solidFill>
              </a:rPr>
              <a:t>1</a:t>
            </a:r>
            <a:r>
              <a:rPr lang="en-US" sz="1300" dirty="0">
                <a:solidFill>
                  <a:srgbClr val="000000"/>
                </a:solidFill>
              </a:rPr>
              <a:t> = 3.5%</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2012 ROAS</a:t>
            </a:r>
            <a:r>
              <a:rPr lang="en-US" sz="1300" baseline="30000" dirty="0">
                <a:solidFill>
                  <a:srgbClr val="000000"/>
                </a:solidFill>
              </a:rPr>
              <a:t>1</a:t>
            </a:r>
            <a:r>
              <a:rPr lang="en-US" sz="1300" dirty="0">
                <a:solidFill>
                  <a:srgbClr val="000000"/>
                </a:solidFill>
              </a:rPr>
              <a:t> = 5.9%</a:t>
            </a:r>
          </a:p>
          <a:p>
            <a:pPr>
              <a:lnSpc>
                <a:spcPct val="90000"/>
              </a:lnSpc>
              <a:spcBef>
                <a:spcPct val="20000"/>
              </a:spcBef>
              <a:buClr>
                <a:srgbClr val="FF6801"/>
              </a:buClr>
              <a:buFont typeface="Wingdings" panose="05000000000000000000" pitchFamily="2" charset="2"/>
              <a:buChar char="n"/>
            </a:pPr>
            <a:r>
              <a:rPr lang="en-US" sz="1300" dirty="0" smtClean="0">
                <a:solidFill>
                  <a:srgbClr val="000000"/>
                </a:solidFill>
              </a:rPr>
              <a:t>2013 </a:t>
            </a:r>
            <a:r>
              <a:rPr lang="en-US" sz="1300" dirty="0">
                <a:solidFill>
                  <a:srgbClr val="000000"/>
                </a:solidFill>
              </a:rPr>
              <a:t>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10.3%</a:t>
            </a:r>
          </a:p>
          <a:p>
            <a:pPr>
              <a:lnSpc>
                <a:spcPct val="90000"/>
              </a:lnSpc>
              <a:spcBef>
                <a:spcPct val="20000"/>
              </a:spcBef>
              <a:buClr>
                <a:srgbClr val="FF6801"/>
              </a:buClr>
              <a:buFont typeface="Wingdings" panose="05000000000000000000" pitchFamily="2" charset="2"/>
              <a:buChar char="n"/>
            </a:pPr>
            <a:r>
              <a:rPr lang="en-US" sz="1300" dirty="0" smtClean="0">
                <a:solidFill>
                  <a:srgbClr val="000000"/>
                </a:solidFill>
              </a:rPr>
              <a:t>2014</a:t>
            </a:r>
            <a:r>
              <a:rPr lang="en-US" sz="1300" dirty="0">
                <a:solidFill>
                  <a:srgbClr val="000000"/>
                </a:solidFill>
              </a:rPr>
              <a:t> 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8.4%</a:t>
            </a:r>
            <a:endParaRPr lang="en-US" sz="1300" dirty="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t>
            </a:r>
            <a:r>
              <a:rPr lang="en-US" sz="1100" dirty="0" smtClean="0">
                <a:solidFill>
                  <a:srgbClr val="000000"/>
                </a:solidFill>
              </a:rPr>
              <a:t>an 8.2% ROAS through 2014:Q1, 9.8% </a:t>
            </a:r>
            <a:r>
              <a:rPr lang="en-US" sz="1100" dirty="0">
                <a:solidFill>
                  <a:srgbClr val="000000"/>
                </a:solidFill>
              </a:rPr>
              <a:t>ROAS </a:t>
            </a:r>
            <a:r>
              <a:rPr lang="en-US" sz="1100" dirty="0" smtClean="0">
                <a:solidFill>
                  <a:srgbClr val="000000"/>
                </a:solidFill>
              </a:rPr>
              <a:t>in 2013, </a:t>
            </a:r>
            <a:r>
              <a:rPr lang="en-US" sz="1100" dirty="0">
                <a:solidFill>
                  <a:srgbClr val="000000"/>
                </a:solidFill>
              </a:rPr>
              <a:t>6.2% ROAS in 2012, 4.7% ROAS for 2011, 7.6% for 2010 and 7.4% for 2009.</a:t>
            </a:r>
          </a:p>
          <a:p>
            <a:pPr>
              <a:lnSpc>
                <a:spcPct val="85000"/>
              </a:lnSpc>
              <a:spcBef>
                <a:spcPct val="25000"/>
              </a:spcBef>
              <a:buClr>
                <a:srgbClr val="FF6801"/>
              </a:buClr>
            </a:pPr>
            <a:r>
              <a:rPr lang="en-US" sz="1100" dirty="0">
                <a:solidFill>
                  <a:srgbClr val="000000"/>
                </a:solidFill>
              </a:rPr>
              <a:t>Sources: A.M. Best, </a:t>
            </a:r>
            <a:r>
              <a:rPr lang="en-US" sz="1100" dirty="0" smtClean="0">
                <a:solidFill>
                  <a:srgbClr val="000000"/>
                </a:solidFill>
              </a:rPr>
              <a:t>ISO; Insurance </a:t>
            </a:r>
            <a:r>
              <a:rPr lang="en-US" sz="1100" dirty="0">
                <a:solidFill>
                  <a:srgbClr val="000000"/>
                </a:solidFill>
              </a:rPr>
              <a:t>Information Institute</a:t>
            </a:r>
          </a:p>
        </p:txBody>
      </p:sp>
      <p:graphicFrame>
        <p:nvGraphicFramePr>
          <p:cNvPr id="14341" name="Object 3"/>
          <p:cNvGraphicFramePr>
            <a:graphicFrameLocks/>
          </p:cNvGraphicFramePr>
          <p:nvPr>
            <p:extLst/>
          </p:nvPr>
        </p:nvGraphicFramePr>
        <p:xfrm>
          <a:off x="206375" y="1474788"/>
          <a:ext cx="8701088" cy="4903787"/>
        </p:xfrm>
        <a:graphic>
          <a:graphicData uri="http://schemas.openxmlformats.org/presentationml/2006/ole">
            <mc:AlternateContent xmlns:mc="http://schemas.openxmlformats.org/markup-compatibility/2006">
              <mc:Choice xmlns:v="urn:schemas-microsoft-com:vml" Requires="v">
                <p:oleObj spid="_x0000_s27835650" name="Chart" r:id="rId5" imgW="8734543" imgH="5057822" progId="MSGraph.Chart.8">
                  <p:embed followColorScheme="full"/>
                </p:oleObj>
              </mc:Choice>
              <mc:Fallback>
                <p:oleObj name="Chart" r:id="rId5" imgW="8734543" imgH="5057822" progId="MSGraph.Chart.8">
                  <p:embed followColorScheme="full"/>
                  <p:pic>
                    <p:nvPicPr>
                      <p:cNvPr id="0" name=""/>
                      <p:cNvPicPr>
                        <a:picLocks noChangeArrowheads="1"/>
                      </p:cNvPicPr>
                      <p:nvPr/>
                    </p:nvPicPr>
                    <p:blipFill>
                      <a:blip r:embed="rId6"/>
                      <a:srcRect/>
                      <a:stretch>
                        <a:fillRect/>
                      </a:stretch>
                    </p:blipFill>
                    <p:spPr bwMode="auto">
                      <a:xfrm>
                        <a:off x="206375" y="1474788"/>
                        <a:ext cx="8701088"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510130" y="1123947"/>
            <a:ext cx="1679713" cy="1176338"/>
          </a:xfrm>
          <a:prstGeom prst="wedgeRectCallout">
            <a:avLst>
              <a:gd name="adj1" fmla="val 54966"/>
              <a:gd name="adj2" fmla="val 91923"/>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sz="1400" b="1" dirty="0"/>
              <a:t>Net income </a:t>
            </a:r>
            <a:r>
              <a:rPr lang="en-US" sz="1400" b="1" dirty="0" smtClean="0"/>
              <a:t>rose strongly (+81.9%) in 2013 vs. 2012 on lower cats, capital gains</a:t>
            </a:r>
            <a:endParaRPr lang="en-US" sz="1400" b="1" dirty="0"/>
          </a:p>
        </p:txBody>
      </p:sp>
      <p:sp>
        <p:nvSpPr>
          <p:cNvPr id="2" name="TextBox 1"/>
          <p:cNvSpPr txBox="1"/>
          <p:nvPr/>
        </p:nvSpPr>
        <p:spPr>
          <a:xfrm>
            <a:off x="96398" y="1387476"/>
            <a:ext cx="940239" cy="276999"/>
          </a:xfrm>
          <a:prstGeom prst="rect">
            <a:avLst/>
          </a:prstGeom>
          <a:noFill/>
        </p:spPr>
        <p:txBody>
          <a:bodyPr wrap="square" rtlCol="0">
            <a:spAutoFit/>
          </a:bodyPr>
          <a:lstStyle/>
          <a:p>
            <a:r>
              <a:rPr lang="en-US" sz="1200" dirty="0" smtClean="0"/>
              <a:t>$ Millions</a:t>
            </a:r>
            <a:endParaRPr lang="en-US" sz="1200" dirty="0"/>
          </a:p>
        </p:txBody>
      </p:sp>
      <p:sp>
        <p:nvSpPr>
          <p:cNvPr id="8" name="PPTShape_0"/>
          <p:cNvSpPr>
            <a:spLocks noChangeArrowheads="1"/>
          </p:cNvSpPr>
          <p:nvPr/>
        </p:nvSpPr>
        <p:spPr bwMode="blackWhite">
          <a:xfrm>
            <a:off x="6898218" y="4584879"/>
            <a:ext cx="1592722" cy="456615"/>
          </a:xfrm>
          <a:prstGeom prst="wedgeRectCallout">
            <a:avLst>
              <a:gd name="adj1" fmla="val 60428"/>
              <a:gd name="adj2" fmla="val 25100"/>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sz="1400" b="1" dirty="0" smtClean="0"/>
              <a:t>2014 is off to a slower start</a:t>
            </a:r>
            <a:endParaRPr lang="en-US" sz="1400" b="1" dirty="0"/>
          </a:p>
        </p:txBody>
      </p:sp>
    </p:spTree>
    <p:custDataLst>
      <p:tags r:id="rId2"/>
    </p:custDataLst>
    <p:extLst>
      <p:ext uri="{BB962C8B-B14F-4D97-AF65-F5344CB8AC3E}">
        <p14:creationId xmlns:p14="http://schemas.microsoft.com/office/powerpoint/2010/main" val="23828989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30</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660490414"/>
              </p:ext>
            </p:extLst>
          </p:nvPr>
        </p:nvGraphicFramePr>
        <p:xfrm>
          <a:off x="0" y="1674813"/>
          <a:ext cx="9144000" cy="4719637"/>
        </p:xfrm>
        <a:graphic>
          <a:graphicData uri="http://schemas.openxmlformats.org/presentationml/2006/ole">
            <mc:AlternateContent xmlns:mc="http://schemas.openxmlformats.org/markup-compatibility/2006">
              <mc:Choice xmlns:v="urn:schemas-microsoft-com:vml" Requires="v">
                <p:oleObj spid="_x0000_s27965651"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0" y="1674813"/>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4368800" y="2259013"/>
            <a:ext cx="3441700" cy="1179308"/>
          </a:xfrm>
          <a:prstGeom prst="wedgeRectCallout">
            <a:avLst>
              <a:gd name="adj1" fmla="val -83992"/>
              <a:gd name="adj2" fmla="val 295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Only 13 states have seen works comp premium volume return to pre-crisis levels</a:t>
            </a:r>
            <a:endParaRPr lang="en-US" b="1" dirty="0">
              <a:solidFill>
                <a:schemeClr val="bg1"/>
              </a:solidFill>
            </a:endParaRPr>
          </a:p>
        </p:txBody>
      </p:sp>
    </p:spTree>
    <p:extLst>
      <p:ext uri="{BB962C8B-B14F-4D97-AF65-F5344CB8AC3E}">
        <p14:creationId xmlns:p14="http://schemas.microsoft.com/office/powerpoint/2010/main" val="104272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31</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2142367045"/>
              </p:ext>
            </p:extLst>
          </p:nvPr>
        </p:nvGraphicFramePr>
        <p:xfrm>
          <a:off x="0" y="1790700"/>
          <a:ext cx="9172575" cy="4733925"/>
        </p:xfrm>
        <a:graphic>
          <a:graphicData uri="http://schemas.openxmlformats.org/presentationml/2006/ole">
            <mc:AlternateContent xmlns:mc="http://schemas.openxmlformats.org/markup-compatibility/2006">
              <mc:Choice xmlns:v="urn:schemas-microsoft-com:vml" Requires="v">
                <p:oleObj spid="_x0000_s27966675"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0" y="1790700"/>
                        <a:ext cx="9172575"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62457" y="3839369"/>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a:t>
            </a:r>
            <a:r>
              <a:rPr lang="en-US" b="1" dirty="0" smtClean="0">
                <a:solidFill>
                  <a:schemeClr val="bg1"/>
                </a:solidFill>
              </a:rPr>
              <a:t>some of the </a:t>
            </a:r>
            <a:r>
              <a:rPr lang="en-US" b="1" dirty="0">
                <a:solidFill>
                  <a:schemeClr val="bg1"/>
                </a:solidFill>
              </a:rPr>
              <a:t>most negative net change in premiums of the past </a:t>
            </a:r>
            <a:r>
              <a:rPr lang="en-US" b="1" dirty="0" smtClean="0">
                <a:solidFill>
                  <a:schemeClr val="bg1"/>
                </a:solidFill>
              </a:rPr>
              <a:t>6 years</a:t>
            </a:r>
            <a:endParaRPr lang="en-US" b="1" dirty="0">
              <a:solidFill>
                <a:schemeClr val="bg1"/>
              </a:solidFill>
            </a:endParaRPr>
          </a:p>
        </p:txBody>
      </p:sp>
    </p:spTree>
    <p:extLst>
      <p:ext uri="{BB962C8B-B14F-4D97-AF65-F5344CB8AC3E}">
        <p14:creationId xmlns:p14="http://schemas.microsoft.com/office/powerpoint/2010/main" val="3452263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32</a:t>
            </a:fld>
            <a:endParaRPr lang="en-US" smtClean="0"/>
          </a:p>
        </p:txBody>
      </p:sp>
      <p:graphicFrame>
        <p:nvGraphicFramePr>
          <p:cNvPr id="5122" name="Object 2"/>
          <p:cNvGraphicFramePr>
            <a:graphicFrameLocks/>
          </p:cNvGraphicFramePr>
          <p:nvPr>
            <p:extLst>
              <p:ext uri="{D42A27DB-BD31-4B8C-83A1-F6EECF244321}">
                <p14:modId xmlns:p14="http://schemas.microsoft.com/office/powerpoint/2010/main" val="1472135644"/>
              </p:ext>
            </p:extLst>
          </p:nvPr>
        </p:nvGraphicFramePr>
        <p:xfrm>
          <a:off x="50800" y="1851935"/>
          <a:ext cx="8926513" cy="4676775"/>
        </p:xfrm>
        <a:graphic>
          <a:graphicData uri="http://schemas.openxmlformats.org/presentationml/2006/ole">
            <mc:AlternateContent xmlns:mc="http://schemas.openxmlformats.org/markup-compatibility/2006">
              <mc:Choice xmlns:v="urn:schemas-microsoft-com:vml" Requires="v">
                <p:oleObj spid="_x0000_s27974842" name="Chart" r:id="rId4" imgW="8725029" imgH="4562417" progId="MSGraph.Chart.8">
                  <p:embed followColorScheme="full"/>
                </p:oleObj>
              </mc:Choice>
              <mc:Fallback>
                <p:oleObj name="Chart" r:id="rId4" imgW="8725029" imgH="4562417" progId="MSGraph.Chart.8">
                  <p:embed followColorScheme="full"/>
                  <p:pic>
                    <p:nvPicPr>
                      <p:cNvPr id="0" name=""/>
                      <p:cNvPicPr>
                        <a:picLocks noChangeArrowheads="1"/>
                      </p:cNvPicPr>
                      <p:nvPr/>
                    </p:nvPicPr>
                    <p:blipFill>
                      <a:blip r:embed="rId5"/>
                      <a:srcRect/>
                      <a:stretch>
                        <a:fillRect/>
                      </a:stretch>
                    </p:blipFill>
                    <p:spPr bwMode="auto">
                      <a:xfrm>
                        <a:off x="50800" y="185193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Percentage of Carriers Using Predictive Analytics by Major P/C Line, 2013</a:t>
            </a:r>
          </a:p>
        </p:txBody>
      </p:sp>
      <p:sp>
        <p:nvSpPr>
          <p:cNvPr id="1969158" name="AutoShape 6"/>
          <p:cNvSpPr>
            <a:spLocks noChangeArrowheads="1"/>
          </p:cNvSpPr>
          <p:nvPr/>
        </p:nvSpPr>
        <p:spPr bwMode="blackWhite">
          <a:xfrm>
            <a:off x="1828489" y="1144714"/>
            <a:ext cx="2843524" cy="1755648"/>
          </a:xfrm>
          <a:prstGeom prst="wedgeRectCallout">
            <a:avLst>
              <a:gd name="adj1" fmla="val 24580"/>
              <a:gd name="adj2" fmla="val 8355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Predictive analytics is more like to be used in personal lines, but commercial lines use is growing</a:t>
            </a:r>
            <a:endParaRPr lang="en-US" sz="2000" b="1" dirty="0">
              <a:solidFill>
                <a:schemeClr val="bg1"/>
              </a:solidFill>
              <a:cs typeface="+mn-cs"/>
            </a:endParaRPr>
          </a:p>
        </p:txBody>
      </p:sp>
      <p:sp>
        <p:nvSpPr>
          <p:cNvPr id="5126" name="TextBox 9"/>
          <p:cNvSpPr txBox="1">
            <a:spLocks noChangeArrowheads="1"/>
          </p:cNvSpPr>
          <p:nvPr/>
        </p:nvSpPr>
        <p:spPr bwMode="auto">
          <a:xfrm>
            <a:off x="104906" y="6370419"/>
            <a:ext cx="8412162" cy="430887"/>
          </a:xfrm>
          <a:prstGeom prst="rect">
            <a:avLst/>
          </a:prstGeom>
          <a:noFill/>
          <a:ln w="9525">
            <a:noFill/>
            <a:miter lim="800000"/>
            <a:headEnd/>
            <a:tailEnd/>
          </a:ln>
        </p:spPr>
        <p:txBody>
          <a:bodyPr>
            <a:spAutoFit/>
          </a:bodyPr>
          <a:lstStyle/>
          <a:p>
            <a:endParaRPr lang="en-US" sz="1100" dirty="0" smtClean="0"/>
          </a:p>
          <a:p>
            <a:r>
              <a:rPr lang="en-US" sz="1100" dirty="0" smtClean="0"/>
              <a:t>Source: ISO/</a:t>
            </a:r>
            <a:r>
              <a:rPr lang="en-US" sz="1100" dirty="0" err="1" smtClean="0"/>
              <a:t>Earnix</a:t>
            </a:r>
            <a:r>
              <a:rPr lang="en-US" sz="1100" dirty="0" smtClean="0"/>
              <a:t> Survey, September 2013; Insurance Information Institute.</a:t>
            </a:r>
            <a:endParaRPr lang="en-US" sz="1100" dirty="0"/>
          </a:p>
        </p:txBody>
      </p:sp>
      <p:sp>
        <p:nvSpPr>
          <p:cNvPr id="7" name="Text Box 17"/>
          <p:cNvSpPr txBox="1">
            <a:spLocks noChangeArrowheads="1"/>
          </p:cNvSpPr>
          <p:nvPr/>
        </p:nvSpPr>
        <p:spPr bwMode="auto">
          <a:xfrm>
            <a:off x="5191124" y="1262592"/>
            <a:ext cx="3633788"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82% of insurers report using predicative analytics in at least one line.  18% do not use it all.</a:t>
            </a:r>
            <a:endParaRPr lang="en-US" b="1" dirty="0">
              <a:solidFill>
                <a:srgbClr val="FFFFFF"/>
              </a:solidFill>
              <a:latin typeface="Arial" charset="0"/>
              <a:cs typeface="Arial" charset="0"/>
            </a:endParaRPr>
          </a:p>
        </p:txBody>
      </p:sp>
      <p:sp>
        <p:nvSpPr>
          <p:cNvPr id="8" name="AutoShape 7"/>
          <p:cNvSpPr>
            <a:spLocks noChangeArrowheads="1"/>
          </p:cNvSpPr>
          <p:nvPr/>
        </p:nvSpPr>
        <p:spPr bwMode="blackWhite">
          <a:xfrm>
            <a:off x="5867400" y="2319892"/>
            <a:ext cx="2957512" cy="1675323"/>
          </a:xfrm>
          <a:prstGeom prst="wedgeRectCallout">
            <a:avLst>
              <a:gd name="adj1" fmla="val 25567"/>
              <a:gd name="adj2" fmla="val 475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u="sng" dirty="0" smtClean="0">
                <a:solidFill>
                  <a:srgbClr val="FFFFFF"/>
                </a:solidFill>
                <a:latin typeface="Arial" charset="0"/>
                <a:cs typeface="Arial" charset="0"/>
              </a:rPr>
              <a:t>Benefits Cited</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Drive Profitability: 85%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Reduce Risk: 55%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Grow Revenue: 52%</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Improve Op. Efficiency: 39%</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40995655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200959" y="-67329"/>
            <a:ext cx="7720013" cy="1143001"/>
          </a:xfrm>
        </p:spPr>
        <p:txBody>
          <a:bodyPr/>
          <a:lstStyle/>
          <a:p>
            <a:r>
              <a:rPr lang="en-US" dirty="0" smtClean="0"/>
              <a:t>Uses of Predictive Analytics by Function</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8F1D8FF3-5AB6-4EC6-BDC2-E6058C96F901}" type="slidenum">
              <a:rPr lang="en-US" smtClean="0"/>
              <a:pPr>
                <a:defRPr/>
              </a:pPr>
              <a:t>33</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2504" y="1637702"/>
            <a:ext cx="8906246" cy="4761455"/>
          </a:xfrm>
          <a:prstGeom prst="rect">
            <a:avLst/>
          </a:prstGeom>
        </p:spPr>
      </p:pic>
      <p:sp>
        <p:nvSpPr>
          <p:cNvPr id="9" name="AutoShape 13"/>
          <p:cNvSpPr>
            <a:spLocks noChangeArrowheads="1"/>
          </p:cNvSpPr>
          <p:nvPr/>
        </p:nvSpPr>
        <p:spPr bwMode="blackWhite">
          <a:xfrm>
            <a:off x="4595627" y="2252009"/>
            <a:ext cx="2635623" cy="1334154"/>
          </a:xfrm>
          <a:prstGeom prst="wedgeRectCallout">
            <a:avLst>
              <a:gd name="adj1" fmla="val -139176"/>
              <a:gd name="adj2" fmla="val -84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Pricing and Underwriting are the leading uses for predictive analytics</a:t>
            </a:r>
            <a:endParaRPr lang="en-US" b="1" dirty="0">
              <a:solidFill>
                <a:schemeClr val="bg1"/>
              </a:solidFill>
            </a:endParaRPr>
          </a:p>
        </p:txBody>
      </p:sp>
    </p:spTree>
    <p:extLst>
      <p:ext uri="{BB962C8B-B14F-4D97-AF65-F5344CB8AC3E}">
        <p14:creationId xmlns:p14="http://schemas.microsoft.com/office/powerpoint/2010/main" val="24459708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34</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12565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CAPITAL &amp; CAPACITY</a:t>
            </a:r>
            <a:endParaRPr lang="en-US" sz="4200" b="1" dirty="0">
              <a:solidFill>
                <a:schemeClr val="bg1"/>
              </a:solidFill>
            </a:endParaRPr>
          </a:p>
        </p:txBody>
      </p:sp>
      <p:sp>
        <p:nvSpPr>
          <p:cNvPr id="2152456" name="Rectangle 8"/>
          <p:cNvSpPr>
            <a:spLocks noChangeArrowheads="1"/>
          </p:cNvSpPr>
          <p:nvPr/>
        </p:nvSpPr>
        <p:spPr bwMode="auto">
          <a:xfrm>
            <a:off x="1175108" y="3871903"/>
            <a:ext cx="6784258"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Primary Insurance and Reinsurance Markets Are Well Capitalized</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34</a:t>
            </a:fld>
            <a:endParaRPr lang="en-US"/>
          </a:p>
        </p:txBody>
      </p:sp>
    </p:spTree>
    <p:extLst>
      <p:ext uri="{BB962C8B-B14F-4D97-AF65-F5344CB8AC3E}">
        <p14:creationId xmlns:p14="http://schemas.microsoft.com/office/powerpoint/2010/main" val="364093320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35</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398525" y="130245"/>
            <a:ext cx="4312623" cy="860425"/>
          </a:xfrm>
        </p:spPr>
        <p:txBody>
          <a:bodyPr/>
          <a:lstStyle/>
          <a:p>
            <a:r>
              <a:rPr lang="en-US" dirty="0" smtClean="0"/>
              <a:t>Policyholder Surplus, </a:t>
            </a:r>
            <a:br>
              <a:rPr lang="en-US" dirty="0" smtClean="0"/>
            </a:br>
            <a:r>
              <a:rPr lang="en-US" dirty="0" smtClean="0"/>
              <a:t>2006:Q4–2014:Q1</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7951317" name="Chart" r:id="rId5" imgW="8772538" imgH="3305067" progId="MSGraph.Chart.8">
                  <p:embed followColorScheme="full"/>
                </p:oleObj>
              </mc:Choice>
              <mc:Fallback>
                <p:oleObj name="Chart" r:id="rId5" imgW="8772538" imgH="3305067"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901402" y="1314194"/>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3/31/14 stood at a record high $662.0B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4572000" y="1119224"/>
            <a:ext cx="2563812" cy="568325"/>
          </a:xfrm>
          <a:prstGeom prst="wedgeRectCallout">
            <a:avLst>
              <a:gd name="adj1" fmla="val 8435"/>
              <a:gd name="adj2" fmla="val 2059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2014</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39178039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3170977127"/>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7952343" name="Chart" r:id="rId4" imgW="8610735" imgH="4171893" progId="MSGraph.Chart.8">
                  <p:embed followColorScheme="full"/>
                </p:oleObj>
              </mc:Choice>
              <mc:Fallback>
                <p:oleObj name="Chart" r:id="rId4" imgW="8610735" imgH="4171893"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3/31/14.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843682"/>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0.73:$</a:t>
            </a:r>
            <a:r>
              <a:rPr lang="en-US" b="1" dirty="0">
                <a:solidFill>
                  <a:srgbClr val="FFFFFF"/>
                </a:solidFill>
              </a:rPr>
              <a:t>1 as of</a:t>
            </a:r>
            <a:br>
              <a:rPr lang="en-US" b="1" dirty="0">
                <a:solidFill>
                  <a:srgbClr val="FFFFFF"/>
                </a:solidFill>
              </a:rPr>
            </a:br>
            <a:r>
              <a:rPr lang="en-US" b="1" dirty="0" smtClean="0">
                <a:solidFill>
                  <a:srgbClr val="FFFFFF"/>
                </a:solidFill>
              </a:rPr>
              <a:t>3/31/14,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416049" y="1647826"/>
            <a:ext cx="5165725" cy="873125"/>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3/31/14 </a:t>
            </a:r>
            <a:r>
              <a:rPr lang="en-US" sz="1600" b="1" dirty="0">
                <a:solidFill>
                  <a:schemeClr val="bg1"/>
                </a:solidFill>
              </a:rPr>
              <a:t>was </a:t>
            </a:r>
            <a:r>
              <a:rPr lang="en-US" sz="1600" b="1" dirty="0" smtClean="0">
                <a:solidFill>
                  <a:schemeClr val="bg1"/>
                </a:solidFill>
              </a:rPr>
              <a:t>a record $662.0, up 1.3% from $653.3 of 12/31/13, and up 51.5% ($224.9B) from the crisis trough of </a:t>
            </a:r>
            <a:r>
              <a:rPr lang="en-US" sz="1600" b="1" dirty="0">
                <a:solidFill>
                  <a:schemeClr val="bg1"/>
                </a:solidFill>
              </a:rPr>
              <a:t>$437.1B </a:t>
            </a:r>
            <a:r>
              <a:rPr lang="en-US" sz="1600" b="1" dirty="0" smtClean="0">
                <a:solidFill>
                  <a:schemeClr val="bg1"/>
                </a:solidFill>
              </a:rPr>
              <a:t>at 3/31/09</a:t>
            </a:r>
            <a:endParaRPr lang="en-US" sz="1600" b="1" dirty="0">
              <a:solidFill>
                <a:schemeClr val="bg1"/>
              </a:solidFill>
            </a:endParaRPr>
          </a:p>
        </p:txBody>
      </p:sp>
    </p:spTree>
    <p:extLst>
      <p:ext uri="{BB962C8B-B14F-4D97-AF65-F5344CB8AC3E}">
        <p14:creationId xmlns:p14="http://schemas.microsoft.com/office/powerpoint/2010/main" val="4960166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37</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12565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ALTERNATIVE CAPITAL &amp; REINSURANCE MARKETS</a:t>
            </a:r>
            <a:endParaRPr lang="en-US" sz="4200" b="1" dirty="0">
              <a:solidFill>
                <a:schemeClr val="bg1"/>
              </a:solidFill>
            </a:endParaRPr>
          </a:p>
        </p:txBody>
      </p:sp>
      <p:sp>
        <p:nvSpPr>
          <p:cNvPr id="2152456" name="Rectangle 8"/>
          <p:cNvSpPr>
            <a:spLocks noChangeArrowheads="1"/>
          </p:cNvSpPr>
          <p:nvPr/>
        </p:nvSpPr>
        <p:spPr bwMode="auto">
          <a:xfrm>
            <a:off x="1301545" y="3629789"/>
            <a:ext cx="6784258" cy="12003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Impact Is Focused on Well-Modelled Property Risks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37</a:t>
            </a:fld>
            <a:endParaRPr lang="en-US"/>
          </a:p>
        </p:txBody>
      </p:sp>
    </p:spTree>
    <p:extLst>
      <p:ext uri="{BB962C8B-B14F-4D97-AF65-F5344CB8AC3E}">
        <p14:creationId xmlns:p14="http://schemas.microsoft.com/office/powerpoint/2010/main" val="185247874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Global Reinsurance Capital (Traditional    and Alternative), 2007 </a:t>
            </a:r>
            <a:r>
              <a:rPr lang="en-US" dirty="0">
                <a:latin typeface="Arial "/>
              </a:rPr>
              <a:t>-</a:t>
            </a:r>
            <a:r>
              <a:rPr lang="en-US" dirty="0" smtClean="0">
                <a:latin typeface="Arial "/>
              </a:rPr>
              <a:t> 2013</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Aon Benfield </a:t>
            </a:r>
            <a:r>
              <a:rPr lang="en-US" sz="1100" i="1" dirty="0" smtClean="0"/>
              <a:t>Reinsurance Market Outlook,</a:t>
            </a:r>
            <a:r>
              <a:rPr lang="en-US" sz="1100" dirty="0" smtClean="0"/>
              <a:t> April 1, 2014; Insurance Information Institute.</a:t>
            </a:r>
            <a:endParaRPr lang="en-US" sz="1100" dirty="0"/>
          </a:p>
        </p:txBody>
      </p:sp>
      <p:sp>
        <p:nvSpPr>
          <p:cNvPr id="6" name="AutoShape 14"/>
          <p:cNvSpPr>
            <a:spLocks noChangeArrowheads="1"/>
          </p:cNvSpPr>
          <p:nvPr/>
        </p:nvSpPr>
        <p:spPr bwMode="blackWhite">
          <a:xfrm>
            <a:off x="4386649" y="909686"/>
            <a:ext cx="3682313" cy="894400"/>
          </a:xfrm>
          <a:prstGeom prst="wedgeRectCallout">
            <a:avLst>
              <a:gd name="adj1" fmla="val 46085"/>
              <a:gd name="adj2" fmla="val 68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Total reinsurance capital reached a record $540B in 2013, up 58.8% from 2008. </a:t>
            </a:r>
            <a:endParaRPr lang="en-US" sz="1600" b="1" dirty="0">
              <a:solidFill>
                <a:srgbClr val="FFFFFF"/>
              </a:solidFill>
              <a:latin typeface="Arial" charset="0"/>
              <a:cs typeface="Arial" charset="0"/>
            </a:endParaRPr>
          </a:p>
        </p:txBody>
      </p:sp>
      <p:graphicFrame>
        <p:nvGraphicFramePr>
          <p:cNvPr id="5" name="Object 3"/>
          <p:cNvGraphicFramePr>
            <a:graphicFrameLocks noChangeAspect="1"/>
          </p:cNvGraphicFramePr>
          <p:nvPr>
            <p:extLst/>
          </p:nvPr>
        </p:nvGraphicFramePr>
        <p:xfrm>
          <a:off x="378296" y="1257321"/>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smtClean="0">
                <a:solidFill>
                  <a:srgbClr val="FFFFFF"/>
                </a:solidFill>
              </a:rPr>
              <a:t>But alternative capacity has grown 163% since 2008, to $50B. It has grown 79% in the past two years.</a:t>
            </a:r>
            <a:endParaRPr lang="en-US" b="1" dirty="0">
              <a:solidFill>
                <a:srgbClr val="FFFFFF"/>
              </a:solidFill>
            </a:endParaRPr>
          </a:p>
        </p:txBody>
      </p:sp>
    </p:spTree>
    <p:extLst>
      <p:ext uri="{BB962C8B-B14F-4D97-AF65-F5344CB8AC3E}">
        <p14:creationId xmlns:p14="http://schemas.microsoft.com/office/powerpoint/2010/main" val="31608297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sz="2700" dirty="0" smtClean="0">
                <a:latin typeface="Arial "/>
              </a:rPr>
              <a:t>Alternative Capacity as a Percentage of Global Property Catastrophe Reinsurance Limit</a:t>
            </a:r>
            <a:endParaRPr lang="en-US" sz="27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29724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8709" y="2079522"/>
            <a:ext cx="8223308" cy="4086532"/>
          </a:xfrm>
          <a:prstGeom prst="rect">
            <a:avLst/>
          </a:prstGeom>
          <a:noFill/>
          <a:ln w="9525">
            <a:noFill/>
            <a:miter lim="800000"/>
            <a:headEnd/>
            <a:tailEnd/>
          </a:ln>
        </p:spPr>
      </p:pic>
      <p:sp>
        <p:nvSpPr>
          <p:cNvPr id="6" name="Rectangle 3"/>
          <p:cNvSpPr>
            <a:spLocks noChangeArrowheads="1"/>
          </p:cNvSpPr>
          <p:nvPr/>
        </p:nvSpPr>
        <p:spPr bwMode="black">
          <a:xfrm>
            <a:off x="347663" y="1163589"/>
            <a:ext cx="8221662" cy="2492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b="1" dirty="0" smtClean="0">
                <a:solidFill>
                  <a:srgbClr val="225A7A"/>
                </a:solidFill>
              </a:rPr>
              <a:t>(As of Year End)</a:t>
            </a:r>
            <a:endParaRPr lang="en-US" b="1" dirty="0">
              <a:solidFill>
                <a:srgbClr val="225A7A"/>
              </a:solidFill>
              <a:latin typeface="Arial" charset="0"/>
              <a:cs typeface="Arial" charset="0"/>
            </a:endParaRPr>
          </a:p>
        </p:txBody>
      </p:sp>
      <p:sp>
        <p:nvSpPr>
          <p:cNvPr id="7" name="AutoShape 14"/>
          <p:cNvSpPr>
            <a:spLocks noChangeArrowheads="1"/>
          </p:cNvSpPr>
          <p:nvPr/>
        </p:nvSpPr>
        <p:spPr bwMode="blackWhite">
          <a:xfrm>
            <a:off x="2315498" y="1666568"/>
            <a:ext cx="3539613" cy="1408470"/>
          </a:xfrm>
          <a:prstGeom prst="wedgeRectCallout">
            <a:avLst>
              <a:gd name="adj1" fmla="val 96681"/>
              <a:gd name="adj2" fmla="val 2606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Alternative Capacity accounted for approximately 14% or $45 billion of the $316 in global property catastrophe reinsurance capital as of mid-2013 (expected to rise to ~15% by year-end 2013)</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1478755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7836675" name="Chart" r:id="rId5" imgW="8258192" imgH="5505515" progId="MSGraph.Chart.8">
                  <p:embed followColorScheme="full"/>
                </p:oleObj>
              </mc:Choice>
              <mc:Fallback>
                <p:oleObj name="Chart" r:id="rId5" imgW="8258192" imgH="5505515"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2014:Q1*</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36065"/>
              <a:gd name="adj2" fmla="val 245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68800" y="2214563"/>
            <a:ext cx="1677988" cy="38100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513439" y="2163763"/>
            <a:ext cx="1422400" cy="381000"/>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786218" y="5168745"/>
            <a:ext cx="1447800" cy="381000"/>
          </a:xfrm>
          <a:prstGeom prst="wedgeRectCallout">
            <a:avLst>
              <a:gd name="adj1" fmla="val -51572"/>
              <a:gd name="adj2" fmla="val -1222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463334" y="5176682"/>
            <a:ext cx="1447800" cy="381000"/>
          </a:xfrm>
          <a:prstGeom prst="wedgeRectCallout">
            <a:avLst>
              <a:gd name="adj1" fmla="val -60529"/>
              <a:gd name="adj2" fmla="val -2148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388036" y="5136279"/>
            <a:ext cx="1600200" cy="381000"/>
          </a:xfrm>
          <a:prstGeom prst="wedgeRectCallout">
            <a:avLst>
              <a:gd name="adj1" fmla="val -63227"/>
              <a:gd name="adj2" fmla="val -17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550988" y="2055813"/>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937132">
            <a:off x="3584575" y="2652713"/>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586413" y="2874963"/>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9 Years</a:t>
            </a:r>
          </a:p>
        </p:txBody>
      </p:sp>
      <p:sp>
        <p:nvSpPr>
          <p:cNvPr id="16407" name="Text Box 17"/>
          <p:cNvSpPr txBox="1">
            <a:spLocks noChangeArrowheads="1"/>
          </p:cNvSpPr>
          <p:nvPr/>
        </p:nvSpPr>
        <p:spPr bwMode="auto">
          <a:xfrm>
            <a:off x="5621338" y="1117600"/>
            <a:ext cx="3254375" cy="646113"/>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FFFFFF"/>
                </a:solidFill>
              </a:rPr>
              <a:t>History suggests next ROE peak will be in 2016-2017</a:t>
            </a: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514774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453175" y="2619376"/>
            <a:ext cx="879475" cy="660400"/>
          </a:xfrm>
          <a:prstGeom prst="wedgeRectCallout">
            <a:avLst>
              <a:gd name="adj1" fmla="val 52204"/>
              <a:gd name="adj2" fmla="val 789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2013 10.4%</a:t>
            </a:r>
            <a:endParaRPr lang="en-US" b="1" dirty="0">
              <a:solidFill>
                <a:srgbClr val="FFFFFF"/>
              </a:solidFill>
            </a:endParaRPr>
          </a:p>
        </p:txBody>
      </p:sp>
      <p:sp>
        <p:nvSpPr>
          <p:cNvPr id="19" name="AutoShape 8"/>
          <p:cNvSpPr>
            <a:spLocks noChangeArrowheads="1"/>
          </p:cNvSpPr>
          <p:nvPr/>
        </p:nvSpPr>
        <p:spPr bwMode="blackWhite">
          <a:xfrm>
            <a:off x="7778839" y="4457623"/>
            <a:ext cx="1106399" cy="660400"/>
          </a:xfrm>
          <a:prstGeom prst="wedgeRectCallout">
            <a:avLst>
              <a:gd name="adj1" fmla="val 25845"/>
              <a:gd name="adj2" fmla="val -10044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2014:Q1 8.2%</a:t>
            </a:r>
            <a:endParaRPr lang="en-US" b="1" dirty="0">
              <a:solidFill>
                <a:srgbClr val="FFFFFF"/>
              </a:solidFill>
            </a:endParaRPr>
          </a:p>
        </p:txBody>
      </p:sp>
    </p:spTree>
    <p:custDataLst>
      <p:tags r:id="rId2"/>
    </p:custDataLst>
    <p:extLst>
      <p:ext uri="{BB962C8B-B14F-4D97-AF65-F5344CB8AC3E}">
        <p14:creationId xmlns:p14="http://schemas.microsoft.com/office/powerpoint/2010/main" val="426603193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Investor by Category</a:t>
            </a:r>
            <a:endParaRPr lang="en-US" b="1" dirty="0">
              <a:latin typeface="Arial "/>
            </a:endParaRPr>
          </a:p>
        </p:txBody>
      </p:sp>
      <p:sp>
        <p:nvSpPr>
          <p:cNvPr id="4"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Years ended June 30.</a:t>
            </a:r>
          </a:p>
          <a:p>
            <a:pPr eaLnBrk="0" hangingPunct="0">
              <a:lnSpc>
                <a:spcPct val="85000"/>
              </a:lnSpc>
              <a:spcBef>
                <a:spcPct val="25000"/>
              </a:spcBef>
              <a:buClr>
                <a:schemeClr val="accent2"/>
              </a:buClr>
              <a:buFont typeface="Wingdings" pitchFamily="2" charset="2"/>
              <a:buNone/>
            </a:pPr>
            <a:r>
              <a:rPr lang="en-US" sz="1100" dirty="0" smtClean="0"/>
              <a:t>Source: Aon Benfield Securities; Insurance Information Institute.</a:t>
            </a:r>
            <a:endParaRPr lang="en-US" sz="1100" dirty="0"/>
          </a:p>
        </p:txBody>
      </p:sp>
      <p:graphicFrame>
        <p:nvGraphicFramePr>
          <p:cNvPr id="10" name="Chart 9"/>
          <p:cNvGraphicFramePr/>
          <p:nvPr>
            <p:extLst/>
          </p:nvPr>
        </p:nvGraphicFramePr>
        <p:xfrm>
          <a:off x="4176584" y="1446427"/>
          <a:ext cx="4053016" cy="3941119"/>
        </p:xfrm>
        <a:graphic>
          <a:graphicData uri="http://schemas.openxmlformats.org/drawingml/2006/chart">
            <c:chart xmlns:c="http://schemas.openxmlformats.org/drawingml/2006/chart" xmlns:r="http://schemas.openxmlformats.org/officeDocument/2006/relationships" r:id="rId2"/>
          </a:graphicData>
        </a:graphic>
      </p:graphicFrame>
      <p:sp>
        <p:nvSpPr>
          <p:cNvPr id="8" name="AutoShape 6"/>
          <p:cNvSpPr>
            <a:spLocks noChangeArrowheads="1"/>
          </p:cNvSpPr>
          <p:nvPr/>
        </p:nvSpPr>
        <p:spPr bwMode="blackWhite">
          <a:xfrm>
            <a:off x="4474888" y="5325762"/>
            <a:ext cx="3297512" cy="1421028"/>
          </a:xfrm>
          <a:prstGeom prst="wedgeRectCallout">
            <a:avLst>
              <a:gd name="adj1" fmla="val -2903"/>
              <a:gd name="adj2" fmla="val -12570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Institutional investors are accounting for a larger share of alternative reinsurance investors</a:t>
            </a:r>
            <a:endParaRPr lang="en-US" b="1" dirty="0">
              <a:solidFill>
                <a:schemeClr val="bg1"/>
              </a:solidFill>
              <a:latin typeface="Arial" pitchFamily="34" charset="0"/>
              <a:cs typeface="+mn-cs"/>
            </a:endParaRPr>
          </a:p>
        </p:txBody>
      </p:sp>
      <p:graphicFrame>
        <p:nvGraphicFramePr>
          <p:cNvPr id="7" name="Chart 6"/>
          <p:cNvGraphicFramePr/>
          <p:nvPr>
            <p:extLst/>
          </p:nvPr>
        </p:nvGraphicFramePr>
        <p:xfrm>
          <a:off x="733168" y="1561757"/>
          <a:ext cx="4053016" cy="39411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12610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Risk Transfer: Market Growth</a:t>
            </a:r>
            <a:endParaRPr lang="en-US" b="1" dirty="0">
              <a:latin typeface="Arial "/>
            </a:endParaRPr>
          </a:p>
        </p:txBody>
      </p:sp>
      <p:sp>
        <p:nvSpPr>
          <p:cNvPr id="4" name="Rectangle 4"/>
          <p:cNvSpPr>
            <a:spLocks noChangeArrowheads="1"/>
          </p:cNvSpPr>
          <p:nvPr/>
        </p:nvSpPr>
        <p:spPr bwMode="auto">
          <a:xfrm>
            <a:off x="0" y="6575615"/>
            <a:ext cx="7994822" cy="282385"/>
          </a:xfrm>
          <a:prstGeom prst="rect">
            <a:avLst/>
          </a:prstGeom>
          <a:noFill/>
          <a:ln w="9525">
            <a:noFill/>
            <a:miter lim="800000"/>
            <a:headEnd/>
            <a:tailEnd/>
          </a:ln>
          <a:effectLst/>
        </p:spPr>
        <p:txBody>
          <a:bodyPr wrap="square"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Source: Aon Benfield </a:t>
            </a:r>
            <a:r>
              <a:rPr lang="en-US" sz="1100" i="1" dirty="0" smtClean="0">
                <a:solidFill>
                  <a:srgbClr val="000000"/>
                </a:solidFill>
              </a:rPr>
              <a:t>Insurance-Linked Securities: Capital Revolution,</a:t>
            </a:r>
            <a:r>
              <a:rPr lang="en-US" sz="1100" dirty="0" smtClean="0">
                <a:solidFill>
                  <a:srgbClr val="000000"/>
                </a:solidFill>
              </a:rPr>
              <a:t> August 30, 2013; Insurance Information Institute.</a:t>
            </a:r>
            <a:endParaRPr lang="en-US" sz="1100" dirty="0">
              <a:solidFill>
                <a:srgbClr val="000000"/>
              </a:solidFill>
            </a:endParaRPr>
          </a:p>
        </p:txBody>
      </p:sp>
      <p:pic>
        <p:nvPicPr>
          <p:cNvPr id="5" name="Picture 4"/>
          <p:cNvPicPr>
            <a:picLocks noChangeAspect="1"/>
          </p:cNvPicPr>
          <p:nvPr/>
        </p:nvPicPr>
        <p:blipFill>
          <a:blip r:embed="rId2"/>
          <a:stretch>
            <a:fillRect/>
          </a:stretch>
        </p:blipFill>
        <p:spPr>
          <a:xfrm>
            <a:off x="276309" y="1334530"/>
            <a:ext cx="8051939" cy="4593473"/>
          </a:xfrm>
          <a:prstGeom prst="rect">
            <a:avLst/>
          </a:prstGeom>
        </p:spPr>
      </p:pic>
      <p:sp>
        <p:nvSpPr>
          <p:cNvPr id="7" name="Rectangle 6"/>
          <p:cNvSpPr>
            <a:spLocks noChangeArrowheads="1"/>
          </p:cNvSpPr>
          <p:nvPr/>
        </p:nvSpPr>
        <p:spPr bwMode="blackWhite">
          <a:xfrm>
            <a:off x="345171" y="5837401"/>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a:solidFill>
                  <a:srgbClr val="FFFFFF"/>
                </a:solidFill>
              </a:rPr>
              <a:t>Since 2009, </a:t>
            </a:r>
            <a:r>
              <a:rPr lang="en-US" b="1" dirty="0" smtClean="0">
                <a:solidFill>
                  <a:srgbClr val="FFFFFF"/>
                </a:solidFill>
              </a:rPr>
              <a:t>market share of collateralized reinsurance has grown faster than cat bonds or other forms of risk transfer</a:t>
            </a:r>
            <a:endParaRPr lang="en-US" b="1" dirty="0">
              <a:solidFill>
                <a:srgbClr val="FFFFFF"/>
              </a:solidFill>
            </a:endParaRPr>
          </a:p>
        </p:txBody>
      </p:sp>
      <p:sp>
        <p:nvSpPr>
          <p:cNvPr id="3" name="Rectangle 2"/>
          <p:cNvSpPr/>
          <p:nvPr/>
        </p:nvSpPr>
        <p:spPr>
          <a:xfrm>
            <a:off x="1458097" y="2496065"/>
            <a:ext cx="321276" cy="1729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5263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60350" y="90488"/>
            <a:ext cx="7550150" cy="860425"/>
          </a:xfrm>
        </p:spPr>
        <p:txBody>
          <a:bodyPr/>
          <a:lstStyle/>
          <a:p>
            <a:r>
              <a:rPr lang="en-US" altLang="en-US" dirty="0" smtClean="0">
                <a:latin typeface="Arial" panose="020B0604020202020204" pitchFamily="34" charset="0"/>
              </a:rPr>
              <a:t>Catastrophe Bonds: Issuance and Outstanding, 1997- 2014:Q1</a:t>
            </a:r>
          </a:p>
        </p:txBody>
      </p:sp>
      <p:sp>
        <p:nvSpPr>
          <p:cNvPr id="60419"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dirty="0">
                <a:solidFill>
                  <a:srgbClr val="225A7A"/>
                </a:solidFill>
              </a:rPr>
              <a:t>Risk Capital Amount ($ Millions)</a:t>
            </a:r>
          </a:p>
        </p:txBody>
      </p:sp>
      <p:sp>
        <p:nvSpPr>
          <p:cNvPr id="60420" name="Rectangle 4"/>
          <p:cNvSpPr>
            <a:spLocks noChangeArrowheads="1"/>
          </p:cNvSpPr>
          <p:nvPr/>
        </p:nvSpPr>
        <p:spPr bwMode="auto">
          <a:xfrm>
            <a:off x="0" y="6567151"/>
            <a:ext cx="8636000"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a:solidFill>
                  <a:schemeClr val="tx1"/>
                </a:solidFill>
                <a:latin typeface="Arial" panose="020B0604020202020204" pitchFamily="34" charset="0"/>
                <a:cs typeface="Arial" panose="020B0604020202020204" pitchFamily="34" charset="0"/>
              </a:defRPr>
            </a:lvl1pPr>
            <a:lvl2pPr marL="742950" indent="-285750">
              <a:tabLst>
                <a:tab pos="112713" algn="r"/>
              </a:tabLst>
              <a:defRPr>
                <a:solidFill>
                  <a:schemeClr val="tx1"/>
                </a:solidFill>
                <a:latin typeface="Arial" panose="020B0604020202020204" pitchFamily="34" charset="0"/>
                <a:cs typeface="Arial" panose="020B0604020202020204" pitchFamily="34" charset="0"/>
              </a:defRPr>
            </a:lvl2pPr>
            <a:lvl3pPr marL="1143000" indent="-228600">
              <a:tabLst>
                <a:tab pos="112713" algn="r"/>
              </a:tabLst>
              <a:defRPr>
                <a:solidFill>
                  <a:schemeClr val="tx1"/>
                </a:solidFill>
                <a:latin typeface="Arial" panose="020B0604020202020204" pitchFamily="34" charset="0"/>
                <a:cs typeface="Arial" panose="020B0604020202020204" pitchFamily="34" charset="0"/>
              </a:defRPr>
            </a:lvl3pPr>
            <a:lvl4pPr marL="1600200" indent="-228600">
              <a:tabLst>
                <a:tab pos="112713" algn="r"/>
              </a:tabLst>
              <a:defRPr>
                <a:solidFill>
                  <a:schemeClr val="tx1"/>
                </a:solidFill>
                <a:latin typeface="Arial" panose="020B0604020202020204" pitchFamily="34" charset="0"/>
                <a:cs typeface="Arial" panose="020B0604020202020204" pitchFamily="34" charset="0"/>
              </a:defRPr>
            </a:lvl4pPr>
            <a:lvl5pPr marL="2057400" indent="-22860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smtClean="0">
                <a:solidFill>
                  <a:srgbClr val="000000"/>
                </a:solidFill>
              </a:rPr>
              <a:t>Sources: </a:t>
            </a:r>
            <a:r>
              <a:rPr lang="en-US" altLang="en-US" sz="1100" dirty="0">
                <a:solidFill>
                  <a:srgbClr val="000000"/>
                </a:solidFill>
              </a:rPr>
              <a:t>Guy </a:t>
            </a:r>
            <a:r>
              <a:rPr lang="en-US" altLang="en-US" sz="1100" dirty="0" smtClean="0">
                <a:solidFill>
                  <a:srgbClr val="000000"/>
                </a:solidFill>
              </a:rPr>
              <a:t>Carpenter (Aon Benfield for 2014:Q1); Artemis for 2014:Q2 estimate; </a:t>
            </a:r>
            <a:r>
              <a:rPr lang="en-US" altLang="en-US" sz="1100" dirty="0">
                <a:solidFill>
                  <a:srgbClr val="000000"/>
                </a:solidFill>
              </a:rPr>
              <a:t>Insurance Information Institute.</a:t>
            </a:r>
          </a:p>
        </p:txBody>
      </p:sp>
      <p:graphicFrame>
        <p:nvGraphicFramePr>
          <p:cNvPr id="60421" name="Object 2"/>
          <p:cNvGraphicFramePr>
            <a:graphicFrameLocks/>
          </p:cNvGraphicFramePr>
          <p:nvPr>
            <p:extLst/>
          </p:nvPr>
        </p:nvGraphicFramePr>
        <p:xfrm>
          <a:off x="180975" y="1285875"/>
          <a:ext cx="8448675" cy="3981450"/>
        </p:xfrm>
        <a:graphic>
          <a:graphicData uri="http://schemas.openxmlformats.org/presentationml/2006/ole">
            <mc:AlternateContent xmlns:mc="http://schemas.openxmlformats.org/markup-compatibility/2006">
              <mc:Choice xmlns:v="urn:schemas-microsoft-com:vml" Requires="v">
                <p:oleObj spid="_x0000_s27972796" name="Chart" r:id="rId4" imgW="8363038" imgH="3943460" progId="MSGraph.Chart.8">
                  <p:embed followColorScheme="full"/>
                </p:oleObj>
              </mc:Choice>
              <mc:Fallback>
                <p:oleObj name="Chart" r:id="rId4" imgW="8363038" imgH="3943460" progId="MSGraph.Chart.8">
                  <p:embed followColorScheme="full"/>
                  <p:pic>
                    <p:nvPicPr>
                      <p:cNvPr id="0" name=""/>
                      <p:cNvPicPr>
                        <a:picLocks noChangeArrowheads="1"/>
                      </p:cNvPicPr>
                      <p:nvPr/>
                    </p:nvPicPr>
                    <p:blipFill>
                      <a:blip r:embed="rId5"/>
                      <a:srcRect/>
                      <a:stretch>
                        <a:fillRect/>
                      </a:stretch>
                    </p:blipFill>
                    <p:spPr bwMode="gray">
                      <a:xfrm>
                        <a:off x="180975" y="1285875"/>
                        <a:ext cx="8448675" cy="3981450"/>
                      </a:xfrm>
                      <a:prstGeom prst="rect">
                        <a:avLst/>
                      </a:prstGeom>
                      <a:noFill/>
                      <a:ln>
                        <a:noFill/>
                      </a:ln>
                      <a:extLst/>
                    </p:spPr>
                  </p:pic>
                </p:oleObj>
              </mc:Fallback>
            </mc:AlternateContent>
          </a:graphicData>
        </a:graphic>
      </p:graphicFrame>
      <p:sp>
        <p:nvSpPr>
          <p:cNvPr id="307206" name="Rectangle 6"/>
          <p:cNvSpPr>
            <a:spLocks noChangeArrowheads="1"/>
          </p:cNvSpPr>
          <p:nvPr/>
        </p:nvSpPr>
        <p:spPr bwMode="blackWhite">
          <a:xfrm>
            <a:off x="517525" y="5643563"/>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b="1" dirty="0" smtClean="0">
                <a:solidFill>
                  <a:srgbClr val="FFFFFF"/>
                </a:solidFill>
              </a:rPr>
              <a:t>Second Quarter 2014 Will Set a Record – Nearly $4.6 Billion Issued</a:t>
            </a:r>
            <a:endParaRPr lang="en-US" altLang="en-US" b="1" dirty="0">
              <a:solidFill>
                <a:srgbClr val="FFFFFF"/>
              </a:solidFill>
            </a:endParaRPr>
          </a:p>
        </p:txBody>
      </p:sp>
      <p:sp>
        <p:nvSpPr>
          <p:cNvPr id="8" name="AutoShape 8"/>
          <p:cNvSpPr>
            <a:spLocks noChangeArrowheads="1"/>
          </p:cNvSpPr>
          <p:nvPr/>
        </p:nvSpPr>
        <p:spPr bwMode="blackWhite">
          <a:xfrm>
            <a:off x="4951413" y="4941888"/>
            <a:ext cx="2757487" cy="531812"/>
          </a:xfrm>
          <a:prstGeom prst="wedgeRectCallout">
            <a:avLst>
              <a:gd name="adj1" fmla="val 61407"/>
              <a:gd name="adj2" fmla="val -2152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a:solidFill>
                  <a:srgbClr val="FFFFFF"/>
                </a:solidFill>
              </a:rPr>
              <a:t>CAT bond issuance reached a record high in </a:t>
            </a:r>
            <a:r>
              <a:rPr lang="en-US" sz="1400" b="1" dirty="0" smtClean="0">
                <a:solidFill>
                  <a:srgbClr val="FFFFFF"/>
                </a:solidFill>
              </a:rPr>
              <a:t>2013.</a:t>
            </a:r>
            <a:endParaRPr lang="en-US" sz="1400" b="1" dirty="0">
              <a:solidFill>
                <a:srgbClr val="FFFFFF"/>
              </a:solidFill>
            </a:endParaRPr>
          </a:p>
        </p:txBody>
      </p:sp>
      <p:sp>
        <p:nvSpPr>
          <p:cNvPr id="9" name="AutoShape 7"/>
          <p:cNvSpPr>
            <a:spLocks noChangeArrowheads="1"/>
          </p:cNvSpPr>
          <p:nvPr/>
        </p:nvSpPr>
        <p:spPr bwMode="blackWhite">
          <a:xfrm>
            <a:off x="2271713" y="1681163"/>
            <a:ext cx="2128837" cy="1106487"/>
          </a:xfrm>
          <a:prstGeom prst="wedgeRectCallout">
            <a:avLst>
              <a:gd name="adj1" fmla="val 223546"/>
              <a:gd name="adj2" fmla="val -43135"/>
            </a:avLst>
          </a:prstGeom>
          <a:gradFill rotWithShape="1">
            <a:gsLst>
              <a:gs pos="0">
                <a:schemeClr val="accent1">
                  <a:alpha val="40000"/>
                </a:schemeClr>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rPr>
              <a:t>Risk capital  outstanding reached a record high in </a:t>
            </a:r>
            <a:r>
              <a:rPr lang="en-US" sz="1600" b="1" dirty="0" smtClean="0">
                <a:solidFill>
                  <a:schemeClr val="bg1"/>
                </a:solidFill>
              </a:rPr>
              <a:t>first quarter</a:t>
            </a:r>
            <a:endParaRPr lang="en-US" sz="1600" b="1" dirty="0">
              <a:solidFill>
                <a:schemeClr val="bg1"/>
              </a:solidFill>
            </a:endParaRPr>
          </a:p>
        </p:txBody>
      </p:sp>
      <p:sp>
        <p:nvSpPr>
          <p:cNvPr id="10" name="AutoShape 8"/>
          <p:cNvSpPr>
            <a:spLocks noChangeArrowheads="1"/>
          </p:cNvSpPr>
          <p:nvPr/>
        </p:nvSpPr>
        <p:spPr bwMode="blackWhite">
          <a:xfrm>
            <a:off x="5586327" y="2924175"/>
            <a:ext cx="1947862" cy="477837"/>
          </a:xfrm>
          <a:prstGeom prst="wedgeRectCallout">
            <a:avLst>
              <a:gd name="adj1" fmla="val -33266"/>
              <a:gd name="adj2" fmla="val 9719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a:solidFill>
                  <a:srgbClr val="FFFFFF"/>
                </a:solidFill>
              </a:rPr>
              <a:t>Financial crisis depressed issuance</a:t>
            </a:r>
          </a:p>
        </p:txBody>
      </p:sp>
    </p:spTree>
    <p:extLst>
      <p:ext uri="{BB962C8B-B14F-4D97-AF65-F5344CB8AC3E}">
        <p14:creationId xmlns:p14="http://schemas.microsoft.com/office/powerpoint/2010/main" val="26256110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nodeType="afterGroup">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nodeType="afterGroup">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8" grpId="0" animBg="1"/>
      <p:bldP spid="9"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Catastrophe Bonds: Issuance and Outstanding, 1997- 2014:Q2*</a:t>
            </a:r>
          </a:p>
        </p:txBody>
      </p:sp>
      <p:sp>
        <p:nvSpPr>
          <p:cNvPr id="2052" name="Rectangle 3"/>
          <p:cNvSpPr>
            <a:spLocks noChangeArrowheads="1"/>
          </p:cNvSpPr>
          <p:nvPr/>
        </p:nvSpPr>
        <p:spPr bwMode="black">
          <a:xfrm>
            <a:off x="347663" y="116358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Risk Capital Amount ($ Millions)</a:t>
            </a:r>
            <a:endParaRPr lang="en-US" sz="1600" b="1" dirty="0">
              <a:solidFill>
                <a:srgbClr val="225A7A"/>
              </a:solidFill>
              <a:latin typeface="Arial" charset="0"/>
              <a:cs typeface="Arial" charset="0"/>
            </a:endParaRPr>
          </a:p>
        </p:txBody>
      </p:sp>
      <p:sp>
        <p:nvSpPr>
          <p:cNvPr id="2053" name="Rectangle 4"/>
          <p:cNvSpPr>
            <a:spLocks noChangeArrowheads="1"/>
          </p:cNvSpPr>
          <p:nvPr/>
        </p:nvSpPr>
        <p:spPr bwMode="auto">
          <a:xfrm>
            <a:off x="0" y="6414802"/>
            <a:ext cx="8636000" cy="443198"/>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rPr>
              <a:t>*Through June 30, 2014.</a:t>
            </a: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latin typeface="Arial" charset="0"/>
                <a:cs typeface="Arial" charset="0"/>
              </a:rPr>
              <a:t>Source: Guy Carpenter;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050" name="Object 2"/>
          <p:cNvGraphicFramePr>
            <a:graphicFrameLocks/>
          </p:cNvGraphicFramePr>
          <p:nvPr>
            <p:extLst>
              <p:ext uri="{D42A27DB-BD31-4B8C-83A1-F6EECF244321}">
                <p14:modId xmlns:p14="http://schemas.microsoft.com/office/powerpoint/2010/main" val="3747408686"/>
              </p:ext>
            </p:extLst>
          </p:nvPr>
        </p:nvGraphicFramePr>
        <p:xfrm>
          <a:off x="179388" y="1282700"/>
          <a:ext cx="8696325" cy="3935413"/>
        </p:xfrm>
        <a:graphic>
          <a:graphicData uri="http://schemas.openxmlformats.org/presentationml/2006/ole">
            <mc:AlternateContent xmlns:mc="http://schemas.openxmlformats.org/markup-compatibility/2006">
              <mc:Choice xmlns:v="urn:schemas-microsoft-com:vml" Requires="v">
                <p:oleObj spid="_x0000_s27967698" name="Chart" r:id="rId4" imgW="8715392" imgH="3943318" progId="MSGraph.Chart.8">
                  <p:embed followColorScheme="full"/>
                </p:oleObj>
              </mc:Choice>
              <mc:Fallback>
                <p:oleObj name="Chart" r:id="rId4" imgW="8715392" imgH="3943318" progId="MSGraph.Chart.8">
                  <p:embed followColorScheme="full"/>
                  <p:pic>
                    <p:nvPicPr>
                      <p:cNvPr id="0" name=""/>
                      <p:cNvPicPr>
                        <a:picLocks noChangeArrowheads="1"/>
                      </p:cNvPicPr>
                      <p:nvPr/>
                    </p:nvPicPr>
                    <p:blipFill>
                      <a:blip r:embed="rId5"/>
                      <a:srcRect/>
                      <a:stretch>
                        <a:fillRect/>
                      </a:stretch>
                    </p:blipFill>
                    <p:spPr bwMode="gray">
                      <a:xfrm>
                        <a:off x="179388" y="1282700"/>
                        <a:ext cx="8696325" cy="393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517573" y="5643129"/>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Catastrophe Bond Issuance Is Approaching Pre-Crisis Levels While Risk Capital Outstanding Stands at an All-Time Record</a:t>
            </a:r>
            <a:endParaRPr lang="en-US" b="1" dirty="0">
              <a:solidFill>
                <a:srgbClr val="FFFFFF"/>
              </a:solidFill>
              <a:latin typeface="Arial" charset="0"/>
              <a:cs typeface="Arial" charset="0"/>
            </a:endParaRPr>
          </a:p>
        </p:txBody>
      </p:sp>
      <p:sp>
        <p:nvSpPr>
          <p:cNvPr id="8" name="AutoShape 8"/>
          <p:cNvSpPr>
            <a:spLocks noChangeArrowheads="1"/>
          </p:cNvSpPr>
          <p:nvPr/>
        </p:nvSpPr>
        <p:spPr bwMode="blackWhite">
          <a:xfrm>
            <a:off x="4951305" y="4863830"/>
            <a:ext cx="2757950" cy="609655"/>
          </a:xfrm>
          <a:prstGeom prst="wedgeRectCallout">
            <a:avLst>
              <a:gd name="adj1" fmla="val 76143"/>
              <a:gd name="adj2" fmla="val -582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bond issuance reached a record high in 2013 and could set a new record in 2014</a:t>
            </a:r>
            <a:endParaRPr lang="en-US" sz="1400" b="1" dirty="0">
              <a:solidFill>
                <a:srgbClr val="FFFFFF"/>
              </a:solidFill>
              <a:latin typeface="Arial" pitchFamily="34" charset="0"/>
              <a:cs typeface="Arial" pitchFamily="34" charset="0"/>
            </a:endParaRPr>
          </a:p>
        </p:txBody>
      </p:sp>
      <p:sp>
        <p:nvSpPr>
          <p:cNvPr id="9" name="AutoShape 7"/>
          <p:cNvSpPr>
            <a:spLocks noChangeArrowheads="1"/>
          </p:cNvSpPr>
          <p:nvPr/>
        </p:nvSpPr>
        <p:spPr bwMode="blackWhite">
          <a:xfrm>
            <a:off x="2271247" y="1681316"/>
            <a:ext cx="2129914" cy="1106128"/>
          </a:xfrm>
          <a:prstGeom prst="wedgeRectCallout">
            <a:avLst>
              <a:gd name="adj1" fmla="val 247057"/>
              <a:gd name="adj2" fmla="val -45745"/>
            </a:avLst>
          </a:prstGeom>
          <a:gradFill rotWithShape="1">
            <a:gsLst>
              <a:gs pos="0">
                <a:schemeClr val="accent1">
                  <a:alpha val="40000"/>
                </a:schemeClr>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Risk capital  outstanding reached a record high in 2013</a:t>
            </a:r>
            <a:endParaRPr lang="en-US" sz="1600" b="1" dirty="0">
              <a:solidFill>
                <a:schemeClr val="bg1"/>
              </a:solidFill>
              <a:cs typeface="Arial" pitchFamily="34" charset="0"/>
            </a:endParaRPr>
          </a:p>
        </p:txBody>
      </p:sp>
      <p:sp>
        <p:nvSpPr>
          <p:cNvPr id="10" name="AutoShape 8"/>
          <p:cNvSpPr>
            <a:spLocks noChangeArrowheads="1"/>
          </p:cNvSpPr>
          <p:nvPr/>
        </p:nvSpPr>
        <p:spPr bwMode="blackWhite">
          <a:xfrm>
            <a:off x="5697920" y="2738925"/>
            <a:ext cx="1946787" cy="477614"/>
          </a:xfrm>
          <a:prstGeom prst="wedgeRectCallout">
            <a:avLst>
              <a:gd name="adj1" fmla="val -33266"/>
              <a:gd name="adj2" fmla="val 9719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Financial crisis depressed issuance</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4313353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8" grpId="0" animBg="1"/>
      <p:bldP spid="9"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noChangeAspect="1"/>
          </p:cNvGraphicFramePr>
          <p:nvPr>
            <p:ph idx="1"/>
            <p:extLst/>
          </p:nvPr>
        </p:nvGraphicFramePr>
        <p:xfrm>
          <a:off x="2669058" y="1297459"/>
          <a:ext cx="5979641" cy="5003329"/>
        </p:xfrm>
        <a:graphic>
          <a:graphicData uri="http://schemas.openxmlformats.org/drawingml/2006/chart">
            <c:chart xmlns:c="http://schemas.openxmlformats.org/drawingml/2006/chart" xmlns:r="http://schemas.openxmlformats.org/officeDocument/2006/relationships" r:id="rId2"/>
          </a:graphicData>
        </a:graphic>
      </p:graphicFrame>
      <p:sp>
        <p:nvSpPr>
          <p:cNvPr id="6" name="Date Placeholder 5"/>
          <p:cNvSpPr>
            <a:spLocks noGrp="1"/>
          </p:cNvSpPr>
          <p:nvPr>
            <p:ph type="dt" sz="half" idx="10"/>
          </p:nvPr>
        </p:nvSpPr>
        <p:spPr/>
        <p:txBody>
          <a:bodyPr/>
          <a:lstStyle/>
          <a:p>
            <a:pPr>
              <a:defRPr/>
            </a:pPr>
            <a:r>
              <a:rPr lang="en-US" dirty="0" smtClean="0"/>
              <a:t>12/01/09 - 9pm</a:t>
            </a:r>
            <a:endParaRPr lang="en-US" dirty="0"/>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44</a:t>
            </a:fld>
            <a:endParaRPr lang="en-US" dirty="0"/>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Catastrophe Bonds Outstanding, Q1 2014</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3133433" y="6230943"/>
            <a:ext cx="3094372" cy="246221"/>
          </a:xfrm>
          <a:prstGeom prst="rect">
            <a:avLst/>
          </a:prstGeom>
          <a:noFill/>
          <a:ln w="9525" algn="ctr">
            <a:noFill/>
            <a:miter lim="800000"/>
            <a:headEnd/>
            <a:tailEnd/>
          </a:ln>
        </p:spPr>
        <p:txBody>
          <a:bodyPr wrap="square"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Willis Capital Markets.</a:t>
            </a:r>
            <a:endParaRPr lang="en-US" sz="1000" i="1" dirty="0">
              <a:solidFill>
                <a:schemeClr val="accent4">
                  <a:lumMod val="75000"/>
                </a:schemeClr>
              </a:solidFill>
              <a:cs typeface="+mn-cs"/>
            </a:endParaRPr>
          </a:p>
        </p:txBody>
      </p:sp>
      <p:sp>
        <p:nvSpPr>
          <p:cNvPr id="10" name="Rectangle 9"/>
          <p:cNvSpPr>
            <a:spLocks noChangeArrowheads="1"/>
          </p:cNvSpPr>
          <p:nvPr/>
        </p:nvSpPr>
        <p:spPr bwMode="blackWhite">
          <a:xfrm>
            <a:off x="354696" y="2085975"/>
            <a:ext cx="2398029" cy="3371850"/>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Catastrophe bonds are heavily concentrated in U.S. hurricane exposures. Two-thirds of catastrophe risks outstanding cover U.S. wind risks.</a:t>
            </a:r>
            <a:endParaRPr lang="en-US" b="1" dirty="0">
              <a:solidFill>
                <a:srgbClr val="FFFFFF"/>
              </a:solidFill>
            </a:endParaRPr>
          </a:p>
        </p:txBody>
      </p:sp>
    </p:spTree>
    <p:extLst>
      <p:ext uri="{BB962C8B-B14F-4D97-AF65-F5344CB8AC3E}">
        <p14:creationId xmlns:p14="http://schemas.microsoft.com/office/powerpoint/2010/main" val="2205243052"/>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Wind-Exposed Risk Premium* 2010:Q1 to 2014: Q1</a:t>
            </a:r>
            <a:endParaRPr lang="en-US" dirty="0"/>
          </a:p>
        </p:txBody>
      </p:sp>
      <p:graphicFrame>
        <p:nvGraphicFramePr>
          <p:cNvPr id="9" name="Content Placeholder 8"/>
          <p:cNvGraphicFramePr>
            <a:graphicFrameLocks noGrp="1"/>
          </p:cNvGraphicFramePr>
          <p:nvPr>
            <p:ph idx="1"/>
            <p:extLst/>
          </p:nvPr>
        </p:nvGraphicFramePr>
        <p:xfrm>
          <a:off x="495300" y="1248033"/>
          <a:ext cx="8153400" cy="4856206"/>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dirty="0" smtClean="0"/>
              <a:t>12/01/09 - 9pm</a:t>
            </a:r>
            <a:endParaRPr lang="en-US" dirty="0"/>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45</a:t>
            </a:fld>
            <a:endParaRPr lang="en-US" dirty="0"/>
          </a:p>
        </p:txBody>
      </p:sp>
      <p:sp>
        <p:nvSpPr>
          <p:cNvPr id="10" name="TextBox 9"/>
          <p:cNvSpPr txBox="1"/>
          <p:nvPr/>
        </p:nvSpPr>
        <p:spPr>
          <a:xfrm>
            <a:off x="432487" y="6166022"/>
            <a:ext cx="8266670" cy="707886"/>
          </a:xfrm>
          <a:prstGeom prst="rect">
            <a:avLst/>
          </a:prstGeom>
          <a:noFill/>
        </p:spPr>
        <p:txBody>
          <a:bodyPr wrap="square" rtlCol="0">
            <a:spAutoFit/>
          </a:bodyPr>
          <a:lstStyle/>
          <a:p>
            <a:r>
              <a:rPr lang="en-US" sz="1100" dirty="0" smtClean="0"/>
              <a:t>* Trailing 12-month </a:t>
            </a:r>
            <a:r>
              <a:rPr lang="en-US" sz="1100" dirty="0"/>
              <a:t>a</a:t>
            </a:r>
            <a:r>
              <a:rPr lang="en-US" sz="1100" dirty="0" smtClean="0"/>
              <a:t>verage</a:t>
            </a:r>
          </a:p>
          <a:p>
            <a:r>
              <a:rPr lang="en-US" sz="1100" dirty="0" smtClean="0"/>
              <a:t>SOURCE: Willis Capital Markets, Insurance Information Institute.</a:t>
            </a:r>
          </a:p>
          <a:p>
            <a:endParaRPr lang="en-US" dirty="0"/>
          </a:p>
        </p:txBody>
      </p:sp>
      <p:sp>
        <p:nvSpPr>
          <p:cNvPr id="12" name="AutoShape 8"/>
          <p:cNvSpPr>
            <a:spLocks noChangeArrowheads="1"/>
          </p:cNvSpPr>
          <p:nvPr/>
        </p:nvSpPr>
        <p:spPr bwMode="blackWhite">
          <a:xfrm>
            <a:off x="6837113" y="1231386"/>
            <a:ext cx="1724524" cy="1816443"/>
          </a:xfrm>
          <a:prstGeom prst="wedgeRectCallout">
            <a:avLst>
              <a:gd name="adj1" fmla="val -64110"/>
              <a:gd name="adj2" fmla="val 34629"/>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Risk spreads dropped – equivalent to lower rates – low cat losses, capital entering market.</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473503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Non-U.S</a:t>
            </a:r>
            <a:r>
              <a:rPr lang="en-US" dirty="0"/>
              <a:t>. Wind-Exposed </a:t>
            </a:r>
            <a:r>
              <a:rPr lang="en-US" dirty="0" smtClean="0"/>
              <a:t>Risk Premium* </a:t>
            </a:r>
            <a:br>
              <a:rPr lang="en-US" dirty="0" smtClean="0"/>
            </a:br>
            <a:r>
              <a:rPr lang="en-US" dirty="0" smtClean="0"/>
              <a:t>2010:Q1-2014</a:t>
            </a:r>
            <a:r>
              <a:rPr lang="en-US" dirty="0"/>
              <a:t>: Q1</a:t>
            </a:r>
          </a:p>
        </p:txBody>
      </p:sp>
      <p:graphicFrame>
        <p:nvGraphicFramePr>
          <p:cNvPr id="9" name="Content Placeholder 8"/>
          <p:cNvGraphicFramePr>
            <a:graphicFrameLocks noGrp="1"/>
          </p:cNvGraphicFramePr>
          <p:nvPr>
            <p:ph idx="1"/>
            <p:extLst/>
          </p:nvPr>
        </p:nvGraphicFramePr>
        <p:xfrm>
          <a:off x="495300" y="1248033"/>
          <a:ext cx="8153400" cy="4856206"/>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dirty="0" smtClean="0"/>
              <a:t>12/01/09 - 9pm</a:t>
            </a:r>
            <a:endParaRPr lang="en-US" dirty="0"/>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46</a:t>
            </a:fld>
            <a:endParaRPr lang="en-US" dirty="0"/>
          </a:p>
        </p:txBody>
      </p:sp>
      <p:sp>
        <p:nvSpPr>
          <p:cNvPr id="10" name="TextBox 9"/>
          <p:cNvSpPr txBox="1"/>
          <p:nvPr/>
        </p:nvSpPr>
        <p:spPr>
          <a:xfrm>
            <a:off x="432487" y="6166022"/>
            <a:ext cx="8266670" cy="707886"/>
          </a:xfrm>
          <a:prstGeom prst="rect">
            <a:avLst/>
          </a:prstGeom>
          <a:noFill/>
        </p:spPr>
        <p:txBody>
          <a:bodyPr wrap="square" rtlCol="0">
            <a:spAutoFit/>
          </a:bodyPr>
          <a:lstStyle/>
          <a:p>
            <a:r>
              <a:rPr lang="en-US" sz="1100" dirty="0" smtClean="0"/>
              <a:t>* Trailing 12-month average.</a:t>
            </a:r>
          </a:p>
          <a:p>
            <a:r>
              <a:rPr lang="en-US" sz="1100" dirty="0" smtClean="0"/>
              <a:t>SOURCE: Willis Capital Markets, Insurance Information Institute.</a:t>
            </a:r>
          </a:p>
          <a:p>
            <a:endParaRPr lang="en-US" dirty="0"/>
          </a:p>
        </p:txBody>
      </p:sp>
      <p:sp>
        <p:nvSpPr>
          <p:cNvPr id="11" name="AutoShape 8"/>
          <p:cNvSpPr>
            <a:spLocks noChangeArrowheads="1"/>
          </p:cNvSpPr>
          <p:nvPr/>
        </p:nvSpPr>
        <p:spPr bwMode="blackWhite">
          <a:xfrm>
            <a:off x="6974633" y="1231386"/>
            <a:ext cx="1724524" cy="1816443"/>
          </a:xfrm>
          <a:prstGeom prst="wedgeRectCallout">
            <a:avLst>
              <a:gd name="adj1" fmla="val -44809"/>
              <a:gd name="adj2" fmla="val 88263"/>
            </a:avLst>
          </a:prstGeom>
          <a:gradFill rotWithShape="1">
            <a:gsLst>
              <a:gs pos="0">
                <a:schemeClr val="accent1"/>
              </a:gs>
              <a:gs pos="100000">
                <a:srgbClr val="173C51"/>
              </a:gs>
            </a:gsLst>
            <a:lin ang="5400000" scaled="1"/>
          </a:gradFill>
          <a:ln w="28575" algn="ctr">
            <a:solidFill>
              <a:srgbClr val="3333CC"/>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Spreads are also falling in non-U.S. wind exposures, but less sharply and in line with expected losses</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955531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Reinsurance Pricing: Rate-on-Line Index    by Region, 1990 – 2014*</a:t>
            </a:r>
            <a:endParaRPr lang="en-US" b="1" dirty="0">
              <a:latin typeface="Arial "/>
            </a:endParaRPr>
          </a:p>
        </p:txBody>
      </p:sp>
      <p:sp>
        <p:nvSpPr>
          <p:cNvPr id="4"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*As of Jan. 1.</a:t>
            </a:r>
          </a:p>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9076482" name="Picture 2" descr="http://www.gccapitalideas.com/wp-content/uploads/2014/01/jan-17-f10.jpg"/>
          <p:cNvPicPr>
            <a:picLocks noChangeAspect="1" noChangeArrowheads="1"/>
          </p:cNvPicPr>
          <p:nvPr/>
        </p:nvPicPr>
        <p:blipFill>
          <a:blip r:embed="rId2" cstate="print"/>
          <a:srcRect/>
          <a:stretch>
            <a:fillRect/>
          </a:stretch>
        </p:blipFill>
        <p:spPr bwMode="auto">
          <a:xfrm>
            <a:off x="314222" y="1122391"/>
            <a:ext cx="7767894" cy="5018059"/>
          </a:xfrm>
          <a:prstGeom prst="rect">
            <a:avLst/>
          </a:prstGeom>
          <a:noFill/>
        </p:spPr>
      </p:pic>
      <p:sp>
        <p:nvSpPr>
          <p:cNvPr id="6" name="AutoShape 8"/>
          <p:cNvSpPr>
            <a:spLocks noChangeArrowheads="1"/>
          </p:cNvSpPr>
          <p:nvPr/>
        </p:nvSpPr>
        <p:spPr bwMode="blackWhite">
          <a:xfrm>
            <a:off x="6888135" y="1297855"/>
            <a:ext cx="2064132" cy="1681315"/>
          </a:xfrm>
          <a:prstGeom prst="wedgeRectCallout">
            <a:avLst>
              <a:gd name="adj1" fmla="val 1766"/>
              <a:gd name="adj2" fmla="val 10444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Lower CATs and a flood of new capital has pushed reinsurance pricing down in most regions, including the U.S.</a:t>
            </a:r>
            <a:endParaRPr lang="en-US" sz="1600" b="1" dirty="0">
              <a:solidFill>
                <a:srgbClr val="FFFFFF"/>
              </a:solidFill>
              <a:latin typeface="Arial" charset="0"/>
              <a:cs typeface="Arial" charset="0"/>
            </a:endParaRPr>
          </a:p>
        </p:txBody>
      </p:sp>
      <p:sp>
        <p:nvSpPr>
          <p:cNvPr id="7" name="Oval 6"/>
          <p:cNvSpPr/>
          <p:nvPr/>
        </p:nvSpPr>
        <p:spPr>
          <a:xfrm>
            <a:off x="7506931" y="3613359"/>
            <a:ext cx="383458" cy="56043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73670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9" name="Rectangle 2"/>
          <p:cNvSpPr>
            <a:spLocks noGrp="1" noChangeArrowheads="1"/>
          </p:cNvSpPr>
          <p:nvPr>
            <p:ph type="title"/>
          </p:nvPr>
        </p:nvSpPr>
        <p:spPr/>
        <p:txBody>
          <a:bodyPr/>
          <a:lstStyle/>
          <a:p>
            <a:r>
              <a:rPr lang="en-US" dirty="0" smtClean="0"/>
              <a:t>Notable Cat Bond Events</a:t>
            </a:r>
          </a:p>
        </p:txBody>
      </p:sp>
      <p:sp>
        <p:nvSpPr>
          <p:cNvPr id="82946" name="Rectangle 105"/>
          <p:cNvSpPr>
            <a:spLocks noGrp="1" noChangeArrowheads="1"/>
          </p:cNvSpPr>
          <p:nvPr>
            <p:ph type="dt" sz="half"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48</a:t>
            </a:fld>
            <a:endParaRPr lang="en-US" dirty="0" smtClean="0"/>
          </a:p>
        </p:txBody>
      </p:sp>
      <p:graphicFrame>
        <p:nvGraphicFramePr>
          <p:cNvPr id="3" name="Table 2"/>
          <p:cNvGraphicFramePr>
            <a:graphicFrameLocks noGrp="1"/>
          </p:cNvGraphicFramePr>
          <p:nvPr>
            <p:extLst/>
          </p:nvPr>
        </p:nvGraphicFramePr>
        <p:xfrm>
          <a:off x="415925" y="1357156"/>
          <a:ext cx="8312150" cy="3555087"/>
        </p:xfrm>
        <a:graphic>
          <a:graphicData uri="http://schemas.openxmlformats.org/drawingml/2006/table">
            <a:tbl>
              <a:tblPr firstRow="1" firstCol="1" bandRow="1">
                <a:tableStyleId>{5C22544A-7EE6-4342-B048-85BDC9FD1C3A}</a:tableStyleId>
              </a:tblPr>
              <a:tblGrid>
                <a:gridCol w="1717769"/>
                <a:gridCol w="1649686"/>
                <a:gridCol w="2994748"/>
                <a:gridCol w="1949947"/>
              </a:tblGrid>
              <a:tr h="203770">
                <a:tc>
                  <a:txBody>
                    <a:bodyPr/>
                    <a:lstStyle/>
                    <a:p>
                      <a:pPr marL="0" marR="0" algn="just">
                        <a:lnSpc>
                          <a:spcPts val="1400"/>
                        </a:lnSpc>
                        <a:spcBef>
                          <a:spcPts val="0"/>
                        </a:spcBef>
                        <a:spcAft>
                          <a:spcPts val="0"/>
                        </a:spcAft>
                        <a:tabLst>
                          <a:tab pos="1657350" algn="l"/>
                          <a:tab pos="6400800" algn="l"/>
                        </a:tabLst>
                      </a:pPr>
                      <a:r>
                        <a:rPr lang="en-US" sz="1100" dirty="0">
                          <a:effectLst/>
                        </a:rPr>
                        <a:t>Bond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just">
                        <a:lnSpc>
                          <a:spcPts val="1400"/>
                        </a:lnSpc>
                        <a:spcBef>
                          <a:spcPts val="0"/>
                        </a:spcBef>
                        <a:spcAft>
                          <a:spcPts val="0"/>
                        </a:spcAft>
                        <a:tabLst>
                          <a:tab pos="1657350" algn="l"/>
                          <a:tab pos="6400800" algn="l"/>
                        </a:tabLst>
                      </a:pPr>
                      <a:r>
                        <a:rPr lang="en-US" sz="1100" dirty="0">
                          <a:effectLst/>
                        </a:rPr>
                        <a:t>Sponsor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just">
                        <a:lnSpc>
                          <a:spcPts val="1400"/>
                        </a:lnSpc>
                        <a:spcBef>
                          <a:spcPts val="0"/>
                        </a:spcBef>
                        <a:spcAft>
                          <a:spcPts val="0"/>
                        </a:spcAft>
                        <a:tabLst>
                          <a:tab pos="1657350" algn="l"/>
                          <a:tab pos="6400800" algn="l"/>
                        </a:tabLst>
                      </a:pPr>
                      <a:r>
                        <a:rPr lang="en-US" sz="1100" dirty="0">
                          <a:effectLst/>
                        </a:rPr>
                        <a:t>Event(s)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Loss to Investors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dirty="0">
                          <a:effectLst/>
                        </a:rPr>
                        <a:t>Kelvin Ltd.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Koch Energy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just">
                        <a:lnSpc>
                          <a:spcPts val="1400"/>
                        </a:lnSpc>
                        <a:spcBef>
                          <a:spcPts val="0"/>
                        </a:spcBef>
                        <a:spcAft>
                          <a:spcPts val="0"/>
                        </a:spcAft>
                        <a:tabLst>
                          <a:tab pos="1657350" algn="l"/>
                          <a:tab pos="6400800" algn="l"/>
                        </a:tabLst>
                      </a:pPr>
                      <a:r>
                        <a:rPr lang="en-US" sz="1100" dirty="0">
                          <a:effectLst/>
                        </a:rPr>
                        <a:t>U.S. Winter 2000-01</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$5 million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18108">
                <a:tc>
                  <a:txBody>
                    <a:bodyPr/>
                    <a:lstStyle/>
                    <a:p>
                      <a:pPr marL="0" marR="0" algn="l">
                        <a:lnSpc>
                          <a:spcPts val="1400"/>
                        </a:lnSpc>
                        <a:spcBef>
                          <a:spcPts val="0"/>
                        </a:spcBef>
                        <a:spcAft>
                          <a:spcPts val="0"/>
                        </a:spcAft>
                        <a:tabLst>
                          <a:tab pos="1657350" algn="l"/>
                          <a:tab pos="6400800" algn="l"/>
                        </a:tabLst>
                      </a:pPr>
                      <a:r>
                        <a:rPr lang="en-US" sz="1100" dirty="0">
                          <a:effectLst/>
                        </a:rPr>
                        <a:t>George Town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St. Paul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9/11, Hurricane Floyd, European wind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$1 million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dirty="0">
                          <a:effectLst/>
                        </a:rPr>
                        <a:t>KAMP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Zurich</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Hurricane Katrina (2005)</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$144 million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461945">
                <a:tc>
                  <a:txBody>
                    <a:bodyPr/>
                    <a:lstStyle/>
                    <a:p>
                      <a:pPr marL="0" marR="0" algn="l">
                        <a:lnSpc>
                          <a:spcPts val="1400"/>
                        </a:lnSpc>
                        <a:spcBef>
                          <a:spcPts val="0"/>
                        </a:spcBef>
                        <a:spcAft>
                          <a:spcPts val="0"/>
                        </a:spcAft>
                        <a:tabLst>
                          <a:tab pos="1657350" algn="l"/>
                          <a:tab pos="6400800" algn="l"/>
                        </a:tabLst>
                      </a:pPr>
                      <a:r>
                        <a:rPr lang="en-US" sz="1100" dirty="0">
                          <a:effectLst/>
                        </a:rPr>
                        <a:t>Avalon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Oil Casualty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Katrina, 2005 fuel depot explosion, NYC street collapse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$13 million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i="1" dirty="0">
                          <a:effectLst/>
                        </a:rPr>
                        <a:t>Ajax</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Aspen Re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2008 Lehman bankruptcy</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i="1" dirty="0">
                          <a:effectLst/>
                        </a:rPr>
                        <a:t>$72 million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i="1" dirty="0">
                          <a:effectLst/>
                        </a:rPr>
                        <a:t>Carillon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Munich Re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2008 Lehman bankruptcy</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i="1" dirty="0">
                          <a:effectLst/>
                        </a:rPr>
                        <a:t>$31 million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i="1" dirty="0">
                          <a:effectLst/>
                        </a:rPr>
                        <a:t>Newton Re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Catlin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2008 Lehman bankruptcy</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i="1" dirty="0">
                          <a:effectLst/>
                        </a:rPr>
                        <a:t>$4 million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i="1" dirty="0">
                          <a:effectLst/>
                        </a:rPr>
                        <a:t>Willow</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Allstate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2008 Lehman bankruptcy</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i="1" dirty="0">
                          <a:effectLst/>
                        </a:rPr>
                        <a:t>$10 million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418667">
                <a:tc>
                  <a:txBody>
                    <a:bodyPr/>
                    <a:lstStyle/>
                    <a:p>
                      <a:pPr marL="0" marR="0" algn="l">
                        <a:lnSpc>
                          <a:spcPts val="1400"/>
                        </a:lnSpc>
                        <a:spcBef>
                          <a:spcPts val="0"/>
                        </a:spcBef>
                        <a:spcAft>
                          <a:spcPts val="0"/>
                        </a:spcAft>
                        <a:tabLst>
                          <a:tab pos="1657350" algn="l"/>
                          <a:tab pos="6400800" algn="l"/>
                        </a:tabLst>
                      </a:pPr>
                      <a:r>
                        <a:rPr lang="en-US" sz="1100" dirty="0">
                          <a:effectLst/>
                        </a:rPr>
                        <a:t>Muteki Ltd.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Munich Re for Zenkyoren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2011 Tohuku earthquake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$300 million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dirty="0">
                          <a:effectLst/>
                        </a:rPr>
                        <a:t>Vega Capital</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Swiss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2011 Tohuku earthquake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$16 million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418667">
                <a:tc>
                  <a:txBody>
                    <a:bodyPr/>
                    <a:lstStyle/>
                    <a:p>
                      <a:pPr marL="0" marR="0" algn="l">
                        <a:lnSpc>
                          <a:spcPts val="1400"/>
                        </a:lnSpc>
                        <a:spcBef>
                          <a:spcPts val="0"/>
                        </a:spcBef>
                        <a:spcAft>
                          <a:spcPts val="0"/>
                        </a:spcAft>
                        <a:tabLst>
                          <a:tab pos="1657350" algn="l"/>
                          <a:tab pos="6400800" algn="l"/>
                        </a:tabLst>
                      </a:pPr>
                      <a:r>
                        <a:rPr lang="en-US" sz="1100" dirty="0">
                          <a:effectLst/>
                        </a:rPr>
                        <a:t>Mariah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American Family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2011 tornadoes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$200 million</a:t>
                      </a:r>
                      <a:r>
                        <a:rPr lang="en-US" sz="1100" baseline="30000" dirty="0">
                          <a:effectLst/>
                        </a:rPr>
                        <a:t>1</a:t>
                      </a:r>
                      <a:r>
                        <a:rPr lang="en-US" sz="11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dirty="0">
                          <a:effectLst/>
                        </a:rPr>
                        <a:t>Vega Capital</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Swiss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Superstorm Sandy (2012)</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$7 million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dirty="0">
                          <a:effectLst/>
                        </a:rPr>
                        <a:t>Successor 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Swiss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Superstorm Sandy (2012)</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$15 million</a:t>
                      </a:r>
                      <a:r>
                        <a:rPr lang="en-US" sz="1100" baseline="30000" dirty="0">
                          <a:effectLst/>
                        </a:rPr>
                        <a:t>2</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bl>
          </a:graphicData>
        </a:graphic>
      </p:graphicFrame>
      <p:sp>
        <p:nvSpPr>
          <p:cNvPr id="4" name="TextBox 3"/>
          <p:cNvSpPr txBox="1"/>
          <p:nvPr/>
        </p:nvSpPr>
        <p:spPr>
          <a:xfrm>
            <a:off x="399532" y="5830865"/>
            <a:ext cx="8090936" cy="430887"/>
          </a:xfrm>
          <a:prstGeom prst="rect">
            <a:avLst/>
          </a:prstGeom>
          <a:noFill/>
        </p:spPr>
        <p:txBody>
          <a:bodyPr wrap="square" rtlCol="0">
            <a:spAutoFit/>
          </a:bodyPr>
          <a:lstStyle/>
          <a:p>
            <a:r>
              <a:rPr lang="en-US" sz="1100" dirty="0"/>
              <a:t>1 (In litigation) 2 Estimated</a:t>
            </a:r>
          </a:p>
          <a:p>
            <a:r>
              <a:rPr lang="en-US" sz="1100" dirty="0" smtClean="0"/>
              <a:t>Source: Munich Re</a:t>
            </a:r>
            <a:endParaRPr lang="en-US" sz="1100" dirty="0"/>
          </a:p>
        </p:txBody>
      </p:sp>
      <p:sp>
        <p:nvSpPr>
          <p:cNvPr id="10" name="Rectangle 6"/>
          <p:cNvSpPr>
            <a:spLocks noChangeArrowheads="1"/>
          </p:cNvSpPr>
          <p:nvPr/>
        </p:nvSpPr>
        <p:spPr bwMode="blackWhite">
          <a:xfrm>
            <a:off x="399532" y="4966636"/>
            <a:ext cx="8312150" cy="86422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Most events have been relatively small. Four were counterparty risks related to the Lehman Brothers bankruptcy in 2008.</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2741163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49</a:t>
            </a:fld>
            <a:endParaRPr lang="en-US" dirty="0"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a:t>What Will Happen When Investors Face Large-Scale Losses</a:t>
            </a:r>
            <a:r>
              <a:rPr lang="en-US" b="1" dirty="0" smtClean="0"/>
              <a:t>?</a:t>
            </a:r>
          </a:p>
          <a:p>
            <a:pPr>
              <a:lnSpc>
                <a:spcPts val="2100"/>
              </a:lnSpc>
            </a:pPr>
            <a:r>
              <a:rPr lang="en-US" b="1" dirty="0" smtClean="0"/>
              <a:t>What Happens When Interest </a:t>
            </a:r>
            <a:r>
              <a:rPr lang="en-US" b="1" dirty="0"/>
              <a:t>R</a:t>
            </a:r>
            <a:r>
              <a:rPr lang="en-US" b="1" dirty="0" smtClean="0"/>
              <a:t>ates Rise</a:t>
            </a:r>
            <a:r>
              <a:rPr lang="en-US" b="1" dirty="0"/>
              <a:t>?</a:t>
            </a:r>
          </a:p>
          <a:p>
            <a:pPr>
              <a:lnSpc>
                <a:spcPts val="2100"/>
              </a:lnSpc>
            </a:pPr>
            <a:r>
              <a:rPr lang="en-US" b="1" dirty="0"/>
              <a:t>Does ILS Have a Higher Propensity to Litigate?</a:t>
            </a:r>
          </a:p>
          <a:p>
            <a:pPr>
              <a:lnSpc>
                <a:spcPts val="2100"/>
              </a:lnSpc>
            </a:pPr>
            <a:r>
              <a:rPr lang="en-US" b="1" dirty="0"/>
              <a:t>How </a:t>
            </a:r>
            <a:r>
              <a:rPr lang="en-US" b="1" dirty="0" smtClean="0"/>
              <a:t>Much Lower Will Risk Premiums Shrink/ROLs Fall?</a:t>
            </a:r>
            <a:endParaRPr lang="en-US" b="1" dirty="0"/>
          </a:p>
          <a:p>
            <a:pPr>
              <a:lnSpc>
                <a:spcPts val="2100"/>
              </a:lnSpc>
            </a:pPr>
            <a:r>
              <a:rPr lang="en-US" b="1" dirty="0" smtClean="0"/>
              <a:t>Will There Be Spillover Into Casualty Reinsurance?</a:t>
            </a:r>
          </a:p>
          <a:p>
            <a:pPr>
              <a:lnSpc>
                <a:spcPts val="2400"/>
              </a:lnSpc>
            </a:pPr>
            <a:r>
              <a:rPr lang="en-US" b="1" dirty="0" smtClean="0"/>
              <a:t>Will </a:t>
            </a:r>
            <a:r>
              <a:rPr lang="en-US" b="1" dirty="0"/>
              <a:t>Alternative Capital Drive </a:t>
            </a:r>
            <a:r>
              <a:rPr lang="en-US" b="1" dirty="0" smtClean="0"/>
              <a:t>Consolidation?</a:t>
            </a:r>
            <a:endParaRPr lang="en-US" b="1" dirty="0"/>
          </a:p>
        </p:txBody>
      </p:sp>
    </p:spTree>
    <p:extLst>
      <p:ext uri="{BB962C8B-B14F-4D97-AF65-F5344CB8AC3E}">
        <p14:creationId xmlns:p14="http://schemas.microsoft.com/office/powerpoint/2010/main" val="41204889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5</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1987–2014:Q1</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Excludes Mortgage &amp; Financial Guarantee in 2008 </a:t>
            </a:r>
            <a:r>
              <a:rPr lang="en-US" sz="1100" dirty="0" smtClean="0"/>
              <a:t>– 2014.  2014 figure is through Q1:2014.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nvPr>
        </p:nvGraphicFramePr>
        <p:xfrm>
          <a:off x="304800" y="1474788"/>
          <a:ext cx="8569325" cy="4579937"/>
        </p:xfrm>
        <a:graphic>
          <a:graphicData uri="http://schemas.openxmlformats.org/presentationml/2006/ole">
            <mc:AlternateContent xmlns:mc="http://schemas.openxmlformats.org/markup-compatibility/2006">
              <mc:Choice xmlns:v="urn:schemas-microsoft-com:vml" Requires="v">
                <p:oleObj spid="_x0000_s27837698" name="Chart" r:id="rId4" imgW="8601024" imgH="4600673" progId="MSGraph.Chart.8">
                  <p:embed followColorScheme="full"/>
                </p:oleObj>
              </mc:Choice>
              <mc:Fallback>
                <p:oleObj name="Chart" r:id="rId4" imgW="8601024" imgH="4600673" progId="MSGraph.Chart.8">
                  <p:embed followColorScheme="full"/>
                  <p:pic>
                    <p:nvPicPr>
                      <p:cNvPr id="0" name=""/>
                      <p:cNvPicPr>
                        <a:picLocks noChangeArrowheads="1"/>
                      </p:cNvPicPr>
                      <p:nvPr/>
                    </p:nvPicPr>
                    <p:blipFill>
                      <a:blip r:embed="rId5"/>
                      <a:srcRect/>
                      <a:stretch>
                        <a:fillRect/>
                      </a:stretch>
                    </p:blipFill>
                    <p:spPr bwMode="gray">
                      <a:xfrm>
                        <a:off x="304800" y="14747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74157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75436" y="378410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88106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689109"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431077" y="3996711"/>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48294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42675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99362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19216"/>
              <a:gd name="adj2" fmla="val 180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66870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389257" y="4184467"/>
            <a:ext cx="1314450" cy="292100"/>
          </a:xfrm>
          <a:prstGeom prst="wedgeRectCallout">
            <a:avLst>
              <a:gd name="adj1" fmla="val -18945"/>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8099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18277"/>
              <a:gd name="adj2" fmla="val -12765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610171" y="4640826"/>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649334" y="377850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953765" y="3539176"/>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8248712" y="4237038"/>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8181092" y="293439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505758" y="2235684"/>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Tree>
    <p:extLst>
      <p:ext uri="{BB962C8B-B14F-4D97-AF65-F5344CB8AC3E}">
        <p14:creationId xmlns:p14="http://schemas.microsoft.com/office/powerpoint/2010/main" val="5043204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50</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1193005" y="2112512"/>
            <a:ext cx="6748463"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Agent/Broker Consolidation Trends</a:t>
            </a:r>
            <a:endParaRPr lang="en-US" sz="4000" b="1" i="1" dirty="0">
              <a:solidFill>
                <a:srgbClr val="FFFFFF"/>
              </a:solidFill>
            </a:endParaRPr>
          </a:p>
        </p:txBody>
      </p:sp>
      <p:sp>
        <p:nvSpPr>
          <p:cNvPr id="1940487" name="Rectangle 7"/>
          <p:cNvSpPr>
            <a:spLocks noChangeArrowheads="1"/>
          </p:cNvSpPr>
          <p:nvPr/>
        </p:nvSpPr>
        <p:spPr bwMode="auto">
          <a:xfrm>
            <a:off x="-69850" y="4120318"/>
            <a:ext cx="9118600" cy="10895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M&amp;A Activity is on the Rise Again in the Aftermath of the Great Recession</a:t>
            </a:r>
            <a:endParaRPr lang="en-US" sz="3600" b="1" i="1" dirty="0">
              <a:solidFill>
                <a:srgbClr val="225A7A"/>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50</a:t>
            </a:fld>
            <a:endParaRPr lang="en-US"/>
          </a:p>
        </p:txBody>
      </p:sp>
    </p:spTree>
    <p:extLst>
      <p:ext uri="{BB962C8B-B14F-4D97-AF65-F5344CB8AC3E}">
        <p14:creationId xmlns:p14="http://schemas.microsoft.com/office/powerpoint/2010/main" val="212550808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8033033" name="Chart" r:id="rId3" imgW="8210522" imgH="5362500" progId="MSGraph.Chart.8">
                  <p:embed followColorScheme="full"/>
                </p:oleObj>
              </mc:Choice>
              <mc:Fallback>
                <p:oleObj name="Chart" r:id="rId3" imgW="8210522" imgH="536250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605712" cy="838200"/>
          </a:xfrm>
        </p:spPr>
        <p:txBody>
          <a:bodyPr/>
          <a:lstStyle/>
          <a:p>
            <a:r>
              <a:rPr lang="en-US" dirty="0" smtClean="0"/>
              <a:t>Agent/Broker M&amp;A Deals,</a:t>
            </a:r>
            <a:r>
              <a:rPr lang="en-US" sz="3200" dirty="0" smtClean="0"/>
              <a:t> 2000-2014:6M</a:t>
            </a:r>
            <a:endParaRPr lang="en-US" dirty="0" smtClean="0"/>
          </a:p>
        </p:txBody>
      </p:sp>
      <p:sp>
        <p:nvSpPr>
          <p:cNvPr id="37892" name="Text Box 4"/>
          <p:cNvSpPr txBox="1">
            <a:spLocks noChangeArrowheads="1"/>
          </p:cNvSpPr>
          <p:nvPr/>
        </p:nvSpPr>
        <p:spPr bwMode="auto">
          <a:xfrm>
            <a:off x="76200" y="6538912"/>
            <a:ext cx="8763000" cy="262252"/>
          </a:xfrm>
          <a:prstGeom prst="rect">
            <a:avLst/>
          </a:prstGeom>
          <a:noFill/>
          <a:ln w="9525">
            <a:noFill/>
            <a:miter lim="800000"/>
            <a:headEnd/>
            <a:tailEnd/>
          </a:ln>
        </p:spPr>
        <p:txBody>
          <a:bodyPr lIns="92075" tIns="46038" rIns="92075" bIns="46038">
            <a:spAutoFit/>
          </a:bodyPr>
          <a:lstStyle/>
          <a:p>
            <a:r>
              <a:rPr lang="en-US" sz="1100" dirty="0"/>
              <a:t>Source: </a:t>
            </a:r>
            <a:r>
              <a:rPr lang="en-US" sz="1100" dirty="0" err="1" smtClean="0"/>
              <a:t>Optis</a:t>
            </a:r>
            <a:r>
              <a:rPr lang="en-US" sz="1100" dirty="0" smtClean="0"/>
              <a:t> Partners, “Agent-Broker Merger &amp; Acquisition Statistics: The New Normal?”, August 2014;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Number of Deals</a:t>
            </a:r>
            <a:endParaRPr lang="en-US" b="1" dirty="0">
              <a:solidFill>
                <a:srgbClr val="225A7A"/>
              </a:solidFill>
            </a:endParaRPr>
          </a:p>
        </p:txBody>
      </p:sp>
      <p:sp>
        <p:nvSpPr>
          <p:cNvPr id="7" name="AutoShape 13"/>
          <p:cNvSpPr>
            <a:spLocks noChangeArrowheads="1"/>
          </p:cNvSpPr>
          <p:nvPr/>
        </p:nvSpPr>
        <p:spPr bwMode="blackWhite">
          <a:xfrm>
            <a:off x="1728784" y="4514855"/>
            <a:ext cx="4511343" cy="1161213"/>
          </a:xfrm>
          <a:prstGeom prst="wedgeRectCallout">
            <a:avLst>
              <a:gd name="adj1" fmla="val 100587"/>
              <a:gd name="adj2" fmla="val -978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Agent/Broker activity is running at a record pace in 2014 with 314 deals announced through June 30.</a:t>
            </a:r>
            <a:endParaRPr lang="en-US" sz="2000" b="1" i="1" dirty="0">
              <a:solidFill>
                <a:schemeClr val="bg1"/>
              </a:solidFill>
            </a:endParaRPr>
          </a:p>
        </p:txBody>
      </p:sp>
    </p:spTree>
    <p:extLst>
      <p:ext uri="{BB962C8B-B14F-4D97-AF65-F5344CB8AC3E}">
        <p14:creationId xmlns:p14="http://schemas.microsoft.com/office/powerpoint/2010/main" val="39878427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92931" name="Rectangle 3"/>
          <p:cNvSpPr>
            <a:spLocks noGrp="1" noChangeArrowheads="1"/>
          </p:cNvSpPr>
          <p:nvPr>
            <p:ph type="title"/>
          </p:nvPr>
        </p:nvSpPr>
        <p:spPr>
          <a:xfrm>
            <a:off x="166688" y="0"/>
            <a:ext cx="7605712" cy="838200"/>
          </a:xfrm>
        </p:spPr>
        <p:txBody>
          <a:bodyPr/>
          <a:lstStyle/>
          <a:p>
            <a:r>
              <a:rPr lang="en-US" dirty="0" smtClean="0"/>
              <a:t>Announced Agent/Broker Transactions by Seller Type,</a:t>
            </a:r>
            <a:r>
              <a:rPr lang="en-US" sz="3200" dirty="0" smtClean="0"/>
              <a:t> 2008-2014:6M</a:t>
            </a:r>
            <a:endParaRPr lang="en-US" dirty="0" smtClean="0"/>
          </a:p>
        </p:txBody>
      </p:sp>
      <p:sp>
        <p:nvSpPr>
          <p:cNvPr id="37892" name="Text Box 4"/>
          <p:cNvSpPr txBox="1">
            <a:spLocks noChangeArrowheads="1"/>
          </p:cNvSpPr>
          <p:nvPr/>
        </p:nvSpPr>
        <p:spPr bwMode="auto">
          <a:xfrm>
            <a:off x="76200" y="6538912"/>
            <a:ext cx="8763000" cy="262252"/>
          </a:xfrm>
          <a:prstGeom prst="rect">
            <a:avLst/>
          </a:prstGeom>
          <a:noFill/>
          <a:ln w="9525">
            <a:noFill/>
            <a:miter lim="800000"/>
            <a:headEnd/>
            <a:tailEnd/>
          </a:ln>
        </p:spPr>
        <p:txBody>
          <a:bodyPr lIns="92075" tIns="46038" rIns="92075" bIns="46038">
            <a:spAutoFit/>
          </a:bodyPr>
          <a:lstStyle/>
          <a:p>
            <a:r>
              <a:rPr lang="en-US" sz="1100" dirty="0"/>
              <a:t>Source: </a:t>
            </a:r>
            <a:r>
              <a:rPr lang="en-US" sz="1100" dirty="0" err="1" smtClean="0"/>
              <a:t>Optis</a:t>
            </a:r>
            <a:r>
              <a:rPr lang="en-US" sz="1100" dirty="0" smtClean="0"/>
              <a:t> Partners, “Agent-Broker Merger &amp; Acquisition Statistics: The New Normal?”, August 2014,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Number of Deals</a:t>
            </a:r>
            <a:endParaRPr lang="en-US" b="1" dirty="0">
              <a:solidFill>
                <a:srgbClr val="225A7A"/>
              </a:solidFill>
            </a:endParaRPr>
          </a:p>
        </p:txBody>
      </p:sp>
      <p:pic>
        <p:nvPicPr>
          <p:cNvPr id="2" name="Picture 1"/>
          <p:cNvPicPr>
            <a:picLocks noChangeAspect="1"/>
          </p:cNvPicPr>
          <p:nvPr/>
        </p:nvPicPr>
        <p:blipFill>
          <a:blip r:embed="rId2"/>
          <a:stretch>
            <a:fillRect/>
          </a:stretch>
        </p:blipFill>
        <p:spPr>
          <a:xfrm>
            <a:off x="303163" y="1549400"/>
            <a:ext cx="8036004" cy="4838133"/>
          </a:xfrm>
          <a:prstGeom prst="rect">
            <a:avLst/>
          </a:prstGeom>
        </p:spPr>
      </p:pic>
      <p:sp>
        <p:nvSpPr>
          <p:cNvPr id="9" name="AutoShape 8"/>
          <p:cNvSpPr>
            <a:spLocks noChangeArrowheads="1"/>
          </p:cNvSpPr>
          <p:nvPr/>
        </p:nvSpPr>
        <p:spPr bwMode="blackWhite">
          <a:xfrm>
            <a:off x="8035904" y="1549399"/>
            <a:ext cx="879475" cy="475413"/>
          </a:xfrm>
          <a:prstGeom prst="wedgeRectCallout">
            <a:avLst>
              <a:gd name="adj1" fmla="val -77760"/>
              <a:gd name="adj2" fmla="val 227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PC</a:t>
            </a:r>
            <a:endParaRPr lang="en-US" b="1" dirty="0">
              <a:solidFill>
                <a:srgbClr val="FFFFFF"/>
              </a:solidFill>
            </a:endParaRPr>
          </a:p>
        </p:txBody>
      </p:sp>
      <p:sp>
        <p:nvSpPr>
          <p:cNvPr id="10" name="AutoShape 8"/>
          <p:cNvSpPr>
            <a:spLocks noChangeArrowheads="1"/>
          </p:cNvSpPr>
          <p:nvPr/>
        </p:nvSpPr>
        <p:spPr bwMode="blackWhite">
          <a:xfrm>
            <a:off x="8016848" y="3000372"/>
            <a:ext cx="898531" cy="548437"/>
          </a:xfrm>
          <a:prstGeom prst="wedgeRectCallout">
            <a:avLst>
              <a:gd name="adj1" fmla="val -87301"/>
              <a:gd name="adj2" fmla="val 8003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PC/EB</a:t>
            </a:r>
            <a:endParaRPr lang="en-US" b="1" dirty="0">
              <a:solidFill>
                <a:srgbClr val="FFFFFF"/>
              </a:solidFill>
            </a:endParaRPr>
          </a:p>
        </p:txBody>
      </p:sp>
      <p:sp>
        <p:nvSpPr>
          <p:cNvPr id="11" name="AutoShape 8"/>
          <p:cNvSpPr>
            <a:spLocks noChangeArrowheads="1"/>
          </p:cNvSpPr>
          <p:nvPr/>
        </p:nvSpPr>
        <p:spPr bwMode="blackWhite">
          <a:xfrm>
            <a:off x="8054946" y="3581398"/>
            <a:ext cx="898531" cy="548437"/>
          </a:xfrm>
          <a:prstGeom prst="wedgeRectCallout">
            <a:avLst>
              <a:gd name="adj1" fmla="val -77760"/>
              <a:gd name="adj2" fmla="val 227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EB</a:t>
            </a:r>
            <a:endParaRPr lang="en-US" b="1" dirty="0">
              <a:solidFill>
                <a:srgbClr val="FFFFFF"/>
              </a:solidFill>
            </a:endParaRPr>
          </a:p>
        </p:txBody>
      </p:sp>
      <p:sp>
        <p:nvSpPr>
          <p:cNvPr id="12" name="AutoShape 8"/>
          <p:cNvSpPr>
            <a:spLocks noChangeArrowheads="1"/>
          </p:cNvSpPr>
          <p:nvPr/>
        </p:nvSpPr>
        <p:spPr bwMode="blackWhite">
          <a:xfrm>
            <a:off x="8093042" y="4319590"/>
            <a:ext cx="898531" cy="548437"/>
          </a:xfrm>
          <a:prstGeom prst="wedgeRectCallout">
            <a:avLst>
              <a:gd name="adj1" fmla="val -112742"/>
              <a:gd name="adj2" fmla="val -398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Other</a:t>
            </a:r>
            <a:endParaRPr lang="en-US" b="1" dirty="0">
              <a:solidFill>
                <a:srgbClr val="FFFFFF"/>
              </a:solidFill>
            </a:endParaRPr>
          </a:p>
        </p:txBody>
      </p:sp>
      <p:sp>
        <p:nvSpPr>
          <p:cNvPr id="14" name="AutoShape 13"/>
          <p:cNvSpPr>
            <a:spLocks noChangeArrowheads="1"/>
          </p:cNvSpPr>
          <p:nvPr/>
        </p:nvSpPr>
        <p:spPr bwMode="blackWhite">
          <a:xfrm>
            <a:off x="911986" y="1632507"/>
            <a:ext cx="2517014" cy="1624759"/>
          </a:xfrm>
          <a:prstGeom prst="wedgeRectCallout">
            <a:avLst>
              <a:gd name="adj1" fmla="val 92970"/>
              <a:gd name="adj2" fmla="val -207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P/C Agent/Broker transactions lead the way, accounting for about 40% of deals</a:t>
            </a:r>
            <a:endParaRPr lang="en-US" sz="2000" b="1" i="1" dirty="0">
              <a:solidFill>
                <a:schemeClr val="bg1"/>
              </a:solidFill>
            </a:endParaRPr>
          </a:p>
        </p:txBody>
      </p:sp>
    </p:spTree>
    <p:extLst>
      <p:ext uri="{BB962C8B-B14F-4D97-AF65-F5344CB8AC3E}">
        <p14:creationId xmlns:p14="http://schemas.microsoft.com/office/powerpoint/2010/main" val="37519329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50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2931" grpId="0" autoUpdateAnimBg="0"/>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92931" name="Rectangle 3"/>
          <p:cNvSpPr>
            <a:spLocks noGrp="1" noChangeArrowheads="1"/>
          </p:cNvSpPr>
          <p:nvPr>
            <p:ph type="title"/>
          </p:nvPr>
        </p:nvSpPr>
        <p:spPr>
          <a:xfrm>
            <a:off x="166688" y="0"/>
            <a:ext cx="7605712" cy="838200"/>
          </a:xfrm>
        </p:spPr>
        <p:txBody>
          <a:bodyPr/>
          <a:lstStyle/>
          <a:p>
            <a:r>
              <a:rPr lang="en-US" dirty="0" smtClean="0"/>
              <a:t>Announced Agent/Broker Transactions by Buyer Type,</a:t>
            </a:r>
            <a:r>
              <a:rPr lang="en-US" sz="3200" dirty="0" smtClean="0"/>
              <a:t> 2008-2014:6M</a:t>
            </a:r>
            <a:endParaRPr lang="en-US" dirty="0" smtClean="0"/>
          </a:p>
        </p:txBody>
      </p:sp>
      <p:sp>
        <p:nvSpPr>
          <p:cNvPr id="37892" name="Text Box 4"/>
          <p:cNvSpPr txBox="1">
            <a:spLocks noChangeArrowheads="1"/>
          </p:cNvSpPr>
          <p:nvPr/>
        </p:nvSpPr>
        <p:spPr bwMode="auto">
          <a:xfrm>
            <a:off x="76200" y="6538912"/>
            <a:ext cx="8763000" cy="262252"/>
          </a:xfrm>
          <a:prstGeom prst="rect">
            <a:avLst/>
          </a:prstGeom>
          <a:noFill/>
          <a:ln w="9525">
            <a:noFill/>
            <a:miter lim="800000"/>
            <a:headEnd/>
            <a:tailEnd/>
          </a:ln>
        </p:spPr>
        <p:txBody>
          <a:bodyPr lIns="92075" tIns="46038" rIns="92075" bIns="46038">
            <a:spAutoFit/>
          </a:bodyPr>
          <a:lstStyle/>
          <a:p>
            <a:r>
              <a:rPr lang="en-US" sz="1100" dirty="0"/>
              <a:t>Source: </a:t>
            </a:r>
            <a:r>
              <a:rPr lang="en-US" sz="1100" dirty="0" err="1" smtClean="0"/>
              <a:t>Optis</a:t>
            </a:r>
            <a:r>
              <a:rPr lang="en-US" sz="1100" dirty="0" smtClean="0"/>
              <a:t> Partners, “Agent-Broker Merger &amp; Acquisition Statistics: The New Normal?”, August 2014,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Number of Deals</a:t>
            </a:r>
            <a:endParaRPr lang="en-US" b="1" dirty="0">
              <a:solidFill>
                <a:srgbClr val="225A7A"/>
              </a:solidFill>
            </a:endParaRPr>
          </a:p>
        </p:txBody>
      </p:sp>
      <p:pic>
        <p:nvPicPr>
          <p:cNvPr id="3" name="Picture 2"/>
          <p:cNvPicPr>
            <a:picLocks noChangeAspect="1"/>
          </p:cNvPicPr>
          <p:nvPr/>
        </p:nvPicPr>
        <p:blipFill>
          <a:blip r:embed="rId2"/>
          <a:stretch>
            <a:fillRect/>
          </a:stretch>
        </p:blipFill>
        <p:spPr>
          <a:xfrm>
            <a:off x="191529" y="1549400"/>
            <a:ext cx="8334089" cy="5004999"/>
          </a:xfrm>
          <a:prstGeom prst="rect">
            <a:avLst/>
          </a:prstGeom>
        </p:spPr>
      </p:pic>
      <p:sp>
        <p:nvSpPr>
          <p:cNvPr id="13" name="AutoShape 13"/>
          <p:cNvSpPr>
            <a:spLocks noChangeArrowheads="1"/>
          </p:cNvSpPr>
          <p:nvPr/>
        </p:nvSpPr>
        <p:spPr bwMode="blackWhite">
          <a:xfrm>
            <a:off x="3199193" y="1420570"/>
            <a:ext cx="2517014" cy="1347266"/>
          </a:xfrm>
          <a:prstGeom prst="wedgeRectCallout">
            <a:avLst>
              <a:gd name="adj1" fmla="val 115675"/>
              <a:gd name="adj2" fmla="val 57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Broker-Private Equity account for more than 40% of deals</a:t>
            </a:r>
            <a:endParaRPr lang="en-US" sz="2000" b="1" i="1" dirty="0">
              <a:solidFill>
                <a:schemeClr val="bg1"/>
              </a:solidFill>
            </a:endParaRPr>
          </a:p>
        </p:txBody>
      </p:sp>
      <p:sp>
        <p:nvSpPr>
          <p:cNvPr id="15" name="AutoShape 8"/>
          <p:cNvSpPr>
            <a:spLocks noChangeArrowheads="1"/>
          </p:cNvSpPr>
          <p:nvPr/>
        </p:nvSpPr>
        <p:spPr bwMode="blackWhite">
          <a:xfrm>
            <a:off x="7496173" y="1273964"/>
            <a:ext cx="1457304" cy="475413"/>
          </a:xfrm>
          <a:prstGeom prst="wedgeRectCallout">
            <a:avLst>
              <a:gd name="adj1" fmla="val -34622"/>
              <a:gd name="adj2" fmla="val 1429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Broker-PE</a:t>
            </a:r>
            <a:endParaRPr lang="en-US" sz="1600" b="1" dirty="0">
              <a:solidFill>
                <a:srgbClr val="FFFFFF"/>
              </a:solidFill>
            </a:endParaRPr>
          </a:p>
        </p:txBody>
      </p:sp>
      <p:sp>
        <p:nvSpPr>
          <p:cNvPr id="16" name="AutoShape 8"/>
          <p:cNvSpPr>
            <a:spLocks noChangeArrowheads="1"/>
          </p:cNvSpPr>
          <p:nvPr/>
        </p:nvSpPr>
        <p:spPr bwMode="blackWhite">
          <a:xfrm>
            <a:off x="7605709" y="2755108"/>
            <a:ext cx="1457304" cy="475413"/>
          </a:xfrm>
          <a:prstGeom prst="wedgeRectCallout">
            <a:avLst>
              <a:gd name="adj1" fmla="val -40504"/>
              <a:gd name="adj2" fmla="val 9484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Broker-Private</a:t>
            </a:r>
            <a:endParaRPr lang="en-US" sz="1600" b="1" dirty="0">
              <a:solidFill>
                <a:srgbClr val="FFFFFF"/>
              </a:solidFill>
            </a:endParaRPr>
          </a:p>
        </p:txBody>
      </p:sp>
      <p:sp>
        <p:nvSpPr>
          <p:cNvPr id="17" name="AutoShape 8"/>
          <p:cNvSpPr>
            <a:spLocks noChangeArrowheads="1"/>
          </p:cNvSpPr>
          <p:nvPr/>
        </p:nvSpPr>
        <p:spPr bwMode="blackWhite">
          <a:xfrm>
            <a:off x="7615229" y="3921926"/>
            <a:ext cx="1457304" cy="475413"/>
          </a:xfrm>
          <a:prstGeom prst="wedgeRectCallout">
            <a:avLst>
              <a:gd name="adj1" fmla="val -31680"/>
              <a:gd name="adj2" fmla="val 1068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Broker-Public</a:t>
            </a:r>
            <a:endParaRPr lang="en-US" sz="1600" b="1" dirty="0">
              <a:solidFill>
                <a:srgbClr val="FFFFFF"/>
              </a:solidFill>
            </a:endParaRPr>
          </a:p>
        </p:txBody>
      </p:sp>
      <p:sp>
        <p:nvSpPr>
          <p:cNvPr id="18" name="AutoShape 8"/>
          <p:cNvSpPr>
            <a:spLocks noChangeArrowheads="1"/>
          </p:cNvSpPr>
          <p:nvPr/>
        </p:nvSpPr>
        <p:spPr bwMode="blackWhite">
          <a:xfrm>
            <a:off x="7610466" y="5274485"/>
            <a:ext cx="1457304" cy="475413"/>
          </a:xfrm>
          <a:prstGeom prst="wedgeRectCallout">
            <a:avLst>
              <a:gd name="adj1" fmla="val -48347"/>
              <a:gd name="adj2" fmla="val -944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Banks &amp; Other</a:t>
            </a:r>
            <a:endParaRPr lang="en-US" sz="1600" b="1" dirty="0">
              <a:solidFill>
                <a:srgbClr val="FFFFFF"/>
              </a:solidFill>
            </a:endParaRPr>
          </a:p>
        </p:txBody>
      </p:sp>
    </p:spTree>
    <p:extLst>
      <p:ext uri="{BB962C8B-B14F-4D97-AF65-F5344CB8AC3E}">
        <p14:creationId xmlns:p14="http://schemas.microsoft.com/office/powerpoint/2010/main" val="30539643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50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2931" grpId="0" autoUpdateAnimBg="0"/>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Grp="1" noChangeAspect="1"/>
          </p:cNvGraphicFramePr>
          <p:nvPr>
            <p:ph type="chart" idx="1"/>
          </p:nvPr>
        </p:nvGraphicFramePr>
        <p:xfrm>
          <a:off x="-246856" y="1368426"/>
          <a:ext cx="8736012" cy="4967287"/>
        </p:xfrm>
        <a:graphic>
          <a:graphicData uri="http://schemas.openxmlformats.org/presentationml/2006/ole">
            <mc:AlternateContent xmlns:mc="http://schemas.openxmlformats.org/markup-compatibility/2006">
              <mc:Choice xmlns:v="urn:schemas-microsoft-com:vml" Requires="v">
                <p:oleObj spid="_x0000_s28034057" name="Chart" r:id="rId4" imgW="8610574" imgH="4895785" progId="MSGraph.Chart.8">
                  <p:embed followColorScheme="full"/>
                </p:oleObj>
              </mc:Choice>
              <mc:Fallback>
                <p:oleObj name="Chart" r:id="rId4" imgW="8610574" imgH="4895785" progId="MSGraph.Chart.8">
                  <p:embed followColorScheme="full"/>
                  <p:pic>
                    <p:nvPicPr>
                      <p:cNvPr id="0" name=""/>
                      <p:cNvPicPr>
                        <a:picLocks noChangeAspect="1" noChangeArrowheads="1"/>
                      </p:cNvPicPr>
                      <p:nvPr/>
                    </p:nvPicPr>
                    <p:blipFill>
                      <a:blip r:embed="rId5"/>
                      <a:srcRect/>
                      <a:stretch>
                        <a:fillRect/>
                      </a:stretch>
                    </p:blipFill>
                    <p:spPr bwMode="auto">
                      <a:xfrm>
                        <a:off x="-246856" y="1368426"/>
                        <a:ext cx="8736012" cy="496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Text Box 6"/>
          <p:cNvSpPr txBox="1">
            <a:spLocks noChangeArrowheads="1"/>
          </p:cNvSpPr>
          <p:nvPr/>
        </p:nvSpPr>
        <p:spPr bwMode="blackWhite">
          <a:xfrm>
            <a:off x="6115052" y="1189117"/>
            <a:ext cx="2932346" cy="185412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Private Equity and  Privately Owned agencies/brokers accounted for 68% of the 1,042 transactions from 2011 through mid-2014</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dirty="0" smtClean="0">
                <a:solidFill>
                  <a:srgbClr val="28688C"/>
                </a:solidFill>
                <a:latin typeface="Arial"/>
                <a:ea typeface="Arial Unicode MS"/>
                <a:cs typeface="Arial"/>
              </a:rPr>
              <a:t>Agent/Broker Consolidators by Type,  2011 – 2014:6M</a:t>
            </a:r>
            <a:endParaRPr lang="en-US" sz="3000" b="1" kern="0" dirty="0">
              <a:solidFill>
                <a:srgbClr val="28688C"/>
              </a:solidFill>
              <a:ea typeface="+mj-ea"/>
              <a:cs typeface="+mj-cs"/>
            </a:endParaRPr>
          </a:p>
        </p:txBody>
      </p:sp>
      <p:sp>
        <p:nvSpPr>
          <p:cNvPr id="6" name="Text Box 4"/>
          <p:cNvSpPr txBox="1">
            <a:spLocks noChangeArrowheads="1"/>
          </p:cNvSpPr>
          <p:nvPr/>
        </p:nvSpPr>
        <p:spPr bwMode="auto">
          <a:xfrm>
            <a:off x="76200" y="6538912"/>
            <a:ext cx="8763000" cy="262252"/>
          </a:xfrm>
          <a:prstGeom prst="rect">
            <a:avLst/>
          </a:prstGeom>
          <a:noFill/>
          <a:ln w="9525">
            <a:noFill/>
            <a:miter lim="800000"/>
            <a:headEnd/>
            <a:tailEnd/>
          </a:ln>
        </p:spPr>
        <p:txBody>
          <a:bodyPr lIns="92075" tIns="46038" rIns="92075" bIns="46038">
            <a:spAutoFit/>
          </a:bodyPr>
          <a:lstStyle/>
          <a:p>
            <a:r>
              <a:rPr lang="en-US" sz="1100" dirty="0"/>
              <a:t>Source: </a:t>
            </a:r>
            <a:r>
              <a:rPr lang="en-US" sz="1100" dirty="0" err="1" smtClean="0"/>
              <a:t>Optis</a:t>
            </a:r>
            <a:r>
              <a:rPr lang="en-US" sz="1100" dirty="0" smtClean="0"/>
              <a:t> Partners, “Agent-Broker Merger &amp; Acquisition Statistics: The New Normal?”, August 2014, </a:t>
            </a:r>
            <a:r>
              <a:rPr lang="en-US" sz="1100" dirty="0"/>
              <a:t>Insurance Information Institute.</a:t>
            </a:r>
          </a:p>
        </p:txBody>
      </p:sp>
    </p:spTree>
    <p:extLst>
      <p:ext uri="{BB962C8B-B14F-4D97-AF65-F5344CB8AC3E}">
        <p14:creationId xmlns:p14="http://schemas.microsoft.com/office/powerpoint/2010/main" val="2929370548"/>
      </p:ext>
    </p:extLst>
  </p:cSld>
  <p:clrMapOvr>
    <a:masterClrMapping/>
  </p:clrMapOvr>
  <p:transition>
    <p:wipe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55</a:t>
            </a:fld>
            <a:endParaRPr lang="en-US" smtClean="0"/>
          </a:p>
        </p:txBody>
      </p:sp>
      <p:sp>
        <p:nvSpPr>
          <p:cNvPr id="115718" name="Rectangle 10"/>
          <p:cNvSpPr>
            <a:spLocks noGrp="1" noChangeArrowheads="1"/>
          </p:cNvSpPr>
          <p:nvPr>
            <p:ph type="title"/>
          </p:nvPr>
        </p:nvSpPr>
        <p:spPr>
          <a:xfrm>
            <a:off x="85726" y="90488"/>
            <a:ext cx="7613650" cy="860425"/>
          </a:xfrm>
        </p:spPr>
        <p:txBody>
          <a:bodyPr/>
          <a:lstStyle/>
          <a:p>
            <a:r>
              <a:rPr lang="en-US" dirty="0" smtClean="0"/>
              <a:t>Top 10 Most Active Agent/Broker Buyers,</a:t>
            </a:r>
            <a:br>
              <a:rPr lang="en-US" dirty="0" smtClean="0"/>
            </a:br>
            <a:r>
              <a:rPr lang="en-US" dirty="0" smtClean="0"/>
              <a:t>2011 – 2014:6M </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(Number of Transactions)</a:t>
            </a:r>
            <a:endParaRPr lang="en-US" sz="1600" b="1" dirty="0">
              <a:solidFill>
                <a:srgbClr val="225A7A"/>
              </a:solidFill>
            </a:endParaRPr>
          </a:p>
        </p:txBody>
      </p:sp>
      <p:graphicFrame>
        <p:nvGraphicFramePr>
          <p:cNvPr id="115714" name="Object 5"/>
          <p:cNvGraphicFramePr>
            <a:graphicFrameLocks noChangeAspect="1"/>
          </p:cNvGraphicFramePr>
          <p:nvPr>
            <p:extLst/>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8035081" name="Chart" r:id="rId4" imgW="8543899" imgH="4848277" progId="MSGraph.Chart.8">
                  <p:embed followColorScheme="full"/>
                </p:oleObj>
              </mc:Choice>
              <mc:Fallback>
                <p:oleObj name="Chart" r:id="rId4" imgW="8543899" imgH="4848277" progId="MSGraph.Chart.8">
                  <p:embed followColorScheme="full"/>
                  <p:pic>
                    <p:nvPicPr>
                      <p:cNvPr id="0" name=""/>
                      <p:cNvPicPr>
                        <a:picLocks noChangeAspect="1" noChangeArrowheads="1"/>
                      </p:cNvPicPr>
                      <p:nvPr/>
                    </p:nvPicPr>
                    <p:blipFill>
                      <a:blip r:embed="rId5"/>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7"/>
          <p:cNvSpPr>
            <a:spLocks noChangeArrowheads="1"/>
          </p:cNvSpPr>
          <p:nvPr/>
        </p:nvSpPr>
        <p:spPr bwMode="blackWhite">
          <a:xfrm>
            <a:off x="5309572" y="4071938"/>
            <a:ext cx="3739178" cy="1260407"/>
          </a:xfrm>
          <a:prstGeom prst="wedgeRectCallout">
            <a:avLst>
              <a:gd name="adj1" fmla="val -3589"/>
              <a:gd name="adj2" fmla="val -17787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Hub and Gallagher have been the most active consolidators over the past few years</a:t>
            </a:r>
            <a:endParaRPr lang="en-US" sz="2000" b="1" dirty="0">
              <a:solidFill>
                <a:srgbClr val="FFFFFF"/>
              </a:solidFill>
              <a:latin typeface="Arial" charset="0"/>
              <a:cs typeface="Arial" charset="0"/>
            </a:endParaRPr>
          </a:p>
        </p:txBody>
      </p:sp>
      <p:sp>
        <p:nvSpPr>
          <p:cNvPr id="12" name="Text Box 4"/>
          <p:cNvSpPr txBox="1">
            <a:spLocks noChangeArrowheads="1"/>
          </p:cNvSpPr>
          <p:nvPr/>
        </p:nvSpPr>
        <p:spPr bwMode="auto">
          <a:xfrm>
            <a:off x="76200" y="6538912"/>
            <a:ext cx="8763000" cy="262252"/>
          </a:xfrm>
          <a:prstGeom prst="rect">
            <a:avLst/>
          </a:prstGeom>
          <a:noFill/>
          <a:ln w="9525">
            <a:noFill/>
            <a:miter lim="800000"/>
            <a:headEnd/>
            <a:tailEnd/>
          </a:ln>
        </p:spPr>
        <p:txBody>
          <a:bodyPr lIns="92075" tIns="46038" rIns="92075" bIns="46038">
            <a:spAutoFit/>
          </a:bodyPr>
          <a:lstStyle/>
          <a:p>
            <a:r>
              <a:rPr lang="en-US" sz="1100" dirty="0"/>
              <a:t>Source: </a:t>
            </a:r>
            <a:r>
              <a:rPr lang="en-US" sz="1100" dirty="0" err="1" smtClean="0"/>
              <a:t>Optis</a:t>
            </a:r>
            <a:r>
              <a:rPr lang="en-US" sz="1100" dirty="0" smtClean="0"/>
              <a:t> Partners, “Agent-Broker Merger &amp; Acquisition Statistics: The New Normal?”, August 2014, </a:t>
            </a:r>
            <a:r>
              <a:rPr lang="en-US" sz="1100" dirty="0"/>
              <a:t>Insurance Information Institute.</a:t>
            </a:r>
          </a:p>
        </p:txBody>
      </p:sp>
    </p:spTree>
    <p:extLst>
      <p:ext uri="{BB962C8B-B14F-4D97-AF65-F5344CB8AC3E}">
        <p14:creationId xmlns:p14="http://schemas.microsoft.com/office/powerpoint/2010/main" val="9590279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56</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077218"/>
          </a:xfrm>
          <a:prstGeom prst="rect">
            <a:avLst/>
          </a:prstGeom>
          <a:noFill/>
          <a:ln w="9525">
            <a:noFill/>
            <a:miter lim="800000"/>
            <a:headEnd/>
            <a:tailEnd/>
          </a:ln>
        </p:spPr>
        <p:txBody>
          <a:bodyPr wrap="square">
            <a:spAutoFit/>
          </a:bodyPr>
          <a:lstStyle/>
          <a:p>
            <a:pPr algn="ctr"/>
            <a:r>
              <a:rPr lang="en-US" sz="3200" b="1" dirty="0" smtClean="0">
                <a:solidFill>
                  <a:srgbClr val="2B7299"/>
                </a:solidFill>
              </a:rPr>
              <a:t>Economic Growth in the Northwest Outpace the Overall US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57</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9</a:t>
            </a:r>
            <a:r>
              <a:rPr lang="en-US" sz="1100" dirty="0" smtClean="0"/>
              <a:t>/14; </a:t>
            </a:r>
            <a:r>
              <a:rPr lang="en-US" sz="1100" dirty="0"/>
              <a:t>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1903466360"/>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7847932" name="Chart" r:id="rId4" imgW="8601024" imgH="3781479" progId="MSGraph.Chart.8">
                  <p:embed followColorScheme="full"/>
                </p:oleObj>
              </mc:Choice>
              <mc:Fallback>
                <p:oleObj name="Chart" r:id="rId4" imgW="8601024" imgH="3781479"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2014/15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30679" y="3316796"/>
            <a:ext cx="2102689" cy="1415116"/>
          </a:xfrm>
          <a:prstGeom prst="wedgeRectCallout">
            <a:avLst>
              <a:gd name="adj1" fmla="val 42691"/>
              <a:gd name="adj2" fmla="val -631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377"/>
              <a:gd name="adj2" fmla="val 21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5045192" y="3588945"/>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3057838" y="3049483"/>
            <a:ext cx="929148"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3319412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2014:Q4</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58</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574" y="1150938"/>
            <a:ext cx="6828771" cy="5121579"/>
          </a:xfrm>
          <a:prstGeom prst="rect">
            <a:avLst/>
          </a:prstGeom>
        </p:spPr>
      </p:pic>
      <p:sp>
        <p:nvSpPr>
          <p:cNvPr id="13" name="AutoShape 8"/>
          <p:cNvSpPr>
            <a:spLocks noChangeArrowheads="1"/>
          </p:cNvSpPr>
          <p:nvPr/>
        </p:nvSpPr>
        <p:spPr bwMode="blackWhite">
          <a:xfrm>
            <a:off x="6618031" y="3708961"/>
            <a:ext cx="2117407" cy="1366682"/>
          </a:xfrm>
          <a:prstGeom prst="wedgeRectCallout">
            <a:avLst>
              <a:gd name="adj1" fmla="val -74843"/>
              <a:gd name="adj2" fmla="val -491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generally positive, though flat-to-negative for </a:t>
            </a:r>
            <a:r>
              <a:rPr lang="en-US" sz="1600" b="1" dirty="0">
                <a:solidFill>
                  <a:schemeClr val="bg1"/>
                </a:solidFill>
              </a:rPr>
              <a:t>4</a:t>
            </a:r>
            <a:r>
              <a:rPr lang="en-US" sz="1600" b="1" dirty="0" smtClean="0">
                <a:solidFill>
                  <a:schemeClr val="bg1"/>
                </a:solidFill>
              </a:rPr>
              <a:t> states</a:t>
            </a:r>
            <a:endParaRPr lang="en-US" sz="1600" b="1" dirty="0">
              <a:solidFill>
                <a:schemeClr val="bg1"/>
              </a:solidFill>
            </a:endParaRPr>
          </a:p>
        </p:txBody>
      </p:sp>
      <p:sp>
        <p:nvSpPr>
          <p:cNvPr id="3" name="5-Point Star 2"/>
          <p:cNvSpPr/>
          <p:nvPr/>
        </p:nvSpPr>
        <p:spPr>
          <a:xfrm>
            <a:off x="821530" y="1843086"/>
            <a:ext cx="221457" cy="18097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1016791" y="2452690"/>
            <a:ext cx="221457" cy="18097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1654965" y="2590802"/>
            <a:ext cx="221457" cy="18097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1697835" y="3405194"/>
            <a:ext cx="221457" cy="18097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1907387" y="2014542"/>
            <a:ext cx="221457" cy="18097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27088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59</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2013:</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4028078864"/>
              </p:ext>
            </p:extLst>
          </p:nvPr>
        </p:nvGraphicFramePr>
        <p:xfrm>
          <a:off x="9525" y="1604963"/>
          <a:ext cx="9144000" cy="4749800"/>
        </p:xfrm>
        <a:graphic>
          <a:graphicData uri="http://schemas.openxmlformats.org/presentationml/2006/ole">
            <mc:AlternateContent xmlns:mc="http://schemas.openxmlformats.org/markup-compatibility/2006">
              <mc:Choice xmlns:v="urn:schemas-microsoft-com:vml" Requires="v">
                <p:oleObj spid="_x0000_s27845885"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9525" y="1604963"/>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2013—by far</a:t>
            </a:r>
            <a:endParaRPr lang="en-US" sz="1400" b="1" dirty="0">
              <a:solidFill>
                <a:schemeClr val="bg1"/>
              </a:solidFill>
            </a:endParaRPr>
          </a:p>
        </p:txBody>
      </p:sp>
      <p:sp>
        <p:nvSpPr>
          <p:cNvPr id="7" name="AutoShape 7"/>
          <p:cNvSpPr>
            <a:spLocks noChangeArrowheads="1"/>
          </p:cNvSpPr>
          <p:nvPr/>
        </p:nvSpPr>
        <p:spPr bwMode="blackWhite">
          <a:xfrm>
            <a:off x="4343400" y="1878971"/>
            <a:ext cx="3755926" cy="1108541"/>
          </a:xfrm>
          <a:prstGeom prst="wedgeRectCallout">
            <a:avLst>
              <a:gd name="adj1" fmla="val -117451"/>
              <a:gd name="adj2" fmla="val 7017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9 states experienced growth in excess of 3%, which is what we would see nationally in a more typical recovery</a:t>
            </a:r>
            <a:endParaRPr lang="en-US" b="1" dirty="0">
              <a:solidFill>
                <a:srgbClr val="FFFFFF"/>
              </a:solidFill>
              <a:latin typeface="Arial" charset="0"/>
              <a:cs typeface="Arial" charset="0"/>
            </a:endParaRPr>
          </a:p>
        </p:txBody>
      </p:sp>
      <p:sp>
        <p:nvSpPr>
          <p:cNvPr id="8" name="AutoShape 7"/>
          <p:cNvSpPr>
            <a:spLocks noChangeArrowheads="1"/>
          </p:cNvSpPr>
          <p:nvPr/>
        </p:nvSpPr>
        <p:spPr bwMode="blackWhite">
          <a:xfrm>
            <a:off x="4845149" y="3139048"/>
            <a:ext cx="3755926" cy="1108541"/>
          </a:xfrm>
          <a:prstGeom prst="wedgeRectCallout">
            <a:avLst>
              <a:gd name="adj1" fmla="val -69520"/>
              <a:gd name="adj2" fmla="val 5599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Most Northwest states are doing better than the US overall</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075264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6</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2001–2014:Q1*</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2012.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2014:Q1 = 97.3.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7838722" name="Chart" r:id="rId5" imgW="8534400" imgH="3629096" progId="MSGraph.Chart.8">
                  <p:embed followColorScheme="full"/>
                </p:oleObj>
              </mc:Choice>
              <mc:Fallback>
                <p:oleObj name="Chart" r:id="rId5" imgW="8534400" imgH="3629096"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079645" y="1982612"/>
            <a:ext cx="1198563" cy="1228725"/>
          </a:xfrm>
          <a:prstGeom prst="wedgeRectCallout">
            <a:avLst>
              <a:gd name="adj1" fmla="val -22236"/>
              <a:gd name="adj2" fmla="val 198012"/>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4374"/>
              <a:gd name="adj2" fmla="val 30185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391133" y="1182170"/>
            <a:ext cx="1116013" cy="1206500"/>
          </a:xfrm>
          <a:prstGeom prst="wedgeRectCallout">
            <a:avLst>
              <a:gd name="adj1" fmla="val -29793"/>
              <a:gd name="adj2" fmla="val 241813"/>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PPTShape_0"/>
          <p:cNvSpPr>
            <a:spLocks noChangeArrowheads="1"/>
          </p:cNvSpPr>
          <p:nvPr/>
        </p:nvSpPr>
        <p:spPr bwMode="blackWhite">
          <a:xfrm>
            <a:off x="5980791" y="2424660"/>
            <a:ext cx="1038225" cy="1119188"/>
          </a:xfrm>
          <a:prstGeom prst="wedgeRectCallout">
            <a:avLst>
              <a:gd name="adj1" fmla="val -37942"/>
              <a:gd name="adj2" fmla="val 138464"/>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PPTShape_1"/>
          <p:cNvSpPr>
            <a:spLocks noChangeArrowheads="1"/>
          </p:cNvSpPr>
          <p:nvPr/>
        </p:nvSpPr>
        <p:spPr bwMode="blackWhite">
          <a:xfrm>
            <a:off x="7064729" y="1152605"/>
            <a:ext cx="1101725" cy="1654175"/>
          </a:xfrm>
          <a:prstGeom prst="wedgeRectCallout">
            <a:avLst>
              <a:gd name="adj1" fmla="val -56885"/>
              <a:gd name="adj2" fmla="val 140721"/>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852488" y="3620234"/>
            <a:ext cx="1316038" cy="571500"/>
          </a:xfrm>
          <a:prstGeom prst="wedgeRectCallout">
            <a:avLst>
              <a:gd name="adj1" fmla="val -36159"/>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498321" y="3134041"/>
            <a:ext cx="915740" cy="582804"/>
          </a:xfrm>
          <a:prstGeom prst="wedgeRectCallout">
            <a:avLst>
              <a:gd name="adj1" fmla="val -55959"/>
              <a:gd name="adj2" fmla="val 169059"/>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810534" y="3861609"/>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567648" y="3366581"/>
            <a:ext cx="1251488" cy="895350"/>
          </a:xfrm>
          <a:prstGeom prst="wedgeRectCallout">
            <a:avLst>
              <a:gd name="adj1" fmla="val -35164"/>
              <a:gd name="adj2" fmla="val 154607"/>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Tree>
    <p:custDataLst>
      <p:tags r:id="rId2"/>
    </p:custDataLst>
    <p:extLst>
      <p:ext uri="{BB962C8B-B14F-4D97-AF65-F5344CB8AC3E}">
        <p14:creationId xmlns:p14="http://schemas.microsoft.com/office/powerpoint/2010/main" val="18234313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4" grpId="0" animBg="1"/>
      <p:bldP spid="15" grpId="0" animBg="1"/>
      <p:bldP spid="16" grpId="0" animBg="1"/>
      <p:bldP spid="17" grpId="0" animBg="1"/>
      <p:bldP spid="18" grpId="0" animBg="1"/>
      <p:bldP spid="1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60</a:t>
            </a:fld>
            <a:endParaRPr lang="en-US" smtClean="0"/>
          </a:p>
        </p:txBody>
      </p:sp>
      <p:graphicFrame>
        <p:nvGraphicFramePr>
          <p:cNvPr id="2050" name="Object 3"/>
          <p:cNvGraphicFramePr>
            <a:graphicFrameLocks noGrp="1" noChangeAspect="1"/>
          </p:cNvGraphicFramePr>
          <p:nvPr>
            <p:ph idx="4294967295"/>
            <p:extLst/>
          </p:nvPr>
        </p:nvGraphicFramePr>
        <p:xfrm>
          <a:off x="9525" y="1784350"/>
          <a:ext cx="9153525" cy="4754563"/>
        </p:xfrm>
        <a:graphic>
          <a:graphicData uri="http://schemas.openxmlformats.org/presentationml/2006/ole">
            <mc:AlternateContent xmlns:mc="http://schemas.openxmlformats.org/markup-compatibility/2006">
              <mc:Choice xmlns:v="urn:schemas-microsoft-com:vml" Requires="v">
                <p:oleObj spid="_x0000_s27846909" name="Chart" r:id="rId4" imgW="8810600" imgH="4581583" progId="MSGraph.Chart.8">
                  <p:embed followColorScheme="full"/>
                </p:oleObj>
              </mc:Choice>
              <mc:Fallback>
                <p:oleObj name="Chart" r:id="rId4" imgW="8810600" imgH="4581583" progId="MSGraph.Chart.8">
                  <p:embed followColorScheme="full"/>
                  <p:pic>
                    <p:nvPicPr>
                      <p:cNvPr id="0" name=""/>
                      <p:cNvPicPr>
                        <a:picLocks noChangeAspect="1" noChangeArrowheads="1"/>
                      </p:cNvPicPr>
                      <p:nvPr/>
                    </p:nvPicPr>
                    <p:blipFill>
                      <a:blip r:embed="rId5"/>
                      <a:srcRect/>
                      <a:stretch>
                        <a:fillRect/>
                      </a:stretch>
                    </p:blipFill>
                    <p:spPr bwMode="auto">
                      <a:xfrm>
                        <a:off x="9525" y="1784350"/>
                        <a:ext cx="9153525"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2013: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900419"/>
          </a:xfrm>
          <a:prstGeom prst="wedgeRectCallout">
            <a:avLst>
              <a:gd name="adj1" fmla="val 90183"/>
              <a:gd name="adj2" fmla="val 69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DC and Alabama  were the only states to shrink in 2013</a:t>
            </a:r>
            <a:endParaRPr lang="en-US" sz="1400" b="1" dirty="0">
              <a:solidFill>
                <a:schemeClr val="bg1"/>
              </a:solidFill>
            </a:endParaRPr>
          </a:p>
        </p:txBody>
      </p:sp>
      <p:sp>
        <p:nvSpPr>
          <p:cNvPr id="7" name="AutoShape 7"/>
          <p:cNvSpPr>
            <a:spLocks noChangeArrowheads="1"/>
          </p:cNvSpPr>
          <p:nvPr/>
        </p:nvSpPr>
        <p:spPr bwMode="blackWhite">
          <a:xfrm>
            <a:off x="5103988" y="1155792"/>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11 states  were still below 1% in 2013</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6402216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61</a:t>
            </a:fld>
            <a:endParaRPr lang="en-US"/>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0050" y="1300162"/>
            <a:ext cx="7943850" cy="5130800"/>
          </a:xfrm>
          <a:prstGeom prst="rect">
            <a:avLst/>
          </a:prstGeom>
          <a:ln>
            <a:solidFill>
              <a:srgbClr val="225A7A"/>
            </a:solidFill>
          </a:ln>
        </p:spPr>
      </p:pic>
      <p:sp>
        <p:nvSpPr>
          <p:cNvPr id="5" name="Rectangle 2"/>
          <p:cNvSpPr txBox="1">
            <a:spLocks noChangeArrowheads="1"/>
          </p:cNvSpPr>
          <p:nvPr/>
        </p:nvSpPr>
        <p:spPr bwMode="auto">
          <a:xfrm>
            <a:off x="0" y="200025"/>
            <a:ext cx="8035925" cy="569912"/>
          </a:xfrm>
          <a:prstGeom prst="rect">
            <a:avLst/>
          </a:prstGeom>
          <a:noFill/>
          <a:ln w="9525">
            <a:noFill/>
            <a:miter lim="800000"/>
            <a:headEnd/>
            <a:tailEnd/>
          </a:ln>
        </p:spPr>
        <p:txBody>
          <a:bodyPr lIns="92075" tIns="46038" rIns="92075" bIns="46038" anchor="b"/>
          <a:lstStyle/>
          <a:p>
            <a:pPr eaLnBrk="0" hangingPunct="0"/>
            <a:r>
              <a:rPr lang="en-US" sz="2900" b="1" dirty="0" smtClean="0">
                <a:solidFill>
                  <a:schemeClr val="accent1"/>
                </a:solidFill>
              </a:rPr>
              <a:t>Percent Change in Real GDP by State, 2013</a:t>
            </a:r>
            <a:endParaRPr lang="en-US" sz="2900" b="1" dirty="0">
              <a:solidFill>
                <a:schemeClr val="accent1"/>
              </a:solidFill>
            </a:endParaRPr>
          </a:p>
        </p:txBody>
      </p:sp>
      <p:sp>
        <p:nvSpPr>
          <p:cNvPr id="6"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4"/>
              </a:rPr>
              <a:t>US </a:t>
            </a:r>
            <a:r>
              <a:rPr lang="en-US" sz="1100" dirty="0">
                <a:hlinkClick r:id="rId4"/>
              </a:rPr>
              <a:t>Bureau of </a:t>
            </a:r>
            <a:r>
              <a:rPr lang="en-US" sz="1100" dirty="0" smtClean="0">
                <a:hlinkClick r:id="rId4"/>
              </a:rPr>
              <a:t>Economic Analysis</a:t>
            </a:r>
            <a:r>
              <a:rPr lang="en-US" sz="1100" dirty="0" smtClean="0"/>
              <a:t>; </a:t>
            </a:r>
            <a:r>
              <a:rPr lang="en-US" sz="1100" dirty="0"/>
              <a:t>Insurance Information Institute.	</a:t>
            </a:r>
          </a:p>
        </p:txBody>
      </p:sp>
      <p:sp>
        <p:nvSpPr>
          <p:cNvPr id="9" name="5-Point Star 8"/>
          <p:cNvSpPr/>
          <p:nvPr/>
        </p:nvSpPr>
        <p:spPr>
          <a:xfrm>
            <a:off x="897735" y="1676407"/>
            <a:ext cx="221457" cy="18097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678660" y="2200290"/>
            <a:ext cx="221457" cy="18097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2031208" y="2438418"/>
            <a:ext cx="221457" cy="18097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2712248" y="1876436"/>
            <a:ext cx="221457" cy="18097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1935958" y="2886089"/>
            <a:ext cx="221457" cy="18097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9734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DC31B4D8-C3B6-414F-86FC-49206C45D7DE}" type="slidenum">
              <a:rPr lang="en-US" altLang="en-US" sz="900"/>
              <a:pPr algn="r">
                <a:lnSpc>
                  <a:spcPct val="85000"/>
                </a:lnSpc>
                <a:spcBef>
                  <a:spcPct val="20000"/>
                </a:spcBef>
              </a:pPr>
              <a:t>62</a:t>
            </a:fld>
            <a:endParaRPr lang="en-US" altLang="en-US" sz="900"/>
          </a:p>
        </p:txBody>
      </p:sp>
      <p:sp>
        <p:nvSpPr>
          <p:cNvPr id="7171" name="Rectangle 2"/>
          <p:cNvSpPr>
            <a:spLocks noGrp="1" noChangeArrowheads="1"/>
          </p:cNvSpPr>
          <p:nvPr>
            <p:ph type="title" idx="4294967295"/>
          </p:nvPr>
        </p:nvSpPr>
        <p:spPr/>
        <p:txBody>
          <a:bodyPr/>
          <a:lstStyle/>
          <a:p>
            <a:r>
              <a:rPr lang="en-US" altLang="en-US" dirty="0" smtClean="0">
                <a:latin typeface="Arial" panose="020B0604020202020204" pitchFamily="34" charset="0"/>
              </a:rPr>
              <a:t>State GDP Growth: WA, OR, ID, MT and UT vs. U.S., 2010-2013</a:t>
            </a:r>
          </a:p>
        </p:txBody>
      </p:sp>
      <p:sp>
        <p:nvSpPr>
          <p:cNvPr id="7172"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a:solidFill>
                  <a:schemeClr val="tx1"/>
                </a:solidFill>
                <a:latin typeface="Arial" panose="020B0604020202020204" pitchFamily="34" charset="0"/>
                <a:cs typeface="Arial" panose="020B0604020202020204" pitchFamily="34" charset="0"/>
              </a:defRPr>
            </a:lvl1pPr>
            <a:lvl2pPr marL="742950" indent="-285750">
              <a:tabLst>
                <a:tab pos="112713" algn="r"/>
              </a:tabLst>
              <a:defRPr>
                <a:solidFill>
                  <a:schemeClr val="tx1"/>
                </a:solidFill>
                <a:latin typeface="Arial" panose="020B0604020202020204" pitchFamily="34" charset="0"/>
                <a:cs typeface="Arial" panose="020B0604020202020204" pitchFamily="34" charset="0"/>
              </a:defRPr>
            </a:lvl2pPr>
            <a:lvl3pPr marL="1143000" indent="-228600">
              <a:tabLst>
                <a:tab pos="112713" algn="r"/>
              </a:tabLst>
              <a:defRPr>
                <a:solidFill>
                  <a:schemeClr val="tx1"/>
                </a:solidFill>
                <a:latin typeface="Arial" panose="020B0604020202020204" pitchFamily="34" charset="0"/>
                <a:cs typeface="Arial" panose="020B0604020202020204" pitchFamily="34" charset="0"/>
              </a:defRPr>
            </a:lvl3pPr>
            <a:lvl4pPr marL="1600200" indent="-228600">
              <a:tabLst>
                <a:tab pos="112713" algn="r"/>
              </a:tabLst>
              <a:defRPr>
                <a:solidFill>
                  <a:schemeClr val="tx1"/>
                </a:solidFill>
                <a:latin typeface="Arial" panose="020B0604020202020204" pitchFamily="34" charset="0"/>
                <a:cs typeface="Arial" panose="020B0604020202020204" pitchFamily="34" charset="0"/>
              </a:defRPr>
            </a:lvl4pPr>
            <a:lvl5pPr marL="2057400" indent="-22860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chemeClr val="accent2"/>
              </a:buClr>
              <a:buFont typeface="Wingdings" panose="05000000000000000000" pitchFamily="2" charset="2"/>
              <a:buNone/>
            </a:pPr>
            <a:r>
              <a:rPr lang="en-US" altLang="en-US" sz="1100" dirty="0"/>
              <a:t>	Source: </a:t>
            </a:r>
            <a:r>
              <a:rPr lang="en-US" altLang="en-US" sz="1100" dirty="0" smtClean="0"/>
              <a:t>US Bureau of Economic Analysis; Insurance Information Institute..</a:t>
            </a:r>
            <a:endParaRPr lang="en-US" alt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1025005437"/>
              </p:ext>
            </p:extLst>
          </p:nvPr>
        </p:nvGraphicFramePr>
        <p:xfrm>
          <a:off x="177800" y="1658940"/>
          <a:ext cx="8597900" cy="4597400"/>
        </p:xfrm>
        <a:graphic>
          <a:graphicData uri="http://schemas.openxmlformats.org/presentationml/2006/ole">
            <mc:AlternateContent xmlns:mc="http://schemas.openxmlformats.org/markup-compatibility/2006">
              <mc:Choice xmlns:v="urn:schemas-microsoft-com:vml" Requires="v">
                <p:oleObj spid="_x0000_s28022845" name="Chart" r:id="rId4" imgW="8601126" imgH="4600478" progId="MSGraph.Chart.8">
                  <p:embed followColorScheme="full"/>
                </p:oleObj>
              </mc:Choice>
              <mc:Fallback>
                <p:oleObj name="Chart" r:id="rId4" imgW="8601126" imgH="4600478" progId="MSGraph.Chart.8">
                  <p:embed followColorScheme="full"/>
                  <p:pic>
                    <p:nvPicPr>
                      <p:cNvPr id="0" name=""/>
                      <p:cNvPicPr>
                        <a:picLocks noChangeArrowheads="1"/>
                      </p:cNvPicPr>
                      <p:nvPr/>
                    </p:nvPicPr>
                    <p:blipFill>
                      <a:blip r:embed="rId5"/>
                      <a:srcRect/>
                      <a:stretch>
                        <a:fillRect/>
                      </a:stretch>
                    </p:blipFill>
                    <p:spPr bwMode="gray">
                      <a:xfrm>
                        <a:off x="177800" y="1658940"/>
                        <a:ext cx="85979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7" name="Text Box 6"/>
          <p:cNvSpPr txBox="1">
            <a:spLocks noChangeArrowheads="1"/>
          </p:cNvSpPr>
          <p:nvPr/>
        </p:nvSpPr>
        <p:spPr bwMode="blackWhite">
          <a:xfrm>
            <a:off x="4600575" y="1171576"/>
            <a:ext cx="3527425" cy="110966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a:t>
            </a:r>
            <a:r>
              <a:rPr lang="en-US" b="1" u="sng" dirty="0" smtClean="0">
                <a:solidFill>
                  <a:schemeClr val="bg1"/>
                </a:solidFill>
                <a:latin typeface="Arial" charset="0"/>
                <a:cs typeface="Arial" charset="0"/>
              </a:rPr>
              <a:t>2010-2013</a:t>
            </a:r>
            <a:endParaRPr lang="en-US" b="1" u="sng" dirty="0">
              <a:solidFill>
                <a:schemeClr val="bg1"/>
              </a:solidFill>
              <a:latin typeface="Arial" charset="0"/>
              <a:cs typeface="Arial" charset="0"/>
            </a:endParaRP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a:t>
            </a:r>
            <a:r>
              <a:rPr lang="en-US" b="1" dirty="0" smtClean="0">
                <a:solidFill>
                  <a:schemeClr val="bg1"/>
                </a:solidFill>
                <a:latin typeface="Arial" charset="0"/>
                <a:cs typeface="Arial" charset="0"/>
              </a:rPr>
              <a:t>2.0%  </a:t>
            </a:r>
            <a:r>
              <a:rPr lang="en-US" b="1" dirty="0">
                <a:solidFill>
                  <a:schemeClr val="bg1"/>
                </a:solidFill>
                <a:latin typeface="Arial" charset="0"/>
                <a:cs typeface="Arial" charset="0"/>
              </a:rPr>
              <a:t>WA </a:t>
            </a:r>
            <a:r>
              <a:rPr lang="en-US" b="1" dirty="0" smtClean="0">
                <a:solidFill>
                  <a:schemeClr val="bg1"/>
                </a:solidFill>
                <a:latin typeface="Arial" charset="0"/>
                <a:cs typeface="Arial" charset="0"/>
              </a:rPr>
              <a:t>2.2% </a:t>
            </a:r>
            <a:r>
              <a:rPr lang="en-US" b="1" dirty="0">
                <a:solidFill>
                  <a:schemeClr val="bg1"/>
                </a:solidFill>
                <a:latin typeface="Arial" charset="0"/>
                <a:cs typeface="Arial" charset="0"/>
              </a:rPr>
              <a:t>OR </a:t>
            </a:r>
            <a:r>
              <a:rPr lang="en-US" b="1" dirty="0" smtClean="0">
                <a:solidFill>
                  <a:schemeClr val="bg1"/>
                </a:solidFill>
                <a:latin typeface="Arial" charset="0"/>
                <a:cs typeface="Arial" charset="0"/>
              </a:rPr>
              <a:t>4.1% </a:t>
            </a:r>
            <a:endParaRPr lang="en-US" b="1" dirty="0">
              <a:solidFill>
                <a:schemeClr val="bg1"/>
              </a:solidFill>
              <a:latin typeface="Arial" charset="0"/>
              <a:cs typeface="Arial" charset="0"/>
            </a:endParaRP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ID </a:t>
            </a:r>
            <a:r>
              <a:rPr lang="en-US" b="1" dirty="0" smtClean="0">
                <a:solidFill>
                  <a:schemeClr val="bg1"/>
                </a:solidFill>
                <a:latin typeface="Arial" charset="0"/>
                <a:cs typeface="Arial" charset="0"/>
              </a:rPr>
              <a:t>1.4% </a:t>
            </a:r>
            <a:r>
              <a:rPr lang="en-US" b="1" dirty="0">
                <a:solidFill>
                  <a:schemeClr val="bg1"/>
                </a:solidFill>
                <a:latin typeface="Arial" charset="0"/>
                <a:cs typeface="Arial" charset="0"/>
              </a:rPr>
              <a:t>MT: </a:t>
            </a:r>
            <a:r>
              <a:rPr lang="en-US" b="1" dirty="0" smtClean="0">
                <a:solidFill>
                  <a:schemeClr val="bg1"/>
                </a:solidFill>
                <a:latin typeface="Arial" charset="0"/>
                <a:cs typeface="Arial" charset="0"/>
              </a:rPr>
              <a:t>2.8% </a:t>
            </a:r>
            <a:r>
              <a:rPr lang="en-US" b="1" dirty="0">
                <a:solidFill>
                  <a:schemeClr val="bg1"/>
                </a:solidFill>
                <a:latin typeface="Arial" charset="0"/>
                <a:cs typeface="Arial" charset="0"/>
              </a:rPr>
              <a:t>UT: </a:t>
            </a:r>
            <a:r>
              <a:rPr lang="en-US" b="1" dirty="0" smtClean="0">
                <a:solidFill>
                  <a:schemeClr val="bg1"/>
                </a:solidFill>
                <a:latin typeface="Arial" charset="0"/>
                <a:cs typeface="Arial" charset="0"/>
              </a:rPr>
              <a:t>3.5%</a:t>
            </a:r>
            <a:endParaRPr lang="en-US" b="1" dirty="0">
              <a:solidFill>
                <a:schemeClr val="bg1"/>
              </a:solidFill>
              <a:latin typeface="Arial" charset="0"/>
              <a:cs typeface="Arial" charset="0"/>
            </a:endParaRPr>
          </a:p>
        </p:txBody>
      </p:sp>
      <p:sp>
        <p:nvSpPr>
          <p:cNvPr id="8" name="AutoShape 7"/>
          <p:cNvSpPr>
            <a:spLocks noChangeArrowheads="1"/>
          </p:cNvSpPr>
          <p:nvPr/>
        </p:nvSpPr>
        <p:spPr bwMode="blackWhite">
          <a:xfrm>
            <a:off x="7428527" y="2785270"/>
            <a:ext cx="1620223" cy="1055687"/>
          </a:xfrm>
          <a:prstGeom prst="wedgeRectCallout">
            <a:avLst>
              <a:gd name="adj1" fmla="val -42233"/>
              <a:gd name="adj2" fmla="val 7121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NW states have generally outperformed the US overall</a:t>
            </a:r>
            <a:endParaRPr lang="en-US" sz="1600" b="1" dirty="0">
              <a:cs typeface="+mn-cs"/>
            </a:endParaRPr>
          </a:p>
        </p:txBody>
      </p:sp>
    </p:spTree>
    <p:extLst>
      <p:ext uri="{BB962C8B-B14F-4D97-AF65-F5344CB8AC3E}">
        <p14:creationId xmlns:p14="http://schemas.microsoft.com/office/powerpoint/2010/main" val="12801072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65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265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265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2650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2650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26500"/>
                                        </p:tgtEl>
                                        <p:attrNameLst>
                                          <p:attrName>style.visibility</p:attrName>
                                        </p:attrNameLst>
                                      </p:cBhvr>
                                      <p:to>
                                        <p:strVal val="visible"/>
                                      </p:to>
                                    </p:set>
                                  </p:childTnLst>
                                </p:cTn>
                              </p:par>
                            </p:childTnLst>
                          </p:cTn>
                        </p:par>
                        <p:par>
                          <p:cTn id="27" fill="hold">
                            <p:stCondLst>
                              <p:cond delay="0"/>
                            </p:stCondLst>
                            <p:childTnLst>
                              <p:par>
                                <p:cTn id="28" presetID="22" presetClass="entr" presetSubtype="2" fill="hold" grpId="0" nodeType="afterEffect">
                                  <p:stCondLst>
                                    <p:cond delay="50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03200" y="177800"/>
            <a:ext cx="7769225" cy="762000"/>
          </a:xfrm>
        </p:spPr>
        <p:txBody>
          <a:bodyPr/>
          <a:lstStyle/>
          <a:p>
            <a:pPr>
              <a:lnSpc>
                <a:spcPct val="75000"/>
              </a:lnSpc>
            </a:pPr>
            <a:r>
              <a:rPr lang="en-US" altLang="en-US" dirty="0" smtClean="0">
                <a:latin typeface="Arial" panose="020B0604020202020204" pitchFamily="34" charset="0"/>
              </a:rPr>
              <a:t>GDP: 4-Year Average WA, OR, ID, MT   and UT vs. U.S.</a:t>
            </a:r>
          </a:p>
        </p:txBody>
      </p:sp>
      <p:graphicFrame>
        <p:nvGraphicFramePr>
          <p:cNvPr id="15363" name="Object 3"/>
          <p:cNvGraphicFramePr>
            <a:graphicFrameLocks noGrp="1" noChangeAspect="1"/>
          </p:cNvGraphicFramePr>
          <p:nvPr>
            <p:ph type="chart" idx="1"/>
            <p:extLst>
              <p:ext uri="{D42A27DB-BD31-4B8C-83A1-F6EECF244321}">
                <p14:modId xmlns:p14="http://schemas.microsoft.com/office/powerpoint/2010/main" val="264253706"/>
              </p:ext>
            </p:extLst>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023864" name="Chart" r:id="rId4" imgW="8829766" imgH="4724378" progId="MSGraph.Chart.8">
                  <p:embed followColorScheme="full"/>
                </p:oleObj>
              </mc:Choice>
              <mc:Fallback>
                <p:oleObj name="Chart" r:id="rId4" imgW="8829766" imgH="4724378" progId="MSGraph.Chart.8">
                  <p:embed followColorScheme="full"/>
                  <p:pic>
                    <p:nvPicPr>
                      <p:cNvPr id="0" name=""/>
                      <p:cNvPicPr>
                        <a:picLocks noGrp="1" noChangeAspect="1" noChangeArrowheads="1"/>
                      </p:cNvPicPr>
                      <p:nvPr/>
                    </p:nvPicPr>
                    <p:blipFill>
                      <a:blip r:embed="rId5"/>
                      <a:srcRect/>
                      <a:stretch>
                        <a:fillRect/>
                      </a:stretch>
                    </p:blipFill>
                    <p:spPr bwMode="auto">
                      <a:xfrm>
                        <a:off x="322263" y="1671638"/>
                        <a:ext cx="8818562"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5"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b="1" dirty="0" smtClean="0"/>
              <a:t>2010-2013</a:t>
            </a:r>
            <a:endParaRPr lang="en-US" altLang="en-US" b="1" dirty="0"/>
          </a:p>
        </p:txBody>
      </p:sp>
      <p:sp>
        <p:nvSpPr>
          <p:cNvPr id="6"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Tree>
    <p:extLst>
      <p:ext uri="{BB962C8B-B14F-4D97-AF65-F5344CB8AC3E}">
        <p14:creationId xmlns:p14="http://schemas.microsoft.com/office/powerpoint/2010/main" val="2288953421"/>
      </p:ext>
    </p:extLst>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64</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1990–2015F</a:t>
            </a:r>
          </a:p>
        </p:txBody>
      </p:sp>
      <p:graphicFrame>
        <p:nvGraphicFramePr>
          <p:cNvPr id="35842" name="Object 3"/>
          <p:cNvGraphicFramePr>
            <a:graphicFrameLocks noChangeAspect="1"/>
          </p:cNvGraphicFramePr>
          <p:nvPr>
            <p:extLst>
              <p:ext uri="{D42A27DB-BD31-4B8C-83A1-F6EECF244321}">
                <p14:modId xmlns:p14="http://schemas.microsoft.com/office/powerpoint/2010/main" val="3568118892"/>
              </p:ext>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7852029" name="Chart" r:id="rId4" imgW="8296224" imgH="3819575" progId="MSGraph.Chart.8">
                  <p:embed followColorScheme="full"/>
                </p:oleObj>
              </mc:Choice>
              <mc:Fallback>
                <p:oleObj name="Chart" r:id="rId4" imgW="8296224" imgH="3819575"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9</a:t>
            </a:r>
            <a:r>
              <a:rPr lang="en-US" sz="1100" dirty="0" smtClean="0"/>
              <a:t>/14 </a:t>
            </a:r>
            <a:r>
              <a:rPr lang="en-US" sz="1100" dirty="0"/>
              <a:t>(forecasts). </a:t>
            </a:r>
          </a:p>
        </p:txBody>
      </p:sp>
      <p:sp>
        <p:nvSpPr>
          <p:cNvPr id="1965061" name="Rectangle 5"/>
          <p:cNvSpPr>
            <a:spLocks noChangeArrowheads="1"/>
          </p:cNvSpPr>
          <p:nvPr/>
        </p:nvSpPr>
        <p:spPr bwMode="blackWhite">
          <a:xfrm>
            <a:off x="304800" y="5495925"/>
            <a:ext cx="8524875"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a:t>
            </a:r>
            <a:r>
              <a:rPr lang="en-US" b="1" dirty="0">
                <a:solidFill>
                  <a:srgbClr val="FFFFFF"/>
                </a:solidFill>
              </a:rPr>
              <a:t>slack in the U.S. economy suggests that </a:t>
            </a:r>
            <a:r>
              <a:rPr lang="en-US" b="1" dirty="0" smtClean="0">
                <a:solidFill>
                  <a:srgbClr val="FFFFFF"/>
                </a:solidFill>
              </a:rPr>
              <a:t>inflationary pressures should remain subdued for an extended period of times.  Energy, health care and commodity prices, </a:t>
            </a:r>
            <a:r>
              <a:rPr lang="en-US" b="1" dirty="0">
                <a:solidFill>
                  <a:srgbClr val="FFFFFF"/>
                </a:solidFill>
              </a:rPr>
              <a:t>plus U.S. debt burden, remain longer-run concerns</a:t>
            </a: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22183"/>
              <a:gd name="adj2" fmla="val 71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334864" y="1155700"/>
            <a:ext cx="1620223" cy="1600200"/>
          </a:xfrm>
          <a:prstGeom prst="wedgeRectCallout">
            <a:avLst>
              <a:gd name="adj1" fmla="val 8031"/>
              <a:gd name="adj2" fmla="val 982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edged up but remain quite low, allowing the Fed to maintain low interest rates</a:t>
            </a:r>
            <a:endParaRPr lang="en-US" sz="1400" b="1" dirty="0">
              <a:cs typeface="+mn-cs"/>
            </a:endParaRPr>
          </a:p>
        </p:txBody>
      </p:sp>
    </p:spTree>
    <p:extLst>
      <p:ext uri="{BB962C8B-B14F-4D97-AF65-F5344CB8AC3E}">
        <p14:creationId xmlns:p14="http://schemas.microsoft.com/office/powerpoint/2010/main" val="22002175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2412997375"/>
              </p:ext>
            </p:extLst>
          </p:nvPr>
        </p:nvGraphicFramePr>
        <p:xfrm>
          <a:off x="179388" y="1377336"/>
          <a:ext cx="8775700" cy="4087813"/>
        </p:xfrm>
        <a:graphic>
          <a:graphicData uri="http://schemas.openxmlformats.org/presentationml/2006/ole">
            <mc:AlternateContent xmlns:mc="http://schemas.openxmlformats.org/markup-compatibility/2006">
              <mc:Choice xmlns:v="urn:schemas-microsoft-com:vml" Requires="v">
                <p:oleObj spid="_x0000_s27848954" name="Chart" r:id="rId4" imgW="8582143" imgH="4114884" progId="MSGraph.Chart.8">
                  <p:embed followColorScheme="full"/>
                </p:oleObj>
              </mc:Choice>
              <mc:Fallback>
                <p:oleObj name="Chart" r:id="rId4" imgW="8582143" imgH="4114884" progId="MSGraph.Chart.8">
                  <p:embed followColorScheme="full"/>
                  <p:pic>
                    <p:nvPicPr>
                      <p:cNvPr id="0" name=""/>
                      <p:cNvPicPr preferRelativeResize="0">
                        <a:picLocks noChangeArrowheads="1"/>
                      </p:cNvPicPr>
                      <p:nvPr/>
                    </p:nvPicPr>
                    <p:blipFill>
                      <a:blip r:embed="rId5"/>
                      <a:srcRect/>
                      <a:stretch>
                        <a:fillRect/>
                      </a:stretch>
                    </p:blipFill>
                    <p:spPr bwMode="gray">
                      <a:xfrm>
                        <a:off x="179388" y="1377336"/>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September 2014</a:t>
            </a:r>
            <a:endParaRPr lang="en-US" sz="1600" b="1" dirty="0">
              <a:solidFill>
                <a:srgbClr val="225A7A"/>
              </a:solidFill>
            </a:endParaRPr>
          </a:p>
        </p:txBody>
      </p:sp>
      <p:sp>
        <p:nvSpPr>
          <p:cNvPr id="10" name="Rectangle 7"/>
          <p:cNvSpPr>
            <a:spLocks noChangeArrowheads="1"/>
          </p:cNvSpPr>
          <p:nvPr/>
        </p:nvSpPr>
        <p:spPr bwMode="blackWhite">
          <a:xfrm>
            <a:off x="510988" y="5427406"/>
            <a:ext cx="7975787" cy="113562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had been low for years amid high unemployment, falling home prices and other factors adversely impact consumers, but improved substantially over the past 2+ years, though uncertainty in Washington sometimes takes a toll.</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4567238" y="3567622"/>
            <a:ext cx="3518852" cy="646736"/>
          </a:xfrm>
          <a:prstGeom prst="wedgeRectCallout">
            <a:avLst>
              <a:gd name="adj1" fmla="val 63904"/>
              <a:gd name="adj2" fmla="val -1716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has generally improved in 2014</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65</a:t>
            </a:fld>
            <a:endParaRPr lang="en-US"/>
          </a:p>
        </p:txBody>
      </p:sp>
      <p:sp>
        <p:nvSpPr>
          <p:cNvPr id="13" name="AutoShape 7"/>
          <p:cNvSpPr>
            <a:spLocks noChangeArrowheads="1"/>
          </p:cNvSpPr>
          <p:nvPr/>
        </p:nvSpPr>
        <p:spPr bwMode="blackWhite">
          <a:xfrm>
            <a:off x="812540" y="3760839"/>
            <a:ext cx="2543503" cy="926645"/>
          </a:xfrm>
          <a:prstGeom prst="wedgeRectCallout">
            <a:avLst>
              <a:gd name="adj1" fmla="val 56781"/>
              <a:gd name="adj2" fmla="val -175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Impact of 2011 budget impasse</a:t>
            </a:r>
            <a:endParaRPr lang="en-US" sz="2400" b="1" dirty="0">
              <a:solidFill>
                <a:srgbClr val="FFFFFF"/>
              </a:solidFill>
              <a:latin typeface="Arial" charset="0"/>
              <a:cs typeface="Arial" charset="0"/>
            </a:endParaRPr>
          </a:p>
        </p:txBody>
      </p:sp>
    </p:spTree>
    <p:extLst>
      <p:ext uri="{BB962C8B-B14F-4D97-AF65-F5344CB8AC3E}">
        <p14:creationId xmlns:p14="http://schemas.microsoft.com/office/powerpoint/2010/main" val="12244993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4" fill="hold" grpId="0" nodeType="afterEffect">
                                  <p:stCondLst>
                                    <p:cond delay="7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935554" name="Object 2"/>
          <p:cNvGraphicFramePr>
            <a:graphicFrameLocks noChangeAspect="1"/>
          </p:cNvGraphicFramePr>
          <p:nvPr>
            <p:extLst/>
          </p:nvPr>
        </p:nvGraphicFramePr>
        <p:xfrm>
          <a:off x="120650" y="1343022"/>
          <a:ext cx="8615363" cy="5053012"/>
        </p:xfrm>
        <a:graphic>
          <a:graphicData uri="http://schemas.openxmlformats.org/presentationml/2006/ole">
            <mc:AlternateContent xmlns:mc="http://schemas.openxmlformats.org/markup-compatibility/2006">
              <mc:Choice xmlns:v="urn:schemas-microsoft-com:vml" Requires="v">
                <p:oleObj spid="_x0000_s27849977" name="Chart" r:id="rId3" imgW="8134398" imgH="4314888" progId="MSGraph.Chart.8">
                  <p:embed followColorScheme="full"/>
                </p:oleObj>
              </mc:Choice>
              <mc:Fallback>
                <p:oleObj name="Chart" r:id="rId3" imgW="8134398" imgH="4314888" progId="MSGraph.Chart.8">
                  <p:embed followColorScheme="full"/>
                  <p:pic>
                    <p:nvPicPr>
                      <p:cNvPr id="0" name=""/>
                      <p:cNvPicPr>
                        <a:picLocks noChangeAspect="1" noChangeArrowheads="1"/>
                      </p:cNvPicPr>
                      <p:nvPr/>
                    </p:nvPicPr>
                    <p:blipFill>
                      <a:blip r:embed="rId4"/>
                      <a:srcRect/>
                      <a:stretch>
                        <a:fillRect/>
                      </a:stretch>
                    </p:blipFill>
                    <p:spPr bwMode="auto">
                      <a:xfrm>
                        <a:off x="120650" y="1343022"/>
                        <a:ext cx="8615363" cy="5053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35555" name="Rectangle 3"/>
          <p:cNvSpPr>
            <a:spLocks noGrp="1" noChangeArrowheads="1"/>
          </p:cNvSpPr>
          <p:nvPr>
            <p:ph type="title" idx="4294967295"/>
          </p:nvPr>
        </p:nvSpPr>
        <p:spPr>
          <a:xfrm>
            <a:off x="163508" y="123824"/>
            <a:ext cx="7886700" cy="825500"/>
          </a:xfrm>
        </p:spPr>
        <p:txBody>
          <a:bodyPr lIns="92075" tIns="46038" rIns="92075" bIns="46038" anchor="b"/>
          <a:lstStyle/>
          <a:p>
            <a:pPr>
              <a:lnSpc>
                <a:spcPct val="85000"/>
              </a:lnSpc>
            </a:pPr>
            <a:r>
              <a:rPr lang="en-US" dirty="0" smtClean="0"/>
              <a:t>Net Worth of Households*</a:t>
            </a:r>
            <a:br>
              <a:rPr lang="en-US" dirty="0" smtClean="0"/>
            </a:br>
            <a:r>
              <a:rPr lang="en-US" dirty="0" smtClean="0"/>
              <a:t>Recently Hit A Historic High</a:t>
            </a:r>
          </a:p>
        </p:txBody>
      </p:sp>
      <p:sp>
        <p:nvSpPr>
          <p:cNvPr id="6148" name="Text Box 5"/>
          <p:cNvSpPr txBox="1">
            <a:spLocks noChangeArrowheads="1"/>
          </p:cNvSpPr>
          <p:nvPr/>
        </p:nvSpPr>
        <p:spPr bwMode="auto">
          <a:xfrm>
            <a:off x="204787" y="6265305"/>
            <a:ext cx="8312150" cy="397674"/>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50000"/>
              </a:spcBef>
              <a:buClr>
                <a:srgbClr val="FF3300"/>
              </a:buClr>
              <a:buFont typeface="Wingdings" pitchFamily="2" charset="2"/>
              <a:buNone/>
            </a:pPr>
            <a:r>
              <a:rPr lang="en-US" sz="1100" dirty="0" smtClean="0"/>
              <a:t>*Includes nonprofit </a:t>
            </a:r>
            <a:r>
              <a:rPr lang="en-US" sz="1100" dirty="0"/>
              <a:t>organizations</a:t>
            </a:r>
            <a:r>
              <a:rPr lang="en-US" sz="1100" dirty="0" smtClean="0"/>
              <a:t>.  Data are not </a:t>
            </a:r>
            <a:r>
              <a:rPr lang="en-US" sz="1100" dirty="0"/>
              <a:t>seasonally adjusted or </a:t>
            </a:r>
            <a:r>
              <a:rPr lang="en-US" sz="1100" dirty="0" smtClean="0"/>
              <a:t>inflation-adjusted.</a:t>
            </a:r>
            <a:r>
              <a:rPr lang="en-US" sz="1100" dirty="0"/>
              <a:t/>
            </a:r>
            <a:br>
              <a:rPr lang="en-US" sz="1100" dirty="0"/>
            </a:br>
            <a:r>
              <a:rPr lang="en-US" sz="1100" dirty="0"/>
              <a:t>Source: Federal Reserve </a:t>
            </a:r>
            <a:r>
              <a:rPr lang="en-US" sz="1100" dirty="0" smtClean="0"/>
              <a:t>Board: </a:t>
            </a:r>
            <a:r>
              <a:rPr lang="en-US" sz="1100" dirty="0">
                <a:hlinkClick r:id="rId5"/>
              </a:rPr>
              <a:t>http://</a:t>
            </a:r>
            <a:r>
              <a:rPr lang="en-US" sz="1100" dirty="0" smtClean="0">
                <a:hlinkClick r:id="rId5"/>
              </a:rPr>
              <a:t>www.federalreserve.gov/releases/z1/current/z1r-5.pdf</a:t>
            </a:r>
            <a:r>
              <a:rPr lang="en-US" sz="1100" dirty="0" smtClean="0"/>
              <a:t> ; Insurance Information Institute.</a:t>
            </a:r>
            <a:endParaRPr lang="en-US" sz="1100" dirty="0"/>
          </a:p>
        </p:txBody>
      </p:sp>
      <p:sp>
        <p:nvSpPr>
          <p:cNvPr id="12" name="AutoShape 38"/>
          <p:cNvSpPr>
            <a:spLocks noChangeArrowheads="1"/>
          </p:cNvSpPr>
          <p:nvPr/>
        </p:nvSpPr>
        <p:spPr bwMode="blackWhite">
          <a:xfrm>
            <a:off x="6503991" y="873126"/>
            <a:ext cx="1976438" cy="606425"/>
          </a:xfrm>
          <a:prstGeom prst="wedgeRectCallout">
            <a:avLst>
              <a:gd name="adj1" fmla="val -19030"/>
              <a:gd name="adj2" fmla="val 230570"/>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2008-09 recession: -15.7% </a:t>
            </a:r>
          </a:p>
        </p:txBody>
      </p:sp>
      <p:sp>
        <p:nvSpPr>
          <p:cNvPr id="6150" name="Text Box 8"/>
          <p:cNvSpPr txBox="1">
            <a:spLocks noChangeArrowheads="1"/>
          </p:cNvSpPr>
          <p:nvPr/>
        </p:nvSpPr>
        <p:spPr bwMode="auto">
          <a:xfrm>
            <a:off x="120650" y="1038225"/>
            <a:ext cx="1155700" cy="369888"/>
          </a:xfrm>
          <a:prstGeom prst="rect">
            <a:avLst/>
          </a:prstGeom>
          <a:noFill/>
          <a:ln w="9525">
            <a:noFill/>
            <a:miter lim="800000"/>
            <a:headEnd/>
            <a:tailEnd/>
          </a:ln>
        </p:spPr>
        <p:txBody>
          <a:bodyPr>
            <a:spAutoFit/>
          </a:bodyPr>
          <a:lstStyle/>
          <a:p>
            <a:pPr>
              <a:spcBef>
                <a:spcPct val="50000"/>
              </a:spcBef>
            </a:pPr>
            <a:r>
              <a:rPr lang="en-US"/>
              <a:t>$ Trillions</a:t>
            </a:r>
          </a:p>
        </p:txBody>
      </p:sp>
      <p:sp>
        <p:nvSpPr>
          <p:cNvPr id="10" name="AutoShape 38"/>
          <p:cNvSpPr>
            <a:spLocks noChangeArrowheads="1"/>
          </p:cNvSpPr>
          <p:nvPr/>
        </p:nvSpPr>
        <p:spPr bwMode="blackWhite">
          <a:xfrm>
            <a:off x="4698990" y="2081217"/>
            <a:ext cx="1143000" cy="530225"/>
          </a:xfrm>
          <a:prstGeom prst="wedgeRectCallout">
            <a:avLst>
              <a:gd name="adj1" fmla="val 23556"/>
              <a:gd name="adj2" fmla="val 16945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2001 recession </a:t>
            </a:r>
          </a:p>
        </p:txBody>
      </p:sp>
      <p:sp>
        <p:nvSpPr>
          <p:cNvPr id="11" name="AutoShape 38"/>
          <p:cNvSpPr>
            <a:spLocks noChangeArrowheads="1"/>
          </p:cNvSpPr>
          <p:nvPr/>
        </p:nvSpPr>
        <p:spPr bwMode="blackWhite">
          <a:xfrm>
            <a:off x="3094030" y="2965450"/>
            <a:ext cx="1143000" cy="530225"/>
          </a:xfrm>
          <a:prstGeom prst="wedgeRectCallout">
            <a:avLst>
              <a:gd name="adj1" fmla="val -8889"/>
              <a:gd name="adj2" fmla="val 162046"/>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1992 recession </a:t>
            </a:r>
          </a:p>
        </p:txBody>
      </p:sp>
      <p:sp>
        <p:nvSpPr>
          <p:cNvPr id="13" name="AutoShape 38"/>
          <p:cNvSpPr>
            <a:spLocks noChangeArrowheads="1"/>
          </p:cNvSpPr>
          <p:nvPr/>
        </p:nvSpPr>
        <p:spPr bwMode="blackWhite">
          <a:xfrm>
            <a:off x="1069975" y="3416297"/>
            <a:ext cx="1143000" cy="530225"/>
          </a:xfrm>
          <a:prstGeom prst="wedgeRectCallout">
            <a:avLst>
              <a:gd name="adj1" fmla="val -8889"/>
              <a:gd name="adj2" fmla="val 162046"/>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1982 recession </a:t>
            </a:r>
          </a:p>
        </p:txBody>
      </p:sp>
      <p:sp>
        <p:nvSpPr>
          <p:cNvPr id="14" name="AutoShape 38"/>
          <p:cNvSpPr>
            <a:spLocks noChangeArrowheads="1"/>
          </p:cNvSpPr>
          <p:nvPr/>
        </p:nvSpPr>
        <p:spPr bwMode="blackWhite">
          <a:xfrm>
            <a:off x="5283200" y="1333502"/>
            <a:ext cx="1143000" cy="530225"/>
          </a:xfrm>
          <a:prstGeom prst="wedgeRectCallout">
            <a:avLst>
              <a:gd name="adj1" fmla="val 52319"/>
              <a:gd name="adj2" fmla="val 126829"/>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Housing “bubble”</a:t>
            </a:r>
          </a:p>
        </p:txBody>
      </p:sp>
      <p:sp>
        <p:nvSpPr>
          <p:cNvPr id="16" name="AutoShape 7"/>
          <p:cNvSpPr>
            <a:spLocks noChangeArrowheads="1"/>
          </p:cNvSpPr>
          <p:nvPr/>
        </p:nvSpPr>
        <p:spPr bwMode="blackWhite">
          <a:xfrm>
            <a:off x="4260779" y="4112933"/>
            <a:ext cx="3975654" cy="1169815"/>
          </a:xfrm>
          <a:prstGeom prst="wedgeRectCallout">
            <a:avLst>
              <a:gd name="adj1" fmla="val 53023"/>
              <a:gd name="adj2" fmla="val -1984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Rising net worth fuels a “wealth affect” that helps fuel consumer spending, which accounts for 70% of spending in the U.S. economy</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45446692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35555"/>
                                        </p:tgtEl>
                                        <p:attrNameLst>
                                          <p:attrName>style.visibility</p:attrName>
                                        </p:attrNameLst>
                                      </p:cBhvr>
                                      <p:to>
                                        <p:strVal val="visible"/>
                                      </p:to>
                                    </p:set>
                                    <p:anim calcmode="lin" valueType="num">
                                      <p:cBhvr additive="base">
                                        <p:cTn id="7" dur="500" fill="hold"/>
                                        <p:tgtEl>
                                          <p:spTgt spid="6935555"/>
                                        </p:tgtEl>
                                        <p:attrNameLst>
                                          <p:attrName>ppt_x</p:attrName>
                                        </p:attrNameLst>
                                      </p:cBhvr>
                                      <p:tavLst>
                                        <p:tav tm="0">
                                          <p:val>
                                            <p:strVal val="#ppt_x"/>
                                          </p:val>
                                        </p:tav>
                                        <p:tav tm="100000">
                                          <p:val>
                                            <p:strVal val="#ppt_x"/>
                                          </p:val>
                                        </p:tav>
                                      </p:tavLst>
                                    </p:anim>
                                    <p:anim calcmode="lin" valueType="num">
                                      <p:cBhvr additive="base">
                                        <p:cTn id="8" dur="500" fill="hold"/>
                                        <p:tgtEl>
                                          <p:spTgt spid="69355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935554"/>
                                        </p:tgtEl>
                                        <p:attrNameLst>
                                          <p:attrName>style.visibility</p:attrName>
                                        </p:attrNameLst>
                                      </p:cBhvr>
                                      <p:to>
                                        <p:strVal val="visible"/>
                                      </p:to>
                                    </p:set>
                                    <p:animEffect transition="in" filter="wipe(left)">
                                      <p:cBhvr>
                                        <p:cTn id="13" dur="500"/>
                                        <p:tgtEl>
                                          <p:spTgt spid="6935554"/>
                                        </p:tgtEl>
                                      </p:cBhvr>
                                    </p:animEffect>
                                  </p:childTnLst>
                                </p:cTn>
                              </p:par>
                            </p:childTnLst>
                          </p:cTn>
                        </p:par>
                        <p:par>
                          <p:cTn id="14" fill="hold">
                            <p:stCondLst>
                              <p:cond delay="500"/>
                            </p:stCondLst>
                            <p:childTnLst>
                              <p:par>
                                <p:cTn id="15" presetID="22" presetClass="entr" presetSubtype="8"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500"/>
                            </p:stCondLst>
                            <p:childTnLst>
                              <p:par>
                                <p:cTn id="23" presetID="22" presetClass="entr" presetSubtype="8" fill="hold" grpId="0" nodeType="afterEffect">
                                  <p:stCondLst>
                                    <p:cond delay="50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3500"/>
                            </p:stCondLst>
                            <p:childTnLst>
                              <p:par>
                                <p:cTn id="27" presetID="22" presetClass="entr" presetSubtype="8" fill="hold" grpId="0" nodeType="afterEffect">
                                  <p:stCondLst>
                                    <p:cond delay="50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4500"/>
                            </p:stCondLst>
                            <p:childTnLst>
                              <p:par>
                                <p:cTn id="31" presetID="22" presetClass="entr" presetSubtype="8" fill="hold" grpId="0" nodeType="afterEffect">
                                  <p:stCondLst>
                                    <p:cond delay="50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5500"/>
                            </p:stCondLst>
                            <p:childTnLst>
                              <p:par>
                                <p:cTn id="35" presetID="22" presetClass="entr" presetSubtype="4" fill="hold" grpId="0" nodeType="afterEffect">
                                  <p:stCondLst>
                                    <p:cond delay="70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935554" grpId="0" bld="series" animBg="0"/>
      <p:bldP spid="6935555" grpId="0" autoUpdateAnimBg="0"/>
      <p:bldP spid="12" grpId="0" animBg="1"/>
      <p:bldP spid="10" grpId="0" animBg="1"/>
      <p:bldP spid="11" grpId="0" animBg="1"/>
      <p:bldP spid="13" grpId="0" animBg="1"/>
      <p:bldP spid="14" grpId="0" animBg="1"/>
      <p:bldP spid="16"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935554" name="Object 2"/>
          <p:cNvGraphicFramePr>
            <a:graphicFrameLocks noChangeAspect="1"/>
          </p:cNvGraphicFramePr>
          <p:nvPr/>
        </p:nvGraphicFramePr>
        <p:xfrm>
          <a:off x="250825" y="1670050"/>
          <a:ext cx="8615363" cy="4695825"/>
        </p:xfrm>
        <a:graphic>
          <a:graphicData uri="http://schemas.openxmlformats.org/presentationml/2006/ole">
            <mc:AlternateContent xmlns:mc="http://schemas.openxmlformats.org/markup-compatibility/2006">
              <mc:Choice xmlns:v="urn:schemas-microsoft-com:vml" Requires="v">
                <p:oleObj spid="_x0000_s27805966" name="Chart" r:id="rId3" imgW="8134398" imgH="4314888" progId="MSGraph.Chart.8">
                  <p:embed followColorScheme="full"/>
                </p:oleObj>
              </mc:Choice>
              <mc:Fallback>
                <p:oleObj name="Chart" r:id="rId3" imgW="8134398" imgH="4314888"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670050"/>
                        <a:ext cx="8615363" cy="469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35555" name="Rectangle 3"/>
          <p:cNvSpPr>
            <a:spLocks noGrp="1" noChangeArrowheads="1"/>
          </p:cNvSpPr>
          <p:nvPr>
            <p:ph type="title" idx="4294967295"/>
          </p:nvPr>
        </p:nvSpPr>
        <p:spPr>
          <a:xfrm>
            <a:off x="635000" y="152400"/>
            <a:ext cx="7886700" cy="825500"/>
          </a:xfrm>
        </p:spPr>
        <p:txBody>
          <a:bodyPr lIns="92075" tIns="46038" rIns="92075" bIns="46038" anchor="b"/>
          <a:lstStyle/>
          <a:p>
            <a:pPr>
              <a:lnSpc>
                <a:spcPct val="85000"/>
              </a:lnSpc>
            </a:pPr>
            <a:r>
              <a:rPr lang="en-US" smtClean="0"/>
              <a:t>Household Financial Obligations</a:t>
            </a:r>
            <a:br>
              <a:rPr lang="en-US" smtClean="0"/>
            </a:br>
            <a:r>
              <a:rPr lang="en-US" smtClean="0"/>
              <a:t>Ratio Recently Hit A Historic Low</a:t>
            </a:r>
          </a:p>
        </p:txBody>
      </p:sp>
      <p:sp>
        <p:nvSpPr>
          <p:cNvPr id="7172" name="Text Box 5"/>
          <p:cNvSpPr txBox="1">
            <a:spLocks noChangeArrowheads="1"/>
          </p:cNvSpPr>
          <p:nvPr/>
        </p:nvSpPr>
        <p:spPr bwMode="auto">
          <a:xfrm>
            <a:off x="384175" y="6297613"/>
            <a:ext cx="8077200" cy="398462"/>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50000"/>
              </a:spcBef>
              <a:buClr>
                <a:srgbClr val="FF3300"/>
              </a:buClr>
              <a:buFont typeface="Wingdings" pitchFamily="2" charset="2"/>
              <a:buNone/>
            </a:pPr>
            <a:r>
              <a:rPr lang="en-US" sz="1100"/>
              <a:t>*through 2013:Q3 (data posted on Dec 13, 2013)</a:t>
            </a:r>
            <a:br>
              <a:rPr lang="en-US" sz="1100"/>
            </a:br>
            <a:r>
              <a:rPr lang="en-US" sz="1100"/>
              <a:t>Source: Federal Reserve Board, at </a:t>
            </a:r>
            <a:r>
              <a:rPr lang="en-US" sz="1100">
                <a:hlinkClick r:id="rId5"/>
              </a:rPr>
              <a:t>http://www.federalreserve.gov/releases/housedebt</a:t>
            </a:r>
            <a:r>
              <a:rPr lang="en-US" sz="1100"/>
              <a:t>  </a:t>
            </a:r>
          </a:p>
        </p:txBody>
      </p:sp>
      <p:sp>
        <p:nvSpPr>
          <p:cNvPr id="7173" name="Text Box 6"/>
          <p:cNvSpPr txBox="1">
            <a:spLocks noChangeArrowheads="1"/>
          </p:cNvSpPr>
          <p:nvPr/>
        </p:nvSpPr>
        <p:spPr bwMode="auto">
          <a:xfrm>
            <a:off x="1685787" y="1064867"/>
            <a:ext cx="6633266" cy="799322"/>
          </a:xfrm>
          <a:prstGeom prst="rect">
            <a:avLst/>
          </a:prstGeom>
          <a:solidFill>
            <a:srgbClr val="FFFF00"/>
          </a:solidFill>
          <a:ln w="9525">
            <a:solidFill>
              <a:srgbClr val="FF0000"/>
            </a:solidFill>
            <a:miter lim="800000"/>
            <a:headEnd/>
            <a:tailEnd/>
          </a:ln>
        </p:spPr>
        <p:txBody>
          <a:bodyPr wrap="square" lIns="92075" tIns="46038" rIns="92075" bIns="46038">
            <a:spAutoFit/>
          </a:bodyPr>
          <a:lstStyle/>
          <a:p>
            <a:pPr algn="ctr" eaLnBrk="0" hangingPunct="0">
              <a:lnSpc>
                <a:spcPct val="85000"/>
              </a:lnSpc>
              <a:spcBef>
                <a:spcPct val="50000"/>
              </a:spcBef>
              <a:buClr>
                <a:srgbClr val="FF3300"/>
              </a:buClr>
              <a:buFont typeface="Wingdings" pitchFamily="2" charset="2"/>
              <a:buNone/>
            </a:pPr>
            <a:r>
              <a:rPr lang="en-US" b="1">
                <a:latin typeface="Arial" pitchFamily="34" charset="0"/>
                <a:cs typeface="Arial" pitchFamily="34" charset="0"/>
              </a:rPr>
              <a:t>Financial Obligations Ratio</a:t>
            </a:r>
            <a:r>
              <a:rPr lang="en-US">
                <a:latin typeface="Arial" pitchFamily="34" charset="0"/>
                <a:cs typeface="Arial" pitchFamily="34" charset="0"/>
              </a:rPr>
              <a:t>: debt service (mortgage and consumer debt), auto lease, residence rent, HO insurance, and property tax payments as % of personal disposable income.</a:t>
            </a:r>
          </a:p>
        </p:txBody>
      </p:sp>
      <p:sp>
        <p:nvSpPr>
          <p:cNvPr id="12" name="AutoShape 38"/>
          <p:cNvSpPr>
            <a:spLocks noChangeArrowheads="1"/>
          </p:cNvSpPr>
          <p:nvPr/>
        </p:nvSpPr>
        <p:spPr bwMode="blackWhite">
          <a:xfrm>
            <a:off x="5586413" y="3906838"/>
            <a:ext cx="1439862" cy="530225"/>
          </a:xfrm>
          <a:prstGeom prst="wedgeRectCallout">
            <a:avLst>
              <a:gd name="adj1" fmla="val 32273"/>
              <a:gd name="adj2" fmla="val -27471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Decline began in 2008:Q1. </a:t>
            </a:r>
          </a:p>
        </p:txBody>
      </p:sp>
      <p:sp>
        <p:nvSpPr>
          <p:cNvPr id="7175" name="Text Box 8"/>
          <p:cNvSpPr txBox="1">
            <a:spLocks noChangeArrowheads="1"/>
          </p:cNvSpPr>
          <p:nvPr/>
        </p:nvSpPr>
        <p:spPr bwMode="auto">
          <a:xfrm>
            <a:off x="120650" y="1098550"/>
            <a:ext cx="1155700" cy="730250"/>
          </a:xfrm>
          <a:prstGeom prst="rect">
            <a:avLst/>
          </a:prstGeom>
          <a:noFill/>
          <a:ln w="9525">
            <a:noFill/>
            <a:miter lim="800000"/>
            <a:headEnd/>
            <a:tailEnd/>
          </a:ln>
        </p:spPr>
        <p:txBody>
          <a:bodyPr>
            <a:spAutoFit/>
          </a:bodyPr>
          <a:lstStyle/>
          <a:p>
            <a:pPr>
              <a:spcBef>
                <a:spcPct val="50000"/>
              </a:spcBef>
            </a:pPr>
            <a:r>
              <a:rPr lang="en-US" sz="1400"/>
              <a:t>Financial Obligations Ratio</a:t>
            </a:r>
          </a:p>
        </p:txBody>
      </p:sp>
      <p:sp>
        <p:nvSpPr>
          <p:cNvPr id="9" name="AutoShape 38"/>
          <p:cNvSpPr>
            <a:spLocks noChangeArrowheads="1"/>
          </p:cNvSpPr>
          <p:nvPr/>
        </p:nvSpPr>
        <p:spPr bwMode="blackWhite">
          <a:xfrm>
            <a:off x="5535613" y="4670425"/>
            <a:ext cx="1889125" cy="696913"/>
          </a:xfrm>
          <a:prstGeom prst="wedgeRectCallout">
            <a:avLst>
              <a:gd name="adj1" fmla="val 95264"/>
              <a:gd name="adj2" fmla="val 39051"/>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15.23% in 2012:Q4</a:t>
            </a:r>
            <a:br>
              <a:rPr lang="en-US" sz="1400" b="1">
                <a:solidFill>
                  <a:schemeClr val="bg1"/>
                </a:solidFill>
              </a:rPr>
            </a:br>
            <a:r>
              <a:rPr lang="en-US" sz="1400" b="1">
                <a:solidFill>
                  <a:schemeClr val="bg1"/>
                </a:solidFill>
              </a:rPr>
              <a:t>is lowest ratio since 1980:Q4 (15.09%).</a:t>
            </a:r>
          </a:p>
        </p:txBody>
      </p:sp>
      <p:sp>
        <p:nvSpPr>
          <p:cNvPr id="10" name="Text Box 17"/>
          <p:cNvSpPr txBox="1">
            <a:spLocks noChangeArrowheads="1"/>
          </p:cNvSpPr>
          <p:nvPr/>
        </p:nvSpPr>
        <p:spPr bwMode="auto">
          <a:xfrm>
            <a:off x="1248121" y="1932608"/>
            <a:ext cx="3254375" cy="1477328"/>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dirty="0" smtClean="0">
                <a:solidFill>
                  <a:srgbClr val="FFFFFF"/>
                </a:solidFill>
                <a:latin typeface="Arial" charset="0"/>
                <a:cs typeface="Arial" charset="0"/>
              </a:rPr>
              <a:t>Household balance sheets are stronger than they’ve been in </a:t>
            </a:r>
            <a:r>
              <a:rPr lang="en-US" b="1" dirty="0" smtClean="0">
                <a:solidFill>
                  <a:srgbClr val="FFFFFF"/>
                </a:solidFill>
              </a:rPr>
              <a:t>many years, setting the stage for more consumer spending</a:t>
            </a:r>
            <a:endParaRPr lang="en-US" b="1" dirty="0">
              <a:solidFill>
                <a:srgbClr val="FFFFFF"/>
              </a:solidFill>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35555"/>
                                        </p:tgtEl>
                                        <p:attrNameLst>
                                          <p:attrName>style.visibility</p:attrName>
                                        </p:attrNameLst>
                                      </p:cBhvr>
                                      <p:to>
                                        <p:strVal val="visible"/>
                                      </p:to>
                                    </p:set>
                                    <p:anim calcmode="lin" valueType="num">
                                      <p:cBhvr additive="base">
                                        <p:cTn id="7" dur="500" fill="hold"/>
                                        <p:tgtEl>
                                          <p:spTgt spid="6935555"/>
                                        </p:tgtEl>
                                        <p:attrNameLst>
                                          <p:attrName>ppt_x</p:attrName>
                                        </p:attrNameLst>
                                      </p:cBhvr>
                                      <p:tavLst>
                                        <p:tav tm="0">
                                          <p:val>
                                            <p:strVal val="#ppt_x"/>
                                          </p:val>
                                        </p:tav>
                                        <p:tav tm="100000">
                                          <p:val>
                                            <p:strVal val="#ppt_x"/>
                                          </p:val>
                                        </p:tav>
                                      </p:tavLst>
                                    </p:anim>
                                    <p:anim calcmode="lin" valueType="num">
                                      <p:cBhvr additive="base">
                                        <p:cTn id="8" dur="500" fill="hold"/>
                                        <p:tgtEl>
                                          <p:spTgt spid="69355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935554"/>
                                        </p:tgtEl>
                                        <p:attrNameLst>
                                          <p:attrName>style.visibility</p:attrName>
                                        </p:attrNameLst>
                                      </p:cBhvr>
                                      <p:to>
                                        <p:strVal val="visible"/>
                                      </p:to>
                                    </p:set>
                                    <p:animEffect transition="in" filter="wipe(left)">
                                      <p:cBhvr>
                                        <p:cTn id="13" dur="500"/>
                                        <p:tgtEl>
                                          <p:spTgt spid="6935554"/>
                                        </p:tgtEl>
                                      </p:cBhvr>
                                    </p:animEffect>
                                  </p:childTnLst>
                                </p:cTn>
                              </p:par>
                            </p:childTnLst>
                          </p:cTn>
                        </p:par>
                        <p:par>
                          <p:cTn id="14" fill="hold">
                            <p:stCondLst>
                              <p:cond delay="500"/>
                            </p:stCondLst>
                            <p:childTnLst>
                              <p:par>
                                <p:cTn id="15" presetID="22" presetClass="entr" presetSubtype="8"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935554" grpId="0" bld="series" animBg="0"/>
      <p:bldP spid="6935555" grpId="0" autoUpdateAnimBg="0"/>
      <p:bldP spid="12" grpId="0" animBg="1"/>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68</a:t>
            </a:fld>
            <a:endParaRPr lang="en-US" smtClean="0"/>
          </a:p>
        </p:txBody>
      </p:sp>
      <p:graphicFrame>
        <p:nvGraphicFramePr>
          <p:cNvPr id="39938" name="Object 11"/>
          <p:cNvGraphicFramePr>
            <a:graphicFrameLocks noChangeAspect="1"/>
          </p:cNvGraphicFramePr>
          <p:nvPr>
            <p:extLst>
              <p:ext uri="{D42A27DB-BD31-4B8C-83A1-F6EECF244321}">
                <p14:modId xmlns:p14="http://schemas.microsoft.com/office/powerpoint/2010/main" val="259426944"/>
              </p:ext>
            </p:extLst>
          </p:nvPr>
        </p:nvGraphicFramePr>
        <p:xfrm>
          <a:off x="363538" y="1285875"/>
          <a:ext cx="8188325" cy="4330700"/>
        </p:xfrm>
        <a:graphic>
          <a:graphicData uri="http://schemas.openxmlformats.org/presentationml/2006/ole">
            <mc:AlternateContent xmlns:mc="http://schemas.openxmlformats.org/markup-compatibility/2006">
              <mc:Choice xmlns:v="urn:schemas-microsoft-com:vml" Requires="v">
                <p:oleObj spid="_x0000_s27851002" name="Chart" r:id="rId4" imgW="7839024" imgH="3819575" progId="MSGraph.Chart.8">
                  <p:embed followColorScheme="full"/>
                </p:oleObj>
              </mc:Choice>
              <mc:Fallback>
                <p:oleObj name="Chart" r:id="rId4" imgW="7839024" imgH="3819575" progId="MSGraph.Chart.8">
                  <p:embed followColorScheme="full"/>
                  <p:pic>
                    <p:nvPicPr>
                      <p:cNvPr id="0" name=""/>
                      <p:cNvPicPr>
                        <a:picLocks noChangeAspect="1" noChangeArrowheads="1"/>
                      </p:cNvPicPr>
                      <p:nvPr/>
                    </p:nvPicPr>
                    <p:blipFill>
                      <a:blip r:embed="rId5"/>
                      <a:srcRect/>
                      <a:stretch>
                        <a:fillRect/>
                      </a:stretch>
                    </p:blipFill>
                    <p:spPr bwMode="gray">
                      <a:xfrm>
                        <a:off x="363538" y="1285875"/>
                        <a:ext cx="8188325" cy="433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1999-2019F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(9/14 and 3/13); </a:t>
            </a:r>
            <a:r>
              <a:rPr lang="en-US" sz="1100" dirty="0"/>
              <a:t>Insurance Information Institute.</a:t>
            </a:r>
          </a:p>
        </p:txBody>
      </p:sp>
      <p:sp>
        <p:nvSpPr>
          <p:cNvPr id="2079750" name="Rectangle 6"/>
          <p:cNvSpPr>
            <a:spLocks noChangeArrowheads="1"/>
          </p:cNvSpPr>
          <p:nvPr/>
        </p:nvSpPr>
        <p:spPr bwMode="blackWhite">
          <a:xfrm>
            <a:off x="511175" y="5514975"/>
            <a:ext cx="8175625" cy="8366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Car/Light Truck Sales Will Continue to Recover from the 2009 Low Point, Bolstering the Auto Insurer Growth and the Manufacturing </a:t>
            </a:r>
            <a:r>
              <a:rPr lang="en-US" b="1" dirty="0" smtClean="0">
                <a:solidFill>
                  <a:srgbClr val="FFFFFF"/>
                </a:solidFill>
              </a:rPr>
              <a:t>Sector Along With Workers Comp Exposures</a:t>
            </a:r>
            <a:endParaRPr lang="en-US" b="1" dirty="0">
              <a:solidFill>
                <a:srgbClr val="FFFFFF"/>
              </a:solidFill>
            </a:endParaRPr>
          </a:p>
        </p:txBody>
      </p:sp>
      <p:sp>
        <p:nvSpPr>
          <p:cNvPr id="2079751" name="AutoShape 7"/>
          <p:cNvSpPr>
            <a:spLocks noChangeArrowheads="1"/>
          </p:cNvSpPr>
          <p:nvPr/>
        </p:nvSpPr>
        <p:spPr bwMode="blackWhite">
          <a:xfrm>
            <a:off x="1000125" y="3249561"/>
            <a:ext cx="2949575" cy="1356135"/>
          </a:xfrm>
          <a:prstGeom prst="wedgeRectCallout">
            <a:avLst>
              <a:gd name="adj1" fmla="val 73360"/>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2014-15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848743" y="1130709"/>
            <a:ext cx="2689710" cy="1042308"/>
          </a:xfrm>
          <a:prstGeom prst="wedgeRectCallout">
            <a:avLst>
              <a:gd name="adj1" fmla="val 42899"/>
              <a:gd name="adj2" fmla="val 691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2014 </a:t>
            </a:r>
            <a:r>
              <a:rPr lang="en-US" sz="1600" b="1" dirty="0">
                <a:solidFill>
                  <a:schemeClr val="bg1"/>
                </a:solidFill>
              </a:rPr>
              <a:t>and beyond</a:t>
            </a:r>
          </a:p>
        </p:txBody>
      </p:sp>
      <p:sp>
        <p:nvSpPr>
          <p:cNvPr id="11" name="AutoShape 7"/>
          <p:cNvSpPr>
            <a:spLocks noChangeArrowheads="1"/>
          </p:cNvSpPr>
          <p:nvPr/>
        </p:nvSpPr>
        <p:spPr bwMode="blackWhite">
          <a:xfrm>
            <a:off x="6105830" y="3642850"/>
            <a:ext cx="2934929"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Truck purchases by contractors are especially strong</a:t>
            </a:r>
            <a:endParaRPr lang="en-US" sz="2400" b="1" dirty="0">
              <a:solidFill>
                <a:srgbClr val="FFFFFF"/>
              </a:solidFill>
              <a:latin typeface="Arial" charset="0"/>
              <a:cs typeface="Arial" charset="0"/>
            </a:endParaRPr>
          </a:p>
        </p:txBody>
      </p:sp>
    </p:spTree>
    <p:extLst>
      <p:ext uri="{BB962C8B-B14F-4D97-AF65-F5344CB8AC3E}">
        <p14:creationId xmlns:p14="http://schemas.microsoft.com/office/powerpoint/2010/main" val="12813079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3" presetClass="entr" presetSubtype="16" fill="hold" grpId="0" nodeType="afterEffect">
                                  <p:stCondLst>
                                    <p:cond delay="700"/>
                                  </p:stCondLst>
                                  <p:childTnLst>
                                    <p:set>
                                      <p:cBhvr>
                                        <p:cTn id="14" dur="1" fill="hold">
                                          <p:stCondLst>
                                            <p:cond delay="0"/>
                                          </p:stCondLst>
                                        </p:cTn>
                                        <p:tgtEl>
                                          <p:spTgt spid="2079750"/>
                                        </p:tgtEl>
                                        <p:attrNameLst>
                                          <p:attrName>style.visibility</p:attrName>
                                        </p:attrNameLst>
                                      </p:cBhvr>
                                      <p:to>
                                        <p:strVal val="visible"/>
                                      </p:to>
                                    </p:set>
                                    <p:anim calcmode="lin" valueType="num">
                                      <p:cBhvr>
                                        <p:cTn id="15" dur="500" fill="hold"/>
                                        <p:tgtEl>
                                          <p:spTgt spid="2079750"/>
                                        </p:tgtEl>
                                        <p:attrNameLst>
                                          <p:attrName>ppt_w</p:attrName>
                                        </p:attrNameLst>
                                      </p:cBhvr>
                                      <p:tavLst>
                                        <p:tav tm="0">
                                          <p:val>
                                            <p:fltVal val="0"/>
                                          </p:val>
                                        </p:tav>
                                        <p:tav tm="100000">
                                          <p:val>
                                            <p:strVal val="#ppt_w"/>
                                          </p:val>
                                        </p:tav>
                                      </p:tavLst>
                                    </p:anim>
                                    <p:anim calcmode="lin" valueType="num">
                                      <p:cBhvr>
                                        <p:cTn id="16" dur="500" fill="hold"/>
                                        <p:tgtEl>
                                          <p:spTgt spid="2079750"/>
                                        </p:tgtEl>
                                        <p:attrNameLst>
                                          <p:attrName>ppt_h</p:attrName>
                                        </p:attrNameLst>
                                      </p:cBhvr>
                                      <p:tavLst>
                                        <p:tav tm="0">
                                          <p:val>
                                            <p:fltVal val="0"/>
                                          </p:val>
                                        </p:tav>
                                        <p:tav tm="100000">
                                          <p:val>
                                            <p:strVal val="#ppt_h"/>
                                          </p:val>
                                        </p:tav>
                                      </p:tavLst>
                                    </p:anim>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2079752" grpId="0" animBg="1"/>
      <p:bldP spid="11"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05"/>
          <p:cNvSpPr>
            <a:spLocks noGrp="1" noChangeArrowheads="1"/>
          </p:cNvSpPr>
          <p:nvPr>
            <p:ph type="dt" sz="quarter" idx="10"/>
          </p:nvPr>
        </p:nvSpPr>
        <p:spPr>
          <a:noFill/>
        </p:spPr>
        <p:txBody>
          <a:bodyPr/>
          <a:lstStyle/>
          <a:p>
            <a:r>
              <a:rPr lang="en-US" smtClean="0"/>
              <a:t>12/01/09 - 9pm</a:t>
            </a:r>
          </a:p>
        </p:txBody>
      </p:sp>
      <p:sp>
        <p:nvSpPr>
          <p:cNvPr id="1024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45" name="Rectangle 110"/>
          <p:cNvSpPr>
            <a:spLocks noGrp="1" noChangeArrowheads="1"/>
          </p:cNvSpPr>
          <p:nvPr>
            <p:ph type="sldNum" sz="quarter" idx="12"/>
          </p:nvPr>
        </p:nvSpPr>
        <p:spPr>
          <a:noFill/>
        </p:spPr>
        <p:txBody>
          <a:bodyPr/>
          <a:lstStyle/>
          <a:p>
            <a:fld id="{02944D95-B26D-49DD-9858-EE03E93ABDF7}" type="slidenum">
              <a:rPr lang="en-US" smtClean="0"/>
              <a:pPr/>
              <a:t>69</a:t>
            </a:fld>
            <a:endParaRPr lang="en-US" smtClean="0"/>
          </a:p>
        </p:txBody>
      </p:sp>
      <p:sp>
        <p:nvSpPr>
          <p:cNvPr id="10246" name="Rectangle 2"/>
          <p:cNvSpPr>
            <a:spLocks noGrp="1" noChangeArrowheads="1"/>
          </p:cNvSpPr>
          <p:nvPr>
            <p:ph type="title"/>
          </p:nvPr>
        </p:nvSpPr>
        <p:spPr/>
        <p:txBody>
          <a:bodyPr/>
          <a:lstStyle/>
          <a:p>
            <a:r>
              <a:rPr lang="en-US" sz="2800" dirty="0" smtClean="0"/>
              <a:t>Monthly Change* in Auto Insurance Prices, January 2005 - December 2013</a:t>
            </a:r>
          </a:p>
        </p:txBody>
      </p:sp>
      <p:sp>
        <p:nvSpPr>
          <p:cNvPr id="10247" name="Rectangle 3"/>
          <p:cNvSpPr>
            <a:spLocks noChangeArrowheads="1"/>
          </p:cNvSpPr>
          <p:nvPr/>
        </p:nvSpPr>
        <p:spPr bwMode="black">
          <a:xfrm>
            <a:off x="227013" y="1068388"/>
            <a:ext cx="8221662" cy="6651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br>
              <a:rPr lang="en-US" sz="1600" b="1">
                <a:solidFill>
                  <a:srgbClr val="225A7A"/>
                </a:solidFill>
              </a:rPr>
            </a:br>
            <a:r>
              <a:rPr lang="en-US" sz="1600" b="1">
                <a:solidFill>
                  <a:srgbClr val="225A7A"/>
                </a:solidFill>
              </a:rPr>
              <a:t>from same month,</a:t>
            </a:r>
            <a:br>
              <a:rPr lang="en-US" sz="1600" b="1">
                <a:solidFill>
                  <a:srgbClr val="225A7A"/>
                </a:solidFill>
              </a:rPr>
            </a:br>
            <a:r>
              <a:rPr lang="en-US" sz="1600" b="1">
                <a:solidFill>
                  <a:srgbClr val="225A7A"/>
                </a:solidFill>
              </a:rPr>
              <a:t>prior year)</a:t>
            </a:r>
          </a:p>
        </p:txBody>
      </p:sp>
      <p:sp>
        <p:nvSpPr>
          <p:cNvPr id="10248" name="Rectangle 4"/>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Percentage change from same month in prior year, seasonally adjusted.</a:t>
            </a:r>
          </a:p>
          <a:p>
            <a:pPr marL="133350" indent="-133350" eaLnBrk="0" hangingPunct="0">
              <a:lnSpc>
                <a:spcPct val="90000"/>
              </a:lnSpc>
              <a:buClr>
                <a:schemeClr val="accent2"/>
              </a:buClr>
              <a:buFont typeface="Wingdings" pitchFamily="2" charset="2"/>
              <a:buNone/>
              <a:tabLst>
                <a:tab pos="112713" algn="r"/>
              </a:tabLst>
            </a:pPr>
            <a:r>
              <a:rPr lang="en-US" sz="1100"/>
              <a:t>Sources: US Bureau of Labor Statistics; Insurance Information Institute</a:t>
            </a:r>
          </a:p>
        </p:txBody>
      </p:sp>
      <p:graphicFrame>
        <p:nvGraphicFramePr>
          <p:cNvPr id="10242" name="Object 2"/>
          <p:cNvGraphicFramePr>
            <a:graphicFrameLocks/>
          </p:cNvGraphicFramePr>
          <p:nvPr/>
        </p:nvGraphicFramePr>
        <p:xfrm>
          <a:off x="147638" y="1612900"/>
          <a:ext cx="8902700" cy="4646613"/>
        </p:xfrm>
        <a:graphic>
          <a:graphicData uri="http://schemas.openxmlformats.org/presentationml/2006/ole">
            <mc:AlternateContent xmlns:mc="http://schemas.openxmlformats.org/markup-compatibility/2006">
              <mc:Choice xmlns:v="urn:schemas-microsoft-com:vml" Requires="v">
                <p:oleObj spid="_x0000_s12259598" name="Chart" r:id="rId4" imgW="8382000" imgH="4657682" progId="MSGraph.Chart.8">
                  <p:embed followColorScheme="full"/>
                </p:oleObj>
              </mc:Choice>
              <mc:Fallback>
                <p:oleObj name="Chart" r:id="rId4" imgW="8382000" imgH="4657682"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8" y="1612900"/>
                        <a:ext cx="8902700" cy="4646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AutoShape 6"/>
          <p:cNvSpPr>
            <a:spLocks noChangeArrowheads="1"/>
          </p:cNvSpPr>
          <p:nvPr/>
        </p:nvSpPr>
        <p:spPr bwMode="blackWhite">
          <a:xfrm>
            <a:off x="2328118" y="1120122"/>
            <a:ext cx="3575142" cy="802807"/>
          </a:xfrm>
          <a:prstGeom prst="wedgeRectCallout">
            <a:avLst>
              <a:gd name="adj1" fmla="val 66273"/>
              <a:gd name="adj2" fmla="val 45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Auto Insurance Price Increases </a:t>
            </a:r>
            <a:r>
              <a:rPr lang="en-US" sz="1400" b="1" dirty="0" smtClean="0">
                <a:solidFill>
                  <a:schemeClr val="bg1"/>
                </a:solidFill>
              </a:rPr>
              <a:t>Averaged 5.1% </a:t>
            </a:r>
            <a:r>
              <a:rPr lang="en-US" sz="1400" b="1" dirty="0">
                <a:solidFill>
                  <a:schemeClr val="bg1"/>
                </a:solidFill>
              </a:rPr>
              <a:t>in 2010 over 2009, After Averaging </a:t>
            </a:r>
            <a:r>
              <a:rPr lang="en-US" sz="1400" b="1" dirty="0" smtClean="0">
                <a:solidFill>
                  <a:schemeClr val="bg1"/>
                </a:solidFill>
              </a:rPr>
              <a:t>4.5</a:t>
            </a:r>
            <a:r>
              <a:rPr lang="en-US" sz="1400" b="1" dirty="0">
                <a:solidFill>
                  <a:schemeClr val="bg1"/>
                </a:solidFill>
              </a:rPr>
              <a:t>% in 2009 over 2008</a:t>
            </a:r>
            <a:r>
              <a:rPr lang="en-US" sz="1400" b="1" dirty="0" smtClean="0">
                <a:solidFill>
                  <a:schemeClr val="bg1"/>
                </a:solidFill>
              </a:rPr>
              <a:t>.</a:t>
            </a:r>
            <a:endParaRPr lang="en-US" sz="1400" b="1" dirty="0">
              <a:solidFill>
                <a:schemeClr val="bg1"/>
              </a:solidFill>
            </a:endParaRPr>
          </a:p>
        </p:txBody>
      </p:sp>
      <p:sp>
        <p:nvSpPr>
          <p:cNvPr id="15" name="Oval 8"/>
          <p:cNvSpPr>
            <a:spLocks noChangeArrowheads="1"/>
          </p:cNvSpPr>
          <p:nvPr/>
        </p:nvSpPr>
        <p:spPr bwMode="auto">
          <a:xfrm rot="5400000">
            <a:off x="1769886" y="3067565"/>
            <a:ext cx="1889125" cy="3177519"/>
          </a:xfrm>
          <a:prstGeom prst="ellipse">
            <a:avLst/>
          </a:prstGeom>
          <a:noFill/>
          <a:ln w="38100">
            <a:solidFill>
              <a:srgbClr val="C00000"/>
            </a:solidFill>
            <a:round/>
            <a:headEnd/>
            <a:tailEnd/>
          </a:ln>
        </p:spPr>
        <p:txBody>
          <a:bodyPr wrap="none" lIns="92075" tIns="46038" rIns="92075" bIns="46038" anchor="ctr"/>
          <a:lstStyle/>
          <a:p>
            <a:pPr eaLnBrk="0" hangingPunct="0">
              <a:spcBef>
                <a:spcPct val="50000"/>
              </a:spcBef>
              <a:buClr>
                <a:srgbClr val="FF3300"/>
              </a:buClr>
              <a:buFont typeface="Wingdings" pitchFamily="2" charset="2"/>
              <a:buNone/>
            </a:pPr>
            <a:endParaRPr lang="en-US" sz="1000">
              <a:solidFill>
                <a:srgbClr val="FF0000"/>
              </a:solidFill>
              <a:latin typeface="Times New Roman" pitchFamily="18" charset="0"/>
            </a:endParaRPr>
          </a:p>
        </p:txBody>
      </p:sp>
      <p:sp>
        <p:nvSpPr>
          <p:cNvPr id="16" name="AutoShape 6"/>
          <p:cNvSpPr>
            <a:spLocks noChangeArrowheads="1"/>
          </p:cNvSpPr>
          <p:nvPr/>
        </p:nvSpPr>
        <p:spPr bwMode="blackWhite">
          <a:xfrm>
            <a:off x="4401541" y="3216011"/>
            <a:ext cx="2528047" cy="1882870"/>
          </a:xfrm>
          <a:prstGeom prst="wedgeRectCallout">
            <a:avLst>
              <a:gd name="adj1" fmla="val -63752"/>
              <a:gd name="adj2" fmla="val 2873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Underwriting performance remained strong even when prices were flat or falling due to improvements in underlying frequency and severity trends</a:t>
            </a:r>
          </a:p>
        </p:txBody>
      </p:sp>
      <p:sp>
        <p:nvSpPr>
          <p:cNvPr id="17" name="AutoShape 6"/>
          <p:cNvSpPr>
            <a:spLocks noChangeArrowheads="1"/>
          </p:cNvSpPr>
          <p:nvPr/>
        </p:nvSpPr>
        <p:spPr bwMode="blackWhite">
          <a:xfrm>
            <a:off x="987986" y="1990259"/>
            <a:ext cx="3625850" cy="1143000"/>
          </a:xfrm>
          <a:prstGeom prst="wedgeRectCallout">
            <a:avLst>
              <a:gd name="adj1" fmla="val -10049"/>
              <a:gd name="adj2" fmla="val 101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PPA Auto, like most p/c lines, exhibits strong cyclicality in pricing.  Prices rose from 2000 to late 2005, were flat/falling in 2006 and 2007 before beginning to rise gain in 2008. </a:t>
            </a:r>
          </a:p>
        </p:txBody>
      </p:sp>
      <p:sp>
        <p:nvSpPr>
          <p:cNvPr id="14" name="AutoShape 6"/>
          <p:cNvSpPr>
            <a:spLocks noChangeArrowheads="1"/>
          </p:cNvSpPr>
          <p:nvPr/>
        </p:nvSpPr>
        <p:spPr bwMode="blackWhite">
          <a:xfrm>
            <a:off x="6569395" y="990456"/>
            <a:ext cx="2285999" cy="891988"/>
          </a:xfrm>
          <a:prstGeom prst="wedgeRectCallout">
            <a:avLst>
              <a:gd name="adj1" fmla="val 37830"/>
              <a:gd name="adj2" fmla="val 743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weakened in 2011, strengthened in 2012/early 2013 but has since moderated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500"/>
                            </p:stCondLst>
                            <p:childTnLst>
                              <p:par>
                                <p:cTn id="9" presetID="17" presetClass="entr" presetSubtype="4"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ppt_y+#ppt_h/2"/>
                                          </p:val>
                                        </p:tav>
                                        <p:tav tm="100000">
                                          <p:val>
                                            <p:strVal val="#ppt_y"/>
                                          </p:val>
                                        </p:tav>
                                      </p:tavLst>
                                    </p:anim>
                                    <p:anim calcmode="lin" valueType="num">
                                      <p:cBhvr>
                                        <p:cTn id="13" dur="500" fill="hold"/>
                                        <p:tgtEl>
                                          <p:spTgt spid="15"/>
                                        </p:tgtEl>
                                        <p:attrNameLst>
                                          <p:attrName>ppt_w</p:attrName>
                                        </p:attrNameLst>
                                      </p:cBhvr>
                                      <p:tavLst>
                                        <p:tav tm="0">
                                          <p:val>
                                            <p:strVal val="#ppt_w"/>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par>
                          <p:cTn id="15" fill="hold">
                            <p:stCondLst>
                              <p:cond delay="3000"/>
                            </p:stCondLst>
                            <p:childTnLst>
                              <p:par>
                                <p:cTn id="16" presetID="22" presetClass="entr" presetSubtype="1" fill="hold" grpId="0" nodeType="afterEffect">
                                  <p:stCondLst>
                                    <p:cond delay="70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4200"/>
                            </p:stCondLst>
                            <p:childTnLst>
                              <p:par>
                                <p:cTn id="20" presetID="22" presetClass="entr" presetSubtype="2" fill="hold" grpId="0" nodeType="afterEffect">
                                  <p:stCondLst>
                                    <p:cond delay="100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par>
                          <p:cTn id="23" fill="hold">
                            <p:stCondLst>
                              <p:cond delay="5700"/>
                            </p:stCondLst>
                            <p:childTnLst>
                              <p:par>
                                <p:cTn id="24" presetID="22" presetClass="entr" presetSubtype="2" fill="hold" grpId="0" nodeType="after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2014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2014:Q1 combined ratio including M&amp;FG insurers is 97.3; 2013 =  96.1;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extLst/>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27839746" name="Chart" r:id="rId4" imgW="8601024" imgH="3933862" progId="MSGraph.Chart.8">
                  <p:embed followColorScheme="full"/>
                </p:oleObj>
              </mc:Choice>
              <mc:Fallback>
                <p:oleObj name="Chart" r:id="rId4" imgW="8601024" imgH="3933862" progId="MSGraph.Chart.8">
                  <p:embed followColorScheme="full"/>
                  <p:pic>
                    <p:nvPicPr>
                      <p:cNvPr id="0" name=""/>
                      <p:cNvPicPr>
                        <a:picLocks noChangeArrowheads="1"/>
                      </p:cNvPicPr>
                      <p:nvPr/>
                    </p:nvPicPr>
                    <p:blipFill>
                      <a:blip r:embed="rId5"/>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672179" y="1182781"/>
            <a:ext cx="5437499"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2012/13,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223753" y="4061821"/>
            <a:ext cx="1472022" cy="680362"/>
          </a:xfrm>
          <a:prstGeom prst="wedgeRectCallout">
            <a:avLst>
              <a:gd name="adj1" fmla="val 95270"/>
              <a:gd name="adj2" fmla="val -437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helped ROEs in 2013</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5709896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70</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extLst>
              <p:ext uri="{D42A27DB-BD31-4B8C-83A1-F6EECF244321}">
                <p14:modId xmlns:p14="http://schemas.microsoft.com/office/powerpoint/2010/main" val="2750714747"/>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7854074" name="Chart" r:id="rId4" imgW="7839024" imgH="4095701" progId="MSGraph.Chart.8">
                  <p:embed followColorScheme="full"/>
                </p:oleObj>
              </mc:Choice>
              <mc:Fallback>
                <p:oleObj name="Chart" r:id="rId4" imgW="7839024" imgH="4095701"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(9/14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0170"/>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388079" y="1091381"/>
            <a:ext cx="3313470" cy="1101213"/>
          </a:xfrm>
          <a:prstGeom prst="wedgeRectCallout">
            <a:avLst>
              <a:gd name="adj1" fmla="val 7230"/>
              <a:gd name="adj2" fmla="val 9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18149416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71</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Up a Bit,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June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ext uri="{D42A27DB-BD31-4B8C-83A1-F6EECF244321}">
                <p14:modId xmlns:p14="http://schemas.microsoft.com/office/powerpoint/2010/main" val="3877749273"/>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7871474"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054144" y="4073013"/>
            <a:ext cx="3066435" cy="809625"/>
          </a:xfrm>
          <a:prstGeom prst="wedgeRectCallout">
            <a:avLst>
              <a:gd name="adj1" fmla="val 73876"/>
              <a:gd name="adj2" fmla="val -1175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six years</a:t>
            </a:r>
            <a:endParaRPr lang="en-US" sz="1400" b="1" dirty="0">
              <a:solidFill>
                <a:schemeClr val="bg1"/>
              </a:solidFill>
            </a:endParaRPr>
          </a:p>
        </p:txBody>
      </p:sp>
      <p:sp>
        <p:nvSpPr>
          <p:cNvPr id="10" name="Oval 8"/>
          <p:cNvSpPr>
            <a:spLocks noChangeArrowheads="1"/>
          </p:cNvSpPr>
          <p:nvPr/>
        </p:nvSpPr>
        <p:spPr bwMode="auto">
          <a:xfrm rot="16200000">
            <a:off x="8146331" y="3634706"/>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Rising mortgage interest rates have impacted home sales but are unlikely to derail the recovery on housing</a:t>
            </a:r>
            <a:endParaRPr lang="en-US" sz="1600" b="1" dirty="0">
              <a:solidFill>
                <a:schemeClr val="bg1"/>
              </a:solidFill>
            </a:endParaRPr>
          </a:p>
        </p:txBody>
      </p:sp>
      <p:sp>
        <p:nvSpPr>
          <p:cNvPr id="11" name="AutoShape 38"/>
          <p:cNvSpPr>
            <a:spLocks noChangeArrowheads="1"/>
          </p:cNvSpPr>
          <p:nvPr/>
        </p:nvSpPr>
        <p:spPr bwMode="blackWhite">
          <a:xfrm>
            <a:off x="5692877" y="1420454"/>
            <a:ext cx="3091631" cy="1190011"/>
          </a:xfrm>
          <a:prstGeom prst="wedgeRectCallout">
            <a:avLst>
              <a:gd name="adj1" fmla="val 40614"/>
              <a:gd name="adj2" fmla="val 1176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Mortgages rates plunged to near-record lows in early 2013 but rose as the Fed initiated tapering in its QE program, but have come down a bit through mid-2014</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71</a:t>
            </a:fld>
            <a:endParaRPr lang="en-US"/>
          </a:p>
        </p:txBody>
      </p:sp>
    </p:spTree>
    <p:extLst>
      <p:ext uri="{BB962C8B-B14F-4D97-AF65-F5344CB8AC3E}">
        <p14:creationId xmlns:p14="http://schemas.microsoft.com/office/powerpoint/2010/main" val="15786408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72</a:t>
            </a:fld>
            <a:endParaRPr lang="en-US" sz="900" smtClean="0">
              <a:solidFill>
                <a:srgbClr val="000000"/>
              </a:solidFill>
              <a:latin typeface="Arial" charset="0"/>
              <a:cs typeface="Arial" charset="0"/>
            </a:endParaRPr>
          </a:p>
        </p:txBody>
      </p:sp>
      <p:sp>
        <p:nvSpPr>
          <p:cNvPr id="1938437" name="Rectangle 5"/>
          <p:cNvSpPr>
            <a:spLocks noChangeArrowheads="1"/>
          </p:cNvSpPr>
          <p:nvPr/>
        </p:nvSpPr>
        <p:spPr bwMode="blackWhite">
          <a:xfrm>
            <a:off x="503494" y="5500689"/>
            <a:ext cx="8207375" cy="914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Mortgage Interest Rates Were Expected to Continue to Rise as the Fed Pursued Tapering and the Economy Recovered; Rates Are Still Low by Historical Standards</a:t>
            </a:r>
            <a:endParaRPr lang="en-US" sz="2000" b="1" dirty="0" smtClean="0">
              <a:solidFill>
                <a:srgbClr val="FFFFFF"/>
              </a:solidFill>
              <a:latin typeface="Arial" charset="0"/>
              <a:cs typeface="Arial" charset="0"/>
            </a:endParaRPr>
          </a:p>
        </p:txBody>
      </p:sp>
      <p:graphicFrame>
        <p:nvGraphicFramePr>
          <p:cNvPr id="8194" name="Object 7"/>
          <p:cNvGraphicFramePr>
            <a:graphicFrameLocks noChangeAspect="1"/>
          </p:cNvGraphicFramePr>
          <p:nvPr>
            <p:extLst/>
          </p:nvPr>
        </p:nvGraphicFramePr>
        <p:xfrm>
          <a:off x="317500" y="1243011"/>
          <a:ext cx="8499475" cy="4286250"/>
        </p:xfrm>
        <a:graphic>
          <a:graphicData uri="http://schemas.openxmlformats.org/presentationml/2006/ole">
            <mc:AlternateContent xmlns:mc="http://schemas.openxmlformats.org/markup-compatibility/2006">
              <mc:Choice xmlns:v="urn:schemas-microsoft-com:vml" Requires="v">
                <p:oleObj spid="_x0000_s27872498" name="Chart" r:id="rId5" imgW="8296363" imgH="3762334" progId="MSGraph.Chart.8">
                  <p:embed followColorScheme="full"/>
                </p:oleObj>
              </mc:Choice>
              <mc:Fallback>
                <p:oleObj name="Chart" r:id="rId5" imgW="8296363" imgH="3762334" progId="MSGraph.Chart.8">
                  <p:embed followColorScheme="full"/>
                  <p:pic>
                    <p:nvPicPr>
                      <p:cNvPr id="0" name=""/>
                      <p:cNvPicPr>
                        <a:picLocks noChangeAspect="1" noChangeArrowheads="1"/>
                      </p:cNvPicPr>
                      <p:nvPr/>
                    </p:nvPicPr>
                    <p:blipFill>
                      <a:blip r:embed="rId6"/>
                      <a:srcRect/>
                      <a:stretch>
                        <a:fillRect/>
                      </a:stretch>
                    </p:blipFill>
                    <p:spPr bwMode="gray">
                      <a:xfrm>
                        <a:off x="317500" y="1243011"/>
                        <a:ext cx="8499475" cy="428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14"/>
          <p:cNvSpPr>
            <a:spLocks noChangeArrowheads="1"/>
          </p:cNvSpPr>
          <p:nvPr/>
        </p:nvSpPr>
        <p:spPr bwMode="blackWhite">
          <a:xfrm>
            <a:off x="5886655" y="1062695"/>
            <a:ext cx="2714420" cy="1181100"/>
          </a:xfrm>
          <a:prstGeom prst="wedgeRectCallout">
            <a:avLst>
              <a:gd name="adj1" fmla="val 45998"/>
              <a:gd name="adj2" fmla="val 13122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b="1" dirty="0" smtClean="0">
                <a:solidFill>
                  <a:srgbClr val="FFFFFF"/>
                </a:solidFill>
              </a:rPr>
              <a:t>30-year mortgage rates are down nearly 40 basis points since early January</a:t>
            </a:r>
            <a:endParaRPr lang="en-US" b="1" dirty="0" smtClean="0">
              <a:solidFill>
                <a:srgbClr val="FFFFFF"/>
              </a:solidFill>
              <a:latin typeface="Arial" charset="0"/>
              <a:cs typeface="Arial" charset="0"/>
            </a:endParaRPr>
          </a:p>
        </p:txBody>
      </p:sp>
      <p:sp>
        <p:nvSpPr>
          <p:cNvPr id="10" name="Rectangle 7"/>
          <p:cNvSpPr txBox="1">
            <a:spLocks noChangeArrowheads="1"/>
          </p:cNvSpPr>
          <p:nvPr/>
        </p:nvSpPr>
        <p:spPr bwMode="black">
          <a:xfrm>
            <a:off x="117983" y="103394"/>
            <a:ext cx="7831397"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30-Year Mortgages in 2014 Are Falling! What</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Will Be the Impact </a:t>
            </a:r>
            <a:r>
              <a:rPr lang="en-US" sz="3000" b="1" kern="0" dirty="0" smtClean="0">
                <a:solidFill>
                  <a:srgbClr val="225A7A"/>
                </a:solidFill>
                <a:ea typeface="+mj-ea"/>
                <a:cs typeface="+mj-cs"/>
              </a:rPr>
              <a:t>on Construction?</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*Weekly through June 5, 2014.</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7"/>
              </a:rPr>
              <a:t>http://www.federalreserve.gov/releases/h15/data.htm</a:t>
            </a:r>
            <a:r>
              <a:rPr lang="en-US" sz="1100" dirty="0" smtClean="0"/>
              <a:t>.;  </a:t>
            </a:r>
            <a:r>
              <a:rPr lang="en-US" sz="1100" dirty="0"/>
              <a:t>Insurance Information Institutes.</a:t>
            </a:r>
          </a:p>
        </p:txBody>
      </p:sp>
    </p:spTree>
    <p:custDataLst>
      <p:tags r:id="rId2"/>
    </p:custDataLst>
    <p:extLst>
      <p:ext uri="{BB962C8B-B14F-4D97-AF65-F5344CB8AC3E}">
        <p14:creationId xmlns:p14="http://schemas.microsoft.com/office/powerpoint/2010/main" val="3887585842"/>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6" name="Rectangle 8"/>
          <p:cNvSpPr>
            <a:spLocks noChangeArrowheads="1"/>
          </p:cNvSpPr>
          <p:nvPr/>
        </p:nvSpPr>
        <p:spPr bwMode="black">
          <a:xfrm>
            <a:off x="299023" y="108268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a:t>
            </a:r>
            <a:r>
              <a:rPr lang="en-US" sz="1600" b="1" dirty="0" smtClean="0">
                <a:solidFill>
                  <a:srgbClr val="225A7A"/>
                </a:solidFill>
              </a:rPr>
              <a:t>August 2014</a:t>
            </a:r>
            <a:endParaRPr lang="en-US" sz="1600" b="1" dirty="0">
              <a:solidFill>
                <a:srgbClr val="225A7A"/>
              </a:solidFill>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73</a:t>
            </a:fld>
            <a:endParaRPr lang="en-US"/>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7650" y="1326451"/>
            <a:ext cx="7048095" cy="5138589"/>
          </a:xfrm>
          <a:prstGeom prst="rect">
            <a:avLst/>
          </a:prstGeom>
        </p:spPr>
      </p:pic>
      <p:sp>
        <p:nvSpPr>
          <p:cNvPr id="10" name="AutoShape 5"/>
          <p:cNvSpPr>
            <a:spLocks noChangeArrowheads="1"/>
          </p:cNvSpPr>
          <p:nvPr/>
        </p:nvSpPr>
        <p:spPr bwMode="blackWhite">
          <a:xfrm>
            <a:off x="5914150" y="2212191"/>
            <a:ext cx="2724278" cy="1222540"/>
          </a:xfrm>
          <a:prstGeom prst="wedgeRectCallout">
            <a:avLst>
              <a:gd name="adj1" fmla="val -16481"/>
              <a:gd name="adj2" fmla="val 882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in August was nearly at its level since the crisis began in Dec. 2007.</a:t>
            </a:r>
            <a:endParaRPr lang="en-US" sz="1600" b="1" dirty="0">
              <a:solidFill>
                <a:schemeClr val="bg1"/>
              </a:solidFill>
            </a:endParaRPr>
          </a:p>
        </p:txBody>
      </p:sp>
    </p:spTree>
    <p:extLst>
      <p:ext uri="{BB962C8B-B14F-4D97-AF65-F5344CB8AC3E}">
        <p14:creationId xmlns:p14="http://schemas.microsoft.com/office/powerpoint/2010/main" val="23520997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74</a:t>
            </a:fld>
            <a:endParaRPr lang="en-US" sz="900"/>
          </a:p>
        </p:txBody>
      </p:sp>
      <p:graphicFrame>
        <p:nvGraphicFramePr>
          <p:cNvPr id="71682" name="Object 3"/>
          <p:cNvGraphicFramePr>
            <a:graphicFrameLocks/>
          </p:cNvGraphicFramePr>
          <p:nvPr>
            <p:extLst/>
          </p:nvPr>
        </p:nvGraphicFramePr>
        <p:xfrm>
          <a:off x="277159" y="1408128"/>
          <a:ext cx="8585200" cy="4367213"/>
        </p:xfrm>
        <a:graphic>
          <a:graphicData uri="http://schemas.openxmlformats.org/presentationml/2006/ole">
            <mc:AlternateContent xmlns:mc="http://schemas.openxmlformats.org/markup-compatibility/2006">
              <mc:Choice xmlns:v="urn:schemas-microsoft-com:vml" Requires="v">
                <p:oleObj spid="_x0000_s27912418" name="Chart" r:id="rId4" imgW="8581960" imgH="3952907" progId="MSGraph.Chart.8">
                  <p:embed followColorScheme="full"/>
                </p:oleObj>
              </mc:Choice>
              <mc:Fallback>
                <p:oleObj name="Chart" r:id="rId4" imgW="8581960" imgH="3952907" progId="MSGraph.Chart.8">
                  <p:embed followColorScheme="full"/>
                  <p:pic>
                    <p:nvPicPr>
                      <p:cNvPr id="0" name=""/>
                      <p:cNvPicPr preferRelativeResize="0">
                        <a:picLocks noChangeArrowheads="1"/>
                      </p:cNvPicPr>
                      <p:nvPr/>
                    </p:nvPicPr>
                    <p:blipFill>
                      <a:blip r:embed="rId5"/>
                      <a:srcRect/>
                      <a:stretch>
                        <a:fillRect/>
                      </a:stretch>
                    </p:blipFill>
                    <p:spPr bwMode="auto">
                      <a:xfrm>
                        <a:off x="277159" y="1408128"/>
                        <a:ext cx="8585200" cy="436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1980-2013</a:t>
            </a:r>
          </a:p>
        </p:txBody>
      </p:sp>
      <p:sp>
        <p:nvSpPr>
          <p:cNvPr id="71687" name="Rectangle 4"/>
          <p:cNvSpPr>
            <a:spLocks noChangeArrowheads="1"/>
          </p:cNvSpPr>
          <p:nvPr/>
        </p:nvSpPr>
        <p:spPr bwMode="auto">
          <a:xfrm>
            <a:off x="0" y="6160631"/>
            <a:ext cx="8601075" cy="75636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r>
            <a:r>
              <a:rPr lang="en-US" sz="1100" dirty="0" smtClean="0"/>
              <a:t>(1980-2012) at </a:t>
            </a:r>
            <a:r>
              <a:rPr lang="en-US" sz="1100" dirty="0" smtClean="0">
                <a:hlinkClick r:id="rId6"/>
              </a:rPr>
              <a:t>http://www.abiworld.org/AM/AMTemplate.cfm?Section=Home&amp;TEMPLATE=/CM/ContentDisplay.cfm&amp;CONTENTID=61633</a:t>
            </a:r>
            <a:r>
              <a:rPr lang="en-US" sz="1100" dirty="0" smtClean="0"/>
              <a:t>; 2013 data from United States Courts at </a:t>
            </a:r>
            <a:r>
              <a:rPr lang="en-US" sz="1100" dirty="0" smtClean="0">
                <a:hlinkClick r:id="rId7"/>
              </a:rPr>
              <a:t>http://news.uscourts.gov</a:t>
            </a:r>
            <a:r>
              <a:rPr lang="en-US" sz="1100" dirty="0" smtClean="0"/>
              <a:t>; </a:t>
            </a:r>
            <a:r>
              <a:rPr lang="en-US" sz="1100" dirty="0"/>
              <a:t>Insurance Information </a:t>
            </a:r>
            <a:r>
              <a:rPr lang="en-US" sz="1100" dirty="0" smtClean="0"/>
              <a:t>Institute.</a:t>
            </a:r>
            <a:endParaRPr lang="en-US" sz="1100" dirty="0"/>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644876" y="4050890"/>
            <a:ext cx="3431459" cy="1072228"/>
          </a:xfrm>
          <a:prstGeom prst="wedgeRectCallout">
            <a:avLst>
              <a:gd name="adj1" fmla="val 119601"/>
              <a:gd name="adj2" fmla="val 233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2013 bankruptcies totaled 33,212, down 17.1% from 2012—the fourth consecutive year of decline.  Business bankruptcies more than tripled during the financial crisis.</a:t>
            </a:r>
            <a:endParaRPr lang="en-US" sz="1400" b="1" i="1" dirty="0">
              <a:solidFill>
                <a:schemeClr val="bg1"/>
              </a:solidFill>
              <a:cs typeface="+mn-cs"/>
            </a:endParaRPr>
          </a:p>
        </p:txBody>
      </p:sp>
      <p:grpSp>
        <p:nvGrpSpPr>
          <p:cNvPr id="2" name="Group 7"/>
          <p:cNvGrpSpPr>
            <a:grpSpLocks/>
          </p:cNvGrpSpPr>
          <p:nvPr/>
        </p:nvGrpSpPr>
        <p:grpSpPr bwMode="auto">
          <a:xfrm>
            <a:off x="5249918" y="1105514"/>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r>
                <a:rPr lang="en-US" sz="1400" b="1" dirty="0" smtClean="0">
                  <a:solidFill>
                    <a:schemeClr val="folHlink"/>
                  </a:solidFill>
                </a:rPr>
                <a:t>%</a:t>
              </a:r>
              <a:endParaRPr lang="en-US" sz="1400" b="1" dirty="0">
                <a:solidFill>
                  <a:schemeClr val="folHlink"/>
                </a:solidFill>
              </a:endParaRP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74</a:t>
            </a:fld>
            <a:endParaRPr lang="en-US"/>
          </a:p>
        </p:txBody>
      </p:sp>
    </p:spTree>
    <p:extLst>
      <p:ext uri="{BB962C8B-B14F-4D97-AF65-F5344CB8AC3E}">
        <p14:creationId xmlns:p14="http://schemas.microsoft.com/office/powerpoint/2010/main" val="2739412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43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43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C3500F2-97B6-4DA1-8FAC-D7D5C6678FB4}" type="slidenum">
              <a:rPr lang="en-US" sz="900"/>
              <a:pPr algn="r" eaLnBrk="0" hangingPunct="0">
                <a:lnSpc>
                  <a:spcPct val="85000"/>
                </a:lnSpc>
                <a:spcBef>
                  <a:spcPct val="20000"/>
                </a:spcBef>
              </a:pPr>
              <a:t>75</a:t>
            </a:fld>
            <a:endParaRPr lang="en-US" sz="900"/>
          </a:p>
        </p:txBody>
      </p:sp>
      <p:sp>
        <p:nvSpPr>
          <p:cNvPr id="14342" name="Rectangle 2"/>
          <p:cNvSpPr>
            <a:spLocks noGrp="1" noChangeArrowheads="1"/>
          </p:cNvSpPr>
          <p:nvPr>
            <p:ph type="title" idx="4294967295"/>
          </p:nvPr>
        </p:nvSpPr>
        <p:spPr>
          <a:xfrm>
            <a:off x="507172" y="192088"/>
            <a:ext cx="6937237" cy="860425"/>
          </a:xfrm>
        </p:spPr>
        <p:txBody>
          <a:bodyPr/>
          <a:lstStyle/>
          <a:p>
            <a:r>
              <a:rPr lang="en-US" sz="2800" dirty="0" smtClean="0"/>
              <a:t>Private Sector Business Starts:</a:t>
            </a:r>
            <a:br>
              <a:rPr lang="en-US" sz="2800" dirty="0" smtClean="0"/>
            </a:br>
            <a:r>
              <a:rPr lang="en-US" sz="2800" dirty="0" smtClean="0"/>
              <a:t>1993:Q2 – 2013:Q4* As Strong </a:t>
            </a:r>
            <a:r>
              <a:rPr lang="en-US" sz="2800" dirty="0"/>
              <a:t>as Ever?</a:t>
            </a:r>
            <a:endParaRPr lang="en-US" sz="2800" dirty="0" smtClean="0"/>
          </a:p>
        </p:txBody>
      </p:sp>
      <p:graphicFrame>
        <p:nvGraphicFramePr>
          <p:cNvPr id="14338" name="Object 4"/>
          <p:cNvGraphicFramePr>
            <a:graphicFrameLocks noGrp="1"/>
          </p:cNvGraphicFramePr>
          <p:nvPr>
            <p:ph idx="4294967295"/>
            <p:extLst/>
          </p:nvPr>
        </p:nvGraphicFramePr>
        <p:xfrm>
          <a:off x="304800" y="1830389"/>
          <a:ext cx="8585200" cy="4459287"/>
        </p:xfrm>
        <a:graphic>
          <a:graphicData uri="http://schemas.openxmlformats.org/presentationml/2006/ole">
            <mc:AlternateContent xmlns:mc="http://schemas.openxmlformats.org/markup-compatibility/2006">
              <mc:Choice xmlns:v="urn:schemas-microsoft-com:vml" Requires="v">
                <p:oleObj spid="_x0000_s27996296" name="Chart" r:id="rId4" imgW="8582143" imgH="3971958" progId="MSGraph.Chart.8">
                  <p:embed followColorScheme="full"/>
                </p:oleObj>
              </mc:Choice>
              <mc:Fallback>
                <p:oleObj name="Chart" r:id="rId4" imgW="8582143" imgH="3971958" progId="MSGraph.Chart.8">
                  <p:embed followColorScheme="full"/>
                  <p:pic>
                    <p:nvPicPr>
                      <p:cNvPr id="0" name=""/>
                      <p:cNvPicPr>
                        <a:picLocks noGrp="1" noChangeArrowheads="1"/>
                      </p:cNvPicPr>
                      <p:nvPr/>
                    </p:nvPicPr>
                    <p:blipFill>
                      <a:blip r:embed="rId5"/>
                      <a:srcRect/>
                      <a:stretch>
                        <a:fillRect/>
                      </a:stretch>
                    </p:blipFill>
                    <p:spPr bwMode="auto">
                      <a:xfrm>
                        <a:off x="304800" y="1830389"/>
                        <a:ext cx="8585200" cy="445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3" name="Rectangle 5"/>
          <p:cNvSpPr>
            <a:spLocks noChangeArrowheads="1"/>
          </p:cNvSpPr>
          <p:nvPr/>
        </p:nvSpPr>
        <p:spPr bwMode="auto">
          <a:xfrm>
            <a:off x="0" y="6245225"/>
            <a:ext cx="8731250" cy="6127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*Data posted Apr 29, 2014, the </a:t>
            </a:r>
            <a:r>
              <a:rPr lang="en-US" sz="1100" dirty="0"/>
              <a:t>latest available; a classification change in 2013:Q1 </a:t>
            </a:r>
            <a:r>
              <a:rPr lang="en-US" sz="1100" dirty="0" smtClean="0"/>
              <a:t>resulted in a report of 578,000 businesses started in that quarter. Seasonally </a:t>
            </a:r>
            <a:r>
              <a:rPr lang="en-US" sz="1100" dirty="0"/>
              <a:t>adjusted</a:t>
            </a:r>
            <a:r>
              <a:rPr lang="en-US" sz="1100" dirty="0" smtClean="0"/>
              <a:t>. **2014 number assumes 1</a:t>
            </a:r>
            <a:r>
              <a:rPr lang="en-US" sz="1100" baseline="30000" dirty="0" smtClean="0"/>
              <a:t>st</a:t>
            </a:r>
            <a:r>
              <a:rPr lang="en-US" sz="1100" dirty="0" smtClean="0"/>
              <a:t> quarter equaled average of other three quarters</a:t>
            </a:r>
            <a:endParaRPr lang="en-US" sz="1100" dirty="0"/>
          </a:p>
          <a:p>
            <a:pPr eaLnBrk="0" hangingPunct="0">
              <a:lnSpc>
                <a:spcPct val="85000"/>
              </a:lnSpc>
              <a:spcBef>
                <a:spcPct val="25000"/>
              </a:spcBef>
              <a:buClr>
                <a:schemeClr val="accent2"/>
              </a:buClr>
              <a:buFont typeface="Wingdings" pitchFamily="2" charset="2"/>
              <a:buNone/>
            </a:pPr>
            <a:r>
              <a:rPr lang="en-US" sz="1100" dirty="0"/>
              <a:t>Sources: Bureau of Labor Statistics, </a:t>
            </a:r>
            <a:r>
              <a:rPr lang="en-US" sz="1100" dirty="0">
                <a:hlinkClick r:id="rId6"/>
              </a:rPr>
              <a:t>http://www.bls.gov/news.release/cewbd.t08.htm</a:t>
            </a:r>
            <a:r>
              <a:rPr lang="en-US" sz="1100" dirty="0"/>
              <a:t>.  NBER (recession dates)</a:t>
            </a:r>
          </a:p>
        </p:txBody>
      </p:sp>
      <p:sp>
        <p:nvSpPr>
          <p:cNvPr id="14344" name="Rectangle 6"/>
          <p:cNvSpPr>
            <a:spLocks noChangeArrowheads="1"/>
          </p:cNvSpPr>
          <p:nvPr/>
        </p:nvSpPr>
        <p:spPr bwMode="black">
          <a:xfrm>
            <a:off x="85725" y="1397652"/>
            <a:ext cx="137732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1" name="AutoShape 7"/>
          <p:cNvSpPr>
            <a:spLocks noChangeArrowheads="1"/>
          </p:cNvSpPr>
          <p:nvPr/>
        </p:nvSpPr>
        <p:spPr bwMode="blackWhite">
          <a:xfrm>
            <a:off x="1458913" y="1063625"/>
            <a:ext cx="1528763" cy="1689303"/>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300" b="1" u="sng" dirty="0">
                <a:solidFill>
                  <a:schemeClr val="bg1"/>
                </a:solidFill>
                <a:cs typeface="+mn-cs"/>
              </a:rPr>
              <a:t>Business Starts</a:t>
            </a:r>
            <a:r>
              <a:rPr lang="en-US" sz="1300" b="1" dirty="0">
                <a:solidFill>
                  <a:schemeClr val="bg1"/>
                </a:solidFill>
                <a:cs typeface="+mn-cs"/>
              </a:rPr>
              <a:t/>
            </a:r>
            <a:br>
              <a:rPr lang="en-US" sz="1300" b="1" dirty="0">
                <a:solidFill>
                  <a:schemeClr val="bg1"/>
                </a:solidFill>
                <a:cs typeface="+mn-cs"/>
              </a:rPr>
            </a:br>
            <a:r>
              <a:rPr lang="en-US" sz="1300" b="1" dirty="0">
                <a:solidFill>
                  <a:schemeClr val="bg1"/>
                </a:solidFill>
                <a:cs typeface="+mn-cs"/>
              </a:rPr>
              <a:t>2006:  861,000</a:t>
            </a:r>
            <a:br>
              <a:rPr lang="en-US" sz="1300" b="1" dirty="0">
                <a:solidFill>
                  <a:schemeClr val="bg1"/>
                </a:solidFill>
                <a:cs typeface="+mn-cs"/>
              </a:rPr>
            </a:br>
            <a:r>
              <a:rPr lang="en-US" sz="1300" b="1" dirty="0">
                <a:solidFill>
                  <a:schemeClr val="bg1"/>
                </a:solidFill>
                <a:cs typeface="+mn-cs"/>
              </a:rPr>
              <a:t>2007:  844,000</a:t>
            </a:r>
            <a:br>
              <a:rPr lang="en-US" sz="1300" b="1" dirty="0">
                <a:solidFill>
                  <a:schemeClr val="bg1"/>
                </a:solidFill>
                <a:cs typeface="+mn-cs"/>
              </a:rPr>
            </a:br>
            <a:r>
              <a:rPr lang="en-US" sz="1300" b="1" dirty="0">
                <a:solidFill>
                  <a:schemeClr val="bg1"/>
                </a:solidFill>
                <a:cs typeface="+mn-cs"/>
              </a:rPr>
              <a:t>2008:  787,000</a:t>
            </a:r>
            <a:br>
              <a:rPr lang="en-US" sz="1300" b="1" dirty="0">
                <a:solidFill>
                  <a:schemeClr val="bg1"/>
                </a:solidFill>
                <a:cs typeface="+mn-cs"/>
              </a:rPr>
            </a:br>
            <a:r>
              <a:rPr lang="en-US" sz="1300" b="1" dirty="0">
                <a:solidFill>
                  <a:schemeClr val="bg1"/>
                </a:solidFill>
                <a:cs typeface="+mn-cs"/>
              </a:rPr>
              <a:t>2009:  701,000 2010:  742,000 2011:  781,000</a:t>
            </a:r>
            <a:br>
              <a:rPr lang="en-US" sz="1300" b="1" dirty="0">
                <a:solidFill>
                  <a:schemeClr val="bg1"/>
                </a:solidFill>
                <a:cs typeface="+mn-cs"/>
              </a:rPr>
            </a:br>
            <a:r>
              <a:rPr lang="en-US" sz="1300" b="1" dirty="0">
                <a:solidFill>
                  <a:schemeClr val="bg1"/>
                </a:solidFill>
                <a:cs typeface="+mn-cs"/>
              </a:rPr>
              <a:t>2012:  </a:t>
            </a:r>
            <a:r>
              <a:rPr lang="en-US" sz="1300" b="1" dirty="0" smtClean="0">
                <a:solidFill>
                  <a:schemeClr val="bg1"/>
                </a:solidFill>
                <a:cs typeface="+mn-cs"/>
              </a:rPr>
              <a:t>800,000</a:t>
            </a:r>
            <a:br>
              <a:rPr lang="en-US" sz="1300" b="1" dirty="0" smtClean="0">
                <a:solidFill>
                  <a:schemeClr val="bg1"/>
                </a:solidFill>
                <a:cs typeface="+mn-cs"/>
              </a:rPr>
            </a:br>
            <a:r>
              <a:rPr lang="en-US" sz="1300" b="1" dirty="0" smtClean="0">
                <a:solidFill>
                  <a:schemeClr val="bg1"/>
                </a:solidFill>
                <a:cs typeface="+mn-cs"/>
              </a:rPr>
              <a:t>2013:  870,000**</a:t>
            </a:r>
            <a:endParaRPr lang="en-US" sz="1300" b="1" dirty="0">
              <a:solidFill>
                <a:schemeClr val="bg1"/>
              </a:solidFill>
              <a:cs typeface="+mn-cs"/>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C948A6E-00B4-425A-8332-493DA8B986FC}" type="slidenum">
              <a:rPr lang="en-US" smtClean="0"/>
              <a:pPr>
                <a:defRPr/>
              </a:pPr>
              <a:t>75</a:t>
            </a:fld>
            <a:endParaRPr lang="en-US"/>
          </a:p>
        </p:txBody>
      </p:sp>
      <p:sp>
        <p:nvSpPr>
          <p:cNvPr id="14348" name="TextBox 13"/>
          <p:cNvSpPr txBox="1">
            <a:spLocks noChangeArrowheads="1"/>
          </p:cNvSpPr>
          <p:nvPr/>
        </p:nvSpPr>
        <p:spPr bwMode="auto">
          <a:xfrm>
            <a:off x="4124325" y="1101725"/>
            <a:ext cx="1933575" cy="307975"/>
          </a:xfrm>
          <a:prstGeom prst="rect">
            <a:avLst/>
          </a:prstGeom>
          <a:solidFill>
            <a:schemeClr val="accent2"/>
          </a:solidFill>
          <a:ln w="9525">
            <a:noFill/>
            <a:miter lim="800000"/>
            <a:headEnd/>
            <a:tailEnd/>
          </a:ln>
        </p:spPr>
        <p:txBody>
          <a:bodyPr>
            <a:spAutoFit/>
          </a:bodyPr>
          <a:lstStyle/>
          <a:p>
            <a:r>
              <a:rPr lang="en-US" sz="1400"/>
              <a:t>Recessions in orange</a:t>
            </a:r>
          </a:p>
        </p:txBody>
      </p:sp>
      <p:sp>
        <p:nvSpPr>
          <p:cNvPr id="14" name="AutoShape 38"/>
          <p:cNvSpPr>
            <a:spLocks noChangeArrowheads="1"/>
          </p:cNvSpPr>
          <p:nvPr/>
        </p:nvSpPr>
        <p:spPr bwMode="blackWhite">
          <a:xfrm>
            <a:off x="7374835" y="1101725"/>
            <a:ext cx="985976" cy="898526"/>
          </a:xfrm>
          <a:prstGeom prst="wedgeRectCallout">
            <a:avLst>
              <a:gd name="adj1" fmla="val 56323"/>
              <a:gd name="adj2" fmla="val 1365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2013:Q1 578,000 business starts*</a:t>
            </a:r>
            <a:endParaRPr lang="en-US" sz="1400" b="1" dirty="0">
              <a:solidFill>
                <a:schemeClr val="bg1"/>
              </a:solidFill>
            </a:endParaRPr>
          </a:p>
        </p:txBody>
      </p:sp>
    </p:spTree>
    <p:extLst>
      <p:ext uri="{BB962C8B-B14F-4D97-AF65-F5344CB8AC3E}">
        <p14:creationId xmlns:p14="http://schemas.microsoft.com/office/powerpoint/2010/main" val="30403425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200"/>
                            </p:stCondLst>
                            <p:childTnLst>
                              <p:par>
                                <p:cTn id="9" presetID="22" presetClass="entr" presetSubtype="8"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3233011278"/>
              </p:ext>
            </p:extLst>
          </p:nvPr>
        </p:nvGraphicFramePr>
        <p:xfrm>
          <a:off x="179388" y="1397000"/>
          <a:ext cx="8775700" cy="4087813"/>
        </p:xfrm>
        <a:graphic>
          <a:graphicData uri="http://schemas.openxmlformats.org/presentationml/2006/ole">
            <mc:AlternateContent xmlns:mc="http://schemas.openxmlformats.org/markup-compatibility/2006">
              <mc:Choice xmlns:v="urn:schemas-microsoft-com:vml" Requires="v">
                <p:oleObj spid="_x0000_s27913440" name="Chart" r:id="rId4" imgW="8582143" imgH="4114884" progId="MSGraph.Chart.8">
                  <p:embed followColorScheme="full"/>
                </p:oleObj>
              </mc:Choice>
              <mc:Fallback>
                <p:oleObj name="Chart" r:id="rId4" imgW="8582143" imgH="4114884" progId="MSGraph.Chart.8">
                  <p:embed followColorScheme="full"/>
                  <p:pic>
                    <p:nvPicPr>
                      <p:cNvPr id="0" name=""/>
                      <p:cNvPicPr preferRelativeResize="0">
                        <a:picLocks noChangeArrowheads="1"/>
                      </p:cNvPicPr>
                      <p:nvPr/>
                    </p:nvPicPr>
                    <p:blipFill>
                      <a:blip r:embed="rId5"/>
                      <a:srcRect/>
                      <a:stretch>
                        <a:fillRect/>
                      </a:stretch>
                    </p:blipFill>
                    <p:spPr bwMode="gray">
                      <a:xfrm>
                        <a:off x="179388"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Non-Manufacturing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August 2014</a:t>
            </a:r>
            <a:endParaRPr lang="en-US" sz="1600" b="1" dirty="0">
              <a:solidFill>
                <a:srgbClr val="225A7A"/>
              </a:solidFill>
            </a:endParaRPr>
          </a:p>
        </p:txBody>
      </p:sp>
      <p:sp>
        <p:nvSpPr>
          <p:cNvPr id="10" name="Rectangle 7"/>
          <p:cNvSpPr>
            <a:spLocks noChangeArrowheads="1"/>
          </p:cNvSpPr>
          <p:nvPr/>
        </p:nvSpPr>
        <p:spPr bwMode="blackWhite">
          <a:xfrm>
            <a:off x="860239" y="5562600"/>
            <a:ext cx="7544174"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Non-manufacturing industries have been expanding and adding jobs.  This trend is likely to continue through 2014. </a:t>
            </a:r>
            <a:endParaRPr lang="en-US" b="1" dirty="0">
              <a:solidFill>
                <a:srgbClr val="FFFFFF"/>
              </a:solidFill>
            </a:endParaRPr>
          </a:p>
        </p:txBody>
      </p:sp>
      <p:sp>
        <p:nvSpPr>
          <p:cNvPr id="74758" name="Rectangle 6"/>
          <p:cNvSpPr>
            <a:spLocks noChangeArrowheads="1"/>
          </p:cNvSpPr>
          <p:nvPr/>
        </p:nvSpPr>
        <p:spPr bwMode="auto">
          <a:xfrm>
            <a:off x="-201613" y="6615303"/>
            <a:ext cx="894220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http://www.ism.ws/ismreport/nonmfgrob.cfm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357991" y="3754877"/>
            <a:ext cx="2946938" cy="857463"/>
          </a:xfrm>
          <a:prstGeom prst="wedgeRectCallout">
            <a:avLst>
              <a:gd name="adj1" fmla="val 96986"/>
              <a:gd name="adj2" fmla="val -9681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non-manufacturers has been generally increasing in 2014</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76</a:t>
            </a:fld>
            <a:endParaRPr lang="en-US"/>
          </a:p>
        </p:txBody>
      </p:sp>
    </p:spTree>
    <p:extLst>
      <p:ext uri="{BB962C8B-B14F-4D97-AF65-F5344CB8AC3E}">
        <p14:creationId xmlns:p14="http://schemas.microsoft.com/office/powerpoint/2010/main" val="6337578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77</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a:t>
            </a:r>
            <a:r>
              <a:rPr lang="en-US" sz="2000" b="1" i="1" dirty="0">
                <a:solidFill>
                  <a:srgbClr val="FF0000"/>
                </a:solidFill>
                <a:cs typeface="+mn-cs"/>
              </a:rPr>
              <a:t>Rail</a:t>
            </a:r>
            <a:r>
              <a:rPr lang="en-US" sz="2000" b="1" dirty="0">
                <a:solidFill>
                  <a:schemeClr val="bg1"/>
                </a:solidFill>
                <a:cs typeface="+mn-cs"/>
              </a:rPr>
              <a:t>, </a:t>
            </a:r>
            <a:r>
              <a:rPr lang="en-US" sz="2000" b="1" i="1" dirty="0">
                <a:solidFill>
                  <a:srgbClr val="FF0000"/>
                </a:solidFill>
                <a:cs typeface="+mn-cs"/>
              </a:rPr>
              <a:t>Marine</a:t>
            </a:r>
            <a:r>
              <a:rPr lang="en-US" sz="2000" b="1" dirty="0">
                <a:solidFill>
                  <a:schemeClr val="bg1"/>
                </a:solidFill>
                <a:cs typeface="+mn-cs"/>
              </a:rPr>
              <a:t>, </a:t>
            </a:r>
            <a:r>
              <a:rPr lang="en-US" sz="2000" b="1" dirty="0" smtClean="0">
                <a:solidFill>
                  <a:schemeClr val="bg1"/>
                </a:solidFill>
                <a:cs typeface="+mn-cs"/>
              </a:rPr>
              <a:t>Trucking, </a:t>
            </a:r>
            <a:r>
              <a:rPr lang="en-US" sz="2000" b="1" i="1" dirty="0" smtClean="0">
                <a:solidFill>
                  <a:srgbClr val="FF0000"/>
                </a:solidFill>
                <a:cs typeface="+mn-cs"/>
              </a:rPr>
              <a:t>Pipelines</a:t>
            </a:r>
            <a:r>
              <a:rPr lang="en-US" sz="2000" b="1" dirty="0" smtClean="0">
                <a:solidFill>
                  <a:schemeClr val="bg1"/>
                </a:solidFill>
                <a:cs typeface="+mn-cs"/>
              </a:rPr>
              <a:t>)</a:t>
            </a:r>
            <a:endParaRPr lang="en-US" sz="2000" b="1" dirty="0">
              <a:solidFill>
                <a:schemeClr val="bg1"/>
              </a:solidFill>
              <a:cs typeface="+mn-cs"/>
            </a:endParaRPr>
          </a:p>
        </p:txBody>
      </p:sp>
    </p:spTree>
    <p:extLst>
      <p:ext uri="{BB962C8B-B14F-4D97-AF65-F5344CB8AC3E}">
        <p14:creationId xmlns:p14="http://schemas.microsoft.com/office/powerpoint/2010/main" val="17102429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78</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79</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2003-2014*</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ext uri="{D42A27DB-BD31-4B8C-83A1-F6EECF244321}">
                <p14:modId xmlns:p14="http://schemas.microsoft.com/office/powerpoint/2010/main" val="6134207"/>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7976865" name="Chart" r:id="rId4" imgW="8772576" imgH="3305147" progId="MSGraph.Chart.8">
                  <p:embed followColorScheme="full"/>
                </p:oleObj>
              </mc:Choice>
              <mc:Fallback>
                <p:oleObj name="Chart" r:id="rId4" imgW="8772576" imgH="3305147"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750748" y="3707033"/>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728794" y="2683755"/>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4489"/>
              <a:gd name="adj2" fmla="val 11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98129" y="1772111"/>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818581" y="1071716"/>
            <a:ext cx="2158271" cy="1631298"/>
          </a:xfrm>
          <a:prstGeom prst="wedgeRectCallout">
            <a:avLst>
              <a:gd name="adj1" fmla="val 24568"/>
              <a:gd name="adj2" fmla="val 71863"/>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2014: Value of new </a:t>
            </a:r>
            <a:r>
              <a:rPr lang="en-US" sz="1600" b="1" dirty="0" err="1" smtClean="0">
                <a:solidFill>
                  <a:schemeClr val="bg1"/>
                </a:solidFill>
              </a:rPr>
              <a:t>pvt.</a:t>
            </a:r>
            <a:r>
              <a:rPr lang="en-US" sz="1600" b="1" dirty="0" smtClean="0">
                <a:solidFill>
                  <a:schemeClr val="bg1"/>
                </a:solidFill>
              </a:rPr>
              <a:t> construction hits $685.5B as of June 2014, up 37% from the 2010 trough but still 25%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79</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412804"/>
            <a:ext cx="889000" cy="307777"/>
          </a:xfrm>
          <a:prstGeom prst="rect">
            <a:avLst/>
          </a:prstGeom>
          <a:noFill/>
          <a:ln w="9525">
            <a:noFill/>
            <a:miter lim="800000"/>
            <a:headEnd/>
            <a:tailEnd/>
          </a:ln>
        </p:spPr>
        <p:txBody>
          <a:bodyPr>
            <a:spAutoFit/>
          </a:bodyPr>
          <a:lstStyle/>
          <a:p>
            <a:pPr algn="ctr"/>
            <a:r>
              <a:rPr lang="en-US" sz="1400" b="1" dirty="0" smtClean="0"/>
              <a:t>$329.5</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$355.9</a:t>
            </a:r>
            <a:endParaRPr lang="en-US" sz="1400" b="1" dirty="0"/>
          </a:p>
        </p:txBody>
      </p:sp>
      <p:sp>
        <p:nvSpPr>
          <p:cNvPr id="24"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*2014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extLst>
      <p:ext uri="{BB962C8B-B14F-4D97-AF65-F5344CB8AC3E}">
        <p14:creationId xmlns:p14="http://schemas.microsoft.com/office/powerpoint/2010/main" val="15926793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8</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2003-2012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1070763042"/>
              </p:ext>
            </p:extLst>
          </p:nvPr>
        </p:nvGraphicFramePr>
        <p:xfrm>
          <a:off x="0" y="1528763"/>
          <a:ext cx="9144000" cy="4749800"/>
        </p:xfrm>
        <a:graphic>
          <a:graphicData uri="http://schemas.openxmlformats.org/presentationml/2006/ole">
            <mc:AlternateContent xmlns:mc="http://schemas.openxmlformats.org/markup-compatibility/2006">
              <mc:Choice xmlns:v="urn:schemas-microsoft-com:vml" Requires="v">
                <p:oleObj spid="_x0000_s27869432"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0" y="1528763"/>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3318386" y="1248697"/>
            <a:ext cx="3170903" cy="1179871"/>
          </a:xfrm>
          <a:prstGeom prst="wedgeRectCallout">
            <a:avLst>
              <a:gd name="adj1" fmla="val -47671"/>
              <a:gd name="adj2" fmla="val 10887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Northwest states tend to have above average profitability</a:t>
            </a:r>
            <a:endParaRPr lang="en-US" b="1" dirty="0">
              <a:solidFill>
                <a:srgbClr val="FFFFFF"/>
              </a:solidFill>
            </a:endParaRPr>
          </a:p>
        </p:txBody>
      </p:sp>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Tree>
    <p:extLst>
      <p:ext uri="{BB962C8B-B14F-4D97-AF65-F5344CB8AC3E}">
        <p14:creationId xmlns:p14="http://schemas.microsoft.com/office/powerpoint/2010/main" val="27468028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80</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June 2014 vs. June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1780755207"/>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856121" name="Chart" r:id="rId4" imgW="8534400" imgH="3772022" progId="MSGraph.Chart.8">
                  <p:embed followColorScheme="full"/>
                </p:oleObj>
              </mc:Choice>
              <mc:Fallback>
                <p:oleObj name="Chart" r:id="rId4" imgW="8534400" imgH="377202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Is Almost Entirely in the Private Sector as State/Local Government Budget Woes Continue</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040199" y="3636650"/>
            <a:ext cx="2656417" cy="914398"/>
          </a:xfrm>
          <a:prstGeom prst="wedgeRectCallout">
            <a:avLst>
              <a:gd name="adj1" fmla="val 37763"/>
              <a:gd name="adj2" fmla="val -882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the residential and nonresidential segments </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+9.2%</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-2.9%</a:t>
            </a:r>
            <a:endParaRPr lang="en-US" sz="2400" b="1" u="sng" dirty="0">
              <a:solidFill>
                <a:srgbClr val="225A7A"/>
              </a:solidFill>
            </a:endParaRPr>
          </a:p>
        </p:txBody>
      </p:sp>
      <p:sp>
        <p:nvSpPr>
          <p:cNvPr id="12" name="AutoShape 9"/>
          <p:cNvSpPr>
            <a:spLocks noChangeArrowheads="1"/>
          </p:cNvSpPr>
          <p:nvPr/>
        </p:nvSpPr>
        <p:spPr bwMode="blackWhite">
          <a:xfrm>
            <a:off x="5502661" y="2226443"/>
            <a:ext cx="2030261" cy="854684"/>
          </a:xfrm>
          <a:prstGeom prst="wedgeRectCallout">
            <a:avLst>
              <a:gd name="adj1" fmla="val 56112"/>
              <a:gd name="adj2" fmla="val -947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remains depressed</a:t>
            </a:r>
            <a:endParaRPr lang="en-US" sz="1400" b="1" dirty="0">
              <a:solidFill>
                <a:schemeClr val="bg1"/>
              </a:solidFill>
            </a:endParaRPr>
          </a:p>
        </p:txBody>
      </p:sp>
    </p:spTree>
    <p:extLst>
      <p:ext uri="{BB962C8B-B14F-4D97-AF65-F5344CB8AC3E}">
        <p14:creationId xmlns:p14="http://schemas.microsoft.com/office/powerpoint/2010/main" val="19467076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81</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June 2014 vs. June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4031134146"/>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7857146" name="Chart" r:id="rId4" imgW="8534400" imgH="3772022" progId="MSGraph.Chart.8">
                  <p:embed followColorScheme="full"/>
                </p:oleObj>
              </mc:Choice>
              <mc:Fallback>
                <p:oleObj name="Chart" r:id="rId4" imgW="8534400" imgH="3772022"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Many Segments, Including the Key Residential Construction Sector; Bodes Well for the Remainder of 2014</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4027251" y="1086514"/>
            <a:ext cx="4573824" cy="1121666"/>
          </a:xfrm>
          <a:prstGeom prst="wedgeRectCallout">
            <a:avLst>
              <a:gd name="adj1" fmla="val -54287"/>
              <a:gd name="adj2" fmla="val 3977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Office, Lodging and Power/Utility segments, Private sector construction activity is rising after plunging during the “Great Recession.”</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721795" y="3054484"/>
            <a:ext cx="579263" cy="865762"/>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8468273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82</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June 2014 vs. June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2178564251"/>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858169" name="Chart" r:id="rId4" imgW="8534400" imgH="3772022" progId="MSGraph.Chart.8">
                  <p:embed followColorScheme="full"/>
                </p:oleObj>
              </mc:Choice>
              <mc:Fallback>
                <p:oleObj name="Chart" r:id="rId4" imgW="8534400" imgH="377202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Many Segments as State and Local Budgets Remain Under Stress; Improvement Possible in 2015.</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288023" y="1291664"/>
            <a:ext cx="3716596" cy="914398"/>
          </a:xfrm>
          <a:prstGeom prst="wedgeRectCallout">
            <a:avLst>
              <a:gd name="adj1" fmla="val -1287"/>
              <a:gd name="adj2" fmla="val 1122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many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5087566" y="1159668"/>
            <a:ext cx="3101867" cy="903289"/>
          </a:xfrm>
          <a:prstGeom prst="wedgeRectCallout">
            <a:avLst>
              <a:gd name="adj1" fmla="val 55876"/>
              <a:gd name="adj2" fmla="val 1122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Amusement &amp; Recreation, Sewage &amp; Waste Disposal and Conservation projects lead public sector construction</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2828724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83</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dirty="0" smtClean="0"/>
              <a:t>Real (Inflation-Adjusted) </a:t>
            </a:r>
            <a:br>
              <a:rPr lang="en-US" dirty="0" smtClean="0"/>
            </a:br>
            <a:r>
              <a:rPr lang="en-US" dirty="0" smtClean="0"/>
              <a:t>Nonresidential Construction, 2000-2014*</a:t>
            </a:r>
            <a:endParaRPr lang="en-US" dirty="0" smtClean="0">
              <a:solidFill>
                <a:srgbClr val="28688C"/>
              </a:solidFill>
            </a:endParaRPr>
          </a:p>
        </p:txBody>
      </p:sp>
      <p:sp>
        <p:nvSpPr>
          <p:cNvPr id="9" name="Text Box 5"/>
          <p:cNvSpPr txBox="1">
            <a:spLocks noChangeArrowheads="1"/>
          </p:cNvSpPr>
          <p:nvPr/>
        </p:nvSpPr>
        <p:spPr bwMode="auto">
          <a:xfrm>
            <a:off x="85725" y="6318161"/>
            <a:ext cx="8754035" cy="516168"/>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100" dirty="0" smtClean="0"/>
              <a:t>*Through Q1 2014.</a:t>
            </a:r>
          </a:p>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Dept. of Commerce; Wells Fargo Securities (June 6, 2014 research report).</a:t>
            </a:r>
            <a:endParaRPr lang="en-US" sz="11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714" y="1553810"/>
            <a:ext cx="6723288" cy="4723669"/>
          </a:xfrm>
          <a:prstGeom prst="rect">
            <a:avLst/>
          </a:prstGeom>
        </p:spPr>
      </p:pic>
      <p:sp>
        <p:nvSpPr>
          <p:cNvPr id="10" name="AutoShape 13"/>
          <p:cNvSpPr>
            <a:spLocks noChangeArrowheads="1"/>
          </p:cNvSpPr>
          <p:nvPr/>
        </p:nvSpPr>
        <p:spPr bwMode="blackWhite">
          <a:xfrm>
            <a:off x="6853234" y="1763228"/>
            <a:ext cx="2252668" cy="2222994"/>
          </a:xfrm>
          <a:prstGeom prst="wedgeRectCallout">
            <a:avLst>
              <a:gd name="adj1" fmla="val -74958"/>
              <a:gd name="adj2" fmla="val 215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Construction activity has generally been positive since late 2010 but has occasionally be erratic. Forecast is for slowing improving growth</a:t>
            </a:r>
            <a:endParaRPr lang="en-US" sz="1600" b="1" dirty="0">
              <a:solidFill>
                <a:schemeClr val="bg1"/>
              </a:solidFill>
            </a:endParaRPr>
          </a:p>
        </p:txBody>
      </p:sp>
      <p:sp>
        <p:nvSpPr>
          <p:cNvPr id="12" name="Rectangle 5"/>
          <p:cNvSpPr>
            <a:spLocks noChangeArrowheads="1"/>
          </p:cNvSpPr>
          <p:nvPr/>
        </p:nvSpPr>
        <p:spPr bwMode="black">
          <a:xfrm>
            <a:off x="331788" y="1125641"/>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(Bar = CAGR; Line = Y/Y Growth Rate)</a:t>
            </a:r>
            <a:endParaRPr lang="en-US" sz="1600" b="1" dirty="0">
              <a:solidFill>
                <a:srgbClr val="225A7A"/>
              </a:solidFill>
            </a:endParaRPr>
          </a:p>
        </p:txBody>
      </p:sp>
    </p:spTree>
    <p:extLst>
      <p:ext uri="{BB962C8B-B14F-4D97-AF65-F5344CB8AC3E}">
        <p14:creationId xmlns:p14="http://schemas.microsoft.com/office/powerpoint/2010/main" val="236980817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0"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6349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E132A7A4-473A-4F7B-B9BC-B371915E0843}" type="slidenum">
              <a:rPr lang="en-US" sz="900" smtClean="0"/>
              <a:pPr>
                <a:lnSpc>
                  <a:spcPct val="85000"/>
                </a:lnSpc>
                <a:spcBef>
                  <a:spcPct val="20000"/>
                </a:spcBef>
                <a:buClrTx/>
                <a:buFontTx/>
                <a:buNone/>
              </a:pPr>
              <a:t>84</a:t>
            </a:fld>
            <a:endParaRPr lang="en-US" sz="900" smtClean="0"/>
          </a:p>
        </p:txBody>
      </p:sp>
      <p:sp>
        <p:nvSpPr>
          <p:cNvPr id="63493" name="Rectangle 2"/>
          <p:cNvSpPr>
            <a:spLocks noGrp="1" noChangeArrowheads="1"/>
          </p:cNvSpPr>
          <p:nvPr>
            <p:ph type="title"/>
          </p:nvPr>
        </p:nvSpPr>
        <p:spPr>
          <a:xfrm>
            <a:off x="58738" y="98425"/>
            <a:ext cx="7920037" cy="860425"/>
          </a:xfrm>
        </p:spPr>
        <p:txBody>
          <a:bodyPr/>
          <a:lstStyle/>
          <a:p>
            <a:r>
              <a:rPr lang="en-US" sz="2800" dirty="0" smtClean="0">
                <a:latin typeface="Arial" panose="020B0604020202020204" pitchFamily="34" charset="0"/>
              </a:rPr>
              <a:t>Commercial &amp; Industrial Loans Outstanding</a:t>
            </a:r>
            <a:br>
              <a:rPr lang="en-US" sz="2800" dirty="0" smtClean="0">
                <a:latin typeface="Arial" panose="020B0604020202020204" pitchFamily="34" charset="0"/>
              </a:rPr>
            </a:br>
            <a:r>
              <a:rPr lang="en-US" sz="2800" dirty="0" smtClean="0">
                <a:latin typeface="Arial" panose="020B0604020202020204" pitchFamily="34" charset="0"/>
              </a:rPr>
              <a:t>at FDIC-Insured Banks, </a:t>
            </a:r>
            <a:r>
              <a:rPr lang="en-US" sz="2400" dirty="0" smtClean="0">
                <a:latin typeface="Arial" panose="020B0604020202020204" pitchFamily="34" charset="0"/>
              </a:rPr>
              <a:t>Quarterly, 2006-2014:Q2</a:t>
            </a:r>
          </a:p>
        </p:txBody>
      </p:sp>
      <p:graphicFrame>
        <p:nvGraphicFramePr>
          <p:cNvPr id="63494" name="Object 3"/>
          <p:cNvGraphicFramePr>
            <a:graphicFrameLocks/>
          </p:cNvGraphicFramePr>
          <p:nvPr>
            <p:extLst>
              <p:ext uri="{D42A27DB-BD31-4B8C-83A1-F6EECF244321}">
                <p14:modId xmlns:p14="http://schemas.microsoft.com/office/powerpoint/2010/main" val="1970733389"/>
              </p:ext>
            </p:extLst>
          </p:nvPr>
        </p:nvGraphicFramePr>
        <p:xfrm>
          <a:off x="165100" y="1309688"/>
          <a:ext cx="8667750" cy="4248150"/>
        </p:xfrm>
        <a:graphic>
          <a:graphicData uri="http://schemas.openxmlformats.org/presentationml/2006/ole">
            <mc:AlternateContent xmlns:mc="http://schemas.openxmlformats.org/markup-compatibility/2006">
              <mc:Choice xmlns:v="urn:schemas-microsoft-com:vml" Requires="v">
                <p:oleObj spid="_x0000_s27859192" name="Chart" r:id="rId4" imgW="8801167" imgH="3990871" progId="MSGraph.Chart.8">
                  <p:embed followColorScheme="full"/>
                </p:oleObj>
              </mc:Choice>
              <mc:Fallback>
                <p:oleObj name="Chart" r:id="rId4" imgW="8801167" imgH="3990871" progId="MSGraph.Chart.8">
                  <p:embed followColorScheme="full"/>
                  <p:pic>
                    <p:nvPicPr>
                      <p:cNvPr id="0" name=""/>
                      <p:cNvPicPr>
                        <a:picLocks noChangeArrowheads="1"/>
                      </p:cNvPicPr>
                      <p:nvPr/>
                    </p:nvPicPr>
                    <p:blipFill>
                      <a:blip r:embed="rId5"/>
                      <a:srcRect/>
                      <a:stretch>
                        <a:fillRect/>
                      </a:stretch>
                    </p:blipFill>
                    <p:spPr bwMode="auto">
                      <a:xfrm>
                        <a:off x="165100" y="1309688"/>
                        <a:ext cx="8667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363538" y="5591175"/>
            <a:ext cx="8442325" cy="809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800" b="1" dirty="0">
                <a:solidFill>
                  <a:schemeClr val="bg1"/>
                </a:solidFill>
              </a:rPr>
              <a:t>Outstanding Commercial Loan Volume Has Been Growing for Over </a:t>
            </a:r>
            <a:r>
              <a:rPr lang="en-US" sz="1800" b="1" dirty="0" smtClean="0">
                <a:solidFill>
                  <a:schemeClr val="bg1"/>
                </a:solidFill>
              </a:rPr>
              <a:t>3 </a:t>
            </a:r>
            <a:r>
              <a:rPr lang="en-US" sz="1800" b="1" dirty="0">
                <a:solidFill>
                  <a:schemeClr val="bg1"/>
                </a:solidFill>
              </a:rPr>
              <a:t>Years and Is Now Nearly Back to Early Recession Levels.  Bodes Very Well for the Creation of Current and Future Commercial Insurance Exposures</a:t>
            </a:r>
          </a:p>
        </p:txBody>
      </p:sp>
      <p:sp>
        <p:nvSpPr>
          <p:cNvPr id="63496" name="Rectangle 5"/>
          <p:cNvSpPr>
            <a:spLocks noChangeArrowheads="1"/>
          </p:cNvSpPr>
          <p:nvPr/>
        </p:nvSpPr>
        <p:spPr bwMode="auto">
          <a:xfrm>
            <a:off x="155879" y="6510963"/>
            <a:ext cx="7569200"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sz="1100" dirty="0" smtClean="0"/>
              <a:t>Source</a:t>
            </a:r>
            <a:r>
              <a:rPr lang="en-US" sz="1100" dirty="0"/>
              <a:t>:  FDIC at </a:t>
            </a:r>
            <a:r>
              <a:rPr lang="en-US" sz="1100" dirty="0">
                <a:hlinkClick r:id="rId6"/>
              </a:rPr>
              <a:t>http://www2.fdic.gov/qbp/</a:t>
            </a:r>
            <a:r>
              <a:rPr lang="en-US" sz="1100" dirty="0"/>
              <a:t> (Loan Performance spreadsheet); Insurance Information Institute.</a:t>
            </a:r>
          </a:p>
        </p:txBody>
      </p:sp>
      <p:sp>
        <p:nvSpPr>
          <p:cNvPr id="63497" name="TextBox 9"/>
          <p:cNvSpPr txBox="1">
            <a:spLocks noChangeArrowheads="1"/>
          </p:cNvSpPr>
          <p:nvPr/>
        </p:nvSpPr>
        <p:spPr bwMode="auto">
          <a:xfrm>
            <a:off x="204788" y="1109663"/>
            <a:ext cx="1073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sz="1400"/>
              <a:t>$Trillions</a:t>
            </a:r>
          </a:p>
        </p:txBody>
      </p:sp>
      <p:sp>
        <p:nvSpPr>
          <p:cNvPr id="10" name="AutoShape 9"/>
          <p:cNvSpPr>
            <a:spLocks noChangeArrowheads="1"/>
          </p:cNvSpPr>
          <p:nvPr/>
        </p:nvSpPr>
        <p:spPr bwMode="blackWhite">
          <a:xfrm>
            <a:off x="1668598" y="3812972"/>
            <a:ext cx="2684462" cy="914400"/>
          </a:xfrm>
          <a:prstGeom prst="wedgeRectCallout">
            <a:avLst>
              <a:gd name="adj1" fmla="val 68242"/>
              <a:gd name="adj2" fmla="val 82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400" b="1">
                <a:solidFill>
                  <a:schemeClr val="bg1"/>
                </a:solidFill>
              </a:rPr>
              <a:t>Commercial lending plunged by 21.2% ($330B) during the financial crisis and ensuing period of tight credit</a:t>
            </a:r>
          </a:p>
        </p:txBody>
      </p:sp>
      <p:sp>
        <p:nvSpPr>
          <p:cNvPr id="11" name="AutoShape 9"/>
          <p:cNvSpPr>
            <a:spLocks noChangeArrowheads="1"/>
          </p:cNvSpPr>
          <p:nvPr/>
        </p:nvSpPr>
        <p:spPr bwMode="blackWhite">
          <a:xfrm>
            <a:off x="4572000" y="1158875"/>
            <a:ext cx="2555875" cy="911528"/>
          </a:xfrm>
          <a:prstGeom prst="wedgeRectCallout">
            <a:avLst>
              <a:gd name="adj1" fmla="val 89514"/>
              <a:gd name="adj2" fmla="val -1356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400" b="1" dirty="0">
                <a:solidFill>
                  <a:schemeClr val="bg1"/>
                </a:solidFill>
              </a:rPr>
              <a:t>Commercial lending activity exceeds pre-crisis levels </a:t>
            </a:r>
            <a:r>
              <a:rPr lang="en-US" sz="1400" b="1" dirty="0" smtClean="0">
                <a:solidFill>
                  <a:schemeClr val="bg1"/>
                </a:solidFill>
              </a:rPr>
              <a:t>(+42.2% </a:t>
            </a:r>
            <a:r>
              <a:rPr lang="en-US" sz="1400" b="1" dirty="0">
                <a:solidFill>
                  <a:schemeClr val="bg1"/>
                </a:solidFill>
              </a:rPr>
              <a:t>or $</a:t>
            </a:r>
            <a:r>
              <a:rPr lang="en-US" sz="1400" b="1" dirty="0" smtClean="0">
                <a:solidFill>
                  <a:schemeClr val="bg1"/>
                </a:solidFill>
              </a:rPr>
              <a:t>440B </a:t>
            </a:r>
            <a:r>
              <a:rPr lang="en-US" sz="1400" b="1" dirty="0">
                <a:solidFill>
                  <a:schemeClr val="bg1"/>
                </a:solidFill>
              </a:rPr>
              <a:t>above mid-2010 trough)</a:t>
            </a:r>
          </a:p>
        </p:txBody>
      </p:sp>
    </p:spTree>
    <p:extLst>
      <p:ext uri="{BB962C8B-B14F-4D97-AF65-F5344CB8AC3E}">
        <p14:creationId xmlns:p14="http://schemas.microsoft.com/office/powerpoint/2010/main" val="6673408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par>
                          <p:cTn id="13" fill="hold" nodeType="afterGroup">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6554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7D509E7-6B68-4906-A816-359D56F32A59}" type="slidenum">
              <a:rPr lang="en-US" sz="900" smtClean="0"/>
              <a:pPr>
                <a:lnSpc>
                  <a:spcPct val="85000"/>
                </a:lnSpc>
                <a:spcBef>
                  <a:spcPct val="20000"/>
                </a:spcBef>
                <a:buClrTx/>
                <a:buFontTx/>
                <a:buNone/>
              </a:pPr>
              <a:t>85</a:t>
            </a:fld>
            <a:endParaRPr lang="en-US" sz="900" smtClean="0"/>
          </a:p>
        </p:txBody>
      </p:sp>
      <p:sp>
        <p:nvSpPr>
          <p:cNvPr id="65541" name="Rectangle 2"/>
          <p:cNvSpPr>
            <a:spLocks noGrp="1" noChangeArrowheads="1"/>
          </p:cNvSpPr>
          <p:nvPr>
            <p:ph type="title"/>
          </p:nvPr>
        </p:nvSpPr>
        <p:spPr>
          <a:xfrm>
            <a:off x="298450" y="128588"/>
            <a:ext cx="7400925" cy="860425"/>
          </a:xfrm>
        </p:spPr>
        <p:txBody>
          <a:bodyPr/>
          <a:lstStyle/>
          <a:p>
            <a:r>
              <a:rPr lang="en-US" sz="2400" dirty="0" smtClean="0">
                <a:latin typeface="Arial" panose="020B0604020202020204" pitchFamily="34" charset="0"/>
              </a:rPr>
              <a:t>Percent of Non-current Commercial &amp; Industrial Loans Outstanding at FDIC-Insured Banks,</a:t>
            </a:r>
            <a:br>
              <a:rPr lang="en-US" sz="2400" dirty="0" smtClean="0">
                <a:latin typeface="Arial" panose="020B0604020202020204" pitchFamily="34" charset="0"/>
              </a:rPr>
            </a:br>
            <a:r>
              <a:rPr lang="en-US" sz="1600" dirty="0" smtClean="0">
                <a:latin typeface="Arial" panose="020B0604020202020204" pitchFamily="34" charset="0"/>
              </a:rPr>
              <a:t>Quarterly, 2006-2014:Q1</a:t>
            </a:r>
          </a:p>
        </p:txBody>
      </p:sp>
      <p:graphicFrame>
        <p:nvGraphicFramePr>
          <p:cNvPr id="65542" name="Object 3"/>
          <p:cNvGraphicFramePr>
            <a:graphicFrameLocks/>
          </p:cNvGraphicFramePr>
          <p:nvPr>
            <p:extLst/>
          </p:nvPr>
        </p:nvGraphicFramePr>
        <p:xfrm>
          <a:off x="165100" y="1309688"/>
          <a:ext cx="8667750" cy="4248150"/>
        </p:xfrm>
        <a:graphic>
          <a:graphicData uri="http://schemas.openxmlformats.org/presentationml/2006/ole">
            <mc:AlternateContent xmlns:mc="http://schemas.openxmlformats.org/markup-compatibility/2006">
              <mc:Choice xmlns:v="urn:schemas-microsoft-com:vml" Requires="v">
                <p:oleObj spid="_x0000_s27860217" name="Chart" r:id="rId4" imgW="8801152" imgH="3990968" progId="MSGraph.Chart.8">
                  <p:embed followColorScheme="full"/>
                </p:oleObj>
              </mc:Choice>
              <mc:Fallback>
                <p:oleObj name="Chart" r:id="rId4" imgW="8801152" imgH="3990968" progId="MSGraph.Chart.8">
                  <p:embed followColorScheme="full"/>
                  <p:pic>
                    <p:nvPicPr>
                      <p:cNvPr id="0" name=""/>
                      <p:cNvPicPr>
                        <a:picLocks noChangeArrowheads="1"/>
                      </p:cNvPicPr>
                      <p:nvPr/>
                    </p:nvPicPr>
                    <p:blipFill>
                      <a:blip r:embed="rId5"/>
                      <a:srcRect/>
                      <a:stretch>
                        <a:fillRect/>
                      </a:stretch>
                    </p:blipFill>
                    <p:spPr bwMode="auto">
                      <a:xfrm>
                        <a:off x="165100" y="1309688"/>
                        <a:ext cx="8667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800" b="1" dirty="0">
                <a:solidFill>
                  <a:schemeClr val="bg1"/>
                </a:solidFill>
              </a:rPr>
              <a:t>Non-current loans (those past due 90 days or more or in nonaccrual status) are </a:t>
            </a:r>
            <a:r>
              <a:rPr lang="en-US" sz="1800" b="1" dirty="0" smtClean="0">
                <a:solidFill>
                  <a:schemeClr val="bg1"/>
                </a:solidFill>
              </a:rPr>
              <a:t>below </a:t>
            </a:r>
            <a:r>
              <a:rPr lang="en-US" sz="1800" b="1" smtClean="0">
                <a:solidFill>
                  <a:schemeClr val="bg1"/>
                </a:solidFill>
              </a:rPr>
              <a:t>even pre-recession </a:t>
            </a:r>
            <a:r>
              <a:rPr lang="en-US" sz="1800" b="1" dirty="0">
                <a:solidFill>
                  <a:schemeClr val="bg1"/>
                </a:solidFill>
              </a:rPr>
              <a:t>levels, fueling bank willingness to lend.</a:t>
            </a:r>
          </a:p>
        </p:txBody>
      </p:sp>
      <p:sp>
        <p:nvSpPr>
          <p:cNvPr id="65544" name="Rectangle 5"/>
          <p:cNvSpPr>
            <a:spLocks noChangeArrowheads="1"/>
          </p:cNvSpPr>
          <p:nvPr/>
        </p:nvSpPr>
        <p:spPr bwMode="auto">
          <a:xfrm>
            <a:off x="0" y="6567151"/>
            <a:ext cx="7569200"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sz="1100" dirty="0" smtClean="0"/>
              <a:t>Source</a:t>
            </a:r>
            <a:r>
              <a:rPr lang="en-US" sz="1100" dirty="0"/>
              <a:t>:  FDIC at </a:t>
            </a:r>
            <a:r>
              <a:rPr lang="en-US" sz="1100" dirty="0">
                <a:hlinkClick r:id="rId6"/>
              </a:rPr>
              <a:t>http://www2.fdic.gov/qbp/</a:t>
            </a:r>
            <a:r>
              <a:rPr lang="en-US" sz="1100" dirty="0"/>
              <a:t> (Loan Performance spreadsheet); Insurance Information Institute.</a:t>
            </a:r>
          </a:p>
        </p:txBody>
      </p:sp>
      <p:sp>
        <p:nvSpPr>
          <p:cNvPr id="10" name="AutoShape 5"/>
          <p:cNvSpPr>
            <a:spLocks noChangeArrowheads="1"/>
          </p:cNvSpPr>
          <p:nvPr/>
        </p:nvSpPr>
        <p:spPr bwMode="blackWhite">
          <a:xfrm>
            <a:off x="6269738" y="1309688"/>
            <a:ext cx="2587625" cy="949325"/>
          </a:xfrm>
          <a:prstGeom prst="wedgeRectCallout">
            <a:avLst>
              <a:gd name="adj1" fmla="val 39648"/>
              <a:gd name="adj2" fmla="val 191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600" b="1">
                <a:solidFill>
                  <a:schemeClr val="bg1"/>
                </a:solidFill>
              </a:rPr>
              <a:t>Back to “normal” levels of noncurrent industrial &amp; commercial loans</a:t>
            </a:r>
          </a:p>
        </p:txBody>
      </p:sp>
      <p:sp>
        <p:nvSpPr>
          <p:cNvPr id="11" name="Rectangle 7"/>
          <p:cNvSpPr>
            <a:spLocks noChangeArrowheads="1"/>
          </p:cNvSpPr>
          <p:nvPr/>
        </p:nvSpPr>
        <p:spPr bwMode="grayWhite">
          <a:xfrm>
            <a:off x="2631501" y="1276350"/>
            <a:ext cx="1473571" cy="4257675"/>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65547" name="TextBox 11"/>
          <p:cNvSpPr txBox="1">
            <a:spLocks noChangeArrowheads="1"/>
          </p:cNvSpPr>
          <p:nvPr/>
        </p:nvSpPr>
        <p:spPr bwMode="auto">
          <a:xfrm>
            <a:off x="2582473" y="1276350"/>
            <a:ext cx="157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sz="1800" dirty="0"/>
              <a:t>Recession</a:t>
            </a:r>
          </a:p>
        </p:txBody>
      </p:sp>
    </p:spTree>
    <p:extLst>
      <p:ext uri="{BB962C8B-B14F-4D97-AF65-F5344CB8AC3E}">
        <p14:creationId xmlns:p14="http://schemas.microsoft.com/office/powerpoint/2010/main" val="27666558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86</a:t>
            </a:fld>
            <a:endParaRPr lang="en-US" smtClean="0"/>
          </a:p>
        </p:txBody>
      </p:sp>
      <p:sp>
        <p:nvSpPr>
          <p:cNvPr id="66566" name="Rectangle 11"/>
          <p:cNvSpPr>
            <a:spLocks noGrp="1" noChangeArrowheads="1"/>
          </p:cNvSpPr>
          <p:nvPr>
            <p:ph type="title"/>
          </p:nvPr>
        </p:nvSpPr>
        <p:spPr/>
        <p:txBody>
          <a:bodyPr/>
          <a:lstStyle/>
          <a:p>
            <a:r>
              <a:rPr lang="en-US" dirty="0" smtClean="0"/>
              <a:t>Change from Peak in New Construction Expenditures to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861240"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700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Despite Recent Improvements, Construction Activity (and Employment) Remains Far Below Pre-Crisis Peaks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Change (%)</a:t>
            </a:r>
            <a:endParaRPr lang="en-US" sz="1600" b="1" dirty="0">
              <a:solidFill>
                <a:srgbClr val="225A7A"/>
              </a:solidFill>
            </a:endParaRPr>
          </a:p>
        </p:txBody>
      </p:sp>
      <p:sp>
        <p:nvSpPr>
          <p:cNvPr id="12" name="Rectangle 5"/>
          <p:cNvSpPr>
            <a:spLocks noChangeArrowheads="1"/>
          </p:cNvSpPr>
          <p:nvPr/>
        </p:nvSpPr>
        <p:spPr bwMode="auto">
          <a:xfrm>
            <a:off x="0" y="6263210"/>
            <a:ext cx="75692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 Year in parentheses is the year of peak expenditure.</a:t>
            </a:r>
          </a:p>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Rectangle 3"/>
          <p:cNvSpPr>
            <a:spLocks noChangeArrowheads="1"/>
          </p:cNvSpPr>
          <p:nvPr/>
        </p:nvSpPr>
        <p:spPr bwMode="black">
          <a:xfrm>
            <a:off x="1343696" y="1460090"/>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Residential</a:t>
            </a:r>
            <a:endParaRPr lang="en-US" sz="2400" b="1" u="sng" dirty="0">
              <a:solidFill>
                <a:srgbClr val="225A7A"/>
              </a:solidFill>
            </a:endParaRPr>
          </a:p>
        </p:txBody>
      </p:sp>
      <p:sp>
        <p:nvSpPr>
          <p:cNvPr id="14" name="Rectangle 3"/>
          <p:cNvSpPr>
            <a:spLocks noChangeArrowheads="1"/>
          </p:cNvSpPr>
          <p:nvPr/>
        </p:nvSpPr>
        <p:spPr bwMode="black">
          <a:xfrm>
            <a:off x="3678850" y="1465008"/>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Nonresidential</a:t>
            </a:r>
            <a:endParaRPr lang="en-US" sz="2400" b="1" u="sng" dirty="0">
              <a:solidFill>
                <a:srgbClr val="225A7A"/>
              </a:solidFill>
            </a:endParaRPr>
          </a:p>
        </p:txBody>
      </p:sp>
      <p:sp>
        <p:nvSpPr>
          <p:cNvPr id="15" name="Rectangle 3"/>
          <p:cNvSpPr>
            <a:spLocks noChangeArrowheads="1"/>
          </p:cNvSpPr>
          <p:nvPr/>
        </p:nvSpPr>
        <p:spPr bwMode="black">
          <a:xfrm>
            <a:off x="7831389" y="1460092"/>
            <a:ext cx="1474839"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Govt.</a:t>
            </a:r>
            <a:endParaRPr lang="en-US" sz="2400" b="1" u="sng" dirty="0">
              <a:solidFill>
                <a:srgbClr val="225A7A"/>
              </a:solidFill>
            </a:endParaRPr>
          </a:p>
        </p:txBody>
      </p:sp>
    </p:spTree>
    <p:extLst>
      <p:ext uri="{BB962C8B-B14F-4D97-AF65-F5344CB8AC3E}">
        <p14:creationId xmlns:p14="http://schemas.microsoft.com/office/powerpoint/2010/main" val="3124465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87</a:t>
            </a:fld>
            <a:endParaRPr lang="en-US"/>
          </a:p>
        </p:txBody>
      </p:sp>
      <p:graphicFrame>
        <p:nvGraphicFramePr>
          <p:cNvPr id="1936387" name="Object 3"/>
          <p:cNvGraphicFramePr>
            <a:graphicFrameLocks noChangeAspect="1"/>
          </p:cNvGraphicFramePr>
          <p:nvPr>
            <p:extLst>
              <p:ext uri="{D42A27DB-BD31-4B8C-83A1-F6EECF244321}">
                <p14:modId xmlns:p14="http://schemas.microsoft.com/office/powerpoint/2010/main" val="799742795"/>
              </p:ext>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7862266" name="Chart" r:id="rId4" imgW="8277343" imgH="3762296" progId="MSGraph.Chart.8">
                  <p:embed followColorScheme="full"/>
                </p:oleObj>
              </mc:Choice>
              <mc:Fallback>
                <p:oleObj name="Chart" r:id="rId4" imgW="8277343" imgH="3762296"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Contracted As State/Local Governments Grappled with Deficits and Federal Sequestration</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2003-2014*</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*2014 figure is a seasonally adjusted annual rate as of July; </a:t>
            </a:r>
            <a:r>
              <a:rPr lang="en-US" sz="1100" dirty="0">
                <a:hlinkClick r:id="rId6"/>
              </a:rPr>
              <a:t>http://</a:t>
            </a:r>
            <a:r>
              <a:rPr lang="en-US" sz="1100" dirty="0" smtClean="0">
                <a:hlinkClick r:id="rId6"/>
              </a:rPr>
              <a:t>www.census.gov/construction/c30/historical_data.html</a:t>
            </a:r>
            <a:r>
              <a:rPr lang="en-US" sz="1100" dirty="0" smtClean="0"/>
              <a:t> </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12510"/>
              <a:gd name="adj2" fmla="val 3822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5496128" y="1091380"/>
            <a:ext cx="3420431" cy="1019086"/>
          </a:xfrm>
          <a:prstGeom prst="wedgeRectCallout">
            <a:avLst>
              <a:gd name="adj1" fmla="val 27495"/>
              <a:gd name="adj2" fmla="val 7752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MAY be turning a corner; still down $50.2B or 15.9% since 2009 peak</a:t>
            </a:r>
            <a:endParaRPr lang="en-US" sz="1600" b="1" dirty="0">
              <a:solidFill>
                <a:schemeClr val="bg1"/>
              </a:solidFill>
            </a:endParaRPr>
          </a:p>
        </p:txBody>
      </p:sp>
    </p:spTree>
    <p:extLst>
      <p:ext uri="{BB962C8B-B14F-4D97-AF65-F5344CB8AC3E}">
        <p14:creationId xmlns:p14="http://schemas.microsoft.com/office/powerpoint/2010/main" val="1036638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88</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extLst>
              <p:ext uri="{D42A27DB-BD31-4B8C-83A1-F6EECF244321}">
                <p14:modId xmlns:p14="http://schemas.microsoft.com/office/powerpoint/2010/main" val="700391990"/>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7873523" name="Chart" r:id="rId4" imgW="7839024" imgH="4095701" progId="MSGraph.Chart.8">
                  <p:embed followColorScheme="full"/>
                </p:oleObj>
              </mc:Choice>
              <mc:Fallback>
                <p:oleObj name="Chart" r:id="rId4" imgW="7839024" imgH="4095701"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(9/14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0170"/>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388079" y="1091381"/>
            <a:ext cx="3313470" cy="1101213"/>
          </a:xfrm>
          <a:prstGeom prst="wedgeRectCallout">
            <a:avLst>
              <a:gd name="adj1" fmla="val 7230"/>
              <a:gd name="adj2" fmla="val 9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17163302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89</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2010—August 2014</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Institute.</a:t>
            </a:r>
          </a:p>
        </p:txBody>
      </p:sp>
      <p:graphicFrame>
        <p:nvGraphicFramePr>
          <p:cNvPr id="19458" name="Object 8"/>
          <p:cNvGraphicFramePr>
            <a:graphicFrameLocks noChangeAspect="1"/>
          </p:cNvGraphicFramePr>
          <p:nvPr>
            <p:extLst>
              <p:ext uri="{D42A27DB-BD31-4B8C-83A1-F6EECF244321}">
                <p14:modId xmlns:p14="http://schemas.microsoft.com/office/powerpoint/2010/main" val="378806115"/>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7864314" name="Chart" r:id="rId5" imgW="8343967" imgH="4381555" progId="MSGraph.Chart.8">
                  <p:embed followColorScheme="full"/>
                </p:oleObj>
              </mc:Choice>
              <mc:Fallback>
                <p:oleObj name="Chart" r:id="rId5" imgW="8343967" imgH="4381555"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11689"/>
              <a:gd name="adj2" fmla="val -116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+633,000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(+11.6%)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WC payroll exposure.</a:t>
            </a:r>
            <a:endParaRPr lang="en-US" sz="1650" b="1" dirty="0">
              <a:solidFill>
                <a:srgbClr val="FFFFFF"/>
              </a:solidFill>
            </a:endParaRPr>
          </a:p>
        </p:txBody>
      </p:sp>
    </p:spTree>
    <p:extLst>
      <p:ext uri="{BB962C8B-B14F-4D97-AF65-F5344CB8AC3E}">
        <p14:creationId xmlns:p14="http://schemas.microsoft.com/office/powerpoint/2010/main" val="34781585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9</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3314196051"/>
              </p:ext>
            </p:extLst>
          </p:nvPr>
        </p:nvGraphicFramePr>
        <p:xfrm>
          <a:off x="0" y="1803400"/>
          <a:ext cx="9144000" cy="4730750"/>
        </p:xfrm>
        <a:graphic>
          <a:graphicData uri="http://schemas.openxmlformats.org/presentationml/2006/ole">
            <mc:AlternateContent xmlns:mc="http://schemas.openxmlformats.org/markup-compatibility/2006">
              <mc:Choice xmlns:v="urn:schemas-microsoft-com:vml" Requires="v">
                <p:oleObj spid="_x0000_s27870456" name="Chart" r:id="rId4" imgW="8820048" imgH="4562417" progId="MSGraph.Chart.8">
                  <p:embed followColorScheme="full"/>
                </p:oleObj>
              </mc:Choice>
              <mc:Fallback>
                <p:oleObj name="Chart" r:id="rId4" imgW="8820048" imgH="4562417" progId="MSGraph.Chart.8">
                  <p:embed followColorScheme="full"/>
                  <p:pic>
                    <p:nvPicPr>
                      <p:cNvPr id="0" name=""/>
                      <p:cNvPicPr>
                        <a:picLocks noChangeAspect="1" noChangeArrowheads="1"/>
                      </p:cNvPicPr>
                      <p:nvPr/>
                    </p:nvPicPr>
                    <p:blipFill>
                      <a:blip r:embed="rId5"/>
                      <a:srcRect/>
                      <a:stretch>
                        <a:fillRect/>
                      </a:stretch>
                    </p:blipFill>
                    <p:spPr bwMode="auto">
                      <a:xfrm>
                        <a:off x="0" y="1803400"/>
                        <a:ext cx="9144000"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2003-2012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4301612" y="4100051"/>
            <a:ext cx="3170903" cy="1179871"/>
          </a:xfrm>
          <a:prstGeom prst="wedgeRectCallout">
            <a:avLst>
              <a:gd name="adj1" fmla="val 66975"/>
              <a:gd name="adj2" fmla="val -3127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extLst>
      <p:ext uri="{BB962C8B-B14F-4D97-AF65-F5344CB8AC3E}">
        <p14:creationId xmlns:p14="http://schemas.microsoft.com/office/powerpoint/2010/main" val="26396752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90</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2003–August 2014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ext uri="{D42A27DB-BD31-4B8C-83A1-F6EECF244321}">
                <p14:modId xmlns:p14="http://schemas.microsoft.com/office/powerpoint/2010/main" val="2162468696"/>
              </p:ext>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7865338" name="Chart" r:id="rId4" imgW="8343967" imgH="4381555" progId="MSGraph.Chart.8">
                  <p:embed followColorScheme="full"/>
                </p:oleObj>
              </mc:Choice>
              <mc:Fallback>
                <p:oleObj name="Chart" r:id="rId4" imgW="8343967" imgH="4381555"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576490" y="3222059"/>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66015" y="3756686"/>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2014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987499" y="4074257"/>
            <a:ext cx="2427441" cy="1141058"/>
          </a:xfrm>
          <a:prstGeom prst="wedgeRectCallout">
            <a:avLst>
              <a:gd name="adj1" fmla="val 134717"/>
              <a:gd name="adj2" fmla="val 12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90</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36768"/>
              <a:gd name="adj2" fmla="val 1576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Aug. 2014 totaled 6.068 million, an increase of 633,000 jobs or 11.6% from the Jan. 2011 trough</a:t>
            </a:r>
            <a:endParaRPr lang="en-US" sz="1200" b="1" dirty="0">
              <a:solidFill>
                <a:schemeClr val="bg1"/>
              </a:solidFill>
            </a:endParaRPr>
          </a:p>
        </p:txBody>
      </p:sp>
      <p:sp>
        <p:nvSpPr>
          <p:cNvPr id="17" name="AutoShape 14"/>
          <p:cNvSpPr>
            <a:spLocks noChangeArrowheads="1"/>
          </p:cNvSpPr>
          <p:nvPr/>
        </p:nvSpPr>
        <p:spPr bwMode="blackWhite">
          <a:xfrm>
            <a:off x="5585032" y="2492474"/>
            <a:ext cx="2139746" cy="1539210"/>
          </a:xfrm>
          <a:prstGeom prst="wedgeRectCallout">
            <a:avLst>
              <a:gd name="adj1" fmla="val 78056"/>
              <a:gd name="adj2" fmla="val 4029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1.66 million jobs</a:t>
            </a:r>
            <a:endParaRPr lang="en-US" b="1" dirty="0">
              <a:solidFill>
                <a:schemeClr val="bg1"/>
              </a:solidFill>
            </a:endParaRPr>
          </a:p>
        </p:txBody>
      </p:sp>
    </p:spTree>
    <p:extLst>
      <p:ext uri="{BB962C8B-B14F-4D97-AF65-F5344CB8AC3E}">
        <p14:creationId xmlns:p14="http://schemas.microsoft.com/office/powerpoint/2010/main" val="11207159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91</a:t>
            </a:fld>
            <a:endParaRPr lang="en-US" smtClean="0"/>
          </a:p>
        </p:txBody>
      </p:sp>
      <p:sp>
        <p:nvSpPr>
          <p:cNvPr id="66566" name="Rectangle 11"/>
          <p:cNvSpPr>
            <a:spLocks noGrp="1" noChangeArrowheads="1"/>
          </p:cNvSpPr>
          <p:nvPr>
            <p:ph type="title"/>
          </p:nvPr>
        </p:nvSpPr>
        <p:spPr>
          <a:xfrm>
            <a:off x="71437" y="76200"/>
            <a:ext cx="7929563" cy="860425"/>
          </a:xfrm>
        </p:spPr>
        <p:txBody>
          <a:bodyPr/>
          <a:lstStyle/>
          <a:p>
            <a:r>
              <a:rPr lang="en-US" sz="2900" dirty="0" smtClean="0"/>
              <a:t>Construction Jobs: Largest Gains &amp; Losses by Metro Area, May 2014 vs. May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2508275780"/>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866361"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28589" y="5587775"/>
            <a:ext cx="8760542" cy="75086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Construction Employment Is Expanding—Albeit  Modestly—in Much of the US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Change</a:t>
            </a:r>
            <a:endParaRPr lang="en-US" sz="1600" b="1" dirty="0">
              <a:solidFill>
                <a:srgbClr val="225A7A"/>
              </a:solidFill>
            </a:endParaRPr>
          </a:p>
        </p:txBody>
      </p:sp>
      <p:sp>
        <p:nvSpPr>
          <p:cNvPr id="1926153" name="AutoShape 9"/>
          <p:cNvSpPr>
            <a:spLocks noChangeArrowheads="1"/>
          </p:cNvSpPr>
          <p:nvPr/>
        </p:nvSpPr>
        <p:spPr bwMode="blackWhite">
          <a:xfrm>
            <a:off x="5220735" y="1853827"/>
            <a:ext cx="2894565" cy="1117977"/>
          </a:xfrm>
          <a:prstGeom prst="wedgeRectCallout">
            <a:avLst>
              <a:gd name="adj1" fmla="val -99894"/>
              <a:gd name="adj2" fmla="val -2194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employment expanded in 218 out of the 339 metro areas in the US in May 2014</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a:t>
            </a:r>
            <a:r>
              <a:rPr lang="en-US" sz="1100" dirty="0"/>
              <a:t/>
            </a:r>
            <a:br>
              <a:rPr lang="en-US" sz="1100" dirty="0"/>
            </a:br>
            <a:r>
              <a:rPr lang="en-US" sz="1100" dirty="0"/>
              <a:t>Source: </a:t>
            </a:r>
            <a:r>
              <a:rPr lang="en-US" sz="1100" dirty="0" smtClean="0"/>
              <a:t>Associated General Contractors: </a:t>
            </a:r>
            <a:r>
              <a:rPr lang="en-US" sz="1100" dirty="0" smtClean="0">
                <a:hlinkClick r:id="rId6"/>
              </a:rPr>
              <a:t>http</a:t>
            </a:r>
            <a:r>
              <a:rPr lang="en-US" sz="1100" dirty="0">
                <a:hlinkClick r:id="rId6"/>
              </a:rPr>
              <a:t>://</a:t>
            </a:r>
            <a:r>
              <a:rPr lang="en-US" sz="1100" dirty="0" smtClean="0">
                <a:hlinkClick r:id="rId6"/>
              </a:rPr>
              <a:t>www.agc.org/galleries/news/Metro_Empl_1404_Rank.pdf</a:t>
            </a:r>
            <a:r>
              <a:rPr lang="en-US" sz="1100" dirty="0" smtClean="0"/>
              <a:t>; Ins. Information Institute.</a:t>
            </a:r>
            <a:endParaRPr lang="en-US" sz="1100" dirty="0"/>
          </a:p>
        </p:txBody>
      </p:sp>
      <p:sp>
        <p:nvSpPr>
          <p:cNvPr id="17" name="Rectangle 3"/>
          <p:cNvSpPr>
            <a:spLocks noChangeArrowheads="1"/>
          </p:cNvSpPr>
          <p:nvPr/>
        </p:nvSpPr>
        <p:spPr bwMode="black">
          <a:xfrm>
            <a:off x="440824" y="1392878"/>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Largest Increases</a:t>
            </a:r>
            <a:endParaRPr lang="en-US" sz="2400" b="1" u="sng" dirty="0">
              <a:solidFill>
                <a:srgbClr val="225A7A"/>
              </a:solidFill>
            </a:endParaRPr>
          </a:p>
        </p:txBody>
      </p:sp>
      <p:sp>
        <p:nvSpPr>
          <p:cNvPr id="18" name="Rectangle 3"/>
          <p:cNvSpPr>
            <a:spLocks noChangeArrowheads="1"/>
          </p:cNvSpPr>
          <p:nvPr/>
        </p:nvSpPr>
        <p:spPr bwMode="black">
          <a:xfrm>
            <a:off x="4202546" y="1378021"/>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Largest Losses</a:t>
            </a:r>
            <a:endParaRPr lang="en-US" sz="2400" b="1" u="sng" dirty="0">
              <a:solidFill>
                <a:srgbClr val="225A7A"/>
              </a:solidFill>
            </a:endParaRPr>
          </a:p>
        </p:txBody>
      </p:sp>
      <p:sp>
        <p:nvSpPr>
          <p:cNvPr id="2" name="TextBox 1"/>
          <p:cNvSpPr txBox="1"/>
          <p:nvPr/>
        </p:nvSpPr>
        <p:spPr>
          <a:xfrm>
            <a:off x="873216" y="1416705"/>
            <a:ext cx="828675" cy="369332"/>
          </a:xfrm>
          <a:prstGeom prst="rect">
            <a:avLst/>
          </a:prstGeom>
          <a:noFill/>
        </p:spPr>
        <p:txBody>
          <a:bodyPr wrap="square" rtlCol="0">
            <a:spAutoFit/>
          </a:bodyPr>
          <a:lstStyle/>
          <a:p>
            <a:r>
              <a:rPr lang="en-US" b="1" dirty="0" smtClean="0">
                <a:solidFill>
                  <a:srgbClr val="FF0000"/>
                </a:solidFill>
              </a:rPr>
              <a:t>+10%</a:t>
            </a:r>
            <a:endParaRPr lang="en-US" b="1" dirty="0">
              <a:solidFill>
                <a:srgbClr val="FF0000"/>
              </a:solidFill>
            </a:endParaRPr>
          </a:p>
        </p:txBody>
      </p:sp>
      <p:sp>
        <p:nvSpPr>
          <p:cNvPr id="13" name="TextBox 12"/>
          <p:cNvSpPr txBox="1"/>
          <p:nvPr/>
        </p:nvSpPr>
        <p:spPr>
          <a:xfrm>
            <a:off x="2268629" y="1854860"/>
            <a:ext cx="828675" cy="369332"/>
          </a:xfrm>
          <a:prstGeom prst="rect">
            <a:avLst/>
          </a:prstGeom>
          <a:noFill/>
        </p:spPr>
        <p:txBody>
          <a:bodyPr wrap="square" rtlCol="0">
            <a:spAutoFit/>
          </a:bodyPr>
          <a:lstStyle/>
          <a:p>
            <a:r>
              <a:rPr lang="en-US" b="1" dirty="0" smtClean="0">
                <a:solidFill>
                  <a:srgbClr val="FF0000"/>
                </a:solidFill>
              </a:rPr>
              <a:t>+4%</a:t>
            </a:r>
            <a:endParaRPr lang="en-US" b="1" dirty="0">
              <a:solidFill>
                <a:srgbClr val="FF0000"/>
              </a:solidFill>
            </a:endParaRPr>
          </a:p>
        </p:txBody>
      </p:sp>
    </p:spTree>
    <p:extLst>
      <p:ext uri="{BB962C8B-B14F-4D97-AF65-F5344CB8AC3E}">
        <p14:creationId xmlns:p14="http://schemas.microsoft.com/office/powerpoint/2010/main" val="22270595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Florida Total Private Housing Starts,</a:t>
            </a:r>
            <a:r>
              <a:rPr lang="en-US" sz="3000" b="1" kern="0" dirty="0">
                <a:solidFill>
                  <a:srgbClr val="225A7A"/>
                </a:solidFill>
                <a:ea typeface="+mj-ea"/>
                <a:cs typeface="+mj-cs"/>
              </a:rPr>
              <a:t/>
            </a:r>
            <a:br>
              <a:rPr lang="en-US" sz="3000" b="1" kern="0" dirty="0">
                <a:solidFill>
                  <a:srgbClr val="225A7A"/>
                </a:solidFill>
                <a:ea typeface="+mj-ea"/>
                <a:cs typeface="+mj-cs"/>
              </a:rPr>
            </a:br>
            <a:r>
              <a:rPr lang="en-US" sz="3000" b="1" kern="0" dirty="0" smtClean="0">
                <a:solidFill>
                  <a:srgbClr val="225A7A"/>
                </a:solidFill>
                <a:ea typeface="+mj-ea"/>
                <a:cs typeface="+mj-cs"/>
              </a:rPr>
              <a:t>2000 – 2017F</a:t>
            </a:r>
            <a:endParaRPr lang="en-US" sz="3000" b="1" kern="0" dirty="0">
              <a:solidFill>
                <a:srgbClr val="225A7A"/>
              </a:solidFill>
              <a:ea typeface="+mj-ea"/>
              <a:cs typeface="+mj-cs"/>
            </a:endParaRP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92</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2" name="AutoShape 8"/>
          <p:cNvSpPr>
            <a:spLocks noChangeArrowheads="1"/>
          </p:cNvSpPr>
          <p:nvPr/>
        </p:nvSpPr>
        <p:spPr bwMode="blackWhite">
          <a:xfrm>
            <a:off x="6710519" y="3814918"/>
            <a:ext cx="2251587" cy="1366682"/>
          </a:xfrm>
          <a:prstGeom prst="wedgeRectCallout">
            <a:avLst>
              <a:gd name="adj1" fmla="val -90806"/>
              <a:gd name="adj2" fmla="val -206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positive for the first time in many years</a:t>
            </a:r>
            <a:endParaRPr lang="en-US" sz="1600" b="1" dirty="0">
              <a:solidFill>
                <a:schemeClr val="bg1"/>
              </a:solidFill>
            </a:endParaRPr>
          </a:p>
        </p:txBody>
      </p:sp>
      <p:pic>
        <p:nvPicPr>
          <p:cNvPr id="287252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t="3453"/>
          <a:stretch>
            <a:fillRect/>
          </a:stretch>
        </p:blipFill>
        <p:spPr bwMode="auto">
          <a:xfrm>
            <a:off x="237817" y="1337567"/>
            <a:ext cx="8648700" cy="5113007"/>
          </a:xfrm>
          <a:prstGeom prst="rect">
            <a:avLst/>
          </a:prstGeom>
          <a:noFill/>
          <a:ln w="9525">
            <a:noFill/>
            <a:miter lim="800000"/>
            <a:headEnd/>
            <a:tailEnd/>
          </a:ln>
        </p:spPr>
      </p:pic>
      <p:sp>
        <p:nvSpPr>
          <p:cNvPr id="13" name="Rectangle 3"/>
          <p:cNvSpPr>
            <a:spLocks noChangeArrowheads="1"/>
          </p:cNvSpPr>
          <p:nvPr/>
        </p:nvSpPr>
        <p:spPr bwMode="auto">
          <a:xfrm>
            <a:off x="-127817" y="6621440"/>
            <a:ext cx="8632719" cy="256224"/>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900" dirty="0" smtClean="0"/>
              <a:t>Source</a:t>
            </a:r>
            <a:r>
              <a:rPr lang="en-US" sz="900" dirty="0"/>
              <a:t>: </a:t>
            </a:r>
            <a:r>
              <a:rPr lang="en-US" sz="900" dirty="0" smtClean="0"/>
              <a:t>University of Central Florida Institute for Economic Competitiveness: </a:t>
            </a:r>
            <a:r>
              <a:rPr lang="en-US" sz="900" dirty="0" smtClean="0">
                <a:hlinkClick r:id="rId4"/>
              </a:rPr>
              <a:t>http://iec.ucf.edu/post/2014/01/07/Florida-Metro-Forecast-December-2013.aspx</a:t>
            </a:r>
            <a:r>
              <a:rPr lang="en-US" sz="900" dirty="0" smtClean="0"/>
              <a:t> </a:t>
            </a:r>
            <a:endParaRPr lang="en-US" sz="900" dirty="0"/>
          </a:p>
        </p:txBody>
      </p:sp>
      <p:sp>
        <p:nvSpPr>
          <p:cNvPr id="14" name="AutoShape 6"/>
          <p:cNvSpPr>
            <a:spLocks noChangeArrowheads="1"/>
          </p:cNvSpPr>
          <p:nvPr/>
        </p:nvSpPr>
        <p:spPr bwMode="blackWhite">
          <a:xfrm>
            <a:off x="4178709" y="1179871"/>
            <a:ext cx="3628104" cy="1366683"/>
          </a:xfrm>
          <a:prstGeom prst="wedgeRectCallout">
            <a:avLst>
              <a:gd name="adj1" fmla="val 33592"/>
              <a:gd name="adj2" fmla="val 959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u="sng" dirty="0" smtClean="0">
                <a:solidFill>
                  <a:schemeClr val="bg1"/>
                </a:solidFill>
                <a:cs typeface="+mn-cs"/>
              </a:rPr>
              <a:t>CRASH, CRATER, RECOVERY</a:t>
            </a:r>
            <a:r>
              <a:rPr lang="en-US" b="1" dirty="0" smtClean="0">
                <a:solidFill>
                  <a:schemeClr val="bg1"/>
                </a:solidFill>
                <a:cs typeface="+mn-cs"/>
              </a:rPr>
              <a:t> Homebuilding in FL continues to recover, adding substantially to coastal exposures.</a:t>
            </a:r>
            <a:endParaRPr lang="en-US" b="1" dirty="0">
              <a:solidFill>
                <a:schemeClr val="bg1"/>
              </a:solidFill>
              <a:cs typeface="+mn-cs"/>
            </a:endParaRPr>
          </a:p>
        </p:txBody>
      </p:sp>
      <p:sp>
        <p:nvSpPr>
          <p:cNvPr id="15" name="Rectangle 8"/>
          <p:cNvSpPr>
            <a:spLocks noChangeArrowheads="1"/>
          </p:cNvSpPr>
          <p:nvPr/>
        </p:nvSpPr>
        <p:spPr bwMode="black">
          <a:xfrm>
            <a:off x="254263" y="1060347"/>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 of Units)</a:t>
            </a:r>
            <a:endParaRPr lang="en-US" sz="1600" b="1" dirty="0">
              <a:solidFill>
                <a:srgbClr val="225A7A"/>
              </a:solidFill>
            </a:endParaRPr>
          </a:p>
        </p:txBody>
      </p:sp>
    </p:spTree>
    <p:extLst>
      <p:ext uri="{BB962C8B-B14F-4D97-AF65-F5344CB8AC3E}">
        <p14:creationId xmlns:p14="http://schemas.microsoft.com/office/powerpoint/2010/main" val="31343057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93</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Up a Bit,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May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7867384"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054144" y="4073013"/>
            <a:ext cx="3066435" cy="809625"/>
          </a:xfrm>
          <a:prstGeom prst="wedgeRectCallout">
            <a:avLst>
              <a:gd name="adj1" fmla="val 73876"/>
              <a:gd name="adj2" fmla="val -1175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six years</a:t>
            </a:r>
            <a:endParaRPr lang="en-US" sz="1400" b="1" dirty="0">
              <a:solidFill>
                <a:schemeClr val="bg1"/>
              </a:solidFill>
            </a:endParaRPr>
          </a:p>
        </p:txBody>
      </p:sp>
      <p:sp>
        <p:nvSpPr>
          <p:cNvPr id="10" name="Oval 8"/>
          <p:cNvSpPr>
            <a:spLocks noChangeArrowheads="1"/>
          </p:cNvSpPr>
          <p:nvPr/>
        </p:nvSpPr>
        <p:spPr bwMode="auto">
          <a:xfrm rot="16200000">
            <a:off x="8146331" y="3634706"/>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Rising mortgage interest rates have impacted home sales but are unlikely to derail the recovery on housing</a:t>
            </a:r>
            <a:endParaRPr lang="en-US" sz="1600" b="1" dirty="0">
              <a:solidFill>
                <a:schemeClr val="bg1"/>
              </a:solidFill>
            </a:endParaRPr>
          </a:p>
        </p:txBody>
      </p:sp>
      <p:sp>
        <p:nvSpPr>
          <p:cNvPr id="11" name="AutoShape 38"/>
          <p:cNvSpPr>
            <a:spLocks noChangeArrowheads="1"/>
          </p:cNvSpPr>
          <p:nvPr/>
        </p:nvSpPr>
        <p:spPr bwMode="blackWhite">
          <a:xfrm>
            <a:off x="5692877" y="1420454"/>
            <a:ext cx="3091631" cy="1190011"/>
          </a:xfrm>
          <a:prstGeom prst="wedgeRectCallout">
            <a:avLst>
              <a:gd name="adj1" fmla="val 40614"/>
              <a:gd name="adj2" fmla="val 1176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Mortgages rates plunged to near-record lows in early 2013 but rose as the Fed initiated tapering in its QE program</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93</a:t>
            </a:fld>
            <a:endParaRPr lang="en-US"/>
          </a:p>
        </p:txBody>
      </p:sp>
    </p:spTree>
    <p:extLst>
      <p:ext uri="{BB962C8B-B14F-4D97-AF65-F5344CB8AC3E}">
        <p14:creationId xmlns:p14="http://schemas.microsoft.com/office/powerpoint/2010/main" val="15137617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94</a:t>
            </a:fld>
            <a:endParaRPr lang="en-US" sz="900" smtClean="0">
              <a:solidFill>
                <a:srgbClr val="000000"/>
              </a:solidFill>
              <a:latin typeface="Arial" charset="0"/>
              <a:cs typeface="Arial" charset="0"/>
            </a:endParaRPr>
          </a:p>
        </p:txBody>
      </p:sp>
      <p:sp>
        <p:nvSpPr>
          <p:cNvPr id="1938437" name="Rectangle 5"/>
          <p:cNvSpPr>
            <a:spLocks noChangeArrowheads="1"/>
          </p:cNvSpPr>
          <p:nvPr/>
        </p:nvSpPr>
        <p:spPr bwMode="blackWhite">
          <a:xfrm>
            <a:off x="503494" y="5500689"/>
            <a:ext cx="8207375" cy="914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Mortgage Interest Rates Were Expected to Continue to Rise as the Fed Pursued Tapering and the Economy Recovered; Rates Are Still Low by Historical Standards</a:t>
            </a:r>
            <a:endParaRPr lang="en-US" sz="2000" b="1" dirty="0" smtClean="0">
              <a:solidFill>
                <a:srgbClr val="FFFFFF"/>
              </a:solidFill>
              <a:latin typeface="Arial" charset="0"/>
              <a:cs typeface="Arial" charset="0"/>
            </a:endParaRPr>
          </a:p>
        </p:txBody>
      </p:sp>
      <p:graphicFrame>
        <p:nvGraphicFramePr>
          <p:cNvPr id="8194" name="Object 7"/>
          <p:cNvGraphicFramePr>
            <a:graphicFrameLocks noChangeAspect="1"/>
          </p:cNvGraphicFramePr>
          <p:nvPr>
            <p:extLst/>
          </p:nvPr>
        </p:nvGraphicFramePr>
        <p:xfrm>
          <a:off x="317500" y="1243011"/>
          <a:ext cx="8499475" cy="4286250"/>
        </p:xfrm>
        <a:graphic>
          <a:graphicData uri="http://schemas.openxmlformats.org/presentationml/2006/ole">
            <mc:AlternateContent xmlns:mc="http://schemas.openxmlformats.org/markup-compatibility/2006">
              <mc:Choice xmlns:v="urn:schemas-microsoft-com:vml" Requires="v">
                <p:oleObj spid="_x0000_s27868409" name="Chart" r:id="rId5" imgW="8296363" imgH="3762334" progId="MSGraph.Chart.8">
                  <p:embed followColorScheme="full"/>
                </p:oleObj>
              </mc:Choice>
              <mc:Fallback>
                <p:oleObj name="Chart" r:id="rId5" imgW="8296363" imgH="3762334" progId="MSGraph.Chart.8">
                  <p:embed followColorScheme="full"/>
                  <p:pic>
                    <p:nvPicPr>
                      <p:cNvPr id="0" name=""/>
                      <p:cNvPicPr>
                        <a:picLocks noChangeAspect="1" noChangeArrowheads="1"/>
                      </p:cNvPicPr>
                      <p:nvPr/>
                    </p:nvPicPr>
                    <p:blipFill>
                      <a:blip r:embed="rId6"/>
                      <a:srcRect/>
                      <a:stretch>
                        <a:fillRect/>
                      </a:stretch>
                    </p:blipFill>
                    <p:spPr bwMode="gray">
                      <a:xfrm>
                        <a:off x="317500" y="1243011"/>
                        <a:ext cx="8499475" cy="428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14"/>
          <p:cNvSpPr>
            <a:spLocks noChangeArrowheads="1"/>
          </p:cNvSpPr>
          <p:nvPr/>
        </p:nvSpPr>
        <p:spPr bwMode="blackWhite">
          <a:xfrm>
            <a:off x="5886655" y="1062695"/>
            <a:ext cx="2714420" cy="1181100"/>
          </a:xfrm>
          <a:prstGeom prst="wedgeRectCallout">
            <a:avLst>
              <a:gd name="adj1" fmla="val 45998"/>
              <a:gd name="adj2" fmla="val 13122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b="1" dirty="0" smtClean="0">
                <a:solidFill>
                  <a:srgbClr val="FFFFFF"/>
                </a:solidFill>
              </a:rPr>
              <a:t>30-year mortgage rates are down nearly 40 basis points since early January</a:t>
            </a:r>
            <a:endParaRPr lang="en-US" b="1" dirty="0" smtClean="0">
              <a:solidFill>
                <a:srgbClr val="FFFFFF"/>
              </a:solidFill>
              <a:latin typeface="Arial" charset="0"/>
              <a:cs typeface="Arial" charset="0"/>
            </a:endParaRPr>
          </a:p>
        </p:txBody>
      </p:sp>
      <p:sp>
        <p:nvSpPr>
          <p:cNvPr id="10" name="Rectangle 7"/>
          <p:cNvSpPr txBox="1">
            <a:spLocks noChangeArrowheads="1"/>
          </p:cNvSpPr>
          <p:nvPr/>
        </p:nvSpPr>
        <p:spPr bwMode="black">
          <a:xfrm>
            <a:off x="117983" y="103394"/>
            <a:ext cx="7831397"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30-Year Mortgages in 2014 Are Falling! What</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Will Be the Impact </a:t>
            </a:r>
            <a:r>
              <a:rPr lang="en-US" sz="3000" b="1" kern="0" dirty="0" smtClean="0">
                <a:solidFill>
                  <a:srgbClr val="225A7A"/>
                </a:solidFill>
                <a:ea typeface="+mj-ea"/>
                <a:cs typeface="+mj-cs"/>
              </a:rPr>
              <a:t>on Construction?</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*Weekly through June 5, 2014.</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7"/>
              </a:rPr>
              <a:t>http://www.federalreserve.gov/releases/h15/data.htm</a:t>
            </a:r>
            <a:r>
              <a:rPr lang="en-US" sz="1100" dirty="0" smtClean="0"/>
              <a:t>.;  </a:t>
            </a:r>
            <a:r>
              <a:rPr lang="en-US" sz="1100" dirty="0"/>
              <a:t>Insurance Information Institutes.</a:t>
            </a:r>
          </a:p>
        </p:txBody>
      </p:sp>
    </p:spTree>
    <p:custDataLst>
      <p:tags r:id="rId2"/>
    </p:custDataLst>
    <p:extLst>
      <p:ext uri="{BB962C8B-B14F-4D97-AF65-F5344CB8AC3E}">
        <p14:creationId xmlns:p14="http://schemas.microsoft.com/office/powerpoint/2010/main" val="3005258722"/>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95</a:t>
            </a:fld>
            <a:endParaRPr lang="en-US"/>
          </a:p>
        </p:txBody>
      </p:sp>
      <p:sp>
        <p:nvSpPr>
          <p:cNvPr id="1989634" name="Rectangle 2"/>
          <p:cNvSpPr>
            <a:spLocks noGrp="1" noChangeArrowheads="1"/>
          </p:cNvSpPr>
          <p:nvPr>
            <p:ph type="title"/>
          </p:nvPr>
        </p:nvSpPr>
        <p:spPr/>
        <p:txBody>
          <a:bodyPr/>
          <a:lstStyle/>
          <a:p>
            <a:r>
              <a:rPr lang="en-US" dirty="0" smtClean="0"/>
              <a:t>New Home Inventories and Rental Vacancy Rates, 2003-2013*</a:t>
            </a:r>
          </a:p>
        </p:txBody>
      </p:sp>
      <p:graphicFrame>
        <p:nvGraphicFramePr>
          <p:cNvPr id="1989635" name="Object 3"/>
          <p:cNvGraphicFramePr>
            <a:graphicFrameLocks noGrp="1"/>
          </p:cNvGraphicFramePr>
          <p:nvPr>
            <p:ph type="chart" idx="4294967295"/>
          </p:nvPr>
        </p:nvGraphicFramePr>
        <p:xfrm>
          <a:off x="300038" y="1620838"/>
          <a:ext cx="8542337" cy="4511675"/>
        </p:xfrm>
        <a:graphic>
          <a:graphicData uri="http://schemas.openxmlformats.org/presentationml/2006/ole">
            <mc:AlternateContent xmlns:mc="http://schemas.openxmlformats.org/markup-compatibility/2006">
              <mc:Choice xmlns:v="urn:schemas-microsoft-com:vml" Requires="v">
                <p:oleObj spid="_x0000_s25401614" name="Chart" r:id="rId4" imgW="8601126" imgH="4543522" progId="MSGraph.Chart.8">
                  <p:embed followColorScheme="full"/>
                </p:oleObj>
              </mc:Choice>
              <mc:Fallback>
                <p:oleObj name="Chart" r:id="rId4" imgW="8601126" imgH="4543522"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0038" y="1620838"/>
                        <a:ext cx="8542337"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989639" name="AutoShape 7"/>
          <p:cNvSpPr>
            <a:spLocks noChangeArrowheads="1"/>
          </p:cNvSpPr>
          <p:nvPr/>
        </p:nvSpPr>
        <p:spPr bwMode="blackWhite">
          <a:xfrm>
            <a:off x="1652229" y="4675239"/>
            <a:ext cx="3347475" cy="845164"/>
          </a:xfrm>
          <a:prstGeom prst="wedgeRectCallout">
            <a:avLst>
              <a:gd name="adj1" fmla="val 121823"/>
              <a:gd name="adj2" fmla="val -17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Low new home inventories and falling vacancy rates bode well for residential construction</a:t>
            </a:r>
            <a:endParaRPr lang="en-US" sz="1600" b="1" dirty="0">
              <a:solidFill>
                <a:schemeClr val="bg1"/>
              </a:solidFill>
            </a:endParaRPr>
          </a:p>
        </p:txBody>
      </p:sp>
      <p:sp>
        <p:nvSpPr>
          <p:cNvPr id="10"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96</a:t>
            </a:fld>
            <a:endParaRPr lang="en-US" smtClean="0"/>
          </a:p>
        </p:txBody>
      </p:sp>
      <p:sp>
        <p:nvSpPr>
          <p:cNvPr id="66566" name="Rectangle 11"/>
          <p:cNvSpPr>
            <a:spLocks noGrp="1" noChangeArrowheads="1"/>
          </p:cNvSpPr>
          <p:nvPr>
            <p:ph type="title"/>
          </p:nvPr>
        </p:nvSpPr>
        <p:spPr/>
        <p:txBody>
          <a:bodyPr/>
          <a:lstStyle/>
          <a:p>
            <a:r>
              <a:rPr lang="en-US" dirty="0" smtClean="0"/>
              <a:t>Change from Peak in New Construction Expenditures to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5402638" name="Chart" r:id="rId4" imgW="8534451" imgH="3771782" progId="MSGraph.Chart.8">
                  <p:embed followColorScheme="full"/>
                </p:oleObj>
              </mc:Choice>
              <mc:Fallback>
                <p:oleObj name="Chart" r:id="rId4" imgW="8534451" imgH="3771782"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700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Despite Recent Improvements, Construction Activity (and Employment) Remains Far Below Pre-Crisis Peaks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Change (%)</a:t>
            </a:r>
            <a:endParaRPr lang="en-US" sz="1600" b="1" dirty="0">
              <a:solidFill>
                <a:srgbClr val="225A7A"/>
              </a:solidFill>
            </a:endParaRPr>
          </a:p>
        </p:txBody>
      </p:sp>
      <p:sp>
        <p:nvSpPr>
          <p:cNvPr id="12" name="Rectangle 5"/>
          <p:cNvSpPr>
            <a:spLocks noChangeArrowheads="1"/>
          </p:cNvSpPr>
          <p:nvPr/>
        </p:nvSpPr>
        <p:spPr bwMode="auto">
          <a:xfrm>
            <a:off x="0" y="6263210"/>
            <a:ext cx="75692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 Year in parentheses is the year of peak expenditure.</a:t>
            </a:r>
          </a:p>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Rectangle 3"/>
          <p:cNvSpPr>
            <a:spLocks noChangeArrowheads="1"/>
          </p:cNvSpPr>
          <p:nvPr/>
        </p:nvSpPr>
        <p:spPr bwMode="black">
          <a:xfrm>
            <a:off x="1343696" y="1460090"/>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Residential</a:t>
            </a:r>
            <a:endParaRPr lang="en-US" sz="2400" b="1" u="sng" dirty="0">
              <a:solidFill>
                <a:srgbClr val="225A7A"/>
              </a:solidFill>
            </a:endParaRPr>
          </a:p>
        </p:txBody>
      </p:sp>
      <p:sp>
        <p:nvSpPr>
          <p:cNvPr id="14" name="Rectangle 3"/>
          <p:cNvSpPr>
            <a:spLocks noChangeArrowheads="1"/>
          </p:cNvSpPr>
          <p:nvPr/>
        </p:nvSpPr>
        <p:spPr bwMode="black">
          <a:xfrm>
            <a:off x="3678850" y="1465008"/>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Nonresidential</a:t>
            </a:r>
            <a:endParaRPr lang="en-US" sz="2400" b="1" u="sng" dirty="0">
              <a:solidFill>
                <a:srgbClr val="225A7A"/>
              </a:solidFill>
            </a:endParaRPr>
          </a:p>
        </p:txBody>
      </p:sp>
      <p:sp>
        <p:nvSpPr>
          <p:cNvPr id="15" name="Rectangle 3"/>
          <p:cNvSpPr>
            <a:spLocks noChangeArrowheads="1"/>
          </p:cNvSpPr>
          <p:nvPr/>
        </p:nvSpPr>
        <p:spPr bwMode="black">
          <a:xfrm>
            <a:off x="7831389" y="1460092"/>
            <a:ext cx="1474839"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Govt.</a:t>
            </a:r>
            <a:endParaRPr lang="en-US" sz="2400" b="1" u="sng"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ENERGY SECTOR: OIL, GAS &amp; INFRASTRUCTURE IS BRIGHT</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97</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2962" y="4086788"/>
            <a:ext cx="8257612"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US Is Becoming an Energy Powerhouse; Domestic Demand and Exports Are Key</a:t>
            </a:r>
          </a:p>
          <a:p>
            <a:pPr marL="292100" indent="-292100" algn="ctr" eaLnBrk="0" hangingPunct="0">
              <a:lnSpc>
                <a:spcPct val="90000"/>
              </a:lnSpc>
              <a:spcBef>
                <a:spcPct val="25000"/>
              </a:spcBef>
              <a:buClr>
                <a:schemeClr val="accent2"/>
              </a:buClr>
              <a:buFont typeface="Wingdings" pitchFamily="2" charset="2"/>
              <a:buNone/>
            </a:pPr>
            <a:r>
              <a:rPr lang="en-US" sz="4000" b="1" i="1" dirty="0" smtClean="0">
                <a:solidFill>
                  <a:srgbClr val="FF0000"/>
                </a:solidFill>
              </a:rPr>
              <a:t>Need Infrastructure Investment</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97</a:t>
            </a:fld>
            <a:endParaRPr lang="en-US"/>
          </a:p>
        </p:txBody>
      </p:sp>
    </p:spTree>
    <p:extLst>
      <p:ext uri="{BB962C8B-B14F-4D97-AF65-F5344CB8AC3E}">
        <p14:creationId xmlns:p14="http://schemas.microsoft.com/office/powerpoint/2010/main" val="10350223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7882734" name="Chart" r:id="rId3" imgW="8210522" imgH="5362500" progId="MSGraph.Chart.8">
                  <p:embed followColorScheme="full"/>
                </p:oleObj>
              </mc:Choice>
              <mc:Fallback>
                <p:oleObj name="Chart" r:id="rId3" imgW="8210522" imgH="536250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Natural Gas Production</a:t>
            </a:r>
            <a:r>
              <a:rPr lang="en-US" sz="3200" dirty="0" smtClean="0"/>
              <a:t>, 2000-2013</a:t>
            </a:r>
            <a:endParaRPr lang="en-US" dirty="0" smtClean="0"/>
          </a:p>
        </p:txBody>
      </p:sp>
      <p:sp>
        <p:nvSpPr>
          <p:cNvPr id="37892" name="Text Box 4"/>
          <p:cNvSpPr txBox="1">
            <a:spLocks noChangeArrowheads="1"/>
          </p:cNvSpPr>
          <p:nvPr/>
        </p:nvSpPr>
        <p:spPr bwMode="auto">
          <a:xfrm>
            <a:off x="76200" y="6553200"/>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8, 2014)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Trillions of Cubic Ft. per Year</a:t>
            </a:r>
            <a:endParaRPr lang="en-US" b="1" dirty="0">
              <a:solidFill>
                <a:srgbClr val="225A7A"/>
              </a:solidFill>
            </a:endParaRPr>
          </a:p>
        </p:txBody>
      </p:sp>
      <p:sp>
        <p:nvSpPr>
          <p:cNvPr id="7" name="AutoShape 13"/>
          <p:cNvSpPr>
            <a:spLocks noChangeArrowheads="1"/>
          </p:cNvSpPr>
          <p:nvPr/>
        </p:nvSpPr>
        <p:spPr bwMode="blackWhite">
          <a:xfrm>
            <a:off x="3014664" y="4308388"/>
            <a:ext cx="4211304" cy="1471699"/>
          </a:xfrm>
          <a:prstGeom prst="wedgeRectCallout">
            <a:avLst>
              <a:gd name="adj1" fmla="val 79914"/>
              <a:gd name="adj2" fmla="val -14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The U.S. is already the world’s largest natural gas producer—recently overtaking Russia.  This is a potent driver of commercial insurance exposures</a:t>
            </a:r>
            <a:endParaRPr lang="en-US" sz="2000" b="1" i="1" dirty="0">
              <a:solidFill>
                <a:schemeClr val="bg1"/>
              </a:solidFill>
            </a:endParaRPr>
          </a:p>
        </p:txBody>
      </p:sp>
    </p:spTree>
    <p:extLst>
      <p:ext uri="{BB962C8B-B14F-4D97-AF65-F5344CB8AC3E}">
        <p14:creationId xmlns:p14="http://schemas.microsoft.com/office/powerpoint/2010/main" val="15884751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7883758" name="Chart" r:id="rId3" imgW="8201074" imgH="5381666" progId="MSGraph.Chart.8">
                  <p:embed followColorScheme="full"/>
                </p:oleObj>
              </mc:Choice>
              <mc:Fallback>
                <p:oleObj name="Chart" r:id="rId3" imgW="8201074" imgH="5381666"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Crude Oil Production</a:t>
            </a:r>
            <a:r>
              <a:rPr lang="en-US" sz="3200" dirty="0" smtClean="0"/>
              <a:t>, 2005-2015P</a:t>
            </a:r>
            <a:endParaRPr lang="en-US" dirty="0" smtClean="0"/>
          </a:p>
        </p:txBody>
      </p:sp>
      <p:sp>
        <p:nvSpPr>
          <p:cNvPr id="37892" name="Text Box 4"/>
          <p:cNvSpPr txBox="1">
            <a:spLocks noChangeArrowheads="1"/>
          </p:cNvSpPr>
          <p:nvPr/>
        </p:nvSpPr>
        <p:spPr bwMode="auto">
          <a:xfrm>
            <a:off x="125628" y="6520248"/>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8, 2014)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Millions of Barrels per Day</a:t>
            </a:r>
            <a:endParaRPr lang="en-US" b="1" dirty="0">
              <a:solidFill>
                <a:srgbClr val="225A7A"/>
              </a:solidFill>
            </a:endParaRPr>
          </a:p>
        </p:txBody>
      </p:sp>
      <p:sp>
        <p:nvSpPr>
          <p:cNvPr id="7" name="AutoShape 13"/>
          <p:cNvSpPr>
            <a:spLocks noChangeArrowheads="1"/>
          </p:cNvSpPr>
          <p:nvPr/>
        </p:nvSpPr>
        <p:spPr bwMode="blackWhite">
          <a:xfrm>
            <a:off x="2214563" y="1684080"/>
            <a:ext cx="2915572" cy="1563330"/>
          </a:xfrm>
          <a:prstGeom prst="wedgeRectCallout">
            <a:avLst>
              <a:gd name="adj1" fmla="val 152194"/>
              <a:gd name="adj2" fmla="val -257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Crude oil production in the U.S. is expected to increase by 82.6% from 2008 through 2015</a:t>
            </a:r>
            <a:r>
              <a:rPr lang="en-US" sz="1600" b="1" i="1" dirty="0" smtClean="0">
                <a:solidFill>
                  <a:schemeClr val="bg1"/>
                </a:solidFill>
              </a:rPr>
              <a:t>—and could overtake Saudi Arabia as the world’s largest oil producer</a:t>
            </a:r>
            <a:endParaRPr lang="en-US" sz="1600" b="1" i="1" dirty="0">
              <a:solidFill>
                <a:schemeClr val="bg1"/>
              </a:solidFill>
            </a:endParaRPr>
          </a:p>
        </p:txBody>
      </p:sp>
    </p:spTree>
    <p:extLst>
      <p:ext uri="{BB962C8B-B14F-4D97-AF65-F5344CB8AC3E}">
        <p14:creationId xmlns:p14="http://schemas.microsoft.com/office/powerpoint/2010/main" val="38452989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d0d72354-4a3f-4ac1-963c-0b6c95fdf0a2"/>
  <p:tag name="ARTICULATE_SLIDE_NAV" val="21"/>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9a0d12d1-30ae-4c34-adac-1cb8505fb5fd"/>
  <p:tag name="ARTICULATE_SLIDE_NAV" val="7"/>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9a0d12d1-30ae-4c34-adac-1cb8505fb5fd"/>
  <p:tag name="ARTICULATE_SLIDE_NAV" val="7"/>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9.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7be9821b-a120-49e1-a4b0-5424a67bf919"/>
  <p:tag name="ARTICULATE_SLIDE_NAV" val="77"/>
  <p:tag name="ARTICULATE_SLIDE_PAUSE" val="0"/>
  <p:tag name="ARTICULATE_NAV_LEVEL" val="1"/>
  <p:tag name="ARTICULATE_PLAYLIST_ID" val="-1"/>
  <p:tag name="ARTICULATE_LOCK_SLIDE" val="0"/>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nI3B4E7a_files\slide0001_image001.png"/>
</p:tagLst>
</file>

<file path=ppt/tags/tag23.xml><?xml version="1.0" encoding="utf-8"?>
<p:tagLst xmlns:a="http://schemas.openxmlformats.org/drawingml/2006/main" xmlns:r="http://schemas.openxmlformats.org/officeDocument/2006/relationships" xmlns:p="http://schemas.openxmlformats.org/presentationml/2006/main">
  <p:tag name="ARTICULATE_TITLE_TAG" val="Convective loss events in the U.S."/>
  <p:tag name="ARTICULATE_SLIDE_GUID" val="f54c3187-8a18-4ebd-81d2-07f81e6240c4"/>
  <p:tag name="ARTICULATE_SLIDE_NAV" val="42"/>
  <p:tag name="ARTICULATE_SLIDE_PAUSE" val="0"/>
  <p:tag name="ARTICULATE_NAV_LEVEL" val="2"/>
  <p:tag name="ARTICULATE_SLIDE_PRESENTER" val="Dr. Peter Höppe"/>
  <p:tag name="ARTICULATE_SLIDE_PRESENTER_GUID" val="5CF581FA24A7"/>
  <p:tag name="ARTICULATE_PLAYLIST_ID" val="-1"/>
  <p:tag name="ARTICULATE_LOCK_SLIDE" val="0"/>
</p:tagLst>
</file>

<file path=ppt/tags/tag2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etzATWDa_files\slide0001_image001.emz"/>
</p:tagLst>
</file>

<file path=ppt/tags/tag25.xml><?xml version="1.0" encoding="utf-8"?>
<p:tagLst xmlns:a="http://schemas.openxmlformats.org/drawingml/2006/main" xmlns:r="http://schemas.openxmlformats.org/officeDocument/2006/relationships" xmlns:p="http://schemas.openxmlformats.org/presentationml/2006/main">
  <p:tag name="ARTICULATE_TITLE_TAG" val="Convective loss events in the U.S. "/>
  <p:tag name="ARTICULATE_SLIDE_GUID" val="1d3adc11-9676-4908-8f6b-96365722e2d3"/>
  <p:tag name="ARTICULATE_SLIDE_NAV" val="43"/>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K8FKxtPp_files\slide0001_image001.png"/>
</p:tagLst>
</file>

<file path=ppt/tags/tag28.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os3r8EJO_files\slide0001_image001.emz"/>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201203</TotalTime>
  <Words>15436</Words>
  <Application>Microsoft Office PowerPoint</Application>
  <PresentationFormat>On-screen Show (4:3)</PresentationFormat>
  <Paragraphs>2200</Paragraphs>
  <Slides>213</Slides>
  <Notes>181</Notes>
  <HiddenSlides>63</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213</vt:i4>
      </vt:variant>
    </vt:vector>
  </HeadingPairs>
  <TitlesOfParts>
    <vt:vector size="224" baseType="lpstr">
      <vt:lpstr>Arial Unicode MS</vt:lpstr>
      <vt:lpstr>Arial</vt:lpstr>
      <vt:lpstr>Arial </vt:lpstr>
      <vt:lpstr>Calibri</vt:lpstr>
      <vt:lpstr>Symbol</vt:lpstr>
      <vt:lpstr>Times New Roman</vt:lpstr>
      <vt:lpstr>Verdana</vt:lpstr>
      <vt:lpstr>Wingdings</vt:lpstr>
      <vt:lpstr>Default Design</vt:lpstr>
      <vt:lpstr>Chart</vt:lpstr>
      <vt:lpstr>Worksheet</vt:lpstr>
      <vt:lpstr>Overview &amp; Outlook for the      P/C Insurance Industry Northwest Insurance Review &amp; Forecast</vt:lpstr>
      <vt:lpstr>PowerPoint Presentation</vt:lpstr>
      <vt:lpstr>P/C Industry Net Income After Taxes 1991–2014:Q1</vt:lpstr>
      <vt:lpstr>Profitability Peaks &amp; Troughs in the P/C Insurance Industry, 1975 – 2014:Q1*</vt:lpstr>
      <vt:lpstr>ROE: Property/Casualty Insurance by Major Event, 1987–2014:Q1</vt:lpstr>
      <vt:lpstr>P/C Insurance Industry  Combined Ratio, 2001–2014:Q1*</vt:lpstr>
      <vt:lpstr>A 100 Combined Ratio Isn’t What It Once Was: Investment Impact on ROEs</vt:lpstr>
      <vt:lpstr>RNW All Lines by State, 2003-2012 Average: Highest 25 States</vt:lpstr>
      <vt:lpstr>PowerPoint Presentation</vt:lpstr>
      <vt:lpstr>PowerPoint Presentation</vt:lpstr>
      <vt:lpstr>RNW All Lines: WA, OR, ID, MT and UT vs. U.S., 2003-2012</vt:lpstr>
      <vt:lpstr>RNW Comm. Auto: WA, OR, ID, MT and UT vs. U.S., 2003-2012</vt:lpstr>
      <vt:lpstr>RNW Comm. MP: WA, OR, ID, MT and UT vs. U.S., 2003-2012</vt:lpstr>
      <vt:lpstr>RNW Fire: WA, OR, ID, MT and UT vs. U.S., 2003-2012</vt:lpstr>
      <vt:lpstr>All Lines: 10-Year Average RNW WA, OR, ID, MT and UT vs. U.S.</vt:lpstr>
      <vt:lpstr>Comm. Auto: 10-Year Average RNW WA, OR, ID, MT and UT vs. U.S.</vt:lpstr>
      <vt:lpstr>Comm. MP: 10-Year Average RNW WA, OR, ID, MT and UT vs. U.S.</vt:lpstr>
      <vt:lpstr>Fire: 10-Year Average RNW WA,OR, ID, MT and UT vs. U.S.</vt:lpstr>
      <vt:lpstr>Comm. Lines DWP Growth: WA vs. U.S 2004-2013</vt:lpstr>
      <vt:lpstr>Comm. Lines DWP Growth: OR vs. U.S 2004-2013</vt:lpstr>
      <vt:lpstr>Comm. Lines DWP Growth: ID vs. U.S 2004-2013</vt:lpstr>
      <vt:lpstr>Comm. Lines DWP Growth: MT vs. U.S 2004-2013</vt:lpstr>
      <vt:lpstr>Comm. Lines DWP Growth: UT vs. U.S 2004-2013</vt:lpstr>
      <vt:lpstr>PowerPoint Presentation</vt:lpstr>
      <vt:lpstr>Net Premium Growth: Annual Change,  1971—2014F</vt:lpstr>
      <vt:lpstr>Direct Premiums Written: Total P/C Percent Change by State, 2007-2013</vt:lpstr>
      <vt:lpstr>Direct Premiums Written: Total P/C Percent Change by State, 2007-2013</vt:lpstr>
      <vt:lpstr>Direct Premiums Written: Comm. Lines Percent Change by State, 2007-2013</vt:lpstr>
      <vt:lpstr>Direct Premiums Written: Comm. Lines Percent Change by State, 2007-2013</vt:lpstr>
      <vt:lpstr>Direct Premiums Written: Workers’ Comp Percent Change by State, 2007-2013*</vt:lpstr>
      <vt:lpstr>Direct Premiums Written: Worker’s Comp Percent Change by State, 2007-2013*</vt:lpstr>
      <vt:lpstr>Percentage of Carriers Using Predictive Analytics by Major P/C Line, 2013</vt:lpstr>
      <vt:lpstr>Uses of Predictive Analytics by Function</vt:lpstr>
      <vt:lpstr>PowerPoint Presentation</vt:lpstr>
      <vt:lpstr>Policyholder Surplus,  2006:Q4–2014:Q1</vt:lpstr>
      <vt:lpstr>US Policyholder Surplus: 1975–2014*</vt:lpstr>
      <vt:lpstr>PowerPoint Presentation</vt:lpstr>
      <vt:lpstr>Global Reinsurance Capital (Traditional    and Alternative), 2007 - 2013</vt:lpstr>
      <vt:lpstr>Alternative Capacity as a Percentage of Global Property Catastrophe Reinsurance Limit</vt:lpstr>
      <vt:lpstr>Investor by Category</vt:lpstr>
      <vt:lpstr>Alternative Risk Transfer: Market Growth</vt:lpstr>
      <vt:lpstr>Catastrophe Bonds: Issuance and Outstanding, 1997- 2014:Q1</vt:lpstr>
      <vt:lpstr>Catastrophe Bonds: Issuance and Outstanding, 1997- 2014:Q2*</vt:lpstr>
      <vt:lpstr>PowerPoint Presentation</vt:lpstr>
      <vt:lpstr>U.S. Wind-Exposed Risk Premium* 2010:Q1 to 2014: Q1</vt:lpstr>
      <vt:lpstr>Non-U.S. Wind-Exposed Risk Premium*  2010:Q1-2014: Q1</vt:lpstr>
      <vt:lpstr>Reinsurance Pricing: Rate-on-Line Index    by Region, 1990 – 2014*</vt:lpstr>
      <vt:lpstr>Notable Cat Bond Events</vt:lpstr>
      <vt:lpstr>Questions Arising from Influence of Alternative Capital</vt:lpstr>
      <vt:lpstr>PowerPoint Presentation</vt:lpstr>
      <vt:lpstr>Agent/Broker M&amp;A Deals, 2000-2014:6M</vt:lpstr>
      <vt:lpstr>Announced Agent/Broker Transactions by Seller Type, 2008-2014:6M</vt:lpstr>
      <vt:lpstr>Announced Agent/Broker Transactions by Buyer Type, 2008-2014:6M</vt:lpstr>
      <vt:lpstr>PowerPoint Presentation</vt:lpstr>
      <vt:lpstr>Top 10 Most Active Agent/Broker Buyers, 2011 – 2014:6M </vt:lpstr>
      <vt:lpstr>The Strength of the Economy Will Influence P/C Insurer Growth Opportunities</vt:lpstr>
      <vt:lpstr>US Real GDP Growth*</vt:lpstr>
      <vt:lpstr>PowerPoint Presentation</vt:lpstr>
      <vt:lpstr>Real GDP by State Percent Change, 2013: Highest 25 States</vt:lpstr>
      <vt:lpstr>PowerPoint Presentation</vt:lpstr>
      <vt:lpstr>PowerPoint Presentation</vt:lpstr>
      <vt:lpstr>State GDP Growth: WA, OR, ID, MT and UT vs. U.S., 2010-2013</vt:lpstr>
      <vt:lpstr>GDP: 4-Year Average WA, OR, ID, MT   and UT vs. U.S.</vt:lpstr>
      <vt:lpstr>Annual Inflation Rates, (CPI-U, %), 1990–2015F</vt:lpstr>
      <vt:lpstr>PowerPoint Presentation</vt:lpstr>
      <vt:lpstr>Net Worth of Households* Recently Hit A Historic High</vt:lpstr>
      <vt:lpstr>Household Financial Obligations Ratio Recently Hit A Historic Low</vt:lpstr>
      <vt:lpstr>Auto/Light Truck Sales, 1999-2019F</vt:lpstr>
      <vt:lpstr>Monthly Change* in Auto Insurance Prices, January 2005 - December 2013</vt:lpstr>
      <vt:lpstr>New Private Housing Starts, 1990-2019F</vt:lpstr>
      <vt:lpstr>Interest Rate on Convention 30-Year Mortgages: Up a Bit, 1990–2014*</vt:lpstr>
      <vt:lpstr>PowerPoint Presentation</vt:lpstr>
      <vt:lpstr>PowerPoint Presentation</vt:lpstr>
      <vt:lpstr>Business Bankruptcy Filings, 1980-2013</vt:lpstr>
      <vt:lpstr>Private Sector Business Starts: 1993:Q2 – 2013:Q4* As Strong as Ever?</vt:lpstr>
      <vt:lpstr>PowerPoint Presentation</vt:lpstr>
      <vt:lpstr>12 Industries for the Next 10 Years: Insurance Solutions Needed</vt:lpstr>
      <vt:lpstr>CONSTRUCTION INDUSTRY OVERVIEW &amp; OUTLOOK</vt:lpstr>
      <vt:lpstr>Value of New Private Construction: Residential &amp; Nonresidential, 2003-2014*</vt:lpstr>
      <vt:lpstr>Value of Construction Put in Place,   June 2014 vs. June 2013*</vt:lpstr>
      <vt:lpstr>Value of Private Construction Put in Place, by Segment,  June 2014 vs. June 2013*</vt:lpstr>
      <vt:lpstr>Value of Public Construction Put in Place, by Segment,  June 2014 vs. June 2013*</vt:lpstr>
      <vt:lpstr>Real (Inflation-Adjusted)  Nonresidential Construction, 2000-2014*</vt:lpstr>
      <vt:lpstr>Commercial &amp; Industrial Loans Outstanding at FDIC-Insured Banks, Quarterly, 2006-2014:Q2</vt:lpstr>
      <vt:lpstr>Percent of Non-current Commercial &amp; Industrial Loans Outstanding at FDIC-Insured Banks, Quarterly, 2006-2014:Q1</vt:lpstr>
      <vt:lpstr>Change from Peak in New Construction Expenditures to 2013*</vt:lpstr>
      <vt:lpstr>PowerPoint Presentation</vt:lpstr>
      <vt:lpstr>New Private Housing Starts, 1990-2019F</vt:lpstr>
      <vt:lpstr>Construction Employment, Jan. 2010—August 2014*</vt:lpstr>
      <vt:lpstr>Construction Employment,  Jan. 2003–August 2014 </vt:lpstr>
      <vt:lpstr>Construction Jobs: Largest Gains &amp; Losses by Metro Area, May 2014 vs. May 2013*</vt:lpstr>
      <vt:lpstr>PowerPoint Presentation</vt:lpstr>
      <vt:lpstr>Interest Rate on Convention 30-Year Mortgages: Up a Bit, 1990–2014*</vt:lpstr>
      <vt:lpstr>PowerPoint Presentation</vt:lpstr>
      <vt:lpstr>New Home Inventories and Rental Vacancy Rates, 2003-2013*</vt:lpstr>
      <vt:lpstr>Change from Peak in New Construction Expenditures to 2013*</vt:lpstr>
      <vt:lpstr>ENERGY SECTOR: OIL, GAS &amp; INFRASTRUCTURE IS BRIGHT</vt:lpstr>
      <vt:lpstr>U.S. Natural Gas Production, 2000-2013</vt:lpstr>
      <vt:lpstr>U.S. Crude Oil Production, 2005-2015P</vt:lpstr>
      <vt:lpstr>Oil &amp; Gas Extraction Employment, Jan. 2010—August 2014*</vt:lpstr>
      <vt:lpstr>World Primary Energy Consumption, 1990-2040P</vt:lpstr>
      <vt:lpstr>PowerPoint Presentation</vt:lpstr>
      <vt:lpstr>US Electric Power Generation by Fuel Source, 2010-2035F (Billions of Kilowatt Hours)</vt:lpstr>
      <vt:lpstr>U.S. Electricity Generation by Fuel, 1990-2040F (Trillions of Kilowatt Hours)</vt:lpstr>
      <vt:lpstr>US Natural Gas Production and Non-Hydro Renewable Electricity Generation, 1990-2035P</vt:lpstr>
      <vt:lpstr>U.S. Private Power Construction, 2000-2014* (% Change, 3-Month Moving Avg.)</vt:lpstr>
      <vt:lpstr>MANUFACTURING SECTOR OVERVIEW &amp; OUTLOOK</vt:lpstr>
      <vt:lpstr>Manufacturing Growth for Selected Sectors, 2014 vs. 2013*</vt:lpstr>
      <vt:lpstr>Dollar Value* of Manufacturers’ Shipments Monthly, Jan. 1992—July 2014</vt:lpstr>
      <vt:lpstr>Manufacturing Employment, Jan. 2010—August 2014*</vt:lpstr>
      <vt:lpstr>PowerPoint Presentation</vt:lpstr>
      <vt:lpstr>Business Investment: Expected to Accelerate, Fueling Commercial Exposure Growth</vt:lpstr>
      <vt:lpstr>Recovery in Capacity Utilization is a Positive Sign for Commercial Exposures</vt:lpstr>
      <vt:lpstr>PowerPoint Presentation</vt:lpstr>
      <vt:lpstr>Unemployment and Underemployment Rates: Still Too High, But Falling</vt:lpstr>
      <vt:lpstr>US Unemployment Rate Forecast</vt:lpstr>
      <vt:lpstr>Unemployment Rates by State, August 2014: Highest 25 States*</vt:lpstr>
      <vt:lpstr>PowerPoint Presentation</vt:lpstr>
      <vt:lpstr>PowerPoint Presentation</vt:lpstr>
      <vt:lpstr>PowerPoint Presentation</vt:lpstr>
      <vt:lpstr>PowerPoint Presentation</vt:lpstr>
      <vt:lpstr>Net Change in Government Employment: Jan. 2010—Apr. 2014</vt:lpstr>
      <vt:lpstr>PowerPoint Presentation</vt:lpstr>
      <vt:lpstr>Oil &amp; Gas Extraction Employment, Jan. 2010—August 2014*</vt:lpstr>
      <vt:lpstr>Nonfarm Payroll (Wages and Salaries): Quarterly, 2005–2014:Q2</vt:lpstr>
      <vt:lpstr>Payroll vs. Workers Comp Net Written Premiums, 1990-2013P</vt:lpstr>
      <vt:lpstr>Workers Compensation   Operating Environment</vt:lpstr>
      <vt:lpstr>Workers Compensation Combined Ratio: 1994–2015F</vt:lpstr>
      <vt:lpstr>Workers Compensation Lost-Time  Claim Frequency Declined in 2013  Lost-Time Claims</vt:lpstr>
      <vt:lpstr>Workers Compensation Medical Severity Moderate Increase in 2013</vt:lpstr>
      <vt:lpstr>Change in Price Paid for Medical Professional Services in WC, 2002-2012*</vt:lpstr>
      <vt:lpstr>WC Medical Severity Generally Outpaces the Medical CPI Rate</vt:lpstr>
      <vt:lpstr>Medical Cost Inflation vs. Overall CPI, 1995 – 2014*</vt:lpstr>
      <vt:lpstr>U.S. Health Care Expenditures, 1965–2022F</vt:lpstr>
      <vt:lpstr>National Health Care Expenditures as a Share of GDP, 1965 – 2022F*</vt:lpstr>
      <vt:lpstr>PowerPoint Presentation</vt:lpstr>
      <vt:lpstr>WC Indemnity Severity vs. Wage Inflation, 1995 -2013p</vt:lpstr>
      <vt:lpstr>Average Approved Bureau Rates/Loss Costs</vt:lpstr>
      <vt:lpstr>Impact of Discounting on Workers Compensation Premium  NCCI States—Private Carriers</vt:lpstr>
      <vt:lpstr>Workers Comp Rate Changes, 2008:Q4 – 2014:Q2</vt:lpstr>
      <vt:lpstr>PowerPoint Presentation</vt:lpstr>
      <vt:lpstr>U.S. Insured Catastrophe Losses</vt:lpstr>
      <vt:lpstr>Combined Ratio Points Associated with Catastrophe Losses: 1960 – 2013*</vt:lpstr>
      <vt:lpstr>Top 8 States for Insured Catastrophe Losses, 2013</vt:lpstr>
      <vt:lpstr>PowerPoint Presentation</vt:lpstr>
      <vt:lpstr>Top States by Inflation-Adjusted Insured Catastrophe Losses, 1983–2012</vt:lpstr>
      <vt:lpstr>Natural Hazard Risk Scores, 2014 Highest 25 States*</vt:lpstr>
      <vt:lpstr>Natural Hazard Risk Scores, 2014 Bottom 24 States*</vt:lpstr>
      <vt:lpstr>Top 16 Most Costly Disasters in U.S. History</vt:lpstr>
      <vt:lpstr>Inflation Adjusted U.S. Catastrophe Losses by Cause of Loss, 1994–20131</vt:lpstr>
      <vt:lpstr>Natural Disasters in the United States, 1980 – 2013 Number of Events (Annual Totals 1980 – 2013) </vt:lpstr>
      <vt:lpstr>Losses Due to Natural Disasters in the US, 1980–2013</vt:lpstr>
      <vt:lpstr>Top 16 Most Costly World Insurance Losses, 1970-2013*</vt:lpstr>
      <vt:lpstr>PowerPoint Presentation</vt:lpstr>
      <vt:lpstr>Natural Disasters Worldwide, 1980 – 2013 (Number of Events) </vt:lpstr>
      <vt:lpstr>Losses Due to Natural Disasters Worldwide, 1980–2013 (Overall &amp; Insured Losses)</vt:lpstr>
      <vt:lpstr>Natural Disasters Worldwide, 1980 – 2013 (Number of Events) </vt:lpstr>
      <vt:lpstr>Losses Due to Natural Disasters Worldwide, 1980–2013 (Overall &amp; Insured Losses)</vt:lpstr>
      <vt:lpstr>Natural Disaster Losses in the US, by Type, Jan. 1 – June 30, 2014</vt:lpstr>
      <vt:lpstr>Natural Disaster Losses in the United States, by Type, 2013</vt:lpstr>
      <vt:lpstr>PowerPoint Presentation</vt:lpstr>
      <vt:lpstr>Top 12 Most Costly Hurricanes in U.S. History</vt:lpstr>
      <vt:lpstr>Insured US Tropical Cyclone Losses, 1980 - 2013 </vt:lpstr>
      <vt:lpstr>Total Value of Insured Coastal Exposure in 2012</vt:lpstr>
      <vt:lpstr>Convective Loss Events in the U.S.  Number of events 1980 – 2012 and First Half 2013 </vt:lpstr>
      <vt:lpstr>Convective Loss Events in the U.S.  Overall and insured losses 1980 – 2013 and First Half 2014 </vt:lpstr>
      <vt:lpstr>U.S. Thunderstorm Insured Loss Trends, 1980 – 2013</vt:lpstr>
      <vt:lpstr>PowerPoint Presentation</vt:lpstr>
      <vt:lpstr>Number of Federal Major Disaster Declarations, 1953-2014*</vt:lpstr>
      <vt:lpstr>Federal Disasters Declarations by State,  1953 – 2014: Highest 25 States*</vt:lpstr>
      <vt:lpstr>Federal Disasters Declarations by State,  1953 – 2014: Lowest 25 States*</vt:lpstr>
      <vt:lpstr>PowerPoint Presentation</vt:lpstr>
      <vt:lpstr>Location of Tornado Reports in 2014: Through September 21, 2014</vt:lpstr>
      <vt:lpstr>U.S. Tornado Count, 2005-2014* </vt:lpstr>
      <vt:lpstr>Location of Large Hail Reports: Through September 21, 2014</vt:lpstr>
      <vt:lpstr>Location of High Wind Reports: Through September 21, 2014</vt:lpstr>
      <vt:lpstr>Severe Weather Reports: Through September 21, 2014</vt:lpstr>
      <vt:lpstr>Severe Weather Days in the Northwest: Annual Average, 2003-2012</vt:lpstr>
      <vt:lpstr>Severe Weather Reports in Oregon: Through September 21, 2014</vt:lpstr>
      <vt:lpstr>Severe Weather Reports in Washington: Through September 21, 2014</vt:lpstr>
      <vt:lpstr>Severe Weather Reports in Utah: Through September 21, 2014</vt:lpstr>
      <vt:lpstr>Severe Weather Reports in Idaho: Through September 21, 2014</vt:lpstr>
      <vt:lpstr>Severe Weather Reports in Montana: Through September 21, 2014</vt:lpstr>
      <vt:lpstr>Terrorism Update</vt:lpstr>
      <vt:lpstr>Loss Distribution by Type of Insurance from Sept. 11 Terrorist Attack ($ 2013)</vt:lpstr>
      <vt:lpstr>Terrorism Insurance Take-up Rates, By Year, 2003-2013</vt:lpstr>
      <vt:lpstr>Terrorism Insurance Take-Up Rates by State for 2013*</vt:lpstr>
      <vt:lpstr>Terrorism Take-up Rates for Selected Western States: vs. US in 2013</vt:lpstr>
      <vt:lpstr>Terrorism Risk Insurance Program</vt:lpstr>
      <vt:lpstr>I.I.I. White Paper (March 2014): Terrorism Risk: A Constant Threat</vt:lpstr>
      <vt:lpstr>Summary of President’s Working Group Report on TRIA</vt:lpstr>
      <vt:lpstr>Framing the Issue and Educating Policymakers: A Timeline</vt:lpstr>
      <vt:lpstr>Initial Market Response to Potential  TRIA Expiration</vt:lpstr>
      <vt:lpstr>CAT OF THE FUTURE? CYBER RISK</vt:lpstr>
      <vt:lpstr>Data Breaches 2005-2013, by Number of Breaches and Records Exposed</vt:lpstr>
      <vt:lpstr>2013 Data Breaches By Business Category, By Number of Breaches</vt:lpstr>
      <vt:lpstr>The Most Costly Cyber Crimes, Fiscal Year 2013</vt:lpstr>
      <vt:lpstr>External Cyber Crime Costs: Fiscal Year 2013</vt:lpstr>
      <vt:lpstr>INVESTMENTS:  THE NEW REALITY</vt:lpstr>
      <vt:lpstr>Property/Casualty Insurance Industry Investment Income: 2000–20141</vt:lpstr>
      <vt:lpstr>P/C Insurer Net Realized  Capital Gains/Losses, 1990-2014:Q1</vt:lpstr>
      <vt:lpstr>Property/Casualty Insurance Industry Investment Gain: 1994–2014:Q11</vt:lpstr>
      <vt:lpstr>U.S. 10-Year Treasury Note Yields: A Long Downward Trend, 1990–2014*</vt:lpstr>
      <vt:lpstr>U.S. Treasury Security Yields: A Long Downward Trend, 1990–2014*</vt:lpstr>
      <vt:lpstr>PowerPoint Presentation</vt:lpstr>
      <vt:lpstr>Distribution of Bond Maturities, P/C Insurance Industry, 2003-2013</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2012/2013</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4050</cp:revision>
  <cp:lastPrinted>2014-08-18T17:58:52Z</cp:lastPrinted>
  <dcterms:modified xsi:type="dcterms:W3CDTF">2014-09-25T14:14:42Z</dcterms:modified>
</cp:coreProperties>
</file>