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notesSlides/notesSlide39.xml" ContentType="application/vnd.openxmlformats-officedocument.presentationml.notesSlide+xml"/>
  <Override PartName="/ppt/tags/tag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8.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8.xml" ContentType="application/vnd.openxmlformats-officedocument.drawingml.chart+xml"/>
  <Override PartName="/ppt/notesSlides/notesSlide92.xml" ContentType="application/vnd.openxmlformats-officedocument.presentationml.notesSlide+xml"/>
  <Override PartName="/ppt/charts/chart9.xml" ContentType="application/vnd.openxmlformats-officedocument.drawingml.chart+xml"/>
  <Override PartName="/ppt/tags/tag9.xml" ContentType="application/vnd.openxmlformats-officedocument.presentationml.tags+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charts/chart10.xml" ContentType="application/vnd.openxmlformats-officedocument.drawingml.chart+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charts/chart11.xml" ContentType="application/vnd.openxmlformats-officedocument.drawingml.chart+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tags/tag10.xml" ContentType="application/vnd.openxmlformats-officedocument.presentationml.tags+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charts/chart13.xml" ContentType="application/vnd.openxmlformats-officedocument.drawingml.chart+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76"/>
  </p:notesMasterIdLst>
  <p:handoutMasterIdLst>
    <p:handoutMasterId r:id="rId177"/>
  </p:handoutMasterIdLst>
  <p:sldIdLst>
    <p:sldId id="5163" r:id="rId2"/>
    <p:sldId id="5164" r:id="rId3"/>
    <p:sldId id="4818" r:id="rId4"/>
    <p:sldId id="5118" r:id="rId5"/>
    <p:sldId id="4829" r:id="rId6"/>
    <p:sldId id="4758" r:id="rId7"/>
    <p:sldId id="4908" r:id="rId8"/>
    <p:sldId id="5166" r:id="rId9"/>
    <p:sldId id="5167" r:id="rId10"/>
    <p:sldId id="5221" r:id="rId11"/>
    <p:sldId id="5200" r:id="rId12"/>
    <p:sldId id="5177" r:id="rId13"/>
    <p:sldId id="5178" r:id="rId14"/>
    <p:sldId id="5172" r:id="rId15"/>
    <p:sldId id="5173" r:id="rId16"/>
    <p:sldId id="5062" r:id="rId17"/>
    <p:sldId id="5204" r:id="rId18"/>
    <p:sldId id="4852" r:id="rId19"/>
    <p:sldId id="4853" r:id="rId20"/>
    <p:sldId id="5063" r:id="rId21"/>
    <p:sldId id="5117" r:id="rId22"/>
    <p:sldId id="5216" r:id="rId23"/>
    <p:sldId id="4396" r:id="rId24"/>
    <p:sldId id="5075" r:id="rId25"/>
    <p:sldId id="5065" r:id="rId26"/>
    <p:sldId id="5066" r:id="rId27"/>
    <p:sldId id="5067" r:id="rId28"/>
    <p:sldId id="5068" r:id="rId29"/>
    <p:sldId id="5069" r:id="rId30"/>
    <p:sldId id="5220" r:id="rId31"/>
    <p:sldId id="5219" r:id="rId32"/>
    <p:sldId id="5120" r:id="rId33"/>
    <p:sldId id="5121" r:id="rId34"/>
    <p:sldId id="5070" r:id="rId35"/>
    <p:sldId id="5071" r:id="rId36"/>
    <p:sldId id="5073" r:id="rId37"/>
    <p:sldId id="5074" r:id="rId38"/>
    <p:sldId id="5072" r:id="rId39"/>
    <p:sldId id="5076" r:id="rId40"/>
    <p:sldId id="4384" r:id="rId41"/>
    <p:sldId id="4836" r:id="rId42"/>
    <p:sldId id="4406" r:id="rId43"/>
    <p:sldId id="4407" r:id="rId44"/>
    <p:sldId id="4408" r:id="rId45"/>
    <p:sldId id="4980" r:id="rId46"/>
    <p:sldId id="5064" r:id="rId47"/>
    <p:sldId id="4804" r:id="rId48"/>
    <p:sldId id="5153" r:id="rId49"/>
    <p:sldId id="5205" r:id="rId50"/>
    <p:sldId id="5206" r:id="rId51"/>
    <p:sldId id="5207" r:id="rId52"/>
    <p:sldId id="5208" r:id="rId53"/>
    <p:sldId id="5218" r:id="rId54"/>
    <p:sldId id="4258" r:id="rId55"/>
    <p:sldId id="4693" r:id="rId56"/>
    <p:sldId id="4984" r:id="rId57"/>
    <p:sldId id="4790" r:id="rId58"/>
    <p:sldId id="4791" r:id="rId59"/>
    <p:sldId id="4796" r:id="rId60"/>
    <p:sldId id="4797" r:id="rId61"/>
    <p:sldId id="4496" r:id="rId62"/>
    <p:sldId id="5174" r:id="rId63"/>
    <p:sldId id="5175" r:id="rId64"/>
    <p:sldId id="5180" r:id="rId65"/>
    <p:sldId id="5179" r:id="rId66"/>
    <p:sldId id="5152" r:id="rId67"/>
    <p:sldId id="5077" r:id="rId68"/>
    <p:sldId id="5181" r:id="rId69"/>
    <p:sldId id="5079" r:id="rId70"/>
    <p:sldId id="4909" r:id="rId71"/>
    <p:sldId id="4511" r:id="rId72"/>
    <p:sldId id="5030" r:id="rId73"/>
    <p:sldId id="5222" r:id="rId74"/>
    <p:sldId id="5154" r:id="rId75"/>
    <p:sldId id="5223" r:id="rId76"/>
    <p:sldId id="4686" r:id="rId77"/>
    <p:sldId id="5080" r:id="rId78"/>
    <p:sldId id="5081" r:id="rId79"/>
    <p:sldId id="5082" r:id="rId80"/>
    <p:sldId id="5084" r:id="rId81"/>
    <p:sldId id="5085" r:id="rId82"/>
    <p:sldId id="5209" r:id="rId83"/>
    <p:sldId id="5083" r:id="rId84"/>
    <p:sldId id="5094" r:id="rId85"/>
    <p:sldId id="5182" r:id="rId86"/>
    <p:sldId id="5183" r:id="rId87"/>
    <p:sldId id="5096" r:id="rId88"/>
    <p:sldId id="5184" r:id="rId89"/>
    <p:sldId id="5098" r:id="rId90"/>
    <p:sldId id="5099" r:id="rId91"/>
    <p:sldId id="5100" r:id="rId92"/>
    <p:sldId id="5101" r:id="rId93"/>
    <p:sldId id="5102" r:id="rId94"/>
    <p:sldId id="5103" r:id="rId95"/>
    <p:sldId id="5104" r:id="rId96"/>
    <p:sldId id="5105" r:id="rId97"/>
    <p:sldId id="5106" r:id="rId98"/>
    <p:sldId id="5107" r:id="rId99"/>
    <p:sldId id="5108" r:id="rId100"/>
    <p:sldId id="5109" r:id="rId101"/>
    <p:sldId id="5110" r:id="rId102"/>
    <p:sldId id="5111" r:id="rId103"/>
    <p:sldId id="5112" r:id="rId104"/>
    <p:sldId id="5113" r:id="rId105"/>
    <p:sldId id="5114" r:id="rId106"/>
    <p:sldId id="5115" r:id="rId107"/>
    <p:sldId id="4469" r:id="rId108"/>
    <p:sldId id="5156" r:id="rId109"/>
    <p:sldId id="5217" r:id="rId110"/>
    <p:sldId id="4817" r:id="rId111"/>
    <p:sldId id="4623" r:id="rId112"/>
    <p:sldId id="4941" r:id="rId113"/>
    <p:sldId id="4942" r:id="rId114"/>
    <p:sldId id="3433" r:id="rId115"/>
    <p:sldId id="5091" r:id="rId116"/>
    <p:sldId id="5161" r:id="rId117"/>
    <p:sldId id="5092" r:id="rId118"/>
    <p:sldId id="5093" r:id="rId119"/>
    <p:sldId id="5090" r:id="rId120"/>
    <p:sldId id="5224" r:id="rId121"/>
    <p:sldId id="5210" r:id="rId122"/>
    <p:sldId id="5225" r:id="rId123"/>
    <p:sldId id="5212" r:id="rId124"/>
    <p:sldId id="5213" r:id="rId125"/>
    <p:sldId id="5214" r:id="rId126"/>
    <p:sldId id="5215" r:id="rId127"/>
    <p:sldId id="4880" r:id="rId128"/>
    <p:sldId id="4876" r:id="rId129"/>
    <p:sldId id="4882" r:id="rId130"/>
    <p:sldId id="5185" r:id="rId131"/>
    <p:sldId id="4970" r:id="rId132"/>
    <p:sldId id="5186" r:id="rId133"/>
    <p:sldId id="5187" r:id="rId134"/>
    <p:sldId id="5188" r:id="rId135"/>
    <p:sldId id="5189" r:id="rId136"/>
    <p:sldId id="4888" r:id="rId137"/>
    <p:sldId id="5192" r:id="rId138"/>
    <p:sldId id="5193" r:id="rId139"/>
    <p:sldId id="5194" r:id="rId140"/>
    <p:sldId id="5191" r:id="rId141"/>
    <p:sldId id="5195" r:id="rId142"/>
    <p:sldId id="5196" r:id="rId143"/>
    <p:sldId id="5197" r:id="rId144"/>
    <p:sldId id="5198" r:id="rId145"/>
    <p:sldId id="5199" r:id="rId146"/>
    <p:sldId id="5122" r:id="rId147"/>
    <p:sldId id="5123" r:id="rId148"/>
    <p:sldId id="5124" r:id="rId149"/>
    <p:sldId id="5125" r:id="rId150"/>
    <p:sldId id="5126" r:id="rId151"/>
    <p:sldId id="5127" r:id="rId152"/>
    <p:sldId id="5128" r:id="rId153"/>
    <p:sldId id="5129" r:id="rId154"/>
    <p:sldId id="5130" r:id="rId155"/>
    <p:sldId id="5131" r:id="rId156"/>
    <p:sldId id="5132" r:id="rId157"/>
    <p:sldId id="5133" r:id="rId158"/>
    <p:sldId id="5134" r:id="rId159"/>
    <p:sldId id="5135" r:id="rId160"/>
    <p:sldId id="5136" r:id="rId161"/>
    <p:sldId id="5143" r:id="rId162"/>
    <p:sldId id="5144" r:id="rId163"/>
    <p:sldId id="5145" r:id="rId164"/>
    <p:sldId id="5146" r:id="rId165"/>
    <p:sldId id="5147" r:id="rId166"/>
    <p:sldId id="5148" r:id="rId167"/>
    <p:sldId id="5149" r:id="rId168"/>
    <p:sldId id="5150" r:id="rId169"/>
    <p:sldId id="5151" r:id="rId170"/>
    <p:sldId id="1445" r:id="rId171"/>
    <p:sldId id="4972" r:id="rId172"/>
    <p:sldId id="4977" r:id="rId173"/>
    <p:sldId id="4978" r:id="rId174"/>
    <p:sldId id="1136" r:id="rId17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88C"/>
    <a:srgbClr val="3333CC"/>
    <a:srgbClr val="225A7A"/>
    <a:srgbClr val="3691C4"/>
    <a:srgbClr val="2B7299"/>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3.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93450664"/>
        <c:axId val="93451056"/>
      </c:barChart>
      <c:catAx>
        <c:axId val="93450664"/>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93451056"/>
        <c:crossesAt val="0"/>
        <c:auto val="1"/>
        <c:lblAlgn val="ctr"/>
        <c:lblOffset val="20"/>
        <c:tickLblSkip val="1"/>
        <c:tickMarkSkip val="1"/>
        <c:noMultiLvlLbl val="0"/>
      </c:catAx>
      <c:valAx>
        <c:axId val="93451056"/>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93450664"/>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67218199063545E-2"/>
          <c:y val="6.4480419644457179E-2"/>
          <c:w val="0.92263279445727486"/>
          <c:h val="0.85111111111111115"/>
        </c:manualLayout>
      </c:layout>
      <c:barChart>
        <c:barDir val="col"/>
        <c:grouping val="clustered"/>
        <c:varyColors val="0"/>
        <c:ser>
          <c:idx val="1"/>
          <c:order val="1"/>
          <c:tx>
            <c:strRef>
              <c:f>Sheet1!$C$1</c:f>
              <c:strCache>
                <c:ptCount val="1"/>
                <c:pt idx="0">
                  <c:v>Recession</c:v>
                </c:pt>
              </c:strCache>
            </c:strRef>
          </c:tx>
          <c:spPr>
            <a:solidFill>
              <a:srgbClr val="D0DCE2"/>
            </a:solidFill>
            <a:ln w="25584">
              <a:noFill/>
            </a:ln>
          </c:spPr>
          <c:invertIfNegative val="0"/>
          <c:cat>
            <c:numRef>
              <c:f>Sheet1!$A$15:$A$157</c:f>
              <c:numCache>
                <c:formatCode>[$-409]mmm\-yy;@</c:formatCode>
                <c:ptCount val="143"/>
                <c:pt idx="0">
                  <c:v>38046</c:v>
                </c:pt>
                <c:pt idx="1">
                  <c:v>38077</c:v>
                </c:pt>
                <c:pt idx="2">
                  <c:v>38107</c:v>
                </c:pt>
                <c:pt idx="3">
                  <c:v>38138</c:v>
                </c:pt>
                <c:pt idx="4">
                  <c:v>38168</c:v>
                </c:pt>
                <c:pt idx="5">
                  <c:v>38199</c:v>
                </c:pt>
                <c:pt idx="6">
                  <c:v>38230</c:v>
                </c:pt>
                <c:pt idx="7">
                  <c:v>38260</c:v>
                </c:pt>
                <c:pt idx="8">
                  <c:v>38291</c:v>
                </c:pt>
                <c:pt idx="9">
                  <c:v>38321</c:v>
                </c:pt>
                <c:pt idx="10">
                  <c:v>38352</c:v>
                </c:pt>
                <c:pt idx="11">
                  <c:v>38383</c:v>
                </c:pt>
                <c:pt idx="12">
                  <c:v>38412</c:v>
                </c:pt>
                <c:pt idx="13">
                  <c:v>38442</c:v>
                </c:pt>
                <c:pt idx="14">
                  <c:v>38472</c:v>
                </c:pt>
                <c:pt idx="15">
                  <c:v>38503</c:v>
                </c:pt>
                <c:pt idx="16">
                  <c:v>38533</c:v>
                </c:pt>
                <c:pt idx="17">
                  <c:v>38564</c:v>
                </c:pt>
                <c:pt idx="18">
                  <c:v>38595</c:v>
                </c:pt>
                <c:pt idx="19">
                  <c:v>38625</c:v>
                </c:pt>
                <c:pt idx="20">
                  <c:v>38656</c:v>
                </c:pt>
                <c:pt idx="21">
                  <c:v>38686</c:v>
                </c:pt>
                <c:pt idx="22">
                  <c:v>38717</c:v>
                </c:pt>
                <c:pt idx="23">
                  <c:v>38748</c:v>
                </c:pt>
                <c:pt idx="24">
                  <c:v>38777</c:v>
                </c:pt>
                <c:pt idx="25">
                  <c:v>38807</c:v>
                </c:pt>
                <c:pt idx="26">
                  <c:v>38837</c:v>
                </c:pt>
                <c:pt idx="27">
                  <c:v>38868</c:v>
                </c:pt>
                <c:pt idx="28">
                  <c:v>38898</c:v>
                </c:pt>
                <c:pt idx="29">
                  <c:v>38929</c:v>
                </c:pt>
                <c:pt idx="30">
                  <c:v>38960</c:v>
                </c:pt>
                <c:pt idx="31">
                  <c:v>38990</c:v>
                </c:pt>
                <c:pt idx="32">
                  <c:v>39021</c:v>
                </c:pt>
                <c:pt idx="33">
                  <c:v>39051</c:v>
                </c:pt>
                <c:pt idx="34">
                  <c:v>39082</c:v>
                </c:pt>
                <c:pt idx="35">
                  <c:v>39113</c:v>
                </c:pt>
                <c:pt idx="36">
                  <c:v>39142</c:v>
                </c:pt>
                <c:pt idx="37">
                  <c:v>39172</c:v>
                </c:pt>
                <c:pt idx="38">
                  <c:v>39202</c:v>
                </c:pt>
                <c:pt idx="39">
                  <c:v>39233</c:v>
                </c:pt>
                <c:pt idx="40">
                  <c:v>39263</c:v>
                </c:pt>
                <c:pt idx="41">
                  <c:v>39294</c:v>
                </c:pt>
                <c:pt idx="42">
                  <c:v>39325</c:v>
                </c:pt>
                <c:pt idx="43">
                  <c:v>39355</c:v>
                </c:pt>
                <c:pt idx="44">
                  <c:v>39386</c:v>
                </c:pt>
                <c:pt idx="45">
                  <c:v>39416</c:v>
                </c:pt>
                <c:pt idx="46">
                  <c:v>39447</c:v>
                </c:pt>
                <c:pt idx="47">
                  <c:v>39478</c:v>
                </c:pt>
                <c:pt idx="48">
                  <c:v>39507</c:v>
                </c:pt>
                <c:pt idx="49">
                  <c:v>39538</c:v>
                </c:pt>
                <c:pt idx="50">
                  <c:v>39568</c:v>
                </c:pt>
                <c:pt idx="51">
                  <c:v>39599</c:v>
                </c:pt>
                <c:pt idx="52">
                  <c:v>39629</c:v>
                </c:pt>
                <c:pt idx="53">
                  <c:v>39660</c:v>
                </c:pt>
                <c:pt idx="54">
                  <c:v>39691</c:v>
                </c:pt>
                <c:pt idx="55">
                  <c:v>39721</c:v>
                </c:pt>
                <c:pt idx="56">
                  <c:v>39752</c:v>
                </c:pt>
                <c:pt idx="57">
                  <c:v>39782</c:v>
                </c:pt>
                <c:pt idx="58">
                  <c:v>39813</c:v>
                </c:pt>
                <c:pt idx="59">
                  <c:v>39844</c:v>
                </c:pt>
                <c:pt idx="60">
                  <c:v>39872</c:v>
                </c:pt>
                <c:pt idx="61">
                  <c:v>39903</c:v>
                </c:pt>
                <c:pt idx="62">
                  <c:v>39933</c:v>
                </c:pt>
                <c:pt idx="63">
                  <c:v>39964</c:v>
                </c:pt>
                <c:pt idx="64">
                  <c:v>39994</c:v>
                </c:pt>
                <c:pt idx="65">
                  <c:v>40025</c:v>
                </c:pt>
                <c:pt idx="66">
                  <c:v>40056</c:v>
                </c:pt>
                <c:pt idx="67">
                  <c:v>40086</c:v>
                </c:pt>
                <c:pt idx="68">
                  <c:v>40117</c:v>
                </c:pt>
                <c:pt idx="69">
                  <c:v>40147</c:v>
                </c:pt>
                <c:pt idx="70">
                  <c:v>40178</c:v>
                </c:pt>
                <c:pt idx="71">
                  <c:v>40209</c:v>
                </c:pt>
                <c:pt idx="72">
                  <c:v>40237</c:v>
                </c:pt>
                <c:pt idx="73">
                  <c:v>40268</c:v>
                </c:pt>
                <c:pt idx="74">
                  <c:v>40296</c:v>
                </c:pt>
                <c:pt idx="75">
                  <c:v>40329</c:v>
                </c:pt>
                <c:pt idx="76">
                  <c:v>40359</c:v>
                </c:pt>
                <c:pt idx="77">
                  <c:v>40390</c:v>
                </c:pt>
                <c:pt idx="78">
                  <c:v>40421</c:v>
                </c:pt>
                <c:pt idx="79">
                  <c:v>40451</c:v>
                </c:pt>
                <c:pt idx="80">
                  <c:v>40481</c:v>
                </c:pt>
                <c:pt idx="81">
                  <c:v>40512</c:v>
                </c:pt>
                <c:pt idx="82">
                  <c:v>40542</c:v>
                </c:pt>
                <c:pt idx="83">
                  <c:v>40574</c:v>
                </c:pt>
                <c:pt idx="84">
                  <c:v>40602</c:v>
                </c:pt>
                <c:pt idx="85">
                  <c:v>40633</c:v>
                </c:pt>
                <c:pt idx="86">
                  <c:v>40661</c:v>
                </c:pt>
                <c:pt idx="87">
                  <c:v>40694</c:v>
                </c:pt>
                <c:pt idx="88">
                  <c:v>40724</c:v>
                </c:pt>
                <c:pt idx="89">
                  <c:v>40755</c:v>
                </c:pt>
                <c:pt idx="90">
                  <c:v>40786</c:v>
                </c:pt>
                <c:pt idx="91">
                  <c:v>40816</c:v>
                </c:pt>
                <c:pt idx="92">
                  <c:v>40846</c:v>
                </c:pt>
                <c:pt idx="93">
                  <c:v>40877</c:v>
                </c:pt>
                <c:pt idx="94">
                  <c:v>40907</c:v>
                </c:pt>
                <c:pt idx="95">
                  <c:v>40938</c:v>
                </c:pt>
                <c:pt idx="96">
                  <c:v>40968</c:v>
                </c:pt>
                <c:pt idx="97">
                  <c:v>40998</c:v>
                </c:pt>
                <c:pt idx="98">
                  <c:v>41029</c:v>
                </c:pt>
                <c:pt idx="99">
                  <c:v>41059</c:v>
                </c:pt>
                <c:pt idx="100">
                  <c:v>41090</c:v>
                </c:pt>
                <c:pt idx="101">
                  <c:v>41120</c:v>
                </c:pt>
                <c:pt idx="102">
                  <c:v>41151</c:v>
                </c:pt>
                <c:pt idx="103">
                  <c:v>41182</c:v>
                </c:pt>
                <c:pt idx="104">
                  <c:v>41212</c:v>
                </c:pt>
                <c:pt idx="105">
                  <c:v>41243</c:v>
                </c:pt>
                <c:pt idx="106">
                  <c:v>41273</c:v>
                </c:pt>
                <c:pt idx="107">
                  <c:v>41304</c:v>
                </c:pt>
                <c:pt idx="108">
                  <c:v>41333</c:v>
                </c:pt>
                <c:pt idx="109">
                  <c:v>41363</c:v>
                </c:pt>
                <c:pt idx="110">
                  <c:v>41394</c:v>
                </c:pt>
                <c:pt idx="111">
                  <c:v>41424</c:v>
                </c:pt>
                <c:pt idx="112">
                  <c:v>41455</c:v>
                </c:pt>
                <c:pt idx="113">
                  <c:v>41485</c:v>
                </c:pt>
                <c:pt idx="114">
                  <c:v>41516</c:v>
                </c:pt>
                <c:pt idx="115">
                  <c:v>41547</c:v>
                </c:pt>
                <c:pt idx="116">
                  <c:v>41577</c:v>
                </c:pt>
                <c:pt idx="117">
                  <c:v>41608</c:v>
                </c:pt>
                <c:pt idx="118">
                  <c:v>41639</c:v>
                </c:pt>
                <c:pt idx="119">
                  <c:v>41670</c:v>
                </c:pt>
                <c:pt idx="120">
                  <c:v>41698</c:v>
                </c:pt>
                <c:pt idx="121">
                  <c:v>41729</c:v>
                </c:pt>
                <c:pt idx="122">
                  <c:v>41759</c:v>
                </c:pt>
                <c:pt idx="123">
                  <c:v>41790</c:v>
                </c:pt>
                <c:pt idx="124">
                  <c:v>41820</c:v>
                </c:pt>
                <c:pt idx="125">
                  <c:v>41851</c:v>
                </c:pt>
                <c:pt idx="126">
                  <c:v>41882</c:v>
                </c:pt>
                <c:pt idx="127">
                  <c:v>41912</c:v>
                </c:pt>
                <c:pt idx="128">
                  <c:v>41943</c:v>
                </c:pt>
                <c:pt idx="129">
                  <c:v>41973</c:v>
                </c:pt>
                <c:pt idx="130">
                  <c:v>42004</c:v>
                </c:pt>
                <c:pt idx="131">
                  <c:v>42035</c:v>
                </c:pt>
                <c:pt idx="132">
                  <c:v>42063</c:v>
                </c:pt>
                <c:pt idx="133">
                  <c:v>42094</c:v>
                </c:pt>
                <c:pt idx="134">
                  <c:v>42124</c:v>
                </c:pt>
                <c:pt idx="135">
                  <c:v>42155</c:v>
                </c:pt>
                <c:pt idx="136">
                  <c:v>42185</c:v>
                </c:pt>
                <c:pt idx="137">
                  <c:v>42216</c:v>
                </c:pt>
                <c:pt idx="138">
                  <c:v>42247</c:v>
                </c:pt>
                <c:pt idx="139">
                  <c:v>42277</c:v>
                </c:pt>
                <c:pt idx="140">
                  <c:v>42308</c:v>
                </c:pt>
                <c:pt idx="141">
                  <c:v>42338</c:v>
                </c:pt>
                <c:pt idx="142">
                  <c:v>42369</c:v>
                </c:pt>
              </c:numCache>
            </c:numRef>
          </c:cat>
          <c:val>
            <c:numRef>
              <c:f>Sheet1!$C$15:$C$157</c:f>
              <c:numCache>
                <c:formatCode>0</c:formatCode>
                <c:ptCount val="1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0</c:v>
                </c:pt>
                <c:pt idx="66">
                  <c:v>0</c:v>
                </c:pt>
                <c:pt idx="67">
                  <c:v>0</c:v>
                </c:pt>
                <c:pt idx="68">
                  <c:v>0</c:v>
                </c:pt>
                <c:pt idx="69">
                  <c:v>0</c:v>
                </c:pt>
                <c:pt idx="70">
                  <c:v>0</c:v>
                </c:pt>
                <c:pt idx="71">
                  <c:v>0</c:v>
                </c:pt>
                <c:pt idx="72">
                  <c:v>0</c:v>
                </c:pt>
                <c:pt idx="73" formatCode="General">
                  <c:v>0</c:v>
                </c:pt>
                <c:pt idx="74" formatCode="General">
                  <c:v>0</c:v>
                </c:pt>
                <c:pt idx="75" formatCode="General">
                  <c:v>0</c:v>
                </c:pt>
                <c:pt idx="76" formatCode="General">
                  <c:v>0</c:v>
                </c:pt>
                <c:pt idx="77" formatCode="General">
                  <c:v>0</c:v>
                </c:pt>
                <c:pt idx="78" formatCode="General">
                  <c:v>0</c:v>
                </c:pt>
                <c:pt idx="79" formatCode="General">
                  <c:v>0</c:v>
                </c:pt>
                <c:pt idx="80" formatCode="General">
                  <c:v>0</c:v>
                </c:pt>
                <c:pt idx="81" formatCode="General">
                  <c:v>0</c:v>
                </c:pt>
                <c:pt idx="82" formatCode="General">
                  <c:v>0</c:v>
                </c:pt>
                <c:pt idx="83" formatCode="General">
                  <c:v>0</c:v>
                </c:pt>
                <c:pt idx="84" formatCode="General">
                  <c:v>0</c:v>
                </c:pt>
                <c:pt idx="85" formatCode="General">
                  <c:v>0</c:v>
                </c:pt>
                <c:pt idx="86" formatCode="General">
                  <c:v>0</c:v>
                </c:pt>
                <c:pt idx="87" formatCode="General">
                  <c:v>0</c:v>
                </c:pt>
                <c:pt idx="88" formatCode="General">
                  <c:v>0</c:v>
                </c:pt>
                <c:pt idx="89" formatCode="General">
                  <c:v>0</c:v>
                </c:pt>
                <c:pt idx="90" formatCode="General">
                  <c:v>0</c:v>
                </c:pt>
                <c:pt idx="91" formatCode="General">
                  <c:v>0</c:v>
                </c:pt>
                <c:pt idx="92" formatCode="General">
                  <c:v>0</c:v>
                </c:pt>
                <c:pt idx="93" formatCode="General">
                  <c:v>0</c:v>
                </c:pt>
                <c:pt idx="94" formatCode="General">
                  <c:v>0</c:v>
                </c:pt>
                <c:pt idx="95" formatCode="General">
                  <c:v>0</c:v>
                </c:pt>
                <c:pt idx="96" formatCode="General">
                  <c:v>0</c:v>
                </c:pt>
                <c:pt idx="97" formatCode="General">
                  <c:v>0</c:v>
                </c:pt>
                <c:pt idx="98" formatCode="General">
                  <c:v>0</c:v>
                </c:pt>
                <c:pt idx="99" formatCode="General">
                  <c:v>0</c:v>
                </c:pt>
                <c:pt idx="100" formatCode="General">
                  <c:v>0</c:v>
                </c:pt>
                <c:pt idx="101" formatCode="General">
                  <c:v>0</c:v>
                </c:pt>
                <c:pt idx="102" formatCode="General">
                  <c:v>0</c:v>
                </c:pt>
                <c:pt idx="103" formatCode="General">
                  <c:v>0</c:v>
                </c:pt>
                <c:pt idx="104" formatCode="General">
                  <c:v>0</c:v>
                </c:pt>
                <c:pt idx="105" formatCode="General">
                  <c:v>0</c:v>
                </c:pt>
                <c:pt idx="106" formatCode="General">
                  <c:v>0</c:v>
                </c:pt>
                <c:pt idx="107" formatCode="General">
                  <c:v>0</c:v>
                </c:pt>
                <c:pt idx="108" formatCode="General">
                  <c:v>0</c:v>
                </c:pt>
                <c:pt idx="109" formatCode="General">
                  <c:v>0</c:v>
                </c:pt>
                <c:pt idx="110" formatCode="General">
                  <c:v>0</c:v>
                </c:pt>
                <c:pt idx="111" formatCode="General">
                  <c:v>0</c:v>
                </c:pt>
                <c:pt idx="112" formatCode="General">
                  <c:v>0</c:v>
                </c:pt>
                <c:pt idx="113" formatCode="General">
                  <c:v>0</c:v>
                </c:pt>
                <c:pt idx="114" formatCode="General">
                  <c:v>0</c:v>
                </c:pt>
                <c:pt idx="115" formatCode="General">
                  <c:v>0</c:v>
                </c:pt>
                <c:pt idx="116" formatCode="General">
                  <c:v>0</c:v>
                </c:pt>
                <c:pt idx="117" formatCode="General">
                  <c:v>0</c:v>
                </c:pt>
                <c:pt idx="118" formatCode="General">
                  <c:v>0</c:v>
                </c:pt>
                <c:pt idx="119" formatCode="General">
                  <c:v>0</c:v>
                </c:pt>
                <c:pt idx="120" formatCode="General">
                  <c:v>0</c:v>
                </c:pt>
                <c:pt idx="121" formatCode="General">
                  <c:v>0</c:v>
                </c:pt>
                <c:pt idx="122" formatCode="General">
                  <c:v>0</c:v>
                </c:pt>
                <c:pt idx="123" formatCode="General">
                  <c:v>0</c:v>
                </c:pt>
                <c:pt idx="124" formatCode="General">
                  <c:v>0</c:v>
                </c:pt>
                <c:pt idx="125" formatCode="General">
                  <c:v>0</c:v>
                </c:pt>
                <c:pt idx="126" formatCode="General">
                  <c:v>0</c:v>
                </c:pt>
                <c:pt idx="127" formatCode="General">
                  <c:v>0</c:v>
                </c:pt>
                <c:pt idx="128" formatCode="General">
                  <c:v>0</c:v>
                </c:pt>
                <c:pt idx="129" formatCode="General">
                  <c:v>0</c:v>
                </c:pt>
                <c:pt idx="130" formatCode="General">
                  <c:v>0</c:v>
                </c:pt>
                <c:pt idx="131" formatCode="General">
                  <c:v>0</c:v>
                </c:pt>
                <c:pt idx="132" formatCode="General">
                  <c:v>0</c:v>
                </c:pt>
                <c:pt idx="133" formatCode="General">
                  <c:v>0</c:v>
                </c:pt>
                <c:pt idx="134" formatCode="General">
                  <c:v>0</c:v>
                </c:pt>
                <c:pt idx="135" formatCode="General">
                  <c:v>0</c:v>
                </c:pt>
                <c:pt idx="136" formatCode="General">
                  <c:v>0</c:v>
                </c:pt>
                <c:pt idx="137" formatCode="General">
                  <c:v>0</c:v>
                </c:pt>
                <c:pt idx="138" formatCode="General">
                  <c:v>0</c:v>
                </c:pt>
                <c:pt idx="139" formatCode="General">
                  <c:v>0</c:v>
                </c:pt>
                <c:pt idx="140" formatCode="General">
                  <c:v>0</c:v>
                </c:pt>
                <c:pt idx="141" formatCode="General">
                  <c:v>0</c:v>
                </c:pt>
                <c:pt idx="142" formatCode="General">
                  <c:v>0</c:v>
                </c:pt>
              </c:numCache>
            </c:numRef>
          </c:val>
        </c:ser>
        <c:dLbls>
          <c:showLegendKey val="0"/>
          <c:showVal val="0"/>
          <c:showCatName val="0"/>
          <c:showSerName val="0"/>
          <c:showPercent val="0"/>
          <c:showBubbleSize val="0"/>
        </c:dLbls>
        <c:gapWidth val="0"/>
        <c:axId val="458617528"/>
        <c:axId val="458615568"/>
      </c:barChart>
      <c:lineChart>
        <c:grouping val="standard"/>
        <c:varyColors val="0"/>
        <c:ser>
          <c:idx val="0"/>
          <c:order val="0"/>
          <c:tx>
            <c:strRef>
              <c:f>Sheet1!$B$1</c:f>
              <c:strCache>
                <c:ptCount val="1"/>
                <c:pt idx="0">
                  <c:v>Employment</c:v>
                </c:pt>
              </c:strCache>
            </c:strRef>
          </c:tx>
          <c:spPr>
            <a:ln w="38376">
              <a:solidFill>
                <a:schemeClr val="accent1"/>
              </a:solidFill>
              <a:prstDash val="solid"/>
            </a:ln>
          </c:spPr>
          <c:marker>
            <c:symbol val="none"/>
          </c:marker>
          <c:cat>
            <c:numRef>
              <c:f>Sheet1!$A$15:$A$157</c:f>
              <c:numCache>
                <c:formatCode>[$-409]mmm\-yy;@</c:formatCode>
                <c:ptCount val="143"/>
                <c:pt idx="0">
                  <c:v>38046</c:v>
                </c:pt>
                <c:pt idx="1">
                  <c:v>38077</c:v>
                </c:pt>
                <c:pt idx="2">
                  <c:v>38107</c:v>
                </c:pt>
                <c:pt idx="3">
                  <c:v>38138</c:v>
                </c:pt>
                <c:pt idx="4">
                  <c:v>38168</c:v>
                </c:pt>
                <c:pt idx="5">
                  <c:v>38199</c:v>
                </c:pt>
                <c:pt idx="6">
                  <c:v>38230</c:v>
                </c:pt>
                <c:pt idx="7">
                  <c:v>38260</c:v>
                </c:pt>
                <c:pt idx="8">
                  <c:v>38291</c:v>
                </c:pt>
                <c:pt idx="9">
                  <c:v>38321</c:v>
                </c:pt>
                <c:pt idx="10">
                  <c:v>38352</c:v>
                </c:pt>
                <c:pt idx="11">
                  <c:v>38383</c:v>
                </c:pt>
                <c:pt idx="12">
                  <c:v>38412</c:v>
                </c:pt>
                <c:pt idx="13">
                  <c:v>38442</c:v>
                </c:pt>
                <c:pt idx="14">
                  <c:v>38472</c:v>
                </c:pt>
                <c:pt idx="15">
                  <c:v>38503</c:v>
                </c:pt>
                <c:pt idx="16">
                  <c:v>38533</c:v>
                </c:pt>
                <c:pt idx="17">
                  <c:v>38564</c:v>
                </c:pt>
                <c:pt idx="18">
                  <c:v>38595</c:v>
                </c:pt>
                <c:pt idx="19">
                  <c:v>38625</c:v>
                </c:pt>
                <c:pt idx="20">
                  <c:v>38656</c:v>
                </c:pt>
                <c:pt idx="21">
                  <c:v>38686</c:v>
                </c:pt>
                <c:pt idx="22">
                  <c:v>38717</c:v>
                </c:pt>
                <c:pt idx="23">
                  <c:v>38748</c:v>
                </c:pt>
                <c:pt idx="24">
                  <c:v>38777</c:v>
                </c:pt>
                <c:pt idx="25">
                  <c:v>38807</c:v>
                </c:pt>
                <c:pt idx="26">
                  <c:v>38837</c:v>
                </c:pt>
                <c:pt idx="27">
                  <c:v>38868</c:v>
                </c:pt>
                <c:pt idx="28">
                  <c:v>38898</c:v>
                </c:pt>
                <c:pt idx="29">
                  <c:v>38929</c:v>
                </c:pt>
                <c:pt idx="30">
                  <c:v>38960</c:v>
                </c:pt>
                <c:pt idx="31">
                  <c:v>38990</c:v>
                </c:pt>
                <c:pt idx="32">
                  <c:v>39021</c:v>
                </c:pt>
                <c:pt idx="33">
                  <c:v>39051</c:v>
                </c:pt>
                <c:pt idx="34">
                  <c:v>39082</c:v>
                </c:pt>
                <c:pt idx="35">
                  <c:v>39113</c:v>
                </c:pt>
                <c:pt idx="36">
                  <c:v>39142</c:v>
                </c:pt>
                <c:pt idx="37">
                  <c:v>39172</c:v>
                </c:pt>
                <c:pt idx="38">
                  <c:v>39202</c:v>
                </c:pt>
                <c:pt idx="39">
                  <c:v>39233</c:v>
                </c:pt>
                <c:pt idx="40">
                  <c:v>39263</c:v>
                </c:pt>
                <c:pt idx="41">
                  <c:v>39294</c:v>
                </c:pt>
                <c:pt idx="42">
                  <c:v>39325</c:v>
                </c:pt>
                <c:pt idx="43">
                  <c:v>39355</c:v>
                </c:pt>
                <c:pt idx="44">
                  <c:v>39386</c:v>
                </c:pt>
                <c:pt idx="45">
                  <c:v>39416</c:v>
                </c:pt>
                <c:pt idx="46">
                  <c:v>39447</c:v>
                </c:pt>
                <c:pt idx="47">
                  <c:v>39478</c:v>
                </c:pt>
                <c:pt idx="48">
                  <c:v>39507</c:v>
                </c:pt>
                <c:pt idx="49">
                  <c:v>39538</c:v>
                </c:pt>
                <c:pt idx="50">
                  <c:v>39568</c:v>
                </c:pt>
                <c:pt idx="51">
                  <c:v>39599</c:v>
                </c:pt>
                <c:pt idx="52">
                  <c:v>39629</c:v>
                </c:pt>
                <c:pt idx="53">
                  <c:v>39660</c:v>
                </c:pt>
                <c:pt idx="54">
                  <c:v>39691</c:v>
                </c:pt>
                <c:pt idx="55">
                  <c:v>39721</c:v>
                </c:pt>
                <c:pt idx="56">
                  <c:v>39752</c:v>
                </c:pt>
                <c:pt idx="57">
                  <c:v>39782</c:v>
                </c:pt>
                <c:pt idx="58">
                  <c:v>39813</c:v>
                </c:pt>
                <c:pt idx="59">
                  <c:v>39844</c:v>
                </c:pt>
                <c:pt idx="60">
                  <c:v>39872</c:v>
                </c:pt>
                <c:pt idx="61">
                  <c:v>39903</c:v>
                </c:pt>
                <c:pt idx="62">
                  <c:v>39933</c:v>
                </c:pt>
                <c:pt idx="63">
                  <c:v>39964</c:v>
                </c:pt>
                <c:pt idx="64">
                  <c:v>39994</c:v>
                </c:pt>
                <c:pt idx="65">
                  <c:v>40025</c:v>
                </c:pt>
                <c:pt idx="66">
                  <c:v>40056</c:v>
                </c:pt>
                <c:pt idx="67">
                  <c:v>40086</c:v>
                </c:pt>
                <c:pt idx="68">
                  <c:v>40117</c:v>
                </c:pt>
                <c:pt idx="69">
                  <c:v>40147</c:v>
                </c:pt>
                <c:pt idx="70">
                  <c:v>40178</c:v>
                </c:pt>
                <c:pt idx="71">
                  <c:v>40209</c:v>
                </c:pt>
                <c:pt idx="72">
                  <c:v>40237</c:v>
                </c:pt>
                <c:pt idx="73">
                  <c:v>40268</c:v>
                </c:pt>
                <c:pt idx="74">
                  <c:v>40296</c:v>
                </c:pt>
                <c:pt idx="75">
                  <c:v>40329</c:v>
                </c:pt>
                <c:pt idx="76">
                  <c:v>40359</c:v>
                </c:pt>
                <c:pt idx="77">
                  <c:v>40390</c:v>
                </c:pt>
                <c:pt idx="78">
                  <c:v>40421</c:v>
                </c:pt>
                <c:pt idx="79">
                  <c:v>40451</c:v>
                </c:pt>
                <c:pt idx="80">
                  <c:v>40481</c:v>
                </c:pt>
                <c:pt idx="81">
                  <c:v>40512</c:v>
                </c:pt>
                <c:pt idx="82">
                  <c:v>40542</c:v>
                </c:pt>
                <c:pt idx="83">
                  <c:v>40574</c:v>
                </c:pt>
                <c:pt idx="84">
                  <c:v>40602</c:v>
                </c:pt>
                <c:pt idx="85">
                  <c:v>40633</c:v>
                </c:pt>
                <c:pt idx="86">
                  <c:v>40661</c:v>
                </c:pt>
                <c:pt idx="87">
                  <c:v>40694</c:v>
                </c:pt>
                <c:pt idx="88">
                  <c:v>40724</c:v>
                </c:pt>
                <c:pt idx="89">
                  <c:v>40755</c:v>
                </c:pt>
                <c:pt idx="90">
                  <c:v>40786</c:v>
                </c:pt>
                <c:pt idx="91">
                  <c:v>40816</c:v>
                </c:pt>
                <c:pt idx="92">
                  <c:v>40846</c:v>
                </c:pt>
                <c:pt idx="93">
                  <c:v>40877</c:v>
                </c:pt>
                <c:pt idx="94">
                  <c:v>40907</c:v>
                </c:pt>
                <c:pt idx="95">
                  <c:v>40938</c:v>
                </c:pt>
                <c:pt idx="96">
                  <c:v>40968</c:v>
                </c:pt>
                <c:pt idx="97">
                  <c:v>40998</c:v>
                </c:pt>
                <c:pt idx="98">
                  <c:v>41029</c:v>
                </c:pt>
                <c:pt idx="99">
                  <c:v>41059</c:v>
                </c:pt>
                <c:pt idx="100">
                  <c:v>41090</c:v>
                </c:pt>
                <c:pt idx="101">
                  <c:v>41120</c:v>
                </c:pt>
                <c:pt idx="102">
                  <c:v>41151</c:v>
                </c:pt>
                <c:pt idx="103">
                  <c:v>41182</c:v>
                </c:pt>
                <c:pt idx="104">
                  <c:v>41212</c:v>
                </c:pt>
                <c:pt idx="105">
                  <c:v>41243</c:v>
                </c:pt>
                <c:pt idx="106">
                  <c:v>41273</c:v>
                </c:pt>
                <c:pt idx="107">
                  <c:v>41304</c:v>
                </c:pt>
                <c:pt idx="108">
                  <c:v>41333</c:v>
                </c:pt>
                <c:pt idx="109">
                  <c:v>41363</c:v>
                </c:pt>
                <c:pt idx="110">
                  <c:v>41394</c:v>
                </c:pt>
                <c:pt idx="111">
                  <c:v>41424</c:v>
                </c:pt>
                <c:pt idx="112">
                  <c:v>41455</c:v>
                </c:pt>
                <c:pt idx="113">
                  <c:v>41485</c:v>
                </c:pt>
                <c:pt idx="114">
                  <c:v>41516</c:v>
                </c:pt>
                <c:pt idx="115">
                  <c:v>41547</c:v>
                </c:pt>
                <c:pt idx="116">
                  <c:v>41577</c:v>
                </c:pt>
                <c:pt idx="117">
                  <c:v>41608</c:v>
                </c:pt>
                <c:pt idx="118">
                  <c:v>41639</c:v>
                </c:pt>
                <c:pt idx="119">
                  <c:v>41670</c:v>
                </c:pt>
                <c:pt idx="120">
                  <c:v>41698</c:v>
                </c:pt>
                <c:pt idx="121">
                  <c:v>41729</c:v>
                </c:pt>
                <c:pt idx="122">
                  <c:v>41759</c:v>
                </c:pt>
                <c:pt idx="123">
                  <c:v>41790</c:v>
                </c:pt>
                <c:pt idx="124">
                  <c:v>41820</c:v>
                </c:pt>
                <c:pt idx="125">
                  <c:v>41851</c:v>
                </c:pt>
                <c:pt idx="126">
                  <c:v>41882</c:v>
                </c:pt>
                <c:pt idx="127">
                  <c:v>41912</c:v>
                </c:pt>
                <c:pt idx="128">
                  <c:v>41943</c:v>
                </c:pt>
                <c:pt idx="129">
                  <c:v>41973</c:v>
                </c:pt>
                <c:pt idx="130">
                  <c:v>42004</c:v>
                </c:pt>
                <c:pt idx="131">
                  <c:v>42035</c:v>
                </c:pt>
                <c:pt idx="132">
                  <c:v>42063</c:v>
                </c:pt>
                <c:pt idx="133">
                  <c:v>42094</c:v>
                </c:pt>
                <c:pt idx="134">
                  <c:v>42124</c:v>
                </c:pt>
                <c:pt idx="135">
                  <c:v>42155</c:v>
                </c:pt>
                <c:pt idx="136">
                  <c:v>42185</c:v>
                </c:pt>
                <c:pt idx="137">
                  <c:v>42216</c:v>
                </c:pt>
                <c:pt idx="138">
                  <c:v>42247</c:v>
                </c:pt>
                <c:pt idx="139">
                  <c:v>42277</c:v>
                </c:pt>
                <c:pt idx="140">
                  <c:v>42308</c:v>
                </c:pt>
                <c:pt idx="141">
                  <c:v>42338</c:v>
                </c:pt>
                <c:pt idx="142">
                  <c:v>42369</c:v>
                </c:pt>
              </c:numCache>
            </c:numRef>
          </c:cat>
          <c:val>
            <c:numRef>
              <c:f>Sheet1!$B$15:$B$157</c:f>
              <c:numCache>
                <c:formatCode>General</c:formatCode>
                <c:ptCount val="143"/>
                <c:pt idx="0">
                  <c:v>14279</c:v>
                </c:pt>
                <c:pt idx="1">
                  <c:v>14287</c:v>
                </c:pt>
                <c:pt idx="2">
                  <c:v>14315</c:v>
                </c:pt>
                <c:pt idx="3">
                  <c:v>14342</c:v>
                </c:pt>
                <c:pt idx="4">
                  <c:v>14332</c:v>
                </c:pt>
                <c:pt idx="5">
                  <c:v>14330</c:v>
                </c:pt>
                <c:pt idx="6">
                  <c:v>14345</c:v>
                </c:pt>
                <c:pt idx="7">
                  <c:v>14331</c:v>
                </c:pt>
                <c:pt idx="8">
                  <c:v>14332</c:v>
                </c:pt>
                <c:pt idx="9">
                  <c:v>14307</c:v>
                </c:pt>
                <c:pt idx="10">
                  <c:v>14287</c:v>
                </c:pt>
                <c:pt idx="11">
                  <c:v>14257</c:v>
                </c:pt>
                <c:pt idx="12">
                  <c:v>14273</c:v>
                </c:pt>
                <c:pt idx="13">
                  <c:v>14269</c:v>
                </c:pt>
                <c:pt idx="14">
                  <c:v>14250</c:v>
                </c:pt>
                <c:pt idx="15">
                  <c:v>14256</c:v>
                </c:pt>
                <c:pt idx="16">
                  <c:v>14227</c:v>
                </c:pt>
                <c:pt idx="17">
                  <c:v>14226</c:v>
                </c:pt>
                <c:pt idx="18">
                  <c:v>14203</c:v>
                </c:pt>
                <c:pt idx="19">
                  <c:v>14175</c:v>
                </c:pt>
                <c:pt idx="20">
                  <c:v>14192</c:v>
                </c:pt>
                <c:pt idx="21">
                  <c:v>14187</c:v>
                </c:pt>
                <c:pt idx="22">
                  <c:v>14193</c:v>
                </c:pt>
                <c:pt idx="23">
                  <c:v>14210</c:v>
                </c:pt>
                <c:pt idx="24">
                  <c:v>14209</c:v>
                </c:pt>
                <c:pt idx="25">
                  <c:v>14214</c:v>
                </c:pt>
                <c:pt idx="26">
                  <c:v>14226</c:v>
                </c:pt>
                <c:pt idx="27">
                  <c:v>14203</c:v>
                </c:pt>
                <c:pt idx="28">
                  <c:v>14213</c:v>
                </c:pt>
                <c:pt idx="29">
                  <c:v>14188</c:v>
                </c:pt>
                <c:pt idx="30">
                  <c:v>14159</c:v>
                </c:pt>
                <c:pt idx="31">
                  <c:v>14125</c:v>
                </c:pt>
                <c:pt idx="32">
                  <c:v>14075</c:v>
                </c:pt>
                <c:pt idx="33">
                  <c:v>14041</c:v>
                </c:pt>
                <c:pt idx="34">
                  <c:v>14015</c:v>
                </c:pt>
                <c:pt idx="35">
                  <c:v>14008</c:v>
                </c:pt>
                <c:pt idx="36">
                  <c:v>13997</c:v>
                </c:pt>
                <c:pt idx="37">
                  <c:v>13970</c:v>
                </c:pt>
                <c:pt idx="38">
                  <c:v>13945</c:v>
                </c:pt>
                <c:pt idx="39">
                  <c:v>13929</c:v>
                </c:pt>
                <c:pt idx="40">
                  <c:v>13911</c:v>
                </c:pt>
                <c:pt idx="41">
                  <c:v>13889</c:v>
                </c:pt>
                <c:pt idx="42">
                  <c:v>13828</c:v>
                </c:pt>
                <c:pt idx="43">
                  <c:v>13790</c:v>
                </c:pt>
                <c:pt idx="44">
                  <c:v>13764</c:v>
                </c:pt>
                <c:pt idx="45">
                  <c:v>13757</c:v>
                </c:pt>
                <c:pt idx="46">
                  <c:v>13746</c:v>
                </c:pt>
                <c:pt idx="47">
                  <c:v>13725</c:v>
                </c:pt>
                <c:pt idx="48">
                  <c:v>13696</c:v>
                </c:pt>
                <c:pt idx="49">
                  <c:v>13659</c:v>
                </c:pt>
                <c:pt idx="50">
                  <c:v>13599</c:v>
                </c:pt>
                <c:pt idx="51">
                  <c:v>13564</c:v>
                </c:pt>
                <c:pt idx="52">
                  <c:v>13504</c:v>
                </c:pt>
                <c:pt idx="53">
                  <c:v>13430</c:v>
                </c:pt>
                <c:pt idx="54">
                  <c:v>13358</c:v>
                </c:pt>
                <c:pt idx="55">
                  <c:v>13275</c:v>
                </c:pt>
                <c:pt idx="56">
                  <c:v>13147</c:v>
                </c:pt>
                <c:pt idx="57">
                  <c:v>13034</c:v>
                </c:pt>
                <c:pt idx="58">
                  <c:v>12850</c:v>
                </c:pt>
                <c:pt idx="59">
                  <c:v>12561</c:v>
                </c:pt>
                <c:pt idx="60">
                  <c:v>12380</c:v>
                </c:pt>
                <c:pt idx="61">
                  <c:v>12208</c:v>
                </c:pt>
                <c:pt idx="62">
                  <c:v>12030</c:v>
                </c:pt>
                <c:pt idx="63">
                  <c:v>11862</c:v>
                </c:pt>
                <c:pt idx="64">
                  <c:v>11726</c:v>
                </c:pt>
                <c:pt idx="65">
                  <c:v>11668</c:v>
                </c:pt>
                <c:pt idx="66">
                  <c:v>11626</c:v>
                </c:pt>
                <c:pt idx="67">
                  <c:v>11591</c:v>
                </c:pt>
                <c:pt idx="68">
                  <c:v>11538</c:v>
                </c:pt>
                <c:pt idx="69">
                  <c:v>11509</c:v>
                </c:pt>
                <c:pt idx="70">
                  <c:v>11475</c:v>
                </c:pt>
                <c:pt idx="71">
                  <c:v>11460</c:v>
                </c:pt>
                <c:pt idx="72">
                  <c:v>11453</c:v>
                </c:pt>
                <c:pt idx="73">
                  <c:v>11453</c:v>
                </c:pt>
                <c:pt idx="74">
                  <c:v>11489</c:v>
                </c:pt>
                <c:pt idx="75">
                  <c:v>11525</c:v>
                </c:pt>
                <c:pt idx="76">
                  <c:v>11545</c:v>
                </c:pt>
                <c:pt idx="77">
                  <c:v>11561</c:v>
                </c:pt>
                <c:pt idx="78">
                  <c:v>11553</c:v>
                </c:pt>
                <c:pt idx="79">
                  <c:v>11563</c:v>
                </c:pt>
                <c:pt idx="80">
                  <c:v>11562</c:v>
                </c:pt>
                <c:pt idx="81">
                  <c:v>11585</c:v>
                </c:pt>
                <c:pt idx="82">
                  <c:v>11595</c:v>
                </c:pt>
                <c:pt idx="83">
                  <c:v>11618</c:v>
                </c:pt>
                <c:pt idx="84">
                  <c:v>11653</c:v>
                </c:pt>
                <c:pt idx="85">
                  <c:v>11670</c:v>
                </c:pt>
                <c:pt idx="86">
                  <c:v>11700</c:v>
                </c:pt>
                <c:pt idx="87">
                  <c:v>11712</c:v>
                </c:pt>
                <c:pt idx="88">
                  <c:v>11724</c:v>
                </c:pt>
                <c:pt idx="89">
                  <c:v>11742</c:v>
                </c:pt>
                <c:pt idx="90">
                  <c:v>11766</c:v>
                </c:pt>
                <c:pt idx="91">
                  <c:v>11771</c:v>
                </c:pt>
                <c:pt idx="92">
                  <c:v>11776</c:v>
                </c:pt>
                <c:pt idx="93">
                  <c:v>11774</c:v>
                </c:pt>
                <c:pt idx="94">
                  <c:v>11799</c:v>
                </c:pt>
                <c:pt idx="95">
                  <c:v>11834</c:v>
                </c:pt>
                <c:pt idx="96">
                  <c:v>11857</c:v>
                </c:pt>
                <c:pt idx="97">
                  <c:v>11899</c:v>
                </c:pt>
                <c:pt idx="98">
                  <c:v>11916</c:v>
                </c:pt>
                <c:pt idx="99">
                  <c:v>11930</c:v>
                </c:pt>
                <c:pt idx="100">
                  <c:v>11941</c:v>
                </c:pt>
                <c:pt idx="101">
                  <c:v>11965</c:v>
                </c:pt>
                <c:pt idx="102">
                  <c:v>11961</c:v>
                </c:pt>
                <c:pt idx="103">
                  <c:v>11948</c:v>
                </c:pt>
                <c:pt idx="104">
                  <c:v>11951</c:v>
                </c:pt>
                <c:pt idx="105">
                  <c:v>11947</c:v>
                </c:pt>
                <c:pt idx="106">
                  <c:v>11961</c:v>
                </c:pt>
                <c:pt idx="107">
                  <c:v>11980</c:v>
                </c:pt>
                <c:pt idx="108">
                  <c:v>12002</c:v>
                </c:pt>
                <c:pt idx="109">
                  <c:v>12006</c:v>
                </c:pt>
                <c:pt idx="110">
                  <c:v>12006</c:v>
                </c:pt>
                <c:pt idx="111">
                  <c:v>12007</c:v>
                </c:pt>
                <c:pt idx="112">
                  <c:v>12005</c:v>
                </c:pt>
                <c:pt idx="113">
                  <c:v>11983</c:v>
                </c:pt>
                <c:pt idx="114">
                  <c:v>12011</c:v>
                </c:pt>
                <c:pt idx="115">
                  <c:v>12022</c:v>
                </c:pt>
                <c:pt idx="116">
                  <c:v>12040</c:v>
                </c:pt>
                <c:pt idx="117">
                  <c:v>12072</c:v>
                </c:pt>
                <c:pt idx="118">
                  <c:v>12086</c:v>
                </c:pt>
                <c:pt idx="119">
                  <c:v>12102</c:v>
                </c:pt>
                <c:pt idx="120">
                  <c:v>12122</c:v>
                </c:pt>
                <c:pt idx="121">
                  <c:v>12131</c:v>
                </c:pt>
                <c:pt idx="122">
                  <c:v>12142</c:v>
                </c:pt>
                <c:pt idx="123">
                  <c:v>12154</c:v>
                </c:pt>
                <c:pt idx="124">
                  <c:v>12177</c:v>
                </c:pt>
                <c:pt idx="125">
                  <c:v>12191</c:v>
                </c:pt>
                <c:pt idx="126">
                  <c:v>12205</c:v>
                </c:pt>
                <c:pt idx="127">
                  <c:v>12214</c:v>
                </c:pt>
                <c:pt idx="128">
                  <c:v>12237</c:v>
                </c:pt>
                <c:pt idx="129">
                  <c:v>12282</c:v>
                </c:pt>
                <c:pt idx="130">
                  <c:v>12301</c:v>
                </c:pt>
                <c:pt idx="131">
                  <c:v>12318</c:v>
                </c:pt>
                <c:pt idx="132">
                  <c:v>12321</c:v>
                </c:pt>
                <c:pt idx="133">
                  <c:v>12327</c:v>
                </c:pt>
                <c:pt idx="134">
                  <c:v>12327</c:v>
                </c:pt>
                <c:pt idx="135">
                  <c:v>12333</c:v>
                </c:pt>
                <c:pt idx="136">
                  <c:v>12334</c:v>
                </c:pt>
                <c:pt idx="137">
                  <c:v>12345</c:v>
                </c:pt>
                <c:pt idx="138">
                  <c:v>12326</c:v>
                </c:pt>
                <c:pt idx="139">
                  <c:v>12318</c:v>
                </c:pt>
                <c:pt idx="140">
                  <c:v>12321</c:v>
                </c:pt>
                <c:pt idx="141">
                  <c:v>12323</c:v>
                </c:pt>
                <c:pt idx="142">
                  <c:v>12331</c:v>
                </c:pt>
              </c:numCache>
            </c:numRef>
          </c:val>
          <c:smooth val="1"/>
        </c:ser>
        <c:dLbls>
          <c:showLegendKey val="0"/>
          <c:showVal val="0"/>
          <c:showCatName val="0"/>
          <c:showSerName val="0"/>
          <c:showPercent val="0"/>
          <c:showBubbleSize val="0"/>
        </c:dLbls>
        <c:marker val="1"/>
        <c:smooth val="0"/>
        <c:axId val="458623016"/>
        <c:axId val="458623408"/>
      </c:lineChart>
      <c:dateAx>
        <c:axId val="458623016"/>
        <c:scaling>
          <c:orientation val="minMax"/>
          <c:min val="37622"/>
        </c:scaling>
        <c:delete val="0"/>
        <c:axPos val="b"/>
        <c:numFmt formatCode="\'yy" sourceLinked="0"/>
        <c:majorTickMark val="none"/>
        <c:minorTickMark val="none"/>
        <c:tickLblPos val="nextTo"/>
        <c:spPr>
          <a:ln w="25584">
            <a:solidFill>
              <a:srgbClr val="000000"/>
            </a:solidFill>
            <a:prstDash val="solid"/>
          </a:ln>
        </c:spPr>
        <c:txPr>
          <a:bodyPr rot="-5400000" vert="horz"/>
          <a:lstStyle/>
          <a:p>
            <a:pPr>
              <a:defRPr sz="1410" b="0" i="0" u="none" strike="noStrike" baseline="0">
                <a:solidFill>
                  <a:srgbClr val="000000"/>
                </a:solidFill>
                <a:latin typeface="Arial"/>
                <a:ea typeface="Arial"/>
                <a:cs typeface="Arial"/>
              </a:defRPr>
            </a:pPr>
            <a:endParaRPr lang="en-US"/>
          </a:p>
        </c:txPr>
        <c:crossAx val="458623408"/>
        <c:crosses val="autoZero"/>
        <c:auto val="1"/>
        <c:lblOffset val="100"/>
        <c:baseTimeUnit val="months"/>
        <c:majorUnit val="12"/>
        <c:minorUnit val="1"/>
      </c:dateAx>
      <c:valAx>
        <c:axId val="458623408"/>
        <c:scaling>
          <c:orientation val="minMax"/>
          <c:max val="15000"/>
          <c:min val="11000"/>
        </c:scaling>
        <c:delete val="0"/>
        <c:axPos val="l"/>
        <c:majorGridlines>
          <c:spPr>
            <a:ln w="3198">
              <a:solidFill>
                <a:schemeClr val="tx1"/>
              </a:solidFill>
              <a:prstDash val="solid"/>
            </a:ln>
          </c:spPr>
        </c:majorGridlines>
        <c:numFmt formatCode="#,##0" sourceLinked="0"/>
        <c:majorTickMark val="none"/>
        <c:minorTickMark val="none"/>
        <c:tickLblPos val="nextTo"/>
        <c:spPr>
          <a:ln w="25584">
            <a:solidFill>
              <a:srgbClr val="000000"/>
            </a:solidFill>
            <a:prstDash val="solid"/>
          </a:ln>
        </c:spPr>
        <c:txPr>
          <a:bodyPr rot="0" vert="horz"/>
          <a:lstStyle/>
          <a:p>
            <a:pPr>
              <a:defRPr sz="1410" b="0" i="0" u="none" strike="noStrike" baseline="0">
                <a:solidFill>
                  <a:srgbClr val="000000"/>
                </a:solidFill>
                <a:latin typeface="Arial"/>
                <a:ea typeface="Arial"/>
                <a:cs typeface="Arial"/>
              </a:defRPr>
            </a:pPr>
            <a:endParaRPr lang="en-US"/>
          </a:p>
        </c:txPr>
        <c:crossAx val="458623016"/>
        <c:crosses val="autoZero"/>
        <c:crossBetween val="between"/>
      </c:valAx>
      <c:dateAx>
        <c:axId val="458617528"/>
        <c:scaling>
          <c:orientation val="minMax"/>
        </c:scaling>
        <c:delete val="1"/>
        <c:axPos val="b"/>
        <c:numFmt formatCode="[$-409]mmm\-yy;@" sourceLinked="1"/>
        <c:majorTickMark val="out"/>
        <c:minorTickMark val="none"/>
        <c:tickLblPos val="nextTo"/>
        <c:crossAx val="458615568"/>
        <c:crosses val="autoZero"/>
        <c:auto val="1"/>
        <c:lblOffset val="100"/>
        <c:baseTimeUnit val="months"/>
      </c:dateAx>
      <c:valAx>
        <c:axId val="458615568"/>
        <c:scaling>
          <c:orientation val="minMax"/>
          <c:max val="1"/>
          <c:min val="0"/>
        </c:scaling>
        <c:delete val="0"/>
        <c:axPos val="r"/>
        <c:numFmt formatCode="0" sourceLinked="1"/>
        <c:majorTickMark val="none"/>
        <c:minorTickMark val="none"/>
        <c:tickLblPos val="none"/>
        <c:spPr>
          <a:ln w="6396">
            <a:noFill/>
          </a:ln>
        </c:spPr>
        <c:crossAx val="458617528"/>
        <c:crosses val="max"/>
        <c:crossBetween val="between"/>
        <c:majorUnit val="1"/>
      </c:valAx>
      <c:spPr>
        <a:solidFill>
          <a:srgbClr val="FFFFFF"/>
        </a:solidFill>
        <a:ln w="25584">
          <a:noFill/>
        </a:ln>
      </c:spPr>
    </c:plotArea>
    <c:plotVisOnly val="1"/>
    <c:dispBlanksAs val="gap"/>
    <c:showDLblsOverMax val="0"/>
  </c:chart>
  <c:spPr>
    <a:noFill/>
    <a:ln>
      <a:noFill/>
    </a:ln>
  </c:spPr>
  <c:txPr>
    <a:bodyPr/>
    <a:lstStyle/>
    <a:p>
      <a:pPr>
        <a:defRPr sz="1813"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79895317231466E-2"/>
          <c:y val="6.0989001709906891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Sheet1!$A$3:$A$73</c:f>
              <c:numCache>
                <c:formatCode>[$-409]mmm\-yy;@</c:formatCode>
                <c:ptCount val="71"/>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pt idx="59">
                  <c:v>42035</c:v>
                </c:pt>
                <c:pt idx="60">
                  <c:v>42063</c:v>
                </c:pt>
                <c:pt idx="61">
                  <c:v>42094</c:v>
                </c:pt>
                <c:pt idx="62">
                  <c:v>42124</c:v>
                </c:pt>
                <c:pt idx="63">
                  <c:v>42155</c:v>
                </c:pt>
                <c:pt idx="64">
                  <c:v>42185</c:v>
                </c:pt>
                <c:pt idx="65">
                  <c:v>42216</c:v>
                </c:pt>
                <c:pt idx="66">
                  <c:v>42247</c:v>
                </c:pt>
                <c:pt idx="67">
                  <c:v>42277</c:v>
                </c:pt>
                <c:pt idx="68">
                  <c:v>42308</c:v>
                </c:pt>
                <c:pt idx="69">
                  <c:v>42338</c:v>
                </c:pt>
                <c:pt idx="70">
                  <c:v>42369</c:v>
                </c:pt>
              </c:numCache>
            </c:numRef>
          </c:cat>
          <c:val>
            <c:numRef>
              <c:f>Sheet1!$B$3:$B$73</c:f>
              <c:numCache>
                <c:formatCode>#0.0</c:formatCode>
                <c:ptCount val="71"/>
                <c:pt idx="0">
                  <c:v>156.4</c:v>
                </c:pt>
                <c:pt idx="1">
                  <c:v>156.69999999999999</c:v>
                </c:pt>
                <c:pt idx="2">
                  <c:v>157.6</c:v>
                </c:pt>
                <c:pt idx="3">
                  <c:v>158.69999999999999</c:v>
                </c:pt>
                <c:pt idx="4">
                  <c:v>158.1</c:v>
                </c:pt>
                <c:pt idx="5">
                  <c:v>158.4</c:v>
                </c:pt>
                <c:pt idx="6">
                  <c:v>159.69999999999999</c:v>
                </c:pt>
                <c:pt idx="7">
                  <c:v>160.19999999999999</c:v>
                </c:pt>
                <c:pt idx="8">
                  <c:v>161.5</c:v>
                </c:pt>
                <c:pt idx="9">
                  <c:v>161.4</c:v>
                </c:pt>
                <c:pt idx="10">
                  <c:v>161</c:v>
                </c:pt>
                <c:pt idx="11">
                  <c:v>162.69999999999999</c:v>
                </c:pt>
                <c:pt idx="12">
                  <c:v>164.3</c:v>
                </c:pt>
                <c:pt idx="13">
                  <c:v>166.6</c:v>
                </c:pt>
                <c:pt idx="14">
                  <c:v>169.2</c:v>
                </c:pt>
                <c:pt idx="15">
                  <c:v>170.1</c:v>
                </c:pt>
                <c:pt idx="16">
                  <c:v>171.2</c:v>
                </c:pt>
                <c:pt idx="17">
                  <c:v>172.6</c:v>
                </c:pt>
                <c:pt idx="18">
                  <c:v>174</c:v>
                </c:pt>
                <c:pt idx="19">
                  <c:v>176.6</c:v>
                </c:pt>
                <c:pt idx="20">
                  <c:v>178.2</c:v>
                </c:pt>
                <c:pt idx="21">
                  <c:v>178.7</c:v>
                </c:pt>
                <c:pt idx="22">
                  <c:v>180.6</c:v>
                </c:pt>
                <c:pt idx="23">
                  <c:v>181.3</c:v>
                </c:pt>
                <c:pt idx="24">
                  <c:v>182.3</c:v>
                </c:pt>
                <c:pt idx="25">
                  <c:v>184.7</c:v>
                </c:pt>
                <c:pt idx="26">
                  <c:v>185.2</c:v>
                </c:pt>
                <c:pt idx="27">
                  <c:v>186.2</c:v>
                </c:pt>
                <c:pt idx="28">
                  <c:v>187.8</c:v>
                </c:pt>
                <c:pt idx="29">
                  <c:v>188.6</c:v>
                </c:pt>
                <c:pt idx="30">
                  <c:v>189.3</c:v>
                </c:pt>
                <c:pt idx="31">
                  <c:v>189.4</c:v>
                </c:pt>
                <c:pt idx="32">
                  <c:v>189.4</c:v>
                </c:pt>
                <c:pt idx="33">
                  <c:v>190.5</c:v>
                </c:pt>
                <c:pt idx="34">
                  <c:v>192.2</c:v>
                </c:pt>
                <c:pt idx="35">
                  <c:v>193.1</c:v>
                </c:pt>
                <c:pt idx="36">
                  <c:v>194.6</c:v>
                </c:pt>
                <c:pt idx="37">
                  <c:v>194</c:v>
                </c:pt>
                <c:pt idx="38">
                  <c:v>193.8</c:v>
                </c:pt>
                <c:pt idx="39">
                  <c:v>193.1</c:v>
                </c:pt>
                <c:pt idx="40">
                  <c:v>192.5</c:v>
                </c:pt>
                <c:pt idx="41">
                  <c:v>193</c:v>
                </c:pt>
                <c:pt idx="42">
                  <c:v>193.4</c:v>
                </c:pt>
                <c:pt idx="43">
                  <c:v>193.3</c:v>
                </c:pt>
                <c:pt idx="44">
                  <c:v>193.1</c:v>
                </c:pt>
                <c:pt idx="45">
                  <c:v>194</c:v>
                </c:pt>
                <c:pt idx="46">
                  <c:v>194</c:v>
                </c:pt>
                <c:pt idx="47">
                  <c:v>194</c:v>
                </c:pt>
                <c:pt idx="48">
                  <c:v>195.4</c:v>
                </c:pt>
                <c:pt idx="49">
                  <c:v>193.7</c:v>
                </c:pt>
                <c:pt idx="50">
                  <c:v>194.6</c:v>
                </c:pt>
                <c:pt idx="51">
                  <c:v>196.4</c:v>
                </c:pt>
                <c:pt idx="52">
                  <c:v>197.6</c:v>
                </c:pt>
                <c:pt idx="53">
                  <c:v>198.6</c:v>
                </c:pt>
                <c:pt idx="54">
                  <c:v>198.4</c:v>
                </c:pt>
                <c:pt idx="55">
                  <c:v>199.4</c:v>
                </c:pt>
                <c:pt idx="56">
                  <c:v>201.5</c:v>
                </c:pt>
                <c:pt idx="57">
                  <c:v>201</c:v>
                </c:pt>
                <c:pt idx="58">
                  <c:v>201.2</c:v>
                </c:pt>
                <c:pt idx="59">
                  <c:v>199.4</c:v>
                </c:pt>
                <c:pt idx="60">
                  <c:v>197.6</c:v>
                </c:pt>
                <c:pt idx="61">
                  <c:v>197.7</c:v>
                </c:pt>
                <c:pt idx="62">
                  <c:v>194.4</c:v>
                </c:pt>
                <c:pt idx="63">
                  <c:v>194.2</c:v>
                </c:pt>
                <c:pt idx="64">
                  <c:v>193.2</c:v>
                </c:pt>
                <c:pt idx="65">
                  <c:v>193.6</c:v>
                </c:pt>
                <c:pt idx="66">
                  <c:v>191.7</c:v>
                </c:pt>
                <c:pt idx="67">
                  <c:v>190</c:v>
                </c:pt>
                <c:pt idx="68">
                  <c:v>187.5</c:v>
                </c:pt>
                <c:pt idx="69">
                  <c:v>185.4</c:v>
                </c:pt>
                <c:pt idx="70">
                  <c:v>184.5</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Sheet1!$A$3:$A$73</c:f>
              <c:numCache>
                <c:formatCode>[$-409]mmm\-yy;@</c:formatCode>
                <c:ptCount val="71"/>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pt idx="59">
                  <c:v>42035</c:v>
                </c:pt>
                <c:pt idx="60">
                  <c:v>42063</c:v>
                </c:pt>
                <c:pt idx="61">
                  <c:v>42094</c:v>
                </c:pt>
                <c:pt idx="62">
                  <c:v>42124</c:v>
                </c:pt>
                <c:pt idx="63">
                  <c:v>42155</c:v>
                </c:pt>
                <c:pt idx="64">
                  <c:v>42185</c:v>
                </c:pt>
                <c:pt idx="65">
                  <c:v>42216</c:v>
                </c:pt>
                <c:pt idx="66">
                  <c:v>42247</c:v>
                </c:pt>
                <c:pt idx="67">
                  <c:v>42277</c:v>
                </c:pt>
                <c:pt idx="68">
                  <c:v>42308</c:v>
                </c:pt>
                <c:pt idx="69">
                  <c:v>42338</c:v>
                </c:pt>
                <c:pt idx="70">
                  <c:v>42369</c:v>
                </c:pt>
              </c:numCache>
            </c:numRef>
          </c:cat>
          <c:val>
            <c:numRef>
              <c:f>Sheet1!$C$3:$C$73</c:f>
              <c:numCache>
                <c:formatCode>General</c:formatCode>
                <c:ptCount val="71"/>
                <c:pt idx="0" formatCode="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numCache>
            </c:numRef>
          </c:val>
        </c:ser>
        <c:dLbls>
          <c:showLegendKey val="0"/>
          <c:showVal val="0"/>
          <c:showCatName val="0"/>
          <c:showSerName val="0"/>
          <c:showPercent val="0"/>
          <c:showBubbleSize val="0"/>
        </c:dLbls>
        <c:gapWidth val="0"/>
        <c:axId val="458619488"/>
        <c:axId val="458621840"/>
      </c:barChart>
      <c:dateAx>
        <c:axId val="458619488"/>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458621840"/>
        <c:crossesAt val="0"/>
        <c:auto val="1"/>
        <c:lblOffset val="100"/>
        <c:baseTimeUnit val="months"/>
        <c:majorUnit val="2"/>
        <c:minorUnit val="1"/>
      </c:dateAx>
      <c:valAx>
        <c:axId val="458621840"/>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458619488"/>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458622624"/>
        <c:axId val="458618704"/>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458622232"/>
        <c:axId val="458614000"/>
      </c:lineChart>
      <c:catAx>
        <c:axId val="458622232"/>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614000"/>
        <c:crosses val="autoZero"/>
        <c:auto val="0"/>
        <c:lblAlgn val="ctr"/>
        <c:lblOffset val="100"/>
        <c:noMultiLvlLbl val="0"/>
      </c:catAx>
      <c:valAx>
        <c:axId val="458614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622232"/>
        <c:crosses val="autoZero"/>
        <c:crossBetween val="between"/>
      </c:valAx>
      <c:valAx>
        <c:axId val="458618704"/>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622624"/>
        <c:crosses val="max"/>
        <c:crossBetween val="between"/>
      </c:valAx>
      <c:catAx>
        <c:axId val="458622624"/>
        <c:scaling>
          <c:orientation val="minMax"/>
        </c:scaling>
        <c:delete val="1"/>
        <c:axPos val="b"/>
        <c:numFmt formatCode="General" sourceLinked="1"/>
        <c:majorTickMark val="out"/>
        <c:minorTickMark val="none"/>
        <c:tickLblPos val="nextTo"/>
        <c:crossAx val="458618704"/>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34965034965037"/>
          <c:y val="0.10536779324055667"/>
          <c:w val="0.78146853146853146"/>
          <c:h val="0.88866799204771385"/>
        </c:manualLayout>
      </c:layout>
      <c:pieChart>
        <c:varyColors val="1"/>
        <c:ser>
          <c:idx val="0"/>
          <c:order val="0"/>
          <c:tx>
            <c:strRef>
              <c:f>Sheet1!$A$2</c:f>
              <c:strCache>
                <c:ptCount val="1"/>
              </c:strCache>
            </c:strRef>
          </c:tx>
          <c:spPr>
            <a:ln w="17186">
              <a:noFill/>
            </a:ln>
          </c:spPr>
          <c:dPt>
            <c:idx val="0"/>
            <c:bubble3D val="0"/>
            <c:spPr>
              <a:solidFill>
                <a:schemeClr val="accent1"/>
              </a:solidFill>
              <a:ln w="17186">
                <a:noFill/>
              </a:ln>
            </c:spPr>
          </c:dPt>
          <c:dPt>
            <c:idx val="1"/>
            <c:bubble3D val="0"/>
            <c:spPr>
              <a:solidFill>
                <a:schemeClr val="accent2"/>
              </a:solidFill>
              <a:ln w="17186">
                <a:noFill/>
              </a:ln>
            </c:spPr>
          </c:dPt>
          <c:dPt>
            <c:idx val="2"/>
            <c:bubble3D val="0"/>
            <c:spPr>
              <a:solidFill>
                <a:schemeClr val="hlink"/>
              </a:solidFill>
              <a:ln w="17186">
                <a:noFill/>
              </a:ln>
            </c:spPr>
          </c:dPt>
          <c:dPt>
            <c:idx val="3"/>
            <c:bubble3D val="0"/>
            <c:spPr>
              <a:solidFill>
                <a:schemeClr val="folHlink"/>
              </a:solidFill>
              <a:ln w="17186">
                <a:noFill/>
              </a:ln>
            </c:spPr>
          </c:dPt>
          <c:dPt>
            <c:idx val="4"/>
            <c:bubble3D val="0"/>
            <c:spPr>
              <a:solidFill>
                <a:schemeClr val="tx2"/>
              </a:solidFill>
              <a:ln w="17186">
                <a:noFill/>
              </a:ln>
            </c:spPr>
          </c:dPt>
          <c:dPt>
            <c:idx val="5"/>
            <c:bubble3D val="0"/>
            <c:spPr>
              <a:solidFill>
                <a:schemeClr val="bg2"/>
              </a:solidFill>
              <a:ln w="17186">
                <a:noFill/>
              </a:ln>
            </c:spPr>
          </c:dPt>
          <c:dLbls>
            <c:dLbl>
              <c:idx val="0"/>
              <c:layout>
                <c:manualLayout>
                  <c:x val="-1.4918178705922708E-2"/>
                  <c:y val="9.8345744539771254E-3"/>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0.17826086956521731"/>
                  <c:y val="3.5923460846583134E-2"/>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3.7935638479971814E-3"/>
                  <c:y val="-0.1285995228979348"/>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24083293392673741"/>
                  <c:y val="3.1383346360809604E-2"/>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spPr>
              <a:noFill/>
              <a:ln w="1718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Sheet1!$B$1:$F$1</c:f>
              <c:strCache>
                <c:ptCount val="4"/>
                <c:pt idx="0">
                  <c:v>Don't know</c:v>
                </c:pt>
                <c:pt idx="1">
                  <c:v>Allow if premium went down</c:v>
                </c:pt>
                <c:pt idx="2">
                  <c:v>Allow whether or not premium went down</c:v>
                </c:pt>
                <c:pt idx="3">
                  <c:v>Would not agree to allow</c:v>
                </c:pt>
              </c:strCache>
            </c:strRef>
          </c:cat>
          <c:val>
            <c:numRef>
              <c:f>Sheet1!$B$2:$F$2</c:f>
              <c:numCache>
                <c:formatCode>0%</c:formatCode>
                <c:ptCount val="5"/>
                <c:pt idx="0">
                  <c:v>0.01</c:v>
                </c:pt>
                <c:pt idx="1">
                  <c:v>0.39</c:v>
                </c:pt>
                <c:pt idx="2">
                  <c:v>0.18</c:v>
                </c:pt>
                <c:pt idx="3">
                  <c:v>0.42</c:v>
                </c:pt>
              </c:numCache>
            </c:numRef>
          </c:val>
        </c:ser>
        <c:dLbls>
          <c:showLegendKey val="0"/>
          <c:showVal val="1"/>
          <c:showCatName val="0"/>
          <c:showSerName val="0"/>
          <c:showPercent val="0"/>
          <c:showBubbleSize val="0"/>
          <c:showLeaderLines val="0"/>
        </c:dLbls>
        <c:firstSliceAng val="0"/>
      </c:pieChart>
      <c:spPr>
        <a:noFill/>
        <a:ln w="17186">
          <a:noFill/>
        </a:ln>
      </c:spPr>
    </c:plotArea>
    <c:plotVisOnly val="1"/>
    <c:dispBlanksAs val="zero"/>
    <c:showDLblsOverMax val="0"/>
  </c:chart>
  <c:spPr>
    <a:noFill/>
    <a:ln>
      <a:noFill/>
    </a:ln>
  </c:spPr>
  <c:txPr>
    <a:bodyPr/>
    <a:lstStyle/>
    <a:p>
      <a:pPr>
        <a:defRPr sz="1353" b="1" i="0" u="none" strike="noStrike" baseline="0">
          <a:solidFill>
            <a:schemeClr val="tx1"/>
          </a:solidFill>
          <a:latin typeface="Verdana"/>
          <a:ea typeface="Verdana"/>
          <a:cs typeface="Verdan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227995808"/>
        <c:axId val="227999728"/>
      </c:barChart>
      <c:catAx>
        <c:axId val="227995808"/>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227999728"/>
        <c:crosses val="autoZero"/>
        <c:auto val="1"/>
        <c:lblAlgn val="ctr"/>
        <c:lblOffset val="20"/>
        <c:noMultiLvlLbl val="0"/>
      </c:catAx>
      <c:valAx>
        <c:axId val="227999728"/>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227995808"/>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7898.18</c:v>
                </c:pt>
              </c:numCache>
            </c:numRef>
          </c:val>
        </c:ser>
        <c:dLbls>
          <c:showLegendKey val="0"/>
          <c:showVal val="0"/>
          <c:showCatName val="0"/>
          <c:showSerName val="0"/>
          <c:showPercent val="0"/>
          <c:showBubbleSize val="0"/>
        </c:dLbls>
        <c:gapWidth val="75"/>
        <c:overlap val="-27"/>
        <c:axId val="228000120"/>
        <c:axId val="227994240"/>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25960.45</c:v>
                </c:pt>
              </c:numCache>
            </c:numRef>
          </c:val>
          <c:smooth val="0"/>
        </c:ser>
        <c:dLbls>
          <c:showLegendKey val="0"/>
          <c:showVal val="0"/>
          <c:showCatName val="0"/>
          <c:showSerName val="0"/>
          <c:showPercent val="0"/>
          <c:showBubbleSize val="0"/>
        </c:dLbls>
        <c:marker val="1"/>
        <c:smooth val="0"/>
        <c:axId val="228000120"/>
        <c:axId val="227994240"/>
      </c:lineChart>
      <c:catAx>
        <c:axId val="228000120"/>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227994240"/>
        <c:crosses val="autoZero"/>
        <c:auto val="1"/>
        <c:lblAlgn val="ctr"/>
        <c:lblOffset val="100"/>
        <c:noMultiLvlLbl val="0"/>
      </c:catAx>
      <c:valAx>
        <c:axId val="227994240"/>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228000120"/>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52230971128606E-2"/>
          <c:y val="3.8329553068161569E-2"/>
          <c:w val="0.90292565064880903"/>
          <c:h val="0.77574262233614244"/>
        </c:manualLayout>
      </c:layout>
      <c:lineChart>
        <c:grouping val="standard"/>
        <c:varyColors val="0"/>
        <c:ser>
          <c:idx val="0"/>
          <c:order val="0"/>
          <c:spPr>
            <a:ln w="28575" cap="rnd">
              <a:solidFill>
                <a:schemeClr val="accent1"/>
              </a:solidFill>
              <a:round/>
            </a:ln>
            <a:effectLst/>
          </c:spPr>
          <c:marker>
            <c:symbol val="none"/>
          </c:marker>
          <c:dLbls>
            <c:dLbl>
              <c:idx val="12"/>
              <c:layout>
                <c:manualLayout>
                  <c:x val="3.1152647975077595E-3"/>
                  <c:y val="-4.6838407494145209E-2"/>
                </c:manualLayout>
              </c:layout>
              <c:showLegendKey val="0"/>
              <c:showVal val="1"/>
              <c:showCatName val="1"/>
              <c:showSerName val="0"/>
              <c:showPercent val="0"/>
              <c:showBubbleSize val="0"/>
              <c:extLst>
                <c:ext xmlns:c15="http://schemas.microsoft.com/office/drawing/2012/chart" uri="{CE6537A1-D6FC-4f65-9D91-7224C49458BB}"/>
              </c:extLst>
            </c:dLbl>
            <c:dLbl>
              <c:idx val="43"/>
              <c:layout>
                <c:manualLayout>
                  <c:x val="1.2461059190031152E-2"/>
                  <c:y val="-6.5506645980206585E-2"/>
                </c:manualLayout>
              </c:layout>
              <c:showLegendKey val="0"/>
              <c:showVal val="1"/>
              <c:showCatName val="1"/>
              <c:showSerName val="0"/>
              <c:showPercent val="0"/>
              <c:showBubbleSize val="0"/>
              <c:extLst>
                <c:ext xmlns:c15="http://schemas.microsoft.com/office/drawing/2012/chart" uri="{CE6537A1-D6FC-4f65-9D91-7224C49458BB}"/>
              </c:extLst>
            </c:dLbl>
            <c:dLbl>
              <c:idx val="77"/>
              <c:showLegendKey val="0"/>
              <c:showVal val="1"/>
              <c:showCatName val="1"/>
              <c:showSerName val="0"/>
              <c:showPercent val="0"/>
              <c:showBubbleSize val="0"/>
              <c:extLst>
                <c:ext xmlns:c15="http://schemas.microsoft.com/office/drawing/2012/chart" uri="{CE6537A1-D6FC-4f65-9D91-7224C49458BB}"/>
              </c:extLst>
            </c:dLbl>
            <c:dLbl>
              <c:idx val="123"/>
              <c:layout>
                <c:manualLayout>
                  <c:x val="-9.5015576323987536E-2"/>
                  <c:y val="0.15557828420299066"/>
                </c:manualLayout>
              </c:layout>
              <c:showLegendKey val="0"/>
              <c:showVal val="1"/>
              <c:showCatName val="1"/>
              <c:showSerName val="0"/>
              <c:showPercent val="0"/>
              <c:showBubbleSize val="0"/>
              <c:extLst>
                <c:ext xmlns:c15="http://schemas.microsoft.com/office/drawing/2012/chart" uri="{CE6537A1-D6FC-4f65-9D91-7224C49458BB}"/>
              </c:extLst>
            </c:dLbl>
            <c:dLbl>
              <c:idx val="146"/>
              <c:layout>
                <c:manualLayout>
                  <c:x val="-0.19781931464174454"/>
                  <c:y val="-5.7318315232680765E-2"/>
                </c:manualLayout>
              </c:layout>
              <c:showLegendKey val="0"/>
              <c:showVal val="1"/>
              <c:showCatName val="1"/>
              <c:showSerName val="0"/>
              <c:showPercent val="0"/>
              <c:showBubbleSize val="0"/>
              <c:extLst>
                <c:ext xmlns:c15="http://schemas.microsoft.com/office/drawing/2012/chart" uri="{CE6537A1-D6FC-4f65-9D91-7224C49458BB}"/>
              </c:extLst>
            </c:dLbl>
            <c:dLbl>
              <c:idx val="161"/>
              <c:layout>
                <c:manualLayout>
                  <c:x val="-6.0747663551401869E-2"/>
                  <c:y val="8.461275105776675E-2"/>
                </c:manualLayout>
              </c:layout>
              <c:showLegendKey val="0"/>
              <c:showVal val="1"/>
              <c:showCatName val="1"/>
              <c:showSerName val="0"/>
              <c:showPercent val="0"/>
              <c:showBubbleSize val="0"/>
              <c:extLst>
                <c:ext xmlns:c15="http://schemas.microsoft.com/office/drawing/2012/chart" uri="{CE6537A1-D6FC-4f65-9D91-7224C49458BB}"/>
              </c:extLst>
            </c:dLbl>
            <c:dLbl>
              <c:idx val="168"/>
              <c:layout>
                <c:manualLayout>
                  <c:x val="-2.9595015576324102E-2"/>
                  <c:y val="-8.7431693989071038E-2"/>
                </c:manualLayout>
              </c:layout>
              <c:showLegendKey val="0"/>
              <c:showVal val="1"/>
              <c:showCatName val="1"/>
              <c:showSerName val="0"/>
              <c:showPercent val="0"/>
              <c:showBubbleSize val="0"/>
              <c:extLst>
                <c:ext xmlns:c15="http://schemas.microsoft.com/office/drawing/2012/chart" uri="{CE6537A1-D6FC-4f65-9D91-7224C49458BB}"/>
              </c:extLst>
            </c:dLbl>
            <c:spPr>
              <a:solidFill>
                <a:srgbClr val="FF6801"/>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Sheet1!$A$1:$FP$1</c:f>
              <c:strCache>
                <c:ptCount val="172"/>
                <c:pt idx="0">
                  <c:v>Jul-01</c:v>
                </c:pt>
                <c:pt idx="1">
                  <c:v>Aug-01</c:v>
                </c:pt>
                <c:pt idx="2">
                  <c:v>Sep-01</c:v>
                </c:pt>
                <c:pt idx="3">
                  <c:v>Oct-01</c:v>
                </c:pt>
                <c:pt idx="4">
                  <c:v>Nov-01</c:v>
                </c:pt>
                <c:pt idx="5">
                  <c:v>Dec-01</c:v>
                </c:pt>
                <c:pt idx="6">
                  <c:v>Jan-02</c:v>
                </c:pt>
                <c:pt idx="7">
                  <c:v>Feb-02</c:v>
                </c:pt>
                <c:pt idx="8">
                  <c:v>Mar-02</c:v>
                </c:pt>
                <c:pt idx="9">
                  <c:v>Apr-02</c:v>
                </c:pt>
                <c:pt idx="10">
                  <c:v>May-02</c:v>
                </c:pt>
                <c:pt idx="11">
                  <c:v>Jun-02</c:v>
                </c:pt>
                <c:pt idx="12">
                  <c:v>Jul-02</c:v>
                </c:pt>
                <c:pt idx="13">
                  <c:v>Aug-02</c:v>
                </c:pt>
                <c:pt idx="14">
                  <c:v>Sep-02</c:v>
                </c:pt>
                <c:pt idx="15">
                  <c:v>Oct-02</c:v>
                </c:pt>
                <c:pt idx="16">
                  <c:v>Nov-02</c:v>
                </c:pt>
                <c:pt idx="17">
                  <c:v>Dec-02</c:v>
                </c:pt>
                <c:pt idx="18">
                  <c:v>Jan-03</c:v>
                </c:pt>
                <c:pt idx="19">
                  <c:v>Feb-03</c:v>
                </c:pt>
                <c:pt idx="20">
                  <c:v>Mar-03</c:v>
                </c:pt>
                <c:pt idx="21">
                  <c:v>Apr-03</c:v>
                </c:pt>
                <c:pt idx="22">
                  <c:v>May-03</c:v>
                </c:pt>
                <c:pt idx="23">
                  <c:v>Jun-03</c:v>
                </c:pt>
                <c:pt idx="24">
                  <c:v>Jul-03</c:v>
                </c:pt>
                <c:pt idx="25">
                  <c:v>Aug-03</c:v>
                </c:pt>
                <c:pt idx="26">
                  <c:v>Sep-03</c:v>
                </c:pt>
                <c:pt idx="27">
                  <c:v>Oct-03</c:v>
                </c:pt>
                <c:pt idx="28">
                  <c:v>Nov-03</c:v>
                </c:pt>
                <c:pt idx="29">
                  <c:v>Dec-03</c:v>
                </c:pt>
                <c:pt idx="30">
                  <c:v>Jan-04</c:v>
                </c:pt>
                <c:pt idx="31">
                  <c:v>Feb-04</c:v>
                </c:pt>
                <c:pt idx="32">
                  <c:v>Mar-04</c:v>
                </c:pt>
                <c:pt idx="33">
                  <c:v>Apr-04</c:v>
                </c:pt>
                <c:pt idx="34">
                  <c:v>May-04</c:v>
                </c:pt>
                <c:pt idx="35">
                  <c:v>Jun-04</c:v>
                </c:pt>
                <c:pt idx="36">
                  <c:v>Jul-04</c:v>
                </c:pt>
                <c:pt idx="37">
                  <c:v>Aug-04</c:v>
                </c:pt>
                <c:pt idx="38">
                  <c:v>Sep-04</c:v>
                </c:pt>
                <c:pt idx="39">
                  <c:v>Oct-04</c:v>
                </c:pt>
                <c:pt idx="40">
                  <c:v>Nov-04</c:v>
                </c:pt>
                <c:pt idx="41">
                  <c:v>Dec-04</c:v>
                </c:pt>
                <c:pt idx="42">
                  <c:v>Jan-05</c:v>
                </c:pt>
                <c:pt idx="43">
                  <c:v>Feb-05</c:v>
                </c:pt>
                <c:pt idx="44">
                  <c:v>Mar-05</c:v>
                </c:pt>
                <c:pt idx="45">
                  <c:v>Apr-05</c:v>
                </c:pt>
                <c:pt idx="46">
                  <c:v>May-05</c:v>
                </c:pt>
                <c:pt idx="47">
                  <c:v>Jun-05</c:v>
                </c:pt>
                <c:pt idx="48">
                  <c:v>Jul-05</c:v>
                </c:pt>
                <c:pt idx="49">
                  <c:v>Aug-05</c:v>
                </c:pt>
                <c:pt idx="50">
                  <c:v>Sep-05</c:v>
                </c:pt>
                <c:pt idx="51">
                  <c:v>Oct-05</c:v>
                </c:pt>
                <c:pt idx="52">
                  <c:v>Nov-05</c:v>
                </c:pt>
                <c:pt idx="53">
                  <c:v>Dec-05</c:v>
                </c:pt>
                <c:pt idx="54">
                  <c:v>Jan-06</c:v>
                </c:pt>
                <c:pt idx="55">
                  <c:v>Feb-06</c:v>
                </c:pt>
                <c:pt idx="56">
                  <c:v>Mar-06</c:v>
                </c:pt>
                <c:pt idx="57">
                  <c:v>Apr-06</c:v>
                </c:pt>
                <c:pt idx="58">
                  <c:v>May-06</c:v>
                </c:pt>
                <c:pt idx="59">
                  <c:v>Jun-06</c:v>
                </c:pt>
                <c:pt idx="60">
                  <c:v>Jul-06</c:v>
                </c:pt>
                <c:pt idx="61">
                  <c:v>Aug-06</c:v>
                </c:pt>
                <c:pt idx="62">
                  <c:v>Sep-06</c:v>
                </c:pt>
                <c:pt idx="63">
                  <c:v>Oct-06</c:v>
                </c:pt>
                <c:pt idx="64">
                  <c:v>Nov-06</c:v>
                </c:pt>
                <c:pt idx="65">
                  <c:v>Dec-06</c:v>
                </c:pt>
                <c:pt idx="66">
                  <c:v>Jan-07</c:v>
                </c:pt>
                <c:pt idx="67">
                  <c:v>Feb-07</c:v>
                </c:pt>
                <c:pt idx="68">
                  <c:v>Mar-07</c:v>
                </c:pt>
                <c:pt idx="69">
                  <c:v>Apr-07</c:v>
                </c:pt>
                <c:pt idx="70">
                  <c:v>May-07</c:v>
                </c:pt>
                <c:pt idx="71">
                  <c:v>Jun-07</c:v>
                </c:pt>
                <c:pt idx="72">
                  <c:v>Jul-07</c:v>
                </c:pt>
                <c:pt idx="73">
                  <c:v>Aug-07</c:v>
                </c:pt>
                <c:pt idx="74">
                  <c:v>Sep-07</c:v>
                </c:pt>
                <c:pt idx="75">
                  <c:v>Oct-07</c:v>
                </c:pt>
                <c:pt idx="76">
                  <c:v>Nov-07</c:v>
                </c:pt>
                <c:pt idx="77">
                  <c:v>Dec-07</c:v>
                </c:pt>
                <c:pt idx="78">
                  <c:v>Jan-08</c:v>
                </c:pt>
                <c:pt idx="79">
                  <c:v>Feb-08</c:v>
                </c:pt>
                <c:pt idx="80">
                  <c:v>Mar-08</c:v>
                </c:pt>
                <c:pt idx="81">
                  <c:v>Apr-08</c:v>
                </c:pt>
                <c:pt idx="82">
                  <c:v>May-08</c:v>
                </c:pt>
                <c:pt idx="83">
                  <c:v>Jun-08</c:v>
                </c:pt>
                <c:pt idx="84">
                  <c:v>Jul-08</c:v>
                </c:pt>
                <c:pt idx="85">
                  <c:v>Aug-08</c:v>
                </c:pt>
                <c:pt idx="86">
                  <c:v>Sep-08</c:v>
                </c:pt>
                <c:pt idx="87">
                  <c:v>Oct-08</c:v>
                </c:pt>
                <c:pt idx="88">
                  <c:v>Nov-08</c:v>
                </c:pt>
                <c:pt idx="89">
                  <c:v>Dec-08</c:v>
                </c:pt>
                <c:pt idx="90">
                  <c:v>Jan-09</c:v>
                </c:pt>
                <c:pt idx="91">
                  <c:v>Feb-09</c:v>
                </c:pt>
                <c:pt idx="92">
                  <c:v>Mar-09</c:v>
                </c:pt>
                <c:pt idx="93">
                  <c:v>Apr-09</c:v>
                </c:pt>
                <c:pt idx="94">
                  <c:v>May-09</c:v>
                </c:pt>
                <c:pt idx="95">
                  <c:v>Jun-09</c:v>
                </c:pt>
                <c:pt idx="96">
                  <c:v>Jul-09</c:v>
                </c:pt>
                <c:pt idx="97">
                  <c:v>Aug-09</c:v>
                </c:pt>
                <c:pt idx="98">
                  <c:v>Sep-09</c:v>
                </c:pt>
                <c:pt idx="99">
                  <c:v>Oct-09</c:v>
                </c:pt>
                <c:pt idx="100">
                  <c:v>Nov-09</c:v>
                </c:pt>
                <c:pt idx="101">
                  <c:v>Dec-09</c:v>
                </c:pt>
                <c:pt idx="102">
                  <c:v>Jan-10</c:v>
                </c:pt>
                <c:pt idx="103">
                  <c:v>Feb-10</c:v>
                </c:pt>
                <c:pt idx="104">
                  <c:v>Mar-10</c:v>
                </c:pt>
                <c:pt idx="105">
                  <c:v>Apr-10</c:v>
                </c:pt>
                <c:pt idx="106">
                  <c:v>May-10</c:v>
                </c:pt>
                <c:pt idx="107">
                  <c:v>Jun-10</c:v>
                </c:pt>
                <c:pt idx="108">
                  <c:v>Jul-10</c:v>
                </c:pt>
                <c:pt idx="109">
                  <c:v>Aug-10</c:v>
                </c:pt>
                <c:pt idx="110">
                  <c:v>Sep-10</c:v>
                </c:pt>
                <c:pt idx="111">
                  <c:v>Oct-10</c:v>
                </c:pt>
                <c:pt idx="112">
                  <c:v>Nov-10</c:v>
                </c:pt>
                <c:pt idx="113">
                  <c:v>Dec-10</c:v>
                </c:pt>
                <c:pt idx="114">
                  <c:v>Jan-11</c:v>
                </c:pt>
                <c:pt idx="115">
                  <c:v>Feb-11</c:v>
                </c:pt>
                <c:pt idx="116">
                  <c:v>Mar-11</c:v>
                </c:pt>
                <c:pt idx="117">
                  <c:v>Apr-11</c:v>
                </c:pt>
                <c:pt idx="118">
                  <c:v>May-11</c:v>
                </c:pt>
                <c:pt idx="119">
                  <c:v>Jun-11</c:v>
                </c:pt>
                <c:pt idx="120">
                  <c:v>Jul-11</c:v>
                </c:pt>
                <c:pt idx="121">
                  <c:v>Aug-11</c:v>
                </c:pt>
                <c:pt idx="122">
                  <c:v>Sep-11</c:v>
                </c:pt>
                <c:pt idx="123">
                  <c:v>Oct-11</c:v>
                </c:pt>
                <c:pt idx="124">
                  <c:v>Nov-11</c:v>
                </c:pt>
                <c:pt idx="125">
                  <c:v>Dec-11</c:v>
                </c:pt>
                <c:pt idx="126">
                  <c:v>Jan-12</c:v>
                </c:pt>
                <c:pt idx="127">
                  <c:v>Feb-12</c:v>
                </c:pt>
                <c:pt idx="128">
                  <c:v>Mar-12</c:v>
                </c:pt>
                <c:pt idx="129">
                  <c:v>Apr-12</c:v>
                </c:pt>
                <c:pt idx="130">
                  <c:v>May-12</c:v>
                </c:pt>
                <c:pt idx="131">
                  <c:v>Jun-12</c:v>
                </c:pt>
                <c:pt idx="132">
                  <c:v>Jul-12</c:v>
                </c:pt>
                <c:pt idx="133">
                  <c:v>Aug-12</c:v>
                </c:pt>
                <c:pt idx="134">
                  <c:v>Sep-12</c:v>
                </c:pt>
                <c:pt idx="135">
                  <c:v>Oct-12</c:v>
                </c:pt>
                <c:pt idx="136">
                  <c:v>Nov-12</c:v>
                </c:pt>
                <c:pt idx="137">
                  <c:v>Dec-12</c:v>
                </c:pt>
                <c:pt idx="138">
                  <c:v>Jan-13</c:v>
                </c:pt>
                <c:pt idx="139">
                  <c:v>Feb-13</c:v>
                </c:pt>
                <c:pt idx="140">
                  <c:v>Mar-13</c:v>
                </c:pt>
                <c:pt idx="141">
                  <c:v>Apr-13</c:v>
                </c:pt>
                <c:pt idx="142">
                  <c:v>May-13</c:v>
                </c:pt>
                <c:pt idx="143">
                  <c:v>Jun-13</c:v>
                </c:pt>
                <c:pt idx="144">
                  <c:v>Jul-13</c:v>
                </c:pt>
                <c:pt idx="145">
                  <c:v>Aug-13</c:v>
                </c:pt>
                <c:pt idx="146">
                  <c:v>Sep-13</c:v>
                </c:pt>
                <c:pt idx="147">
                  <c:v>Oct-13</c:v>
                </c:pt>
                <c:pt idx="148">
                  <c:v>Nov-13</c:v>
                </c:pt>
                <c:pt idx="149">
                  <c:v>Dec-13</c:v>
                </c:pt>
                <c:pt idx="150">
                  <c:v>Jan-14</c:v>
                </c:pt>
                <c:pt idx="151">
                  <c:v>Feb-14</c:v>
                </c:pt>
                <c:pt idx="152">
                  <c:v>Mar-14</c:v>
                </c:pt>
                <c:pt idx="153">
                  <c:v>Apr-14</c:v>
                </c:pt>
                <c:pt idx="154">
                  <c:v>May-14</c:v>
                </c:pt>
                <c:pt idx="155">
                  <c:v>Jun-14</c:v>
                </c:pt>
                <c:pt idx="156">
                  <c:v>Jul-14</c:v>
                </c:pt>
                <c:pt idx="157">
                  <c:v>Aug-14</c:v>
                </c:pt>
                <c:pt idx="158">
                  <c:v>Sep-14</c:v>
                </c:pt>
                <c:pt idx="159">
                  <c:v>Oct-14</c:v>
                </c:pt>
                <c:pt idx="160">
                  <c:v>Nov-14</c:v>
                </c:pt>
                <c:pt idx="161">
                  <c:v>Dec-14</c:v>
                </c:pt>
                <c:pt idx="162">
                  <c:v>Jan-15</c:v>
                </c:pt>
                <c:pt idx="163">
                  <c:v>Feb-15</c:v>
                </c:pt>
                <c:pt idx="164">
                  <c:v>Mar-15</c:v>
                </c:pt>
                <c:pt idx="165">
                  <c:v>Apr-15</c:v>
                </c:pt>
                <c:pt idx="166">
                  <c:v>May-15</c:v>
                </c:pt>
                <c:pt idx="167">
                  <c:v>Jun-15</c:v>
                </c:pt>
                <c:pt idx="168">
                  <c:v>Jul-15</c:v>
                </c:pt>
                <c:pt idx="169">
                  <c:v>Aug-15</c:v>
                </c:pt>
                <c:pt idx="170">
                  <c:v>Sep-15</c:v>
                </c:pt>
                <c:pt idx="171">
                  <c:v>Oct-15</c:v>
                </c:pt>
              </c:strCache>
            </c:strRef>
          </c:cat>
          <c:val>
            <c:numRef>
              <c:f>Sheet1!$A$2:$FP$2</c:f>
              <c:numCache>
                <c:formatCode>0%</c:formatCode>
                <c:ptCount val="172"/>
                <c:pt idx="0">
                  <c:v>0.14000000000000001</c:v>
                </c:pt>
                <c:pt idx="1">
                  <c:v>0.11</c:v>
                </c:pt>
                <c:pt idx="2">
                  <c:v>0.13</c:v>
                </c:pt>
                <c:pt idx="3">
                  <c:v>0.16</c:v>
                </c:pt>
                <c:pt idx="4">
                  <c:v>0.19</c:v>
                </c:pt>
                <c:pt idx="5">
                  <c:v>0.22</c:v>
                </c:pt>
                <c:pt idx="6">
                  <c:v>0.25</c:v>
                </c:pt>
                <c:pt idx="7">
                  <c:v>0.31</c:v>
                </c:pt>
                <c:pt idx="8">
                  <c:v>0.31</c:v>
                </c:pt>
                <c:pt idx="9">
                  <c:v>0.28000000000000003</c:v>
                </c:pt>
                <c:pt idx="10">
                  <c:v>0.3</c:v>
                </c:pt>
                <c:pt idx="11">
                  <c:v>0.32</c:v>
                </c:pt>
                <c:pt idx="12">
                  <c:v>0.33</c:v>
                </c:pt>
                <c:pt idx="13">
                  <c:v>0.28000000000000003</c:v>
                </c:pt>
                <c:pt idx="14">
                  <c:v>0.28999999999999998</c:v>
                </c:pt>
                <c:pt idx="15">
                  <c:v>0.3</c:v>
                </c:pt>
                <c:pt idx="16">
                  <c:v>0.32</c:v>
                </c:pt>
                <c:pt idx="17">
                  <c:v>0.3</c:v>
                </c:pt>
                <c:pt idx="18">
                  <c:v>0.27</c:v>
                </c:pt>
                <c:pt idx="19">
                  <c:v>0.25</c:v>
                </c:pt>
                <c:pt idx="20">
                  <c:v>0.28000000000000003</c:v>
                </c:pt>
                <c:pt idx="21">
                  <c:v>0.22</c:v>
                </c:pt>
                <c:pt idx="22">
                  <c:v>0.18</c:v>
                </c:pt>
                <c:pt idx="23">
                  <c:v>0.18</c:v>
                </c:pt>
                <c:pt idx="24">
                  <c:v>0.17</c:v>
                </c:pt>
                <c:pt idx="25">
                  <c:v>0.16</c:v>
                </c:pt>
                <c:pt idx="26">
                  <c:v>0.12</c:v>
                </c:pt>
                <c:pt idx="27">
                  <c:v>0.12</c:v>
                </c:pt>
                <c:pt idx="28">
                  <c:v>0.1</c:v>
                </c:pt>
                <c:pt idx="29">
                  <c:v>0.12</c:v>
                </c:pt>
                <c:pt idx="30">
                  <c:v>0.11</c:v>
                </c:pt>
                <c:pt idx="31">
                  <c:v>0.09</c:v>
                </c:pt>
                <c:pt idx="32">
                  <c:v>0.09</c:v>
                </c:pt>
                <c:pt idx="33">
                  <c:v>0.09</c:v>
                </c:pt>
                <c:pt idx="34">
                  <c:v>7.0000000000000007E-2</c:v>
                </c:pt>
                <c:pt idx="35">
                  <c:v>7.0000000000000007E-2</c:v>
                </c:pt>
                <c:pt idx="36">
                  <c:v>0.05</c:v>
                </c:pt>
                <c:pt idx="37">
                  <c:v>0.04</c:v>
                </c:pt>
                <c:pt idx="38">
                  <c:v>0.04</c:v>
                </c:pt>
                <c:pt idx="39">
                  <c:v>0.02</c:v>
                </c:pt>
                <c:pt idx="40">
                  <c:v>0.02</c:v>
                </c:pt>
                <c:pt idx="41">
                  <c:v>0.02</c:v>
                </c:pt>
                <c:pt idx="42">
                  <c:v>0.01</c:v>
                </c:pt>
                <c:pt idx="43">
                  <c:v>0</c:v>
                </c:pt>
                <c:pt idx="44">
                  <c:v>-0.01</c:v>
                </c:pt>
                <c:pt idx="45">
                  <c:v>-0.02</c:v>
                </c:pt>
                <c:pt idx="46">
                  <c:v>-0.02</c:v>
                </c:pt>
                <c:pt idx="47">
                  <c:v>-0.03</c:v>
                </c:pt>
                <c:pt idx="48">
                  <c:v>-0.05</c:v>
                </c:pt>
                <c:pt idx="49">
                  <c:v>-0.06</c:v>
                </c:pt>
                <c:pt idx="50">
                  <c:v>-0.05</c:v>
                </c:pt>
                <c:pt idx="51">
                  <c:v>-0.04</c:v>
                </c:pt>
                <c:pt idx="52">
                  <c:v>-0.04</c:v>
                </c:pt>
                <c:pt idx="53">
                  <c:v>-0.06</c:v>
                </c:pt>
                <c:pt idx="54">
                  <c:v>-0.06</c:v>
                </c:pt>
                <c:pt idx="55">
                  <c:v>-0.05</c:v>
                </c:pt>
                <c:pt idx="56">
                  <c:v>-0.06</c:v>
                </c:pt>
                <c:pt idx="57">
                  <c:v>-0.05</c:v>
                </c:pt>
                <c:pt idx="58">
                  <c:v>-0.06</c:v>
                </c:pt>
                <c:pt idx="59">
                  <c:v>-7.0000000000000007E-2</c:v>
                </c:pt>
                <c:pt idx="60">
                  <c:v>-7.0000000000000007E-2</c:v>
                </c:pt>
                <c:pt idx="61">
                  <c:v>-7.0000000000000007E-2</c:v>
                </c:pt>
                <c:pt idx="62">
                  <c:v>-0.08</c:v>
                </c:pt>
                <c:pt idx="63">
                  <c:v>-0.09</c:v>
                </c:pt>
                <c:pt idx="64">
                  <c:v>-0.09</c:v>
                </c:pt>
                <c:pt idx="65">
                  <c:v>-0.08</c:v>
                </c:pt>
                <c:pt idx="66">
                  <c:v>-0.09</c:v>
                </c:pt>
                <c:pt idx="67">
                  <c:v>-0.1</c:v>
                </c:pt>
                <c:pt idx="68">
                  <c:v>-0.12</c:v>
                </c:pt>
                <c:pt idx="69">
                  <c:v>-0.12</c:v>
                </c:pt>
                <c:pt idx="70">
                  <c:v>-0.13</c:v>
                </c:pt>
                <c:pt idx="71">
                  <c:v>-0.14000000000000001</c:v>
                </c:pt>
                <c:pt idx="72">
                  <c:v>-0.14000000000000001</c:v>
                </c:pt>
                <c:pt idx="73">
                  <c:v>-0.14000000000000001</c:v>
                </c:pt>
                <c:pt idx="74">
                  <c:v>-0.15</c:v>
                </c:pt>
                <c:pt idx="75">
                  <c:v>-0.15</c:v>
                </c:pt>
                <c:pt idx="76">
                  <c:v>-0.15</c:v>
                </c:pt>
                <c:pt idx="77">
                  <c:v>-0.16</c:v>
                </c:pt>
                <c:pt idx="78">
                  <c:v>-0.15</c:v>
                </c:pt>
                <c:pt idx="79">
                  <c:v>-0.14000000000000001</c:v>
                </c:pt>
                <c:pt idx="80">
                  <c:v>-0.12</c:v>
                </c:pt>
                <c:pt idx="81">
                  <c:v>-0.12</c:v>
                </c:pt>
                <c:pt idx="82">
                  <c:v>-0.11</c:v>
                </c:pt>
                <c:pt idx="83">
                  <c:v>-0.11</c:v>
                </c:pt>
                <c:pt idx="84">
                  <c:v>-0.11</c:v>
                </c:pt>
                <c:pt idx="85">
                  <c:v>-0.1</c:v>
                </c:pt>
                <c:pt idx="86">
                  <c:v>-0.1</c:v>
                </c:pt>
                <c:pt idx="87">
                  <c:v>-0.09</c:v>
                </c:pt>
                <c:pt idx="88">
                  <c:v>-0.09</c:v>
                </c:pt>
                <c:pt idx="89">
                  <c:v>-0.09</c:v>
                </c:pt>
                <c:pt idx="90">
                  <c:v>-0.09</c:v>
                </c:pt>
                <c:pt idx="91">
                  <c:v>-0.08</c:v>
                </c:pt>
                <c:pt idx="92">
                  <c:v>-7.0000000000000007E-2</c:v>
                </c:pt>
                <c:pt idx="93">
                  <c:v>-7.0000000000000007E-2</c:v>
                </c:pt>
                <c:pt idx="94">
                  <c:v>-0.06</c:v>
                </c:pt>
                <c:pt idx="95">
                  <c:v>-0.06</c:v>
                </c:pt>
                <c:pt idx="96">
                  <c:v>-0.06</c:v>
                </c:pt>
                <c:pt idx="97">
                  <c:v>-0.05</c:v>
                </c:pt>
                <c:pt idx="98">
                  <c:v>-0.04</c:v>
                </c:pt>
                <c:pt idx="99">
                  <c:v>-0.05</c:v>
                </c:pt>
                <c:pt idx="100">
                  <c:v>-0.05</c:v>
                </c:pt>
                <c:pt idx="101">
                  <c:v>-0.04</c:v>
                </c:pt>
                <c:pt idx="102">
                  <c:v>-0.04</c:v>
                </c:pt>
                <c:pt idx="103">
                  <c:v>-0.05</c:v>
                </c:pt>
                <c:pt idx="104">
                  <c:v>-0.04</c:v>
                </c:pt>
                <c:pt idx="105">
                  <c:v>-0.04</c:v>
                </c:pt>
                <c:pt idx="106">
                  <c:v>-0.03</c:v>
                </c:pt>
                <c:pt idx="107">
                  <c:v>-0.03</c:v>
                </c:pt>
                <c:pt idx="108">
                  <c:v>-0.03</c:v>
                </c:pt>
                <c:pt idx="109">
                  <c:v>-0.04</c:v>
                </c:pt>
                <c:pt idx="110">
                  <c:v>-0.04</c:v>
                </c:pt>
                <c:pt idx="111">
                  <c:v>-0.04</c:v>
                </c:pt>
                <c:pt idx="112">
                  <c:v>-0.05</c:v>
                </c:pt>
                <c:pt idx="113">
                  <c:v>-0.05</c:v>
                </c:pt>
                <c:pt idx="114">
                  <c:v>-0.05</c:v>
                </c:pt>
                <c:pt idx="115">
                  <c:v>-0.05</c:v>
                </c:pt>
                <c:pt idx="116">
                  <c:v>-0.04</c:v>
                </c:pt>
                <c:pt idx="117">
                  <c:v>-0.04</c:v>
                </c:pt>
                <c:pt idx="118">
                  <c:v>-0.04</c:v>
                </c:pt>
                <c:pt idx="119">
                  <c:v>-0.03</c:v>
                </c:pt>
                <c:pt idx="120">
                  <c:v>-0.02</c:v>
                </c:pt>
                <c:pt idx="121">
                  <c:v>-0.02</c:v>
                </c:pt>
                <c:pt idx="122">
                  <c:v>0</c:v>
                </c:pt>
                <c:pt idx="123">
                  <c:v>0</c:v>
                </c:pt>
                <c:pt idx="124">
                  <c:v>0.01</c:v>
                </c:pt>
                <c:pt idx="125">
                  <c:v>0.01</c:v>
                </c:pt>
                <c:pt idx="126">
                  <c:v>0.01</c:v>
                </c:pt>
                <c:pt idx="127">
                  <c:v>0.02</c:v>
                </c:pt>
                <c:pt idx="128">
                  <c:v>0.03</c:v>
                </c:pt>
                <c:pt idx="129">
                  <c:v>0.03</c:v>
                </c:pt>
                <c:pt idx="130">
                  <c:v>0.04</c:v>
                </c:pt>
                <c:pt idx="131">
                  <c:v>0.04</c:v>
                </c:pt>
                <c:pt idx="132">
                  <c:v>0.04</c:v>
                </c:pt>
                <c:pt idx="133">
                  <c:v>0.05</c:v>
                </c:pt>
                <c:pt idx="134">
                  <c:v>0.05</c:v>
                </c:pt>
                <c:pt idx="135">
                  <c:v>0.04</c:v>
                </c:pt>
                <c:pt idx="136">
                  <c:v>0.05</c:v>
                </c:pt>
                <c:pt idx="137">
                  <c:v>0.05</c:v>
                </c:pt>
                <c:pt idx="138">
                  <c:v>0.05</c:v>
                </c:pt>
                <c:pt idx="139">
                  <c:v>0.04</c:v>
                </c:pt>
                <c:pt idx="140">
                  <c:v>0.05</c:v>
                </c:pt>
                <c:pt idx="141">
                  <c:v>0.05</c:v>
                </c:pt>
                <c:pt idx="142">
                  <c:v>0.05</c:v>
                </c:pt>
                <c:pt idx="143">
                  <c:v>0.05</c:v>
                </c:pt>
                <c:pt idx="144">
                  <c:v>0.04</c:v>
                </c:pt>
                <c:pt idx="145">
                  <c:v>0.04</c:v>
                </c:pt>
                <c:pt idx="146">
                  <c:v>0.05</c:v>
                </c:pt>
                <c:pt idx="147">
                  <c:v>0.04</c:v>
                </c:pt>
                <c:pt idx="148">
                  <c:v>0.04</c:v>
                </c:pt>
                <c:pt idx="149">
                  <c:v>0.03</c:v>
                </c:pt>
                <c:pt idx="150">
                  <c:v>0.03</c:v>
                </c:pt>
                <c:pt idx="151">
                  <c:v>0.02</c:v>
                </c:pt>
                <c:pt idx="152">
                  <c:v>0.03</c:v>
                </c:pt>
                <c:pt idx="153">
                  <c:v>0.02</c:v>
                </c:pt>
                <c:pt idx="154">
                  <c:v>0.03</c:v>
                </c:pt>
                <c:pt idx="155">
                  <c:v>0.02</c:v>
                </c:pt>
                <c:pt idx="156">
                  <c:v>0.02</c:v>
                </c:pt>
                <c:pt idx="157">
                  <c:v>0.02</c:v>
                </c:pt>
                <c:pt idx="158">
                  <c:v>0.02</c:v>
                </c:pt>
                <c:pt idx="159">
                  <c:v>0.01</c:v>
                </c:pt>
                <c:pt idx="160">
                  <c:v>0.01</c:v>
                </c:pt>
                <c:pt idx="161">
                  <c:v>0</c:v>
                </c:pt>
                <c:pt idx="162">
                  <c:v>0</c:v>
                </c:pt>
                <c:pt idx="163">
                  <c:v>0.01</c:v>
                </c:pt>
                <c:pt idx="164">
                  <c:v>0</c:v>
                </c:pt>
                <c:pt idx="165">
                  <c:v>0</c:v>
                </c:pt>
                <c:pt idx="166">
                  <c:v>0</c:v>
                </c:pt>
                <c:pt idx="167">
                  <c:v>0</c:v>
                </c:pt>
                <c:pt idx="168">
                  <c:v>0.01</c:v>
                </c:pt>
                <c:pt idx="169">
                  <c:v>0</c:v>
                </c:pt>
                <c:pt idx="170">
                  <c:v>-0.01</c:v>
                </c:pt>
                <c:pt idx="171">
                  <c:v>-0.02</c:v>
                </c:pt>
              </c:numCache>
            </c:numRef>
          </c:val>
          <c:smooth val="0"/>
        </c:ser>
        <c:dLbls>
          <c:showLegendKey val="0"/>
          <c:showVal val="0"/>
          <c:showCatName val="0"/>
          <c:showSerName val="0"/>
          <c:showPercent val="0"/>
          <c:showBubbleSize val="0"/>
        </c:dLbls>
        <c:smooth val="0"/>
        <c:axId val="457160560"/>
        <c:axId val="457159384"/>
      </c:lineChart>
      <c:catAx>
        <c:axId val="4571605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7159384"/>
        <c:crosses val="autoZero"/>
        <c:auto val="1"/>
        <c:lblAlgn val="ctr"/>
        <c:lblOffset val="100"/>
        <c:noMultiLvlLbl val="0"/>
      </c:catAx>
      <c:valAx>
        <c:axId val="457159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7160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3"/>
              <c:layout>
                <c:manualLayout>
                  <c:x val="6.0386473429951779E-2"/>
                  <c:y val="-3.8986362255829202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layout>
                <c:manualLayout>
                  <c:x val="9.7826086956521646E-2"/>
                  <c:y val="-8.2606192269919412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208328578492907"/>
                      <c:h val="0.10477661601061687"/>
                    </c:manualLayout>
                  </c15:layout>
                </c:ext>
              </c:extLst>
            </c:dLbl>
            <c:dLbl>
              <c:idx val="10"/>
              <c:layout>
                <c:manualLayout>
                  <c:x val="-4.8309178743961793E-3"/>
                  <c:y val="-3.4113066973850553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1"/>
              <c:layout>
                <c:manualLayout>
                  <c:x val="0.10628019323671498"/>
                  <c:y val="9.7465905639573004E-3"/>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Sheet1!$A$2:$A$13</c:f>
              <c:strCache>
                <c:ptCount val="12"/>
                <c:pt idx="0">
                  <c:v>Total Property Premiums</c:v>
                </c:pt>
                <c:pt idx="1">
                  <c:v>Property Retained Losses</c:v>
                </c:pt>
                <c:pt idx="2">
                  <c:v>Total Liability Premium</c:v>
                </c:pt>
                <c:pt idx="3">
                  <c:v>Liability Retained Losses</c:v>
                </c:pt>
                <c:pt idx="4">
                  <c:v>Total Management Liability Costs</c:v>
                </c:pt>
                <c:pt idx="5">
                  <c:v>Total Workers Comp. Premiums</c:v>
                </c:pt>
                <c:pt idx="6">
                  <c:v>Workers Comp Retained Losses</c:v>
                </c:pt>
                <c:pt idx="7">
                  <c:v>Total Professional Liability Costs</c:v>
                </c:pt>
                <c:pt idx="8">
                  <c:v>Total Med. Mal. Costs</c:v>
                </c:pt>
                <c:pt idx="9">
                  <c:v>Total Marine and Aviation Costs</c:v>
                </c:pt>
                <c:pt idx="10">
                  <c:v>Total Administrative Costs</c:v>
                </c:pt>
                <c:pt idx="11">
                  <c:v>Total Fidelity, Surety &amp; Crime Costs</c:v>
                </c:pt>
              </c:strCache>
            </c:strRef>
          </c:cat>
          <c:val>
            <c:numRef>
              <c:f>Sheet1!$B$2:$B$13</c:f>
              <c:numCache>
                <c:formatCode>0%</c:formatCode>
                <c:ptCount val="12"/>
                <c:pt idx="0">
                  <c:v>0.21</c:v>
                </c:pt>
                <c:pt idx="1">
                  <c:v>0.01</c:v>
                </c:pt>
                <c:pt idx="2">
                  <c:v>0.19</c:v>
                </c:pt>
                <c:pt idx="3">
                  <c:v>0.04</c:v>
                </c:pt>
                <c:pt idx="4">
                  <c:v>0.06</c:v>
                </c:pt>
                <c:pt idx="5">
                  <c:v>0.1</c:v>
                </c:pt>
                <c:pt idx="6">
                  <c:v>0.09</c:v>
                </c:pt>
                <c:pt idx="7">
                  <c:v>0.09</c:v>
                </c:pt>
                <c:pt idx="8">
                  <c:v>0.1</c:v>
                </c:pt>
                <c:pt idx="9">
                  <c:v>0.04</c:v>
                </c:pt>
                <c:pt idx="10">
                  <c:v>0.06</c:v>
                </c:pt>
                <c:pt idx="11">
                  <c:v>0.01</c:v>
                </c:pt>
              </c:numCache>
            </c:numRef>
          </c:val>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dPt>
          <c:dPt>
            <c:idx val="24"/>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numCache>
            </c:numRef>
          </c:val>
        </c:ser>
        <c:dLbls>
          <c:showLegendKey val="0"/>
          <c:showVal val="0"/>
          <c:showCatName val="0"/>
          <c:showSerName val="0"/>
          <c:showPercent val="0"/>
          <c:showBubbleSize val="0"/>
        </c:dLbls>
        <c:gapWidth val="20"/>
        <c:overlap val="100"/>
        <c:axId val="457149976"/>
        <c:axId val="457152720"/>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457149976"/>
        <c:axId val="457152720"/>
      </c:lineChart>
      <c:catAx>
        <c:axId val="457149976"/>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457152720"/>
        <c:crosses val="autoZero"/>
        <c:auto val="0"/>
        <c:lblAlgn val="ctr"/>
        <c:lblOffset val="100"/>
        <c:tickLblSkip val="1"/>
        <c:noMultiLvlLbl val="0"/>
      </c:catAx>
      <c:valAx>
        <c:axId val="457152720"/>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457149976"/>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Chart!$B$3:$B$25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-2.1999999999999997</c:v>
                </c:pt>
                <c:pt idx="16">
                  <c:v>-4.3</c:v>
                </c:pt>
                <c:pt idx="17">
                  <c:v>-4.9000000000000004</c:v>
                </c:pt>
                <c:pt idx="18">
                  <c:v>10.6</c:v>
                </c:pt>
                <c:pt idx="19" formatCode="0.0">
                  <c:v>-3.8</c:v>
                </c:pt>
                <c:pt idx="20">
                  <c:v>-5.7</c:v>
                </c:pt>
                <c:pt idx="21">
                  <c:v>-2.9</c:v>
                </c:pt>
                <c:pt idx="22">
                  <c:v>-2</c:v>
                </c:pt>
              </c:numCache>
            </c:numRef>
          </c:val>
        </c:ser>
        <c:dLbls>
          <c:showLegendKey val="0"/>
          <c:showVal val="0"/>
          <c:showCatName val="0"/>
          <c:showSerName val="0"/>
          <c:showPercent val="0"/>
          <c:showBubbleSize val="0"/>
        </c:dLbls>
        <c:gapWidth val="80"/>
        <c:axId val="457155464"/>
        <c:axId val="457155856"/>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Chart!$C$3:$C$25</c:f>
              <c:numCache>
                <c:formatCode>General</c:formatCode>
                <c:ptCount val="23"/>
                <c:pt idx="18">
                  <c:v>3.6</c:v>
                </c:pt>
                <c:pt idx="19" formatCode="0.0">
                  <c:v>-0.8</c:v>
                </c:pt>
              </c:numCache>
            </c:numRef>
          </c:val>
        </c:ser>
        <c:dLbls>
          <c:showLegendKey val="0"/>
          <c:showVal val="0"/>
          <c:showCatName val="0"/>
          <c:showSerName val="0"/>
          <c:showPercent val="0"/>
          <c:showBubbleSize val="0"/>
        </c:dLbls>
        <c:gapWidth val="80"/>
        <c:axId val="457146448"/>
        <c:axId val="457146840"/>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Chart!$D$3:$D$25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c:v>
                </c:pt>
                <c:pt idx="16">
                  <c:v>-4.1000000000000005</c:v>
                </c:pt>
                <c:pt idx="17">
                  <c:v>-5.5</c:v>
                </c:pt>
                <c:pt idx="18">
                  <c:v>10.6</c:v>
                </c:pt>
              </c:numCache>
            </c:numRef>
          </c:val>
          <c:smooth val="0"/>
        </c:ser>
        <c:ser>
          <c:idx val="3"/>
          <c:order val="3"/>
          <c:tx>
            <c:strRef>
              <c:f>Chart!$E$1</c:f>
              <c:strCache>
                <c:ptCount val="1"/>
                <c:pt idx="0">
                  <c:v>Label Adjusted</c:v>
                </c:pt>
              </c:strCache>
            </c:strRef>
          </c:tx>
          <c:spPr>
            <a:ln w="28575">
              <a:noFill/>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Chart!$E$3:$E$25</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smooth val="0"/>
        </c:ser>
        <c:dLbls>
          <c:showLegendKey val="0"/>
          <c:showVal val="0"/>
          <c:showCatName val="0"/>
          <c:showSerName val="0"/>
          <c:showPercent val="0"/>
          <c:showBubbleSize val="0"/>
        </c:dLbls>
        <c:marker val="1"/>
        <c:smooth val="0"/>
        <c:axId val="457155464"/>
        <c:axId val="457155856"/>
      </c:lineChart>
      <c:catAx>
        <c:axId val="457155464"/>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457155856"/>
        <c:crosses val="autoZero"/>
        <c:auto val="0"/>
        <c:lblAlgn val="ctr"/>
        <c:lblOffset val="100"/>
        <c:tickLblSkip val="1"/>
        <c:noMultiLvlLbl val="0"/>
      </c:catAx>
      <c:valAx>
        <c:axId val="457155856"/>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457155464"/>
        <c:crosses val="autoZero"/>
        <c:crossBetween val="between"/>
        <c:majorUnit val="2"/>
      </c:valAx>
      <c:valAx>
        <c:axId val="457146840"/>
        <c:scaling>
          <c:orientation val="minMax"/>
          <c:max val="12"/>
          <c:min val="-10"/>
        </c:scaling>
        <c:delete val="0"/>
        <c:axPos val="r"/>
        <c:numFmt formatCode="General" sourceLinked="1"/>
        <c:majorTickMark val="none"/>
        <c:minorTickMark val="none"/>
        <c:tickLblPos val="none"/>
        <c:spPr>
          <a:ln>
            <a:noFill/>
          </a:ln>
        </c:spPr>
        <c:crossAx val="457146448"/>
        <c:crosses val="max"/>
        <c:crossBetween val="between"/>
        <c:majorUnit val="2"/>
      </c:valAx>
      <c:catAx>
        <c:axId val="457146448"/>
        <c:scaling>
          <c:orientation val="minMax"/>
        </c:scaling>
        <c:delete val="0"/>
        <c:axPos val="t"/>
        <c:numFmt formatCode="General" sourceLinked="1"/>
        <c:majorTickMark val="none"/>
        <c:minorTickMark val="none"/>
        <c:tickLblPos val="none"/>
        <c:spPr>
          <a:ln>
            <a:noFill/>
          </a:ln>
        </c:spPr>
        <c:crossAx val="457146840"/>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Chart!$B$2:$B$21</c:f>
              <c:numCache>
                <c:formatCode>General</c:formatCode>
                <c:ptCount val="20"/>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6.9</c:v>
                </c:pt>
                <c:pt idx="14">
                  <c:v>4</c:v>
                </c:pt>
                <c:pt idx="15">
                  <c:v>0.5</c:v>
                </c:pt>
                <c:pt idx="16">
                  <c:v>2.4</c:v>
                </c:pt>
                <c:pt idx="17">
                  <c:v>2.4</c:v>
                </c:pt>
                <c:pt idx="18">
                  <c:v>3.2</c:v>
                </c:pt>
                <c:pt idx="19">
                  <c:v>4</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Chart!$C$2:$C$21</c:f>
              <c:numCache>
                <c:formatCode>0.0</c:formatCode>
                <c:ptCount val="20"/>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numCache>
            </c:numRef>
          </c:val>
        </c:ser>
        <c:dLbls>
          <c:showLegendKey val="0"/>
          <c:showVal val="0"/>
          <c:showCatName val="0"/>
          <c:showSerName val="0"/>
          <c:showPercent val="0"/>
          <c:showBubbleSize val="0"/>
        </c:dLbls>
        <c:gapWidth val="70"/>
        <c:axId val="457156640"/>
        <c:axId val="457157424"/>
      </c:barChart>
      <c:catAx>
        <c:axId val="457156640"/>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457157424"/>
        <c:crosses val="autoZero"/>
        <c:auto val="0"/>
        <c:lblAlgn val="ctr"/>
        <c:lblOffset val="100"/>
        <c:tickLblSkip val="1"/>
        <c:noMultiLvlLbl val="0"/>
      </c:catAx>
      <c:valAx>
        <c:axId val="457157424"/>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457156640"/>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457153504"/>
        <c:axId val="457148800"/>
      </c:barChart>
      <c:catAx>
        <c:axId val="457153504"/>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457148800"/>
        <c:crosses val="autoZero"/>
        <c:auto val="0"/>
        <c:lblAlgn val="ctr"/>
        <c:lblOffset val="0"/>
        <c:tickLblSkip val="1"/>
        <c:tickMarkSkip val="1"/>
        <c:noMultiLvlLbl val="0"/>
      </c:catAx>
      <c:valAx>
        <c:axId val="457148800"/>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457153504"/>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91E38686-48A5-4514-A469-7C3FFADC0D37}" srcId="{BB65152E-BCCC-4541-9434-6294DE38F568}" destId="{4B42B842-6B2E-4003-A569-8DB2D07605DE}" srcOrd="1" destOrd="0" parTransId="{95E955F2-DC47-4E59-8C4C-A157DBA07121}" sibTransId="{39887C53-1830-4F8D-801B-AAFF4BEE6A73}"/>
    <dgm:cxn modelId="{23F3E36D-31AB-4231-BA51-5D11B7557475}" type="presOf" srcId="{5F82ADDF-1E91-467C-A264-860ED8DCA426}" destId="{6CD08984-0F29-4332-9FF8-AC58E7CEEB64}"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EAA1699A-284C-40C6-8262-B7BA87DB37FC}" type="presOf" srcId="{B786CD19-95D2-4F8F-820A-CD58EEB81FF8}" destId="{91D700EE-352D-47CD-BDBB-368BAD1A15C3}" srcOrd="0" destOrd="0" presId="urn:microsoft.com/office/officeart/2008/layout/RadialCluster"/>
    <dgm:cxn modelId="{A88A2389-8DA0-477F-A3E2-6D184CC98076}" type="presOf" srcId="{0DB401ED-9501-47A0-9722-FFB671C5363B}" destId="{80D04EC1-DC11-4F75-8AF3-AA81E7A85C4C}" srcOrd="0" destOrd="0" presId="urn:microsoft.com/office/officeart/2008/layout/RadialCluster"/>
    <dgm:cxn modelId="{5988096A-CB72-44BB-8B44-B1F7BFC9E3BB}" type="presOf" srcId="{847C7364-11AA-4DC2-925F-B3CBC54ECB48}" destId="{3B13E823-8352-42F1-9CF9-3137D4F8DADE}"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0A89056E-30BD-4E92-A91D-BC7E7AB6775A}" srcId="{1AEE7BA0-629C-4B85-B4AD-7E22DED1A99C}" destId="{B0602C1E-C48C-4D54-B662-B174A3E82681}" srcOrd="3" destOrd="0" parTransId="{5AAF6B1F-FFD4-4287-9E40-00DD33C9EB39}" sibTransId="{CDEFA36E-4644-4641-9516-600D197FFF57}"/>
    <dgm:cxn modelId="{51978744-9307-4E70-9402-D828F43DA9D1}" srcId="{1AEE7BA0-629C-4B85-B4AD-7E22DED1A99C}" destId="{6BBC841D-9638-41ED-BDD4-2259171F964B}" srcOrd="1" destOrd="0" parTransId="{E9612BF7-8DF6-43D8-9F23-D6B69FB5EE55}" sibTransId="{3B0261EE-CFB6-48AB-8E0B-0449F35B4D72}"/>
    <dgm:cxn modelId="{875A779B-D1D0-4D37-A9A7-3AE4F53A0274}" type="presOf" srcId="{B0602C1E-C48C-4D54-B662-B174A3E82681}" destId="{9F2A84AB-C033-4C2A-AEC3-50C6B90266E5}"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8BEF2BAD-EC03-4781-A20C-BC1E0B655708}" srcId="{4B42B842-6B2E-4003-A569-8DB2D07605DE}" destId="{9321480D-3849-499F-9149-3F1E97383D0E}" srcOrd="0" destOrd="0" parTransId="{3BAF80CF-93F2-486D-9D21-FD2B5778DFD2}" sibTransId="{558F8CCC-40FC-40E0-B992-4EB1CD746BC2}"/>
    <dgm:cxn modelId="{65AC4919-1B3D-40E8-AD25-154AF59E728D}" type="presOf" srcId="{DDE525F0-70D8-45F0-9682-5D1D4141DDC1}" destId="{5FE1A525-6534-451B-8D78-FB9676DF26AD}" srcOrd="0" destOrd="0" presId="urn:microsoft.com/office/officeart/2008/layout/RadialCluster"/>
    <dgm:cxn modelId="{F1D57276-88ED-457C-AC0D-692A1AF148CE}" type="presOf" srcId="{B29318E9-7C07-4CD5-9C1C-11978CFFCA78}" destId="{652BDA42-9255-444F-BF4F-48E006951B2F}" srcOrd="0" destOrd="0" presId="urn:microsoft.com/office/officeart/2008/layout/RadialCluster"/>
    <dgm:cxn modelId="{6DA6331E-A02A-46CB-810F-50FAAC89526B}" type="presOf" srcId="{BB9CDE7A-964C-41EA-9FA4-73AAEF6C8C87}" destId="{034AE756-2580-4AA7-99D3-C950C00E90B8}" srcOrd="0" destOrd="0" presId="urn:microsoft.com/office/officeart/2008/layout/RadialCluster"/>
    <dgm:cxn modelId="{B0D646C6-1166-4397-A81A-56DA55EB74D4}" srcId="{1AEE7BA0-629C-4B85-B4AD-7E22DED1A99C}" destId="{BB9CDE7A-964C-41EA-9FA4-73AAEF6C8C87}" srcOrd="5" destOrd="0" parTransId="{0DB401ED-9501-47A0-9722-FFB671C5363B}" sibTransId="{675EE0BE-E249-4D58-9275-65AB4D4FF5B0}"/>
    <dgm:cxn modelId="{D40570A0-350A-4577-AEBF-FFECE0FBD67E}" srcId="{1AEE7BA0-629C-4B85-B4AD-7E22DED1A99C}" destId="{5E3C44D8-D7C4-4741-BFE7-B40E83E0810E}" srcOrd="4" destOrd="0" parTransId="{419C214F-5B37-41C8-8489-BA7258B8F6B9}" sibTransId="{23022F15-57E7-4484-A5E9-2EC47C0A06E3}"/>
    <dgm:cxn modelId="{92207284-55CF-4C52-B160-72F8327E6912}" type="presOf" srcId="{1AEE7BA0-629C-4B85-B4AD-7E22DED1A99C}" destId="{F2D50769-82FD-4084-8E03-110D6579274B}" srcOrd="0" destOrd="0" presId="urn:microsoft.com/office/officeart/2008/layout/RadialCluster"/>
    <dgm:cxn modelId="{0E8F3568-C0A8-400B-800B-B90C07804FBA}" srcId="{1AEE7BA0-629C-4B85-B4AD-7E22DED1A99C}" destId="{D45ADFEC-7227-45ED-80AA-E792832CF994}" srcOrd="7" destOrd="0" parTransId="{5DBF9A8A-DA02-424B-8E1F-E988E5B6820B}" sibTransId="{4902897B-FE49-4618-BC95-92338A266511}"/>
    <dgm:cxn modelId="{5A20C79E-FC4C-46C4-965C-E2F43C943877}" type="presOf" srcId="{5E3C44D8-D7C4-4741-BFE7-B40E83E0810E}" destId="{D52CB5E7-AF9C-4FD2-9476-BEB2B98D0511}" srcOrd="0" destOrd="0" presId="urn:microsoft.com/office/officeart/2008/layout/RadialCluster"/>
    <dgm:cxn modelId="{2040809D-AF87-407B-846F-D5D073A3FEAF}" type="presOf" srcId="{419C214F-5B37-41C8-8489-BA7258B8F6B9}" destId="{50357D84-431E-47DE-B7A5-2230E9C33475}"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7B70DE45-1D9C-4F31-894D-914B84C1AD81}" srcId="{1AEE7BA0-629C-4B85-B4AD-7E22DED1A99C}" destId="{5F82ADDF-1E91-467C-A264-860ED8DCA426}" srcOrd="0" destOrd="0" parTransId="{B29318E9-7C07-4CD5-9C1C-11978CFFCA78}" sibTransId="{0CE931A9-4842-44F8-A23A-CE7B9271682A}"/>
    <dgm:cxn modelId="{FB629ECF-0C2A-4DC5-8230-5FDBF30520C1}" type="presOf" srcId="{BB65152E-BCCC-4541-9434-6294DE38F568}" destId="{84B2A22D-953A-4877-BEBA-FF0CC0260630}" srcOrd="0" destOrd="0" presId="urn:microsoft.com/office/officeart/2008/layout/RadialCluster"/>
    <dgm:cxn modelId="{9E5B9272-967F-4522-B7AA-2B1DA27CEA53}" type="presOf" srcId="{E9612BF7-8DF6-43D8-9F23-D6B69FB5EE55}" destId="{BA9E4B6F-5BC6-4833-8340-6DC678159372}" srcOrd="0" destOrd="0" presId="urn:microsoft.com/office/officeart/2008/layout/RadialCluster"/>
    <dgm:cxn modelId="{C365941E-B52D-4C64-97CE-41CE83B56227}" type="presOf" srcId="{8EACBA72-0736-4829-BF79-2B5DEFF075E3}" destId="{4B013E86-89D2-4212-AEED-7FBC7097AEBA}" srcOrd="0" destOrd="0" presId="urn:microsoft.com/office/officeart/2008/layout/RadialCluster"/>
    <dgm:cxn modelId="{8F86DEE9-D281-414E-9A04-74AC2E6F9355}" type="presOf" srcId="{5AAF6B1F-FFD4-4287-9E40-00DD33C9EB39}" destId="{EAF10663-8C4C-4B90-9C61-0833B6F849A5}" srcOrd="0" destOrd="0" presId="urn:microsoft.com/office/officeart/2008/layout/RadialCluster"/>
    <dgm:cxn modelId="{8F2AA3E2-1E09-4D1F-92C6-BF28DED9F12B}" type="presOf" srcId="{6BBC841D-9638-41ED-BDD4-2259171F964B}" destId="{9085E4C5-3192-416F-86F0-ABBA20B2171B}" srcOrd="0" destOrd="0" presId="urn:microsoft.com/office/officeart/2008/layout/RadialCluster"/>
    <dgm:cxn modelId="{21C33EAD-CE37-4C34-9FB7-AADC73863D8C}" type="presParOf" srcId="{84B2A22D-953A-4877-BEBA-FF0CC0260630}" destId="{3C1CC195-821B-4304-9293-2FDD928A06EE}" srcOrd="0" destOrd="0" presId="urn:microsoft.com/office/officeart/2008/layout/RadialCluster"/>
    <dgm:cxn modelId="{9D3C9873-E555-4E10-A668-006223BCF305}" type="presParOf" srcId="{3C1CC195-821B-4304-9293-2FDD928A06EE}" destId="{F2D50769-82FD-4084-8E03-110D6579274B}" srcOrd="0" destOrd="0" presId="urn:microsoft.com/office/officeart/2008/layout/RadialCluster"/>
    <dgm:cxn modelId="{3CD4C9EA-ABCA-4259-9BDE-E543AA2BE3CF}" type="presParOf" srcId="{3C1CC195-821B-4304-9293-2FDD928A06EE}" destId="{652BDA42-9255-444F-BF4F-48E006951B2F}" srcOrd="1" destOrd="0" presId="urn:microsoft.com/office/officeart/2008/layout/RadialCluster"/>
    <dgm:cxn modelId="{52750F8A-B719-4F4D-982A-06C016C4B7B6}" type="presParOf" srcId="{3C1CC195-821B-4304-9293-2FDD928A06EE}" destId="{6CD08984-0F29-4332-9FF8-AC58E7CEEB64}" srcOrd="2" destOrd="0" presId="urn:microsoft.com/office/officeart/2008/layout/RadialCluster"/>
    <dgm:cxn modelId="{03BD9FCE-9661-4001-83BE-6FA57B229E7C}" type="presParOf" srcId="{3C1CC195-821B-4304-9293-2FDD928A06EE}" destId="{BA9E4B6F-5BC6-4833-8340-6DC678159372}" srcOrd="3" destOrd="0" presId="urn:microsoft.com/office/officeart/2008/layout/RadialCluster"/>
    <dgm:cxn modelId="{16399134-95EA-4036-A08B-442F430DC44F}" type="presParOf" srcId="{3C1CC195-821B-4304-9293-2FDD928A06EE}" destId="{9085E4C5-3192-416F-86F0-ABBA20B2171B}" srcOrd="4" destOrd="0" presId="urn:microsoft.com/office/officeart/2008/layout/RadialCluster"/>
    <dgm:cxn modelId="{AACC6A74-AA4B-47EE-8511-5B23C26DAD50}" type="presParOf" srcId="{3C1CC195-821B-4304-9293-2FDD928A06EE}" destId="{4B013E86-89D2-4212-AEED-7FBC7097AEBA}" srcOrd="5" destOrd="0" presId="urn:microsoft.com/office/officeart/2008/layout/RadialCluster"/>
    <dgm:cxn modelId="{53CBD54C-5F8F-4D84-949D-D6C7D3CCF53E}" type="presParOf" srcId="{3C1CC195-821B-4304-9293-2FDD928A06EE}" destId="{5FE1A525-6534-451B-8D78-FB9676DF26AD}" srcOrd="6" destOrd="0" presId="urn:microsoft.com/office/officeart/2008/layout/RadialCluster"/>
    <dgm:cxn modelId="{26F93F15-E833-4AE1-AF26-BB2AD351A3BD}" type="presParOf" srcId="{3C1CC195-821B-4304-9293-2FDD928A06EE}" destId="{EAF10663-8C4C-4B90-9C61-0833B6F849A5}" srcOrd="7" destOrd="0" presId="urn:microsoft.com/office/officeart/2008/layout/RadialCluster"/>
    <dgm:cxn modelId="{2C6DE696-80B0-4DC9-933B-A68ED3118F93}" type="presParOf" srcId="{3C1CC195-821B-4304-9293-2FDD928A06EE}" destId="{9F2A84AB-C033-4C2A-AEC3-50C6B90266E5}" srcOrd="8" destOrd="0" presId="urn:microsoft.com/office/officeart/2008/layout/RadialCluster"/>
    <dgm:cxn modelId="{B69965AA-C636-4947-BBF1-C7AA29835372}" type="presParOf" srcId="{3C1CC195-821B-4304-9293-2FDD928A06EE}" destId="{50357D84-431E-47DE-B7A5-2230E9C33475}" srcOrd="9" destOrd="0" presId="urn:microsoft.com/office/officeart/2008/layout/RadialCluster"/>
    <dgm:cxn modelId="{11EB6706-475B-4172-AF28-0C6725865F1B}" type="presParOf" srcId="{3C1CC195-821B-4304-9293-2FDD928A06EE}" destId="{D52CB5E7-AF9C-4FD2-9476-BEB2B98D0511}" srcOrd="10" destOrd="0" presId="urn:microsoft.com/office/officeart/2008/layout/RadialCluster"/>
    <dgm:cxn modelId="{6EB78C4B-8061-4F4C-BD94-B8582EE5ABDA}" type="presParOf" srcId="{3C1CC195-821B-4304-9293-2FDD928A06EE}" destId="{80D04EC1-DC11-4F75-8AF3-AA81E7A85C4C}" srcOrd="11" destOrd="0" presId="urn:microsoft.com/office/officeart/2008/layout/RadialCluster"/>
    <dgm:cxn modelId="{D97988FD-9E56-415A-9358-51DA5A392F86}" type="presParOf" srcId="{3C1CC195-821B-4304-9293-2FDD928A06EE}" destId="{034AE756-2580-4AA7-99D3-C950C00E90B8}" srcOrd="12" destOrd="0" presId="urn:microsoft.com/office/officeart/2008/layout/RadialCluster"/>
    <dgm:cxn modelId="{0F01C836-A4AA-4062-811D-2399AD42638E}" type="presParOf" srcId="{3C1CC195-821B-4304-9293-2FDD928A06EE}" destId="{91D700EE-352D-47CD-BDBB-368BAD1A15C3}" srcOrd="13" destOrd="0" presId="urn:microsoft.com/office/officeart/2008/layout/RadialCluster"/>
    <dgm:cxn modelId="{6671FD67-372E-4C0F-B1B6-76A8CDE5054D}"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31.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0.31029</cdr:x>
      <cdr:y>0.5256</cdr:y>
    </cdr:from>
    <cdr:to>
      <cdr:x>0.71981</cdr:x>
      <cdr:y>0.59827</cdr:y>
    </cdr:to>
    <cdr:sp macro="" textlink="">
      <cdr:nvSpPr>
        <cdr:cNvPr id="3" name="Left-Right Arrow Callout 2"/>
        <cdr:cNvSpPr/>
      </cdr:nvSpPr>
      <cdr:spPr>
        <a:xfrm xmlns:a="http://schemas.openxmlformats.org/drawingml/2006/main">
          <a:off x="2529951" y="2137703"/>
          <a:ext cx="3338980" cy="295562"/>
        </a:xfrm>
        <a:prstGeom xmlns:a="http://schemas.openxmlformats.org/drawingml/2006/main" prst="leftRightArrowCallout">
          <a:avLst>
            <a:gd name="adj1" fmla="val 25000"/>
            <a:gd name="adj2" fmla="val 25000"/>
            <a:gd name="adj3" fmla="val 25000"/>
            <a:gd name="adj4" fmla="val 64581"/>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smtClean="0">
              <a:latin typeface="Arial" panose="020B0604020202020204" pitchFamily="34" charset="0"/>
              <a:cs typeface="Arial" panose="020B0604020202020204" pitchFamily="34" charset="0"/>
            </a:rPr>
            <a:t>79 Months of Rates &lt; 0%</a:t>
          </a:r>
          <a:endParaRPr lang="en-US" sz="12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0.54348</cdr:x>
      <cdr:y>0.89763</cdr:y>
    </cdr:from>
    <cdr:to>
      <cdr:x>0.57549</cdr:x>
      <cdr:y>0.92515</cdr:y>
    </cdr:to>
    <cdr:cxnSp macro="">
      <cdr:nvCxnSpPr>
        <cdr:cNvPr id="4" name="Straight Connector 3"/>
        <cdr:cNvCxnSpPr/>
      </cdr:nvCxnSpPr>
      <cdr:spPr>
        <a:xfrm xmlns:a="http://schemas.openxmlformats.org/drawingml/2006/main">
          <a:off x="5715000" y="4678501"/>
          <a:ext cx="336605" cy="14343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0.59889</cdr:x>
      <cdr:y>0.86323</cdr:y>
    </cdr:from>
    <cdr:to>
      <cdr:x>0.6598</cdr:x>
      <cdr:y>0.88043</cdr:y>
    </cdr:to>
    <cdr:cxnSp macro="">
      <cdr:nvCxnSpPr>
        <cdr:cNvPr id="6" name="Straight Connector 5"/>
        <cdr:cNvCxnSpPr/>
      </cdr:nvCxnSpPr>
      <cdr:spPr>
        <a:xfrm xmlns:a="http://schemas.openxmlformats.org/drawingml/2006/main">
          <a:off x="6297706" y="4499207"/>
          <a:ext cx="640470" cy="8964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0.42754</cdr:x>
      <cdr:y>0.05069</cdr:y>
    </cdr:from>
    <cdr:to>
      <cdr:x>0.44544</cdr:x>
      <cdr:y>0.08751</cdr:y>
    </cdr:to>
    <cdr:cxnSp macro="">
      <cdr:nvCxnSpPr>
        <cdr:cNvPr id="8" name="Straight Connector 7"/>
        <cdr:cNvCxnSpPr/>
      </cdr:nvCxnSpPr>
      <cdr:spPr>
        <a:xfrm xmlns:a="http://schemas.openxmlformats.org/drawingml/2006/main">
          <a:off x="4495800" y="264224"/>
          <a:ext cx="188259" cy="1919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0.49147</cdr:x>
      <cdr:y>0.05069</cdr:y>
    </cdr:from>
    <cdr:to>
      <cdr:x>0.54177</cdr:x>
      <cdr:y>0.09783</cdr:y>
    </cdr:to>
    <cdr:cxnSp macro="">
      <cdr:nvCxnSpPr>
        <cdr:cNvPr id="10" name="Straight Connector 9"/>
        <cdr:cNvCxnSpPr/>
      </cdr:nvCxnSpPr>
      <cdr:spPr>
        <a:xfrm xmlns:a="http://schemas.openxmlformats.org/drawingml/2006/main" flipH="1">
          <a:off x="5168153" y="264224"/>
          <a:ext cx="528918" cy="24568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0.68824</cdr:x>
      <cdr:y>0.15805</cdr:y>
    </cdr:from>
    <cdr:to>
      <cdr:x>0.72549</cdr:x>
      <cdr:y>0.19933</cdr:y>
    </cdr:to>
    <cdr:cxnSp macro="">
      <cdr:nvCxnSpPr>
        <cdr:cNvPr id="3" name="Straight Connector 2"/>
        <cdr:cNvCxnSpPr/>
      </cdr:nvCxnSpPr>
      <cdr:spPr>
        <a:xfrm xmlns:a="http://schemas.openxmlformats.org/drawingml/2006/main" flipH="1">
          <a:off x="6293225" y="823762"/>
          <a:ext cx="340658"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0.35098</cdr:x>
      <cdr:y>0.86324</cdr:y>
    </cdr:from>
    <cdr:to>
      <cdr:x>0.39706</cdr:x>
      <cdr:y>0.90452</cdr:y>
    </cdr:to>
    <cdr:cxnSp macro="">
      <cdr:nvCxnSpPr>
        <cdr:cNvPr id="7" name="Straight Connector 6"/>
        <cdr:cNvCxnSpPr/>
      </cdr:nvCxnSpPr>
      <cdr:spPr>
        <a:xfrm xmlns:a="http://schemas.openxmlformats.org/drawingml/2006/main" flipV="1">
          <a:off x="3209366" y="4499291"/>
          <a:ext cx="421341"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0.32647</cdr:x>
      <cdr:y>0.11505</cdr:y>
    </cdr:from>
    <cdr:to>
      <cdr:x>0.37745</cdr:x>
      <cdr:y>0.15633</cdr:y>
    </cdr:to>
    <cdr:cxnSp macro="">
      <cdr:nvCxnSpPr>
        <cdr:cNvPr id="11" name="Straight Connector 10"/>
        <cdr:cNvCxnSpPr/>
      </cdr:nvCxnSpPr>
      <cdr:spPr>
        <a:xfrm xmlns:a="http://schemas.openxmlformats.org/drawingml/2006/main">
          <a:off x="2985248" y="599644"/>
          <a:ext cx="466165"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+4.3% in 2014, +5.1%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3/21/2016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2472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10</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76004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solidFill>
                  <a:srgbClr val="000000"/>
                </a:solidFill>
              </a:rPr>
              <a:pPr>
                <a:defRPr/>
              </a:pPr>
              <a:t>113</a:t>
            </a:fld>
            <a:endParaRPr lang="en-US" smtClean="0">
              <a:solidFill>
                <a:srgbClr val="000000"/>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356990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114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115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35635851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4203701" y="6785372"/>
            <a:ext cx="944033" cy="185738"/>
          </a:xfrm>
        </p:spPr>
        <p:txBody>
          <a:bodyPr/>
          <a:lstStyle/>
          <a:p>
            <a:pPr defTabSz="930081">
              <a:defRPr/>
            </a:pPr>
            <a:fld id="{5A2252B9-346C-46D5-83DA-F8337C9A71CE}" type="slidenum">
              <a:rPr lang="en-US" smtClean="0">
                <a:solidFill>
                  <a:srgbClr val="000000"/>
                </a:solidFill>
              </a:rPr>
              <a:pPr defTabSz="930081">
                <a:defRPr/>
              </a:pPr>
              <a:t>116</a:t>
            </a:fld>
            <a:endParaRPr lang="en-US" dirty="0" smtClean="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z="2400" smtClean="0"/>
          </a:p>
        </p:txBody>
      </p:sp>
    </p:spTree>
    <p:extLst>
      <p:ext uri="{BB962C8B-B14F-4D97-AF65-F5344CB8AC3E}">
        <p14:creationId xmlns:p14="http://schemas.microsoft.com/office/powerpoint/2010/main" val="36572596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117</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65595774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118</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12396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119</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194791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121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5011124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123</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95373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124</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84841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11</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8518929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125</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44224972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126</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48544650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127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805867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128</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1261748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129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015971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130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75657555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131</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258510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132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71990555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133</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890692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134</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950943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12</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167883212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135</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76710842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136</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2759545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137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412347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138</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9357547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139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41968253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4206240" y="6723043"/>
            <a:ext cx="939048" cy="248067"/>
          </a:xfrm>
          <a:prstGeom prst="rect">
            <a:avLst/>
          </a:prstGeom>
          <a:noFill/>
          <a:ln w="9525">
            <a:noFill/>
            <a:miter lim="800000"/>
            <a:headEnd/>
            <a:tailEnd/>
          </a:ln>
        </p:spPr>
        <p:txBody>
          <a:bodyPr lIns="46020" tIns="46634" rIns="46020" bIns="46634" anchor="b">
            <a:spAutoFit/>
          </a:bodyPr>
          <a:lstStyle/>
          <a:p>
            <a:pPr algn="ctr" defTabSz="933261" fontAlgn="base">
              <a:spcBef>
                <a:spcPct val="0"/>
              </a:spcBef>
              <a:spcAft>
                <a:spcPct val="0"/>
              </a:spcAft>
            </a:pPr>
            <a:fld id="{47C89156-2F8B-41D7-B79C-F708654623FD}" type="slidenum">
              <a:rPr lang="en-US" sz="1000">
                <a:solidFill>
                  <a:srgbClr val="000000"/>
                </a:solidFill>
                <a:latin typeface="Arial" charset="0"/>
                <a:cs typeface="Arial" charset="0"/>
              </a:rPr>
              <a:pPr algn="ctr" defTabSz="933261" fontAlgn="base">
                <a:spcBef>
                  <a:spcPct val="0"/>
                </a:spcBef>
                <a:spcAft>
                  <a:spcPct val="0"/>
                </a:spcAft>
              </a:pPr>
              <a:t>140</a:t>
            </a:fld>
            <a:endParaRPr lang="en-US" sz="1000">
              <a:solidFill>
                <a:srgbClr val="000000"/>
              </a:solidFill>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71010683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141</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66143549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142</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121708468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570400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144</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40255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13</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412240507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145</a:t>
            </a:fld>
            <a:endParaRPr lang="en-US" sz="1000"/>
          </a:p>
        </p:txBody>
      </p:sp>
    </p:spTree>
    <p:extLst>
      <p:ext uri="{BB962C8B-B14F-4D97-AF65-F5344CB8AC3E}">
        <p14:creationId xmlns:p14="http://schemas.microsoft.com/office/powerpoint/2010/main" val="399024137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146</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6215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solidFill>
                  <a:prstClr val="black"/>
                </a:solidFill>
              </a:rPr>
              <a:pPr/>
              <a:t>147</a:t>
            </a:fld>
            <a:endParaRPr lang="en-US" dirty="0">
              <a:solidFill>
                <a:prstClr val="black"/>
              </a:solidFill>
            </a:endParaRPr>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1563851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148</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160820719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149</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206701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150</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8601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151</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7898927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3091263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153</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5071434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154</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3281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14</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389599973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155</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984091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156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471167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157</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7875546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158</a:t>
            </a:fld>
            <a:endParaRPr lang="en-US" altLang="en-US" sz="1200">
              <a:solidFill>
                <a:srgbClr val="000000"/>
              </a:solidFill>
            </a:endParaRPr>
          </a:p>
        </p:txBody>
      </p:sp>
    </p:spTree>
    <p:extLst>
      <p:ext uri="{BB962C8B-B14F-4D97-AF65-F5344CB8AC3E}">
        <p14:creationId xmlns:p14="http://schemas.microsoft.com/office/powerpoint/2010/main" val="285139209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159</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1910056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160</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7489824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161</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5585799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162</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4606198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163</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5236264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164</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5394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15</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260619238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165</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88907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166</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434449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167</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821480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168</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133609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169</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2272125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170</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171</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207996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173</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7235286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174</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16</a:t>
            </a:fld>
            <a:endParaRPr lang="en-US" smtClean="0"/>
          </a:p>
        </p:txBody>
      </p:sp>
    </p:spTree>
    <p:extLst>
      <p:ext uri="{BB962C8B-B14F-4D97-AF65-F5344CB8AC3E}">
        <p14:creationId xmlns:p14="http://schemas.microsoft.com/office/powerpoint/2010/main" val="2936838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17</a:t>
            </a:fld>
            <a:endParaRPr lang="en-US" smtClean="0"/>
          </a:p>
        </p:txBody>
      </p:sp>
    </p:spTree>
    <p:extLst>
      <p:ext uri="{BB962C8B-B14F-4D97-AF65-F5344CB8AC3E}">
        <p14:creationId xmlns:p14="http://schemas.microsoft.com/office/powerpoint/2010/main" val="4063372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18</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67703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86188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561137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77925" y="696913"/>
            <a:ext cx="4641850" cy="3481387"/>
          </a:xfrm>
          <a:ln/>
        </p:spPr>
      </p:sp>
      <p:sp>
        <p:nvSpPr>
          <p:cNvPr id="6147" name="Notes Placeholder 2"/>
          <p:cNvSpPr>
            <a:spLocks noGrp="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090792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32386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23</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24</a:t>
            </a:fld>
            <a:endParaRPr lang="en-US" smtClean="0"/>
          </a:p>
        </p:txBody>
      </p:sp>
    </p:spTree>
    <p:extLst>
      <p:ext uri="{BB962C8B-B14F-4D97-AF65-F5344CB8AC3E}">
        <p14:creationId xmlns:p14="http://schemas.microsoft.com/office/powerpoint/2010/main" val="3736306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2098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27</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3390843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28</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9746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5605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80270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457951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31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37372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32</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0374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33</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71959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34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688718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35</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7358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36</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1038687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18514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38</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422190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39</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33646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40</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3684602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41</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65393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42</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47</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48</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51471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49</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782559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50</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82345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51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373681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52</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964144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53</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139247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0573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55</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9098769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56</a:t>
            </a:fld>
            <a:endParaRPr lang="en-US" smtClean="0"/>
          </a:p>
        </p:txBody>
      </p:sp>
    </p:spTree>
    <p:extLst>
      <p:ext uri="{BB962C8B-B14F-4D97-AF65-F5344CB8AC3E}">
        <p14:creationId xmlns:p14="http://schemas.microsoft.com/office/powerpoint/2010/main" val="2610012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076273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37069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58551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60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620876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61</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62</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55927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578041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64</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6596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131982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06574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66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19555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68</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971880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F4C6D52-29A0-4B92-B6E7-F733FA4B349D}" type="slidenum">
              <a:rPr lang="en-US" altLang="en-US" sz="1000"/>
              <a:pPr algn="ctr" eaLnBrk="1" hangingPunct="1">
                <a:lnSpc>
                  <a:spcPct val="100000"/>
                </a:lnSpc>
                <a:spcBef>
                  <a:spcPct val="0"/>
                </a:spcBef>
                <a:buClrTx/>
                <a:buSzTx/>
                <a:buFontTx/>
                <a:buNone/>
              </a:pPr>
              <a:t>69</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852326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70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9021032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71</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4FC589A5-F8EC-4339-886A-0912F616E13A}" type="slidenum">
              <a:rPr lang="en-US" altLang="en-US" sz="1000"/>
              <a:pPr algn="ctr" eaLnBrk="1" hangingPunct="1"/>
              <a:t>72</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73388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3105442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74</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90556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2071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7</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16267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38664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7003204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320318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75647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987223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23685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84</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166754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91175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7B4316D7-5E5D-414D-8028-D6CC0CAC2BE5}" type="slidenum">
              <a:rPr lang="en-US" sz="1000"/>
              <a:pPr algn="ctr" defTabSz="930275"/>
              <a:t>86</a:t>
            </a:fld>
            <a:endParaRPr lang="en-US" sz="10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786751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87</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60037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8</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776585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88</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51864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80033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58990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39625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948799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641220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43466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97</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29408119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4539625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100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59616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9</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1884229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101</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87998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102</a:t>
            </a:fld>
            <a:endParaRPr lang="en-US" dirty="0"/>
          </a:p>
        </p:txBody>
      </p:sp>
    </p:spTree>
    <p:extLst>
      <p:ext uri="{BB962C8B-B14F-4D97-AF65-F5344CB8AC3E}">
        <p14:creationId xmlns:p14="http://schemas.microsoft.com/office/powerpoint/2010/main" val="35516638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4479086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106</a:t>
            </a:fld>
            <a:endParaRPr lang="en-US" noProof="0" dirty="0"/>
          </a:p>
        </p:txBody>
      </p:sp>
    </p:spTree>
    <p:extLst>
      <p:ext uri="{BB962C8B-B14F-4D97-AF65-F5344CB8AC3E}">
        <p14:creationId xmlns:p14="http://schemas.microsoft.com/office/powerpoint/2010/main" val="34289316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107</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108</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53865423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109</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0455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110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111</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112</a:t>
            </a:fld>
            <a:endParaRPr lang="en-US" altLang="en-US" sz="1000" smtClean="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43975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0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image" Target="../media/image84.emf"/><Relationship Id="rId4" Type="http://schemas.openxmlformats.org/officeDocument/2006/relationships/oleObject" Target="../embeddings/oleObject64.bin"/></Relationships>
</file>

<file path=ppt/slides/_rels/slide10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65.vml"/><Relationship Id="rId4" Type="http://schemas.openxmlformats.org/officeDocument/2006/relationships/image" Target="../media/image85.e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66.vml"/><Relationship Id="rId4" Type="http://schemas.openxmlformats.org/officeDocument/2006/relationships/image" Target="../media/image86.emf"/></Relationships>
</file>

<file path=ppt/slides/_rels/slide10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2.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9.xml"/><Relationship Id="rId1" Type="http://schemas.openxmlformats.org/officeDocument/2006/relationships/vmlDrawing" Target="../drawings/vmlDrawing67.vml"/><Relationship Id="rId6" Type="http://schemas.openxmlformats.org/officeDocument/2006/relationships/image" Target="../media/image87.emf"/><Relationship Id="rId5" Type="http://schemas.openxmlformats.org/officeDocument/2006/relationships/oleObject" Target="../embeddings/oleObject67.bin"/><Relationship Id="rId4" Type="http://schemas.openxmlformats.org/officeDocument/2006/relationships/notesSlide" Target="../notesSlides/notesSlide93.xml"/></Relationships>
</file>

<file path=ppt/slides/_rels/slide10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image" Target="../media/image88.emf"/><Relationship Id="rId4" Type="http://schemas.openxmlformats.org/officeDocument/2006/relationships/oleObject" Target="../embeddings/oleObject68.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89.emf"/><Relationship Id="rId4" Type="http://schemas.openxmlformats.org/officeDocument/2006/relationships/oleObject" Target="../embeddings/oleObject6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70.vml"/><Relationship Id="rId5" Type="http://schemas.openxmlformats.org/officeDocument/2006/relationships/image" Target="../media/image90.emf"/><Relationship Id="rId4" Type="http://schemas.openxmlformats.org/officeDocument/2006/relationships/oleObject" Target="../embeddings/oleObject70.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71.vml"/><Relationship Id="rId5" Type="http://schemas.openxmlformats.org/officeDocument/2006/relationships/image" Target="../media/image91.emf"/><Relationship Id="rId4" Type="http://schemas.openxmlformats.org/officeDocument/2006/relationships/oleObject" Target="../embeddings/oleObject71.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vmlDrawing" Target="../drawings/vmlDrawing72.vml"/><Relationship Id="rId5" Type="http://schemas.openxmlformats.org/officeDocument/2006/relationships/image" Target="../media/image92.emf"/><Relationship Id="rId4" Type="http://schemas.openxmlformats.org/officeDocument/2006/relationships/oleObject" Target="../embeddings/oleObject72.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73.vml"/><Relationship Id="rId6" Type="http://schemas.openxmlformats.org/officeDocument/2006/relationships/hyperlink" Target="http://www.wsj.com/articles/california-pushes-homeowners-to-insure-against-earthquakes-1440980138" TargetMode="External"/><Relationship Id="rId5" Type="http://schemas.openxmlformats.org/officeDocument/2006/relationships/image" Target="../media/image93.emf"/><Relationship Id="rId4" Type="http://schemas.openxmlformats.org/officeDocument/2006/relationships/oleObject" Target="../embeddings/oleObject73.bin"/></Relationships>
</file>

<file path=ppt/slides/_rels/slide1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94.emf"/><Relationship Id="rId4" Type="http://schemas.openxmlformats.org/officeDocument/2006/relationships/oleObject" Target="../embeddings/oleObject74.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75.vml"/><Relationship Id="rId5" Type="http://schemas.openxmlformats.org/officeDocument/2006/relationships/image" Target="../media/image95.emf"/><Relationship Id="rId4" Type="http://schemas.openxmlformats.org/officeDocument/2006/relationships/oleObject" Target="../embeddings/oleObject75.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vmlDrawing" Target="../drawings/vmlDrawing76.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96.emf"/><Relationship Id="rId4" Type="http://schemas.openxmlformats.org/officeDocument/2006/relationships/oleObject" Target="../embeddings/oleObject76.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vmlDrawing" Target="../drawings/vmlDrawing77.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97.emf"/><Relationship Id="rId4" Type="http://schemas.openxmlformats.org/officeDocument/2006/relationships/oleObject" Target="../embeddings/oleObject77.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78.vml"/><Relationship Id="rId5" Type="http://schemas.openxmlformats.org/officeDocument/2006/relationships/image" Target="../media/image98.emf"/><Relationship Id="rId4" Type="http://schemas.openxmlformats.org/officeDocument/2006/relationships/oleObject" Target="../embeddings/oleObject7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79.vml"/><Relationship Id="rId4" Type="http://schemas.openxmlformats.org/officeDocument/2006/relationships/image" Target="../media/image99.emf"/></Relationships>
</file>

<file path=ppt/slides/_rels/slide1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7.xml"/><Relationship Id="rId1" Type="http://schemas.openxmlformats.org/officeDocument/2006/relationships/vmlDrawing" Target="../drawings/vmlDrawing80.vml"/><Relationship Id="rId4" Type="http://schemas.openxmlformats.org/officeDocument/2006/relationships/image" Target="../media/image100.emf"/></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vmlDrawing" Target="../drawings/vmlDrawing81.vml"/><Relationship Id="rId5" Type="http://schemas.openxmlformats.org/officeDocument/2006/relationships/image" Target="../media/image101.emf"/><Relationship Id="rId4" Type="http://schemas.openxmlformats.org/officeDocument/2006/relationships/oleObject" Target="../embeddings/oleObject81.bin"/></Relationships>
</file>

<file path=ppt/slides/_rels/slide124.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82.vml"/><Relationship Id="rId6" Type="http://schemas.openxmlformats.org/officeDocument/2006/relationships/hyperlink" Target="http://www.census.gov/construction/c30/c30index.html" TargetMode="External"/><Relationship Id="rId5" Type="http://schemas.openxmlformats.org/officeDocument/2006/relationships/image" Target="../media/image105.emf"/><Relationship Id="rId4" Type="http://schemas.openxmlformats.org/officeDocument/2006/relationships/oleObject" Target="../embeddings/oleObject82.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83.vml"/><Relationship Id="rId6" Type="http://schemas.openxmlformats.org/officeDocument/2006/relationships/hyperlink" Target="http://www.census.gov/construction/c30/c30index.html" TargetMode="External"/><Relationship Id="rId5" Type="http://schemas.openxmlformats.org/officeDocument/2006/relationships/image" Target="../media/image106.emf"/><Relationship Id="rId4" Type="http://schemas.openxmlformats.org/officeDocument/2006/relationships/oleObject" Target="../embeddings/oleObject8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84.vml"/><Relationship Id="rId6" Type="http://schemas.openxmlformats.org/officeDocument/2006/relationships/hyperlink" Target="http://www.census.gov/construction/c30/c30index.html" TargetMode="External"/><Relationship Id="rId5" Type="http://schemas.openxmlformats.org/officeDocument/2006/relationships/image" Target="../media/image107.emf"/><Relationship Id="rId4" Type="http://schemas.openxmlformats.org/officeDocument/2006/relationships/oleObject" Target="../embeddings/oleObject84.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85.vml"/><Relationship Id="rId5" Type="http://schemas.openxmlformats.org/officeDocument/2006/relationships/image" Target="../media/image108.emf"/><Relationship Id="rId4" Type="http://schemas.openxmlformats.org/officeDocument/2006/relationships/oleObject" Target="../embeddings/oleObject85.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86.vml"/><Relationship Id="rId6" Type="http://schemas.openxmlformats.org/officeDocument/2006/relationships/hyperlink" Target="http://www.census.gov/construction/c30/c30index.html" TargetMode="External"/><Relationship Id="rId5" Type="http://schemas.openxmlformats.org/officeDocument/2006/relationships/image" Target="../media/image109.emf"/><Relationship Id="rId4" Type="http://schemas.openxmlformats.org/officeDocument/2006/relationships/oleObject" Target="../embeddings/oleObject86.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87.vml"/><Relationship Id="rId6" Type="http://schemas.openxmlformats.org/officeDocument/2006/relationships/hyperlink" Target="http://www.census.gov/construction/c30/historical_data.html" TargetMode="External"/><Relationship Id="rId5" Type="http://schemas.openxmlformats.org/officeDocument/2006/relationships/image" Target="../media/image110.emf"/><Relationship Id="rId4" Type="http://schemas.openxmlformats.org/officeDocument/2006/relationships/oleObject" Target="../embeddings/oleObject87.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88.vml"/><Relationship Id="rId6" Type="http://schemas.openxmlformats.org/officeDocument/2006/relationships/image" Target="../media/image111.emf"/><Relationship Id="rId5" Type="http://schemas.openxmlformats.org/officeDocument/2006/relationships/oleObject" Target="../embeddings/oleObject88.bin"/><Relationship Id="rId4" Type="http://schemas.openxmlformats.org/officeDocument/2006/relationships/hyperlink" Target="http://data.bls.gov/" TargetMode="Externa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89.vml"/><Relationship Id="rId5" Type="http://schemas.openxmlformats.org/officeDocument/2006/relationships/image" Target="../media/image112.emf"/><Relationship Id="rId4" Type="http://schemas.openxmlformats.org/officeDocument/2006/relationships/oleObject" Target="../embeddings/oleObject89.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90.vml"/><Relationship Id="rId5" Type="http://schemas.openxmlformats.org/officeDocument/2006/relationships/image" Target="../media/image113.emf"/><Relationship Id="rId4" Type="http://schemas.openxmlformats.org/officeDocument/2006/relationships/oleObject" Target="../embeddings/oleObject90.bin"/></Relationships>
</file>

<file path=ppt/slides/_rels/slide1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91.vml"/><Relationship Id="rId6" Type="http://schemas.openxmlformats.org/officeDocument/2006/relationships/hyperlink" Target="http://www.census.gov/manufacturing/m3/" TargetMode="External"/><Relationship Id="rId5" Type="http://schemas.openxmlformats.org/officeDocument/2006/relationships/image" Target="../media/image114.emf"/><Relationship Id="rId4" Type="http://schemas.openxmlformats.org/officeDocument/2006/relationships/oleObject" Target="../embeddings/oleObject91.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vmlDrawing" Target="../drawings/vmlDrawing92.vml"/><Relationship Id="rId6" Type="http://schemas.openxmlformats.org/officeDocument/2006/relationships/hyperlink" Target="http://www.census.gov/manufacturing/m3/" TargetMode="External"/><Relationship Id="rId5" Type="http://schemas.openxmlformats.org/officeDocument/2006/relationships/image" Target="../media/image115.emf"/><Relationship Id="rId4" Type="http://schemas.openxmlformats.org/officeDocument/2006/relationships/oleObject" Target="../embeddings/oleObject9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4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vmlDrawing" Target="../drawings/vmlDrawing93.vml"/><Relationship Id="rId6" Type="http://schemas.openxmlformats.org/officeDocument/2006/relationships/hyperlink" Target="http://data.bls.gov/" TargetMode="External"/><Relationship Id="rId5" Type="http://schemas.openxmlformats.org/officeDocument/2006/relationships/image" Target="../media/image116.emf"/><Relationship Id="rId4" Type="http://schemas.openxmlformats.org/officeDocument/2006/relationships/oleObject" Target="../embeddings/oleObject93.bin"/></Relationships>
</file>

<file path=ppt/slides/_rels/slide142.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94.vml"/><Relationship Id="rId6" Type="http://schemas.openxmlformats.org/officeDocument/2006/relationships/hyperlink" Target="http://www.ism.ws/ismreport/mfgrob.cfm" TargetMode="External"/><Relationship Id="rId5" Type="http://schemas.openxmlformats.org/officeDocument/2006/relationships/image" Target="../media/image117.emf"/><Relationship Id="rId4" Type="http://schemas.openxmlformats.org/officeDocument/2006/relationships/oleObject" Target="../embeddings/oleObject94.bin"/></Relationships>
</file>

<file path=ppt/slides/_rels/slide14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0.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95.vml"/><Relationship Id="rId6" Type="http://schemas.openxmlformats.org/officeDocument/2006/relationships/image" Target="../media/image118.emf"/><Relationship Id="rId5" Type="http://schemas.openxmlformats.org/officeDocument/2006/relationships/oleObject" Target="../embeddings/oleObject95.bin"/><Relationship Id="rId4" Type="http://schemas.openxmlformats.org/officeDocument/2006/relationships/audio" Target="../media/audio1.wav"/></Relationships>
</file>

<file path=ppt/slides/_rels/slide1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6.xml"/><Relationship Id="rId1" Type="http://schemas.openxmlformats.org/officeDocument/2006/relationships/vmlDrawing" Target="../drawings/vmlDrawing96.vml"/><Relationship Id="rId5" Type="http://schemas.openxmlformats.org/officeDocument/2006/relationships/image" Target="../media/image119.emf"/><Relationship Id="rId4" Type="http://schemas.openxmlformats.org/officeDocument/2006/relationships/oleObject" Target="../embeddings/oleObject96.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vmlDrawing" Target="../drawings/vmlDrawing97.vml"/><Relationship Id="rId5" Type="http://schemas.openxmlformats.org/officeDocument/2006/relationships/image" Target="../media/image120.emf"/><Relationship Id="rId4" Type="http://schemas.openxmlformats.org/officeDocument/2006/relationships/oleObject" Target="../embeddings/oleObject97.bin"/></Relationships>
</file>

<file path=ppt/slides/_rels/slide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jpeg"/><Relationship Id="rId3" Type="http://schemas.openxmlformats.org/officeDocument/2006/relationships/notesSlide" Target="../notesSlides/notesSlide137.xml"/><Relationship Id="rId7" Type="http://schemas.openxmlformats.org/officeDocument/2006/relationships/image" Target="../media/image122.jpeg"/><Relationship Id="rId12" Type="http://schemas.openxmlformats.org/officeDocument/2006/relationships/image" Target="../media/image127.png"/><Relationship Id="rId2" Type="http://schemas.openxmlformats.org/officeDocument/2006/relationships/slideLayout" Target="../slideLayouts/slideLayout6.xml"/><Relationship Id="rId1" Type="http://schemas.openxmlformats.org/officeDocument/2006/relationships/vmlDrawing" Target="../drawings/vmlDrawing98.vml"/><Relationship Id="rId6" Type="http://schemas.openxmlformats.org/officeDocument/2006/relationships/image" Target="../media/image121.emf"/><Relationship Id="rId11" Type="http://schemas.openxmlformats.org/officeDocument/2006/relationships/image" Target="../media/image126.jpeg"/><Relationship Id="rId5" Type="http://schemas.openxmlformats.org/officeDocument/2006/relationships/oleObject" Target="../embeddings/oleObject98.bin"/><Relationship Id="rId15" Type="http://schemas.openxmlformats.org/officeDocument/2006/relationships/image" Target="../media/image130.jpeg"/><Relationship Id="rId10" Type="http://schemas.openxmlformats.org/officeDocument/2006/relationships/image" Target="../media/image125.png"/><Relationship Id="rId4" Type="http://schemas.openxmlformats.org/officeDocument/2006/relationships/hyperlink" Target="http://www.idtheftcenter.org/images/breach/ITRCBreachReport2015.pdf" TargetMode="External"/><Relationship Id="rId9" Type="http://schemas.openxmlformats.org/officeDocument/2006/relationships/image" Target="../media/image124.jpeg"/><Relationship Id="rId14" Type="http://schemas.openxmlformats.org/officeDocument/2006/relationships/image" Target="../media/image129.png"/></Relationships>
</file>

<file path=ppt/slides/_rels/slide1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6.xml"/><Relationship Id="rId1" Type="http://schemas.openxmlformats.org/officeDocument/2006/relationships/vmlDrawing" Target="../drawings/vmlDrawing99.vml"/><Relationship Id="rId6" Type="http://schemas.openxmlformats.org/officeDocument/2006/relationships/image" Target="../media/image132.emf"/><Relationship Id="rId5" Type="http://schemas.openxmlformats.org/officeDocument/2006/relationships/image" Target="../media/image131.emf"/><Relationship Id="rId4" Type="http://schemas.openxmlformats.org/officeDocument/2006/relationships/oleObject" Target="../embeddings/oleObject99.bin"/></Relationships>
</file>

<file path=ppt/slides/_rels/slide1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133.jpg"/><Relationship Id="rId2" Type="http://schemas.openxmlformats.org/officeDocument/2006/relationships/notesSlide" Target="../notesSlides/notesSlide141.xml"/><Relationship Id="rId1" Type="http://schemas.openxmlformats.org/officeDocument/2006/relationships/slideLayout" Target="../slideLayouts/slideLayout7.xml"/><Relationship Id="rId6" Type="http://schemas.openxmlformats.org/officeDocument/2006/relationships/image" Target="../media/image136.jpg"/><Relationship Id="rId5" Type="http://schemas.openxmlformats.org/officeDocument/2006/relationships/image" Target="../media/image135.png"/><Relationship Id="rId4" Type="http://schemas.openxmlformats.org/officeDocument/2006/relationships/image" Target="../media/image134.png"/></Relationships>
</file>

<file path=ppt/slides/_rels/slide157.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notesSlide" Target="../notesSlides/notesSlide142.xml"/><Relationship Id="rId1" Type="http://schemas.openxmlformats.org/officeDocument/2006/relationships/slideLayout" Target="../slideLayouts/slideLayout6.xml"/><Relationship Id="rId5" Type="http://schemas.openxmlformats.org/officeDocument/2006/relationships/image" Target="../media/image139.png"/><Relationship Id="rId4" Type="http://schemas.openxmlformats.org/officeDocument/2006/relationships/image" Target="../media/image138.jpeg"/></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41.emf"/><Relationship Id="rId4" Type="http://schemas.openxmlformats.org/officeDocument/2006/relationships/image" Target="../media/image140.emf"/></Relationships>
</file>

<file path=ppt/slides/_rels/slide1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7.emf"/></Relationships>
</file>

<file path=ppt/slides/_rels/slide160.xml.rels><?xml version="1.0" encoding="UTF-8" standalone="yes"?>
<Relationships xmlns="http://schemas.openxmlformats.org/package/2006/relationships"><Relationship Id="rId3" Type="http://schemas.openxmlformats.org/officeDocument/2006/relationships/image" Target="../media/image142.jpg"/><Relationship Id="rId2" Type="http://schemas.openxmlformats.org/officeDocument/2006/relationships/notesSlide" Target="../notesSlides/notesSlide145.xml"/><Relationship Id="rId1" Type="http://schemas.openxmlformats.org/officeDocument/2006/relationships/slideLayout" Target="../slideLayouts/slideLayout2.xml"/><Relationship Id="rId5" Type="http://schemas.openxmlformats.org/officeDocument/2006/relationships/image" Target="../media/image144.png"/><Relationship Id="rId4" Type="http://schemas.openxmlformats.org/officeDocument/2006/relationships/image" Target="../media/image143.png"/></Relationships>
</file>

<file path=ppt/slides/_rels/slide16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6.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147.xml"/><Relationship Id="rId1" Type="http://schemas.openxmlformats.org/officeDocument/2006/relationships/slideLayout" Target="../slideLayouts/slideLayout6.xml"/><Relationship Id="rId5" Type="http://schemas.openxmlformats.org/officeDocument/2006/relationships/image" Target="../media/image146.png"/><Relationship Id="rId4" Type="http://schemas.openxmlformats.org/officeDocument/2006/relationships/hyperlink" Target="http://www.propertydrone.org/" TargetMode="External"/></Relationships>
</file>

<file path=ppt/slides/_rels/slide1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2.xml"/><Relationship Id="rId1" Type="http://schemas.openxmlformats.org/officeDocument/2006/relationships/slideLayout" Target="../slideLayouts/slideLayout7.xml"/><Relationship Id="rId4" Type="http://schemas.openxmlformats.org/officeDocument/2006/relationships/image" Target="../media/image150.png"/></Relationships>
</file>

<file path=ppt/slides/_rels/slide16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53.xml"/><Relationship Id="rId1" Type="http://schemas.openxmlformats.org/officeDocument/2006/relationships/slideLayout" Target="../slideLayouts/slideLayout7.xml"/><Relationship Id="rId5" Type="http://schemas.openxmlformats.org/officeDocument/2006/relationships/image" Target="../media/image153.jpeg"/><Relationship Id="rId4" Type="http://schemas.openxmlformats.org/officeDocument/2006/relationships/image" Target="../media/image152.png"/></Relationships>
</file>

<file path=ppt/slides/_rels/slide169.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54.xml"/><Relationship Id="rId1" Type="http://schemas.openxmlformats.org/officeDocument/2006/relationships/slideLayout" Target="../slideLayouts/slideLayout7.xml"/><Relationship Id="rId5" Type="http://schemas.openxmlformats.org/officeDocument/2006/relationships/hyperlink" Target="https://nest.com/insurance-partners/" TargetMode="External"/><Relationship Id="rId4" Type="http://schemas.openxmlformats.org/officeDocument/2006/relationships/image" Target="../media/image15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14.vml"/><Relationship Id="rId6" Type="http://schemas.openxmlformats.org/officeDocument/2006/relationships/image" Target="../media/image18.emf"/><Relationship Id="rId5" Type="http://schemas.openxmlformats.org/officeDocument/2006/relationships/oleObject" Target="../embeddings/oleObject14.bin"/><Relationship Id="rId4"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6.xml"/><Relationship Id="rId1" Type="http://schemas.openxmlformats.org/officeDocument/2006/relationships/vmlDrawing" Target="../drawings/vmlDrawing100.vml"/><Relationship Id="rId5" Type="http://schemas.openxmlformats.org/officeDocument/2006/relationships/image" Target="../media/image155.emf"/><Relationship Id="rId4" Type="http://schemas.openxmlformats.org/officeDocument/2006/relationships/oleObject" Target="../embeddings/oleObject100.bin"/></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5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6.xml"/><Relationship Id="rId1" Type="http://schemas.openxmlformats.org/officeDocument/2006/relationships/vmlDrawing" Target="../drawings/vmlDrawing17.vml"/><Relationship Id="rId6" Type="http://schemas.openxmlformats.org/officeDocument/2006/relationships/image" Target="../media/image21.emf"/><Relationship Id="rId5" Type="http://schemas.openxmlformats.org/officeDocument/2006/relationships/oleObject" Target="../embeddings/oleObject17.bin"/><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24.emf"/><Relationship Id="rId5" Type="http://schemas.openxmlformats.org/officeDocument/2006/relationships/oleObject" Target="../embeddings/oleObject20.bin"/><Relationship Id="rId4" Type="http://schemas.openxmlformats.org/officeDocument/2006/relationships/hyperlink" Target="http://www.federalreserve.gov/releases/h15/data.htm"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32.emf"/><Relationship Id="rId4" Type="http://schemas.openxmlformats.org/officeDocument/2006/relationships/oleObject" Target="../embeddings/oleObject28.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3.emf"/><Relationship Id="rId4" Type="http://schemas.openxmlformats.org/officeDocument/2006/relationships/oleObject" Target="../embeddings/oleObject29.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4.emf"/><Relationship Id="rId4" Type="http://schemas.openxmlformats.org/officeDocument/2006/relationships/oleObject" Target="../embeddings/oleObject30.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5.emf"/><Relationship Id="rId4" Type="http://schemas.openxmlformats.org/officeDocument/2006/relationships/oleObject" Target="../embeddings/oleObject31.bin"/></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vmlDrawing" Target="../drawings/vmlDrawing32.vml"/><Relationship Id="rId6" Type="http://schemas.openxmlformats.org/officeDocument/2006/relationships/image" Target="../media/image36.emf"/><Relationship Id="rId5" Type="http://schemas.openxmlformats.org/officeDocument/2006/relationships/oleObject" Target="../embeddings/oleObject32.bin"/><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7.png"/><Relationship Id="rId4" Type="http://schemas.openxmlformats.org/officeDocument/2006/relationships/oleObject" Target="../embeddings/Microsoft_Excel_97-2003_Worksheet1.xls"/></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www.artemis.bm/deal_directory/cat_bonds_ils_issued_outstanding.html"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40.emf"/><Relationship Id="rId4" Type="http://schemas.openxmlformats.org/officeDocument/2006/relationships/oleObject" Target="../embeddings/oleObject34.bin"/></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6.emf"/><Relationship Id="rId4" Type="http://schemas.openxmlformats.org/officeDocument/2006/relationships/oleObject" Target="../embeddings/oleObject35.bin"/></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mlDrawing" Target="../drawings/vmlDrawing36.vml"/><Relationship Id="rId6" Type="http://schemas.openxmlformats.org/officeDocument/2006/relationships/image" Target="../media/image47.emf"/><Relationship Id="rId5" Type="http://schemas.openxmlformats.org/officeDocument/2006/relationships/oleObject" Target="../embeddings/oleObject36.bin"/><Relationship Id="rId4"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8.emf"/><Relationship Id="rId4" Type="http://schemas.openxmlformats.org/officeDocument/2006/relationships/oleObject" Target="../embeddings/oleObject37.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9.emf"/><Relationship Id="rId4" Type="http://schemas.openxmlformats.org/officeDocument/2006/relationships/oleObject" Target="../embeddings/oleObject38.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50.emf"/><Relationship Id="rId4" Type="http://schemas.openxmlformats.org/officeDocument/2006/relationships/oleObject" Target="../embeddings/oleObject39.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51.emf"/><Relationship Id="rId4" Type="http://schemas.openxmlformats.org/officeDocument/2006/relationships/oleObject" Target="../embeddings/oleObject40.bin"/></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57.emf"/><Relationship Id="rId4" Type="http://schemas.openxmlformats.org/officeDocument/2006/relationships/oleObject" Target="../embeddings/oleObject41.bin"/></Relationships>
</file>

<file path=ppt/slides/_rels/slide6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58.emf"/><Relationship Id="rId4" Type="http://schemas.openxmlformats.org/officeDocument/2006/relationships/oleObject" Target="../embeddings/oleObject42.bin"/></Relationships>
</file>

<file path=ppt/slides/_rels/slide6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59.emf"/><Relationship Id="rId4" Type="http://schemas.openxmlformats.org/officeDocument/2006/relationships/oleObject" Target="../embeddings/oleObject43.bin"/></Relationships>
</file>

<file path=ppt/slides/_rels/slide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image" Target="../media/image60.emf"/><Relationship Id="rId5" Type="http://schemas.openxmlformats.org/officeDocument/2006/relationships/oleObject" Target="../embeddings/oleObject44.bin"/><Relationship Id="rId4" Type="http://schemas.openxmlformats.org/officeDocument/2006/relationships/hyperlink" Target="https://www.citizensfla.com/about/bookofbusiness/" TargetMode="Externa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61.emf"/><Relationship Id="rId4" Type="http://schemas.openxmlformats.org/officeDocument/2006/relationships/oleObject" Target="../embeddings/oleObject45.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62.emf"/><Relationship Id="rId4" Type="http://schemas.openxmlformats.org/officeDocument/2006/relationships/oleObject" Target="../embeddings/oleObject46.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63.emf"/><Relationship Id="rId4" Type="http://schemas.openxmlformats.org/officeDocument/2006/relationships/oleObject" Target="../embeddings/oleObject47.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2.xml"/><Relationship Id="rId1" Type="http://schemas.openxmlformats.org/officeDocument/2006/relationships/vmlDrawing" Target="../drawings/vmlDrawing48.vml"/><Relationship Id="rId4" Type="http://schemas.openxmlformats.org/officeDocument/2006/relationships/image" Target="../media/image64.emf"/></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65.emf"/><Relationship Id="rId4" Type="http://schemas.openxmlformats.org/officeDocument/2006/relationships/oleObject" Target="../embeddings/oleObject49.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66.emf"/><Relationship Id="rId4" Type="http://schemas.openxmlformats.org/officeDocument/2006/relationships/oleObject" Target="../embeddings/oleObject50.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67.emf"/><Relationship Id="rId4" Type="http://schemas.openxmlformats.org/officeDocument/2006/relationships/oleObject" Target="../embeddings/oleObject5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68.emf"/><Relationship Id="rId4" Type="http://schemas.openxmlformats.org/officeDocument/2006/relationships/oleObject" Target="../embeddings/oleObject52.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69.emf"/><Relationship Id="rId4" Type="http://schemas.openxmlformats.org/officeDocument/2006/relationships/oleObject" Target="../embeddings/oleObject53.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6.xml"/><Relationship Id="rId1" Type="http://schemas.openxmlformats.org/officeDocument/2006/relationships/vmlDrawing" Target="../drawings/vmlDrawing54.vml"/><Relationship Id="rId4" Type="http://schemas.openxmlformats.org/officeDocument/2006/relationships/image" Target="../media/image70.emf"/></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71.emf"/><Relationship Id="rId4" Type="http://schemas.openxmlformats.org/officeDocument/2006/relationships/oleObject" Target="../embeddings/oleObject55.bin"/></Relationships>
</file>

<file path=ppt/slides/_rels/slide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71.emf"/><Relationship Id="rId4" Type="http://schemas.openxmlformats.org/officeDocument/2006/relationships/oleObject" Target="../embeddings/oleObject56.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image" Target="../media/image72.emf"/><Relationship Id="rId4" Type="http://schemas.openxmlformats.org/officeDocument/2006/relationships/oleObject" Target="../embeddings/oleObject57.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vmlDrawing" Target="../drawings/vmlDrawing58.vml"/><Relationship Id="rId6" Type="http://schemas.openxmlformats.org/officeDocument/2006/relationships/image" Target="../media/image73.emf"/><Relationship Id="rId5" Type="http://schemas.openxmlformats.org/officeDocument/2006/relationships/oleObject" Target="../embeddings/oleObject58.bin"/><Relationship Id="rId4" Type="http://schemas.openxmlformats.org/officeDocument/2006/relationships/hyperlink" Target="http://research.stlouisfed.org/fred2/series/WASCUR" TargetMode="Externa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59.vml"/><Relationship Id="rId6" Type="http://schemas.openxmlformats.org/officeDocument/2006/relationships/hyperlink" Target="http://research.stlouisfed.org/fred2/series/WASCUR" TargetMode="External"/><Relationship Id="rId5" Type="http://schemas.openxmlformats.org/officeDocument/2006/relationships/image" Target="../media/image74.emf"/><Relationship Id="rId4" Type="http://schemas.openxmlformats.org/officeDocument/2006/relationships/oleObject" Target="../embeddings/oleObject59.bin"/></Relationships>
</file>

<file path=ppt/slides/_rels/slide8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60.vml"/><Relationship Id="rId5" Type="http://schemas.openxmlformats.org/officeDocument/2006/relationships/image" Target="../media/image77.emf"/><Relationship Id="rId4" Type="http://schemas.openxmlformats.org/officeDocument/2006/relationships/oleObject" Target="../embeddings/Microsoft_Excel_97-2003_Worksheet2.xls"/></Relationships>
</file>

<file path=ppt/slides/_rels/slide9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80.emf"/><Relationship Id="rId4" Type="http://schemas.openxmlformats.org/officeDocument/2006/relationships/oleObject" Target="../embeddings/oleObject61.bin"/></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6.xml"/><Relationship Id="rId1" Type="http://schemas.openxmlformats.org/officeDocument/2006/relationships/vmlDrawing" Target="../drawings/vmlDrawing62.vml"/><Relationship Id="rId4" Type="http://schemas.openxmlformats.org/officeDocument/2006/relationships/image" Target="../media/image81.emf"/></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63.vml"/><Relationship Id="rId6" Type="http://schemas.openxmlformats.org/officeDocument/2006/relationships/image" Target="../media/image82.emf"/><Relationship Id="rId5" Type="http://schemas.openxmlformats.org/officeDocument/2006/relationships/oleObject" Target="../embeddings/Microsoft_Excel_97-2003_Worksheet3.xls"/><Relationship Id="rId4" Type="http://schemas.openxmlformats.org/officeDocument/2006/relationships/oleObject" Target="../embeddings/oleObject6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36711"/>
            <a:ext cx="9104313" cy="2185214"/>
          </a:xfrm>
          <a:ln/>
        </p:spPr>
        <p:txBody>
          <a:bodyPr/>
          <a:lstStyle/>
          <a:p>
            <a:r>
              <a:rPr lang="en-US" sz="4400" dirty="0" smtClean="0"/>
              <a:t>Overview &amp; Outlook for the P/C              Insurance Industry:</a:t>
            </a:r>
            <a:br>
              <a:rPr lang="en-US" sz="4400" dirty="0" smtClean="0"/>
            </a:br>
            <a:r>
              <a:rPr lang="en-US" sz="3600" i="1" dirty="0" smtClean="0"/>
              <a:t>Trends, Challenges, Disruptors &amp;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152042" y="4259137"/>
            <a:ext cx="8952271" cy="1737399"/>
          </a:xfrm>
        </p:spPr>
        <p:txBody>
          <a:bodyPr/>
          <a:lstStyle/>
          <a:p>
            <a:pPr>
              <a:lnSpc>
                <a:spcPct val="80000"/>
              </a:lnSpc>
            </a:pPr>
            <a:r>
              <a:rPr lang="en-US" dirty="0" smtClean="0"/>
              <a:t>New York Society of Securities Analysts</a:t>
            </a:r>
          </a:p>
          <a:p>
            <a:pPr>
              <a:lnSpc>
                <a:spcPct val="80000"/>
              </a:lnSpc>
            </a:pPr>
            <a:r>
              <a:rPr lang="en-US" dirty="0" smtClean="0"/>
              <a:t>New York, NY</a:t>
            </a:r>
          </a:p>
          <a:p>
            <a:pPr>
              <a:lnSpc>
                <a:spcPct val="80000"/>
              </a:lnSpc>
            </a:pPr>
            <a:r>
              <a:rPr lang="en-US" sz="2800" dirty="0" smtClean="0"/>
              <a:t>March 21, 2016</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32657714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10</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Homeowners &amp; Pvt. Pass. Auto, </a:t>
            </a:r>
            <a:r>
              <a:rPr lang="en-US" sz="2800" dirty="0" smtClean="0"/>
              <a:t>1990-2014*</a:t>
            </a:r>
          </a:p>
        </p:txBody>
      </p:sp>
      <p:sp>
        <p:nvSpPr>
          <p:cNvPr id="26629" name="Rectangle 3"/>
          <p:cNvSpPr>
            <a:spLocks noChangeArrowheads="1"/>
          </p:cNvSpPr>
          <p:nvPr/>
        </p:nvSpPr>
        <p:spPr bwMode="auto">
          <a:xfrm>
            <a:off x="-161925" y="6302140"/>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smtClean="0"/>
              <a:t>**Excludes </a:t>
            </a:r>
            <a:r>
              <a:rPr lang="en-US" sz="1100" dirty="0"/>
              <a:t>1992, </a:t>
            </a:r>
            <a:r>
              <a:rPr lang="en-US" sz="1100" dirty="0" smtClean="0"/>
              <a:t>the year of </a:t>
            </a:r>
            <a:r>
              <a:rPr lang="en-US" sz="1100" dirty="0"/>
              <a:t>Hurricane </a:t>
            </a:r>
            <a:r>
              <a:rPr lang="en-US" sz="1100" dirty="0" smtClean="0"/>
              <a:t>Andrew.  If 1992 is included the resulting </a:t>
            </a:r>
            <a:r>
              <a:rPr lang="en-US" sz="1100" dirty="0"/>
              <a:t>homeowners RNW </a:t>
            </a:r>
            <a:r>
              <a:rPr lang="en-US" sz="1100" dirty="0" smtClean="0"/>
              <a:t>is 1.9%</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t>
            </a:r>
            <a:r>
              <a:rPr lang="en-US" sz="1100" dirty="0" smtClean="0"/>
              <a:t>NAIC; Insurance Information Institute.</a:t>
            </a:r>
            <a:endParaRPr lang="en-US" sz="1100" dirty="0"/>
          </a:p>
        </p:txBody>
      </p:sp>
      <p:graphicFrame>
        <p:nvGraphicFramePr>
          <p:cNvPr id="2026500" name="Object 2"/>
          <p:cNvGraphicFramePr>
            <a:graphicFrameLocks/>
          </p:cNvGraphicFramePr>
          <p:nvPr>
            <p:extLst/>
          </p:nvPr>
        </p:nvGraphicFramePr>
        <p:xfrm>
          <a:off x="238125" y="1181506"/>
          <a:ext cx="8569325" cy="4579938"/>
        </p:xfrm>
        <a:graphic>
          <a:graphicData uri="http://schemas.openxmlformats.org/presentationml/2006/ole">
            <mc:AlternateContent xmlns:mc="http://schemas.openxmlformats.org/markup-compatibility/2006">
              <mc:Choice xmlns:v="urn:schemas-microsoft-com:vml" Requires="v">
                <p:oleObj spid="_x0000_s28610569"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81506"/>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1978421" y="1158597"/>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1990-2013*</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7.8%                   </a:t>
            </a:r>
            <a:r>
              <a:rPr lang="en-US" b="1" dirty="0">
                <a:solidFill>
                  <a:schemeClr val="bg1"/>
                </a:solidFill>
                <a:latin typeface="Arial" pitchFamily="34" charset="0"/>
              </a:rPr>
              <a:t>PP Auto: </a:t>
            </a:r>
            <a:r>
              <a:rPr lang="en-US" b="1" dirty="0" smtClean="0">
                <a:solidFill>
                  <a:schemeClr val="bg1"/>
                </a:solidFill>
                <a:latin typeface="Arial" pitchFamily="34" charset="0"/>
              </a:rPr>
              <a:t>8.1%             </a:t>
            </a:r>
            <a:r>
              <a:rPr lang="en-US" b="1" dirty="0">
                <a:solidFill>
                  <a:schemeClr val="bg1"/>
                </a:solidFill>
                <a:latin typeface="Arial" pitchFamily="34" charset="0"/>
              </a:rPr>
              <a:t>Homeowners: </a:t>
            </a:r>
            <a:r>
              <a:rPr lang="en-US" b="1" dirty="0" smtClean="0">
                <a:solidFill>
                  <a:schemeClr val="bg1"/>
                </a:solidFill>
                <a:latin typeface="Arial" pitchFamily="34" charset="0"/>
              </a:rPr>
              <a:t>4.3%**</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236449" y="4612502"/>
            <a:ext cx="1528155" cy="416700"/>
          </a:xfrm>
          <a:prstGeom prst="wedgeRectCallout">
            <a:avLst>
              <a:gd name="adj1" fmla="val -72015"/>
              <a:gd name="adj2" fmla="val -61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rPr>
              <a:t>Excluding 1992’s Hurricane </a:t>
            </a:r>
            <a:r>
              <a:rPr lang="en-US" sz="1200" b="1" dirty="0">
                <a:solidFill>
                  <a:schemeClr val="bg1"/>
                </a:solidFill>
              </a:rPr>
              <a:t>Andrew</a:t>
            </a:r>
          </a:p>
        </p:txBody>
      </p:sp>
    </p:spTree>
    <p:extLst>
      <p:ext uri="{BB962C8B-B14F-4D97-AF65-F5344CB8AC3E}">
        <p14:creationId xmlns:p14="http://schemas.microsoft.com/office/powerpoint/2010/main" val="30651583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100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Change in Medical Severity by State, Avg. Annual Change, 2009-2013</a:t>
            </a:r>
          </a:p>
        </p:txBody>
      </p:sp>
      <p:sp>
        <p:nvSpPr>
          <p:cNvPr id="20" name="Rectangle 6"/>
          <p:cNvSpPr>
            <a:spLocks noChangeArrowheads="1"/>
          </p:cNvSpPr>
          <p:nvPr/>
        </p:nvSpPr>
        <p:spPr bwMode="black">
          <a:xfrm>
            <a:off x="85725" y="1248880"/>
            <a:ext cx="1245813"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13" name="Rectangle 4"/>
          <p:cNvSpPr>
            <a:spLocks noChangeArrowheads="1"/>
          </p:cNvSpPr>
          <p:nvPr/>
        </p:nvSpPr>
        <p:spPr bwMode="auto">
          <a:xfrm>
            <a:off x="-188913" y="5776301"/>
            <a:ext cx="7569201" cy="1027204"/>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NCCI’s Analysis of Frequency and Severity of Claims Across the Country as of 12/31/13 on ncci.com.</a:t>
            </a:r>
          </a:p>
          <a:p>
            <a:pPr eaLnBrk="0" hangingPunct="0">
              <a:lnSpc>
                <a:spcPct val="85000"/>
              </a:lnSpc>
              <a:spcBef>
                <a:spcPct val="25000"/>
              </a:spcBef>
              <a:buClr>
                <a:schemeClr val="accent2"/>
              </a:buClr>
              <a:buFont typeface="Wingdings" pitchFamily="2" charset="2"/>
              <a:buNone/>
            </a:pPr>
            <a:r>
              <a:rPr lang="en-US" sz="1100" dirty="0" smtClean="0"/>
              <a:t>Values reflect methodology and state data underlying the most recent rate/lost cost filing.</a:t>
            </a:r>
          </a:p>
          <a:p>
            <a:pPr eaLnBrk="0" hangingPunct="0">
              <a:lnSpc>
                <a:spcPct val="85000"/>
              </a:lnSpc>
              <a:spcBef>
                <a:spcPct val="25000"/>
              </a:spcBef>
              <a:buClr>
                <a:schemeClr val="accent2"/>
              </a:buClr>
              <a:buFont typeface="Wingdings" pitchFamily="2" charset="2"/>
              <a:buNone/>
            </a:pPr>
            <a:r>
              <a:rPr lang="en-US" sz="1100" dirty="0" smtClean="0"/>
              <a:t>TX changes are for the years 2010-2013.</a:t>
            </a:r>
            <a:endParaRPr lang="en-US" sz="1100" dirty="0"/>
          </a:p>
        </p:txBody>
      </p:sp>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040" y="1601679"/>
            <a:ext cx="8902423" cy="4275715"/>
          </a:xfrm>
          <a:prstGeom prst="rect">
            <a:avLst/>
          </a:prstGeom>
        </p:spPr>
      </p:pic>
      <p:sp>
        <p:nvSpPr>
          <p:cNvPr id="9" name="AutoShape 7"/>
          <p:cNvSpPr>
            <a:spLocks noChangeArrowheads="1"/>
          </p:cNvSpPr>
          <p:nvPr/>
        </p:nvSpPr>
        <p:spPr bwMode="blackWhite">
          <a:xfrm>
            <a:off x="3595687" y="1248880"/>
            <a:ext cx="4301204" cy="1235484"/>
          </a:xfrm>
          <a:prstGeom prst="wedgeRectCallout">
            <a:avLst>
              <a:gd name="adj1" fmla="val 66008"/>
              <a:gd name="adj2" fmla="val 3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change in lost-time medical severities from 2009-2013 ranged from a low of -6% to a high of 9%</a:t>
            </a:r>
            <a:endParaRPr lang="en-US" b="1" dirty="0">
              <a:solidFill>
                <a:schemeClr val="bg1"/>
              </a:solidFill>
            </a:endParaRPr>
          </a:p>
        </p:txBody>
      </p:sp>
    </p:spTree>
    <p:extLst>
      <p:ext uri="{BB962C8B-B14F-4D97-AF65-F5344CB8AC3E}">
        <p14:creationId xmlns:p14="http://schemas.microsoft.com/office/powerpoint/2010/main" val="2448960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101</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55438" name="Chart" r:id="rId4" imgW="8296386" imgH="3819698" progId="MSGraph.Chart.8">
                  <p:embed followColorScheme="full"/>
                </p:oleObj>
              </mc:Choice>
              <mc:Fallback>
                <p:oleObj name="Chart" r:id="rId4" imgW="8296386" imgH="381969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5</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971282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102</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672016" y="2196516"/>
            <a:ext cx="4222875"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1994—2014</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+6.4%</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+3.7%</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Sources: Severity: 995-2013: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91018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556463" name="Chart" r:id="rId3" imgW="8658401" imgH="5505519" progId="MSGraph.Chart.8">
                  <p:embed followColorScheme="full"/>
                </p:oleObj>
              </mc:Choice>
              <mc:Fallback>
                <p:oleObj name="Chart" r:id="rId3" imgW="8658401" imgH="5505519"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2014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(6.4% </a:t>
            </a:r>
            <a:r>
              <a:rPr lang="en-US" sz="1600" b="1" dirty="0">
                <a:solidFill>
                  <a:schemeClr val="bg1"/>
                </a:solidFill>
              </a:rPr>
              <a:t>vs. </a:t>
            </a:r>
            <a:r>
              <a:rPr lang="en-US" sz="1600" b="1" dirty="0" smtClean="0">
                <a:solidFill>
                  <a:schemeClr val="bg1"/>
                </a:solidFill>
              </a:rPr>
              <a:t>3.7%),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32195693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557486" name="Chart" r:id="rId3" imgW="8658401" imgH="5524639" progId="MSGraph.Chart.8">
                  <p:embed followColorScheme="full"/>
                </p:oleObj>
              </mc:Choice>
              <mc:Fallback>
                <p:oleObj name="Chart" r:id="rId3" imgW="8658401" imgH="5524639"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7918396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105</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3520384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558510" name="Chart" r:id="rId5" imgW="8258103" imgH="5515079" progId="MSGraph.Chart.8">
                  <p:embed followColorScheme="full"/>
                </p:oleObj>
              </mc:Choice>
              <mc:Fallback>
                <p:oleObj name="Chart" r:id="rId5" imgW="8258103" imgH="5515079"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2767445610"/>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107</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107</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108</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572818" name="Chart" r:id="rId4" imgW="8534400" imgH="3552860" progId="MSGraph.Chart.8">
                  <p:embed followColorScheme="full"/>
                </p:oleObj>
              </mc:Choice>
              <mc:Fallback>
                <p:oleObj name="Chart" r:id="rId4" imgW="8534400" imgH="355286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latin typeface="Arial" panose="020B0604020202020204" pitchFamily="34" charset="0"/>
                <a:cs typeface="Arial" panose="020B0604020202020204" pitchFamily="34" charset="0"/>
              </a:rPr>
              <a:t>*Estimate through 12/31/15 in 2015 dollars.</a:t>
            </a: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a:t>
            </a:r>
            <a:r>
              <a:rPr lang="en-US" sz="1050" dirty="0" smtClean="0">
                <a:solidFill>
                  <a:srgbClr val="000000"/>
                </a:solidFill>
                <a:latin typeface="Arial" panose="020B0604020202020204" pitchFamily="34" charset="0"/>
                <a:cs typeface="Arial" panose="020B0604020202020204" pitchFamily="34" charset="0"/>
              </a:rPr>
              <a:t>;  </a:t>
            </a:r>
            <a:r>
              <a:rPr lang="en-US" sz="1050" dirty="0">
                <a:solidFill>
                  <a:srgbClr val="000000"/>
                </a:solidFill>
                <a:latin typeface="Arial" panose="020B0604020202020204" pitchFamily="34" charset="0"/>
                <a:cs typeface="Arial" panose="020B0604020202020204" pitchFamily="34" charset="0"/>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2013/14/15 Were Welcome Respites from 2011/12, among the Costliest Years for Insured </a:t>
            </a:r>
            <a:r>
              <a:rPr lang="en-US" sz="2000" b="1" dirty="0">
                <a:solidFill>
                  <a:srgbClr val="FFFFFF"/>
                </a:solidFill>
                <a:latin typeface="Arial" panose="020B0604020202020204" pitchFamily="34" charset="0"/>
                <a:cs typeface="Arial" panose="020B0604020202020204" pitchFamily="34" charset="0"/>
              </a:rPr>
              <a:t>D</a:t>
            </a:r>
            <a:r>
              <a:rPr lang="en-US" sz="2000" b="1" dirty="0" smtClean="0">
                <a:solidFill>
                  <a:srgbClr val="FFFFFF"/>
                </a:solidFill>
                <a:latin typeface="Arial" panose="020B0604020202020204" pitchFamily="34" charset="0"/>
                <a:cs typeface="Arial" panose="020B0604020202020204" pitchFamily="34" charset="0"/>
              </a:rPr>
              <a:t>isaster </a:t>
            </a:r>
            <a:r>
              <a:rPr lang="en-US" sz="2000" b="1" dirty="0">
                <a:solidFill>
                  <a:srgbClr val="FFFFFF"/>
                </a:solidFill>
                <a:latin typeface="Arial" panose="020B0604020202020204" pitchFamily="34" charset="0"/>
                <a:cs typeface="Arial" panose="020B0604020202020204" pitchFamily="34" charset="0"/>
              </a:rPr>
              <a:t>L</a:t>
            </a:r>
            <a:r>
              <a:rPr lang="en-US" sz="2000" b="1" dirty="0" smtClean="0">
                <a:solidFill>
                  <a:srgbClr val="FFFFFF"/>
                </a:solidFill>
                <a:latin typeface="Arial" panose="020B0604020202020204" pitchFamily="34" charset="0"/>
                <a:cs typeface="Arial" panose="020B0604020202020204" pitchFamily="34" charset="0"/>
              </a:rPr>
              <a:t>osses in US History.  Longer-term Trend is for more—not fewer—Costly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$15B in insured CAT losses though 12/31/15 (est.)</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a:t>
            </a:r>
            <a:r>
              <a:rPr lang="en-US" sz="1600" b="1" dirty="0" smtClean="0">
                <a:solidFill>
                  <a:srgbClr val="225A7A"/>
                </a:solidFill>
                <a:latin typeface="Arial" panose="020B0604020202020204" pitchFamily="34" charset="0"/>
                <a:cs typeface="Arial" panose="020B0604020202020204" pitchFamily="34" charset="0"/>
              </a:rPr>
              <a:t>$ 2015)</a:t>
            </a:r>
            <a:endParaRPr lang="en-US" sz="1600" b="1" dirty="0">
              <a:solidFill>
                <a:srgbClr val="225A7A"/>
              </a:solidFill>
              <a:latin typeface="Arial" panose="020B0604020202020204" pitchFamily="34" charset="0"/>
              <a:cs typeface="Arial" panose="020B0604020202020204" pitchFamily="34" charset="0"/>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108</a:t>
            </a:fld>
            <a:endParaRPr lang="en-US"/>
          </a:p>
        </p:txBody>
      </p:sp>
    </p:spTree>
    <p:extLst>
      <p:ext uri="{BB962C8B-B14F-4D97-AF65-F5344CB8AC3E}">
        <p14:creationId xmlns:p14="http://schemas.microsoft.com/office/powerpoint/2010/main" val="2139216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109</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2015E*</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2010-2015E.</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(1960-2009); A.M. Best (2010-15E)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607506" name="Chart" r:id="rId4" imgW="8572682" imgH="3743221" progId="MSGraph.Chart.8">
                  <p:embed followColorScheme="full"/>
                </p:oleObj>
              </mc:Choice>
              <mc:Fallback>
                <p:oleObj name="Chart" r:id="rId4" imgW="8572682" imgH="374322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5.46*</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7898770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11</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Equity by Financial Services Sector vs. Fortune 500, 2004</a:t>
            </a:r>
            <a:r>
              <a:rPr lang="en-US" sz="2800" dirty="0" smtClean="0"/>
              <a:t>-2015*</a:t>
            </a:r>
          </a:p>
        </p:txBody>
      </p:sp>
      <p:sp>
        <p:nvSpPr>
          <p:cNvPr id="26629" name="Rectangle 3"/>
          <p:cNvSpPr>
            <a:spLocks noChangeArrowheads="1"/>
          </p:cNvSpPr>
          <p:nvPr/>
        </p:nvSpPr>
        <p:spPr bwMode="auto">
          <a:xfrm>
            <a:off x="-161925" y="6454490"/>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*GAAP basis. </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Fortune;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1735537333"/>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602435"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898260" y="3547246"/>
            <a:ext cx="2617450" cy="14652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u="sng" dirty="0" smtClean="0">
                <a:solidFill>
                  <a:schemeClr val="bg1"/>
                </a:solidFill>
              </a:rPr>
              <a:t>Average: 2004 - 2014</a:t>
            </a:r>
            <a:endParaRPr lang="en-US" sz="1600" b="1" u="sng" dirty="0">
              <a:solidFill>
                <a:schemeClr val="bg1"/>
              </a:solidFill>
            </a:endParaRPr>
          </a:p>
          <a:p>
            <a:pPr algn="ctr" eaLnBrk="0" hangingPunct="0">
              <a:lnSpc>
                <a:spcPct val="90000"/>
              </a:lnSpc>
              <a:spcBef>
                <a:spcPct val="50000"/>
              </a:spcBef>
              <a:buClr>
                <a:schemeClr val="bg1"/>
              </a:buClr>
              <a:defRPr/>
            </a:pPr>
            <a:r>
              <a:rPr lang="en-US" sz="1600" b="1" dirty="0" smtClean="0">
                <a:solidFill>
                  <a:schemeClr val="bg1"/>
                </a:solidFill>
                <a:latin typeface="Arial" pitchFamily="34" charset="0"/>
              </a:rPr>
              <a:t>Fortune 500: 13.9% Commercial Banks: 9.8%                   Life: 8.2%                         P/C: 7.1%</a:t>
            </a:r>
            <a:endParaRPr lang="en-US" sz="1600" b="1" dirty="0">
              <a:solidFill>
                <a:schemeClr val="bg1"/>
              </a:solidFill>
              <a:latin typeface="Arial" pitchFamily="34" charset="0"/>
            </a:endParaRPr>
          </a:p>
        </p:txBody>
      </p:sp>
      <p:sp>
        <p:nvSpPr>
          <p:cNvPr id="10" name="Rectangle 5"/>
          <p:cNvSpPr>
            <a:spLocks noChangeArrowheads="1"/>
          </p:cNvSpPr>
          <p:nvPr/>
        </p:nvSpPr>
        <p:spPr bwMode="blackWhite">
          <a:xfrm>
            <a:off x="457200" y="5567363"/>
            <a:ext cx="8458200"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smtClean="0">
                <a:solidFill>
                  <a:srgbClr val="FFFFFF"/>
                </a:solidFill>
              </a:rPr>
              <a:t>Banks and Insurers Have Substantially Underperformed the Fortune 500 Since the Financial Crisis</a:t>
            </a:r>
            <a:endParaRPr lang="pt-BR" b="1" dirty="0">
              <a:solidFill>
                <a:srgbClr val="FFFFFF"/>
              </a:solidFill>
            </a:endParaRPr>
          </a:p>
        </p:txBody>
      </p:sp>
    </p:spTree>
    <p:extLst>
      <p:ext uri="{BB962C8B-B14F-4D97-AF65-F5344CB8AC3E}">
        <p14:creationId xmlns:p14="http://schemas.microsoft.com/office/powerpoint/2010/main" val="19257761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110</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968"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111</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519"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112</a:t>
            </a:fld>
            <a:endParaRPr lang="en-US" altLang="en-US" sz="900" smtClean="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449052"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4922532" y="3018445"/>
            <a:ext cx="2897165" cy="2105806"/>
          </a:xfrm>
          <a:prstGeom prst="wedgeRectCallout">
            <a:avLst>
              <a:gd name="adj1" fmla="val 64649"/>
              <a:gd name="adj2" fmla="val -71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 The number of NFIP policies in force has plunged by 549,000 or 9.6% since 2009, even as coastal development surges and sea levels rise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17517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5530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solidFill>
                  <a:srgbClr val="000000"/>
                </a:solidFill>
              </a:rPr>
              <a:pPr>
                <a:defRPr/>
              </a:pPr>
              <a:t>113</a:t>
            </a:fld>
            <a:endParaRPr lang="en-US" smtClean="0">
              <a:solidFill>
                <a:srgbClr val="000000"/>
              </a:solidFill>
            </a:endParaRPr>
          </a:p>
        </p:txBody>
      </p:sp>
      <p:graphicFrame>
        <p:nvGraphicFramePr>
          <p:cNvPr id="51202" name="Object 2"/>
          <p:cNvGraphicFramePr>
            <a:graphicFrameLocks/>
          </p:cNvGraphicFramePr>
          <p:nvPr>
            <p:extLst>
              <p:ext uri="{D42A27DB-BD31-4B8C-83A1-F6EECF244321}">
                <p14:modId xmlns:p14="http://schemas.microsoft.com/office/powerpoint/2010/main" val="3538826275"/>
              </p:ext>
            </p:extLst>
          </p:nvPr>
        </p:nvGraphicFramePr>
        <p:xfrm>
          <a:off x="85725" y="1773806"/>
          <a:ext cx="8493125" cy="4343400"/>
        </p:xfrm>
        <a:graphic>
          <a:graphicData uri="http://schemas.openxmlformats.org/presentationml/2006/ole">
            <mc:AlternateContent xmlns:mc="http://schemas.openxmlformats.org/markup-compatibility/2006">
              <mc:Choice xmlns:v="urn:schemas-microsoft-com:vml" Requires="v">
                <p:oleObj spid="_x0000_s28450078" name="Chart" r:id="rId4" imgW="5619555" imgH="2895739" progId="MSGraph.Chart.8">
                  <p:embed followColorScheme="full"/>
                </p:oleObj>
              </mc:Choice>
              <mc:Fallback>
                <p:oleObj name="Chart" r:id="rId4" imgW="5619555" imgH="2895739" progId="MSGraph.Chart.8">
                  <p:embed followColorScheme="full"/>
                  <p:pic>
                    <p:nvPicPr>
                      <p:cNvPr id="0" name=""/>
                      <p:cNvPicPr>
                        <a:picLocks noChangeArrowheads="1"/>
                      </p:cNvPicPr>
                      <p:nvPr/>
                    </p:nvPicPr>
                    <p:blipFill>
                      <a:blip r:embed="rId5"/>
                      <a:srcRect/>
                      <a:stretch>
                        <a:fillRect/>
                      </a:stretch>
                    </p:blipFill>
                    <p:spPr bwMode="auto">
                      <a:xfrm>
                        <a:off x="85725" y="1773806"/>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216966" y="6117206"/>
            <a:ext cx="9191625" cy="661720"/>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smtClean="0">
                <a:solidFill>
                  <a:srgbClr val="000000"/>
                </a:solidFill>
                <a:latin typeface="Arial "/>
                <a:cs typeface="Arial" charset="0"/>
              </a:rPr>
              <a:t>Sources: CA Earthquake (</a:t>
            </a:r>
            <a:r>
              <a:rPr lang="en-US" sz="1000" dirty="0">
                <a:solidFill>
                  <a:srgbClr val="000000"/>
                </a:solidFill>
                <a:latin typeface="Arial "/>
                <a:cs typeface="Arial" charset="0"/>
              </a:rPr>
              <a:t>WSJ, </a:t>
            </a:r>
            <a:r>
              <a:rPr lang="en-US" sz="1000" dirty="0">
                <a:solidFill>
                  <a:srgbClr val="000000"/>
                </a:solidFill>
                <a:latin typeface="Arial "/>
                <a:cs typeface="Arial" charset="0"/>
                <a:hlinkClick r:id="rId6"/>
              </a:rPr>
              <a:t>http://</a:t>
            </a:r>
            <a:r>
              <a:rPr lang="en-US" sz="1000" dirty="0" smtClean="0">
                <a:solidFill>
                  <a:srgbClr val="000000"/>
                </a:solidFill>
                <a:latin typeface="Arial "/>
                <a:cs typeface="Arial" charset="0"/>
                <a:hlinkClick r:id="rId6"/>
              </a:rPr>
              <a:t>www.wsj.com/articles/california-pushes-homeowners-to-insure-against-earthquakes-1440980138</a:t>
            </a:r>
            <a:r>
              <a:rPr lang="en-US" sz="1000" dirty="0" smtClean="0">
                <a:solidFill>
                  <a:srgbClr val="000000"/>
                </a:solidFill>
                <a:latin typeface="Arial "/>
                <a:cs typeface="Arial" charset="0"/>
              </a:rPr>
              <a:t> ); Flood and Renters (I.I.I. June 2015 Pulse Survey); Cyber (</a:t>
            </a:r>
            <a:r>
              <a:rPr lang="en-US" sz="1000" dirty="0" err="1" smtClean="0">
                <a:solidFill>
                  <a:srgbClr val="000000"/>
                </a:solidFill>
                <a:latin typeface="Arial "/>
                <a:cs typeface="Arial" charset="0"/>
              </a:rPr>
              <a:t>Advisen</a:t>
            </a:r>
            <a:r>
              <a:rPr lang="en-US" sz="1000" dirty="0" smtClean="0">
                <a:solidFill>
                  <a:srgbClr val="000000"/>
                </a:solidFill>
                <a:latin typeface="Arial "/>
                <a:cs typeface="Arial" charset="0"/>
              </a:rPr>
              <a:t>, 2015); Terrorism (</a:t>
            </a:r>
            <a:r>
              <a:rPr lang="en-US" sz="1000" dirty="0">
                <a:solidFill>
                  <a:srgbClr val="000000"/>
                </a:solidFill>
                <a:latin typeface="Arial" charset="0"/>
                <a:cs typeface="Arial" charset="0"/>
              </a:rPr>
              <a:t>Marsh Global Analytics, </a:t>
            </a:r>
            <a:r>
              <a:rPr lang="en-US" sz="1000" i="1" dirty="0">
                <a:solidFill>
                  <a:srgbClr val="000000"/>
                </a:solidFill>
                <a:latin typeface="Arial" charset="0"/>
                <a:cs typeface="Arial" charset="0"/>
              </a:rPr>
              <a:t>2014 Terrorism Risk Insurance Report,</a:t>
            </a:r>
            <a:r>
              <a:rPr lang="en-US" sz="1000" dirty="0">
                <a:solidFill>
                  <a:srgbClr val="000000"/>
                </a:solidFill>
                <a:latin typeface="Arial" charset="0"/>
                <a:cs typeface="Arial" charset="0"/>
              </a:rPr>
              <a:t> April </a:t>
            </a:r>
            <a:r>
              <a:rPr lang="en-US" sz="1000" dirty="0" smtClean="0">
                <a:solidFill>
                  <a:srgbClr val="000000"/>
                </a:solidFill>
                <a:latin typeface="Arial" charset="0"/>
                <a:cs typeface="Arial" charset="0"/>
              </a:rPr>
              <a:t>2014; data for 2013); Pvt. Passenger Auto (Insurance Research Council, </a:t>
            </a:r>
            <a:r>
              <a:rPr lang="en-US" sz="1000" i="1" dirty="0" smtClean="0">
                <a:solidFill>
                  <a:srgbClr val="000000"/>
                </a:solidFill>
                <a:latin typeface="Arial" charset="0"/>
                <a:cs typeface="Arial" charset="0"/>
              </a:rPr>
              <a:t>Uninsured Motorists, </a:t>
            </a:r>
            <a:r>
              <a:rPr lang="en-US" sz="1000" dirty="0" smtClean="0">
                <a:solidFill>
                  <a:srgbClr val="000000"/>
                </a:solidFill>
                <a:latin typeface="Arial" charset="0"/>
                <a:cs typeface="Arial" charset="0"/>
              </a:rPr>
              <a:t>2014 Edition, data for 2012); Home and Workers Comp (I.I.I. estimates);  Insurance Information Institute research.</a:t>
            </a:r>
            <a:endParaRPr lang="en-US" sz="1000" dirty="0">
              <a:solidFill>
                <a:srgbClr val="000000"/>
              </a:solidFill>
              <a:latin typeface="Arial "/>
              <a:cs typeface="Arial" charset="0"/>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defTabSz="114300" eaLnBrk="0" fontAlgn="base" hangingPunct="0">
              <a:lnSpc>
                <a:spcPct val="90000"/>
              </a:lnSpc>
              <a:spcBef>
                <a:spcPct val="0"/>
              </a:spcBef>
              <a:spcAft>
                <a:spcPct val="0"/>
              </a:spcAft>
              <a:defRPr/>
            </a:pPr>
            <a:r>
              <a:rPr lang="en-US" sz="3000" b="1" kern="0" dirty="0" smtClean="0">
                <a:solidFill>
                  <a:srgbClr val="225A7A"/>
                </a:solidFill>
                <a:latin typeface="Arial" panose="020B0604020202020204" pitchFamily="34" charset="0"/>
                <a:cs typeface="Arial" panose="020B0604020202020204" pitchFamily="34" charset="0"/>
              </a:rPr>
              <a:t>Take-Up Rates for Various Types of Insurance in the U.S.</a:t>
            </a:r>
          </a:p>
        </p:txBody>
      </p:sp>
      <p:sp>
        <p:nvSpPr>
          <p:cNvPr id="13" name="Rectangle 3"/>
          <p:cNvSpPr>
            <a:spLocks noChangeArrowheads="1"/>
          </p:cNvSpPr>
          <p:nvPr/>
        </p:nvSpPr>
        <p:spPr bwMode="black">
          <a:xfrm>
            <a:off x="111647" y="132101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
                <a:cs typeface="Arial" charset="0"/>
              </a:rPr>
              <a:t>Take-Up Rate</a:t>
            </a:r>
            <a:endParaRPr lang="en-US" sz="1600" b="1" dirty="0">
              <a:solidFill>
                <a:srgbClr val="225A7A"/>
              </a:solidFill>
              <a:latin typeface="Arial "/>
              <a:cs typeface="Arial" charset="0"/>
            </a:endParaRPr>
          </a:p>
        </p:txBody>
      </p:sp>
      <p:sp>
        <p:nvSpPr>
          <p:cNvPr id="10" name="Text Box 17"/>
          <p:cNvSpPr txBox="1">
            <a:spLocks noChangeArrowheads="1"/>
          </p:cNvSpPr>
          <p:nvPr/>
        </p:nvSpPr>
        <p:spPr bwMode="auto">
          <a:xfrm>
            <a:off x="1010471" y="2207874"/>
            <a:ext cx="3370208" cy="707886"/>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2000" b="1" dirty="0" smtClean="0">
                <a:solidFill>
                  <a:srgbClr val="FFFFFF"/>
                </a:solidFill>
                <a:cs typeface="Arial" panose="020B0604020202020204" pitchFamily="34" charset="0"/>
              </a:rPr>
              <a:t>Take-up rates vary widely by type of coverage</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2478203967"/>
      </p:ext>
    </p:extLst>
  </p:cSld>
  <p:clrMapOvr>
    <a:masterClrMapping/>
  </p:clrMapOvr>
  <p:transition>
    <p:wipe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ECONOMY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114</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115</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3/16;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3839025392"/>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544178" name="Chart" r:id="rId4" imgW="8600977" imgH="3781460" progId="MSGraph.Chart.8">
                  <p:embed followColorScheme="full"/>
                </p:oleObj>
              </mc:Choice>
              <mc:Fallback>
                <p:oleObj name="Chart" r:id="rId4" imgW="8600977" imgH="378146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0" y="5473700"/>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2016 as GDP Growth Continues at a Steady, Albeit Moderate Pace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a:t>
            </a:r>
            <a:r>
              <a:rPr lang="en-US" sz="1400" b="1" dirty="0" smtClean="0">
                <a:solidFill>
                  <a:schemeClr val="bg1"/>
                </a:solidFill>
              </a:rPr>
              <a:t>began in Dec, 2007</a:t>
            </a:r>
            <a:endParaRPr lang="en-US" sz="1400" b="1" dirty="0">
              <a:solidFill>
                <a:schemeClr val="bg1"/>
              </a:solidFill>
            </a:endParaRPr>
          </a:p>
        </p:txBody>
      </p:sp>
      <p:sp>
        <p:nvSpPr>
          <p:cNvPr id="1926154" name="AutoShape 10"/>
          <p:cNvSpPr>
            <a:spLocks noChangeArrowheads="1"/>
          </p:cNvSpPr>
          <p:nvPr/>
        </p:nvSpPr>
        <p:spPr bwMode="blackWhite">
          <a:xfrm>
            <a:off x="2222938" y="1140542"/>
            <a:ext cx="2349880" cy="688258"/>
          </a:xfrm>
          <a:prstGeom prst="wedgeRectCallout">
            <a:avLst>
              <a:gd name="adj1" fmla="val -30404"/>
              <a:gd name="adj2" fmla="val 2054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3784600" y="3622414"/>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1965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0814900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4101" name="Rectangle 110"/>
          <p:cNvSpPr>
            <a:spLocks noGrp="1" noChangeArrowheads="1"/>
          </p:cNvSpPr>
          <p:nvPr>
            <p:ph type="sldNum" sz="quarter" idx="12"/>
          </p:nvPr>
        </p:nvSpPr>
        <p:spPr/>
        <p:txBody>
          <a:bodyPr/>
          <a:lstStyle/>
          <a:p>
            <a:pPr>
              <a:defRPr/>
            </a:pPr>
            <a:fld id="{53135512-3975-4301-9265-B6D1E168D6FE}" type="slidenum">
              <a:rPr lang="en-US" smtClean="0">
                <a:solidFill>
                  <a:srgbClr val="000000"/>
                </a:solidFill>
              </a:rPr>
              <a:pPr>
                <a:defRPr/>
              </a:pPr>
              <a:t>116</a:t>
            </a:fld>
            <a:endParaRPr lang="en-US" smtClean="0">
              <a:solidFill>
                <a:srgbClr val="000000"/>
              </a:solidFill>
            </a:endParaRPr>
          </a:p>
        </p:txBody>
      </p:sp>
      <p:sp>
        <p:nvSpPr>
          <p:cNvPr id="16389" name="Rectangle 11"/>
          <p:cNvSpPr>
            <a:spLocks noGrp="1" noChangeArrowheads="1"/>
          </p:cNvSpPr>
          <p:nvPr>
            <p:ph type="title"/>
          </p:nvPr>
        </p:nvSpPr>
        <p:spPr>
          <a:xfrm>
            <a:off x="273320" y="129630"/>
            <a:ext cx="7156588" cy="860425"/>
          </a:xfrm>
        </p:spPr>
        <p:txBody>
          <a:bodyPr/>
          <a:lstStyle/>
          <a:p>
            <a:r>
              <a:rPr lang="en-US" dirty="0" smtClean="0"/>
              <a:t>2016-2021 Real GDP Growth: </a:t>
            </a:r>
            <a:r>
              <a:rPr lang="en-US" sz="2400" dirty="0" smtClean="0"/>
              <a:t/>
            </a:r>
            <a:br>
              <a:rPr lang="en-US" sz="2400" dirty="0" smtClean="0"/>
            </a:br>
            <a:r>
              <a:rPr lang="en-US" sz="2400" dirty="0" smtClean="0"/>
              <a:t>Median Forecast for the US</a:t>
            </a:r>
          </a:p>
        </p:txBody>
      </p:sp>
      <p:graphicFrame>
        <p:nvGraphicFramePr>
          <p:cNvPr id="16386" name="Object 4"/>
          <p:cNvGraphicFramePr>
            <a:graphicFrameLocks noChangeAspect="1"/>
          </p:cNvGraphicFramePr>
          <p:nvPr>
            <p:extLst>
              <p:ext uri="{D42A27DB-BD31-4B8C-83A1-F6EECF244321}">
                <p14:modId xmlns:p14="http://schemas.microsoft.com/office/powerpoint/2010/main" val="2755177140"/>
              </p:ext>
            </p:extLst>
          </p:nvPr>
        </p:nvGraphicFramePr>
        <p:xfrm>
          <a:off x="283368" y="1012848"/>
          <a:ext cx="8577263" cy="4681537"/>
        </p:xfrm>
        <a:graphic>
          <a:graphicData uri="http://schemas.openxmlformats.org/presentationml/2006/ole">
            <mc:AlternateContent xmlns:mc="http://schemas.openxmlformats.org/markup-compatibility/2006">
              <mc:Choice xmlns:v="urn:schemas-microsoft-com:vml" Requires="v">
                <p:oleObj spid="_x0000_s28574857"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283368" y="1012848"/>
                        <a:ext cx="8577263" cy="468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614988"/>
            <a:ext cx="8220075" cy="7731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All forecasts expect US growth to be moderate in 2016-18</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and to slow in the last years of the decade,</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perhaps expecting a recession in that time frame.</a:t>
            </a:r>
            <a:endParaRPr lang="en-US" b="1" dirty="0">
              <a:solidFill>
                <a:srgbClr val="FFFFFF"/>
              </a:solidFill>
              <a:latin typeface="Arial" charset="0"/>
              <a:cs typeface="Arial" charset="0"/>
            </a:endParaRPr>
          </a:p>
        </p:txBody>
      </p:sp>
      <p:sp>
        <p:nvSpPr>
          <p:cNvPr id="16391" name="Rectangle 4"/>
          <p:cNvSpPr>
            <a:spLocks noChangeArrowheads="1"/>
          </p:cNvSpPr>
          <p:nvPr/>
        </p:nvSpPr>
        <p:spPr bwMode="auto">
          <a:xfrm>
            <a:off x="-147638" y="6575425"/>
            <a:ext cx="9090026"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 </a:t>
            </a:r>
            <a:r>
              <a:rPr lang="en-US" sz="1100" dirty="0">
                <a:solidFill>
                  <a:srgbClr val="000000"/>
                </a:solidFill>
                <a:latin typeface="Arial" charset="0"/>
                <a:cs typeface="Arial" charset="0"/>
              </a:rPr>
              <a:t>Blue Chip Economic Indicators, </a:t>
            </a:r>
            <a:r>
              <a:rPr lang="en-US" sz="1100" dirty="0" smtClean="0">
                <a:solidFill>
                  <a:srgbClr val="000000"/>
                </a:solidFill>
              </a:rPr>
              <a:t>Feb</a:t>
            </a:r>
            <a:r>
              <a:rPr lang="en-US" sz="1100" dirty="0" smtClean="0">
                <a:solidFill>
                  <a:srgbClr val="000000"/>
                </a:solidFill>
                <a:latin typeface="Arial" charset="0"/>
                <a:cs typeface="Arial" charset="0"/>
              </a:rPr>
              <a:t>. 2016 issue for 2016-2017; Oct. 2015 issue for 2018-2021; I.I.I.  </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1778318" y="1290575"/>
            <a:ext cx="1691533" cy="616496"/>
          </a:xfrm>
          <a:prstGeom prst="wedgeRectCallout">
            <a:avLst>
              <a:gd name="adj1" fmla="val 16381"/>
              <a:gd name="adj2" fmla="val 2378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a:t>
            </a:r>
            <a:r>
              <a:rPr lang="en-US" sz="1400" b="1" smtClean="0">
                <a:solidFill>
                  <a:srgbClr val="FFFFFF"/>
                </a:solidFill>
                <a:latin typeface="Arial" charset="0"/>
                <a:cs typeface="Arial" charset="0"/>
              </a:rPr>
              <a:t>.: 2.8%</a:t>
            </a:r>
            <a:r>
              <a:rPr lang="en-US" sz="1400" b="1" dirty="0" smtClean="0">
                <a:solidFill>
                  <a:srgbClr val="FFFFFF"/>
                </a:solidFill>
                <a:latin typeface="Arial" charset="0"/>
                <a:cs typeface="Arial" charset="0"/>
              </a:rPr>
              <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a:t>
            </a:r>
            <a:r>
              <a:rPr lang="en-US" sz="1400" b="1" smtClean="0">
                <a:solidFill>
                  <a:srgbClr val="FFFFFF"/>
                </a:solidFill>
                <a:latin typeface="Arial" charset="0"/>
                <a:cs typeface="Arial" charset="0"/>
              </a:rPr>
              <a:t>.: 2.0%</a:t>
            </a:r>
            <a:endParaRPr lang="en-US" sz="1400" b="1" dirty="0">
              <a:solidFill>
                <a:srgbClr val="FFFFFF"/>
              </a:solidFill>
              <a:latin typeface="Arial" charset="0"/>
              <a:cs typeface="Arial" charset="0"/>
            </a:endParaRPr>
          </a:p>
        </p:txBody>
      </p:sp>
      <p:sp>
        <p:nvSpPr>
          <p:cNvPr id="10" name="AutoShape 38"/>
          <p:cNvSpPr>
            <a:spLocks noChangeArrowheads="1"/>
          </p:cNvSpPr>
          <p:nvPr/>
        </p:nvSpPr>
        <p:spPr bwMode="blackWhite">
          <a:xfrm>
            <a:off x="3551608" y="1689717"/>
            <a:ext cx="1691533" cy="616496"/>
          </a:xfrm>
          <a:prstGeom prst="wedgeRectCallout">
            <a:avLst>
              <a:gd name="adj1" fmla="val -12103"/>
              <a:gd name="adj2" fmla="val 16023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2.8%</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1.7%</a:t>
            </a:r>
            <a:endParaRPr lang="en-US" sz="1400" b="1" dirty="0">
              <a:solidFill>
                <a:srgbClr val="FFFFFF"/>
              </a:solidFill>
              <a:latin typeface="Arial" charset="0"/>
              <a:cs typeface="Arial" charset="0"/>
            </a:endParaRPr>
          </a:p>
        </p:txBody>
      </p:sp>
      <p:sp>
        <p:nvSpPr>
          <p:cNvPr id="11" name="AutoShape 38"/>
          <p:cNvSpPr>
            <a:spLocks noChangeArrowheads="1"/>
          </p:cNvSpPr>
          <p:nvPr/>
        </p:nvSpPr>
        <p:spPr bwMode="blackWhite">
          <a:xfrm>
            <a:off x="4803534" y="2323744"/>
            <a:ext cx="1691533" cy="616496"/>
          </a:xfrm>
          <a:prstGeom prst="wedgeRectCallout">
            <a:avLst>
              <a:gd name="adj1" fmla="val -8202"/>
              <a:gd name="adj2" fmla="val 17093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2.7%</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1.6%</a:t>
            </a:r>
            <a:endParaRPr lang="en-US" sz="1400" b="1" dirty="0">
              <a:solidFill>
                <a:srgbClr val="FFFFFF"/>
              </a:solidFill>
              <a:latin typeface="Arial" charset="0"/>
              <a:cs typeface="Arial" charset="0"/>
            </a:endParaRPr>
          </a:p>
        </p:txBody>
      </p:sp>
      <p:sp>
        <p:nvSpPr>
          <p:cNvPr id="12" name="AutoShape 38"/>
          <p:cNvSpPr>
            <a:spLocks noChangeArrowheads="1"/>
          </p:cNvSpPr>
          <p:nvPr/>
        </p:nvSpPr>
        <p:spPr bwMode="blackWhite">
          <a:xfrm>
            <a:off x="6146682" y="1073221"/>
            <a:ext cx="1691533" cy="616496"/>
          </a:xfrm>
          <a:prstGeom prst="wedgeRectCallout">
            <a:avLst>
              <a:gd name="adj1" fmla="val -12661"/>
              <a:gd name="adj2" fmla="val 3636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2.6%</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1.8%</a:t>
            </a:r>
            <a:endParaRPr lang="en-US" sz="1400" b="1" dirty="0">
              <a:solidFill>
                <a:srgbClr val="FFFFFF"/>
              </a:solidFill>
              <a:latin typeface="Arial" charset="0"/>
              <a:cs typeface="Arial" charset="0"/>
            </a:endParaRPr>
          </a:p>
        </p:txBody>
      </p:sp>
      <p:sp>
        <p:nvSpPr>
          <p:cNvPr id="13" name="AutoShape 38"/>
          <p:cNvSpPr>
            <a:spLocks noChangeArrowheads="1"/>
          </p:cNvSpPr>
          <p:nvPr/>
        </p:nvSpPr>
        <p:spPr bwMode="blackWhite">
          <a:xfrm>
            <a:off x="7250855" y="1771298"/>
            <a:ext cx="1691533" cy="616496"/>
          </a:xfrm>
          <a:prstGeom prst="wedgeRectCallout">
            <a:avLst>
              <a:gd name="adj1" fmla="val -3187"/>
              <a:gd name="adj2" fmla="val 25809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2.6%</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1.7%</a:t>
            </a:r>
            <a:endParaRPr lang="en-US" sz="1400" b="1" dirty="0">
              <a:solidFill>
                <a:srgbClr val="FFFFFF"/>
              </a:solidFill>
              <a:latin typeface="Arial" charset="0"/>
              <a:cs typeface="Arial" charset="0"/>
            </a:endParaRPr>
          </a:p>
        </p:txBody>
      </p:sp>
      <p:sp>
        <p:nvSpPr>
          <p:cNvPr id="14" name="AutoShape 38"/>
          <p:cNvSpPr>
            <a:spLocks noChangeArrowheads="1"/>
          </p:cNvSpPr>
          <p:nvPr/>
        </p:nvSpPr>
        <p:spPr bwMode="blackWhite">
          <a:xfrm>
            <a:off x="1039316" y="2547964"/>
            <a:ext cx="1691533" cy="616496"/>
          </a:xfrm>
          <a:prstGeom prst="wedgeRectCallout">
            <a:avLst>
              <a:gd name="adj1" fmla="val 157"/>
              <a:gd name="adj2" fmla="val 1464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a:t>
            </a:r>
            <a:r>
              <a:rPr lang="en-US" sz="1400" b="1" dirty="0" smtClean="0">
                <a:solidFill>
                  <a:srgbClr val="FFFFFF"/>
                </a:solidFill>
              </a:rPr>
              <a:t>2.5</a:t>
            </a:r>
            <a:r>
              <a:rPr lang="en-US" sz="1400" b="1" dirty="0" smtClean="0">
                <a:solidFill>
                  <a:srgbClr val="FFFFFF"/>
                </a:solidFill>
                <a:latin typeface="Arial" charset="0"/>
                <a:cs typeface="Arial" charset="0"/>
              </a:rPr>
              <a:t>%</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1.8%</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2353829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6500"/>
                            </p:stCondLst>
                            <p:childTnLst>
                              <p:par>
                                <p:cTn id="30" presetID="22" presetClass="entr" presetSubtype="8" fill="hold" grpId="0" nodeType="after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9" grpId="0" animBg="1"/>
      <p:bldP spid="10" grpId="0" animBg="1"/>
      <p:bldP spid="11" grpId="0" animBg="1"/>
      <p:bldP spid="12" grpId="0" animBg="1"/>
      <p:bldP spid="13" grpId="0" animBg="1"/>
      <p:bldP spid="14"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117</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28546225" name="Chart" r:id="rId4" imgW="8810697" imgH="4581560" progId="MSGraph.Chart.8">
                  <p:embed followColorScheme="full"/>
                </p:oleObj>
              </mc:Choice>
              <mc:Fallback>
                <p:oleObj name="Chart" r:id="rId4" imgW="8810697" imgH="4581560"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2476233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118</a:t>
            </a:fld>
            <a:endParaRPr lang="en-US" smtClean="0"/>
          </a:p>
        </p:txBody>
      </p:sp>
      <p:graphicFrame>
        <p:nvGraphicFramePr>
          <p:cNvPr id="2050" name="Object 3"/>
          <p:cNvGraphicFramePr>
            <a:graphicFrameLocks noGrp="1" noChangeAspect="1"/>
          </p:cNvGraphicFramePr>
          <p:nvPr>
            <p:ph idx="4294967295"/>
            <p:extLst/>
          </p:nvPr>
        </p:nvGraphicFramePr>
        <p:xfrm>
          <a:off x="4763" y="1709738"/>
          <a:ext cx="9139237" cy="4722812"/>
        </p:xfrm>
        <a:graphic>
          <a:graphicData uri="http://schemas.openxmlformats.org/presentationml/2006/ole">
            <mc:AlternateContent xmlns:mc="http://schemas.openxmlformats.org/markup-compatibility/2006">
              <mc:Choice xmlns:v="urn:schemas-microsoft-com:vml" Requires="v">
                <p:oleObj spid="_x0000_s28547249"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09738"/>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2426162" cy="1108541"/>
          </a:xfrm>
          <a:prstGeom prst="wedgeRectCallout">
            <a:avLst>
              <a:gd name="adj1" fmla="val -34150"/>
              <a:gd name="adj2" fmla="val 113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94301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119</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48714608"/>
              </p:ext>
            </p:extLst>
          </p:nvPr>
        </p:nvGraphicFramePr>
        <p:xfrm>
          <a:off x="244475" y="1873250"/>
          <a:ext cx="8539163" cy="4383088"/>
        </p:xfrm>
        <a:graphic>
          <a:graphicData uri="http://schemas.openxmlformats.org/presentationml/2006/ole">
            <mc:AlternateContent xmlns:mc="http://schemas.openxmlformats.org/markup-compatibility/2006">
              <mc:Choice xmlns:v="urn:schemas-microsoft-com:vml" Requires="v">
                <p:oleObj spid="_x0000_s28545202" name="Chart" r:id="rId4" imgW="8220238" imgH="4219540" progId="MSGraph.Chart.8">
                  <p:embed followColorScheme="full"/>
                </p:oleObj>
              </mc:Choice>
              <mc:Fallback>
                <p:oleObj name="Chart" r:id="rId4" imgW="8220238" imgH="4219540" progId="MSGraph.Chart.8">
                  <p:embed followColorScheme="full"/>
                  <p:pic>
                    <p:nvPicPr>
                      <p:cNvPr id="0" name=""/>
                      <p:cNvPicPr>
                        <a:picLocks noChangeAspect="1" noChangeArrowheads="1"/>
                      </p:cNvPicPr>
                      <p:nvPr/>
                    </p:nvPicPr>
                    <p:blipFill>
                      <a:blip r:embed="rId5"/>
                      <a:srcRect/>
                      <a:stretch>
                        <a:fillRect/>
                      </a:stretch>
                    </p:blipFill>
                    <p:spPr bwMode="auto">
                      <a:xfrm>
                        <a:off x="244475" y="1873250"/>
                        <a:ext cx="8539163"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(3/16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2017:Q4F</a:t>
            </a:r>
            <a:r>
              <a:rPr lang="en-US" sz="1600" b="1" dirty="0">
                <a:solidFill>
                  <a:srgbClr val="225A7A"/>
                </a:solidFill>
              </a:rPr>
              <a:t>*</a:t>
            </a:r>
          </a:p>
        </p:txBody>
      </p:sp>
      <p:sp>
        <p:nvSpPr>
          <p:cNvPr id="12" name="AutoShape 7"/>
          <p:cNvSpPr>
            <a:spLocks noChangeArrowheads="1"/>
          </p:cNvSpPr>
          <p:nvPr/>
        </p:nvSpPr>
        <p:spPr bwMode="blackWhite">
          <a:xfrm>
            <a:off x="2654299" y="3897255"/>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4.3% by Q4 of 2016.</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6272"/>
              <a:gd name="adj2" fmla="val 1136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2016</a:t>
            </a:r>
            <a:endParaRPr lang="en-US" sz="1600" b="1" dirty="0">
              <a:solidFill>
                <a:schemeClr val="bg1"/>
              </a:solidFill>
              <a:cs typeface="+mn-cs"/>
            </a:endParaRPr>
          </a:p>
        </p:txBody>
      </p:sp>
    </p:spTree>
    <p:extLst>
      <p:ext uri="{BB962C8B-B14F-4D97-AF65-F5344CB8AC3E}">
        <p14:creationId xmlns:p14="http://schemas.microsoft.com/office/powerpoint/2010/main" val="1186385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12</a:t>
            </a:fld>
            <a:endParaRPr lang="en-US" smtClean="0"/>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2143205609"/>
              </p:ext>
            </p:extLst>
          </p:nvPr>
        </p:nvGraphicFramePr>
        <p:xfrm>
          <a:off x="0" y="1979613"/>
          <a:ext cx="9126538" cy="4721225"/>
        </p:xfrm>
        <a:graphic>
          <a:graphicData uri="http://schemas.openxmlformats.org/presentationml/2006/ole">
            <mc:AlternateContent xmlns:mc="http://schemas.openxmlformats.org/markup-compatibility/2006">
              <mc:Choice xmlns:v="urn:schemas-microsoft-com:vml" Requires="v">
                <p:oleObj spid="_x0000_s28585074" name="Chart" r:id="rId4" imgW="5880039" imgH="3041627" progId="MSGraph.Chart.8">
                  <p:embed followColorScheme="full"/>
                </p:oleObj>
              </mc:Choice>
              <mc:Fallback>
                <p:oleObj name="Chart" r:id="rId4" imgW="5880039" imgH="3041627" progId="MSGraph.Chart.8">
                  <p:embed followColorScheme="full"/>
                  <p:pic>
                    <p:nvPicPr>
                      <p:cNvPr id="0" name=""/>
                      <p:cNvPicPr>
                        <a:picLocks noChangeAspect="1" noChangeArrowheads="1"/>
                      </p:cNvPicPr>
                      <p:nvPr/>
                    </p:nvPicPr>
                    <p:blipFill>
                      <a:blip r:embed="rId5"/>
                      <a:srcRect/>
                      <a:stretch>
                        <a:fillRect/>
                      </a:stretch>
                    </p:blipFill>
                    <p:spPr bwMode="auto">
                      <a:xfrm>
                        <a:off x="0" y="1979613"/>
                        <a:ext cx="9126538" cy="472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Insurance Information Institute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Commercial Auto, </a:t>
            </a:r>
            <a:endParaRPr lang="en-US" sz="2800" b="1" dirty="0">
              <a:solidFill>
                <a:schemeClr val="accent1"/>
              </a:solidFill>
            </a:endParaRPr>
          </a:p>
          <a:p>
            <a:pPr eaLnBrk="0" hangingPunct="0"/>
            <a:r>
              <a:rPr lang="en-US" sz="2800" b="1" dirty="0">
                <a:solidFill>
                  <a:schemeClr val="accent1"/>
                </a:solidFill>
              </a:rPr>
              <a:t>2005-2014 Average: </a:t>
            </a:r>
            <a:r>
              <a:rPr lang="en-US" sz="2800" b="1" dirty="0" smtClean="0">
                <a:solidFill>
                  <a:schemeClr val="accent1"/>
                </a:solidFill>
              </a:rPr>
              <a:t>Highest </a:t>
            </a:r>
            <a:r>
              <a:rPr lang="en-US" sz="2800" b="1" dirty="0">
                <a:solidFill>
                  <a:schemeClr val="accent1"/>
                </a:solidFill>
              </a:rPr>
              <a:t>25 States </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3800874346"/>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250498" name="Object 2"/>
          <p:cNvGraphicFramePr>
            <a:graphicFrameLocks noGrp="1" noChangeAspect="1"/>
          </p:cNvGraphicFramePr>
          <p:nvPr>
            <p:ph idx="4294967295"/>
            <p:extLst/>
          </p:nvPr>
        </p:nvGraphicFramePr>
        <p:xfrm>
          <a:off x="174625" y="1609725"/>
          <a:ext cx="8742363" cy="4738688"/>
        </p:xfrm>
        <a:graphic>
          <a:graphicData uri="http://schemas.openxmlformats.org/presentationml/2006/ole">
            <mc:AlternateContent xmlns:mc="http://schemas.openxmlformats.org/markup-compatibility/2006">
              <mc:Choice xmlns:v="urn:schemas-microsoft-com:vml" Requires="v">
                <p:oleObj spid="_x0000_s28613639" name="Chart" r:id="rId3" imgW="8505688" imgH="4610239" progId="MSGraph.Chart.8">
                  <p:embed followColorScheme="full"/>
                </p:oleObj>
              </mc:Choice>
              <mc:Fallback>
                <p:oleObj name="Chart" r:id="rId3" imgW="8505688" imgH="4610239" progId="MSGraph.Chart.8">
                  <p:embed followColorScheme="full"/>
                  <p:pic>
                    <p:nvPicPr>
                      <p:cNvPr id="0" name=""/>
                      <p:cNvPicPr>
                        <a:picLocks noChangeAspect="1" noChangeArrowheads="1"/>
                      </p:cNvPicPr>
                      <p:nvPr/>
                    </p:nvPicPr>
                    <p:blipFill>
                      <a:blip r:embed="rId4"/>
                      <a:srcRect/>
                      <a:stretch>
                        <a:fillRect/>
                      </a:stretch>
                    </p:blipFill>
                    <p:spPr bwMode="auto">
                      <a:xfrm>
                        <a:off x="174625" y="1609725"/>
                        <a:ext cx="8742363" cy="473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0499" name="Rectangle 6"/>
          <p:cNvSpPr>
            <a:spLocks noChangeArrowheads="1"/>
          </p:cNvSpPr>
          <p:nvPr/>
        </p:nvSpPr>
        <p:spPr bwMode="auto">
          <a:xfrm>
            <a:off x="76200" y="6513513"/>
            <a:ext cx="7359387"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a:t>
            </a:r>
            <a:r>
              <a:rPr lang="en-US" sz="1200" i="1" dirty="0" smtClean="0"/>
              <a:t>Outlook</a:t>
            </a:r>
            <a:r>
              <a:rPr lang="en-US" sz="1200" dirty="0" smtClean="0"/>
              <a:t>, Jan. 2016; Insurance Information </a:t>
            </a:r>
            <a:r>
              <a:rPr lang="en-US" sz="1200" dirty="0"/>
              <a:t>Institute.</a:t>
            </a:r>
          </a:p>
        </p:txBody>
      </p:sp>
      <p:sp>
        <p:nvSpPr>
          <p:cNvPr id="7072775" name="AutoShape 7"/>
          <p:cNvSpPr>
            <a:spLocks noChangeArrowheads="1"/>
          </p:cNvSpPr>
          <p:nvPr/>
        </p:nvSpPr>
        <p:spPr bwMode="auto">
          <a:xfrm>
            <a:off x="6096000" y="1196760"/>
            <a:ext cx="3025003" cy="979784"/>
          </a:xfrm>
          <a:prstGeom prst="wedgeRectCallout">
            <a:avLst>
              <a:gd name="adj1" fmla="val 36740"/>
              <a:gd name="adj2" fmla="val 139772"/>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smtClean="0">
                <a:solidFill>
                  <a:schemeClr val="bg1"/>
                </a:solidFill>
              </a:rPr>
              <a:t>Emerging economy growth rates are expected to increase to 4.3% in 2016 and 4.7% in 2017</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1970-2016F</a:t>
            </a:r>
          </a:p>
        </p:txBody>
      </p:sp>
      <p:sp>
        <p:nvSpPr>
          <p:cNvPr id="6250502" name="Oval 12"/>
          <p:cNvSpPr>
            <a:spLocks noChangeArrowheads="1"/>
          </p:cNvSpPr>
          <p:nvPr/>
        </p:nvSpPr>
        <p:spPr bwMode="auto">
          <a:xfrm>
            <a:off x="8693146" y="3737119"/>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88047"/>
              <a:gd name="adj2" fmla="val -137874"/>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a:t>
            </a:r>
            <a:r>
              <a:rPr lang="en-US" b="1" dirty="0" smtClean="0">
                <a:solidFill>
                  <a:srgbClr val="FFFFFF"/>
                </a:solidFill>
              </a:rPr>
              <a:t>modest </a:t>
            </a:r>
            <a:r>
              <a:rPr lang="en-US" b="1" dirty="0">
                <a:solidFill>
                  <a:srgbClr val="FFFFFF"/>
                </a:solidFill>
              </a:rPr>
              <a:t>pace of </a:t>
            </a:r>
            <a:r>
              <a:rPr lang="en-US" b="1" dirty="0" smtClean="0">
                <a:solidFill>
                  <a:srgbClr val="FFFFFF"/>
                </a:solidFill>
              </a:rPr>
              <a:t>2.1% </a:t>
            </a:r>
            <a:r>
              <a:rPr lang="en-US" b="1" dirty="0">
                <a:solidFill>
                  <a:srgbClr val="FFFFFF"/>
                </a:solidFill>
              </a:rPr>
              <a:t>in </a:t>
            </a:r>
            <a:r>
              <a:rPr lang="en-US" b="1" dirty="0" smtClean="0">
                <a:solidFill>
                  <a:srgbClr val="FFFFFF"/>
                </a:solidFill>
              </a:rPr>
              <a:t>2016 and 2017.</a:t>
            </a:r>
            <a:endParaRPr lang="en-US" b="1" dirty="0">
              <a:solidFill>
                <a:srgbClr val="FFFFFF"/>
              </a:solidFill>
            </a:endParaRPr>
          </a:p>
        </p:txBody>
      </p:sp>
      <p:sp>
        <p:nvSpPr>
          <p:cNvPr id="12" name="AutoShape 13"/>
          <p:cNvSpPr>
            <a:spLocks noChangeArrowheads="1"/>
          </p:cNvSpPr>
          <p:nvPr/>
        </p:nvSpPr>
        <p:spPr bwMode="auto">
          <a:xfrm>
            <a:off x="1868488" y="1658938"/>
            <a:ext cx="4141787" cy="1003300"/>
          </a:xfrm>
          <a:prstGeom prst="wedgeRectCallout">
            <a:avLst>
              <a:gd name="adj1" fmla="val 113735"/>
              <a:gd name="adj2" fmla="val 131637"/>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3.4% </a:t>
            </a:r>
            <a:r>
              <a:rPr lang="en-US" b="1" dirty="0">
                <a:solidFill>
                  <a:srgbClr val="FFFFFF"/>
                </a:solidFill>
              </a:rPr>
              <a:t>in </a:t>
            </a:r>
            <a:r>
              <a:rPr lang="en-US" b="1" dirty="0" smtClean="0">
                <a:solidFill>
                  <a:srgbClr val="FFFFFF"/>
                </a:solidFill>
              </a:rPr>
              <a:t>2016 </a:t>
            </a:r>
            <a:r>
              <a:rPr lang="en-US" b="1" dirty="0">
                <a:solidFill>
                  <a:srgbClr val="FFFFFF"/>
                </a:solidFill>
              </a:rPr>
              <a:t>and </a:t>
            </a:r>
            <a:r>
              <a:rPr lang="en-US" b="1" dirty="0" smtClean="0">
                <a:solidFill>
                  <a:srgbClr val="FFFFFF"/>
                </a:solidFill>
              </a:rPr>
              <a:t>3.6% </a:t>
            </a:r>
            <a:r>
              <a:rPr lang="en-US" b="1" dirty="0">
                <a:solidFill>
                  <a:srgbClr val="FFFFFF"/>
                </a:solidFill>
              </a:rPr>
              <a:t>in </a:t>
            </a:r>
            <a:r>
              <a:rPr lang="en-US" b="1" dirty="0" smtClean="0">
                <a:solidFill>
                  <a:srgbClr val="FFFFFF"/>
                </a:solidFill>
              </a:rPr>
              <a:t>2017.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
        <p:nvSpPr>
          <p:cNvPr id="13" name="Oval 12"/>
          <p:cNvSpPr>
            <a:spLocks noChangeArrowheads="1"/>
          </p:cNvSpPr>
          <p:nvPr/>
        </p:nvSpPr>
        <p:spPr bwMode="auto">
          <a:xfrm>
            <a:off x="8693146" y="342671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4" name="Oval 13"/>
          <p:cNvSpPr>
            <a:spLocks noChangeArrowheads="1"/>
          </p:cNvSpPr>
          <p:nvPr/>
        </p:nvSpPr>
        <p:spPr bwMode="auto">
          <a:xfrm>
            <a:off x="8682986" y="314223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extLst>
      <p:ext uri="{BB962C8B-B14F-4D97-AF65-F5344CB8AC3E}">
        <p14:creationId xmlns:p14="http://schemas.microsoft.com/office/powerpoint/2010/main" val="3573830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463037" y="2039989"/>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Global Insurance Market Comparisons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121</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01480" y="4042296"/>
            <a:ext cx="8503312"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US Will Generate More Premium Volume than Any Other Country</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121</a:t>
            </a:fld>
            <a:endParaRPr lang="en-US"/>
          </a:p>
        </p:txBody>
      </p:sp>
      <p:sp>
        <p:nvSpPr>
          <p:cNvPr id="9" name="Rectangle 7"/>
          <p:cNvSpPr>
            <a:spLocks noChangeArrowheads="1"/>
          </p:cNvSpPr>
          <p:nvPr/>
        </p:nvSpPr>
        <p:spPr bwMode="auto">
          <a:xfrm>
            <a:off x="301480" y="5016667"/>
            <a:ext cx="8398848"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Premium Growth in Emerging Economies Will Slow Due to Economic Weakness</a:t>
            </a:r>
            <a:endParaRPr lang="en-US" sz="3600" b="1" i="1" dirty="0">
              <a:solidFill>
                <a:srgbClr val="C00000"/>
              </a:solidFill>
            </a:endParaRPr>
          </a:p>
        </p:txBody>
      </p:sp>
    </p:spTree>
    <p:extLst>
      <p:ext uri="{BB962C8B-B14F-4D97-AF65-F5344CB8AC3E}">
        <p14:creationId xmlns:p14="http://schemas.microsoft.com/office/powerpoint/2010/main" val="4149418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9" grpId="0"/>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250498" name="Object 2"/>
          <p:cNvGraphicFramePr>
            <a:graphicFrameLocks noGrp="1" noChangeAspect="1"/>
          </p:cNvGraphicFramePr>
          <p:nvPr>
            <p:ph idx="4294967295"/>
            <p:extLst/>
          </p:nvPr>
        </p:nvGraphicFramePr>
        <p:xfrm>
          <a:off x="174625" y="1609725"/>
          <a:ext cx="8742363" cy="4738688"/>
        </p:xfrm>
        <a:graphic>
          <a:graphicData uri="http://schemas.openxmlformats.org/presentationml/2006/ole">
            <mc:AlternateContent xmlns:mc="http://schemas.openxmlformats.org/markup-compatibility/2006">
              <mc:Choice xmlns:v="urn:schemas-microsoft-com:vml" Requires="v">
                <p:oleObj spid="_x0000_s28614663" name="Chart" r:id="rId3" imgW="8505688" imgH="4610239" progId="MSGraph.Chart.8">
                  <p:embed followColorScheme="full"/>
                </p:oleObj>
              </mc:Choice>
              <mc:Fallback>
                <p:oleObj name="Chart" r:id="rId3" imgW="8505688" imgH="4610239" progId="MSGraph.Chart.8">
                  <p:embed followColorScheme="full"/>
                  <p:pic>
                    <p:nvPicPr>
                      <p:cNvPr id="0" name=""/>
                      <p:cNvPicPr>
                        <a:picLocks noChangeAspect="1" noChangeArrowheads="1"/>
                      </p:cNvPicPr>
                      <p:nvPr/>
                    </p:nvPicPr>
                    <p:blipFill>
                      <a:blip r:embed="rId4"/>
                      <a:srcRect/>
                      <a:stretch>
                        <a:fillRect/>
                      </a:stretch>
                    </p:blipFill>
                    <p:spPr bwMode="auto">
                      <a:xfrm>
                        <a:off x="174625" y="1609725"/>
                        <a:ext cx="8742363" cy="473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0499" name="Rectangle 6"/>
          <p:cNvSpPr>
            <a:spLocks noChangeArrowheads="1"/>
          </p:cNvSpPr>
          <p:nvPr/>
        </p:nvSpPr>
        <p:spPr bwMode="auto">
          <a:xfrm>
            <a:off x="76200" y="6513513"/>
            <a:ext cx="7359387"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a:t>
            </a:r>
            <a:r>
              <a:rPr lang="en-US" sz="1200" i="1" dirty="0" smtClean="0"/>
              <a:t>Outlook</a:t>
            </a:r>
            <a:r>
              <a:rPr lang="en-US" sz="1200" dirty="0" smtClean="0"/>
              <a:t>, Jan. 2016; Insurance Information </a:t>
            </a:r>
            <a:r>
              <a:rPr lang="en-US" sz="1200" dirty="0"/>
              <a:t>Institute.</a:t>
            </a:r>
          </a:p>
        </p:txBody>
      </p:sp>
      <p:sp>
        <p:nvSpPr>
          <p:cNvPr id="7072775" name="AutoShape 7"/>
          <p:cNvSpPr>
            <a:spLocks noChangeArrowheads="1"/>
          </p:cNvSpPr>
          <p:nvPr/>
        </p:nvSpPr>
        <p:spPr bwMode="auto">
          <a:xfrm>
            <a:off x="6096000" y="1196760"/>
            <a:ext cx="3025003" cy="979784"/>
          </a:xfrm>
          <a:prstGeom prst="wedgeRectCallout">
            <a:avLst>
              <a:gd name="adj1" fmla="val 36740"/>
              <a:gd name="adj2" fmla="val 139772"/>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smtClean="0">
                <a:solidFill>
                  <a:schemeClr val="bg1"/>
                </a:solidFill>
              </a:rPr>
              <a:t>Emerging economy growth rates are expected to increase to 4.3% in 2016 and 4.7% in 2017</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1970-2016F</a:t>
            </a:r>
          </a:p>
        </p:txBody>
      </p:sp>
      <p:sp>
        <p:nvSpPr>
          <p:cNvPr id="6250502" name="Oval 12"/>
          <p:cNvSpPr>
            <a:spLocks noChangeArrowheads="1"/>
          </p:cNvSpPr>
          <p:nvPr/>
        </p:nvSpPr>
        <p:spPr bwMode="auto">
          <a:xfrm>
            <a:off x="8693146" y="3737119"/>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88047"/>
              <a:gd name="adj2" fmla="val -137874"/>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a:t>
            </a:r>
            <a:r>
              <a:rPr lang="en-US" b="1" dirty="0" smtClean="0">
                <a:solidFill>
                  <a:srgbClr val="FFFFFF"/>
                </a:solidFill>
              </a:rPr>
              <a:t>modest </a:t>
            </a:r>
            <a:r>
              <a:rPr lang="en-US" b="1" dirty="0">
                <a:solidFill>
                  <a:srgbClr val="FFFFFF"/>
                </a:solidFill>
              </a:rPr>
              <a:t>pace of </a:t>
            </a:r>
            <a:r>
              <a:rPr lang="en-US" b="1" dirty="0" smtClean="0">
                <a:solidFill>
                  <a:srgbClr val="FFFFFF"/>
                </a:solidFill>
              </a:rPr>
              <a:t>2.1% </a:t>
            </a:r>
            <a:r>
              <a:rPr lang="en-US" b="1" dirty="0">
                <a:solidFill>
                  <a:srgbClr val="FFFFFF"/>
                </a:solidFill>
              </a:rPr>
              <a:t>in </a:t>
            </a:r>
            <a:r>
              <a:rPr lang="en-US" b="1" dirty="0" smtClean="0">
                <a:solidFill>
                  <a:srgbClr val="FFFFFF"/>
                </a:solidFill>
              </a:rPr>
              <a:t>2016 and 2017.</a:t>
            </a:r>
            <a:endParaRPr lang="en-US" b="1" dirty="0">
              <a:solidFill>
                <a:srgbClr val="FFFFFF"/>
              </a:solidFill>
            </a:endParaRPr>
          </a:p>
        </p:txBody>
      </p:sp>
      <p:sp>
        <p:nvSpPr>
          <p:cNvPr id="12" name="AutoShape 13"/>
          <p:cNvSpPr>
            <a:spLocks noChangeArrowheads="1"/>
          </p:cNvSpPr>
          <p:nvPr/>
        </p:nvSpPr>
        <p:spPr bwMode="auto">
          <a:xfrm>
            <a:off x="1868488" y="1658938"/>
            <a:ext cx="4141787" cy="1003300"/>
          </a:xfrm>
          <a:prstGeom prst="wedgeRectCallout">
            <a:avLst>
              <a:gd name="adj1" fmla="val 113735"/>
              <a:gd name="adj2" fmla="val 131637"/>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3.4% </a:t>
            </a:r>
            <a:r>
              <a:rPr lang="en-US" b="1" dirty="0">
                <a:solidFill>
                  <a:srgbClr val="FFFFFF"/>
                </a:solidFill>
              </a:rPr>
              <a:t>in </a:t>
            </a:r>
            <a:r>
              <a:rPr lang="en-US" b="1" dirty="0" smtClean="0">
                <a:solidFill>
                  <a:srgbClr val="FFFFFF"/>
                </a:solidFill>
              </a:rPr>
              <a:t>2016 </a:t>
            </a:r>
            <a:r>
              <a:rPr lang="en-US" b="1" dirty="0">
                <a:solidFill>
                  <a:srgbClr val="FFFFFF"/>
                </a:solidFill>
              </a:rPr>
              <a:t>and </a:t>
            </a:r>
            <a:r>
              <a:rPr lang="en-US" b="1" dirty="0" smtClean="0">
                <a:solidFill>
                  <a:srgbClr val="FFFFFF"/>
                </a:solidFill>
              </a:rPr>
              <a:t>3.6% </a:t>
            </a:r>
            <a:r>
              <a:rPr lang="en-US" b="1" dirty="0">
                <a:solidFill>
                  <a:srgbClr val="FFFFFF"/>
                </a:solidFill>
              </a:rPr>
              <a:t>in </a:t>
            </a:r>
            <a:r>
              <a:rPr lang="en-US" b="1" dirty="0" smtClean="0">
                <a:solidFill>
                  <a:srgbClr val="FFFFFF"/>
                </a:solidFill>
              </a:rPr>
              <a:t>2017.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
        <p:nvSpPr>
          <p:cNvPr id="13" name="Oval 12"/>
          <p:cNvSpPr>
            <a:spLocks noChangeArrowheads="1"/>
          </p:cNvSpPr>
          <p:nvPr/>
        </p:nvSpPr>
        <p:spPr bwMode="auto">
          <a:xfrm>
            <a:off x="8693146" y="342671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4" name="Oval 13"/>
          <p:cNvSpPr>
            <a:spLocks noChangeArrowheads="1"/>
          </p:cNvSpPr>
          <p:nvPr/>
        </p:nvSpPr>
        <p:spPr bwMode="auto">
          <a:xfrm>
            <a:off x="8682986" y="314223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extLst>
      <p:ext uri="{BB962C8B-B14F-4D97-AF65-F5344CB8AC3E}">
        <p14:creationId xmlns:p14="http://schemas.microsoft.com/office/powerpoint/2010/main" val="18428260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123</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Major Economies: 2014 – 2017F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(2/2016 </a:t>
            </a:r>
            <a:r>
              <a:rPr lang="en-US" sz="1100" dirty="0"/>
              <a:t>issue</a:t>
            </a:r>
            <a:r>
              <a:rPr lang="en-US" sz="1100" dirty="0" smtClean="0"/>
              <a:t>); IMF ( Jan. 2016); </a:t>
            </a:r>
            <a:r>
              <a:rPr lang="en-US" sz="1100" dirty="0"/>
              <a:t>Insurance Information Institute.</a:t>
            </a:r>
          </a:p>
        </p:txBody>
      </p:sp>
      <p:graphicFrame>
        <p:nvGraphicFramePr>
          <p:cNvPr id="6248450" name="Object 5"/>
          <p:cNvGraphicFramePr>
            <a:graphicFrameLocks noChangeAspect="1"/>
          </p:cNvGraphicFramePr>
          <p:nvPr>
            <p:extLst>
              <p:ext uri="{D42A27DB-BD31-4B8C-83A1-F6EECF244321}">
                <p14:modId xmlns:p14="http://schemas.microsoft.com/office/powerpoint/2010/main" val="3677096750"/>
              </p:ext>
            </p:extLst>
          </p:nvPr>
        </p:nvGraphicFramePr>
        <p:xfrm>
          <a:off x="191421" y="1389826"/>
          <a:ext cx="8743950" cy="4324350"/>
        </p:xfrm>
        <a:graphic>
          <a:graphicData uri="http://schemas.openxmlformats.org/presentationml/2006/ole">
            <mc:AlternateContent xmlns:mc="http://schemas.openxmlformats.org/markup-compatibility/2006">
              <mc:Choice xmlns:v="urn:schemas-microsoft-com:vml" Requires="v">
                <p:oleObj spid="_x0000_s28606506" name="Chart" r:id="rId4" imgW="5886281" imgH="2203288" progId="MSGraph.Chart.8">
                  <p:embed followColorScheme="full"/>
                </p:oleObj>
              </mc:Choice>
              <mc:Fallback>
                <p:oleObj name="Chart" r:id="rId4" imgW="5886281" imgH="2203288" progId="MSGraph.Chart.8">
                  <p:embed followColorScheme="full"/>
                  <p:pic>
                    <p:nvPicPr>
                      <p:cNvPr id="0" name=""/>
                      <p:cNvPicPr>
                        <a:picLocks noChangeAspect="1" noChangeArrowheads="1"/>
                      </p:cNvPicPr>
                      <p:nvPr/>
                    </p:nvPicPr>
                    <p:blipFill>
                      <a:blip r:embed="rId5"/>
                      <a:srcRect/>
                      <a:stretch>
                        <a:fillRect/>
                      </a:stretch>
                    </p:blipFill>
                    <p:spPr bwMode="gray">
                      <a:xfrm>
                        <a:off x="191421" y="1389826"/>
                        <a:ext cx="8743950" cy="432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2" name="Text Box 5"/>
          <p:cNvSpPr txBox="1">
            <a:spLocks noChangeArrowheads="1"/>
          </p:cNvSpPr>
          <p:nvPr/>
        </p:nvSpPr>
        <p:spPr bwMode="blackWhite">
          <a:xfrm>
            <a:off x="494379" y="5648427"/>
            <a:ext cx="8440992" cy="84127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Growth Prospects Vary Widely by </a:t>
            </a:r>
            <a:r>
              <a:rPr lang="en-US" b="1" dirty="0" smtClean="0">
                <a:solidFill>
                  <a:schemeClr val="bg1"/>
                </a:solidFill>
              </a:rPr>
              <a:t>Region; US and the UK Lead the Advanced Economies; Germany Leads in the Euro Area; China Has Slowed</a:t>
            </a:r>
            <a:endParaRPr lang="en-US" b="1" dirty="0">
              <a:solidFill>
                <a:schemeClr val="bg1"/>
              </a:solidFill>
            </a:endParaRPr>
          </a:p>
        </p:txBody>
      </p:sp>
      <p:sp>
        <p:nvSpPr>
          <p:cNvPr id="7" name="AutoShape 10"/>
          <p:cNvSpPr>
            <a:spLocks noChangeArrowheads="1"/>
          </p:cNvSpPr>
          <p:nvPr/>
        </p:nvSpPr>
        <p:spPr bwMode="blackWhite">
          <a:xfrm>
            <a:off x="2384425" y="1106131"/>
            <a:ext cx="1762125" cy="1108998"/>
          </a:xfrm>
          <a:prstGeom prst="wedgeRectCallout">
            <a:avLst>
              <a:gd name="adj1" fmla="val -42286"/>
              <a:gd name="adj2" fmla="val 1066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Eurozone </a:t>
            </a:r>
            <a:r>
              <a:rPr lang="en-US" b="1" dirty="0" smtClean="0">
                <a:solidFill>
                  <a:schemeClr val="bg1"/>
                </a:solidFill>
              </a:rPr>
              <a:t>remains weak but should improve</a:t>
            </a:r>
            <a:endParaRPr lang="en-US" b="1" dirty="0">
              <a:solidFill>
                <a:schemeClr val="bg1"/>
              </a:solidFill>
            </a:endParaRPr>
          </a:p>
        </p:txBody>
      </p:sp>
      <p:sp>
        <p:nvSpPr>
          <p:cNvPr id="8" name="AutoShape 10"/>
          <p:cNvSpPr>
            <a:spLocks noChangeArrowheads="1"/>
          </p:cNvSpPr>
          <p:nvPr/>
        </p:nvSpPr>
        <p:spPr bwMode="blackWhite">
          <a:xfrm>
            <a:off x="4478542" y="1179765"/>
            <a:ext cx="2505918" cy="1035363"/>
          </a:xfrm>
          <a:prstGeom prst="wedgeRectCallout">
            <a:avLst>
              <a:gd name="adj1" fmla="val 69862"/>
              <a:gd name="adj2" fmla="val 381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Growth in China has slowed but outpaces the US and Europe</a:t>
            </a:r>
            <a:endParaRPr lang="en-US" b="1" dirty="0">
              <a:solidFill>
                <a:schemeClr val="bg1"/>
              </a:solidFill>
            </a:endParaRPr>
          </a:p>
        </p:txBody>
      </p:sp>
      <p:sp>
        <p:nvSpPr>
          <p:cNvPr id="9" name="AutoShape 10"/>
          <p:cNvSpPr>
            <a:spLocks noChangeArrowheads="1"/>
          </p:cNvSpPr>
          <p:nvPr/>
        </p:nvSpPr>
        <p:spPr bwMode="blackWhite">
          <a:xfrm>
            <a:off x="850235" y="1106130"/>
            <a:ext cx="1330325" cy="1108998"/>
          </a:xfrm>
          <a:prstGeom prst="wedgeRectCallout">
            <a:avLst>
              <a:gd name="adj1" fmla="val 5926"/>
              <a:gd name="adj2" fmla="val 943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US growth should </a:t>
            </a:r>
            <a:r>
              <a:rPr lang="en-US" b="1" dirty="0" err="1" smtClean="0">
                <a:solidFill>
                  <a:schemeClr val="bg1"/>
                </a:solidFill>
              </a:rPr>
              <a:t>acceleratein</a:t>
            </a:r>
            <a:r>
              <a:rPr lang="en-US" b="1" dirty="0" smtClean="0">
                <a:solidFill>
                  <a:schemeClr val="bg1"/>
                </a:solidFill>
              </a:rPr>
              <a:t> 2016</a:t>
            </a:r>
            <a:endParaRPr lang="en-US" b="1" dirty="0">
              <a:solidFill>
                <a:schemeClr val="bg1"/>
              </a:solidFill>
            </a:endParaRPr>
          </a:p>
        </p:txBody>
      </p:sp>
      <p:sp>
        <p:nvSpPr>
          <p:cNvPr id="10" name="AutoShape 7"/>
          <p:cNvSpPr>
            <a:spLocks noChangeArrowheads="1"/>
          </p:cNvSpPr>
          <p:nvPr/>
        </p:nvSpPr>
        <p:spPr bwMode="blackWhite">
          <a:xfrm>
            <a:off x="2180560" y="4132226"/>
            <a:ext cx="1817699" cy="650911"/>
          </a:xfrm>
          <a:prstGeom prst="wedgeRectCallout">
            <a:avLst>
              <a:gd name="adj1" fmla="val 24589"/>
              <a:gd name="adj2" fmla="val -768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Growth in the UK is stronger than in the Eurozone</a:t>
            </a:r>
            <a:endParaRPr lang="en-US" sz="1400" b="1" dirty="0">
              <a:solidFill>
                <a:srgbClr val="FFFFFF"/>
              </a:solidFill>
            </a:endParaRPr>
          </a:p>
        </p:txBody>
      </p:sp>
      <p:sp>
        <p:nvSpPr>
          <p:cNvPr id="11" name="AutoShape 7"/>
          <p:cNvSpPr>
            <a:spLocks noChangeArrowheads="1"/>
          </p:cNvSpPr>
          <p:nvPr/>
        </p:nvSpPr>
        <p:spPr bwMode="blackWhite">
          <a:xfrm>
            <a:off x="3994483" y="4132226"/>
            <a:ext cx="1737018" cy="650911"/>
          </a:xfrm>
          <a:prstGeom prst="wedgeRectCallout">
            <a:avLst>
              <a:gd name="adj1" fmla="val -28460"/>
              <a:gd name="adj2" fmla="val -846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Germany’s growth mirrors the Eurozone overall</a:t>
            </a:r>
            <a:endParaRPr lang="en-US" sz="1400" b="1" dirty="0">
              <a:solidFill>
                <a:srgbClr val="FFFFFF"/>
              </a:solidFill>
            </a:endParaRPr>
          </a:p>
        </p:txBody>
      </p:sp>
      <p:sp>
        <p:nvSpPr>
          <p:cNvPr id="12" name="AutoShape 7"/>
          <p:cNvSpPr>
            <a:spLocks noChangeArrowheads="1"/>
          </p:cNvSpPr>
          <p:nvPr/>
        </p:nvSpPr>
        <p:spPr bwMode="blackWhite">
          <a:xfrm>
            <a:off x="3265487" y="2356060"/>
            <a:ext cx="1817699" cy="526237"/>
          </a:xfrm>
          <a:prstGeom prst="wedgeRectCallout">
            <a:avLst>
              <a:gd name="adj1" fmla="val -39131"/>
              <a:gd name="adj2" fmla="val 8486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“Brexit” impact will be negative</a:t>
            </a:r>
            <a:endParaRPr lang="en-US" sz="1400" b="1" dirty="0">
              <a:solidFill>
                <a:srgbClr val="FFFFFF"/>
              </a:solidFill>
            </a:endParaRPr>
          </a:p>
        </p:txBody>
      </p:sp>
    </p:spTree>
    <p:extLst>
      <p:ext uri="{BB962C8B-B14F-4D97-AF65-F5344CB8AC3E}">
        <p14:creationId xmlns:p14="http://schemas.microsoft.com/office/powerpoint/2010/main" val="204345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8"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3200"/>
                            </p:stCondLst>
                            <p:childTnLst>
                              <p:par>
                                <p:cTn id="18" presetID="22" presetClass="entr" presetSubtype="8"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4700"/>
                            </p:stCondLst>
                            <p:childTnLst>
                              <p:par>
                                <p:cTn id="22" presetID="22" presetClass="entr" presetSubtype="4" fill="hold" grpId="0" nodeType="afterEffect">
                                  <p:stCondLst>
                                    <p:cond delay="70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5900"/>
                            </p:stCondLst>
                            <p:childTnLst>
                              <p:par>
                                <p:cTn id="26" presetID="22" presetClass="entr" presetSubtype="4" fill="hold" grpId="0" nodeType="afterEffect">
                                  <p:stCondLst>
                                    <p:cond delay="70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7100"/>
                            </p:stCondLst>
                            <p:childTnLst>
                              <p:par>
                                <p:cTn id="30" presetID="22" presetClass="entr" presetSubtype="4" fill="hold" grpId="0" nodeType="afterEffect">
                                  <p:stCondLst>
                                    <p:cond delay="70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7" grpId="0" animBg="1"/>
      <p:bldP spid="8" grpId="0" animBg="1"/>
      <p:bldP spid="9" grpId="0" animBg="1"/>
      <p:bldP spid="10" grpId="0" animBg="1"/>
      <p:bldP spid="11" grpId="0" animBg="1"/>
      <p:bldP spid="12"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124</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2014</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4</a:t>
            </a:r>
            <a:r>
              <a:rPr lang="en-US" sz="1100" dirty="0" smtClean="0"/>
              <a:t>/2015.</a:t>
            </a:r>
            <a:endParaRPr lang="en-US" sz="1100" dirty="0"/>
          </a:p>
        </p:txBody>
      </p:sp>
      <p:graphicFrame>
        <p:nvGraphicFramePr>
          <p:cNvPr id="10" name="Table 9"/>
          <p:cNvGraphicFramePr>
            <a:graphicFrameLocks noGrp="1"/>
          </p:cNvGraphicFramePr>
          <p:nvPr>
            <p:extLst/>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b="1" dirty="0" smtClean="0">
                          <a:solidFill>
                            <a:srgbClr val="FF0000"/>
                          </a:solidFill>
                        </a:rPr>
                        <a:t>Non-Life</a:t>
                      </a:r>
                      <a:endParaRPr lang="en-US" b="1" dirty="0">
                        <a:solidFill>
                          <a:srgbClr val="FF0000"/>
                        </a:solidFill>
                      </a:endParaRPr>
                    </a:p>
                  </a:txBody>
                  <a:tcPr>
                    <a:solidFill>
                      <a:srgbClr val="FFFF00"/>
                    </a:solidFill>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dirty="0" smtClean="0"/>
                        <a:t>3.8</a:t>
                      </a:r>
                      <a:endParaRPr lang="en-US" dirty="0"/>
                    </a:p>
                  </a:txBody>
                  <a:tcPr/>
                </a:tc>
                <a:tc>
                  <a:txBody>
                    <a:bodyPr/>
                    <a:lstStyle/>
                    <a:p>
                      <a:pPr algn="ctr"/>
                      <a:r>
                        <a:rPr lang="en-US" b="1" dirty="0" smtClean="0">
                          <a:solidFill>
                            <a:srgbClr val="FF0000"/>
                          </a:solidFill>
                        </a:rPr>
                        <a:t>1.8</a:t>
                      </a:r>
                      <a:endParaRPr lang="en-US" b="1" dirty="0">
                        <a:solidFill>
                          <a:srgbClr val="FF0000"/>
                        </a:solidFill>
                      </a:endParaRPr>
                    </a:p>
                  </a:txBody>
                  <a:tcPr>
                    <a:solidFill>
                      <a:srgbClr val="FFFF00"/>
                    </a:solidFill>
                  </a:tcPr>
                </a:tc>
                <a:tc>
                  <a:txBody>
                    <a:bodyPr/>
                    <a:lstStyle/>
                    <a:p>
                      <a:pPr algn="ctr"/>
                      <a:r>
                        <a:rPr lang="en-US" dirty="0" smtClean="0"/>
                        <a:t>2.9</a:t>
                      </a:r>
                      <a:endParaRPr lang="en-US" dirty="0"/>
                    </a:p>
                  </a:txBody>
                  <a:tcPr/>
                </a:tc>
              </a:tr>
              <a:tr h="370840">
                <a:tc>
                  <a:txBody>
                    <a:bodyPr/>
                    <a:lstStyle/>
                    <a:p>
                      <a:r>
                        <a:rPr lang="en-US" b="1" dirty="0" smtClean="0"/>
                        <a:t>Emerging</a:t>
                      </a:r>
                      <a:endParaRPr lang="en-US" b="1" dirty="0"/>
                    </a:p>
                  </a:txBody>
                  <a:tcPr/>
                </a:tc>
                <a:tc>
                  <a:txBody>
                    <a:bodyPr/>
                    <a:lstStyle/>
                    <a:p>
                      <a:pPr algn="ctr"/>
                      <a:r>
                        <a:rPr lang="en-US" dirty="0" smtClean="0"/>
                        <a:t>6.9</a:t>
                      </a:r>
                      <a:endParaRPr lang="en-US" dirty="0"/>
                    </a:p>
                  </a:txBody>
                  <a:tcPr/>
                </a:tc>
                <a:tc>
                  <a:txBody>
                    <a:bodyPr/>
                    <a:lstStyle/>
                    <a:p>
                      <a:pPr algn="ctr"/>
                      <a:r>
                        <a:rPr lang="en-US" b="1" dirty="0" smtClean="0">
                          <a:solidFill>
                            <a:srgbClr val="FF0000"/>
                          </a:solidFill>
                        </a:rPr>
                        <a:t>8.0</a:t>
                      </a:r>
                      <a:endParaRPr lang="en-US" b="1" dirty="0">
                        <a:solidFill>
                          <a:srgbClr val="FF0000"/>
                        </a:solidFill>
                      </a:endParaRPr>
                    </a:p>
                  </a:txBody>
                  <a:tcPr>
                    <a:solidFill>
                      <a:srgbClr val="FFFF00"/>
                    </a:solidFill>
                  </a:tcPr>
                </a:tc>
                <a:tc>
                  <a:txBody>
                    <a:bodyPr/>
                    <a:lstStyle/>
                    <a:p>
                      <a:pPr algn="ctr"/>
                      <a:r>
                        <a:rPr lang="en-US" dirty="0" smtClean="0"/>
                        <a:t>7.4</a:t>
                      </a:r>
                      <a:endParaRPr lang="en-US" dirty="0"/>
                    </a:p>
                  </a:txBody>
                  <a:tcPr/>
                </a:tc>
              </a:tr>
              <a:tr h="370840">
                <a:tc>
                  <a:txBody>
                    <a:bodyPr/>
                    <a:lstStyle/>
                    <a:p>
                      <a:r>
                        <a:rPr lang="en-US" b="1" dirty="0" smtClean="0"/>
                        <a:t>World</a:t>
                      </a:r>
                      <a:endParaRPr lang="en-US" b="1" dirty="0"/>
                    </a:p>
                  </a:txBody>
                  <a:tcPr/>
                </a:tc>
                <a:tc>
                  <a:txBody>
                    <a:bodyPr/>
                    <a:lstStyle/>
                    <a:p>
                      <a:pPr algn="ctr"/>
                      <a:r>
                        <a:rPr lang="en-US" dirty="0" smtClean="0"/>
                        <a:t>4.3</a:t>
                      </a:r>
                      <a:endParaRPr lang="en-US" dirty="0"/>
                    </a:p>
                  </a:txBody>
                  <a:tcPr/>
                </a:tc>
                <a:tc>
                  <a:txBody>
                    <a:bodyPr/>
                    <a:lstStyle/>
                    <a:p>
                      <a:pPr algn="ctr"/>
                      <a:r>
                        <a:rPr lang="en-US" b="1" dirty="0" smtClean="0">
                          <a:solidFill>
                            <a:srgbClr val="FF0000"/>
                          </a:solidFill>
                        </a:rPr>
                        <a:t>2.9</a:t>
                      </a:r>
                      <a:endParaRPr lang="en-US" b="1" dirty="0">
                        <a:solidFill>
                          <a:srgbClr val="FF0000"/>
                        </a:solidFill>
                      </a:endParaRPr>
                    </a:p>
                  </a:txBody>
                  <a:tcPr>
                    <a:solidFill>
                      <a:srgbClr val="FFFF00"/>
                    </a:solidFill>
                  </a:tcPr>
                </a:tc>
                <a:tc>
                  <a:txBody>
                    <a:bodyPr/>
                    <a:lstStyle/>
                    <a:p>
                      <a:pPr algn="ctr"/>
                      <a:r>
                        <a:rPr lang="en-US" dirty="0" smtClean="0"/>
                        <a:t>3.7</a:t>
                      </a:r>
                      <a:endParaRPr lang="en-US" dirty="0"/>
                    </a:p>
                  </a:txBody>
                  <a:tcPr/>
                </a:tc>
              </a:tr>
            </a:tbl>
          </a:graphicData>
        </a:graphic>
      </p:graphicFrame>
      <p:pic>
        <p:nvPicPr>
          <p:cNvPr id="5" name="Picture 4"/>
          <p:cNvPicPr>
            <a:picLocks noChangeAspect="1"/>
          </p:cNvPicPr>
          <p:nvPr/>
        </p:nvPicPr>
        <p:blipFill>
          <a:blip r:embed="rId3"/>
          <a:stretch>
            <a:fillRect/>
          </a:stretch>
        </p:blipFill>
        <p:spPr>
          <a:xfrm>
            <a:off x="2169460" y="1396253"/>
            <a:ext cx="6544234" cy="3133046"/>
          </a:xfrm>
          <a:prstGeom prst="rect">
            <a:avLst/>
          </a:prstGeom>
        </p:spPr>
      </p:pic>
      <p:sp>
        <p:nvSpPr>
          <p:cNvPr id="14" name="AutoShape 14"/>
          <p:cNvSpPr>
            <a:spLocks noChangeArrowheads="1"/>
          </p:cNvSpPr>
          <p:nvPr/>
        </p:nvSpPr>
        <p:spPr bwMode="blackWhite">
          <a:xfrm>
            <a:off x="233082" y="1210235"/>
            <a:ext cx="1657483" cy="1752541"/>
          </a:xfrm>
          <a:prstGeom prst="wedgeRectCallout">
            <a:avLst>
              <a:gd name="adj1" fmla="val 148388"/>
              <a:gd name="adj2" fmla="val 34312"/>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nonlife premium growth was stronger in the US in 2014 than in most of Europe</a:t>
            </a:r>
            <a:endParaRPr lang="en-US" sz="1600" b="1" dirty="0">
              <a:solidFill>
                <a:schemeClr val="bg1"/>
              </a:solidFill>
            </a:endParaRPr>
          </a:p>
        </p:txBody>
      </p:sp>
    </p:spTree>
    <p:extLst>
      <p:ext uri="{BB962C8B-B14F-4D97-AF65-F5344CB8AC3E}">
        <p14:creationId xmlns:p14="http://schemas.microsoft.com/office/powerpoint/2010/main" val="372771716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125</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a:t>
            </a:r>
            <a:br>
              <a:rPr lang="en-US" dirty="0" smtClean="0"/>
            </a:br>
            <a:r>
              <a:rPr lang="en-US" dirty="0" smtClean="0"/>
              <a:t>Premium Growth: 1980-2013</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3/2014.</a:t>
            </a:r>
            <a:endParaRPr lang="en-US" sz="1100" dirty="0"/>
          </a:p>
        </p:txBody>
      </p:sp>
      <p:pic>
        <p:nvPicPr>
          <p:cNvPr id="2" name="Picture 1"/>
          <p:cNvPicPr>
            <a:picLocks noChangeAspect="1"/>
          </p:cNvPicPr>
          <p:nvPr/>
        </p:nvPicPr>
        <p:blipFill>
          <a:blip r:embed="rId3"/>
          <a:stretch>
            <a:fillRect/>
          </a:stretch>
        </p:blipFill>
        <p:spPr>
          <a:xfrm>
            <a:off x="239713" y="1854203"/>
            <a:ext cx="8191499" cy="4704599"/>
          </a:xfrm>
          <a:prstGeom prst="rect">
            <a:avLst/>
          </a:prstGeom>
        </p:spPr>
      </p:pic>
      <p:sp>
        <p:nvSpPr>
          <p:cNvPr id="12" name="AutoShape 14"/>
          <p:cNvSpPr>
            <a:spLocks noChangeArrowheads="1"/>
          </p:cNvSpPr>
          <p:nvPr/>
        </p:nvSpPr>
        <p:spPr bwMode="blackWhite">
          <a:xfrm>
            <a:off x="6481763" y="1116013"/>
            <a:ext cx="2608262" cy="1452562"/>
          </a:xfrm>
          <a:prstGeom prst="wedgeRectCallout">
            <a:avLst>
              <a:gd name="adj1" fmla="val 14042"/>
              <a:gd name="adj2" fmla="val 8402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Emerging market growth has </a:t>
            </a:r>
            <a:r>
              <a:rPr lang="en-US" sz="1400" b="1" dirty="0">
                <a:solidFill>
                  <a:schemeClr val="bg1"/>
                </a:solidFill>
              </a:rPr>
              <a:t>exceeded that of industrialized countries in </a:t>
            </a:r>
            <a:r>
              <a:rPr lang="en-US" sz="1400" b="1" dirty="0" smtClean="0">
                <a:solidFill>
                  <a:schemeClr val="bg1"/>
                </a:solidFill>
              </a:rPr>
              <a:t>30 </a:t>
            </a:r>
            <a:r>
              <a:rPr lang="en-US" sz="1400" b="1" dirty="0">
                <a:solidFill>
                  <a:schemeClr val="bg1"/>
                </a:solidFill>
              </a:rPr>
              <a:t>of the past </a:t>
            </a:r>
            <a:r>
              <a:rPr lang="en-US" sz="1400" b="1" dirty="0" smtClean="0">
                <a:solidFill>
                  <a:schemeClr val="bg1"/>
                </a:solidFill>
              </a:rPr>
              <a:t>34 </a:t>
            </a:r>
            <a:r>
              <a:rPr lang="en-US" sz="1400" b="1" dirty="0">
                <a:solidFill>
                  <a:schemeClr val="bg1"/>
                </a:solidFill>
              </a:rPr>
              <a:t>years, including the entirety of the global financial </a:t>
            </a:r>
            <a:r>
              <a:rPr lang="en-US" sz="1400" b="1" dirty="0" smtClean="0">
                <a:solidFill>
                  <a:schemeClr val="bg1"/>
                </a:solidFill>
              </a:rPr>
              <a:t>crisis</a:t>
            </a:r>
            <a:r>
              <a:rPr lang="en-US" sz="1400" b="1" dirty="0">
                <a:solidFill>
                  <a:schemeClr val="bg1"/>
                </a:solidFill>
              </a:rPr>
              <a:t> </a:t>
            </a:r>
            <a:r>
              <a:rPr lang="en-US" sz="1400" b="1" dirty="0" smtClean="0">
                <a:solidFill>
                  <a:schemeClr val="bg1"/>
                </a:solidFill>
              </a:rPr>
              <a:t>and subsequent recovery</a:t>
            </a:r>
            <a:endParaRPr lang="en-US" sz="1400" b="1" dirty="0">
              <a:solidFill>
                <a:schemeClr val="bg1"/>
              </a:solidFill>
            </a:endParaRPr>
          </a:p>
        </p:txBody>
      </p:sp>
      <p:sp>
        <p:nvSpPr>
          <p:cNvPr id="17" name="AutoShape 14"/>
          <p:cNvSpPr>
            <a:spLocks noChangeArrowheads="1"/>
          </p:cNvSpPr>
          <p:nvPr/>
        </p:nvSpPr>
        <p:spPr bwMode="blackWhite">
          <a:xfrm>
            <a:off x="762000" y="1063628"/>
            <a:ext cx="4370387" cy="698500"/>
          </a:xfrm>
          <a:prstGeom prst="wedgeRectCallout">
            <a:avLst>
              <a:gd name="adj1" fmla="val 24672"/>
              <a:gd name="adj2" fmla="val 178088"/>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a:t>
            </a:r>
            <a:r>
              <a:rPr lang="en-US" sz="1400" b="1" dirty="0" smtClean="0">
                <a:solidFill>
                  <a:schemeClr val="bg1"/>
                </a:solidFill>
              </a:rPr>
              <a:t>remium </a:t>
            </a:r>
            <a:r>
              <a:rPr lang="en-US" sz="1400" b="1" dirty="0">
                <a:solidFill>
                  <a:schemeClr val="bg1"/>
                </a:solidFill>
              </a:rPr>
              <a:t>growth is very erratic in part to inflation volatility in emerging markets as well as a lack of consistent cyclicality</a:t>
            </a:r>
          </a:p>
        </p:txBody>
      </p:sp>
    </p:spTree>
    <p:extLst>
      <p:ext uri="{BB962C8B-B14F-4D97-AF65-F5344CB8AC3E}">
        <p14:creationId xmlns:p14="http://schemas.microsoft.com/office/powerpoint/2010/main" val="175775522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2" grpId="0" animBg="1"/>
      <p:bldP spid="17"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126</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Relationship Between Nonlife Premiums   as % of GDP and GDP per Capita, 2014*</a:t>
            </a:r>
            <a:endParaRPr lang="en-US" dirty="0" smtClean="0">
              <a:solidFill>
                <a:srgbClr val="28688C"/>
              </a:solidFill>
            </a:endParaRPr>
          </a:p>
        </p:txBody>
      </p:sp>
      <p:sp>
        <p:nvSpPr>
          <p:cNvPr id="44038" name="Text Box 5"/>
          <p:cNvSpPr txBox="1">
            <a:spLocks noChangeArrowheads="1"/>
          </p:cNvSpPr>
          <p:nvPr/>
        </p:nvSpPr>
        <p:spPr bwMode="auto">
          <a:xfrm>
            <a:off x="0" y="6198163"/>
            <a:ext cx="8242300" cy="51616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smtClean="0"/>
              <a:t>Note: The S-shaped curve depicted is estimated using regression analysis based on data from 140 countries.</a:t>
            </a:r>
          </a:p>
          <a:p>
            <a:pPr eaLnBrk="0" hangingPunct="0">
              <a:spcBef>
                <a:spcPct val="50000"/>
              </a:spcBef>
              <a:buClr>
                <a:srgbClr val="FF3300"/>
              </a:buClr>
              <a:buFont typeface="Wingdings" pitchFamily="2" charset="2"/>
              <a:buNone/>
            </a:pPr>
            <a:r>
              <a:rPr lang="en-US" sz="1100" dirty="0" smtClean="0"/>
              <a:t>Source</a:t>
            </a:r>
            <a:r>
              <a:rPr lang="en-US" sz="1100" dirty="0"/>
              <a:t>: Swiss Re, </a:t>
            </a:r>
            <a:r>
              <a:rPr lang="en-US" sz="1100" i="1" dirty="0"/>
              <a:t>sigma</a:t>
            </a:r>
            <a:r>
              <a:rPr lang="en-US" sz="1100" dirty="0"/>
              <a:t>, No. </a:t>
            </a:r>
            <a:r>
              <a:rPr lang="en-US" sz="1100" dirty="0" smtClean="0"/>
              <a:t>4/2015.</a:t>
            </a:r>
            <a:endParaRPr lang="en-US" sz="1100" dirty="0"/>
          </a:p>
        </p:txBody>
      </p:sp>
      <p:pic>
        <p:nvPicPr>
          <p:cNvPr id="3" name="Picture 2"/>
          <p:cNvPicPr>
            <a:picLocks noChangeAspect="1"/>
          </p:cNvPicPr>
          <p:nvPr/>
        </p:nvPicPr>
        <p:blipFill>
          <a:blip r:embed="rId3"/>
          <a:stretch>
            <a:fillRect/>
          </a:stretch>
        </p:blipFill>
        <p:spPr>
          <a:xfrm>
            <a:off x="207033" y="1391963"/>
            <a:ext cx="6809344" cy="4300625"/>
          </a:xfrm>
          <a:prstGeom prst="rect">
            <a:avLst/>
          </a:prstGeom>
        </p:spPr>
      </p:pic>
      <p:sp>
        <p:nvSpPr>
          <p:cNvPr id="11" name="AutoShape 14"/>
          <p:cNvSpPr>
            <a:spLocks noChangeArrowheads="1"/>
          </p:cNvSpPr>
          <p:nvPr/>
        </p:nvSpPr>
        <p:spPr bwMode="blackWhite">
          <a:xfrm>
            <a:off x="894977" y="1874324"/>
            <a:ext cx="2088776" cy="1252724"/>
          </a:xfrm>
          <a:prstGeom prst="wedgeRectCallout">
            <a:avLst>
              <a:gd name="adj1" fmla="val 83900"/>
              <a:gd name="adj2" fmla="val 39550"/>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Insurance spending as a share of GDP rises fastest where GDP per capital is between $5000 and $35000; </a:t>
            </a:r>
            <a:endParaRPr lang="en-US" sz="1400" b="1" dirty="0">
              <a:solidFill>
                <a:schemeClr val="bg1"/>
              </a:solidFill>
            </a:endParaRPr>
          </a:p>
        </p:txBody>
      </p:sp>
      <p:sp>
        <p:nvSpPr>
          <p:cNvPr id="13" name="AutoShape 14"/>
          <p:cNvSpPr>
            <a:spLocks noChangeArrowheads="1"/>
          </p:cNvSpPr>
          <p:nvPr/>
        </p:nvSpPr>
        <p:spPr bwMode="blackWhite">
          <a:xfrm>
            <a:off x="7181991" y="1208835"/>
            <a:ext cx="1866759" cy="1667435"/>
          </a:xfrm>
          <a:prstGeom prst="wedgeRectCallout">
            <a:avLst>
              <a:gd name="adj1" fmla="val -96410"/>
              <a:gd name="adj2" fmla="val -32644"/>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sz="1400" b="1" dirty="0">
                <a:solidFill>
                  <a:schemeClr val="bg1"/>
                </a:solidFill>
              </a:rPr>
              <a:t>Growth is much slower in higher income economies such as the US, Canada, Switzerland, Germany and France. </a:t>
            </a:r>
          </a:p>
        </p:txBody>
      </p:sp>
      <p:sp>
        <p:nvSpPr>
          <p:cNvPr id="4" name="Oval 3"/>
          <p:cNvSpPr/>
          <p:nvPr/>
        </p:nvSpPr>
        <p:spPr>
          <a:xfrm>
            <a:off x="5692588" y="1365068"/>
            <a:ext cx="510988" cy="2306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513295" y="2082805"/>
            <a:ext cx="905435" cy="2838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4695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P spid="13"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127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127</a:t>
            </a:fld>
            <a:endParaRPr lang="en-US"/>
          </a:p>
        </p:txBody>
      </p:sp>
    </p:spTree>
    <p:extLst>
      <p:ext uri="{BB962C8B-B14F-4D97-AF65-F5344CB8AC3E}">
        <p14:creationId xmlns:p14="http://schemas.microsoft.com/office/powerpoint/2010/main" val="4220862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128</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3385070861"/>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95908" name="Chart" r:id="rId4" imgW="8772414" imgH="3305140" progId="MSGraph.Chart.8">
                  <p:embed followColorScheme="full"/>
                </p:oleObj>
              </mc:Choice>
              <mc:Fallback>
                <p:oleObj name="Chart" r:id="rId4" imgW="8772414" imgH="3305140"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510327" y="1058118"/>
            <a:ext cx="2480054" cy="1457243"/>
          </a:xfrm>
          <a:prstGeom prst="wedgeRectCallout">
            <a:avLst>
              <a:gd name="adj1" fmla="val 24027"/>
              <a:gd name="adj2" fmla="val 59446"/>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$828.2B as of Nov. 2015, up 65.4% from the 2010 trough but still 9.1%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128</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311373" y="3344634"/>
            <a:ext cx="889000" cy="307777"/>
          </a:xfrm>
          <a:prstGeom prst="rect">
            <a:avLst/>
          </a:prstGeom>
          <a:noFill/>
          <a:ln w="9525">
            <a:noFill/>
            <a:miter lim="800000"/>
            <a:headEnd/>
            <a:tailEnd/>
          </a:ln>
        </p:spPr>
        <p:txBody>
          <a:bodyPr>
            <a:spAutoFit/>
          </a:bodyPr>
          <a:lstStyle/>
          <a:p>
            <a:pPr algn="ctr"/>
            <a:r>
              <a:rPr lang="en-US" sz="1400" b="1" dirty="0" smtClean="0"/>
              <a:t>$400.3</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$427.9</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November.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48016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129</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790642926"/>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399987"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46129" y="1819602"/>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 data through November.</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+12.1%</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+6.0%</a:t>
            </a:r>
            <a:endParaRPr lang="en-US" sz="2400" b="1" u="sng" dirty="0">
              <a:solidFill>
                <a:srgbClr val="225A7A"/>
              </a:solidFill>
            </a:endParaRPr>
          </a:p>
        </p:txBody>
      </p:sp>
      <p:sp>
        <p:nvSpPr>
          <p:cNvPr id="12" name="AutoShape 9"/>
          <p:cNvSpPr>
            <a:spLocks noChangeArrowheads="1"/>
          </p:cNvSpPr>
          <p:nvPr/>
        </p:nvSpPr>
        <p:spPr bwMode="blackWhite">
          <a:xfrm>
            <a:off x="4224714" y="1859190"/>
            <a:ext cx="2030261" cy="1046237"/>
          </a:xfrm>
          <a:prstGeom prst="wedgeRectCallout">
            <a:avLst>
              <a:gd name="adj1" fmla="val 71793"/>
              <a:gd name="adj2" fmla="val -455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035829" y="1351280"/>
            <a:ext cx="2641891" cy="468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16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13</a:t>
            </a:fld>
            <a:endParaRPr lang="en-US" smtClean="0"/>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1749788733"/>
              </p:ext>
            </p:extLst>
          </p:nvPr>
        </p:nvGraphicFramePr>
        <p:xfrm>
          <a:off x="58738" y="1398588"/>
          <a:ext cx="9080500" cy="4706937"/>
        </p:xfrm>
        <a:graphic>
          <a:graphicData uri="http://schemas.openxmlformats.org/presentationml/2006/ole">
            <mc:AlternateContent xmlns:mc="http://schemas.openxmlformats.org/markup-compatibility/2006">
              <mc:Choice xmlns:v="urn:schemas-microsoft-com:vml" Requires="v">
                <p:oleObj spid="_x0000_s28586098"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58738" y="1398588"/>
                        <a:ext cx="90805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a:t>
            </a:r>
            <a:r>
              <a:rPr lang="en-US" sz="1100" dirty="0"/>
              <a:t>; Insurance Information Institute </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a:t>
            </a:r>
            <a:r>
              <a:rPr lang="en-US" sz="2800" b="1" dirty="0" smtClean="0">
                <a:solidFill>
                  <a:schemeClr val="accent1"/>
                </a:solidFill>
              </a:rPr>
              <a:t>Commercial Auto, </a:t>
            </a:r>
            <a:endParaRPr lang="en-US" sz="2800" b="1" dirty="0">
              <a:solidFill>
                <a:schemeClr val="accent1"/>
              </a:solidFill>
            </a:endParaRPr>
          </a:p>
          <a:p>
            <a:pPr eaLnBrk="0" hangingPunct="0"/>
            <a:r>
              <a:rPr lang="en-US" sz="2800" b="1" dirty="0">
                <a:solidFill>
                  <a:schemeClr val="accent1"/>
                </a:solidFill>
              </a:rPr>
              <a:t>2005-2014 Average: </a:t>
            </a:r>
            <a:r>
              <a:rPr lang="en-US" sz="2800" b="1" dirty="0" smtClean="0">
                <a:solidFill>
                  <a:schemeClr val="accent1"/>
                </a:solidFill>
              </a:rPr>
              <a:t>Lowest </a:t>
            </a:r>
            <a:r>
              <a:rPr lang="en-US" sz="2800" b="1" dirty="0">
                <a:solidFill>
                  <a:schemeClr val="accent1"/>
                </a:solidFill>
              </a:rPr>
              <a:t>25 </a:t>
            </a:r>
            <a:r>
              <a:rPr lang="en-US" sz="2800" b="1" dirty="0" smtClean="0">
                <a:solidFill>
                  <a:schemeClr val="accent1"/>
                </a:solidFill>
              </a:rPr>
              <a:t>States</a:t>
            </a:r>
            <a:endParaRPr lang="en-US" sz="2800" b="1" dirty="0">
              <a:solidFill>
                <a:schemeClr val="accent1"/>
              </a:solidFill>
            </a:endParaRPr>
          </a:p>
        </p:txBody>
      </p:sp>
    </p:spTree>
    <p:extLst>
      <p:ext uri="{BB962C8B-B14F-4D97-AF65-F5344CB8AC3E}">
        <p14:creationId xmlns:p14="http://schemas.microsoft.com/office/powerpoint/2010/main" val="202228280"/>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130</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39662544"/>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8592222"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 the Second Half of 2015;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447942" y="1043644"/>
            <a:ext cx="4808800" cy="1198177"/>
          </a:xfrm>
          <a:prstGeom prst="wedgeRectCallout">
            <a:avLst>
              <a:gd name="adj1" fmla="val 70715"/>
              <a:gd name="adj2" fmla="val 412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Lodging, Communications and Amusement &amp; Recreations segments, Private nonresidential sector construction activity continues to rise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 through Nov. 2015.</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31955" y="3063402"/>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2250592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131</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140829760"/>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73623"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436492"/>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(2/16 for 2016-17; 10/15 for 2018-21F;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still-low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592756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132</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Nov. 2015 vs. Nov.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853806635"/>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8593245"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6393"/>
              <a:gd name="adj2" fmla="val 123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finally up in most segments after many months of decline, pushing up public entity risk exposures</a:t>
            </a:r>
            <a:endParaRPr lang="en-US" sz="1400" b="1" dirty="0">
              <a:solidFill>
                <a:schemeClr val="bg1"/>
              </a:solidFill>
            </a:endParaRPr>
          </a:p>
        </p:txBody>
      </p:sp>
      <p:sp>
        <p:nvSpPr>
          <p:cNvPr id="10" name="AutoShape 7"/>
          <p:cNvSpPr>
            <a:spLocks noChangeArrowheads="1"/>
          </p:cNvSpPr>
          <p:nvPr/>
        </p:nvSpPr>
        <p:spPr bwMode="blackWhite">
          <a:xfrm>
            <a:off x="6012151" y="1445281"/>
            <a:ext cx="2812761" cy="903289"/>
          </a:xfrm>
          <a:prstGeom prst="wedgeRectCallout">
            <a:avLst>
              <a:gd name="adj1" fmla="val 36089"/>
              <a:gd name="adj2" fmla="val 1313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Residential, Commercial and Conservation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0598033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133</a:t>
            </a:fld>
            <a:endParaRPr lang="en-US" dirty="0"/>
          </a:p>
        </p:txBody>
      </p:sp>
      <p:graphicFrame>
        <p:nvGraphicFramePr>
          <p:cNvPr id="1936387" name="Object 3"/>
          <p:cNvGraphicFramePr>
            <a:graphicFrameLocks noChangeAspect="1"/>
          </p:cNvGraphicFramePr>
          <p:nvPr>
            <p:extLst>
              <p:ext uri="{D42A27DB-BD31-4B8C-83A1-F6EECF244321}">
                <p14:modId xmlns:p14="http://schemas.microsoft.com/office/powerpoint/2010/main" val="3930160531"/>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594270" name="Chart" r:id="rId4" imgW="8286815" imgH="3771900" progId="MSGraph.Chart.8">
                  <p:embed followColorScheme="full"/>
                </p:oleObj>
              </mc:Choice>
              <mc:Fallback>
                <p:oleObj name="Chart" r:id="rId4" imgW="828681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 Only Now Recovering</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November;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0312"/>
              <a:gd name="adj2" fmla="val 6244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finally be turning around; still down $20.5B or 6.5% since 2009 peak</a:t>
            </a:r>
            <a:endParaRPr lang="en-US" sz="1600" b="1" dirty="0">
              <a:solidFill>
                <a:schemeClr val="bg1"/>
              </a:solidFill>
            </a:endParaRPr>
          </a:p>
        </p:txBody>
      </p:sp>
    </p:spTree>
    <p:extLst>
      <p:ext uri="{BB962C8B-B14F-4D97-AF65-F5344CB8AC3E}">
        <p14:creationId xmlns:p14="http://schemas.microsoft.com/office/powerpoint/2010/main" val="34540393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134</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2010—Dec.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187265280"/>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595294"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071"/>
              <a:gd name="adj2" fmla="val -25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+1.103 million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(+20.2%)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30990586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135</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2003–Dec.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2020489460"/>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596318"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052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2014-15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135</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Dec. 2015 totaled 6.538 million, an increase of 1.103MM jobs or 20.2% from the Jan. 2011 trough</a:t>
            </a:r>
            <a:endParaRPr lang="en-US" sz="1200" b="1" dirty="0">
              <a:solidFill>
                <a:schemeClr val="bg1"/>
              </a:solidFill>
            </a:endParaRPr>
          </a:p>
        </p:txBody>
      </p:sp>
      <p:sp>
        <p:nvSpPr>
          <p:cNvPr id="17" name="AutoShape 14"/>
          <p:cNvSpPr>
            <a:spLocks noChangeArrowheads="1"/>
          </p:cNvSpPr>
          <p:nvPr/>
        </p:nvSpPr>
        <p:spPr bwMode="blackWhite">
          <a:xfrm>
            <a:off x="5521968" y="2429410"/>
            <a:ext cx="2139746" cy="1539210"/>
          </a:xfrm>
          <a:prstGeom prst="wedgeRectCallout">
            <a:avLst>
              <a:gd name="adj1" fmla="val 76721"/>
              <a:gd name="adj2" fmla="val 29160"/>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1.19 million jobs</a:t>
            </a:r>
            <a:endParaRPr lang="en-US" b="1" dirty="0">
              <a:solidFill>
                <a:schemeClr val="bg1"/>
              </a:solidFill>
            </a:endParaRPr>
          </a:p>
        </p:txBody>
      </p:sp>
    </p:spTree>
    <p:extLst>
      <p:ext uri="{BB962C8B-B14F-4D97-AF65-F5344CB8AC3E}">
        <p14:creationId xmlns:p14="http://schemas.microsoft.com/office/powerpoint/2010/main" val="36783317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136</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1990:Q1-2015:Q1</a:t>
            </a:r>
          </a:p>
        </p:txBody>
      </p:sp>
      <p:graphicFrame>
        <p:nvGraphicFramePr>
          <p:cNvPr id="97286" name="Object 2"/>
          <p:cNvGraphicFramePr>
            <a:graphicFrameLocks noGrp="1"/>
          </p:cNvGraphicFramePr>
          <p:nvPr>
            <p:ph idx="4294967295"/>
            <p:extLst>
              <p:ext uri="{D42A27DB-BD31-4B8C-83A1-F6EECF244321}">
                <p14:modId xmlns:p14="http://schemas.microsoft.com/office/powerpoint/2010/main" val="4114370961"/>
              </p:ext>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406126"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136</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2015:Q1</a:t>
            </a: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775490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137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Manufacturing Sector Is Being Buffeted by a High Dollar, Weak Export Markets and Plunging Oil Prices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137</a:t>
            </a:fld>
            <a:endParaRPr lang="en-US"/>
          </a:p>
        </p:txBody>
      </p:sp>
    </p:spTree>
    <p:extLst>
      <p:ext uri="{BB962C8B-B14F-4D97-AF65-F5344CB8AC3E}">
        <p14:creationId xmlns:p14="http://schemas.microsoft.com/office/powerpoint/2010/main" val="30451276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138</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1521005903"/>
              </p:ext>
            </p:extLst>
          </p:nvPr>
        </p:nvGraphicFramePr>
        <p:xfrm>
          <a:off x="344488" y="968375"/>
          <a:ext cx="8597900" cy="4343400"/>
        </p:xfrm>
        <a:graphic>
          <a:graphicData uri="http://schemas.openxmlformats.org/presentationml/2006/ole">
            <mc:AlternateContent xmlns:mc="http://schemas.openxmlformats.org/markup-compatibility/2006">
              <mc:Choice xmlns:v="urn:schemas-microsoft-com:vml" Requires="v">
                <p:oleObj spid="_x0000_s28597336" name="Chart" r:id="rId4" imgW="5524682" imgH="2673373" progId="MSGraph.Chart.8">
                  <p:embed followColorScheme="full"/>
                </p:oleObj>
              </mc:Choice>
              <mc:Fallback>
                <p:oleObj name="Chart" r:id="rId4" imgW="5524682" imgH="2673373" progId="MSGraph.Chart.8">
                  <p:embed followColorScheme="full"/>
                  <p:pic>
                    <p:nvPicPr>
                      <p:cNvPr id="0" name=""/>
                      <p:cNvPicPr preferRelativeResize="0">
                        <a:picLocks noChangeArrowheads="1"/>
                      </p:cNvPicPr>
                      <p:nvPr/>
                    </p:nvPicPr>
                    <p:blipFill>
                      <a:blip r:embed="rId5"/>
                      <a:srcRect/>
                      <a:stretch>
                        <a:fillRect/>
                      </a:stretch>
                    </p:blipFill>
                    <p:spPr bwMode="auto">
                      <a:xfrm>
                        <a:off x="344488" y="968375"/>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1992—December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Feb. 4, 2016.</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977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in </a:t>
            </a:r>
            <a:r>
              <a:rPr lang="en-US" sz="1600" b="1" dirty="0" smtClean="0">
                <a:solidFill>
                  <a:schemeClr val="bg1"/>
                </a:solidFill>
              </a:rPr>
              <a:t>Nov. 2014  </a:t>
            </a:r>
            <a:r>
              <a:rPr lang="en-US" sz="1600" b="1" dirty="0">
                <a:solidFill>
                  <a:schemeClr val="bg1"/>
                </a:solidFill>
              </a:rPr>
              <a:t>exceeded the pre-crisis (July 2008) </a:t>
            </a:r>
            <a:r>
              <a:rPr lang="en-US" sz="1600" b="1" dirty="0" smtClean="0">
                <a:solidFill>
                  <a:schemeClr val="bg1"/>
                </a:solidFill>
              </a:rPr>
              <a:t>peak but has declined in recent months. Weakness abroad, falling energy prices and a strong dollar are hurting the sector, especially exports.  Manufacturing growth </a:t>
            </a:r>
            <a:r>
              <a:rPr lang="en-US" sz="1600" b="1" dirty="0">
                <a:solidFill>
                  <a:schemeClr val="bg1"/>
                </a:solidFill>
              </a:rPr>
              <a:t>leads to gains in many commercial exposures: WC, Commercial Auto, Marine, Property, and various Liability Coverages.</a:t>
            </a:r>
            <a:endParaRPr lang="en-US" sz="16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138</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36002"/>
              <a:gd name="adj2" fmla="val 208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Dec. 2015 </a:t>
            </a:r>
            <a:r>
              <a:rPr lang="en-US" sz="1600" b="1" dirty="0">
                <a:solidFill>
                  <a:schemeClr val="bg1"/>
                </a:solidFill>
              </a:rPr>
              <a:t>was </a:t>
            </a:r>
            <a:r>
              <a:rPr lang="en-US" sz="1600" b="1" dirty="0" smtClean="0">
                <a:solidFill>
                  <a:schemeClr val="bg1"/>
                </a:solidFill>
              </a:rPr>
              <a:t>$467.0B—down 8% from the July 2014 record high of $508.1B</a:t>
            </a:r>
            <a:endParaRPr lang="en-US" sz="1600" b="1" dirty="0">
              <a:solidFill>
                <a:schemeClr val="bg1"/>
              </a:solidFill>
            </a:endParaRPr>
          </a:p>
        </p:txBody>
      </p:sp>
    </p:spTree>
    <p:extLst>
      <p:ext uri="{BB962C8B-B14F-4D97-AF65-F5344CB8AC3E}">
        <p14:creationId xmlns:p14="http://schemas.microsoft.com/office/powerpoint/2010/main" val="32642029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139</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446100696"/>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598359"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Contracting Across a Number of Sectors, Especially Petroleum.  Adverse Exposure Impacts Are Likely for: WC, Commercial Property, Commercial Auto and Certain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737079" y="3321535"/>
            <a:ext cx="2411972" cy="769233"/>
          </a:xfrm>
          <a:prstGeom prst="wedgeRectCallout">
            <a:avLst>
              <a:gd name="adj1" fmla="val 83129"/>
              <a:gd name="adj2" fmla="val -323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non-durable goods is weaker  than for durables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November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+1.8%</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-9.6%</a:t>
            </a:r>
            <a:endParaRPr lang="en-US" sz="2400" b="1" u="sng" dirty="0">
              <a:solidFill>
                <a:srgbClr val="225A7A"/>
              </a:solidFill>
            </a:endParaRPr>
          </a:p>
        </p:txBody>
      </p:sp>
    </p:spTree>
    <p:extLst>
      <p:ext uri="{BB962C8B-B14F-4D97-AF65-F5344CB8AC3E}">
        <p14:creationId xmlns:p14="http://schemas.microsoft.com/office/powerpoint/2010/main" val="22136707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14</a:t>
            </a:fld>
            <a:endParaRPr lang="en-US" smtClean="0"/>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309450797"/>
              </p:ext>
            </p:extLst>
          </p:nvPr>
        </p:nvGraphicFramePr>
        <p:xfrm>
          <a:off x="0" y="1982788"/>
          <a:ext cx="9144000" cy="4719637"/>
        </p:xfrm>
        <a:graphic>
          <a:graphicData uri="http://schemas.openxmlformats.org/presentationml/2006/ole">
            <mc:AlternateContent xmlns:mc="http://schemas.openxmlformats.org/markup-compatibility/2006">
              <mc:Choice xmlns:v="urn:schemas-microsoft-com:vml" Requires="v">
                <p:oleObj spid="_x0000_s28583034"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982788"/>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Insurance Information Institute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Workers Compensation, </a:t>
            </a:r>
            <a:endParaRPr lang="en-US" sz="2800" b="1" dirty="0">
              <a:solidFill>
                <a:schemeClr val="accent1"/>
              </a:solidFill>
            </a:endParaRPr>
          </a:p>
          <a:p>
            <a:pPr eaLnBrk="0" hangingPunct="0"/>
            <a:r>
              <a:rPr lang="en-US" sz="2800" b="1" dirty="0">
                <a:solidFill>
                  <a:schemeClr val="accent1"/>
                </a:solidFill>
              </a:rPr>
              <a:t>2005-2014 Average: </a:t>
            </a:r>
            <a:r>
              <a:rPr lang="en-US" sz="2800" b="1" dirty="0" smtClean="0">
                <a:solidFill>
                  <a:schemeClr val="accent1"/>
                </a:solidFill>
              </a:rPr>
              <a:t>Highest </a:t>
            </a:r>
            <a:r>
              <a:rPr lang="en-US" sz="2800" b="1" dirty="0">
                <a:solidFill>
                  <a:schemeClr val="accent1"/>
                </a:solidFill>
              </a:rPr>
              <a:t>25 States </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3501352506"/>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02D49CA0-B047-4B42-9E08-5BCAF29776AF}"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140</a:t>
            </a:fld>
            <a:endParaRPr lang="en-US" sz="900">
              <a:solidFill>
                <a:srgbClr val="000000"/>
              </a:solidFill>
              <a:latin typeface="Arial" charset="0"/>
              <a:cs typeface="Arial" charset="0"/>
            </a:endParaRPr>
          </a:p>
        </p:txBody>
      </p:sp>
      <p:sp>
        <p:nvSpPr>
          <p:cNvPr id="31750" name="Rectangle 7"/>
          <p:cNvSpPr>
            <a:spLocks noGrp="1" noChangeArrowheads="1"/>
          </p:cNvSpPr>
          <p:nvPr>
            <p:ph type="title" idx="4294967295"/>
          </p:nvPr>
        </p:nvSpPr>
        <p:spPr>
          <a:xfrm>
            <a:off x="298418" y="120442"/>
            <a:ext cx="7102475" cy="860425"/>
          </a:xfrm>
        </p:spPr>
        <p:txBody>
          <a:bodyPr/>
          <a:lstStyle/>
          <a:p>
            <a:r>
              <a:rPr lang="en-US" dirty="0" smtClean="0"/>
              <a:t>Manufacturing Employment, </a:t>
            </a:r>
            <a:br>
              <a:rPr lang="en-US" dirty="0" smtClean="0"/>
            </a:br>
            <a:r>
              <a:rPr lang="en-US" dirty="0" smtClean="0"/>
              <a:t>Jan. 2003–December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Note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Recession </a:t>
            </a:r>
            <a:r>
              <a:rPr lang="en-US" sz="1100" dirty="0">
                <a:solidFill>
                  <a:srgbClr val="000000"/>
                </a:solidFill>
                <a:latin typeface="Arial" charset="0"/>
                <a:cs typeface="Arial" charset="0"/>
              </a:rPr>
              <a:t>indicated by gray shaded </a:t>
            </a:r>
            <a:r>
              <a:rPr lang="en-US" sz="1100" dirty="0" smtClean="0">
                <a:solidFill>
                  <a:srgbClr val="000000"/>
                </a:solidFill>
                <a:latin typeface="Arial" charset="0"/>
                <a:cs typeface="Arial" charset="0"/>
              </a:rPr>
              <a:t>column. Data are seasonally adjusted.</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US Bureau of Labor Statistics;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487362" y="1071325"/>
          <a:ext cx="8302625" cy="4564626"/>
        </p:xfrm>
        <a:graphic>
          <a:graphicData uri="http://schemas.openxmlformats.org/drawingml/2006/chart">
            <c:chart xmlns:c="http://schemas.openxmlformats.org/drawingml/2006/chart" xmlns:r="http://schemas.openxmlformats.org/officeDocument/2006/relationships" r:id="rId3"/>
          </a:graphicData>
        </a:graphic>
      </p:graphicFrame>
      <p:sp>
        <p:nvSpPr>
          <p:cNvPr id="31754" name="Rectangle 4"/>
          <p:cNvSpPr>
            <a:spLocks noChangeArrowheads="1"/>
          </p:cNvSpPr>
          <p:nvPr/>
        </p:nvSpPr>
        <p:spPr bwMode="blackWhite">
          <a:xfrm>
            <a:off x="447675" y="5635951"/>
            <a:ext cx="8382000" cy="74057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Manufacturing employment was growing slowly but steadily from 2010 through 2014 but has been flat in 2015.</a:t>
            </a:r>
            <a:r>
              <a:rPr lang="en-US" sz="1600" b="1" dirty="0">
                <a:solidFill>
                  <a:srgbClr val="FFFFFF"/>
                </a:solidFill>
                <a:latin typeface="Arial" charset="0"/>
                <a:cs typeface="Arial" charset="0"/>
              </a:rPr>
              <a:t> </a:t>
            </a:r>
            <a:r>
              <a:rPr lang="en-US" sz="1600" b="1" dirty="0" smtClean="0">
                <a:solidFill>
                  <a:srgbClr val="FFFFFF"/>
                </a:solidFill>
                <a:latin typeface="Arial" charset="0"/>
                <a:cs typeface="Arial" charset="0"/>
              </a:rPr>
              <a:t>Automation, a slowing world economy, the strong dollar and other factors have held the growth rate down.</a:t>
            </a:r>
            <a:endParaRPr lang="en-US" sz="1600" b="1" dirty="0">
              <a:solidFill>
                <a:srgbClr val="FFFFFF"/>
              </a:solidFill>
              <a:latin typeface="Arial" charset="0"/>
              <a:cs typeface="Arial" charset="0"/>
            </a:endParaRPr>
          </a:p>
        </p:txBody>
      </p:sp>
      <p:sp>
        <p:nvSpPr>
          <p:cNvPr id="11" name="AutoShape 38"/>
          <p:cNvSpPr>
            <a:spLocks noChangeArrowheads="1"/>
          </p:cNvSpPr>
          <p:nvPr/>
        </p:nvSpPr>
        <p:spPr bwMode="blackWhite">
          <a:xfrm>
            <a:off x="4794425" y="1172654"/>
            <a:ext cx="1917874" cy="1118290"/>
          </a:xfrm>
          <a:prstGeom prst="wedgeRectCallout">
            <a:avLst>
              <a:gd name="adj1" fmla="val -20353"/>
              <a:gd name="adj2" fmla="val 2604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Manufacturing employment hit a trough at 11.45 million in Feb. and Mar. 2010</a:t>
            </a:r>
            <a:endParaRPr lang="en-US" sz="14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solidFill>
                  <a:srgbClr val="000000"/>
                </a:solidFill>
              </a:rPr>
              <a:pPr>
                <a:defRPr/>
              </a:pPr>
              <a:t>140</a:t>
            </a:fld>
            <a:endParaRPr lang="en-US">
              <a:solidFill>
                <a:srgbClr val="000000"/>
              </a:solidFill>
            </a:endParaRPr>
          </a:p>
        </p:txBody>
      </p:sp>
      <p:sp>
        <p:nvSpPr>
          <p:cNvPr id="14" name="AutoShape 38"/>
          <p:cNvSpPr>
            <a:spLocks noChangeArrowheads="1"/>
          </p:cNvSpPr>
          <p:nvPr/>
        </p:nvSpPr>
        <p:spPr bwMode="blackWhite">
          <a:xfrm>
            <a:off x="1383833" y="2898534"/>
            <a:ext cx="2372083" cy="910208"/>
          </a:xfrm>
          <a:prstGeom prst="wedgeRectCallout">
            <a:avLst>
              <a:gd name="adj1" fmla="val 35314"/>
              <a:gd name="adj2" fmla="val -10646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Manufacturing employment was declining, slowly, before the Great Recession</a:t>
            </a:r>
            <a:endParaRPr lang="en-US" sz="1400" b="1" dirty="0">
              <a:solidFill>
                <a:srgbClr val="FFFFFF"/>
              </a:solidFill>
              <a:latin typeface="Arial" charset="0"/>
              <a:cs typeface="Arial" charset="0"/>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b="1" dirty="0" smtClean="0">
                <a:solidFill>
                  <a:srgbClr val="225A7A"/>
                </a:solidFill>
                <a:latin typeface="Arial" charset="0"/>
                <a:cs typeface="Arial" charset="0"/>
              </a:rPr>
              <a:t>(Thousands)</a:t>
            </a:r>
            <a:endParaRPr lang="en-US" sz="1400" b="1" dirty="0">
              <a:solidFill>
                <a:srgbClr val="225A7A"/>
              </a:solidFill>
              <a:latin typeface="Arial" charset="0"/>
              <a:cs typeface="Arial" charset="0"/>
            </a:endParaRPr>
          </a:p>
        </p:txBody>
      </p:sp>
      <p:sp>
        <p:nvSpPr>
          <p:cNvPr id="17" name="AutoShape 38"/>
          <p:cNvSpPr>
            <a:spLocks noChangeArrowheads="1"/>
          </p:cNvSpPr>
          <p:nvPr/>
        </p:nvSpPr>
        <p:spPr bwMode="blackWhite">
          <a:xfrm>
            <a:off x="7024470" y="2736882"/>
            <a:ext cx="1700430" cy="650710"/>
          </a:xfrm>
          <a:prstGeom prst="wedgeRectCallout">
            <a:avLst>
              <a:gd name="adj1" fmla="val 49125"/>
              <a:gd name="adj2" fmla="val 1289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Latest (Dec 2015) at 12.33 million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28166838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141</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2010—December 2014</a:t>
            </a:r>
            <a:r>
              <a:rPr lang="en-US" dirty="0" smtClean="0"/>
              <a:t>*</a:t>
            </a:r>
          </a:p>
        </p:txBody>
      </p:sp>
      <p:graphicFrame>
        <p:nvGraphicFramePr>
          <p:cNvPr id="20482" name="Object 8"/>
          <p:cNvGraphicFramePr>
            <a:graphicFrameLocks noChangeAspect="1"/>
          </p:cNvGraphicFramePr>
          <p:nvPr>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599383"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(+877,000 </a:t>
            </a:r>
            <a:r>
              <a:rPr lang="en-US" b="1" dirty="0">
                <a:solidFill>
                  <a:schemeClr val="bg1"/>
                </a:solidFill>
              </a:rPr>
              <a:t>or </a:t>
            </a:r>
            <a:r>
              <a:rPr lang="en-US" b="1" dirty="0" smtClean="0">
                <a:solidFill>
                  <a:schemeClr val="bg1"/>
                </a:solidFill>
              </a:rPr>
              <a:t>+7.7%)</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20731574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142</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2010—Dec. 2015*</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ext uri="{D42A27DB-BD31-4B8C-83A1-F6EECF244321}">
                <p14:modId xmlns:p14="http://schemas.microsoft.com/office/powerpoint/2010/main" val="2471391457"/>
              </p:ext>
            </p:extLst>
          </p:nvPr>
        </p:nvGraphicFramePr>
        <p:xfrm>
          <a:off x="267009" y="1822669"/>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5088834" y="3537038"/>
            <a:ext cx="2373383" cy="1691146"/>
          </a:xfrm>
          <a:prstGeom prst="wedgeRectCallout">
            <a:avLst>
              <a:gd name="adj1" fmla="val 94892"/>
              <a:gd name="adj2" fmla="val -472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is down up 9.4% since Oct. 2014 as oil prices sink</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325498" y="1117583"/>
            <a:ext cx="3063128" cy="705086"/>
          </a:xfrm>
          <a:prstGeom prst="wedgeRectCallout">
            <a:avLst>
              <a:gd name="adj1" fmla="val 6132"/>
              <a:gd name="adj2" fmla="val 1050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a:t>
            </a:r>
            <a:r>
              <a:rPr lang="en-US" sz="1600" b="1" dirty="0" smtClean="0">
                <a:solidFill>
                  <a:srgbClr val="FFFFFF"/>
                </a:solidFill>
                <a:latin typeface="Arial" charset="0"/>
                <a:cs typeface="Arial" charset="0"/>
              </a:rPr>
              <a:t>ployment peaked in Oct. 2014 at 201,500—its highest level since </a:t>
            </a:r>
            <a:r>
              <a:rPr lang="en-US" sz="1600" b="1" dirty="0" smtClean="0">
                <a:solidFill>
                  <a:srgbClr val="FFFFFF"/>
                </a:solidFill>
              </a:rPr>
              <a:t>Dec.</a:t>
            </a:r>
            <a:r>
              <a:rPr lang="en-US" sz="1600" b="1" dirty="0" smtClean="0">
                <a:solidFill>
                  <a:srgbClr val="FFFFFF"/>
                </a:solidFill>
                <a:latin typeface="Arial" charset="0"/>
                <a:cs typeface="Arial" charset="0"/>
              </a:rPr>
              <a:t>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4872633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505136345"/>
              </p:ext>
            </p:extLst>
          </p:nvPr>
        </p:nvGraphicFramePr>
        <p:xfrm>
          <a:off x="-173038" y="1397000"/>
          <a:ext cx="8840787" cy="4087813"/>
        </p:xfrm>
        <a:graphic>
          <a:graphicData uri="http://schemas.openxmlformats.org/presentationml/2006/ole">
            <mc:AlternateContent xmlns:mc="http://schemas.openxmlformats.org/markup-compatibility/2006">
              <mc:Choice xmlns:v="urn:schemas-microsoft-com:vml" Requires="v">
                <p:oleObj spid="_x0000_s28600407" name="Chart" r:id="rId4" imgW="8600977" imgH="4105240" progId="MSGraph.Chart.8">
                  <p:embed followColorScheme="full"/>
                </p:oleObj>
              </mc:Choice>
              <mc:Fallback>
                <p:oleObj name="Chart" r:id="rId4" imgW="8600977" imgH="4105240" progId="MSGraph.Chart.8">
                  <p:embed followColorScheme="full"/>
                  <p:pic>
                    <p:nvPicPr>
                      <p:cNvPr id="0" name=""/>
                      <p:cNvPicPr preferRelativeResize="0">
                        <a:picLocks noChangeArrowheads="1"/>
                      </p:cNvPicPr>
                      <p:nvPr/>
                    </p:nvPicPr>
                    <p:blipFill>
                      <a:blip r:embed="rId5"/>
                      <a:srcRect/>
                      <a:stretch>
                        <a:fillRect/>
                      </a:stretch>
                    </p:blipFill>
                    <p:spPr bwMode="gray">
                      <a:xfrm>
                        <a:off x="-173038" y="1397000"/>
                        <a:ext cx="8840787" cy="4087813"/>
                      </a:xfrm>
                      <a:prstGeom prst="rect">
                        <a:avLst/>
                      </a:prstGeom>
                      <a:noFill/>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December 2015</a:t>
            </a:r>
            <a:endParaRPr lang="en-US" sz="1600" b="1" dirty="0">
              <a:solidFill>
                <a:srgbClr val="225A7A"/>
              </a:solidFill>
            </a:endParaRPr>
          </a:p>
        </p:txBody>
      </p:sp>
      <p:sp>
        <p:nvSpPr>
          <p:cNvPr id="10" name="Rectangle 7"/>
          <p:cNvSpPr>
            <a:spLocks noChangeArrowheads="1"/>
          </p:cNvSpPr>
          <p:nvPr/>
        </p:nvSpPr>
        <p:spPr bwMode="blackWhite">
          <a:xfrm>
            <a:off x="342900" y="5555463"/>
            <a:ext cx="8503059"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68 of the 72 months from Jan. 2010 through Dec. 2015.  Manufacturing sector now appears to be in contraction due to weakness abroad, strong dollar and collapse in oil prices</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745421" y="4090349"/>
            <a:ext cx="2673734" cy="599913"/>
          </a:xfrm>
          <a:prstGeom prst="wedgeRectCallout">
            <a:avLst>
              <a:gd name="adj1" fmla="val 89322"/>
              <a:gd name="adj2" fmla="val -49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began to contract in late 2015</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143</a:t>
            </a:fld>
            <a:endParaRPr lang="en-US"/>
          </a:p>
        </p:txBody>
      </p:sp>
    </p:spTree>
    <p:extLst>
      <p:ext uri="{BB962C8B-B14F-4D97-AF65-F5344CB8AC3E}">
        <p14:creationId xmlns:p14="http://schemas.microsoft.com/office/powerpoint/2010/main" val="1339492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144</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144</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5382103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8601431" name="Chart" r:id="rId5" imgW="8153244" imgH="5372100" progId="MSGraph.Chart.8">
                  <p:embed followColorScheme="full"/>
                </p:oleObj>
              </mc:Choice>
              <mc:Fallback>
                <p:oleObj name="Chart" r:id="rId5" imgW="8153244" imgH="5372100"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145</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79.7% </a:t>
            </a:r>
            <a:r>
              <a:rPr lang="en-US" sz="1200" b="1" dirty="0"/>
              <a:t>of industrial capacity in </a:t>
            </a:r>
            <a:r>
              <a:rPr lang="en-US" sz="1200" b="1" dirty="0" smtClean="0"/>
              <a:t>Dec. 2014,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Dec. 2014</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145</a:t>
            </a:fld>
            <a:endParaRPr lang="en-US"/>
          </a:p>
        </p:txBody>
      </p:sp>
      <p:sp>
        <p:nvSpPr>
          <p:cNvPr id="22" name="AutoShape 5"/>
          <p:cNvSpPr>
            <a:spLocks noChangeArrowheads="1"/>
          </p:cNvSpPr>
          <p:nvPr/>
        </p:nvSpPr>
        <p:spPr bwMode="auto">
          <a:xfrm>
            <a:off x="3284677" y="5264360"/>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39605012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146</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440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Top Insurance Issues:</a:t>
            </a:r>
          </a:p>
          <a:p>
            <a:pPr algn="ctr" defTabSz="114300" fontAlgn="base">
              <a:lnSpc>
                <a:spcPct val="95000"/>
              </a:lnSpc>
              <a:spcBef>
                <a:spcPct val="25000"/>
              </a:spcBef>
              <a:spcAft>
                <a:spcPct val="0"/>
              </a:spcAft>
            </a:pPr>
            <a:r>
              <a:rPr lang="en-US" sz="4200" b="1" i="1" dirty="0" smtClean="0">
                <a:solidFill>
                  <a:srgbClr val="FFFFFF"/>
                </a:solidFill>
                <a:latin typeface="Arial" charset="0"/>
                <a:cs typeface="Arial" charset="0"/>
              </a:rPr>
              <a:t>What’s Hot, What’s Not</a:t>
            </a:r>
            <a:endParaRPr lang="en-US" sz="4200" b="1" i="1" dirty="0">
              <a:solidFill>
                <a:srgbClr val="FFFFFF"/>
              </a:solidFill>
              <a:latin typeface="Arial" charset="0"/>
              <a:cs typeface="Arial" charset="0"/>
            </a:endParaRPr>
          </a:p>
        </p:txBody>
      </p:sp>
      <p:sp>
        <p:nvSpPr>
          <p:cNvPr id="2152456" name="Rectangle 8"/>
          <p:cNvSpPr>
            <a:spLocks noChangeArrowheads="1"/>
          </p:cNvSpPr>
          <p:nvPr/>
        </p:nvSpPr>
        <p:spPr bwMode="auto">
          <a:xfrm>
            <a:off x="262706" y="4240312"/>
            <a:ext cx="8159592"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Technology Spiked,  Catastrophes Crashed</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146</a:t>
            </a:fld>
            <a:endParaRPr lang="en-US"/>
          </a:p>
        </p:txBody>
      </p:sp>
    </p:spTree>
    <p:extLst>
      <p:ext uri="{BB962C8B-B14F-4D97-AF65-F5344CB8AC3E}">
        <p14:creationId xmlns:p14="http://schemas.microsoft.com/office/powerpoint/2010/main" val="996133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p:txBody>
          <a:bodyPr/>
          <a:lstStyle/>
          <a:p>
            <a:r>
              <a:rPr lang="en-US" sz="2800" dirty="0" smtClean="0"/>
              <a:t>I.I.I. Media Index, P/C, </a:t>
            </a:r>
            <a:r>
              <a:rPr lang="en-US" sz="2800" dirty="0"/>
              <a:t>2014 vs 2015</a:t>
            </a:r>
            <a:r>
              <a:rPr lang="en-US" sz="2800" dirty="0" smtClean="0"/>
              <a:t>*</a:t>
            </a:r>
            <a:r>
              <a:rPr lang="en-US" dirty="0" smtClean="0"/>
              <a:t/>
            </a:r>
            <a:br>
              <a:rPr lang="en-US" dirty="0" smtClean="0"/>
            </a:br>
            <a:r>
              <a:rPr lang="en-US" sz="1600" dirty="0" smtClean="0"/>
              <a:t>Percent increase/decrease from previous year</a:t>
            </a:r>
          </a:p>
        </p:txBody>
      </p:sp>
      <p:graphicFrame>
        <p:nvGraphicFramePr>
          <p:cNvPr id="1965059" name="Object 3"/>
          <p:cNvGraphicFramePr>
            <a:graphicFrameLocks noChangeAspect="1"/>
          </p:cNvGraphicFramePr>
          <p:nvPr>
            <p:extLst/>
          </p:nvPr>
        </p:nvGraphicFramePr>
        <p:xfrm>
          <a:off x="230188" y="1447800"/>
          <a:ext cx="8575675" cy="4876800"/>
        </p:xfrm>
        <a:graphic>
          <a:graphicData uri="http://schemas.openxmlformats.org/presentationml/2006/ole">
            <mc:AlternateContent xmlns:mc="http://schemas.openxmlformats.org/markup-compatibility/2006">
              <mc:Choice xmlns:v="urn:schemas-microsoft-com:vml" Requires="v">
                <p:oleObj spid="_x0000_s28563609" name="Chart" r:id="rId4" imgW="7934371" imgH="4200421" progId="MSGraph.Chart.8">
                  <p:embed followColorScheme="full"/>
                </p:oleObj>
              </mc:Choice>
              <mc:Fallback>
                <p:oleObj name="Chart" r:id="rId4" imgW="7934371" imgH="4200421" progId="MSGraph.Chart.8">
                  <p:embed followColorScheme="full"/>
                  <p:pic>
                    <p:nvPicPr>
                      <p:cNvPr id="0" name=""/>
                      <p:cNvPicPr>
                        <a:picLocks noChangeAspect="1" noChangeArrowheads="1"/>
                      </p:cNvPicPr>
                      <p:nvPr/>
                    </p:nvPicPr>
                    <p:blipFill>
                      <a:blip r:embed="rId5"/>
                      <a:srcRect/>
                      <a:stretch>
                        <a:fillRect/>
                      </a:stretch>
                    </p:blipFill>
                    <p:spPr bwMode="gray">
                      <a:xfrm>
                        <a:off x="230188" y="1447800"/>
                        <a:ext cx="85756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537"/>
          <p:cNvSpPr txBox="1">
            <a:spLocks noChangeArrowheads="1"/>
          </p:cNvSpPr>
          <p:nvPr/>
        </p:nvSpPr>
        <p:spPr bwMode="auto">
          <a:xfrm>
            <a:off x="84137" y="6126929"/>
            <a:ext cx="7612063" cy="426271"/>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rPr>
              <a:t/>
            </a:r>
            <a:br>
              <a:rPr lang="en-US" sz="1100" dirty="0" smtClean="0">
                <a:solidFill>
                  <a:srgbClr val="000000"/>
                </a:solidFill>
                <a:latin typeface="Arial" charset="0"/>
              </a:rPr>
            </a:br>
            <a:r>
              <a:rPr lang="en-US" sz="1100" dirty="0" smtClean="0">
                <a:solidFill>
                  <a:srgbClr val="000000"/>
                </a:solidFill>
                <a:latin typeface="Arial" charset="0"/>
              </a:rPr>
              <a:t>*Based on a search of Lexis/Nexis (January 1-December15)</a:t>
            </a:r>
          </a:p>
        </p:txBody>
      </p:sp>
      <p:sp>
        <p:nvSpPr>
          <p:cNvPr id="10" name="Slide Number Placeholder 9"/>
          <p:cNvSpPr>
            <a:spLocks noGrp="1"/>
          </p:cNvSpPr>
          <p:nvPr>
            <p:ph type="sldNum" sz="quarter" idx="12"/>
          </p:nvPr>
        </p:nvSpPr>
        <p:spPr/>
        <p:txBody>
          <a:bodyPr/>
          <a:lstStyle/>
          <a:p>
            <a:fld id="{4F2CD5A0-F3D7-470E-A7CB-2F50B237745B}" type="slidenum">
              <a:rPr lang="en-US" smtClean="0">
                <a:solidFill>
                  <a:srgbClr val="000000"/>
                </a:solidFill>
              </a:rPr>
              <a:pPr/>
              <a:t>147</a:t>
            </a:fld>
            <a:endParaRPr lang="en-US" dirty="0">
              <a:solidFill>
                <a:srgbClr val="000000"/>
              </a:solidFill>
            </a:endParaRPr>
          </a:p>
        </p:txBody>
      </p:sp>
      <p:sp>
        <p:nvSpPr>
          <p:cNvPr id="6" name="AutoShape 7"/>
          <p:cNvSpPr>
            <a:spLocks noChangeArrowheads="1"/>
          </p:cNvSpPr>
          <p:nvPr/>
        </p:nvSpPr>
        <p:spPr bwMode="blackWhite">
          <a:xfrm>
            <a:off x="6704981" y="1182974"/>
            <a:ext cx="2066541" cy="1117522"/>
          </a:xfrm>
          <a:prstGeom prst="wedgeRectCallout">
            <a:avLst>
              <a:gd name="adj1" fmla="val 27334"/>
              <a:gd name="adj2" fmla="val 112575"/>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Coverage of Catastrophe issues plunged (except for Riots, Wildfire)</a:t>
            </a:r>
            <a:endParaRPr lang="en-US" sz="1600" b="1" dirty="0">
              <a:solidFill>
                <a:srgbClr val="FFFFFF"/>
              </a:solidFill>
              <a:latin typeface="Arial" charset="0"/>
              <a:cs typeface="Arial" charset="0"/>
            </a:endParaRPr>
          </a:p>
        </p:txBody>
      </p:sp>
      <p:sp>
        <p:nvSpPr>
          <p:cNvPr id="7" name="AutoShape 7"/>
          <p:cNvSpPr>
            <a:spLocks noChangeArrowheads="1"/>
          </p:cNvSpPr>
          <p:nvPr/>
        </p:nvSpPr>
        <p:spPr bwMode="blackWhite">
          <a:xfrm>
            <a:off x="2258239" y="1156741"/>
            <a:ext cx="2418691" cy="1169988"/>
          </a:xfrm>
          <a:prstGeom prst="wedgeRectCallout">
            <a:avLst>
              <a:gd name="adj1" fmla="val -83547"/>
              <a:gd name="adj2" fmla="val 97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a:solidFill>
                  <a:srgbClr val="FFFFFF"/>
                </a:solidFill>
                <a:latin typeface="Arial" charset="0"/>
                <a:cs typeface="Arial" charset="0"/>
              </a:rPr>
              <a:t>Interest in Technology issues  impacting the insurance industry are surging; Trend will continue in 2016.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1729341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000"/>
                            </p:stCondLst>
                            <p:childTnLst>
                              <p:par>
                                <p:cTn id="8" presetID="22" presetClass="entr" presetSubtype="4" fill="hold" grpId="0" nodeType="afterEffect">
                                  <p:stCondLst>
                                    <p:cond delay="7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148</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564634" name="Chart" r:id="rId4" imgW="8534400" imgH="3552860" progId="MSGraph.Chart.8">
                  <p:embed followColorScheme="full"/>
                </p:oleObj>
              </mc:Choice>
              <mc:Fallback>
                <p:oleObj name="Chart" r:id="rId4" imgW="8534400" imgH="355286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latin typeface="Arial" panose="020B0604020202020204" pitchFamily="34" charset="0"/>
                <a:cs typeface="Arial" panose="020B0604020202020204" pitchFamily="34" charset="0"/>
              </a:rPr>
              <a:t>*Estimate </a:t>
            </a:r>
            <a:r>
              <a:rPr lang="en-US" sz="1050" dirty="0" err="1" smtClean="0">
                <a:solidFill>
                  <a:srgbClr val="000000"/>
                </a:solidFill>
                <a:latin typeface="Arial" panose="020B0604020202020204" pitchFamily="34" charset="0"/>
                <a:cs typeface="Arial" panose="020B0604020202020204" pitchFamily="34" charset="0"/>
              </a:rPr>
              <a:t>hrough</a:t>
            </a:r>
            <a:r>
              <a:rPr lang="en-US" sz="1050" dirty="0" smtClean="0">
                <a:solidFill>
                  <a:srgbClr val="000000"/>
                </a:solidFill>
                <a:latin typeface="Arial" panose="020B0604020202020204" pitchFamily="34" charset="0"/>
                <a:cs typeface="Arial" panose="020B0604020202020204" pitchFamily="34" charset="0"/>
              </a:rPr>
              <a:t> 12/31/15 in 2015 dollars.</a:t>
            </a: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a:t>
            </a:r>
            <a:r>
              <a:rPr lang="en-US" sz="1050" dirty="0" smtClean="0">
                <a:solidFill>
                  <a:srgbClr val="000000"/>
                </a:solidFill>
                <a:latin typeface="Arial" panose="020B0604020202020204" pitchFamily="34" charset="0"/>
                <a:cs typeface="Arial" panose="020B0604020202020204" pitchFamily="34" charset="0"/>
              </a:rPr>
              <a:t>;  </a:t>
            </a:r>
            <a:r>
              <a:rPr lang="en-US" sz="1050" dirty="0">
                <a:solidFill>
                  <a:srgbClr val="000000"/>
                </a:solidFill>
                <a:latin typeface="Arial" panose="020B0604020202020204" pitchFamily="34" charset="0"/>
                <a:cs typeface="Arial" panose="020B0604020202020204" pitchFamily="34" charset="0"/>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2013/14 Were Welcome Respites from 2011/12, among the Costliest Years for Insured </a:t>
            </a:r>
            <a:r>
              <a:rPr lang="en-US" sz="2000" b="1" dirty="0">
                <a:solidFill>
                  <a:srgbClr val="FFFFFF"/>
                </a:solidFill>
                <a:latin typeface="Arial" panose="020B0604020202020204" pitchFamily="34" charset="0"/>
                <a:cs typeface="Arial" panose="020B0604020202020204" pitchFamily="34" charset="0"/>
              </a:rPr>
              <a:t>D</a:t>
            </a:r>
            <a:r>
              <a:rPr lang="en-US" sz="2000" b="1" dirty="0" smtClean="0">
                <a:solidFill>
                  <a:srgbClr val="FFFFFF"/>
                </a:solidFill>
                <a:latin typeface="Arial" panose="020B0604020202020204" pitchFamily="34" charset="0"/>
                <a:cs typeface="Arial" panose="020B0604020202020204" pitchFamily="34" charset="0"/>
              </a:rPr>
              <a:t>isaster </a:t>
            </a:r>
            <a:r>
              <a:rPr lang="en-US" sz="2000" b="1" dirty="0">
                <a:solidFill>
                  <a:srgbClr val="FFFFFF"/>
                </a:solidFill>
                <a:latin typeface="Arial" panose="020B0604020202020204" pitchFamily="34" charset="0"/>
                <a:cs typeface="Arial" panose="020B0604020202020204" pitchFamily="34" charset="0"/>
              </a:rPr>
              <a:t>L</a:t>
            </a:r>
            <a:r>
              <a:rPr lang="en-US" sz="2000" b="1" dirty="0" smtClean="0">
                <a:solidFill>
                  <a:srgbClr val="FFFFFF"/>
                </a:solidFill>
                <a:latin typeface="Arial" panose="020B0604020202020204" pitchFamily="34" charset="0"/>
                <a:cs typeface="Arial" panose="020B0604020202020204" pitchFamily="34" charset="0"/>
              </a:rPr>
              <a:t>osses in US History.  Longer-term Trend is for more—not fewer—Costly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$15B in insured CAT losses though 12/31/15 (est.)</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a:t>
            </a:r>
            <a:r>
              <a:rPr lang="en-US" sz="1600" b="1" dirty="0" smtClean="0">
                <a:solidFill>
                  <a:srgbClr val="225A7A"/>
                </a:solidFill>
                <a:latin typeface="Arial" panose="020B0604020202020204" pitchFamily="34" charset="0"/>
                <a:cs typeface="Arial" panose="020B0604020202020204" pitchFamily="34" charset="0"/>
              </a:rPr>
              <a:t>$ 2015)</a:t>
            </a:r>
            <a:endParaRPr lang="en-US" sz="1600" b="1" dirty="0">
              <a:solidFill>
                <a:srgbClr val="225A7A"/>
              </a:solidFill>
              <a:latin typeface="Arial" panose="020B0604020202020204" pitchFamily="34" charset="0"/>
              <a:cs typeface="Arial" panose="020B0604020202020204" pitchFamily="34" charset="0"/>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148</a:t>
            </a:fld>
            <a:endParaRPr lang="en-US"/>
          </a:p>
        </p:txBody>
      </p:sp>
    </p:spTree>
    <p:extLst>
      <p:ext uri="{BB962C8B-B14F-4D97-AF65-F5344CB8AC3E}">
        <p14:creationId xmlns:p14="http://schemas.microsoft.com/office/powerpoint/2010/main" val="302689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TECHNOLOGY, DISRPTORS   AND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149</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Applications of Technology in P/C Insurance Have Gripped the Media as Have Industry Solutions</a:t>
            </a:r>
            <a:endParaRPr lang="en-US" sz="3200" b="1" i="1" dirty="0" smtClean="0">
              <a:solidFill>
                <a:srgbClr val="C00000"/>
              </a:solidFill>
              <a:latin typeface="Arial "/>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149</a:t>
            </a:fld>
            <a:endParaRPr lang="en-US"/>
          </a:p>
        </p:txBody>
      </p:sp>
    </p:spTree>
    <p:extLst>
      <p:ext uri="{BB962C8B-B14F-4D97-AF65-F5344CB8AC3E}">
        <p14:creationId xmlns:p14="http://schemas.microsoft.com/office/powerpoint/2010/main" val="24407809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15</a:t>
            </a:fld>
            <a:endParaRPr lang="en-US" smtClean="0"/>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1108959267"/>
              </p:ext>
            </p:extLst>
          </p:nvPr>
        </p:nvGraphicFramePr>
        <p:xfrm>
          <a:off x="58738" y="1398588"/>
          <a:ext cx="9080500" cy="4706937"/>
        </p:xfrm>
        <a:graphic>
          <a:graphicData uri="http://schemas.openxmlformats.org/presentationml/2006/ole">
            <mc:AlternateContent xmlns:mc="http://schemas.openxmlformats.org/markup-compatibility/2006">
              <mc:Choice xmlns:v="urn:schemas-microsoft-com:vml" Requires="v">
                <p:oleObj spid="_x0000_s28584058"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58738" y="1398588"/>
                        <a:ext cx="90805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a:t>
            </a:r>
            <a:r>
              <a:rPr lang="en-US" sz="1100" dirty="0"/>
              <a:t>; Insurance Information Institute </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Workers Compensation, </a:t>
            </a:r>
          </a:p>
          <a:p>
            <a:pPr eaLnBrk="0" hangingPunct="0"/>
            <a:r>
              <a:rPr lang="en-US" sz="2800" b="1" dirty="0">
                <a:solidFill>
                  <a:schemeClr val="accent1"/>
                </a:solidFill>
              </a:rPr>
              <a:t>2005-2014 Average: </a:t>
            </a:r>
            <a:r>
              <a:rPr lang="en-US" sz="2800" b="1" dirty="0" smtClean="0">
                <a:solidFill>
                  <a:schemeClr val="accent1"/>
                </a:solidFill>
              </a:rPr>
              <a:t>Lowest </a:t>
            </a:r>
            <a:r>
              <a:rPr lang="en-US" sz="2800" b="1" dirty="0">
                <a:solidFill>
                  <a:schemeClr val="accent1"/>
                </a:solidFill>
              </a:rPr>
              <a:t>25 </a:t>
            </a:r>
            <a:r>
              <a:rPr lang="en-US" sz="2800" b="1" dirty="0" smtClean="0">
                <a:solidFill>
                  <a:schemeClr val="accent1"/>
                </a:solidFill>
              </a:rPr>
              <a:t>States</a:t>
            </a:r>
            <a:endParaRPr lang="en-US" sz="2800" b="1" dirty="0">
              <a:solidFill>
                <a:schemeClr val="accent1"/>
              </a:solidFill>
            </a:endParaRPr>
          </a:p>
        </p:txBody>
      </p:sp>
    </p:spTree>
    <p:extLst>
      <p:ext uri="{BB962C8B-B14F-4D97-AF65-F5344CB8AC3E}">
        <p14:creationId xmlns:p14="http://schemas.microsoft.com/office/powerpoint/2010/main" val="766300447"/>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150</a:t>
            </a:fld>
            <a:endParaRPr lang="en-US" sz="900"/>
          </a:p>
        </p:txBody>
      </p:sp>
      <p:sp>
        <p:nvSpPr>
          <p:cNvPr id="84997" name="Rectangle 2"/>
          <p:cNvSpPr>
            <a:spLocks noGrp="1" noChangeArrowheads="1"/>
          </p:cNvSpPr>
          <p:nvPr>
            <p:ph type="title" idx="4294967295"/>
          </p:nvPr>
        </p:nvSpPr>
        <p:spPr>
          <a:xfrm>
            <a:off x="85725" y="91514"/>
            <a:ext cx="7991111" cy="860425"/>
          </a:xfrm>
        </p:spPr>
        <p:txBody>
          <a:bodyPr/>
          <a:lstStyle/>
          <a:p>
            <a:r>
              <a:rPr lang="en-US" sz="2800" dirty="0" smtClean="0"/>
              <a:t>Interest in Technology Issues and Insurance Is Surging: Presents Opportunity</a:t>
            </a:r>
          </a:p>
        </p:txBody>
      </p:sp>
      <p:sp>
        <p:nvSpPr>
          <p:cNvPr id="1922051" name="Rectangle 3"/>
          <p:cNvSpPr>
            <a:spLocks noGrp="1" noChangeArrowheads="1"/>
          </p:cNvSpPr>
          <p:nvPr>
            <p:ph type="body" idx="4294967295"/>
          </p:nvPr>
        </p:nvSpPr>
        <p:spPr>
          <a:xfrm>
            <a:off x="158648" y="1057266"/>
            <a:ext cx="8625588" cy="4652963"/>
          </a:xfrm>
        </p:spPr>
        <p:txBody>
          <a:bodyPr/>
          <a:lstStyle/>
          <a:p>
            <a:pPr>
              <a:lnSpc>
                <a:spcPts val="2400"/>
              </a:lnSpc>
              <a:buClr>
                <a:srgbClr val="FF6801"/>
              </a:buClr>
              <a:defRPr/>
            </a:pPr>
            <a:r>
              <a:rPr lang="en-US" dirty="0" smtClean="0">
                <a:solidFill>
                  <a:srgbClr val="000000"/>
                </a:solidFill>
              </a:rPr>
              <a:t>Insurers are at the intersection of many of the most important technological innovations of the early 21</a:t>
            </a:r>
            <a:r>
              <a:rPr lang="en-US" baseline="30000" dirty="0" smtClean="0">
                <a:solidFill>
                  <a:srgbClr val="000000"/>
                </a:solidFill>
              </a:rPr>
              <a:t>st</a:t>
            </a:r>
            <a:r>
              <a:rPr lang="en-US" dirty="0" smtClean="0">
                <a:solidFill>
                  <a:srgbClr val="000000"/>
                </a:solidFill>
              </a:rPr>
              <a:t> century</a:t>
            </a:r>
          </a:p>
          <a:p>
            <a:pPr lvl="1">
              <a:lnSpc>
                <a:spcPts val="2400"/>
              </a:lnSpc>
              <a:buClr>
                <a:srgbClr val="FF6801"/>
              </a:buClr>
              <a:defRPr/>
            </a:pPr>
            <a:r>
              <a:rPr lang="en-US" dirty="0" err="1" smtClean="0">
                <a:solidFill>
                  <a:srgbClr val="000000"/>
                </a:solidFill>
              </a:rPr>
              <a:t>Problem</a:t>
            </a:r>
            <a:r>
              <a:rPr lang="en-US" dirty="0" err="1" smtClean="0">
                <a:solidFill>
                  <a:srgbClr val="000000"/>
                </a:solidFill>
                <a:sym typeface="Wingdings" panose="05000000000000000000" pitchFamily="2" charset="2"/>
              </a:rPr>
              <a:t>SolutionOpportunity</a:t>
            </a:r>
            <a:endParaRPr lang="en-US" dirty="0" smtClean="0">
              <a:solidFill>
                <a:srgbClr val="000000"/>
              </a:solidFill>
            </a:endParaRPr>
          </a:p>
          <a:p>
            <a:pPr>
              <a:lnSpc>
                <a:spcPts val="2400"/>
              </a:lnSpc>
              <a:buClr>
                <a:srgbClr val="FF6801"/>
              </a:buClr>
              <a:defRPr/>
            </a:pPr>
            <a:r>
              <a:rPr lang="en-US" dirty="0" smtClean="0">
                <a:solidFill>
                  <a:srgbClr val="000000"/>
                </a:solidFill>
              </a:rPr>
              <a:t>Industry is too often depicted as a technology laggard</a:t>
            </a:r>
          </a:p>
          <a:p>
            <a:pPr>
              <a:lnSpc>
                <a:spcPts val="2400"/>
              </a:lnSpc>
              <a:buClr>
                <a:srgbClr val="FF6801"/>
              </a:buClr>
              <a:defRPr/>
            </a:pPr>
            <a:r>
              <a:rPr lang="en-US" dirty="0" smtClean="0">
                <a:solidFill>
                  <a:srgbClr val="000000"/>
                </a:solidFill>
              </a:rPr>
              <a:t>I.I.I. is highlighting the industry as being on the technological cutting edge—an innovative, nimble industry with solutions for managing countless new risks of the current era:</a:t>
            </a:r>
          </a:p>
          <a:p>
            <a:pPr lvl="1">
              <a:lnSpc>
                <a:spcPts val="2400"/>
              </a:lnSpc>
              <a:buClr>
                <a:srgbClr val="FF6801"/>
              </a:buClr>
              <a:defRPr/>
            </a:pPr>
            <a:r>
              <a:rPr lang="en-US" dirty="0" smtClean="0">
                <a:solidFill>
                  <a:srgbClr val="000000"/>
                </a:solidFill>
              </a:rPr>
              <a:t>Sharing economy	Cyber		Auto Technology</a:t>
            </a:r>
          </a:p>
          <a:p>
            <a:pPr lvl="1">
              <a:lnSpc>
                <a:spcPts val="2400"/>
              </a:lnSpc>
              <a:buClr>
                <a:srgbClr val="FF6801"/>
              </a:buClr>
              <a:defRPr/>
            </a:pPr>
            <a:r>
              <a:rPr lang="en-US" dirty="0" smtClean="0">
                <a:solidFill>
                  <a:srgbClr val="000000"/>
                </a:solidFill>
              </a:rPr>
              <a:t>Supply Chain		Climate Risk	Drones</a:t>
            </a:r>
          </a:p>
          <a:p>
            <a:pPr lvl="1">
              <a:lnSpc>
                <a:spcPts val="2400"/>
              </a:lnSpc>
              <a:buClr>
                <a:srgbClr val="FF6801"/>
              </a:buClr>
              <a:defRPr/>
            </a:pPr>
            <a:r>
              <a:rPr lang="en-US" dirty="0" smtClean="0">
                <a:solidFill>
                  <a:srgbClr val="000000"/>
                </a:solidFill>
              </a:rPr>
              <a:t>Wearable devices	The “Internet of Things”</a:t>
            </a:r>
            <a:endParaRPr lang="en-US" dirty="0">
              <a:solidFill>
                <a:srgbClr val="000000"/>
              </a:solidFill>
            </a:endParaRPr>
          </a:p>
          <a:p>
            <a:pPr>
              <a:lnSpc>
                <a:spcPts val="2400"/>
              </a:lnSpc>
              <a:buClr>
                <a:srgbClr val="FF6801"/>
              </a:buClr>
              <a:defRPr/>
            </a:pPr>
            <a:r>
              <a:rPr lang="en-US" dirty="0" smtClean="0">
                <a:solidFill>
                  <a:srgbClr val="000000"/>
                </a:solidFill>
              </a:rPr>
              <a:t>Positions industry well with customers, investors, current and prospective workers/Millennials, regulators/legislators and (tech) media</a:t>
            </a:r>
            <a:endParaRPr lang="en-US" dirty="0">
              <a:solidFill>
                <a:srgbClr val="000000"/>
              </a:solidFill>
            </a:endParaRPr>
          </a:p>
        </p:txBody>
      </p:sp>
    </p:spTree>
    <p:extLst>
      <p:ext uri="{BB962C8B-B14F-4D97-AF65-F5344CB8AC3E}">
        <p14:creationId xmlns:p14="http://schemas.microsoft.com/office/powerpoint/2010/main" val="39240964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151</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CYBER RISK AND INSURANCE</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endParaRPr lang="en-US" sz="3200" b="1" i="1" dirty="0" smtClean="0">
              <a:solidFill>
                <a:srgbClr val="C00000"/>
              </a:solidFill>
              <a:latin typeface="Arial "/>
            </a:endParaRPr>
          </a:p>
        </p:txBody>
      </p:sp>
    </p:spTree>
    <p:extLst>
      <p:ext uri="{BB962C8B-B14F-4D97-AF65-F5344CB8AC3E}">
        <p14:creationId xmlns:p14="http://schemas.microsoft.com/office/powerpoint/2010/main" val="162418746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latin typeface="Arial "/>
                <a:cs typeface="Arial" pitchFamily="34" charset="0"/>
              </a:rPr>
              <a:t>Source: Identity Theft Resource Center (updated as of Jan. 6, 2016);</a:t>
            </a:r>
          </a:p>
          <a:p>
            <a:pPr marL="133350" indent="-133350" eaLnBrk="0" hangingPunct="0">
              <a:lnSpc>
                <a:spcPct val="90000"/>
              </a:lnSpc>
              <a:buClr>
                <a:srgbClr val="FF6801"/>
              </a:buClr>
              <a:tabLst>
                <a:tab pos="112713" algn="r"/>
              </a:tabLst>
            </a:pPr>
            <a:r>
              <a:rPr lang="en-US" sz="1100" dirty="0" smtClean="0">
                <a:solidFill>
                  <a:srgbClr val="000000"/>
                </a:solidFill>
                <a:latin typeface="Arial "/>
                <a:cs typeface="Arial" pitchFamily="34" charset="0"/>
                <a:hlinkClick r:id="rId4"/>
              </a:rPr>
              <a:t>http://www.idtheftcenter.org/images/breach/ITRCBreachReport2015.pdf</a:t>
            </a:r>
            <a:r>
              <a:rPr lang="en-US" sz="1100" dirty="0" smtClean="0">
                <a:solidFill>
                  <a:srgbClr val="000000"/>
                </a:solidFill>
                <a:latin typeface="Arial "/>
                <a:cs typeface="Arial" pitchFamily="34" charset="0"/>
              </a:rPr>
              <a:t> </a:t>
            </a:r>
            <a:endParaRPr lang="en-US" sz="1100" dirty="0">
              <a:solidFill>
                <a:srgbClr val="000000"/>
              </a:solidFill>
              <a:latin typeface="Arial "/>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565654" name="Chart" r:id="rId5" imgW="8600977" imgH="4114800" progId="MSGraph.Chart.8">
                  <p:embed followColorScheme="full"/>
                </p:oleObj>
              </mc:Choice>
              <mc:Fallback>
                <p:oleObj name="Chart" r:id="rId5" imgW="8600977" imgH="4114800" progId="MSGraph.Chart.8">
                  <p:embed followColorScheme="full"/>
                  <p:pic>
                    <p:nvPicPr>
                      <p:cNvPr id="0" name=""/>
                      <p:cNvPicPr>
                        <a:picLocks noChangeArrowheads="1"/>
                      </p:cNvPicPr>
                      <p:nvPr/>
                    </p:nvPicPr>
                    <p:blipFill>
                      <a:blip r:embed="rId6"/>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latin typeface="Arial "/>
                <a:cs typeface="Arial" pitchFamily="34" charset="0"/>
              </a:rPr>
              <a:t>The </a:t>
            </a:r>
            <a:r>
              <a:rPr lang="en-US" b="1" dirty="0" smtClean="0">
                <a:solidFill>
                  <a:srgbClr val="FFFFFF"/>
                </a:solidFill>
                <a:latin typeface="Arial "/>
                <a:cs typeface="Arial" pitchFamily="34" charset="0"/>
              </a:rPr>
              <a:t>781 reported data breaches in 2015 was virtually unchanged form the record 783 reported in 2014. The number of exposed records soared to 169.1 million, and increase of 97.5%.</a:t>
            </a:r>
            <a:endParaRPr lang="en-US" b="1" dirty="0">
              <a:solidFill>
                <a:srgbClr val="FFFFFF"/>
              </a:solidFill>
              <a:latin typeface="Arial "/>
              <a:cs typeface="Arial" pitchFamily="34" charset="0"/>
            </a:endParaRPr>
          </a:p>
        </p:txBody>
      </p:sp>
      <p:sp>
        <p:nvSpPr>
          <p:cNvPr id="1031" name="Rectangle 3"/>
          <p:cNvSpPr>
            <a:spLocks noChangeArrowheads="1"/>
          </p:cNvSpPr>
          <p:nvPr/>
        </p:nvSpPr>
        <p:spPr bwMode="black">
          <a:xfrm>
            <a:off x="8050993" y="122886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8"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107330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153</a:t>
            </a:fld>
            <a:endParaRPr lang="en-US" altLang="en-US" sz="1800"/>
          </a:p>
        </p:txBody>
      </p:sp>
    </p:spTree>
    <p:extLst>
      <p:ext uri="{BB962C8B-B14F-4D97-AF65-F5344CB8AC3E}">
        <p14:creationId xmlns:p14="http://schemas.microsoft.com/office/powerpoint/2010/main" val="1709799481"/>
      </p:ext>
    </p:extLst>
  </p:cSld>
  <p:clrMapOvr>
    <a:masterClrMapping/>
  </p:clrMapOvr>
  <p:transition>
    <p:wipe dir="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154</a:t>
            </a:fld>
            <a:endParaRPr lang="en-US" smtClean="0"/>
          </a:p>
        </p:txBody>
      </p:sp>
      <p:graphicFrame>
        <p:nvGraphicFramePr>
          <p:cNvPr id="5122" name="Object 2"/>
          <p:cNvGraphicFramePr>
            <a:graphicFrameLocks/>
          </p:cNvGraphicFramePr>
          <p:nvPr>
            <p:extLst/>
          </p:nvPr>
        </p:nvGraphicFramePr>
        <p:xfrm>
          <a:off x="215372" y="1673366"/>
          <a:ext cx="8926513" cy="4676775"/>
        </p:xfrm>
        <a:graphic>
          <a:graphicData uri="http://schemas.openxmlformats.org/presentationml/2006/ole">
            <mc:AlternateContent xmlns:mc="http://schemas.openxmlformats.org/markup-compatibility/2006">
              <mc:Choice xmlns:v="urn:schemas-microsoft-com:vml" Requires="v">
                <p:oleObj spid="_x0000_s28566678" name="Chart" r:id="rId4" imgW="8715408" imgH="4600679" progId="MSGraph.Chart.8">
                  <p:embed followColorScheme="full"/>
                </p:oleObj>
              </mc:Choice>
              <mc:Fallback>
                <p:oleObj name="Chart" r:id="rId4" imgW="8715408" imgH="4600679" progId="MSGraph.Chart.8">
                  <p:embed followColorScheme="full"/>
                  <p:pic>
                    <p:nvPicPr>
                      <p:cNvPr id="0" name=""/>
                      <p:cNvPicPr>
                        <a:picLocks noChangeArrowheads="1"/>
                      </p:cNvPicPr>
                      <p:nvPr/>
                    </p:nvPicPr>
                    <p:blipFill>
                      <a:blip r:embed="rId5"/>
                      <a:srcRect/>
                      <a:stretch>
                        <a:fillRect/>
                      </a:stretch>
                    </p:blipFill>
                    <p:spPr bwMode="auto">
                      <a:xfrm>
                        <a:off x="215372" y="1673366"/>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Estimated Cyber Insurance Premiums Written, 2014 – 2020F</a:t>
            </a:r>
          </a:p>
        </p:txBody>
      </p:sp>
      <p:sp>
        <p:nvSpPr>
          <p:cNvPr id="1969158" name="AutoShape 6"/>
          <p:cNvSpPr>
            <a:spLocks noChangeArrowheads="1"/>
          </p:cNvSpPr>
          <p:nvPr/>
        </p:nvSpPr>
        <p:spPr bwMode="blackWhite">
          <a:xfrm>
            <a:off x="4167266" y="1221260"/>
            <a:ext cx="2402887" cy="1473569"/>
          </a:xfrm>
          <a:prstGeom prst="wedgeRectCallout">
            <a:avLst>
              <a:gd name="adj1" fmla="val 79445"/>
              <a:gd name="adj2" fmla="val 598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
              </a:rPr>
              <a:t>Cyber insurance premiums written could more than triple to $7.5 billion by 2020</a:t>
            </a:r>
            <a:endParaRPr lang="en-US" sz="2000" b="1" dirty="0">
              <a:solidFill>
                <a:schemeClr val="bg1"/>
              </a:solidFill>
              <a:latin typeface="Arial "/>
            </a:endParaRPr>
          </a:p>
        </p:txBody>
      </p:sp>
      <p:sp>
        <p:nvSpPr>
          <p:cNvPr id="7" name="Rectangle 6"/>
          <p:cNvSpPr>
            <a:spLocks noChangeArrowheads="1"/>
          </p:cNvSpPr>
          <p:nvPr/>
        </p:nvSpPr>
        <p:spPr bwMode="auto">
          <a:xfrm>
            <a:off x="215372" y="6485943"/>
            <a:ext cx="5599290"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latin typeface="Arial "/>
              </a:rPr>
              <a:t>Source</a:t>
            </a:r>
            <a:r>
              <a:rPr lang="en-US" sz="1200" dirty="0">
                <a:latin typeface="Arial "/>
              </a:rPr>
              <a:t>: </a:t>
            </a:r>
            <a:r>
              <a:rPr lang="en-US" sz="1200" dirty="0" err="1" smtClean="0">
                <a:latin typeface="Arial "/>
              </a:rPr>
              <a:t>Advisen</a:t>
            </a:r>
            <a:r>
              <a:rPr lang="en-US" sz="1200" dirty="0" smtClean="0">
                <a:latin typeface="Arial "/>
              </a:rPr>
              <a:t> (2014 est.); PwC (2015, 2020); Insurance Information </a:t>
            </a:r>
            <a:r>
              <a:rPr lang="en-US" sz="1200" dirty="0">
                <a:latin typeface="Arial "/>
              </a:rPr>
              <a:t>Institute.</a:t>
            </a:r>
          </a:p>
        </p:txBody>
      </p:sp>
      <p:sp>
        <p:nvSpPr>
          <p:cNvPr id="8" name="Rectangle 8"/>
          <p:cNvSpPr>
            <a:spLocks noChangeArrowheads="1"/>
          </p:cNvSpPr>
          <p:nvPr/>
        </p:nvSpPr>
        <p:spPr bwMode="black">
          <a:xfrm>
            <a:off x="215372" y="1921641"/>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a:t>
            </a:r>
            <a:r>
              <a:rPr lang="en-US" sz="1600" b="1" dirty="0" smtClean="0">
                <a:solidFill>
                  <a:srgbClr val="225A7A"/>
                </a:solidFill>
                <a:latin typeface="Arial" panose="020B0604020202020204" pitchFamily="34" charset="0"/>
                <a:cs typeface="Arial" panose="020B0604020202020204" pitchFamily="34" charset="0"/>
              </a:rPr>
              <a:t>Billions</a:t>
            </a:r>
            <a:endParaRPr lang="en-US" sz="1600" b="1" dirty="0">
              <a:solidFill>
                <a:srgbClr val="225A7A"/>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3337" y="1221259"/>
            <a:ext cx="2649133" cy="3425691"/>
          </a:xfrm>
          <a:prstGeom prst="rect">
            <a:avLst/>
          </a:prstGeom>
          <a:ln>
            <a:solidFill>
              <a:schemeClr val="accent1"/>
            </a:solidFill>
          </a:ln>
        </p:spPr>
      </p:pic>
      <p:sp>
        <p:nvSpPr>
          <p:cNvPr id="10" name="AutoShape 6"/>
          <p:cNvSpPr>
            <a:spLocks noChangeArrowheads="1"/>
          </p:cNvSpPr>
          <p:nvPr/>
        </p:nvSpPr>
        <p:spPr bwMode="blackWhite">
          <a:xfrm>
            <a:off x="4167265" y="3357797"/>
            <a:ext cx="2402887" cy="1017386"/>
          </a:xfrm>
          <a:prstGeom prst="wedgeRectCallout">
            <a:avLst>
              <a:gd name="adj1" fmla="val -72772"/>
              <a:gd name="adj2" fmla="val -355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
              </a:rPr>
              <a:t>I.I.I.’s Cyber Risk paper issued   Oct. 2015</a:t>
            </a:r>
            <a:endParaRPr lang="en-US" sz="2000" b="1" dirty="0">
              <a:solidFill>
                <a:schemeClr val="bg1"/>
              </a:solidFill>
              <a:latin typeface="Arial "/>
            </a:endParaRPr>
          </a:p>
        </p:txBody>
      </p:sp>
    </p:spTree>
    <p:extLst>
      <p:ext uri="{BB962C8B-B14F-4D97-AF65-F5344CB8AC3E}">
        <p14:creationId xmlns:p14="http://schemas.microsoft.com/office/powerpoint/2010/main" val="36135424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10"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155</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THE SHARING (ON-DEMAND) ECONOMY</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Area of Extreme Interest—And Insurers Are Providing Solutions for this Dynamic Economic Segment</a:t>
            </a:r>
            <a:endParaRPr lang="en-US" sz="3200" b="1" i="1" dirty="0" smtClean="0">
              <a:solidFill>
                <a:srgbClr val="C00000"/>
              </a:solidFill>
              <a:latin typeface="Arial "/>
            </a:endParaRPr>
          </a:p>
        </p:txBody>
      </p:sp>
    </p:spTree>
    <p:extLst>
      <p:ext uri="{BB962C8B-B14F-4D97-AF65-F5344CB8AC3E}">
        <p14:creationId xmlns:p14="http://schemas.microsoft.com/office/powerpoint/2010/main" val="39732969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156</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Sharing/On-Demand/Peer-to-Peer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000" b="1" dirty="0"/>
              <a:t>Workers </a:t>
            </a:r>
            <a:r>
              <a:rPr lang="en-US" sz="2000" b="1" dirty="0" smtClean="0"/>
              <a:t>Comp</a:t>
            </a:r>
          </a:p>
          <a:p>
            <a:pPr>
              <a:lnSpc>
                <a:spcPts val="2400"/>
              </a:lnSpc>
              <a:spcBef>
                <a:spcPct val="50000"/>
              </a:spcBef>
            </a:pPr>
            <a:r>
              <a:rPr lang="en-US" sz="2100" b="1" dirty="0" smtClean="0"/>
              <a:t>Many insurance questions have arisen</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29506974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157</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22932537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158</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3487785998"/>
      </p:ext>
    </p:extLst>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159</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AUTO TECHNOLOGY &amp; </a:t>
            </a:r>
          </a:p>
          <a:p>
            <a:pPr algn="ctr">
              <a:lnSpc>
                <a:spcPct val="85000"/>
              </a:lnSpc>
              <a:spcBef>
                <a:spcPct val="25000"/>
              </a:spcBef>
              <a:defRPr/>
            </a:pPr>
            <a:r>
              <a:rPr lang="en-US" sz="3200" b="1" dirty="0" smtClean="0">
                <a:solidFill>
                  <a:srgbClr val="FFFFFF"/>
                </a:solidFill>
                <a:latin typeface="Arial" pitchFamily="34" charset="0"/>
                <a:cs typeface="Arial" pitchFamily="34" charset="0"/>
              </a:rPr>
              <a:t>THE FUTURE OF AUTO INSURANCE</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20867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Technology Promises Safer Cars and Highways,</a:t>
            </a:r>
            <a:r>
              <a:rPr lang="en-US" sz="3600" b="1" i="1" dirty="0" smtClean="0">
                <a:solidFill>
                  <a:srgbClr val="225A7A"/>
                </a:solidFill>
                <a:latin typeface="Arial "/>
              </a:rPr>
              <a:t> BUT </a:t>
            </a:r>
            <a:r>
              <a:rPr lang="en-US" sz="3600" b="1" dirty="0" smtClean="0">
                <a:solidFill>
                  <a:srgbClr val="225A7A"/>
                </a:solidFill>
                <a:latin typeface="Arial "/>
              </a:rPr>
              <a:t>Some Analysts, Media  and Many in Silicon Valley Are Predicting Doom for Auto Insurers</a:t>
            </a:r>
            <a:endParaRPr lang="en-US" sz="3200" b="1" i="1" dirty="0" smtClean="0">
              <a:solidFill>
                <a:srgbClr val="C00000"/>
              </a:solidFill>
              <a:latin typeface="Arial "/>
            </a:endParaRPr>
          </a:p>
        </p:txBody>
      </p:sp>
    </p:spTree>
    <p:extLst>
      <p:ext uri="{BB962C8B-B14F-4D97-AF65-F5344CB8AC3E}">
        <p14:creationId xmlns:p14="http://schemas.microsoft.com/office/powerpoint/2010/main" val="33655416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2017E*</a:t>
            </a:r>
          </a:p>
        </p:txBody>
      </p:sp>
      <p:pic>
        <p:nvPicPr>
          <p:cNvPr id="2" name="Picture 1"/>
          <p:cNvPicPr>
            <a:picLocks noChangeAspect="1"/>
          </p:cNvPicPr>
          <p:nvPr/>
        </p:nvPicPr>
        <p:blipFill>
          <a:blip r:embed="rId4"/>
          <a:stretch>
            <a:fillRect/>
          </a:stretch>
        </p:blipFill>
        <p:spPr>
          <a:xfrm>
            <a:off x="42356" y="2498647"/>
            <a:ext cx="7991098" cy="3704785"/>
          </a:xfrm>
          <a:prstGeom prst="rect">
            <a:avLst/>
          </a:prstGeom>
        </p:spPr>
      </p:pic>
      <p:sp>
        <p:nvSpPr>
          <p:cNvPr id="8" name="AutoShape 6"/>
          <p:cNvSpPr>
            <a:spLocks noChangeArrowheads="1"/>
          </p:cNvSpPr>
          <p:nvPr/>
        </p:nvSpPr>
        <p:spPr bwMode="blackWhite">
          <a:xfrm>
            <a:off x="4017818" y="1120017"/>
            <a:ext cx="3805381" cy="1336855"/>
          </a:xfrm>
          <a:prstGeom prst="wedgeRectCallout">
            <a:avLst>
              <a:gd name="adj1" fmla="val 14539"/>
              <a:gd name="adj2" fmla="val 972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slowly, but will continue to benefit the bottom line and combined ratio through at least 2017</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3503160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160</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latin typeface="Arial" panose="020B0604020202020204" pitchFamily="34" charset="0"/>
                <a:cs typeface="Arial" panose="020B0604020202020204" pitchFamily="34" charset="0"/>
              </a:rPr>
              <a:t>Source: </a:t>
            </a:r>
            <a:r>
              <a:rPr lang="en-US" sz="1100" dirty="0" smtClean="0">
                <a:latin typeface="Arial" panose="020B0604020202020204" pitchFamily="34" charset="0"/>
                <a:cs typeface="Arial" panose="020B0604020202020204" pitchFamily="34" charset="0"/>
              </a:rPr>
              <a:t>Boston Consulting Group; Insurance Information Institute.</a:t>
            </a:r>
            <a:endParaRPr lang="en-US" sz="1100" dirty="0">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bwMode="auto">
          <a:xfrm>
            <a:off x="5238634" y="2600883"/>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a:t>
            </a:r>
            <a:r>
              <a:rPr lang="en-US" sz="2100" b="1" kern="0" dirty="0"/>
              <a:t> </a:t>
            </a:r>
            <a:r>
              <a:rPr lang="en-US" sz="2100" b="1" kern="0" dirty="0" smtClean="0"/>
              <a:t>             take over the industry? (cars/sales)</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1218" y="4342484"/>
            <a:ext cx="963264" cy="340186"/>
          </a:xfrm>
          <a:prstGeom prst="rect">
            <a:avLst/>
          </a:prstGeom>
          <a:noFill/>
        </p:spPr>
      </p:pic>
    </p:spTree>
    <p:extLst>
      <p:ext uri="{BB962C8B-B14F-4D97-AF65-F5344CB8AC3E}">
        <p14:creationId xmlns:p14="http://schemas.microsoft.com/office/powerpoint/2010/main" val="7916876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161</a:t>
            </a:fld>
            <a:endParaRPr lang="en-US" smtClean="0"/>
          </a:p>
        </p:txBody>
      </p:sp>
      <p:sp>
        <p:nvSpPr>
          <p:cNvPr id="14342" name="Rectangle 2"/>
          <p:cNvSpPr>
            <a:spLocks noGrp="1" noChangeArrowheads="1"/>
          </p:cNvSpPr>
          <p:nvPr>
            <p:ph type="title"/>
          </p:nvPr>
        </p:nvSpPr>
        <p:spPr/>
        <p:txBody>
          <a:bodyPr/>
          <a:lstStyle/>
          <a:p>
            <a:r>
              <a:rPr lang="en-US" dirty="0" smtClean="0"/>
              <a:t>I.I.I. Poll: Telematics</a:t>
            </a:r>
          </a:p>
        </p:txBody>
      </p:sp>
      <p:sp>
        <p:nvSpPr>
          <p:cNvPr id="14343" name="Rectangle 3"/>
          <p:cNvSpPr>
            <a:spLocks noChangeArrowheads="1"/>
          </p:cNvSpPr>
          <p:nvPr/>
        </p:nvSpPr>
        <p:spPr bwMode="black">
          <a:xfrm>
            <a:off x="347663" y="1266825"/>
            <a:ext cx="8534400" cy="1165447"/>
          </a:xfrm>
          <a:prstGeom prst="rect">
            <a:avLst/>
          </a:prstGeom>
          <a:noFill/>
          <a:ln w="9525" algn="ctr">
            <a:noFill/>
            <a:miter lim="800000"/>
            <a:headEnd/>
            <a:tailEnd/>
          </a:ln>
        </p:spPr>
        <p:txBody>
          <a:bodyPr lIns="0" tIns="0" rIns="0" bIns="0">
            <a:spAutoFit/>
          </a:bodyPr>
          <a:lstStyle/>
          <a:p>
            <a:r>
              <a:rPr lang="en-US" sz="1600" b="1" dirty="0">
                <a:solidFill>
                  <a:srgbClr val="225A7A"/>
                </a:solidFill>
              </a:rPr>
              <a:t>Q</a:t>
            </a:r>
            <a:r>
              <a:rPr lang="en-US" sz="1600" b="1" dirty="0">
                <a:solidFill>
                  <a:srgbClr val="28688C"/>
                </a:solidFill>
              </a:rPr>
              <a:t>. I’m going to ask you a question about your opinion of insurance companies collecting information about how and when you drive in order to set your auto insurance premium. Please tell me which statement you agree with. Would </a:t>
            </a:r>
            <a:r>
              <a:rPr lang="en-US" sz="1600" b="1" dirty="0" smtClean="0">
                <a:solidFill>
                  <a:srgbClr val="28688C"/>
                </a:solidFill>
              </a:rPr>
              <a:t>you…</a:t>
            </a:r>
            <a:r>
              <a:rPr lang="en-US" sz="1600" b="1" baseline="30000" dirty="0" smtClean="0">
                <a:solidFill>
                  <a:srgbClr val="225A7A"/>
                </a:solidFill>
              </a:rPr>
              <a:t>1</a:t>
            </a:r>
            <a:endParaRPr lang="en-US" sz="1600" b="1" baseline="30000" dirty="0">
              <a:solidFill>
                <a:srgbClr val="225A7A"/>
              </a:solidFill>
            </a:endParaRPr>
          </a:p>
          <a:p>
            <a:endParaRPr lang="en-US" sz="1600" b="1" dirty="0">
              <a:solidFill>
                <a:srgbClr val="28688C"/>
              </a:solidFill>
            </a:endParaRPr>
          </a:p>
          <a:p>
            <a:pPr defTabSz="114300" eaLnBrk="0" hangingPunct="0">
              <a:lnSpc>
                <a:spcPct val="90000"/>
              </a:lnSpc>
              <a:spcBef>
                <a:spcPct val="20000"/>
              </a:spcBef>
            </a:pPr>
            <a:endParaRPr lang="en-US" sz="1600" b="1" baseline="30000" dirty="0">
              <a:solidFill>
                <a:srgbClr val="225A7A"/>
              </a:solidFill>
            </a:endParaRPr>
          </a:p>
        </p:txBody>
      </p:sp>
      <p:sp>
        <p:nvSpPr>
          <p:cNvPr id="14344"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auto insurance.</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47663" y="5269947"/>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More Than Half of Auto Policyholders Would Allow Their Insurer to Collect Their Driving Information In Order to Set Premiums.</a:t>
            </a:r>
            <a:endParaRPr lang="en-US" b="1" dirty="0">
              <a:solidFill>
                <a:srgbClr val="FFFFFF"/>
              </a:solidFill>
            </a:endParaRPr>
          </a:p>
        </p:txBody>
      </p:sp>
      <p:graphicFrame>
        <p:nvGraphicFramePr>
          <p:cNvPr id="2" name="Object 2"/>
          <p:cNvGraphicFramePr>
            <a:graphicFrameLocks/>
          </p:cNvGraphicFramePr>
          <p:nvPr>
            <p:extLst/>
          </p:nvPr>
        </p:nvGraphicFramePr>
        <p:xfrm>
          <a:off x="2870792" y="2172418"/>
          <a:ext cx="2921000" cy="2563812"/>
        </p:xfrm>
        <a:graphic>
          <a:graphicData uri="http://schemas.openxmlformats.org/drawingml/2006/chart">
            <c:chart xmlns:c="http://schemas.openxmlformats.org/drawingml/2006/chart" xmlns:r="http://schemas.openxmlformats.org/officeDocument/2006/relationships" r:id="rId3"/>
          </a:graphicData>
        </a:graphic>
      </p:graphicFrame>
      <p:sp>
        <p:nvSpPr>
          <p:cNvPr id="14346" name="Text Box 8"/>
          <p:cNvSpPr txBox="1">
            <a:spLocks noChangeArrowheads="1"/>
          </p:cNvSpPr>
          <p:nvPr/>
        </p:nvSpPr>
        <p:spPr bwMode="auto">
          <a:xfrm>
            <a:off x="3849537" y="2010896"/>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t>Don’t know</a:t>
            </a:r>
          </a:p>
        </p:txBody>
      </p:sp>
      <p:sp>
        <p:nvSpPr>
          <p:cNvPr id="14347" name="Text Box 9"/>
          <p:cNvSpPr txBox="1">
            <a:spLocks noChangeArrowheads="1"/>
          </p:cNvSpPr>
          <p:nvPr/>
        </p:nvSpPr>
        <p:spPr bwMode="auto">
          <a:xfrm>
            <a:off x="5666280" y="2995362"/>
            <a:ext cx="1374295" cy="775597"/>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a:t>A</a:t>
            </a:r>
            <a:r>
              <a:rPr lang="en-US" sz="1400" b="1" dirty="0" smtClean="0"/>
              <a:t>llow if premium went down</a:t>
            </a:r>
          </a:p>
          <a:p>
            <a:pPr algn="ctr" eaLnBrk="0" hangingPunct="0">
              <a:lnSpc>
                <a:spcPct val="90000"/>
              </a:lnSpc>
              <a:buSzPct val="90000"/>
              <a:buFont typeface="Wingdings" pitchFamily="2" charset="2"/>
              <a:buNone/>
            </a:pPr>
            <a:endParaRPr lang="en-US" sz="1400" b="1" dirty="0"/>
          </a:p>
        </p:txBody>
      </p:sp>
      <p:sp>
        <p:nvSpPr>
          <p:cNvPr id="13" name="Text Box 9"/>
          <p:cNvSpPr txBox="1">
            <a:spLocks noChangeArrowheads="1"/>
          </p:cNvSpPr>
          <p:nvPr/>
        </p:nvSpPr>
        <p:spPr bwMode="auto">
          <a:xfrm>
            <a:off x="3127492" y="4721846"/>
            <a:ext cx="2631541" cy="775597"/>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smtClean="0"/>
              <a:t>Allow whether or not premium went down</a:t>
            </a:r>
          </a:p>
          <a:p>
            <a:pPr algn="ctr" eaLnBrk="0" hangingPunct="0">
              <a:lnSpc>
                <a:spcPct val="90000"/>
              </a:lnSpc>
              <a:buSzPct val="90000"/>
              <a:buFont typeface="Wingdings" pitchFamily="2" charset="2"/>
              <a:buNone/>
            </a:pPr>
            <a:r>
              <a:rPr lang="en-US" sz="1400" dirty="0" smtClean="0"/>
              <a:t> </a:t>
            </a:r>
          </a:p>
          <a:p>
            <a:pPr algn="ctr" eaLnBrk="0" hangingPunct="0">
              <a:lnSpc>
                <a:spcPct val="90000"/>
              </a:lnSpc>
              <a:buSzPct val="90000"/>
              <a:buFont typeface="Wingdings" pitchFamily="2" charset="2"/>
              <a:buNone/>
            </a:pPr>
            <a:endParaRPr lang="en-US" sz="1400" b="1" dirty="0"/>
          </a:p>
        </p:txBody>
      </p:sp>
      <p:sp>
        <p:nvSpPr>
          <p:cNvPr id="14" name="Text Box 10"/>
          <p:cNvSpPr txBox="1">
            <a:spLocks noChangeArrowheads="1"/>
          </p:cNvSpPr>
          <p:nvPr/>
        </p:nvSpPr>
        <p:spPr bwMode="auto">
          <a:xfrm>
            <a:off x="2263658" y="3006753"/>
            <a:ext cx="863834"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smtClean="0"/>
              <a:t>Would not allow</a:t>
            </a:r>
          </a:p>
          <a:p>
            <a:pPr algn="ctr" eaLnBrk="0" hangingPunct="0">
              <a:lnSpc>
                <a:spcPct val="90000"/>
              </a:lnSpc>
              <a:buSzPct val="90000"/>
              <a:buFont typeface="Wingdings" pitchFamily="2" charset="2"/>
              <a:buNone/>
            </a:pPr>
            <a:endParaRPr lang="en-US" sz="1400" b="1" dirty="0"/>
          </a:p>
        </p:txBody>
      </p:sp>
    </p:spTree>
    <p:extLst>
      <p:ext uri="{BB962C8B-B14F-4D97-AF65-F5344CB8AC3E}">
        <p14:creationId xmlns:p14="http://schemas.microsoft.com/office/powerpoint/2010/main" val="8760289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162</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63662" y="1091419"/>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Drones or Unmanned Aerial Vehicle (UAV) technology is seeing rapid adoption rate in many industries, including insurance</a:t>
            </a:r>
          </a:p>
          <a:p>
            <a:pPr>
              <a:lnSpc>
                <a:spcPts val="2400"/>
              </a:lnSpc>
              <a:spcBef>
                <a:spcPct val="50000"/>
              </a:spcBef>
            </a:pPr>
            <a:r>
              <a:rPr lang="en-US" sz="2100" b="1" kern="0" dirty="0" smtClean="0"/>
              <a:t>FAA granting Section 333 exemptions for commercial use and testing of UAS</a:t>
            </a:r>
          </a:p>
          <a:p>
            <a:pPr>
              <a:lnSpc>
                <a:spcPts val="2400"/>
              </a:lnSpc>
              <a:spcBef>
                <a:spcPct val="50000"/>
              </a:spcBef>
            </a:pPr>
            <a:r>
              <a:rPr lang="en-US" sz="2100" b="1" kern="0" dirty="0" smtClean="0"/>
              <a:t>At least 5 insurers have received permission to test</a:t>
            </a:r>
          </a:p>
          <a:p>
            <a:pPr>
              <a:lnSpc>
                <a:spcPts val="2400"/>
              </a:lnSpc>
              <a:spcBef>
                <a:spcPct val="50000"/>
              </a:spcBef>
            </a:pPr>
            <a:r>
              <a:rPr lang="en-US" sz="2100" b="1" kern="0" dirty="0" smtClean="0"/>
              <a:t>Wide variety of applications: claims, pre-event property inspections…</a:t>
            </a:r>
          </a:p>
          <a:p>
            <a:pPr>
              <a:lnSpc>
                <a:spcPts val="2400"/>
              </a:lnSpc>
              <a:spcBef>
                <a:spcPct val="50000"/>
              </a:spcBef>
            </a:pPr>
            <a:r>
              <a:rPr lang="en-US" sz="2100" b="1" kern="0" dirty="0" smtClean="0"/>
              <a:t>Insurers partnering with construction industry to guide R&amp;D and regulation of UAV use via </a:t>
            </a:r>
            <a:r>
              <a:rPr lang="en-US" sz="2100" b="1" i="1" kern="0" dirty="0" smtClean="0"/>
              <a:t>Property Drone Consortium</a:t>
            </a:r>
            <a:r>
              <a:rPr lang="en-US" sz="2100" b="1" kern="0" dirty="0" smtClean="0"/>
              <a:t>: </a:t>
            </a:r>
            <a:r>
              <a:rPr lang="en-US" sz="2100" b="1" kern="0" dirty="0" smtClean="0">
                <a:hlinkClick r:id="rId4"/>
              </a:rPr>
              <a:t>www.propertydrone.org</a:t>
            </a:r>
            <a:r>
              <a:rPr lang="en-US" sz="2100" b="1" kern="0" dirty="0" smtClean="0"/>
              <a:t> </a:t>
            </a:r>
          </a:p>
          <a:p>
            <a:pPr>
              <a:lnSpc>
                <a:spcPts val="2400"/>
              </a:lnSpc>
              <a:spcBef>
                <a:spcPct val="50000"/>
              </a:spcBef>
            </a:pPr>
            <a:endParaRPr lang="en-US" sz="2100" b="1" kern="0" dirty="0" smtClean="0"/>
          </a:p>
          <a:p>
            <a:pPr>
              <a:lnSpc>
                <a:spcPts val="2400"/>
              </a:lnSpc>
              <a:spcBef>
                <a:spcPct val="50000"/>
              </a:spcBef>
            </a:pPr>
            <a:endParaRPr lang="en-US" sz="21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3059547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163</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384913"/>
      </p:ext>
    </p:extLst>
  </p:cSld>
  <p:clrMapOvr>
    <a:masterClrMapping/>
  </p:clrMapOvr>
  <p:transition>
    <p:zoom dir="in"/>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164</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Industry</a:t>
            </a:r>
          </a:p>
        </p:txBody>
      </p:sp>
      <p:pic>
        <p:nvPicPr>
          <p:cNvPr id="2" name="Picture 1"/>
          <p:cNvPicPr>
            <a:picLocks noChangeAspect="1"/>
          </p:cNvPicPr>
          <p:nvPr/>
        </p:nvPicPr>
        <p:blipFill>
          <a:blip r:embed="rId3"/>
          <a:stretch>
            <a:fillRect/>
          </a:stretch>
        </p:blipFill>
        <p:spPr>
          <a:xfrm>
            <a:off x="267947" y="1091419"/>
            <a:ext cx="6057900" cy="5219700"/>
          </a:xfrm>
          <a:prstGeom prst="rect">
            <a:avLst/>
          </a:prstGeom>
        </p:spPr>
      </p:pic>
      <p:sp>
        <p:nvSpPr>
          <p:cNvPr id="8" name="Rectangle 3"/>
          <p:cNvSpPr txBox="1">
            <a:spLocks noChangeArrowheads="1"/>
          </p:cNvSpPr>
          <p:nvPr/>
        </p:nvSpPr>
        <p:spPr bwMode="auto">
          <a:xfrm>
            <a:off x="6325848" y="1091419"/>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The “Internet of Things” will create trillions in economic value throughout the global economy by 2025</a:t>
            </a:r>
          </a:p>
          <a:p>
            <a:pPr>
              <a:lnSpc>
                <a:spcPts val="2400"/>
              </a:lnSpc>
              <a:spcBef>
                <a:spcPct val="50000"/>
              </a:spcBef>
            </a:pPr>
            <a:r>
              <a:rPr lang="en-US" sz="2100" b="1" kern="0" dirty="0" smtClean="0"/>
              <a:t>What opportunities, challenges will this create for insurers?</a:t>
            </a:r>
          </a:p>
          <a:p>
            <a:pPr>
              <a:lnSpc>
                <a:spcPts val="2400"/>
              </a:lnSpc>
              <a:spcBef>
                <a:spcPct val="50000"/>
              </a:spcBef>
            </a:pPr>
            <a:r>
              <a:rPr lang="en-US" sz="2100" b="1" kern="0" dirty="0" smtClean="0"/>
              <a:t>What are the impact on the insurance industry “value chain”?</a:t>
            </a:r>
          </a:p>
        </p:txBody>
      </p:sp>
      <p:sp>
        <p:nvSpPr>
          <p:cNvPr id="9" name="Rectangle 4"/>
          <p:cNvSpPr>
            <a:spLocks noChangeArrowheads="1"/>
          </p:cNvSpPr>
          <p:nvPr/>
        </p:nvSpPr>
        <p:spPr bwMode="auto">
          <a:xfrm>
            <a:off x="-61913" y="6203205"/>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a:t>
            </a:r>
            <a:r>
              <a:rPr lang="en-US" sz="1100" dirty="0" smtClean="0">
                <a:latin typeface="Arial" panose="020B0604020202020204" pitchFamily="34" charset="0"/>
                <a:cs typeface="Arial" panose="020B0604020202020204" pitchFamily="34" charset="0"/>
              </a:rPr>
              <a:t>McKinsey Global Institute, </a:t>
            </a:r>
            <a:r>
              <a:rPr lang="en-US" sz="1100" i="1" dirty="0" smtClean="0">
                <a:latin typeface="Arial" panose="020B0604020202020204" pitchFamily="34" charset="0"/>
                <a:cs typeface="Arial" panose="020B0604020202020204" pitchFamily="34" charset="0"/>
              </a:rPr>
              <a:t>The Internet of Things: Mapping the Value Beyond the Hype</a:t>
            </a:r>
            <a:r>
              <a:rPr lang="en-US" sz="1100" dirty="0" smtClean="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June 2015; </a:t>
            </a:r>
            <a:r>
              <a:rPr lang="en-US" sz="1100" dirty="0">
                <a:latin typeface="Arial" panose="020B0604020202020204" pitchFamily="34" charset="0"/>
                <a:cs typeface="Arial" panose="020B0604020202020204" pitchFamily="34" charset="0"/>
              </a:rPr>
              <a:t>Insurance Information Institute. </a:t>
            </a:r>
          </a:p>
        </p:txBody>
      </p:sp>
    </p:spTree>
    <p:extLst>
      <p:ext uri="{BB962C8B-B14F-4D97-AF65-F5344CB8AC3E}">
        <p14:creationId xmlns:p14="http://schemas.microsoft.com/office/powerpoint/2010/main" val="5427746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165</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pic>
        <p:nvPicPr>
          <p:cNvPr id="3" name="Picture 2"/>
          <p:cNvPicPr>
            <a:picLocks noChangeAspect="1"/>
          </p:cNvPicPr>
          <p:nvPr/>
        </p:nvPicPr>
        <p:blipFill>
          <a:blip r:embed="rId3"/>
          <a:stretch>
            <a:fillRect/>
          </a:stretch>
        </p:blipFill>
        <p:spPr>
          <a:xfrm>
            <a:off x="457200" y="1002507"/>
            <a:ext cx="8143875" cy="4891040"/>
          </a:xfrm>
          <a:prstGeom prst="rect">
            <a:avLst/>
          </a:prstGeom>
        </p:spPr>
      </p:pic>
      <p:sp>
        <p:nvSpPr>
          <p:cNvPr id="10" name="Text Box 5"/>
          <p:cNvSpPr txBox="1">
            <a:spLocks noChangeArrowheads="1"/>
          </p:cNvSpPr>
          <p:nvPr/>
        </p:nvSpPr>
        <p:spPr bwMode="blackWhite">
          <a:xfrm>
            <a:off x="298450" y="5945141"/>
            <a:ext cx="8518525" cy="512351"/>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The Insurance Industry Value Chain Is Changing for Many Reasons</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7507369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166</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sp>
        <p:nvSpPr>
          <p:cNvPr id="10" name="Text Box 5"/>
          <p:cNvSpPr txBox="1">
            <a:spLocks noChangeArrowheads="1"/>
          </p:cNvSpPr>
          <p:nvPr/>
        </p:nvSpPr>
        <p:spPr bwMode="blackWhite">
          <a:xfrm>
            <a:off x="298450" y="5945141"/>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Who owns the data? Where does It flow? Who does the analytics? Who is the capital provider?</a:t>
            </a:r>
            <a:endParaRPr lang="en-US" altLang="en-US" sz="2000" b="1" dirty="0">
              <a:solidFill>
                <a:srgbClr val="FFFFFF"/>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8268" y="1126090"/>
            <a:ext cx="7761287" cy="4715863"/>
          </a:xfrm>
          <a:prstGeom prst="rect">
            <a:avLst/>
          </a:prstGeom>
        </p:spPr>
      </p:pic>
    </p:spTree>
    <p:extLst>
      <p:ext uri="{BB962C8B-B14F-4D97-AF65-F5344CB8AC3E}">
        <p14:creationId xmlns:p14="http://schemas.microsoft.com/office/powerpoint/2010/main" val="2898948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167</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latin typeface="Arial" panose="020B0604020202020204" pitchFamily="34" charset="0"/>
                <a:cs typeface="Arial" panose="020B0604020202020204" pitchFamily="34" charset="0"/>
              </a:rPr>
              <a:t>A NEST Case Study</a:t>
            </a:r>
            <a:endParaRPr lang="en-US" sz="2800" b="1" dirty="0">
              <a:solidFill>
                <a:schemeClr val="bg1"/>
              </a:solidFill>
              <a:latin typeface="Arial" panose="020B0604020202020204" pitchFamily="34" charset="0"/>
              <a:cs typeface="Arial" panose="020B0604020202020204" pitchFamily="34" charset="0"/>
            </a:endParaRPr>
          </a:p>
        </p:txBody>
      </p:sp>
      <p:sp>
        <p:nvSpPr>
          <p:cNvPr id="109574" name="TextBox 5"/>
          <p:cNvSpPr txBox="1">
            <a:spLocks noChangeArrowheads="1"/>
          </p:cNvSpPr>
          <p:nvPr/>
        </p:nvSpPr>
        <p:spPr bwMode="auto">
          <a:xfrm>
            <a:off x="354805" y="3380095"/>
            <a:ext cx="8353422"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Nest: A Leader in the “Internet of Things”</a:t>
            </a:r>
          </a:p>
          <a:p>
            <a:pPr algn="ctr"/>
            <a:endParaRPr lang="en-US" sz="3200" b="1" dirty="0" smtClean="0">
              <a:solidFill>
                <a:srgbClr val="225A7A"/>
              </a:solidFill>
              <a:latin typeface="Arial" panose="020B0604020202020204" pitchFamily="34" charset="0"/>
              <a:cs typeface="Arial" panose="020B0604020202020204" pitchFamily="34" charset="0"/>
            </a:endParaRPr>
          </a:p>
          <a:p>
            <a:pPr algn="ctr"/>
            <a:r>
              <a:rPr lang="en-US" sz="3200" b="1" i="1" dirty="0" smtClean="0">
                <a:solidFill>
                  <a:srgbClr val="FF0000"/>
                </a:solidFill>
                <a:latin typeface="Arial" panose="020B0604020202020204" pitchFamily="34" charset="0"/>
                <a:cs typeface="Arial" panose="020B0604020202020204" pitchFamily="34" charset="0"/>
              </a:rPr>
              <a:t>Collision Course or Cooperation with the Insurance Industry?</a:t>
            </a:r>
            <a:endParaRPr lang="en-US" sz="3200" b="1" dirty="0" smtClean="0">
              <a:solidFill>
                <a:srgbClr val="FF000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167</a:t>
            </a:fld>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4110" y="5397061"/>
            <a:ext cx="1117795" cy="1117795"/>
          </a:xfrm>
          <a:prstGeom prst="rect">
            <a:avLst/>
          </a:prstGeom>
        </p:spPr>
      </p:pic>
    </p:spTree>
    <p:extLst>
      <p:ext uri="{BB962C8B-B14F-4D97-AF65-F5344CB8AC3E}">
        <p14:creationId xmlns:p14="http://schemas.microsoft.com/office/powerpoint/2010/main" val="4270144500"/>
      </p:ext>
    </p:extLst>
  </p:cSld>
  <p:clrMapOvr>
    <a:masterClrMapping/>
  </p:clrMapOvr>
  <p:transition>
    <p:zoom dir="in"/>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168</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Telematics for Your Home:</a:t>
            </a:r>
            <a:br>
              <a:rPr lang="en-US" dirty="0" smtClean="0"/>
            </a:br>
            <a:r>
              <a:rPr lang="en-US" dirty="0" smtClean="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smtClean="0"/>
              <a:t>The home is the next frontier for telematics</a:t>
            </a:r>
          </a:p>
          <a:p>
            <a:pPr>
              <a:lnSpc>
                <a:spcPts val="2200"/>
              </a:lnSpc>
              <a:spcBef>
                <a:spcPct val="50000"/>
              </a:spcBef>
            </a:pPr>
            <a:r>
              <a:rPr lang="en-US" sz="2100" b="1" dirty="0" smtClean="0"/>
              <a:t>Rapidly becoming a crowded space</a:t>
            </a:r>
          </a:p>
          <a:p>
            <a:pPr>
              <a:lnSpc>
                <a:spcPts val="2200"/>
              </a:lnSpc>
              <a:spcBef>
                <a:spcPct val="50000"/>
              </a:spcBef>
            </a:pPr>
            <a:r>
              <a:rPr lang="en-US" sz="2100" b="1" dirty="0" smtClean="0"/>
              <a:t>How and with whom will insurers partner?</a:t>
            </a:r>
          </a:p>
          <a:p>
            <a:pPr>
              <a:lnSpc>
                <a:spcPts val="2200"/>
              </a:lnSpc>
              <a:spcBef>
                <a:spcPct val="50000"/>
              </a:spcBef>
            </a:pPr>
            <a:r>
              <a:rPr lang="en-US" sz="2100" b="1" dirty="0" smtClean="0"/>
              <a:t>Can control increasing array of household systems remotely</a:t>
            </a:r>
          </a:p>
          <a:p>
            <a:pPr lvl="1">
              <a:lnSpc>
                <a:spcPts val="2200"/>
              </a:lnSpc>
            </a:pPr>
            <a:r>
              <a:rPr lang="en-US" sz="1900" b="1" dirty="0" smtClean="0"/>
              <a:t>Heat, A/C</a:t>
            </a:r>
          </a:p>
          <a:p>
            <a:pPr lvl="1">
              <a:lnSpc>
                <a:spcPts val="2200"/>
              </a:lnSpc>
            </a:pPr>
            <a:r>
              <a:rPr lang="en-US" sz="1900" b="1" dirty="0" smtClean="0"/>
              <a:t>Fire, CO detection</a:t>
            </a:r>
          </a:p>
          <a:p>
            <a:pPr lvl="1">
              <a:lnSpc>
                <a:spcPts val="2200"/>
              </a:lnSpc>
            </a:pPr>
            <a:r>
              <a:rPr lang="en-US" sz="1900" b="1" dirty="0" smtClean="0"/>
              <a:t>Security Systems</a:t>
            </a:r>
          </a:p>
          <a:p>
            <a:pPr lvl="1">
              <a:lnSpc>
                <a:spcPts val="2200"/>
              </a:lnSpc>
            </a:pPr>
            <a:r>
              <a:rPr lang="en-US" sz="1900" b="1" dirty="0" smtClean="0"/>
              <a:t>Cameras/Monitors</a:t>
            </a:r>
          </a:p>
          <a:p>
            <a:pPr lvl="1">
              <a:lnSpc>
                <a:spcPts val="2200"/>
              </a:lnSpc>
            </a:pPr>
            <a:r>
              <a:rPr lang="en-US" sz="1900" b="1" dirty="0" smtClean="0"/>
              <a:t>Appliances</a:t>
            </a:r>
          </a:p>
          <a:p>
            <a:pPr lvl="1">
              <a:lnSpc>
                <a:spcPts val="2200"/>
              </a:lnSpc>
            </a:pPr>
            <a:r>
              <a:rPr lang="en-US" sz="1900" b="1" dirty="0" smtClean="0"/>
              <a:t>Lighting</a:t>
            </a:r>
          </a:p>
          <a:p>
            <a:pPr>
              <a:lnSpc>
                <a:spcPts val="2200"/>
              </a:lnSpc>
            </a:pPr>
            <a:r>
              <a:rPr lang="en-US" sz="2100" b="1" dirty="0" smtClean="0"/>
              <a:t>Technology is adaptive</a:t>
            </a:r>
          </a:p>
          <a:p>
            <a:pPr lvl="1">
              <a:lnSpc>
                <a:spcPts val="2200"/>
              </a:lnSpc>
            </a:pPr>
            <a:r>
              <a:rPr lang="en-US" sz="1900" b="1" i="1" dirty="0" smtClean="0">
                <a:solidFill>
                  <a:srgbClr val="C00000"/>
                </a:solidFill>
              </a:rPr>
              <a:t>Uses sensors and algorithms to learn about you</a:t>
            </a:r>
          </a:p>
          <a:p>
            <a:pPr>
              <a:lnSpc>
                <a:spcPts val="2200"/>
              </a:lnSpc>
              <a:spcBef>
                <a:spcPct val="50000"/>
              </a:spcBef>
            </a:pPr>
            <a:endParaRPr lang="en-US" sz="2100" b="1" dirty="0" smtClean="0"/>
          </a:p>
          <a:p>
            <a:pPr>
              <a:lnSpc>
                <a:spcPts val="2200"/>
              </a:lnSpc>
              <a:spcBef>
                <a:spcPct val="50000"/>
              </a:spcBef>
            </a:pP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b="-266"/>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25175838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169</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Selling     Safety and Savings Simultaneously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653" t="8987" r="4495" b="7547"/>
          <a:stretch/>
        </p:blipFill>
        <p:spPr>
          <a:xfrm>
            <a:off x="209998" y="1235075"/>
            <a:ext cx="8391077" cy="3979862"/>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7037" y="1235075"/>
            <a:ext cx="1429407" cy="1429407"/>
          </a:xfrm>
          <a:prstGeom prst="rect">
            <a:avLst/>
          </a:prstGeom>
        </p:spPr>
      </p:pic>
      <p:sp>
        <p:nvSpPr>
          <p:cNvPr id="9" name="TextBox 8"/>
          <p:cNvSpPr txBox="1"/>
          <p:nvPr/>
        </p:nvSpPr>
        <p:spPr>
          <a:xfrm>
            <a:off x="120650" y="6464498"/>
            <a:ext cx="8480425"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Source: </a:t>
            </a:r>
            <a:r>
              <a:rPr lang="en-US" sz="1400" dirty="0" smtClean="0">
                <a:latin typeface="Arial" panose="020B0604020202020204" pitchFamily="34" charset="0"/>
                <a:cs typeface="Arial" panose="020B0604020202020204" pitchFamily="34" charset="0"/>
                <a:hlinkClick r:id="rId5"/>
              </a:rPr>
              <a:t>https</a:t>
            </a:r>
            <a:r>
              <a:rPr lang="en-US" sz="1400" dirty="0">
                <a:latin typeface="Arial" panose="020B0604020202020204" pitchFamily="34" charset="0"/>
                <a:cs typeface="Arial" panose="020B0604020202020204" pitchFamily="34" charset="0"/>
                <a:hlinkClick r:id="rId5"/>
              </a:rPr>
              <a:t>://nest.com/insurance-partners</a:t>
            </a:r>
            <a:r>
              <a:rPr lang="en-US" sz="1400" dirty="0" smtClean="0">
                <a:latin typeface="Arial" panose="020B0604020202020204" pitchFamily="34" charset="0"/>
                <a:cs typeface="Arial" panose="020B0604020202020204" pitchFamily="34" charset="0"/>
                <a:hlinkClick r:id="rId5"/>
              </a:rPr>
              <a:t>/</a:t>
            </a:r>
            <a:r>
              <a:rPr lang="en-US" sz="1400" dirty="0" smtClean="0">
                <a:latin typeface="Arial" panose="020B0604020202020204" pitchFamily="34" charset="0"/>
                <a:cs typeface="Arial" panose="020B0604020202020204" pitchFamily="34" charset="0"/>
              </a:rPr>
              <a:t> accessed 1/10/16; </a:t>
            </a:r>
            <a:r>
              <a:rPr lang="en-US" sz="1400" dirty="0">
                <a:latin typeface="Arial" panose="020B0604020202020204" pitchFamily="34" charset="0"/>
                <a:cs typeface="Arial" panose="020B0604020202020204" pitchFamily="34" charset="0"/>
              </a:rPr>
              <a:t>Insurance Information Institute </a:t>
            </a:r>
            <a:r>
              <a:rPr lang="en-US" sz="1400" dirty="0" smtClean="0">
                <a:latin typeface="Arial" panose="020B0604020202020204" pitchFamily="34" charset="0"/>
                <a:cs typeface="Arial" panose="020B0604020202020204" pitchFamily="34" charset="0"/>
              </a:rPr>
              <a:t>research. </a:t>
            </a:r>
            <a:endParaRPr lang="en-US" sz="1400" dirty="0">
              <a:latin typeface="Arial" panose="020B0604020202020204" pitchFamily="34" charset="0"/>
              <a:cs typeface="Arial" panose="020B0604020202020204" pitchFamily="34" charset="0"/>
            </a:endParaRPr>
          </a:p>
        </p:txBody>
      </p:sp>
      <p:sp>
        <p:nvSpPr>
          <p:cNvPr id="21" name="AutoShape 5"/>
          <p:cNvSpPr>
            <a:spLocks noChangeArrowheads="1"/>
          </p:cNvSpPr>
          <p:nvPr/>
        </p:nvSpPr>
        <p:spPr bwMode="blackWhite">
          <a:xfrm>
            <a:off x="393923" y="5507692"/>
            <a:ext cx="8023225" cy="842672"/>
          </a:xfrm>
          <a:prstGeom prst="wedgeRectCallout">
            <a:avLst>
              <a:gd name="adj1" fmla="val 2133"/>
              <a:gd name="adj2" fmla="val -114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Nest is actively seeking to partner with insurers.  As of Jan. 10, 2016, Nest listed 2 insurance partners offering discounts in a number of states</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0405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54315299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603459" name="Chart" r:id="rId5" imgW="8258103" imgH="5505519" progId="MSGraph.Chart.8">
                  <p:embed followColorScheme="full"/>
                </p:oleObj>
              </mc:Choice>
              <mc:Fallback>
                <p:oleObj name="Chart" r:id="rId5" imgW="8258103" imgH="55055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3.3%</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2015E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3382992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Shifting Legal Liability &amp; </a:t>
            </a:r>
            <a:br>
              <a:rPr lang="en-US" sz="4000" dirty="0" smtClean="0">
                <a:solidFill>
                  <a:schemeClr val="bg1"/>
                </a:solidFill>
              </a:rPr>
            </a:br>
            <a:r>
              <a:rPr lang="en-US" sz="4000" dirty="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170</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171</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75668" name="Chart" r:id="rId4" imgW="8724978" imgH="4562440" progId="MSGraph.Chart.8">
                  <p:embed followColorScheme="full"/>
                </p:oleObj>
              </mc:Choice>
              <mc:Fallback>
                <p:oleObj name="Chart" r:id="rId4" imgW="8724978" imgH="4562440"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Average Personal Injury Jury Award,</a:t>
            </a:r>
            <a:br>
              <a:rPr lang="en-US" dirty="0" smtClean="0"/>
            </a:br>
            <a:r>
              <a:rPr lang="en-US" dirty="0" smtClean="0"/>
              <a:t>2009 – 2013</a:t>
            </a:r>
          </a:p>
        </p:txBody>
      </p:sp>
      <p:sp>
        <p:nvSpPr>
          <p:cNvPr id="1969158" name="AutoShape 6"/>
          <p:cNvSpPr>
            <a:spLocks noChangeArrowheads="1"/>
          </p:cNvSpPr>
          <p:nvPr/>
        </p:nvSpPr>
        <p:spPr bwMode="blackWhite">
          <a:xfrm>
            <a:off x="2091469" y="1282489"/>
            <a:ext cx="2986967" cy="1473569"/>
          </a:xfrm>
          <a:prstGeom prst="wedgeRectCallout">
            <a:avLst>
              <a:gd name="adj1" fmla="val 90050"/>
              <a:gd name="adj2" fmla="val 344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Average awards in Personal Injury cases have increased by more than 1/3 in recent years</a:t>
            </a:r>
            <a:endParaRPr lang="en-US" b="1" dirty="0">
              <a:solidFill>
                <a:schemeClr val="bg1"/>
              </a:solidFill>
              <a:cs typeface="+mn-cs"/>
            </a:endParaRPr>
          </a:p>
        </p:txBody>
      </p:sp>
      <p:sp>
        <p:nvSpPr>
          <p:cNvPr id="7" name="Rectangle 6"/>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Tree>
    <p:extLst>
      <p:ext uri="{BB962C8B-B14F-4D97-AF65-F5344CB8AC3E}">
        <p14:creationId xmlns:p14="http://schemas.microsoft.com/office/powerpoint/2010/main" val="713629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2015</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Vermont</a:t>
            </a:r>
          </a:p>
          <a:p>
            <a:pPr marL="533400" indent="-533400">
              <a:buFontTx/>
              <a:buAutoNum type="arabicPeriod"/>
            </a:pPr>
            <a:r>
              <a:rPr lang="en-US" sz="1600" dirty="0" smtClean="0"/>
              <a:t>Nebraska</a:t>
            </a:r>
          </a:p>
          <a:p>
            <a:pPr marL="533400" indent="-533400">
              <a:buFontTx/>
              <a:buAutoNum type="arabicPeriod"/>
            </a:pPr>
            <a:r>
              <a:rPr lang="en-US" sz="1600" dirty="0" smtClean="0"/>
              <a:t>Iowa</a:t>
            </a:r>
          </a:p>
          <a:p>
            <a:pPr marL="533400" indent="-533400">
              <a:buFontTx/>
              <a:buAutoNum type="arabicPeriod"/>
            </a:pPr>
            <a:r>
              <a:rPr lang="en-US" sz="1600" dirty="0" smtClean="0"/>
              <a:t>New Hampshire</a:t>
            </a:r>
          </a:p>
          <a:p>
            <a:pPr marL="533400" indent="-533400">
              <a:buFontTx/>
              <a:buAutoNum type="arabicPeriod"/>
            </a:pPr>
            <a:r>
              <a:rPr lang="en-US" sz="1600" dirty="0" smtClean="0"/>
              <a:t>Idaho</a:t>
            </a:r>
          </a:p>
          <a:p>
            <a:pPr marL="533400" indent="-533400">
              <a:buFontTx/>
              <a:buAutoNum type="arabicPeriod"/>
            </a:pPr>
            <a:r>
              <a:rPr lang="en-US" sz="1600" dirty="0" smtClean="0"/>
              <a:t>North Carolina</a:t>
            </a:r>
          </a:p>
          <a:p>
            <a:pPr marL="533400" indent="-533400">
              <a:buFontTx/>
              <a:buAutoNum type="arabicPeriod"/>
            </a:pPr>
            <a:r>
              <a:rPr lang="en-US" sz="1600" dirty="0" smtClean="0"/>
              <a:t>Wyoming</a:t>
            </a:r>
          </a:p>
          <a:p>
            <a:pPr marL="533400" indent="-533400">
              <a:buFontTx/>
              <a:buAutoNum type="arabicPeriod"/>
            </a:pPr>
            <a:r>
              <a:rPr lang="en-US" sz="1600" dirty="0" smtClean="0"/>
              <a:t>South Dakota</a:t>
            </a:r>
          </a:p>
          <a:p>
            <a:pPr marL="533400" indent="-533400">
              <a:buFontTx/>
              <a:buAutoNum type="arabicPeriod"/>
            </a:pPr>
            <a:r>
              <a:rPr lang="en-US" sz="1600" dirty="0" smtClean="0"/>
              <a:t>Utah</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Arkansas</a:t>
            </a:r>
          </a:p>
          <a:p>
            <a:pPr marL="533400" indent="-533400">
              <a:buFontTx/>
              <a:buAutoNum type="arabicPeriod" startAt="41"/>
            </a:pPr>
            <a:r>
              <a:rPr lang="en-US" sz="1600" dirty="0" smtClean="0"/>
              <a:t>Missouri</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New Mexico</a:t>
            </a:r>
          </a:p>
          <a:p>
            <a:pPr marL="533400" indent="-533400">
              <a:buFontTx/>
              <a:buAutoNum type="arabicPeriod" startAt="41"/>
            </a:pPr>
            <a:r>
              <a:rPr lang="en-US" sz="1800" dirty="0" smtClean="0"/>
              <a:t>Alabama</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868868" cy="262252"/>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2015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2015</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Vermont</a:t>
              </a:r>
            </a:p>
            <a:p>
              <a:pPr marL="228600" indent="-228600" eaLnBrk="0" hangingPunct="0">
                <a:lnSpc>
                  <a:spcPct val="90000"/>
                </a:lnSpc>
                <a:spcBef>
                  <a:spcPct val="25000"/>
                </a:spcBef>
                <a:buClr>
                  <a:schemeClr val="accent2"/>
                </a:buClr>
                <a:buFont typeface="Wingdings" pitchFamily="2" charset="2"/>
                <a:buChar char="n"/>
              </a:pPr>
              <a:r>
                <a:rPr lang="en-US" sz="1500" dirty="0" smtClean="0"/>
                <a:t>New Hampshire</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Carolina</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Virginia</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Newly Notorious</a:t>
              </a:r>
            </a:p>
          </p:txBody>
        </p:sp>
        <p:sp>
          <p:nvSpPr>
            <p:cNvPr id="145419" name="Text Box 101"/>
            <p:cNvSpPr txBox="1">
              <a:spLocks noChangeArrowheads="1"/>
            </p:cNvSpPr>
            <p:nvPr/>
          </p:nvSpPr>
          <p:spPr bwMode="auto">
            <a:xfrm>
              <a:off x="96" y="1056"/>
              <a:ext cx="1385"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Missouri</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Rising Above</a:t>
              </a:r>
            </a:p>
          </p:txBody>
        </p:sp>
        <p:sp>
          <p:nvSpPr>
            <p:cNvPr id="145422" name="Text Box 104"/>
            <p:cNvSpPr txBox="1">
              <a:spLocks noChangeArrowheads="1"/>
            </p:cNvSpPr>
            <p:nvPr/>
          </p:nvSpPr>
          <p:spPr bwMode="auto">
            <a:xfrm>
              <a:off x="91" y="2009"/>
              <a:ext cx="1369"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p>
            <a:p>
              <a:pPr marL="228600" indent="-228600" eaLnBrk="0" hangingPunct="0">
                <a:lnSpc>
                  <a:spcPct val="90000"/>
                </a:lnSpc>
                <a:spcBef>
                  <a:spcPct val="25000"/>
                </a:spcBef>
                <a:buClr>
                  <a:schemeClr val="accent2"/>
                </a:buClr>
                <a:buFont typeface="Wingdings" pitchFamily="2" charset="2"/>
                <a:buChar char="n"/>
              </a:pPr>
              <a:r>
                <a:rPr lang="en-US" sz="1500" dirty="0" smtClean="0"/>
                <a:t>Montana</a:t>
              </a:r>
              <a:endParaRPr lang="en-US" sz="1500" dirty="0"/>
            </a:p>
          </p:txBody>
        </p:sp>
      </p:gr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172</a:t>
            </a:fld>
            <a:endParaRPr lang="en-US" dirty="0"/>
          </a:p>
        </p:txBody>
      </p:sp>
    </p:spTree>
    <p:extLst>
      <p:ext uri="{BB962C8B-B14F-4D97-AF65-F5344CB8AC3E}">
        <p14:creationId xmlns:p14="http://schemas.microsoft.com/office/powerpoint/2010/main" val="3423839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173</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2014/2015</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98" name="Freeform 20"/>
            <p:cNvSpPr>
              <a:spLocks/>
            </p:cNvSpPr>
            <p:nvPr/>
          </p:nvSpPr>
          <p:spPr bwMode="grayWhite">
            <a:xfrm>
              <a:off x="3162" y="2650"/>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endParaRPr lang="en-US" sz="1600" b="1" i="1" dirty="0" smtClean="0">
              <a:solidFill>
                <a:schemeClr val="bg1"/>
              </a:solidFill>
            </a:endParaRPr>
          </a:p>
          <a:p>
            <a:pPr algn="ctr">
              <a:lnSpc>
                <a:spcPct val="90000"/>
              </a:lnSpc>
              <a:spcBef>
                <a:spcPct val="25000"/>
              </a:spcBef>
              <a:defRPr/>
            </a:pPr>
            <a:r>
              <a:rPr lang="en-US" sz="1600" b="1" i="1" dirty="0" smtClean="0">
                <a:solidFill>
                  <a:schemeClr val="bg1"/>
                </a:solidFill>
              </a:rPr>
              <a:t>New York City Asbestos Litigation</a:t>
            </a:r>
            <a:endParaRPr lang="en-US" sz="1600" b="1" i="1" dirty="0">
              <a:solidFill>
                <a:schemeClr val="bg1"/>
              </a:solidFill>
            </a:endParaRPr>
          </a:p>
          <a:p>
            <a:pPr algn="ctr">
              <a:lnSpc>
                <a:spcPct val="90000"/>
              </a:lnSpc>
              <a:spcBef>
                <a:spcPct val="25000"/>
              </a:spcBef>
              <a:defRPr/>
            </a:pP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1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200" b="1" dirty="0" smtClean="0"/>
                <a:t>Atlantic County, New Jersey</a:t>
              </a:r>
            </a:p>
            <a:p>
              <a:pPr marL="228600" indent="-228600" eaLnBrk="0" hangingPunct="0">
                <a:lnSpc>
                  <a:spcPct val="90000"/>
                </a:lnSpc>
                <a:spcBef>
                  <a:spcPct val="25000"/>
                </a:spcBef>
                <a:buClr>
                  <a:schemeClr val="accent2"/>
                </a:buClr>
                <a:buFont typeface="Wingdings" pitchFamily="2" charset="2"/>
                <a:buChar char="n"/>
              </a:pPr>
              <a:r>
                <a:rPr lang="en-US" sz="1200" b="1" dirty="0" smtClean="0"/>
                <a:t>Mississippi Delta</a:t>
              </a:r>
            </a:p>
            <a:p>
              <a:pPr marL="228600" indent="-228600" eaLnBrk="0" hangingPunct="0">
                <a:lnSpc>
                  <a:spcPct val="90000"/>
                </a:lnSpc>
                <a:spcBef>
                  <a:spcPct val="25000"/>
                </a:spcBef>
                <a:buClr>
                  <a:schemeClr val="accent2"/>
                </a:buClr>
                <a:buFont typeface="Wingdings" pitchFamily="2" charset="2"/>
                <a:buChar char="n"/>
              </a:pPr>
              <a:r>
                <a:rPr lang="en-US" sz="1200" b="1" dirty="0" smtClean="0"/>
                <a:t>Montana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Nevada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Newport News, Virginia</a:t>
              </a:r>
            </a:p>
            <a:p>
              <a:pPr marL="228600" indent="-228600" eaLnBrk="0" hangingPunct="0">
                <a:lnSpc>
                  <a:spcPct val="90000"/>
                </a:lnSpc>
                <a:spcBef>
                  <a:spcPct val="25000"/>
                </a:spcBef>
                <a:buClr>
                  <a:schemeClr val="accent2"/>
                </a:buClr>
                <a:buFont typeface="Wingdings" pitchFamily="2" charset="2"/>
                <a:buChar char="n"/>
              </a:pPr>
              <a:r>
                <a:rPr lang="en-US" sz="1200" b="1" dirty="0" smtClean="0"/>
                <a:t>Philadelphia, Pennsylvania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AL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PA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6368546" y="5773343"/>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Florida</a:t>
            </a:r>
            <a:endParaRPr lang="en-US" sz="1400" b="1" dirty="0">
              <a:solidFill>
                <a:schemeClr val="bg1"/>
              </a:solidFill>
            </a:endParaRPr>
          </a:p>
        </p:txBody>
      </p:sp>
      <p:grpSp>
        <p:nvGrpSpPr>
          <p:cNvPr id="9" name="Group 63"/>
          <p:cNvGrpSpPr>
            <a:grpSpLocks/>
          </p:cNvGrpSpPr>
          <p:nvPr/>
        </p:nvGrpSpPr>
        <p:grpSpPr bwMode="auto">
          <a:xfrm>
            <a:off x="7395053" y="5326437"/>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cxnSp>
        <p:nvCxnSpPr>
          <p:cNvPr id="11" name="Straight Arrow Connector 10"/>
          <p:cNvCxnSpPr/>
          <p:nvPr/>
        </p:nvCxnSpPr>
        <p:spPr>
          <a:xfrm flipV="1">
            <a:off x="6888169" y="5346134"/>
            <a:ext cx="424946" cy="3941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9" name="Rectangle 4"/>
          <p:cNvSpPr>
            <a:spLocks noChangeArrowheads="1"/>
          </p:cNvSpPr>
          <p:nvPr/>
        </p:nvSpPr>
        <p:spPr bwMode="blackWhite">
          <a:xfrm>
            <a:off x="2328182" y="4933696"/>
            <a:ext cx="3985116" cy="15046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Volkswagen:  Massive tort actions, fines, penalties certain.  Are others vulnerable? Issue of cheating on environmental standards and liability looms large.</a:t>
            </a:r>
            <a:endParaRPr lang="en-US" b="1" dirty="0">
              <a:solidFill>
                <a:srgbClr val="FFFFFF"/>
              </a:solidFill>
            </a:endParaRPr>
          </a:p>
        </p:txBody>
      </p:sp>
      <p:sp>
        <p:nvSpPr>
          <p:cNvPr id="100" name="AutoShape 6"/>
          <p:cNvSpPr>
            <a:spLocks noChangeArrowheads="1"/>
          </p:cNvSpPr>
          <p:nvPr/>
        </p:nvSpPr>
        <p:spPr bwMode="blackWhite">
          <a:xfrm>
            <a:off x="3644548" y="3880900"/>
            <a:ext cx="2432203" cy="862096"/>
          </a:xfrm>
          <a:prstGeom prst="wedgeRectCallout">
            <a:avLst>
              <a:gd name="adj1" fmla="val 100979"/>
              <a:gd name="adj2" fmla="val 908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Assignment of Benefits issue looms large in FL</a:t>
            </a:r>
            <a:endParaRPr lang="en-US" b="1" dirty="0">
              <a:solidFill>
                <a:schemeClr val="bg1"/>
              </a:solidFill>
              <a:cs typeface="+mn-cs"/>
            </a:endParaRPr>
          </a:p>
        </p:txBody>
      </p:sp>
    </p:spTree>
    <p:extLst>
      <p:ext uri="{BB962C8B-B14F-4D97-AF65-F5344CB8AC3E}">
        <p14:creationId xmlns:p14="http://schemas.microsoft.com/office/powerpoint/2010/main" val="3012027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0" fill="hold" grpId="0" nodeType="afterEffect">
                                  <p:stCondLst>
                                    <p:cond delay="700"/>
                                  </p:stCondLst>
                                  <p:childTnLst>
                                    <p:set>
                                      <p:cBhvr>
                                        <p:cTn id="10" dur="1" fill="hold">
                                          <p:stCondLst>
                                            <p:cond delay="0"/>
                                          </p:stCondLst>
                                        </p:cTn>
                                        <p:tgtEl>
                                          <p:spTgt spid="99"/>
                                        </p:tgtEl>
                                        <p:attrNameLst>
                                          <p:attrName>style.visibility</p:attrName>
                                        </p:attrNameLst>
                                      </p:cBhvr>
                                      <p:to>
                                        <p:strVal val="visible"/>
                                      </p:to>
                                    </p:set>
                                    <p:anim calcmode="lin" valueType="num">
                                      <p:cBhvr>
                                        <p:cTn id="11" dur="500" fill="hold"/>
                                        <p:tgtEl>
                                          <p:spTgt spid="99"/>
                                        </p:tgtEl>
                                        <p:attrNameLst>
                                          <p:attrName>ppt_w</p:attrName>
                                        </p:attrNameLst>
                                      </p:cBhvr>
                                      <p:tavLst>
                                        <p:tav tm="0">
                                          <p:val>
                                            <p:fltVal val="0"/>
                                          </p:val>
                                        </p:tav>
                                        <p:tav tm="100000">
                                          <p:val>
                                            <p:strVal val="#ppt_w"/>
                                          </p:val>
                                        </p:tav>
                                      </p:tavLst>
                                    </p:anim>
                                    <p:anim calcmode="lin" valueType="num">
                                      <p:cBhvr>
                                        <p:cTn id="12" dur="500" fill="hold"/>
                                        <p:tgtEl>
                                          <p:spTgt spid="99"/>
                                        </p:tgtEl>
                                        <p:attrNameLst>
                                          <p:attrName>ppt_h</p:attrName>
                                        </p:attrNameLst>
                                      </p:cBhvr>
                                      <p:tavLst>
                                        <p:tav tm="0">
                                          <p:val>
                                            <p:fltVal val="0"/>
                                          </p:val>
                                        </p:tav>
                                        <p:tav tm="100000">
                                          <p:val>
                                            <p:strVal val="#ppt_h"/>
                                          </p:val>
                                        </p:tav>
                                      </p:tavLst>
                                    </p:anim>
                                    <p:animEffect transition="in" filter="fade">
                                      <p:cBhvr>
                                        <p:cTn id="13" dur="500"/>
                                        <p:tgtEl>
                                          <p:spTgt spid="99"/>
                                        </p:tgtEl>
                                      </p:cBhvr>
                                    </p:animEffect>
                                  </p:childTnLst>
                                </p:cTn>
                              </p:par>
                            </p:childTnLst>
                          </p:cTn>
                        </p:par>
                        <p:par>
                          <p:cTn id="14" fill="hold">
                            <p:stCondLst>
                              <p:cond delay="2200"/>
                            </p:stCondLst>
                            <p:childTnLst>
                              <p:par>
                                <p:cTn id="15" presetID="22" presetClass="entr" presetSubtype="2" fill="hold" grpId="0" nodeType="afterEffect">
                                  <p:stCondLst>
                                    <p:cond delay="700"/>
                                  </p:stCondLst>
                                  <p:childTnLst>
                                    <p:set>
                                      <p:cBhvr>
                                        <p:cTn id="16" dur="1" fill="hold">
                                          <p:stCondLst>
                                            <p:cond delay="0"/>
                                          </p:stCondLst>
                                        </p:cTn>
                                        <p:tgtEl>
                                          <p:spTgt spid="100"/>
                                        </p:tgtEl>
                                        <p:attrNameLst>
                                          <p:attrName>style.visibility</p:attrName>
                                        </p:attrNameLst>
                                      </p:cBhvr>
                                      <p:to>
                                        <p:strVal val="visible"/>
                                      </p:to>
                                    </p:set>
                                    <p:animEffect transition="in" filter="wipe(right)">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174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18</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1513830731"/>
              </p:ext>
            </p:extLst>
          </p:nvPr>
        </p:nvGraphicFramePr>
        <p:xfrm>
          <a:off x="17463" y="1228725"/>
          <a:ext cx="8529637" cy="5210175"/>
        </p:xfrm>
        <a:graphic>
          <a:graphicData uri="http://schemas.openxmlformats.org/presentationml/2006/ole">
            <mc:AlternateContent xmlns:mc="http://schemas.openxmlformats.org/markup-compatibility/2006">
              <mc:Choice xmlns:v="urn:schemas-microsoft-com:vml" Requires="v">
                <p:oleObj spid="_x0000_s28378512" name="Chart" r:id="rId4" imgW="8639260" imgH="5276919" progId="MSGraph.Chart.8">
                  <p:embed followColorScheme="full"/>
                </p:oleObj>
              </mc:Choice>
              <mc:Fallback>
                <p:oleObj name="Chart" r:id="rId4" imgW="8639260" imgH="5276919" progId="MSGraph.Chart.8">
                  <p:embed followColorScheme="full"/>
                  <p:pic>
                    <p:nvPicPr>
                      <p:cNvPr id="0" name=""/>
                      <p:cNvPicPr>
                        <a:picLocks noChangeAspect="1" noChangeArrowheads="1"/>
                      </p:cNvPicPr>
                      <p:nvPr/>
                    </p:nvPicPr>
                    <p:blipFill>
                      <a:blip r:embed="rId5"/>
                      <a:srcRect/>
                      <a:stretch>
                        <a:fillRect/>
                      </a:stretch>
                    </p:blipFill>
                    <p:spPr bwMode="auto">
                      <a:xfrm>
                        <a:off x="17463" y="1228725"/>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1950-2015</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15482361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a:t>
            </a:r>
            <a:br>
              <a:rPr lang="en-US" sz="4000" b="1" dirty="0" smtClean="0">
                <a:solidFill>
                  <a:srgbClr val="FFFFFF"/>
                </a:solidFill>
              </a:rPr>
            </a:br>
            <a:r>
              <a:rPr lang="en-US" sz="4000" b="1" i="1" dirty="0" smtClean="0">
                <a:solidFill>
                  <a:srgbClr val="FFFFFF"/>
                </a:solidFill>
              </a:rPr>
              <a:t>Financial Update &amp; Outlook</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2363724"/>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2015 Was a Reasonably Good Year and Similar to 2014</a:t>
            </a:r>
          </a:p>
          <a:p>
            <a:pPr marL="292100" indent="-292100" algn="ctr" eaLnBrk="0" hangingPunct="0">
              <a:lnSpc>
                <a:spcPct val="90000"/>
              </a:lnSpc>
              <a:spcBef>
                <a:spcPct val="25000"/>
              </a:spcBef>
              <a:buClr>
                <a:schemeClr val="accent2"/>
              </a:buClr>
              <a:buFont typeface="Wingdings" pitchFamily="2" charset="2"/>
              <a:buNone/>
            </a:pPr>
            <a:endParaRPr lang="en-US" sz="3600" b="1" i="1" dirty="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2016: Could Be Similar to 2015</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31388595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94857892"/>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522685" name="Chart" r:id="rId4" imgW="8286815" imgH="5543758" progId="MSGraph.Chart.8">
                  <p:embed followColorScheme="full"/>
                </p:oleObj>
              </mc:Choice>
              <mc:Fallback>
                <p:oleObj name="Chart" r:id="rId4" imgW="8286815" imgH="5543758"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44484"/>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47624" cy="4215264"/>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232788"/>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37079" y="1627445"/>
            <a:ext cx="756089" cy="4266135"/>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9"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3779127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800350" y="4838700"/>
            <a:ext cx="429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a:latin typeface="Calibri" panose="020F0502020204030204" pitchFamily="34" charset="0"/>
              </a:rPr>
              <a:t>Source: James Madison Institute, February 2008.</a:t>
            </a:r>
          </a:p>
        </p:txBody>
      </p:sp>
      <p:sp>
        <p:nvSpPr>
          <p:cNvPr id="5123" name="Freeform 5"/>
          <p:cNvSpPr>
            <a:spLocks/>
          </p:cNvSpPr>
          <p:nvPr/>
        </p:nvSpPr>
        <p:spPr bwMode="auto">
          <a:xfrm>
            <a:off x="6946900" y="3813175"/>
            <a:ext cx="1028700" cy="619125"/>
          </a:xfrm>
          <a:custGeom>
            <a:avLst/>
            <a:gdLst>
              <a:gd name="T0" fmla="*/ 2147483646 w 413"/>
              <a:gd name="T1" fmla="*/ 2147483646 h 257"/>
              <a:gd name="T2" fmla="*/ 2147483646 w 413"/>
              <a:gd name="T3" fmla="*/ 2147483646 h 257"/>
              <a:gd name="T4" fmla="*/ 2147483646 w 413"/>
              <a:gd name="T5" fmla="*/ 2147483646 h 257"/>
              <a:gd name="T6" fmla="*/ 2147483646 w 413"/>
              <a:gd name="T7" fmla="*/ 2147483646 h 257"/>
              <a:gd name="T8" fmla="*/ 2147483646 w 413"/>
              <a:gd name="T9" fmla="*/ 2147483646 h 257"/>
              <a:gd name="T10" fmla="*/ 0 w 413"/>
              <a:gd name="T11" fmla="*/ 2147483646 h 257"/>
              <a:gd name="T12" fmla="*/ 2147483646 w 413"/>
              <a:gd name="T13" fmla="*/ 2147483646 h 257"/>
              <a:gd name="T14" fmla="*/ 2147483646 w 413"/>
              <a:gd name="T15" fmla="*/ 2147483646 h 257"/>
              <a:gd name="T16" fmla="*/ 2147483646 w 413"/>
              <a:gd name="T17" fmla="*/ 2147483646 h 257"/>
              <a:gd name="T18" fmla="*/ 2147483646 w 413"/>
              <a:gd name="T19" fmla="*/ 2147483646 h 257"/>
              <a:gd name="T20" fmla="*/ 2147483646 w 413"/>
              <a:gd name="T21" fmla="*/ 2147483646 h 257"/>
              <a:gd name="T22" fmla="*/ 2147483646 w 413"/>
              <a:gd name="T23" fmla="*/ 2147483646 h 257"/>
              <a:gd name="T24" fmla="*/ 2147483646 w 413"/>
              <a:gd name="T25" fmla="*/ 2147483646 h 257"/>
              <a:gd name="T26" fmla="*/ 2147483646 w 413"/>
              <a:gd name="T27" fmla="*/ 2147483646 h 257"/>
              <a:gd name="T28" fmla="*/ 2147483646 w 413"/>
              <a:gd name="T29" fmla="*/ 2147483646 h 257"/>
              <a:gd name="T30" fmla="*/ 2147483646 w 413"/>
              <a:gd name="T31" fmla="*/ 2147483646 h 257"/>
              <a:gd name="T32" fmla="*/ 2147483646 w 413"/>
              <a:gd name="T33" fmla="*/ 2147483646 h 257"/>
              <a:gd name="T34" fmla="*/ 2147483646 w 413"/>
              <a:gd name="T35" fmla="*/ 0 h 257"/>
              <a:gd name="T36" fmla="*/ 2147483646 w 413"/>
              <a:gd name="T37" fmla="*/ 2147483646 h 257"/>
              <a:gd name="T38" fmla="*/ 2147483646 w 413"/>
              <a:gd name="T39" fmla="*/ 2147483646 h 257"/>
              <a:gd name="T40" fmla="*/ 2147483646 w 413"/>
              <a:gd name="T41" fmla="*/ 2147483646 h 257"/>
              <a:gd name="T42" fmla="*/ 2147483646 w 413"/>
              <a:gd name="T43" fmla="*/ 2147483646 h 257"/>
              <a:gd name="T44" fmla="*/ 2147483646 w 413"/>
              <a:gd name="T45" fmla="*/ 2147483646 h 257"/>
              <a:gd name="T46" fmla="*/ 2147483646 w 413"/>
              <a:gd name="T47" fmla="*/ 2147483646 h 257"/>
              <a:gd name="T48" fmla="*/ 2147483646 w 413"/>
              <a:gd name="T49" fmla="*/ 214748364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chemeClr val="tx2"/>
          </a:solidFill>
          <a:ln w="12700">
            <a:solidFill>
              <a:srgbClr val="000000"/>
            </a:solidFill>
            <a:round/>
            <a:headEnd/>
            <a:tailEnd/>
          </a:ln>
        </p:spPr>
        <p:txBody>
          <a:bodyPr/>
          <a:lstStyle/>
          <a:p>
            <a:endParaRPr lang="en-US"/>
          </a:p>
        </p:txBody>
      </p:sp>
      <p:sp>
        <p:nvSpPr>
          <p:cNvPr id="5124" name="Freeform 6"/>
          <p:cNvSpPr>
            <a:spLocks/>
          </p:cNvSpPr>
          <p:nvPr/>
        </p:nvSpPr>
        <p:spPr bwMode="auto">
          <a:xfrm>
            <a:off x="6357938" y="2900363"/>
            <a:ext cx="533400" cy="703262"/>
          </a:xfrm>
          <a:custGeom>
            <a:avLst/>
            <a:gdLst>
              <a:gd name="T0" fmla="*/ 2147483646 w 214"/>
              <a:gd name="T1" fmla="*/ 2147483646 h 290"/>
              <a:gd name="T2" fmla="*/ 2147483646 w 214"/>
              <a:gd name="T3" fmla="*/ 2147483646 h 290"/>
              <a:gd name="T4" fmla="*/ 2147483646 w 214"/>
              <a:gd name="T5" fmla="*/ 2147483646 h 290"/>
              <a:gd name="T6" fmla="*/ 2147483646 w 214"/>
              <a:gd name="T7" fmla="*/ 2147483646 h 290"/>
              <a:gd name="T8" fmla="*/ 2147483646 w 214"/>
              <a:gd name="T9" fmla="*/ 2147483646 h 290"/>
              <a:gd name="T10" fmla="*/ 2147483646 w 214"/>
              <a:gd name="T11" fmla="*/ 2147483646 h 290"/>
              <a:gd name="T12" fmla="*/ 0 w 214"/>
              <a:gd name="T13" fmla="*/ 2147483646 h 290"/>
              <a:gd name="T14" fmla="*/ 2147483646 w 214"/>
              <a:gd name="T15" fmla="*/ 2147483646 h 290"/>
              <a:gd name="T16" fmla="*/ 2147483646 w 214"/>
              <a:gd name="T17" fmla="*/ 2147483646 h 290"/>
              <a:gd name="T18" fmla="*/ 2147483646 w 214"/>
              <a:gd name="T19" fmla="*/ 2147483646 h 290"/>
              <a:gd name="T20" fmla="*/ 2147483646 w 214"/>
              <a:gd name="T21" fmla="*/ 2147483646 h 290"/>
              <a:gd name="T22" fmla="*/ 2147483646 w 214"/>
              <a:gd name="T23" fmla="*/ 2147483646 h 290"/>
              <a:gd name="T24" fmla="*/ 2147483646 w 214"/>
              <a:gd name="T25" fmla="*/ 2147483646 h 290"/>
              <a:gd name="T26" fmla="*/ 2147483646 w 214"/>
              <a:gd name="T27" fmla="*/ 2147483646 h 290"/>
              <a:gd name="T28" fmla="*/ 2147483646 w 214"/>
              <a:gd name="T29" fmla="*/ 2147483646 h 290"/>
              <a:gd name="T30" fmla="*/ 2147483646 w 214"/>
              <a:gd name="T31" fmla="*/ 2147483646 h 290"/>
              <a:gd name="T32" fmla="*/ 2147483646 w 214"/>
              <a:gd name="T33" fmla="*/ 2147483646 h 290"/>
              <a:gd name="T34" fmla="*/ 2147483646 w 214"/>
              <a:gd name="T35" fmla="*/ 2147483646 h 290"/>
              <a:gd name="T36" fmla="*/ 2147483646 w 214"/>
              <a:gd name="T37" fmla="*/ 2147483646 h 290"/>
              <a:gd name="T38" fmla="*/ 2147483646 w 214"/>
              <a:gd name="T39" fmla="*/ 2147483646 h 290"/>
              <a:gd name="T40" fmla="*/ 2147483646 w 214"/>
              <a:gd name="T41" fmla="*/ 2147483646 h 290"/>
              <a:gd name="T42" fmla="*/ 2147483646 w 214"/>
              <a:gd name="T43" fmla="*/ 2147483646 h 290"/>
              <a:gd name="T44" fmla="*/ 2147483646 w 214"/>
              <a:gd name="T45" fmla="*/ 2147483646 h 290"/>
              <a:gd name="T46" fmla="*/ 2147483646 w 214"/>
              <a:gd name="T47" fmla="*/ 2147483646 h 290"/>
              <a:gd name="T48" fmla="*/ 2147483646 w 214"/>
              <a:gd name="T49" fmla="*/ 2147483646 h 290"/>
              <a:gd name="T50" fmla="*/ 2147483646 w 214"/>
              <a:gd name="T51" fmla="*/ 2147483646 h 290"/>
              <a:gd name="T52" fmla="*/ 2147483646 w 214"/>
              <a:gd name="T53" fmla="*/ 2147483646 h 290"/>
              <a:gd name="T54" fmla="*/ 2147483646 w 214"/>
              <a:gd name="T55" fmla="*/ 2147483646 h 290"/>
              <a:gd name="T56" fmla="*/ 2147483646 w 214"/>
              <a:gd name="T57" fmla="*/ 2147483646 h 290"/>
              <a:gd name="T58" fmla="*/ 2147483646 w 214"/>
              <a:gd name="T59" fmla="*/ 2147483646 h 290"/>
              <a:gd name="T60" fmla="*/ 2147483646 w 214"/>
              <a:gd name="T61" fmla="*/ 2147483646 h 290"/>
              <a:gd name="T62" fmla="*/ 2147483646 w 214"/>
              <a:gd name="T63" fmla="*/ 2147483646 h 290"/>
              <a:gd name="T64" fmla="*/ 2147483646 w 214"/>
              <a:gd name="T65" fmla="*/ 2147483646 h 290"/>
              <a:gd name="T66" fmla="*/ 2147483646 w 214"/>
              <a:gd name="T67" fmla="*/ 2147483646 h 290"/>
              <a:gd name="T68" fmla="*/ 2147483646 w 214"/>
              <a:gd name="T69" fmla="*/ 2147483646 h 290"/>
              <a:gd name="T70" fmla="*/ 2147483646 w 214"/>
              <a:gd name="T71" fmla="*/ 2147483646 h 290"/>
              <a:gd name="T72" fmla="*/ 2147483646 w 214"/>
              <a:gd name="T73" fmla="*/ 2147483646 h 290"/>
              <a:gd name="T74" fmla="*/ 2147483646 w 214"/>
              <a:gd name="T75" fmla="*/ 2147483646 h 290"/>
              <a:gd name="T76" fmla="*/ 2147483646 w 214"/>
              <a:gd name="T77" fmla="*/ 2147483646 h 290"/>
              <a:gd name="T78" fmla="*/ 2147483646 w 214"/>
              <a:gd name="T79" fmla="*/ 2147483646 h 290"/>
              <a:gd name="T80" fmla="*/ 2147483646 w 214"/>
              <a:gd name="T81" fmla="*/ 2147483646 h 290"/>
              <a:gd name="T82" fmla="*/ 2147483646 w 214"/>
              <a:gd name="T83" fmla="*/ 0 h 290"/>
              <a:gd name="T84" fmla="*/ 2147483646 w 214"/>
              <a:gd name="T85" fmla="*/ 21474836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E75E01"/>
          </a:solidFill>
          <a:ln w="12700">
            <a:solidFill>
              <a:srgbClr val="000000"/>
            </a:solidFill>
            <a:round/>
            <a:headEnd/>
            <a:tailEnd/>
          </a:ln>
        </p:spPr>
        <p:txBody>
          <a:bodyPr/>
          <a:lstStyle/>
          <a:p>
            <a:endParaRPr lang="en-US"/>
          </a:p>
        </p:txBody>
      </p:sp>
      <p:sp>
        <p:nvSpPr>
          <p:cNvPr id="5125" name="Freeform 7"/>
          <p:cNvSpPr>
            <a:spLocks/>
          </p:cNvSpPr>
          <p:nvPr/>
        </p:nvSpPr>
        <p:spPr bwMode="auto">
          <a:xfrm>
            <a:off x="2566988" y="4343400"/>
            <a:ext cx="893762" cy="962025"/>
          </a:xfrm>
          <a:custGeom>
            <a:avLst/>
            <a:gdLst>
              <a:gd name="T0" fmla="*/ 2147483646 w 359"/>
              <a:gd name="T1" fmla="*/ 0 h 399"/>
              <a:gd name="T2" fmla="*/ 2147483646 w 359"/>
              <a:gd name="T3" fmla="*/ 2147483646 h 399"/>
              <a:gd name="T4" fmla="*/ 2147483646 w 359"/>
              <a:gd name="T5" fmla="*/ 2147483646 h 399"/>
              <a:gd name="T6" fmla="*/ 2147483646 w 359"/>
              <a:gd name="T7" fmla="*/ 2147483646 h 399"/>
              <a:gd name="T8" fmla="*/ 2147483646 w 359"/>
              <a:gd name="T9" fmla="*/ 2147483646 h 399"/>
              <a:gd name="T10" fmla="*/ 2147483646 w 359"/>
              <a:gd name="T11" fmla="*/ 2147483646 h 399"/>
              <a:gd name="T12" fmla="*/ 2147483646 w 359"/>
              <a:gd name="T13" fmla="*/ 2147483646 h 399"/>
              <a:gd name="T14" fmla="*/ 2147483646 w 359"/>
              <a:gd name="T15" fmla="*/ 2147483646 h 399"/>
              <a:gd name="T16" fmla="*/ 2147483646 w 359"/>
              <a:gd name="T17" fmla="*/ 2147483646 h 399"/>
              <a:gd name="T18" fmla="*/ 2147483646 w 359"/>
              <a:gd name="T19" fmla="*/ 2147483646 h 399"/>
              <a:gd name="T20" fmla="*/ 2147483646 w 359"/>
              <a:gd name="T21" fmla="*/ 2147483646 h 399"/>
              <a:gd name="T22" fmla="*/ 0 w 359"/>
              <a:gd name="T23" fmla="*/ 2147483646 h 399"/>
              <a:gd name="T24" fmla="*/ 2147483646 w 359"/>
              <a:gd name="T25" fmla="*/ 2147483646 h 399"/>
              <a:gd name="T26" fmla="*/ 2147483646 w 359"/>
              <a:gd name="T27" fmla="*/ 2147483646 h 399"/>
              <a:gd name="T28" fmla="*/ 2147483646 w 359"/>
              <a:gd name="T29" fmla="*/ 2147483646 h 399"/>
              <a:gd name="T30" fmla="*/ 2147483646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4B9FCD"/>
          </a:solidFill>
          <a:ln w="12700">
            <a:solidFill>
              <a:srgbClr val="000000"/>
            </a:solidFill>
            <a:round/>
            <a:headEnd/>
            <a:tailEnd/>
          </a:ln>
        </p:spPr>
        <p:txBody>
          <a:bodyPr/>
          <a:lstStyle/>
          <a:p>
            <a:endParaRPr lang="en-US"/>
          </a:p>
        </p:txBody>
      </p:sp>
      <p:sp>
        <p:nvSpPr>
          <p:cNvPr id="5126" name="Freeform 8"/>
          <p:cNvSpPr>
            <a:spLocks/>
          </p:cNvSpPr>
          <p:nvPr/>
        </p:nvSpPr>
        <p:spPr bwMode="auto">
          <a:xfrm>
            <a:off x="1858963" y="2227263"/>
            <a:ext cx="911225" cy="628650"/>
          </a:xfrm>
          <a:custGeom>
            <a:avLst/>
            <a:gdLst>
              <a:gd name="T0" fmla="*/ 2147483646 w 356"/>
              <a:gd name="T1" fmla="*/ 0 h 261"/>
              <a:gd name="T2" fmla="*/ 2147483646 w 356"/>
              <a:gd name="T3" fmla="*/ 2147483646 h 261"/>
              <a:gd name="T4" fmla="*/ 2147483646 w 356"/>
              <a:gd name="T5" fmla="*/ 2147483646 h 261"/>
              <a:gd name="T6" fmla="*/ 2147483646 w 356"/>
              <a:gd name="T7" fmla="*/ 2147483646 h 261"/>
              <a:gd name="T8" fmla="*/ 2147483646 w 356"/>
              <a:gd name="T9" fmla="*/ 2147483646 h 261"/>
              <a:gd name="T10" fmla="*/ 2147483646 w 356"/>
              <a:gd name="T11" fmla="*/ 2147483646 h 261"/>
              <a:gd name="T12" fmla="*/ 2147483646 w 356"/>
              <a:gd name="T13" fmla="*/ 2147483646 h 261"/>
              <a:gd name="T14" fmla="*/ 2147483646 w 356"/>
              <a:gd name="T15" fmla="*/ 2147483646 h 261"/>
              <a:gd name="T16" fmla="*/ 2147483646 w 356"/>
              <a:gd name="T17" fmla="*/ 2147483646 h 261"/>
              <a:gd name="T18" fmla="*/ 2147483646 w 356"/>
              <a:gd name="T19" fmla="*/ 2147483646 h 261"/>
              <a:gd name="T20" fmla="*/ 2147483646 w 356"/>
              <a:gd name="T21" fmla="*/ 2147483646 h 261"/>
              <a:gd name="T22" fmla="*/ 2147483646 w 356"/>
              <a:gd name="T23" fmla="*/ 2147483646 h 261"/>
              <a:gd name="T24" fmla="*/ 2147483646 w 356"/>
              <a:gd name="T25" fmla="*/ 2147483646 h 261"/>
              <a:gd name="T26" fmla="*/ 2147483646 w 356"/>
              <a:gd name="T27" fmla="*/ 2147483646 h 261"/>
              <a:gd name="T28" fmla="*/ 2147483646 w 356"/>
              <a:gd name="T29" fmla="*/ 2147483646 h 261"/>
              <a:gd name="T30" fmla="*/ 2147483646 w 356"/>
              <a:gd name="T31" fmla="*/ 2147483646 h 261"/>
              <a:gd name="T32" fmla="*/ 2147483646 w 356"/>
              <a:gd name="T33" fmla="*/ 2147483646 h 261"/>
              <a:gd name="T34" fmla="*/ 2147483646 w 356"/>
              <a:gd name="T35" fmla="*/ 2147483646 h 261"/>
              <a:gd name="T36" fmla="*/ 2147483646 w 356"/>
              <a:gd name="T37" fmla="*/ 2147483646 h 261"/>
              <a:gd name="T38" fmla="*/ 2147483646 w 356"/>
              <a:gd name="T39" fmla="*/ 2147483646 h 261"/>
              <a:gd name="T40" fmla="*/ 0 w 356"/>
              <a:gd name="T41" fmla="*/ 2147483646 h 261"/>
              <a:gd name="T42" fmla="*/ 2147483646 w 356"/>
              <a:gd name="T43" fmla="*/ 2147483646 h 261"/>
              <a:gd name="T44" fmla="*/ 2147483646 w 356"/>
              <a:gd name="T45" fmla="*/ 2147483646 h 261"/>
              <a:gd name="T46" fmla="*/ 2147483646 w 356"/>
              <a:gd name="T47" fmla="*/ 2147483646 h 261"/>
              <a:gd name="T48" fmla="*/ 2147483646 w 356"/>
              <a:gd name="T49" fmla="*/ 2147483646 h 261"/>
              <a:gd name="T50" fmla="*/ 2147483646 w 356"/>
              <a:gd name="T51" fmla="*/ 2147483646 h 261"/>
              <a:gd name="T52" fmla="*/ 2147483646 w 356"/>
              <a:gd name="T53" fmla="*/ 2147483646 h 261"/>
              <a:gd name="T54" fmla="*/ 2147483646 w 356"/>
              <a:gd name="T55" fmla="*/ 2147483646 h 261"/>
              <a:gd name="T56" fmla="*/ 2147483646 w 356"/>
              <a:gd name="T57" fmla="*/ 2147483646 h 261"/>
              <a:gd name="T58" fmla="*/ 2147483646 w 356"/>
              <a:gd name="T59" fmla="*/ 2147483646 h 261"/>
              <a:gd name="T60" fmla="*/ 2147483646 w 356"/>
              <a:gd name="T61" fmla="*/ 2147483646 h 261"/>
              <a:gd name="T62" fmla="*/ 2147483646 w 356"/>
              <a:gd name="T63" fmla="*/ 2147483646 h 261"/>
              <a:gd name="T64" fmla="*/ 2147483646 w 356"/>
              <a:gd name="T65" fmla="*/ 2147483646 h 261"/>
              <a:gd name="T66" fmla="*/ 2147483646 w 356"/>
              <a:gd name="T67" fmla="*/ 2147483646 h 261"/>
              <a:gd name="T68" fmla="*/ 2147483646 w 356"/>
              <a:gd name="T69" fmla="*/ 2147483646 h 261"/>
              <a:gd name="T70" fmla="*/ 2147483646 w 356"/>
              <a:gd name="T71" fmla="*/ 2147483646 h 261"/>
              <a:gd name="T72" fmla="*/ 2147483646 w 356"/>
              <a:gd name="T73" fmla="*/ 2147483646 h 261"/>
              <a:gd name="T74" fmla="*/ 2147483646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E75E01"/>
          </a:solidFill>
          <a:ln w="12700">
            <a:solidFill>
              <a:srgbClr val="000000"/>
            </a:solidFill>
            <a:round/>
            <a:headEnd/>
            <a:tailEnd/>
          </a:ln>
        </p:spPr>
        <p:txBody>
          <a:bodyPr/>
          <a:lstStyle/>
          <a:p>
            <a:endParaRPr lang="en-US"/>
          </a:p>
        </p:txBody>
      </p:sp>
      <p:sp>
        <p:nvSpPr>
          <p:cNvPr id="5127" name="Freeform 9"/>
          <p:cNvSpPr>
            <a:spLocks/>
          </p:cNvSpPr>
          <p:nvPr/>
        </p:nvSpPr>
        <p:spPr bwMode="auto">
          <a:xfrm>
            <a:off x="1649413" y="2686050"/>
            <a:ext cx="1103312" cy="815975"/>
          </a:xfrm>
          <a:custGeom>
            <a:avLst/>
            <a:gdLst>
              <a:gd name="T0" fmla="*/ 2147483646 w 444"/>
              <a:gd name="T1" fmla="*/ 0 h 339"/>
              <a:gd name="T2" fmla="*/ 2147483646 w 444"/>
              <a:gd name="T3" fmla="*/ 2147483646 h 339"/>
              <a:gd name="T4" fmla="*/ 2147483646 w 444"/>
              <a:gd name="T5" fmla="*/ 2147483646 h 339"/>
              <a:gd name="T6" fmla="*/ 2147483646 w 444"/>
              <a:gd name="T7" fmla="*/ 2147483646 h 339"/>
              <a:gd name="T8" fmla="*/ 2147483646 w 444"/>
              <a:gd name="T9" fmla="*/ 2147483646 h 339"/>
              <a:gd name="T10" fmla="*/ 2147483646 w 444"/>
              <a:gd name="T11" fmla="*/ 2147483646 h 339"/>
              <a:gd name="T12" fmla="*/ 2147483646 w 444"/>
              <a:gd name="T13" fmla="*/ 2147483646 h 339"/>
              <a:gd name="T14" fmla="*/ 2147483646 w 444"/>
              <a:gd name="T15" fmla="*/ 2147483646 h 339"/>
              <a:gd name="T16" fmla="*/ 2147483646 w 444"/>
              <a:gd name="T17" fmla="*/ 2147483646 h 339"/>
              <a:gd name="T18" fmla="*/ 0 w 444"/>
              <a:gd name="T19" fmla="*/ 2147483646 h 339"/>
              <a:gd name="T20" fmla="*/ 0 w 444"/>
              <a:gd name="T21" fmla="*/ 2147483646 h 339"/>
              <a:gd name="T22" fmla="*/ 2147483646 w 444"/>
              <a:gd name="T23" fmla="*/ 2147483646 h 339"/>
              <a:gd name="T24" fmla="*/ 2147483646 w 444"/>
              <a:gd name="T25" fmla="*/ 2147483646 h 339"/>
              <a:gd name="T26" fmla="*/ 2147483646 w 444"/>
              <a:gd name="T27" fmla="*/ 2147483646 h 339"/>
              <a:gd name="T28" fmla="*/ 2147483646 w 444"/>
              <a:gd name="T29" fmla="*/ 2147483646 h 339"/>
              <a:gd name="T30" fmla="*/ 2147483646 w 444"/>
              <a:gd name="T31" fmla="*/ 2147483646 h 339"/>
              <a:gd name="T32" fmla="*/ 2147483646 w 444"/>
              <a:gd name="T33" fmla="*/ 2147483646 h 339"/>
              <a:gd name="T34" fmla="*/ 2147483646 w 444"/>
              <a:gd name="T35" fmla="*/ 2147483646 h 339"/>
              <a:gd name="T36" fmla="*/ 2147483646 w 444"/>
              <a:gd name="T37" fmla="*/ 2147483646 h 339"/>
              <a:gd name="T38" fmla="*/ 2147483646 w 444"/>
              <a:gd name="T39" fmla="*/ 2147483646 h 339"/>
              <a:gd name="T40" fmla="*/ 2147483646 w 444"/>
              <a:gd name="T41" fmla="*/ 2147483646 h 339"/>
              <a:gd name="T42" fmla="*/ 2147483646 w 444"/>
              <a:gd name="T43" fmla="*/ 2147483646 h 339"/>
              <a:gd name="T44" fmla="*/ 2147483646 w 444"/>
              <a:gd name="T45" fmla="*/ 2147483646 h 339"/>
              <a:gd name="T46" fmla="*/ 2147483646 w 444"/>
              <a:gd name="T47" fmla="*/ 2147483646 h 339"/>
              <a:gd name="T48" fmla="*/ 2147483646 w 444"/>
              <a:gd name="T49" fmla="*/ 2147483646 h 339"/>
              <a:gd name="T50" fmla="*/ 2147483646 w 444"/>
              <a:gd name="T51" fmla="*/ 2147483646 h 339"/>
              <a:gd name="T52" fmla="*/ 2147483646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4B9FCD"/>
          </a:solidFill>
          <a:ln w="12700">
            <a:solidFill>
              <a:schemeClr val="tx1"/>
            </a:solidFill>
            <a:round/>
            <a:headEnd/>
            <a:tailEnd/>
          </a:ln>
        </p:spPr>
        <p:txBody>
          <a:bodyPr/>
          <a:lstStyle/>
          <a:p>
            <a:endParaRPr lang="en-US"/>
          </a:p>
        </p:txBody>
      </p:sp>
      <p:sp>
        <p:nvSpPr>
          <p:cNvPr id="5128" name="Freeform 10"/>
          <p:cNvSpPr>
            <a:spLocks/>
          </p:cNvSpPr>
          <p:nvPr/>
        </p:nvSpPr>
        <p:spPr bwMode="auto">
          <a:xfrm>
            <a:off x="2552700" y="2362200"/>
            <a:ext cx="795338" cy="1249363"/>
          </a:xfrm>
          <a:custGeom>
            <a:avLst/>
            <a:gdLst>
              <a:gd name="T0" fmla="*/ 2147483646 w 319"/>
              <a:gd name="T1" fmla="*/ 0 h 517"/>
              <a:gd name="T2" fmla="*/ 2147483646 w 319"/>
              <a:gd name="T3" fmla="*/ 2147483646 h 517"/>
              <a:gd name="T4" fmla="*/ 2147483646 w 319"/>
              <a:gd name="T5" fmla="*/ 2147483646 h 517"/>
              <a:gd name="T6" fmla="*/ 2147483646 w 319"/>
              <a:gd name="T7" fmla="*/ 2147483646 h 517"/>
              <a:gd name="T8" fmla="*/ 2147483646 w 319"/>
              <a:gd name="T9" fmla="*/ 2147483646 h 517"/>
              <a:gd name="T10" fmla="*/ 2147483646 w 319"/>
              <a:gd name="T11" fmla="*/ 2147483646 h 517"/>
              <a:gd name="T12" fmla="*/ 2147483646 w 319"/>
              <a:gd name="T13" fmla="*/ 2147483646 h 517"/>
              <a:gd name="T14" fmla="*/ 0 w 319"/>
              <a:gd name="T15" fmla="*/ 2147483646 h 517"/>
              <a:gd name="T16" fmla="*/ 2147483646 w 319"/>
              <a:gd name="T17" fmla="*/ 2147483646 h 517"/>
              <a:gd name="T18" fmla="*/ 2147483646 w 319"/>
              <a:gd name="T19" fmla="*/ 2147483646 h 517"/>
              <a:gd name="T20" fmla="*/ 2147483646 w 319"/>
              <a:gd name="T21" fmla="*/ 2147483646 h 517"/>
              <a:gd name="T22" fmla="*/ 2147483646 w 319"/>
              <a:gd name="T23" fmla="*/ 2147483646 h 517"/>
              <a:gd name="T24" fmla="*/ 2147483646 w 319"/>
              <a:gd name="T25" fmla="*/ 2147483646 h 517"/>
              <a:gd name="T26" fmla="*/ 2147483646 w 319"/>
              <a:gd name="T27" fmla="*/ 2147483646 h 517"/>
              <a:gd name="T28" fmla="*/ 2147483646 w 319"/>
              <a:gd name="T29" fmla="*/ 2147483646 h 517"/>
              <a:gd name="T30" fmla="*/ 2147483646 w 319"/>
              <a:gd name="T31" fmla="*/ 2147483646 h 517"/>
              <a:gd name="T32" fmla="*/ 2147483646 w 319"/>
              <a:gd name="T33" fmla="*/ 2147483646 h 517"/>
              <a:gd name="T34" fmla="*/ 2147483646 w 319"/>
              <a:gd name="T35" fmla="*/ 2147483646 h 517"/>
              <a:gd name="T36" fmla="*/ 2147483646 w 319"/>
              <a:gd name="T37" fmla="*/ 2147483646 h 517"/>
              <a:gd name="T38" fmla="*/ 2147483646 w 319"/>
              <a:gd name="T39" fmla="*/ 2147483646 h 517"/>
              <a:gd name="T40" fmla="*/ 2147483646 w 319"/>
              <a:gd name="T41" fmla="*/ 2147483646 h 517"/>
              <a:gd name="T42" fmla="*/ 2147483646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4B9FCD"/>
          </a:solidFill>
          <a:ln w="12700">
            <a:solidFill>
              <a:srgbClr val="000000"/>
            </a:solidFill>
            <a:round/>
            <a:headEnd/>
            <a:tailEnd/>
          </a:ln>
        </p:spPr>
        <p:txBody>
          <a:bodyPr/>
          <a:lstStyle/>
          <a:p>
            <a:endParaRPr lang="en-US"/>
          </a:p>
        </p:txBody>
      </p:sp>
      <p:sp>
        <p:nvSpPr>
          <p:cNvPr id="5129" name="Freeform 11"/>
          <p:cNvSpPr>
            <a:spLocks/>
          </p:cNvSpPr>
          <p:nvPr/>
        </p:nvSpPr>
        <p:spPr bwMode="auto">
          <a:xfrm>
            <a:off x="3733800" y="4572000"/>
            <a:ext cx="1922463" cy="1725613"/>
          </a:xfrm>
          <a:custGeom>
            <a:avLst/>
            <a:gdLst>
              <a:gd name="T0" fmla="*/ 2147483646 w 773"/>
              <a:gd name="T1" fmla="*/ 0 h 716"/>
              <a:gd name="T2" fmla="*/ 2147483646 w 773"/>
              <a:gd name="T3" fmla="*/ 2147483646 h 716"/>
              <a:gd name="T4" fmla="*/ 2147483646 w 773"/>
              <a:gd name="T5" fmla="*/ 2147483646 h 716"/>
              <a:gd name="T6" fmla="*/ 2147483646 w 773"/>
              <a:gd name="T7" fmla="*/ 2147483646 h 716"/>
              <a:gd name="T8" fmla="*/ 2147483646 w 773"/>
              <a:gd name="T9" fmla="*/ 2147483646 h 716"/>
              <a:gd name="T10" fmla="*/ 2147483646 w 773"/>
              <a:gd name="T11" fmla="*/ 2147483646 h 716"/>
              <a:gd name="T12" fmla="*/ 2147483646 w 773"/>
              <a:gd name="T13" fmla="*/ 2147483646 h 716"/>
              <a:gd name="T14" fmla="*/ 2147483646 w 773"/>
              <a:gd name="T15" fmla="*/ 2147483646 h 716"/>
              <a:gd name="T16" fmla="*/ 2147483646 w 773"/>
              <a:gd name="T17" fmla="*/ 2147483646 h 716"/>
              <a:gd name="T18" fmla="*/ 2147483646 w 773"/>
              <a:gd name="T19" fmla="*/ 2147483646 h 716"/>
              <a:gd name="T20" fmla="*/ 2147483646 w 773"/>
              <a:gd name="T21" fmla="*/ 2147483646 h 716"/>
              <a:gd name="T22" fmla="*/ 2147483646 w 773"/>
              <a:gd name="T23" fmla="*/ 2147483646 h 716"/>
              <a:gd name="T24" fmla="*/ 2147483646 w 773"/>
              <a:gd name="T25" fmla="*/ 2147483646 h 716"/>
              <a:gd name="T26" fmla="*/ 2147483646 w 773"/>
              <a:gd name="T27" fmla="*/ 2147483646 h 716"/>
              <a:gd name="T28" fmla="*/ 2147483646 w 773"/>
              <a:gd name="T29" fmla="*/ 2147483646 h 716"/>
              <a:gd name="T30" fmla="*/ 2147483646 w 773"/>
              <a:gd name="T31" fmla="*/ 2147483646 h 716"/>
              <a:gd name="T32" fmla="*/ 2147483646 w 773"/>
              <a:gd name="T33" fmla="*/ 2147483646 h 716"/>
              <a:gd name="T34" fmla="*/ 2147483646 w 773"/>
              <a:gd name="T35" fmla="*/ 2147483646 h 716"/>
              <a:gd name="T36" fmla="*/ 2147483646 w 773"/>
              <a:gd name="T37" fmla="*/ 2147483646 h 716"/>
              <a:gd name="T38" fmla="*/ 2147483646 w 773"/>
              <a:gd name="T39" fmla="*/ 2147483646 h 716"/>
              <a:gd name="T40" fmla="*/ 2147483646 w 773"/>
              <a:gd name="T41" fmla="*/ 2147483646 h 716"/>
              <a:gd name="T42" fmla="*/ 2147483646 w 773"/>
              <a:gd name="T43" fmla="*/ 2147483646 h 716"/>
              <a:gd name="T44" fmla="*/ 2147483646 w 773"/>
              <a:gd name="T45" fmla="*/ 2147483646 h 716"/>
              <a:gd name="T46" fmla="*/ 2147483646 w 773"/>
              <a:gd name="T47" fmla="*/ 2147483646 h 716"/>
              <a:gd name="T48" fmla="*/ 2147483646 w 773"/>
              <a:gd name="T49" fmla="*/ 2147483646 h 716"/>
              <a:gd name="T50" fmla="*/ 2147483646 w 773"/>
              <a:gd name="T51" fmla="*/ 2147483646 h 716"/>
              <a:gd name="T52" fmla="*/ 2147483646 w 773"/>
              <a:gd name="T53" fmla="*/ 2147483646 h 716"/>
              <a:gd name="T54" fmla="*/ 2147483646 w 773"/>
              <a:gd name="T55" fmla="*/ 2147483646 h 716"/>
              <a:gd name="T56" fmla="*/ 2147483646 w 773"/>
              <a:gd name="T57" fmla="*/ 2147483646 h 716"/>
              <a:gd name="T58" fmla="*/ 2147483646 w 773"/>
              <a:gd name="T59" fmla="*/ 2147483646 h 716"/>
              <a:gd name="T60" fmla="*/ 2147483646 w 773"/>
              <a:gd name="T61" fmla="*/ 2147483646 h 716"/>
              <a:gd name="T62" fmla="*/ 2147483646 w 773"/>
              <a:gd name="T63" fmla="*/ 2147483646 h 716"/>
              <a:gd name="T64" fmla="*/ 2147483646 w 773"/>
              <a:gd name="T65" fmla="*/ 2147483646 h 716"/>
              <a:gd name="T66" fmla="*/ 2147483646 w 773"/>
              <a:gd name="T67" fmla="*/ 2147483646 h 716"/>
              <a:gd name="T68" fmla="*/ 2147483646 w 773"/>
              <a:gd name="T69" fmla="*/ 2147483646 h 716"/>
              <a:gd name="T70" fmla="*/ 2147483646 w 773"/>
              <a:gd name="T71" fmla="*/ 2147483646 h 716"/>
              <a:gd name="T72" fmla="*/ 2147483646 w 773"/>
              <a:gd name="T73" fmla="*/ 2147483646 h 716"/>
              <a:gd name="T74" fmla="*/ 2147483646 w 773"/>
              <a:gd name="T75" fmla="*/ 2147483646 h 716"/>
              <a:gd name="T76" fmla="*/ 2147483646 w 773"/>
              <a:gd name="T77" fmla="*/ 2147483646 h 716"/>
              <a:gd name="T78" fmla="*/ 2147483646 w 773"/>
              <a:gd name="T79" fmla="*/ 2147483646 h 716"/>
              <a:gd name="T80" fmla="*/ 2147483646 w 773"/>
              <a:gd name="T81" fmla="*/ 2147483646 h 716"/>
              <a:gd name="T82" fmla="*/ 2147483646 w 773"/>
              <a:gd name="T83" fmla="*/ 2147483646 h 716"/>
              <a:gd name="T84" fmla="*/ 2147483646 w 773"/>
              <a:gd name="T85" fmla="*/ 2147483646 h 716"/>
              <a:gd name="T86" fmla="*/ 2147483646 w 773"/>
              <a:gd name="T87" fmla="*/ 2147483646 h 716"/>
              <a:gd name="T88" fmla="*/ 2147483646 w 773"/>
              <a:gd name="T89" fmla="*/ 2147483646 h 716"/>
              <a:gd name="T90" fmla="*/ 2147483646 w 773"/>
              <a:gd name="T91" fmla="*/ 2147483646 h 716"/>
              <a:gd name="T92" fmla="*/ 0 w 773"/>
              <a:gd name="T93" fmla="*/ 2147483646 h 716"/>
              <a:gd name="T94" fmla="*/ 0 w 773"/>
              <a:gd name="T95" fmla="*/ 2147483646 h 716"/>
              <a:gd name="T96" fmla="*/ 2147483646 w 773"/>
              <a:gd name="T97" fmla="*/ 2147483646 h 716"/>
              <a:gd name="T98" fmla="*/ 2147483646 w 773"/>
              <a:gd name="T99" fmla="*/ 2147483646 h 716"/>
              <a:gd name="T100" fmla="*/ 2147483646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538022"/>
          </a:solidFill>
          <a:ln w="12700">
            <a:solidFill>
              <a:srgbClr val="000000"/>
            </a:solidFill>
            <a:round/>
            <a:headEnd/>
            <a:tailEnd/>
          </a:ln>
        </p:spPr>
        <p:txBody>
          <a:bodyPr/>
          <a:lstStyle/>
          <a:p>
            <a:endParaRPr lang="en-US"/>
          </a:p>
        </p:txBody>
      </p:sp>
      <p:sp>
        <p:nvSpPr>
          <p:cNvPr id="2058" name="Freeform 12"/>
          <p:cNvSpPr>
            <a:spLocks/>
          </p:cNvSpPr>
          <p:nvPr/>
        </p:nvSpPr>
        <p:spPr bwMode="auto">
          <a:xfrm>
            <a:off x="4278313" y="4495800"/>
            <a:ext cx="1190625" cy="555625"/>
          </a:xfrm>
          <a:custGeom>
            <a:avLst/>
            <a:gdLst>
              <a:gd name="T0" fmla="*/ 2147483647 w 478"/>
              <a:gd name="T1" fmla="*/ 0 h 230"/>
              <a:gd name="T2" fmla="*/ 0 w 478"/>
              <a:gd name="T3" fmla="*/ 2147483647 h 230"/>
              <a:gd name="T4" fmla="*/ 2147483647 w 478"/>
              <a:gd name="T5" fmla="*/ 2147483647 h 230"/>
              <a:gd name="T6" fmla="*/ 2147483647 w 478"/>
              <a:gd name="T7" fmla="*/ 2147483647 h 230"/>
              <a:gd name="T8" fmla="*/ 2147483647 w 478"/>
              <a:gd name="T9" fmla="*/ 2147483647 h 230"/>
              <a:gd name="T10" fmla="*/ 2147483647 w 478"/>
              <a:gd name="T11" fmla="*/ 2147483647 h 230"/>
              <a:gd name="T12" fmla="*/ 2147483647 w 478"/>
              <a:gd name="T13" fmla="*/ 2147483647 h 230"/>
              <a:gd name="T14" fmla="*/ 2147483647 w 478"/>
              <a:gd name="T15" fmla="*/ 2147483647 h 230"/>
              <a:gd name="T16" fmla="*/ 2147483647 w 478"/>
              <a:gd name="T17" fmla="*/ 2147483647 h 230"/>
              <a:gd name="T18" fmla="*/ 2147483647 w 478"/>
              <a:gd name="T19" fmla="*/ 2147483647 h 230"/>
              <a:gd name="T20" fmla="*/ 2147483647 w 478"/>
              <a:gd name="T21" fmla="*/ 2147483647 h 230"/>
              <a:gd name="T22" fmla="*/ 2147483647 w 478"/>
              <a:gd name="T23" fmla="*/ 2147483647 h 230"/>
              <a:gd name="T24" fmla="*/ 2147483647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1" name="Freeform 13"/>
          <p:cNvSpPr>
            <a:spLocks/>
          </p:cNvSpPr>
          <p:nvPr/>
        </p:nvSpPr>
        <p:spPr bwMode="auto">
          <a:xfrm>
            <a:off x="5776913" y="3517900"/>
            <a:ext cx="579437" cy="925513"/>
          </a:xfrm>
          <a:custGeom>
            <a:avLst/>
            <a:gdLst>
              <a:gd name="T0" fmla="*/ 2147483646 w 232"/>
              <a:gd name="T1" fmla="*/ 2147483646 h 383"/>
              <a:gd name="T2" fmla="*/ 2147483646 w 232"/>
              <a:gd name="T3" fmla="*/ 0 h 383"/>
              <a:gd name="T4" fmla="*/ 2147483646 w 232"/>
              <a:gd name="T5" fmla="*/ 2147483646 h 383"/>
              <a:gd name="T6" fmla="*/ 2147483646 w 232"/>
              <a:gd name="T7" fmla="*/ 2147483646 h 383"/>
              <a:gd name="T8" fmla="*/ 2147483646 w 232"/>
              <a:gd name="T9" fmla="*/ 2147483646 h 383"/>
              <a:gd name="T10" fmla="*/ 2147483646 w 232"/>
              <a:gd name="T11" fmla="*/ 2147483646 h 383"/>
              <a:gd name="T12" fmla="*/ 2147483646 w 232"/>
              <a:gd name="T13" fmla="*/ 2147483646 h 383"/>
              <a:gd name="T14" fmla="*/ 2147483646 w 232"/>
              <a:gd name="T15" fmla="*/ 2147483646 h 383"/>
              <a:gd name="T16" fmla="*/ 2147483646 w 232"/>
              <a:gd name="T17" fmla="*/ 2147483646 h 383"/>
              <a:gd name="T18" fmla="*/ 2147483646 w 232"/>
              <a:gd name="T19" fmla="*/ 2147483646 h 383"/>
              <a:gd name="T20" fmla="*/ 2147483646 w 232"/>
              <a:gd name="T21" fmla="*/ 2147483646 h 383"/>
              <a:gd name="T22" fmla="*/ 2147483646 w 232"/>
              <a:gd name="T23" fmla="*/ 2147483646 h 383"/>
              <a:gd name="T24" fmla="*/ 2147483646 w 232"/>
              <a:gd name="T25" fmla="*/ 2147483646 h 383"/>
              <a:gd name="T26" fmla="*/ 2147483646 w 232"/>
              <a:gd name="T27" fmla="*/ 2147483646 h 383"/>
              <a:gd name="T28" fmla="*/ 2147483646 w 232"/>
              <a:gd name="T29" fmla="*/ 2147483646 h 383"/>
              <a:gd name="T30" fmla="*/ 2147483646 w 232"/>
              <a:gd name="T31" fmla="*/ 2147483646 h 383"/>
              <a:gd name="T32" fmla="*/ 2147483646 w 232"/>
              <a:gd name="T33" fmla="*/ 2147483646 h 383"/>
              <a:gd name="T34" fmla="*/ 0 w 232"/>
              <a:gd name="T35" fmla="*/ 2147483646 h 383"/>
              <a:gd name="T36" fmla="*/ 2147483646 w 232"/>
              <a:gd name="T37" fmla="*/ 2147483646 h 383"/>
              <a:gd name="T38" fmla="*/ 2147483646 w 232"/>
              <a:gd name="T39" fmla="*/ 2147483646 h 383"/>
              <a:gd name="T40" fmla="*/ 2147483646 w 232"/>
              <a:gd name="T41" fmla="*/ 2147483646 h 383"/>
              <a:gd name="T42" fmla="*/ 2147483646 w 232"/>
              <a:gd name="T43" fmla="*/ 2147483646 h 383"/>
              <a:gd name="T44" fmla="*/ 2147483646 w 232"/>
              <a:gd name="T45" fmla="*/ 2147483646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4B9FCD"/>
          </a:solidFill>
          <a:ln w="12700">
            <a:solidFill>
              <a:srgbClr val="000000"/>
            </a:solidFill>
            <a:round/>
            <a:headEnd/>
            <a:tailEnd/>
          </a:ln>
        </p:spPr>
        <p:txBody>
          <a:bodyPr/>
          <a:lstStyle/>
          <a:p>
            <a:endParaRPr lang="en-US"/>
          </a:p>
        </p:txBody>
      </p:sp>
      <p:sp>
        <p:nvSpPr>
          <p:cNvPr id="5132" name="Freeform 14"/>
          <p:cNvSpPr>
            <a:spLocks/>
          </p:cNvSpPr>
          <p:nvPr/>
        </p:nvSpPr>
        <p:spPr bwMode="auto">
          <a:xfrm>
            <a:off x="4210050" y="2508250"/>
            <a:ext cx="925513" cy="528638"/>
          </a:xfrm>
          <a:custGeom>
            <a:avLst/>
            <a:gdLst>
              <a:gd name="T0" fmla="*/ 2147483646 w 372"/>
              <a:gd name="T1" fmla="*/ 0 h 218"/>
              <a:gd name="T2" fmla="*/ 2147483646 w 372"/>
              <a:gd name="T3" fmla="*/ 2147483646 h 218"/>
              <a:gd name="T4" fmla="*/ 2147483646 w 372"/>
              <a:gd name="T5" fmla="*/ 2147483646 h 218"/>
              <a:gd name="T6" fmla="*/ 2147483646 w 372"/>
              <a:gd name="T7" fmla="*/ 2147483646 h 218"/>
              <a:gd name="T8" fmla="*/ 2147483646 w 372"/>
              <a:gd name="T9" fmla="*/ 2147483646 h 218"/>
              <a:gd name="T10" fmla="*/ 2147483646 w 372"/>
              <a:gd name="T11" fmla="*/ 2147483646 h 218"/>
              <a:gd name="T12" fmla="*/ 2147483646 w 372"/>
              <a:gd name="T13" fmla="*/ 2147483646 h 218"/>
              <a:gd name="T14" fmla="*/ 0 w 372"/>
              <a:gd name="T15" fmla="*/ 2147483646 h 218"/>
              <a:gd name="T16" fmla="*/ 2147483646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E75E01"/>
          </a:solidFill>
          <a:ln w="12700">
            <a:solidFill>
              <a:srgbClr val="000000"/>
            </a:solidFill>
            <a:round/>
            <a:headEnd/>
            <a:tailEnd/>
          </a:ln>
        </p:spPr>
        <p:txBody>
          <a:bodyPr/>
          <a:lstStyle/>
          <a:p>
            <a:endParaRPr lang="en-US"/>
          </a:p>
        </p:txBody>
      </p:sp>
      <p:sp>
        <p:nvSpPr>
          <p:cNvPr id="3" name="Freeform 15"/>
          <p:cNvSpPr>
            <a:spLocks/>
          </p:cNvSpPr>
          <p:nvPr/>
        </p:nvSpPr>
        <p:spPr bwMode="auto">
          <a:xfrm>
            <a:off x="4168775" y="3525838"/>
            <a:ext cx="1160463" cy="508000"/>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EEC100"/>
          </a:solidFill>
          <a:ln w="12700">
            <a:solidFill>
              <a:srgbClr val="000000"/>
            </a:solidFill>
            <a:round/>
            <a:headEnd/>
            <a:tailEnd/>
          </a:ln>
        </p:spPr>
        <p:txBody>
          <a:bodyPr/>
          <a:lstStyle/>
          <a:p>
            <a:pPr eaLnBrk="1" hangingPunct="1">
              <a:defRPr/>
            </a:pPr>
            <a:endParaRPr lang="en-US">
              <a:latin typeface="Arial" charset="0"/>
            </a:endParaRPr>
          </a:p>
        </p:txBody>
      </p:sp>
      <p:sp>
        <p:nvSpPr>
          <p:cNvPr id="2062" name="Freeform 16"/>
          <p:cNvSpPr>
            <a:spLocks/>
          </p:cNvSpPr>
          <p:nvPr/>
        </p:nvSpPr>
        <p:spPr bwMode="auto">
          <a:xfrm>
            <a:off x="4981575" y="2447925"/>
            <a:ext cx="911225" cy="993775"/>
          </a:xfrm>
          <a:custGeom>
            <a:avLst/>
            <a:gdLst>
              <a:gd name="T0" fmla="*/ 0 w 366"/>
              <a:gd name="T1" fmla="*/ 2147483647 h 412"/>
              <a:gd name="T2" fmla="*/ 2147483647 w 366"/>
              <a:gd name="T3" fmla="*/ 2147483647 h 412"/>
              <a:gd name="T4" fmla="*/ 2147483647 w 366"/>
              <a:gd name="T5" fmla="*/ 0 h 412"/>
              <a:gd name="T6" fmla="*/ 2147483647 w 366"/>
              <a:gd name="T7" fmla="*/ 2147483647 h 412"/>
              <a:gd name="T8" fmla="*/ 2147483647 w 366"/>
              <a:gd name="T9" fmla="*/ 2147483647 h 412"/>
              <a:gd name="T10" fmla="*/ 2147483647 w 366"/>
              <a:gd name="T11" fmla="*/ 2147483647 h 412"/>
              <a:gd name="T12" fmla="*/ 2147483647 w 366"/>
              <a:gd name="T13" fmla="*/ 2147483647 h 412"/>
              <a:gd name="T14" fmla="*/ 2147483647 w 366"/>
              <a:gd name="T15" fmla="*/ 2147483647 h 412"/>
              <a:gd name="T16" fmla="*/ 2147483647 w 366"/>
              <a:gd name="T17" fmla="*/ 2147483647 h 412"/>
              <a:gd name="T18" fmla="*/ 2147483647 w 366"/>
              <a:gd name="T19" fmla="*/ 2147483647 h 412"/>
              <a:gd name="T20" fmla="*/ 2147483647 w 366"/>
              <a:gd name="T21" fmla="*/ 2147483647 h 412"/>
              <a:gd name="T22" fmla="*/ 2147483647 w 366"/>
              <a:gd name="T23" fmla="*/ 2147483647 h 412"/>
              <a:gd name="T24" fmla="*/ 2147483647 w 366"/>
              <a:gd name="T25" fmla="*/ 2147483647 h 412"/>
              <a:gd name="T26" fmla="*/ 2147483647 w 366"/>
              <a:gd name="T27" fmla="*/ 2147483647 h 412"/>
              <a:gd name="T28" fmla="*/ 2147483647 w 366"/>
              <a:gd name="T29" fmla="*/ 2147483647 h 412"/>
              <a:gd name="T30" fmla="*/ 2147483647 w 366"/>
              <a:gd name="T31" fmla="*/ 2147483647 h 412"/>
              <a:gd name="T32" fmla="*/ 2147483647 w 366"/>
              <a:gd name="T33" fmla="*/ 2147483647 h 412"/>
              <a:gd name="T34" fmla="*/ 2147483647 w 366"/>
              <a:gd name="T35" fmla="*/ 2147483647 h 412"/>
              <a:gd name="T36" fmla="*/ 2147483647 w 366"/>
              <a:gd name="T37" fmla="*/ 2147483647 h 412"/>
              <a:gd name="T38" fmla="*/ 2147483647 w 366"/>
              <a:gd name="T39" fmla="*/ 2147483647 h 412"/>
              <a:gd name="T40" fmla="*/ 2147483647 w 366"/>
              <a:gd name="T41" fmla="*/ 2147483647 h 412"/>
              <a:gd name="T42" fmla="*/ 2147483647 w 366"/>
              <a:gd name="T43" fmla="*/ 2147483647 h 412"/>
              <a:gd name="T44" fmla="*/ 2147483647 w 366"/>
              <a:gd name="T45" fmla="*/ 2147483647 h 412"/>
              <a:gd name="T46" fmla="*/ 2147483647 w 366"/>
              <a:gd name="T47" fmla="*/ 2147483647 h 412"/>
              <a:gd name="T48" fmla="*/ 2147483647 w 366"/>
              <a:gd name="T49" fmla="*/ 2147483647 h 412"/>
              <a:gd name="T50" fmla="*/ 2147483647 w 366"/>
              <a:gd name="T51" fmla="*/ 2147483647 h 412"/>
              <a:gd name="T52" fmla="*/ 2147483647 w 366"/>
              <a:gd name="T53" fmla="*/ 2147483647 h 412"/>
              <a:gd name="T54" fmla="*/ 2147483647 w 366"/>
              <a:gd name="T55" fmla="*/ 2147483647 h 412"/>
              <a:gd name="T56" fmla="*/ 2147483647 w 366"/>
              <a:gd name="T57" fmla="*/ 2147483647 h 412"/>
              <a:gd name="T58" fmla="*/ 2147483647 w 366"/>
              <a:gd name="T59" fmla="*/ 2147483647 h 412"/>
              <a:gd name="T60" fmla="*/ 0 w 366"/>
              <a:gd name="T61" fmla="*/ 214748364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5" name="Freeform 17"/>
          <p:cNvSpPr>
            <a:spLocks/>
          </p:cNvSpPr>
          <p:nvPr/>
        </p:nvSpPr>
        <p:spPr bwMode="auto">
          <a:xfrm>
            <a:off x="5135563" y="3408363"/>
            <a:ext cx="803275" cy="508000"/>
          </a:xfrm>
          <a:custGeom>
            <a:avLst/>
            <a:gdLst>
              <a:gd name="T0" fmla="*/ 2147483646 w 323"/>
              <a:gd name="T1" fmla="*/ 2147483646 h 210"/>
              <a:gd name="T2" fmla="*/ 0 w 323"/>
              <a:gd name="T3" fmla="*/ 2147483646 h 210"/>
              <a:gd name="T4" fmla="*/ 2147483646 w 323"/>
              <a:gd name="T5" fmla="*/ 2147483646 h 210"/>
              <a:gd name="T6" fmla="*/ 2147483646 w 323"/>
              <a:gd name="T7" fmla="*/ 2147483646 h 210"/>
              <a:gd name="T8" fmla="*/ 2147483646 w 323"/>
              <a:gd name="T9" fmla="*/ 2147483646 h 210"/>
              <a:gd name="T10" fmla="*/ 2147483646 w 323"/>
              <a:gd name="T11" fmla="*/ 2147483646 h 210"/>
              <a:gd name="T12" fmla="*/ 2147483646 w 323"/>
              <a:gd name="T13" fmla="*/ 2147483646 h 210"/>
              <a:gd name="T14" fmla="*/ 2147483646 w 323"/>
              <a:gd name="T15" fmla="*/ 2147483646 h 210"/>
              <a:gd name="T16" fmla="*/ 2147483646 w 323"/>
              <a:gd name="T17" fmla="*/ 2147483646 h 210"/>
              <a:gd name="T18" fmla="*/ 2147483646 w 323"/>
              <a:gd name="T19" fmla="*/ 2147483646 h 210"/>
              <a:gd name="T20" fmla="*/ 2147483646 w 323"/>
              <a:gd name="T21" fmla="*/ 2147483646 h 210"/>
              <a:gd name="T22" fmla="*/ 2147483646 w 323"/>
              <a:gd name="T23" fmla="*/ 2147483646 h 210"/>
              <a:gd name="T24" fmla="*/ 2147483646 w 323"/>
              <a:gd name="T25" fmla="*/ 2147483646 h 210"/>
              <a:gd name="T26" fmla="*/ 2147483646 w 323"/>
              <a:gd name="T27" fmla="*/ 2147483646 h 210"/>
              <a:gd name="T28" fmla="*/ 2147483646 w 323"/>
              <a:gd name="T29" fmla="*/ 0 h 210"/>
              <a:gd name="T30" fmla="*/ 2147483646 w 323"/>
              <a:gd name="T31" fmla="*/ 2147483646 h 210"/>
              <a:gd name="T32" fmla="*/ 2147483646 w 323"/>
              <a:gd name="T33" fmla="*/ 2147483646 h 210"/>
              <a:gd name="T34" fmla="*/ 2147483646 w 32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EEC100"/>
          </a:solidFill>
          <a:ln w="12700">
            <a:solidFill>
              <a:srgbClr val="000000"/>
            </a:solidFill>
            <a:round/>
            <a:headEnd/>
            <a:tailEnd/>
          </a:ln>
        </p:spPr>
        <p:txBody>
          <a:bodyPr/>
          <a:lstStyle/>
          <a:p>
            <a:endParaRPr lang="en-US"/>
          </a:p>
        </p:txBody>
      </p:sp>
      <p:sp>
        <p:nvSpPr>
          <p:cNvPr id="4" name="Freeform 18"/>
          <p:cNvSpPr>
            <a:spLocks/>
          </p:cNvSpPr>
          <p:nvPr/>
        </p:nvSpPr>
        <p:spPr bwMode="auto">
          <a:xfrm>
            <a:off x="7146925" y="3302000"/>
            <a:ext cx="788988" cy="503238"/>
          </a:xfrm>
          <a:custGeom>
            <a:avLst/>
            <a:gdLst>
              <a:gd name="T0" fmla="*/ 2147483647 w 317"/>
              <a:gd name="T1" fmla="*/ 2147483647 h 208"/>
              <a:gd name="T2" fmla="*/ 0 w 317"/>
              <a:gd name="T3" fmla="*/ 2147483647 h 208"/>
              <a:gd name="T4" fmla="*/ 2147483647 w 317"/>
              <a:gd name="T5" fmla="*/ 2147483647 h 208"/>
              <a:gd name="T6" fmla="*/ 2147483647 w 317"/>
              <a:gd name="T7" fmla="*/ 2147483647 h 208"/>
              <a:gd name="T8" fmla="*/ 2147483647 w 317"/>
              <a:gd name="T9" fmla="*/ 2147483647 h 208"/>
              <a:gd name="T10" fmla="*/ 2147483647 w 317"/>
              <a:gd name="T11" fmla="*/ 2147483647 h 208"/>
              <a:gd name="T12" fmla="*/ 2147483647 w 317"/>
              <a:gd name="T13" fmla="*/ 2147483647 h 208"/>
              <a:gd name="T14" fmla="*/ 2147483647 w 317"/>
              <a:gd name="T15" fmla="*/ 2147483647 h 208"/>
              <a:gd name="T16" fmla="*/ 2147483647 w 317"/>
              <a:gd name="T17" fmla="*/ 2147483647 h 208"/>
              <a:gd name="T18" fmla="*/ 2147483647 w 317"/>
              <a:gd name="T19" fmla="*/ 2147483647 h 208"/>
              <a:gd name="T20" fmla="*/ 2147483647 w 317"/>
              <a:gd name="T21" fmla="*/ 2147483647 h 208"/>
              <a:gd name="T22" fmla="*/ 2147483647 w 317"/>
              <a:gd name="T23" fmla="*/ 2147483647 h 208"/>
              <a:gd name="T24" fmla="*/ 2147483647 w 317"/>
              <a:gd name="T25" fmla="*/ 0 h 208"/>
              <a:gd name="T26" fmla="*/ 2147483647 w 317"/>
              <a:gd name="T27" fmla="*/ 2147483647 h 208"/>
              <a:gd name="T28" fmla="*/ 2147483647 w 317"/>
              <a:gd name="T29" fmla="*/ 214748364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2065" name="Freeform 19"/>
          <p:cNvSpPr>
            <a:spLocks/>
          </p:cNvSpPr>
          <p:nvPr/>
        </p:nvSpPr>
        <p:spPr bwMode="auto">
          <a:xfrm>
            <a:off x="7861300" y="3360738"/>
            <a:ext cx="209550" cy="398462"/>
          </a:xfrm>
          <a:custGeom>
            <a:avLst/>
            <a:gdLst>
              <a:gd name="T0" fmla="*/ 2147483647 w 84"/>
              <a:gd name="T1" fmla="*/ 2147483647 h 166"/>
              <a:gd name="T2" fmla="*/ 2147483647 w 84"/>
              <a:gd name="T3" fmla="*/ 0 h 166"/>
              <a:gd name="T4" fmla="*/ 2147483647 w 84"/>
              <a:gd name="T5" fmla="*/ 2147483647 h 166"/>
              <a:gd name="T6" fmla="*/ 2147483647 w 84"/>
              <a:gd name="T7" fmla="*/ 2147483647 h 166"/>
              <a:gd name="T8" fmla="*/ 2147483647 w 84"/>
              <a:gd name="T9" fmla="*/ 2147483647 h 166"/>
              <a:gd name="T10" fmla="*/ 2147483647 w 84"/>
              <a:gd name="T11" fmla="*/ 2147483647 h 166"/>
              <a:gd name="T12" fmla="*/ 2147483647 w 84"/>
              <a:gd name="T13" fmla="*/ 2147483647 h 166"/>
              <a:gd name="T14" fmla="*/ 2147483647 w 84"/>
              <a:gd name="T15" fmla="*/ 2147483647 h 166"/>
              <a:gd name="T16" fmla="*/ 2147483647 w 84"/>
              <a:gd name="T17" fmla="*/ 2147483647 h 166"/>
              <a:gd name="T18" fmla="*/ 2147483647 w 84"/>
              <a:gd name="T19" fmla="*/ 2147483647 h 166"/>
              <a:gd name="T20" fmla="*/ 2147483647 w 84"/>
              <a:gd name="T21" fmla="*/ 2147483647 h 166"/>
              <a:gd name="T22" fmla="*/ 0 w 84"/>
              <a:gd name="T23" fmla="*/ 2147483647 h 166"/>
              <a:gd name="T24" fmla="*/ 2147483647 w 84"/>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418AB2"/>
          </a:solidFill>
          <a:ln w="12700">
            <a:solidFill>
              <a:srgbClr val="000000"/>
            </a:solidFill>
            <a:round/>
            <a:headEnd/>
            <a:tailEnd/>
          </a:ln>
        </p:spPr>
        <p:txBody>
          <a:bodyPr/>
          <a:lstStyle/>
          <a:p>
            <a:pPr eaLnBrk="1" hangingPunct="1">
              <a:defRPr/>
            </a:pPr>
            <a:endParaRPr lang="en-US">
              <a:latin typeface="Arial" charset="0"/>
            </a:endParaRPr>
          </a:p>
        </p:txBody>
      </p:sp>
      <p:sp>
        <p:nvSpPr>
          <p:cNvPr id="5138" name="Freeform 20"/>
          <p:cNvSpPr>
            <a:spLocks/>
          </p:cNvSpPr>
          <p:nvPr/>
        </p:nvSpPr>
        <p:spPr bwMode="auto">
          <a:xfrm>
            <a:off x="7019925" y="3681413"/>
            <a:ext cx="581025" cy="592137"/>
          </a:xfrm>
          <a:custGeom>
            <a:avLst/>
            <a:gdLst>
              <a:gd name="T0" fmla="*/ 2147483646 w 234"/>
              <a:gd name="T1" fmla="*/ 2147483646 h 245"/>
              <a:gd name="T2" fmla="*/ 2147483646 w 234"/>
              <a:gd name="T3" fmla="*/ 2147483646 h 245"/>
              <a:gd name="T4" fmla="*/ 0 w 234"/>
              <a:gd name="T5" fmla="*/ 2147483646 h 245"/>
              <a:gd name="T6" fmla="*/ 2147483646 w 234"/>
              <a:gd name="T7" fmla="*/ 2147483646 h 245"/>
              <a:gd name="T8" fmla="*/ 2147483646 w 234"/>
              <a:gd name="T9" fmla="*/ 2147483646 h 245"/>
              <a:gd name="T10" fmla="*/ 2147483646 w 234"/>
              <a:gd name="T11" fmla="*/ 2147483646 h 245"/>
              <a:gd name="T12" fmla="*/ 2147483646 w 234"/>
              <a:gd name="T13" fmla="*/ 2147483646 h 245"/>
              <a:gd name="T14" fmla="*/ 2147483646 w 234"/>
              <a:gd name="T15" fmla="*/ 2147483646 h 245"/>
              <a:gd name="T16" fmla="*/ 2147483646 w 234"/>
              <a:gd name="T17" fmla="*/ 2147483646 h 245"/>
              <a:gd name="T18" fmla="*/ 2147483646 w 234"/>
              <a:gd name="T19" fmla="*/ 2147483646 h 245"/>
              <a:gd name="T20" fmla="*/ 2147483646 w 234"/>
              <a:gd name="T21" fmla="*/ 2147483646 h 245"/>
              <a:gd name="T22" fmla="*/ 2147483646 w 234"/>
              <a:gd name="T23" fmla="*/ 2147483646 h 245"/>
              <a:gd name="T24" fmla="*/ 2147483646 w 234"/>
              <a:gd name="T25" fmla="*/ 2147483646 h 245"/>
              <a:gd name="T26" fmla="*/ 2147483646 w 234"/>
              <a:gd name="T27" fmla="*/ 2147483646 h 245"/>
              <a:gd name="T28" fmla="*/ 2147483646 w 234"/>
              <a:gd name="T29" fmla="*/ 2147483646 h 245"/>
              <a:gd name="T30" fmla="*/ 2147483646 w 234"/>
              <a:gd name="T31" fmla="*/ 2147483646 h 245"/>
              <a:gd name="T32" fmla="*/ 2147483646 w 234"/>
              <a:gd name="T33" fmla="*/ 0 h 245"/>
              <a:gd name="T34" fmla="*/ 2147483646 w 234"/>
              <a:gd name="T35" fmla="*/ 2147483646 h 245"/>
              <a:gd name="T36" fmla="*/ 2147483646 w 234"/>
              <a:gd name="T37" fmla="*/ 2147483646 h 245"/>
              <a:gd name="T38" fmla="*/ 2147483646 w 234"/>
              <a:gd name="T39" fmla="*/ 2147483646 h 245"/>
              <a:gd name="T40" fmla="*/ 2147483646 w 234"/>
              <a:gd name="T41" fmla="*/ 2147483646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E75E01"/>
          </a:solidFill>
          <a:ln w="12700">
            <a:solidFill>
              <a:srgbClr val="000000"/>
            </a:solidFill>
            <a:round/>
            <a:headEnd/>
            <a:tailEnd/>
          </a:ln>
        </p:spPr>
        <p:txBody>
          <a:bodyPr/>
          <a:lstStyle/>
          <a:p>
            <a:endParaRPr lang="en-US"/>
          </a:p>
        </p:txBody>
      </p:sp>
      <p:sp>
        <p:nvSpPr>
          <p:cNvPr id="5139" name="Freeform 21"/>
          <p:cNvSpPr>
            <a:spLocks/>
          </p:cNvSpPr>
          <p:nvPr/>
        </p:nvSpPr>
        <p:spPr bwMode="auto">
          <a:xfrm>
            <a:off x="8005763" y="3014663"/>
            <a:ext cx="492125" cy="219075"/>
          </a:xfrm>
          <a:custGeom>
            <a:avLst/>
            <a:gdLst>
              <a:gd name="T0" fmla="*/ 0 w 198"/>
              <a:gd name="T1" fmla="*/ 2147483646 h 90"/>
              <a:gd name="T2" fmla="*/ 2147483646 w 198"/>
              <a:gd name="T3" fmla="*/ 2147483646 h 90"/>
              <a:gd name="T4" fmla="*/ 2147483646 w 198"/>
              <a:gd name="T5" fmla="*/ 2147483646 h 90"/>
              <a:gd name="T6" fmla="*/ 2147483646 w 198"/>
              <a:gd name="T7" fmla="*/ 0 h 90"/>
              <a:gd name="T8" fmla="*/ 2147483646 w 198"/>
              <a:gd name="T9" fmla="*/ 2147483646 h 90"/>
              <a:gd name="T10" fmla="*/ 2147483646 w 198"/>
              <a:gd name="T11" fmla="*/ 2147483646 h 90"/>
              <a:gd name="T12" fmla="*/ 2147483646 w 198"/>
              <a:gd name="T13" fmla="*/ 2147483646 h 90"/>
              <a:gd name="T14" fmla="*/ 2147483646 w 198"/>
              <a:gd name="T15" fmla="*/ 2147483646 h 90"/>
              <a:gd name="T16" fmla="*/ 2147483646 w 198"/>
              <a:gd name="T17" fmla="*/ 2147483646 h 90"/>
              <a:gd name="T18" fmla="*/ 2147483646 w 198"/>
              <a:gd name="T19" fmla="*/ 2147483646 h 90"/>
              <a:gd name="T20" fmla="*/ 2147483646 w 198"/>
              <a:gd name="T21" fmla="*/ 2147483646 h 90"/>
              <a:gd name="T22" fmla="*/ 2147483646 w 198"/>
              <a:gd name="T23" fmla="*/ 2147483646 h 90"/>
              <a:gd name="T24" fmla="*/ 2147483646 w 198"/>
              <a:gd name="T25" fmla="*/ 2147483646 h 90"/>
              <a:gd name="T26" fmla="*/ 2147483646 w 198"/>
              <a:gd name="T27" fmla="*/ 2147483646 h 90"/>
              <a:gd name="T28" fmla="*/ 2147483646 w 198"/>
              <a:gd name="T29" fmla="*/ 2147483646 h 90"/>
              <a:gd name="T30" fmla="*/ 2147483646 w 198"/>
              <a:gd name="T31" fmla="*/ 2147483646 h 90"/>
              <a:gd name="T32" fmla="*/ 2147483646 w 198"/>
              <a:gd name="T33" fmla="*/ 2147483646 h 90"/>
              <a:gd name="T34" fmla="*/ 2147483646 w 198"/>
              <a:gd name="T35" fmla="*/ 2147483646 h 90"/>
              <a:gd name="T36" fmla="*/ 2147483646 w 198"/>
              <a:gd name="T37" fmla="*/ 2147483646 h 90"/>
              <a:gd name="T38" fmla="*/ 0 w 198"/>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chemeClr val="accent2"/>
          </a:solidFill>
          <a:ln w="12700">
            <a:solidFill>
              <a:srgbClr val="000000"/>
            </a:solidFill>
            <a:round/>
            <a:headEnd/>
            <a:tailEnd/>
          </a:ln>
        </p:spPr>
        <p:txBody>
          <a:bodyPr/>
          <a:lstStyle/>
          <a:p>
            <a:endParaRPr lang="en-US"/>
          </a:p>
        </p:txBody>
      </p:sp>
      <p:sp>
        <p:nvSpPr>
          <p:cNvPr id="5140" name="Freeform 22"/>
          <p:cNvSpPr>
            <a:spLocks/>
          </p:cNvSpPr>
          <p:nvPr/>
        </p:nvSpPr>
        <p:spPr bwMode="auto">
          <a:xfrm>
            <a:off x="8023225" y="3178175"/>
            <a:ext cx="255588" cy="192088"/>
          </a:xfrm>
          <a:custGeom>
            <a:avLst/>
            <a:gdLst>
              <a:gd name="T0" fmla="*/ 0 w 103"/>
              <a:gd name="T1" fmla="*/ 2147483646 h 79"/>
              <a:gd name="T2" fmla="*/ 2147483646 w 103"/>
              <a:gd name="T3" fmla="*/ 0 h 79"/>
              <a:gd name="T4" fmla="*/ 2147483646 w 103"/>
              <a:gd name="T5" fmla="*/ 2147483646 h 79"/>
              <a:gd name="T6" fmla="*/ 2147483646 w 103"/>
              <a:gd name="T7" fmla="*/ 2147483646 h 79"/>
              <a:gd name="T8" fmla="*/ 2147483646 w 103"/>
              <a:gd name="T9" fmla="*/ 2147483646 h 79"/>
              <a:gd name="T10" fmla="*/ 2147483646 w 103"/>
              <a:gd name="T11" fmla="*/ 2147483646 h 79"/>
              <a:gd name="T12" fmla="*/ 2147483646 w 103"/>
              <a:gd name="T13" fmla="*/ 2147483646 h 79"/>
              <a:gd name="T14" fmla="*/ 0 w 103"/>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solidFill>
            <a:srgbClr val="4B9FCD"/>
          </a:solidFill>
          <a:ln w="12700">
            <a:solidFill>
              <a:srgbClr val="000000"/>
            </a:solidFill>
            <a:round/>
            <a:headEnd/>
            <a:tailEnd/>
          </a:ln>
        </p:spPr>
        <p:txBody>
          <a:bodyPr/>
          <a:lstStyle/>
          <a:p>
            <a:endParaRPr lang="en-US"/>
          </a:p>
        </p:txBody>
      </p:sp>
      <p:sp>
        <p:nvSpPr>
          <p:cNvPr id="5141" name="Freeform 23"/>
          <p:cNvSpPr>
            <a:spLocks/>
          </p:cNvSpPr>
          <p:nvPr/>
        </p:nvSpPr>
        <p:spPr bwMode="auto">
          <a:xfrm>
            <a:off x="8153400" y="2195513"/>
            <a:ext cx="522288" cy="776287"/>
          </a:xfrm>
          <a:custGeom>
            <a:avLst/>
            <a:gdLst>
              <a:gd name="T0" fmla="*/ 2147483646 w 210"/>
              <a:gd name="T1" fmla="*/ 2147483646 h 321"/>
              <a:gd name="T2" fmla="*/ 2147483646 w 210"/>
              <a:gd name="T3" fmla="*/ 2147483646 h 321"/>
              <a:gd name="T4" fmla="*/ 2147483646 w 210"/>
              <a:gd name="T5" fmla="*/ 2147483646 h 321"/>
              <a:gd name="T6" fmla="*/ 2147483646 w 210"/>
              <a:gd name="T7" fmla="*/ 2147483646 h 321"/>
              <a:gd name="T8" fmla="*/ 2147483646 w 210"/>
              <a:gd name="T9" fmla="*/ 2147483646 h 321"/>
              <a:gd name="T10" fmla="*/ 2147483646 w 210"/>
              <a:gd name="T11" fmla="*/ 2147483646 h 321"/>
              <a:gd name="T12" fmla="*/ 2147483646 w 210"/>
              <a:gd name="T13" fmla="*/ 2147483646 h 321"/>
              <a:gd name="T14" fmla="*/ 0 w 210"/>
              <a:gd name="T15" fmla="*/ 2147483646 h 321"/>
              <a:gd name="T16" fmla="*/ 2147483646 w 210"/>
              <a:gd name="T17" fmla="*/ 2147483646 h 321"/>
              <a:gd name="T18" fmla="*/ 2147483646 w 210"/>
              <a:gd name="T19" fmla="*/ 2147483646 h 321"/>
              <a:gd name="T20" fmla="*/ 2147483646 w 210"/>
              <a:gd name="T21" fmla="*/ 2147483646 h 321"/>
              <a:gd name="T22" fmla="*/ 2147483646 w 210"/>
              <a:gd name="T23" fmla="*/ 2147483646 h 321"/>
              <a:gd name="T24" fmla="*/ 2147483646 w 210"/>
              <a:gd name="T25" fmla="*/ 2147483646 h 321"/>
              <a:gd name="T26" fmla="*/ 2147483646 w 210"/>
              <a:gd name="T27" fmla="*/ 2147483646 h 321"/>
              <a:gd name="T28" fmla="*/ 2147483646 w 210"/>
              <a:gd name="T29" fmla="*/ 2147483646 h 321"/>
              <a:gd name="T30" fmla="*/ 2147483646 w 210"/>
              <a:gd name="T31" fmla="*/ 2147483646 h 321"/>
              <a:gd name="T32" fmla="*/ 2147483646 w 210"/>
              <a:gd name="T33" fmla="*/ 2147483646 h 321"/>
              <a:gd name="T34" fmla="*/ 2147483646 w 210"/>
              <a:gd name="T35" fmla="*/ 2147483646 h 321"/>
              <a:gd name="T36" fmla="*/ 2147483646 w 210"/>
              <a:gd name="T37" fmla="*/ 2147483646 h 321"/>
              <a:gd name="T38" fmla="*/ 2147483646 w 210"/>
              <a:gd name="T39" fmla="*/ 2147483646 h 321"/>
              <a:gd name="T40" fmla="*/ 2147483646 w 210"/>
              <a:gd name="T41" fmla="*/ 2147483646 h 321"/>
              <a:gd name="T42" fmla="*/ 2147483646 w 210"/>
              <a:gd name="T43" fmla="*/ 2147483646 h 321"/>
              <a:gd name="T44" fmla="*/ 2147483646 w 210"/>
              <a:gd name="T45" fmla="*/ 2147483646 h 321"/>
              <a:gd name="T46" fmla="*/ 2147483646 w 210"/>
              <a:gd name="T47" fmla="*/ 2147483646 h 321"/>
              <a:gd name="T48" fmla="*/ 2147483646 w 210"/>
              <a:gd name="T49" fmla="*/ 0 h 321"/>
              <a:gd name="T50" fmla="*/ 2147483646 w 210"/>
              <a:gd name="T51" fmla="*/ 2147483646 h 321"/>
              <a:gd name="T52" fmla="*/ 2147483646 w 210"/>
              <a:gd name="T53" fmla="*/ 2147483646 h 321"/>
              <a:gd name="T54" fmla="*/ 2147483646 w 210"/>
              <a:gd name="T55" fmla="*/ 2147483646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4B9FCD"/>
          </a:solidFill>
          <a:ln w="12700">
            <a:solidFill>
              <a:srgbClr val="000000"/>
            </a:solidFill>
            <a:round/>
            <a:headEnd/>
            <a:tailEnd/>
          </a:ln>
        </p:spPr>
        <p:txBody>
          <a:bodyPr/>
          <a:lstStyle/>
          <a:p>
            <a:endParaRPr lang="en-US"/>
          </a:p>
        </p:txBody>
      </p:sp>
      <p:sp>
        <p:nvSpPr>
          <p:cNvPr id="5142" name="Freeform 24"/>
          <p:cNvSpPr>
            <a:spLocks/>
          </p:cNvSpPr>
          <p:nvPr/>
        </p:nvSpPr>
        <p:spPr bwMode="auto">
          <a:xfrm>
            <a:off x="8077200" y="2590800"/>
            <a:ext cx="304800" cy="466725"/>
          </a:xfrm>
          <a:custGeom>
            <a:avLst/>
            <a:gdLst>
              <a:gd name="T0" fmla="*/ 2147483646 w 109"/>
              <a:gd name="T1" fmla="*/ 0 h 194"/>
              <a:gd name="T2" fmla="*/ 0 w 109"/>
              <a:gd name="T3" fmla="*/ 2147483646 h 194"/>
              <a:gd name="T4" fmla="*/ 2147483646 w 109"/>
              <a:gd name="T5" fmla="*/ 2147483646 h 194"/>
              <a:gd name="T6" fmla="*/ 2147483646 w 109"/>
              <a:gd name="T7" fmla="*/ 2147483646 h 194"/>
              <a:gd name="T8" fmla="*/ 2147483646 w 109"/>
              <a:gd name="T9" fmla="*/ 2147483646 h 194"/>
              <a:gd name="T10" fmla="*/ 2147483646 w 109"/>
              <a:gd name="T11" fmla="*/ 2147483646 h 194"/>
              <a:gd name="T12" fmla="*/ 2147483646 w 109"/>
              <a:gd name="T13" fmla="*/ 2147483646 h 194"/>
              <a:gd name="T14" fmla="*/ 2147483646 w 109"/>
              <a:gd name="T15" fmla="*/ 2147483646 h 194"/>
              <a:gd name="T16" fmla="*/ 2147483646 w 109"/>
              <a:gd name="T17" fmla="*/ 2147483646 h 194"/>
              <a:gd name="T18" fmla="*/ 2147483646 w 109"/>
              <a:gd name="T19" fmla="*/ 2147483646 h 194"/>
              <a:gd name="T20" fmla="*/ 2147483646 w 109"/>
              <a:gd name="T21" fmla="*/ 2147483646 h 194"/>
              <a:gd name="T22" fmla="*/ 2147483646 w 109"/>
              <a:gd name="T23" fmla="*/ 2147483646 h 194"/>
              <a:gd name="T24" fmla="*/ 2147483646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4B9FCD"/>
          </a:solidFill>
          <a:ln w="12700">
            <a:solidFill>
              <a:srgbClr val="000000"/>
            </a:solidFill>
            <a:round/>
            <a:headEnd/>
            <a:tailEnd/>
          </a:ln>
        </p:spPr>
        <p:txBody>
          <a:bodyPr/>
          <a:lstStyle/>
          <a:p>
            <a:endParaRPr lang="en-US"/>
          </a:p>
        </p:txBody>
      </p:sp>
      <p:sp>
        <p:nvSpPr>
          <p:cNvPr id="5143" name="Freeform 25"/>
          <p:cNvSpPr>
            <a:spLocks/>
          </p:cNvSpPr>
          <p:nvPr/>
        </p:nvSpPr>
        <p:spPr bwMode="auto">
          <a:xfrm>
            <a:off x="8220075" y="316071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1"/>
          </a:solidFill>
          <a:ln w="12700">
            <a:solidFill>
              <a:srgbClr val="000000"/>
            </a:solidFill>
            <a:round/>
            <a:headEnd/>
            <a:tailEnd/>
          </a:ln>
        </p:spPr>
        <p:txBody>
          <a:bodyPr/>
          <a:lstStyle/>
          <a:p>
            <a:endParaRPr lang="en-US"/>
          </a:p>
        </p:txBody>
      </p:sp>
      <p:grpSp>
        <p:nvGrpSpPr>
          <p:cNvPr id="5144" name="Group 26"/>
          <p:cNvGrpSpPr>
            <a:grpSpLocks/>
          </p:cNvGrpSpPr>
          <p:nvPr/>
        </p:nvGrpSpPr>
        <p:grpSpPr bwMode="auto">
          <a:xfrm>
            <a:off x="596900" y="4510088"/>
            <a:ext cx="981075" cy="731837"/>
            <a:chOff x="376" y="2697"/>
            <a:chExt cx="618" cy="461"/>
          </a:xfrm>
          <a:solidFill>
            <a:srgbClr val="538022"/>
          </a:solidFill>
        </p:grpSpPr>
        <p:grpSp>
          <p:nvGrpSpPr>
            <p:cNvPr id="5299" name="Group 27"/>
            <p:cNvGrpSpPr>
              <a:grpSpLocks/>
            </p:cNvGrpSpPr>
            <p:nvPr/>
          </p:nvGrpSpPr>
          <p:grpSpPr bwMode="auto">
            <a:xfrm>
              <a:off x="376" y="2697"/>
              <a:ext cx="618" cy="461"/>
              <a:chOff x="376" y="2697"/>
              <a:chExt cx="618" cy="461"/>
            </a:xfrm>
            <a:grpFill/>
          </p:grpSpPr>
          <p:sp>
            <p:nvSpPr>
              <p:cNvPr id="5301" name="Freeform 28"/>
              <p:cNvSpPr>
                <a:spLocks/>
              </p:cNvSpPr>
              <p:nvPr/>
            </p:nvSpPr>
            <p:spPr bwMode="auto">
              <a:xfrm>
                <a:off x="376" y="2755"/>
                <a:ext cx="47" cy="67"/>
              </a:xfrm>
              <a:custGeom>
                <a:avLst/>
                <a:gdLst>
                  <a:gd name="T0" fmla="*/ 0 w 44"/>
                  <a:gd name="T1" fmla="*/ 566 h 64"/>
                  <a:gd name="T2" fmla="*/ 0 w 44"/>
                  <a:gd name="T3" fmla="*/ 394 h 64"/>
                  <a:gd name="T4" fmla="*/ 595 w 44"/>
                  <a:gd name="T5" fmla="*/ 0 h 64"/>
                  <a:gd name="T6" fmla="*/ 1041 w 44"/>
                  <a:gd name="T7" fmla="*/ 125 h 64"/>
                  <a:gd name="T8" fmla="*/ 557 w 44"/>
                  <a:gd name="T9" fmla="*/ 566 h 64"/>
                  <a:gd name="T10" fmla="*/ 0 w 44"/>
                  <a:gd name="T11" fmla="*/ 566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grpFill/>
              <a:ln w="12700">
                <a:solidFill>
                  <a:srgbClr val="000000"/>
                </a:solidFill>
                <a:round/>
                <a:headEnd/>
                <a:tailEnd/>
              </a:ln>
            </p:spPr>
            <p:txBody>
              <a:bodyPr/>
              <a:lstStyle/>
              <a:p>
                <a:endParaRPr lang="en-US"/>
              </a:p>
            </p:txBody>
          </p:sp>
          <p:sp>
            <p:nvSpPr>
              <p:cNvPr id="5302" name="Freeform 29"/>
              <p:cNvSpPr>
                <a:spLocks/>
              </p:cNvSpPr>
              <p:nvPr/>
            </p:nvSpPr>
            <p:spPr bwMode="auto">
              <a:xfrm>
                <a:off x="443" y="2697"/>
                <a:ext cx="89" cy="84"/>
              </a:xfrm>
              <a:custGeom>
                <a:avLst/>
                <a:gdLst>
                  <a:gd name="T0" fmla="*/ 502 w 83"/>
                  <a:gd name="T1" fmla="*/ 9 h 81"/>
                  <a:gd name="T2" fmla="*/ 0 w 83"/>
                  <a:gd name="T3" fmla="*/ 274 h 81"/>
                  <a:gd name="T4" fmla="*/ 902 w 83"/>
                  <a:gd name="T5" fmla="*/ 425 h 81"/>
                  <a:gd name="T6" fmla="*/ 1976 w 83"/>
                  <a:gd name="T7" fmla="*/ 461 h 81"/>
                  <a:gd name="T8" fmla="*/ 2355 w 83"/>
                  <a:gd name="T9" fmla="*/ 278 h 81"/>
                  <a:gd name="T10" fmla="*/ 2119 w 83"/>
                  <a:gd name="T11" fmla="*/ 0 h 81"/>
                  <a:gd name="T12" fmla="*/ 502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grpFill/>
              <a:ln w="12700">
                <a:solidFill>
                  <a:srgbClr val="000000"/>
                </a:solidFill>
                <a:round/>
                <a:headEnd/>
                <a:tailEnd/>
              </a:ln>
            </p:spPr>
            <p:txBody>
              <a:bodyPr/>
              <a:lstStyle/>
              <a:p>
                <a:endParaRPr lang="en-US"/>
              </a:p>
            </p:txBody>
          </p:sp>
          <p:sp>
            <p:nvSpPr>
              <p:cNvPr id="5303" name="Freeform 30"/>
              <p:cNvSpPr>
                <a:spLocks/>
              </p:cNvSpPr>
              <p:nvPr/>
            </p:nvSpPr>
            <p:spPr bwMode="auto">
              <a:xfrm>
                <a:off x="527" y="2755"/>
                <a:ext cx="132" cy="95"/>
              </a:xfrm>
              <a:custGeom>
                <a:avLst/>
                <a:gdLst>
                  <a:gd name="T0" fmla="*/ 0 w 123"/>
                  <a:gd name="T1" fmla="*/ 248 h 91"/>
                  <a:gd name="T2" fmla="*/ 2494 w 123"/>
                  <a:gd name="T3" fmla="*/ 0 h 91"/>
                  <a:gd name="T4" fmla="*/ 2965 w 123"/>
                  <a:gd name="T5" fmla="*/ 307 h 91"/>
                  <a:gd name="T6" fmla="*/ 3416 w 123"/>
                  <a:gd name="T7" fmla="*/ 373 h 91"/>
                  <a:gd name="T8" fmla="*/ 3665 w 123"/>
                  <a:gd name="T9" fmla="*/ 631 h 91"/>
                  <a:gd name="T10" fmla="*/ 2399 w 123"/>
                  <a:gd name="T11" fmla="*/ 667 h 91"/>
                  <a:gd name="T12" fmla="*/ 1522 w 123"/>
                  <a:gd name="T13" fmla="*/ 717 h 91"/>
                  <a:gd name="T14" fmla="*/ 0 w 123"/>
                  <a:gd name="T15" fmla="*/ 248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grpFill/>
              <a:ln w="12700">
                <a:solidFill>
                  <a:srgbClr val="000000"/>
                </a:solidFill>
                <a:round/>
                <a:headEnd/>
                <a:tailEnd/>
              </a:ln>
            </p:spPr>
            <p:txBody>
              <a:bodyPr/>
              <a:lstStyle/>
              <a:p>
                <a:endParaRPr lang="en-US"/>
              </a:p>
            </p:txBody>
          </p:sp>
          <p:sp>
            <p:nvSpPr>
              <p:cNvPr id="5304" name="Freeform 31"/>
              <p:cNvSpPr>
                <a:spLocks/>
              </p:cNvSpPr>
              <p:nvPr/>
            </p:nvSpPr>
            <p:spPr bwMode="auto">
              <a:xfrm>
                <a:off x="663" y="2827"/>
                <a:ext cx="105" cy="50"/>
              </a:xfrm>
              <a:custGeom>
                <a:avLst/>
                <a:gdLst>
                  <a:gd name="T0" fmla="*/ 395 w 98"/>
                  <a:gd name="T1" fmla="*/ 2 h 48"/>
                  <a:gd name="T2" fmla="*/ 0 w 98"/>
                  <a:gd name="T3" fmla="*/ 316 h 48"/>
                  <a:gd name="T4" fmla="*/ 707 w 98"/>
                  <a:gd name="T5" fmla="*/ 332 h 48"/>
                  <a:gd name="T6" fmla="*/ 1146 w 98"/>
                  <a:gd name="T7" fmla="*/ 271 h 48"/>
                  <a:gd name="T8" fmla="*/ 1992 w 98"/>
                  <a:gd name="T9" fmla="*/ 279 h 48"/>
                  <a:gd name="T10" fmla="*/ 2684 w 98"/>
                  <a:gd name="T11" fmla="*/ 135 h 48"/>
                  <a:gd name="T12" fmla="*/ 2217 w 98"/>
                  <a:gd name="T13" fmla="*/ 102 h 48"/>
                  <a:gd name="T14" fmla="*/ 1865 w 98"/>
                  <a:gd name="T15" fmla="*/ 0 h 48"/>
                  <a:gd name="T16" fmla="*/ 39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grpFill/>
              <a:ln w="12700">
                <a:solidFill>
                  <a:srgbClr val="000000"/>
                </a:solidFill>
                <a:round/>
                <a:headEnd/>
                <a:tailEnd/>
              </a:ln>
            </p:spPr>
            <p:txBody>
              <a:bodyPr/>
              <a:lstStyle/>
              <a:p>
                <a:endParaRPr lang="en-US"/>
              </a:p>
            </p:txBody>
          </p:sp>
          <p:sp>
            <p:nvSpPr>
              <p:cNvPr id="5305" name="Freeform 32"/>
              <p:cNvSpPr>
                <a:spLocks/>
              </p:cNvSpPr>
              <p:nvPr/>
            </p:nvSpPr>
            <p:spPr bwMode="auto">
              <a:xfrm>
                <a:off x="694" y="2897"/>
                <a:ext cx="43" cy="37"/>
              </a:xfrm>
              <a:custGeom>
                <a:avLst/>
                <a:gdLst>
                  <a:gd name="T0" fmla="*/ 1131 w 40"/>
                  <a:gd name="T1" fmla="*/ 0 h 35"/>
                  <a:gd name="T2" fmla="*/ 0 w 40"/>
                  <a:gd name="T3" fmla="*/ 3 h 35"/>
                  <a:gd name="T4" fmla="*/ 6 w 40"/>
                  <a:gd name="T5" fmla="*/ 494 h 35"/>
                  <a:gd name="T6" fmla="*/ 1292 w 40"/>
                  <a:gd name="T7" fmla="*/ 395 h 35"/>
                  <a:gd name="T8" fmla="*/ 1131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grpFill/>
              <a:ln w="12700">
                <a:solidFill>
                  <a:srgbClr val="000000"/>
                </a:solidFill>
                <a:round/>
                <a:headEnd/>
                <a:tailEnd/>
              </a:ln>
            </p:spPr>
            <p:txBody>
              <a:bodyPr/>
              <a:lstStyle/>
              <a:p>
                <a:endParaRPr lang="en-US"/>
              </a:p>
            </p:txBody>
          </p:sp>
          <p:sp>
            <p:nvSpPr>
              <p:cNvPr id="5306" name="Freeform 33"/>
              <p:cNvSpPr>
                <a:spLocks/>
              </p:cNvSpPr>
              <p:nvPr/>
            </p:nvSpPr>
            <p:spPr bwMode="auto">
              <a:xfrm>
                <a:off x="741" y="2937"/>
                <a:ext cx="29" cy="35"/>
              </a:xfrm>
              <a:custGeom>
                <a:avLst/>
                <a:gdLst>
                  <a:gd name="T0" fmla="*/ 0 w 27"/>
                  <a:gd name="T1" fmla="*/ 13 h 34"/>
                  <a:gd name="T2" fmla="*/ 824 w 27"/>
                  <a:gd name="T3" fmla="*/ 0 h 34"/>
                  <a:gd name="T4" fmla="*/ 824 w 27"/>
                  <a:gd name="T5" fmla="*/ 113 h 34"/>
                  <a:gd name="T6" fmla="*/ 282 w 27"/>
                  <a:gd name="T7" fmla="*/ 126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grpFill/>
              <a:ln w="12700">
                <a:solidFill>
                  <a:srgbClr val="000000"/>
                </a:solidFill>
                <a:round/>
                <a:headEnd/>
                <a:tailEnd/>
              </a:ln>
            </p:spPr>
            <p:txBody>
              <a:bodyPr/>
              <a:lstStyle/>
              <a:p>
                <a:endParaRPr lang="en-US"/>
              </a:p>
            </p:txBody>
          </p:sp>
          <p:sp>
            <p:nvSpPr>
              <p:cNvPr id="5307" name="Freeform 34"/>
              <p:cNvSpPr>
                <a:spLocks/>
              </p:cNvSpPr>
              <p:nvPr/>
            </p:nvSpPr>
            <p:spPr bwMode="auto">
              <a:xfrm>
                <a:off x="815" y="2953"/>
                <a:ext cx="179" cy="205"/>
              </a:xfrm>
              <a:custGeom>
                <a:avLst/>
                <a:gdLst>
                  <a:gd name="T0" fmla="*/ 769 w 167"/>
                  <a:gd name="T1" fmla="*/ 0 h 197"/>
                  <a:gd name="T2" fmla="*/ 0 w 167"/>
                  <a:gd name="T3" fmla="*/ 507 h 197"/>
                  <a:gd name="T4" fmla="*/ 565 w 167"/>
                  <a:gd name="T5" fmla="*/ 758 h 197"/>
                  <a:gd name="T6" fmla="*/ 565 w 167"/>
                  <a:gd name="T7" fmla="*/ 1212 h 197"/>
                  <a:gd name="T8" fmla="*/ 1682 w 167"/>
                  <a:gd name="T9" fmla="*/ 1325 h 197"/>
                  <a:gd name="T10" fmla="*/ 2176 w 167"/>
                  <a:gd name="T11" fmla="*/ 1070 h 197"/>
                  <a:gd name="T12" fmla="*/ 3582 w 167"/>
                  <a:gd name="T13" fmla="*/ 1002 h 197"/>
                  <a:gd name="T14" fmla="*/ 4683 w 167"/>
                  <a:gd name="T15" fmla="*/ 714 h 197"/>
                  <a:gd name="T16" fmla="*/ 3548 w 167"/>
                  <a:gd name="T17" fmla="*/ 268 h 197"/>
                  <a:gd name="T18" fmla="*/ 769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grpFill/>
              <a:ln w="12700">
                <a:solidFill>
                  <a:srgbClr val="000000"/>
                </a:solidFill>
                <a:round/>
                <a:headEnd/>
                <a:tailEnd/>
              </a:ln>
            </p:spPr>
            <p:txBody>
              <a:bodyPr/>
              <a:lstStyle/>
              <a:p>
                <a:endParaRPr lang="en-US"/>
              </a:p>
            </p:txBody>
          </p:sp>
        </p:grpSp>
        <p:sp>
          <p:nvSpPr>
            <p:cNvPr id="5300" name="Freeform 35"/>
            <p:cNvSpPr>
              <a:spLocks/>
            </p:cNvSpPr>
            <p:nvPr/>
          </p:nvSpPr>
          <p:spPr bwMode="auto">
            <a:xfrm>
              <a:off x="752" y="2858"/>
              <a:ext cx="98" cy="80"/>
            </a:xfrm>
            <a:custGeom>
              <a:avLst/>
              <a:gdLst>
                <a:gd name="T0" fmla="*/ 390 w 92"/>
                <a:gd name="T1" fmla="*/ 0 h 77"/>
                <a:gd name="T2" fmla="*/ 0 w 92"/>
                <a:gd name="T3" fmla="*/ 136 h 77"/>
                <a:gd name="T4" fmla="*/ 184 w 92"/>
                <a:gd name="T5" fmla="*/ 259 h 77"/>
                <a:gd name="T6" fmla="*/ 535 w 92"/>
                <a:gd name="T7" fmla="*/ 290 h 77"/>
                <a:gd name="T8" fmla="*/ 901 w 92"/>
                <a:gd name="T9" fmla="*/ 477 h 77"/>
                <a:gd name="T10" fmla="*/ 1895 w 92"/>
                <a:gd name="T11" fmla="*/ 409 h 77"/>
                <a:gd name="T12" fmla="*/ 1927 w 92"/>
                <a:gd name="T13" fmla="*/ 198 h 77"/>
                <a:gd name="T14" fmla="*/ 1183 w 92"/>
                <a:gd name="T15" fmla="*/ 6 h 77"/>
                <a:gd name="T16" fmla="*/ 390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grpFill/>
            <a:ln w="12700">
              <a:solidFill>
                <a:srgbClr val="000000"/>
              </a:solidFill>
              <a:round/>
              <a:headEnd/>
              <a:tailEnd/>
            </a:ln>
          </p:spPr>
          <p:txBody>
            <a:bodyPr/>
            <a:lstStyle/>
            <a:p>
              <a:endParaRPr lang="en-US"/>
            </a:p>
          </p:txBody>
        </p:sp>
      </p:grpSp>
      <p:sp>
        <p:nvSpPr>
          <p:cNvPr id="5145" name="Freeform 36"/>
          <p:cNvSpPr>
            <a:spLocks/>
          </p:cNvSpPr>
          <p:nvPr/>
        </p:nvSpPr>
        <p:spPr bwMode="auto">
          <a:xfrm>
            <a:off x="6899275" y="4222750"/>
            <a:ext cx="1173163" cy="500063"/>
          </a:xfrm>
          <a:custGeom>
            <a:avLst/>
            <a:gdLst>
              <a:gd name="T0" fmla="*/ 2147483646 w 472"/>
              <a:gd name="T1" fmla="*/ 2147483646 h 207"/>
              <a:gd name="T2" fmla="*/ 0 w 472"/>
              <a:gd name="T3" fmla="*/ 2147483646 h 207"/>
              <a:gd name="T4" fmla="*/ 2147483646 w 472"/>
              <a:gd name="T5" fmla="*/ 2147483646 h 207"/>
              <a:gd name="T6" fmla="*/ 2147483646 w 472"/>
              <a:gd name="T7" fmla="*/ 2147483646 h 207"/>
              <a:gd name="T8" fmla="*/ 2147483646 w 472"/>
              <a:gd name="T9" fmla="*/ 2147483646 h 207"/>
              <a:gd name="T10" fmla="*/ 2147483646 w 472"/>
              <a:gd name="T11" fmla="*/ 2147483646 h 207"/>
              <a:gd name="T12" fmla="*/ 2147483646 w 472"/>
              <a:gd name="T13" fmla="*/ 2147483646 h 207"/>
              <a:gd name="T14" fmla="*/ 2147483646 w 472"/>
              <a:gd name="T15" fmla="*/ 2147483646 h 207"/>
              <a:gd name="T16" fmla="*/ 2147483646 w 472"/>
              <a:gd name="T17" fmla="*/ 2147483646 h 207"/>
              <a:gd name="T18" fmla="*/ 2147483646 w 472"/>
              <a:gd name="T19" fmla="*/ 2147483646 h 207"/>
              <a:gd name="T20" fmla="*/ 2147483646 w 472"/>
              <a:gd name="T21" fmla="*/ 2147483646 h 207"/>
              <a:gd name="T22" fmla="*/ 2147483646 w 472"/>
              <a:gd name="T23" fmla="*/ 2147483646 h 207"/>
              <a:gd name="T24" fmla="*/ 2147483646 w 472"/>
              <a:gd name="T25" fmla="*/ 2147483646 h 207"/>
              <a:gd name="T26" fmla="*/ 2147483646 w 472"/>
              <a:gd name="T27" fmla="*/ 2147483646 h 207"/>
              <a:gd name="T28" fmla="*/ 2147483646 w 472"/>
              <a:gd name="T29" fmla="*/ 2147483646 h 207"/>
              <a:gd name="T30" fmla="*/ 2147483646 w 472"/>
              <a:gd name="T31" fmla="*/ 2147483646 h 207"/>
              <a:gd name="T32" fmla="*/ 2147483646 w 472"/>
              <a:gd name="T33" fmla="*/ 2147483646 h 207"/>
              <a:gd name="T34" fmla="*/ 2147483646 w 472"/>
              <a:gd name="T35" fmla="*/ 2147483646 h 207"/>
              <a:gd name="T36" fmla="*/ 2147483646 w 472"/>
              <a:gd name="T37" fmla="*/ 2147483646 h 207"/>
              <a:gd name="T38" fmla="*/ 2147483646 w 472"/>
              <a:gd name="T39" fmla="*/ 2147483646 h 207"/>
              <a:gd name="T40" fmla="*/ 2147483646 w 472"/>
              <a:gd name="T41" fmla="*/ 2147483646 h 207"/>
              <a:gd name="T42" fmla="*/ 2147483646 w 472"/>
              <a:gd name="T43" fmla="*/ 2147483646 h 207"/>
              <a:gd name="T44" fmla="*/ 2147483646 w 472"/>
              <a:gd name="T45" fmla="*/ 2147483646 h 207"/>
              <a:gd name="T46" fmla="*/ 2147483646 w 472"/>
              <a:gd name="T47" fmla="*/ 2147483646 h 207"/>
              <a:gd name="T48" fmla="*/ 2147483646 w 472"/>
              <a:gd name="T49" fmla="*/ 2147483646 h 207"/>
              <a:gd name="T50" fmla="*/ 2147483646 w 472"/>
              <a:gd name="T51" fmla="*/ 2147483646 h 207"/>
              <a:gd name="T52" fmla="*/ 2147483646 w 472"/>
              <a:gd name="T53" fmla="*/ 2147483646 h 207"/>
              <a:gd name="T54" fmla="*/ 2147483646 w 472"/>
              <a:gd name="T55" fmla="*/ 2147483646 h 207"/>
              <a:gd name="T56" fmla="*/ 2147483646 w 472"/>
              <a:gd name="T57" fmla="*/ 2147483646 h 207"/>
              <a:gd name="T58" fmla="*/ 2147483646 w 472"/>
              <a:gd name="T59" fmla="*/ 0 h 207"/>
              <a:gd name="T60" fmla="*/ 2147483646 w 472"/>
              <a:gd name="T61" fmla="*/ 2147483646 h 207"/>
              <a:gd name="T62" fmla="*/ 2147483646 w 472"/>
              <a:gd name="T63" fmla="*/ 2147483646 h 207"/>
              <a:gd name="T64" fmla="*/ 2147483646 w 472"/>
              <a:gd name="T65" fmla="*/ 2147483646 h 207"/>
              <a:gd name="T66" fmla="*/ 2147483646 w 472"/>
              <a:gd name="T67" fmla="*/ 2147483646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C00000"/>
          </a:solidFill>
          <a:ln w="12700">
            <a:solidFill>
              <a:srgbClr val="000000"/>
            </a:solidFill>
            <a:round/>
            <a:headEnd/>
            <a:tailEnd/>
          </a:ln>
        </p:spPr>
        <p:txBody>
          <a:bodyPr/>
          <a:lstStyle/>
          <a:p>
            <a:endParaRPr lang="en-US"/>
          </a:p>
        </p:txBody>
      </p:sp>
      <p:sp>
        <p:nvSpPr>
          <p:cNvPr id="5146" name="Freeform 37"/>
          <p:cNvSpPr>
            <a:spLocks/>
          </p:cNvSpPr>
          <p:nvPr/>
        </p:nvSpPr>
        <p:spPr bwMode="auto">
          <a:xfrm>
            <a:off x="5540375" y="5135563"/>
            <a:ext cx="819150" cy="633412"/>
          </a:xfrm>
          <a:custGeom>
            <a:avLst/>
            <a:gdLst>
              <a:gd name="T0" fmla="*/ 0 w 328"/>
              <a:gd name="T1" fmla="*/ 2147483646 h 263"/>
              <a:gd name="T2" fmla="*/ 2147483646 w 328"/>
              <a:gd name="T3" fmla="*/ 0 h 263"/>
              <a:gd name="T4" fmla="*/ 2147483646 w 328"/>
              <a:gd name="T5" fmla="*/ 2147483646 h 263"/>
              <a:gd name="T6" fmla="*/ 2147483646 w 328"/>
              <a:gd name="T7" fmla="*/ 2147483646 h 263"/>
              <a:gd name="T8" fmla="*/ 2147483646 w 328"/>
              <a:gd name="T9" fmla="*/ 2147483646 h 263"/>
              <a:gd name="T10" fmla="*/ 2147483646 w 328"/>
              <a:gd name="T11" fmla="*/ 2147483646 h 263"/>
              <a:gd name="T12" fmla="*/ 2147483646 w 328"/>
              <a:gd name="T13" fmla="*/ 2147483646 h 263"/>
              <a:gd name="T14" fmla="*/ 2147483646 w 328"/>
              <a:gd name="T15" fmla="*/ 2147483646 h 263"/>
              <a:gd name="T16" fmla="*/ 2147483646 w 328"/>
              <a:gd name="T17" fmla="*/ 2147483646 h 263"/>
              <a:gd name="T18" fmla="*/ 2147483646 w 328"/>
              <a:gd name="T19" fmla="*/ 2147483646 h 263"/>
              <a:gd name="T20" fmla="*/ 2147483646 w 328"/>
              <a:gd name="T21" fmla="*/ 2147483646 h 263"/>
              <a:gd name="T22" fmla="*/ 2147483646 w 328"/>
              <a:gd name="T23" fmla="*/ 2147483646 h 263"/>
              <a:gd name="T24" fmla="*/ 2147483646 w 328"/>
              <a:gd name="T25" fmla="*/ 2147483646 h 263"/>
              <a:gd name="T26" fmla="*/ 2147483646 w 328"/>
              <a:gd name="T27" fmla="*/ 2147483646 h 263"/>
              <a:gd name="T28" fmla="*/ 2147483646 w 328"/>
              <a:gd name="T29" fmla="*/ 2147483646 h 263"/>
              <a:gd name="T30" fmla="*/ 2147483646 w 328"/>
              <a:gd name="T31" fmla="*/ 2147483646 h 263"/>
              <a:gd name="T32" fmla="*/ 2147483646 w 328"/>
              <a:gd name="T33" fmla="*/ 2147483646 h 263"/>
              <a:gd name="T34" fmla="*/ 2147483646 w 328"/>
              <a:gd name="T35" fmla="*/ 2147483646 h 263"/>
              <a:gd name="T36" fmla="*/ 2147483646 w 328"/>
              <a:gd name="T37" fmla="*/ 2147483646 h 263"/>
              <a:gd name="T38" fmla="*/ 2147483646 w 328"/>
              <a:gd name="T39" fmla="*/ 2147483646 h 263"/>
              <a:gd name="T40" fmla="*/ 2147483646 w 328"/>
              <a:gd name="T41" fmla="*/ 2147483646 h 263"/>
              <a:gd name="T42" fmla="*/ 2147483646 w 328"/>
              <a:gd name="T43" fmla="*/ 2147483646 h 263"/>
              <a:gd name="T44" fmla="*/ 2147483646 w 328"/>
              <a:gd name="T45" fmla="*/ 2147483646 h 263"/>
              <a:gd name="T46" fmla="*/ 2147483646 w 328"/>
              <a:gd name="T47" fmla="*/ 2147483646 h 263"/>
              <a:gd name="T48" fmla="*/ 2147483646 w 328"/>
              <a:gd name="T49" fmla="*/ 2147483646 h 263"/>
              <a:gd name="T50" fmla="*/ 2147483646 w 328"/>
              <a:gd name="T51" fmla="*/ 2147483646 h 263"/>
              <a:gd name="T52" fmla="*/ 2147483646 w 328"/>
              <a:gd name="T53" fmla="*/ 2147483646 h 263"/>
              <a:gd name="T54" fmla="*/ 2147483646 w 328"/>
              <a:gd name="T55" fmla="*/ 2147483646 h 263"/>
              <a:gd name="T56" fmla="*/ 2147483646 w 328"/>
              <a:gd name="T57" fmla="*/ 2147483646 h 263"/>
              <a:gd name="T58" fmla="*/ 2147483646 w 328"/>
              <a:gd name="T59" fmla="*/ 2147483646 h 263"/>
              <a:gd name="T60" fmla="*/ 2147483646 w 328"/>
              <a:gd name="T61" fmla="*/ 2147483646 h 263"/>
              <a:gd name="T62" fmla="*/ 2147483646 w 328"/>
              <a:gd name="T63" fmla="*/ 2147483646 h 263"/>
              <a:gd name="T64" fmla="*/ 2147483646 w 328"/>
              <a:gd name="T65" fmla="*/ 2147483646 h 263"/>
              <a:gd name="T66" fmla="*/ 2147483646 w 328"/>
              <a:gd name="T67" fmla="*/ 2147483646 h 263"/>
              <a:gd name="T68" fmla="*/ 0 w 328"/>
              <a:gd name="T69" fmla="*/ 214748364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538022"/>
          </a:solidFill>
          <a:ln w="12700">
            <a:solidFill>
              <a:srgbClr val="000000"/>
            </a:solidFill>
            <a:round/>
            <a:headEnd/>
            <a:tailEnd/>
          </a:ln>
        </p:spPr>
        <p:txBody>
          <a:bodyPr/>
          <a:lstStyle/>
          <a:p>
            <a:endParaRPr lang="en-US"/>
          </a:p>
        </p:txBody>
      </p:sp>
      <p:sp>
        <p:nvSpPr>
          <p:cNvPr id="5147" name="Freeform 38"/>
          <p:cNvSpPr>
            <a:spLocks/>
          </p:cNvSpPr>
          <p:nvPr/>
        </p:nvSpPr>
        <p:spPr bwMode="auto">
          <a:xfrm>
            <a:off x="8220075" y="316706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2"/>
          </a:solidFill>
          <a:ln w="12700">
            <a:solidFill>
              <a:srgbClr val="000000"/>
            </a:solidFill>
            <a:round/>
            <a:headEnd/>
            <a:tailEnd/>
          </a:ln>
        </p:spPr>
        <p:txBody>
          <a:bodyPr/>
          <a:lstStyle/>
          <a:p>
            <a:endParaRPr lang="en-US"/>
          </a:p>
        </p:txBody>
      </p:sp>
      <p:sp>
        <p:nvSpPr>
          <p:cNvPr id="5148" name="Line 39"/>
          <p:cNvSpPr>
            <a:spLocks noChangeShapeType="1"/>
          </p:cNvSpPr>
          <p:nvPr/>
        </p:nvSpPr>
        <p:spPr bwMode="auto">
          <a:xfrm flipH="1" flipV="1">
            <a:off x="8299450" y="3233738"/>
            <a:ext cx="79375" cy="80962"/>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9" name="Line 40"/>
          <p:cNvSpPr>
            <a:spLocks noChangeShapeType="1"/>
          </p:cNvSpPr>
          <p:nvPr/>
        </p:nvSpPr>
        <p:spPr bwMode="auto">
          <a:xfrm flipH="1" flipV="1">
            <a:off x="8010525" y="3846513"/>
            <a:ext cx="123825" cy="1587"/>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50" name="Freeform 42"/>
          <p:cNvSpPr>
            <a:spLocks/>
          </p:cNvSpPr>
          <p:nvPr/>
        </p:nvSpPr>
        <p:spPr bwMode="auto">
          <a:xfrm>
            <a:off x="5921375" y="4764088"/>
            <a:ext cx="477838" cy="808037"/>
          </a:xfrm>
          <a:custGeom>
            <a:avLst/>
            <a:gdLst>
              <a:gd name="T0" fmla="*/ 2147483646 w 192"/>
              <a:gd name="T1" fmla="*/ 2147483646 h 335"/>
              <a:gd name="T2" fmla="*/ 2147483646 w 192"/>
              <a:gd name="T3" fmla="*/ 2147483646 h 335"/>
              <a:gd name="T4" fmla="*/ 0 w 192"/>
              <a:gd name="T5" fmla="*/ 2147483646 h 335"/>
              <a:gd name="T6" fmla="*/ 2147483646 w 192"/>
              <a:gd name="T7" fmla="*/ 2147483646 h 335"/>
              <a:gd name="T8" fmla="*/ 2147483646 w 192"/>
              <a:gd name="T9" fmla="*/ 2147483646 h 335"/>
              <a:gd name="T10" fmla="*/ 2147483646 w 192"/>
              <a:gd name="T11" fmla="*/ 2147483646 h 335"/>
              <a:gd name="T12" fmla="*/ 2147483646 w 192"/>
              <a:gd name="T13" fmla="*/ 2147483646 h 335"/>
              <a:gd name="T14" fmla="*/ 2147483646 w 192"/>
              <a:gd name="T15" fmla="*/ 2147483646 h 335"/>
              <a:gd name="T16" fmla="*/ 2147483646 w 192"/>
              <a:gd name="T17" fmla="*/ 2147483646 h 335"/>
              <a:gd name="T18" fmla="*/ 2147483646 w 192"/>
              <a:gd name="T19" fmla="*/ 2147483646 h 335"/>
              <a:gd name="T20" fmla="*/ 2147483646 w 192"/>
              <a:gd name="T21" fmla="*/ 2147483646 h 335"/>
              <a:gd name="T22" fmla="*/ 2147483646 w 192"/>
              <a:gd name="T23" fmla="*/ 2147483646 h 335"/>
              <a:gd name="T24" fmla="*/ 2147483646 w 192"/>
              <a:gd name="T25" fmla="*/ 2147483646 h 335"/>
              <a:gd name="T26" fmla="*/ 2147483646 w 192"/>
              <a:gd name="T27" fmla="*/ 0 h 335"/>
              <a:gd name="T28" fmla="*/ 2147483646 w 192"/>
              <a:gd name="T29" fmla="*/ 2147483646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538022"/>
          </a:solidFill>
          <a:ln w="12700">
            <a:solidFill>
              <a:srgbClr val="000000"/>
            </a:solidFill>
            <a:round/>
            <a:headEnd/>
            <a:tailEnd/>
          </a:ln>
        </p:spPr>
        <p:txBody>
          <a:bodyPr/>
          <a:lstStyle/>
          <a:p>
            <a:endParaRPr lang="en-US"/>
          </a:p>
        </p:txBody>
      </p:sp>
      <p:sp>
        <p:nvSpPr>
          <p:cNvPr id="5151" name="Text Box 43"/>
          <p:cNvSpPr txBox="1">
            <a:spLocks noChangeArrowheads="1"/>
          </p:cNvSpPr>
          <p:nvPr/>
        </p:nvSpPr>
        <p:spPr bwMode="auto">
          <a:xfrm>
            <a:off x="8207375" y="2438400"/>
            <a:ext cx="327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ME</a:t>
            </a:r>
          </a:p>
        </p:txBody>
      </p:sp>
      <p:sp>
        <p:nvSpPr>
          <p:cNvPr id="5152" name="Text Box 44"/>
          <p:cNvSpPr txBox="1">
            <a:spLocks noChangeArrowheads="1"/>
          </p:cNvSpPr>
          <p:nvPr/>
        </p:nvSpPr>
        <p:spPr bwMode="auto">
          <a:xfrm>
            <a:off x="8077200" y="2849563"/>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NH</a:t>
            </a:r>
          </a:p>
        </p:txBody>
      </p:sp>
      <p:sp>
        <p:nvSpPr>
          <p:cNvPr id="5153" name="Text Box 45"/>
          <p:cNvSpPr txBox="1">
            <a:spLocks noChangeArrowheads="1"/>
          </p:cNvSpPr>
          <p:nvPr/>
        </p:nvSpPr>
        <p:spPr bwMode="auto">
          <a:xfrm>
            <a:off x="8077200" y="3001963"/>
            <a:ext cx="3317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MA</a:t>
            </a:r>
          </a:p>
        </p:txBody>
      </p:sp>
      <p:sp>
        <p:nvSpPr>
          <p:cNvPr id="5154" name="Text Box 46"/>
          <p:cNvSpPr txBox="1">
            <a:spLocks noChangeArrowheads="1"/>
          </p:cNvSpPr>
          <p:nvPr/>
        </p:nvSpPr>
        <p:spPr bwMode="auto">
          <a:xfrm>
            <a:off x="7999413" y="3154363"/>
            <a:ext cx="3063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CT</a:t>
            </a:r>
          </a:p>
        </p:txBody>
      </p:sp>
      <p:sp>
        <p:nvSpPr>
          <p:cNvPr id="5155" name="Text Box 47"/>
          <p:cNvSpPr txBox="1">
            <a:spLocks noChangeArrowheads="1"/>
          </p:cNvSpPr>
          <p:nvPr/>
        </p:nvSpPr>
        <p:spPr bwMode="auto">
          <a:xfrm>
            <a:off x="7346950" y="34417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PA</a:t>
            </a:r>
          </a:p>
        </p:txBody>
      </p:sp>
      <p:sp>
        <p:nvSpPr>
          <p:cNvPr id="5156" name="Text Box 48"/>
          <p:cNvSpPr txBox="1">
            <a:spLocks noChangeArrowheads="1"/>
          </p:cNvSpPr>
          <p:nvPr/>
        </p:nvSpPr>
        <p:spPr bwMode="auto">
          <a:xfrm>
            <a:off x="7086600" y="388620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WV</a:t>
            </a:r>
          </a:p>
        </p:txBody>
      </p:sp>
      <p:sp>
        <p:nvSpPr>
          <p:cNvPr id="5157" name="Text Box 49"/>
          <p:cNvSpPr txBox="1">
            <a:spLocks noChangeArrowheads="1"/>
          </p:cNvSpPr>
          <p:nvPr/>
        </p:nvSpPr>
        <p:spPr bwMode="auto">
          <a:xfrm>
            <a:off x="7488238" y="40259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VA</a:t>
            </a:r>
          </a:p>
        </p:txBody>
      </p:sp>
      <p:sp>
        <p:nvSpPr>
          <p:cNvPr id="5158" name="Text Box 50"/>
          <p:cNvSpPr txBox="1">
            <a:spLocks noChangeArrowheads="1"/>
          </p:cNvSpPr>
          <p:nvPr/>
        </p:nvSpPr>
        <p:spPr bwMode="auto">
          <a:xfrm>
            <a:off x="7472363" y="438785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NC</a:t>
            </a:r>
          </a:p>
        </p:txBody>
      </p:sp>
      <p:sp>
        <p:nvSpPr>
          <p:cNvPr id="5159" name="Text Box 51"/>
          <p:cNvSpPr txBox="1">
            <a:spLocks noChangeArrowheads="1"/>
          </p:cNvSpPr>
          <p:nvPr/>
        </p:nvSpPr>
        <p:spPr bwMode="auto">
          <a:xfrm>
            <a:off x="5629275" y="52895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LA</a:t>
            </a:r>
          </a:p>
        </p:txBody>
      </p:sp>
      <p:sp>
        <p:nvSpPr>
          <p:cNvPr id="5160" name="Text Box 52"/>
          <p:cNvSpPr txBox="1">
            <a:spLocks noChangeArrowheads="1"/>
          </p:cNvSpPr>
          <p:nvPr/>
        </p:nvSpPr>
        <p:spPr bwMode="auto">
          <a:xfrm>
            <a:off x="4729163" y="542607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TX</a:t>
            </a:r>
          </a:p>
        </p:txBody>
      </p:sp>
      <p:sp>
        <p:nvSpPr>
          <p:cNvPr id="5161" name="Text Box 53"/>
          <p:cNvSpPr txBox="1">
            <a:spLocks noChangeArrowheads="1"/>
          </p:cNvSpPr>
          <p:nvPr/>
        </p:nvSpPr>
        <p:spPr bwMode="auto">
          <a:xfrm>
            <a:off x="4892675" y="469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OK</a:t>
            </a:r>
          </a:p>
        </p:txBody>
      </p:sp>
      <p:sp>
        <p:nvSpPr>
          <p:cNvPr id="5162" name="Text Box 54"/>
          <p:cNvSpPr txBox="1">
            <a:spLocks noChangeArrowheads="1"/>
          </p:cNvSpPr>
          <p:nvPr/>
        </p:nvSpPr>
        <p:spPr bwMode="auto">
          <a:xfrm>
            <a:off x="4603750" y="372586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NE</a:t>
            </a:r>
          </a:p>
        </p:txBody>
      </p:sp>
      <p:sp>
        <p:nvSpPr>
          <p:cNvPr id="5163" name="Text Box 55"/>
          <p:cNvSpPr txBox="1">
            <a:spLocks noChangeArrowheads="1"/>
          </p:cNvSpPr>
          <p:nvPr/>
        </p:nvSpPr>
        <p:spPr bwMode="auto">
          <a:xfrm>
            <a:off x="4433888" y="26638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ND</a:t>
            </a:r>
          </a:p>
        </p:txBody>
      </p:sp>
      <p:sp>
        <p:nvSpPr>
          <p:cNvPr id="5164" name="Text Box 56"/>
          <p:cNvSpPr txBox="1">
            <a:spLocks noChangeArrowheads="1"/>
          </p:cNvSpPr>
          <p:nvPr/>
        </p:nvSpPr>
        <p:spPr bwMode="auto">
          <a:xfrm>
            <a:off x="5173663" y="2857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MN</a:t>
            </a:r>
          </a:p>
        </p:txBody>
      </p:sp>
      <p:sp>
        <p:nvSpPr>
          <p:cNvPr id="5165" name="Text Box 57"/>
          <p:cNvSpPr txBox="1">
            <a:spLocks noChangeArrowheads="1"/>
          </p:cNvSpPr>
          <p:nvPr/>
        </p:nvSpPr>
        <p:spPr bwMode="auto">
          <a:xfrm>
            <a:off x="6410325" y="32496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MI</a:t>
            </a:r>
          </a:p>
        </p:txBody>
      </p:sp>
      <p:sp>
        <p:nvSpPr>
          <p:cNvPr id="5166" name="Text Box 58"/>
          <p:cNvSpPr txBox="1">
            <a:spLocks noChangeArrowheads="1"/>
          </p:cNvSpPr>
          <p:nvPr/>
        </p:nvSpPr>
        <p:spPr bwMode="auto">
          <a:xfrm>
            <a:off x="5907088" y="38338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IL</a:t>
            </a:r>
          </a:p>
        </p:txBody>
      </p:sp>
      <p:sp>
        <p:nvSpPr>
          <p:cNvPr id="5167" name="Text Box 59"/>
          <p:cNvSpPr txBox="1">
            <a:spLocks noChangeArrowheads="1"/>
          </p:cNvSpPr>
          <p:nvPr/>
        </p:nvSpPr>
        <p:spPr bwMode="auto">
          <a:xfrm>
            <a:off x="5378450" y="3579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IA</a:t>
            </a:r>
          </a:p>
        </p:txBody>
      </p:sp>
      <p:sp>
        <p:nvSpPr>
          <p:cNvPr id="5168" name="Text Box 60"/>
          <p:cNvSpPr txBox="1">
            <a:spLocks noChangeArrowheads="1"/>
          </p:cNvSpPr>
          <p:nvPr/>
        </p:nvSpPr>
        <p:spPr bwMode="auto">
          <a:xfrm>
            <a:off x="2819400" y="3048000"/>
            <a:ext cx="3413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ID</a:t>
            </a:r>
          </a:p>
        </p:txBody>
      </p:sp>
      <p:sp>
        <p:nvSpPr>
          <p:cNvPr id="5169" name="Text Box 61"/>
          <p:cNvSpPr txBox="1">
            <a:spLocks noChangeArrowheads="1"/>
          </p:cNvSpPr>
          <p:nvPr/>
        </p:nvSpPr>
        <p:spPr bwMode="auto">
          <a:xfrm>
            <a:off x="2179638" y="24050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WA</a:t>
            </a:r>
          </a:p>
        </p:txBody>
      </p:sp>
      <p:sp>
        <p:nvSpPr>
          <p:cNvPr id="5170" name="Text Box 62"/>
          <p:cNvSpPr txBox="1">
            <a:spLocks noChangeArrowheads="1"/>
          </p:cNvSpPr>
          <p:nvPr/>
        </p:nvSpPr>
        <p:spPr bwMode="auto">
          <a:xfrm>
            <a:off x="1927225" y="3030538"/>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OR</a:t>
            </a:r>
          </a:p>
        </p:txBody>
      </p:sp>
      <p:sp>
        <p:nvSpPr>
          <p:cNvPr id="5171" name="Text Box 63"/>
          <p:cNvSpPr txBox="1">
            <a:spLocks noChangeArrowheads="1"/>
          </p:cNvSpPr>
          <p:nvPr/>
        </p:nvSpPr>
        <p:spPr bwMode="auto">
          <a:xfrm>
            <a:off x="2871788" y="4762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AZ</a:t>
            </a:r>
          </a:p>
        </p:txBody>
      </p:sp>
      <p:sp>
        <p:nvSpPr>
          <p:cNvPr id="5172" name="Text Box 64"/>
          <p:cNvSpPr txBox="1">
            <a:spLocks noChangeArrowheads="1"/>
          </p:cNvSpPr>
          <p:nvPr/>
        </p:nvSpPr>
        <p:spPr bwMode="auto">
          <a:xfrm>
            <a:off x="1303338" y="49799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HI</a:t>
            </a:r>
          </a:p>
        </p:txBody>
      </p:sp>
      <p:sp>
        <p:nvSpPr>
          <p:cNvPr id="5173" name="Text Box 65"/>
          <p:cNvSpPr txBox="1">
            <a:spLocks noChangeArrowheads="1"/>
          </p:cNvSpPr>
          <p:nvPr/>
        </p:nvSpPr>
        <p:spPr bwMode="auto">
          <a:xfrm>
            <a:off x="7808913" y="3403600"/>
            <a:ext cx="2921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NJ</a:t>
            </a:r>
          </a:p>
        </p:txBody>
      </p:sp>
      <p:sp>
        <p:nvSpPr>
          <p:cNvPr id="5174" name="Text Box 66"/>
          <p:cNvSpPr txBox="1">
            <a:spLocks noChangeArrowheads="1"/>
          </p:cNvSpPr>
          <p:nvPr/>
        </p:nvSpPr>
        <p:spPr bwMode="auto">
          <a:xfrm>
            <a:off x="8305800" y="3200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RI        </a:t>
            </a:r>
            <a:r>
              <a:rPr lang="en-US" altLang="en-US" sz="1400" b="1" dirty="0" smtClean="0">
                <a:solidFill>
                  <a:srgbClr val="000000"/>
                </a:solidFill>
              </a:rPr>
              <a:t>C+</a:t>
            </a:r>
            <a:endParaRPr lang="en-US" altLang="en-US" sz="1400" b="1" dirty="0">
              <a:solidFill>
                <a:srgbClr val="000000"/>
              </a:solidFill>
            </a:endParaRPr>
          </a:p>
        </p:txBody>
      </p:sp>
      <p:sp>
        <p:nvSpPr>
          <p:cNvPr id="5175" name="Text Box 68"/>
          <p:cNvSpPr txBox="1">
            <a:spLocks noChangeArrowheads="1"/>
          </p:cNvSpPr>
          <p:nvPr/>
        </p:nvSpPr>
        <p:spPr bwMode="auto">
          <a:xfrm>
            <a:off x="8047038" y="3743325"/>
            <a:ext cx="3063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DE</a:t>
            </a:r>
          </a:p>
        </p:txBody>
      </p:sp>
      <p:sp>
        <p:nvSpPr>
          <p:cNvPr id="5176" name="Text Box 69"/>
          <p:cNvSpPr txBox="1">
            <a:spLocks noChangeArrowheads="1"/>
          </p:cNvSpPr>
          <p:nvPr/>
        </p:nvSpPr>
        <p:spPr bwMode="auto">
          <a:xfrm>
            <a:off x="1074738" y="21971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F8F8F8"/>
                </a:solidFill>
                <a:latin typeface="Times New Roman" panose="02020603050405020304" pitchFamily="18" charset="0"/>
              </a:rPr>
              <a:t>AL</a:t>
            </a:r>
          </a:p>
        </p:txBody>
      </p:sp>
      <p:grpSp>
        <p:nvGrpSpPr>
          <p:cNvPr id="5177" name="Group 70"/>
          <p:cNvGrpSpPr>
            <a:grpSpLocks/>
          </p:cNvGrpSpPr>
          <p:nvPr/>
        </p:nvGrpSpPr>
        <p:grpSpPr bwMode="auto">
          <a:xfrm>
            <a:off x="1558925" y="2735263"/>
            <a:ext cx="6759575" cy="3435350"/>
            <a:chOff x="982" y="1579"/>
            <a:chExt cx="4258" cy="2164"/>
          </a:xfrm>
        </p:grpSpPr>
        <p:sp>
          <p:nvSpPr>
            <p:cNvPr id="5294" name="Freeform 71"/>
            <p:cNvSpPr>
              <a:spLocks/>
            </p:cNvSpPr>
            <p:nvPr/>
          </p:nvSpPr>
          <p:spPr bwMode="auto">
            <a:xfrm>
              <a:off x="4233" y="2807"/>
              <a:ext cx="471" cy="472"/>
            </a:xfrm>
            <a:custGeom>
              <a:avLst/>
              <a:gdLst>
                <a:gd name="T0" fmla="*/ 0 w 300"/>
                <a:gd name="T1" fmla="*/ 2147483646 h 311"/>
                <a:gd name="T2" fmla="*/ 2143296211 w 300"/>
                <a:gd name="T3" fmla="*/ 2147483646 h 311"/>
                <a:gd name="T4" fmla="*/ 2147483646 w 300"/>
                <a:gd name="T5" fmla="*/ 859916686 h 311"/>
                <a:gd name="T6" fmla="*/ 2147483646 w 300"/>
                <a:gd name="T7" fmla="*/ 0 h 311"/>
                <a:gd name="T8" fmla="*/ 2147483646 w 300"/>
                <a:gd name="T9" fmla="*/ 2147483646 h 311"/>
                <a:gd name="T10" fmla="*/ 2147483646 w 300"/>
                <a:gd name="T11" fmla="*/ 2147483646 h 311"/>
                <a:gd name="T12" fmla="*/ 2147483646 w 300"/>
                <a:gd name="T13" fmla="*/ 2147483646 h 311"/>
                <a:gd name="T14" fmla="*/ 2147483646 w 300"/>
                <a:gd name="T15" fmla="*/ 2147483646 h 311"/>
                <a:gd name="T16" fmla="*/ 2147483646 w 300"/>
                <a:gd name="T17" fmla="*/ 2147483646 h 311"/>
                <a:gd name="T18" fmla="*/ 2147483646 w 300"/>
                <a:gd name="T19" fmla="*/ 2147483646 h 311"/>
                <a:gd name="T20" fmla="*/ 2147483646 w 300"/>
                <a:gd name="T21" fmla="*/ 2147483646 h 311"/>
                <a:gd name="T22" fmla="*/ 2147483646 w 300"/>
                <a:gd name="T23" fmla="*/ 2147483646 h 311"/>
                <a:gd name="T24" fmla="*/ 2147483646 w 300"/>
                <a:gd name="T25" fmla="*/ 2147483646 h 311"/>
                <a:gd name="T26" fmla="*/ 2147483646 w 300"/>
                <a:gd name="T27" fmla="*/ 2147483646 h 311"/>
                <a:gd name="T28" fmla="*/ 2147483646 w 300"/>
                <a:gd name="T29" fmla="*/ 2147483646 h 311"/>
                <a:gd name="T30" fmla="*/ 2147483646 w 300"/>
                <a:gd name="T31" fmla="*/ 2147483646 h 311"/>
                <a:gd name="T32" fmla="*/ 2147483646 w 300"/>
                <a:gd name="T33" fmla="*/ 2147483646 h 311"/>
                <a:gd name="T34" fmla="*/ 2147483646 w 300"/>
                <a:gd name="T35" fmla="*/ 2147483646 h 311"/>
                <a:gd name="T36" fmla="*/ 0 w 300"/>
                <a:gd name="T37" fmla="*/ 2147483646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chemeClr val="accent6"/>
            </a:solidFill>
            <a:ln w="12700">
              <a:solidFill>
                <a:srgbClr val="000000"/>
              </a:solidFill>
              <a:round/>
              <a:headEnd/>
              <a:tailEnd/>
            </a:ln>
          </p:spPr>
          <p:txBody>
            <a:bodyPr/>
            <a:lstStyle/>
            <a:p>
              <a:endParaRPr lang="en-US"/>
            </a:p>
          </p:txBody>
        </p:sp>
        <p:sp>
          <p:nvSpPr>
            <p:cNvPr id="5295" name="Freeform 72"/>
            <p:cNvSpPr>
              <a:spLocks/>
            </p:cNvSpPr>
            <p:nvPr/>
          </p:nvSpPr>
          <p:spPr bwMode="auto">
            <a:xfrm>
              <a:off x="982" y="1949"/>
              <a:ext cx="733" cy="1099"/>
            </a:xfrm>
            <a:custGeom>
              <a:avLst/>
              <a:gdLst>
                <a:gd name="T0" fmla="*/ 2147483646 w 468"/>
                <a:gd name="T1" fmla="*/ 0 h 723"/>
                <a:gd name="T2" fmla="*/ 2147483646 w 468"/>
                <a:gd name="T3" fmla="*/ 2147483646 h 723"/>
                <a:gd name="T4" fmla="*/ 2147483646 w 468"/>
                <a:gd name="T5" fmla="*/ 2147483646 h 723"/>
                <a:gd name="T6" fmla="*/ 2147483646 w 468"/>
                <a:gd name="T7" fmla="*/ 2147483646 h 723"/>
                <a:gd name="T8" fmla="*/ 2147483646 w 468"/>
                <a:gd name="T9" fmla="*/ 2147483646 h 723"/>
                <a:gd name="T10" fmla="*/ 2147483646 w 468"/>
                <a:gd name="T11" fmla="*/ 2147483646 h 723"/>
                <a:gd name="T12" fmla="*/ 2147483646 w 468"/>
                <a:gd name="T13" fmla="*/ 2147483646 h 723"/>
                <a:gd name="T14" fmla="*/ 2147483646 w 468"/>
                <a:gd name="T15" fmla="*/ 2147483646 h 723"/>
                <a:gd name="T16" fmla="*/ 2147483646 w 468"/>
                <a:gd name="T17" fmla="*/ 2147483646 h 723"/>
                <a:gd name="T18" fmla="*/ 2147483646 w 468"/>
                <a:gd name="T19" fmla="*/ 2147483646 h 723"/>
                <a:gd name="T20" fmla="*/ 2147483646 w 468"/>
                <a:gd name="T21" fmla="*/ 2147483646 h 723"/>
                <a:gd name="T22" fmla="*/ 2147483646 w 468"/>
                <a:gd name="T23" fmla="*/ 2147483646 h 723"/>
                <a:gd name="T24" fmla="*/ 2147483646 w 468"/>
                <a:gd name="T25" fmla="*/ 2147483646 h 723"/>
                <a:gd name="T26" fmla="*/ 2147483646 w 468"/>
                <a:gd name="T27" fmla="*/ 2147483646 h 723"/>
                <a:gd name="T28" fmla="*/ 2147483646 w 468"/>
                <a:gd name="T29" fmla="*/ 2147483646 h 723"/>
                <a:gd name="T30" fmla="*/ 2147483646 w 468"/>
                <a:gd name="T31" fmla="*/ 2147483646 h 723"/>
                <a:gd name="T32" fmla="*/ 2147483646 w 468"/>
                <a:gd name="T33" fmla="*/ 2147483646 h 723"/>
                <a:gd name="T34" fmla="*/ 2147483646 w 468"/>
                <a:gd name="T35" fmla="*/ 2147483646 h 723"/>
                <a:gd name="T36" fmla="*/ 2147483646 w 468"/>
                <a:gd name="T37" fmla="*/ 2147483646 h 723"/>
                <a:gd name="T38" fmla="*/ 2147483646 w 468"/>
                <a:gd name="T39" fmla="*/ 2147483646 h 723"/>
                <a:gd name="T40" fmla="*/ 2147483646 w 468"/>
                <a:gd name="T41" fmla="*/ 2147483646 h 723"/>
                <a:gd name="T42" fmla="*/ 2147483646 w 468"/>
                <a:gd name="T43" fmla="*/ 2147483646 h 723"/>
                <a:gd name="T44" fmla="*/ 2147483646 w 468"/>
                <a:gd name="T45" fmla="*/ 2147483646 h 723"/>
                <a:gd name="T46" fmla="*/ 2147483646 w 468"/>
                <a:gd name="T47" fmla="*/ 2147483646 h 723"/>
                <a:gd name="T48" fmla="*/ 2147483646 w 468"/>
                <a:gd name="T49" fmla="*/ 2147483646 h 723"/>
                <a:gd name="T50" fmla="*/ 2147483646 w 468"/>
                <a:gd name="T51" fmla="*/ 2147483646 h 723"/>
                <a:gd name="T52" fmla="*/ 2147483646 w 468"/>
                <a:gd name="T53" fmla="*/ 2147483646 h 723"/>
                <a:gd name="T54" fmla="*/ 2147483646 w 468"/>
                <a:gd name="T55" fmla="*/ 2147483646 h 723"/>
                <a:gd name="T56" fmla="*/ 2147483646 w 468"/>
                <a:gd name="T57" fmla="*/ 2147483646 h 723"/>
                <a:gd name="T58" fmla="*/ 2147483646 w 468"/>
                <a:gd name="T59" fmla="*/ 2147483646 h 723"/>
                <a:gd name="T60" fmla="*/ 2147483646 w 468"/>
                <a:gd name="T61" fmla="*/ 2147483646 h 723"/>
                <a:gd name="T62" fmla="*/ 2147483646 w 468"/>
                <a:gd name="T63" fmla="*/ 2147483646 h 723"/>
                <a:gd name="T64" fmla="*/ 2147483646 w 468"/>
                <a:gd name="T65" fmla="*/ 2147483646 h 723"/>
                <a:gd name="T66" fmla="*/ 2147483646 w 468"/>
                <a:gd name="T67" fmla="*/ 2147483646 h 723"/>
                <a:gd name="T68" fmla="*/ 2147483646 w 468"/>
                <a:gd name="T69" fmla="*/ 2147483646 h 723"/>
                <a:gd name="T70" fmla="*/ 2147483646 w 468"/>
                <a:gd name="T71" fmla="*/ 2147483646 h 723"/>
                <a:gd name="T72" fmla="*/ 2147483646 w 468"/>
                <a:gd name="T73" fmla="*/ 2147483646 h 723"/>
                <a:gd name="T74" fmla="*/ 2147483646 w 468"/>
                <a:gd name="T75" fmla="*/ 2147483646 h 723"/>
                <a:gd name="T76" fmla="*/ 2147483646 w 468"/>
                <a:gd name="T77" fmla="*/ 2147483646 h 723"/>
                <a:gd name="T78" fmla="*/ 2147483646 w 468"/>
                <a:gd name="T79" fmla="*/ 2147483646 h 723"/>
                <a:gd name="T80" fmla="*/ 2147483646 w 468"/>
                <a:gd name="T81" fmla="*/ 2147483646 h 723"/>
                <a:gd name="T82" fmla="*/ 2147483646 w 468"/>
                <a:gd name="T83" fmla="*/ 2147483646 h 723"/>
                <a:gd name="T84" fmla="*/ 2147483646 w 468"/>
                <a:gd name="T85" fmla="*/ 2147483646 h 723"/>
                <a:gd name="T86" fmla="*/ 0 w 468"/>
                <a:gd name="T87" fmla="*/ 2147483646 h 723"/>
                <a:gd name="T88" fmla="*/ 2147483646 w 468"/>
                <a:gd name="T89" fmla="*/ 2147483646 h 723"/>
                <a:gd name="T90" fmla="*/ 2147483646 w 468"/>
                <a:gd name="T91" fmla="*/ 2147483646 h 723"/>
                <a:gd name="T92" fmla="*/ 2147483646 w 468"/>
                <a:gd name="T93" fmla="*/ 2147483646 h 723"/>
                <a:gd name="T94" fmla="*/ 2147483646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538022"/>
            </a:solidFill>
            <a:ln w="12700">
              <a:solidFill>
                <a:srgbClr val="000000"/>
              </a:solidFill>
              <a:round/>
              <a:headEnd/>
              <a:tailEnd/>
            </a:ln>
          </p:spPr>
          <p:txBody>
            <a:bodyPr/>
            <a:lstStyle/>
            <a:p>
              <a:endParaRPr lang="en-US"/>
            </a:p>
          </p:txBody>
        </p:sp>
        <p:sp>
          <p:nvSpPr>
            <p:cNvPr id="5296" name="Freeform 73"/>
            <p:cNvSpPr>
              <a:spLocks/>
            </p:cNvSpPr>
            <p:nvPr/>
          </p:nvSpPr>
          <p:spPr bwMode="auto">
            <a:xfrm>
              <a:off x="4545" y="1579"/>
              <a:ext cx="550" cy="436"/>
            </a:xfrm>
            <a:custGeom>
              <a:avLst/>
              <a:gdLst>
                <a:gd name="T0" fmla="*/ 2147483646 w 351"/>
                <a:gd name="T1" fmla="*/ 2147483646 h 286"/>
                <a:gd name="T2" fmla="*/ 2147483646 w 351"/>
                <a:gd name="T3" fmla="*/ 2147483646 h 286"/>
                <a:gd name="T4" fmla="*/ 2147483646 w 351"/>
                <a:gd name="T5" fmla="*/ 2147483646 h 286"/>
                <a:gd name="T6" fmla="*/ 2147483646 w 351"/>
                <a:gd name="T7" fmla="*/ 2147483646 h 286"/>
                <a:gd name="T8" fmla="*/ 2147483646 w 351"/>
                <a:gd name="T9" fmla="*/ 2147483646 h 286"/>
                <a:gd name="T10" fmla="*/ 2147483646 w 351"/>
                <a:gd name="T11" fmla="*/ 2147483646 h 286"/>
                <a:gd name="T12" fmla="*/ 2147483646 w 351"/>
                <a:gd name="T13" fmla="*/ 2147483646 h 286"/>
                <a:gd name="T14" fmla="*/ 2147483646 w 351"/>
                <a:gd name="T15" fmla="*/ 2147483646 h 286"/>
                <a:gd name="T16" fmla="*/ 2147483646 w 351"/>
                <a:gd name="T17" fmla="*/ 2147483646 h 286"/>
                <a:gd name="T18" fmla="*/ 2147483646 w 351"/>
                <a:gd name="T19" fmla="*/ 2147483646 h 286"/>
                <a:gd name="T20" fmla="*/ 2147483646 w 351"/>
                <a:gd name="T21" fmla="*/ 2147483646 h 286"/>
                <a:gd name="T22" fmla="*/ 2147483646 w 351"/>
                <a:gd name="T23" fmla="*/ 2147483646 h 286"/>
                <a:gd name="T24" fmla="*/ 2147483646 w 351"/>
                <a:gd name="T25" fmla="*/ 0 h 286"/>
                <a:gd name="T26" fmla="*/ 2147483646 w 351"/>
                <a:gd name="T27" fmla="*/ 2147483646 h 286"/>
                <a:gd name="T28" fmla="*/ 2147483646 w 351"/>
                <a:gd name="T29" fmla="*/ 2147483646 h 286"/>
                <a:gd name="T30" fmla="*/ 2147483646 w 351"/>
                <a:gd name="T31" fmla="*/ 2147483646 h 286"/>
                <a:gd name="T32" fmla="*/ 2147483646 w 351"/>
                <a:gd name="T33" fmla="*/ 2147483646 h 286"/>
                <a:gd name="T34" fmla="*/ 2147483646 w 351"/>
                <a:gd name="T35" fmla="*/ 2147483646 h 286"/>
                <a:gd name="T36" fmla="*/ 2147483646 w 351"/>
                <a:gd name="T37" fmla="*/ 2147483646 h 286"/>
                <a:gd name="T38" fmla="*/ 2147483646 w 351"/>
                <a:gd name="T39" fmla="*/ 2147483646 h 286"/>
                <a:gd name="T40" fmla="*/ 2147483646 w 351"/>
                <a:gd name="T41" fmla="*/ 2147483646 h 286"/>
                <a:gd name="T42" fmla="*/ 2147483646 w 351"/>
                <a:gd name="T43" fmla="*/ 2147483646 h 286"/>
                <a:gd name="T44" fmla="*/ 2147483646 w 351"/>
                <a:gd name="T45" fmla="*/ 2147483646 h 286"/>
                <a:gd name="T46" fmla="*/ 2147483646 w 351"/>
                <a:gd name="T47" fmla="*/ 2147483646 h 286"/>
                <a:gd name="T48" fmla="*/ 2147483646 w 351"/>
                <a:gd name="T49" fmla="*/ 2147483646 h 286"/>
                <a:gd name="T50" fmla="*/ 2147483646 w 351"/>
                <a:gd name="T51" fmla="*/ 2147483646 h 286"/>
                <a:gd name="T52" fmla="*/ 2147483646 w 351"/>
                <a:gd name="T53" fmla="*/ 2147483646 h 286"/>
                <a:gd name="T54" fmla="*/ 2147483646 w 351"/>
                <a:gd name="T55" fmla="*/ 2147483646 h 286"/>
                <a:gd name="T56" fmla="*/ 0 w 351"/>
                <a:gd name="T57" fmla="*/ 2147483646 h 286"/>
                <a:gd name="T58" fmla="*/ 2147483646 w 351"/>
                <a:gd name="T59" fmla="*/ 2147483646 h 286"/>
                <a:gd name="T60" fmla="*/ 2147483646 w 351"/>
                <a:gd name="T61" fmla="*/ 2147483646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538022"/>
            </a:solidFill>
            <a:ln w="12700">
              <a:solidFill>
                <a:srgbClr val="000000"/>
              </a:solidFill>
              <a:round/>
              <a:headEnd/>
              <a:tailEnd/>
            </a:ln>
          </p:spPr>
          <p:txBody>
            <a:bodyPr/>
            <a:lstStyle/>
            <a:p>
              <a:endParaRPr lang="en-US"/>
            </a:p>
          </p:txBody>
        </p:sp>
        <p:sp>
          <p:nvSpPr>
            <p:cNvPr id="5297" name="Freeform 74"/>
            <p:cNvSpPr>
              <a:spLocks/>
            </p:cNvSpPr>
            <p:nvPr/>
          </p:nvSpPr>
          <p:spPr bwMode="auto">
            <a:xfrm>
              <a:off x="5082" y="1944"/>
              <a:ext cx="158" cy="94"/>
            </a:xfrm>
            <a:custGeom>
              <a:avLst/>
              <a:gdLst>
                <a:gd name="T0" fmla="*/ 0 w 102"/>
                <a:gd name="T1" fmla="*/ 2147483646 h 61"/>
                <a:gd name="T2" fmla="*/ 2147483646 w 102"/>
                <a:gd name="T3" fmla="*/ 2147483646 h 61"/>
                <a:gd name="T4" fmla="*/ 2147483646 w 102"/>
                <a:gd name="T5" fmla="*/ 0 h 61"/>
                <a:gd name="T6" fmla="*/ 2147483646 w 102"/>
                <a:gd name="T7" fmla="*/ 1395088205 h 61"/>
                <a:gd name="T8" fmla="*/ 2147483646 w 102"/>
                <a:gd name="T9" fmla="*/ 2147483646 h 61"/>
                <a:gd name="T10" fmla="*/ 2147483646 w 102"/>
                <a:gd name="T11" fmla="*/ 2147483646 h 61"/>
                <a:gd name="T12" fmla="*/ 2147483646 w 102"/>
                <a:gd name="T13" fmla="*/ 2147483646 h 61"/>
                <a:gd name="T14" fmla="*/ 0 w 102"/>
                <a:gd name="T15" fmla="*/ 2147483646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solidFill>
              <a:srgbClr val="ADADAD"/>
            </a:solidFill>
            <a:ln w="12700">
              <a:solidFill>
                <a:srgbClr val="000000"/>
              </a:solidFill>
              <a:round/>
              <a:headEnd/>
              <a:tailEnd/>
            </a:ln>
          </p:spPr>
          <p:txBody>
            <a:bodyPr/>
            <a:lstStyle/>
            <a:p>
              <a:endParaRPr lang="en-US"/>
            </a:p>
          </p:txBody>
        </p:sp>
        <p:sp>
          <p:nvSpPr>
            <p:cNvPr id="5298" name="Freeform 75"/>
            <p:cNvSpPr>
              <a:spLocks/>
            </p:cNvSpPr>
            <p:nvPr/>
          </p:nvSpPr>
          <p:spPr bwMode="auto">
            <a:xfrm>
              <a:off x="4125" y="3215"/>
              <a:ext cx="804" cy="528"/>
            </a:xfrm>
            <a:custGeom>
              <a:avLst/>
              <a:gdLst>
                <a:gd name="T0" fmla="*/ 0 w 513"/>
                <a:gd name="T1" fmla="*/ 2147483646 h 348"/>
                <a:gd name="T2" fmla="*/ 2147483646 w 513"/>
                <a:gd name="T3" fmla="*/ 2147483646 h 348"/>
                <a:gd name="T4" fmla="*/ 2147483646 w 513"/>
                <a:gd name="T5" fmla="*/ 2147483646 h 348"/>
                <a:gd name="T6" fmla="*/ 2147483646 w 513"/>
                <a:gd name="T7" fmla="*/ 2147483646 h 348"/>
                <a:gd name="T8" fmla="*/ 2147483646 w 513"/>
                <a:gd name="T9" fmla="*/ 2147483646 h 348"/>
                <a:gd name="T10" fmla="*/ 2147483646 w 513"/>
                <a:gd name="T11" fmla="*/ 1644995322 h 348"/>
                <a:gd name="T12" fmla="*/ 2147483646 w 513"/>
                <a:gd name="T13" fmla="*/ 0 h 348"/>
                <a:gd name="T14" fmla="*/ 2147483646 w 513"/>
                <a:gd name="T15" fmla="*/ 1084201817 h 348"/>
                <a:gd name="T16" fmla="*/ 2147483646 w 513"/>
                <a:gd name="T17" fmla="*/ 2147483646 h 348"/>
                <a:gd name="T18" fmla="*/ 2147483646 w 513"/>
                <a:gd name="T19" fmla="*/ 2147483646 h 348"/>
                <a:gd name="T20" fmla="*/ 2147483646 w 513"/>
                <a:gd name="T21" fmla="*/ 2147483646 h 348"/>
                <a:gd name="T22" fmla="*/ 2147483646 w 513"/>
                <a:gd name="T23" fmla="*/ 2147483646 h 348"/>
                <a:gd name="T24" fmla="*/ 2147483646 w 513"/>
                <a:gd name="T25" fmla="*/ 2147483646 h 348"/>
                <a:gd name="T26" fmla="*/ 2147483646 w 513"/>
                <a:gd name="T27" fmla="*/ 2147483646 h 348"/>
                <a:gd name="T28" fmla="*/ 2147483646 w 513"/>
                <a:gd name="T29" fmla="*/ 2147483646 h 348"/>
                <a:gd name="T30" fmla="*/ 2147483646 w 513"/>
                <a:gd name="T31" fmla="*/ 2147483646 h 348"/>
                <a:gd name="T32" fmla="*/ 2147483646 w 513"/>
                <a:gd name="T33" fmla="*/ 2147483646 h 348"/>
                <a:gd name="T34" fmla="*/ 2147483646 w 513"/>
                <a:gd name="T35" fmla="*/ 2147483646 h 348"/>
                <a:gd name="T36" fmla="*/ 2147483646 w 513"/>
                <a:gd name="T37" fmla="*/ 2147483646 h 348"/>
                <a:gd name="T38" fmla="*/ 2147483646 w 513"/>
                <a:gd name="T39" fmla="*/ 2147483646 h 348"/>
                <a:gd name="T40" fmla="*/ 2147483646 w 513"/>
                <a:gd name="T41" fmla="*/ 2147483646 h 348"/>
                <a:gd name="T42" fmla="*/ 2147483646 w 513"/>
                <a:gd name="T43" fmla="*/ 2147483646 h 348"/>
                <a:gd name="T44" fmla="*/ 2147483646 w 513"/>
                <a:gd name="T45" fmla="*/ 2147483646 h 348"/>
                <a:gd name="T46" fmla="*/ 2147483646 w 513"/>
                <a:gd name="T47" fmla="*/ 2147483646 h 348"/>
                <a:gd name="T48" fmla="*/ 2147483646 w 513"/>
                <a:gd name="T49" fmla="*/ 2147483646 h 348"/>
                <a:gd name="T50" fmla="*/ 2147483646 w 513"/>
                <a:gd name="T51" fmla="*/ 2147483646 h 348"/>
                <a:gd name="T52" fmla="*/ 2147483646 w 513"/>
                <a:gd name="T53" fmla="*/ 2147483646 h 348"/>
                <a:gd name="T54" fmla="*/ 2147483646 w 513"/>
                <a:gd name="T55" fmla="*/ 2147483646 h 348"/>
                <a:gd name="T56" fmla="*/ 2147483646 w 513"/>
                <a:gd name="T57" fmla="*/ 2147483646 h 348"/>
                <a:gd name="T58" fmla="*/ 2147483646 w 513"/>
                <a:gd name="T59" fmla="*/ 2147483646 h 348"/>
                <a:gd name="T60" fmla="*/ 2147483646 w 513"/>
                <a:gd name="T61" fmla="*/ 2147483646 h 348"/>
                <a:gd name="T62" fmla="*/ 2147483646 w 513"/>
                <a:gd name="T63" fmla="*/ 2147483646 h 348"/>
                <a:gd name="T64" fmla="*/ 2147483646 w 513"/>
                <a:gd name="T65" fmla="*/ 2147483646 h 348"/>
                <a:gd name="T66" fmla="*/ 2147483646 w 513"/>
                <a:gd name="T67" fmla="*/ 2147483646 h 348"/>
                <a:gd name="T68" fmla="*/ 2147483646 w 513"/>
                <a:gd name="T69" fmla="*/ 2147483646 h 348"/>
                <a:gd name="T70" fmla="*/ 2147483646 w 513"/>
                <a:gd name="T71" fmla="*/ 2147483646 h 348"/>
                <a:gd name="T72" fmla="*/ 2147483646 w 513"/>
                <a:gd name="T73" fmla="*/ 2147483646 h 348"/>
                <a:gd name="T74" fmla="*/ 2147483646 w 513"/>
                <a:gd name="T75" fmla="*/ 2147483646 h 348"/>
                <a:gd name="T76" fmla="*/ 2147483646 w 513"/>
                <a:gd name="T77" fmla="*/ 2147483646 h 348"/>
                <a:gd name="T78" fmla="*/ 0 w 513"/>
                <a:gd name="T79" fmla="*/ 2147483646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538022"/>
            </a:solidFill>
            <a:ln w="12700">
              <a:solidFill>
                <a:srgbClr val="000000"/>
              </a:solidFill>
              <a:round/>
              <a:headEnd/>
              <a:tailEnd/>
            </a:ln>
          </p:spPr>
          <p:txBody>
            <a:bodyPr/>
            <a:lstStyle/>
            <a:p>
              <a:endParaRPr lang="en-US"/>
            </a:p>
          </p:txBody>
        </p:sp>
      </p:grpSp>
      <p:sp>
        <p:nvSpPr>
          <p:cNvPr id="2108" name="Freeform 76"/>
          <p:cNvSpPr>
            <a:spLocks/>
          </p:cNvSpPr>
          <p:nvPr/>
        </p:nvSpPr>
        <p:spPr bwMode="auto">
          <a:xfrm rot="3260751">
            <a:off x="745332" y="1754981"/>
            <a:ext cx="1011238" cy="1228725"/>
          </a:xfrm>
          <a:custGeom>
            <a:avLst/>
            <a:gdLst>
              <a:gd name="T0" fmla="*/ 2147483647 w 1054"/>
              <a:gd name="T1" fmla="*/ 2147483647 h 1029"/>
              <a:gd name="T2" fmla="*/ 2147483647 w 1054"/>
              <a:gd name="T3" fmla="*/ 0 h 1029"/>
              <a:gd name="T4" fmla="*/ 2147483647 w 1054"/>
              <a:gd name="T5" fmla="*/ 2147483647 h 1029"/>
              <a:gd name="T6" fmla="*/ 2147483647 w 1054"/>
              <a:gd name="T7" fmla="*/ 2147483647 h 1029"/>
              <a:gd name="T8" fmla="*/ 2147483647 w 1054"/>
              <a:gd name="T9" fmla="*/ 2147483647 h 1029"/>
              <a:gd name="T10" fmla="*/ 2147483647 w 1054"/>
              <a:gd name="T11" fmla="*/ 2147483647 h 1029"/>
              <a:gd name="T12" fmla="*/ 2147483647 w 1054"/>
              <a:gd name="T13" fmla="*/ 2147483647 h 1029"/>
              <a:gd name="T14" fmla="*/ 2147483647 w 1054"/>
              <a:gd name="T15" fmla="*/ 2147483647 h 1029"/>
              <a:gd name="T16" fmla="*/ 2147483647 w 1054"/>
              <a:gd name="T17" fmla="*/ 2147483647 h 1029"/>
              <a:gd name="T18" fmla="*/ 2147483647 w 1054"/>
              <a:gd name="T19" fmla="*/ 2147483647 h 1029"/>
              <a:gd name="T20" fmla="*/ 2147483647 w 1054"/>
              <a:gd name="T21" fmla="*/ 2147483647 h 1029"/>
              <a:gd name="T22" fmla="*/ 2147483647 w 1054"/>
              <a:gd name="T23" fmla="*/ 2147483647 h 1029"/>
              <a:gd name="T24" fmla="*/ 2147483647 w 1054"/>
              <a:gd name="T25" fmla="*/ 2147483647 h 1029"/>
              <a:gd name="T26" fmla="*/ 2147483647 w 1054"/>
              <a:gd name="T27" fmla="*/ 2147483647 h 1029"/>
              <a:gd name="T28" fmla="*/ 2147483647 w 1054"/>
              <a:gd name="T29" fmla="*/ 2147483647 h 1029"/>
              <a:gd name="T30" fmla="*/ 2147483647 w 1054"/>
              <a:gd name="T31" fmla="*/ 2147483647 h 1029"/>
              <a:gd name="T32" fmla="*/ 2147483647 w 1054"/>
              <a:gd name="T33" fmla="*/ 2147483647 h 1029"/>
              <a:gd name="T34" fmla="*/ 2147483647 w 1054"/>
              <a:gd name="T35" fmla="*/ 2147483647 h 1029"/>
              <a:gd name="T36" fmla="*/ 2147483647 w 1054"/>
              <a:gd name="T37" fmla="*/ 2147483647 h 1029"/>
              <a:gd name="T38" fmla="*/ 2147483647 w 1054"/>
              <a:gd name="T39" fmla="*/ 2147483647 h 1029"/>
              <a:gd name="T40" fmla="*/ 2147483647 w 1054"/>
              <a:gd name="T41" fmla="*/ 2147483647 h 1029"/>
              <a:gd name="T42" fmla="*/ 2147483647 w 1054"/>
              <a:gd name="T43" fmla="*/ 2147483647 h 1029"/>
              <a:gd name="T44" fmla="*/ 0 w 1054"/>
              <a:gd name="T45" fmla="*/ 2147483647 h 1029"/>
              <a:gd name="T46" fmla="*/ 2147483647 w 1054"/>
              <a:gd name="T47" fmla="*/ 2147483647 h 1029"/>
              <a:gd name="T48" fmla="*/ 2147483647 w 1054"/>
              <a:gd name="T49" fmla="*/ 2147483647 h 1029"/>
              <a:gd name="T50" fmla="*/ 2147483647 w 1054"/>
              <a:gd name="T51" fmla="*/ 2147483647 h 1029"/>
              <a:gd name="T52" fmla="*/ 2147483647 w 1054"/>
              <a:gd name="T53" fmla="*/ 2147483647 h 1029"/>
              <a:gd name="T54" fmla="*/ 2147483647 w 1054"/>
              <a:gd name="T55" fmla="*/ 2147483647 h 1029"/>
              <a:gd name="T56" fmla="*/ 2147483647 w 1054"/>
              <a:gd name="T57" fmla="*/ 2147483647 h 1029"/>
              <a:gd name="T58" fmla="*/ 2147483647 w 1054"/>
              <a:gd name="T59" fmla="*/ 2147483647 h 1029"/>
              <a:gd name="T60" fmla="*/ 2147483647 w 1054"/>
              <a:gd name="T61" fmla="*/ 2147483647 h 1029"/>
              <a:gd name="T62" fmla="*/ 2147483647 w 1054"/>
              <a:gd name="T63" fmla="*/ 2147483647 h 1029"/>
              <a:gd name="T64" fmla="*/ 2147483647 w 1054"/>
              <a:gd name="T65" fmla="*/ 2147483647 h 1029"/>
              <a:gd name="T66" fmla="*/ 2147483647 w 1054"/>
              <a:gd name="T67" fmla="*/ 2147483647 h 1029"/>
              <a:gd name="T68" fmla="*/ 2147483647 w 1054"/>
              <a:gd name="T69" fmla="*/ 2147483647 h 1029"/>
              <a:gd name="T70" fmla="*/ 2147483647 w 1054"/>
              <a:gd name="T71" fmla="*/ 2147483647 h 1029"/>
              <a:gd name="T72" fmla="*/ 2147483647 w 1054"/>
              <a:gd name="T73" fmla="*/ 2147483647 h 1029"/>
              <a:gd name="T74" fmla="*/ 2147483647 w 1054"/>
              <a:gd name="T75" fmla="*/ 2147483647 h 1029"/>
              <a:gd name="T76" fmla="*/ 2147483647 w 1054"/>
              <a:gd name="T77" fmla="*/ 2147483647 h 1029"/>
              <a:gd name="T78" fmla="*/ 2147483647 w 1054"/>
              <a:gd name="T79" fmla="*/ 2147483647 h 1029"/>
              <a:gd name="T80" fmla="*/ 2147483647 w 1054"/>
              <a:gd name="T81" fmla="*/ 2147483647 h 1029"/>
              <a:gd name="T82" fmla="*/ 2147483647 w 1054"/>
              <a:gd name="T83" fmla="*/ 2147483647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4"/>
              <a:gd name="T127" fmla="*/ 0 h 1029"/>
              <a:gd name="T128" fmla="*/ 1054 w 1054"/>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79" name="Freeform 77"/>
          <p:cNvSpPr>
            <a:spLocks/>
          </p:cNvSpPr>
          <p:nvPr/>
        </p:nvSpPr>
        <p:spPr bwMode="auto">
          <a:xfrm>
            <a:off x="3260725" y="3100388"/>
            <a:ext cx="946150" cy="752475"/>
          </a:xfrm>
          <a:custGeom>
            <a:avLst/>
            <a:gdLst>
              <a:gd name="T0" fmla="*/ 2147483646 w 380"/>
              <a:gd name="T1" fmla="*/ 0 h 311"/>
              <a:gd name="T2" fmla="*/ 2147483646 w 380"/>
              <a:gd name="T3" fmla="*/ 2147483646 h 311"/>
              <a:gd name="T4" fmla="*/ 0 w 380"/>
              <a:gd name="T5" fmla="*/ 2147483646 h 311"/>
              <a:gd name="T6" fmla="*/ 2147483646 w 380"/>
              <a:gd name="T7" fmla="*/ 2147483646 h 311"/>
              <a:gd name="T8" fmla="*/ 2147483646 w 380"/>
              <a:gd name="T9" fmla="*/ 2147483646 h 311"/>
              <a:gd name="T10" fmla="*/ 2147483646 w 380"/>
              <a:gd name="T11" fmla="*/ 2147483646 h 311"/>
              <a:gd name="T12" fmla="*/ 2147483646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solidFill>
            <a:srgbClr val="4B9FCD"/>
          </a:solidFill>
          <a:ln w="12700">
            <a:solidFill>
              <a:srgbClr val="000000"/>
            </a:solidFill>
            <a:round/>
            <a:headEnd/>
            <a:tailEnd/>
          </a:ln>
        </p:spPr>
        <p:txBody>
          <a:bodyPr/>
          <a:lstStyle/>
          <a:p>
            <a:endParaRPr lang="en-US"/>
          </a:p>
        </p:txBody>
      </p:sp>
      <p:sp>
        <p:nvSpPr>
          <p:cNvPr id="5180" name="Freeform 78"/>
          <p:cNvSpPr>
            <a:spLocks/>
          </p:cNvSpPr>
          <p:nvPr/>
        </p:nvSpPr>
        <p:spPr bwMode="auto">
          <a:xfrm>
            <a:off x="5842000" y="2662238"/>
            <a:ext cx="744538" cy="309562"/>
          </a:xfrm>
          <a:custGeom>
            <a:avLst/>
            <a:gdLst>
              <a:gd name="T0" fmla="*/ 0 w 299"/>
              <a:gd name="T1" fmla="*/ 2147483646 h 129"/>
              <a:gd name="T2" fmla="*/ 2147483646 w 299"/>
              <a:gd name="T3" fmla="*/ 0 h 129"/>
              <a:gd name="T4" fmla="*/ 2147483646 w 299"/>
              <a:gd name="T5" fmla="*/ 2147483646 h 129"/>
              <a:gd name="T6" fmla="*/ 2147483646 w 299"/>
              <a:gd name="T7" fmla="*/ 2147483646 h 129"/>
              <a:gd name="T8" fmla="*/ 2147483646 w 299"/>
              <a:gd name="T9" fmla="*/ 2147483646 h 129"/>
              <a:gd name="T10" fmla="*/ 2147483646 w 299"/>
              <a:gd name="T11" fmla="*/ 2147483646 h 129"/>
              <a:gd name="T12" fmla="*/ 2147483646 w 299"/>
              <a:gd name="T13" fmla="*/ 2147483646 h 129"/>
              <a:gd name="T14" fmla="*/ 2147483646 w 299"/>
              <a:gd name="T15" fmla="*/ 2147483646 h 129"/>
              <a:gd name="T16" fmla="*/ 2147483646 w 299"/>
              <a:gd name="T17" fmla="*/ 2147483646 h 129"/>
              <a:gd name="T18" fmla="*/ 2147483646 w 299"/>
              <a:gd name="T19" fmla="*/ 2147483646 h 129"/>
              <a:gd name="T20" fmla="*/ 2147483646 w 299"/>
              <a:gd name="T21" fmla="*/ 2147483646 h 129"/>
              <a:gd name="T22" fmla="*/ 2147483646 w 299"/>
              <a:gd name="T23" fmla="*/ 2147483646 h 129"/>
              <a:gd name="T24" fmla="*/ 2147483646 w 299"/>
              <a:gd name="T25" fmla="*/ 2147483646 h 129"/>
              <a:gd name="T26" fmla="*/ 2147483646 w 299"/>
              <a:gd name="T27" fmla="*/ 2147483646 h 129"/>
              <a:gd name="T28" fmla="*/ 2147483646 w 299"/>
              <a:gd name="T29" fmla="*/ 2147483646 h 129"/>
              <a:gd name="T30" fmla="*/ 2147483646 w 299"/>
              <a:gd name="T31" fmla="*/ 2147483646 h 129"/>
              <a:gd name="T32" fmla="*/ 2147483646 w 299"/>
              <a:gd name="T33" fmla="*/ 2147483646 h 129"/>
              <a:gd name="T34" fmla="*/ 2147483646 w 299"/>
              <a:gd name="T35" fmla="*/ 2147483646 h 129"/>
              <a:gd name="T36" fmla="*/ 2147483646 w 299"/>
              <a:gd name="T37" fmla="*/ 2147483646 h 129"/>
              <a:gd name="T38" fmla="*/ 2147483646 w 299"/>
              <a:gd name="T39" fmla="*/ 2147483646 h 129"/>
              <a:gd name="T40" fmla="*/ 2147483646 w 299"/>
              <a:gd name="T41" fmla="*/ 2147483646 h 129"/>
              <a:gd name="T42" fmla="*/ 2147483646 w 299"/>
              <a:gd name="T43" fmla="*/ 2147483646 h 129"/>
              <a:gd name="T44" fmla="*/ 2147483646 w 299"/>
              <a:gd name="T45" fmla="*/ 2147483646 h 129"/>
              <a:gd name="T46" fmla="*/ 2147483646 w 299"/>
              <a:gd name="T47" fmla="*/ 2147483646 h 129"/>
              <a:gd name="T48" fmla="*/ 0 w 299"/>
              <a:gd name="T49" fmla="*/ 2147483646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4B9FCD"/>
          </a:solidFill>
          <a:ln w="12700">
            <a:solidFill>
              <a:srgbClr val="000000"/>
            </a:solidFill>
            <a:round/>
            <a:headEnd/>
            <a:tailEnd/>
          </a:ln>
        </p:spPr>
        <p:txBody>
          <a:bodyPr/>
          <a:lstStyle/>
          <a:p>
            <a:endParaRPr lang="en-US"/>
          </a:p>
        </p:txBody>
      </p:sp>
      <p:sp>
        <p:nvSpPr>
          <p:cNvPr id="5181" name="Freeform 79"/>
          <p:cNvSpPr>
            <a:spLocks/>
          </p:cNvSpPr>
          <p:nvPr/>
        </p:nvSpPr>
        <p:spPr bwMode="auto">
          <a:xfrm>
            <a:off x="7342188" y="3686175"/>
            <a:ext cx="501650" cy="257175"/>
          </a:xfrm>
          <a:custGeom>
            <a:avLst/>
            <a:gdLst>
              <a:gd name="T0" fmla="*/ 0 w 316"/>
              <a:gd name="T1" fmla="*/ 2147483646 h 162"/>
              <a:gd name="T2" fmla="*/ 2147483646 w 316"/>
              <a:gd name="T3" fmla="*/ 0 h 162"/>
              <a:gd name="T4" fmla="*/ 2147483646 w 316"/>
              <a:gd name="T5" fmla="*/ 2147483646 h 162"/>
              <a:gd name="T6" fmla="*/ 2147483646 w 316"/>
              <a:gd name="T7" fmla="*/ 2147483646 h 162"/>
              <a:gd name="T8" fmla="*/ 2147483646 w 316"/>
              <a:gd name="T9" fmla="*/ 2147483646 h 162"/>
              <a:gd name="T10" fmla="*/ 2147483646 w 316"/>
              <a:gd name="T11" fmla="*/ 2147483646 h 162"/>
              <a:gd name="T12" fmla="*/ 2147483646 w 316"/>
              <a:gd name="T13" fmla="*/ 2147483646 h 162"/>
              <a:gd name="T14" fmla="*/ 2147483646 w 316"/>
              <a:gd name="T15" fmla="*/ 2147483646 h 162"/>
              <a:gd name="T16" fmla="*/ 2147483646 w 316"/>
              <a:gd name="T17" fmla="*/ 2147483646 h 162"/>
              <a:gd name="T18" fmla="*/ 2147483646 w 316"/>
              <a:gd name="T19" fmla="*/ 2147483646 h 162"/>
              <a:gd name="T20" fmla="*/ 0 w 316"/>
              <a:gd name="T21" fmla="*/ 2147483646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62"/>
              <a:gd name="T35" fmla="*/ 316 w 316"/>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62">
                <a:moveTo>
                  <a:pt x="0" y="58"/>
                </a:moveTo>
                <a:lnTo>
                  <a:pt x="316" y="0"/>
                </a:lnTo>
                <a:lnTo>
                  <a:pt x="311" y="21"/>
                </a:lnTo>
                <a:lnTo>
                  <a:pt x="292" y="53"/>
                </a:lnTo>
                <a:lnTo>
                  <a:pt x="314" y="148"/>
                </a:lnTo>
                <a:lnTo>
                  <a:pt x="221" y="162"/>
                </a:lnTo>
                <a:lnTo>
                  <a:pt x="218" y="92"/>
                </a:lnTo>
                <a:lnTo>
                  <a:pt x="162" y="62"/>
                </a:lnTo>
                <a:lnTo>
                  <a:pt x="113" y="54"/>
                </a:lnTo>
                <a:lnTo>
                  <a:pt x="13" y="103"/>
                </a:lnTo>
                <a:lnTo>
                  <a:pt x="0" y="58"/>
                </a:lnTo>
                <a:close/>
              </a:path>
            </a:pathLst>
          </a:custGeom>
          <a:solidFill>
            <a:srgbClr val="4B9FCD"/>
          </a:solidFill>
          <a:ln w="12700">
            <a:solidFill>
              <a:srgbClr val="000000"/>
            </a:solidFill>
            <a:round/>
            <a:headEnd/>
            <a:tailEnd/>
          </a:ln>
        </p:spPr>
        <p:txBody>
          <a:bodyPr/>
          <a:lstStyle/>
          <a:p>
            <a:endParaRPr lang="en-US"/>
          </a:p>
        </p:txBody>
      </p:sp>
      <p:sp>
        <p:nvSpPr>
          <p:cNvPr id="5182" name="Freeform 80"/>
          <p:cNvSpPr>
            <a:spLocks/>
          </p:cNvSpPr>
          <p:nvPr/>
        </p:nvSpPr>
        <p:spPr bwMode="auto">
          <a:xfrm>
            <a:off x="2830513" y="2360613"/>
            <a:ext cx="1381125" cy="833437"/>
          </a:xfrm>
          <a:custGeom>
            <a:avLst/>
            <a:gdLst>
              <a:gd name="T0" fmla="*/ 2147483646 w 555"/>
              <a:gd name="T1" fmla="*/ 0 h 346"/>
              <a:gd name="T2" fmla="*/ 2147483646 w 555"/>
              <a:gd name="T3" fmla="*/ 2147483646 h 346"/>
              <a:gd name="T4" fmla="*/ 2147483646 w 555"/>
              <a:gd name="T5" fmla="*/ 2147483646 h 346"/>
              <a:gd name="T6" fmla="*/ 2147483646 w 555"/>
              <a:gd name="T7" fmla="*/ 2147483646 h 346"/>
              <a:gd name="T8" fmla="*/ 2147483646 w 555"/>
              <a:gd name="T9" fmla="*/ 2147483646 h 346"/>
              <a:gd name="T10" fmla="*/ 2147483646 w 555"/>
              <a:gd name="T11" fmla="*/ 2147483646 h 346"/>
              <a:gd name="T12" fmla="*/ 2147483646 w 555"/>
              <a:gd name="T13" fmla="*/ 2147483646 h 346"/>
              <a:gd name="T14" fmla="*/ 2147483646 w 555"/>
              <a:gd name="T15" fmla="*/ 2147483646 h 346"/>
              <a:gd name="T16" fmla="*/ 2147483646 w 555"/>
              <a:gd name="T17" fmla="*/ 2147483646 h 346"/>
              <a:gd name="T18" fmla="*/ 2147483646 w 555"/>
              <a:gd name="T19" fmla="*/ 2147483646 h 346"/>
              <a:gd name="T20" fmla="*/ 2147483646 w 555"/>
              <a:gd name="T21" fmla="*/ 2147483646 h 346"/>
              <a:gd name="T22" fmla="*/ 2147483646 w 555"/>
              <a:gd name="T23" fmla="*/ 2147483646 h 346"/>
              <a:gd name="T24" fmla="*/ 2147483646 w 555"/>
              <a:gd name="T25" fmla="*/ 2147483646 h 346"/>
              <a:gd name="T26" fmla="*/ 2147483646 w 555"/>
              <a:gd name="T27" fmla="*/ 2147483646 h 346"/>
              <a:gd name="T28" fmla="*/ 2147483646 w 555"/>
              <a:gd name="T29" fmla="*/ 2147483646 h 346"/>
              <a:gd name="T30" fmla="*/ 2147483646 w 555"/>
              <a:gd name="T31" fmla="*/ 2147483646 h 346"/>
              <a:gd name="T32" fmla="*/ 2147483646 w 555"/>
              <a:gd name="T33" fmla="*/ 2147483646 h 346"/>
              <a:gd name="T34" fmla="*/ 0 w 555"/>
              <a:gd name="T35" fmla="*/ 2147483646 h 346"/>
              <a:gd name="T36" fmla="*/ 2147483646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538022"/>
          </a:solidFill>
          <a:ln w="12700">
            <a:solidFill>
              <a:srgbClr val="000000"/>
            </a:solidFill>
            <a:round/>
            <a:headEnd/>
            <a:tailEnd/>
          </a:ln>
        </p:spPr>
        <p:txBody>
          <a:bodyPr/>
          <a:lstStyle/>
          <a:p>
            <a:endParaRPr lang="en-US"/>
          </a:p>
        </p:txBody>
      </p:sp>
      <p:sp>
        <p:nvSpPr>
          <p:cNvPr id="5183" name="Freeform 81"/>
          <p:cNvSpPr>
            <a:spLocks/>
          </p:cNvSpPr>
          <p:nvPr/>
        </p:nvSpPr>
        <p:spPr bwMode="auto">
          <a:xfrm>
            <a:off x="6369050" y="4708525"/>
            <a:ext cx="539750" cy="817563"/>
          </a:xfrm>
          <a:custGeom>
            <a:avLst/>
            <a:gdLst>
              <a:gd name="T0" fmla="*/ 0 w 217"/>
              <a:gd name="T1" fmla="*/ 2147483646 h 338"/>
              <a:gd name="T2" fmla="*/ 2147483646 w 217"/>
              <a:gd name="T3" fmla="*/ 0 h 338"/>
              <a:gd name="T4" fmla="*/ 2147483646 w 217"/>
              <a:gd name="T5" fmla="*/ 2147483646 h 338"/>
              <a:gd name="T6" fmla="*/ 2147483646 w 217"/>
              <a:gd name="T7" fmla="*/ 2147483646 h 338"/>
              <a:gd name="T8" fmla="*/ 2147483646 w 217"/>
              <a:gd name="T9" fmla="*/ 2147483646 h 338"/>
              <a:gd name="T10" fmla="*/ 2147483646 w 217"/>
              <a:gd name="T11" fmla="*/ 2147483646 h 338"/>
              <a:gd name="T12" fmla="*/ 2147483646 w 217"/>
              <a:gd name="T13" fmla="*/ 2147483646 h 338"/>
              <a:gd name="T14" fmla="*/ 2147483646 w 217"/>
              <a:gd name="T15" fmla="*/ 2147483646 h 338"/>
              <a:gd name="T16" fmla="*/ 2147483646 w 217"/>
              <a:gd name="T17" fmla="*/ 2147483646 h 338"/>
              <a:gd name="T18" fmla="*/ 2147483646 w 217"/>
              <a:gd name="T19" fmla="*/ 2147483646 h 338"/>
              <a:gd name="T20" fmla="*/ 2147483646 w 217"/>
              <a:gd name="T21" fmla="*/ 2147483646 h 338"/>
              <a:gd name="T22" fmla="*/ 2147483646 w 217"/>
              <a:gd name="T23" fmla="*/ 2147483646 h 338"/>
              <a:gd name="T24" fmla="*/ 2147483646 w 217"/>
              <a:gd name="T25" fmla="*/ 2147483646 h 338"/>
              <a:gd name="T26" fmla="*/ 2147483646 w 217"/>
              <a:gd name="T27" fmla="*/ 2147483646 h 338"/>
              <a:gd name="T28" fmla="*/ 0 w 217"/>
              <a:gd name="T29" fmla="*/ 2147483646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chemeClr val="accent6"/>
          </a:solidFill>
          <a:ln w="12700">
            <a:solidFill>
              <a:srgbClr val="000000"/>
            </a:solidFill>
            <a:round/>
            <a:headEnd/>
            <a:tailEnd/>
          </a:ln>
        </p:spPr>
        <p:txBody>
          <a:bodyPr/>
          <a:lstStyle/>
          <a:p>
            <a:endParaRPr lang="en-US"/>
          </a:p>
        </p:txBody>
      </p:sp>
      <p:sp>
        <p:nvSpPr>
          <p:cNvPr id="5184" name="Freeform 82"/>
          <p:cNvSpPr>
            <a:spLocks/>
          </p:cNvSpPr>
          <p:nvPr/>
        </p:nvSpPr>
        <p:spPr bwMode="auto">
          <a:xfrm>
            <a:off x="7034213" y="4567238"/>
            <a:ext cx="681037" cy="523875"/>
          </a:xfrm>
          <a:custGeom>
            <a:avLst/>
            <a:gdLst>
              <a:gd name="T0" fmla="*/ 2147483646 w 274"/>
              <a:gd name="T1" fmla="*/ 2147483646 h 217"/>
              <a:gd name="T2" fmla="*/ 2147483646 w 274"/>
              <a:gd name="T3" fmla="*/ 2147483646 h 217"/>
              <a:gd name="T4" fmla="*/ 2147483646 w 274"/>
              <a:gd name="T5" fmla="*/ 0 h 217"/>
              <a:gd name="T6" fmla="*/ 2147483646 w 274"/>
              <a:gd name="T7" fmla="*/ 2147483646 h 217"/>
              <a:gd name="T8" fmla="*/ 2147483646 w 274"/>
              <a:gd name="T9" fmla="*/ 2147483646 h 217"/>
              <a:gd name="T10" fmla="*/ 2147483646 w 274"/>
              <a:gd name="T11" fmla="*/ 2147483646 h 217"/>
              <a:gd name="T12" fmla="*/ 2147483646 w 274"/>
              <a:gd name="T13" fmla="*/ 2147483646 h 217"/>
              <a:gd name="T14" fmla="*/ 2147483646 w 274"/>
              <a:gd name="T15" fmla="*/ 2147483646 h 217"/>
              <a:gd name="T16" fmla="*/ 2147483646 w 274"/>
              <a:gd name="T17" fmla="*/ 2147483646 h 217"/>
              <a:gd name="T18" fmla="*/ 2147483646 w 274"/>
              <a:gd name="T19" fmla="*/ 2147483646 h 217"/>
              <a:gd name="T20" fmla="*/ 2147483646 w 274"/>
              <a:gd name="T21" fmla="*/ 2147483646 h 217"/>
              <a:gd name="T22" fmla="*/ 2147483646 w 274"/>
              <a:gd name="T23" fmla="*/ 2147483646 h 217"/>
              <a:gd name="T24" fmla="*/ 2147483646 w 274"/>
              <a:gd name="T25" fmla="*/ 2147483646 h 217"/>
              <a:gd name="T26" fmla="*/ 2147483646 w 274"/>
              <a:gd name="T27" fmla="*/ 2147483646 h 217"/>
              <a:gd name="T28" fmla="*/ 0 w 274"/>
              <a:gd name="T29" fmla="*/ 2147483646 h 217"/>
              <a:gd name="T30" fmla="*/ 2147483646 w 274"/>
              <a:gd name="T31" fmla="*/ 2147483646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EEC100"/>
          </a:solidFill>
          <a:ln w="12700">
            <a:solidFill>
              <a:srgbClr val="000000"/>
            </a:solidFill>
            <a:round/>
            <a:headEnd/>
            <a:tailEnd/>
          </a:ln>
        </p:spPr>
        <p:txBody>
          <a:bodyPr/>
          <a:lstStyle/>
          <a:p>
            <a:endParaRPr lang="en-US"/>
          </a:p>
        </p:txBody>
      </p:sp>
      <p:sp>
        <p:nvSpPr>
          <p:cNvPr id="5185" name="Freeform 83"/>
          <p:cNvSpPr>
            <a:spLocks/>
          </p:cNvSpPr>
          <p:nvPr/>
        </p:nvSpPr>
        <p:spPr bwMode="auto">
          <a:xfrm>
            <a:off x="6102350" y="4014788"/>
            <a:ext cx="1012825" cy="544512"/>
          </a:xfrm>
          <a:custGeom>
            <a:avLst/>
            <a:gdLst>
              <a:gd name="T0" fmla="*/ 0 w 407"/>
              <a:gd name="T1" fmla="*/ 2147483646 h 226"/>
              <a:gd name="T2" fmla="*/ 2147483646 w 407"/>
              <a:gd name="T3" fmla="*/ 2147483646 h 226"/>
              <a:gd name="T4" fmla="*/ 2147483646 w 407"/>
              <a:gd name="T5" fmla="*/ 2147483646 h 226"/>
              <a:gd name="T6" fmla="*/ 2147483646 w 407"/>
              <a:gd name="T7" fmla="*/ 2147483646 h 226"/>
              <a:gd name="T8" fmla="*/ 2147483646 w 407"/>
              <a:gd name="T9" fmla="*/ 2147483646 h 226"/>
              <a:gd name="T10" fmla="*/ 2147483646 w 407"/>
              <a:gd name="T11" fmla="*/ 2147483646 h 226"/>
              <a:gd name="T12" fmla="*/ 2147483646 w 407"/>
              <a:gd name="T13" fmla="*/ 2147483646 h 226"/>
              <a:gd name="T14" fmla="*/ 2147483646 w 407"/>
              <a:gd name="T15" fmla="*/ 2147483646 h 226"/>
              <a:gd name="T16" fmla="*/ 2147483646 w 407"/>
              <a:gd name="T17" fmla="*/ 2147483646 h 226"/>
              <a:gd name="T18" fmla="*/ 2147483646 w 407"/>
              <a:gd name="T19" fmla="*/ 2147483646 h 226"/>
              <a:gd name="T20" fmla="*/ 2147483646 w 407"/>
              <a:gd name="T21" fmla="*/ 2147483646 h 226"/>
              <a:gd name="T22" fmla="*/ 2147483646 w 407"/>
              <a:gd name="T23" fmla="*/ 2147483646 h 226"/>
              <a:gd name="T24" fmla="*/ 2147483646 w 407"/>
              <a:gd name="T25" fmla="*/ 2147483646 h 226"/>
              <a:gd name="T26" fmla="*/ 2147483646 w 407"/>
              <a:gd name="T27" fmla="*/ 2147483646 h 226"/>
              <a:gd name="T28" fmla="*/ 2147483646 w 407"/>
              <a:gd name="T29" fmla="*/ 0 h 226"/>
              <a:gd name="T30" fmla="*/ 2147483646 w 407"/>
              <a:gd name="T31" fmla="*/ 2147483646 h 226"/>
              <a:gd name="T32" fmla="*/ 2147483646 w 407"/>
              <a:gd name="T33" fmla="*/ 2147483646 h 226"/>
              <a:gd name="T34" fmla="*/ 2147483646 w 407"/>
              <a:gd name="T35" fmla="*/ 2147483646 h 226"/>
              <a:gd name="T36" fmla="*/ 2147483646 w 407"/>
              <a:gd name="T37" fmla="*/ 2147483646 h 226"/>
              <a:gd name="T38" fmla="*/ 2147483646 w 407"/>
              <a:gd name="T39" fmla="*/ 2147483646 h 226"/>
              <a:gd name="T40" fmla="*/ 2147483646 w 407"/>
              <a:gd name="T41" fmla="*/ 2147483646 h 226"/>
              <a:gd name="T42" fmla="*/ 2147483646 w 407"/>
              <a:gd name="T43" fmla="*/ 2147483646 h 226"/>
              <a:gd name="T44" fmla="*/ 2147483646 w 407"/>
              <a:gd name="T45" fmla="*/ 2147483646 h 226"/>
              <a:gd name="T46" fmla="*/ 2147483646 w 407"/>
              <a:gd name="T47" fmla="*/ 2147483646 h 226"/>
              <a:gd name="T48" fmla="*/ 2147483646 w 407"/>
              <a:gd name="T49" fmla="*/ 2147483646 h 226"/>
              <a:gd name="T50" fmla="*/ 2147483646 w 407"/>
              <a:gd name="T51" fmla="*/ 2147483646 h 226"/>
              <a:gd name="T52" fmla="*/ 2147483646 w 407"/>
              <a:gd name="T53" fmla="*/ 2147483646 h 226"/>
              <a:gd name="T54" fmla="*/ 2147483646 w 407"/>
              <a:gd name="T55" fmla="*/ 2147483646 h 226"/>
              <a:gd name="T56" fmla="*/ 0 w 407"/>
              <a:gd name="T57" fmla="*/ 2147483646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EEC100"/>
          </a:solidFill>
          <a:ln w="12700">
            <a:solidFill>
              <a:srgbClr val="000000"/>
            </a:solidFill>
            <a:round/>
            <a:headEnd/>
            <a:tailEnd/>
          </a:ln>
        </p:spPr>
        <p:txBody>
          <a:bodyPr/>
          <a:lstStyle/>
          <a:p>
            <a:endParaRPr lang="en-US"/>
          </a:p>
        </p:txBody>
      </p:sp>
      <p:sp>
        <p:nvSpPr>
          <p:cNvPr id="5186" name="Freeform 84"/>
          <p:cNvSpPr>
            <a:spLocks/>
          </p:cNvSpPr>
          <p:nvPr/>
        </p:nvSpPr>
        <p:spPr bwMode="auto">
          <a:xfrm>
            <a:off x="6035675" y="4365625"/>
            <a:ext cx="1166813" cy="412750"/>
          </a:xfrm>
          <a:custGeom>
            <a:avLst/>
            <a:gdLst>
              <a:gd name="T0" fmla="*/ 2147483646 w 469"/>
              <a:gd name="T1" fmla="*/ 2147483646 h 171"/>
              <a:gd name="T2" fmla="*/ 2147483646 w 469"/>
              <a:gd name="T3" fmla="*/ 2147483646 h 171"/>
              <a:gd name="T4" fmla="*/ 2147483646 w 469"/>
              <a:gd name="T5" fmla="*/ 2147483646 h 171"/>
              <a:gd name="T6" fmla="*/ 2147483646 w 469"/>
              <a:gd name="T7" fmla="*/ 2147483646 h 171"/>
              <a:gd name="T8" fmla="*/ 0 w 469"/>
              <a:gd name="T9" fmla="*/ 2147483646 h 171"/>
              <a:gd name="T10" fmla="*/ 2147483646 w 469"/>
              <a:gd name="T11" fmla="*/ 2147483646 h 171"/>
              <a:gd name="T12" fmla="*/ 2147483646 w 469"/>
              <a:gd name="T13" fmla="*/ 2147483646 h 171"/>
              <a:gd name="T14" fmla="*/ 2147483646 w 469"/>
              <a:gd name="T15" fmla="*/ 2147483646 h 171"/>
              <a:gd name="T16" fmla="*/ 2147483646 w 469"/>
              <a:gd name="T17" fmla="*/ 2147483646 h 171"/>
              <a:gd name="T18" fmla="*/ 2147483646 w 469"/>
              <a:gd name="T19" fmla="*/ 2147483646 h 171"/>
              <a:gd name="T20" fmla="*/ 2147483646 w 469"/>
              <a:gd name="T21" fmla="*/ 2147483646 h 171"/>
              <a:gd name="T22" fmla="*/ 2147483646 w 469"/>
              <a:gd name="T23" fmla="*/ 0 h 171"/>
              <a:gd name="T24" fmla="*/ 2147483646 w 469"/>
              <a:gd name="T25" fmla="*/ 2147483646 h 171"/>
              <a:gd name="T26" fmla="*/ 2147483646 w 469"/>
              <a:gd name="T27" fmla="*/ 2147483646 h 171"/>
              <a:gd name="T28" fmla="*/ 2147483646 w 469"/>
              <a:gd name="T29" fmla="*/ 2147483646 h 171"/>
              <a:gd name="T30" fmla="*/ 2147483646 w 469"/>
              <a:gd name="T31" fmla="*/ 2147483646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EEC100"/>
          </a:solidFill>
          <a:ln w="12700">
            <a:solidFill>
              <a:srgbClr val="000000"/>
            </a:solidFill>
            <a:round/>
            <a:headEnd/>
            <a:tailEnd/>
          </a:ln>
        </p:spPr>
        <p:txBody>
          <a:bodyPr/>
          <a:lstStyle/>
          <a:p>
            <a:endParaRPr lang="en-US"/>
          </a:p>
        </p:txBody>
      </p:sp>
      <p:sp>
        <p:nvSpPr>
          <p:cNvPr id="2118" name="Freeform 85"/>
          <p:cNvSpPr>
            <a:spLocks/>
          </p:cNvSpPr>
          <p:nvPr/>
        </p:nvSpPr>
        <p:spPr bwMode="auto">
          <a:xfrm>
            <a:off x="2066925" y="3416300"/>
            <a:ext cx="881063" cy="1290638"/>
          </a:xfrm>
          <a:custGeom>
            <a:avLst/>
            <a:gdLst>
              <a:gd name="T0" fmla="*/ 2147483647 w 354"/>
              <a:gd name="T1" fmla="*/ 0 h 535"/>
              <a:gd name="T2" fmla="*/ 0 w 354"/>
              <a:gd name="T3" fmla="*/ 2147483647 h 535"/>
              <a:gd name="T4" fmla="*/ 2147483647 w 354"/>
              <a:gd name="T5" fmla="*/ 2147483647 h 535"/>
              <a:gd name="T6" fmla="*/ 2147483647 w 354"/>
              <a:gd name="T7" fmla="*/ 2147483647 h 535"/>
              <a:gd name="T8" fmla="*/ 2147483647 w 354"/>
              <a:gd name="T9" fmla="*/ 2147483647 h 535"/>
              <a:gd name="T10" fmla="*/ 2147483647 w 354"/>
              <a:gd name="T11" fmla="*/ 2147483647 h 535"/>
              <a:gd name="T12" fmla="*/ 2147483647 w 354"/>
              <a:gd name="T13" fmla="*/ 2147483647 h 535"/>
              <a:gd name="T14" fmla="*/ 2147483647 w 354"/>
              <a:gd name="T15" fmla="*/ 2147483647 h 535"/>
              <a:gd name="T16" fmla="*/ 2147483647 w 354"/>
              <a:gd name="T17" fmla="*/ 2147483647 h 535"/>
              <a:gd name="T18" fmla="*/ 2147483647 w 354"/>
              <a:gd name="T19" fmla="*/ 2147483647 h 535"/>
              <a:gd name="T20" fmla="*/ 2147483647 w 354"/>
              <a:gd name="T21" fmla="*/ 2147483647 h 535"/>
              <a:gd name="T22" fmla="*/ 2147483647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4B9FCD"/>
          </a:solidFill>
          <a:ln w="12700">
            <a:solidFill>
              <a:srgbClr val="000000"/>
            </a:solidFill>
            <a:round/>
            <a:headEnd/>
            <a:tailEnd/>
          </a:ln>
        </p:spPr>
        <p:txBody>
          <a:bodyPr/>
          <a:lstStyle/>
          <a:p>
            <a:pPr eaLnBrk="1" hangingPunct="1">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5188" name="Freeform 86"/>
          <p:cNvSpPr>
            <a:spLocks/>
          </p:cNvSpPr>
          <p:nvPr/>
        </p:nvSpPr>
        <p:spPr bwMode="auto">
          <a:xfrm>
            <a:off x="3452813" y="3806825"/>
            <a:ext cx="984250" cy="711200"/>
          </a:xfrm>
          <a:custGeom>
            <a:avLst/>
            <a:gdLst>
              <a:gd name="T0" fmla="*/ 2147483646 w 396"/>
              <a:gd name="T1" fmla="*/ 0 h 295"/>
              <a:gd name="T2" fmla="*/ 2147483646 w 396"/>
              <a:gd name="T3" fmla="*/ 2147483646 h 295"/>
              <a:gd name="T4" fmla="*/ 0 w 396"/>
              <a:gd name="T5" fmla="*/ 2147483646 h 295"/>
              <a:gd name="T6" fmla="*/ 2147483646 w 396"/>
              <a:gd name="T7" fmla="*/ 2147483646 h 295"/>
              <a:gd name="T8" fmla="*/ 2147483646 w 396"/>
              <a:gd name="T9" fmla="*/ 2147483646 h 295"/>
              <a:gd name="T10" fmla="*/ 2147483646 w 396"/>
              <a:gd name="T11" fmla="*/ 2147483646 h 295"/>
              <a:gd name="T12" fmla="*/ 2147483646 w 396"/>
              <a:gd name="T13" fmla="*/ 2147483646 h 295"/>
              <a:gd name="T14" fmla="*/ 2147483646 w 396"/>
              <a:gd name="T15" fmla="*/ 2147483646 h 295"/>
              <a:gd name="T16" fmla="*/ 2147483646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4B9FCD"/>
          </a:solidFill>
          <a:ln w="12700">
            <a:solidFill>
              <a:srgbClr val="000000"/>
            </a:solidFill>
            <a:round/>
            <a:headEnd/>
            <a:tailEnd/>
          </a:ln>
        </p:spPr>
        <p:txBody>
          <a:bodyPr/>
          <a:lstStyle/>
          <a:p>
            <a:endParaRPr lang="en-US"/>
          </a:p>
        </p:txBody>
      </p:sp>
      <p:sp>
        <p:nvSpPr>
          <p:cNvPr id="5189" name="Freeform 87"/>
          <p:cNvSpPr>
            <a:spLocks/>
          </p:cNvSpPr>
          <p:nvPr/>
        </p:nvSpPr>
        <p:spPr bwMode="auto">
          <a:xfrm>
            <a:off x="2797175" y="3556000"/>
            <a:ext cx="733425" cy="923925"/>
          </a:xfrm>
          <a:custGeom>
            <a:avLst/>
            <a:gdLst>
              <a:gd name="T0" fmla="*/ 2147483646 w 296"/>
              <a:gd name="T1" fmla="*/ 0 h 382"/>
              <a:gd name="T2" fmla="*/ 2147483646 w 296"/>
              <a:gd name="T3" fmla="*/ 2147483646 h 382"/>
              <a:gd name="T4" fmla="*/ 2147483646 w 296"/>
              <a:gd name="T5" fmla="*/ 2147483646 h 382"/>
              <a:gd name="T6" fmla="*/ 2147483646 w 296"/>
              <a:gd name="T7" fmla="*/ 2147483646 h 382"/>
              <a:gd name="T8" fmla="*/ 2147483646 w 296"/>
              <a:gd name="T9" fmla="*/ 2147483646 h 382"/>
              <a:gd name="T10" fmla="*/ 0 w 296"/>
              <a:gd name="T11" fmla="*/ 2147483646 h 382"/>
              <a:gd name="T12" fmla="*/ 2147483646 w 296"/>
              <a:gd name="T13" fmla="*/ 2147483646 h 382"/>
              <a:gd name="T14" fmla="*/ 2147483646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solidFill>
            <a:schemeClr val="tx2"/>
          </a:solidFill>
          <a:ln w="12700">
            <a:solidFill>
              <a:srgbClr val="000000"/>
            </a:solidFill>
            <a:round/>
            <a:headEnd/>
            <a:tailEnd/>
          </a:ln>
        </p:spPr>
        <p:txBody>
          <a:bodyPr/>
          <a:lstStyle/>
          <a:p>
            <a:endParaRPr lang="en-US"/>
          </a:p>
        </p:txBody>
      </p:sp>
      <p:sp>
        <p:nvSpPr>
          <p:cNvPr id="5190" name="Freeform 88"/>
          <p:cNvSpPr>
            <a:spLocks/>
          </p:cNvSpPr>
          <p:nvPr/>
        </p:nvSpPr>
        <p:spPr bwMode="auto">
          <a:xfrm>
            <a:off x="3348038" y="4478338"/>
            <a:ext cx="946150" cy="911225"/>
          </a:xfrm>
          <a:custGeom>
            <a:avLst/>
            <a:gdLst>
              <a:gd name="T0" fmla="*/ 2147483646 w 381"/>
              <a:gd name="T1" fmla="*/ 0 h 378"/>
              <a:gd name="T2" fmla="*/ 2147483646 w 381"/>
              <a:gd name="T3" fmla="*/ 2147483646 h 378"/>
              <a:gd name="T4" fmla="*/ 2147483646 w 381"/>
              <a:gd name="T5" fmla="*/ 2147483646 h 378"/>
              <a:gd name="T6" fmla="*/ 2147483646 w 381"/>
              <a:gd name="T7" fmla="*/ 2147483646 h 378"/>
              <a:gd name="T8" fmla="*/ 2147483646 w 381"/>
              <a:gd name="T9" fmla="*/ 2147483646 h 378"/>
              <a:gd name="T10" fmla="*/ 2147483646 w 381"/>
              <a:gd name="T11" fmla="*/ 2147483646 h 378"/>
              <a:gd name="T12" fmla="*/ 2147483646 w 381"/>
              <a:gd name="T13" fmla="*/ 2147483646 h 378"/>
              <a:gd name="T14" fmla="*/ 2147483646 w 381"/>
              <a:gd name="T15" fmla="*/ 2147483646 h 378"/>
              <a:gd name="T16" fmla="*/ 0 w 381"/>
              <a:gd name="T17" fmla="*/ 2147483646 h 378"/>
              <a:gd name="T18" fmla="*/ 2147483646 w 381"/>
              <a:gd name="T19" fmla="*/ 2147483646 h 378"/>
              <a:gd name="T20" fmla="*/ 2147483646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4B9FCD"/>
          </a:solidFill>
          <a:ln w="12700">
            <a:solidFill>
              <a:srgbClr val="000000"/>
            </a:solidFill>
            <a:round/>
            <a:headEnd/>
            <a:tailEnd/>
          </a:ln>
        </p:spPr>
        <p:txBody>
          <a:bodyPr/>
          <a:lstStyle/>
          <a:p>
            <a:endParaRPr lang="en-US"/>
          </a:p>
        </p:txBody>
      </p:sp>
      <p:sp>
        <p:nvSpPr>
          <p:cNvPr id="5191" name="Freeform 89"/>
          <p:cNvSpPr>
            <a:spLocks/>
          </p:cNvSpPr>
          <p:nvPr/>
        </p:nvSpPr>
        <p:spPr bwMode="auto">
          <a:xfrm>
            <a:off x="5446713" y="4537075"/>
            <a:ext cx="666750" cy="606425"/>
          </a:xfrm>
          <a:custGeom>
            <a:avLst/>
            <a:gdLst>
              <a:gd name="T0" fmla="*/ 0 w 269"/>
              <a:gd name="T1" fmla="*/ 2147483646 h 251"/>
              <a:gd name="T2" fmla="*/ 2147483646 w 269"/>
              <a:gd name="T3" fmla="*/ 2147483646 h 251"/>
              <a:gd name="T4" fmla="*/ 2147483646 w 269"/>
              <a:gd name="T5" fmla="*/ 0 h 251"/>
              <a:gd name="T6" fmla="*/ 2147483646 w 269"/>
              <a:gd name="T7" fmla="*/ 2147483646 h 251"/>
              <a:gd name="T8" fmla="*/ 2147483646 w 269"/>
              <a:gd name="T9" fmla="*/ 2147483646 h 251"/>
              <a:gd name="T10" fmla="*/ 2147483646 w 269"/>
              <a:gd name="T11" fmla="*/ 2147483646 h 251"/>
              <a:gd name="T12" fmla="*/ 2147483646 w 269"/>
              <a:gd name="T13" fmla="*/ 2147483646 h 251"/>
              <a:gd name="T14" fmla="*/ 2147483646 w 269"/>
              <a:gd name="T15" fmla="*/ 2147483646 h 251"/>
              <a:gd name="T16" fmla="*/ 2147483646 w 269"/>
              <a:gd name="T17" fmla="*/ 2147483646 h 251"/>
              <a:gd name="T18" fmla="*/ 2147483646 w 269"/>
              <a:gd name="T19" fmla="*/ 2147483646 h 251"/>
              <a:gd name="T20" fmla="*/ 2147483646 w 269"/>
              <a:gd name="T21" fmla="*/ 2147483646 h 251"/>
              <a:gd name="T22" fmla="*/ 2147483646 w 269"/>
              <a:gd name="T23" fmla="*/ 2147483646 h 251"/>
              <a:gd name="T24" fmla="*/ 2147483646 w 269"/>
              <a:gd name="T25" fmla="*/ 2147483646 h 251"/>
              <a:gd name="T26" fmla="*/ 2147483646 w 269"/>
              <a:gd name="T27" fmla="*/ 2147483646 h 251"/>
              <a:gd name="T28" fmla="*/ 2147483646 w 269"/>
              <a:gd name="T29" fmla="*/ 2147483646 h 251"/>
              <a:gd name="T30" fmla="*/ 0 w 269"/>
              <a:gd name="T31" fmla="*/ 2147483646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4B9FCD"/>
          </a:solidFill>
          <a:ln w="12700">
            <a:solidFill>
              <a:srgbClr val="000000"/>
            </a:solidFill>
            <a:round/>
            <a:headEnd/>
            <a:tailEnd/>
          </a:ln>
        </p:spPr>
        <p:txBody>
          <a:bodyPr/>
          <a:lstStyle/>
          <a:p>
            <a:endParaRPr lang="en-US"/>
          </a:p>
        </p:txBody>
      </p:sp>
      <p:sp>
        <p:nvSpPr>
          <p:cNvPr id="5192" name="Freeform 90"/>
          <p:cNvSpPr>
            <a:spLocks/>
          </p:cNvSpPr>
          <p:nvPr/>
        </p:nvSpPr>
        <p:spPr bwMode="auto">
          <a:xfrm>
            <a:off x="5265738" y="3887788"/>
            <a:ext cx="915987" cy="733425"/>
          </a:xfrm>
          <a:custGeom>
            <a:avLst/>
            <a:gdLst>
              <a:gd name="T0" fmla="*/ 0 w 368"/>
              <a:gd name="T1" fmla="*/ 2147483646 h 303"/>
              <a:gd name="T2" fmla="*/ 2147483646 w 368"/>
              <a:gd name="T3" fmla="*/ 0 h 303"/>
              <a:gd name="T4" fmla="*/ 2147483646 w 368"/>
              <a:gd name="T5" fmla="*/ 0 h 303"/>
              <a:gd name="T6" fmla="*/ 2147483646 w 368"/>
              <a:gd name="T7" fmla="*/ 2147483646 h 303"/>
              <a:gd name="T8" fmla="*/ 2147483646 w 368"/>
              <a:gd name="T9" fmla="*/ 2147483646 h 303"/>
              <a:gd name="T10" fmla="*/ 2147483646 w 368"/>
              <a:gd name="T11" fmla="*/ 2147483646 h 303"/>
              <a:gd name="T12" fmla="*/ 2147483646 w 368"/>
              <a:gd name="T13" fmla="*/ 2147483646 h 303"/>
              <a:gd name="T14" fmla="*/ 2147483646 w 368"/>
              <a:gd name="T15" fmla="*/ 2147483646 h 303"/>
              <a:gd name="T16" fmla="*/ 2147483646 w 368"/>
              <a:gd name="T17" fmla="*/ 2147483646 h 303"/>
              <a:gd name="T18" fmla="*/ 2147483646 w 368"/>
              <a:gd name="T19" fmla="*/ 2147483646 h 303"/>
              <a:gd name="T20" fmla="*/ 2147483646 w 368"/>
              <a:gd name="T21" fmla="*/ 2147483646 h 303"/>
              <a:gd name="T22" fmla="*/ 2147483646 w 368"/>
              <a:gd name="T23" fmla="*/ 2147483646 h 303"/>
              <a:gd name="T24" fmla="*/ 2147483646 w 368"/>
              <a:gd name="T25" fmla="*/ 2147483646 h 303"/>
              <a:gd name="T26" fmla="*/ 2147483646 w 368"/>
              <a:gd name="T27" fmla="*/ 2147483646 h 303"/>
              <a:gd name="T28" fmla="*/ 2147483646 w 368"/>
              <a:gd name="T29" fmla="*/ 2147483646 h 303"/>
              <a:gd name="T30" fmla="*/ 2147483646 w 368"/>
              <a:gd name="T31" fmla="*/ 2147483646 h 303"/>
              <a:gd name="T32" fmla="*/ 2147483646 w 368"/>
              <a:gd name="T33" fmla="*/ 2147483646 h 303"/>
              <a:gd name="T34" fmla="*/ 2147483646 w 368"/>
              <a:gd name="T35" fmla="*/ 2147483646 h 303"/>
              <a:gd name="T36" fmla="*/ 2147483646 w 368"/>
              <a:gd name="T37" fmla="*/ 2147483646 h 303"/>
              <a:gd name="T38" fmla="*/ 2147483646 w 368"/>
              <a:gd name="T39" fmla="*/ 2147483646 h 303"/>
              <a:gd name="T40" fmla="*/ 2147483646 w 368"/>
              <a:gd name="T41" fmla="*/ 2147483646 h 303"/>
              <a:gd name="T42" fmla="*/ 2147483646 w 368"/>
              <a:gd name="T43" fmla="*/ 2147483646 h 303"/>
              <a:gd name="T44" fmla="*/ 2147483646 w 368"/>
              <a:gd name="T45" fmla="*/ 2147483646 h 303"/>
              <a:gd name="T46" fmla="*/ 2147483646 w 368"/>
              <a:gd name="T47" fmla="*/ 2147483646 h 303"/>
              <a:gd name="T48" fmla="*/ 2147483646 w 368"/>
              <a:gd name="T49" fmla="*/ 2147483646 h 303"/>
              <a:gd name="T50" fmla="*/ 0 w 368"/>
              <a:gd name="T51" fmla="*/ 2147483646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4B9FCD"/>
          </a:solidFill>
          <a:ln w="12700">
            <a:solidFill>
              <a:srgbClr val="000000"/>
            </a:solidFill>
            <a:round/>
            <a:headEnd/>
            <a:tailEnd/>
          </a:ln>
        </p:spPr>
        <p:txBody>
          <a:bodyPr/>
          <a:lstStyle/>
          <a:p>
            <a:endParaRPr lang="en-US"/>
          </a:p>
        </p:txBody>
      </p:sp>
      <p:sp>
        <p:nvSpPr>
          <p:cNvPr id="5193" name="Freeform 91"/>
          <p:cNvSpPr>
            <a:spLocks/>
          </p:cNvSpPr>
          <p:nvPr/>
        </p:nvSpPr>
        <p:spPr bwMode="auto">
          <a:xfrm>
            <a:off x="5572125" y="2774950"/>
            <a:ext cx="692150" cy="784225"/>
          </a:xfrm>
          <a:custGeom>
            <a:avLst/>
            <a:gdLst>
              <a:gd name="T0" fmla="*/ 2147483646 w 278"/>
              <a:gd name="T1" fmla="*/ 2147483646 h 325"/>
              <a:gd name="T2" fmla="*/ 2147483646 w 278"/>
              <a:gd name="T3" fmla="*/ 2147483646 h 325"/>
              <a:gd name="T4" fmla="*/ 2147483646 w 278"/>
              <a:gd name="T5" fmla="*/ 2147483646 h 325"/>
              <a:gd name="T6" fmla="*/ 2147483646 w 278"/>
              <a:gd name="T7" fmla="*/ 0 h 325"/>
              <a:gd name="T8" fmla="*/ 2147483646 w 278"/>
              <a:gd name="T9" fmla="*/ 2147483646 h 325"/>
              <a:gd name="T10" fmla="*/ 2147483646 w 278"/>
              <a:gd name="T11" fmla="*/ 2147483646 h 325"/>
              <a:gd name="T12" fmla="*/ 2147483646 w 278"/>
              <a:gd name="T13" fmla="*/ 2147483646 h 325"/>
              <a:gd name="T14" fmla="*/ 2147483646 w 278"/>
              <a:gd name="T15" fmla="*/ 2147483646 h 325"/>
              <a:gd name="T16" fmla="*/ 2147483646 w 278"/>
              <a:gd name="T17" fmla="*/ 2147483646 h 325"/>
              <a:gd name="T18" fmla="*/ 2147483646 w 278"/>
              <a:gd name="T19" fmla="*/ 2147483646 h 325"/>
              <a:gd name="T20" fmla="*/ 2147483646 w 278"/>
              <a:gd name="T21" fmla="*/ 2147483646 h 325"/>
              <a:gd name="T22" fmla="*/ 2147483646 w 278"/>
              <a:gd name="T23" fmla="*/ 2147483646 h 325"/>
              <a:gd name="T24" fmla="*/ 2147483646 w 278"/>
              <a:gd name="T25" fmla="*/ 2147483646 h 325"/>
              <a:gd name="T26" fmla="*/ 2147483646 w 278"/>
              <a:gd name="T27" fmla="*/ 2147483646 h 325"/>
              <a:gd name="T28" fmla="*/ 2147483646 w 278"/>
              <a:gd name="T29" fmla="*/ 2147483646 h 325"/>
              <a:gd name="T30" fmla="*/ 2147483646 w 278"/>
              <a:gd name="T31" fmla="*/ 2147483646 h 325"/>
              <a:gd name="T32" fmla="*/ 2147483646 w 278"/>
              <a:gd name="T33" fmla="*/ 2147483646 h 325"/>
              <a:gd name="T34" fmla="*/ 2147483646 w 278"/>
              <a:gd name="T35" fmla="*/ 2147483646 h 325"/>
              <a:gd name="T36" fmla="*/ 2147483646 w 278"/>
              <a:gd name="T37" fmla="*/ 2147483646 h 325"/>
              <a:gd name="T38" fmla="*/ 2147483646 w 278"/>
              <a:gd name="T39" fmla="*/ 2147483646 h 325"/>
              <a:gd name="T40" fmla="*/ 2147483646 w 278"/>
              <a:gd name="T41" fmla="*/ 2147483646 h 325"/>
              <a:gd name="T42" fmla="*/ 2147483646 w 278"/>
              <a:gd name="T43" fmla="*/ 2147483646 h 325"/>
              <a:gd name="T44" fmla="*/ 2147483646 w 278"/>
              <a:gd name="T45" fmla="*/ 2147483646 h 325"/>
              <a:gd name="T46" fmla="*/ 2147483646 w 278"/>
              <a:gd name="T47" fmla="*/ 2147483646 h 325"/>
              <a:gd name="T48" fmla="*/ 2147483646 w 278"/>
              <a:gd name="T49" fmla="*/ 2147483646 h 325"/>
              <a:gd name="T50" fmla="*/ 2147483646 w 278"/>
              <a:gd name="T51" fmla="*/ 2147483646 h 325"/>
              <a:gd name="T52" fmla="*/ 2147483646 w 278"/>
              <a:gd name="T53" fmla="*/ 2147483646 h 325"/>
              <a:gd name="T54" fmla="*/ 2147483646 w 278"/>
              <a:gd name="T55" fmla="*/ 2147483646 h 325"/>
              <a:gd name="T56" fmla="*/ 2147483646 w 278"/>
              <a:gd name="T57" fmla="*/ 2147483646 h 325"/>
              <a:gd name="T58" fmla="*/ 2147483646 w 278"/>
              <a:gd name="T59" fmla="*/ 2147483646 h 325"/>
              <a:gd name="T60" fmla="*/ 2147483646 w 278"/>
              <a:gd name="T61" fmla="*/ 2147483646 h 325"/>
              <a:gd name="T62" fmla="*/ 2147483646 w 278"/>
              <a:gd name="T63" fmla="*/ 2147483646 h 325"/>
              <a:gd name="T64" fmla="*/ 2147483646 w 278"/>
              <a:gd name="T65" fmla="*/ 2147483646 h 325"/>
              <a:gd name="T66" fmla="*/ 0 w 278"/>
              <a:gd name="T67" fmla="*/ 2147483646 h 325"/>
              <a:gd name="T68" fmla="*/ 2147483646 w 278"/>
              <a:gd name="T69" fmla="*/ 2147483646 h 325"/>
              <a:gd name="T70" fmla="*/ 2147483646 w 278"/>
              <a:gd name="T71" fmla="*/ 21474836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4B9FCD"/>
          </a:solidFill>
          <a:ln w="12700">
            <a:solidFill>
              <a:srgbClr val="000000"/>
            </a:solidFill>
            <a:round/>
            <a:headEnd/>
            <a:tailEnd/>
          </a:ln>
        </p:spPr>
        <p:txBody>
          <a:bodyPr/>
          <a:lstStyle/>
          <a:p>
            <a:endParaRPr lang="en-US"/>
          </a:p>
        </p:txBody>
      </p:sp>
      <p:sp>
        <p:nvSpPr>
          <p:cNvPr id="5194" name="Freeform 92"/>
          <p:cNvSpPr>
            <a:spLocks/>
          </p:cNvSpPr>
          <p:nvPr/>
        </p:nvSpPr>
        <p:spPr bwMode="auto">
          <a:xfrm>
            <a:off x="6267450" y="3567113"/>
            <a:ext cx="447675" cy="714375"/>
          </a:xfrm>
          <a:custGeom>
            <a:avLst/>
            <a:gdLst>
              <a:gd name="T0" fmla="*/ 0 w 180"/>
              <a:gd name="T1" fmla="*/ 2147483646 h 296"/>
              <a:gd name="T2" fmla="*/ 2147483646 w 180"/>
              <a:gd name="T3" fmla="*/ 2147483646 h 296"/>
              <a:gd name="T4" fmla="*/ 2147483646 w 180"/>
              <a:gd name="T5" fmla="*/ 2147483646 h 296"/>
              <a:gd name="T6" fmla="*/ 2147483646 w 180"/>
              <a:gd name="T7" fmla="*/ 2147483646 h 296"/>
              <a:gd name="T8" fmla="*/ 2147483646 w 180"/>
              <a:gd name="T9" fmla="*/ 2147483646 h 296"/>
              <a:gd name="T10" fmla="*/ 2147483646 w 180"/>
              <a:gd name="T11" fmla="*/ 0 h 296"/>
              <a:gd name="T12" fmla="*/ 2147483646 w 180"/>
              <a:gd name="T13" fmla="*/ 2147483646 h 296"/>
              <a:gd name="T14" fmla="*/ 2147483646 w 180"/>
              <a:gd name="T15" fmla="*/ 2147483646 h 296"/>
              <a:gd name="T16" fmla="*/ 2147483646 w 180"/>
              <a:gd name="T17" fmla="*/ 2147483646 h 296"/>
              <a:gd name="T18" fmla="*/ 2147483646 w 180"/>
              <a:gd name="T19" fmla="*/ 2147483646 h 296"/>
              <a:gd name="T20" fmla="*/ 2147483646 w 180"/>
              <a:gd name="T21" fmla="*/ 2147483646 h 296"/>
              <a:gd name="T22" fmla="*/ 2147483646 w 180"/>
              <a:gd name="T23" fmla="*/ 2147483646 h 296"/>
              <a:gd name="T24" fmla="*/ 2147483646 w 180"/>
              <a:gd name="T25" fmla="*/ 2147483646 h 296"/>
              <a:gd name="T26" fmla="*/ 2147483646 w 180"/>
              <a:gd name="T27" fmla="*/ 2147483646 h 296"/>
              <a:gd name="T28" fmla="*/ 2147483646 w 180"/>
              <a:gd name="T29" fmla="*/ 2147483646 h 296"/>
              <a:gd name="T30" fmla="*/ 0 w 180"/>
              <a:gd name="T31" fmla="*/ 21474836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chemeClr val="accent6"/>
          </a:solidFill>
          <a:ln w="12700">
            <a:solidFill>
              <a:srgbClr val="000000"/>
            </a:solidFill>
            <a:round/>
            <a:headEnd/>
            <a:tailEnd/>
          </a:ln>
        </p:spPr>
        <p:txBody>
          <a:bodyPr/>
          <a:lstStyle/>
          <a:p>
            <a:endParaRPr lang="en-US"/>
          </a:p>
        </p:txBody>
      </p:sp>
      <p:sp>
        <p:nvSpPr>
          <p:cNvPr id="5195" name="Freeform 93"/>
          <p:cNvSpPr>
            <a:spLocks/>
          </p:cNvSpPr>
          <p:nvPr/>
        </p:nvSpPr>
        <p:spPr bwMode="auto">
          <a:xfrm>
            <a:off x="6616700" y="3422650"/>
            <a:ext cx="576263" cy="644525"/>
          </a:xfrm>
          <a:custGeom>
            <a:avLst/>
            <a:gdLst>
              <a:gd name="T0" fmla="*/ 0 w 231"/>
              <a:gd name="T1" fmla="*/ 2147483646 h 267"/>
              <a:gd name="T2" fmla="*/ 2147483646 w 231"/>
              <a:gd name="T3" fmla="*/ 2147483646 h 267"/>
              <a:gd name="T4" fmla="*/ 2147483646 w 231"/>
              <a:gd name="T5" fmla="*/ 2147483646 h 267"/>
              <a:gd name="T6" fmla="*/ 2147483646 w 231"/>
              <a:gd name="T7" fmla="*/ 2147483646 h 267"/>
              <a:gd name="T8" fmla="*/ 2147483646 w 231"/>
              <a:gd name="T9" fmla="*/ 2147483646 h 267"/>
              <a:gd name="T10" fmla="*/ 2147483646 w 231"/>
              <a:gd name="T11" fmla="*/ 0 h 267"/>
              <a:gd name="T12" fmla="*/ 2147483646 w 231"/>
              <a:gd name="T13" fmla="*/ 2147483646 h 267"/>
              <a:gd name="T14" fmla="*/ 2147483646 w 231"/>
              <a:gd name="T15" fmla="*/ 2147483646 h 267"/>
              <a:gd name="T16" fmla="*/ 2147483646 w 231"/>
              <a:gd name="T17" fmla="*/ 2147483646 h 267"/>
              <a:gd name="T18" fmla="*/ 2147483646 w 231"/>
              <a:gd name="T19" fmla="*/ 2147483646 h 267"/>
              <a:gd name="T20" fmla="*/ 2147483646 w 231"/>
              <a:gd name="T21" fmla="*/ 2147483646 h 267"/>
              <a:gd name="T22" fmla="*/ 2147483646 w 231"/>
              <a:gd name="T23" fmla="*/ 2147483646 h 267"/>
              <a:gd name="T24" fmla="*/ 2147483646 w 231"/>
              <a:gd name="T25" fmla="*/ 2147483646 h 267"/>
              <a:gd name="T26" fmla="*/ 2147483646 w 231"/>
              <a:gd name="T27" fmla="*/ 2147483646 h 267"/>
              <a:gd name="T28" fmla="*/ 2147483646 w 231"/>
              <a:gd name="T29" fmla="*/ 2147483646 h 267"/>
              <a:gd name="T30" fmla="*/ 2147483646 w 231"/>
              <a:gd name="T31" fmla="*/ 2147483646 h 267"/>
              <a:gd name="T32" fmla="*/ 2147483646 w 231"/>
              <a:gd name="T33" fmla="*/ 2147483646 h 267"/>
              <a:gd name="T34" fmla="*/ 2147483646 w 231"/>
              <a:gd name="T35" fmla="*/ 2147483646 h 267"/>
              <a:gd name="T36" fmla="*/ 0 w 231"/>
              <a:gd name="T37" fmla="*/ 2147483646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4B9FCD"/>
          </a:solidFill>
          <a:ln w="12700">
            <a:solidFill>
              <a:srgbClr val="000000"/>
            </a:solidFill>
            <a:round/>
            <a:headEnd/>
            <a:tailEnd/>
          </a:ln>
        </p:spPr>
        <p:txBody>
          <a:bodyPr/>
          <a:lstStyle/>
          <a:p>
            <a:endParaRPr lang="en-US"/>
          </a:p>
        </p:txBody>
      </p:sp>
      <p:sp>
        <p:nvSpPr>
          <p:cNvPr id="5196" name="Freeform 94"/>
          <p:cNvSpPr>
            <a:spLocks/>
          </p:cNvSpPr>
          <p:nvPr/>
        </p:nvSpPr>
        <p:spPr bwMode="auto">
          <a:xfrm>
            <a:off x="4183063" y="3000375"/>
            <a:ext cx="974725" cy="614363"/>
          </a:xfrm>
          <a:custGeom>
            <a:avLst/>
            <a:gdLst>
              <a:gd name="T0" fmla="*/ 2147483646 w 391"/>
              <a:gd name="T1" fmla="*/ 0 h 255"/>
              <a:gd name="T2" fmla="*/ 2147483646 w 391"/>
              <a:gd name="T3" fmla="*/ 2147483646 h 255"/>
              <a:gd name="T4" fmla="*/ 0 w 391"/>
              <a:gd name="T5" fmla="*/ 2147483646 h 255"/>
              <a:gd name="T6" fmla="*/ 2147483646 w 391"/>
              <a:gd name="T7" fmla="*/ 2147483646 h 255"/>
              <a:gd name="T8" fmla="*/ 2147483646 w 391"/>
              <a:gd name="T9" fmla="*/ 2147483646 h 255"/>
              <a:gd name="T10" fmla="*/ 2147483646 w 391"/>
              <a:gd name="T11" fmla="*/ 2147483646 h 255"/>
              <a:gd name="T12" fmla="*/ 2147483646 w 391"/>
              <a:gd name="T13" fmla="*/ 2147483646 h 255"/>
              <a:gd name="T14" fmla="*/ 2147483646 w 391"/>
              <a:gd name="T15" fmla="*/ 2147483646 h 255"/>
              <a:gd name="T16" fmla="*/ 2147483646 w 391"/>
              <a:gd name="T17" fmla="*/ 2147483646 h 255"/>
              <a:gd name="T18" fmla="*/ 2147483646 w 391"/>
              <a:gd name="T19" fmla="*/ 2147483646 h 255"/>
              <a:gd name="T20" fmla="*/ 2147483646 w 391"/>
              <a:gd name="T21" fmla="*/ 2147483646 h 255"/>
              <a:gd name="T22" fmla="*/ 2147483646 w 391"/>
              <a:gd name="T23" fmla="*/ 2147483646 h 255"/>
              <a:gd name="T24" fmla="*/ 2147483646 w 391"/>
              <a:gd name="T25" fmla="*/ 2147483646 h 255"/>
              <a:gd name="T26" fmla="*/ 2147483646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4B9FCD"/>
          </a:solidFill>
          <a:ln w="12700">
            <a:solidFill>
              <a:srgbClr val="000000"/>
            </a:solidFill>
            <a:round/>
            <a:headEnd/>
            <a:tailEnd/>
          </a:ln>
        </p:spPr>
        <p:txBody>
          <a:bodyPr/>
          <a:lstStyle/>
          <a:p>
            <a:endParaRPr lang="en-US"/>
          </a:p>
        </p:txBody>
      </p:sp>
      <p:sp>
        <p:nvSpPr>
          <p:cNvPr id="5197" name="Freeform 95"/>
          <p:cNvSpPr>
            <a:spLocks/>
          </p:cNvSpPr>
          <p:nvPr/>
        </p:nvSpPr>
        <p:spPr bwMode="auto">
          <a:xfrm>
            <a:off x="4414838" y="4005263"/>
            <a:ext cx="1020762" cy="504825"/>
          </a:xfrm>
          <a:custGeom>
            <a:avLst/>
            <a:gdLst>
              <a:gd name="T0" fmla="*/ 2147483646 w 410"/>
              <a:gd name="T1" fmla="*/ 2147483646 h 209"/>
              <a:gd name="T2" fmla="*/ 2147483646 w 410"/>
              <a:gd name="T3" fmla="*/ 2147483646 h 209"/>
              <a:gd name="T4" fmla="*/ 0 w 410"/>
              <a:gd name="T5" fmla="*/ 2147483646 h 209"/>
              <a:gd name="T6" fmla="*/ 2147483646 w 410"/>
              <a:gd name="T7" fmla="*/ 2147483646 h 209"/>
              <a:gd name="T8" fmla="*/ 2147483646 w 410"/>
              <a:gd name="T9" fmla="*/ 2147483646 h 209"/>
              <a:gd name="T10" fmla="*/ 2147483646 w 410"/>
              <a:gd name="T11" fmla="*/ 2147483646 h 209"/>
              <a:gd name="T12" fmla="*/ 2147483646 w 410"/>
              <a:gd name="T13" fmla="*/ 2147483646 h 209"/>
              <a:gd name="T14" fmla="*/ 2147483646 w 410"/>
              <a:gd name="T15" fmla="*/ 2147483646 h 209"/>
              <a:gd name="T16" fmla="*/ 2147483646 w 410"/>
              <a:gd name="T17" fmla="*/ 0 h 209"/>
              <a:gd name="T18" fmla="*/ 2147483646 w 410"/>
              <a:gd name="T19" fmla="*/ 2147483646 h 209"/>
              <a:gd name="T20" fmla="*/ 2147483646 w 410"/>
              <a:gd name="T21" fmla="*/ 2147483646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E75E01"/>
          </a:solidFill>
          <a:ln w="12700">
            <a:solidFill>
              <a:srgbClr val="000000"/>
            </a:solidFill>
            <a:round/>
            <a:headEnd/>
            <a:tailEnd/>
          </a:ln>
        </p:spPr>
        <p:txBody>
          <a:bodyPr/>
          <a:lstStyle/>
          <a:p>
            <a:endParaRPr lang="en-US"/>
          </a:p>
        </p:txBody>
      </p:sp>
      <p:sp>
        <p:nvSpPr>
          <p:cNvPr id="5198" name="Freeform 96"/>
          <p:cNvSpPr>
            <a:spLocks/>
          </p:cNvSpPr>
          <p:nvPr/>
        </p:nvSpPr>
        <p:spPr bwMode="auto">
          <a:xfrm>
            <a:off x="7847013" y="3675063"/>
            <a:ext cx="166687" cy="196850"/>
          </a:xfrm>
          <a:custGeom>
            <a:avLst/>
            <a:gdLst>
              <a:gd name="T0" fmla="*/ 0 w 66"/>
              <a:gd name="T1" fmla="*/ 2147483646 h 82"/>
              <a:gd name="T2" fmla="*/ 2147483646 w 66"/>
              <a:gd name="T3" fmla="*/ 0 h 82"/>
              <a:gd name="T4" fmla="*/ 2147483646 w 66"/>
              <a:gd name="T5" fmla="*/ 2147483646 h 82"/>
              <a:gd name="T6" fmla="*/ 2147483646 w 66"/>
              <a:gd name="T7" fmla="*/ 2147483646 h 82"/>
              <a:gd name="T8" fmla="*/ 2147483646 w 66"/>
              <a:gd name="T9" fmla="*/ 2147483646 h 82"/>
              <a:gd name="T10" fmla="*/ 2147483646 w 66"/>
              <a:gd name="T11" fmla="*/ 2147483646 h 82"/>
              <a:gd name="T12" fmla="*/ 2147483646 w 66"/>
              <a:gd name="T13" fmla="*/ 2147483646 h 82"/>
              <a:gd name="T14" fmla="*/ 0 w 66"/>
              <a:gd name="T15" fmla="*/ 2147483646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chemeClr val="accent6"/>
          </a:solidFill>
          <a:ln w="12700">
            <a:solidFill>
              <a:srgbClr val="000000"/>
            </a:solidFill>
            <a:round/>
            <a:headEnd/>
            <a:tailEnd/>
          </a:ln>
        </p:spPr>
        <p:txBody>
          <a:bodyPr/>
          <a:lstStyle/>
          <a:p>
            <a:endParaRPr lang="en-US"/>
          </a:p>
        </p:txBody>
      </p:sp>
      <p:sp>
        <p:nvSpPr>
          <p:cNvPr id="5199" name="Freeform 97"/>
          <p:cNvSpPr>
            <a:spLocks/>
          </p:cNvSpPr>
          <p:nvPr/>
        </p:nvSpPr>
        <p:spPr bwMode="auto">
          <a:xfrm>
            <a:off x="7848600" y="2667000"/>
            <a:ext cx="304800" cy="457200"/>
          </a:xfrm>
          <a:custGeom>
            <a:avLst/>
            <a:gdLst>
              <a:gd name="T0" fmla="*/ 0 w 93"/>
              <a:gd name="T1" fmla="*/ 2147483646 h 172"/>
              <a:gd name="T2" fmla="*/ 2147483646 w 93"/>
              <a:gd name="T3" fmla="*/ 0 h 172"/>
              <a:gd name="T4" fmla="*/ 2147483646 w 93"/>
              <a:gd name="T5" fmla="*/ 2147483646 h 172"/>
              <a:gd name="T6" fmla="*/ 2147483646 w 93"/>
              <a:gd name="T7" fmla="*/ 2147483646 h 172"/>
              <a:gd name="T8" fmla="*/ 2147483646 w 93"/>
              <a:gd name="T9" fmla="*/ 2147483646 h 172"/>
              <a:gd name="T10" fmla="*/ 2147483646 w 93"/>
              <a:gd name="T11" fmla="*/ 2147483646 h 172"/>
              <a:gd name="T12" fmla="*/ 2147483646 w 93"/>
              <a:gd name="T13" fmla="*/ 2147483646 h 172"/>
              <a:gd name="T14" fmla="*/ 2147483646 w 93"/>
              <a:gd name="T15" fmla="*/ 2147483646 h 172"/>
              <a:gd name="T16" fmla="*/ 2147483646 w 93"/>
              <a:gd name="T17" fmla="*/ 2147483646 h 172"/>
              <a:gd name="T18" fmla="*/ 0 w 93"/>
              <a:gd name="T19" fmla="*/ 214748364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chemeClr val="tx2"/>
          </a:solidFill>
          <a:ln w="12700">
            <a:solidFill>
              <a:srgbClr val="000000"/>
            </a:solidFill>
            <a:round/>
            <a:headEnd/>
            <a:tailEnd/>
          </a:ln>
        </p:spPr>
        <p:txBody>
          <a:bodyPr/>
          <a:lstStyle/>
          <a:p>
            <a:endParaRPr lang="en-US"/>
          </a:p>
        </p:txBody>
      </p:sp>
      <p:sp>
        <p:nvSpPr>
          <p:cNvPr id="5200" name="Freeform 98"/>
          <p:cNvSpPr>
            <a:spLocks/>
          </p:cNvSpPr>
          <p:nvPr/>
        </p:nvSpPr>
        <p:spPr bwMode="auto">
          <a:xfrm>
            <a:off x="7840663" y="3686175"/>
            <a:ext cx="179387" cy="266700"/>
          </a:xfrm>
          <a:custGeom>
            <a:avLst/>
            <a:gdLst>
              <a:gd name="T0" fmla="*/ 2147483646 w 113"/>
              <a:gd name="T1" fmla="*/ 0 h 168"/>
              <a:gd name="T2" fmla="*/ 2147483646 w 113"/>
              <a:gd name="T3" fmla="*/ 2147483646 h 168"/>
              <a:gd name="T4" fmla="*/ 2147483646 w 113"/>
              <a:gd name="T5" fmla="*/ 2147483646 h 168"/>
              <a:gd name="T6" fmla="*/ 2147483646 w 113"/>
              <a:gd name="T7" fmla="*/ 2147483646 h 168"/>
              <a:gd name="T8" fmla="*/ 2147483646 w 113"/>
              <a:gd name="T9" fmla="*/ 2147483646 h 168"/>
              <a:gd name="T10" fmla="*/ 2147483646 w 113"/>
              <a:gd name="T11" fmla="*/ 2147483646 h 168"/>
              <a:gd name="T12" fmla="*/ 2147483646 w 113"/>
              <a:gd name="T13" fmla="*/ 2147483646 h 168"/>
              <a:gd name="T14" fmla="*/ 0 w 113"/>
              <a:gd name="T15" fmla="*/ 2147483646 h 168"/>
              <a:gd name="T16" fmla="*/ 2147483646 w 113"/>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68"/>
              <a:gd name="T29" fmla="*/ 113 w 113"/>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68">
                <a:moveTo>
                  <a:pt x="5" y="0"/>
                </a:moveTo>
                <a:lnTo>
                  <a:pt x="56" y="115"/>
                </a:lnTo>
                <a:lnTo>
                  <a:pt x="111" y="103"/>
                </a:lnTo>
                <a:lnTo>
                  <a:pt x="113" y="160"/>
                </a:lnTo>
                <a:lnTo>
                  <a:pt x="69" y="168"/>
                </a:lnTo>
                <a:lnTo>
                  <a:pt x="30" y="130"/>
                </a:lnTo>
                <a:lnTo>
                  <a:pt x="5" y="85"/>
                </a:lnTo>
                <a:lnTo>
                  <a:pt x="0" y="21"/>
                </a:lnTo>
                <a:lnTo>
                  <a:pt x="5" y="0"/>
                </a:lnTo>
                <a:close/>
              </a:path>
            </a:pathLst>
          </a:custGeom>
          <a:solidFill>
            <a:schemeClr val="accent6"/>
          </a:solidFill>
          <a:ln w="12700">
            <a:solidFill>
              <a:schemeClr val="accent2"/>
            </a:solidFill>
            <a:round/>
            <a:headEnd/>
            <a:tailEnd/>
          </a:ln>
        </p:spPr>
        <p:txBody>
          <a:bodyPr/>
          <a:lstStyle/>
          <a:p>
            <a:endParaRPr lang="en-US"/>
          </a:p>
        </p:txBody>
      </p:sp>
      <p:sp>
        <p:nvSpPr>
          <p:cNvPr id="5201" name="Text Box 99"/>
          <p:cNvSpPr txBox="1">
            <a:spLocks noChangeArrowheads="1"/>
          </p:cNvSpPr>
          <p:nvPr/>
        </p:nvSpPr>
        <p:spPr bwMode="auto">
          <a:xfrm>
            <a:off x="7848600" y="26670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VT</a:t>
            </a:r>
          </a:p>
        </p:txBody>
      </p:sp>
      <p:sp>
        <p:nvSpPr>
          <p:cNvPr id="5202" name="Text Box 100"/>
          <p:cNvSpPr txBox="1">
            <a:spLocks noChangeArrowheads="1"/>
          </p:cNvSpPr>
          <p:nvPr/>
        </p:nvSpPr>
        <p:spPr bwMode="auto">
          <a:xfrm>
            <a:off x="7607300" y="3070225"/>
            <a:ext cx="311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NY</a:t>
            </a:r>
          </a:p>
        </p:txBody>
      </p:sp>
      <p:sp>
        <p:nvSpPr>
          <p:cNvPr id="5203" name="Text Box 101"/>
          <p:cNvSpPr txBox="1">
            <a:spLocks noChangeArrowheads="1"/>
          </p:cNvSpPr>
          <p:nvPr/>
        </p:nvSpPr>
        <p:spPr bwMode="auto">
          <a:xfrm>
            <a:off x="7572375" y="3694113"/>
            <a:ext cx="328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MD</a:t>
            </a:r>
          </a:p>
        </p:txBody>
      </p:sp>
      <p:sp>
        <p:nvSpPr>
          <p:cNvPr id="5204" name="Text Box 102"/>
          <p:cNvSpPr txBox="1">
            <a:spLocks noChangeArrowheads="1"/>
          </p:cNvSpPr>
          <p:nvPr/>
        </p:nvSpPr>
        <p:spPr bwMode="auto">
          <a:xfrm>
            <a:off x="7259638" y="46974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SC</a:t>
            </a:r>
          </a:p>
        </p:txBody>
      </p:sp>
      <p:sp>
        <p:nvSpPr>
          <p:cNvPr id="5205" name="Text Box 103"/>
          <p:cNvSpPr txBox="1">
            <a:spLocks noChangeArrowheads="1"/>
          </p:cNvSpPr>
          <p:nvPr/>
        </p:nvSpPr>
        <p:spPr bwMode="auto">
          <a:xfrm>
            <a:off x="6953250" y="5021263"/>
            <a:ext cx="369888" cy="198437"/>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GA</a:t>
            </a:r>
          </a:p>
        </p:txBody>
      </p:sp>
      <p:sp>
        <p:nvSpPr>
          <p:cNvPr id="5206" name="Text Box 104"/>
          <p:cNvSpPr txBox="1">
            <a:spLocks noChangeArrowheads="1"/>
          </p:cNvSpPr>
          <p:nvPr/>
        </p:nvSpPr>
        <p:spPr bwMode="auto">
          <a:xfrm>
            <a:off x="6464300" y="44942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TN</a:t>
            </a:r>
          </a:p>
        </p:txBody>
      </p:sp>
      <p:sp>
        <p:nvSpPr>
          <p:cNvPr id="5207" name="Text Box 105"/>
          <p:cNvSpPr txBox="1">
            <a:spLocks noChangeArrowheads="1"/>
          </p:cNvSpPr>
          <p:nvPr/>
        </p:nvSpPr>
        <p:spPr bwMode="auto">
          <a:xfrm>
            <a:off x="6423025" y="499110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AL</a:t>
            </a:r>
          </a:p>
        </p:txBody>
      </p:sp>
      <p:sp>
        <p:nvSpPr>
          <p:cNvPr id="5208" name="Text Box 106"/>
          <p:cNvSpPr txBox="1">
            <a:spLocks noChangeArrowheads="1"/>
          </p:cNvSpPr>
          <p:nvPr/>
        </p:nvSpPr>
        <p:spPr bwMode="auto">
          <a:xfrm>
            <a:off x="7340600" y="56403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FL</a:t>
            </a:r>
          </a:p>
        </p:txBody>
      </p:sp>
      <p:sp>
        <p:nvSpPr>
          <p:cNvPr id="5209" name="Text Box 107"/>
          <p:cNvSpPr txBox="1">
            <a:spLocks noChangeArrowheads="1"/>
          </p:cNvSpPr>
          <p:nvPr/>
        </p:nvSpPr>
        <p:spPr bwMode="auto">
          <a:xfrm>
            <a:off x="6005513" y="5027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MS</a:t>
            </a:r>
          </a:p>
        </p:txBody>
      </p:sp>
      <p:sp>
        <p:nvSpPr>
          <p:cNvPr id="5210" name="Text Box 108"/>
          <p:cNvSpPr txBox="1">
            <a:spLocks noChangeArrowheads="1"/>
          </p:cNvSpPr>
          <p:nvPr/>
        </p:nvSpPr>
        <p:spPr bwMode="auto">
          <a:xfrm>
            <a:off x="5543550" y="4752975"/>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AR</a:t>
            </a:r>
          </a:p>
        </p:txBody>
      </p:sp>
      <p:sp>
        <p:nvSpPr>
          <p:cNvPr id="5211" name="Text Box 109"/>
          <p:cNvSpPr txBox="1">
            <a:spLocks noChangeArrowheads="1"/>
          </p:cNvSpPr>
          <p:nvPr/>
        </p:nvSpPr>
        <p:spPr bwMode="auto">
          <a:xfrm>
            <a:off x="3598863" y="478313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NM</a:t>
            </a:r>
          </a:p>
        </p:txBody>
      </p:sp>
      <p:sp>
        <p:nvSpPr>
          <p:cNvPr id="5212" name="Text Box 110"/>
          <p:cNvSpPr txBox="1">
            <a:spLocks noChangeArrowheads="1"/>
          </p:cNvSpPr>
          <p:nvPr/>
        </p:nvSpPr>
        <p:spPr bwMode="auto">
          <a:xfrm>
            <a:off x="6591300" y="4189413"/>
            <a:ext cx="369888" cy="198437"/>
          </a:xfrm>
          <a:prstGeom prst="rect">
            <a:avLst/>
          </a:prstGeom>
          <a:solidFill>
            <a:srgbClr val="EEC100"/>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KY</a:t>
            </a:r>
          </a:p>
        </p:txBody>
      </p:sp>
      <p:sp>
        <p:nvSpPr>
          <p:cNvPr id="5213" name="Text Box 111"/>
          <p:cNvSpPr txBox="1">
            <a:spLocks noChangeArrowheads="1"/>
          </p:cNvSpPr>
          <p:nvPr/>
        </p:nvSpPr>
        <p:spPr bwMode="auto">
          <a:xfrm>
            <a:off x="5499100" y="41846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MO</a:t>
            </a:r>
          </a:p>
        </p:txBody>
      </p:sp>
      <p:sp>
        <p:nvSpPr>
          <p:cNvPr id="5214" name="Text Box 112"/>
          <p:cNvSpPr txBox="1">
            <a:spLocks noChangeArrowheads="1"/>
          </p:cNvSpPr>
          <p:nvPr/>
        </p:nvSpPr>
        <p:spPr bwMode="auto">
          <a:xfrm>
            <a:off x="4719638" y="42052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KS</a:t>
            </a:r>
          </a:p>
        </p:txBody>
      </p:sp>
      <p:sp>
        <p:nvSpPr>
          <p:cNvPr id="5215" name="Text Box 113"/>
          <p:cNvSpPr txBox="1">
            <a:spLocks noChangeArrowheads="1"/>
          </p:cNvSpPr>
          <p:nvPr/>
        </p:nvSpPr>
        <p:spPr bwMode="auto">
          <a:xfrm>
            <a:off x="4522788" y="31765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SD</a:t>
            </a:r>
          </a:p>
        </p:txBody>
      </p:sp>
      <p:sp>
        <p:nvSpPr>
          <p:cNvPr id="5216" name="Text Box 114"/>
          <p:cNvSpPr txBox="1">
            <a:spLocks noChangeArrowheads="1"/>
          </p:cNvSpPr>
          <p:nvPr/>
        </p:nvSpPr>
        <p:spPr bwMode="auto">
          <a:xfrm>
            <a:off x="5764213" y="3122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WI</a:t>
            </a:r>
          </a:p>
        </p:txBody>
      </p:sp>
      <p:sp>
        <p:nvSpPr>
          <p:cNvPr id="5217" name="Text Box 115"/>
          <p:cNvSpPr txBox="1">
            <a:spLocks noChangeArrowheads="1"/>
          </p:cNvSpPr>
          <p:nvPr/>
        </p:nvSpPr>
        <p:spPr bwMode="auto">
          <a:xfrm>
            <a:off x="6308725" y="3833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IN</a:t>
            </a:r>
          </a:p>
        </p:txBody>
      </p:sp>
      <p:sp>
        <p:nvSpPr>
          <p:cNvPr id="5218" name="Text Box 116"/>
          <p:cNvSpPr txBox="1">
            <a:spLocks noChangeArrowheads="1"/>
          </p:cNvSpPr>
          <p:nvPr/>
        </p:nvSpPr>
        <p:spPr bwMode="auto">
          <a:xfrm>
            <a:off x="6729413" y="37004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OH</a:t>
            </a:r>
          </a:p>
        </p:txBody>
      </p:sp>
      <p:sp>
        <p:nvSpPr>
          <p:cNvPr id="5219" name="Text Box 117"/>
          <p:cNvSpPr txBox="1">
            <a:spLocks noChangeArrowheads="1"/>
          </p:cNvSpPr>
          <p:nvPr/>
        </p:nvSpPr>
        <p:spPr bwMode="auto">
          <a:xfrm>
            <a:off x="3476625" y="2651125"/>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MT</a:t>
            </a:r>
          </a:p>
        </p:txBody>
      </p:sp>
      <p:sp>
        <p:nvSpPr>
          <p:cNvPr id="5220" name="Text Box 118"/>
          <p:cNvSpPr txBox="1">
            <a:spLocks noChangeArrowheads="1"/>
          </p:cNvSpPr>
          <p:nvPr/>
        </p:nvSpPr>
        <p:spPr bwMode="auto">
          <a:xfrm>
            <a:off x="1908175" y="43449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CA</a:t>
            </a:r>
          </a:p>
        </p:txBody>
      </p:sp>
      <p:sp>
        <p:nvSpPr>
          <p:cNvPr id="5221" name="Text Box 119"/>
          <p:cNvSpPr txBox="1">
            <a:spLocks noChangeArrowheads="1"/>
          </p:cNvSpPr>
          <p:nvPr/>
        </p:nvSpPr>
        <p:spPr bwMode="auto">
          <a:xfrm>
            <a:off x="2281238" y="3810000"/>
            <a:ext cx="766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NV</a:t>
            </a:r>
          </a:p>
        </p:txBody>
      </p:sp>
      <p:sp>
        <p:nvSpPr>
          <p:cNvPr id="5222" name="Text Box 120"/>
          <p:cNvSpPr txBox="1">
            <a:spLocks noChangeArrowheads="1"/>
          </p:cNvSpPr>
          <p:nvPr/>
        </p:nvSpPr>
        <p:spPr bwMode="auto">
          <a:xfrm>
            <a:off x="3021013" y="39862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UT</a:t>
            </a:r>
          </a:p>
        </p:txBody>
      </p:sp>
      <p:sp>
        <p:nvSpPr>
          <p:cNvPr id="5223" name="Text Box 121"/>
          <p:cNvSpPr txBox="1">
            <a:spLocks noChangeArrowheads="1"/>
          </p:cNvSpPr>
          <p:nvPr/>
        </p:nvSpPr>
        <p:spPr bwMode="auto">
          <a:xfrm>
            <a:off x="3536950" y="342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WY</a:t>
            </a:r>
          </a:p>
        </p:txBody>
      </p:sp>
      <p:sp>
        <p:nvSpPr>
          <p:cNvPr id="5224" name="Text Box 122"/>
          <p:cNvSpPr txBox="1">
            <a:spLocks noChangeArrowheads="1"/>
          </p:cNvSpPr>
          <p:nvPr/>
        </p:nvSpPr>
        <p:spPr bwMode="auto">
          <a:xfrm>
            <a:off x="3789363" y="41116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CO</a:t>
            </a:r>
          </a:p>
        </p:txBody>
      </p:sp>
      <p:sp>
        <p:nvSpPr>
          <p:cNvPr id="5225" name="Text Box 123"/>
          <p:cNvSpPr txBox="1">
            <a:spLocks noChangeArrowheads="1"/>
          </p:cNvSpPr>
          <p:nvPr/>
        </p:nvSpPr>
        <p:spPr bwMode="auto">
          <a:xfrm>
            <a:off x="1050925" y="2160588"/>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700">
                <a:latin typeface="Times New Roman" panose="02020603050405020304" pitchFamily="18" charset="0"/>
              </a:rPr>
              <a:t>AK</a:t>
            </a:r>
          </a:p>
        </p:txBody>
      </p:sp>
      <p:grpSp>
        <p:nvGrpSpPr>
          <p:cNvPr id="5226" name="Group 124"/>
          <p:cNvGrpSpPr>
            <a:grpSpLocks/>
          </p:cNvGrpSpPr>
          <p:nvPr/>
        </p:nvGrpSpPr>
        <p:grpSpPr bwMode="auto">
          <a:xfrm>
            <a:off x="673100" y="3276600"/>
            <a:ext cx="165100" cy="869950"/>
            <a:chOff x="380" y="3552"/>
            <a:chExt cx="104" cy="548"/>
          </a:xfrm>
        </p:grpSpPr>
        <p:sp>
          <p:nvSpPr>
            <p:cNvPr id="5289" name="Rectangle 125"/>
            <p:cNvSpPr>
              <a:spLocks noChangeArrowheads="1"/>
            </p:cNvSpPr>
            <p:nvPr/>
          </p:nvSpPr>
          <p:spPr bwMode="auto">
            <a:xfrm>
              <a:off x="380" y="3552"/>
              <a:ext cx="100" cy="81"/>
            </a:xfrm>
            <a:prstGeom prst="rect">
              <a:avLst/>
            </a:prstGeom>
            <a:solidFill>
              <a:schemeClr val="tx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2225" name="Rectangle 126"/>
            <p:cNvSpPr>
              <a:spLocks noChangeArrowheads="1"/>
            </p:cNvSpPr>
            <p:nvPr/>
          </p:nvSpPr>
          <p:spPr bwMode="auto">
            <a:xfrm>
              <a:off x="384" y="3792"/>
              <a:ext cx="100" cy="81"/>
            </a:xfrm>
            <a:prstGeom prst="rect">
              <a:avLst/>
            </a:prstGeom>
            <a:solidFill>
              <a:schemeClr val="accent6"/>
            </a:solidFill>
            <a:ln w="9525">
              <a:solidFill>
                <a:schemeClr val="tx1"/>
              </a:solidFill>
              <a:miter lim="800000"/>
              <a:headEnd/>
              <a:tailEnd/>
            </a:ln>
          </p:spPr>
          <p:txBody>
            <a:bodyPr wrap="none" anchor="ctr"/>
            <a:lstStyle/>
            <a:p>
              <a:pPr eaLnBrk="1" hangingPunct="1">
                <a:buFont typeface="Wingdings" pitchFamily="2" charset="2"/>
                <a:buNone/>
                <a:defRPr/>
              </a:pPr>
              <a:endParaRPr lang="en-US" sz="1000">
                <a:latin typeface="Times New Roman" pitchFamily="18" charset="0"/>
              </a:endParaRPr>
            </a:p>
          </p:txBody>
        </p:sp>
        <p:sp>
          <p:nvSpPr>
            <p:cNvPr id="5291" name="Rectangle 127"/>
            <p:cNvSpPr>
              <a:spLocks noChangeArrowheads="1"/>
            </p:cNvSpPr>
            <p:nvPr/>
          </p:nvSpPr>
          <p:spPr bwMode="auto">
            <a:xfrm>
              <a:off x="384" y="3663"/>
              <a:ext cx="100" cy="81"/>
            </a:xfrm>
            <a:prstGeom prst="rect">
              <a:avLst/>
            </a:prstGeom>
            <a:solidFill>
              <a:srgbClr val="4B9FCD"/>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2" name="Rectangle 128"/>
            <p:cNvSpPr>
              <a:spLocks noChangeArrowheads="1"/>
            </p:cNvSpPr>
            <p:nvPr/>
          </p:nvSpPr>
          <p:spPr bwMode="auto">
            <a:xfrm>
              <a:off x="380" y="3903"/>
              <a:ext cx="100" cy="81"/>
            </a:xfrm>
            <a:prstGeom prst="rect">
              <a:avLst/>
            </a:prstGeom>
            <a:solidFill>
              <a:srgbClr val="53802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3" name="Rectangle 129"/>
            <p:cNvSpPr>
              <a:spLocks noChangeArrowheads="1"/>
            </p:cNvSpPr>
            <p:nvPr/>
          </p:nvSpPr>
          <p:spPr bwMode="auto">
            <a:xfrm>
              <a:off x="384" y="4019"/>
              <a:ext cx="100" cy="81"/>
            </a:xfrm>
            <a:prstGeom prst="rect">
              <a:avLst/>
            </a:prstGeom>
            <a:solidFill>
              <a:srgbClr val="C00000"/>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grpSp>
      <p:sp>
        <p:nvSpPr>
          <p:cNvPr id="5227" name="Text Box 132"/>
          <p:cNvSpPr txBox="1">
            <a:spLocks noChangeArrowheads="1"/>
          </p:cNvSpPr>
          <p:nvPr/>
        </p:nvSpPr>
        <p:spPr bwMode="auto">
          <a:xfrm>
            <a:off x="808038" y="3200400"/>
            <a:ext cx="56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a:latin typeface="Calibri" panose="020F0502020204030204" pitchFamily="34" charset="0"/>
              </a:rPr>
              <a:t>= A</a:t>
            </a:r>
          </a:p>
          <a:p>
            <a:pPr eaLnBrk="1" hangingPunct="1">
              <a:lnSpc>
                <a:spcPct val="100000"/>
              </a:lnSpc>
              <a:spcBef>
                <a:spcPct val="0"/>
              </a:spcBef>
              <a:buClrTx/>
              <a:buFontTx/>
              <a:buNone/>
            </a:pPr>
            <a:r>
              <a:rPr lang="en-US" altLang="en-US" sz="1200">
                <a:latin typeface="Calibri" panose="020F0502020204030204" pitchFamily="34" charset="0"/>
              </a:rPr>
              <a:t>= B</a:t>
            </a:r>
          </a:p>
          <a:p>
            <a:pPr eaLnBrk="1" hangingPunct="1">
              <a:lnSpc>
                <a:spcPct val="100000"/>
              </a:lnSpc>
              <a:spcBef>
                <a:spcPct val="0"/>
              </a:spcBef>
              <a:buClrTx/>
              <a:buFontTx/>
              <a:buNone/>
            </a:pPr>
            <a:r>
              <a:rPr lang="en-US" altLang="en-US" sz="1200">
                <a:latin typeface="Calibri" panose="020F0502020204030204" pitchFamily="34" charset="0"/>
              </a:rPr>
              <a:t>= C</a:t>
            </a:r>
          </a:p>
          <a:p>
            <a:pPr eaLnBrk="1" hangingPunct="1">
              <a:lnSpc>
                <a:spcPct val="100000"/>
              </a:lnSpc>
              <a:spcBef>
                <a:spcPct val="0"/>
              </a:spcBef>
              <a:buClrTx/>
              <a:buFontTx/>
              <a:buNone/>
            </a:pPr>
            <a:r>
              <a:rPr lang="en-US" altLang="en-US" sz="1200">
                <a:latin typeface="Calibri" panose="020F0502020204030204" pitchFamily="34" charset="0"/>
              </a:rPr>
              <a:t>= D</a:t>
            </a:r>
          </a:p>
          <a:p>
            <a:pPr eaLnBrk="1" hangingPunct="1">
              <a:lnSpc>
                <a:spcPct val="100000"/>
              </a:lnSpc>
              <a:spcBef>
                <a:spcPct val="0"/>
              </a:spcBef>
              <a:buClrTx/>
              <a:buFontTx/>
              <a:buNone/>
            </a:pPr>
            <a:r>
              <a:rPr lang="en-US" altLang="en-US" sz="1200">
                <a:latin typeface="Calibri" panose="020F0502020204030204" pitchFamily="34" charset="0"/>
              </a:rPr>
              <a:t>= F</a:t>
            </a:r>
          </a:p>
          <a:p>
            <a:pPr eaLnBrk="1" hangingPunct="1">
              <a:lnSpc>
                <a:spcPct val="100000"/>
              </a:lnSpc>
              <a:spcBef>
                <a:spcPct val="0"/>
              </a:spcBef>
              <a:buClrTx/>
              <a:buFontTx/>
              <a:buNone/>
            </a:pPr>
            <a:r>
              <a:rPr lang="en-US" altLang="en-US" sz="1200">
                <a:latin typeface="Calibri" panose="020F0502020204030204" pitchFamily="34" charset="0"/>
              </a:rPr>
              <a:t>= NG</a:t>
            </a:r>
          </a:p>
        </p:txBody>
      </p:sp>
      <p:sp>
        <p:nvSpPr>
          <p:cNvPr id="5228" name="Text Box 133"/>
          <p:cNvSpPr txBox="1">
            <a:spLocks noChangeArrowheads="1"/>
          </p:cNvSpPr>
          <p:nvPr/>
        </p:nvSpPr>
        <p:spPr bwMode="auto">
          <a:xfrm>
            <a:off x="5051425" y="6322732"/>
            <a:ext cx="407035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dirty="0">
                <a:latin typeface="Calibri" panose="020F0502020204030204" pitchFamily="34" charset="0"/>
              </a:rPr>
              <a:t>Source: </a:t>
            </a:r>
            <a:r>
              <a:rPr lang="en-US" altLang="en-US" sz="1400" dirty="0" smtClean="0">
                <a:latin typeface="Calibri" panose="020F0502020204030204" pitchFamily="34" charset="0"/>
              </a:rPr>
              <a:t>R Street Insurance Regulation Report Card,  December 2015</a:t>
            </a:r>
            <a:endParaRPr lang="en-US" altLang="en-US" sz="1400" dirty="0">
              <a:latin typeface="Calibri" panose="020F0502020204030204" pitchFamily="34" charset="0"/>
            </a:endParaRPr>
          </a:p>
        </p:txBody>
      </p:sp>
      <p:sp>
        <p:nvSpPr>
          <p:cNvPr id="5229" name="TextBox 137"/>
          <p:cNvSpPr txBox="1">
            <a:spLocks noChangeArrowheads="1"/>
          </p:cNvSpPr>
          <p:nvPr/>
        </p:nvSpPr>
        <p:spPr bwMode="auto">
          <a:xfrm>
            <a:off x="2286000" y="3962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0" name="TextBox 142"/>
          <p:cNvSpPr txBox="1">
            <a:spLocks noChangeArrowheads="1"/>
          </p:cNvSpPr>
          <p:nvPr/>
        </p:nvSpPr>
        <p:spPr bwMode="auto">
          <a:xfrm>
            <a:off x="7315200" y="4038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1" name="TextBox 145"/>
          <p:cNvSpPr txBox="1">
            <a:spLocks noChangeArrowheads="1"/>
          </p:cNvSpPr>
          <p:nvPr/>
        </p:nvSpPr>
        <p:spPr bwMode="auto">
          <a:xfrm>
            <a:off x="8610600" y="2895600"/>
            <a:ext cx="3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49" name="Straight Arrow Connector 148"/>
          <p:cNvCxnSpPr/>
          <p:nvPr/>
        </p:nvCxnSpPr>
        <p:spPr>
          <a:xfrm rot="10800000">
            <a:off x="8229600" y="2895600"/>
            <a:ext cx="374650" cy="20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33" name="TextBox 149"/>
          <p:cNvSpPr txBox="1">
            <a:spLocks noChangeArrowheads="1"/>
          </p:cNvSpPr>
          <p:nvPr/>
        </p:nvSpPr>
        <p:spPr bwMode="auto">
          <a:xfrm>
            <a:off x="6172200" y="4495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4" name="TextBox 150"/>
          <p:cNvSpPr txBox="1">
            <a:spLocks noChangeArrowheads="1"/>
          </p:cNvSpPr>
          <p:nvPr/>
        </p:nvSpPr>
        <p:spPr bwMode="auto">
          <a:xfrm>
            <a:off x="3429000" y="3505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5" name="TextBox 151"/>
          <p:cNvSpPr txBox="1">
            <a:spLocks noChangeArrowheads="1"/>
          </p:cNvSpPr>
          <p:nvPr/>
        </p:nvSpPr>
        <p:spPr bwMode="auto">
          <a:xfrm>
            <a:off x="5562600" y="4876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6" name="TextBox 152"/>
          <p:cNvSpPr txBox="1">
            <a:spLocks noChangeArrowheads="1"/>
          </p:cNvSpPr>
          <p:nvPr/>
        </p:nvSpPr>
        <p:spPr bwMode="auto">
          <a:xfrm>
            <a:off x="6400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7" name="TextBox 153"/>
          <p:cNvSpPr txBox="1">
            <a:spLocks noChangeArrowheads="1"/>
          </p:cNvSpPr>
          <p:nvPr/>
        </p:nvSpPr>
        <p:spPr bwMode="auto">
          <a:xfrm>
            <a:off x="7315200" y="4800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8" name="TextBox 154"/>
          <p:cNvSpPr txBox="1">
            <a:spLocks noChangeArrowheads="1"/>
          </p:cNvSpPr>
          <p:nvPr/>
        </p:nvSpPr>
        <p:spPr bwMode="auto">
          <a:xfrm>
            <a:off x="4648200" y="2743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39" name="TextBox 155"/>
          <p:cNvSpPr txBox="1">
            <a:spLocks noChangeArrowheads="1"/>
          </p:cNvSpPr>
          <p:nvPr/>
        </p:nvSpPr>
        <p:spPr bwMode="auto">
          <a:xfrm>
            <a:off x="2209800" y="25146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0" name="TextBox 156"/>
          <p:cNvSpPr txBox="1">
            <a:spLocks noChangeArrowheads="1"/>
          </p:cNvSpPr>
          <p:nvPr/>
        </p:nvSpPr>
        <p:spPr bwMode="auto">
          <a:xfrm>
            <a:off x="5943600" y="32766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1" name="TextBox 157"/>
          <p:cNvSpPr txBox="1">
            <a:spLocks noChangeArrowheads="1"/>
          </p:cNvSpPr>
          <p:nvPr/>
        </p:nvSpPr>
        <p:spPr bwMode="auto">
          <a:xfrm>
            <a:off x="2209800" y="3124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2" name="TextBox 158"/>
          <p:cNvSpPr txBox="1">
            <a:spLocks noChangeArrowheads="1"/>
          </p:cNvSpPr>
          <p:nvPr/>
        </p:nvSpPr>
        <p:spPr bwMode="auto">
          <a:xfrm>
            <a:off x="3429000" y="2819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43" name="Rectangle 129"/>
          <p:cNvSpPr>
            <a:spLocks noChangeArrowheads="1"/>
          </p:cNvSpPr>
          <p:nvPr/>
        </p:nvSpPr>
        <p:spPr bwMode="auto">
          <a:xfrm>
            <a:off x="685800" y="4191000"/>
            <a:ext cx="152400" cy="152400"/>
          </a:xfrm>
          <a:prstGeom prst="rect">
            <a:avLst/>
          </a:prstGeom>
          <a:solidFill>
            <a:schemeClr val="bg1"/>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44" name="TextBox 161"/>
          <p:cNvSpPr txBox="1">
            <a:spLocks noChangeArrowheads="1"/>
          </p:cNvSpPr>
          <p:nvPr/>
        </p:nvSpPr>
        <p:spPr bwMode="auto">
          <a:xfrm>
            <a:off x="7162800" y="4343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F</a:t>
            </a:r>
            <a:endParaRPr lang="en-US" altLang="en-US" sz="1400" b="1" dirty="0"/>
          </a:p>
        </p:txBody>
      </p:sp>
      <p:sp>
        <p:nvSpPr>
          <p:cNvPr id="5245" name="TextBox 162"/>
          <p:cNvSpPr txBox="1">
            <a:spLocks noChangeArrowheads="1"/>
          </p:cNvSpPr>
          <p:nvPr/>
        </p:nvSpPr>
        <p:spPr bwMode="auto">
          <a:xfrm>
            <a:off x="6781800" y="4724400"/>
            <a:ext cx="381000" cy="307975"/>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6" name="TextBox 163"/>
          <p:cNvSpPr txBox="1">
            <a:spLocks noChangeArrowheads="1"/>
          </p:cNvSpPr>
          <p:nvPr/>
        </p:nvSpPr>
        <p:spPr bwMode="auto">
          <a:xfrm>
            <a:off x="4495800" y="4114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7" name="TextBox 164"/>
          <p:cNvSpPr txBox="1">
            <a:spLocks noChangeArrowheads="1"/>
          </p:cNvSpPr>
          <p:nvPr/>
        </p:nvSpPr>
        <p:spPr bwMode="auto">
          <a:xfrm>
            <a:off x="5181600" y="3581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48" name="TextBox 165"/>
          <p:cNvSpPr txBox="1">
            <a:spLocks noChangeArrowheads="1"/>
          </p:cNvSpPr>
          <p:nvPr/>
        </p:nvSpPr>
        <p:spPr bwMode="auto">
          <a:xfrm>
            <a:off x="86106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68" name="Straight Arrow Connector 167"/>
          <p:cNvCxnSpPr/>
          <p:nvPr/>
        </p:nvCxnSpPr>
        <p:spPr>
          <a:xfrm rot="16200000" flipV="1">
            <a:off x="8229600" y="3200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0" name="TextBox 169"/>
          <p:cNvSpPr txBox="1">
            <a:spLocks noChangeArrowheads="1"/>
          </p:cNvSpPr>
          <p:nvPr/>
        </p:nvSpPr>
        <p:spPr bwMode="auto">
          <a:xfrm>
            <a:off x="8458200" y="3886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72" name="Straight Arrow Connector 171"/>
          <p:cNvCxnSpPr/>
          <p:nvPr/>
        </p:nvCxnSpPr>
        <p:spPr>
          <a:xfrm rot="10800000">
            <a:off x="8001000" y="35814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2" name="TextBox 172"/>
          <p:cNvSpPr txBox="1">
            <a:spLocks noChangeArrowheads="1"/>
          </p:cNvSpPr>
          <p:nvPr/>
        </p:nvSpPr>
        <p:spPr bwMode="auto">
          <a:xfrm>
            <a:off x="7620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53" name="TextBox 177"/>
          <p:cNvSpPr txBox="1">
            <a:spLocks noChangeArrowheads="1"/>
          </p:cNvSpPr>
          <p:nvPr/>
        </p:nvSpPr>
        <p:spPr bwMode="auto">
          <a:xfrm>
            <a:off x="1219200" y="2022279"/>
            <a:ext cx="520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 </a:t>
            </a:r>
          </a:p>
        </p:txBody>
      </p:sp>
      <p:sp>
        <p:nvSpPr>
          <p:cNvPr id="5254" name="TextBox 178"/>
          <p:cNvSpPr txBox="1">
            <a:spLocks noChangeArrowheads="1"/>
          </p:cNvSpPr>
          <p:nvPr/>
        </p:nvSpPr>
        <p:spPr bwMode="auto">
          <a:xfrm>
            <a:off x="5105400" y="4724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5" name="TextBox 162"/>
          <p:cNvSpPr txBox="1">
            <a:spLocks noChangeArrowheads="1"/>
          </p:cNvSpPr>
          <p:nvPr/>
        </p:nvSpPr>
        <p:spPr bwMode="auto">
          <a:xfrm>
            <a:off x="8077200" y="4114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6" name="TextBox 165"/>
          <p:cNvSpPr txBox="1">
            <a:spLocks noChangeArrowheads="1"/>
          </p:cNvSpPr>
          <p:nvPr/>
        </p:nvSpPr>
        <p:spPr bwMode="auto">
          <a:xfrm>
            <a:off x="7010400" y="3962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7" name="TextBox 166"/>
          <p:cNvSpPr txBox="1">
            <a:spLocks noChangeArrowheads="1"/>
          </p:cNvSpPr>
          <p:nvPr/>
        </p:nvSpPr>
        <p:spPr bwMode="auto">
          <a:xfrm>
            <a:off x="29718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5258" name="TextBox 168"/>
          <p:cNvSpPr txBox="1">
            <a:spLocks noChangeArrowheads="1"/>
          </p:cNvSpPr>
          <p:nvPr/>
        </p:nvSpPr>
        <p:spPr bwMode="auto">
          <a:xfrm>
            <a:off x="2667000" y="3276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9" name="TextBox 169"/>
          <p:cNvSpPr txBox="1">
            <a:spLocks noChangeArrowheads="1"/>
          </p:cNvSpPr>
          <p:nvPr/>
        </p:nvSpPr>
        <p:spPr bwMode="auto">
          <a:xfrm>
            <a:off x="28194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0" name="TextBox 170"/>
          <p:cNvSpPr txBox="1">
            <a:spLocks noChangeArrowheads="1"/>
          </p:cNvSpPr>
          <p:nvPr/>
        </p:nvSpPr>
        <p:spPr bwMode="auto">
          <a:xfrm>
            <a:off x="7620000" y="2286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cxnSp>
        <p:nvCxnSpPr>
          <p:cNvPr id="174" name="Straight Arrow Connector 173"/>
          <p:cNvCxnSpPr>
            <a:endCxn id="5201" idx="0"/>
          </p:cNvCxnSpPr>
          <p:nvPr/>
        </p:nvCxnSpPr>
        <p:spPr>
          <a:xfrm rot="16200000" flipH="1">
            <a:off x="7811294" y="2475706"/>
            <a:ext cx="22860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62" name="TextBox 175"/>
          <p:cNvSpPr txBox="1">
            <a:spLocks noChangeArrowheads="1"/>
          </p:cNvSpPr>
          <p:nvPr/>
        </p:nvSpPr>
        <p:spPr bwMode="auto">
          <a:xfrm>
            <a:off x="67818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3" name="TextBox 177"/>
          <p:cNvSpPr txBox="1">
            <a:spLocks noChangeArrowheads="1"/>
          </p:cNvSpPr>
          <p:nvPr/>
        </p:nvSpPr>
        <p:spPr bwMode="auto">
          <a:xfrm>
            <a:off x="3657600" y="502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4" name="TextBox 178"/>
          <p:cNvSpPr txBox="1">
            <a:spLocks noChangeArrowheads="1"/>
          </p:cNvSpPr>
          <p:nvPr/>
        </p:nvSpPr>
        <p:spPr bwMode="auto">
          <a:xfrm>
            <a:off x="6324600" y="3581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5" name="TextBox 179"/>
          <p:cNvSpPr txBox="1">
            <a:spLocks noChangeArrowheads="1"/>
          </p:cNvSpPr>
          <p:nvPr/>
        </p:nvSpPr>
        <p:spPr bwMode="auto">
          <a:xfrm>
            <a:off x="8229600" y="251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6" name="TextBox 180"/>
          <p:cNvSpPr txBox="1">
            <a:spLocks noChangeArrowheads="1"/>
          </p:cNvSpPr>
          <p:nvPr/>
        </p:nvSpPr>
        <p:spPr bwMode="auto">
          <a:xfrm>
            <a:off x="6019800" y="4038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5267" name="TextBox 181"/>
          <p:cNvSpPr txBox="1">
            <a:spLocks noChangeArrowheads="1"/>
          </p:cNvSpPr>
          <p:nvPr/>
        </p:nvSpPr>
        <p:spPr bwMode="auto">
          <a:xfrm>
            <a:off x="4724400" y="3200400"/>
            <a:ext cx="585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8" name="TextBox 182"/>
          <p:cNvSpPr txBox="1">
            <a:spLocks noChangeArrowheads="1"/>
          </p:cNvSpPr>
          <p:nvPr/>
        </p:nvSpPr>
        <p:spPr bwMode="auto">
          <a:xfrm>
            <a:off x="6477000" y="5105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9" name="TextBox 183"/>
          <p:cNvSpPr txBox="1">
            <a:spLocks noChangeArrowheads="1"/>
          </p:cNvSpPr>
          <p:nvPr/>
        </p:nvSpPr>
        <p:spPr bwMode="auto">
          <a:xfrm>
            <a:off x="8229600" y="34290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cxnSp>
        <p:nvCxnSpPr>
          <p:cNvPr id="186" name="Straight Arrow Connector 185"/>
          <p:cNvCxnSpPr/>
          <p:nvPr/>
        </p:nvCxnSpPr>
        <p:spPr>
          <a:xfrm rot="16200000" flipV="1">
            <a:off x="8115300" y="33147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1" name="TextBox 187"/>
          <p:cNvSpPr txBox="1">
            <a:spLocks noChangeArrowheads="1"/>
          </p:cNvSpPr>
          <p:nvPr/>
        </p:nvSpPr>
        <p:spPr bwMode="auto">
          <a:xfrm>
            <a:off x="5638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72" name="TextBox 193"/>
          <p:cNvSpPr txBox="1">
            <a:spLocks noChangeArrowheads="1"/>
          </p:cNvSpPr>
          <p:nvPr/>
        </p:nvSpPr>
        <p:spPr bwMode="auto">
          <a:xfrm>
            <a:off x="4876800" y="3733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73" name="TextBox 194"/>
          <p:cNvSpPr txBox="1">
            <a:spLocks noChangeArrowheads="1"/>
          </p:cNvSpPr>
          <p:nvPr/>
        </p:nvSpPr>
        <p:spPr bwMode="auto">
          <a:xfrm>
            <a:off x="5257800" y="3048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97" name="Straight Arrow Connector 196"/>
          <p:cNvCxnSpPr/>
          <p:nvPr/>
        </p:nvCxnSpPr>
        <p:spPr>
          <a:xfrm rot="10800000">
            <a:off x="8305800" y="3276600"/>
            <a:ext cx="307975"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5" name="TextBox 199"/>
          <p:cNvSpPr txBox="1">
            <a:spLocks noChangeArrowheads="1"/>
          </p:cNvSpPr>
          <p:nvPr/>
        </p:nvSpPr>
        <p:spPr bwMode="auto">
          <a:xfrm>
            <a:off x="7543800" y="342900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76" name="TextBox 200"/>
          <p:cNvSpPr txBox="1">
            <a:spLocks noChangeArrowheads="1"/>
          </p:cNvSpPr>
          <p:nvPr/>
        </p:nvSpPr>
        <p:spPr bwMode="auto">
          <a:xfrm>
            <a:off x="6400800" y="2971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77" name="TextBox 201"/>
          <p:cNvSpPr txBox="1">
            <a:spLocks noChangeArrowheads="1"/>
          </p:cNvSpPr>
          <p:nvPr/>
        </p:nvSpPr>
        <p:spPr bwMode="auto">
          <a:xfrm>
            <a:off x="8534400" y="4419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cxnSp>
        <p:nvCxnSpPr>
          <p:cNvPr id="204" name="Straight Arrow Connector 203"/>
          <p:cNvCxnSpPr/>
          <p:nvPr/>
        </p:nvCxnSpPr>
        <p:spPr>
          <a:xfrm flipH="1" flipV="1">
            <a:off x="7951694" y="3863788"/>
            <a:ext cx="735107" cy="784414"/>
          </a:xfrm>
          <a:prstGeom prst="straightConnector1">
            <a:avLst/>
          </a:prstGeom>
          <a:ln>
            <a:solidFill>
              <a:srgbClr val="4B9FCD"/>
            </a:solidFill>
            <a:tailEnd type="arrow"/>
          </a:ln>
        </p:spPr>
        <p:style>
          <a:lnRef idx="1">
            <a:schemeClr val="accent1"/>
          </a:lnRef>
          <a:fillRef idx="0">
            <a:schemeClr val="accent1"/>
          </a:fillRef>
          <a:effectRef idx="0">
            <a:schemeClr val="accent1"/>
          </a:effectRef>
          <a:fontRef idx="minor">
            <a:schemeClr val="tx1"/>
          </a:fontRef>
        </p:style>
      </p:cxnSp>
      <p:sp>
        <p:nvSpPr>
          <p:cNvPr id="5279" name="TextBox 204"/>
          <p:cNvSpPr txBox="1">
            <a:spLocks noChangeArrowheads="1"/>
          </p:cNvSpPr>
          <p:nvPr/>
        </p:nvSpPr>
        <p:spPr bwMode="auto">
          <a:xfrm>
            <a:off x="2057400" y="4495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0" name="TextBox 205"/>
          <p:cNvSpPr txBox="1">
            <a:spLocks noChangeArrowheads="1"/>
          </p:cNvSpPr>
          <p:nvPr/>
        </p:nvSpPr>
        <p:spPr bwMode="auto">
          <a:xfrm>
            <a:off x="38862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81" name="TextBox 206"/>
          <p:cNvSpPr txBox="1">
            <a:spLocks noChangeArrowheads="1"/>
          </p:cNvSpPr>
          <p:nvPr/>
        </p:nvSpPr>
        <p:spPr bwMode="auto">
          <a:xfrm>
            <a:off x="5943600" y="5181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2" name="TextBox 210"/>
          <p:cNvSpPr txBox="1">
            <a:spLocks noChangeArrowheads="1"/>
          </p:cNvSpPr>
          <p:nvPr/>
        </p:nvSpPr>
        <p:spPr bwMode="auto">
          <a:xfrm>
            <a:off x="5638800" y="5486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3" name="TextBox 211"/>
          <p:cNvSpPr txBox="1">
            <a:spLocks noChangeArrowheads="1"/>
          </p:cNvSpPr>
          <p:nvPr/>
        </p:nvSpPr>
        <p:spPr bwMode="auto">
          <a:xfrm>
            <a:off x="4800600" y="5791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5284" name="TextBox 212"/>
          <p:cNvSpPr txBox="1">
            <a:spLocks noChangeArrowheads="1"/>
          </p:cNvSpPr>
          <p:nvPr/>
        </p:nvSpPr>
        <p:spPr bwMode="auto">
          <a:xfrm>
            <a:off x="7543800" y="5867400"/>
            <a:ext cx="30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5" name="TextBox 213"/>
          <p:cNvSpPr txBox="1">
            <a:spLocks noChangeArrowheads="1"/>
          </p:cNvSpPr>
          <p:nvPr/>
        </p:nvSpPr>
        <p:spPr bwMode="auto">
          <a:xfrm>
            <a:off x="7620000" y="28194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6" name="Rectangle 2"/>
          <p:cNvSpPr>
            <a:spLocks noGrp="1" noChangeArrowheads="1"/>
          </p:cNvSpPr>
          <p:nvPr>
            <p:ph type="title" idx="4294967295"/>
          </p:nvPr>
        </p:nvSpPr>
        <p:spPr/>
        <p:txBody>
          <a:bodyPr/>
          <a:lstStyle/>
          <a:p>
            <a:r>
              <a:rPr lang="en-US" altLang="en-US" dirty="0" smtClean="0">
                <a:latin typeface="Arial" panose="020B0604020202020204" pitchFamily="34" charset="0"/>
              </a:rPr>
              <a:t>2015 Property and Casualty Insurance</a:t>
            </a:r>
            <a:br>
              <a:rPr lang="en-US" altLang="en-US" dirty="0" smtClean="0">
                <a:latin typeface="Arial" panose="020B0604020202020204" pitchFamily="34" charset="0"/>
              </a:rPr>
            </a:br>
            <a:r>
              <a:rPr lang="en-US" altLang="en-US" dirty="0" smtClean="0">
                <a:latin typeface="Arial" panose="020B0604020202020204" pitchFamily="34" charset="0"/>
              </a:rPr>
              <a:t>Regulatory Report Card</a:t>
            </a:r>
          </a:p>
        </p:txBody>
      </p:sp>
      <p:sp>
        <p:nvSpPr>
          <p:cNvPr id="5287" name="TextBox 194"/>
          <p:cNvSpPr txBox="1">
            <a:spLocks noChangeArrowheads="1"/>
          </p:cNvSpPr>
          <p:nvPr/>
        </p:nvSpPr>
        <p:spPr bwMode="auto">
          <a:xfrm>
            <a:off x="327025" y="5759450"/>
            <a:ext cx="3262313"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dirty="0">
                <a:latin typeface="Calibri" panose="020F0502020204030204" pitchFamily="34" charset="0"/>
              </a:rPr>
              <a:t>Not Graded: District of Columbia</a:t>
            </a:r>
          </a:p>
          <a:p>
            <a:pPr eaLnBrk="1" hangingPunct="1">
              <a:lnSpc>
                <a:spcPct val="100000"/>
              </a:lnSpc>
              <a:spcBef>
                <a:spcPct val="0"/>
              </a:spcBef>
              <a:buClrTx/>
              <a:buFontTx/>
              <a:buNone/>
            </a:pPr>
            <a:r>
              <a:rPr lang="en-US" altLang="en-US" sz="1400" dirty="0">
                <a:latin typeface="Calibri" panose="020F0502020204030204" pitchFamily="34" charset="0"/>
              </a:rPr>
              <a:t>		</a:t>
            </a:r>
          </a:p>
        </p:txBody>
      </p:sp>
      <p:cxnSp>
        <p:nvCxnSpPr>
          <p:cNvPr id="196" name="Straight Arrow Connector 195"/>
          <p:cNvCxnSpPr/>
          <p:nvPr/>
        </p:nvCxnSpPr>
        <p:spPr>
          <a:xfrm rot="16200000" flipV="1">
            <a:off x="7806532" y="3925093"/>
            <a:ext cx="311150"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63146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22</a:t>
            </a:fld>
            <a:endParaRPr lang="en-US" dirty="0" smtClean="0"/>
          </a:p>
        </p:txBody>
      </p:sp>
      <p:sp>
        <p:nvSpPr>
          <p:cNvPr id="82949" name="Rectangle 2"/>
          <p:cNvSpPr>
            <a:spLocks noGrp="1" noChangeArrowheads="1"/>
          </p:cNvSpPr>
          <p:nvPr>
            <p:ph type="title"/>
          </p:nvPr>
        </p:nvSpPr>
        <p:spPr/>
        <p:txBody>
          <a:bodyPr/>
          <a:lstStyle/>
          <a:p>
            <a:r>
              <a:rPr lang="en-US" dirty="0" smtClean="0"/>
              <a:t>Trump vs. Clinton:</a:t>
            </a:r>
            <a:br>
              <a:rPr lang="en-US" dirty="0" smtClean="0"/>
            </a:br>
            <a:r>
              <a:rPr lang="en-US" dirty="0" smtClean="0"/>
              <a:t>Issues that Matter to P/C Insurers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53149011"/>
              </p:ext>
            </p:extLst>
          </p:nvPr>
        </p:nvGraphicFramePr>
        <p:xfrm>
          <a:off x="187960" y="1155701"/>
          <a:ext cx="8768080" cy="5217160"/>
        </p:xfrm>
        <a:graphic>
          <a:graphicData uri="http://schemas.openxmlformats.org/drawingml/2006/table">
            <a:tbl>
              <a:tblPr firstRow="1" bandRow="1">
                <a:tableStyleId>{5C22544A-7EE6-4342-B048-85BDC9FD1C3A}</a:tableStyleId>
              </a:tblPr>
              <a:tblGrid>
                <a:gridCol w="1814721"/>
                <a:gridCol w="3741099"/>
                <a:gridCol w="3212260"/>
              </a:tblGrid>
              <a:tr h="370840">
                <a:tc>
                  <a:txBody>
                    <a:bodyPr/>
                    <a:lstStyle/>
                    <a:p>
                      <a:r>
                        <a:rPr lang="en-US" dirty="0" smtClean="0"/>
                        <a:t>Issue</a:t>
                      </a:r>
                      <a:endParaRPr lang="en-US" dirty="0"/>
                    </a:p>
                  </a:txBody>
                  <a:tcPr/>
                </a:tc>
                <a:tc>
                  <a:txBody>
                    <a:bodyPr/>
                    <a:lstStyle/>
                    <a:p>
                      <a:r>
                        <a:rPr lang="en-US" dirty="0" smtClean="0"/>
                        <a:t>Trump</a:t>
                      </a:r>
                      <a:endParaRPr lang="en-US" dirty="0"/>
                    </a:p>
                  </a:txBody>
                  <a:tcPr/>
                </a:tc>
                <a:tc>
                  <a:txBody>
                    <a:bodyPr/>
                    <a:lstStyle/>
                    <a:p>
                      <a:r>
                        <a:rPr lang="en-US" sz="1600" dirty="0" smtClean="0"/>
                        <a:t>Clinton</a:t>
                      </a:r>
                      <a:endParaRPr lang="en-US" sz="1600" dirty="0"/>
                    </a:p>
                  </a:txBody>
                  <a:tcPr/>
                </a:tc>
              </a:tr>
              <a:tr h="370840">
                <a:tc>
                  <a:txBody>
                    <a:bodyPr/>
                    <a:lstStyle/>
                    <a:p>
                      <a:r>
                        <a:rPr lang="en-US" sz="1600" dirty="0" smtClean="0"/>
                        <a:t>Economy</a:t>
                      </a:r>
                      <a:endParaRPr lang="en-US" sz="1600" dirty="0"/>
                    </a:p>
                  </a:txBody>
                  <a:tcPr/>
                </a:tc>
                <a:tc>
                  <a:txBody>
                    <a:bodyPr/>
                    <a:lstStyle/>
                    <a:p>
                      <a:r>
                        <a:rPr lang="en-US" sz="1600" b="1" i="1" dirty="0" smtClean="0"/>
                        <a:t>Supply</a:t>
                      </a:r>
                      <a:r>
                        <a:rPr lang="en-US" sz="1600" b="1" i="1" baseline="0" dirty="0" smtClean="0"/>
                        <a:t> </a:t>
                      </a:r>
                      <a:r>
                        <a:rPr lang="en-US" sz="1600" b="1" i="1" dirty="0" smtClean="0"/>
                        <a:t>Side-Like</a:t>
                      </a:r>
                      <a:r>
                        <a:rPr lang="en-US" sz="1600" b="1" i="1" baseline="0" dirty="0" smtClean="0"/>
                        <a:t> Philosophy:</a:t>
                      </a:r>
                      <a:r>
                        <a:rPr lang="en-US" sz="1600" baseline="0" dirty="0" smtClean="0"/>
                        <a:t> Lower </a:t>
                      </a:r>
                      <a:r>
                        <a:rPr lang="en-US" sz="1600" baseline="0" dirty="0" err="1" smtClean="0"/>
                        <a:t>taxes</a:t>
                      </a:r>
                      <a:r>
                        <a:rPr lang="en-US" sz="1600" baseline="0" dirty="0" err="1" smtClean="0">
                          <a:sym typeface="Wingdings" panose="05000000000000000000" pitchFamily="2" charset="2"/>
                        </a:rPr>
                        <a:t>Faster</a:t>
                      </a:r>
                      <a:r>
                        <a:rPr lang="en-US" sz="1600" baseline="0" dirty="0" smtClean="0">
                          <a:sym typeface="Wingdings" panose="05000000000000000000" pitchFamily="2" charset="2"/>
                        </a:rPr>
                        <a:t> real GDP growth; Deficits likely grow as tax cuts are combined with targeted increased spending on Homeland Security, Defense, etc.</a:t>
                      </a:r>
                      <a:endParaRPr lang="en-US" sz="1600" dirty="0"/>
                    </a:p>
                  </a:txBody>
                  <a:tcPr/>
                </a:tc>
                <a:tc>
                  <a:txBody>
                    <a:bodyPr/>
                    <a:lstStyle/>
                    <a:p>
                      <a:r>
                        <a:rPr lang="en-US" sz="1600" b="1" i="1" dirty="0" smtClean="0"/>
                        <a:t>Keynesian</a:t>
                      </a:r>
                      <a:r>
                        <a:rPr lang="en-US" sz="1600" b="1" i="1" baseline="0" dirty="0" smtClean="0"/>
                        <a:t> Philosophy: </a:t>
                      </a:r>
                      <a:r>
                        <a:rPr lang="en-US" sz="1600" baseline="0" dirty="0" smtClean="0"/>
                        <a:t>More government spending on infrastructure, education, social services; Deficits likely increase as tax increases likely difficult to pass</a:t>
                      </a:r>
                      <a:endParaRPr lang="en-US" sz="1600"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Interest Rates</a:t>
                      </a:r>
                    </a:p>
                  </a:txBody>
                  <a:tcPr/>
                </a:tc>
                <a:tc>
                  <a:txBody>
                    <a:bodyPr/>
                    <a:lstStyle/>
                    <a:p>
                      <a:r>
                        <a:rPr lang="en-US" sz="1600" baseline="0" dirty="0" smtClean="0"/>
                        <a:t>May trend higher with larger deficits; Shift from monetary policy to fiscal focus (tax cuts, government spending)</a:t>
                      </a:r>
                      <a:endParaRPr lang="en-US" sz="1600" dirty="0"/>
                    </a:p>
                  </a:txBody>
                  <a:tcPr/>
                </a:tc>
                <a:tc>
                  <a:txBody>
                    <a:bodyPr/>
                    <a:lstStyle/>
                    <a:p>
                      <a:r>
                        <a:rPr lang="en-US" sz="1600" dirty="0" smtClean="0"/>
                        <a:t>Status quo at the Fed; Net impact on interest rates unclear</a:t>
                      </a:r>
                      <a:endParaRPr lang="en-US" sz="1600" dirty="0"/>
                    </a:p>
                  </a:txBody>
                  <a:tcPr/>
                </a:tc>
              </a:tr>
              <a:tr h="370840">
                <a:tc>
                  <a:txBody>
                    <a:bodyPr/>
                    <a:lstStyle/>
                    <a:p>
                      <a:r>
                        <a:rPr lang="en-US" sz="1600" dirty="0" smtClean="0"/>
                        <a:t>Taxes</a:t>
                      </a:r>
                      <a:endParaRPr lang="en-US" sz="1600" dirty="0"/>
                    </a:p>
                  </a:txBody>
                  <a:tcPr/>
                </a:tc>
                <a:tc>
                  <a:txBody>
                    <a:bodyPr/>
                    <a:lstStyle/>
                    <a:p>
                      <a:r>
                        <a:rPr lang="en-US" sz="1600" dirty="0" smtClean="0"/>
                        <a:t>Favors lower tax rates for corporate</a:t>
                      </a:r>
                      <a:r>
                        <a:rPr lang="en-US" sz="1600" baseline="0" dirty="0" smtClean="0"/>
                        <a:t> and personal income tax rates; Tax code overhaul?</a:t>
                      </a:r>
                      <a:endParaRPr lang="en-US" sz="1600" dirty="0"/>
                    </a:p>
                  </a:txBody>
                  <a:tcPr/>
                </a:tc>
                <a:tc>
                  <a:txBody>
                    <a:bodyPr/>
                    <a:lstStyle/>
                    <a:p>
                      <a:r>
                        <a:rPr lang="en-US" sz="1600" dirty="0" smtClean="0"/>
                        <a:t>Unlikely to reduce</a:t>
                      </a:r>
                      <a:r>
                        <a:rPr lang="en-US" sz="1600" baseline="0" dirty="0" smtClean="0"/>
                        <a:t> taxes or embark on major overhaul of tax code</a:t>
                      </a:r>
                      <a:endParaRPr lang="en-US" sz="1600" dirty="0"/>
                    </a:p>
                  </a:txBody>
                  <a:tcPr/>
                </a:tc>
              </a:tr>
              <a:tr h="370840">
                <a:tc>
                  <a:txBody>
                    <a:bodyPr/>
                    <a:lstStyle/>
                    <a:p>
                      <a:r>
                        <a:rPr lang="en-US" sz="1600" dirty="0" smtClean="0"/>
                        <a:t>International Trade</a:t>
                      </a:r>
                      <a:endParaRPr lang="en-US" sz="1600" dirty="0"/>
                    </a:p>
                  </a:txBody>
                  <a:tcPr/>
                </a:tc>
                <a:tc>
                  <a:txBody>
                    <a:bodyPr/>
                    <a:lstStyle/>
                    <a:p>
                      <a:r>
                        <a:rPr lang="en-US" sz="1600" dirty="0" smtClean="0"/>
                        <a:t>Protectionist</a:t>
                      </a:r>
                      <a:r>
                        <a:rPr lang="en-US" sz="1600" baseline="0" dirty="0" smtClean="0"/>
                        <a:t> Tendencies</a:t>
                      </a:r>
                      <a:endParaRPr lang="en-US" sz="1600" dirty="0"/>
                    </a:p>
                  </a:txBody>
                  <a:tcPr/>
                </a:tc>
                <a:tc>
                  <a:txBody>
                    <a:bodyPr/>
                    <a:lstStyle/>
                    <a:p>
                      <a:r>
                        <a:rPr lang="en-US" sz="1600" dirty="0" smtClean="0"/>
                        <a:t>Has criticized Trans-Pacific</a:t>
                      </a:r>
                      <a:r>
                        <a:rPr lang="en-US" sz="1600" baseline="0" dirty="0" smtClean="0"/>
                        <a:t> Partnership but is a realist on international matters</a:t>
                      </a:r>
                      <a:endParaRPr lang="en-US" sz="1600" dirty="0"/>
                    </a:p>
                  </a:txBody>
                  <a:tcPr/>
                </a:tc>
              </a:tr>
              <a:tr h="370840">
                <a:tc>
                  <a:txBody>
                    <a:bodyPr/>
                    <a:lstStyle/>
                    <a:p>
                      <a:r>
                        <a:rPr lang="en-US" sz="1600" dirty="0" smtClean="0"/>
                        <a:t>Tort System</a:t>
                      </a:r>
                      <a:endParaRPr lang="en-US" sz="1600" dirty="0"/>
                    </a:p>
                  </a:txBody>
                  <a:tcPr/>
                </a:tc>
                <a:tc>
                  <a:txBody>
                    <a:bodyPr/>
                    <a:lstStyle/>
                    <a:p>
                      <a:r>
                        <a:rPr lang="en-US" sz="1600" dirty="0" smtClean="0"/>
                        <a:t>Doesn’t like trial lawyers but</a:t>
                      </a:r>
                      <a:r>
                        <a:rPr lang="en-US" sz="1600" baseline="0" dirty="0" smtClean="0"/>
                        <a:t> seems to like filing lawsuits</a:t>
                      </a:r>
                      <a:endParaRPr lang="en-US" sz="1600" dirty="0"/>
                    </a:p>
                  </a:txBody>
                  <a:tcPr/>
                </a:tc>
                <a:tc>
                  <a:txBody>
                    <a:bodyPr/>
                    <a:lstStyle/>
                    <a:p>
                      <a:r>
                        <a:rPr lang="en-US" sz="1600" dirty="0" smtClean="0"/>
                        <a:t>Status Quo</a:t>
                      </a:r>
                      <a:endParaRPr lang="en-US" sz="1600" dirty="0"/>
                    </a:p>
                  </a:txBody>
                  <a:tcPr/>
                </a:tc>
              </a:tr>
            </a:tbl>
          </a:graphicData>
        </a:graphic>
      </p:graphicFrame>
    </p:spTree>
    <p:extLst>
      <p:ext uri="{BB962C8B-B14F-4D97-AF65-F5344CB8AC3E}">
        <p14:creationId xmlns:p14="http://schemas.microsoft.com/office/powerpoint/2010/main" val="1661570421"/>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23</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887249283"/>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532921" name="Chart" r:id="rId5" imgW="8258103" imgH="5534198" progId="MSGraph.Chart.8">
                  <p:embed followColorScheme="full"/>
                </p:oleObj>
              </mc:Choice>
              <mc:Fallback>
                <p:oleObj name="Chart" r:id="rId5" imgW="8258103" imgH="553419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March 18, 2016.</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587960" y="4703352"/>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290519" y="5345161"/>
            <a:ext cx="1078171" cy="405481"/>
          </a:xfrm>
          <a:prstGeom prst="wedgeRectCallout">
            <a:avLst>
              <a:gd name="adj1" fmla="val 71018"/>
              <a:gd name="adj2" fmla="val -4586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499204" y="5380854"/>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61702" y="4659534"/>
            <a:ext cx="772370" cy="542954"/>
          </a:xfrm>
          <a:prstGeom prst="wedgeRectCallout">
            <a:avLst>
              <a:gd name="adj1" fmla="val 30296"/>
              <a:gd name="adj2" fmla="val -1721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2016*:</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+0.3%</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2016*</a:t>
            </a:r>
          </a:p>
        </p:txBody>
      </p:sp>
      <p:sp>
        <p:nvSpPr>
          <p:cNvPr id="22" name="AutoShape 6"/>
          <p:cNvSpPr>
            <a:spLocks noChangeArrowheads="1"/>
          </p:cNvSpPr>
          <p:nvPr/>
        </p:nvSpPr>
        <p:spPr bwMode="auto">
          <a:xfrm>
            <a:off x="4147905" y="4502101"/>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010785" y="1061665"/>
            <a:ext cx="6224585" cy="1119499"/>
          </a:xfrm>
          <a:prstGeom prst="wedgeRectCallout">
            <a:avLst>
              <a:gd name="adj1" fmla="val 45228"/>
              <a:gd name="adj2" fmla="val 938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Stock market is off to its worst start in years but 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4132811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496536092"/>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523704" name="Chart" r:id="rId4" imgW="5626213" imgH="2438539" progId="MSGraph.Chart.8">
                  <p:embed followColorScheme="full"/>
                </p:oleObj>
              </mc:Choice>
              <mc:Fallback>
                <p:oleObj name="Chart" r:id="rId4" imgW="5626213" imgH="2438539"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9505924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524727" name="Chart" r:id="rId3" imgW="10820504" imgH="5410339" progId="MSGraph.Chart.8">
                  <p:embed followColorScheme="full"/>
                </p:oleObj>
              </mc:Choice>
              <mc:Fallback>
                <p:oleObj name="Chart" r:id="rId3" imgW="10820504" imgH="5410339"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416201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27</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1990–2016*</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February 2016.</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79860088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525753"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9522"/>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Despite the Fed’s  December 2015 rate hike, yield remain low though short-term yields have seen some gains</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27</a:t>
            </a:fld>
            <a:endParaRPr lang="en-US"/>
          </a:p>
        </p:txBody>
      </p:sp>
      <p:sp>
        <p:nvSpPr>
          <p:cNvPr id="14" name="Rectangle 7"/>
          <p:cNvSpPr>
            <a:spLocks noChangeArrowheads="1"/>
          </p:cNvSpPr>
          <p:nvPr/>
        </p:nvSpPr>
        <p:spPr bwMode="grayWhite">
          <a:xfrm>
            <a:off x="7819697" y="3657928"/>
            <a:ext cx="101245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442799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28</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January 2016 </a:t>
            </a:r>
          </a:p>
        </p:txBody>
      </p:sp>
      <p:graphicFrame>
        <p:nvGraphicFramePr>
          <p:cNvPr id="59394" name="Object 3"/>
          <p:cNvGraphicFramePr>
            <a:graphicFrameLocks noChangeAspect="1"/>
          </p:cNvGraphicFramePr>
          <p:nvPr>
            <p:extLst>
              <p:ext uri="{D42A27DB-BD31-4B8C-83A1-F6EECF244321}">
                <p14:modId xmlns:p14="http://schemas.microsoft.com/office/powerpoint/2010/main" val="1167656184"/>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526777" name="Chart" r:id="rId4" imgW="8439111" imgH="4324281" progId="MSGraph.Chart.8">
                  <p:embed followColorScheme="full"/>
                </p:oleObj>
              </mc:Choice>
              <mc:Fallback>
                <p:oleObj name="Chart" r:id="rId4" imgW="8439111" imgH="4324281"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954099" y="2259094"/>
            <a:ext cx="4453473" cy="1619224"/>
          </a:xfrm>
          <a:prstGeom prst="wedgeRectCallout">
            <a:avLst>
              <a:gd name="adj1" fmla="val 18036"/>
              <a:gd name="adj2" fmla="val 659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a:t>
            </a:r>
            <a:r>
              <a:rPr lang="en-US" b="1" dirty="0" smtClean="0">
                <a:solidFill>
                  <a:schemeClr val="bg1"/>
                </a:solidFill>
                <a:cs typeface="+mn-cs"/>
              </a:rPr>
              <a:t>depressed </a:t>
            </a:r>
            <a:r>
              <a:rPr lang="en-US" b="1" dirty="0">
                <a:solidFill>
                  <a:schemeClr val="bg1"/>
                </a:solidFill>
                <a:cs typeface="+mn-cs"/>
              </a:rPr>
              <a:t>as a result.  </a:t>
            </a:r>
            <a:r>
              <a:rPr lang="en-US" b="1" dirty="0" smtClean="0">
                <a:solidFill>
                  <a:schemeClr val="bg1"/>
                </a:solidFill>
                <a:cs typeface="+mn-cs"/>
              </a:rPr>
              <a:t>Fed  began to raise rates in Dec. 2015, but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530225" y="5553075"/>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Began to Raise Rates in Dec. 2015 but Market Volatility and Weakness Abroad  Will Make It Difficult for the Fed to Raise Rates in Early 2016</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20295988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27800" name="Chart" r:id="rId4" imgW="8429540" imgH="3667160" progId="MSGraph.Chart.8">
                  <p:embed followColorScheme="full"/>
                </p:oleObj>
              </mc:Choice>
              <mc:Fallback>
                <p:oleObj name="Chart" r:id="rId4" imgW="8429540" imgH="366716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34943427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1991–2015E</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2015:Q3 ROAS </a:t>
            </a:r>
            <a:r>
              <a:rPr lang="en-US" sz="1200" dirty="0">
                <a:solidFill>
                  <a:srgbClr val="000000"/>
                </a:solidFill>
              </a:rPr>
              <a:t>= </a:t>
            </a:r>
            <a:r>
              <a:rPr lang="en-US" sz="1200" dirty="0" smtClean="0">
                <a:solidFill>
                  <a:srgbClr val="000000"/>
                </a:solidFill>
              </a:rPr>
              <a:t>8.8%</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268014" y="6267069"/>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t>
            </a:r>
            <a:r>
              <a:rPr lang="en-US" sz="1050" dirty="0" smtClean="0">
                <a:solidFill>
                  <a:srgbClr val="000000"/>
                </a:solidFill>
              </a:rPr>
              <a:t>a 8.2% ROAS in 2014, 9.8% </a:t>
            </a:r>
            <a:r>
              <a:rPr lang="en-US" sz="1050" dirty="0">
                <a:solidFill>
                  <a:srgbClr val="000000"/>
                </a:solidFill>
              </a:rPr>
              <a:t>ROAS </a:t>
            </a:r>
            <a:r>
              <a:rPr lang="en-US" sz="1050" dirty="0" smtClean="0">
                <a:solidFill>
                  <a:srgbClr val="000000"/>
                </a:solidFill>
              </a:rPr>
              <a:t>in 2013, </a:t>
            </a:r>
            <a:r>
              <a:rPr lang="en-US" sz="1050" dirty="0">
                <a:solidFill>
                  <a:srgbClr val="000000"/>
                </a:solidFill>
              </a:rPr>
              <a:t>6.2% ROAS in 2012, 4.7% ROAS for 2011, 7.6% for 2010 and 7.4% for </a:t>
            </a:r>
            <a:r>
              <a:rPr lang="en-US" sz="1050" dirty="0" smtClean="0">
                <a:solidFill>
                  <a:srgbClr val="000000"/>
                </a:solidFill>
              </a:rPr>
              <a:t>2009; 2015E is annualized figure based actual figure through Q3 of $44.0</a:t>
            </a:r>
            <a:endParaRPr lang="en-US" sz="1050" dirty="0">
              <a:solidFill>
                <a:srgbClr val="000000"/>
              </a:solidFill>
            </a:endParaRPr>
          </a:p>
          <a:p>
            <a:pPr fontAlgn="base">
              <a:lnSpc>
                <a:spcPct val="85000"/>
              </a:lnSpc>
              <a:spcBef>
                <a:spcPct val="25000"/>
              </a:spcBef>
              <a:spcAft>
                <a:spcPct val="0"/>
              </a:spcAft>
              <a:buClr>
                <a:srgbClr val="FF6801"/>
              </a:buClr>
            </a:pPr>
            <a:r>
              <a:rPr lang="en-US" sz="1050" dirty="0">
                <a:solidFill>
                  <a:srgbClr val="000000"/>
                </a:solidFill>
              </a:rPr>
              <a:t>Sources: A.M. Best, </a:t>
            </a:r>
            <a:r>
              <a:rPr lang="en-US" sz="1050" dirty="0" smtClean="0">
                <a:solidFill>
                  <a:srgbClr val="000000"/>
                </a:solidFill>
              </a:rPr>
              <a:t>ISO; Insurance </a:t>
            </a:r>
            <a:r>
              <a:rPr lang="en-US" sz="105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2886045570"/>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363180" name="Chart" r:id="rId5" imgW="8715408" imgH="5048319" progId="MSGraph.Chart.8">
                  <p:embed followColorScheme="full"/>
                </p:oleObj>
              </mc:Choice>
              <mc:Fallback>
                <p:oleObj name="Chart" r:id="rId5" imgW="8715408" imgH="5048319"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191286" y="1563547"/>
            <a:ext cx="1503293" cy="912809"/>
          </a:xfrm>
          <a:prstGeom prst="wedgeRectCallout">
            <a:avLst>
              <a:gd name="adj1" fmla="val 105827"/>
              <a:gd name="adj2" fmla="val 121318"/>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in 2015 is on par with 2014</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10125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0" y="98947"/>
            <a:ext cx="7910830" cy="860425"/>
          </a:xfrm>
        </p:spPr>
        <p:txBody>
          <a:bodyPr/>
          <a:lstStyle/>
          <a:p>
            <a:r>
              <a:rPr lang="en-US" dirty="0" smtClean="0"/>
              <a:t>Net Investment Yield on Property/ Casualty Insurance Invested Assets, 2007–2016P*</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2436829409"/>
              </p:ext>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608524"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t>
            </a:r>
            <a:r>
              <a:rPr lang="en-US" sz="1500" b="1" dirty="0" smtClean="0">
                <a:solidFill>
                  <a:srgbClr val="FFFFFF"/>
                </a:solidFill>
              </a:rPr>
              <a:t>pushed </a:t>
            </a:r>
            <a:r>
              <a:rPr lang="en-US" sz="1500" b="1" dirty="0">
                <a:solidFill>
                  <a:srgbClr val="FFFFFF"/>
                </a:solidFill>
              </a:rPr>
              <a:t>up some yields, albeit quite modestly.</a:t>
            </a:r>
          </a:p>
        </p:txBody>
      </p:sp>
      <p:sp>
        <p:nvSpPr>
          <p:cNvPr id="58373" name="Rectangle 5"/>
          <p:cNvSpPr>
            <a:spLocks noChangeArrowheads="1"/>
          </p:cNvSpPr>
          <p:nvPr/>
        </p:nvSpPr>
        <p:spPr bwMode="auto">
          <a:xfrm>
            <a:off x="0" y="6601259"/>
            <a:ext cx="7472855" cy="242374"/>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00" dirty="0" smtClean="0"/>
              <a:t>Sources</a:t>
            </a:r>
            <a:r>
              <a:rPr lang="en-US" sz="1000" dirty="0"/>
              <a:t>: </a:t>
            </a:r>
            <a:r>
              <a:rPr lang="en-US" sz="1000" dirty="0" smtClean="0"/>
              <a:t>A.M. Best; 2015E-2016P figures from A.M. Best P/C Review and Preview, Feb. 2016; </a:t>
            </a:r>
            <a:r>
              <a:rPr lang="en-US" sz="1000" dirty="0"/>
              <a:t>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5528857" y="1650103"/>
            <a:ext cx="244157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a:t>
            </a:r>
            <a:r>
              <a:rPr lang="en-US" sz="1500" b="1" dirty="0" smtClean="0">
                <a:solidFill>
                  <a:schemeClr val="bg1"/>
                </a:solidFill>
                <a:latin typeface="Arial" pitchFamily="34" charset="0"/>
                <a:cs typeface="+mn-cs"/>
              </a:rPr>
              <a:t>was </a:t>
            </a:r>
            <a:r>
              <a:rPr lang="en-US" sz="1500" b="1" dirty="0">
                <a:solidFill>
                  <a:schemeClr val="bg1"/>
                </a:solidFill>
                <a:latin typeface="Arial" pitchFamily="34" charset="0"/>
                <a:cs typeface="+mn-cs"/>
              </a:rPr>
              <a:t>down </a:t>
            </a:r>
            <a:r>
              <a:rPr lang="en-US" sz="1500" b="1" dirty="0" smtClean="0">
                <a:solidFill>
                  <a:schemeClr val="bg1"/>
                </a:solidFill>
                <a:latin typeface="Arial" pitchFamily="34" charset="0"/>
                <a:cs typeface="+mn-cs"/>
              </a:rPr>
              <a:t>about 90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11413732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31</a:t>
            </a:fld>
            <a:endParaRPr lang="en-US" smtClean="0">
              <a:solidFill>
                <a:srgbClr val="000000"/>
              </a:solidFill>
            </a:endParaRPr>
          </a:p>
        </p:txBody>
      </p:sp>
      <p:sp>
        <p:nvSpPr>
          <p:cNvPr id="11270" name="Rectangle 3"/>
          <p:cNvSpPr>
            <a:spLocks noGrp="1" noChangeArrowheads="1"/>
          </p:cNvSpPr>
          <p:nvPr>
            <p:ph type="title"/>
          </p:nvPr>
        </p:nvSpPr>
        <p:spPr/>
        <p:txBody>
          <a:bodyPr/>
          <a:lstStyle/>
          <a:p>
            <a:r>
              <a:rPr lang="en-US" dirty="0" smtClean="0"/>
              <a:t>P/C Insurer Portfolio Yields,</a:t>
            </a:r>
            <a:br>
              <a:rPr lang="en-US" dirty="0" smtClean="0"/>
            </a:br>
            <a:r>
              <a:rPr lang="en-US" dirty="0" smtClean="0"/>
              <a:t>2002-2015:Q3</a:t>
            </a:r>
          </a:p>
        </p:txBody>
      </p:sp>
      <p:graphicFrame>
        <p:nvGraphicFramePr>
          <p:cNvPr id="11266" name="Object 4"/>
          <p:cNvGraphicFramePr>
            <a:graphicFrameLocks noChangeAspect="1"/>
          </p:cNvGraphicFramePr>
          <p:nvPr>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28609548"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NAIC, via SNL Financial; Insurance </a:t>
            </a:r>
            <a:r>
              <a:rPr lang="en-US" sz="1100" dirty="0">
                <a:solidFill>
                  <a:srgbClr val="000000"/>
                </a:solidFill>
                <a:latin typeface="Arial" charset="0"/>
                <a:cs typeface="Arial" charset="0"/>
              </a:rPr>
              <a:t>Information Institute.</a:t>
            </a:r>
          </a:p>
        </p:txBody>
      </p:sp>
      <p:sp>
        <p:nvSpPr>
          <p:cNvPr id="1915910" name="Rectangle 6"/>
          <p:cNvSpPr>
            <a:spLocks noChangeArrowheads="1"/>
          </p:cNvSpPr>
          <p:nvPr/>
        </p:nvSpPr>
        <p:spPr bwMode="blackWhite">
          <a:xfrm>
            <a:off x="327991" y="5318234"/>
            <a:ext cx="8597417" cy="11587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P/C carrier yields have been falling for over a decade, reflecting the long downtrend in prevailing interest rates. Even as prevailing rates rise in the next few years, portfolio yields are unlikely to rise quickly, </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since low yields of recent years are “baked in” to future returns.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9534155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32</a:t>
            </a:fld>
            <a:endParaRPr lang="en-US" smtClean="0">
              <a:solidFill>
                <a:srgbClr val="000000"/>
              </a:solidFill>
            </a:endParaRPr>
          </a:p>
        </p:txBody>
      </p:sp>
      <p:sp>
        <p:nvSpPr>
          <p:cNvPr id="11270" name="Rectangle 3"/>
          <p:cNvSpPr>
            <a:spLocks noGrp="1" noChangeArrowheads="1"/>
          </p:cNvSpPr>
          <p:nvPr>
            <p:ph type="title"/>
          </p:nvPr>
        </p:nvSpPr>
        <p:spPr>
          <a:xfrm>
            <a:off x="268771" y="185928"/>
            <a:ext cx="7400925" cy="860425"/>
          </a:xfrm>
        </p:spPr>
        <p:txBody>
          <a:bodyPr/>
          <a:lstStyle/>
          <a:p>
            <a:r>
              <a:rPr lang="en-US" sz="2400" dirty="0" smtClean="0"/>
              <a:t>P/C Insurers Below-Investment-Grade (BIG) Bonds as a Percent of Total Bonds, 2001-2015:Q3</a:t>
            </a:r>
          </a:p>
        </p:txBody>
      </p:sp>
      <p:graphicFrame>
        <p:nvGraphicFramePr>
          <p:cNvPr id="11266" name="Object 4"/>
          <p:cNvGraphicFramePr>
            <a:graphicFrameLocks noChangeAspect="1"/>
          </p:cNvGraphicFramePr>
          <p:nvPr>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28561566"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52701" y="6489890"/>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NAIC, via SNL Financial; Insurance </a:t>
            </a:r>
            <a:r>
              <a:rPr lang="en-US" sz="1100" dirty="0">
                <a:solidFill>
                  <a:srgbClr val="000000"/>
                </a:solidFill>
                <a:latin typeface="Arial" charset="0"/>
                <a:cs typeface="Arial" charset="0"/>
              </a:rPr>
              <a:t>Information Institute.</a:t>
            </a:r>
          </a:p>
        </p:txBody>
      </p:sp>
      <p:sp>
        <p:nvSpPr>
          <p:cNvPr id="1915910" name="Rectangle 6"/>
          <p:cNvSpPr>
            <a:spLocks noChangeArrowheads="1"/>
          </p:cNvSpPr>
          <p:nvPr/>
        </p:nvSpPr>
        <p:spPr bwMode="blackWhite">
          <a:xfrm>
            <a:off x="451333" y="5257801"/>
            <a:ext cx="8597417" cy="103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As a group, P/C carriers have increased the percentage of bond investments in riskier instruments. Since 2006-07, that percentage has risen over 200 basis points (double what it was). As interest rates rise, will this percentage return to pre-recession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5227588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33</a:t>
            </a:fld>
            <a:endParaRPr lang="en-US" smtClean="0">
              <a:solidFill>
                <a:srgbClr val="000000"/>
              </a:solidFill>
            </a:endParaRPr>
          </a:p>
        </p:txBody>
      </p:sp>
      <p:sp>
        <p:nvSpPr>
          <p:cNvPr id="11270" name="Rectangle 3"/>
          <p:cNvSpPr>
            <a:spLocks noGrp="1" noChangeArrowheads="1"/>
          </p:cNvSpPr>
          <p:nvPr>
            <p:ph type="title"/>
          </p:nvPr>
        </p:nvSpPr>
        <p:spPr/>
        <p:txBody>
          <a:bodyPr/>
          <a:lstStyle/>
          <a:p>
            <a:r>
              <a:rPr lang="en-US" sz="2600" dirty="0" smtClean="0"/>
              <a:t>P/C Insurer Groups Holdings of BIG** Bonds as a Percent of Total Bonds, 2014</a:t>
            </a:r>
          </a:p>
        </p:txBody>
      </p:sp>
      <p:graphicFrame>
        <p:nvGraphicFramePr>
          <p:cNvPr id="11266" name="Object 4"/>
          <p:cNvGraphicFramePr>
            <a:graphicFrameLocks noChangeAspect="1"/>
          </p:cNvGraphicFramePr>
          <p:nvPr>
            <p:extLst/>
          </p:nvPr>
        </p:nvGraphicFramePr>
        <p:xfrm>
          <a:off x="298450" y="1407523"/>
          <a:ext cx="8656637" cy="4314825"/>
        </p:xfrm>
        <a:graphic>
          <a:graphicData uri="http://schemas.openxmlformats.org/presentationml/2006/ole">
            <mc:AlternateContent xmlns:mc="http://schemas.openxmlformats.org/markup-compatibility/2006">
              <mc:Choice xmlns:v="urn:schemas-microsoft-com:vml" Requires="v">
                <p:oleObj spid="_x0000_s28562590"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gray">
                      <a:xfrm>
                        <a:off x="298450" y="1407523"/>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52701" y="6474923"/>
            <a:ext cx="8772211" cy="426271"/>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*Below Investment Grade</a:t>
            </a:r>
            <a:br>
              <a:rPr lang="en-US" sz="1100" dirty="0" smtClean="0">
                <a:solidFill>
                  <a:srgbClr val="000000"/>
                </a:solidFill>
                <a:latin typeface="Arial" charset="0"/>
                <a:cs typeface="Arial" charset="0"/>
              </a:rPr>
            </a:b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NAIC, via SNL Financial; Insurance </a:t>
            </a:r>
            <a:r>
              <a:rPr lang="en-US" sz="1100" dirty="0">
                <a:solidFill>
                  <a:srgbClr val="000000"/>
                </a:solidFill>
                <a:latin typeface="Arial" charset="0"/>
                <a:cs typeface="Arial" charset="0"/>
              </a:rPr>
              <a:t>Information Institute.</a:t>
            </a:r>
          </a:p>
        </p:txBody>
      </p:sp>
      <p:sp>
        <p:nvSpPr>
          <p:cNvPr id="1915910" name="Rectangle 6"/>
          <p:cNvSpPr>
            <a:spLocks noChangeArrowheads="1"/>
          </p:cNvSpPr>
          <p:nvPr/>
        </p:nvSpPr>
        <p:spPr bwMode="blackWhite">
          <a:xfrm>
            <a:off x="451333" y="5588095"/>
            <a:ext cx="8597417" cy="84363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There is a wide disparity among insurance groups regarding holdings of below-investment-grade bonds. Some hold none (or almost none); a few have over 10% of their bond portfolio in BIGs.</a:t>
            </a:r>
            <a:endParaRPr lang="en-US" b="1" dirty="0">
              <a:solidFill>
                <a:srgbClr val="FFFFFF"/>
              </a:solidFill>
              <a:latin typeface="Arial" charset="0"/>
              <a:cs typeface="Arial" charset="0"/>
            </a:endParaRPr>
          </a:p>
        </p:txBody>
      </p:sp>
      <p:sp>
        <p:nvSpPr>
          <p:cNvPr id="2" name="TextBox 1"/>
          <p:cNvSpPr txBox="1"/>
          <p:nvPr/>
        </p:nvSpPr>
        <p:spPr>
          <a:xfrm>
            <a:off x="52701" y="1084357"/>
            <a:ext cx="1605277" cy="523220"/>
          </a:xfrm>
          <a:prstGeom prst="rect">
            <a:avLst/>
          </a:prstGeom>
          <a:noFill/>
        </p:spPr>
        <p:txBody>
          <a:bodyPr wrap="square" rtlCol="0">
            <a:spAutoFit/>
          </a:bodyPr>
          <a:lstStyle/>
          <a:p>
            <a:pPr fontAlgn="base">
              <a:spcBef>
                <a:spcPct val="0"/>
              </a:spcBef>
              <a:spcAft>
                <a:spcPct val="0"/>
              </a:spcAft>
            </a:pPr>
            <a:r>
              <a:rPr lang="en-US" sz="1400" dirty="0" smtClean="0">
                <a:solidFill>
                  <a:srgbClr val="000000"/>
                </a:solidFill>
                <a:latin typeface="Arial" charset="0"/>
                <a:cs typeface="Arial" charset="0"/>
              </a:rPr>
              <a:t>Number of Groups</a:t>
            </a:r>
          </a:p>
        </p:txBody>
      </p:sp>
      <p:sp>
        <p:nvSpPr>
          <p:cNvPr id="3" name="TextBox 2"/>
          <p:cNvSpPr txBox="1"/>
          <p:nvPr/>
        </p:nvSpPr>
        <p:spPr>
          <a:xfrm>
            <a:off x="2451799" y="1186459"/>
            <a:ext cx="5526592" cy="646331"/>
          </a:xfrm>
          <a:prstGeom prst="rect">
            <a:avLst/>
          </a:prstGeom>
          <a:noFill/>
          <a:ln>
            <a:solidFill>
              <a:schemeClr val="accent1"/>
            </a:solidFill>
          </a:ln>
        </p:spPr>
        <p:txBody>
          <a:bodyPr wrap="square" rtlCol="0">
            <a:spAutoFit/>
          </a:bodyPr>
          <a:lstStyle/>
          <a:p>
            <a:pPr algn="ctr" fontAlgn="base">
              <a:spcBef>
                <a:spcPct val="0"/>
              </a:spcBef>
              <a:spcAft>
                <a:spcPct val="0"/>
              </a:spcAft>
            </a:pPr>
            <a:r>
              <a:rPr lang="en-US" dirty="0" smtClean="0">
                <a:solidFill>
                  <a:srgbClr val="000000"/>
                </a:solidFill>
                <a:latin typeface="Arial" charset="0"/>
                <a:cs typeface="Arial" charset="0"/>
              </a:rPr>
              <a:t>The 67 groups graphed are those </a:t>
            </a:r>
            <a:r>
              <a:rPr lang="en-US" dirty="0">
                <a:solidFill>
                  <a:srgbClr val="000000"/>
                </a:solidFill>
                <a:latin typeface="Arial" charset="0"/>
                <a:cs typeface="Arial" charset="0"/>
              </a:rPr>
              <a:t>with over $3 </a:t>
            </a:r>
            <a:r>
              <a:rPr lang="en-US" dirty="0" smtClean="0">
                <a:solidFill>
                  <a:srgbClr val="000000"/>
                </a:solidFill>
                <a:latin typeface="Arial" charset="0"/>
                <a:cs typeface="Arial" charset="0"/>
              </a:rPr>
              <a:t>billion in cash </a:t>
            </a:r>
            <a:r>
              <a:rPr lang="en-US" dirty="0">
                <a:solidFill>
                  <a:srgbClr val="000000"/>
                </a:solidFill>
                <a:latin typeface="Arial" charset="0"/>
                <a:cs typeface="Arial" charset="0"/>
              </a:rPr>
              <a:t>&amp; admitted assets </a:t>
            </a:r>
            <a:r>
              <a:rPr lang="en-US" dirty="0" smtClean="0">
                <a:solidFill>
                  <a:srgbClr val="000000"/>
                </a:solidFill>
                <a:latin typeface="Arial" charset="0"/>
                <a:cs typeface="Arial" charset="0"/>
              </a:rPr>
              <a:t>as </a:t>
            </a:r>
            <a:r>
              <a:rPr lang="en-US" dirty="0">
                <a:solidFill>
                  <a:srgbClr val="000000"/>
                </a:solidFill>
                <a:latin typeface="Arial" charset="0"/>
                <a:cs typeface="Arial" charset="0"/>
              </a:rPr>
              <a:t>of </a:t>
            </a:r>
            <a:r>
              <a:rPr lang="en-US" dirty="0" smtClean="0">
                <a:solidFill>
                  <a:srgbClr val="000000"/>
                </a:solidFill>
                <a:latin typeface="Arial" charset="0"/>
                <a:cs typeface="Arial" charset="0"/>
              </a:rPr>
              <a:t>year-end </a:t>
            </a:r>
            <a:endParaRPr lang="en-US" dirty="0">
              <a:solidFill>
                <a:srgbClr val="000000"/>
              </a:solidFill>
              <a:latin typeface="Arial" charset="0"/>
              <a:cs typeface="Arial" charset="0"/>
            </a:endParaRPr>
          </a:p>
        </p:txBody>
      </p:sp>
      <p:sp>
        <p:nvSpPr>
          <p:cNvPr id="10" name="AutoShape 38"/>
          <p:cNvSpPr>
            <a:spLocks noChangeArrowheads="1"/>
          </p:cNvSpPr>
          <p:nvPr/>
        </p:nvSpPr>
        <p:spPr bwMode="blackWhite">
          <a:xfrm>
            <a:off x="4626768" y="2266893"/>
            <a:ext cx="1534114" cy="636943"/>
          </a:xfrm>
          <a:prstGeom prst="wedgeRectCallout">
            <a:avLst>
              <a:gd name="adj1" fmla="val -117514"/>
              <a:gd name="adj2" fmla="val 63198"/>
            </a:avLst>
          </a:prstGeom>
          <a:solidFill>
            <a:srgbClr val="FFC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600" b="1" dirty="0" smtClean="0">
                <a:cs typeface="Arial" charset="0"/>
              </a:rPr>
              <a:t>P/C industry average</a:t>
            </a:r>
            <a:endParaRPr lang="en-US" altLang="en-US" sz="1600" b="1" dirty="0">
              <a:cs typeface="Arial" charset="0"/>
            </a:endParaRPr>
          </a:p>
        </p:txBody>
      </p:sp>
    </p:spTree>
    <p:extLst>
      <p:ext uri="{BB962C8B-B14F-4D97-AF65-F5344CB8AC3E}">
        <p14:creationId xmlns:p14="http://schemas.microsoft.com/office/powerpoint/2010/main" val="21456024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34</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1485701595"/>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528825"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(3/16 for 2016 and 2017; for 2018-2021 10/15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326524"/>
            <a:ext cx="2165349" cy="1462994"/>
          </a:xfrm>
          <a:prstGeom prst="wedgeRectCallout">
            <a:avLst>
              <a:gd name="adj1" fmla="val -92397"/>
              <a:gd name="adj2" fmla="val -159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its first rate increase in Dec. 2015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2991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35</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29847" name="Chart" r:id="rId4" imgW="8296386" imgH="3847961" progId="MSGraph.Chart.8">
                  <p:embed followColorScheme="full"/>
                </p:oleObj>
              </mc:Choice>
              <mc:Fallback>
                <p:oleObj name="Chart" r:id="rId4" imgW="8296386" imgH="3847961"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11/15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454879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36</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1990-2015:Q3*</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903048060"/>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530873" name="Chart" r:id="rId4" imgW="5721502" imgH="2774788" progId="MSGraph.Chart.8">
                  <p:embed followColorScheme="full"/>
                </p:oleObj>
              </mc:Choice>
              <mc:Fallback>
                <p:oleObj name="Chart" r:id="rId4" imgW="5721502" imgH="277478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8092012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1994–2015:Q3</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895405597"/>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531895" name="Chart" r:id="rId4" imgW="5638696" imgH="2425654" progId="MSGraph.Chart.8">
                  <p:embed followColorScheme="full"/>
                </p:oleObj>
              </mc:Choice>
              <mc:Fallback>
                <p:oleObj name="Chart" r:id="rId4" imgW="5638696" imgH="2425654"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3226118" cy="976429"/>
          </a:xfrm>
          <a:prstGeom prst="wedgeRectCallout">
            <a:avLst>
              <a:gd name="adj1" fmla="val 93869"/>
              <a:gd name="adj2" fmla="val -1165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2015 will be similar to those earned in 2014 but still well below the pre-crisis highs</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9756679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38</a:t>
            </a:fld>
            <a:endParaRPr lang="en-US" sz="900"/>
          </a:p>
        </p:txBody>
      </p:sp>
      <p:graphicFrame>
        <p:nvGraphicFramePr>
          <p:cNvPr id="60418" name="Object 3"/>
          <p:cNvGraphicFramePr>
            <a:graphicFrameLocks/>
          </p:cNvGraphicFramePr>
          <p:nvPr>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533945" name="Chart" r:id="rId4" imgW="8620118" imgH="3771900" progId="MSGraph.Chart.8">
                  <p:embed followColorScheme="full"/>
                </p:oleObj>
              </mc:Choice>
              <mc:Fallback>
                <p:oleObj name="Chart" r:id="rId4" imgW="8620118" imgH="377190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spTree>
    <p:extLst>
      <p:ext uri="{BB962C8B-B14F-4D97-AF65-F5344CB8AC3E}">
        <p14:creationId xmlns:p14="http://schemas.microsoft.com/office/powerpoint/2010/main" val="895076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39</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5003831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559522"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2015E</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2015E: 8.8%</a:t>
            </a:r>
            <a:endParaRPr lang="en-US" b="1" dirty="0">
              <a:solidFill>
                <a:srgbClr val="FFFFFF"/>
              </a:solidFill>
            </a:endParaRPr>
          </a:p>
        </p:txBody>
      </p:sp>
    </p:spTree>
    <p:custDataLst>
      <p:tags r:id="rId2"/>
    </p:custDataLst>
    <p:extLst>
      <p:ext uri="{BB962C8B-B14F-4D97-AF65-F5344CB8AC3E}">
        <p14:creationId xmlns:p14="http://schemas.microsoft.com/office/powerpoint/2010/main" val="320567777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40</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90821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Alternative Capital Impacts?</a:t>
            </a:r>
            <a:r>
              <a:rPr lang="en-US" sz="4000" b="1" dirty="0" smtClean="0">
                <a:solidFill>
                  <a:srgbClr val="225A7A"/>
                </a:solidFill>
              </a:rPr>
              <a:t>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40</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41</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2006:Q4–2015:Q4E</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3687998308"/>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371364"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12/31/15 stood at a near-record high $670B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2016</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16890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42</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42</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372"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a:t>
            </a:r>
          </a:p>
        </p:txBody>
      </p:sp>
      <p:graphicFrame>
        <p:nvGraphicFramePr>
          <p:cNvPr id="2" name="Content Placeholder 9"/>
          <p:cNvGraphicFramePr>
            <a:graphicFrameLocks noGrp="1"/>
          </p:cNvGraphicFramePr>
          <p:nvPr>
            <p:ph idx="1"/>
            <p:extLst>
              <p:ext uri="{D42A27DB-BD31-4B8C-83A1-F6EECF244321}">
                <p14:modId xmlns:p14="http://schemas.microsoft.com/office/powerpoint/2010/main" val="2274701666"/>
              </p:ext>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45</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12762" y="549784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Declined Slightly in 2015 from 2014’s Record Pace.  Lower Yields on Bonds Explain Some of the Contraction.</a:t>
            </a:r>
          </a:p>
        </p:txBody>
      </p:sp>
      <p:sp>
        <p:nvSpPr>
          <p:cNvPr id="10249" name="TextBox 2"/>
          <p:cNvSpPr txBox="1">
            <a:spLocks noChangeArrowheads="1"/>
          </p:cNvSpPr>
          <p:nvPr/>
        </p:nvSpPr>
        <p:spPr bwMode="auto">
          <a:xfrm>
            <a:off x="0" y="6510665"/>
            <a:ext cx="8331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100" dirty="0" smtClean="0">
                <a:solidFill>
                  <a:srgbClr val="000000"/>
                </a:solidFill>
              </a:rPr>
              <a:t>Source: Guy Carpenter</a:t>
            </a:r>
            <a:r>
              <a:rPr lang="en-US" altLang="en-US" sz="1100" dirty="0">
                <a:solidFill>
                  <a:srgbClr val="000000"/>
                </a:solidFill>
              </a:rPr>
              <a:t>, Artemis </a:t>
            </a:r>
            <a:r>
              <a:rPr lang="en-US" altLang="en-US" sz="1100" dirty="0" smtClean="0">
                <a:solidFill>
                  <a:srgbClr val="000000"/>
                </a:solidFill>
              </a:rPr>
              <a:t>accessed at </a:t>
            </a:r>
            <a:r>
              <a:rPr lang="en-US" altLang="en-US" sz="1100" dirty="0" smtClean="0">
                <a:solidFill>
                  <a:srgbClr val="000000"/>
                </a:solidFill>
                <a:hlinkClick r:id="rId3"/>
              </a:rPr>
              <a:t>http</a:t>
            </a:r>
            <a:r>
              <a:rPr lang="en-US" altLang="en-US" sz="1100" dirty="0">
                <a:solidFill>
                  <a:srgbClr val="000000"/>
                </a:solidFill>
                <a:hlinkClick r:id="rId3"/>
              </a:rPr>
              <a:t>://</a:t>
            </a:r>
            <a:r>
              <a:rPr lang="en-US" altLang="en-US" sz="1100" dirty="0" smtClean="0">
                <a:solidFill>
                  <a:srgbClr val="000000"/>
                </a:solidFill>
                <a:hlinkClick r:id="rId3"/>
              </a:rPr>
              <a:t>www.artemis.bm/deal_directory/cat_bonds_ils_issued_outstanding.html</a:t>
            </a:r>
            <a:r>
              <a:rPr lang="en-US" altLang="en-US" sz="1100" dirty="0" smtClean="0">
                <a:solidFill>
                  <a:srgbClr val="000000"/>
                </a:solidFill>
              </a:rPr>
              <a:t> .</a:t>
            </a:r>
          </a:p>
        </p:txBody>
      </p:sp>
    </p:spTree>
    <p:extLst>
      <p:ext uri="{BB962C8B-B14F-4D97-AF65-F5344CB8AC3E}">
        <p14:creationId xmlns:p14="http://schemas.microsoft.com/office/powerpoint/2010/main" val="399558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46</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85725" y="1671200"/>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734374" y="1671200"/>
            <a:ext cx="4106336" cy="2490321"/>
          </a:xfrm>
          <a:prstGeom prst="rect">
            <a:avLst/>
          </a:prstGeom>
          <a:ln>
            <a:solidFill>
              <a:schemeClr val="accent1"/>
            </a:solidFill>
          </a:ln>
        </p:spPr>
      </p:pic>
      <p:sp>
        <p:nvSpPr>
          <p:cNvPr id="12" name="TextBox 1"/>
          <p:cNvSpPr txBox="1"/>
          <p:nvPr/>
        </p:nvSpPr>
        <p:spPr>
          <a:xfrm>
            <a:off x="1088961" y="1192707"/>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US Property CAT ROL</a:t>
            </a:r>
            <a:endParaRPr lang="en-US" sz="1800" b="1" i="0" u="sng" strike="noStrike" baseline="0" dirty="0">
              <a:solidFill>
                <a:srgbClr val="225A7A"/>
              </a:solidFill>
              <a:latin typeface="Arial"/>
              <a:cs typeface="Arial"/>
            </a:endParaRPr>
          </a:p>
        </p:txBody>
      </p:sp>
      <p:sp>
        <p:nvSpPr>
          <p:cNvPr id="13" name="TextBox 1"/>
          <p:cNvSpPr txBox="1"/>
          <p:nvPr/>
        </p:nvSpPr>
        <p:spPr>
          <a:xfrm>
            <a:off x="5439722" y="1177687"/>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Global Reinsurance ROE</a:t>
            </a:r>
            <a:endParaRPr lang="en-US" sz="1800" b="1" i="0" u="sng" strike="noStrike" baseline="0" dirty="0">
              <a:solidFill>
                <a:srgbClr val="225A7A"/>
              </a:solidFill>
              <a:latin typeface="Arial"/>
              <a:cs typeface="Arial"/>
            </a:endParaRPr>
          </a:p>
        </p:txBody>
      </p:sp>
    </p:spTree>
    <p:extLst>
      <p:ext uri="{BB962C8B-B14F-4D97-AF65-F5344CB8AC3E}">
        <p14:creationId xmlns:p14="http://schemas.microsoft.com/office/powerpoint/2010/main" val="113282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GLOBAL 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47</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47</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48</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1994-2015E (1)</a:t>
            </a:r>
          </a:p>
        </p:txBody>
      </p:sp>
      <p:graphicFrame>
        <p:nvGraphicFramePr>
          <p:cNvPr id="58374" name="Object 3"/>
          <p:cNvGraphicFramePr>
            <a:graphicFrameLocks noGrp="1"/>
          </p:cNvGraphicFramePr>
          <p:nvPr>
            <p:ph type="chart" idx="4294967295"/>
            <p:extLst>
              <p:ext uri="{D42A27DB-BD31-4B8C-83A1-F6EECF244321}">
                <p14:modId xmlns:p14="http://schemas.microsoft.com/office/powerpoint/2010/main" val="4182647350"/>
              </p:ext>
            </p:extLst>
          </p:nvPr>
        </p:nvGraphicFramePr>
        <p:xfrm>
          <a:off x="298450" y="1635124"/>
          <a:ext cx="8542337" cy="4513262"/>
        </p:xfrm>
        <a:graphic>
          <a:graphicData uri="http://schemas.openxmlformats.org/presentationml/2006/ole">
            <mc:AlternateContent xmlns:mc="http://schemas.openxmlformats.org/markup-compatibility/2006">
              <mc:Choice xmlns:v="urn:schemas-microsoft-com:vml" Requires="v">
                <p:oleObj spid="_x0000_s28569747" name="Chart" r:id="rId4" imgW="5721502" imgH="3022508" progId="MSGraph.Chart.8">
                  <p:embed followColorScheme="full"/>
                </p:oleObj>
              </mc:Choice>
              <mc:Fallback>
                <p:oleObj name="Chart" r:id="rId4" imgW="5721502" imgH="3022508" progId="MSGraph.Chart.8">
                  <p:embed followColorScheme="full"/>
                  <p:pic>
                    <p:nvPicPr>
                      <p:cNvPr id="0" name=""/>
                      <p:cNvPicPr>
                        <a:picLocks noGrp="1" noChangeArrowheads="1"/>
                      </p:cNvPicPr>
                      <p:nvPr/>
                    </p:nvPicPr>
                    <p:blipFill>
                      <a:blip r:embed="rId5"/>
                      <a:srcRect/>
                      <a:stretch>
                        <a:fillRect/>
                      </a:stretch>
                    </p:blipFill>
                    <p:spPr bwMode="gray">
                      <a:xfrm>
                        <a:off x="298450" y="1635124"/>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a:t>
            </a:r>
            <a:r>
              <a:rPr lang="en-US" altLang="en-US" sz="1100" dirty="0" smtClean="0"/>
              <a:t>database; 2015 I.I.I. estimate.</a:t>
            </a:r>
            <a:endParaRPr lang="en-US" altLang="en-US" sz="1100" dirty="0"/>
          </a:p>
        </p:txBody>
      </p:sp>
      <p:sp>
        <p:nvSpPr>
          <p:cNvPr id="1989639" name="AutoShape 7"/>
          <p:cNvSpPr>
            <a:spLocks noChangeArrowheads="1"/>
          </p:cNvSpPr>
          <p:nvPr/>
        </p:nvSpPr>
        <p:spPr bwMode="blackWhite">
          <a:xfrm>
            <a:off x="5785944" y="1517650"/>
            <a:ext cx="1993599" cy="1082198"/>
          </a:xfrm>
          <a:prstGeom prst="wedgeRectCallout">
            <a:avLst>
              <a:gd name="adj1" fmla="val 40341"/>
              <a:gd name="adj2" fmla="val 1122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a:t>
            </a:r>
            <a:r>
              <a:rPr lang="en-US" sz="1600" b="1" dirty="0" smtClean="0">
                <a:solidFill>
                  <a:schemeClr val="bg1"/>
                </a:solidFill>
                <a:latin typeface="Arial" panose="020B0604020202020204" pitchFamily="34" charset="0"/>
                <a:cs typeface="Arial" panose="020B0604020202020204" pitchFamily="34" charset="0"/>
              </a:rPr>
              <a:t>was up sharply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10" name="AutoShape 8"/>
          <p:cNvSpPr>
            <a:spLocks noChangeArrowheads="1"/>
          </p:cNvSpPr>
          <p:nvPr/>
        </p:nvSpPr>
        <p:spPr bwMode="blackWhite">
          <a:xfrm>
            <a:off x="3567322" y="1097914"/>
            <a:ext cx="2258592" cy="1573530"/>
          </a:xfrm>
          <a:prstGeom prst="wedgeRectCallout">
            <a:avLst>
              <a:gd name="adj1" fmla="val -74753"/>
              <a:gd name="adj2" fmla="val 2429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M&amp;A activity in 2015 will likely reach its highest level since 1998. Globally, across all sectors, M&amp;A activity exceeded $200B</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866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49</a:t>
            </a:fld>
            <a:endParaRPr lang="en-US" altLang="en-US" smtClean="0"/>
          </a:p>
        </p:txBody>
      </p:sp>
      <p:sp>
        <p:nvSpPr>
          <p:cNvPr id="58373" name="Rectangle 2"/>
          <p:cNvSpPr>
            <a:spLocks noGrp="1" noChangeArrowheads="1"/>
          </p:cNvSpPr>
          <p:nvPr>
            <p:ph type="title"/>
          </p:nvPr>
        </p:nvSpPr>
        <p:spPr/>
        <p:txBody>
          <a:bodyPr/>
          <a:lstStyle/>
          <a:p>
            <a:r>
              <a:rPr lang="en-US" altLang="en-US" dirty="0" smtClean="0">
                <a:latin typeface="Arial" panose="020B0604020202020204" pitchFamily="34" charset="0"/>
              </a:rPr>
              <a:t>Global M&amp;A Activity Tends to Follow Equity Market Performance</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pic>
        <p:nvPicPr>
          <p:cNvPr id="2" name="Picture 1"/>
          <p:cNvPicPr>
            <a:picLocks noChangeAspect="1"/>
          </p:cNvPicPr>
          <p:nvPr/>
        </p:nvPicPr>
        <p:blipFill>
          <a:blip r:embed="rId3"/>
          <a:stretch>
            <a:fillRect/>
          </a:stretch>
        </p:blipFill>
        <p:spPr>
          <a:xfrm>
            <a:off x="175386" y="1971041"/>
            <a:ext cx="8666990" cy="4181316"/>
          </a:xfrm>
          <a:prstGeom prst="rect">
            <a:avLst/>
          </a:prstGeom>
        </p:spPr>
      </p:pic>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Capital IQ as of Oct. 2015 and IMF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13" name="AutoShape 7"/>
          <p:cNvSpPr>
            <a:spLocks noChangeArrowheads="1"/>
          </p:cNvSpPr>
          <p:nvPr/>
        </p:nvSpPr>
        <p:spPr bwMode="blackWhite">
          <a:xfrm>
            <a:off x="5785944" y="1341120"/>
            <a:ext cx="1993599" cy="1258728"/>
          </a:xfrm>
          <a:prstGeom prst="wedgeRectCallout">
            <a:avLst>
              <a:gd name="adj1" fmla="val 40341"/>
              <a:gd name="adj2" fmla="val 146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The number and volume of insurance M&amp;A deals was up globally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8852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671840330"/>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366253"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2788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50</a:t>
            </a:fld>
            <a:endParaRPr lang="en-US" altLang="en-US" smtClean="0"/>
          </a:p>
        </p:txBody>
      </p:sp>
      <p:sp>
        <p:nvSpPr>
          <p:cNvPr id="58373" name="Rectangle 2"/>
          <p:cNvSpPr>
            <a:spLocks noGrp="1" noChangeArrowheads="1"/>
          </p:cNvSpPr>
          <p:nvPr>
            <p:ph type="title"/>
          </p:nvPr>
        </p:nvSpPr>
        <p:spPr/>
        <p:txBody>
          <a:bodyPr/>
          <a:lstStyle/>
          <a:p>
            <a:r>
              <a:rPr lang="en-US" altLang="en-US" dirty="0" smtClean="0">
                <a:latin typeface="Arial" panose="020B0604020202020204" pitchFamily="34" charset="0"/>
              </a:rPr>
              <a:t>Huge Shift from Domestic M&amp;A Activity to Cross-Border</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as of Oct. 2015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85725" y="1993165"/>
            <a:ext cx="8684437" cy="4170404"/>
          </a:xfrm>
          <a:prstGeom prst="rect">
            <a:avLst/>
          </a:prstGeom>
        </p:spPr>
      </p:pic>
      <p:sp>
        <p:nvSpPr>
          <p:cNvPr id="14" name="AutoShape 7"/>
          <p:cNvSpPr>
            <a:spLocks noChangeArrowheads="1"/>
          </p:cNvSpPr>
          <p:nvPr/>
        </p:nvSpPr>
        <p:spPr bwMode="blackWhite">
          <a:xfrm>
            <a:off x="5055385" y="1176754"/>
            <a:ext cx="1993599" cy="1258728"/>
          </a:xfrm>
          <a:prstGeom prst="wedgeRectCallout">
            <a:avLst>
              <a:gd name="adj1" fmla="val 88246"/>
              <a:gd name="adj2" fmla="val 637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The share of M&amp;A deal volume that was cross-border more than doubled in 2015</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1052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51</a:t>
            </a:fld>
            <a:endParaRPr lang="en-US" altLang="en-US" smtClean="0"/>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smtClean="0">
                <a:latin typeface="Arial" panose="020B0604020202020204" pitchFamily="34" charset="0"/>
              </a:rPr>
              <a:t>M&amp;A Activity Has Shifted Away from Europe and Towards Asia and N. America</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as of Oct. 2015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28920" y="2074227"/>
            <a:ext cx="8819830" cy="4243885"/>
          </a:xfrm>
          <a:prstGeom prst="rect">
            <a:avLst/>
          </a:prstGeom>
        </p:spPr>
      </p:pic>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7"/>
          <p:cNvSpPr>
            <a:spLocks noChangeArrowheads="1"/>
          </p:cNvSpPr>
          <p:nvPr/>
        </p:nvSpPr>
        <p:spPr bwMode="blackWhite">
          <a:xfrm>
            <a:off x="5024905" y="1093509"/>
            <a:ext cx="2320775" cy="877530"/>
          </a:xfrm>
          <a:prstGeom prst="wedgeRectCallout">
            <a:avLst>
              <a:gd name="adj1" fmla="val 53708"/>
              <a:gd name="adj2" fmla="val 132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Asian, N. American deal volumes were up sharply in 2015</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468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52</a:t>
            </a:fld>
            <a:endParaRPr lang="en-US" altLang="en-US" smtClean="0"/>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smtClean="0">
                <a:latin typeface="Arial" panose="020B0604020202020204" pitchFamily="34" charset="0"/>
              </a:rPr>
              <a:t>M&amp;A: Deal Rationale by Dollar Amount</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287844"/>
            <a:ext cx="7569200" cy="57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SNL Financial and WCMA estimates from Geneva Association Newsletter </a:t>
            </a:r>
            <a:r>
              <a:rPr lang="en-US" altLang="en-US" sz="1100" i="1" dirty="0" smtClean="0"/>
              <a:t>Insurance and Finance</a:t>
            </a:r>
            <a:r>
              <a:rPr lang="en-US" altLang="en-US" sz="1100" dirty="0" smtClean="0"/>
              <a:t>, Jan. 2016, presentation “</a:t>
            </a:r>
            <a:r>
              <a:rPr lang="en-US" altLang="en-US" sz="1100" i="1" dirty="0" smtClean="0"/>
              <a:t>What is the Logic Behind Consolidation? And Does It Create Value? A View from Outside</a:t>
            </a:r>
            <a:r>
              <a:rPr lang="en-US" altLang="en-US" sz="1100" dirty="0" smtClean="0"/>
              <a:t>,” by Brian </a:t>
            </a:r>
            <a:r>
              <a:rPr lang="en-US" altLang="en-US" sz="1100" dirty="0" err="1" smtClean="0"/>
              <a:t>Shea</a:t>
            </a:r>
            <a:r>
              <a:rPr lang="en-US" altLang="en-US" sz="1100" dirty="0" smtClean="0"/>
              <a:t>, Head of Willis Capital Markets  &amp; Advisory Europe (WCMA).</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63074" y="1795287"/>
            <a:ext cx="8438001" cy="4318038"/>
          </a:xfrm>
          <a:prstGeom prst="rect">
            <a:avLst/>
          </a:prstGeom>
        </p:spPr>
      </p:pic>
      <p:sp>
        <p:nvSpPr>
          <p:cNvPr id="14" name="AutoShape 7"/>
          <p:cNvSpPr>
            <a:spLocks noChangeArrowheads="1"/>
          </p:cNvSpPr>
          <p:nvPr/>
        </p:nvSpPr>
        <p:spPr bwMode="blackWhite">
          <a:xfrm>
            <a:off x="4856480" y="1125432"/>
            <a:ext cx="2129472" cy="877530"/>
          </a:xfrm>
          <a:prstGeom prst="wedgeRectCallout">
            <a:avLst>
              <a:gd name="adj1" fmla="val 68154"/>
              <a:gd name="adj2" fmla="val 1268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Scale drives most deals (excluding health sector)</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637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53</a:t>
            </a:fld>
            <a:endParaRPr lang="en-US" smtClean="0"/>
          </a:p>
        </p:txBody>
      </p:sp>
      <p:sp>
        <p:nvSpPr>
          <p:cNvPr id="1030" name="Rectangle 2"/>
          <p:cNvSpPr>
            <a:spLocks noGrp="1" noChangeArrowheads="1"/>
          </p:cNvSpPr>
          <p:nvPr>
            <p:ph type="title"/>
          </p:nvPr>
        </p:nvSpPr>
        <p:spPr/>
        <p:txBody>
          <a:bodyPr/>
          <a:lstStyle/>
          <a:p>
            <a:r>
              <a:rPr lang="en-US" dirty="0" smtClean="0"/>
              <a:t>Top 25 US P/C Insurers by Direct Premiums Written, 2014</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Barclays PLC;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269.2B/51%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180.8B/34%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$80.7B/15%</a:t>
            </a:r>
            <a:endParaRPr lang="en-US" sz="1400" b="1" dirty="0">
              <a:solidFill>
                <a:schemeClr val="bg1"/>
              </a:solidFill>
            </a:endParaRPr>
          </a:p>
        </p:txBody>
      </p:sp>
      <p:pic>
        <p:nvPicPr>
          <p:cNvPr id="2" name="Picture 1"/>
          <p:cNvPicPr>
            <a:picLocks noChangeAspect="1"/>
          </p:cNvPicPr>
          <p:nvPr/>
        </p:nvPicPr>
        <p:blipFill>
          <a:blip r:embed="rId3"/>
          <a:stretch>
            <a:fillRect/>
          </a:stretch>
        </p:blipFill>
        <p:spPr>
          <a:xfrm>
            <a:off x="559948" y="1529131"/>
            <a:ext cx="7611681" cy="4701438"/>
          </a:xfrm>
          <a:prstGeom prst="rect">
            <a:avLst/>
          </a:prstGeom>
        </p:spPr>
      </p:pic>
      <p:sp>
        <p:nvSpPr>
          <p:cNvPr id="15" name="AutoShape 9"/>
          <p:cNvSpPr>
            <a:spLocks noChangeArrowheads="1"/>
          </p:cNvSpPr>
          <p:nvPr/>
        </p:nvSpPr>
        <p:spPr bwMode="blackWhite">
          <a:xfrm>
            <a:off x="4127355" y="1267563"/>
            <a:ext cx="3170903" cy="1179871"/>
          </a:xfrm>
          <a:prstGeom prst="wedgeRectCallout">
            <a:avLst>
              <a:gd name="adj1" fmla="val -59728"/>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ACE/Chubb deal will create a much larger commercial presence for the combined entity </a:t>
            </a:r>
            <a:endParaRPr lang="en-US" sz="1600" b="1" dirty="0">
              <a:solidFill>
                <a:srgbClr val="FFFFFF"/>
              </a:solidFill>
            </a:endParaRPr>
          </a:p>
        </p:txBody>
      </p:sp>
    </p:spTree>
    <p:extLst>
      <p:ext uri="{BB962C8B-B14F-4D97-AF65-F5344CB8AC3E}">
        <p14:creationId xmlns:p14="http://schemas.microsoft.com/office/powerpoint/2010/main" val="7896896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 and Over Time, But…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54</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55</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2763291227"/>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261874" name="Chart" r:id="rId4" imgW="8591407" imgH="4572000" progId="MSGraph.Chart.8">
                  <p:embed followColorScheme="full"/>
                </p:oleObj>
              </mc:Choice>
              <mc:Fallback>
                <p:oleObj name="Chart" r:id="rId4" imgW="8591407" imgH="4572000"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1971—2015:Q3</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450160" y="3128962"/>
            <a:ext cx="1631928"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2015:Q3: 4</a:t>
            </a:r>
            <a:r>
              <a:rPr lang="en-US" sz="1400" b="1" dirty="0" smtClean="0">
                <a:solidFill>
                  <a:srgbClr val="FFFFFF"/>
                </a:solidFill>
                <a:latin typeface="Arial "/>
              </a:rPr>
              <a:t>.1</a:t>
            </a:r>
            <a:r>
              <a:rPr lang="en-US" sz="1400" b="1" dirty="0" smtClean="0">
                <a:solidFill>
                  <a:srgbClr val="FFFFFF"/>
                </a:solidFill>
                <a:latin typeface="Arial "/>
                <a:cs typeface="Arial" charset="0"/>
              </a:rPr>
              <a:t>%</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4.1%</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
        <p:nvSpPr>
          <p:cNvPr id="17" name="Text Box 6"/>
          <p:cNvSpPr txBox="1">
            <a:spLocks noChangeArrowheads="1"/>
          </p:cNvSpPr>
          <p:nvPr/>
        </p:nvSpPr>
        <p:spPr bwMode="blackWhite">
          <a:xfrm>
            <a:off x="4194410" y="3171882"/>
            <a:ext cx="1671658"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Outlook</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2016F: 4.0%</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2017F: 3.8%</a:t>
            </a:r>
            <a:endParaRPr lang="en-US" sz="1600" b="1" dirty="0">
              <a:solidFill>
                <a:schemeClr val="bg1"/>
              </a:solidFill>
              <a:cs typeface="+mn-cs"/>
            </a:endParaRPr>
          </a:p>
        </p:txBody>
      </p:sp>
    </p:spTree>
    <p:extLst>
      <p:ext uri="{BB962C8B-B14F-4D97-AF65-F5344CB8AC3E}">
        <p14:creationId xmlns:p14="http://schemas.microsoft.com/office/powerpoint/2010/main" val="185109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324288020"/>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482823"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13670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893938428"/>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332504" name="Chart" r:id="rId4" imgW="5880039" imgH="3022508" progId="MSGraph.Chart.8">
                  <p:embed followColorScheme="full"/>
                </p:oleObj>
              </mc:Choice>
              <mc:Fallback>
                <p:oleObj name="Chart" r:id="rId4" imgW="5880039" imgH="3022508"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3725204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593781036"/>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333529"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09398" y="4151312"/>
            <a:ext cx="3062749" cy="1230312"/>
          </a:xfrm>
          <a:prstGeom prst="wedgeRectCallout">
            <a:avLst>
              <a:gd name="adj1" fmla="val 102710"/>
              <a:gd name="adj2" fmla="val 8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85693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629399081"/>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338646" name="Chart" r:id="rId4" imgW="5873798" imgH="3047861" progId="MSGraph.Chart.8">
                  <p:embed followColorScheme="full"/>
                </p:oleObj>
              </mc:Choice>
              <mc:Fallback>
                <p:oleObj name="Chart" r:id="rId4" imgW="5873798" imgH="3047861"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Tree>
    <p:extLst>
      <p:ext uri="{BB962C8B-B14F-4D97-AF65-F5344CB8AC3E}">
        <p14:creationId xmlns:p14="http://schemas.microsoft.com/office/powerpoint/2010/main" val="4019712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2001–2015:Q3  (Est.)*</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a:t>
            </a:r>
            <a:r>
              <a:rPr lang="en-US" sz="1000" dirty="0" smtClean="0">
                <a:solidFill>
                  <a:srgbClr val="000000"/>
                </a:solidFill>
                <a:latin typeface="Arial" charset="0"/>
                <a:cs typeface="Arial" charset="0"/>
              </a:rPr>
              <a:t>ISO</a:t>
            </a:r>
            <a:r>
              <a:rPr lang="en-US" sz="1000" dirty="0" smtClean="0">
                <a:solidFill>
                  <a:srgbClr val="000000"/>
                </a:solidFill>
              </a:rPr>
              <a:t>; Figure for 2010-2015E is from A.M. Best P&amp;C Review and Preview, Feb. 16, 2016.</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1632795977"/>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302820" name="Chart" r:id="rId5" imgW="8534400" imgH="3628921" progId="MSGraph.Chart.8">
                  <p:embed followColorScheme="full"/>
                </p:oleObj>
              </mc:Choice>
              <mc:Fallback>
                <p:oleObj name="Chart" r:id="rId5" imgW="8534400"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5271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60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125357083"/>
              </p:ext>
            </p:extLst>
          </p:nvPr>
        </p:nvGraphicFramePr>
        <p:xfrm>
          <a:off x="17463" y="1951038"/>
          <a:ext cx="9107487" cy="4686300"/>
        </p:xfrm>
        <a:graphic>
          <a:graphicData uri="http://schemas.openxmlformats.org/presentationml/2006/ole">
            <mc:AlternateContent xmlns:mc="http://schemas.openxmlformats.org/markup-compatibility/2006">
              <mc:Choice xmlns:v="urn:schemas-microsoft-com:vml" Requires="v">
                <p:oleObj spid="_x0000_s28339670" name="Chart" r:id="rId4" imgW="8810697" imgH="4533761" progId="MSGraph.Chart.8">
                  <p:embed followColorScheme="full"/>
                </p:oleObj>
              </mc:Choice>
              <mc:Fallback>
                <p:oleObj name="Chart" r:id="rId4" imgW="8810697" imgH="4533761" progId="MSGraph.Chart.8">
                  <p:embed followColorScheme="full"/>
                  <p:pic>
                    <p:nvPicPr>
                      <p:cNvPr id="0" name=""/>
                      <p:cNvPicPr>
                        <a:picLocks noChangeAspect="1" noChangeArrowheads="1"/>
                      </p:cNvPicPr>
                      <p:nvPr/>
                    </p:nvPicPr>
                    <p:blipFill>
                      <a:blip r:embed="rId5"/>
                      <a:srcRect/>
                      <a:stretch>
                        <a:fillRect/>
                      </a:stretch>
                    </p:blipFill>
                    <p:spPr bwMode="auto">
                      <a:xfrm>
                        <a:off x="17463" y="1951038"/>
                        <a:ext cx="9107487"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4033250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61</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81025" y="4094162"/>
            <a:ext cx="784271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dirty="0">
                <a:solidFill>
                  <a:srgbClr val="225A7A"/>
                </a:solidFill>
              </a:rPr>
              <a:t>Personal Lines </a:t>
            </a:r>
            <a:r>
              <a:rPr lang="en-US" sz="4000" b="1" dirty="0" smtClean="0">
                <a:solidFill>
                  <a:srgbClr val="225A7A"/>
                </a:solidFill>
              </a:rPr>
              <a:t>Pricing Is </a:t>
            </a:r>
            <a:r>
              <a:rPr lang="en-US" sz="4000" b="1" dirty="0">
                <a:solidFill>
                  <a:srgbClr val="225A7A"/>
                </a:solidFill>
              </a:rPr>
              <a:t>Up</a:t>
            </a:r>
            <a:endParaRPr lang="en-US" sz="4000" b="1" i="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61</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62</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762298" y="6155653"/>
            <a:ext cx="3743325" cy="16192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298450" y="1353655"/>
            <a:ext cx="8591550" cy="4797608"/>
          </a:xfrm>
          <a:prstGeom prst="rect">
            <a:avLst/>
          </a:prstGeom>
        </p:spPr>
      </p:pic>
      <p:sp>
        <p:nvSpPr>
          <p:cNvPr id="16" name="AutoShape 7"/>
          <p:cNvSpPr>
            <a:spLocks noChangeArrowheads="1"/>
          </p:cNvSpPr>
          <p:nvPr/>
        </p:nvSpPr>
        <p:spPr bwMode="blackWhite">
          <a:xfrm>
            <a:off x="2500485" y="1488852"/>
            <a:ext cx="1819275" cy="666750"/>
          </a:xfrm>
          <a:prstGeom prst="wedgeRectCallout">
            <a:avLst>
              <a:gd name="adj1" fmla="val -80568"/>
              <a:gd name="adj2" fmla="val 213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3" name="AutoShape 6"/>
          <p:cNvSpPr>
            <a:spLocks noChangeArrowheads="1"/>
          </p:cNvSpPr>
          <p:nvPr/>
        </p:nvSpPr>
        <p:spPr bwMode="blackWhite">
          <a:xfrm>
            <a:off x="2996541" y="2496082"/>
            <a:ext cx="1771650" cy="1104900"/>
          </a:xfrm>
          <a:prstGeom prst="wedgeRectCallout">
            <a:avLst>
              <a:gd name="adj1" fmla="val -42157"/>
              <a:gd name="adj2" fmla="val 112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1072491" y="5085858"/>
            <a:ext cx="1924050" cy="666750"/>
          </a:xfrm>
          <a:prstGeom prst="wedgeRectCallout">
            <a:avLst>
              <a:gd name="adj1" fmla="val 133159"/>
              <a:gd name="adj2" fmla="val 149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5" name="AutoShape 6"/>
          <p:cNvSpPr>
            <a:spLocks noChangeArrowheads="1"/>
          </p:cNvSpPr>
          <p:nvPr/>
        </p:nvSpPr>
        <p:spPr bwMode="blackWhite">
          <a:xfrm>
            <a:off x="4209106" y="3612055"/>
            <a:ext cx="1395269" cy="658813"/>
          </a:xfrm>
          <a:prstGeom prst="wedgeRectCallout">
            <a:avLst>
              <a:gd name="adj1" fmla="val -52476"/>
              <a:gd name="adj2" fmla="val 7850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6" name="AutoShape 6"/>
          <p:cNvSpPr>
            <a:spLocks noChangeArrowheads="1"/>
          </p:cNvSpPr>
          <p:nvPr/>
        </p:nvSpPr>
        <p:spPr bwMode="blackWhite">
          <a:xfrm>
            <a:off x="5192495" y="1822227"/>
            <a:ext cx="2658599" cy="1571261"/>
          </a:xfrm>
          <a:prstGeom prst="wedgeRectCallout">
            <a:avLst>
              <a:gd name="adj1" fmla="val -10570"/>
              <a:gd name="adj2" fmla="val 1017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Q4:2015 renewals were down 2.8%; Some insurers posted stronger numbers.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1808232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900"/>
                            </p:stCondLst>
                            <p:childTnLst>
                              <p:par>
                                <p:cTn id="17" presetID="22" presetClass="entr" presetSubtype="1"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26"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2015:Q4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3" name="Picture 2"/>
          <p:cNvPicPr>
            <a:picLocks noChangeAspect="1"/>
          </p:cNvPicPr>
          <p:nvPr/>
        </p:nvPicPr>
        <p:blipFill>
          <a:blip r:embed="rId3"/>
          <a:stretch>
            <a:fillRect/>
          </a:stretch>
        </p:blipFill>
        <p:spPr>
          <a:xfrm>
            <a:off x="85724" y="1279866"/>
            <a:ext cx="8515351" cy="5262593"/>
          </a:xfrm>
          <a:prstGeom prst="rect">
            <a:avLst/>
          </a:prstGeom>
        </p:spPr>
      </p:pic>
      <p:cxnSp>
        <p:nvCxnSpPr>
          <p:cNvPr id="18" name="Straight Connector 17"/>
          <p:cNvCxnSpPr/>
          <p:nvPr/>
        </p:nvCxnSpPr>
        <p:spPr>
          <a:xfrm>
            <a:off x="559307" y="4228275"/>
            <a:ext cx="7928709" cy="1296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9309" y="4765473"/>
            <a:ext cx="7943485" cy="8685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9307" y="5655798"/>
            <a:ext cx="7928709" cy="6462"/>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AutoShape 6"/>
          <p:cNvSpPr>
            <a:spLocks noChangeArrowheads="1"/>
          </p:cNvSpPr>
          <p:nvPr/>
        </p:nvSpPr>
        <p:spPr bwMode="blackWhite">
          <a:xfrm>
            <a:off x="6278880" y="1171804"/>
            <a:ext cx="2209136" cy="1193671"/>
          </a:xfrm>
          <a:prstGeom prst="wedgeRectCallout">
            <a:avLst>
              <a:gd name="adj1" fmla="val 28343"/>
              <a:gd name="adj2" fmla="val 1817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Pricing for smaller accounts has more stable than for larger accounts</a:t>
            </a:r>
            <a:endParaRPr lang="en-US" sz="1400" b="1" dirty="0">
              <a:solidFill>
                <a:schemeClr val="bg1"/>
              </a:solidFill>
              <a:latin typeface="Arial" pitchFamily="34" charset="0"/>
            </a:endParaRPr>
          </a:p>
        </p:txBody>
      </p:sp>
    </p:spTree>
    <p:extLst>
      <p:ext uri="{BB962C8B-B14F-4D97-AF65-F5344CB8AC3E}">
        <p14:creationId xmlns:p14="http://schemas.microsoft.com/office/powerpoint/2010/main" val="983037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64</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Line: 1999:Q4 to 2015:Q4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 name="Picture 1"/>
          <p:cNvPicPr>
            <a:picLocks noChangeAspect="1"/>
          </p:cNvPicPr>
          <p:nvPr/>
        </p:nvPicPr>
        <p:blipFill>
          <a:blip r:embed="rId3"/>
          <a:stretch>
            <a:fillRect/>
          </a:stretch>
        </p:blipFill>
        <p:spPr>
          <a:xfrm>
            <a:off x="146811" y="1454601"/>
            <a:ext cx="8454264" cy="4863499"/>
          </a:xfrm>
          <a:prstGeom prst="rect">
            <a:avLst/>
          </a:prstGeom>
        </p:spPr>
      </p:pic>
      <p:sp>
        <p:nvSpPr>
          <p:cNvPr id="12" name="AutoShape 6"/>
          <p:cNvSpPr>
            <a:spLocks noChangeArrowheads="1"/>
          </p:cNvSpPr>
          <p:nvPr/>
        </p:nvSpPr>
        <p:spPr bwMode="blackWhite">
          <a:xfrm>
            <a:off x="6721554" y="2376488"/>
            <a:ext cx="1955641" cy="1097280"/>
          </a:xfrm>
          <a:prstGeom prst="wedgeRectCallout">
            <a:avLst>
              <a:gd name="adj1" fmla="val 37711"/>
              <a:gd name="adj2" fmla="val 1471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Commercial Auto is currently experiencing the strongest rate trend, supplanting WC</a:t>
            </a:r>
            <a:endParaRPr lang="en-US" sz="1400" b="1" dirty="0">
              <a:solidFill>
                <a:schemeClr val="bg1"/>
              </a:solidFill>
              <a:latin typeface="Arial" pitchFamily="34" charset="0"/>
            </a:endParaRPr>
          </a:p>
        </p:txBody>
      </p:sp>
      <p:sp>
        <p:nvSpPr>
          <p:cNvPr id="14" name="AutoShape 7"/>
          <p:cNvSpPr>
            <a:spLocks noChangeArrowheads="1"/>
          </p:cNvSpPr>
          <p:nvPr/>
        </p:nvSpPr>
        <p:spPr bwMode="blackWhite">
          <a:xfrm>
            <a:off x="2477143" y="1569093"/>
            <a:ext cx="1819275" cy="666750"/>
          </a:xfrm>
          <a:prstGeom prst="wedgeRectCallout">
            <a:avLst>
              <a:gd name="adj1" fmla="val -80568"/>
              <a:gd name="adj2" fmla="val 213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a:t>
            </a:r>
            <a:r>
              <a:rPr lang="en-US" sz="1600" b="1" dirty="0" smtClean="0">
                <a:solidFill>
                  <a:schemeClr val="bg1"/>
                </a:solidFill>
                <a:latin typeface="Arial" pitchFamily="34" charset="0"/>
                <a:cs typeface="+mn-cs"/>
              </a:rPr>
              <a:t>2001:Q4</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112366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Rate Changes, by Line: 1999:Q4 to 2015:Q4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 name="Picture 1"/>
          <p:cNvPicPr>
            <a:picLocks noChangeAspect="1"/>
          </p:cNvPicPr>
          <p:nvPr/>
        </p:nvPicPr>
        <p:blipFill>
          <a:blip r:embed="rId3"/>
          <a:stretch>
            <a:fillRect/>
          </a:stretch>
        </p:blipFill>
        <p:spPr>
          <a:xfrm>
            <a:off x="85724" y="1425525"/>
            <a:ext cx="8794116" cy="4969135"/>
          </a:xfrm>
          <a:prstGeom prst="rect">
            <a:avLst/>
          </a:prstGeom>
        </p:spPr>
      </p:pic>
      <p:sp>
        <p:nvSpPr>
          <p:cNvPr id="11" name="AutoShape 6"/>
          <p:cNvSpPr>
            <a:spLocks noChangeArrowheads="1"/>
          </p:cNvSpPr>
          <p:nvPr/>
        </p:nvSpPr>
        <p:spPr bwMode="blackWhite">
          <a:xfrm>
            <a:off x="6813629" y="1778323"/>
            <a:ext cx="1955641" cy="1097280"/>
          </a:xfrm>
          <a:prstGeom prst="wedgeRectCallout">
            <a:avLst>
              <a:gd name="adj1" fmla="val 34074"/>
              <a:gd name="adj2" fmla="val 1499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Commercial Auto is currently experiencing the strongest rate trend, supplanting WC</a:t>
            </a:r>
            <a:endParaRPr lang="en-US" sz="1400" b="1" dirty="0">
              <a:solidFill>
                <a:schemeClr val="bg1"/>
              </a:solidFill>
              <a:latin typeface="Arial" pitchFamily="34" charset="0"/>
            </a:endParaRPr>
          </a:p>
        </p:txBody>
      </p:sp>
    </p:spTree>
    <p:extLst>
      <p:ext uri="{BB962C8B-B14F-4D97-AF65-F5344CB8AC3E}">
        <p14:creationId xmlns:p14="http://schemas.microsoft.com/office/powerpoint/2010/main" val="838826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66</a:t>
            </a:fld>
            <a:endParaRPr lang="en-US" smtClean="0"/>
          </a:p>
        </p:txBody>
      </p:sp>
      <p:sp>
        <p:nvSpPr>
          <p:cNvPr id="100358" name="Rectangle 3"/>
          <p:cNvSpPr>
            <a:spLocks noGrp="1" noChangeArrowheads="1"/>
          </p:cNvSpPr>
          <p:nvPr>
            <p:ph type="title"/>
          </p:nvPr>
        </p:nvSpPr>
        <p:spPr/>
        <p:txBody>
          <a:bodyPr/>
          <a:lstStyle/>
          <a:p>
            <a:r>
              <a:rPr lang="en-US" dirty="0" smtClean="0"/>
              <a:t>CIAB: Average Commercial Rate Change, All Lines, (1Q:2004–4Q:2015)</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3126231865"/>
              </p:ext>
            </p:extLst>
          </p:nvPr>
        </p:nvGraphicFramePr>
        <p:xfrm>
          <a:off x="203200" y="1633538"/>
          <a:ext cx="8683625" cy="4843462"/>
        </p:xfrm>
        <a:graphic>
          <a:graphicData uri="http://schemas.openxmlformats.org/presentationml/2006/ole">
            <mc:AlternateContent xmlns:mc="http://schemas.openxmlformats.org/markup-compatibility/2006">
              <mc:Choice xmlns:v="urn:schemas-microsoft-com:vml" Requires="v">
                <p:oleObj spid="_x0000_s28568726" name="Chart" r:id="rId4" imgW="5714844" imgH="3187515" progId="MSGraph.Chart.8">
                  <p:embed followColorScheme="full"/>
                </p:oleObj>
              </mc:Choice>
              <mc:Fallback>
                <p:oleObj name="Chart" r:id="rId4" imgW="5714844" imgH="3187515" progId="MSGraph.Chart.8">
                  <p:embed followColorScheme="full"/>
                  <p:pic>
                    <p:nvPicPr>
                      <p:cNvPr id="0" name=""/>
                      <p:cNvPicPr>
                        <a:picLocks noGrp="1" noChangeAspect="1" noChangeArrowheads="1"/>
                      </p:cNvPicPr>
                      <p:nvPr/>
                    </p:nvPicPr>
                    <p:blipFill>
                      <a:blip r:embed="rId5"/>
                      <a:srcRect/>
                      <a:stretch>
                        <a:fillRect/>
                      </a:stretch>
                    </p:blipFill>
                    <p:spPr bwMode="auto">
                      <a:xfrm>
                        <a:off x="203200" y="1633538"/>
                        <a:ext cx="8683625" cy="4843462"/>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012279" y="4460306"/>
            <a:ext cx="2680553" cy="596538"/>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Q4:2015  remained somewhat negative</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092130" y="1716579"/>
            <a:ext cx="1951038" cy="1075297"/>
          </a:xfrm>
          <a:prstGeom prst="wedgeRectCallout">
            <a:avLst>
              <a:gd name="adj1" fmla="val 91150"/>
              <a:gd name="adj2" fmla="val 65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1973892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85725" y="58956"/>
            <a:ext cx="7812799" cy="860425"/>
          </a:xfrm>
        </p:spPr>
        <p:txBody>
          <a:bodyPr/>
          <a:lstStyle/>
          <a:p>
            <a:r>
              <a:rPr lang="en-US" dirty="0" smtClean="0"/>
              <a:t>Commercial Lines Rate Change by Month (vs. Year Earlier), July 2001 – Oct. 2015</a:t>
            </a:r>
            <a:endParaRPr lang="en-US" dirty="0"/>
          </a:p>
        </p:txBody>
      </p:sp>
      <p:graphicFrame>
        <p:nvGraphicFramePr>
          <p:cNvPr id="9" name="Content Placeholder 8"/>
          <p:cNvGraphicFramePr>
            <a:graphicFrameLocks noGrp="1"/>
          </p:cNvGraphicFramePr>
          <p:nvPr>
            <p:ph idx="1"/>
            <p:extLst/>
          </p:nvPr>
        </p:nvGraphicFramePr>
        <p:xfrm>
          <a:off x="549275" y="1354684"/>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67</a:t>
            </a:fld>
            <a:endParaRPr lang="en-US"/>
          </a:p>
        </p:txBody>
      </p:sp>
      <p:sp>
        <p:nvSpPr>
          <p:cNvPr id="10" name="TextBox 9"/>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
        <p:nvSpPr>
          <p:cNvPr id="11" name="Rectangle 5"/>
          <p:cNvSpPr>
            <a:spLocks noChangeArrowheads="1"/>
          </p:cNvSpPr>
          <p:nvPr/>
        </p:nvSpPr>
        <p:spPr bwMode="blackWhite">
          <a:xfrm>
            <a:off x="495300" y="548941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smtClean="0">
                <a:solidFill>
                  <a:srgbClr val="FFFFFF"/>
                </a:solidFill>
              </a:rPr>
              <a:t>Commercial Insurance Rate Changes Are Flat to Slightly Down</a:t>
            </a:r>
            <a:endParaRPr lang="en-US" altLang="en-US" sz="2000" b="1" dirty="0">
              <a:solidFill>
                <a:srgbClr val="FFFFFF"/>
              </a:solidFill>
            </a:endParaRPr>
          </a:p>
        </p:txBody>
      </p:sp>
      <p:sp>
        <p:nvSpPr>
          <p:cNvPr id="13" name="AutoShape 14"/>
          <p:cNvSpPr>
            <a:spLocks noChangeArrowheads="1"/>
          </p:cNvSpPr>
          <p:nvPr/>
        </p:nvSpPr>
        <p:spPr bwMode="blackWhite">
          <a:xfrm>
            <a:off x="2990967" y="1385619"/>
            <a:ext cx="2960399" cy="599208"/>
          </a:xfrm>
          <a:prstGeom prst="wedgeRectCallout">
            <a:avLst>
              <a:gd name="adj1" fmla="val 90231"/>
              <a:gd name="adj2" fmla="val 24828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Not Much of A Hard Market, By Historic Standards</a:t>
            </a:r>
            <a:endParaRPr lang="en-US" altLang="en-US" sz="1600" b="1" dirty="0">
              <a:solidFill>
                <a:srgbClr val="FFFFFF"/>
              </a:solidFill>
              <a:latin typeface="Arial" panose="020B0604020202020204" pitchFamily="34" charset="0"/>
              <a:cs typeface="Arial" panose="020B0604020202020204" pitchFamily="34" charset="0"/>
            </a:endParaRPr>
          </a:p>
        </p:txBody>
      </p:sp>
      <p:sp>
        <p:nvSpPr>
          <p:cNvPr id="14" name="AutoShape 14"/>
          <p:cNvSpPr>
            <a:spLocks noChangeArrowheads="1"/>
          </p:cNvSpPr>
          <p:nvPr/>
        </p:nvSpPr>
        <p:spPr bwMode="blackWhite">
          <a:xfrm>
            <a:off x="7699375" y="1984827"/>
            <a:ext cx="1349375" cy="465641"/>
          </a:xfrm>
          <a:prstGeom prst="wedgeRectCallout">
            <a:avLst>
              <a:gd name="adj1" fmla="val 11137"/>
              <a:gd name="adj2" fmla="val 281657"/>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Oct. 2015:   -2.0%</a:t>
            </a:r>
            <a:endParaRPr lang="en-US" alt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76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10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68</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2015:Q4</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Down in Q4:2015;   EPL, D&amp;O and Commercial Auto Saw Gains</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ext uri="{D42A27DB-BD31-4B8C-83A1-F6EECF244321}">
                <p14:modId xmlns:p14="http://schemas.microsoft.com/office/powerpoint/2010/main" val="3863902650"/>
              </p:ext>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587119" name="Chart" r:id="rId4" imgW="5543407" imgH="2514600" progId="MSGraph.Chart.8">
                  <p:embed followColorScheme="full"/>
                </p:oleObj>
              </mc:Choice>
              <mc:Fallback>
                <p:oleObj name="Chart" r:id="rId4" imgW="5543407" imgH="2514600"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998357" y="1186471"/>
            <a:ext cx="2624779" cy="1276910"/>
          </a:xfrm>
          <a:prstGeom prst="wedgeRectCallout">
            <a:avLst>
              <a:gd name="adj1" fmla="val 142942"/>
              <a:gd name="adj2" fmla="val 149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Commercial Auto </a:t>
            </a:r>
            <a:r>
              <a:rPr lang="en-US" sz="1600" b="1" dirty="0" smtClean="0">
                <a:solidFill>
                  <a:srgbClr val="FFFFFF"/>
                </a:solidFill>
                <a:latin typeface="Arial" charset="0"/>
                <a:cs typeface="Arial" charset="0"/>
              </a:rPr>
              <a:t>rate increases are larger than any other line, followed by </a:t>
            </a:r>
            <a:r>
              <a:rPr lang="en-US" sz="1600" b="1" dirty="0" smtClean="0">
                <a:solidFill>
                  <a:srgbClr val="FFFFFF"/>
                </a:solidFill>
              </a:rPr>
              <a:t>D&amp;O</a:t>
            </a:r>
            <a:r>
              <a:rPr lang="en-US" sz="1600" b="1" dirty="0" smtClean="0">
                <a:solidFill>
                  <a:srgbClr val="FFFFFF"/>
                </a:solidFill>
                <a:latin typeface="Arial" charset="0"/>
                <a:cs typeface="Arial" charset="0"/>
              </a:rPr>
              <a:t> and EPL</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2552566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2D471F0-31D6-4C89-A34E-BAC6C48B9C3F}" type="slidenum">
              <a:rPr lang="en-US" altLang="en-US" sz="900"/>
              <a:pPr algn="r">
                <a:lnSpc>
                  <a:spcPct val="85000"/>
                </a:lnSpc>
                <a:spcBef>
                  <a:spcPct val="20000"/>
                </a:spcBef>
                <a:buClrTx/>
                <a:buFontTx/>
                <a:buNone/>
              </a:pPr>
              <a:t>69</a:t>
            </a:fld>
            <a:endParaRPr lang="en-US" altLang="en-US" sz="900"/>
          </a:p>
        </p:txBody>
      </p:sp>
      <p:sp>
        <p:nvSpPr>
          <p:cNvPr id="11267" name="Rectangle 2"/>
          <p:cNvSpPr>
            <a:spLocks noGrp="1" noChangeArrowheads="1"/>
          </p:cNvSpPr>
          <p:nvPr>
            <p:ph type="title" idx="4294967295"/>
          </p:nvPr>
        </p:nvSpPr>
        <p:spPr/>
        <p:txBody>
          <a:bodyPr/>
          <a:lstStyle/>
          <a:p>
            <a:r>
              <a:rPr lang="en-US" sz="3200" dirty="0" smtClean="0"/>
              <a:t>How the Risk Dollar is Spent </a:t>
            </a:r>
            <a:r>
              <a:rPr lang="en-US" sz="2600" dirty="0" smtClean="0"/>
              <a:t/>
            </a:r>
            <a:br>
              <a:rPr lang="en-US" sz="2600" dirty="0" smtClean="0"/>
            </a:br>
            <a:r>
              <a:rPr lang="en-US" sz="2400" i="1" dirty="0" smtClean="0"/>
              <a:t>(U.S. Firms with Revenues Under $1 Bill)</a:t>
            </a:r>
            <a:endParaRPr lang="en-US" altLang="en-US" sz="2600" i="1" dirty="0" smtClean="0">
              <a:latin typeface="Arial" panose="020B0604020202020204" pitchFamily="34" charset="0"/>
            </a:endParaRPr>
          </a:p>
        </p:txBody>
      </p:sp>
      <p:graphicFrame>
        <p:nvGraphicFramePr>
          <p:cNvPr id="9" name="Content Placeholder 6"/>
          <p:cNvGraphicFramePr>
            <a:graphicFrameLocks/>
          </p:cNvGraphicFramePr>
          <p:nvPr>
            <p:extLst/>
          </p:nvPr>
        </p:nvGraphicFramePr>
        <p:xfrm>
          <a:off x="0" y="1282944"/>
          <a:ext cx="9144001" cy="521207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H="1">
            <a:off x="6615953" y="3585882"/>
            <a:ext cx="806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418729" y="5020235"/>
            <a:ext cx="681318"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84612" y="5387788"/>
            <a:ext cx="519953" cy="14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55694" y="4222376"/>
            <a:ext cx="528918" cy="35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2913529"/>
            <a:ext cx="430306" cy="8964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62717" y="6503771"/>
            <a:ext cx="5451818" cy="389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latin typeface="Arial" panose="020B0604020202020204" pitchFamily="34" charset="0"/>
                <a:cs typeface="Arial" panose="020B0604020202020204" pitchFamily="34" charset="0"/>
              </a:rPr>
              <a:t>Source</a:t>
            </a:r>
            <a:r>
              <a:rPr lang="en-US" sz="800" dirty="0" smtClean="0"/>
              <a:t>:</a:t>
            </a:r>
            <a:r>
              <a:rPr lang="en-US" dirty="0" smtClean="0">
                <a:latin typeface="Arial" panose="020B0604020202020204" pitchFamily="34" charset="0"/>
                <a:cs typeface="Arial" panose="020B0604020202020204" pitchFamily="34" charset="0"/>
              </a:rPr>
              <a:t> 2015 RIMS Benchmark Survey; Insurance Information Institute.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87124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7</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2014</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ext uri="{D42A27DB-BD31-4B8C-83A1-F6EECF244321}">
                <p14:modId xmlns:p14="http://schemas.microsoft.com/office/powerpoint/2010/main" val="3556436183"/>
              </p:ext>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421466" name="Chart" r:id="rId4" imgW="2190815" imgH="2165465" progId="MSGraph.Chart.8">
                  <p:embed followColorScheme="full"/>
                </p:oleObj>
              </mc:Choice>
              <mc:Fallback>
                <p:oleObj name="Chart" r:id="rId4" imgW="2190815" imgH="2165465"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2014</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spTree>
    <p:extLst>
      <p:ext uri="{BB962C8B-B14F-4D97-AF65-F5344CB8AC3E}">
        <p14:creationId xmlns:p14="http://schemas.microsoft.com/office/powerpoint/2010/main" val="1143026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70</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1991–2016*</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Feb. 2016;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1857401589"/>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22493"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00438"/>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19653"/>
              <a:gd name="adj2" fmla="val 824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30966" y="4424516"/>
            <a:ext cx="1748401"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Feb. 2016 reading of 5.1% is down from 5.6%</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27615349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71</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1037" y="24796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smtClean="0">
                <a:solidFill>
                  <a:srgbClr val="FFFFFF"/>
                </a:solidFill>
              </a:rPr>
              <a:t>Underwriting Performance</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71</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66675" y="90488"/>
            <a:ext cx="7699375" cy="860425"/>
          </a:xfrm>
        </p:spPr>
        <p:txBody>
          <a:bodyPr/>
          <a:lstStyle/>
          <a:p>
            <a:r>
              <a:rPr lang="en-US" altLang="en-US" sz="2600" dirty="0" smtClean="0">
                <a:latin typeface="Arial" panose="020B0604020202020204" pitchFamily="34" charset="0"/>
              </a:rPr>
              <a:t>Florida Citizens Policy Count, 2003 – 2015* (Thousands)</a:t>
            </a:r>
          </a:p>
        </p:txBody>
      </p:sp>
      <p:sp>
        <p:nvSpPr>
          <p:cNvPr id="5127" name="Rectangle 4"/>
          <p:cNvSpPr>
            <a:spLocks noChangeArrowheads="1"/>
          </p:cNvSpPr>
          <p:nvPr/>
        </p:nvSpPr>
        <p:spPr bwMode="auto">
          <a:xfrm>
            <a:off x="0" y="6364288"/>
            <a:ext cx="9191625" cy="4937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smtClean="0">
                <a:latin typeface="Arial" charset="0"/>
              </a:rPr>
              <a:t>*As of October 6, 2015.  All other figures are as of Dec. 31.</a:t>
            </a:r>
            <a:endParaRPr lang="en-US" sz="1100" dirty="0">
              <a:latin typeface="Arial" charset="0"/>
            </a:endParaRPr>
          </a:p>
          <a:p>
            <a:pPr eaLnBrk="0" hangingPunct="0">
              <a:lnSpc>
                <a:spcPct val="85000"/>
              </a:lnSpc>
              <a:spcBef>
                <a:spcPct val="25000"/>
              </a:spcBef>
              <a:buClr>
                <a:schemeClr val="accent2"/>
              </a:buClr>
              <a:buFont typeface="Wingdings" pitchFamily="2" charset="2"/>
              <a:buNone/>
              <a:defRPr/>
            </a:pPr>
            <a:r>
              <a:rPr lang="en-US" sz="1250" dirty="0">
                <a:latin typeface="Arial" charset="0"/>
              </a:rPr>
              <a:t>Source: </a:t>
            </a:r>
            <a:r>
              <a:rPr lang="en-US" sz="1250" dirty="0" smtClean="0"/>
              <a:t>Florida Citizens </a:t>
            </a:r>
            <a:r>
              <a:rPr lang="en-US" sz="1250" dirty="0" smtClean="0">
                <a:hlinkClick r:id="rId4"/>
              </a:rPr>
              <a:t>https</a:t>
            </a:r>
            <a:r>
              <a:rPr lang="en-US" sz="1250" dirty="0">
                <a:hlinkClick r:id="rId4"/>
              </a:rPr>
              <a:t>://www.citizensfla.com/about/bookofbusiness</a:t>
            </a:r>
            <a:r>
              <a:rPr lang="en-US" sz="1250" dirty="0" smtClean="0">
                <a:hlinkClick r:id="rId4"/>
              </a:rPr>
              <a:t>/</a:t>
            </a:r>
            <a:r>
              <a:rPr lang="en-US" sz="1250" dirty="0" smtClean="0"/>
              <a:t>; </a:t>
            </a:r>
            <a:r>
              <a:rPr lang="en-US" sz="1250" dirty="0">
                <a:latin typeface="Arial" charset="0"/>
              </a:rPr>
              <a:t>Insurance Information Institute (I.I.I.).</a:t>
            </a:r>
          </a:p>
        </p:txBody>
      </p:sp>
      <p:graphicFrame>
        <p:nvGraphicFramePr>
          <p:cNvPr id="7170" name="Object 2"/>
          <p:cNvGraphicFramePr>
            <a:graphicFrameLocks/>
          </p:cNvGraphicFramePr>
          <p:nvPr>
            <p:extLst/>
          </p:nvPr>
        </p:nvGraphicFramePr>
        <p:xfrm>
          <a:off x="280988" y="1230313"/>
          <a:ext cx="8493125" cy="4076700"/>
        </p:xfrm>
        <a:graphic>
          <a:graphicData uri="http://schemas.openxmlformats.org/presentationml/2006/ole">
            <mc:AlternateContent xmlns:mc="http://schemas.openxmlformats.org/markup-compatibility/2006">
              <mc:Choice xmlns:v="urn:schemas-microsoft-com:vml" Requires="v">
                <p:oleObj spid="_x0000_s28514521" name="Chart" r:id="rId5" imgW="5638696" imgH="2876619" progId="MSGraph.Chart.8">
                  <p:embed followColorScheme="full"/>
                </p:oleObj>
              </mc:Choice>
              <mc:Fallback>
                <p:oleObj name="Chart" r:id="rId5" imgW="5638696" imgH="2876619" progId="MSGraph.Chart.8">
                  <p:embed followColorScheme="full"/>
                  <p:pic>
                    <p:nvPicPr>
                      <p:cNvPr id="0" name=""/>
                      <p:cNvPicPr>
                        <a:picLocks noChangeArrowheads="1"/>
                      </p:cNvPicPr>
                      <p:nvPr/>
                    </p:nvPicPr>
                    <p:blipFill>
                      <a:blip r:embed="rId6"/>
                      <a:srcRect/>
                      <a:stretch>
                        <a:fillRect/>
                      </a:stretch>
                    </p:blipFill>
                    <p:spPr bwMode="auto">
                      <a:xfrm>
                        <a:off x="280988" y="1230313"/>
                        <a:ext cx="8493125"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4980" name="Rectangle 4"/>
          <p:cNvSpPr>
            <a:spLocks noChangeArrowheads="1"/>
          </p:cNvSpPr>
          <p:nvPr/>
        </p:nvSpPr>
        <p:spPr bwMode="blackWhite">
          <a:xfrm>
            <a:off x="654049" y="5308600"/>
            <a:ext cx="8120063" cy="900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spcBef>
                <a:spcPct val="25000"/>
              </a:spcBef>
            </a:pPr>
            <a:r>
              <a:rPr lang="en-US" altLang="en-US" sz="1600" b="1" dirty="0" smtClean="0">
                <a:solidFill>
                  <a:srgbClr val="FFFFFF"/>
                </a:solidFill>
              </a:rPr>
              <a:t>A lack of major hurricanes, ample private sector/reinsurer capital and capital market interest—combined with structural changes to Citizens—have combined to take Citizens policy count and exposure to their lowest levels in many years</a:t>
            </a:r>
            <a:endParaRPr lang="en-US" altLang="en-US" sz="1600" b="1" dirty="0">
              <a:solidFill>
                <a:srgbClr val="FFFFFF"/>
              </a:solidFill>
            </a:endParaRPr>
          </a:p>
        </p:txBody>
      </p:sp>
      <p:sp>
        <p:nvSpPr>
          <p:cNvPr id="2" name="Right Arrow 1"/>
          <p:cNvSpPr/>
          <p:nvPr/>
        </p:nvSpPr>
        <p:spPr>
          <a:xfrm rot="2504873">
            <a:off x="6349999" y="2123441"/>
            <a:ext cx="2407920" cy="2743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17"/>
          <p:cNvSpPr>
            <a:spLocks noChangeArrowheads="1"/>
          </p:cNvSpPr>
          <p:nvPr/>
        </p:nvSpPr>
        <p:spPr bwMode="blackWhite">
          <a:xfrm>
            <a:off x="5411470" y="3453912"/>
            <a:ext cx="1828799" cy="1091665"/>
          </a:xfrm>
          <a:prstGeom prst="wedgeRectCallout">
            <a:avLst>
              <a:gd name="adj1" fmla="val 109709"/>
              <a:gd name="adj2" fmla="val 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Florida Citizen’s policy count is down by nearly 900,000 (61%) from its 2011 peak</a:t>
            </a:r>
            <a:endParaRPr lang="en-US" sz="1400" b="1" dirty="0">
              <a:solidFill>
                <a:schemeClr val="bg1"/>
              </a:solidFill>
            </a:endParaRPr>
          </a:p>
        </p:txBody>
      </p:sp>
    </p:spTree>
    <p:extLst>
      <p:ext uri="{BB962C8B-B14F-4D97-AF65-F5344CB8AC3E}">
        <p14:creationId xmlns:p14="http://schemas.microsoft.com/office/powerpoint/2010/main" val="26205570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par>
                          <p:cTn id="10" fill="hold">
                            <p:stCondLst>
                              <p:cond delay="12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611593"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err="1" smtClean="0">
                <a:solidFill>
                  <a:srgbClr val="FFFFFF"/>
                </a:solidFill>
              </a:rPr>
              <a:t>Underwriitng</a:t>
            </a:r>
            <a:r>
              <a:rPr lang="en-US" b="1" dirty="0" smtClean="0">
                <a:solidFill>
                  <a:srgbClr val="FFFFFF"/>
                </a:solidFill>
              </a:rPr>
              <a:t> Performance Is Exhibiting Remarkable Stability</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73</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 Conning (2015F – 2017F); Insurance Information Institute.</a:t>
            </a:r>
            <a:endParaRPr lang="en-US" sz="1100" dirty="0"/>
          </a:p>
        </p:txBody>
      </p:sp>
    </p:spTree>
    <p:extLst>
      <p:ext uri="{BB962C8B-B14F-4D97-AF65-F5344CB8AC3E}">
        <p14:creationId xmlns:p14="http://schemas.microsoft.com/office/powerpoint/2010/main" val="32793627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74</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570770" name="Chart" r:id="rId4" imgW="8667555" imgH="3762340" progId="MSGraph.Chart.8">
                  <p:embed followColorScheme="full"/>
                </p:oleObj>
              </mc:Choice>
              <mc:Fallback>
                <p:oleObj name="Chart" r:id="rId4" imgW="866755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a:t>
            </a:r>
            <a:r>
              <a:rPr lang="en-US" sz="1600" b="1" dirty="0" smtClean="0">
                <a:solidFill>
                  <a:srgbClr val="225A7A"/>
                </a:solidFill>
                <a:latin typeface="Arial" panose="020B0604020202020204" pitchFamily="34" charset="0"/>
                <a:cs typeface="Arial" panose="020B0604020202020204" pitchFamily="34" charset="0"/>
              </a:rPr>
              <a:t>2015*</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a:t>
            </a:r>
            <a:r>
              <a:rPr lang="en-US" sz="2000" b="1" dirty="0" smtClean="0">
                <a:solidFill>
                  <a:srgbClr val="FFFFFF"/>
                </a:solidFill>
                <a:latin typeface="Arial" panose="020B0604020202020204" pitchFamily="34" charset="0"/>
                <a:cs typeface="Arial" panose="020B0604020202020204" pitchFamily="34" charset="0"/>
              </a:rPr>
              <a:t>Helped Temper Frequency and </a:t>
            </a:r>
            <a:r>
              <a:rPr lang="en-US" sz="2000" b="1" dirty="0">
                <a:solidFill>
                  <a:srgbClr val="FFFFFF"/>
                </a:solidFill>
                <a:latin typeface="Arial" panose="020B0604020202020204" pitchFamily="34" charset="0"/>
                <a:cs typeface="Arial" panose="020B0604020202020204" pitchFamily="34" charset="0"/>
              </a:rPr>
              <a:t>Severity, But this Trend </a:t>
            </a:r>
            <a:r>
              <a:rPr lang="en-US" sz="2000" b="1" dirty="0" smtClean="0">
                <a:solidFill>
                  <a:srgbClr val="FFFFFF"/>
                </a:solidFill>
                <a:latin typeface="Arial" panose="020B0604020202020204" pitchFamily="34" charset="0"/>
                <a:cs typeface="Arial" panose="020B0604020202020204" pitchFamily="34" charset="0"/>
              </a:rPr>
              <a:t>Has Clearly Reversed, Consistent with Experience </a:t>
            </a:r>
            <a:r>
              <a:rPr lang="en-US" sz="2000" b="1" dirty="0">
                <a:solidFill>
                  <a:srgbClr val="FFFFFF"/>
                </a:solidFill>
                <a:latin typeface="Arial" panose="020B0604020202020204" pitchFamily="34" charset="0"/>
                <a:cs typeface="Arial" panose="020B0604020202020204" pitchFamily="34" charset="0"/>
              </a:rPr>
              <a:t>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*2015 figure is for the 4 quarters ending with 2015:Q3.</a:t>
            </a: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1297208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1990–2017F</a:t>
            </a:r>
            <a:endParaRPr lang="en-US" baseline="30000" dirty="0" smtClean="0"/>
          </a:p>
        </p:txBody>
      </p:sp>
      <p:graphicFrame>
        <p:nvGraphicFramePr>
          <p:cNvPr id="54274" name="Object 3"/>
          <p:cNvGraphicFramePr>
            <a:graphicFrameLocks/>
          </p:cNvGraphicFramePr>
          <p:nvPr>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612617"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Has Improved Markedly Since the 2011/12’s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75</a:t>
            </a:fld>
            <a:endParaRPr lang="en-US"/>
          </a:p>
        </p:txBody>
      </p:sp>
      <p:sp>
        <p:nvSpPr>
          <p:cNvPr id="8" name="AutoShape 13"/>
          <p:cNvSpPr>
            <a:spLocks noChangeArrowheads="1"/>
          </p:cNvSpPr>
          <p:nvPr/>
        </p:nvSpPr>
        <p:spPr bwMode="blackWhite">
          <a:xfrm>
            <a:off x="4446804" y="2442474"/>
            <a:ext cx="1165122" cy="636784"/>
          </a:xfrm>
          <a:prstGeom prst="wedgeRectCallout">
            <a:avLst>
              <a:gd name="adj1" fmla="val 83183"/>
              <a:gd name="adj2" fmla="val 614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347462" y="2340387"/>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5611926" y="1432775"/>
            <a:ext cx="1366683" cy="846229"/>
          </a:xfrm>
          <a:prstGeom prst="wedgeRectCallout">
            <a:avLst>
              <a:gd name="adj1" fmla="val 43886"/>
              <a:gd name="adj2" fmla="val 1187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58548" y="143277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 Insurance Information Institute (2015F – 2017F).</a:t>
            </a:r>
            <a:endParaRPr lang="en-US" sz="1100" dirty="0"/>
          </a:p>
        </p:txBody>
      </p:sp>
    </p:spTree>
    <p:extLst>
      <p:ext uri="{BB962C8B-B14F-4D97-AF65-F5344CB8AC3E}">
        <p14:creationId xmlns:p14="http://schemas.microsoft.com/office/powerpoint/2010/main" val="34712858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618697424"/>
              </p:ext>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254705" name="Chart" r:id="rId3" imgW="8372534" imgH="4657621" progId="MSGraph.Chart.8">
                  <p:embed followColorScheme="full"/>
                </p:oleObj>
              </mc:Choice>
              <mc:Fallback>
                <p:oleObj name="Chart" r:id="rId3" imgW="8372534" imgH="4657621" progId="MSGraph.Chart.8">
                  <p:embed followColorScheme="full"/>
                  <p:pic>
                    <p:nvPicPr>
                      <p:cNvPr id="0" name=""/>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 Conning (2015E-17F)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1990-2017F*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improved in 2013/14 but higher cats, diminishing prior year reserves and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76</a:t>
            </a:fld>
            <a:endParaRPr lang="en-US"/>
          </a:p>
        </p:txBody>
      </p:sp>
    </p:spTree>
    <p:extLst>
      <p:ext uri="{BB962C8B-B14F-4D97-AF65-F5344CB8AC3E}">
        <p14:creationId xmlns:p14="http://schemas.microsoft.com/office/powerpoint/2010/main" val="277355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1993–2017F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238626149"/>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535991"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755189" y="5426869"/>
            <a:ext cx="7845886"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a:t>
            </a:r>
            <a:r>
              <a:rPr lang="en-US" sz="2000" b="1" dirty="0" smtClean="0">
                <a:solidFill>
                  <a:srgbClr val="FFFFFF"/>
                </a:solidFill>
              </a:rPr>
              <a:t>Results Are Challenged as Rate Gains Barely Have Yet to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77</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(2015E-2017F); Insurance Information Institute.</a:t>
            </a:r>
            <a:endParaRPr lang="en-US" sz="1100" dirty="0"/>
          </a:p>
        </p:txBody>
      </p:sp>
    </p:spTree>
    <p:extLst>
      <p:ext uri="{BB962C8B-B14F-4D97-AF65-F5344CB8AC3E}">
        <p14:creationId xmlns:p14="http://schemas.microsoft.com/office/powerpoint/2010/main" val="40694068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2985422654"/>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37015"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Improved in Recent Years, Largely Due to Diminished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78</a:t>
            </a:fld>
            <a:endParaRPr lang="en-US"/>
          </a:p>
        </p:txBody>
      </p:sp>
    </p:spTree>
    <p:extLst>
      <p:ext uri="{BB962C8B-B14F-4D97-AF65-F5344CB8AC3E}">
        <p14:creationId xmlns:p14="http://schemas.microsoft.com/office/powerpoint/2010/main" val="953599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3087584723"/>
              </p:ext>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538039"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79</a:t>
            </a:fld>
            <a:endParaRPr lang="en-US"/>
          </a:p>
        </p:txBody>
      </p:sp>
    </p:spTree>
    <p:extLst>
      <p:ext uri="{BB962C8B-B14F-4D97-AF65-F5344CB8AC3E}">
        <p14:creationId xmlns:p14="http://schemas.microsoft.com/office/powerpoint/2010/main" val="31051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400" smtClean="0">
                <a:solidFill>
                  <a:schemeClr val="accent1"/>
                </a:solidFill>
              </a:rPr>
              <a:t>RNW </a:t>
            </a:r>
            <a:r>
              <a:rPr lang="en-US" sz="2600" smtClean="0"/>
              <a:t>All Lines, </a:t>
            </a:r>
            <a:r>
              <a:rPr lang="en-US" sz="2600" dirty="0" smtClean="0"/>
              <a:t>2005-2014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234721592"/>
              </p:ext>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576890"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261610"/>
          </a:xfrm>
          <a:prstGeom prst="rect">
            <a:avLst/>
          </a:prstGeom>
          <a:noFill/>
          <a:ln w="9525">
            <a:noFill/>
            <a:miter lim="800000"/>
            <a:headEnd/>
            <a:tailEnd/>
          </a:ln>
        </p:spPr>
        <p:txBody>
          <a:bodyPr>
            <a:spAutoFit/>
          </a:bodyPr>
          <a:lstStyle/>
          <a:p>
            <a:r>
              <a:rPr lang="en-US" sz="1100" dirty="0" smtClean="0"/>
              <a:t>Source</a:t>
            </a:r>
            <a:r>
              <a:rPr lang="en-US" sz="1100" dirty="0"/>
              <a:t>: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7.7%</a:t>
            </a:r>
            <a:endParaRPr lang="en-US" sz="1600" b="1" dirty="0">
              <a:solidFill>
                <a:schemeClr val="bg1"/>
              </a:solidFill>
              <a:cs typeface="+mn-cs"/>
            </a:endParaRPr>
          </a:p>
        </p:txBody>
      </p:sp>
      <p:sp>
        <p:nvSpPr>
          <p:cNvPr id="9"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4104459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8726321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40088"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Deteriorate Slightly in the 2015 - 2017 Period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*2015E-2017F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80</a:t>
            </a:fld>
            <a:endParaRPr lang="en-US"/>
          </a:p>
        </p:txBody>
      </p:sp>
    </p:spTree>
    <p:extLst>
      <p:ext uri="{BB962C8B-B14F-4D97-AF65-F5344CB8AC3E}">
        <p14:creationId xmlns:p14="http://schemas.microsoft.com/office/powerpoint/2010/main" val="37612596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1137505593"/>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41110"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 Conning Research and Consulting (2015F-2017F).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81</a:t>
            </a:fld>
            <a:endParaRPr lang="en-US"/>
          </a:p>
        </p:txBody>
      </p:sp>
    </p:spTree>
    <p:extLst>
      <p:ext uri="{BB962C8B-B14F-4D97-AF65-F5344CB8AC3E}">
        <p14:creationId xmlns:p14="http://schemas.microsoft.com/office/powerpoint/2010/main" val="3500379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2437479286"/>
              </p:ext>
            </p:extLst>
          </p:nvPr>
        </p:nvGraphicFramePr>
        <p:xfrm>
          <a:off x="211137" y="1406525"/>
          <a:ext cx="8932863" cy="5451475"/>
        </p:xfrm>
        <a:graphic>
          <a:graphicData uri="http://schemas.openxmlformats.org/presentationml/2006/ole">
            <mc:AlternateContent xmlns:mc="http://schemas.openxmlformats.org/markup-compatibility/2006">
              <mc:Choice xmlns:v="urn:schemas-microsoft-com:vml" Requires="v">
                <p:oleObj spid="_x0000_s28604458" name="Chart" r:id="rId3" imgW="5461017" imgH="3594008" progId="MSGraph.Chart.8">
                  <p:embed followColorScheme="full"/>
                </p:oleObj>
              </mc:Choice>
              <mc:Fallback>
                <p:oleObj name="Chart" r:id="rId3" imgW="5461017" imgH="3594008" progId="MSGraph.Chart.8">
                  <p:embed followColorScheme="full"/>
                  <p:pic>
                    <p:nvPicPr>
                      <p:cNvPr id="0" name=""/>
                      <p:cNvPicPr>
                        <a:picLocks noChangeAspect="1" noChangeArrowheads="1"/>
                      </p:cNvPicPr>
                      <p:nvPr/>
                    </p:nvPicPr>
                    <p:blipFill>
                      <a:blip r:embed="rId4"/>
                      <a:srcRect/>
                      <a:stretch>
                        <a:fillRect/>
                      </a:stretch>
                    </p:blipFill>
                    <p:spPr bwMode="auto">
                      <a:xfrm>
                        <a:off x="211137" y="1406525"/>
                        <a:ext cx="8932863"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1991-2017F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(1991-2014); Conning (2015-17F) </a:t>
            </a:r>
            <a:r>
              <a:rPr lang="en-US" sz="1200" dirty="0"/>
              <a:t>Insurance Information </a:t>
            </a:r>
            <a:r>
              <a:rPr lang="en-US" sz="1200" dirty="0" smtClean="0"/>
              <a:t>Institute.</a:t>
            </a:r>
            <a:endParaRPr lang="en-US" sz="1200" dirty="0"/>
          </a:p>
        </p:txBody>
      </p:sp>
      <p:sp>
        <p:nvSpPr>
          <p:cNvPr id="8" name="AutoShape 7"/>
          <p:cNvSpPr>
            <a:spLocks noChangeArrowheads="1"/>
          </p:cNvSpPr>
          <p:nvPr/>
        </p:nvSpPr>
        <p:spPr bwMode="blackWhite">
          <a:xfrm>
            <a:off x="1060731" y="1071900"/>
            <a:ext cx="4377031" cy="782638"/>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MPL </a:t>
            </a:r>
            <a:r>
              <a:rPr lang="en-US" b="1" dirty="0">
                <a:solidFill>
                  <a:schemeClr val="bg1"/>
                </a:solidFill>
              </a:rPr>
              <a:t>i</a:t>
            </a:r>
            <a:r>
              <a:rPr lang="en-US" b="1" dirty="0" smtClean="0">
                <a:solidFill>
                  <a:schemeClr val="bg1"/>
                </a:solidFill>
              </a:rPr>
              <a:t>nsurers </a:t>
            </a:r>
            <a:r>
              <a:rPr lang="en-US" b="1" dirty="0">
                <a:solidFill>
                  <a:schemeClr val="bg1"/>
                </a:solidFill>
              </a:rPr>
              <a:t>in </a:t>
            </a:r>
            <a:r>
              <a:rPr lang="en-US" b="1" dirty="0" smtClean="0">
                <a:solidFill>
                  <a:schemeClr val="bg1"/>
                </a:solidFill>
              </a:rPr>
              <a:t>2015 </a:t>
            </a:r>
            <a:r>
              <a:rPr lang="en-US" b="1" dirty="0">
                <a:solidFill>
                  <a:schemeClr val="bg1"/>
                </a:solidFill>
              </a:rPr>
              <a:t>paid </a:t>
            </a:r>
            <a:r>
              <a:rPr lang="en-US" b="1" dirty="0" smtClean="0">
                <a:solidFill>
                  <a:schemeClr val="bg1"/>
                </a:solidFill>
              </a:rPr>
              <a:t>out an estimated $1.04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011204" y="4920053"/>
            <a:ext cx="2144712" cy="842142"/>
          </a:xfrm>
          <a:prstGeom prst="wedgeRectCallout">
            <a:avLst>
              <a:gd name="adj1" fmla="val 44518"/>
              <a:gd name="adj2" fmla="val -1177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545428" y="1981503"/>
            <a:ext cx="3503322" cy="1230964"/>
          </a:xfrm>
          <a:prstGeom prst="wedgeRectCallout">
            <a:avLst>
              <a:gd name="adj1" fmla="val 33754"/>
              <a:gd name="adj2" fmla="val 1052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a:t>
            </a:r>
            <a:r>
              <a:rPr lang="en-US" sz="1600" b="1" dirty="0" smtClean="0">
                <a:latin typeface="Arial" pitchFamily="34" charset="0"/>
              </a:rPr>
              <a:t>MPL’s viability, though some deterioration has occurred and is expected to continue</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82</a:t>
            </a:fld>
            <a:endParaRPr lang="en-US"/>
          </a:p>
        </p:txBody>
      </p:sp>
    </p:spTree>
    <p:extLst>
      <p:ext uri="{BB962C8B-B14F-4D97-AF65-F5344CB8AC3E}">
        <p14:creationId xmlns:p14="http://schemas.microsoft.com/office/powerpoint/2010/main" val="3331858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7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22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1994–2016F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1927232440"/>
              </p:ext>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39063"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 (2015-16F).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83</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8653367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84</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84</a:t>
            </a:fld>
            <a:endParaRPr lang="en-US"/>
          </a:p>
        </p:txBody>
      </p:sp>
    </p:spTree>
    <p:extLst>
      <p:ext uri="{BB962C8B-B14F-4D97-AF65-F5344CB8AC3E}">
        <p14:creationId xmlns:p14="http://schemas.microsoft.com/office/powerpoint/2010/main" val="21422322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1994–2016F</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88134"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 (2015-16F).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85</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4875548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86</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Falling</a:t>
            </a:r>
          </a:p>
        </p:txBody>
      </p:sp>
      <p:graphicFrame>
        <p:nvGraphicFramePr>
          <p:cNvPr id="17410" name="Object 2"/>
          <p:cNvGraphicFramePr>
            <a:graphicFrameLocks noGrp="1"/>
          </p:cNvGraphicFramePr>
          <p:nvPr>
            <p:ph idx="4294967295"/>
            <p:extLst/>
          </p:nvPr>
        </p:nvGraphicFramePr>
        <p:xfrm>
          <a:off x="4763" y="1350963"/>
          <a:ext cx="7250147" cy="4718050"/>
        </p:xfrm>
        <a:graphic>
          <a:graphicData uri="http://schemas.openxmlformats.org/presentationml/2006/ole">
            <mc:AlternateContent xmlns:mc="http://schemas.openxmlformats.org/markup-compatibility/2006">
              <mc:Choice xmlns:v="urn:schemas-microsoft-com:vml" Requires="v">
                <p:oleObj spid="_x0000_s28589158" name="Chart" r:id="rId4" imgW="7096327" imgH="4876661" progId="MSGraph.Chart.8">
                  <p:embed followColorScheme="full"/>
                </p:oleObj>
              </mc:Choice>
              <mc:Fallback>
                <p:oleObj name="Chart" r:id="rId4" imgW="7096327" imgH="4876661" progId="MSGraph.Chart.8">
                  <p:embed followColorScheme="full"/>
                  <p:pic>
                    <p:nvPicPr>
                      <p:cNvPr id="0" name=""/>
                      <p:cNvPicPr>
                        <a:picLocks noGrp="1" noChangeArrowheads="1"/>
                      </p:cNvPicPr>
                      <p:nvPr/>
                    </p:nvPicPr>
                    <p:blipFill>
                      <a:blip r:embed="rId5"/>
                      <a:srcRect/>
                      <a:stretch>
                        <a:fillRect/>
                      </a:stretch>
                    </p:blipFill>
                    <p:spPr bwMode="auto">
                      <a:xfrm>
                        <a:off x="4763" y="1350963"/>
                        <a:ext cx="7250147" cy="4718050"/>
                      </a:xfrm>
                      <a:prstGeom prst="rect">
                        <a:avLst/>
                      </a:prstGeom>
                      <a:noFill/>
                      <a:extLst/>
                    </p:spPr>
                  </p:pic>
                </p:oleObj>
              </mc:Fallback>
            </mc:AlternateContent>
          </a:graphicData>
        </a:graphic>
      </p:graphicFrame>
      <p:sp>
        <p:nvSpPr>
          <p:cNvPr id="7072775" name="AutoShape 7"/>
          <p:cNvSpPr>
            <a:spLocks noChangeArrowheads="1"/>
          </p:cNvSpPr>
          <p:nvPr/>
        </p:nvSpPr>
        <p:spPr bwMode="blackWhite">
          <a:xfrm>
            <a:off x="7365442" y="4123927"/>
            <a:ext cx="1583296" cy="1252537"/>
          </a:xfrm>
          <a:prstGeom prst="wedgeRectCallout">
            <a:avLst>
              <a:gd name="adj1" fmla="val -69326"/>
              <a:gd name="adj2" fmla="val -18664"/>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a:t>
            </a:r>
            <a:r>
              <a:rPr lang="en-US" sz="1400" b="1" dirty="0">
                <a:solidFill>
                  <a:schemeClr val="bg1"/>
                </a:solidFill>
                <a:latin typeface="Arial" panose="020B0604020202020204" pitchFamily="34" charset="0"/>
                <a:cs typeface="Arial" panose="020B0604020202020204" pitchFamily="34" charset="0"/>
              </a:rPr>
              <a:t>Headline” unemployment was </a:t>
            </a:r>
            <a:r>
              <a:rPr lang="en-US" sz="1400" b="1" dirty="0" smtClean="0">
                <a:solidFill>
                  <a:schemeClr val="bg1"/>
                </a:solidFill>
                <a:latin typeface="Arial" panose="020B0604020202020204" pitchFamily="34" charset="0"/>
                <a:cs typeface="Arial" panose="020B0604020202020204" pitchFamily="34" charset="0"/>
              </a:rPr>
              <a:t>5.0% </a:t>
            </a:r>
            <a:r>
              <a:rPr lang="en-US" sz="1400" b="1" dirty="0">
                <a:solidFill>
                  <a:schemeClr val="bg1"/>
                </a:solidFill>
                <a:latin typeface="Arial" panose="020B0604020202020204" pitchFamily="34" charset="0"/>
                <a:cs typeface="Arial" panose="020B0604020202020204" pitchFamily="34" charset="0"/>
              </a:rPr>
              <a:t>in </a:t>
            </a:r>
            <a:r>
              <a:rPr lang="en-US" sz="1400" b="1" dirty="0" smtClean="0">
                <a:solidFill>
                  <a:schemeClr val="bg1"/>
                </a:solidFill>
                <a:latin typeface="Arial" panose="020B0604020202020204" pitchFamily="34" charset="0"/>
                <a:cs typeface="Arial" panose="020B0604020202020204" pitchFamily="34" charset="0"/>
              </a:rPr>
              <a:t>December 2015. </a:t>
            </a:r>
            <a:r>
              <a:rPr lang="en-US" sz="1400" b="1" dirty="0">
                <a:solidFill>
                  <a:schemeClr val="bg1"/>
                </a:solidFill>
                <a:latin typeface="Arial" panose="020B0604020202020204" pitchFamily="34" charset="0"/>
                <a:cs typeface="Arial" panose="020B0604020202020204" pitchFamily="34" charset="0"/>
              </a:rPr>
              <a:t>4% to 6% is “normal.”</a:t>
            </a: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365442" y="2989995"/>
            <a:ext cx="1583296" cy="509647"/>
          </a:xfrm>
          <a:prstGeom prst="wedgeRectCallout">
            <a:avLst>
              <a:gd name="adj1" fmla="val -65979"/>
              <a:gd name="adj2" fmla="val 470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anose="020B0604020202020204" pitchFamily="34" charset="0"/>
                <a:cs typeface="Arial" panose="020B0604020202020204" pitchFamily="34" charset="0"/>
              </a:rPr>
              <a:t>U-6 </a:t>
            </a:r>
            <a:r>
              <a:rPr lang="en-US" sz="1400" b="1" dirty="0" smtClean="0">
                <a:solidFill>
                  <a:schemeClr val="bg1"/>
                </a:solidFill>
                <a:latin typeface="Arial" panose="020B0604020202020204" pitchFamily="34" charset="0"/>
                <a:cs typeface="Arial" panose="020B0604020202020204" pitchFamily="34" charset="0"/>
              </a:rPr>
              <a:t>was 9.9% </a:t>
            </a:r>
            <a:r>
              <a:rPr lang="en-US" sz="1400" b="1" dirty="0">
                <a:solidFill>
                  <a:schemeClr val="bg1"/>
                </a:solidFill>
                <a:latin typeface="Arial" panose="020B0604020202020204" pitchFamily="34" charset="0"/>
                <a:cs typeface="Arial" panose="020B0604020202020204" pitchFamily="34" charset="0"/>
              </a:rPr>
              <a:t>in </a:t>
            </a:r>
            <a:r>
              <a:rPr lang="en-US" sz="1400" b="1" dirty="0" smtClean="0">
                <a:solidFill>
                  <a:schemeClr val="bg1"/>
                </a:solidFill>
                <a:latin typeface="Arial" panose="020B0604020202020204" pitchFamily="34" charset="0"/>
                <a:cs typeface="Arial" panose="020B0604020202020204" pitchFamily="34" charset="0"/>
              </a:rPr>
              <a:t>Dec. 2015.</a:t>
            </a:r>
            <a:endParaRPr lang="en-US" sz="1400" b="1" dirty="0">
              <a:solidFill>
                <a:schemeClr val="bg1"/>
              </a:solidFill>
              <a:latin typeface="Arial" panose="020B0604020202020204" pitchFamily="34" charset="0"/>
              <a:cs typeface="Arial" panose="020B0604020202020204" pitchFamily="34" charset="0"/>
            </a:endParaRPr>
          </a:p>
        </p:txBody>
      </p:sp>
      <p:sp>
        <p:nvSpPr>
          <p:cNvPr id="17418" name="Rectangle 11"/>
          <p:cNvSpPr>
            <a:spLocks noChangeArrowheads="1"/>
          </p:cNvSpPr>
          <p:nvPr/>
        </p:nvSpPr>
        <p:spPr bwMode="black">
          <a:xfrm>
            <a:off x="85725" y="1026318"/>
            <a:ext cx="3911600" cy="3877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400" b="1" dirty="0">
                <a:solidFill>
                  <a:srgbClr val="225A7A"/>
                </a:solidFill>
                <a:latin typeface="Arial" panose="020B0604020202020204" pitchFamily="34" charset="0"/>
                <a:cs typeface="Arial" panose="020B0604020202020204" pitchFamily="34" charset="0"/>
              </a:rPr>
              <a:t>January 2000 through </a:t>
            </a:r>
            <a:r>
              <a:rPr lang="en-US" sz="1400" b="1" dirty="0" smtClean="0">
                <a:solidFill>
                  <a:srgbClr val="225A7A"/>
                </a:solidFill>
                <a:latin typeface="Arial" panose="020B0604020202020204" pitchFamily="34" charset="0"/>
                <a:cs typeface="Arial" panose="020B0604020202020204" pitchFamily="34" charset="0"/>
              </a:rPr>
              <a:t>December 2015, </a:t>
            </a:r>
            <a:r>
              <a:rPr lang="en-US" sz="1400" b="1" dirty="0">
                <a:solidFill>
                  <a:srgbClr val="225A7A"/>
                </a:solidFill>
                <a:latin typeface="Arial" panose="020B0604020202020204" pitchFamily="34" charset="0"/>
                <a:cs typeface="Arial" panose="020B0604020202020204" pitchFamily="34" charset="0"/>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anose="020B0604020202020204" pitchFamily="34" charset="0"/>
                <a:cs typeface="Arial" panose="020B0604020202020204" pitchFamily="34" charset="0"/>
              </a:rPr>
              <a:t>High </a:t>
            </a:r>
            <a:r>
              <a:rPr lang="en-US" b="1" dirty="0">
                <a:solidFill>
                  <a:srgbClr val="FFFFFF"/>
                </a:solidFill>
                <a:latin typeface="Arial" panose="020B0604020202020204" pitchFamily="34" charset="0"/>
                <a:cs typeface="Arial" panose="020B0604020202020204" pitchFamily="34" charset="0"/>
              </a:rPr>
              <a:t>unemployment and </a:t>
            </a:r>
            <a:r>
              <a:rPr lang="en-US" b="1" dirty="0" smtClean="0">
                <a:solidFill>
                  <a:srgbClr val="FFFFFF"/>
                </a:solidFill>
                <a:latin typeface="Arial" panose="020B0604020202020204" pitchFamily="34" charset="0"/>
                <a:cs typeface="Arial" panose="020B0604020202020204" pitchFamily="34" charset="0"/>
              </a:rPr>
              <a:t>underemployment still </a:t>
            </a:r>
            <a:r>
              <a:rPr lang="en-US" b="1" dirty="0">
                <a:solidFill>
                  <a:srgbClr val="FFFFFF"/>
                </a:solidFill>
                <a:latin typeface="Arial" panose="020B0604020202020204" pitchFamily="34" charset="0"/>
                <a:cs typeface="Arial" panose="020B0604020202020204" pitchFamily="34" charset="0"/>
              </a:rPr>
              <a:t>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86</a:t>
            </a:fld>
            <a:endParaRPr lang="en-US"/>
          </a:p>
        </p:txBody>
      </p:sp>
      <p:sp>
        <p:nvSpPr>
          <p:cNvPr id="18" name="AutoShape 38"/>
          <p:cNvSpPr>
            <a:spLocks noChangeArrowheads="1"/>
          </p:cNvSpPr>
          <p:nvPr/>
        </p:nvSpPr>
        <p:spPr bwMode="blackWhite">
          <a:xfrm>
            <a:off x="2144713" y="2214548"/>
            <a:ext cx="1639887" cy="903313"/>
          </a:xfrm>
          <a:prstGeom prst="wedgeRectCallout">
            <a:avLst>
              <a:gd name="adj1" fmla="val 69854"/>
              <a:gd name="adj2" fmla="val 191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anose="020B0604020202020204" pitchFamily="34" charset="0"/>
                <a:cs typeface="Arial" panose="020B0604020202020204" pitchFamily="34" charset="0"/>
              </a:rPr>
              <a:t>U-6 went from 8.0% in March 2007 to 17.5% in </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October </a:t>
            </a:r>
            <a:r>
              <a:rPr lang="en-US" sz="1400" b="1" dirty="0" smtClean="0">
                <a:solidFill>
                  <a:schemeClr val="bg1"/>
                </a:solidFill>
                <a:latin typeface="Arial" panose="020B0604020202020204" pitchFamily="34" charset="0"/>
                <a:cs typeface="Arial" panose="020B0604020202020204" pitchFamily="34" charset="0"/>
              </a:rPr>
              <a:t>2009</a:t>
            </a:r>
            <a:endParaRPr lang="en-US" sz="1400" b="1" dirty="0">
              <a:solidFill>
                <a:schemeClr val="bg1"/>
              </a:solidFill>
              <a:latin typeface="Arial" panose="020B0604020202020204" pitchFamily="34" charset="0"/>
              <a:cs typeface="Arial" panose="020B0604020202020204" pitchFamily="34" charset="0"/>
            </a:endParaRPr>
          </a:p>
        </p:txBody>
      </p:sp>
      <p:sp>
        <p:nvSpPr>
          <p:cNvPr id="17" name="Rectangle 7"/>
          <p:cNvSpPr>
            <a:spLocks noChangeArrowheads="1"/>
          </p:cNvSpPr>
          <p:nvPr/>
        </p:nvSpPr>
        <p:spPr bwMode="grayWhite">
          <a:xfrm>
            <a:off x="1438275" y="3336052"/>
            <a:ext cx="2796466" cy="67324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19" name="AutoShape 38"/>
          <p:cNvSpPr>
            <a:spLocks noChangeArrowheads="1"/>
          </p:cNvSpPr>
          <p:nvPr/>
        </p:nvSpPr>
        <p:spPr bwMode="blackWhite">
          <a:xfrm>
            <a:off x="6510835" y="1595856"/>
            <a:ext cx="1646255" cy="527006"/>
          </a:xfrm>
          <a:prstGeom prst="wedgeRectCallout">
            <a:avLst>
              <a:gd name="adj1" fmla="val -184902"/>
              <a:gd name="adj2" fmla="val 2650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anose="020B0604020202020204" pitchFamily="34" charset="0"/>
                <a:cs typeface="Arial" panose="020B0604020202020204" pitchFamily="34" charset="0"/>
              </a:rPr>
              <a:t>For U-6, 8</a:t>
            </a:r>
            <a:r>
              <a:rPr lang="en-US" sz="1400" b="1" dirty="0">
                <a:solidFill>
                  <a:schemeClr val="bg1"/>
                </a:solidFill>
                <a:latin typeface="Arial" panose="020B0604020202020204" pitchFamily="34" charset="0"/>
                <a:cs typeface="Arial" panose="020B0604020202020204" pitchFamily="34" charset="0"/>
              </a:rPr>
              <a:t>% to 10% is “normal.”</a:t>
            </a:r>
          </a:p>
        </p:txBody>
      </p:sp>
    </p:spTree>
    <p:extLst>
      <p:ext uri="{BB962C8B-B14F-4D97-AF65-F5344CB8AC3E}">
        <p14:creationId xmlns:p14="http://schemas.microsoft.com/office/powerpoint/2010/main" val="2552481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7"/>
                                        </p:tgtEl>
                                        <p:attrNameLst>
                                          <p:attrName>style.visibility</p:attrName>
                                        </p:attrNameLst>
                                      </p:cBhvr>
                                      <p:to>
                                        <p:strVal val="visible"/>
                                      </p:to>
                                    </p:set>
                                    <p:animEffect transition="in" filter="barn(inHorizontal)">
                                      <p:cBhvr>
                                        <p:cTn id="23" dur="500"/>
                                        <p:tgtEl>
                                          <p:spTgt spid="17"/>
                                        </p:tgtEl>
                                      </p:cBhvr>
                                    </p:animEffect>
                                  </p:childTnLst>
                                </p:cTn>
                              </p:par>
                            </p:childTnLst>
                          </p:cTn>
                        </p:par>
                        <p:par>
                          <p:cTn id="24" fill="hold">
                            <p:stCondLst>
                              <p:cond delay="5000"/>
                            </p:stCondLst>
                            <p:childTnLst>
                              <p:par>
                                <p:cTn id="25" presetID="22" presetClass="entr" presetSubtype="8" fill="hold" grpId="0" nodeType="after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8" grpId="0" animBg="1"/>
      <p:bldP spid="17" grpId="0" animBg="1"/>
      <p:bldP spid="19"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87</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2005–2015:Q3</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549295"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3070"/>
              <a:gd name="adj2" fmla="val 1988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632075" y="4430713"/>
            <a:ext cx="2419350" cy="728662"/>
          </a:xfrm>
          <a:prstGeom prst="wedgeRectCallout">
            <a:avLst>
              <a:gd name="adj1" fmla="val 17193"/>
              <a:gd name="adj2" fmla="val -925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241909"/>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a:t>
            </a:r>
            <a:br>
              <a:rPr lang="en-US" altLang="en-US" sz="1400" b="1" dirty="0" smtClean="0">
                <a:solidFill>
                  <a:schemeClr val="bg1"/>
                </a:solidFill>
              </a:rPr>
            </a:br>
            <a:r>
              <a:rPr lang="en-US" altLang="en-US" sz="1400" b="1" dirty="0" smtClean="0">
                <a:solidFill>
                  <a:schemeClr val="bg1"/>
                </a:solidFill>
              </a:rPr>
              <a:t>2015:Q3 over 2014:Q3: 5.1%</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87</a:t>
            </a:fld>
            <a:endParaRPr lang="en-US" altLang="en-US" smtClean="0"/>
          </a:p>
        </p:txBody>
      </p:sp>
      <p:sp>
        <p:nvSpPr>
          <p:cNvPr id="16" name="AutoShape 14"/>
          <p:cNvSpPr>
            <a:spLocks noChangeArrowheads="1"/>
          </p:cNvSpPr>
          <p:nvPr/>
        </p:nvSpPr>
        <p:spPr bwMode="blackWhite">
          <a:xfrm>
            <a:off x="5104302" y="1306966"/>
            <a:ext cx="2557000" cy="1091293"/>
          </a:xfrm>
          <a:prstGeom prst="wedgeRectCallout">
            <a:avLst>
              <a:gd name="adj1" fmla="val 86936"/>
              <a:gd name="adj2" fmla="val -2822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2015:Q3) </a:t>
            </a:r>
            <a:r>
              <a:rPr lang="en-US" b="1" dirty="0">
                <a:solidFill>
                  <a:schemeClr val="bg1"/>
                </a:solidFill>
              </a:rPr>
              <a:t>was </a:t>
            </a:r>
            <a:r>
              <a:rPr lang="en-US" b="1" dirty="0" smtClean="0">
                <a:solidFill>
                  <a:schemeClr val="bg1"/>
                </a:solidFill>
              </a:rPr>
              <a:t>$7.90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1345509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ext uri="{D42A27DB-BD31-4B8C-83A1-F6EECF244321}">
                <p14:modId xmlns:p14="http://schemas.microsoft.com/office/powerpoint/2010/main" val="1326090395"/>
              </p:ext>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590181" name="Chart" r:id="rId4" imgW="8410399" imgH="3581539" progId="MSGraph.Chart.8">
                  <p:embed followColorScheme="full"/>
                </p:oleObj>
              </mc:Choice>
              <mc:Fallback>
                <p:oleObj name="Chart" r:id="rId4" imgW="8410399" imgH="358153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88</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1990-2015E</a:t>
            </a:r>
          </a:p>
        </p:txBody>
      </p:sp>
      <p:sp>
        <p:nvSpPr>
          <p:cNvPr id="14344" name="Rectangle 3"/>
          <p:cNvSpPr>
            <a:spLocks noChangeArrowheads="1"/>
          </p:cNvSpPr>
          <p:nvPr/>
        </p:nvSpPr>
        <p:spPr bwMode="auto">
          <a:xfrm>
            <a:off x="0" y="6245525"/>
            <a:ext cx="87725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*Private employment;  Shaded areas indicate recessions. </a:t>
            </a:r>
            <a:r>
              <a:rPr lang="en-US" sz="1100" dirty="0" smtClean="0">
                <a:latin typeface="Arial" panose="020B0604020202020204" pitchFamily="34" charset="0"/>
                <a:cs typeface="Arial" panose="020B0604020202020204" pitchFamily="34" charset="0"/>
              </a:rPr>
              <a:t>WC </a:t>
            </a:r>
            <a:r>
              <a:rPr lang="en-US" sz="1100" dirty="0">
                <a:latin typeface="Arial" panose="020B0604020202020204" pitchFamily="34" charset="0"/>
                <a:cs typeface="Arial" panose="020B0604020202020204" pitchFamily="34" charset="0"/>
              </a:rPr>
              <a:t>premiums </a:t>
            </a:r>
            <a:r>
              <a:rPr lang="en-US" sz="1100" dirty="0" smtClean="0">
                <a:latin typeface="Arial" panose="020B0604020202020204" pitchFamily="34" charset="0"/>
                <a:cs typeface="Arial" panose="020B0604020202020204" pitchFamily="34" charset="0"/>
              </a:rPr>
              <a:t>are from NCCI</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through 2014; I.I.I. estimate for 2015.</a:t>
            </a: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NBER (recessions); Federal Reserve Bank of St. Louis at </a:t>
            </a:r>
            <a:r>
              <a:rPr lang="en-US" sz="1100" dirty="0">
                <a:latin typeface="Arial" panose="020B0604020202020204" pitchFamily="34" charset="0"/>
                <a:cs typeface="Arial" panose="020B0604020202020204" pitchFamily="34" charset="0"/>
                <a:hlinkClick r:id="rId6"/>
              </a:rPr>
              <a:t>http://research.stlouisfed.org/fred2/series/WASCUR</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 (annualized as of Q3 2015); </a:t>
            </a:r>
            <a:r>
              <a:rPr lang="en-US" sz="1100" dirty="0">
                <a:latin typeface="Arial" panose="020B0604020202020204" pitchFamily="34" charset="0"/>
                <a:cs typeface="Arial" panose="020B0604020202020204" pitchFamily="34" charset="0"/>
              </a:rPr>
              <a:t>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anose="020B0604020202020204" pitchFamily="34" charset="0"/>
                <a:cs typeface="Arial" panose="020B0604020202020204" pitchFamily="34" charset="0"/>
              </a:rPr>
              <a:t>Continued </a:t>
            </a:r>
            <a:r>
              <a:rPr lang="en-US" b="1" dirty="0">
                <a:solidFill>
                  <a:srgbClr val="FFFFFF"/>
                </a:solidFill>
                <a:latin typeface="Arial" panose="020B0604020202020204" pitchFamily="34" charset="0"/>
                <a:cs typeface="Arial" panose="020B0604020202020204" pitchFamily="34" charset="0"/>
              </a:rPr>
              <a:t>P</a:t>
            </a:r>
            <a:r>
              <a:rPr lang="en-US" b="1" dirty="0" smtClean="0">
                <a:solidFill>
                  <a:srgbClr val="FFFFFF"/>
                </a:solidFill>
                <a:latin typeface="Arial" panose="020B0604020202020204" pitchFamily="34" charset="0"/>
                <a:cs typeface="Arial" panose="020B0604020202020204" pitchFamily="34" charset="0"/>
              </a:rPr>
              <a:t>ayroll </a:t>
            </a:r>
            <a:r>
              <a:rPr lang="en-US" b="1" dirty="0">
                <a:solidFill>
                  <a:srgbClr val="FFFFFF"/>
                </a:solidFill>
                <a:latin typeface="Arial" panose="020B0604020202020204" pitchFamily="34" charset="0"/>
                <a:cs typeface="Arial" panose="020B0604020202020204" pitchFamily="34" charset="0"/>
              </a:rPr>
              <a:t>G</a:t>
            </a:r>
            <a:r>
              <a:rPr lang="en-US" b="1" dirty="0" smtClean="0">
                <a:solidFill>
                  <a:srgbClr val="FFFFFF"/>
                </a:solidFill>
                <a:latin typeface="Arial" panose="020B0604020202020204" pitchFamily="34" charset="0"/>
                <a:cs typeface="Arial" panose="020B0604020202020204" pitchFamily="34" charset="0"/>
              </a:rPr>
              <a:t>rowth </a:t>
            </a:r>
            <a:r>
              <a:rPr lang="en-US" b="1" dirty="0">
                <a:solidFill>
                  <a:srgbClr val="FFFFFF"/>
                </a:solidFill>
                <a:latin typeface="Arial" panose="020B0604020202020204" pitchFamily="34" charset="0"/>
                <a:cs typeface="Arial" panose="020B0604020202020204" pitchFamily="34" charset="0"/>
              </a:rPr>
              <a:t>and </a:t>
            </a:r>
            <a:r>
              <a:rPr lang="en-US" b="1" dirty="0" smtClean="0">
                <a:solidFill>
                  <a:srgbClr val="FFFFFF"/>
                </a:solidFill>
                <a:latin typeface="Arial" panose="020B0604020202020204" pitchFamily="34" charset="0"/>
                <a:cs typeface="Arial" panose="020B0604020202020204" pitchFamily="34" charset="0"/>
              </a:rPr>
              <a:t>Rate Gains Suggest </a:t>
            </a:r>
            <a:r>
              <a:rPr lang="en-US" b="1" dirty="0">
                <a:solidFill>
                  <a:srgbClr val="FFFFFF"/>
                </a:solidFill>
                <a:latin typeface="Arial" panose="020B0604020202020204" pitchFamily="34" charset="0"/>
                <a:cs typeface="Arial" panose="020B0604020202020204" pitchFamily="34" charset="0"/>
              </a:rPr>
              <a:t>WC NWP </a:t>
            </a:r>
            <a:r>
              <a:rPr lang="en-US" b="1" dirty="0" smtClean="0">
                <a:solidFill>
                  <a:srgbClr val="FFFFFF"/>
                </a:solidFill>
                <a:latin typeface="Arial" panose="020B0604020202020204" pitchFamily="34" charset="0"/>
                <a:cs typeface="Arial" panose="020B0604020202020204" pitchFamily="34" charset="0"/>
              </a:rPr>
              <a:t>Will </a:t>
            </a:r>
            <a:r>
              <a:rPr lang="en-US" b="1" dirty="0">
                <a:solidFill>
                  <a:srgbClr val="FFFFFF"/>
                </a:solidFill>
                <a:latin typeface="Arial" panose="020B0604020202020204" pitchFamily="34" charset="0"/>
                <a:cs typeface="Arial" panose="020B0604020202020204" pitchFamily="34" charset="0"/>
              </a:rPr>
              <a:t>G</a:t>
            </a:r>
            <a:r>
              <a:rPr lang="en-US" b="1" dirty="0" smtClean="0">
                <a:solidFill>
                  <a:srgbClr val="FFFFFF"/>
                </a:solidFill>
                <a:latin typeface="Arial" panose="020B0604020202020204" pitchFamily="34" charset="0"/>
                <a:cs typeface="Arial" panose="020B0604020202020204" pitchFamily="34" charset="0"/>
              </a:rPr>
              <a:t>row </a:t>
            </a:r>
            <a:r>
              <a:rPr lang="en-US" b="1" dirty="0">
                <a:solidFill>
                  <a:srgbClr val="FFFFFF"/>
                </a:solidFill>
                <a:latin typeface="Arial" panose="020B0604020202020204" pitchFamily="34" charset="0"/>
                <a:cs typeface="Arial" panose="020B0604020202020204" pitchFamily="34" charset="0"/>
              </a:rPr>
              <a:t>A</a:t>
            </a:r>
            <a:r>
              <a:rPr lang="en-US" b="1" dirty="0" smtClean="0">
                <a:solidFill>
                  <a:srgbClr val="FFFFFF"/>
                </a:solidFill>
                <a:latin typeface="Arial" panose="020B0604020202020204" pitchFamily="34" charset="0"/>
                <a:cs typeface="Arial" panose="020B0604020202020204" pitchFamily="34" charset="0"/>
              </a:rPr>
              <a:t>gain </a:t>
            </a:r>
            <a:r>
              <a:rPr lang="en-US" b="1" dirty="0">
                <a:solidFill>
                  <a:srgbClr val="FFFFFF"/>
                </a:solidFill>
                <a:latin typeface="Arial" panose="020B0604020202020204" pitchFamily="34" charset="0"/>
                <a:cs typeface="Arial" panose="020B0604020202020204" pitchFamily="34" charset="0"/>
              </a:rPr>
              <a:t>in </a:t>
            </a:r>
            <a:r>
              <a:rPr lang="en-US" b="1" dirty="0" smtClean="0">
                <a:solidFill>
                  <a:srgbClr val="FFFFFF"/>
                </a:solidFill>
                <a:latin typeface="Arial" panose="020B0604020202020204" pitchFamily="34" charset="0"/>
                <a:cs typeface="Arial" panose="020B0604020202020204" pitchFamily="34" charset="0"/>
              </a:rPr>
              <a:t>2016</a:t>
            </a:r>
            <a:endParaRPr lang="en-US" b="1" dirty="0">
              <a:solidFill>
                <a:srgbClr val="FFFFFF"/>
              </a:solidFill>
              <a:latin typeface="Arial" panose="020B0604020202020204" pitchFamily="34" charset="0"/>
              <a:cs typeface="Arial" panose="020B0604020202020204" pitchFamily="34" charset="0"/>
            </a:endParaRPr>
          </a:p>
        </p:txBody>
      </p:sp>
      <p:sp>
        <p:nvSpPr>
          <p:cNvPr id="14346" name="Text Box 7"/>
          <p:cNvSpPr txBox="1">
            <a:spLocks noChangeArrowheads="1"/>
          </p:cNvSpPr>
          <p:nvPr/>
        </p:nvSpPr>
        <p:spPr bwMode="auto">
          <a:xfrm>
            <a:off x="1251200" y="1951574"/>
            <a:ext cx="647613" cy="184666"/>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7/90-3/91</a:t>
            </a:r>
          </a:p>
        </p:txBody>
      </p:sp>
      <p:sp>
        <p:nvSpPr>
          <p:cNvPr id="14347" name="Text Box 10"/>
          <p:cNvSpPr txBox="1">
            <a:spLocks noChangeArrowheads="1"/>
          </p:cNvSpPr>
          <p:nvPr/>
        </p:nvSpPr>
        <p:spPr bwMode="auto">
          <a:xfrm>
            <a:off x="4021413" y="1947181"/>
            <a:ext cx="724109" cy="184666"/>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3/01-11/01</a:t>
            </a:r>
          </a:p>
        </p:txBody>
      </p:sp>
      <p:sp>
        <p:nvSpPr>
          <p:cNvPr id="14348" name="Rectangle 16"/>
          <p:cNvSpPr>
            <a:spLocks noChangeArrowheads="1"/>
          </p:cNvSpPr>
          <p:nvPr/>
        </p:nvSpPr>
        <p:spPr bwMode="auto">
          <a:xfrm>
            <a:off x="1362870" y="2162009"/>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258066" y="211316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063441" y="2111520"/>
            <a:ext cx="483232"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5938344" y="1871078"/>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12/07-6/09</a:t>
            </a:r>
          </a:p>
        </p:txBody>
      </p:sp>
      <p:sp>
        <p:nvSpPr>
          <p:cNvPr id="14352" name="Rectangle 15"/>
          <p:cNvSpPr>
            <a:spLocks noChangeArrowheads="1"/>
          </p:cNvSpPr>
          <p:nvPr/>
        </p:nvSpPr>
        <p:spPr bwMode="black">
          <a:xfrm>
            <a:off x="178118" y="1420543"/>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32175"/>
              <a:gd name="adj2" fmla="val -42117"/>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WC premium volume dropped two years before the recession began</a:t>
            </a:r>
          </a:p>
        </p:txBody>
      </p:sp>
      <p:sp>
        <p:nvSpPr>
          <p:cNvPr id="18" name="AutoShape 38"/>
          <p:cNvSpPr>
            <a:spLocks noChangeArrowheads="1"/>
          </p:cNvSpPr>
          <p:nvPr/>
        </p:nvSpPr>
        <p:spPr bwMode="blackWhite">
          <a:xfrm>
            <a:off x="4254616" y="3488515"/>
            <a:ext cx="1882775" cy="1366837"/>
          </a:xfrm>
          <a:prstGeom prst="wedgeRectCallout">
            <a:avLst>
              <a:gd name="adj1" fmla="val 77762"/>
              <a:gd name="adj2" fmla="val -179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WC net premiums written were down $14B or 29.3% to $33.8B in 2010 after peaking at $47.8B in 2005</a:t>
            </a:r>
          </a:p>
        </p:txBody>
      </p:sp>
    </p:spTree>
    <p:extLst>
      <p:ext uri="{BB962C8B-B14F-4D97-AF65-F5344CB8AC3E}">
        <p14:creationId xmlns:p14="http://schemas.microsoft.com/office/powerpoint/2010/main" val="2049566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Fourth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89</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187084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9</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3313614784"/>
              </p:ext>
            </p:extLst>
          </p:nvPr>
        </p:nvGraphicFramePr>
        <p:xfrm>
          <a:off x="0" y="1577975"/>
          <a:ext cx="9067800" cy="4695825"/>
        </p:xfrm>
        <a:graphic>
          <a:graphicData uri="http://schemas.openxmlformats.org/presentationml/2006/ole">
            <mc:AlternateContent xmlns:mc="http://schemas.openxmlformats.org/markup-compatibility/2006">
              <mc:Choice xmlns:v="urn:schemas-microsoft-com:vml" Requires="v">
                <p:oleObj spid="_x0000_s28577914" name="Chart" r:id="rId4" imgW="5886281" imgH="3047861" progId="MSGraph.Chart.8">
                  <p:embed followColorScheme="full"/>
                </p:oleObj>
              </mc:Choice>
              <mc:Fallback>
                <p:oleObj name="Chart" r:id="rId4" imgW="5886281" imgH="3047861" progId="MSGraph.Chart.8">
                  <p:embed followColorScheme="full"/>
                  <p:pic>
                    <p:nvPicPr>
                      <p:cNvPr id="0" name=""/>
                      <p:cNvPicPr>
                        <a:picLocks noChangeAspect="1" noChangeArrowheads="1"/>
                      </p:cNvPicPr>
                      <p:nvPr/>
                    </p:nvPicPr>
                    <p:blipFill>
                      <a:blip r:embed="rId5"/>
                      <a:srcRect/>
                      <a:stretch>
                        <a:fillRect/>
                      </a:stretch>
                    </p:blipFill>
                    <p:spPr bwMode="auto">
                      <a:xfrm>
                        <a:off x="0" y="1577975"/>
                        <a:ext cx="9067800"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a:t>
            </a:r>
            <a:r>
              <a:rPr lang="en-US" sz="2600" b="1" dirty="0" smtClean="0">
                <a:solidFill>
                  <a:schemeClr val="accent1"/>
                </a:solidFill>
              </a:rPr>
              <a:t>Lines, 2005-2014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261610"/>
          </a:xfrm>
          <a:prstGeom prst="rect">
            <a:avLst/>
          </a:prstGeom>
          <a:noFill/>
          <a:ln w="9525">
            <a:noFill/>
            <a:miter lim="800000"/>
            <a:headEnd/>
            <a:tailEnd/>
          </a:ln>
        </p:spPr>
        <p:txBody>
          <a:bodyPr>
            <a:spAutoFit/>
          </a:bodyPr>
          <a:lstStyle/>
          <a:p>
            <a:r>
              <a:rPr lang="en-US" sz="1100" dirty="0" smtClean="0"/>
              <a:t>Source</a:t>
            </a:r>
            <a:r>
              <a:rPr lang="en-US" sz="1100" dirty="0"/>
              <a:t>: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3610304" y="3926630"/>
            <a:ext cx="3578562" cy="1179871"/>
          </a:xfrm>
          <a:prstGeom prst="wedgeRectCallout">
            <a:avLst>
              <a:gd name="adj1" fmla="val 62129"/>
              <a:gd name="adj2" fmla="val -620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
        <p:nvSpPr>
          <p:cNvPr id="7"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1310549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30398884"/>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41596596"/>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2013 to 2014</a:t>
            </a:r>
          </a:p>
        </p:txBody>
      </p:sp>
      <p:graphicFrame>
        <p:nvGraphicFramePr>
          <p:cNvPr id="2" name="Table 1"/>
          <p:cNvGraphicFramePr>
            <a:graphicFrameLocks noGrp="1"/>
          </p:cNvGraphicFramePr>
          <p:nvPr>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2013 to 2014</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+4.7%</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+0.8%</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3702705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551342" name="Worksheet" r:id="rId4" imgW="8762844" imgH="4590842" progId="Excel.Sheet.8">
                  <p:embed/>
                </p:oleObj>
              </mc:Choice>
              <mc:Fallback>
                <p:oleObj name="Worksheet" r:id="rId4" imgW="8762844" imgH="4590842" progId="Excel.Sheet.8">
                  <p:embed/>
                  <p:pic>
                    <p:nvPicPr>
                      <p:cNvPr id="0" name=""/>
                      <p:cNvPicPr>
                        <a:picLocks noGrp="1" noChangeArrowheads="1"/>
                      </p:cNvPicPr>
                      <p:nvPr/>
                    </p:nvPicPr>
                    <p:blipFill>
                      <a:blip r:embed="rId5"/>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93</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498449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561" y="1601680"/>
            <a:ext cx="7672389" cy="4486275"/>
          </a:xfrm>
          <a:prstGeom prst="rect">
            <a:avLst/>
          </a:prstGeom>
        </p:spPr>
      </p:pic>
      <p:sp>
        <p:nvSpPr>
          <p:cNvPr id="14"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08232449"/>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pic>
        <p:nvPicPr>
          <p:cNvPr id="3" name="Picture 2"/>
          <p:cNvPicPr>
            <a:picLocks noChangeAspect="1"/>
          </p:cNvPicPr>
          <p:nvPr/>
        </p:nvPicPr>
        <p:blipFill>
          <a:blip r:embed="rId3"/>
          <a:stretch>
            <a:fillRect/>
          </a:stretch>
        </p:blipFill>
        <p:spPr>
          <a:xfrm>
            <a:off x="38503" y="1601680"/>
            <a:ext cx="9034057" cy="4303130"/>
          </a:xfrm>
          <a:prstGeom prst="rect">
            <a:avLst/>
          </a:prstGeom>
        </p:spPr>
      </p:pic>
      <p:sp>
        <p:nvSpPr>
          <p:cNvPr id="12" name="Text Box 10"/>
          <p:cNvSpPr txBox="1">
            <a:spLocks noChangeArrowheads="1"/>
          </p:cNvSpPr>
          <p:nvPr/>
        </p:nvSpPr>
        <p:spPr bwMode="auto">
          <a:xfrm>
            <a:off x="141290" y="6056820"/>
            <a:ext cx="8678862" cy="707886"/>
          </a:xfrm>
          <a:prstGeom prst="rect">
            <a:avLst/>
          </a:prstGeom>
          <a:noFill/>
          <a:ln w="0">
            <a:noFill/>
            <a:miter lim="800000"/>
            <a:headEnd/>
            <a:tailEnd/>
          </a:ln>
        </p:spPr>
        <p:txBody>
          <a:bodyPr wrap="square">
            <a:spAutoFit/>
          </a:bodyPr>
          <a:lstStyle/>
          <a:p>
            <a:r>
              <a:rPr lang="en-US" sz="1000" dirty="0" smtClean="0"/>
              <a:t>Note</a:t>
            </a:r>
            <a:r>
              <a:rPr lang="en-US" sz="1000" dirty="0"/>
              <a:t>: P</a:t>
            </a:r>
            <a:r>
              <a:rPr lang="en-US" sz="1000" dirty="0" smtClean="0"/>
              <a:t>remium level changes are approved </a:t>
            </a:r>
            <a:r>
              <a:rPr lang="en-US" sz="1000" dirty="0"/>
              <a:t>changes </a:t>
            </a:r>
            <a:r>
              <a:rPr lang="en-US" sz="1000" dirty="0" smtClean="0"/>
              <a:t>are approved or filed and pending changes in </a:t>
            </a:r>
            <a:r>
              <a:rPr lang="en-US" sz="1000" dirty="0"/>
              <a:t>advisory rates, loss costs and </a:t>
            </a:r>
            <a:r>
              <a:rPr lang="en-US" sz="1000" dirty="0" smtClean="0"/>
              <a:t>rating values as of 4/24/15 as filed </a:t>
            </a:r>
            <a:r>
              <a:rPr lang="en-US" sz="1000" dirty="0"/>
              <a:t>by applicable rating </a:t>
            </a:r>
            <a:r>
              <a:rPr lang="en-US" sz="1000" dirty="0" smtClean="0"/>
              <a:t>organization, relative to those previously approved.  SC is filed and pending. IN and NC are in cooperation with state rating bureaus.</a:t>
            </a:r>
            <a:endParaRPr lang="en-US" sz="1000" dirty="0"/>
          </a:p>
          <a:p>
            <a:r>
              <a:rPr lang="en-US" sz="1000" dirty="0"/>
              <a:t>Source: NCCI.</a:t>
            </a:r>
          </a:p>
        </p:txBody>
      </p:sp>
      <p:sp>
        <p:nvSpPr>
          <p:cNvPr id="15" name="Rectangle 6"/>
          <p:cNvSpPr>
            <a:spLocks noChangeArrowheads="1"/>
          </p:cNvSpPr>
          <p:nvPr/>
        </p:nvSpPr>
        <p:spPr bwMode="black">
          <a:xfrm>
            <a:off x="192462" y="1140200"/>
            <a:ext cx="8221662" cy="61555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p>
          <a:p>
            <a:pPr algn="ctr" defTabSz="114300" eaLnBrk="0" hangingPunct="0">
              <a:lnSpc>
                <a:spcPct val="90000"/>
              </a:lnSpc>
              <a:spcBef>
                <a:spcPct val="20000"/>
              </a:spcBef>
            </a:pPr>
            <a:r>
              <a:rPr lang="en-US" sz="2000" b="1" dirty="0" smtClean="0">
                <a:solidFill>
                  <a:srgbClr val="225A7A"/>
                </a:solidFill>
              </a:rPr>
              <a:t>Excludes Law-Only Filings</a:t>
            </a:r>
            <a:endParaRPr lang="en-US" sz="2000" b="1" dirty="0">
              <a:solidFill>
                <a:srgbClr val="225A7A"/>
              </a:solidFill>
            </a:endParaRPr>
          </a:p>
        </p:txBody>
      </p:sp>
      <p:sp>
        <p:nvSpPr>
          <p:cNvPr id="16" name="AutoShape 8"/>
          <p:cNvSpPr>
            <a:spLocks noChangeArrowheads="1"/>
          </p:cNvSpPr>
          <p:nvPr/>
        </p:nvSpPr>
        <p:spPr bwMode="blackWhite">
          <a:xfrm>
            <a:off x="5217751" y="1845926"/>
            <a:ext cx="2573699" cy="1121187"/>
          </a:xfrm>
          <a:prstGeom prst="wedgeRectCallout">
            <a:avLst>
              <a:gd name="adj1" fmla="val -35746"/>
              <a:gd name="adj2" fmla="val 944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majority of states experienced decreases in rates/loss costs over </a:t>
            </a:r>
            <a:endParaRPr lang="en-US" b="1" dirty="0">
              <a:solidFill>
                <a:schemeClr val="bg1"/>
              </a:solidFill>
            </a:endParaRPr>
          </a:p>
        </p:txBody>
      </p:sp>
    </p:spTree>
    <p:extLst>
      <p:ext uri="{BB962C8B-B14F-4D97-AF65-F5344CB8AC3E}">
        <p14:creationId xmlns:p14="http://schemas.microsoft.com/office/powerpoint/2010/main" val="2741704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2014</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96</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2014p</a:t>
            </a:r>
            <a:r>
              <a:rPr lang="en-US" sz="1000" dirty="0">
                <a:latin typeface="Arial" charset="0"/>
                <a:cs typeface="Arial" charset="0"/>
              </a:rPr>
              <a:t>: Preliminary based on data valued as of </a:t>
            </a:r>
            <a:r>
              <a:rPr lang="en-US" sz="1000" dirty="0" smtClean="0">
                <a:latin typeface="Arial" charset="0"/>
                <a:cs typeface="Arial" charset="0"/>
              </a:rPr>
              <a:t>12/31/2014.</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1994-2013: Based on data through 12/31/13.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51.1%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1994–2013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74330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241298" y="2119312"/>
          <a:ext cx="8832850" cy="4151313"/>
        </p:xfrm>
        <a:graphic>
          <a:graphicData uri="http://schemas.openxmlformats.org/presentationml/2006/ole">
            <mc:AlternateContent xmlns:mc="http://schemas.openxmlformats.org/markup-compatibility/2006">
              <mc:Choice xmlns:v="urn:schemas-microsoft-com:vml" Requires="v">
                <p:oleObj spid="_x0000_s28552367" name="Chart" r:id="rId4" imgW="8439111" imgH="4076561" progId="MSGraph.Chart.8">
                  <p:embed followColorScheme="full"/>
                </p:oleObj>
              </mc:Choice>
              <mc:Fallback>
                <p:oleObj name="Chart" r:id="rId4" imgW="8439111" imgH="4076561" progId="MSGraph.Chart.8">
                  <p:embed followColorScheme="full"/>
                  <p:pic>
                    <p:nvPicPr>
                      <p:cNvPr id="0" name=""/>
                      <p:cNvPicPr>
                        <a:picLocks noChangeAspect="1" noChangeArrowheads="1"/>
                      </p:cNvPicPr>
                      <p:nvPr/>
                    </p:nvPicPr>
                    <p:blipFill>
                      <a:blip r:embed="rId5"/>
                      <a:srcRect/>
                      <a:stretch>
                        <a:fillRect/>
                      </a:stretch>
                    </p:blipFill>
                    <p:spPr bwMode="auto">
                      <a:xfrm>
                        <a:off x="241298" y="2119312"/>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Modest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2014</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211054" y="1550988"/>
            <a:ext cx="3575715" cy="1177925"/>
          </a:xfrm>
          <a:prstGeom prst="wedgeRectCallout">
            <a:avLst>
              <a:gd name="adj1" fmla="val 133625"/>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4% in 2014 to $23,600, the largest increase since 2008</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a:off x="8647109" y="2257423"/>
            <a:ext cx="476251" cy="253916"/>
          </a:xfrm>
          <a:prstGeom prst="rect">
            <a:avLst/>
          </a:prstGeom>
          <a:noFill/>
        </p:spPr>
        <p:txBody>
          <a:bodyPr wrap="square" rtlCol="0">
            <a:spAutoFit/>
          </a:bodyPr>
          <a:lstStyle/>
          <a:p>
            <a:pPr algn="ctr"/>
            <a:r>
              <a:rPr lang="en-US" sz="1050" b="1" dirty="0" smtClean="0"/>
              <a:t>+4%</a:t>
            </a:r>
            <a:endParaRPr lang="en-US" sz="1050" b="1" dirty="0"/>
          </a:p>
        </p:txBody>
      </p:sp>
      <p:sp>
        <p:nvSpPr>
          <p:cNvPr id="13" name="TextBox 12"/>
          <p:cNvSpPr txBox="1"/>
          <p:nvPr/>
        </p:nvSpPr>
        <p:spPr>
          <a:xfrm>
            <a:off x="8203931" y="2314575"/>
            <a:ext cx="598496" cy="253916"/>
          </a:xfrm>
          <a:prstGeom prst="rect">
            <a:avLst/>
          </a:prstGeom>
          <a:noFill/>
        </p:spPr>
        <p:txBody>
          <a:bodyPr wrap="square" rtlCol="0">
            <a:spAutoFit/>
          </a:bodyPr>
          <a:lstStyle/>
          <a:p>
            <a:pPr algn="ctr"/>
            <a:r>
              <a:rPr lang="en-US" sz="1050" b="1" dirty="0" smtClean="0"/>
              <a:t>+1.9%</a:t>
            </a:r>
            <a:endParaRPr lang="en-US" sz="1050" b="1" dirty="0"/>
          </a:p>
        </p:txBody>
      </p:sp>
      <p:sp>
        <p:nvSpPr>
          <p:cNvPr id="14" name="Text Box 8"/>
          <p:cNvSpPr txBox="1">
            <a:spLocks noChangeArrowheads="1"/>
          </p:cNvSpPr>
          <p:nvPr/>
        </p:nvSpPr>
        <p:spPr bwMode="auto">
          <a:xfrm>
            <a:off x="658683" y="2754313"/>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141%</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229663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553390" name="Chart" r:id="rId3" imgW="8629689" imgH="5515079" progId="MSGraph.Chart.8">
                  <p:embed followColorScheme="full"/>
                </p:oleObj>
              </mc:Choice>
              <mc:Fallback>
                <p:oleObj name="Chart" r:id="rId3" imgW="8629689" imgH="5515079"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1995 -2014p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2882836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2014</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99</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0000" cy="4706937"/>
        </p:xfrm>
        <a:graphic>
          <a:graphicData uri="http://schemas.openxmlformats.org/presentationml/2006/ole">
            <mc:AlternateContent xmlns:mc="http://schemas.openxmlformats.org/markup-compatibility/2006">
              <mc:Choice xmlns:v="urn:schemas-microsoft-com:vml" Requires="v">
                <p:oleObj spid="_x0000_s28554415" name="Worksheet" r:id="rId5" imgW="8753273" imgH="4886110" progId="Excel.Sheet.8">
                  <p:embed/>
                </p:oleObj>
              </mc:Choice>
              <mc:Fallback>
                <p:oleObj name="Worksheet" r:id="rId5" imgW="8753273" imgH="4886110" progId="Excel.Sheet.8">
                  <p:embed/>
                  <p:pic>
                    <p:nvPicPr>
                      <p:cNvPr id="0" name=""/>
                      <p:cNvPicPr>
                        <a:picLocks noChangeArrowheads="1"/>
                      </p:cNvPicPr>
                      <p:nvPr/>
                    </p:nvPicPr>
                    <p:blipFill>
                      <a:blip r:embed="rId6"/>
                      <a:srcRect/>
                      <a:stretch>
                        <a:fillRect/>
                      </a:stretch>
                    </p:blipFill>
                    <p:spPr bwMode="auto">
                      <a:xfrm>
                        <a:off x="192088" y="1471613"/>
                        <a:ext cx="88900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263%</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1954265" y="1685005"/>
            <a:ext cx="3436373" cy="1145146"/>
          </a:xfrm>
          <a:prstGeom prst="wedgeRectCallout">
            <a:avLst>
              <a:gd name="adj1" fmla="val 141593"/>
              <a:gd name="adj2" fmla="val -19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up 4% in 2014, the largest increase since 2009</a:t>
            </a:r>
            <a:endParaRPr lang="en-US" b="1" i="1" dirty="0">
              <a:solidFill>
                <a:schemeClr val="bg1"/>
              </a:solidFill>
              <a:cs typeface="+mn-cs"/>
            </a:endParaRPr>
          </a:p>
        </p:txBody>
      </p:sp>
    </p:spTree>
    <p:extLst>
      <p:ext uri="{BB962C8B-B14F-4D97-AF65-F5344CB8AC3E}">
        <p14:creationId xmlns:p14="http://schemas.microsoft.com/office/powerpoint/2010/main" val="3296225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229688</TotalTime>
  <Words>13089</Words>
  <Application>Microsoft Office PowerPoint</Application>
  <PresentationFormat>On-screen Show (4:3)</PresentationFormat>
  <Paragraphs>1854</Paragraphs>
  <Slides>174</Slides>
  <Notes>158</Notes>
  <HiddenSlides>104</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174</vt:i4>
      </vt:variant>
    </vt:vector>
  </HeadingPairs>
  <TitlesOfParts>
    <vt:vector size="185" baseType="lpstr">
      <vt:lpstr>ＭＳ Ｐゴシック</vt:lpstr>
      <vt:lpstr>Arial</vt:lpstr>
      <vt:lpstr>Arial </vt:lpstr>
      <vt:lpstr>Calibri</vt:lpstr>
      <vt:lpstr>Symbol</vt:lpstr>
      <vt:lpstr>Times New Roman</vt:lpstr>
      <vt:lpstr>Verdana</vt:lpstr>
      <vt:lpstr>Wingdings</vt:lpstr>
      <vt:lpstr>Default Design</vt:lpstr>
      <vt:lpstr>Chart</vt:lpstr>
      <vt:lpstr>Worksheet</vt:lpstr>
      <vt:lpstr>Overview &amp; Outlook for the P/C              Insurance Industry: Trends, Challenges, Disruptors &amp; Opportunities</vt:lpstr>
      <vt:lpstr>PowerPoint Presentation</vt:lpstr>
      <vt:lpstr>P/C Industry Net Income After Taxes 1991–2015E</vt:lpstr>
      <vt:lpstr>Profitability Peaks &amp; Troughs in the P/C Insurance Industry, 1975 – 2015E</vt:lpstr>
      <vt:lpstr>ROE: Property/Casualty Insurance by Major Event, 1987–2015E</vt:lpstr>
      <vt:lpstr>P/C Insurance Industry  Combined Ratio, 2001–2015:Q3  (Est.)*</vt:lpstr>
      <vt:lpstr>Distribution of Direct Premiums Written by Segment/Line, 2014</vt:lpstr>
      <vt:lpstr>RNW All Lines, 2005-2014 Average: Highest 25 States</vt:lpstr>
      <vt:lpstr>PowerPoint Presentation</vt:lpstr>
      <vt:lpstr>Return on Net Worth: All P-C Lines vs. Homeowners &amp; Pvt. Pass. Auto, 1990-2014*</vt:lpstr>
      <vt:lpstr>Return on Equity by Financial Services Sector vs. Fortune 500, 2004-2015*</vt:lpstr>
      <vt:lpstr>PowerPoint Presentation</vt:lpstr>
      <vt:lpstr>PowerPoint Presentation</vt:lpstr>
      <vt:lpstr>PowerPoint Presentation</vt:lpstr>
      <vt:lpstr>PowerPoint Presentation</vt:lpstr>
      <vt:lpstr>PowerPoint Presentation</vt:lpstr>
      <vt:lpstr>PowerPoint Presentation</vt:lpstr>
      <vt:lpstr>Profitability &amp; Politics</vt:lpstr>
      <vt:lpstr>PowerPoint Presentation</vt:lpstr>
      <vt:lpstr>PowerPoint Presentation</vt:lpstr>
      <vt:lpstr>2015 Property and Casualty Insurance Regulatory Report Card</vt:lpstr>
      <vt:lpstr>Trump vs. Clinton: Issues that Matter to P/C Insurers</vt:lpstr>
      <vt:lpstr>INVESTMENTS:  THE NEW REALITY</vt:lpstr>
      <vt:lpstr>PowerPoint Presentation</vt:lpstr>
      <vt:lpstr>Property/Casualty Insurance Industry Investment Income: 2000–2015E1</vt:lpstr>
      <vt:lpstr>Distribution of Invested Assets: P/C Insurance Industry, 2013</vt:lpstr>
      <vt:lpstr>U.S. Treasury Security Yields: A Long Downward Trend, 1990–2016*</vt:lpstr>
      <vt:lpstr>Treasury Yield Curves:   Pre-Crisis (July 2007) vs. January 2016 </vt:lpstr>
      <vt:lpstr>Net Yield on Property/Casualty Insurance Invested Assets, 2007–2015*</vt:lpstr>
      <vt:lpstr>Net Investment Yield on Property/ Casualty Insurance Invested Assets, 2007–2016P*</vt:lpstr>
      <vt:lpstr>P/C Insurer Portfolio Yields, 2002-2015:Q3</vt:lpstr>
      <vt:lpstr>P/C Insurers Below-Investment-Grade (BIG) Bonds as a Percent of Total Bonds, 2001-2015:Q3</vt:lpstr>
      <vt:lpstr>P/C Insurer Groups Holdings of BIG** Bonds as a Percent of Total Bonds, 2014</vt:lpstr>
      <vt:lpstr>Interest Rate Forecasts: 2015 – 2021</vt:lpstr>
      <vt:lpstr>Annual Inflation Rates, (CPI-U, %), 1990–2016F</vt:lpstr>
      <vt:lpstr>P/C Insurer Net Realized  Capital Gains/Losses, 1990-2015:Q3*</vt:lpstr>
      <vt:lpstr>Property/Casualty Insurance Industry Investment Gain: 1994–2015:Q31</vt:lpstr>
      <vt:lpstr>PowerPoint Presentation</vt:lpstr>
      <vt:lpstr>Distribution of Bond Maturities, P/C Insurance Industry, 2003-2013</vt:lpstr>
      <vt:lpstr>CAPITAL/CAPACITY </vt:lpstr>
      <vt:lpstr>Policyholder Surplus,  2006:Q4–2015:Q4E</vt:lpstr>
      <vt:lpstr>PowerPoint Presentation</vt:lpstr>
      <vt:lpstr>Global Reinsurance Capital (Traditional    and Alternative), 2006 - 2014</vt:lpstr>
      <vt:lpstr>Alternative Capital as a Percentage of Traditional Global Reinsurance Capital</vt:lpstr>
      <vt:lpstr>Catastrophe Bond Issuance and Outstanding: 1997-2015</vt:lpstr>
      <vt:lpstr>US Property CAT Rate on Line Index &amp; Global Reinsurance ROE</vt:lpstr>
      <vt:lpstr>GLOBAL M&amp;A UPDATE:  A PATH TO GROWTH? </vt:lpstr>
      <vt:lpstr>U.S. INSURANCE MERGERS AND ACQUISITIONS, P/C SECTOR, 1994-2015E (1)</vt:lpstr>
      <vt:lpstr>Global M&amp;A Activity Tends to Follow Equity Market Performance</vt:lpstr>
      <vt:lpstr>Huge Shift from Domestic M&amp;A Activity to Cross-Border</vt:lpstr>
      <vt:lpstr>M&amp;A Activity Has Shifted Away from Europe and Towards Asia and N. America</vt:lpstr>
      <vt:lpstr>M&amp;A: Deal Rationale by Dollar Amount</vt:lpstr>
      <vt:lpstr>Top 25 US P/C Insurers by Direct Premiums Written, 2014</vt:lpstr>
      <vt:lpstr>PowerPoint Presentation</vt:lpstr>
      <vt:lpstr>Net Premium Growth (All P/C Lines): Annual Change, 1971—2015:Q3</vt:lpstr>
      <vt:lpstr>PowerPoint Presentation</vt:lpstr>
      <vt:lpstr>Direct Premiums Written: Total P/C Percent Change by State, 2007-2014</vt:lpstr>
      <vt:lpstr>Direct Premiums Written: Total P/C Percent Change by State, 2007-2014</vt:lpstr>
      <vt:lpstr>Direct Premiums Written: Comm. Lines Percent Change by State, 2007-2014</vt:lpstr>
      <vt:lpstr>Direct Premiums Written: Comm. Lines Percent Change by State, 2007-2014</vt:lpstr>
      <vt:lpstr>PowerPoint Presentation</vt:lpstr>
      <vt:lpstr>Change in Commercial Rate Renewals, by Account Size: 1999:Q4 to 2015:Q4</vt:lpstr>
      <vt:lpstr>Cumulative Qtrly. Commercial Rate Changes, by Account Size: 1999:Q4 to 2015:Q4</vt:lpstr>
      <vt:lpstr>Change in Commercial Rate Renewals, by Line: 1999:Q4 to 2015:Q4</vt:lpstr>
      <vt:lpstr>Cumulative Qtrly. Rate Changes, by Line: 1999:Q4 to 2015:Q4</vt:lpstr>
      <vt:lpstr>CIAB: Average Commercial Rate Change, All Lines, (1Q:2004–4Q:2015)</vt:lpstr>
      <vt:lpstr>Commercial Lines Rate Change by Month (vs. Year Earlier), July 2001 – Oct. 2015</vt:lpstr>
      <vt:lpstr>Change in Commercial Rate Renewals, by Line: 2015:Q4</vt:lpstr>
      <vt:lpstr>How the Risk Dollar is Spent  (U.S. Firms with Revenues Under $1 Bill)</vt:lpstr>
      <vt:lpstr>Monthly Change in Auto Insurance Prices, 1991–2016*</vt:lpstr>
      <vt:lpstr>PowerPoint Presentation</vt:lpstr>
      <vt:lpstr>Florida Citizens Policy Count, 2003 – 2015* (Thousands)</vt:lpstr>
      <vt:lpstr>Private Passenger Auto Combined Ratio: 1993–2017F</vt:lpstr>
      <vt:lpstr>Collision Coverage: Severity &amp; Frequency Trends Are Both Higher in 2015*</vt:lpstr>
      <vt:lpstr>Homeowners Insurance Combined Ratio: 1990–2017F</vt:lpstr>
      <vt:lpstr>Commercial Lines Combined Ratio, 1990-2017F*</vt:lpstr>
      <vt:lpstr>Commercial Auto Combined Ratio: 1993–2017F</vt:lpstr>
      <vt:lpstr>Commercial Property Combined Ratio:  2007–2017F</vt:lpstr>
      <vt:lpstr>General Liability Combined Ratio:  2005–2017F</vt:lpstr>
      <vt:lpstr>Commercial Multi-Peril Combined Ratio: 1995–2017F</vt:lpstr>
      <vt:lpstr>Inland Marine Combined Ratio:  2004–2017F</vt:lpstr>
      <vt:lpstr>Medical Malpractice Combined Ratio vs. All Lines Combined Ratio, 1991-2017F</vt:lpstr>
      <vt:lpstr>Workers Compensation Combined Ratio: 1994–2016F</vt:lpstr>
      <vt:lpstr>Workers Compensation   Operating Environment</vt:lpstr>
      <vt:lpstr>Workers Compensation Combined Ratio: 1994–2016F</vt:lpstr>
      <vt:lpstr>Unemployment and Underemployment Rates: Still Falling</vt:lpstr>
      <vt:lpstr>Nonfarm Payroll (Wages and Salaries): Quarterly, 2005–2015:Q3</vt:lpstr>
      <vt:lpstr>Payroll vs. Workers Comp Net Written Premiums, 1990-2015E</vt:lpstr>
      <vt:lpstr>Workers Compensation Premium:  Fourth Consecutive Year of Increase  Net Written Premium</vt:lpstr>
      <vt:lpstr>2014 Workers Compensation Direct Written Premium Growth, by State*</vt:lpstr>
      <vt:lpstr>2013 Workers Compensation Direct Written Premium Growth, by State*</vt:lpstr>
      <vt:lpstr>Workers Compensation Components of Written Premium Change, 2013 to 2014</vt:lpstr>
      <vt:lpstr>WC Approved Changes in Bureau     Premium Level (Rates/Loss Costs)</vt:lpstr>
      <vt:lpstr>WC Approved or Filed and Pending Change in NCCI Premium Level by State</vt:lpstr>
      <vt:lpstr>WC Approved or Filed and Pending Change in NCCI Premium Level by State</vt:lpstr>
      <vt:lpstr>Workers Compensation Lost-Time  Claim Frequency Declined in 2014 </vt:lpstr>
      <vt:lpstr>PowerPoint Presentation</vt:lpstr>
      <vt:lpstr>WC Indemnity Severity vs. Wage Inflation, 1995 -2014p</vt:lpstr>
      <vt:lpstr>Workers Compensation Medical Severity: Moderate Increase in 2014</vt:lpstr>
      <vt:lpstr>Workers Comp Change in Medical Severity by State, Avg. Annual Change, 2009-2013</vt:lpstr>
      <vt:lpstr>Annual Inflation Rates, (CPI-U, %), 1990–2016F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U.S. Insured Catastrophe Losses</vt:lpstr>
      <vt:lpstr>Combined Ratio Points Associated with Catastrophe Losses: 1960 – 2015E*</vt:lpstr>
      <vt:lpstr>Top 16 Most Costly Disasters in U.S. History—Katrina Still Ranks #1</vt:lpstr>
      <vt:lpstr>Inflation Adjusted U.S. Catastrophe Losses by Cause of Loss, 1995–20141</vt:lpstr>
      <vt:lpstr>PowerPoint Presentation</vt:lpstr>
      <vt:lpstr>PowerPoint Presentation</vt:lpstr>
      <vt:lpstr>THE ECONOMY</vt:lpstr>
      <vt:lpstr>US Real GDP Growth*</vt:lpstr>
      <vt:lpstr>2016-2021 Real GDP Growth:  Median Forecast for the US</vt:lpstr>
      <vt:lpstr>Real GDP by State Percent Change, 2014*: Highest 25 States</vt:lpstr>
      <vt:lpstr>PowerPoint Presentation</vt:lpstr>
      <vt:lpstr>US Unemployment Rate Forecast</vt:lpstr>
      <vt:lpstr>GDP Growth: Advanced &amp; Emerging Economies vs. World, 1970-2016F</vt:lpstr>
      <vt:lpstr>Global Insurance Market Comparisons</vt:lpstr>
      <vt:lpstr>GDP Growth: Advanced &amp; Emerging Economies vs. World, 1970-2016F</vt:lpstr>
      <vt:lpstr>Real GDP Growth Forecasts:  Major Economies: 2014 – 2017F</vt:lpstr>
      <vt:lpstr>Non-Life Insurance: Global Real (Inflation Adjusted) Premium Growth, 2014</vt:lpstr>
      <vt:lpstr>Global Real (Inflation Adjusted)  Premium Growth: 1980-2013</vt:lpstr>
      <vt:lpstr>Relationship Between Nonlife Premiums   as % of GDP and GDP per Capita, 2014*</vt:lpstr>
      <vt:lpstr>CONSTRUCTION INDUSTRY OVERVIEW &amp; OUTLOOK</vt:lpstr>
      <vt:lpstr>Value of New Private Construction: Residential &amp; Nonresidential, 2003-2015*</vt:lpstr>
      <vt:lpstr>Value of Construction Put in Place,  2015 vs. 2014*</vt:lpstr>
      <vt:lpstr>Value of Private Construction Put in Place, by Segment,  2015 vs. 2014*</vt:lpstr>
      <vt:lpstr>New Private Housing Starts, 1990-2021F</vt:lpstr>
      <vt:lpstr>Value of Public Construction Put in Place, by Segment, Nov. 2015 vs. Nov. 2014*</vt:lpstr>
      <vt:lpstr>PowerPoint Presentation</vt:lpstr>
      <vt:lpstr>Construction Employment, Jan. 2010—Dec. 2015*</vt:lpstr>
      <vt:lpstr>Construction Employment,  Jan. 2003–Dec. 2015 </vt:lpstr>
      <vt:lpstr>Rental-Occupied Housing Units as % of Total Occupied Units, Quarterly, 1990:Q1-2015:Q1</vt:lpstr>
      <vt:lpstr>MANUFACTURING SECTOR OVERVIEW &amp; OUTLOOK</vt:lpstr>
      <vt:lpstr>Dollar Value* of Manufacturers’ Shipments Monthly, Jan. 1992—December 2015</vt:lpstr>
      <vt:lpstr>Manufacturing Growth for Selected Sectors, 2015 vs. 2014*</vt:lpstr>
      <vt:lpstr>Manufacturing Employment,  Jan. 2003–December 2015 </vt:lpstr>
      <vt:lpstr>Manufacturing Employment, Jan. 2010—December 2014*</vt:lpstr>
      <vt:lpstr>Employment in Oil &amp; Gas Extraction, Jan. 2010—Dec. 2015*</vt:lpstr>
      <vt:lpstr>PowerPoint Presentation</vt:lpstr>
      <vt:lpstr>Index of Total Industrial Production:* A Near Peak as of December 2014</vt:lpstr>
      <vt:lpstr>Recovery in Capacity Utilization is a Positive Sign for Commercial Exposures</vt:lpstr>
      <vt:lpstr>PowerPoint Presentation</vt:lpstr>
      <vt:lpstr>I.I.I. Media Index, P/C, 2014 vs 2015* Percent increase/decrease from previous year</vt:lpstr>
      <vt:lpstr>U.S. Insured Catastrophe Losses</vt:lpstr>
      <vt:lpstr>TECHNOLOGY, DISRPTORS   AND INSURANCE</vt:lpstr>
      <vt:lpstr>Interest in Technology Issues and Insurance Is Surging: Presents Opportunity</vt:lpstr>
      <vt:lpstr>PowerPoint Presentation</vt:lpstr>
      <vt:lpstr>Data Breaches 2005-2015, by Number of Breaches and Records Exposed</vt:lpstr>
      <vt:lpstr>Data/Privacy Breach: Many Potential Costs Can Be Insured</vt:lpstr>
      <vt:lpstr>Estimated Cyber Insurance Premiums Written, 2014 – 2020F</vt:lpstr>
      <vt:lpstr>PowerPoint Presentation</vt:lpstr>
      <vt:lpstr>Sharing/On-Demand/Peer-to-Peer Economy Impacts Many Lines of Insurance</vt:lpstr>
      <vt:lpstr>Labor on Demand: Huge Implications for    the US Economy, Workers &amp; Insurers</vt:lpstr>
      <vt:lpstr>Ridesharing Regulation/Legislation and Status of ISO Filings as of 9/30/15</vt:lpstr>
      <vt:lpstr>PowerPoint Presentation</vt:lpstr>
      <vt:lpstr>Media is Obsessed with Driverless Vehicles: Often Predicting the Demise of Auto Insurance</vt:lpstr>
      <vt:lpstr>I.I.I. Poll: Telematics</vt:lpstr>
      <vt:lpstr>Send in the Drones: Potential Rapid  Adoption in Industry; Media Loves It</vt:lpstr>
      <vt:lpstr>PowerPoint Presentation</vt:lpstr>
      <vt:lpstr>The Internet of Things and the Insurance Industry</vt:lpstr>
      <vt:lpstr>The Internet of Things and the Insurance Industry Value Chain</vt:lpstr>
      <vt:lpstr>The Internet of Things and the Insurance Industry Value Chain</vt:lpstr>
      <vt:lpstr>PowerPoint Presentation</vt:lpstr>
      <vt:lpstr>Telematics for Your Home: The Internet of Things</vt:lpstr>
      <vt:lpstr>Partnerships with Insurers: Selling     Safety and Savings Simultaneously</vt:lpstr>
      <vt:lpstr>Shifting Legal Liability &amp;  Tort Environment</vt:lpstr>
      <vt:lpstr>Average Personal Injury Jury Award, 2009 – 2013</vt:lpstr>
      <vt:lpstr>Business Leaders Ranking of Liability Systems in 2015</vt:lpstr>
      <vt:lpstr>The Nation’s Judicial “Hellholes”: 2014/2015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4740</cp:revision>
  <cp:lastPrinted>2016-02-22T16:36:18Z</cp:lastPrinted>
  <dcterms:modified xsi:type="dcterms:W3CDTF">2016-03-21T11:39:58Z</dcterms:modified>
</cp:coreProperties>
</file>