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charts/chart21.xml" ContentType="application/vnd.openxmlformats-officedocument.drawingml.chart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816" r:id="rId2"/>
    <p:sldId id="1075" r:id="rId3"/>
    <p:sldId id="931" r:id="rId4"/>
    <p:sldId id="1072" r:id="rId5"/>
    <p:sldId id="1964" r:id="rId6"/>
    <p:sldId id="5216" r:id="rId7"/>
    <p:sldId id="5212" r:id="rId8"/>
    <p:sldId id="5953" r:id="rId9"/>
    <p:sldId id="5952" r:id="rId10"/>
    <p:sldId id="5211" r:id="rId11"/>
    <p:sldId id="5215" r:id="rId12"/>
    <p:sldId id="5217" r:id="rId13"/>
    <p:sldId id="5213" r:id="rId14"/>
    <p:sldId id="367" r:id="rId15"/>
    <p:sldId id="372" r:id="rId16"/>
    <p:sldId id="5214" r:id="rId17"/>
    <p:sldId id="5949" r:id="rId18"/>
    <p:sldId id="5948" r:id="rId19"/>
    <p:sldId id="304" r:id="rId20"/>
    <p:sldId id="302" r:id="rId21"/>
    <p:sldId id="5204" r:id="rId22"/>
    <p:sldId id="1972" r:id="rId23"/>
    <p:sldId id="5947" r:id="rId24"/>
    <p:sldId id="540" r:id="rId25"/>
    <p:sldId id="5158" r:id="rId26"/>
    <p:sldId id="542" r:id="rId27"/>
    <p:sldId id="317" r:id="rId28"/>
    <p:sldId id="5951" r:id="rId29"/>
    <p:sldId id="290" r:id="rId30"/>
    <p:sldId id="824" r:id="rId31"/>
    <p:sldId id="5200" r:id="rId32"/>
    <p:sldId id="595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52561476207905E-2"/>
          <c:y val="3.4091431028501346E-2"/>
          <c:w val="0.92921567830719443"/>
          <c:h val="0.831037698086752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Top 10 Avg</c:v>
                </c:pt>
              </c:strCache>
            </c:strRef>
          </c:tx>
          <c:spPr>
            <a:ln w="28575" algn="ctr">
              <a:solidFill>
                <a:schemeClr val="accent3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accent3"/>
                </a:solidFill>
                <a:ln w="9525" algn="ctr"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65F-9743-BAD5-7099F4E7A5AD}"/>
              </c:ext>
            </c:extLst>
          </c:dPt>
          <c:dPt>
            <c:idx val="1"/>
            <c:marker>
              <c:spPr>
                <a:solidFill>
                  <a:schemeClr val="accent3"/>
                </a:solidFill>
                <a:ln w="9525" algn="ctr"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65F-9743-BAD5-7099F4E7A5AD}"/>
              </c:ext>
            </c:extLst>
          </c:dPt>
          <c:dPt>
            <c:idx val="2"/>
            <c:marker>
              <c:spPr>
                <a:solidFill>
                  <a:schemeClr val="accent3"/>
                </a:solidFill>
                <a:ln w="9525" algn="ctr"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65F-9743-BAD5-7099F4E7A5AD}"/>
              </c:ext>
            </c:extLst>
          </c:dPt>
          <c:dPt>
            <c:idx val="3"/>
            <c:marker>
              <c:spPr>
                <a:solidFill>
                  <a:schemeClr val="accent3"/>
                </a:solidFill>
                <a:ln w="9525" algn="ctr"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65F-9743-BAD5-7099F4E7A5AD}"/>
              </c:ext>
            </c:extLst>
          </c:dPt>
          <c:dPt>
            <c:idx val="4"/>
            <c:marker>
              <c:spPr>
                <a:solidFill>
                  <a:schemeClr val="accent3"/>
                </a:solidFill>
                <a:ln w="9525" algn="ctr"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65F-9743-BAD5-7099F4E7A5AD}"/>
              </c:ext>
            </c:extLst>
          </c:dPt>
          <c:dPt>
            <c:idx val="5"/>
            <c:marker>
              <c:spPr>
                <a:solidFill>
                  <a:schemeClr val="accent3"/>
                </a:solidFill>
                <a:ln w="9525" algn="ctr"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65F-9743-BAD5-7099F4E7A5AD}"/>
              </c:ext>
            </c:extLst>
          </c:dPt>
          <c:cat>
            <c:strRef>
              <c:f>Sheet1!$B$1:$G$1</c:f>
              <c:strCache>
                <c:ptCount val="6"/>
                <c:pt idx="0">
                  <c:v>19:Q3</c:v>
                </c:pt>
                <c:pt idx="1">
                  <c:v>19:Q4</c:v>
                </c:pt>
                <c:pt idx="2">
                  <c:v>20:Q1</c:v>
                </c:pt>
                <c:pt idx="3">
                  <c:v>20:Q2</c:v>
                </c:pt>
                <c:pt idx="4">
                  <c:v>20:Q3</c:v>
                </c:pt>
                <c:pt idx="5">
                  <c:v>20:Q4</c:v>
                </c:pt>
              </c:strCache>
            </c:strRef>
          </c:cat>
          <c:val>
            <c:numRef>
              <c:f>Sheet1!$B$2:$G$2</c:f>
              <c:numCache>
                <c:formatCode>0.0%</c:formatCode>
                <c:ptCount val="6"/>
                <c:pt idx="0">
                  <c:v>2.5000000000000001E-2</c:v>
                </c:pt>
                <c:pt idx="1">
                  <c:v>2.5000000000000001E-2</c:v>
                </c:pt>
                <c:pt idx="2">
                  <c:v>2.4E-2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65F-9743-BAD5-7099F4E7A5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Median</c:v>
                </c:pt>
              </c:strCache>
            </c:strRef>
          </c:tx>
          <c:spPr>
            <a:ln w="28575" algn="ctr">
              <a:solidFill>
                <a:schemeClr val="accent2"/>
              </a:solidFill>
              <a:prstDash val="solid"/>
            </a:ln>
          </c:spPr>
          <c:marker>
            <c:symbol val="circle"/>
            <c:size val="7"/>
            <c:spPr>
              <a:ln>
                <a:noFill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9-365F-9743-BAD5-7099F4E7A5A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A-365F-9743-BAD5-7099F4E7A5A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B-365F-9743-BAD5-7099F4E7A5A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C-365F-9743-BAD5-7099F4E7A5A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D-365F-9743-BAD5-7099F4E7A5A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E-365F-9743-BAD5-7099F4E7A5AD}"/>
              </c:ext>
            </c:extLst>
          </c:dPt>
          <c:cat>
            <c:strRef>
              <c:f>Sheet1!$B$1:$G$1</c:f>
              <c:strCache>
                <c:ptCount val="6"/>
                <c:pt idx="0">
                  <c:v>19:Q3</c:v>
                </c:pt>
                <c:pt idx="1">
                  <c:v>19:Q4</c:v>
                </c:pt>
                <c:pt idx="2">
                  <c:v>20:Q1</c:v>
                </c:pt>
                <c:pt idx="3">
                  <c:v>20:Q2</c:v>
                </c:pt>
                <c:pt idx="4">
                  <c:v>20:Q3</c:v>
                </c:pt>
                <c:pt idx="5">
                  <c:v>20:Q4</c:v>
                </c:pt>
              </c:strCache>
            </c:strRef>
          </c:cat>
          <c:val>
            <c:numRef>
              <c:f>Sheet1!$B$3:$G$3</c:f>
              <c:numCache>
                <c:formatCode>0.0%</c:formatCode>
                <c:ptCount val="6"/>
                <c:pt idx="0">
                  <c:v>0.02</c:v>
                </c:pt>
                <c:pt idx="1">
                  <c:v>1.9E-2</c:v>
                </c:pt>
                <c:pt idx="2">
                  <c:v>1.7999999999999999E-2</c:v>
                </c:pt>
                <c:pt idx="3">
                  <c:v>1.7000000000000001E-2</c:v>
                </c:pt>
                <c:pt idx="4">
                  <c:v>1.7000000000000001E-2</c:v>
                </c:pt>
                <c:pt idx="5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65F-9743-BAD5-7099F4E7A5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Bottom 10 Avg</c:v>
                </c:pt>
              </c:strCache>
            </c:strRef>
          </c:tx>
          <c:spPr>
            <a:ln w="28575" algn="ctr">
              <a:solidFill>
                <a:schemeClr val="hlink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accent1"/>
                </a:solidFill>
                <a:ln w="9525" algn="ctr"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365F-9743-BAD5-7099F4E7A5AD}"/>
              </c:ext>
            </c:extLst>
          </c:dPt>
          <c:dPt>
            <c:idx val="1"/>
            <c:marker>
              <c:spPr>
                <a:solidFill>
                  <a:schemeClr val="accent1"/>
                </a:solidFill>
                <a:ln w="9525" algn="ctr"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365F-9743-BAD5-7099F4E7A5AD}"/>
              </c:ext>
            </c:extLst>
          </c:dPt>
          <c:dPt>
            <c:idx val="2"/>
            <c:marker>
              <c:spPr>
                <a:solidFill>
                  <a:schemeClr val="accent1"/>
                </a:solidFill>
                <a:ln w="9525" algn="ctr"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365F-9743-BAD5-7099F4E7A5AD}"/>
              </c:ext>
            </c:extLst>
          </c:dPt>
          <c:dPt>
            <c:idx val="3"/>
            <c:marker>
              <c:spPr>
                <a:solidFill>
                  <a:schemeClr val="accent1"/>
                </a:solidFill>
                <a:ln w="9525" algn="ctr"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65F-9743-BAD5-7099F4E7A5AD}"/>
              </c:ext>
            </c:extLst>
          </c:dPt>
          <c:dPt>
            <c:idx val="4"/>
            <c:marker>
              <c:spPr>
                <a:solidFill>
                  <a:schemeClr val="accent1"/>
                </a:solidFill>
                <a:ln w="9525" algn="ctr"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365F-9743-BAD5-7099F4E7A5AD}"/>
              </c:ext>
            </c:extLst>
          </c:dPt>
          <c:dPt>
            <c:idx val="5"/>
            <c:marker>
              <c:spPr>
                <a:solidFill>
                  <a:schemeClr val="accent1"/>
                </a:solidFill>
                <a:ln w="9525" algn="ctr"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365F-9743-BAD5-7099F4E7A5AD}"/>
              </c:ext>
            </c:extLst>
          </c:dPt>
          <c:cat>
            <c:strRef>
              <c:f>Sheet1!$B$1:$G$1</c:f>
              <c:strCache>
                <c:ptCount val="6"/>
                <c:pt idx="0">
                  <c:v>19:Q3</c:v>
                </c:pt>
                <c:pt idx="1">
                  <c:v>19:Q4</c:v>
                </c:pt>
                <c:pt idx="2">
                  <c:v>20:Q1</c:v>
                </c:pt>
                <c:pt idx="3">
                  <c:v>20:Q2</c:v>
                </c:pt>
                <c:pt idx="4">
                  <c:v>20:Q3</c:v>
                </c:pt>
                <c:pt idx="5">
                  <c:v>20:Q4</c:v>
                </c:pt>
              </c:strCache>
            </c:strRef>
          </c:cat>
          <c:val>
            <c:numRef>
              <c:f>Sheet1!$B$4:$G$4</c:f>
              <c:numCache>
                <c:formatCode>0.0%</c:formatCode>
                <c:ptCount val="6"/>
                <c:pt idx="0">
                  <c:v>1.4999999999999999E-2</c:v>
                </c:pt>
                <c:pt idx="1">
                  <c:v>1.2999999999999999E-2</c:v>
                </c:pt>
                <c:pt idx="2">
                  <c:v>1.0999999999999999E-2</c:v>
                </c:pt>
                <c:pt idx="3">
                  <c:v>6.0000000000000001E-3</c:v>
                </c:pt>
                <c:pt idx="4">
                  <c:v>4.0000000000000001E-3</c:v>
                </c:pt>
                <c:pt idx="5">
                  <c:v>9.0000000000000011E-3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65F-9743-BAD5-7099F4E7A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608264"/>
        <c:axId val="1"/>
      </c:lineChart>
      <c:catAx>
        <c:axId val="6056082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algn="ctr">
            <a:solidFill>
              <a:schemeClr val="bg1">
                <a:lumMod val="50000"/>
              </a:schemeClr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.0000000000000006E-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spPr>
          <a:ln w="9525" algn="ctr">
            <a:solidFill>
              <a:schemeClr val="bg1">
                <a:lumMod val="50000"/>
              </a:schemeClr>
            </a:solidFill>
            <a:prstDash val="solid"/>
          </a:ln>
        </c:spPr>
        <c:crossAx val="605608264"/>
        <c:crosses val="min"/>
        <c:crossBetween val="between"/>
        <c:majorUnit val="1.0000000000000002E-2"/>
      </c:valAx>
    </c:plotArea>
    <c:legend>
      <c:legendPos val="t"/>
      <c:layout>
        <c:manualLayout>
          <c:xMode val="edge"/>
          <c:yMode val="edge"/>
          <c:x val="0.10614129800567482"/>
          <c:y val="2.1107623951890128E-2"/>
          <c:w val="0.80895225841032548"/>
          <c:h val="0.11998493104011834"/>
        </c:manualLayout>
      </c:layout>
      <c:overlay val="0"/>
    </c:legend>
    <c:plotVisOnly val="0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4732529930803E-2"/>
          <c:y val="2.2537874403897099E-2"/>
          <c:w val="0.91941735270816205"/>
          <c:h val="0.86734061468123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Income after taxes (q1) 2019$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5-6C64-471C-8F81-661FDB8A1ABC}"/>
              </c:ext>
            </c:extLst>
          </c:dPt>
          <c:dPt>
            <c:idx val="1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6-6C64-471C-8F81-661FDB8A1ABC}"/>
              </c:ext>
            </c:extLst>
          </c:dPt>
          <c:dPt>
            <c:idx val="2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7-6C64-471C-8F81-661FDB8A1ABC}"/>
              </c:ext>
            </c:extLst>
          </c:dPt>
          <c:dPt>
            <c:idx val="3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0F4-4DB2-A308-D8DBC4180399}"/>
              </c:ext>
            </c:extLst>
          </c:dPt>
          <c:dPt>
            <c:idx val="4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5-C0F4-4DB2-A308-D8DBC4180399}"/>
              </c:ext>
            </c:extLst>
          </c:dPt>
          <c:dPt>
            <c:idx val="5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6C64-471C-8F81-661FDB8A1ABC}"/>
              </c:ext>
            </c:extLst>
          </c:dPt>
          <c:dPt>
            <c:idx val="6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6C64-471C-8F81-661FDB8A1ABC}"/>
              </c:ext>
            </c:extLst>
          </c:dPt>
          <c:dPt>
            <c:idx val="7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6-C0F4-4DB2-A308-D8DBC4180399}"/>
              </c:ext>
            </c:extLst>
          </c:dPt>
          <c:dPt>
            <c:idx val="2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AC74-493F-90D3-7BC3CBDAB987}"/>
              </c:ext>
            </c:extLst>
          </c:dPt>
          <c:dPt>
            <c:idx val="22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AC74-493F-90D3-7BC3CBDAB987}"/>
              </c:ext>
            </c:extLst>
          </c:dPt>
          <c:dPt>
            <c:idx val="23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AC74-493F-90D3-7BC3CBDAB9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2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10.210000000000001</c:v>
                </c:pt>
                <c:pt idx="1">
                  <c:v>-1.22</c:v>
                </c:pt>
                <c:pt idx="2">
                  <c:v>12.94</c:v>
                </c:pt>
                <c:pt idx="3">
                  <c:v>9.4700000000000006</c:v>
                </c:pt>
                <c:pt idx="4">
                  <c:v>13.55</c:v>
                </c:pt>
                <c:pt idx="5">
                  <c:v>23.84</c:v>
                </c:pt>
                <c:pt idx="6">
                  <c:v>15.18</c:v>
                </c:pt>
                <c:pt idx="7">
                  <c:v>19.97</c:v>
                </c:pt>
                <c:pt idx="8">
                  <c:v>14.67</c:v>
                </c:pt>
                <c:pt idx="9">
                  <c:v>8.56</c:v>
                </c:pt>
                <c:pt idx="10">
                  <c:v>17.100000000000001</c:v>
                </c:pt>
                <c:pt idx="11">
                  <c:v>17.899999999999999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AC74-493F-90D3-7BC3CBDAB9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568112"/>
        <c:axId val="46572208"/>
        <c:extLst/>
      </c:barChart>
      <c:catAx>
        <c:axId val="4656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6572208"/>
        <c:crosses val="autoZero"/>
        <c:auto val="1"/>
        <c:lblAlgn val="ctr"/>
        <c:lblOffset val="100"/>
        <c:noMultiLvlLbl val="0"/>
      </c:catAx>
      <c:valAx>
        <c:axId val="46572208"/>
        <c:scaling>
          <c:orientation val="minMax"/>
          <c:min val="-5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6568112"/>
        <c:crosses val="autoZero"/>
        <c:crossBetween val="between"/>
        <c:majorUnit val="10"/>
        <c:minorUnit val="0.01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39440927601679E-2"/>
          <c:y val="5.0344627996668889E-2"/>
          <c:w val="0.90035862196084304"/>
          <c:h val="0.8536365738647901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MarketScout</c:v>
                </c:pt>
              </c:strCache>
            </c:strRef>
          </c:tx>
          <c:marker>
            <c:symbol val="none"/>
          </c:marker>
          <c:dLbls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25-45E5-9B99-63D27DE4C37D}"/>
                </c:ext>
              </c:extLst>
            </c:dLbl>
            <c:dLbl>
              <c:idx val="3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25-45E5-9B99-63D27DE4C37D}"/>
                </c:ext>
              </c:extLst>
            </c:dLbl>
            <c:dLbl>
              <c:idx val="62"/>
              <c:layout>
                <c:manualLayout>
                  <c:x val="-1.1704462326261995E-2"/>
                  <c:y val="-5.192931252950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01-4387-8207-50176EB556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Sheet1!$J$1:$BT$1</c:f>
              <c:strCache>
                <c:ptCount val="63"/>
                <c:pt idx="0">
                  <c:v>2003:Q3</c:v>
                </c:pt>
                <c:pt idx="1">
                  <c:v>2003:Q4</c:v>
                </c:pt>
                <c:pt idx="2">
                  <c:v>2004:Q1</c:v>
                </c:pt>
                <c:pt idx="3">
                  <c:v>2004:Q2</c:v>
                </c:pt>
                <c:pt idx="4">
                  <c:v>2004:Q3</c:v>
                </c:pt>
                <c:pt idx="5">
                  <c:v>2004:Q4</c:v>
                </c:pt>
                <c:pt idx="6">
                  <c:v>2005:Q1</c:v>
                </c:pt>
                <c:pt idx="7">
                  <c:v>2005:Q2</c:v>
                </c:pt>
                <c:pt idx="8">
                  <c:v>2005:Q3</c:v>
                </c:pt>
                <c:pt idx="9">
                  <c:v>2005:Q4</c:v>
                </c:pt>
                <c:pt idx="10">
                  <c:v>2006:Q1</c:v>
                </c:pt>
                <c:pt idx="11">
                  <c:v>2006:Q2</c:v>
                </c:pt>
                <c:pt idx="12">
                  <c:v>2006:Q3</c:v>
                </c:pt>
                <c:pt idx="13">
                  <c:v>2006:Q4</c:v>
                </c:pt>
                <c:pt idx="14">
                  <c:v>2007:Q1</c:v>
                </c:pt>
                <c:pt idx="15">
                  <c:v>2007:Q2</c:v>
                </c:pt>
                <c:pt idx="16">
                  <c:v>2007:Q3</c:v>
                </c:pt>
                <c:pt idx="17">
                  <c:v>2007:Q4</c:v>
                </c:pt>
                <c:pt idx="18">
                  <c:v>2008:Q1</c:v>
                </c:pt>
                <c:pt idx="19">
                  <c:v>2008:Q2</c:v>
                </c:pt>
                <c:pt idx="20">
                  <c:v>2008:Q3</c:v>
                </c:pt>
                <c:pt idx="21">
                  <c:v>2008:Q4</c:v>
                </c:pt>
                <c:pt idx="22">
                  <c:v>2009:Q1</c:v>
                </c:pt>
                <c:pt idx="23">
                  <c:v>2009:Q2</c:v>
                </c:pt>
                <c:pt idx="24">
                  <c:v>2009:Q3</c:v>
                </c:pt>
                <c:pt idx="25">
                  <c:v>2009:Q4</c:v>
                </c:pt>
                <c:pt idx="26">
                  <c:v>2010:Q1</c:v>
                </c:pt>
                <c:pt idx="27">
                  <c:v>2010:Q2</c:v>
                </c:pt>
                <c:pt idx="28">
                  <c:v>2010:Q3</c:v>
                </c:pt>
                <c:pt idx="29">
                  <c:v>2010:Q4</c:v>
                </c:pt>
                <c:pt idx="30">
                  <c:v>2011:Q1</c:v>
                </c:pt>
                <c:pt idx="31">
                  <c:v>2011:Q2</c:v>
                </c:pt>
                <c:pt idx="32">
                  <c:v>2011:Q3</c:v>
                </c:pt>
                <c:pt idx="33">
                  <c:v>2011:Q4</c:v>
                </c:pt>
                <c:pt idx="34">
                  <c:v>2012:Q1</c:v>
                </c:pt>
                <c:pt idx="35">
                  <c:v>2012:Q2</c:v>
                </c:pt>
                <c:pt idx="36">
                  <c:v>2012:Q3</c:v>
                </c:pt>
                <c:pt idx="37">
                  <c:v>2012:Q4</c:v>
                </c:pt>
                <c:pt idx="38">
                  <c:v>2013:Q1</c:v>
                </c:pt>
                <c:pt idx="39">
                  <c:v>2013:Q2</c:v>
                </c:pt>
                <c:pt idx="40">
                  <c:v>2013:Q3</c:v>
                </c:pt>
                <c:pt idx="41">
                  <c:v>2013:Q4</c:v>
                </c:pt>
                <c:pt idx="42">
                  <c:v>2014:Q1</c:v>
                </c:pt>
                <c:pt idx="43">
                  <c:v>2014:Q2</c:v>
                </c:pt>
                <c:pt idx="44">
                  <c:v>2014:Q3</c:v>
                </c:pt>
                <c:pt idx="45">
                  <c:v>2014:Q4</c:v>
                </c:pt>
                <c:pt idx="46">
                  <c:v>2015:Q1</c:v>
                </c:pt>
                <c:pt idx="47">
                  <c:v>2015:Q2</c:v>
                </c:pt>
                <c:pt idx="48">
                  <c:v>2015:Q3</c:v>
                </c:pt>
                <c:pt idx="49">
                  <c:v>2015:Q4</c:v>
                </c:pt>
                <c:pt idx="50">
                  <c:v>2016:Q1</c:v>
                </c:pt>
                <c:pt idx="51">
                  <c:v>2016:Q2</c:v>
                </c:pt>
                <c:pt idx="52">
                  <c:v>2016:Q3</c:v>
                </c:pt>
                <c:pt idx="53">
                  <c:v>2016:Q4</c:v>
                </c:pt>
                <c:pt idx="54">
                  <c:v>2017:Q1</c:v>
                </c:pt>
                <c:pt idx="55">
                  <c:v>2017:Q2</c:v>
                </c:pt>
                <c:pt idx="56">
                  <c:v>2017:Q3</c:v>
                </c:pt>
                <c:pt idx="57">
                  <c:v>2017:Q4</c:v>
                </c:pt>
                <c:pt idx="58">
                  <c:v>2018:Q1</c:v>
                </c:pt>
                <c:pt idx="59">
                  <c:v>2018:Q2</c:v>
                </c:pt>
                <c:pt idx="60">
                  <c:v>2018:Q3</c:v>
                </c:pt>
                <c:pt idx="61">
                  <c:v>2018:Q4</c:v>
                </c:pt>
                <c:pt idx="62">
                  <c:v>2019: Q1</c:v>
                </c:pt>
              </c:strCache>
            </c:strRef>
          </c:cat>
          <c:val>
            <c:numRef>
              <c:f>Sheet1!$J$2:$BT$2</c:f>
              <c:numCache>
                <c:formatCode>0%</c:formatCode>
                <c:ptCount val="63"/>
                <c:pt idx="0">
                  <c:v>0.12</c:v>
                </c:pt>
                <c:pt idx="1">
                  <c:v>0.12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0.04</c:v>
                </c:pt>
                <c:pt idx="5">
                  <c:v>0.02</c:v>
                </c:pt>
                <c:pt idx="6">
                  <c:v>-0.01</c:v>
                </c:pt>
                <c:pt idx="7">
                  <c:v>-0.03</c:v>
                </c:pt>
                <c:pt idx="8">
                  <c:v>-0.05</c:v>
                </c:pt>
                <c:pt idx="9">
                  <c:v>-0.06</c:v>
                </c:pt>
                <c:pt idx="10">
                  <c:v>-0.06</c:v>
                </c:pt>
                <c:pt idx="11">
                  <c:v>-7.0000000000000007E-2</c:v>
                </c:pt>
                <c:pt idx="12">
                  <c:v>-0.08</c:v>
                </c:pt>
                <c:pt idx="13">
                  <c:v>-0.08</c:v>
                </c:pt>
                <c:pt idx="14">
                  <c:v>-0.12</c:v>
                </c:pt>
                <c:pt idx="15">
                  <c:v>-0.14000000000000001</c:v>
                </c:pt>
                <c:pt idx="16">
                  <c:v>-0.15</c:v>
                </c:pt>
                <c:pt idx="17">
                  <c:v>-0.16</c:v>
                </c:pt>
                <c:pt idx="18">
                  <c:v>-0.12</c:v>
                </c:pt>
                <c:pt idx="19">
                  <c:v>-0.11</c:v>
                </c:pt>
                <c:pt idx="20">
                  <c:v>-0.1</c:v>
                </c:pt>
                <c:pt idx="21">
                  <c:v>-0.09</c:v>
                </c:pt>
                <c:pt idx="22">
                  <c:v>-7.0000000000000007E-2</c:v>
                </c:pt>
                <c:pt idx="23">
                  <c:v>-0.06</c:v>
                </c:pt>
                <c:pt idx="24">
                  <c:v>-0.04</c:v>
                </c:pt>
                <c:pt idx="25">
                  <c:v>-0.04</c:v>
                </c:pt>
                <c:pt idx="26">
                  <c:v>-0.04</c:v>
                </c:pt>
                <c:pt idx="27">
                  <c:v>-0.03</c:v>
                </c:pt>
                <c:pt idx="28">
                  <c:v>-0.04</c:v>
                </c:pt>
                <c:pt idx="29">
                  <c:v>-0.05</c:v>
                </c:pt>
                <c:pt idx="30">
                  <c:v>-0.04</c:v>
                </c:pt>
                <c:pt idx="31">
                  <c:v>-0.03</c:v>
                </c:pt>
                <c:pt idx="32">
                  <c:v>0</c:v>
                </c:pt>
                <c:pt idx="33">
                  <c:v>0.01</c:v>
                </c:pt>
                <c:pt idx="34">
                  <c:v>0.03</c:v>
                </c:pt>
                <c:pt idx="35">
                  <c:v>0.04</c:v>
                </c:pt>
                <c:pt idx="36">
                  <c:v>0.05</c:v>
                </c:pt>
                <c:pt idx="37">
                  <c:v>0.05</c:v>
                </c:pt>
                <c:pt idx="38">
                  <c:v>0.05</c:v>
                </c:pt>
                <c:pt idx="39">
                  <c:v>0.05</c:v>
                </c:pt>
                <c:pt idx="40">
                  <c:v>0.05</c:v>
                </c:pt>
                <c:pt idx="41">
                  <c:v>0.03</c:v>
                </c:pt>
                <c:pt idx="42">
                  <c:v>0.03</c:v>
                </c:pt>
                <c:pt idx="43">
                  <c:v>0.02</c:v>
                </c:pt>
                <c:pt idx="44">
                  <c:v>0.02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-0.01</c:v>
                </c:pt>
                <c:pt idx="49">
                  <c:v>-0.04</c:v>
                </c:pt>
                <c:pt idx="50">
                  <c:v>-0.03</c:v>
                </c:pt>
                <c:pt idx="51">
                  <c:v>-0.01</c:v>
                </c:pt>
                <c:pt idx="52">
                  <c:v>-0.01</c:v>
                </c:pt>
                <c:pt idx="53">
                  <c:v>-0.01</c:v>
                </c:pt>
                <c:pt idx="54">
                  <c:v>0.01</c:v>
                </c:pt>
                <c:pt idx="55">
                  <c:v>0.01</c:v>
                </c:pt>
                <c:pt idx="56" formatCode="0.00%">
                  <c:v>0.01</c:v>
                </c:pt>
                <c:pt idx="57">
                  <c:v>0.02</c:v>
                </c:pt>
                <c:pt idx="58">
                  <c:v>0.02</c:v>
                </c:pt>
                <c:pt idx="59" formatCode="0.0%">
                  <c:v>2.5000000000000001E-2</c:v>
                </c:pt>
                <c:pt idx="60" formatCode="0.0%">
                  <c:v>2.5000000000000001E-2</c:v>
                </c:pt>
                <c:pt idx="61">
                  <c:v>0.02</c:v>
                </c:pt>
                <c:pt idx="62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D9-41A4-BD1F-8DD3B5639EA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Willis</c:v>
                </c:pt>
              </c:strCache>
            </c:strRef>
          </c:tx>
          <c:marker>
            <c:symbol val="none"/>
          </c:marker>
          <c:dLbls>
            <c:dLbl>
              <c:idx val="1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25-45E5-9B99-63D27DE4C37D}"/>
                </c:ext>
              </c:extLst>
            </c:dLbl>
            <c:dLbl>
              <c:idx val="3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25-45E5-9B99-63D27DE4C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Sheet1!$J$1:$BT$1</c:f>
              <c:strCache>
                <c:ptCount val="63"/>
                <c:pt idx="0">
                  <c:v>2003:Q3</c:v>
                </c:pt>
                <c:pt idx="1">
                  <c:v>2003:Q4</c:v>
                </c:pt>
                <c:pt idx="2">
                  <c:v>2004:Q1</c:v>
                </c:pt>
                <c:pt idx="3">
                  <c:v>2004:Q2</c:v>
                </c:pt>
                <c:pt idx="4">
                  <c:v>2004:Q3</c:v>
                </c:pt>
                <c:pt idx="5">
                  <c:v>2004:Q4</c:v>
                </c:pt>
                <c:pt idx="6">
                  <c:v>2005:Q1</c:v>
                </c:pt>
                <c:pt idx="7">
                  <c:v>2005:Q2</c:v>
                </c:pt>
                <c:pt idx="8">
                  <c:v>2005:Q3</c:v>
                </c:pt>
                <c:pt idx="9">
                  <c:v>2005:Q4</c:v>
                </c:pt>
                <c:pt idx="10">
                  <c:v>2006:Q1</c:v>
                </c:pt>
                <c:pt idx="11">
                  <c:v>2006:Q2</c:v>
                </c:pt>
                <c:pt idx="12">
                  <c:v>2006:Q3</c:v>
                </c:pt>
                <c:pt idx="13">
                  <c:v>2006:Q4</c:v>
                </c:pt>
                <c:pt idx="14">
                  <c:v>2007:Q1</c:v>
                </c:pt>
                <c:pt idx="15">
                  <c:v>2007:Q2</c:v>
                </c:pt>
                <c:pt idx="16">
                  <c:v>2007:Q3</c:v>
                </c:pt>
                <c:pt idx="17">
                  <c:v>2007:Q4</c:v>
                </c:pt>
                <c:pt idx="18">
                  <c:v>2008:Q1</c:v>
                </c:pt>
                <c:pt idx="19">
                  <c:v>2008:Q2</c:v>
                </c:pt>
                <c:pt idx="20">
                  <c:v>2008:Q3</c:v>
                </c:pt>
                <c:pt idx="21">
                  <c:v>2008:Q4</c:v>
                </c:pt>
                <c:pt idx="22">
                  <c:v>2009:Q1</c:v>
                </c:pt>
                <c:pt idx="23">
                  <c:v>2009:Q2</c:v>
                </c:pt>
                <c:pt idx="24">
                  <c:v>2009:Q3</c:v>
                </c:pt>
                <c:pt idx="25">
                  <c:v>2009:Q4</c:v>
                </c:pt>
                <c:pt idx="26">
                  <c:v>2010:Q1</c:v>
                </c:pt>
                <c:pt idx="27">
                  <c:v>2010:Q2</c:v>
                </c:pt>
                <c:pt idx="28">
                  <c:v>2010:Q3</c:v>
                </c:pt>
                <c:pt idx="29">
                  <c:v>2010:Q4</c:v>
                </c:pt>
                <c:pt idx="30">
                  <c:v>2011:Q1</c:v>
                </c:pt>
                <c:pt idx="31">
                  <c:v>2011:Q2</c:v>
                </c:pt>
                <c:pt idx="32">
                  <c:v>2011:Q3</c:v>
                </c:pt>
                <c:pt idx="33">
                  <c:v>2011:Q4</c:v>
                </c:pt>
                <c:pt idx="34">
                  <c:v>2012:Q1</c:v>
                </c:pt>
                <c:pt idx="35">
                  <c:v>2012:Q2</c:v>
                </c:pt>
                <c:pt idx="36">
                  <c:v>2012:Q3</c:v>
                </c:pt>
                <c:pt idx="37">
                  <c:v>2012:Q4</c:v>
                </c:pt>
                <c:pt idx="38">
                  <c:v>2013:Q1</c:v>
                </c:pt>
                <c:pt idx="39">
                  <c:v>2013:Q2</c:v>
                </c:pt>
                <c:pt idx="40">
                  <c:v>2013:Q3</c:v>
                </c:pt>
                <c:pt idx="41">
                  <c:v>2013:Q4</c:v>
                </c:pt>
                <c:pt idx="42">
                  <c:v>2014:Q1</c:v>
                </c:pt>
                <c:pt idx="43">
                  <c:v>2014:Q2</c:v>
                </c:pt>
                <c:pt idx="44">
                  <c:v>2014:Q3</c:v>
                </c:pt>
                <c:pt idx="45">
                  <c:v>2014:Q4</c:v>
                </c:pt>
                <c:pt idx="46">
                  <c:v>2015:Q1</c:v>
                </c:pt>
                <c:pt idx="47">
                  <c:v>2015:Q2</c:v>
                </c:pt>
                <c:pt idx="48">
                  <c:v>2015:Q3</c:v>
                </c:pt>
                <c:pt idx="49">
                  <c:v>2015:Q4</c:v>
                </c:pt>
                <c:pt idx="50">
                  <c:v>2016:Q1</c:v>
                </c:pt>
                <c:pt idx="51">
                  <c:v>2016:Q2</c:v>
                </c:pt>
                <c:pt idx="52">
                  <c:v>2016:Q3</c:v>
                </c:pt>
                <c:pt idx="53">
                  <c:v>2016:Q4</c:v>
                </c:pt>
                <c:pt idx="54">
                  <c:v>2017:Q1</c:v>
                </c:pt>
                <c:pt idx="55">
                  <c:v>2017:Q2</c:v>
                </c:pt>
                <c:pt idx="56">
                  <c:v>2017:Q3</c:v>
                </c:pt>
                <c:pt idx="57">
                  <c:v>2017:Q4</c:v>
                </c:pt>
                <c:pt idx="58">
                  <c:v>2018:Q1</c:v>
                </c:pt>
                <c:pt idx="59">
                  <c:v>2018:Q2</c:v>
                </c:pt>
                <c:pt idx="60">
                  <c:v>2018:Q3</c:v>
                </c:pt>
                <c:pt idx="61">
                  <c:v>2018:Q4</c:v>
                </c:pt>
                <c:pt idx="62">
                  <c:v>2019: Q1</c:v>
                </c:pt>
              </c:strCache>
            </c:strRef>
          </c:cat>
          <c:val>
            <c:numRef>
              <c:f>Sheet1!$J$3:$BT$3</c:f>
              <c:numCache>
                <c:formatCode>0%</c:formatCode>
                <c:ptCount val="63"/>
                <c:pt idx="0">
                  <c:v>0.12</c:v>
                </c:pt>
                <c:pt idx="1">
                  <c:v>0.09</c:v>
                </c:pt>
                <c:pt idx="2">
                  <c:v>0.05</c:v>
                </c:pt>
                <c:pt idx="3">
                  <c:v>0.03</c:v>
                </c:pt>
                <c:pt idx="4">
                  <c:v>0</c:v>
                </c:pt>
                <c:pt idx="5">
                  <c:v>-0.01</c:v>
                </c:pt>
                <c:pt idx="6">
                  <c:v>-0.01</c:v>
                </c:pt>
                <c:pt idx="7">
                  <c:v>-0.02</c:v>
                </c:pt>
                <c:pt idx="8">
                  <c:v>-0.02</c:v>
                </c:pt>
                <c:pt idx="9">
                  <c:v>-0.02</c:v>
                </c:pt>
                <c:pt idx="10">
                  <c:v>-0.02</c:v>
                </c:pt>
                <c:pt idx="11">
                  <c:v>-0.01</c:v>
                </c:pt>
                <c:pt idx="12">
                  <c:v>-0.01</c:v>
                </c:pt>
                <c:pt idx="13">
                  <c:v>-0.03</c:v>
                </c:pt>
                <c:pt idx="14">
                  <c:v>-0.04</c:v>
                </c:pt>
                <c:pt idx="15">
                  <c:v>-0.05</c:v>
                </c:pt>
                <c:pt idx="16">
                  <c:v>-0.05</c:v>
                </c:pt>
                <c:pt idx="17">
                  <c:v>-0.06</c:v>
                </c:pt>
                <c:pt idx="18">
                  <c:v>-0.06</c:v>
                </c:pt>
                <c:pt idx="19">
                  <c:v>-0.05</c:v>
                </c:pt>
                <c:pt idx="20">
                  <c:v>-0.04</c:v>
                </c:pt>
                <c:pt idx="21">
                  <c:v>-0.03</c:v>
                </c:pt>
                <c:pt idx="22">
                  <c:v>-0.01</c:v>
                </c:pt>
                <c:pt idx="23">
                  <c:v>0.01</c:v>
                </c:pt>
                <c:pt idx="24">
                  <c:v>0</c:v>
                </c:pt>
                <c:pt idx="25">
                  <c:v>0</c:v>
                </c:pt>
                <c:pt idx="26">
                  <c:v>-0.01</c:v>
                </c:pt>
                <c:pt idx="27">
                  <c:v>-0.01</c:v>
                </c:pt>
                <c:pt idx="28">
                  <c:v>-0.01</c:v>
                </c:pt>
                <c:pt idx="29">
                  <c:v>-0.01</c:v>
                </c:pt>
                <c:pt idx="30">
                  <c:v>0.01</c:v>
                </c:pt>
                <c:pt idx="31">
                  <c:v>0.02</c:v>
                </c:pt>
                <c:pt idx="32">
                  <c:v>0.02</c:v>
                </c:pt>
                <c:pt idx="33">
                  <c:v>0.03</c:v>
                </c:pt>
                <c:pt idx="34">
                  <c:v>0.05</c:v>
                </c:pt>
                <c:pt idx="35">
                  <c:v>0.06</c:v>
                </c:pt>
                <c:pt idx="36">
                  <c:v>0.06</c:v>
                </c:pt>
                <c:pt idx="37">
                  <c:v>7.0000000000000007E-2</c:v>
                </c:pt>
                <c:pt idx="38">
                  <c:v>7.0000000000000007E-2</c:v>
                </c:pt>
                <c:pt idx="39">
                  <c:v>0.06</c:v>
                </c:pt>
                <c:pt idx="40">
                  <c:v>0.06</c:v>
                </c:pt>
                <c:pt idx="41">
                  <c:v>0.05</c:v>
                </c:pt>
                <c:pt idx="42">
                  <c:v>0.04</c:v>
                </c:pt>
                <c:pt idx="43">
                  <c:v>0.03</c:v>
                </c:pt>
                <c:pt idx="44">
                  <c:v>0.03</c:v>
                </c:pt>
                <c:pt idx="45">
                  <c:v>0.02</c:v>
                </c:pt>
                <c:pt idx="46">
                  <c:v>0.02</c:v>
                </c:pt>
                <c:pt idx="47">
                  <c:v>0.01</c:v>
                </c:pt>
                <c:pt idx="48">
                  <c:v>0.01</c:v>
                </c:pt>
                <c:pt idx="49">
                  <c:v>0.01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0.01</c:v>
                </c:pt>
                <c:pt idx="55">
                  <c:v>0</c:v>
                </c:pt>
                <c:pt idx="56">
                  <c:v>0</c:v>
                </c:pt>
                <c:pt idx="57">
                  <c:v>0.01</c:v>
                </c:pt>
                <c:pt idx="58">
                  <c:v>0.01</c:v>
                </c:pt>
                <c:pt idx="59">
                  <c:v>0.03</c:v>
                </c:pt>
                <c:pt idx="60" formatCode="0.0%">
                  <c:v>0.02</c:v>
                </c:pt>
                <c:pt idx="61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25-45E5-9B99-63D27DE4C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598280"/>
        <c:axId val="226602200"/>
      </c:lineChart>
      <c:catAx>
        <c:axId val="22659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60000000" vert="horz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602200"/>
        <c:crosses val="autoZero"/>
        <c:auto val="1"/>
        <c:lblAlgn val="ctr"/>
        <c:lblOffset val="200"/>
        <c:tickMarkSkip val="1"/>
        <c:noMultiLvlLbl val="0"/>
      </c:catAx>
      <c:valAx>
        <c:axId val="22660220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226598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4981826979016075"/>
          <c:y val="0.10962854867339461"/>
          <c:w val="0.23774458697417761"/>
          <c:h val="5.24111238675389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1431307596639193E-2"/>
                  <c:y val="1.3312072451216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17-4845-A904-2EEDF270014B}"/>
                </c:ext>
              </c:extLst>
            </c:dLbl>
            <c:dLbl>
              <c:idx val="18"/>
              <c:layout>
                <c:manualLayout>
                  <c:x val="0.18216611457143281"/>
                  <c:y val="0.41766771442460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-2.1%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39458171222407"/>
                      <c:h val="5.35810916161458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13E-4CC9-AD5C-BF5E8980C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7"/>
                <c:pt idx="0">
                  <c:v>Q2 2012</c:v>
                </c:pt>
                <c:pt idx="1">
                  <c:v>Q3 2012</c:v>
                </c:pt>
                <c:pt idx="2">
                  <c:v>Q4 2012</c:v>
                </c:pt>
                <c:pt idx="3">
                  <c:v>Q1 2013</c:v>
                </c:pt>
                <c:pt idx="4">
                  <c:v>Q2 2013</c:v>
                </c:pt>
                <c:pt idx="5">
                  <c:v>Q3 2013</c:v>
                </c:pt>
                <c:pt idx="6">
                  <c:v>Q4 2013</c:v>
                </c:pt>
                <c:pt idx="7">
                  <c:v>Q1 2014</c:v>
                </c:pt>
                <c:pt idx="8">
                  <c:v>Q2 2014</c:v>
                </c:pt>
                <c:pt idx="9">
                  <c:v>Q3 2014</c:v>
                </c:pt>
                <c:pt idx="10">
                  <c:v>Q4 2014</c:v>
                </c:pt>
                <c:pt idx="11">
                  <c:v>Q1 2015</c:v>
                </c:pt>
                <c:pt idx="12">
                  <c:v>Q2 2015</c:v>
                </c:pt>
                <c:pt idx="13">
                  <c:v>Q3 2015</c:v>
                </c:pt>
                <c:pt idx="14">
                  <c:v>Q4 2015</c:v>
                </c:pt>
                <c:pt idx="15">
                  <c:v>Q1 2016</c:v>
                </c:pt>
                <c:pt idx="16">
                  <c:v>Q2 2016</c:v>
                </c:pt>
                <c:pt idx="17">
                  <c:v>Q3 2016</c:v>
                </c:pt>
                <c:pt idx="18">
                  <c:v>Q4 2016</c:v>
                </c:pt>
                <c:pt idx="19">
                  <c:v>Q1 2017</c:v>
                </c:pt>
                <c:pt idx="20">
                  <c:v>Q2 2017</c:v>
                </c:pt>
                <c:pt idx="21">
                  <c:v>Q3 2017</c:v>
                </c:pt>
                <c:pt idx="22">
                  <c:v>Q4 2017</c:v>
                </c:pt>
                <c:pt idx="23">
                  <c:v>Q1 2018</c:v>
                </c:pt>
                <c:pt idx="24">
                  <c:v>Q2 2018</c:v>
                </c:pt>
                <c:pt idx="25">
                  <c:v>Q3 2018</c:v>
                </c:pt>
                <c:pt idx="26">
                  <c:v>Q4 2018</c:v>
                </c:pt>
              </c:strCache>
            </c:strRef>
          </c:cat>
          <c:val>
            <c:numRef>
              <c:f>Sheet1!$B$2:$B$29</c:f>
              <c:numCache>
                <c:formatCode>0.0%</c:formatCode>
                <c:ptCount val="27"/>
                <c:pt idx="0">
                  <c:v>6.0000000000000001E-3</c:v>
                </c:pt>
                <c:pt idx="1">
                  <c:v>1.9E-2</c:v>
                </c:pt>
                <c:pt idx="2">
                  <c:v>2.5999999999999999E-2</c:v>
                </c:pt>
                <c:pt idx="3">
                  <c:v>1.7999999999999999E-2</c:v>
                </c:pt>
                <c:pt idx="4">
                  <c:v>2.1000000000000001E-2</c:v>
                </c:pt>
                <c:pt idx="5">
                  <c:v>2.5000000000000001E-2</c:v>
                </c:pt>
                <c:pt idx="6">
                  <c:v>5.0000000000000001E-3</c:v>
                </c:pt>
                <c:pt idx="7">
                  <c:v>8.9999999999999993E-3</c:v>
                </c:pt>
                <c:pt idx="8">
                  <c:v>6.0000000000000001E-3</c:v>
                </c:pt>
                <c:pt idx="9">
                  <c:v>0.01</c:v>
                </c:pt>
                <c:pt idx="10">
                  <c:v>-1.6E-2</c:v>
                </c:pt>
                <c:pt idx="11">
                  <c:v>-1.7999999999999999E-2</c:v>
                </c:pt>
                <c:pt idx="12">
                  <c:v>-1.0999999999999999E-2</c:v>
                </c:pt>
                <c:pt idx="13">
                  <c:v>-2.1000000000000001E-2</c:v>
                </c:pt>
                <c:pt idx="14">
                  <c:v>-3.4000000000000002E-2</c:v>
                </c:pt>
                <c:pt idx="15">
                  <c:v>-2.5999999999999999E-2</c:v>
                </c:pt>
                <c:pt idx="16">
                  <c:v>-3.4000000000000002E-2</c:v>
                </c:pt>
                <c:pt idx="17">
                  <c:v>-3.1E-2</c:v>
                </c:pt>
                <c:pt idx="18">
                  <c:v>-2.1000000000000001E-2</c:v>
                </c:pt>
                <c:pt idx="19">
                  <c:v>4.0000000000000001E-3</c:v>
                </c:pt>
                <c:pt idx="20">
                  <c:v>-2.3E-2</c:v>
                </c:pt>
                <c:pt idx="21">
                  <c:v>-2.4E-2</c:v>
                </c:pt>
                <c:pt idx="22">
                  <c:v>-2.8000000000000001E-2</c:v>
                </c:pt>
                <c:pt idx="23">
                  <c:v>-0.03</c:v>
                </c:pt>
                <c:pt idx="24">
                  <c:v>-2.4E-2</c:v>
                </c:pt>
                <c:pt idx="25">
                  <c:v>-3.2000000000000001E-2</c:v>
                </c:pt>
                <c:pt idx="26">
                  <c:v>-2.1000000000000001E-2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0-4619-ADF5-A225F2BF3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7451568"/>
        <c:axId val="387453864"/>
      </c:barChart>
      <c:catAx>
        <c:axId val="38745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3864"/>
        <c:crosses val="autoZero"/>
        <c:auto val="1"/>
        <c:lblAlgn val="ctr"/>
        <c:lblOffset val="100"/>
        <c:tickMarkSkip val="1"/>
        <c:noMultiLvlLbl val="0"/>
      </c:catAx>
      <c:valAx>
        <c:axId val="38745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1568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4492922967587618E-2"/>
                  <c:y val="1.66708803301201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2A-4EF4-A06C-227DC07E95BD}"/>
                </c:ext>
              </c:extLst>
            </c:dLbl>
            <c:dLbl>
              <c:idx val="18"/>
              <c:layout>
                <c:manualLayout>
                  <c:x val="0.16838884540216476"/>
                  <c:y val="0.6635028748736229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F6-4795-B926-AB6F65684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7"/>
                <c:pt idx="0">
                  <c:v>Q2 2012</c:v>
                </c:pt>
                <c:pt idx="1">
                  <c:v>Q3 2012</c:v>
                </c:pt>
                <c:pt idx="2">
                  <c:v>Q4 2012</c:v>
                </c:pt>
                <c:pt idx="3">
                  <c:v>Q1 2013</c:v>
                </c:pt>
                <c:pt idx="4">
                  <c:v>Q2 2013</c:v>
                </c:pt>
                <c:pt idx="5">
                  <c:v>Q3 2013</c:v>
                </c:pt>
                <c:pt idx="6">
                  <c:v>Q4 2013</c:v>
                </c:pt>
                <c:pt idx="7">
                  <c:v>Q1 2014</c:v>
                </c:pt>
                <c:pt idx="8">
                  <c:v>Q2 2014</c:v>
                </c:pt>
                <c:pt idx="9">
                  <c:v>Q3 2014</c:v>
                </c:pt>
                <c:pt idx="10">
                  <c:v>Q4 2014</c:v>
                </c:pt>
                <c:pt idx="11">
                  <c:v>Q1 2015</c:v>
                </c:pt>
                <c:pt idx="12">
                  <c:v>Q2 2015</c:v>
                </c:pt>
                <c:pt idx="13">
                  <c:v>Q3 2015</c:v>
                </c:pt>
                <c:pt idx="14">
                  <c:v>Q4 2015</c:v>
                </c:pt>
                <c:pt idx="15">
                  <c:v>Q1 2016</c:v>
                </c:pt>
                <c:pt idx="16">
                  <c:v>Q2 2016</c:v>
                </c:pt>
                <c:pt idx="17">
                  <c:v>Q3 2016</c:v>
                </c:pt>
                <c:pt idx="18">
                  <c:v>Q4 2016</c:v>
                </c:pt>
                <c:pt idx="19">
                  <c:v>Q1 2017</c:v>
                </c:pt>
                <c:pt idx="20">
                  <c:v>Q2 2017</c:v>
                </c:pt>
                <c:pt idx="21">
                  <c:v>Q3 2017</c:v>
                </c:pt>
                <c:pt idx="22">
                  <c:v>Q4 2017</c:v>
                </c:pt>
                <c:pt idx="23">
                  <c:v>Q1 2018</c:v>
                </c:pt>
                <c:pt idx="24">
                  <c:v>Q2 2018</c:v>
                </c:pt>
                <c:pt idx="25">
                  <c:v>Q3 2018</c:v>
                </c:pt>
                <c:pt idx="26">
                  <c:v>Q4 2018</c:v>
                </c:pt>
              </c:strCache>
            </c:strRef>
          </c:cat>
          <c:val>
            <c:numRef>
              <c:f>Sheet1!$B$2:$B$29</c:f>
              <c:numCache>
                <c:formatCode>0.0%</c:formatCode>
                <c:ptCount val="27"/>
                <c:pt idx="0">
                  <c:v>0.01</c:v>
                </c:pt>
                <c:pt idx="1">
                  <c:v>1.7000000000000001E-2</c:v>
                </c:pt>
                <c:pt idx="2">
                  <c:v>2.1000000000000001E-2</c:v>
                </c:pt>
                <c:pt idx="3">
                  <c:v>2.7E-2</c:v>
                </c:pt>
                <c:pt idx="4">
                  <c:v>2.5000000000000001E-2</c:v>
                </c:pt>
                <c:pt idx="5">
                  <c:v>2.1999999999999999E-2</c:v>
                </c:pt>
                <c:pt idx="6">
                  <c:v>1.7000000000000001E-2</c:v>
                </c:pt>
                <c:pt idx="7">
                  <c:v>0.01</c:v>
                </c:pt>
                <c:pt idx="8">
                  <c:v>-1.4999999999999999E-2</c:v>
                </c:pt>
                <c:pt idx="9">
                  <c:v>8.0000000000000002E-3</c:v>
                </c:pt>
                <c:pt idx="10">
                  <c:v>-8.9999999999999993E-3</c:v>
                </c:pt>
                <c:pt idx="11">
                  <c:v>-1E-3</c:v>
                </c:pt>
                <c:pt idx="12">
                  <c:v>-7.0000000000000001E-3</c:v>
                </c:pt>
                <c:pt idx="13">
                  <c:v>4.0000000000000001E-3</c:v>
                </c:pt>
                <c:pt idx="14">
                  <c:v>-1.0999999999999999E-2</c:v>
                </c:pt>
                <c:pt idx="15">
                  <c:v>-8.0000000000000002E-3</c:v>
                </c:pt>
                <c:pt idx="16">
                  <c:v>-2.4E-2</c:v>
                </c:pt>
                <c:pt idx="17">
                  <c:v>-2.1999999999999999E-2</c:v>
                </c:pt>
                <c:pt idx="18">
                  <c:v>-2.5000000000000001E-2</c:v>
                </c:pt>
                <c:pt idx="19">
                  <c:v>-2.5000000000000001E-2</c:v>
                </c:pt>
                <c:pt idx="20">
                  <c:v>-1.7999999999999999E-2</c:v>
                </c:pt>
                <c:pt idx="21">
                  <c:v>-2.7E-2</c:v>
                </c:pt>
                <c:pt idx="22">
                  <c:v>-1.6E-2</c:v>
                </c:pt>
                <c:pt idx="23">
                  <c:v>0</c:v>
                </c:pt>
                <c:pt idx="24">
                  <c:v>8.9999999999999993E-3</c:v>
                </c:pt>
                <c:pt idx="25">
                  <c:v>1.0999999999999999E-2</c:v>
                </c:pt>
                <c:pt idx="26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82-444A-B770-638C3D44D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7451568"/>
        <c:axId val="387453864"/>
      </c:barChart>
      <c:catAx>
        <c:axId val="38745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3864"/>
        <c:crosses val="autoZero"/>
        <c:auto val="1"/>
        <c:lblAlgn val="ctr"/>
        <c:lblOffset val="100"/>
        <c:noMultiLvlLbl val="0"/>
      </c:catAx>
      <c:valAx>
        <c:axId val="38745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8"/>
              <c:layout>
                <c:manualLayout>
                  <c:x val="0.17145046077311332"/>
                  <c:y val="0.6055630807917347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E9-433B-9EC4-57DFEC277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7"/>
                <c:pt idx="0">
                  <c:v>Q2 2012</c:v>
                </c:pt>
                <c:pt idx="1">
                  <c:v>Q3 2012</c:v>
                </c:pt>
                <c:pt idx="2">
                  <c:v>Q4 2012</c:v>
                </c:pt>
                <c:pt idx="3">
                  <c:v>Q1 2013</c:v>
                </c:pt>
                <c:pt idx="4">
                  <c:v>Q2 2013</c:v>
                </c:pt>
                <c:pt idx="5">
                  <c:v>Q3 2013</c:v>
                </c:pt>
                <c:pt idx="6">
                  <c:v>Q4 2013</c:v>
                </c:pt>
                <c:pt idx="7">
                  <c:v>Q1 2014</c:v>
                </c:pt>
                <c:pt idx="8">
                  <c:v>Q2 2014</c:v>
                </c:pt>
                <c:pt idx="9">
                  <c:v>Q3 2014</c:v>
                </c:pt>
                <c:pt idx="10">
                  <c:v>Q4 2014</c:v>
                </c:pt>
                <c:pt idx="11">
                  <c:v>Q1 2015</c:v>
                </c:pt>
                <c:pt idx="12">
                  <c:v>Q2 2015</c:v>
                </c:pt>
                <c:pt idx="13">
                  <c:v>Q3 2015</c:v>
                </c:pt>
                <c:pt idx="14">
                  <c:v>Q4 2015</c:v>
                </c:pt>
                <c:pt idx="15">
                  <c:v>Q1 2016</c:v>
                </c:pt>
                <c:pt idx="16">
                  <c:v>Q2 2016</c:v>
                </c:pt>
                <c:pt idx="17">
                  <c:v>Q3 2016</c:v>
                </c:pt>
                <c:pt idx="18">
                  <c:v>Q4 2016</c:v>
                </c:pt>
                <c:pt idx="19">
                  <c:v>Q1 2017</c:v>
                </c:pt>
                <c:pt idx="20">
                  <c:v>Q2 2017</c:v>
                </c:pt>
                <c:pt idx="21">
                  <c:v>Q3 2017</c:v>
                </c:pt>
                <c:pt idx="22">
                  <c:v>Q4 2017</c:v>
                </c:pt>
                <c:pt idx="23">
                  <c:v>Q1 2018</c:v>
                </c:pt>
                <c:pt idx="24">
                  <c:v>Q2 2018</c:v>
                </c:pt>
                <c:pt idx="25">
                  <c:v>Q3 2018</c:v>
                </c:pt>
                <c:pt idx="26">
                  <c:v>Q4 2018</c:v>
                </c:pt>
              </c:strCache>
            </c:strRef>
          </c:cat>
          <c:val>
            <c:numRef>
              <c:f>Sheet1!$B$2:$B$29</c:f>
              <c:numCache>
                <c:formatCode>0.0%</c:formatCode>
                <c:ptCount val="27"/>
                <c:pt idx="0">
                  <c:v>3.1E-2</c:v>
                </c:pt>
                <c:pt idx="1">
                  <c:v>2.8000000000000001E-2</c:v>
                </c:pt>
                <c:pt idx="2">
                  <c:v>1.4E-2</c:v>
                </c:pt>
                <c:pt idx="3">
                  <c:v>2.5000000000000001E-2</c:v>
                </c:pt>
                <c:pt idx="4">
                  <c:v>5.0000000000000001E-3</c:v>
                </c:pt>
                <c:pt idx="5">
                  <c:v>0.01</c:v>
                </c:pt>
                <c:pt idx="6">
                  <c:v>2E-3</c:v>
                </c:pt>
                <c:pt idx="7">
                  <c:v>-2.5000000000000001E-2</c:v>
                </c:pt>
                <c:pt idx="8">
                  <c:v>-2.1000000000000001E-2</c:v>
                </c:pt>
                <c:pt idx="9">
                  <c:v>-0.02</c:v>
                </c:pt>
                <c:pt idx="10">
                  <c:v>-3.7999999999999999E-2</c:v>
                </c:pt>
                <c:pt idx="11">
                  <c:v>-3.5000000000000003E-2</c:v>
                </c:pt>
                <c:pt idx="12">
                  <c:v>-4.8000000000000001E-2</c:v>
                </c:pt>
                <c:pt idx="13">
                  <c:v>-6.2E-2</c:v>
                </c:pt>
                <c:pt idx="14">
                  <c:v>-5.7000000000000002E-2</c:v>
                </c:pt>
                <c:pt idx="15">
                  <c:v>-0.04</c:v>
                </c:pt>
                <c:pt idx="16">
                  <c:v>-5.8000000000000003E-2</c:v>
                </c:pt>
                <c:pt idx="17">
                  <c:v>-3.7999999999999999E-2</c:v>
                </c:pt>
                <c:pt idx="18">
                  <c:v>-4.8000000000000001E-2</c:v>
                </c:pt>
                <c:pt idx="19">
                  <c:v>-3.6999999999999998E-2</c:v>
                </c:pt>
                <c:pt idx="20">
                  <c:v>-3.5999999999999997E-2</c:v>
                </c:pt>
                <c:pt idx="21">
                  <c:v>-3.7999999999999999E-2</c:v>
                </c:pt>
                <c:pt idx="22">
                  <c:v>3.5999999999999997E-2</c:v>
                </c:pt>
                <c:pt idx="23">
                  <c:v>2.9000000000000001E-2</c:v>
                </c:pt>
                <c:pt idx="24">
                  <c:v>0.03</c:v>
                </c:pt>
                <c:pt idx="25">
                  <c:v>3.1E-2</c:v>
                </c:pt>
                <c:pt idx="26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0F-466A-958A-170BCC9A9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7451568"/>
        <c:axId val="387453864"/>
      </c:barChart>
      <c:catAx>
        <c:axId val="38745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3864"/>
        <c:crosses val="autoZero"/>
        <c:auto val="1"/>
        <c:lblAlgn val="ctr"/>
        <c:lblOffset val="100"/>
        <c:noMultiLvlLbl val="0"/>
      </c:catAx>
      <c:valAx>
        <c:axId val="38745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2.1431307596639165E-2"/>
                  <c:y val="-3.38302743129124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F4-404F-B21E-25DEEF06F32F}"/>
                </c:ext>
              </c:extLst>
            </c:dLbl>
            <c:dLbl>
              <c:idx val="18"/>
              <c:layout>
                <c:manualLayout>
                  <c:x val="0.17451207614406178"/>
                  <c:y val="-2.87557331659756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-0.6%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55876168024345"/>
                      <c:h val="8.8297015956701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551-4F3F-A5AD-AB6180259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7"/>
                <c:pt idx="0">
                  <c:v>Q2 2012</c:v>
                </c:pt>
                <c:pt idx="1">
                  <c:v>Q3 2012</c:v>
                </c:pt>
                <c:pt idx="2">
                  <c:v>Q4 2012</c:v>
                </c:pt>
                <c:pt idx="3">
                  <c:v>Q1 2013</c:v>
                </c:pt>
                <c:pt idx="4">
                  <c:v>Q2 2013</c:v>
                </c:pt>
                <c:pt idx="5">
                  <c:v>Q3 2013</c:v>
                </c:pt>
                <c:pt idx="6">
                  <c:v>Q4 2013</c:v>
                </c:pt>
                <c:pt idx="7">
                  <c:v>Q1 2014</c:v>
                </c:pt>
                <c:pt idx="8">
                  <c:v>Q2 2014</c:v>
                </c:pt>
                <c:pt idx="9">
                  <c:v>Q3 2014</c:v>
                </c:pt>
                <c:pt idx="10">
                  <c:v>Q4 2014</c:v>
                </c:pt>
                <c:pt idx="11">
                  <c:v>Q1 2015</c:v>
                </c:pt>
                <c:pt idx="12">
                  <c:v>Q2 2015</c:v>
                </c:pt>
                <c:pt idx="13">
                  <c:v>Q3 2015</c:v>
                </c:pt>
                <c:pt idx="14">
                  <c:v>Q4 2015</c:v>
                </c:pt>
                <c:pt idx="15">
                  <c:v>Q1 2016</c:v>
                </c:pt>
                <c:pt idx="16">
                  <c:v>Q2 2016</c:v>
                </c:pt>
                <c:pt idx="17">
                  <c:v>Q3 2016</c:v>
                </c:pt>
                <c:pt idx="18">
                  <c:v>Q4 2016</c:v>
                </c:pt>
                <c:pt idx="19">
                  <c:v>Q1 2017</c:v>
                </c:pt>
                <c:pt idx="20">
                  <c:v>Q2 2017</c:v>
                </c:pt>
                <c:pt idx="21">
                  <c:v>Q3 2017</c:v>
                </c:pt>
                <c:pt idx="22">
                  <c:v>Q4 2017</c:v>
                </c:pt>
                <c:pt idx="23">
                  <c:v>Q1 2018</c:v>
                </c:pt>
                <c:pt idx="24">
                  <c:v>Q2 2018</c:v>
                </c:pt>
                <c:pt idx="25">
                  <c:v>Q3 2018</c:v>
                </c:pt>
                <c:pt idx="26">
                  <c:v>Q4 2018</c:v>
                </c:pt>
              </c:strCache>
            </c:strRef>
          </c:cat>
          <c:val>
            <c:numRef>
              <c:f>Sheet1!$B$2:$B$29</c:f>
              <c:numCache>
                <c:formatCode>0.0%</c:formatCode>
                <c:ptCount val="27"/>
                <c:pt idx="0">
                  <c:v>-2.4E-2</c:v>
                </c:pt>
                <c:pt idx="1">
                  <c:v>-3.0000000000000001E-3</c:v>
                </c:pt>
                <c:pt idx="2">
                  <c:v>1E-3</c:v>
                </c:pt>
                <c:pt idx="3">
                  <c:v>5.3999999999999999E-2</c:v>
                </c:pt>
                <c:pt idx="4">
                  <c:v>4.0000000000000001E-3</c:v>
                </c:pt>
                <c:pt idx="5">
                  <c:v>3.3000000000000002E-2</c:v>
                </c:pt>
                <c:pt idx="6">
                  <c:v>2E-3</c:v>
                </c:pt>
                <c:pt idx="7">
                  <c:v>4.1000000000000002E-2</c:v>
                </c:pt>
                <c:pt idx="8">
                  <c:v>-8.0000000000000002E-3</c:v>
                </c:pt>
                <c:pt idx="9">
                  <c:v>4.8000000000000001E-2</c:v>
                </c:pt>
                <c:pt idx="10">
                  <c:v>0.128</c:v>
                </c:pt>
                <c:pt idx="11">
                  <c:v>0.191</c:v>
                </c:pt>
                <c:pt idx="12">
                  <c:v>0.2</c:v>
                </c:pt>
                <c:pt idx="13">
                  <c:v>0.187</c:v>
                </c:pt>
                <c:pt idx="14">
                  <c:v>0.16900000000000001</c:v>
                </c:pt>
                <c:pt idx="15">
                  <c:v>0.12</c:v>
                </c:pt>
                <c:pt idx="16">
                  <c:v>6.9000000000000006E-2</c:v>
                </c:pt>
                <c:pt idx="17">
                  <c:v>5.1999999999999998E-2</c:v>
                </c:pt>
                <c:pt idx="18">
                  <c:v>1.4E-2</c:v>
                </c:pt>
                <c:pt idx="19">
                  <c:v>-1.7000000000000001E-2</c:v>
                </c:pt>
                <c:pt idx="20">
                  <c:v>-1.4999999999999999E-2</c:v>
                </c:pt>
                <c:pt idx="21">
                  <c:v>-1.0999999999999999E-2</c:v>
                </c:pt>
                <c:pt idx="22">
                  <c:v>6.0000000000000001E-3</c:v>
                </c:pt>
                <c:pt idx="23">
                  <c:v>-1.7000000000000001E-2</c:v>
                </c:pt>
                <c:pt idx="24">
                  <c:v>2.1000000000000001E-2</c:v>
                </c:pt>
                <c:pt idx="25">
                  <c:v>-1.4999999999999999E-2</c:v>
                </c:pt>
                <c:pt idx="26">
                  <c:v>-6.0000000000000001E-3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F4-404F-B21E-25DEEF06F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7451568"/>
        <c:axId val="387453864"/>
      </c:barChart>
      <c:catAx>
        <c:axId val="38745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3864"/>
        <c:crosses val="autoZero"/>
        <c:auto val="1"/>
        <c:lblAlgn val="ctr"/>
        <c:lblOffset val="100"/>
        <c:tickLblSkip val="2"/>
        <c:noMultiLvlLbl val="0"/>
      </c:catAx>
      <c:valAx>
        <c:axId val="387453864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15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611232149368E-2"/>
          <c:y val="3.6188284960625698E-2"/>
          <c:w val="0.88924595676975504"/>
          <c:h val="0.8533681859185977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Personal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  <a:miter lim="800000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9-2C46-8382-88661B7DA6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5-4A76-BF0F-3B826C5EBC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5-4A76-BF0F-3B826C5EBC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67-4313-B714-2B478BC1C0C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F5-4A76-BF0F-3B826C5EBC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F5-4A76-BF0F-3B826C5EBC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67-4313-B714-2B478BC1C0C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67-4313-B714-2B478BC1C0C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67-4313-B714-2B478BC1C0C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67-4313-B714-2B478BC1C0CA}"/>
                </c:ext>
              </c:extLst>
            </c:dLbl>
            <c:dLbl>
              <c:idx val="10"/>
              <c:layout>
                <c:manualLayout>
                  <c:x val="1.16211191167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106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67-4313-B714-2B478BC1C0CA}"/>
                </c:ext>
              </c:extLst>
            </c:dLbl>
            <c:dLbl>
              <c:idx val="11"/>
              <c:tx>
                <c:rich>
                  <a:bodyPr rot="0" vert="horz"/>
                  <a:lstStyle/>
                  <a:p>
                    <a:pPr>
                      <a:defRPr sz="1600" b="1">
                        <a:solidFill>
                          <a:srgbClr val="FF0000"/>
                        </a:solidFill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103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B9-2C46-8382-88661B7DA60D}"/>
                </c:ext>
              </c:extLst>
            </c:dLbl>
            <c:dLbl>
              <c:idx val="12"/>
              <c:tx>
                <c:rich>
                  <a:bodyPr rot="0" vert="horz"/>
                  <a:lstStyle/>
                  <a:p>
                    <a:pPr>
                      <a:defRPr sz="1600" b="1">
                        <a:solidFill>
                          <a:srgbClr val="00B050"/>
                        </a:solidFill>
                      </a:defRPr>
                    </a:pPr>
                    <a:r>
                      <a:rPr lang="en-US" dirty="0">
                        <a:solidFill>
                          <a:srgbClr val="00B050"/>
                        </a:solidFill>
                      </a:rPr>
                      <a:t>98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B9-2C46-8382-88661B7DA60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Sheet1!$B$2:$B$14</c:f>
              <c:numCache>
                <c:formatCode>0.0%</c:formatCode>
                <c:ptCount val="13"/>
                <c:pt idx="0">
                  <c:v>0.95324076300000005</c:v>
                </c:pt>
                <c:pt idx="1">
                  <c:v>0.98066155799999999</c:v>
                </c:pt>
                <c:pt idx="2">
                  <c:v>1.001022291</c:v>
                </c:pt>
                <c:pt idx="3">
                  <c:v>1.0079562690000001</c:v>
                </c:pt>
                <c:pt idx="4">
                  <c:v>1.009587682</c:v>
                </c:pt>
                <c:pt idx="5">
                  <c:v>1.024596305</c:v>
                </c:pt>
                <c:pt idx="6">
                  <c:v>1.0222077549999999</c:v>
                </c:pt>
                <c:pt idx="7">
                  <c:v>1.0180389859999999</c:v>
                </c:pt>
                <c:pt idx="8">
                  <c:v>1.024493095</c:v>
                </c:pt>
                <c:pt idx="9">
                  <c:v>1.043378776</c:v>
                </c:pt>
                <c:pt idx="10">
                  <c:v>1.0603729120000001</c:v>
                </c:pt>
                <c:pt idx="11">
                  <c:v>1.0260300521998718</c:v>
                </c:pt>
                <c:pt idx="12">
                  <c:v>0.98099999999999998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67-4313-B714-2B478BC1C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51558928"/>
        <c:axId val="333891984"/>
      </c:barChart>
      <c:catAx>
        <c:axId val="251558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en-US"/>
          </a:p>
        </c:txPr>
        <c:crossAx val="333891984"/>
        <c:crossesAt val="1"/>
        <c:auto val="1"/>
        <c:lblAlgn val="ctr"/>
        <c:lblOffset val="100"/>
        <c:noMultiLvlLbl val="0"/>
      </c:catAx>
      <c:valAx>
        <c:axId val="333891984"/>
        <c:scaling>
          <c:orientation val="minMax"/>
          <c:min val="0.94000000000000006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5155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Commercial Auto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60-42AF-91DE-DBD597A917BC}"/>
                </c:ext>
              </c:extLst>
            </c:dLbl>
            <c:dLbl>
              <c:idx val="6"/>
              <c:layout>
                <c:manualLayout>
                  <c:x val="-1.5823599016544631E-3"/>
                  <c:y val="-3.7293553542887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60-42AF-91DE-DBD597A917B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60-42AF-91DE-DBD597A91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-7.4710877693167199E-2</c:v>
                </c:pt>
                <c:pt idx="1">
                  <c:v>-9.0358111016186071E-2</c:v>
                </c:pt>
                <c:pt idx="2">
                  <c:v>-3.9794356367937267E-2</c:v>
                </c:pt>
                <c:pt idx="3">
                  <c:v>1.3194823809594247E-2</c:v>
                </c:pt>
                <c:pt idx="4">
                  <c:v>4.6500530624468128E-2</c:v>
                </c:pt>
                <c:pt idx="5">
                  <c:v>8.1050993337284716E-2</c:v>
                </c:pt>
                <c:pt idx="6">
                  <c:v>8.6958192101530551E-2</c:v>
                </c:pt>
                <c:pt idx="7">
                  <c:v>7.3554474434092576E-2</c:v>
                </c:pt>
                <c:pt idx="8">
                  <c:v>5.7877097687929924E-2</c:v>
                </c:pt>
                <c:pt idx="9">
                  <c:v>9.0586099937857156E-2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AD-45A9-92CC-533E98A9AD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 Passenger Auto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7470797049633893E-3"/>
                  <c:y val="5.8604155567394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60-42AF-91DE-DBD597A917BC}"/>
                </c:ext>
              </c:extLst>
            </c:dLbl>
            <c:dLbl>
              <c:idx val="6"/>
              <c:layout>
                <c:manualLayout>
                  <c:x val="3.1647198033088104E-3"/>
                  <c:y val="2.663825253063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60-42AF-91DE-DBD597A917B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60-42AF-91DE-DBD597A91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0.0%</c:formatCode>
                <c:ptCount val="10"/>
                <c:pt idx="0">
                  <c:v>-4.0000000000000001E-3</c:v>
                </c:pt>
                <c:pt idx="1">
                  <c:v>-1E-3</c:v>
                </c:pt>
                <c:pt idx="2">
                  <c:v>1.4999999999999999E-2</c:v>
                </c:pt>
                <c:pt idx="3">
                  <c:v>1.4999999999999999E-2</c:v>
                </c:pt>
                <c:pt idx="4">
                  <c:v>3.5000000000000003E-2</c:v>
                </c:pt>
                <c:pt idx="5">
                  <c:v>4.5999999999999999E-2</c:v>
                </c:pt>
                <c:pt idx="6">
                  <c:v>4.9000000000000002E-2</c:v>
                </c:pt>
                <c:pt idx="7">
                  <c:v>5.5E-2</c:v>
                </c:pt>
                <c:pt idx="8">
                  <c:v>7.2999999999999995E-2</c:v>
                </c:pt>
                <c:pt idx="9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9B-462C-B5B8-3F566466A1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6201600"/>
        <c:axId val="546203168"/>
      </c:lineChart>
      <c:catAx>
        <c:axId val="5462016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546203168"/>
        <c:crosses val="autoZero"/>
        <c:auto val="1"/>
        <c:lblAlgn val="ctr"/>
        <c:lblOffset val="100"/>
        <c:noMultiLvlLbl val="0"/>
      </c:catAx>
      <c:valAx>
        <c:axId val="5462031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54620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693993399191896"/>
          <c:y val="1.5982951518380393E-2"/>
          <c:w val="0.2994535126956972"/>
          <c:h val="0.12050180594767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0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Change</a:t>
            </a:r>
            <a:r>
              <a:rPr lang="en-US" sz="2000" b="1" baseline="0" dirty="0">
                <a:solidFill>
                  <a:schemeClr val="accent2">
                    <a:lumMod val="75000"/>
                  </a:schemeClr>
                </a:solidFill>
              </a:rPr>
              <a:t> in Collision Frequency vs. neighboring states</a:t>
            </a:r>
          </a:p>
          <a:p>
            <a:pPr>
              <a:defRPr sz="1800"/>
            </a:pPr>
            <a:r>
              <a:rPr lang="en-US" sz="2000" b="1" i="0" u="none" strike="noStrike" baseline="0" dirty="0">
                <a:solidFill>
                  <a:schemeClr val="accent2">
                    <a:lumMod val="75000"/>
                  </a:schemeClr>
                </a:solidFill>
                <a:effectLst/>
              </a:rPr>
              <a:t>2012-2017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0629142575667209"/>
          <c:y val="0.73599155172965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66532454592804"/>
          <c:y val="0.21555529384053704"/>
          <c:w val="0.73018070646607325"/>
          <c:h val="0.4312354257449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C5-4E90-8976-EBC315263D4E}"/>
              </c:ext>
            </c:extLst>
          </c:dPt>
          <c:dLbls>
            <c:dLbl>
              <c:idx val="0"/>
              <c:layout>
                <c:manualLayout>
                  <c:x val="9.0442515269993431E-3"/>
                  <c:y val="1.0950403781387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78205867760549"/>
                      <c:h val="9.6362604825372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6C5-4E90-8976-EBC315263D4E}"/>
                </c:ext>
              </c:extLst>
            </c:dLbl>
            <c:dLbl>
              <c:idx val="1"/>
              <c:layout>
                <c:manualLayout>
                  <c:x val="4.522220718763878E-2"/>
                  <c:y val="-2.7374662222168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90069578469838"/>
                      <c:h val="9.6362604825372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6C5-4E90-8976-EBC315263D4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</c:v>
                </c:pt>
                <c:pt idx="1">
                  <c:v>WA</c:v>
                </c:pt>
                <c:pt idx="2">
                  <c:v>OR</c:v>
                </c:pt>
                <c:pt idx="3">
                  <c:v>Overall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C5-4E90-8976-EBC315263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08659456"/>
        <c:axId val="808661424"/>
      </c:barChart>
      <c:catAx>
        <c:axId val="8086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661424"/>
        <c:crosses val="autoZero"/>
        <c:auto val="1"/>
        <c:lblAlgn val="ctr"/>
        <c:lblOffset val="100"/>
        <c:noMultiLvlLbl val="0"/>
      </c:catAx>
      <c:valAx>
        <c:axId val="80866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65945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05080831408804E-2"/>
          <c:y val="6.02447926931933E-2"/>
          <c:w val="0.89507743409072604"/>
          <c:h val="0.777816046871053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Sheet1!$B$1:$B$2</c:f>
              <c:strCache>
                <c:ptCount val="2"/>
                <c:pt idx="0">
                  <c:v>% Chg, Miles Driven</c:v>
                </c:pt>
                <c:pt idx="1">
                  <c:v>4.1%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52E-4E66-A9D7-3E335EE237C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2E-4E66-A9D7-3E335EE237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Sheet1!$A$3:$A$20</c:f>
              <c:numCache>
                <c:formatCode>General</c:formatCode>
                <c:ptCount val="18"/>
                <c:pt idx="0" formatCode="0">
                  <c:v>2001</c:v>
                </c:pt>
                <c:pt idx="2" formatCode="0">
                  <c:v>2003</c:v>
                </c:pt>
                <c:pt idx="4" formatCode="0">
                  <c:v>2005</c:v>
                </c:pt>
                <c:pt idx="6" formatCode="0">
                  <c:v>2007</c:v>
                </c:pt>
                <c:pt idx="8" formatCode="0">
                  <c:v>2009</c:v>
                </c:pt>
                <c:pt idx="10" formatCode="0">
                  <c:v>2011</c:v>
                </c:pt>
                <c:pt idx="12" formatCode="0">
                  <c:v>2013</c:v>
                </c:pt>
                <c:pt idx="14" formatCode="0">
                  <c:v>2015</c:v>
                </c:pt>
                <c:pt idx="16" formatCode="0">
                  <c:v>2017</c:v>
                </c:pt>
              </c:numCache>
            </c:numRef>
          </c:cat>
          <c:val>
            <c:numRef>
              <c:f>Sheet1!$B$3:$B$20</c:f>
              <c:numCache>
                <c:formatCode>0.0%</c:formatCode>
                <c:ptCount val="18"/>
                <c:pt idx="0">
                  <c:v>4.6086299999999997E-2</c:v>
                </c:pt>
                <c:pt idx="1">
                  <c:v>4.7168500000000002E-2</c:v>
                </c:pt>
                <c:pt idx="2">
                  <c:v>3.9998900000000004E-2</c:v>
                </c:pt>
                <c:pt idx="3">
                  <c:v>4.4045300000000003E-2</c:v>
                </c:pt>
                <c:pt idx="4">
                  <c:v>4.2183900000000003E-2</c:v>
                </c:pt>
                <c:pt idx="5">
                  <c:v>4.0117599999999996E-2</c:v>
                </c:pt>
                <c:pt idx="6">
                  <c:v>4.4239600000000004E-2</c:v>
                </c:pt>
                <c:pt idx="7">
                  <c:v>3.7050100000000002E-2</c:v>
                </c:pt>
                <c:pt idx="8">
                  <c:v>3.1685999999999999E-2</c:v>
                </c:pt>
                <c:pt idx="9">
                  <c:v>3.4118000000000002E-2</c:v>
                </c:pt>
                <c:pt idx="10">
                  <c:v>3.0425600000000001E-2</c:v>
                </c:pt>
                <c:pt idx="11">
                  <c:v>3.6682899999999997E-2</c:v>
                </c:pt>
                <c:pt idx="12">
                  <c:v>2.4599700000000002E-2</c:v>
                </c:pt>
                <c:pt idx="13">
                  <c:v>2.3896199999999999E-2</c:v>
                </c:pt>
                <c:pt idx="14">
                  <c:v>2.6338799999999999E-2</c:v>
                </c:pt>
                <c:pt idx="15">
                  <c:v>3.7891099999999997E-2</c:v>
                </c:pt>
                <c:pt idx="16">
                  <c:v>2.5000000000000001E-2</c:v>
                </c:pt>
                <c:pt idx="1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36-4997-9B74-ED1A87859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02092576"/>
        <c:axId val="402025008"/>
      </c:barChart>
      <c:valAx>
        <c:axId val="40202500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low"/>
        <c:spPr>
          <a:ln>
            <a:noFill/>
          </a:ln>
        </c:spPr>
        <c:crossAx val="402092576"/>
        <c:crosses val="max"/>
        <c:crossBetween val="between"/>
        <c:majorUnit val="1.0000000000000002E-2"/>
      </c:valAx>
      <c:catAx>
        <c:axId val="4020925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crossAx val="402025008"/>
        <c:crosses val="autoZero"/>
        <c:auto val="0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48267898383373E-2"/>
          <c:y val="4.2222222222222223E-2"/>
          <c:w val="0.90993071593533492"/>
          <c:h val="0.8511111111111111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D0DCE2"/>
            </a:solidFill>
            <a:ln w="25584">
              <a:noFill/>
            </a:ln>
          </c:spPr>
          <c:invertIfNegative val="0"/>
          <c:cat>
            <c:numRef>
              <c:f>Sheet1!$A$2:$A$161</c:f>
              <c:numCache>
                <c:formatCode>[$-409]mmm\-yy;@</c:formatCode>
                <c:ptCount val="160"/>
                <c:pt idx="0">
                  <c:v>38748</c:v>
                </c:pt>
                <c:pt idx="1">
                  <c:v>38777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39142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39964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  <c:pt idx="46">
                  <c:v>40147</c:v>
                </c:pt>
                <c:pt idx="47">
                  <c:v>40178</c:v>
                </c:pt>
                <c:pt idx="48">
                  <c:v>40209</c:v>
                </c:pt>
                <c:pt idx="49">
                  <c:v>40237</c:v>
                </c:pt>
                <c:pt idx="50">
                  <c:v>40268</c:v>
                </c:pt>
                <c:pt idx="51">
                  <c:v>40298</c:v>
                </c:pt>
                <c:pt idx="52">
                  <c:v>40329</c:v>
                </c:pt>
                <c:pt idx="53">
                  <c:v>40359</c:v>
                </c:pt>
                <c:pt idx="54">
                  <c:v>40390</c:v>
                </c:pt>
                <c:pt idx="55">
                  <c:v>40421</c:v>
                </c:pt>
                <c:pt idx="56">
                  <c:v>40451</c:v>
                </c:pt>
                <c:pt idx="57">
                  <c:v>40482</c:v>
                </c:pt>
                <c:pt idx="58">
                  <c:v>40512</c:v>
                </c:pt>
                <c:pt idx="59">
                  <c:v>40543</c:v>
                </c:pt>
                <c:pt idx="60">
                  <c:v>40574</c:v>
                </c:pt>
                <c:pt idx="61">
                  <c:v>40602</c:v>
                </c:pt>
                <c:pt idx="62">
                  <c:v>40633</c:v>
                </c:pt>
                <c:pt idx="63">
                  <c:v>40663</c:v>
                </c:pt>
                <c:pt idx="64">
                  <c:v>40694</c:v>
                </c:pt>
                <c:pt idx="65">
                  <c:v>40724</c:v>
                </c:pt>
                <c:pt idx="66">
                  <c:v>40755</c:v>
                </c:pt>
                <c:pt idx="67">
                  <c:v>40786</c:v>
                </c:pt>
                <c:pt idx="68">
                  <c:v>40816</c:v>
                </c:pt>
                <c:pt idx="69">
                  <c:v>40847</c:v>
                </c:pt>
                <c:pt idx="70">
                  <c:v>40877</c:v>
                </c:pt>
                <c:pt idx="71">
                  <c:v>40907</c:v>
                </c:pt>
                <c:pt idx="72">
                  <c:v>40938</c:v>
                </c:pt>
                <c:pt idx="73">
                  <c:v>40968</c:v>
                </c:pt>
                <c:pt idx="74">
                  <c:v>40998</c:v>
                </c:pt>
                <c:pt idx="75">
                  <c:v>41029</c:v>
                </c:pt>
                <c:pt idx="76">
                  <c:v>41059</c:v>
                </c:pt>
                <c:pt idx="77">
                  <c:v>41090</c:v>
                </c:pt>
                <c:pt idx="78">
                  <c:v>41120</c:v>
                </c:pt>
                <c:pt idx="79">
                  <c:v>41151</c:v>
                </c:pt>
                <c:pt idx="80">
                  <c:v>41182</c:v>
                </c:pt>
                <c:pt idx="81">
                  <c:v>41213</c:v>
                </c:pt>
                <c:pt idx="82">
                  <c:v>41243</c:v>
                </c:pt>
                <c:pt idx="83">
                  <c:v>41274</c:v>
                </c:pt>
                <c:pt idx="84">
                  <c:v>41305</c:v>
                </c:pt>
                <c:pt idx="85">
                  <c:v>41333</c:v>
                </c:pt>
                <c:pt idx="86">
                  <c:v>41364</c:v>
                </c:pt>
                <c:pt idx="87">
                  <c:v>41394</c:v>
                </c:pt>
                <c:pt idx="88">
                  <c:v>41425</c:v>
                </c:pt>
                <c:pt idx="89">
                  <c:v>41455</c:v>
                </c:pt>
                <c:pt idx="90">
                  <c:v>41486</c:v>
                </c:pt>
                <c:pt idx="91">
                  <c:v>41517</c:v>
                </c:pt>
                <c:pt idx="92">
                  <c:v>41547</c:v>
                </c:pt>
                <c:pt idx="93">
                  <c:v>41578</c:v>
                </c:pt>
                <c:pt idx="94">
                  <c:v>41608</c:v>
                </c:pt>
                <c:pt idx="95">
                  <c:v>41639</c:v>
                </c:pt>
                <c:pt idx="96">
                  <c:v>41670</c:v>
                </c:pt>
                <c:pt idx="97">
                  <c:v>41698</c:v>
                </c:pt>
                <c:pt idx="98">
                  <c:v>41729</c:v>
                </c:pt>
                <c:pt idx="99">
                  <c:v>41759</c:v>
                </c:pt>
                <c:pt idx="100">
                  <c:v>41790</c:v>
                </c:pt>
                <c:pt idx="101">
                  <c:v>41820</c:v>
                </c:pt>
                <c:pt idx="102">
                  <c:v>41851</c:v>
                </c:pt>
                <c:pt idx="103">
                  <c:v>41882</c:v>
                </c:pt>
                <c:pt idx="104">
                  <c:v>41912</c:v>
                </c:pt>
                <c:pt idx="105">
                  <c:v>41943</c:v>
                </c:pt>
                <c:pt idx="106">
                  <c:v>41973</c:v>
                </c:pt>
                <c:pt idx="107">
                  <c:v>42004</c:v>
                </c:pt>
                <c:pt idx="108">
                  <c:v>42035</c:v>
                </c:pt>
                <c:pt idx="109">
                  <c:v>42063</c:v>
                </c:pt>
                <c:pt idx="110">
                  <c:v>42094</c:v>
                </c:pt>
                <c:pt idx="111">
                  <c:v>42124</c:v>
                </c:pt>
                <c:pt idx="112">
                  <c:v>42155</c:v>
                </c:pt>
                <c:pt idx="113">
                  <c:v>42185</c:v>
                </c:pt>
                <c:pt idx="114">
                  <c:v>42216</c:v>
                </c:pt>
                <c:pt idx="115">
                  <c:v>42247</c:v>
                </c:pt>
                <c:pt idx="116">
                  <c:v>42277</c:v>
                </c:pt>
                <c:pt idx="117">
                  <c:v>42308</c:v>
                </c:pt>
                <c:pt idx="118">
                  <c:v>42338</c:v>
                </c:pt>
                <c:pt idx="119">
                  <c:v>42369</c:v>
                </c:pt>
                <c:pt idx="120">
                  <c:v>42400</c:v>
                </c:pt>
                <c:pt idx="121">
                  <c:v>42429</c:v>
                </c:pt>
                <c:pt idx="122">
                  <c:v>42460</c:v>
                </c:pt>
                <c:pt idx="123">
                  <c:v>42490</c:v>
                </c:pt>
                <c:pt idx="124">
                  <c:v>42521</c:v>
                </c:pt>
                <c:pt idx="125">
                  <c:v>42551</c:v>
                </c:pt>
                <c:pt idx="126">
                  <c:v>42582</c:v>
                </c:pt>
                <c:pt idx="127">
                  <c:v>42613</c:v>
                </c:pt>
                <c:pt idx="128">
                  <c:v>42643</c:v>
                </c:pt>
                <c:pt idx="129">
                  <c:v>42674</c:v>
                </c:pt>
                <c:pt idx="130">
                  <c:v>42704</c:v>
                </c:pt>
                <c:pt idx="131">
                  <c:v>42735</c:v>
                </c:pt>
                <c:pt idx="132">
                  <c:v>42766</c:v>
                </c:pt>
                <c:pt idx="133">
                  <c:v>42794</c:v>
                </c:pt>
                <c:pt idx="134">
                  <c:v>42825</c:v>
                </c:pt>
                <c:pt idx="135">
                  <c:v>42855</c:v>
                </c:pt>
                <c:pt idx="136">
                  <c:v>42886</c:v>
                </c:pt>
                <c:pt idx="137">
                  <c:v>42916</c:v>
                </c:pt>
                <c:pt idx="138">
                  <c:v>42947</c:v>
                </c:pt>
                <c:pt idx="139">
                  <c:v>42978</c:v>
                </c:pt>
                <c:pt idx="140">
                  <c:v>43008</c:v>
                </c:pt>
                <c:pt idx="141">
                  <c:v>43039</c:v>
                </c:pt>
                <c:pt idx="142">
                  <c:v>43069</c:v>
                </c:pt>
                <c:pt idx="143">
                  <c:v>43100</c:v>
                </c:pt>
                <c:pt idx="144">
                  <c:v>43131</c:v>
                </c:pt>
                <c:pt idx="145">
                  <c:v>43159</c:v>
                </c:pt>
                <c:pt idx="146">
                  <c:v>43190</c:v>
                </c:pt>
                <c:pt idx="147">
                  <c:v>43220</c:v>
                </c:pt>
                <c:pt idx="148">
                  <c:v>43251</c:v>
                </c:pt>
                <c:pt idx="149">
                  <c:v>43281</c:v>
                </c:pt>
                <c:pt idx="150">
                  <c:v>43312</c:v>
                </c:pt>
                <c:pt idx="151">
                  <c:v>43343</c:v>
                </c:pt>
                <c:pt idx="152">
                  <c:v>43373</c:v>
                </c:pt>
                <c:pt idx="153">
                  <c:v>43404</c:v>
                </c:pt>
                <c:pt idx="154">
                  <c:v>43434</c:v>
                </c:pt>
                <c:pt idx="155">
                  <c:v>43465</c:v>
                </c:pt>
                <c:pt idx="156">
                  <c:v>43496</c:v>
                </c:pt>
                <c:pt idx="157">
                  <c:v>43524</c:v>
                </c:pt>
                <c:pt idx="158">
                  <c:v>43555</c:v>
                </c:pt>
                <c:pt idx="159">
                  <c:v>43585</c:v>
                </c:pt>
              </c:numCache>
            </c:numRef>
          </c:cat>
          <c:val>
            <c:numRef>
              <c:f>Sheet1!$D$2:$D$161</c:f>
              <c:numCache>
                <c:formatCode>0</c:formatCode>
                <c:ptCount val="1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 formatCode="General">
                  <c:v>0</c:v>
                </c:pt>
                <c:pt idx="51" formatCode="General">
                  <c:v>0</c:v>
                </c:pt>
                <c:pt idx="52" formatCode="General">
                  <c:v>0</c:v>
                </c:pt>
                <c:pt idx="53" formatCode="General">
                  <c:v>0</c:v>
                </c:pt>
                <c:pt idx="54" formatCode="General">
                  <c:v>0</c:v>
                </c:pt>
                <c:pt idx="55" formatCode="General">
                  <c:v>0</c:v>
                </c:pt>
                <c:pt idx="56" formatCode="General">
                  <c:v>0</c:v>
                </c:pt>
                <c:pt idx="57" formatCode="General">
                  <c:v>0</c:v>
                </c:pt>
                <c:pt idx="58" formatCode="General">
                  <c:v>0</c:v>
                </c:pt>
                <c:pt idx="59" formatCode="General">
                  <c:v>0</c:v>
                </c:pt>
                <c:pt idx="60" formatCode="General">
                  <c:v>0</c:v>
                </c:pt>
                <c:pt idx="61" formatCode="General">
                  <c:v>0</c:v>
                </c:pt>
                <c:pt idx="62" formatCode="General">
                  <c:v>0</c:v>
                </c:pt>
                <c:pt idx="63" formatCode="General">
                  <c:v>0</c:v>
                </c:pt>
                <c:pt idx="64" formatCode="General">
                  <c:v>0</c:v>
                </c:pt>
                <c:pt idx="65" formatCode="General">
                  <c:v>0</c:v>
                </c:pt>
                <c:pt idx="66" formatCode="General">
                  <c:v>0</c:v>
                </c:pt>
                <c:pt idx="67" formatCode="General">
                  <c:v>0</c:v>
                </c:pt>
                <c:pt idx="68" formatCode="General">
                  <c:v>0</c:v>
                </c:pt>
                <c:pt idx="69" formatCode="General">
                  <c:v>0</c:v>
                </c:pt>
                <c:pt idx="70" formatCode="General">
                  <c:v>0</c:v>
                </c:pt>
                <c:pt idx="71" formatCode="General">
                  <c:v>0</c:v>
                </c:pt>
                <c:pt idx="72" formatCode="General">
                  <c:v>0</c:v>
                </c:pt>
                <c:pt idx="73" formatCode="General">
                  <c:v>0</c:v>
                </c:pt>
                <c:pt idx="74" formatCode="General">
                  <c:v>0</c:v>
                </c:pt>
                <c:pt idx="75" formatCode="General">
                  <c:v>0</c:v>
                </c:pt>
                <c:pt idx="76" formatCode="General">
                  <c:v>0</c:v>
                </c:pt>
                <c:pt idx="77" formatCode="General">
                  <c:v>0</c:v>
                </c:pt>
                <c:pt idx="78" formatCode="General">
                  <c:v>0</c:v>
                </c:pt>
                <c:pt idx="79" formatCode="General">
                  <c:v>0</c:v>
                </c:pt>
                <c:pt idx="80" formatCode="General">
                  <c:v>0</c:v>
                </c:pt>
                <c:pt idx="81" formatCode="General">
                  <c:v>0</c:v>
                </c:pt>
                <c:pt idx="82" formatCode="General">
                  <c:v>0</c:v>
                </c:pt>
                <c:pt idx="83" formatCode="General">
                  <c:v>0</c:v>
                </c:pt>
                <c:pt idx="84" formatCode="General">
                  <c:v>0</c:v>
                </c:pt>
                <c:pt idx="85" formatCode="General">
                  <c:v>0</c:v>
                </c:pt>
                <c:pt idx="86" formatCode="General">
                  <c:v>0</c:v>
                </c:pt>
                <c:pt idx="87" formatCode="General">
                  <c:v>0</c:v>
                </c:pt>
                <c:pt idx="88" formatCode="General">
                  <c:v>0</c:v>
                </c:pt>
                <c:pt idx="89" formatCode="General">
                  <c:v>0</c:v>
                </c:pt>
                <c:pt idx="90" formatCode="General">
                  <c:v>0</c:v>
                </c:pt>
                <c:pt idx="91" formatCode="General">
                  <c:v>0</c:v>
                </c:pt>
                <c:pt idx="92" formatCode="General">
                  <c:v>0</c:v>
                </c:pt>
                <c:pt idx="93" formatCode="General">
                  <c:v>0</c:v>
                </c:pt>
                <c:pt idx="94" formatCode="General">
                  <c:v>0</c:v>
                </c:pt>
                <c:pt idx="95" formatCode="General">
                  <c:v>0</c:v>
                </c:pt>
                <c:pt idx="96" formatCode="General">
                  <c:v>0</c:v>
                </c:pt>
                <c:pt idx="97" formatCode="General">
                  <c:v>0</c:v>
                </c:pt>
                <c:pt idx="98" formatCode="General">
                  <c:v>0</c:v>
                </c:pt>
                <c:pt idx="99" formatCode="General">
                  <c:v>0</c:v>
                </c:pt>
                <c:pt idx="100" formatCode="General">
                  <c:v>0</c:v>
                </c:pt>
                <c:pt idx="101" formatCode="General">
                  <c:v>0</c:v>
                </c:pt>
                <c:pt idx="102" formatCode="General">
                  <c:v>0</c:v>
                </c:pt>
                <c:pt idx="103" formatCode="General">
                  <c:v>0</c:v>
                </c:pt>
                <c:pt idx="104" formatCode="General">
                  <c:v>0</c:v>
                </c:pt>
                <c:pt idx="105" formatCode="General">
                  <c:v>0</c:v>
                </c:pt>
                <c:pt idx="106" formatCode="General">
                  <c:v>0</c:v>
                </c:pt>
                <c:pt idx="107" formatCode="General">
                  <c:v>0</c:v>
                </c:pt>
                <c:pt idx="108" formatCode="General">
                  <c:v>0</c:v>
                </c:pt>
                <c:pt idx="109" formatCode="General">
                  <c:v>0</c:v>
                </c:pt>
                <c:pt idx="110" formatCode="General">
                  <c:v>0</c:v>
                </c:pt>
                <c:pt idx="111" formatCode="General">
                  <c:v>0</c:v>
                </c:pt>
                <c:pt idx="112" formatCode="General">
                  <c:v>0</c:v>
                </c:pt>
                <c:pt idx="113" formatCode="General">
                  <c:v>0</c:v>
                </c:pt>
                <c:pt idx="114" formatCode="General">
                  <c:v>0</c:v>
                </c:pt>
                <c:pt idx="115" formatCode="General">
                  <c:v>0</c:v>
                </c:pt>
                <c:pt idx="116" formatCode="General">
                  <c:v>0</c:v>
                </c:pt>
                <c:pt idx="117" formatCode="General">
                  <c:v>0</c:v>
                </c:pt>
                <c:pt idx="118" formatCode="General">
                  <c:v>0</c:v>
                </c:pt>
                <c:pt idx="119" formatCode="General">
                  <c:v>0</c:v>
                </c:pt>
                <c:pt idx="120" formatCode="General">
                  <c:v>0</c:v>
                </c:pt>
                <c:pt idx="121" formatCode="General">
                  <c:v>0</c:v>
                </c:pt>
                <c:pt idx="122" formatCode="General">
                  <c:v>0</c:v>
                </c:pt>
                <c:pt idx="123" formatCode="General">
                  <c:v>0</c:v>
                </c:pt>
                <c:pt idx="124" formatCode="General">
                  <c:v>0</c:v>
                </c:pt>
                <c:pt idx="125" formatCode="General">
                  <c:v>0</c:v>
                </c:pt>
                <c:pt idx="126" formatCode="General">
                  <c:v>0</c:v>
                </c:pt>
                <c:pt idx="127" formatCode="General">
                  <c:v>0</c:v>
                </c:pt>
                <c:pt idx="128" formatCode="General">
                  <c:v>0</c:v>
                </c:pt>
                <c:pt idx="129" formatCode="General">
                  <c:v>0</c:v>
                </c:pt>
                <c:pt idx="130" formatCode="General">
                  <c:v>0</c:v>
                </c:pt>
                <c:pt idx="131" formatCode="General">
                  <c:v>0</c:v>
                </c:pt>
                <c:pt idx="132" formatCode="General">
                  <c:v>0</c:v>
                </c:pt>
                <c:pt idx="133" formatCode="General">
                  <c:v>0</c:v>
                </c:pt>
                <c:pt idx="134" formatCode="General">
                  <c:v>0</c:v>
                </c:pt>
                <c:pt idx="135" formatCode="General">
                  <c:v>0</c:v>
                </c:pt>
                <c:pt idx="136" formatCode="General">
                  <c:v>0</c:v>
                </c:pt>
                <c:pt idx="137" formatCode="General">
                  <c:v>0</c:v>
                </c:pt>
                <c:pt idx="138" formatCode="General">
                  <c:v>0</c:v>
                </c:pt>
                <c:pt idx="139" formatCode="General">
                  <c:v>0</c:v>
                </c:pt>
                <c:pt idx="140" formatCode="General">
                  <c:v>0</c:v>
                </c:pt>
                <c:pt idx="141" formatCode="General">
                  <c:v>0</c:v>
                </c:pt>
                <c:pt idx="142" formatCode="General">
                  <c:v>0</c:v>
                </c:pt>
                <c:pt idx="143" formatCode="General">
                  <c:v>0</c:v>
                </c:pt>
                <c:pt idx="144" formatCode="General">
                  <c:v>0</c:v>
                </c:pt>
                <c:pt idx="145" formatCode="General">
                  <c:v>0</c:v>
                </c:pt>
                <c:pt idx="146" formatCode="General">
                  <c:v>0</c:v>
                </c:pt>
                <c:pt idx="147" formatCode="General">
                  <c:v>0</c:v>
                </c:pt>
                <c:pt idx="148" formatCode="General">
                  <c:v>0</c:v>
                </c:pt>
                <c:pt idx="149" formatCode="General">
                  <c:v>0</c:v>
                </c:pt>
                <c:pt idx="150" formatCode="General">
                  <c:v>0</c:v>
                </c:pt>
                <c:pt idx="151" formatCode="General">
                  <c:v>0</c:v>
                </c:pt>
                <c:pt idx="152" formatCode="General">
                  <c:v>0</c:v>
                </c:pt>
                <c:pt idx="153" formatCode="General">
                  <c:v>0</c:v>
                </c:pt>
                <c:pt idx="154" formatCode="General">
                  <c:v>0</c:v>
                </c:pt>
                <c:pt idx="155" formatCode="General">
                  <c:v>0</c:v>
                </c:pt>
                <c:pt idx="156" formatCode="General">
                  <c:v>0</c:v>
                </c:pt>
                <c:pt idx="157" formatCode="General">
                  <c:v>0</c:v>
                </c:pt>
                <c:pt idx="158" formatCode="General">
                  <c:v>0</c:v>
                </c:pt>
                <c:pt idx="159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C-41D7-9EEF-C337D4B76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"/>
        <c:axId val="4"/>
      </c:barChar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10-Yr Yield</c:v>
                </c:pt>
              </c:strCache>
            </c:strRef>
          </c:tx>
          <c:spPr>
            <a:ln w="38376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61"/>
              <c:layout>
                <c:manualLayout>
                  <c:x val="-2.7533460803059275E-2"/>
                  <c:y val="-5.8981233243967826E-2"/>
                </c:manualLayout>
              </c:layout>
              <c:tx>
                <c:rich>
                  <a:bodyPr/>
                  <a:lstStyle/>
                  <a:p>
                    <a:fld id="{3999B2D0-D449-4B06-94B6-C3DBDF4A0CC3}" type="VALUE">
                      <a:rPr lang="en-US" sz="1200" b="1">
                        <a:latin typeface="+mj-lt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3C-41D7-9EEF-C337D4B76A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Sheet1!$A$2:$A$161</c:f>
              <c:numCache>
                <c:formatCode>[$-409]mmm\-yy;@</c:formatCode>
                <c:ptCount val="160"/>
                <c:pt idx="0">
                  <c:v>38748</c:v>
                </c:pt>
                <c:pt idx="1">
                  <c:v>38777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39142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39964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  <c:pt idx="46">
                  <c:v>40147</c:v>
                </c:pt>
                <c:pt idx="47">
                  <c:v>40178</c:v>
                </c:pt>
                <c:pt idx="48">
                  <c:v>40209</c:v>
                </c:pt>
                <c:pt idx="49">
                  <c:v>40237</c:v>
                </c:pt>
                <c:pt idx="50">
                  <c:v>40268</c:v>
                </c:pt>
                <c:pt idx="51">
                  <c:v>40298</c:v>
                </c:pt>
                <c:pt idx="52">
                  <c:v>40329</c:v>
                </c:pt>
                <c:pt idx="53">
                  <c:v>40359</c:v>
                </c:pt>
                <c:pt idx="54">
                  <c:v>40390</c:v>
                </c:pt>
                <c:pt idx="55">
                  <c:v>40421</c:v>
                </c:pt>
                <c:pt idx="56">
                  <c:v>40451</c:v>
                </c:pt>
                <c:pt idx="57">
                  <c:v>40482</c:v>
                </c:pt>
                <c:pt idx="58">
                  <c:v>40512</c:v>
                </c:pt>
                <c:pt idx="59">
                  <c:v>40543</c:v>
                </c:pt>
                <c:pt idx="60">
                  <c:v>40574</c:v>
                </c:pt>
                <c:pt idx="61">
                  <c:v>40602</c:v>
                </c:pt>
                <c:pt idx="62">
                  <c:v>40633</c:v>
                </c:pt>
                <c:pt idx="63">
                  <c:v>40663</c:v>
                </c:pt>
                <c:pt idx="64">
                  <c:v>40694</c:v>
                </c:pt>
                <c:pt idx="65">
                  <c:v>40724</c:v>
                </c:pt>
                <c:pt idx="66">
                  <c:v>40755</c:v>
                </c:pt>
                <c:pt idx="67">
                  <c:v>40786</c:v>
                </c:pt>
                <c:pt idx="68">
                  <c:v>40816</c:v>
                </c:pt>
                <c:pt idx="69">
                  <c:v>40847</c:v>
                </c:pt>
                <c:pt idx="70">
                  <c:v>40877</c:v>
                </c:pt>
                <c:pt idx="71">
                  <c:v>40907</c:v>
                </c:pt>
                <c:pt idx="72">
                  <c:v>40938</c:v>
                </c:pt>
                <c:pt idx="73">
                  <c:v>40968</c:v>
                </c:pt>
                <c:pt idx="74">
                  <c:v>40998</c:v>
                </c:pt>
                <c:pt idx="75">
                  <c:v>41029</c:v>
                </c:pt>
                <c:pt idx="76">
                  <c:v>41059</c:v>
                </c:pt>
                <c:pt idx="77">
                  <c:v>41090</c:v>
                </c:pt>
                <c:pt idx="78">
                  <c:v>41120</c:v>
                </c:pt>
                <c:pt idx="79">
                  <c:v>41151</c:v>
                </c:pt>
                <c:pt idx="80">
                  <c:v>41182</c:v>
                </c:pt>
                <c:pt idx="81">
                  <c:v>41213</c:v>
                </c:pt>
                <c:pt idx="82">
                  <c:v>41243</c:v>
                </c:pt>
                <c:pt idx="83">
                  <c:v>41274</c:v>
                </c:pt>
                <c:pt idx="84">
                  <c:v>41305</c:v>
                </c:pt>
                <c:pt idx="85">
                  <c:v>41333</c:v>
                </c:pt>
                <c:pt idx="86">
                  <c:v>41364</c:v>
                </c:pt>
                <c:pt idx="87">
                  <c:v>41394</c:v>
                </c:pt>
                <c:pt idx="88">
                  <c:v>41425</c:v>
                </c:pt>
                <c:pt idx="89">
                  <c:v>41455</c:v>
                </c:pt>
                <c:pt idx="90">
                  <c:v>41486</c:v>
                </c:pt>
                <c:pt idx="91">
                  <c:v>41517</c:v>
                </c:pt>
                <c:pt idx="92">
                  <c:v>41547</c:v>
                </c:pt>
                <c:pt idx="93">
                  <c:v>41578</c:v>
                </c:pt>
                <c:pt idx="94">
                  <c:v>41608</c:v>
                </c:pt>
                <c:pt idx="95">
                  <c:v>41639</c:v>
                </c:pt>
                <c:pt idx="96">
                  <c:v>41670</c:v>
                </c:pt>
                <c:pt idx="97">
                  <c:v>41698</c:v>
                </c:pt>
                <c:pt idx="98">
                  <c:v>41729</c:v>
                </c:pt>
                <c:pt idx="99">
                  <c:v>41759</c:v>
                </c:pt>
                <c:pt idx="100">
                  <c:v>41790</c:v>
                </c:pt>
                <c:pt idx="101">
                  <c:v>41820</c:v>
                </c:pt>
                <c:pt idx="102">
                  <c:v>41851</c:v>
                </c:pt>
                <c:pt idx="103">
                  <c:v>41882</c:v>
                </c:pt>
                <c:pt idx="104">
                  <c:v>41912</c:v>
                </c:pt>
                <c:pt idx="105">
                  <c:v>41943</c:v>
                </c:pt>
                <c:pt idx="106">
                  <c:v>41973</c:v>
                </c:pt>
                <c:pt idx="107">
                  <c:v>42004</c:v>
                </c:pt>
                <c:pt idx="108">
                  <c:v>42035</c:v>
                </c:pt>
                <c:pt idx="109">
                  <c:v>42063</c:v>
                </c:pt>
                <c:pt idx="110">
                  <c:v>42094</c:v>
                </c:pt>
                <c:pt idx="111">
                  <c:v>42124</c:v>
                </c:pt>
                <c:pt idx="112">
                  <c:v>42155</c:v>
                </c:pt>
                <c:pt idx="113">
                  <c:v>42185</c:v>
                </c:pt>
                <c:pt idx="114">
                  <c:v>42216</c:v>
                </c:pt>
                <c:pt idx="115">
                  <c:v>42247</c:v>
                </c:pt>
                <c:pt idx="116">
                  <c:v>42277</c:v>
                </c:pt>
                <c:pt idx="117">
                  <c:v>42308</c:v>
                </c:pt>
                <c:pt idx="118">
                  <c:v>42338</c:v>
                </c:pt>
                <c:pt idx="119">
                  <c:v>42369</c:v>
                </c:pt>
                <c:pt idx="120">
                  <c:v>42400</c:v>
                </c:pt>
                <c:pt idx="121">
                  <c:v>42429</c:v>
                </c:pt>
                <c:pt idx="122">
                  <c:v>42460</c:v>
                </c:pt>
                <c:pt idx="123">
                  <c:v>42490</c:v>
                </c:pt>
                <c:pt idx="124">
                  <c:v>42521</c:v>
                </c:pt>
                <c:pt idx="125">
                  <c:v>42551</c:v>
                </c:pt>
                <c:pt idx="126">
                  <c:v>42582</c:v>
                </c:pt>
                <c:pt idx="127">
                  <c:v>42613</c:v>
                </c:pt>
                <c:pt idx="128">
                  <c:v>42643</c:v>
                </c:pt>
                <c:pt idx="129">
                  <c:v>42674</c:v>
                </c:pt>
                <c:pt idx="130">
                  <c:v>42704</c:v>
                </c:pt>
                <c:pt idx="131">
                  <c:v>42735</c:v>
                </c:pt>
                <c:pt idx="132">
                  <c:v>42766</c:v>
                </c:pt>
                <c:pt idx="133">
                  <c:v>42794</c:v>
                </c:pt>
                <c:pt idx="134">
                  <c:v>42825</c:v>
                </c:pt>
                <c:pt idx="135">
                  <c:v>42855</c:v>
                </c:pt>
                <c:pt idx="136">
                  <c:v>42886</c:v>
                </c:pt>
                <c:pt idx="137">
                  <c:v>42916</c:v>
                </c:pt>
                <c:pt idx="138">
                  <c:v>42947</c:v>
                </c:pt>
                <c:pt idx="139">
                  <c:v>42978</c:v>
                </c:pt>
                <c:pt idx="140">
                  <c:v>43008</c:v>
                </c:pt>
                <c:pt idx="141">
                  <c:v>43039</c:v>
                </c:pt>
                <c:pt idx="142">
                  <c:v>43069</c:v>
                </c:pt>
                <c:pt idx="143">
                  <c:v>43100</c:v>
                </c:pt>
                <c:pt idx="144">
                  <c:v>43131</c:v>
                </c:pt>
                <c:pt idx="145">
                  <c:v>43159</c:v>
                </c:pt>
                <c:pt idx="146">
                  <c:v>43190</c:v>
                </c:pt>
                <c:pt idx="147">
                  <c:v>43220</c:v>
                </c:pt>
                <c:pt idx="148">
                  <c:v>43251</c:v>
                </c:pt>
                <c:pt idx="149">
                  <c:v>43281</c:v>
                </c:pt>
                <c:pt idx="150">
                  <c:v>43312</c:v>
                </c:pt>
                <c:pt idx="151">
                  <c:v>43343</c:v>
                </c:pt>
                <c:pt idx="152">
                  <c:v>43373</c:v>
                </c:pt>
                <c:pt idx="153">
                  <c:v>43404</c:v>
                </c:pt>
                <c:pt idx="154">
                  <c:v>43434</c:v>
                </c:pt>
                <c:pt idx="155">
                  <c:v>43465</c:v>
                </c:pt>
                <c:pt idx="156">
                  <c:v>43496</c:v>
                </c:pt>
                <c:pt idx="157">
                  <c:v>43524</c:v>
                </c:pt>
                <c:pt idx="158">
                  <c:v>43555</c:v>
                </c:pt>
                <c:pt idx="159">
                  <c:v>43585</c:v>
                </c:pt>
              </c:numCache>
            </c:numRef>
          </c:cat>
          <c:val>
            <c:numRef>
              <c:f>Sheet1!$C$2:$C$161</c:f>
              <c:numCache>
                <c:formatCode>0.00%</c:formatCode>
                <c:ptCount val="160"/>
                <c:pt idx="0">
                  <c:v>4.4200000000000003E-2</c:v>
                </c:pt>
                <c:pt idx="1">
                  <c:v>4.5699999999999998E-2</c:v>
                </c:pt>
                <c:pt idx="2">
                  <c:v>4.7199999999999999E-2</c:v>
                </c:pt>
                <c:pt idx="3">
                  <c:v>4.99E-2</c:v>
                </c:pt>
                <c:pt idx="4">
                  <c:v>5.11E-2</c:v>
                </c:pt>
                <c:pt idx="5">
                  <c:v>5.11E-2</c:v>
                </c:pt>
                <c:pt idx="6">
                  <c:v>5.0900000000000001E-2</c:v>
                </c:pt>
                <c:pt idx="7">
                  <c:v>4.8800000000000003E-2</c:v>
                </c:pt>
                <c:pt idx="8">
                  <c:v>4.7199999999999999E-2</c:v>
                </c:pt>
                <c:pt idx="9">
                  <c:v>4.7300000000000002E-2</c:v>
                </c:pt>
                <c:pt idx="10">
                  <c:v>4.5999999999999999E-2</c:v>
                </c:pt>
                <c:pt idx="11">
                  <c:v>4.5600000000000002E-2</c:v>
                </c:pt>
                <c:pt idx="12">
                  <c:v>4.7600000000000003E-2</c:v>
                </c:pt>
                <c:pt idx="13">
                  <c:v>4.7199999999999999E-2</c:v>
                </c:pt>
                <c:pt idx="14">
                  <c:v>4.5600000000000002E-2</c:v>
                </c:pt>
                <c:pt idx="15">
                  <c:v>4.6899999999999997E-2</c:v>
                </c:pt>
                <c:pt idx="16">
                  <c:v>4.7500000000000001E-2</c:v>
                </c:pt>
                <c:pt idx="17">
                  <c:v>5.0999999999999997E-2</c:v>
                </c:pt>
                <c:pt idx="18">
                  <c:v>0.05</c:v>
                </c:pt>
                <c:pt idx="19">
                  <c:v>4.6699999999999998E-2</c:v>
                </c:pt>
                <c:pt idx="20">
                  <c:v>4.5199999999999997E-2</c:v>
                </c:pt>
                <c:pt idx="21">
                  <c:v>4.53E-2</c:v>
                </c:pt>
                <c:pt idx="22">
                  <c:v>4.1500000000000002E-2</c:v>
                </c:pt>
                <c:pt idx="23">
                  <c:v>4.1000000000000002E-2</c:v>
                </c:pt>
                <c:pt idx="24">
                  <c:v>3.7400000000000003E-2</c:v>
                </c:pt>
                <c:pt idx="25">
                  <c:v>3.7400000000000003E-2</c:v>
                </c:pt>
                <c:pt idx="26">
                  <c:v>3.5099999999999999E-2</c:v>
                </c:pt>
                <c:pt idx="27">
                  <c:v>3.6799999999999999E-2</c:v>
                </c:pt>
                <c:pt idx="28">
                  <c:v>3.8800000000000001E-2</c:v>
                </c:pt>
                <c:pt idx="29">
                  <c:v>4.1000000000000002E-2</c:v>
                </c:pt>
                <c:pt idx="30">
                  <c:v>4.0099999999999997E-2</c:v>
                </c:pt>
                <c:pt idx="31">
                  <c:v>3.8899999999999997E-2</c:v>
                </c:pt>
                <c:pt idx="32">
                  <c:v>3.6900000000000002E-2</c:v>
                </c:pt>
                <c:pt idx="33">
                  <c:v>3.8100000000000002E-2</c:v>
                </c:pt>
                <c:pt idx="34">
                  <c:v>3.5299999999999998E-2</c:v>
                </c:pt>
                <c:pt idx="35">
                  <c:v>2.4199999999999999E-2</c:v>
                </c:pt>
                <c:pt idx="36">
                  <c:v>2.52E-2</c:v>
                </c:pt>
                <c:pt idx="37">
                  <c:v>2.87E-2</c:v>
                </c:pt>
                <c:pt idx="38">
                  <c:v>2.8199999999999999E-2</c:v>
                </c:pt>
                <c:pt idx="39">
                  <c:v>2.93E-2</c:v>
                </c:pt>
                <c:pt idx="40">
                  <c:v>3.2899999999999999E-2</c:v>
                </c:pt>
                <c:pt idx="41">
                  <c:v>3.7199999999999997E-2</c:v>
                </c:pt>
                <c:pt idx="42">
                  <c:v>3.56E-2</c:v>
                </c:pt>
                <c:pt idx="43">
                  <c:v>3.5900000000000001E-2</c:v>
                </c:pt>
                <c:pt idx="44">
                  <c:v>3.4000000000000002E-2</c:v>
                </c:pt>
                <c:pt idx="45">
                  <c:v>3.39E-2</c:v>
                </c:pt>
                <c:pt idx="46">
                  <c:v>3.4000000000000002E-2</c:v>
                </c:pt>
                <c:pt idx="47">
                  <c:v>3.5900000000000001E-2</c:v>
                </c:pt>
                <c:pt idx="48">
                  <c:v>3.73E-2</c:v>
                </c:pt>
                <c:pt idx="49">
                  <c:v>3.6900000000000002E-2</c:v>
                </c:pt>
                <c:pt idx="50">
                  <c:v>3.73E-2</c:v>
                </c:pt>
                <c:pt idx="51">
                  <c:v>3.85E-2</c:v>
                </c:pt>
                <c:pt idx="52">
                  <c:v>3.4200000000000001E-2</c:v>
                </c:pt>
                <c:pt idx="53">
                  <c:v>3.2000000000000001E-2</c:v>
                </c:pt>
                <c:pt idx="54">
                  <c:v>3.0099999999999998E-2</c:v>
                </c:pt>
                <c:pt idx="55">
                  <c:v>2.7E-2</c:v>
                </c:pt>
                <c:pt idx="56">
                  <c:v>2.6499999999999999E-2</c:v>
                </c:pt>
                <c:pt idx="57">
                  <c:v>2.5399999999999999E-2</c:v>
                </c:pt>
                <c:pt idx="58">
                  <c:v>2.76E-2</c:v>
                </c:pt>
                <c:pt idx="59">
                  <c:v>3.2899999999999999E-2</c:v>
                </c:pt>
                <c:pt idx="60">
                  <c:v>3.39E-2</c:v>
                </c:pt>
                <c:pt idx="61">
                  <c:v>3.5799999999999998E-2</c:v>
                </c:pt>
                <c:pt idx="62">
                  <c:v>3.4099999999999998E-2</c:v>
                </c:pt>
                <c:pt idx="63">
                  <c:v>3.4599999999999999E-2</c:v>
                </c:pt>
                <c:pt idx="64">
                  <c:v>3.1699999999999999E-2</c:v>
                </c:pt>
                <c:pt idx="65">
                  <c:v>0.03</c:v>
                </c:pt>
                <c:pt idx="66">
                  <c:v>0.03</c:v>
                </c:pt>
                <c:pt idx="67">
                  <c:v>2.3E-2</c:v>
                </c:pt>
                <c:pt idx="68">
                  <c:v>1.9800000000000002E-2</c:v>
                </c:pt>
                <c:pt idx="69">
                  <c:v>2.1499999999999998E-2</c:v>
                </c:pt>
                <c:pt idx="70">
                  <c:v>2.01E-2</c:v>
                </c:pt>
                <c:pt idx="71">
                  <c:v>1.9800000000000002E-2</c:v>
                </c:pt>
                <c:pt idx="72">
                  <c:v>1.9699999999999999E-2</c:v>
                </c:pt>
                <c:pt idx="73">
                  <c:v>1.9699999999999999E-2</c:v>
                </c:pt>
                <c:pt idx="74">
                  <c:v>2.1700000000000001E-2</c:v>
                </c:pt>
                <c:pt idx="75">
                  <c:v>2.0500000000000001E-2</c:v>
                </c:pt>
                <c:pt idx="76">
                  <c:v>1.7999999999999999E-2</c:v>
                </c:pt>
                <c:pt idx="77">
                  <c:v>1.6199999999999999E-2</c:v>
                </c:pt>
                <c:pt idx="78">
                  <c:v>1.5299999999999999E-2</c:v>
                </c:pt>
                <c:pt idx="79">
                  <c:v>1.6799999999999999E-2</c:v>
                </c:pt>
                <c:pt idx="80">
                  <c:v>1.72E-2</c:v>
                </c:pt>
                <c:pt idx="81">
                  <c:v>1.7500000000000002E-2</c:v>
                </c:pt>
                <c:pt idx="82">
                  <c:v>1.6500000000000001E-2</c:v>
                </c:pt>
                <c:pt idx="83">
                  <c:v>1.72E-2</c:v>
                </c:pt>
                <c:pt idx="84">
                  <c:v>1.9099999999999999E-2</c:v>
                </c:pt>
                <c:pt idx="85">
                  <c:v>1.9800000000000002E-2</c:v>
                </c:pt>
                <c:pt idx="86">
                  <c:v>1.9599999999999999E-2</c:v>
                </c:pt>
                <c:pt idx="87">
                  <c:v>1.7600000000000001E-2</c:v>
                </c:pt>
                <c:pt idx="88">
                  <c:v>1.9300000000000001E-2</c:v>
                </c:pt>
                <c:pt idx="89">
                  <c:v>2.3E-2</c:v>
                </c:pt>
                <c:pt idx="90">
                  <c:v>2.58E-2</c:v>
                </c:pt>
                <c:pt idx="91">
                  <c:v>2.7799999999999998E-2</c:v>
                </c:pt>
                <c:pt idx="92">
                  <c:v>2.81E-2</c:v>
                </c:pt>
                <c:pt idx="93">
                  <c:v>2.6200000000000001E-2</c:v>
                </c:pt>
                <c:pt idx="94">
                  <c:v>2.7199999999999998E-2</c:v>
                </c:pt>
                <c:pt idx="95">
                  <c:v>2.9000000000000001E-2</c:v>
                </c:pt>
                <c:pt idx="96">
                  <c:v>2.87E-2</c:v>
                </c:pt>
                <c:pt idx="97">
                  <c:v>2.7099999999999999E-2</c:v>
                </c:pt>
                <c:pt idx="98">
                  <c:v>2.7199999999999998E-2</c:v>
                </c:pt>
                <c:pt idx="99">
                  <c:v>2.7099999999999999E-2</c:v>
                </c:pt>
                <c:pt idx="100">
                  <c:v>2.5600000000000001E-2</c:v>
                </c:pt>
                <c:pt idx="101">
                  <c:v>2.5999999999999999E-2</c:v>
                </c:pt>
                <c:pt idx="102">
                  <c:v>2.5399999999999999E-2</c:v>
                </c:pt>
                <c:pt idx="103">
                  <c:v>2.4199999999999999E-2</c:v>
                </c:pt>
                <c:pt idx="104">
                  <c:v>2.53E-2</c:v>
                </c:pt>
                <c:pt idx="105">
                  <c:v>2.3E-2</c:v>
                </c:pt>
                <c:pt idx="106">
                  <c:v>2.3300000000000001E-2</c:v>
                </c:pt>
                <c:pt idx="107">
                  <c:v>2.2100000000000002E-2</c:v>
                </c:pt>
                <c:pt idx="108">
                  <c:v>1.8800000000000001E-2</c:v>
                </c:pt>
                <c:pt idx="109">
                  <c:v>1.9800000000000002E-2</c:v>
                </c:pt>
                <c:pt idx="110">
                  <c:v>2.0400000000000001E-2</c:v>
                </c:pt>
                <c:pt idx="111">
                  <c:v>1.9400000000000001E-2</c:v>
                </c:pt>
                <c:pt idx="112">
                  <c:v>2.1999999999999999E-2</c:v>
                </c:pt>
                <c:pt idx="113">
                  <c:v>2.3599999999999999E-2</c:v>
                </c:pt>
                <c:pt idx="114">
                  <c:v>2.3199999999999998E-2</c:v>
                </c:pt>
                <c:pt idx="115">
                  <c:v>2.1700000000000001E-2</c:v>
                </c:pt>
                <c:pt idx="116">
                  <c:v>2.1700000000000001E-2</c:v>
                </c:pt>
                <c:pt idx="117">
                  <c:v>2.07E-2</c:v>
                </c:pt>
                <c:pt idx="118">
                  <c:v>2.2599999999999999E-2</c:v>
                </c:pt>
                <c:pt idx="119">
                  <c:v>2.24E-2</c:v>
                </c:pt>
                <c:pt idx="120">
                  <c:v>2.12E-2</c:v>
                </c:pt>
                <c:pt idx="121">
                  <c:v>1.78E-2</c:v>
                </c:pt>
                <c:pt idx="122">
                  <c:v>1.89E-2</c:v>
                </c:pt>
                <c:pt idx="123">
                  <c:v>1.8100000000000002E-2</c:v>
                </c:pt>
                <c:pt idx="124">
                  <c:v>1.8100000000000002E-2</c:v>
                </c:pt>
                <c:pt idx="125">
                  <c:v>1.7000000000000001E-2</c:v>
                </c:pt>
                <c:pt idx="126">
                  <c:v>1.49E-2</c:v>
                </c:pt>
                <c:pt idx="127">
                  <c:v>1.55E-2</c:v>
                </c:pt>
                <c:pt idx="128">
                  <c:v>1.6199999999999999E-2</c:v>
                </c:pt>
                <c:pt idx="129">
                  <c:v>1.7600000000000001E-2</c:v>
                </c:pt>
                <c:pt idx="130">
                  <c:v>2.1000000000000001E-2</c:v>
                </c:pt>
                <c:pt idx="131">
                  <c:v>2.47E-2</c:v>
                </c:pt>
                <c:pt idx="132">
                  <c:v>2.4299999999999999E-2</c:v>
                </c:pt>
                <c:pt idx="133">
                  <c:v>2.4299999999999999E-2</c:v>
                </c:pt>
                <c:pt idx="134">
                  <c:v>2.47E-2</c:v>
                </c:pt>
                <c:pt idx="135">
                  <c:v>2.3E-2</c:v>
                </c:pt>
                <c:pt idx="136">
                  <c:v>2.3099999999999999E-2</c:v>
                </c:pt>
                <c:pt idx="137">
                  <c:v>2.1899999999999999E-2</c:v>
                </c:pt>
                <c:pt idx="138">
                  <c:v>2.3199999999999998E-2</c:v>
                </c:pt>
                <c:pt idx="139">
                  <c:v>2.23E-2</c:v>
                </c:pt>
                <c:pt idx="140">
                  <c:v>2.1899999999999999E-2</c:v>
                </c:pt>
                <c:pt idx="141">
                  <c:v>2.3599999999999999E-2</c:v>
                </c:pt>
                <c:pt idx="142">
                  <c:v>2.3599999999999999E-2</c:v>
                </c:pt>
                <c:pt idx="143">
                  <c:v>2.4E-2</c:v>
                </c:pt>
                <c:pt idx="144">
                  <c:v>2.5600000000000001E-2</c:v>
                </c:pt>
                <c:pt idx="145">
                  <c:v>2.8400000000000002E-2</c:v>
                </c:pt>
                <c:pt idx="146">
                  <c:v>2.86E-2</c:v>
                </c:pt>
                <c:pt idx="147">
                  <c:v>2.87E-2</c:v>
                </c:pt>
                <c:pt idx="148">
                  <c:v>2.98E-2</c:v>
                </c:pt>
                <c:pt idx="149">
                  <c:v>2.9100000000000001E-2</c:v>
                </c:pt>
                <c:pt idx="150">
                  <c:v>2.8899999999999999E-2</c:v>
                </c:pt>
                <c:pt idx="151">
                  <c:v>2.8899999999999999E-2</c:v>
                </c:pt>
                <c:pt idx="152">
                  <c:v>0.03</c:v>
                </c:pt>
                <c:pt idx="153">
                  <c:v>3.15E-2</c:v>
                </c:pt>
                <c:pt idx="154">
                  <c:v>3.1199999999999999E-2</c:v>
                </c:pt>
                <c:pt idx="155">
                  <c:v>2.8299999999999999E-2</c:v>
                </c:pt>
                <c:pt idx="156">
                  <c:v>2.7099999999999999E-2</c:v>
                </c:pt>
                <c:pt idx="157">
                  <c:v>2.6800000000000001E-2</c:v>
                </c:pt>
                <c:pt idx="158">
                  <c:v>2.5700000000000001E-2</c:v>
                </c:pt>
                <c:pt idx="159">
                  <c:v>2.5399999999999999E-2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3C-41D7-9EEF-C337D4B76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84688"/>
        <c:axId val="1"/>
      </c:lineChart>
      <c:dateAx>
        <c:axId val="177684688"/>
        <c:scaling>
          <c:orientation val="minMax"/>
        </c:scaling>
        <c:delete val="0"/>
        <c:axPos val="b"/>
        <c:numFmt formatCode="\'yy" sourceLinked="0"/>
        <c:majorTickMark val="none"/>
        <c:minorTickMark val="none"/>
        <c:tickLblPos val="nextTo"/>
        <c:spPr>
          <a:ln w="255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auto val="1"/>
        <c:lblOffset val="100"/>
        <c:baseTimeUnit val="months"/>
        <c:majorUnit val="12"/>
        <c:majorTimeUnit val="months"/>
        <c:minorUnit val="6"/>
        <c:minorTimeUnit val="months"/>
      </c:dateAx>
      <c:valAx>
        <c:axId val="1"/>
        <c:scaling>
          <c:orientation val="minMax"/>
          <c:max val="5.5E-2"/>
          <c:min val="0.01"/>
        </c:scaling>
        <c:delete val="0"/>
        <c:axPos val="l"/>
        <c:majorGridlines>
          <c:spPr>
            <a:ln w="3198">
              <a:solidFill>
                <a:schemeClr val="tx1"/>
              </a:solidFill>
              <a:prstDash val="solid"/>
            </a:ln>
          </c:spPr>
        </c:majorGridlines>
        <c:numFmt formatCode="0.0%" sourceLinked="0"/>
        <c:majorTickMark val="none"/>
        <c:minorTickMark val="none"/>
        <c:tickLblPos val="nextTo"/>
        <c:spPr>
          <a:ln w="255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684688"/>
        <c:crosses val="autoZero"/>
        <c:crossBetween val="between"/>
        <c:majorUnit val="5.0000000000000001E-3"/>
        <c:minorUnit val="1E-3"/>
      </c:valAx>
      <c:dateAx>
        <c:axId val="3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  <c:max val="1"/>
          <c:min val="0"/>
        </c:scaling>
        <c:delete val="0"/>
        <c:axPos val="r"/>
        <c:numFmt formatCode="0" sourceLinked="1"/>
        <c:majorTickMark val="none"/>
        <c:minorTickMark val="none"/>
        <c:tickLblPos val="none"/>
        <c:spPr>
          <a:ln w="6396">
            <a:noFill/>
          </a:ln>
        </c:spPr>
        <c:crossAx val="3"/>
        <c:crosses val="max"/>
        <c:crossBetween val="between"/>
        <c:majorUnit val="1"/>
      </c:valAx>
      <c:spPr>
        <a:solidFill>
          <a:srgbClr val="FFFFFF"/>
        </a:solidFill>
        <a:ln w="25584">
          <a:noFill/>
        </a:ln>
      </c:spPr>
    </c:plotArea>
    <c:legend>
      <c:legendPos val="r"/>
      <c:layout>
        <c:manualLayout>
          <c:xMode val="edge"/>
          <c:yMode val="edge"/>
          <c:x val="9.237875288683603E-2"/>
          <c:y val="0.7"/>
          <c:w val="0.20669745958429561"/>
          <c:h val="0.17777777777777778"/>
        </c:manualLayout>
      </c:layout>
      <c:overlay val="0"/>
      <c:spPr>
        <a:solidFill>
          <a:schemeClr val="bg1"/>
        </a:solidFill>
        <a:ln w="3198">
          <a:solidFill>
            <a:schemeClr val="tx1"/>
          </a:solidFill>
          <a:prstDash val="solid"/>
        </a:ln>
      </c:spPr>
      <c:txPr>
        <a:bodyPr/>
        <a:lstStyle/>
        <a:p>
          <a:pPr>
            <a:defRPr sz="1667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 DWP: WC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-0.11611486372384794</c:v>
                </c:pt>
                <c:pt idx="1">
                  <c:v>-0.12356223639568076</c:v>
                </c:pt>
                <c:pt idx="2">
                  <c:v>-3.3678770800517399E-2</c:v>
                </c:pt>
                <c:pt idx="3">
                  <c:v>9.6130799649732479E-2</c:v>
                </c:pt>
                <c:pt idx="4">
                  <c:v>0.1066349532518216</c:v>
                </c:pt>
                <c:pt idx="5">
                  <c:v>8.4818353495219156E-2</c:v>
                </c:pt>
                <c:pt idx="6">
                  <c:v>5.7842571657730213E-2</c:v>
                </c:pt>
                <c:pt idx="7">
                  <c:v>4.0255800058575097E-2</c:v>
                </c:pt>
                <c:pt idx="8">
                  <c:v>1.3655175428736843E-2</c:v>
                </c:pt>
                <c:pt idx="9">
                  <c:v>-4.9192121995367266E-3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D-45A9-92CC-533E98A9AD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0"/>
        <c:axId val="546201600"/>
        <c:axId val="546203168"/>
      </c:barChart>
      <c:catAx>
        <c:axId val="5462016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546203168"/>
        <c:crosses val="autoZero"/>
        <c:auto val="1"/>
        <c:lblAlgn val="ctr"/>
        <c:lblOffset val="100"/>
        <c:noMultiLvlLbl val="0"/>
      </c:catAx>
      <c:valAx>
        <c:axId val="5462031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5462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779383796120199E-2"/>
          <c:y val="2.0131629887727449E-2"/>
          <c:w val="0.96044123240775958"/>
          <c:h val="0.9597367402245451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56C4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587-DB44-847F-F28D3A37C20D}"/>
                </c:ext>
              </c:extLst>
            </c:dLbl>
            <c:dLbl>
              <c:idx val="1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587-DB44-847F-F28D3A37C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11.004543160020191</c:v>
                </c:pt>
                <c:pt idx="1">
                  <c:v>8.7253414264036415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87-DB44-847F-F28D3A37C20D}"/>
            </c:ext>
          </c:extLst>
        </c:ser>
        <c:ser>
          <c:idx val="1"/>
          <c:order val="1"/>
          <c:spPr>
            <a:solidFill>
              <a:srgbClr val="4E9E6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587-DB44-847F-F28D3A37C20D}"/>
                </c:ext>
              </c:extLst>
            </c:dLbl>
            <c:dLbl>
              <c:idx val="1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587-DB44-847F-F28D3A37C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6.6633013629480047</c:v>
                </c:pt>
                <c:pt idx="1">
                  <c:v>7.3596358118361138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87-DB44-847F-F28D3A37C20D}"/>
            </c:ext>
          </c:extLst>
        </c:ser>
        <c:ser>
          <c:idx val="2"/>
          <c:order val="2"/>
          <c:spPr>
            <a:solidFill>
              <a:srgbClr val="BD531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587-DB44-847F-F28D3A37C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8.3796062594649161</c:v>
                </c:pt>
                <c:pt idx="1">
                  <c:v>2.9590288315629736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87-DB44-847F-F28D3A37C20D}"/>
            </c:ext>
          </c:extLst>
        </c:ser>
        <c:ser>
          <c:idx val="3"/>
          <c:order val="3"/>
          <c:spPr>
            <a:solidFill>
              <a:srgbClr val="E66517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587-DB44-847F-F28D3A37C20D}"/>
                </c:ext>
              </c:extLst>
            </c:dLbl>
            <c:dLbl>
              <c:idx val="1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2587-DB44-847F-F28D3A37C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Sheet1!$A$4:$B$4</c:f>
              <c:numCache>
                <c:formatCode>General</c:formatCode>
                <c:ptCount val="2"/>
                <c:pt idx="0">
                  <c:v>4.0383644623927299</c:v>
                </c:pt>
                <c:pt idx="1">
                  <c:v>5.9180576631259472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87-DB44-847F-F28D3A37C20D}"/>
            </c:ext>
          </c:extLst>
        </c:ser>
        <c:ser>
          <c:idx val="4"/>
          <c:order val="4"/>
          <c:spPr>
            <a:solidFill>
              <a:srgbClr val="ED865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2587-DB44-847F-F28D3A37C20D}"/>
                </c:ext>
              </c:extLst>
            </c:dLbl>
            <c:dLbl>
              <c:idx val="1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2587-DB44-847F-F28D3A37C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Sheet1!$A$5:$B$5</c:f>
              <c:numCache>
                <c:formatCode>General</c:formatCode>
                <c:ptCount val="2"/>
                <c:pt idx="0">
                  <c:v>10.398788490661282</c:v>
                </c:pt>
                <c:pt idx="1">
                  <c:v>7.4355083459787554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587-DB44-847F-F28D3A37C20D}"/>
            </c:ext>
          </c:extLst>
        </c:ser>
        <c:ser>
          <c:idx val="5"/>
          <c:order val="5"/>
          <c:spPr>
            <a:solidFill>
              <a:srgbClr val="F2AC8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2587-DB44-847F-F28D3A37C20D}"/>
                </c:ext>
              </c:extLst>
            </c:dLbl>
            <c:dLbl>
              <c:idx val="1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2587-DB44-847F-F28D3A37C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Sheet1!$A$6:$B$6</c:f>
              <c:numCache>
                <c:formatCode>General</c:formatCode>
                <c:ptCount val="2"/>
                <c:pt idx="0">
                  <c:v>6.1080262493690025</c:v>
                </c:pt>
                <c:pt idx="1">
                  <c:v>7.435508345978759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587-DB44-847F-F28D3A37C20D}"/>
            </c:ext>
          </c:extLst>
        </c:ser>
        <c:ser>
          <c:idx val="6"/>
          <c:order val="6"/>
          <c:spPr>
            <a:solidFill>
              <a:srgbClr val="30456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2587-DB44-847F-F28D3A37C20D}"/>
                </c:ext>
              </c:extLst>
            </c:dLbl>
            <c:dLbl>
              <c:idx val="1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2587-DB44-847F-F28D3A37C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Sheet1!$A$7:$B$7</c:f>
              <c:numCache>
                <c:formatCode>General</c:formatCode>
                <c:ptCount val="2"/>
                <c:pt idx="0">
                  <c:v>12.417970721857651</c:v>
                </c:pt>
                <c:pt idx="1">
                  <c:v>16.919575113808804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587-DB44-847F-F28D3A37C20D}"/>
            </c:ext>
          </c:extLst>
        </c:ser>
        <c:ser>
          <c:idx val="7"/>
          <c:order val="7"/>
          <c:spPr>
            <a:solidFill>
              <a:srgbClr val="C5D1E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2587-DB44-847F-F28D3A37C20D}"/>
                </c:ext>
              </c:extLst>
            </c:dLbl>
            <c:dLbl>
              <c:idx val="1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2587-DB44-847F-F28D3A37C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Sheet1!$A$8:$B$8</c:f>
              <c:numCache>
                <c:formatCode>General</c:formatCode>
                <c:ptCount val="2"/>
                <c:pt idx="0">
                  <c:v>17.720000000000002</c:v>
                </c:pt>
                <c:pt idx="1">
                  <c:v>17.602427921092566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587-DB44-847F-F28D3A37C20D}"/>
            </c:ext>
          </c:extLst>
        </c:ser>
        <c:ser>
          <c:idx val="8"/>
          <c:order val="8"/>
          <c:spPr>
            <a:solidFill>
              <a:srgbClr val="A9BBD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2587-DB44-847F-F28D3A37C20D}"/>
                </c:ext>
              </c:extLst>
            </c:dLbl>
            <c:dLbl>
              <c:idx val="1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2587-DB44-847F-F28D3A37C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Sheet1!$A$9:$B$9</c:f>
              <c:numCache>
                <c:formatCode>General</c:formatCode>
                <c:ptCount val="2"/>
                <c:pt idx="0">
                  <c:v>3.7859666834931804</c:v>
                </c:pt>
                <c:pt idx="1">
                  <c:v>9.0288315629742044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587-DB44-847F-F28D3A37C20D}"/>
            </c:ext>
          </c:extLst>
        </c:ser>
        <c:ser>
          <c:idx val="9"/>
          <c:order val="9"/>
          <c:spPr>
            <a:solidFill>
              <a:srgbClr val="6F8DB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2587-DB44-847F-F28D3A37C20D}"/>
                </c:ext>
              </c:extLst>
            </c:dLbl>
            <c:dLbl>
              <c:idx val="1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2587-DB44-847F-F28D3A37C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Sheet1!$A$10:$B$10</c:f>
              <c:numCache>
                <c:formatCode>General</c:formatCode>
                <c:ptCount val="2"/>
                <c:pt idx="0">
                  <c:v>4.1393235739525469</c:v>
                </c:pt>
                <c:pt idx="1">
                  <c:v>6.4491654021244349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587-DB44-847F-F28D3A37C20D}"/>
            </c:ext>
          </c:extLst>
        </c:ser>
        <c:ser>
          <c:idx val="10"/>
          <c:order val="10"/>
          <c:spPr>
            <a:solidFill>
              <a:srgbClr val="49689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2587-DB44-847F-F28D3A37C20D}"/>
                </c:ext>
              </c:extLst>
            </c:dLbl>
            <c:dLbl>
              <c:idx val="1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2587-DB44-847F-F28D3A37C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Sheet1!$A$11:$B$11</c:f>
              <c:numCache>
                <c:formatCode>General</c:formatCode>
                <c:ptCount val="2"/>
                <c:pt idx="0">
                  <c:v>5.6032306915699159</c:v>
                </c:pt>
                <c:pt idx="1">
                  <c:v>8.3459787556904423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2587-DB44-847F-F28D3A37C20D}"/>
            </c:ext>
          </c:extLst>
        </c:ser>
        <c:ser>
          <c:idx val="11"/>
          <c:order val="11"/>
          <c:spPr>
            <a:solidFill>
              <a:srgbClr val="C30C3E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61440185830429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2587-DB44-847F-F28D3A37C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Sheet1!$A$12:$B$12</c:f>
              <c:numCache>
                <c:formatCode>General</c:formatCode>
                <c:ptCount val="2"/>
                <c:pt idx="0">
                  <c:v>9.7400000000000038</c:v>
                </c:pt>
                <c:pt idx="1">
                  <c:v>1.8209408194233778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2587-DB44-847F-F28D3A37C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25202415"/>
        <c:axId val="1"/>
      </c:barChart>
      <c:catAx>
        <c:axId val="132520241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.0000000000000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2520241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90754777148174E-2"/>
          <c:y val="8.3982185115162089E-2"/>
          <c:w val="0.93184818603282071"/>
          <c:h val="0.815828752560465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 Most Pessimistic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2019:Q2</c:v>
                </c:pt>
                <c:pt idx="1">
                  <c:v>2019:Q3</c:v>
                </c:pt>
                <c:pt idx="2">
                  <c:v>2019:Q4</c:v>
                </c:pt>
                <c:pt idx="3">
                  <c:v>2020:Q1</c:v>
                </c:pt>
                <c:pt idx="4">
                  <c:v>2020:Q2</c:v>
                </c:pt>
                <c:pt idx="5">
                  <c:v>2020:Q3</c:v>
                </c:pt>
                <c:pt idx="6">
                  <c:v>2020:Q4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2.5</c:v>
                </c:pt>
                <c:pt idx="1">
                  <c:v>2.5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2.2999999999999998</c:v>
                </c:pt>
                <c:pt idx="6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73-4F5F-9667-A5D712D868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2019:Q2</c:v>
                </c:pt>
                <c:pt idx="1">
                  <c:v>2019:Q3</c:v>
                </c:pt>
                <c:pt idx="2">
                  <c:v>2019:Q4</c:v>
                </c:pt>
                <c:pt idx="3">
                  <c:v>2020:Q1</c:v>
                </c:pt>
                <c:pt idx="4">
                  <c:v>2020:Q2</c:v>
                </c:pt>
                <c:pt idx="5">
                  <c:v>2020:Q3</c:v>
                </c:pt>
                <c:pt idx="6">
                  <c:v>2020:Q4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2.6</c:v>
                </c:pt>
                <c:pt idx="1">
                  <c:v>2.6</c:v>
                </c:pt>
                <c:pt idx="2">
                  <c:v>2.7</c:v>
                </c:pt>
                <c:pt idx="3">
                  <c:v>2.7</c:v>
                </c:pt>
                <c:pt idx="4">
                  <c:v>2.8</c:v>
                </c:pt>
                <c:pt idx="5">
                  <c:v>2.8</c:v>
                </c:pt>
                <c:pt idx="6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73-4F5F-9667-A5D712D868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 Most Optimistic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2632398753894197E-2"/>
                  <c:y val="-4.6946429619148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73-4F5F-9667-A5D712D8680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2019:Q2</c:v>
                </c:pt>
                <c:pt idx="1">
                  <c:v>2019:Q3</c:v>
                </c:pt>
                <c:pt idx="2">
                  <c:v>2019:Q4</c:v>
                </c:pt>
                <c:pt idx="3">
                  <c:v>2020:Q1</c:v>
                </c:pt>
                <c:pt idx="4">
                  <c:v>2020:Q2</c:v>
                </c:pt>
                <c:pt idx="5">
                  <c:v>2020:Q3</c:v>
                </c:pt>
                <c:pt idx="6">
                  <c:v>2020:Q4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2.7</c:v>
                </c:pt>
                <c:pt idx="1">
                  <c:v>2.8</c:v>
                </c:pt>
                <c:pt idx="2">
                  <c:v>3</c:v>
                </c:pt>
                <c:pt idx="3">
                  <c:v>3</c:v>
                </c:pt>
                <c:pt idx="4">
                  <c:v>3.1</c:v>
                </c:pt>
                <c:pt idx="5">
                  <c:v>3.2</c:v>
                </c:pt>
                <c:pt idx="6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73-4F5F-9667-A5D712D86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108872"/>
        <c:axId val="458111224"/>
      </c:lineChart>
      <c:catAx>
        <c:axId val="45810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11224"/>
        <c:crosses val="autoZero"/>
        <c:auto val="1"/>
        <c:lblAlgn val="ctr"/>
        <c:lblOffset val="100"/>
        <c:noMultiLvlLbl val="0"/>
      </c:catAx>
      <c:valAx>
        <c:axId val="458111224"/>
        <c:scaling>
          <c:orientation val="minMax"/>
          <c:max val="3.5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0887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948352834400375"/>
          <c:y val="9.5530525387801282E-2"/>
          <c:w val="0.64374947874506339"/>
          <c:h val="5.5692899341774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1557936581412"/>
          <c:y val="6.3205436310202534E-2"/>
          <c:w val="0.87717749873884598"/>
          <c:h val="0.7770738405562785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NPW Growth</c:v>
                </c:pt>
              </c:strCache>
            </c:strRef>
          </c:tx>
          <c:marker>
            <c:symbol val="none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03-A171-4298-8DB5-CF288B9252B6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5-A171-4298-8DB5-CF288B9252B6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7-A171-4298-8DB5-CF288B9252B6}"/>
              </c:ext>
            </c:extLst>
          </c:dPt>
          <c:dLbls>
            <c:dLbl>
              <c:idx val="11"/>
              <c:layout>
                <c:manualLayout>
                  <c:x val="-3.5992495423001675E-2"/>
                  <c:y val="-3.412697204185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58-442D-ADEE-ED4A8C3C8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Sheet1!$AA$1:$AM$1</c:f>
              <c:strCache>
                <c:ptCount val="13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</c:strCache>
            </c:strRef>
          </c:cat>
          <c:val>
            <c:numRef>
              <c:f>Sheet1!$AA$2:$AM$2</c:f>
              <c:numCache>
                <c:formatCode>0.0%</c:formatCode>
                <c:ptCount val="13"/>
                <c:pt idx="0">
                  <c:v>-7.0000000000000001E-3</c:v>
                </c:pt>
                <c:pt idx="1">
                  <c:v>-0.02</c:v>
                </c:pt>
                <c:pt idx="2">
                  <c:v>-4.2000000000000003E-2</c:v>
                </c:pt>
                <c:pt idx="3">
                  <c:v>8.9999999999999993E-3</c:v>
                </c:pt>
                <c:pt idx="4">
                  <c:v>3.3000000000000002E-2</c:v>
                </c:pt>
                <c:pt idx="5">
                  <c:v>4.2999999999999997E-2</c:v>
                </c:pt>
                <c:pt idx="6">
                  <c:v>4.5999999999999999E-2</c:v>
                </c:pt>
                <c:pt idx="7">
                  <c:v>4.1000000000000002E-2</c:v>
                </c:pt>
                <c:pt idx="8">
                  <c:v>3.4000000000000002E-2</c:v>
                </c:pt>
                <c:pt idx="9">
                  <c:v>2.7E-2</c:v>
                </c:pt>
                <c:pt idx="10">
                  <c:v>3.9E-2</c:v>
                </c:pt>
                <c:pt idx="11">
                  <c:v>0.157</c:v>
                </c:pt>
                <c:pt idx="12">
                  <c:v>-1.2E-2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Nominal GDP Growth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6.8985616227419666E-2"/>
                  <c:y val="-8.531743010464708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58-442D-ADEE-ED4A8C3C8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Sheet1!$AA$1:$AM$1</c:f>
              <c:strCache>
                <c:ptCount val="13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</c:strCache>
            </c:strRef>
          </c:cat>
          <c:val>
            <c:numRef>
              <c:f>Sheet1!$AA$3:$AM$3</c:f>
              <c:numCache>
                <c:formatCode>0.0%</c:formatCode>
                <c:ptCount val="13"/>
                <c:pt idx="0">
                  <c:v>4.2999999999999997E-2</c:v>
                </c:pt>
                <c:pt idx="1">
                  <c:v>3.1E-2</c:v>
                </c:pt>
                <c:pt idx="2">
                  <c:v>-1.9E-2</c:v>
                </c:pt>
                <c:pt idx="3">
                  <c:v>2.1000000000000001E-2</c:v>
                </c:pt>
                <c:pt idx="4">
                  <c:v>3.7999999999999999E-2</c:v>
                </c:pt>
                <c:pt idx="5">
                  <c:v>4.8000000000000001E-2</c:v>
                </c:pt>
                <c:pt idx="6">
                  <c:v>3.1E-2</c:v>
                </c:pt>
                <c:pt idx="7">
                  <c:v>3.4000000000000002E-2</c:v>
                </c:pt>
                <c:pt idx="8">
                  <c:v>0.05</c:v>
                </c:pt>
                <c:pt idx="9">
                  <c:v>2.5000000000000001E-2</c:v>
                </c:pt>
                <c:pt idx="10">
                  <c:v>0.04</c:v>
                </c:pt>
                <c:pt idx="11">
                  <c:v>4.7E-2</c:v>
                </c:pt>
                <c:pt idx="12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78-449E-B6BF-C3007E922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966528"/>
        <c:axId val="327954376"/>
      </c:lineChart>
      <c:catAx>
        <c:axId val="3279665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327954376"/>
        <c:crossesAt val="0"/>
        <c:auto val="1"/>
        <c:lblAlgn val="ctr"/>
        <c:lblOffset val="100"/>
        <c:noMultiLvlLbl val="0"/>
      </c:catAx>
      <c:valAx>
        <c:axId val="327954376"/>
        <c:scaling>
          <c:orientation val="minMax"/>
          <c:min val="-5.000000000000001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7966528"/>
        <c:crosses val="autoZero"/>
        <c:crossBetween val="between"/>
        <c:majorUnit val="5.000000000000001E-2"/>
      </c:valAx>
    </c:plotArea>
    <c:legend>
      <c:legendPos val="b"/>
      <c:layout>
        <c:manualLayout>
          <c:xMode val="edge"/>
          <c:yMode val="edge"/>
          <c:x val="0.35005488619380776"/>
          <c:y val="0.69926927076662082"/>
          <c:w val="0.54283957171764496"/>
          <c:h val="7.89054109612967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8464450103974"/>
          <c:y val="0.11063628970733294"/>
          <c:w val="0.88660798149489495"/>
          <c:h val="0.815921087119121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investment gains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6C64-471C-8F81-661FDB8A1ABC}"/>
              </c:ext>
            </c:extLst>
          </c:dPt>
          <c:dPt>
            <c:idx val="1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6C64-471C-8F81-661FDB8A1ABC}"/>
              </c:ext>
            </c:extLst>
          </c:dPt>
          <c:dPt>
            <c:idx val="2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6C64-471C-8F81-661FDB8A1ABC}"/>
              </c:ext>
            </c:extLst>
          </c:dPt>
          <c:dPt>
            <c:idx val="3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5-6C64-471C-8F81-661FDB8A1ABC}"/>
              </c:ext>
            </c:extLst>
          </c:dPt>
          <c:dPt>
            <c:idx val="4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6-6C64-471C-8F81-661FDB8A1ABC}"/>
              </c:ext>
            </c:extLst>
          </c:dPt>
          <c:dPt>
            <c:idx val="5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7-6C64-471C-8F81-661FDB8A1ABC}"/>
              </c:ext>
            </c:extLst>
          </c:dPt>
          <c:dPt>
            <c:idx val="6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0F4-4DB2-A308-D8DBC4180399}"/>
              </c:ext>
            </c:extLst>
          </c:dPt>
          <c:dPt>
            <c:idx val="7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5-C0F4-4DB2-A308-D8DBC4180399}"/>
              </c:ext>
            </c:extLst>
          </c:dPt>
          <c:dPt>
            <c:idx val="8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6C64-471C-8F81-661FDB8A1ABC}"/>
              </c:ext>
            </c:extLst>
          </c:dPt>
          <c:dPt>
            <c:idx val="9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6C64-471C-8F81-661FDB8A1ABC}"/>
              </c:ext>
            </c:extLst>
          </c:dPt>
          <c:dPt>
            <c:idx val="1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6-C0F4-4DB2-A308-D8DBC4180399}"/>
              </c:ext>
            </c:extLst>
          </c:dPt>
          <c:dPt>
            <c:idx val="23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AC74-493F-90D3-7BC3CBDAB987}"/>
              </c:ext>
            </c:extLst>
          </c:dPt>
          <c:dPt>
            <c:idx val="25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AC74-493F-90D3-7BC3CBDAB987}"/>
              </c:ext>
            </c:extLst>
          </c:dPt>
          <c:dPt>
            <c:idx val="26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AC74-493F-90D3-7BC3CBDAB9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</c:strCache>
            </c:strRef>
          </c:cat>
          <c:val>
            <c:numRef>
              <c:f>Sheet1!$B$2:$B$12</c:f>
              <c:numCache>
                <c:formatCode>"$"#,##0.0</c:formatCode>
                <c:ptCount val="11"/>
                <c:pt idx="0">
                  <c:v>4.0134290718467014</c:v>
                </c:pt>
                <c:pt idx="1">
                  <c:v>14.563171469099</c:v>
                </c:pt>
                <c:pt idx="2">
                  <c:v>14.145840246080001</c:v>
                </c:pt>
                <c:pt idx="3">
                  <c:v>14.645882781584</c:v>
                </c:pt>
                <c:pt idx="4">
                  <c:v>20.1879211185184</c:v>
                </c:pt>
                <c:pt idx="5">
                  <c:v>14.516503702</c:v>
                </c:pt>
                <c:pt idx="6">
                  <c:v>16.816374128</c:v>
                </c:pt>
                <c:pt idx="7">
                  <c:v>13.642744528075401</c:v>
                </c:pt>
                <c:pt idx="8">
                  <c:v>14.854729619</c:v>
                </c:pt>
                <c:pt idx="9">
                  <c:v>15.3</c:v>
                </c:pt>
                <c:pt idx="10">
                  <c:v>14.7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AC74-493F-90D3-7BC3CBDAB98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Underwriting gains/losses 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483679525222552E-3"/>
                  <c:y val="-3.0719469322376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87-4ADA-8FC5-512906D86B5D}"/>
                </c:ext>
              </c:extLst>
            </c:dLbl>
            <c:dLbl>
              <c:idx val="8"/>
              <c:layout>
                <c:manualLayout>
                  <c:x val="-1.4836795252226608E-3"/>
                  <c:y val="-2.76475223901392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287-4ADA-8FC5-512906D86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</c:strCache>
            </c:strRef>
          </c:cat>
          <c:val>
            <c:numRef>
              <c:f>Sheet1!$C$2:$C$12</c:f>
              <c:numCache>
                <c:formatCode>"$"#,##0.0</c:formatCode>
                <c:ptCount val="11"/>
                <c:pt idx="0">
                  <c:v>-2.196469183</c:v>
                </c:pt>
                <c:pt idx="1">
                  <c:v>-1.2003770760000001</c:v>
                </c:pt>
                <c:pt idx="2">
                  <c:v>-4.1758771260000005</c:v>
                </c:pt>
                <c:pt idx="3">
                  <c:v>0.13086173800000001</c:v>
                </c:pt>
                <c:pt idx="4">
                  <c:v>5.0417390219999998</c:v>
                </c:pt>
                <c:pt idx="5">
                  <c:v>2.8252383370000005</c:v>
                </c:pt>
                <c:pt idx="6">
                  <c:v>4.6387066590000003</c:v>
                </c:pt>
                <c:pt idx="7">
                  <c:v>2.9363630440000001</c:v>
                </c:pt>
                <c:pt idx="8">
                  <c:v>6.2908400000000002E-4</c:v>
                </c:pt>
                <c:pt idx="9">
                  <c:v>4.0999999999999996</c:v>
                </c:pt>
                <c:pt idx="1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87-4ADA-8FC5-512906D86B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06718992"/>
        <c:axId val="1304183856"/>
        <c:extLst/>
      </c:barChart>
      <c:catAx>
        <c:axId val="130671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304183856"/>
        <c:crosses val="autoZero"/>
        <c:auto val="1"/>
        <c:lblAlgn val="ctr"/>
        <c:lblOffset val="100"/>
        <c:noMultiLvlLbl val="0"/>
      </c:catAx>
      <c:valAx>
        <c:axId val="1304183856"/>
        <c:scaling>
          <c:orientation val="minMax"/>
          <c:max val="30"/>
        </c:scaling>
        <c:delete val="0"/>
        <c:axPos val="l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6718992"/>
        <c:crosses val="autoZero"/>
        <c:crossBetween val="between"/>
        <c:majorUnit val="10"/>
        <c:minorUnit val="0.01"/>
      </c:valAx>
    </c:plotArea>
    <c:legend>
      <c:legendPos val="b"/>
      <c:layout>
        <c:manualLayout>
          <c:xMode val="edge"/>
          <c:yMode val="edge"/>
          <c:x val="0.13472324119722423"/>
          <c:y val="4.8783128088527701E-2"/>
          <c:w val="0.86456284025327679"/>
          <c:h val="6.5996546841385464E-2"/>
        </c:manualLayout>
      </c:layout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71195473189401E-2"/>
          <c:y val="6.8841126306813702E-2"/>
          <c:w val="0.896346815963594"/>
          <c:h val="0.746364869195635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Net U/W Gains/Losses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09-46E7-AEF9-C66AF2E7F36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A7-413B-A9B3-6FD57A22FF2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F9-4DDB-8B80-BACC3B09CD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F9-4DDB-8B80-BACC3B09CD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F9-4DDB-8B80-BACC3B09CD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15-4327-A5E4-7882C457B5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15-4327-A5E4-7882C457B5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A7-413B-A9B3-6FD57A22FF2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15-4327-A5E4-7882C457B5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15-4327-A5E4-7882C457B5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Sheet1!$B$1:$N$1</c:f>
              <c:strCache>
                <c:ptCount val="13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</c:strCache>
            </c:strRef>
          </c:cat>
          <c:val>
            <c:numRef>
              <c:f>Sheet1!$B$2:$N$2</c:f>
              <c:numCache>
                <c:formatCode>"$"#,##0</c:formatCode>
                <c:ptCount val="13"/>
                <c:pt idx="0">
                  <c:v>8300</c:v>
                </c:pt>
                <c:pt idx="1">
                  <c:v>-600</c:v>
                </c:pt>
                <c:pt idx="2">
                  <c:v>-2900</c:v>
                </c:pt>
                <c:pt idx="3">
                  <c:v>-1800</c:v>
                </c:pt>
                <c:pt idx="4">
                  <c:v>-4500</c:v>
                </c:pt>
                <c:pt idx="5">
                  <c:v>-200</c:v>
                </c:pt>
                <c:pt idx="6">
                  <c:v>4600</c:v>
                </c:pt>
                <c:pt idx="7">
                  <c:v>2200</c:v>
                </c:pt>
                <c:pt idx="8">
                  <c:v>4100</c:v>
                </c:pt>
                <c:pt idx="9">
                  <c:v>2254</c:v>
                </c:pt>
                <c:pt idx="10">
                  <c:v>-728</c:v>
                </c:pt>
                <c:pt idx="11">
                  <c:v>4170</c:v>
                </c:pt>
                <c:pt idx="12">
                  <c:v>5259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7-413B-A9B3-6FD57A22FF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546614696"/>
        <c:axId val="546613912"/>
      </c:barChart>
      <c:catAx>
        <c:axId val="546614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466139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46613912"/>
        <c:scaling>
          <c:orientation val="minMax"/>
          <c:max val="10000"/>
          <c:min val="-2500"/>
        </c:scaling>
        <c:delete val="0"/>
        <c:axPos val="l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46614696"/>
        <c:crosses val="autoZero"/>
        <c:crossBetween val="between"/>
        <c:majorUnit val="2500"/>
        <c:min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92661301947527E-2"/>
          <c:y val="5.6645609363750571E-2"/>
          <c:w val="0.88660798149489495"/>
          <c:h val="0.841660885323816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investment income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</c:strCache>
            </c:strRef>
          </c:cat>
          <c:val>
            <c:numRef>
              <c:f>Sheet1!$D$2:$D$12</c:f>
              <c:numCache>
                <c:formatCode>"$"#,##0.0</c:formatCode>
                <c:ptCount val="11"/>
                <c:pt idx="0">
                  <c:v>11.939739230846701</c:v>
                </c:pt>
                <c:pt idx="1">
                  <c:v>11.700527110099001</c:v>
                </c:pt>
                <c:pt idx="2">
                  <c:v>13.08261748108</c:v>
                </c:pt>
                <c:pt idx="3">
                  <c:v>11.914659818584001</c:v>
                </c:pt>
                <c:pt idx="4">
                  <c:v>12.0678566825184</c:v>
                </c:pt>
                <c:pt idx="5">
                  <c:v>11.464664963999999</c:v>
                </c:pt>
                <c:pt idx="6">
                  <c:v>11.960926866000001</c:v>
                </c:pt>
                <c:pt idx="7">
                  <c:v>11.1947049340754</c:v>
                </c:pt>
                <c:pt idx="8">
                  <c:v>12.170571563000001</c:v>
                </c:pt>
                <c:pt idx="9">
                  <c:v>12.310236925</c:v>
                </c:pt>
                <c:pt idx="10">
                  <c:v>13.659527000000001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EED-489D-958E-AE27813CB9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Realized capital gains/losses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</c:strCache>
            </c:strRef>
          </c:cat>
          <c:val>
            <c:numRef>
              <c:f>Sheet1!$E$2:$E$12</c:f>
              <c:numCache>
                <c:formatCode>"$"#,##0.0</c:formatCode>
                <c:ptCount val="11"/>
                <c:pt idx="0">
                  <c:v>-7.9263101589999998</c:v>
                </c:pt>
                <c:pt idx="1">
                  <c:v>2.8626443590000004</c:v>
                </c:pt>
                <c:pt idx="2">
                  <c:v>1.0632227650000001</c:v>
                </c:pt>
                <c:pt idx="3">
                  <c:v>2.731222963</c:v>
                </c:pt>
                <c:pt idx="4">
                  <c:v>8.1200644359999998</c:v>
                </c:pt>
                <c:pt idx="5">
                  <c:v>3.0518387379999998</c:v>
                </c:pt>
                <c:pt idx="6">
                  <c:v>4.8554472620000002</c:v>
                </c:pt>
                <c:pt idx="7">
                  <c:v>2.4480395939999999</c:v>
                </c:pt>
                <c:pt idx="8">
                  <c:v>2.6841580559999998</c:v>
                </c:pt>
                <c:pt idx="9">
                  <c:v>3.644151302</c:v>
                </c:pt>
                <c:pt idx="10">
                  <c:v>1.6903760000000001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EED-489D-958E-AE27813CB9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876048"/>
        <c:axId val="1745721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3-6C64-471C-8F81-661FDB8A1ABC}"/>
                    </c:ext>
                  </c:extLst>
                </c:dPt>
                <c:dPt>
                  <c:idx val="1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6C64-471C-8F81-661FDB8A1ABC}"/>
                    </c:ext>
                  </c:extLst>
                </c:dPt>
                <c:dPt>
                  <c:idx val="2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6C64-471C-8F81-661FDB8A1ABC}"/>
                    </c:ext>
                  </c:extLst>
                </c:dPt>
                <c:dPt>
                  <c:idx val="3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5-6C64-471C-8F81-661FDB8A1ABC}"/>
                    </c:ext>
                  </c:extLst>
                </c:dPt>
                <c:dPt>
                  <c:idx val="4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6-6C64-471C-8F81-661FDB8A1ABC}"/>
                    </c:ext>
                  </c:extLst>
                </c:dPt>
                <c:dPt>
                  <c:idx val="5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6C64-471C-8F81-661FDB8A1ABC}"/>
                    </c:ext>
                  </c:extLst>
                </c:dPt>
                <c:dPt>
                  <c:idx val="6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C0F4-4DB2-A308-D8DBC4180399}"/>
                    </c:ext>
                  </c:extLst>
                </c:dPt>
                <c:dPt>
                  <c:idx val="7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5-C0F4-4DB2-A308-D8DBC4180399}"/>
                    </c:ext>
                  </c:extLst>
                </c:dPt>
                <c:dPt>
                  <c:idx val="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6C64-471C-8F81-661FDB8A1ABC}"/>
                    </c:ext>
                  </c:extLst>
                </c:dPt>
                <c:dPt>
                  <c:idx val="9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2-6C64-471C-8F81-661FDB8A1ABC}"/>
                    </c:ext>
                  </c:extLst>
                </c:dPt>
                <c:dPt>
                  <c:idx val="1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6-C0F4-4DB2-A308-D8DBC4180399}"/>
                    </c:ext>
                  </c:extLst>
                </c:dPt>
                <c:dPt>
                  <c:idx val="23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AC74-493F-90D3-7BC3CBDAB987}"/>
                    </c:ext>
                  </c:extLst>
                </c:dPt>
                <c:dPt>
                  <c:idx val="25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AC74-493F-90D3-7BC3CBDAB987}"/>
                    </c:ext>
                  </c:extLst>
                </c:dPt>
                <c:dPt>
                  <c:idx val="26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3-AC74-493F-90D3-7BC3CBDAB98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strCache>
                      <c:ptCount val="11"/>
                      <c:pt idx="0">
                        <c:v>09</c:v>
                      </c:pt>
                      <c:pt idx="1">
                        <c:v>10</c:v>
                      </c:pt>
                      <c:pt idx="2">
                        <c:v>11</c:v>
                      </c:pt>
                      <c:pt idx="3">
                        <c:v>12</c:v>
                      </c:pt>
                      <c:pt idx="4">
                        <c:v>13</c:v>
                      </c:pt>
                      <c:pt idx="5">
                        <c:v>14</c:v>
                      </c:pt>
                      <c:pt idx="6">
                        <c:v>15</c:v>
                      </c:pt>
                      <c:pt idx="7">
                        <c:v>16</c:v>
                      </c:pt>
                      <c:pt idx="8">
                        <c:v>17</c:v>
                      </c:pt>
                      <c:pt idx="9">
                        <c:v>18</c:v>
                      </c:pt>
                      <c:pt idx="10">
                        <c:v>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Sheet1!$B$2:$B$12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AC74-493F-90D3-7BC3CBDAB98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</c:spPr>
                <c:invertIfNegative val="0"/>
                <c:dLbls>
                  <c:dLbl>
                    <c:idx val="1"/>
                    <c:layout>
                      <c:manualLayout>
                        <c:x val="-2.7200477073514499E-17"/>
                        <c:y val="5.7641622516362004E-3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B897-41A0-9C70-251F72B28E4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strCache>
                      <c:ptCount val="11"/>
                      <c:pt idx="0">
                        <c:v>09</c:v>
                      </c:pt>
                      <c:pt idx="1">
                        <c:v>10</c:v>
                      </c:pt>
                      <c:pt idx="2">
                        <c:v>11</c:v>
                      </c:pt>
                      <c:pt idx="3">
                        <c:v>12</c:v>
                      </c:pt>
                      <c:pt idx="4">
                        <c:v>13</c:v>
                      </c:pt>
                      <c:pt idx="5">
                        <c:v>14</c:v>
                      </c:pt>
                      <c:pt idx="6">
                        <c:v>15</c:v>
                      </c:pt>
                      <c:pt idx="7">
                        <c:v>16</c:v>
                      </c:pt>
                      <c:pt idx="8">
                        <c:v>17</c:v>
                      </c:pt>
                      <c:pt idx="9">
                        <c:v>18</c:v>
                      </c:pt>
                      <c:pt idx="10">
                        <c:v>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Sheet1!$C$2:$C$12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E921-4C7B-8141-4F9BA410D64F}"/>
                  </c:ext>
                </c:extLst>
              </c15:ser>
            </c15:filteredBarSeries>
          </c:ext>
        </c:extLst>
      </c:barChart>
      <c:catAx>
        <c:axId val="-212187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1745721296"/>
        <c:crosses val="autoZero"/>
        <c:auto val="1"/>
        <c:lblAlgn val="ctr"/>
        <c:lblOffset val="100"/>
        <c:noMultiLvlLbl val="0"/>
      </c:catAx>
      <c:valAx>
        <c:axId val="1745721296"/>
        <c:scaling>
          <c:orientation val="minMax"/>
          <c:max val="25"/>
          <c:min val="-10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21876048"/>
        <c:crosses val="autoZero"/>
        <c:crossBetween val="between"/>
        <c:majorUnit val="5"/>
        <c:minorUnit val="0.01"/>
      </c:valAx>
    </c:plotArea>
    <c:legend>
      <c:legendPos val="t"/>
      <c:layout>
        <c:manualLayout>
          <c:xMode val="edge"/>
          <c:yMode val="edge"/>
          <c:x val="0.12449571356530501"/>
          <c:y val="1.56163886990466E-2"/>
          <c:w val="0.85503555792417296"/>
          <c:h val="9.5208818168918199E-2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71195473189401E-2"/>
          <c:y val="6.8841126306813702E-2"/>
          <c:w val="0.896346815963594"/>
          <c:h val="0.746364869195635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Investment Income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09-46E7-AEF9-C66AF2E7F36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A7-413B-A9B3-6FD57A22FF2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F9-4DDB-8B80-BACC3B09CD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F9-4DDB-8B80-BACC3B09CD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F9-4DDB-8B80-BACC3B09CD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15-4327-A5E4-7882C457B5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15-4327-A5E4-7882C457B5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A7-413B-A9B3-6FD57A22FF2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15-4327-A5E4-7882C457B5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15-4327-A5E4-7882C457B5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Sheet1!$B$1:$S$1</c:f>
              <c:strCache>
                <c:ptCount val="18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19P</c:v>
                </c:pt>
              </c:strCache>
            </c:strRef>
          </c:cat>
          <c:val>
            <c:numRef>
              <c:f>Sheet1!$B$2:$S$2</c:f>
              <c:numCache>
                <c:formatCode>0.0</c:formatCode>
                <c:ptCount val="18"/>
                <c:pt idx="0">
                  <c:v>4.8499999999999996</c:v>
                </c:pt>
                <c:pt idx="1">
                  <c:v>4.4400000000000004</c:v>
                </c:pt>
                <c:pt idx="2">
                  <c:v>4.03</c:v>
                </c:pt>
                <c:pt idx="3">
                  <c:v>4.59</c:v>
                </c:pt>
                <c:pt idx="4">
                  <c:v>4.5</c:v>
                </c:pt>
                <c:pt idx="5">
                  <c:v>4.49</c:v>
                </c:pt>
                <c:pt idx="6">
                  <c:v>4.2</c:v>
                </c:pt>
                <c:pt idx="7">
                  <c:v>3.93</c:v>
                </c:pt>
                <c:pt idx="8">
                  <c:v>3.73</c:v>
                </c:pt>
                <c:pt idx="9">
                  <c:v>3.83</c:v>
                </c:pt>
                <c:pt idx="10">
                  <c:v>3.68</c:v>
                </c:pt>
                <c:pt idx="11">
                  <c:v>3.43</c:v>
                </c:pt>
                <c:pt idx="12">
                  <c:v>3.65</c:v>
                </c:pt>
                <c:pt idx="13">
                  <c:v>3.18</c:v>
                </c:pt>
                <c:pt idx="14">
                  <c:v>3.04</c:v>
                </c:pt>
                <c:pt idx="15">
                  <c:v>3.02</c:v>
                </c:pt>
                <c:pt idx="16">
                  <c:v>3.36</c:v>
                </c:pt>
                <c:pt idx="17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7-413B-A9B3-6FD57A22F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546614696"/>
        <c:axId val="546613912"/>
      </c:barChart>
      <c:catAx>
        <c:axId val="546614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466139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46613912"/>
        <c:scaling>
          <c:orientation val="minMax"/>
          <c:max val="5"/>
          <c:min val="0"/>
        </c:scaling>
        <c:delete val="0"/>
        <c:axPos val="l"/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4661469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27003775397903E-2"/>
          <c:y val="7.4552152520054704E-2"/>
          <c:w val="0.95592356609742501"/>
          <c:h val="0.838274932614554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38CA-43DB-B667-FEF873C017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38CA-43DB-B667-FEF873C017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38CA-43DB-B667-FEF873C017B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8-38CA-43DB-B667-FEF873C017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38CA-43DB-B667-FEF873C017B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38CA-43DB-B667-FEF873C017B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8CA-43DB-B667-FEF873C017B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38CA-43DB-B667-FEF873C017B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38CA-43DB-B667-FEF873C017B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38CA-43DB-B667-FEF873C017BC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5-67FB-430E-A139-D18F8A7DCA95}"/>
              </c:ext>
            </c:extLst>
          </c:dPt>
          <c:dPt>
            <c:idx val="12"/>
            <c:invertIfNegative val="0"/>
            <c:bubble3D val="0"/>
            <c:spPr>
              <a:solidFill>
                <a:srgbClr val="337DBE"/>
              </a:solidFill>
            </c:spPr>
            <c:extLst>
              <c:ext xmlns:c16="http://schemas.microsoft.com/office/drawing/2014/chart" uri="{C3380CC4-5D6E-409C-BE32-E72D297353CC}">
                <c16:uniqueId val="{00000001-38CA-43DB-B667-FEF873C017B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8CA-43DB-B667-FEF873C017BC}"/>
              </c:ext>
            </c:extLst>
          </c:dPt>
          <c:dLbls>
            <c:dLbl>
              <c:idx val="7"/>
              <c:numFmt formatCode="0.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8CA-43DB-B667-FEF873C017BC}"/>
                </c:ext>
              </c:extLst>
            </c:dLbl>
            <c:dLbl>
              <c:idx val="16"/>
              <c:layout>
                <c:manualLayout>
                  <c:x val="2.996815706334604E-3"/>
                  <c:y val="-6.627426638346391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48-4557-8E90-08E67B3234C5}"/>
                </c:ext>
              </c:extLst>
            </c:dLbl>
            <c:dLbl>
              <c:idx val="18"/>
              <c:layout>
                <c:manualLayout>
                  <c:x val="-4.49522355950218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48-4557-8E90-08E67B3234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Sheet1!$A$1:$T$1</c:f>
              <c:strCache>
                <c:ptCount val="20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18E</c:v>
                </c:pt>
                <c:pt idx="19">
                  <c:v>19P</c:v>
                </c:pt>
              </c:strCache>
            </c:strRef>
          </c:cat>
          <c:val>
            <c:numRef>
              <c:f>Sheet1!$A$2:$T$2</c:f>
              <c:numCache>
                <c:formatCode>General</c:formatCode>
                <c:ptCount val="20"/>
                <c:pt idx="0">
                  <c:v>110.1</c:v>
                </c:pt>
                <c:pt idx="1">
                  <c:v>115.8</c:v>
                </c:pt>
                <c:pt idx="2">
                  <c:v>107.5</c:v>
                </c:pt>
                <c:pt idx="3">
                  <c:v>100.1</c:v>
                </c:pt>
                <c:pt idx="4">
                  <c:v>98.4</c:v>
                </c:pt>
                <c:pt idx="5">
                  <c:v>100.8</c:v>
                </c:pt>
                <c:pt idx="6">
                  <c:v>92.6</c:v>
                </c:pt>
                <c:pt idx="7">
                  <c:v>95.7</c:v>
                </c:pt>
                <c:pt idx="8">
                  <c:v>101</c:v>
                </c:pt>
                <c:pt idx="9">
                  <c:v>99.3</c:v>
                </c:pt>
                <c:pt idx="10" formatCode="0.0">
                  <c:v>101.1</c:v>
                </c:pt>
                <c:pt idx="11" formatCode="0.0">
                  <c:v>106.5</c:v>
                </c:pt>
                <c:pt idx="12" formatCode="0.0">
                  <c:v>102.5</c:v>
                </c:pt>
                <c:pt idx="13" formatCode="0.0">
                  <c:v>96.4</c:v>
                </c:pt>
                <c:pt idx="14" formatCode="0.0">
                  <c:v>97.4</c:v>
                </c:pt>
                <c:pt idx="15" formatCode="0.0">
                  <c:v>98.3</c:v>
                </c:pt>
                <c:pt idx="16" formatCode="0.0">
                  <c:v>100.9</c:v>
                </c:pt>
                <c:pt idx="17" formatCode="0.0">
                  <c:v>104</c:v>
                </c:pt>
                <c:pt idx="18" formatCode="0.0">
                  <c:v>101.5</c:v>
                </c:pt>
                <c:pt idx="19" formatCode="0.0">
                  <c:v>101.2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CA-43DB-B667-FEF873C01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8501496"/>
        <c:axId val="528512472"/>
      </c:barChart>
      <c:catAx>
        <c:axId val="52850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28512472"/>
        <c:crossesAt val="100"/>
        <c:auto val="1"/>
        <c:lblAlgn val="ctr"/>
        <c:lblOffset val="20"/>
        <c:tickLblSkip val="1"/>
        <c:tickMarkSkip val="1"/>
        <c:noMultiLvlLbl val="0"/>
      </c:catAx>
      <c:valAx>
        <c:axId val="528512472"/>
        <c:scaling>
          <c:orientation val="minMax"/>
          <c:max val="120"/>
          <c:min val="90"/>
        </c:scaling>
        <c:delete val="0"/>
        <c:axPos val="l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5285014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0.92349</cdr:x>
      <cdr:y>0.27539</cdr:y>
    </cdr:from>
    <cdr:to>
      <cdr:x>0.94201</cdr:x>
      <cdr:y>0.37603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0ED8483-114B-4BC5-937F-8DB1A250DA71}"/>
            </a:ext>
          </a:extLst>
        </cdr:cNvPr>
        <cdr:cNvCxnSpPr/>
      </cdr:nvCxnSpPr>
      <cdr:spPr>
        <a:xfrm xmlns:a="http://schemas.openxmlformats.org/drawingml/2006/main" flipH="1" flipV="1">
          <a:off x="3830762" y="1050926"/>
          <a:ext cx="76810" cy="3840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0.88551</cdr:x>
      <cdr:y>0.17245</cdr:y>
    </cdr:from>
    <cdr:to>
      <cdr:x>0.94106</cdr:x>
      <cdr:y>0.24303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5386148-BBAC-40D5-823B-AED8D1CC70B8}"/>
            </a:ext>
          </a:extLst>
        </cdr:cNvPr>
        <cdr:cNvCxnSpPr/>
      </cdr:nvCxnSpPr>
      <cdr:spPr>
        <a:xfrm xmlns:a="http://schemas.openxmlformats.org/drawingml/2006/main" flipH="1" flipV="1">
          <a:off x="3673204" y="656859"/>
          <a:ext cx="230423" cy="26883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0.90612</cdr:x>
      <cdr:y>0.10996</cdr:y>
    </cdr:from>
    <cdr:to>
      <cdr:x>0.9339</cdr:x>
      <cdr:y>0.16111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9E847E8-101C-47C0-8A02-24F5AD25841B}"/>
            </a:ext>
          </a:extLst>
        </cdr:cNvPr>
        <cdr:cNvCxnSpPr/>
      </cdr:nvCxnSpPr>
      <cdr:spPr>
        <a:xfrm xmlns:a="http://schemas.openxmlformats.org/drawingml/2006/main">
          <a:off x="3758710" y="412794"/>
          <a:ext cx="115219" cy="192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0.89537</cdr:x>
      <cdr:y>0.60102</cdr:y>
    </cdr:from>
    <cdr:to>
      <cdr:x>0.95092</cdr:x>
      <cdr:y>0.70332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44E55A6-B535-4856-A07A-7B011D77C65A}"/>
            </a:ext>
          </a:extLst>
        </cdr:cNvPr>
        <cdr:cNvCxnSpPr/>
      </cdr:nvCxnSpPr>
      <cdr:spPr>
        <a:xfrm xmlns:a="http://schemas.openxmlformats.org/drawingml/2006/main">
          <a:off x="3714124" y="2256240"/>
          <a:ext cx="230430" cy="3840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0.14029</cdr:y>
    </cdr:from>
    <cdr:to>
      <cdr:x>0.83077</cdr:x>
      <cdr:y>0.19173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55155"/>
          <a:ext cx="1886912" cy="240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dirty="0">
              <a:latin typeface="+mj-lt"/>
            </a:rPr>
            <a:t>Percent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3EF9-8E05-4C2C-9A4A-3DF19F1DC51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175B9-7E2E-4373-BBDD-0235B85C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03D1E3-069C-46B1-BC3B-9F46571DC57D}" type="slidenum">
              <a:rPr 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61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9163C5C-8774-45C9-882E-9C984C03A17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04850" y="323850"/>
            <a:ext cx="5535613" cy="31146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67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695325" y="323850"/>
            <a:ext cx="5489575" cy="30892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76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9163C5C-8774-45C9-882E-9C984C03A17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96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858BD08-603D-48F8-9A20-C039EB7A66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96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08025" y="325438"/>
            <a:ext cx="5529263" cy="31115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82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50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685800" y="320675"/>
            <a:ext cx="54864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49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685800" y="320675"/>
            <a:ext cx="54864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685800" y="320675"/>
            <a:ext cx="54864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40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5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4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7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206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84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20CA858-4905-4589-807E-FFF168BC79F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320675"/>
            <a:ext cx="54864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45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325438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701040" y="3670141"/>
            <a:ext cx="5608320" cy="522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24"/>
              <a:buNone/>
            </a:pPr>
            <a:endParaRPr lang="en-US" dirty="0"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0" y="9014374"/>
            <a:ext cx="7008778" cy="28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154364" y="9044544"/>
            <a:ext cx="704850" cy="25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49" tIns="46561" rIns="45949" bIns="46561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24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206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0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78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E088-4B66-4B82-82D5-641DCD2BF1E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99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175B9-7E2E-4373-BBDD-0235B85C2C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0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0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175B9-7E2E-4373-BBDD-0235B85C2C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9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04850" y="323850"/>
            <a:ext cx="5535613" cy="31146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4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9163C5C-8774-45C9-882E-9C984C03A17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04850" y="323850"/>
            <a:ext cx="5535613" cy="31146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73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64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B0E9B5-36A5-4C65-9FC0-7A7FC996B37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83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04850" y="323850"/>
            <a:ext cx="5535613" cy="31146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7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232A0-D577-4257-A040-F49523F81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83305-1956-4790-B057-54A11BD0E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529D5-218B-436C-911D-896D0268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509A2-6869-4D9E-B062-9F7C548E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9462C-9B5B-4041-BAEA-AE61D6BC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A5D8-B393-4284-B948-8F852034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CE69E-314D-4AE4-8031-1DA42D2A2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2D2C6-AF85-4501-8853-BBFD8BDF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A6468-64C0-4D6A-866A-E8857E4B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B5BE-4813-4D3B-9273-6180A222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E76EBE-869A-4C99-8D2E-9975C9AB9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52232-7A9D-47C2-883A-09BEBB8A2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F5595-3AFE-4D9C-A3BA-BACB9D75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4E699-46C2-4F53-ACD2-4D1C3A50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05D18-FBF0-49B7-9A56-3F29F31D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5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80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07752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80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34434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80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02391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80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50873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989" y="6294780"/>
            <a:ext cx="11272012" cy="415018"/>
          </a:xfrm>
          <a:prstGeom prst="rect">
            <a:avLst/>
          </a:prstGeom>
        </p:spPr>
        <p:txBody>
          <a:bodyPr lIns="91440" tIns="0" rIns="9144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DA350-A897-4F20-9D76-4E0275641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7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989" y="6294780"/>
            <a:ext cx="11272012" cy="415018"/>
          </a:xfrm>
          <a:prstGeom prst="rect">
            <a:avLst/>
          </a:prstGeom>
        </p:spPr>
        <p:txBody>
          <a:bodyPr lIns="91440" tIns="0" rIns="9144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DA350-A897-4F20-9D76-4E0275641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29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7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1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80"/>
            <a:ext cx="10241280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734147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7"/>
            <a:ext cx="11277600" cy="95097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883664"/>
            <a:ext cx="112776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188722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03936" y="6293756"/>
            <a:ext cx="10241280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3377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FD31-78B6-4075-A724-084C9920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F252-0203-4BF7-9B74-2477AAF3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7B71-09FA-4ADF-883E-F5F3C80B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E7538-50FA-4B32-8BDD-6A99B89D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7C2C0-2666-4740-9C0A-C3DF622C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42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7"/>
            <a:ext cx="11277600" cy="95097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188722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03936" y="6293756"/>
            <a:ext cx="10241280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919220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989" y="6294780"/>
            <a:ext cx="11272012" cy="415018"/>
          </a:xfrm>
          <a:prstGeom prst="rect">
            <a:avLst/>
          </a:prstGeom>
        </p:spPr>
        <p:txBody>
          <a:bodyPr lIns="91440" tIns="0" rIns="9144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DA350-A897-4F20-9D76-4E0275641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989" y="6294780"/>
            <a:ext cx="11272012" cy="415018"/>
          </a:xfrm>
          <a:prstGeom prst="rect">
            <a:avLst/>
          </a:prstGeom>
        </p:spPr>
        <p:txBody>
          <a:bodyPr lIns="91440" tIns="0" rIns="9144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DA350-A897-4F20-9D76-4E0275641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71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989" y="6294780"/>
            <a:ext cx="11272012" cy="415018"/>
          </a:xfrm>
          <a:prstGeom prst="rect">
            <a:avLst/>
          </a:prstGeom>
        </p:spPr>
        <p:txBody>
          <a:bodyPr lIns="91440" tIns="0" rIns="9144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DA350-A897-4F20-9D76-4E0275641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90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989" y="6294780"/>
            <a:ext cx="11272012" cy="415018"/>
          </a:xfrm>
          <a:prstGeom prst="rect">
            <a:avLst/>
          </a:prstGeom>
        </p:spPr>
        <p:txBody>
          <a:bodyPr lIns="91440" tIns="0" rIns="9144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DA350-A897-4F20-9D76-4E0275641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68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989" y="6294780"/>
            <a:ext cx="11272012" cy="415018"/>
          </a:xfrm>
          <a:prstGeom prst="rect">
            <a:avLst/>
          </a:prstGeom>
        </p:spPr>
        <p:txBody>
          <a:bodyPr lIns="91440" tIns="0" rIns="9144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DA350-A897-4F20-9D76-4E0275641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63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80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734426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80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481562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28600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1072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9902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24120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69902" y="3986784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6224120" y="3986784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476252" y="2377440"/>
            <a:ext cx="5530849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6225116" y="2378075"/>
            <a:ext cx="5535168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476252" y="4709160"/>
            <a:ext cx="5530849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6225117" y="4708525"/>
            <a:ext cx="55372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307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80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00518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1EFF-FFD4-4446-B236-FA21E8E8B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CE61A-ADCA-4147-B718-200B363DA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25383-F4E0-4BD0-AA6A-4CBB40D9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82B5C-D99F-409D-8ECF-64A9C214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EF91D-AA30-4A28-A72B-8DBD0E09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34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80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733077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883664"/>
            <a:ext cx="112776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3757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083796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8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80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457964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7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1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80"/>
            <a:ext cx="10241280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71984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229B-2A33-471B-9228-E7E93469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5CAFF-026C-4C12-B747-1FF06F6F9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E16C1-9D16-4A06-8079-3164D3C27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7A62B-1867-4ACC-AC6A-5BACA281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1485A-69F8-4843-8976-BAF46411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80311-5378-46EE-9FD2-8E60C108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BBD6-8BFA-43FB-9A73-CE460A93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61719-3268-4772-A1E0-93F44B2F5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8BF7C-58D0-4931-AD42-8CE784B39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C7DFE-28BF-44AB-A5CB-134D3F069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08592-EEAF-4F82-8D70-B7D225E66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15F0D-5872-456E-A773-27EB6BFC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15D177-1814-47C4-AD33-56B68FA0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F9037-B205-4BB8-82FD-EAA903FF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9A0A-F9DA-449F-AA02-EADD41BA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4FCF4-9F32-47DD-A0FD-6D95AC5C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43F82-BB1E-46D3-9EF6-A0D0C474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442AE-DD74-4148-A451-61A26747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5413E-4821-4142-881D-62BE824A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1C6D2-4997-4D80-B464-7B132444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FD514-4213-4BBC-A2AE-3606F1DE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5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40DE-99A9-4F93-9F58-A6E3C70B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FF98-B36E-4B34-8CCF-AC8C51722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C1279-A85E-47AA-984E-FE7A3BB8C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757DA-9CF3-472A-9D14-5E21DE726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C6133-3A92-4691-8AE7-1EAB556E5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346EA-EEFC-4DB4-A3D3-F53DE408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6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6AD9-A675-4742-A647-7A124506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253185-4A19-4F7D-BF69-1B0200CE0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CD062-0905-4E76-A52C-D74F77700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EBCC1-7A34-4F91-995C-ADDE06FB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39D28-A1DD-4E92-BCED-F08AE0C8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6B08E-DE82-4B5C-9F87-1360CD7B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4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F72486-3B47-4C07-AE72-3D9B1200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D5708-B30D-46D1-AF03-ADE70EBAF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54A19-7A0B-4A60-AE77-4744789F5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0843-CD34-4961-A822-8F5B785D7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2A0F5-90FD-4FDC-BBF9-0692AB6D9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A325F-0BF6-4668-84FE-A56E8084A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2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7" r:id="rId16"/>
    <p:sldLayoutId id="2147483668" r:id="rId17"/>
    <p:sldLayoutId id="2147483671" r:id="rId18"/>
    <p:sldLayoutId id="2147483672" r:id="rId19"/>
    <p:sldLayoutId id="2147483673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png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png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CPIMEDS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slideLayout" Target="../slideLayouts/slideLayout1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image" Target="../media/image1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chart" Target="../charts/chart2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.png"/><Relationship Id="rId2" Type="http://schemas.openxmlformats.org/officeDocument/2006/relationships/tags" Target="../tags/tag3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32.xml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5.emf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32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9CA7F0-F782-46E3-BA7B-1326E6676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2" y="0"/>
            <a:ext cx="12173718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9D60DF-9735-4177-AAFB-BF8CEF00A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1" y="2506307"/>
            <a:ext cx="9084496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Economic Update &amp; Emerging Industry Trends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E7B874-0307-4CFB-BB60-71F5381D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1" y="4152901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PAMIC</a:t>
            </a:r>
          </a:p>
          <a:p>
            <a:r>
              <a:rPr lang="en-US" dirty="0"/>
              <a:t>Pittsburgh, PA, August 6, 2019</a:t>
            </a:r>
          </a:p>
        </p:txBody>
      </p:sp>
      <p:pic>
        <p:nvPicPr>
          <p:cNvPr id="12" name="Picture 11" descr="III_logo-4c.png">
            <a:extLst>
              <a:ext uri="{FF2B5EF4-FFF2-40B4-BE49-F238E27FC236}">
                <a16:creationId xmlns:a16="http://schemas.microsoft.com/office/drawing/2014/main" id="{CE453A5F-34E9-4E75-8851-4D8E391F8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  <p:sp>
        <p:nvSpPr>
          <p:cNvPr id="76804" name="Rectangle 3"/>
          <p:cNvSpPr txBox="1">
            <a:spLocks noChangeArrowheads="1"/>
          </p:cNvSpPr>
          <p:nvPr/>
        </p:nvSpPr>
        <p:spPr bwMode="gray">
          <a:xfrm>
            <a:off x="704081" y="5948240"/>
            <a:ext cx="8438148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altLang="en-US" sz="1200" spc="50" dirty="0">
                <a:solidFill>
                  <a:srgbClr val="337DBE"/>
                </a:solidFill>
              </a:rPr>
              <a:t>Michel Leonard, PhD, CBE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olidFill>
                  <a:srgbClr val="337DBE"/>
                </a:solidFill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</a:b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  <a:t>www.iii,org</a:t>
            </a:r>
            <a:endParaRPr lang="en-US" sz="1200" b="1" dirty="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52BFA-5C54-436E-BC11-B3F637EE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8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298680"/>
              </p:ext>
            </p:extLst>
          </p:nvPr>
        </p:nvGraphicFramePr>
        <p:xfrm>
          <a:off x="1711325" y="2159266"/>
          <a:ext cx="8468432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427704" y="233058"/>
            <a:ext cx="9684712" cy="950976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Net P/C Premium Written Growth vs. Nominal U.S. Economy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175889" y="6277343"/>
            <a:ext cx="8454009" cy="41501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Through first quarter.</a:t>
            </a:r>
          </a:p>
          <a:p>
            <a:r>
              <a:rPr lang="en-US" dirty="0"/>
              <a:t>SOURCES:  A.M. Best (2007-2013), ISO (2014-present), Federal Reserve Bank of St. Louis (FRED), Insurance Information Institute.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00DAD3E-3F4D-467E-8EF9-E26220922829}"/>
              </a:ext>
            </a:extLst>
          </p:cNvPr>
          <p:cNvSpPr txBox="1">
            <a:spLocks/>
          </p:cNvSpPr>
          <p:nvPr/>
        </p:nvSpPr>
        <p:spPr bwMode="gray">
          <a:xfrm>
            <a:off x="8005629" y="2336108"/>
            <a:ext cx="2318018" cy="613457"/>
          </a:xfrm>
          <a:prstGeom prst="snip1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600"/>
              </a:spcBef>
            </a:pPr>
            <a:r>
              <a:rPr lang="en-US" sz="1600" b="0" dirty="0">
                <a:solidFill>
                  <a:schemeClr val="tx1"/>
                </a:solidFill>
              </a:rPr>
              <a:t>Tax Reform Peak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576F84-9BE8-420C-9AD7-3726A1D2A329}"/>
              </a:ext>
            </a:extLst>
          </p:cNvPr>
          <p:cNvSpPr txBox="1"/>
          <p:nvPr/>
        </p:nvSpPr>
        <p:spPr>
          <a:xfrm>
            <a:off x="9865654" y="5275169"/>
            <a:ext cx="601883" cy="243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dirty="0"/>
              <a:t>-1.2%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A1D29-10CE-4D77-A749-8659BD5C617E}"/>
              </a:ext>
            </a:extLst>
          </p:cNvPr>
          <p:cNvSpPr txBox="1"/>
          <p:nvPr/>
        </p:nvSpPr>
        <p:spPr>
          <a:xfrm>
            <a:off x="9078536" y="6484852"/>
            <a:ext cx="2696901" cy="2546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100" dirty="0"/>
              <a:t>*ISO/Verisk estimate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06C1718-985B-40B3-A629-A0FF740E0BCF}"/>
              </a:ext>
            </a:extLst>
          </p:cNvPr>
          <p:cNvSpPr txBox="1">
            <a:spLocks/>
          </p:cNvSpPr>
          <p:nvPr/>
        </p:nvSpPr>
        <p:spPr bwMode="gray">
          <a:xfrm>
            <a:off x="513988" y="1014028"/>
            <a:ext cx="10115910" cy="730078"/>
          </a:xfrm>
          <a:prstGeom prst="snip1Rect">
            <a:avLst>
              <a:gd name="adj" fmla="val 28406"/>
            </a:avLst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14288" algn="l">
              <a:lnSpc>
                <a:spcPct val="100000"/>
              </a:lnSpc>
            </a:pPr>
            <a:r>
              <a:rPr lang="en-US" dirty="0"/>
              <a:t> Premium Growth Falls Below GDP Growth For 1</a:t>
            </a:r>
            <a:r>
              <a:rPr lang="en-US" baseline="30000" dirty="0"/>
              <a:t>st</a:t>
            </a:r>
            <a:r>
              <a:rPr lang="en-US" dirty="0"/>
              <a:t> Time in 10 Years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B4A91-0F6C-4192-89D4-A003A58AB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BF0E5583-51EB-4C4E-9AB8-FC36403A87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10</a:t>
            </a:fld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479548-9625-E841-AACC-C2A74C1F881D}"/>
              </a:ext>
            </a:extLst>
          </p:cNvPr>
          <p:cNvSpPr txBox="1"/>
          <p:nvPr/>
        </p:nvSpPr>
        <p:spPr>
          <a:xfrm>
            <a:off x="10179757" y="5808492"/>
            <a:ext cx="1055077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52FA16-722D-294A-BEDC-AC8675A36EC6}"/>
              </a:ext>
            </a:extLst>
          </p:cNvPr>
          <p:cNvSpPr txBox="1"/>
          <p:nvPr/>
        </p:nvSpPr>
        <p:spPr>
          <a:xfrm>
            <a:off x="1933663" y="1891245"/>
            <a:ext cx="1160253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Growth (%)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84C83-9C8D-A14E-A3C5-2D48481828C4}"/>
              </a:ext>
            </a:extLst>
          </p:cNvPr>
          <p:cNvSpPr/>
          <p:nvPr/>
        </p:nvSpPr>
        <p:spPr>
          <a:xfrm>
            <a:off x="2837793" y="3273469"/>
            <a:ext cx="5659821" cy="2535023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sz="1600" dirty="0"/>
              <a:t>2017 Q1 – 2018 Q1 Ave: 6.9%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434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427703" y="210351"/>
            <a:ext cx="9383574" cy="89381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Key Sources of P/C Insurer Profits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135594" y="6237364"/>
            <a:ext cx="8559800" cy="472434"/>
          </a:xfrm>
        </p:spPr>
        <p:txBody>
          <a:bodyPr/>
          <a:lstStyle/>
          <a:p>
            <a:endParaRPr lang="en-US" sz="1100" dirty="0"/>
          </a:p>
          <a:p>
            <a:r>
              <a:rPr lang="en-US" sz="1100" dirty="0"/>
              <a:t>Through first quarter.  Data are before taxes and exclude extraordinary items. </a:t>
            </a:r>
            <a:r>
              <a:rPr lang="fr-FR" sz="1100" dirty="0"/>
              <a:t>Source: NAIC data, </a:t>
            </a:r>
            <a:r>
              <a:rPr lang="fr-FR" sz="1100" dirty="0" err="1"/>
              <a:t>sourced</a:t>
            </a:r>
            <a:r>
              <a:rPr lang="fr-FR" sz="1100" dirty="0"/>
              <a:t> </a:t>
            </a:r>
            <a:r>
              <a:rPr lang="fr-FR" sz="1100" dirty="0" err="1"/>
              <a:t>from</a:t>
            </a:r>
            <a:r>
              <a:rPr lang="fr-FR" sz="1100" dirty="0"/>
              <a:t> S&amp;P Global </a:t>
            </a:r>
            <a:r>
              <a:rPr lang="fr-FR" sz="1100" dirty="0" err="1"/>
              <a:t>Market</a:t>
            </a:r>
            <a:r>
              <a:rPr lang="fr-FR" sz="1100" dirty="0"/>
              <a:t> Intelligence.</a:t>
            </a:r>
            <a:endParaRPr lang="en-US" sz="900" dirty="0"/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344068324"/>
              </p:ext>
            </p:extLst>
          </p:nvPr>
        </p:nvGraphicFramePr>
        <p:xfrm>
          <a:off x="1816100" y="1741074"/>
          <a:ext cx="8559800" cy="413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16100" y="1708406"/>
            <a:ext cx="1812292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Profits ($ Billions)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B33A759-DE3A-413B-AA4E-147CA65CEFAE}"/>
              </a:ext>
            </a:extLst>
          </p:cNvPr>
          <p:cNvSpPr txBox="1">
            <a:spLocks/>
          </p:cNvSpPr>
          <p:nvPr/>
        </p:nvSpPr>
        <p:spPr bwMode="gray">
          <a:xfrm>
            <a:off x="537591" y="1016983"/>
            <a:ext cx="9636923" cy="47243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/>
            <a:r>
              <a:rPr lang="en-US" dirty="0"/>
              <a:t>Strong Capital Gains and Underwriting Result Lifted Profits.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5FE96-8CD7-4866-9B38-525F5073E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AC6D2AF-C967-47DB-A4DA-E3C8BAF9B0A5}"/>
              </a:ext>
            </a:extLst>
          </p:cNvPr>
          <p:cNvSpPr txBox="1">
            <a:spLocks/>
          </p:cNvSpPr>
          <p:nvPr/>
        </p:nvSpPr>
        <p:spPr>
          <a:xfrm>
            <a:off x="8610600" y="63690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11</a:t>
            </a:fld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A143D-48E7-514E-92C0-9EE1DA4779B7}"/>
              </a:ext>
            </a:extLst>
          </p:cNvPr>
          <p:cNvSpPr txBox="1"/>
          <p:nvPr/>
        </p:nvSpPr>
        <p:spPr>
          <a:xfrm>
            <a:off x="10382273" y="4609745"/>
            <a:ext cx="1055077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989917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978524"/>
              </p:ext>
            </p:extLst>
          </p:nvPr>
        </p:nvGraphicFramePr>
        <p:xfrm>
          <a:off x="989076" y="2068072"/>
          <a:ext cx="8350250" cy="468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>
          <a:xfrm>
            <a:off x="375104" y="550878"/>
            <a:ext cx="11277600" cy="6371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P/C Underwriting Gains</a:t>
            </a:r>
            <a:b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072778" y="6186892"/>
            <a:ext cx="8454009" cy="415018"/>
          </a:xfrm>
        </p:spPr>
        <p:txBody>
          <a:bodyPr/>
          <a:lstStyle/>
          <a:p>
            <a:r>
              <a:rPr lang="fr-FR" dirty="0"/>
              <a:t>Sources: 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Intelligence, ISO/PCI.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51634-02A5-4263-8C13-FD20FBE95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F38893A-C6E4-4D03-A432-5BA66F81CD9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12</a:t>
            </a:fld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E5BF9-A5AF-9647-B3B5-56F4D95DEBE3}"/>
              </a:ext>
            </a:extLst>
          </p:cNvPr>
          <p:cNvSpPr txBox="1"/>
          <p:nvPr/>
        </p:nvSpPr>
        <p:spPr>
          <a:xfrm>
            <a:off x="1034749" y="1906607"/>
            <a:ext cx="2576818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Gains &amp; Losses ($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A20EC-D529-2F42-8D2B-0A2FFE621336}"/>
              </a:ext>
            </a:extLst>
          </p:cNvPr>
          <p:cNvSpPr txBox="1"/>
          <p:nvPr/>
        </p:nvSpPr>
        <p:spPr>
          <a:xfrm>
            <a:off x="9471710" y="5078218"/>
            <a:ext cx="1055077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FA4EEE-FE3F-1E4C-AB83-06C37E3FC020}"/>
              </a:ext>
            </a:extLst>
          </p:cNvPr>
          <p:cNvSpPr txBox="1">
            <a:spLocks/>
          </p:cNvSpPr>
          <p:nvPr/>
        </p:nvSpPr>
        <p:spPr bwMode="gray">
          <a:xfrm>
            <a:off x="410877" y="976636"/>
            <a:ext cx="10115910" cy="730078"/>
          </a:xfrm>
          <a:prstGeom prst="snip1Rect">
            <a:avLst>
              <a:gd name="adj" fmla="val 28406"/>
            </a:avLst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14288" algn="l">
              <a:lnSpc>
                <a:spcPct val="100000"/>
              </a:lnSpc>
            </a:pPr>
            <a:r>
              <a:rPr lang="en-US" dirty="0"/>
              <a:t> Third Year in a Row of Underwriting Gains Lead to Best Performance since 2007</a:t>
            </a:r>
          </a:p>
        </p:txBody>
      </p:sp>
    </p:spTree>
    <p:extLst>
      <p:ext uri="{BB962C8B-B14F-4D97-AF65-F5344CB8AC3E}">
        <p14:creationId xmlns:p14="http://schemas.microsoft.com/office/powerpoint/2010/main" val="138862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663137" y="156526"/>
            <a:ext cx="11277600" cy="95097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P/C Sources of Investment Gains and Losses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419057" y="6249560"/>
            <a:ext cx="8454009" cy="415018"/>
          </a:xfrm>
        </p:spPr>
        <p:txBody>
          <a:bodyPr/>
          <a:lstStyle/>
          <a:p>
            <a:r>
              <a:rPr lang="en-US" dirty="0"/>
              <a:t>Through First Quarter. Sources: </a:t>
            </a:r>
            <a:r>
              <a:rPr lang="fr-FR" dirty="0"/>
              <a:t>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Intelligence; </a:t>
            </a:r>
            <a:r>
              <a:rPr lang="fr-FR" dirty="0" err="1"/>
              <a:t>Insurance</a:t>
            </a:r>
            <a:r>
              <a:rPr lang="fr-FR" dirty="0"/>
              <a:t> Information Institute</a:t>
            </a:r>
            <a:r>
              <a:rPr lang="en-US" sz="100" dirty="0"/>
              <a:t>.</a:t>
            </a: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002335820"/>
              </p:ext>
            </p:extLst>
          </p:nvPr>
        </p:nvGraphicFramePr>
        <p:xfrm>
          <a:off x="1190373" y="1713666"/>
          <a:ext cx="8345513" cy="4825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0357435-F1CE-4B09-A17E-24A1FCE698B8}"/>
              </a:ext>
            </a:extLst>
          </p:cNvPr>
          <p:cNvSpPr txBox="1">
            <a:spLocks/>
          </p:cNvSpPr>
          <p:nvPr/>
        </p:nvSpPr>
        <p:spPr bwMode="gray">
          <a:xfrm>
            <a:off x="663137" y="996324"/>
            <a:ext cx="8937862" cy="446402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/>
            <a:r>
              <a:rPr lang="en-US" dirty="0"/>
              <a:t>Steady investment income - but smaller Q1 realized capital gains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6B1DC44-7FD9-41EC-9C1A-4B756901EA2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13</a:t>
            </a:fld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D530F-A9FD-E24D-9406-C6695E5F9CE2}"/>
              </a:ext>
            </a:extLst>
          </p:cNvPr>
          <p:cNvSpPr txBox="1"/>
          <p:nvPr/>
        </p:nvSpPr>
        <p:spPr>
          <a:xfrm>
            <a:off x="9454661" y="6106444"/>
            <a:ext cx="1055077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89AA7-2A5F-C84A-A6C0-6F8477770598}"/>
              </a:ext>
            </a:extLst>
          </p:cNvPr>
          <p:cNvSpPr txBox="1"/>
          <p:nvPr/>
        </p:nvSpPr>
        <p:spPr>
          <a:xfrm>
            <a:off x="663137" y="1548324"/>
            <a:ext cx="2576818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Gains &amp; Losses ($ Billions)</a:t>
            </a:r>
          </a:p>
        </p:txBody>
      </p:sp>
    </p:spTree>
    <p:extLst>
      <p:ext uri="{BB962C8B-B14F-4D97-AF65-F5344CB8AC3E}">
        <p14:creationId xmlns:p14="http://schemas.microsoft.com/office/powerpoint/2010/main" val="1859868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55250"/>
            <a:ext cx="11277600" cy="107588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P/C Insurer Portfolio Yields</a:t>
            </a:r>
            <a:b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072778" y="6186892"/>
            <a:ext cx="8454009" cy="415018"/>
          </a:xfrm>
        </p:spPr>
        <p:txBody>
          <a:bodyPr/>
          <a:lstStyle/>
          <a:p>
            <a:r>
              <a:rPr lang="fr-FR" dirty="0"/>
              <a:t>Sources: 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Intelligence, ISO/PCI. 2019 </a:t>
            </a:r>
            <a:r>
              <a:rPr lang="fr-FR" dirty="0" err="1"/>
              <a:t>projected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Q1 data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D5F9E2-AE4E-4478-894B-B03F65D1D09D}"/>
              </a:ext>
            </a:extLst>
          </p:cNvPr>
          <p:cNvSpPr txBox="1">
            <a:spLocks/>
          </p:cNvSpPr>
          <p:nvPr/>
        </p:nvSpPr>
        <p:spPr bwMode="gray">
          <a:xfrm>
            <a:off x="560554" y="1091253"/>
            <a:ext cx="9364706" cy="5403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/>
            <a:br>
              <a:rPr lang="en-US" dirty="0"/>
            </a:br>
            <a:r>
              <a:rPr lang="en-US" dirty="0"/>
              <a:t>Insurers facing yields below 4% since 2009</a:t>
            </a:r>
          </a:p>
          <a:p>
            <a:pPr algn="l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7D6E176-CB96-40D8-B5BE-0EB6389FF59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14</a:t>
            </a:fld>
            <a:endParaRPr lang="en-US" sz="1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57C939-ECF3-A44A-8241-A2C916EFC508}"/>
              </a:ext>
            </a:extLst>
          </p:cNvPr>
          <p:cNvGrpSpPr/>
          <p:nvPr/>
        </p:nvGrpSpPr>
        <p:grpSpPr>
          <a:xfrm>
            <a:off x="1575010" y="1723234"/>
            <a:ext cx="9405327" cy="4779516"/>
            <a:chOff x="1838779" y="770271"/>
            <a:chExt cx="9405327" cy="4779516"/>
          </a:xfrm>
        </p:grpSpPr>
        <p:graphicFrame>
          <p:nvGraphicFramePr>
            <p:cNvPr id="11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68338137"/>
                </p:ext>
              </p:extLst>
            </p:nvPr>
          </p:nvGraphicFramePr>
          <p:xfrm>
            <a:off x="1838779" y="869431"/>
            <a:ext cx="8350250" cy="4680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7B4FCD-6836-7647-B227-4E3C65063FFC}"/>
                </a:ext>
              </a:extLst>
            </p:cNvPr>
            <p:cNvSpPr txBox="1"/>
            <p:nvPr/>
          </p:nvSpPr>
          <p:spPr>
            <a:xfrm>
              <a:off x="2002970" y="770271"/>
              <a:ext cx="1055077" cy="2862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1400" b="1" dirty="0"/>
                <a:t>Yield (%)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1378F9-36EC-654A-877F-82142299DA4F}"/>
                </a:ext>
              </a:extLst>
            </p:cNvPr>
            <p:cNvSpPr txBox="1"/>
            <p:nvPr/>
          </p:nvSpPr>
          <p:spPr>
            <a:xfrm>
              <a:off x="10189029" y="4739387"/>
              <a:ext cx="1055077" cy="2862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1400" dirty="0"/>
                <a:t>Years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7226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716" y="236273"/>
            <a:ext cx="10452363" cy="95097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P/C Industry Combined Ratio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145838" y="6118947"/>
            <a:ext cx="8454009" cy="638547"/>
          </a:xfrm>
        </p:spPr>
        <p:txBody>
          <a:bodyPr/>
          <a:lstStyle/>
          <a:p>
            <a:r>
              <a:rPr lang="en-US" sz="1100" dirty="0"/>
              <a:t>*Excludes Mortgage &amp; Financial Guaranty insurers 2008-2014.</a:t>
            </a:r>
            <a:br>
              <a:rPr lang="en-US" sz="1100" dirty="0"/>
            </a:br>
            <a:r>
              <a:rPr lang="en-US" sz="1100" dirty="0"/>
              <a:t>Including M&amp;FG, 2008=105.1, 2009=100.7, 2010=102.4, 2011=108.1; 2012:=103.2; 2013: = 96.1; 2014: = 97.0.                              </a:t>
            </a:r>
          </a:p>
          <a:p>
            <a:r>
              <a:rPr lang="en-US" sz="1100" dirty="0"/>
              <a:t>Sources: A.M. Best; ISO, a Verisk Analytics company; 2019 based on Q1 data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726286" y="2467289"/>
          <a:ext cx="8475663" cy="351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8495347" y="1606972"/>
            <a:ext cx="1552984" cy="2280167"/>
            <a:chOff x="1471576" y="2046012"/>
            <a:chExt cx="1077194" cy="1863031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gray">
            <a:xfrm>
              <a:off x="1471576" y="2046012"/>
              <a:ext cx="1077194" cy="1523796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Hurricanes, Wildfires Drive CR Higher.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gray">
            <a:xfrm>
              <a:off x="1965104" y="2643722"/>
              <a:ext cx="0" cy="126532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024231" y="2288850"/>
            <a:ext cx="1504946" cy="2214537"/>
            <a:chOff x="2728262" y="3328148"/>
            <a:chExt cx="1504946" cy="1732950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2728262" y="3328148"/>
              <a:ext cx="1504946" cy="744171"/>
            </a:xfrm>
            <a:prstGeom prst="rect">
              <a:avLst/>
            </a:prstGeom>
            <a:solidFill>
              <a:schemeClr val="accent3"/>
            </a:solidFill>
            <a:ln w="28575" algn="ctr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Best Since 1949’a  87.6</a:t>
              </a:r>
            </a:p>
          </p:txBody>
        </p:sp>
        <p:cxnSp>
          <p:nvCxnSpPr>
            <p:cNvPr id="34" name="Straight Arrow Connector 33"/>
            <p:cNvCxnSpPr>
              <a:cxnSpLocks/>
              <a:stCxn id="33" idx="2"/>
            </p:cNvCxnSpPr>
            <p:nvPr/>
          </p:nvCxnSpPr>
          <p:spPr bwMode="gray">
            <a:xfrm flipH="1">
              <a:off x="3466153" y="4072319"/>
              <a:ext cx="14582" cy="988779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609652" y="1348753"/>
            <a:ext cx="1636020" cy="2234819"/>
            <a:chOff x="6212580" y="1508506"/>
            <a:chExt cx="1636020" cy="2234819"/>
          </a:xfrm>
        </p:grpSpPr>
        <p:sp>
          <p:nvSpPr>
            <p:cNvPr id="39" name="PPTShape_1"/>
            <p:cNvSpPr>
              <a:spLocks noChangeArrowheads="1"/>
            </p:cNvSpPr>
            <p:nvPr/>
          </p:nvSpPr>
          <p:spPr bwMode="gray">
            <a:xfrm>
              <a:off x="6212580" y="1508506"/>
              <a:ext cx="1636020" cy="1752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600" b="1" dirty="0">
                  <a:solidFill>
                    <a:schemeClr val="bg1"/>
                  </a:solidFill>
                  <a:cs typeface="Arial" charset="0"/>
                </a:rPr>
                <a:t>Higher CAT Losses, Shrinking Reserve Releases, Toll of Soft Market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gray">
            <a:xfrm>
              <a:off x="6343650" y="2295525"/>
              <a:ext cx="0" cy="144780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953189" y="3259091"/>
            <a:ext cx="717052" cy="817928"/>
            <a:chOff x="6616143" y="3296872"/>
            <a:chExt cx="717052" cy="817928"/>
          </a:xfrm>
        </p:grpSpPr>
        <p:sp>
          <p:nvSpPr>
            <p:cNvPr id="42" name="PPTShape_3"/>
            <p:cNvSpPr>
              <a:spLocks noChangeArrowheads="1"/>
            </p:cNvSpPr>
            <p:nvPr/>
          </p:nvSpPr>
          <p:spPr bwMode="gray">
            <a:xfrm>
              <a:off x="6616143" y="3296872"/>
              <a:ext cx="717052" cy="370519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Sandy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gray">
            <a:xfrm>
              <a:off x="6816964" y="3629891"/>
              <a:ext cx="0" cy="484909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321973" y="220344"/>
            <a:ext cx="3879976" cy="4283043"/>
            <a:chOff x="-475260" y="1838324"/>
            <a:chExt cx="3879976" cy="4283043"/>
          </a:xfrm>
        </p:grpSpPr>
        <p:sp>
          <p:nvSpPr>
            <p:cNvPr id="56" name="AutoShape 7"/>
            <p:cNvSpPr>
              <a:spLocks noChangeArrowheads="1"/>
            </p:cNvSpPr>
            <p:nvPr/>
          </p:nvSpPr>
          <p:spPr bwMode="gray">
            <a:xfrm>
              <a:off x="-475260" y="1838324"/>
              <a:ext cx="3879976" cy="797439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3 Years in a Row U/W Profits</a:t>
              </a:r>
            </a:p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1</a:t>
              </a:r>
              <a:r>
                <a:rPr lang="en-US" b="1" baseline="30000" dirty="0">
                  <a:solidFill>
                    <a:schemeClr val="bg1"/>
                  </a:solidFill>
                  <a:cs typeface="Arial" charset="0"/>
                </a:rPr>
                <a:t>st</a:t>
              </a:r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 time since 1971-73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 bwMode="gray">
            <a:xfrm>
              <a:off x="1578690" y="2608707"/>
              <a:ext cx="37207" cy="351266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7"/>
          <p:cNvSpPr>
            <a:spLocks noChangeArrowheads="1"/>
          </p:cNvSpPr>
          <p:nvPr/>
        </p:nvSpPr>
        <p:spPr bwMode="grayWhite">
          <a:xfrm>
            <a:off x="7380891" y="4429406"/>
            <a:ext cx="1206061" cy="955614"/>
          </a:xfrm>
          <a:prstGeom prst="rect">
            <a:avLst/>
          </a:prstGeom>
          <a:noFill/>
          <a:ln w="28575">
            <a:solidFill>
              <a:srgbClr val="337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6E4F5E27-A21E-4321-9544-32F781096F9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15</a:t>
            </a:fld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094181-1D46-B34F-85F5-065CE1065F07}"/>
              </a:ext>
            </a:extLst>
          </p:cNvPr>
          <p:cNvSpPr txBox="1"/>
          <p:nvPr/>
        </p:nvSpPr>
        <p:spPr>
          <a:xfrm>
            <a:off x="1301034" y="2254913"/>
            <a:ext cx="2576818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Combined Ratio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57BFB5-3E25-7B4B-8B98-DC9D5A543D6C}"/>
              </a:ext>
            </a:extLst>
          </p:cNvPr>
          <p:cNvSpPr txBox="1"/>
          <p:nvPr/>
        </p:nvSpPr>
        <p:spPr>
          <a:xfrm>
            <a:off x="10481909" y="4459902"/>
            <a:ext cx="1055077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166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P/C Industry Net Income After Taxes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2034678" y="6338323"/>
            <a:ext cx="8454009" cy="415018"/>
          </a:xfrm>
        </p:spPr>
        <p:txBody>
          <a:bodyPr/>
          <a:lstStyle/>
          <a:p>
            <a:endParaRPr lang="en-US" sz="800" dirty="0"/>
          </a:p>
          <a:p>
            <a:endParaRPr lang="en-US" dirty="0"/>
          </a:p>
          <a:p>
            <a:r>
              <a:rPr lang="en-US" dirty="0"/>
              <a:t>Through first quarter. Adjusted for inflation using the BLS CPI calculator.</a:t>
            </a:r>
            <a:br>
              <a:rPr lang="en-US" dirty="0"/>
            </a:br>
            <a:r>
              <a:rPr lang="en-US" dirty="0"/>
              <a:t>Sources: </a:t>
            </a:r>
            <a:r>
              <a:rPr lang="fr-FR" dirty="0"/>
              <a:t>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Intelligence; </a:t>
            </a:r>
            <a:r>
              <a:rPr lang="fr-FR" dirty="0" err="1"/>
              <a:t>Insurance</a:t>
            </a:r>
            <a:r>
              <a:rPr lang="fr-FR" dirty="0"/>
              <a:t> Information Institute.</a:t>
            </a:r>
            <a:endParaRPr lang="en-US" dirty="0"/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566799154"/>
              </p:ext>
            </p:extLst>
          </p:nvPr>
        </p:nvGraphicFramePr>
        <p:xfrm>
          <a:off x="2019300" y="1820133"/>
          <a:ext cx="8128760" cy="454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37012" y="1533900"/>
            <a:ext cx="2640026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Net Income ($ Billions)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76A972E-612F-481D-828B-6BAF195E062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16</a:t>
            </a:fld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CD40B-334E-1B4E-9A1C-0B506B7B70A1}"/>
              </a:ext>
            </a:extLst>
          </p:cNvPr>
          <p:cNvSpPr txBox="1"/>
          <p:nvPr/>
        </p:nvSpPr>
        <p:spPr>
          <a:xfrm>
            <a:off x="10148060" y="5935721"/>
            <a:ext cx="1055077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397FA92-8E6B-164F-939F-8635317EE3FB}"/>
              </a:ext>
            </a:extLst>
          </p:cNvPr>
          <p:cNvSpPr txBox="1">
            <a:spLocks/>
          </p:cNvSpPr>
          <p:nvPr/>
        </p:nvSpPr>
        <p:spPr bwMode="gray">
          <a:xfrm>
            <a:off x="617494" y="956930"/>
            <a:ext cx="9364706" cy="5403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/>
            <a:br>
              <a:rPr lang="en-US" dirty="0"/>
            </a:br>
            <a:r>
              <a:rPr lang="en-US" dirty="0"/>
              <a:t>All Leading to Rising Net Income After Taxes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52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9ED911DA-7A4D-40B1-AD79-B9EB5262E2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21754" y="2690039"/>
            <a:ext cx="9160761" cy="8399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Commercial Rates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832D5-C1DF-4052-8D2E-9ED7BC36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C4032-1B74-4860-BD92-D10FFE18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488" y="232326"/>
            <a:ext cx="11277600" cy="95097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All Commercial Lines Rate Changes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Willis Towers Watson, MarketScout.</a:t>
            </a:r>
          </a:p>
        </p:txBody>
      </p:sp>
      <p:sp>
        <p:nvSpPr>
          <p:cNvPr id="14" name="Text Placeholder 4"/>
          <p:cNvSpPr txBox="1">
            <a:spLocks/>
          </p:cNvSpPr>
          <p:nvPr/>
        </p:nvSpPr>
        <p:spPr bwMode="gray">
          <a:xfrm>
            <a:off x="522786" y="1153739"/>
            <a:ext cx="7813514" cy="41501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/>
            <a:r>
              <a:rPr lang="en-US" dirty="0"/>
              <a:t>Rates creeping higher but that masks differences by line of business </a:t>
            </a: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415798"/>
              </p:ext>
            </p:extLst>
          </p:nvPr>
        </p:nvGraphicFramePr>
        <p:xfrm>
          <a:off x="1755775" y="1954212"/>
          <a:ext cx="8680450" cy="440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A8B4A9-8D21-4869-9579-124C97775197}"/>
              </a:ext>
            </a:extLst>
          </p:cNvPr>
          <p:cNvCxnSpPr/>
          <p:nvPr/>
        </p:nvCxnSpPr>
        <p:spPr>
          <a:xfrm>
            <a:off x="9974905" y="2814521"/>
            <a:ext cx="0" cy="115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6ECBE15-6D69-49A2-BEF3-18196C5A0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44F98C0-47EF-4F46-B4D2-513DCD6B002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18</a:t>
            </a:fld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48CB44-9385-E24F-85E7-ED977DC4935F}"/>
              </a:ext>
            </a:extLst>
          </p:cNvPr>
          <p:cNvSpPr txBox="1"/>
          <p:nvPr/>
        </p:nvSpPr>
        <p:spPr>
          <a:xfrm>
            <a:off x="10436225" y="3345024"/>
            <a:ext cx="1055077" cy="4801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Quarters &amp; 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6F824F-F97D-5C42-BDC2-D4682C7E5DD4}"/>
              </a:ext>
            </a:extLst>
          </p:cNvPr>
          <p:cNvSpPr txBox="1"/>
          <p:nvPr/>
        </p:nvSpPr>
        <p:spPr>
          <a:xfrm>
            <a:off x="1702635" y="1699651"/>
            <a:ext cx="1623889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Rates Growth (%)</a:t>
            </a:r>
          </a:p>
        </p:txBody>
      </p:sp>
    </p:spTree>
    <p:extLst>
      <p:ext uri="{BB962C8B-B14F-4D97-AF65-F5344CB8AC3E}">
        <p14:creationId xmlns:p14="http://schemas.microsoft.com/office/powerpoint/2010/main" val="2562693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8659" y="228554"/>
            <a:ext cx="11277600" cy="95097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Liability Rate Changes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990855" y="6322994"/>
            <a:ext cx="10241280" cy="415018"/>
          </a:xfrm>
        </p:spPr>
        <p:txBody>
          <a:bodyPr/>
          <a:lstStyle/>
          <a:p>
            <a:r>
              <a:rPr lang="en-US" dirty="0"/>
              <a:t>SOURCE: Marsh Insurance Market Index.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U.S. Casualty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U.S. Financial and Prof </a:t>
            </a:r>
            <a:r>
              <a:rPr lang="en-US" dirty="0" err="1"/>
              <a:t>Liab</a:t>
            </a:r>
            <a:endParaRPr lang="en-US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691628004"/>
              </p:ext>
            </p:extLst>
          </p:nvPr>
        </p:nvGraphicFramePr>
        <p:xfrm>
          <a:off x="1027976" y="2702913"/>
          <a:ext cx="4148137" cy="381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ontent Placeholder 18"/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3366475936"/>
              </p:ext>
            </p:extLst>
          </p:nvPr>
        </p:nvGraphicFramePr>
        <p:xfrm>
          <a:off x="6829104" y="2576723"/>
          <a:ext cx="4148137" cy="380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FB6ABFA-A4A2-466F-A817-24F71A5BF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01E9C5CB-79BA-4946-B629-B1B0C5C4E0A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19</a:t>
            </a:fld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A1222-B421-1941-9D9E-5141A503CFFF}"/>
              </a:ext>
            </a:extLst>
          </p:cNvPr>
          <p:cNvSpPr txBox="1"/>
          <p:nvPr/>
        </p:nvSpPr>
        <p:spPr>
          <a:xfrm>
            <a:off x="5056418" y="5676836"/>
            <a:ext cx="1055077" cy="4801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 &amp; Quarters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650E9-D24D-D645-86E8-FF81A85BC10B}"/>
              </a:ext>
            </a:extLst>
          </p:cNvPr>
          <p:cNvSpPr txBox="1"/>
          <p:nvPr/>
        </p:nvSpPr>
        <p:spPr>
          <a:xfrm>
            <a:off x="331108" y="2488970"/>
            <a:ext cx="1835871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Rates Growth (%)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318D8D-CAFD-784F-93E1-00AA3CF00DE6}"/>
              </a:ext>
            </a:extLst>
          </p:cNvPr>
          <p:cNvSpPr txBox="1"/>
          <p:nvPr/>
        </p:nvSpPr>
        <p:spPr>
          <a:xfrm>
            <a:off x="10977241" y="5549515"/>
            <a:ext cx="1055077" cy="4801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 &amp; Quarters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067AF1-5F62-D84C-AC30-F32B7E805329}"/>
              </a:ext>
            </a:extLst>
          </p:cNvPr>
          <p:cNvSpPr txBox="1"/>
          <p:nvPr/>
        </p:nvSpPr>
        <p:spPr>
          <a:xfrm>
            <a:off x="6252696" y="2397168"/>
            <a:ext cx="1835871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Rates Growth (%)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80D51AA-D219-4842-BD7F-37C6BEED3C56}"/>
              </a:ext>
            </a:extLst>
          </p:cNvPr>
          <p:cNvSpPr txBox="1">
            <a:spLocks/>
          </p:cNvSpPr>
          <p:nvPr/>
        </p:nvSpPr>
        <p:spPr bwMode="gray">
          <a:xfrm>
            <a:off x="438911" y="1018919"/>
            <a:ext cx="11322766" cy="5403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/>
            <a:br>
              <a:rPr lang="en-US" dirty="0"/>
            </a:br>
            <a:r>
              <a:rPr lang="en-US" dirty="0"/>
              <a:t>Slight Softening, Though Local Markets Vary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78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rowd of people walking down a street&#10;&#10;Description automatically generated">
            <a:extLst>
              <a:ext uri="{FF2B5EF4-FFF2-40B4-BE49-F238E27FC236}">
                <a16:creationId xmlns:a16="http://schemas.microsoft.com/office/drawing/2014/main" id="{123C2812-AB99-4EB7-9C1C-DC8A8AE386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1362"/>
            <a:ext cx="12192000" cy="5446639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932BF1-BDBC-43E9-81C0-E6476B39EC18}"/>
              </a:ext>
            </a:extLst>
          </p:cNvPr>
          <p:cNvSpPr txBox="1">
            <a:spLocks/>
          </p:cNvSpPr>
          <p:nvPr/>
        </p:nvSpPr>
        <p:spPr bwMode="gray">
          <a:xfrm>
            <a:off x="577088" y="1730107"/>
            <a:ext cx="11037824" cy="1612395"/>
          </a:xfrm>
          <a:prstGeom prst="snip1Rect">
            <a:avLst>
              <a:gd name="adj" fmla="val 29185"/>
            </a:avLst>
          </a:prstGeom>
          <a:solidFill>
            <a:schemeClr val="accent2">
              <a:alpha val="9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2743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sz="4600" dirty="0">
                <a:solidFill>
                  <a:schemeClr val="bg1"/>
                </a:solidFill>
              </a:rPr>
              <a:t>A world with MORE insurance</a:t>
            </a:r>
          </a:p>
        </p:txBody>
      </p:sp>
      <p:pic>
        <p:nvPicPr>
          <p:cNvPr id="6" name="Picture 5" descr="A crowd of people walking down a street&#10;&#10;Description automatically generated">
            <a:extLst>
              <a:ext uri="{FF2B5EF4-FFF2-40B4-BE49-F238E27FC236}">
                <a16:creationId xmlns:a16="http://schemas.microsoft.com/office/drawing/2014/main" id="{F934D1F4-B9DE-4507-9988-8A1620A31A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1362"/>
            <a:ext cx="12192000" cy="5446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I.I.I. Mission Statement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577088" y="1730109"/>
            <a:ext cx="10344912" cy="768097"/>
          </a:xfrm>
          <a:prstGeom prst="snip1Rect">
            <a:avLst>
              <a:gd name="adj" fmla="val 29185"/>
            </a:avLst>
          </a:prstGeom>
          <a:solidFill>
            <a:srgbClr val="337DBE">
              <a:alpha val="9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2743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Improving public understanding of insurance...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4762501" y="2574405"/>
            <a:ext cx="6852412" cy="768097"/>
          </a:xfrm>
          <a:prstGeom prst="snip1Rect">
            <a:avLst>
              <a:gd name="adj" fmla="val 29763"/>
            </a:avLst>
          </a:prstGeom>
          <a:solidFill>
            <a:schemeClr val="accent3">
              <a:alpha val="9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2743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s-IS" sz="3200" dirty="0">
                <a:solidFill>
                  <a:schemeClr val="bg1"/>
                </a:solidFill>
              </a:rPr>
              <a:t>…</a:t>
            </a:r>
            <a:r>
              <a:rPr lang="en-US" sz="3200" dirty="0">
                <a:solidFill>
                  <a:schemeClr val="bg1"/>
                </a:solidFill>
              </a:rPr>
              <a:t>what it does and how it works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23904" y="6089904"/>
            <a:ext cx="768096" cy="768096"/>
            <a:chOff x="11423904" y="6089904"/>
            <a:chExt cx="768096" cy="768096"/>
          </a:xfrm>
        </p:grpSpPr>
        <p:sp>
          <p:nvSpPr>
            <p:cNvPr id="11" name="Right Triangle 10"/>
            <p:cNvSpPr>
              <a:spLocks noChangeAspect="1"/>
            </p:cNvSpPr>
            <p:nvPr/>
          </p:nvSpPr>
          <p:spPr>
            <a:xfrm rot="16200000">
              <a:off x="11423904" y="6089904"/>
              <a:ext cx="768096" cy="76809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 dirty="0"/>
            </a:p>
          </p:txBody>
        </p:sp>
        <p:sp>
          <p:nvSpPr>
            <p:cNvPr id="10" name="Slide Number Placeholder 5"/>
            <p:cNvSpPr txBox="1">
              <a:spLocks/>
            </p:cNvSpPr>
            <p:nvPr/>
          </p:nvSpPr>
          <p:spPr bwMode="gray">
            <a:xfrm>
              <a:off x="11493500" y="6662377"/>
              <a:ext cx="584200" cy="120184"/>
            </a:xfrm>
            <a:prstGeom prst="rect">
              <a:avLst/>
            </a:prstGeom>
          </p:spPr>
          <p:txBody>
            <a:bodyPr wrap="square" lIns="0" tIns="0" rIns="0" bIns="0" anchor="b" anchorCtr="0"/>
            <a:lstStyle>
              <a:defPPr>
                <a:defRPr lang="en-US"/>
              </a:defPPr>
              <a:lvl1pPr marL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lang="en-US" sz="900" b="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5C0926A-889A-463A-A5EA-682F15689EEF}" type="slidenum">
                <a:rPr lang="en-US">
                  <a:latin typeface="+mn-lt"/>
                </a:rPr>
                <a:pPr/>
                <a:t>2</a:t>
              </a:fld>
              <a:endParaRPr lang="en-US" dirty="0">
                <a:latin typeface="+mn-lt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1F6BC2B-DF95-4810-AAE0-528D91ED3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852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Property/Cyber Rate Changes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Marsh Insurance Market Index.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513987" y="1715089"/>
            <a:ext cx="5145958" cy="640080"/>
          </a:xfrm>
        </p:spPr>
        <p:txBody>
          <a:bodyPr/>
          <a:lstStyle/>
          <a:p>
            <a:r>
              <a:rPr lang="en-US" dirty="0"/>
              <a:t>U.S. Property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6183970" y="1702160"/>
            <a:ext cx="5145958" cy="640080"/>
          </a:xfrm>
        </p:spPr>
        <p:txBody>
          <a:bodyPr/>
          <a:lstStyle/>
          <a:p>
            <a:r>
              <a:rPr lang="en-US" dirty="0"/>
              <a:t>U.S. Cyber</a:t>
            </a:r>
          </a:p>
        </p:txBody>
      </p:sp>
      <p:graphicFrame>
        <p:nvGraphicFramePr>
          <p:cNvPr id="24" name="Content Placeholder 18"/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3681893808"/>
              </p:ext>
            </p:extLst>
          </p:nvPr>
        </p:nvGraphicFramePr>
        <p:xfrm>
          <a:off x="954717" y="2683358"/>
          <a:ext cx="4148137" cy="375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ontent Placeholder 18"/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967108192"/>
              </p:ext>
            </p:extLst>
          </p:nvPr>
        </p:nvGraphicFramePr>
        <p:xfrm>
          <a:off x="6183971" y="2742690"/>
          <a:ext cx="4148137" cy="375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C49D923-30C6-4009-9756-5F681342D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2B373C59-5BDB-461D-8DFD-0422B25F896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20</a:t>
            </a:fld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C0E21-4372-8C4C-A7D3-63993D61656A}"/>
              </a:ext>
            </a:extLst>
          </p:cNvPr>
          <p:cNvSpPr txBox="1"/>
          <p:nvPr/>
        </p:nvSpPr>
        <p:spPr>
          <a:xfrm>
            <a:off x="4999755" y="5750562"/>
            <a:ext cx="1055077" cy="4801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 &amp; Quarters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28413-F260-ED47-911C-193379B1AB40}"/>
              </a:ext>
            </a:extLst>
          </p:cNvPr>
          <p:cNvSpPr txBox="1"/>
          <p:nvPr/>
        </p:nvSpPr>
        <p:spPr>
          <a:xfrm>
            <a:off x="513988" y="2457135"/>
            <a:ext cx="1835871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Rates Growth (%)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7B3271-D1DF-F241-88BB-486BE2A939F1}"/>
              </a:ext>
            </a:extLst>
          </p:cNvPr>
          <p:cNvSpPr txBox="1"/>
          <p:nvPr/>
        </p:nvSpPr>
        <p:spPr>
          <a:xfrm>
            <a:off x="10274851" y="5860453"/>
            <a:ext cx="1055077" cy="4801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 &amp; Quarters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DD8559-F566-004D-AC7E-813437EB2723}"/>
              </a:ext>
            </a:extLst>
          </p:cNvPr>
          <p:cNvSpPr txBox="1"/>
          <p:nvPr/>
        </p:nvSpPr>
        <p:spPr>
          <a:xfrm>
            <a:off x="6085982" y="2456458"/>
            <a:ext cx="1835871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Rates Growth (%)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27D02B2-64A8-0647-9AC0-068361DEC387}"/>
              </a:ext>
            </a:extLst>
          </p:cNvPr>
          <p:cNvSpPr txBox="1">
            <a:spLocks/>
          </p:cNvSpPr>
          <p:nvPr/>
        </p:nvSpPr>
        <p:spPr bwMode="gray">
          <a:xfrm>
            <a:off x="513987" y="1046575"/>
            <a:ext cx="10815941" cy="5403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/>
            <a:br>
              <a:rPr lang="en-US" dirty="0"/>
            </a:br>
            <a:r>
              <a:rPr lang="en-US" dirty="0"/>
              <a:t>Also Slight Softening, Though Local Markets Vary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6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9ED911DA-7A4D-40B1-AD79-B9EB5262E2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21755" y="2690039"/>
            <a:ext cx="7772400" cy="8399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Industry Trends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E54AE-B363-4AB2-9BF8-21C66F870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9867D2-BB27-4D07-AD92-1BDDB7DE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Personal Auto: Combined Ratios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639550" y="6232565"/>
            <a:ext cx="7680960" cy="299803"/>
          </a:xfrm>
        </p:spPr>
        <p:txBody>
          <a:bodyPr/>
          <a:lstStyle/>
          <a:p>
            <a:r>
              <a:rPr lang="en-US" dirty="0"/>
              <a:t>Source: National Association of Insurance Commissioners data, sourced from S&amp;P Global Market Intelligence; 2018 is I.I.I. estimate.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561286" y="1065169"/>
            <a:ext cx="9954314" cy="61448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l"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>
                <a:solidFill>
                  <a:schemeClr val="bg1"/>
                </a:solidFill>
              </a:rPr>
              <a:t>Personal auto rates rose rapidly to catch up with expected losses</a:t>
            </a:r>
          </a:p>
        </p:txBody>
      </p:sp>
      <p:graphicFrame>
        <p:nvGraphicFramePr>
          <p:cNvPr id="1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744741"/>
              </p:ext>
            </p:extLst>
          </p:nvPr>
        </p:nvGraphicFramePr>
        <p:xfrm>
          <a:off x="1947862" y="1895320"/>
          <a:ext cx="829627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F88F74E-4418-4C12-8223-8F940E6C1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36C6AB8-2E2C-4002-AD02-AB3854AD15E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22</a:t>
            </a:fld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94FDC-8DEB-0E42-BC06-D61AA8CF6A17}"/>
              </a:ext>
            </a:extLst>
          </p:cNvPr>
          <p:cNvSpPr txBox="1"/>
          <p:nvPr/>
        </p:nvSpPr>
        <p:spPr>
          <a:xfrm>
            <a:off x="5157938" y="8475313"/>
            <a:ext cx="1055077" cy="4801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 &amp; Quarters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91D201-E7FA-6249-8DB1-884737ED0887}"/>
              </a:ext>
            </a:extLst>
          </p:cNvPr>
          <p:cNvSpPr txBox="1"/>
          <p:nvPr/>
        </p:nvSpPr>
        <p:spPr>
          <a:xfrm>
            <a:off x="1396858" y="2027424"/>
            <a:ext cx="1835871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70F508-F5F7-CA41-91C8-9BCF94D7A2B2}"/>
              </a:ext>
            </a:extLst>
          </p:cNvPr>
          <p:cNvSpPr txBox="1"/>
          <p:nvPr/>
        </p:nvSpPr>
        <p:spPr>
          <a:xfrm>
            <a:off x="14206511" y="8125365"/>
            <a:ext cx="1322423" cy="4801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 &amp; Quarters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94AC97-8919-A14F-8F9F-3EB5D8984805}"/>
              </a:ext>
            </a:extLst>
          </p:cNvPr>
          <p:cNvSpPr txBox="1"/>
          <p:nvPr/>
        </p:nvSpPr>
        <p:spPr>
          <a:xfrm>
            <a:off x="9438991" y="5202695"/>
            <a:ext cx="2301062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Combined Ratios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C4D27-197E-BD4E-9397-EC7207BDB2D1}"/>
              </a:ext>
            </a:extLst>
          </p:cNvPr>
          <p:cNvSpPr txBox="1"/>
          <p:nvPr/>
        </p:nvSpPr>
        <p:spPr>
          <a:xfrm>
            <a:off x="2378591" y="5712466"/>
            <a:ext cx="83571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94	     96	        98	           100	              102	                 104.   	106	  108</a:t>
            </a:r>
          </a:p>
        </p:txBody>
      </p:sp>
    </p:spTree>
    <p:extLst>
      <p:ext uri="{BB962C8B-B14F-4D97-AF65-F5344CB8AC3E}">
        <p14:creationId xmlns:p14="http://schemas.microsoft.com/office/powerpoint/2010/main" val="1548958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38438577"/>
              </p:ext>
            </p:extLst>
          </p:nvPr>
        </p:nvGraphicFramePr>
        <p:xfrm>
          <a:off x="1756516" y="1789682"/>
          <a:ext cx="8025987" cy="476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99964" y="253440"/>
            <a:ext cx="11032006" cy="950976"/>
          </a:xfrm>
        </p:spPr>
        <p:txBody>
          <a:bodyPr/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Auto Direct Written Premium Growth: 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		Commercial vs. Private Passenger, 2008-2017</a:t>
            </a:r>
            <a:endParaRPr lang="en-US" sz="28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42616" y="6303408"/>
            <a:ext cx="7680960" cy="41501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Source: </a:t>
            </a:r>
            <a:r>
              <a:rPr lang="en-US" dirty="0"/>
              <a:t>NAIC data, sourced from S&amp;P Global Market Intelligence, Insurance Information Institute.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E7766-7430-43F9-A9F5-2DFF39EB0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1303FF5-0D87-4E2E-ACF2-11F899366F4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23</a:t>
            </a:fld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42FD4-9561-7548-AD40-C1AFFB8A2712}"/>
              </a:ext>
            </a:extLst>
          </p:cNvPr>
          <p:cNvSpPr txBox="1"/>
          <p:nvPr/>
        </p:nvSpPr>
        <p:spPr>
          <a:xfrm>
            <a:off x="9782503" y="4054582"/>
            <a:ext cx="1571297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5AC53-8BAE-8744-8BFF-748FEA1B342A}"/>
              </a:ext>
            </a:extLst>
          </p:cNvPr>
          <p:cNvSpPr txBox="1"/>
          <p:nvPr/>
        </p:nvSpPr>
        <p:spPr>
          <a:xfrm>
            <a:off x="1166121" y="1805755"/>
            <a:ext cx="1835871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Premium Growth (%)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0A5CFD6-9924-514C-925C-DDBB4BFBAC09}"/>
              </a:ext>
            </a:extLst>
          </p:cNvPr>
          <p:cNvSpPr txBox="1">
            <a:spLocks/>
          </p:cNvSpPr>
          <p:nvPr/>
        </p:nvSpPr>
        <p:spPr bwMode="gray">
          <a:xfrm>
            <a:off x="534314" y="1251714"/>
            <a:ext cx="10044348" cy="534919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l"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>
                <a:solidFill>
                  <a:schemeClr val="bg1"/>
                </a:solidFill>
              </a:rPr>
              <a:t>Commercial Premium Growth Stronger than Private But Both Rising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8B45E-BF42-FB44-89EB-8E0B43483F8B}"/>
              </a:ext>
            </a:extLst>
          </p:cNvPr>
          <p:cNvSpPr/>
          <p:nvPr/>
        </p:nvSpPr>
        <p:spPr>
          <a:xfrm>
            <a:off x="8553801" y="2111960"/>
            <a:ext cx="1428399" cy="140548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76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uzz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440" y="1488441"/>
            <a:ext cx="4389120" cy="4389120"/>
          </a:xfrm>
          <a:prstGeom prst="rect">
            <a:avLst/>
          </a:prstGeom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732641" y="367117"/>
            <a:ext cx="8458200" cy="95097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Personal Auto: Road Safety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dirty="0"/>
              <a:t>Insurance Information Institute research.</a:t>
            </a: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gray">
          <a:xfrm>
            <a:off x="6730550" y="2683476"/>
            <a:ext cx="1297707" cy="5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b="1" dirty="0">
                <a:solidFill>
                  <a:schemeClr val="bg1"/>
                </a:solidFill>
              </a:rPr>
              <a:t>Distracted driving</a:t>
            </a: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gray">
          <a:xfrm>
            <a:off x="6774031" y="4430329"/>
            <a:ext cx="1257508" cy="5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b="1" dirty="0">
                <a:solidFill>
                  <a:schemeClr val="bg1"/>
                </a:solidFill>
              </a:rPr>
              <a:t>Faster driving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gray">
          <a:xfrm>
            <a:off x="4573138" y="2210151"/>
            <a:ext cx="1640788" cy="55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b="1" dirty="0">
                <a:solidFill>
                  <a:schemeClr val="bg1"/>
                </a:solidFill>
              </a:rPr>
              <a:t>Economic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well-being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gray">
          <a:xfrm>
            <a:off x="5425095" y="5301230"/>
            <a:ext cx="1257508" cy="5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b="1" dirty="0">
                <a:solidFill>
                  <a:schemeClr val="bg1"/>
                </a:solidFill>
              </a:rPr>
              <a:t>Legalized marijuana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3996583" y="3979886"/>
            <a:ext cx="1257508" cy="5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b="1" dirty="0">
                <a:solidFill>
                  <a:schemeClr val="bg1"/>
                </a:solidFill>
              </a:rPr>
              <a:t>Expensive auto parts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231" y="4715887"/>
            <a:ext cx="548640" cy="597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827" y="1603083"/>
            <a:ext cx="597408" cy="597408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gray">
          <a:xfrm>
            <a:off x="2439149" y="3554732"/>
            <a:ext cx="1452499" cy="9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Safety Devices Can Be Expensive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gray">
          <a:xfrm>
            <a:off x="3120640" y="1414841"/>
            <a:ext cx="1452499" cy="9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Better Economy = More Drivers = More Accidents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7618864" y="1422806"/>
            <a:ext cx="1452499" cy="9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14 Percent of Injury Crashes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gray">
          <a:xfrm>
            <a:off x="7977532" y="3761810"/>
            <a:ext cx="1452499" cy="9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Speed</a:t>
            </a: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Still</a:t>
            </a: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Kills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gray">
          <a:xfrm>
            <a:off x="5421967" y="6011933"/>
            <a:ext cx="1452499" cy="49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It’s Not Funny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33" y="3310443"/>
            <a:ext cx="749808" cy="713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602" y="1846844"/>
            <a:ext cx="865675" cy="8656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903" y="3875592"/>
            <a:ext cx="896112" cy="55473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749244" y="2936911"/>
            <a:ext cx="693515" cy="704631"/>
            <a:chOff x="4059002" y="2863022"/>
            <a:chExt cx="892650" cy="906957"/>
          </a:xfrm>
        </p:grpSpPr>
        <p:sp>
          <p:nvSpPr>
            <p:cNvPr id="6" name="Rectangle 5"/>
            <p:cNvSpPr/>
            <p:nvPr/>
          </p:nvSpPr>
          <p:spPr>
            <a:xfrm>
              <a:off x="4195422" y="3316656"/>
              <a:ext cx="619810" cy="4533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8" name="Triangle 7"/>
            <p:cNvSpPr/>
            <p:nvPr/>
          </p:nvSpPr>
          <p:spPr>
            <a:xfrm>
              <a:off x="4059002" y="2863022"/>
              <a:ext cx="892650" cy="514200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5453795" y="3760243"/>
            <a:ext cx="1270000" cy="51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noAutofit/>
          </a:bodyPr>
          <a:lstStyle/>
          <a:p>
            <a:pPr algn="ctr" eaLnBrk="0" hangingPunct="0">
              <a:lnSpc>
                <a:spcPct val="80000"/>
              </a:lnSpc>
              <a:buSzPct val="90000"/>
              <a:buFont typeface="Wingdings" pitchFamily="2" charset="2"/>
              <a:buNone/>
            </a:pPr>
            <a:r>
              <a:rPr lang="en-US" sz="2000" dirty="0"/>
              <a:t>Why rates go up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7262DA1-F107-4B4D-B32C-6E9399CEB6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3E040358-7D15-49B9-89C1-46E425DB83C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24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3758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1037" grpId="0"/>
      <p:bldP spid="13" grpId="0"/>
      <p:bldP spid="11" grpId="0"/>
      <p:bldP spid="14" grpId="0"/>
      <p:bldP spid="17" grpId="0"/>
      <p:bldP spid="18" grpId="0"/>
      <p:bldP spid="20" grpId="0"/>
      <p:bldP spid="21" grpId="0"/>
      <p:bldP spid="22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3924E-A0D0-473E-B632-C3DDDC619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67" y="970613"/>
            <a:ext cx="8949445" cy="53241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F15894-2BF0-C348-B624-02139239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74" y="349777"/>
            <a:ext cx="8458200" cy="95097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Personal Auto: Marijuana Laws by State</a:t>
            </a:r>
            <a:b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AEE01-04E4-544B-9B39-4C7260829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*CBD/Low THC medical program.</a:t>
            </a:r>
          </a:p>
          <a:p>
            <a:r>
              <a:rPr lang="en-US" dirty="0"/>
              <a:t>Source: National Journal; </a:t>
            </a:r>
            <a:r>
              <a:rPr lang="en-US" dirty="0" err="1"/>
              <a:t>Ballotpedia</a:t>
            </a:r>
            <a:r>
              <a:rPr lang="en-US" dirty="0"/>
              <a:t>, 2019.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38550A8-234A-4793-B5BA-FCAC73A70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239358"/>
              </p:ext>
            </p:extLst>
          </p:nvPr>
        </p:nvGraphicFramePr>
        <p:xfrm>
          <a:off x="8730081" y="710337"/>
          <a:ext cx="3081718" cy="543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3C3D064-6321-4D04-923A-6D944F638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F33073A-77BD-4C10-B1B8-A5537287123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25</a:t>
            </a:fld>
            <a:endParaRPr lang="en-US" sz="1200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Health: Medical Inflation Moderating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11772" y="1926072"/>
            <a:ext cx="8454009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Annual Change (%), CPI - Medical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657856" y="6179670"/>
            <a:ext cx="7680960" cy="530128"/>
          </a:xfrm>
        </p:spPr>
        <p:txBody>
          <a:bodyPr/>
          <a:lstStyle/>
          <a:p>
            <a:pPr>
              <a:spcBef>
                <a:spcPts val="0"/>
              </a:spcBef>
            </a:pPr>
            <a:br>
              <a:rPr lang="en-US" dirty="0"/>
            </a:br>
            <a:r>
              <a:rPr lang="en-US" dirty="0"/>
              <a:t>Sources: St. Louis Federal Reserve (</a:t>
            </a:r>
            <a:r>
              <a:rPr lang="en-US" dirty="0">
                <a:hlinkClick r:id="rId3"/>
              </a:rPr>
              <a:t>FRED</a:t>
            </a:r>
            <a:r>
              <a:rPr lang="en-US" dirty="0"/>
              <a:t>), Bureau of Labor Statistics Series ID </a:t>
            </a:r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</a:rPr>
              <a:t>CUUR0000SAM</a:t>
            </a:r>
            <a:r>
              <a:rPr lang="en-US" dirty="0"/>
              <a:t>; Insurance Information Institute.</a:t>
            </a: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775200"/>
              </p:ext>
            </p:extLst>
          </p:nvPr>
        </p:nvGraphicFramePr>
        <p:xfrm>
          <a:off x="1794641" y="2262360"/>
          <a:ext cx="8253277" cy="391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381063" y="3460261"/>
            <a:ext cx="1203750" cy="964948"/>
            <a:chOff x="7470937" y="689217"/>
            <a:chExt cx="1203750" cy="964948"/>
          </a:xfrm>
        </p:grpSpPr>
        <p:sp>
          <p:nvSpPr>
            <p:cNvPr id="24" name="AutoShape 5"/>
            <p:cNvSpPr>
              <a:spLocks noChangeArrowheads="1"/>
            </p:cNvSpPr>
            <p:nvPr/>
          </p:nvSpPr>
          <p:spPr bwMode="gray">
            <a:xfrm>
              <a:off x="7470937" y="1116495"/>
              <a:ext cx="1203750" cy="537670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lIns="45720" tIns="0" rIns="4572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Fastest Growth in More Than a Decade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gray">
            <a:xfrm flipH="1" flipV="1">
              <a:off x="8057718" y="689217"/>
              <a:ext cx="3096" cy="40983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4"/>
          <p:cNvSpPr txBox="1">
            <a:spLocks/>
          </p:cNvSpPr>
          <p:nvPr/>
        </p:nvSpPr>
        <p:spPr bwMode="gray">
          <a:xfrm>
            <a:off x="513988" y="1033303"/>
            <a:ext cx="9286558" cy="50205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l"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>
                <a:solidFill>
                  <a:schemeClr val="bg1"/>
                </a:solidFill>
              </a:rPr>
              <a:t>Injury Severity Typically Exceeds Medical CPI.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0" y="182434"/>
            <a:ext cx="17634" cy="923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/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7B716B-B0EA-40CF-A37F-AE21A3A2F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11EACAF7-BD46-4950-94D2-BA814A91737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26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15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60999037"/>
              </p:ext>
            </p:extLst>
          </p:nvPr>
        </p:nvGraphicFramePr>
        <p:xfrm>
          <a:off x="1956213" y="1562299"/>
          <a:ext cx="8025987" cy="476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726373" y="300738"/>
            <a:ext cx="7989098" cy="95097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US Workers Comp DWP Growth</a:t>
            </a:r>
            <a:endParaRPr lang="en-US" sz="32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42616" y="6303408"/>
            <a:ext cx="7680960" cy="41501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Source: </a:t>
            </a:r>
            <a:r>
              <a:rPr lang="en-US" dirty="0"/>
              <a:t>NAIC data, sourced from S&amp;P Global Market Intelligence, Insurance Information Institute.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6B84F-15D4-4928-885A-0A1A02DA4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09D812-CB65-4376-8CFE-674DC2216B5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27</a:t>
            </a:fld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AD200-6E12-E748-A148-3C559460C6B4}"/>
              </a:ext>
            </a:extLst>
          </p:cNvPr>
          <p:cNvSpPr txBox="1"/>
          <p:nvPr/>
        </p:nvSpPr>
        <p:spPr>
          <a:xfrm>
            <a:off x="1749387" y="1594166"/>
            <a:ext cx="1835871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Growth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33787-AB95-664F-B268-4D6941A7A378}"/>
              </a:ext>
            </a:extLst>
          </p:cNvPr>
          <p:cNvSpPr txBox="1"/>
          <p:nvPr/>
        </p:nvSpPr>
        <p:spPr>
          <a:xfrm>
            <a:off x="10189026" y="5638900"/>
            <a:ext cx="1835871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A635EEC-105B-0344-B138-6921CFDF8E07}"/>
              </a:ext>
            </a:extLst>
          </p:cNvPr>
          <p:cNvSpPr txBox="1">
            <a:spLocks/>
          </p:cNvSpPr>
          <p:nvPr/>
        </p:nvSpPr>
        <p:spPr bwMode="gray">
          <a:xfrm>
            <a:off x="820969" y="1023084"/>
            <a:ext cx="9286558" cy="50205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l"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>
                <a:solidFill>
                  <a:schemeClr val="bg1"/>
                </a:solidFill>
              </a:rPr>
              <a:t>Multi Year Downward Trend Now Crossed Negative </a:t>
            </a:r>
          </a:p>
        </p:txBody>
      </p:sp>
    </p:spTree>
    <p:extLst>
      <p:ext uri="{BB962C8B-B14F-4D97-AF65-F5344CB8AC3E}">
        <p14:creationId xmlns:p14="http://schemas.microsoft.com/office/powerpoint/2010/main" val="15853501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9ED911DA-7A4D-40B1-AD79-B9EB5262E2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21755" y="2690039"/>
            <a:ext cx="7772400" cy="8399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Key I.I.I. Initiatives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FC64A-3CB3-4BEF-A892-9D898B87C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382AA2-39D1-4602-BAEC-0A1D1BDA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ABB9D04-926D-4607-AA66-9B10DB6191C0}"/>
              </a:ext>
            </a:extLst>
          </p:cNvPr>
          <p:cNvSpPr/>
          <p:nvPr/>
        </p:nvSpPr>
        <p:spPr>
          <a:xfrm>
            <a:off x="1446210" y="5823607"/>
            <a:ext cx="9536113" cy="701058"/>
          </a:xfrm>
          <a:prstGeom prst="roundRect">
            <a:avLst>
              <a:gd name="adj" fmla="val 38937"/>
            </a:avLst>
          </a:prstGeom>
          <a:solidFill>
            <a:srgbClr val="337DBE"/>
          </a:solidFill>
          <a:ln>
            <a:solidFill>
              <a:srgbClr val="337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1F77CB1-DEFC-4E6D-8748-BBF3DC5A800B}"/>
              </a:ext>
            </a:extLst>
          </p:cNvPr>
          <p:cNvSpPr/>
          <p:nvPr/>
        </p:nvSpPr>
        <p:spPr>
          <a:xfrm>
            <a:off x="1446211" y="1025527"/>
            <a:ext cx="9536113" cy="777873"/>
          </a:xfrm>
          <a:prstGeom prst="roundRect">
            <a:avLst>
              <a:gd name="adj" fmla="val 38937"/>
            </a:avLst>
          </a:prstGeom>
          <a:solidFill>
            <a:srgbClr val="337DBE"/>
          </a:solidFill>
          <a:ln>
            <a:solidFill>
              <a:srgbClr val="337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07383-4A3D-B34C-8E69-8A316383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540"/>
            <a:ext cx="11277600" cy="48363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Insurance Industry News Cycle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FD0E1-6697-774C-AAEA-56B55B82DB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68912" y="6154779"/>
            <a:ext cx="9500234" cy="396947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Nat cats, auto, tech/innovation continue as biggest P/C drivers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3E6DB-EA31-A041-B97A-069962EBE8B2}"/>
              </a:ext>
            </a:extLst>
          </p:cNvPr>
          <p:cNvSpPr txBox="1"/>
          <p:nvPr/>
        </p:nvSpPr>
        <p:spPr>
          <a:xfrm>
            <a:off x="1446211" y="1098551"/>
            <a:ext cx="9536113" cy="3330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Media Coverage On Insurance Topics In 2018 and 2019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C70633-A12D-9440-93CF-62B1B4041B66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821238" y="5611813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9D9E2C-34E2-4FBB-811D-1315858582B0}" type="datetime'''''''2''''''''''''''0''''''''''''''''1''8'''''''''''''''"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117AE1C-817B-A544-8CC3-4B0ADB2F3520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541589" y="4343288"/>
            <a:ext cx="17827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2BC3980-F8B8-44A8-BE4E-1BC0C925766F}" type="datetime'''H''o''me''o''''''wn''e''r'' Ins''u''ran''''''''''c''''''e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Homeowner Insurance</a:t>
            </a:fld>
            <a:endParaRPr lang="en-US" sz="1400" dirty="0">
              <a:sym typeface="+mn-lt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5ECEE7-23B8-BB44-B8B3-137AFE8DC739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826250" y="5611813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268BA3-4581-418B-9245-5E72756348C1}" type="datetime'''''''''''2''''''''''''''''0''''''1''9'''''''''''''''''''"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93597C3-FC9D-A344-9846-FC335F5D4D0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875464" y="4765675"/>
            <a:ext cx="307975" cy="192088"/>
          </a:xfrm>
          <a:prstGeom prst="rect">
            <a:avLst/>
          </a:prstGeom>
          <a:solidFill>
            <a:srgbClr val="BD5313"/>
          </a:solidFill>
          <a:ln>
            <a:noFill/>
          </a:ln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E0C4102-5339-4AD5-A2E2-5EC0D04AED3A}" type="datetime'''''''3''''''''''''''''%'''''''''''''''''">
              <a:rPr lang="en-US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en-US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0FF1398-F789-5847-8B3D-EC78D3BFA8B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556000" y="5230701"/>
            <a:ext cx="7683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 err="1"/>
              <a:t>Insurtech</a:t>
            </a:r>
            <a:endParaRPr lang="en-US" sz="1400" dirty="0">
              <a:sym typeface="+mn-l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0B4DC81-71D6-1945-BF63-176E8BD6336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206626" y="2179526"/>
            <a:ext cx="21177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0C8A07D-BF2D-4479-A591-C565384A575E}" type="datetime'Mor''t''g''''ag''''''e ''''&amp;'''' T''itle'' ''Ins''uran''c''e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Mortgage &amp; Title Insurance</a:t>
            </a:fld>
            <a:endParaRPr lang="en-US" sz="1400" dirty="0">
              <a:sym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AC36F23-D4D2-4243-9CFC-D02D19E18B90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527300" y="1936638"/>
            <a:ext cx="17970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BCA76B2-9DAB-4E80-AD56-092E3E82772C}" type="datetime'''''T''''''''''ra''''vel ''&amp; ''Pe''t Insur''an''ce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Travel &amp; Pet Insurance</a:t>
            </a:fld>
            <a:endParaRPr lang="en-US" sz="1400" dirty="0"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9A25C27-717A-3C48-BEBB-2CFB81DC066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113089" y="2422413"/>
            <a:ext cx="12112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8790E1E-4BA8-49F0-B0A4-54F7B7E8FB63}" type="datetime'''''''C''''r''''''o''''p'' ''Ins''u''r''''a''''''nc''''''''e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Crop Insurance</a:t>
            </a:fld>
            <a:endParaRPr lang="en-US" sz="1400" dirty="0">
              <a:sym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EFCDAF1-F12A-C442-A10E-6BE026255E2B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727200" y="2776426"/>
            <a:ext cx="25971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DFEC0FE-12BE-4975-92B7-554307291EB1}" type="datetime'Life I''nsura''''nc''e ''&amp;'' Lo''n''g'' ''T''''e''''rm'' Care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Life Insurance &amp; Long Term Care</a:t>
            </a:fld>
            <a:endParaRPr lang="en-US" sz="1400" dirty="0">
              <a:sym typeface="+mn-lt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4468529-18B5-FF49-AB7E-37264A4AE9E7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132139" y="3370151"/>
            <a:ext cx="11922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E790783-29E6-4A9C-AD00-C8D273BC7DEC}" type="datetime'Au''t''''o'''' ''In''''''''s''ur''''''an''''c''''''''''e''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Auto Insurance</a:t>
            </a:fld>
            <a:endParaRPr lang="en-US" sz="1400" dirty="0">
              <a:sym typeface="+mn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211F555-C0D1-2749-A66F-7ED0A143C53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643313" y="3733688"/>
            <a:ext cx="6810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36BE0CA-0978-4228-A5B1-3BDF37679B9B}" type="datetime'W''''''i''''''''''''''l''d''''f''i''''''r''''''''''''''''es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Wildfires</a:t>
            </a:fld>
            <a:endParaRPr lang="en-US" sz="1400" dirty="0">
              <a:sym typeface="+mn-lt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3D81F73-803A-144A-93AC-172FE91615F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101976" y="4059126"/>
            <a:ext cx="12223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16F7D02-910A-4739-8DAD-B9EB80D9DB4D}" type="datetime'F''l''''''ood'''''' &amp;'' St''''''''''or''''''m''''''''s''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Flood &amp; Storms</a:t>
            </a:fld>
            <a:endParaRPr lang="en-US" sz="1400" dirty="0">
              <a:sym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F6E06B3-BE1D-3142-8BD0-29710355EA00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919539" y="4597400"/>
            <a:ext cx="4048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B5747B8-84A3-4988-912C-792E1F0C1441}" type="datetime'N''''''''''F''''''''''''''''''''I''''''''''''''''''P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NFIP</a:t>
            </a:fld>
            <a:endParaRPr lang="en-US" sz="1400" dirty="0">
              <a:sym typeface="+mn-lt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15E75C-6A2C-864F-B26D-641ADD73638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974976" y="4883038"/>
            <a:ext cx="13493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4D2D818-3983-48C4-B126-648EF9C6CD83}" type="datetime'C''''y''b''''e''r In''''''su''''''ra''n''''''c''e'''''''' 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Cyber Insurance </a:t>
            </a:fld>
            <a:endParaRPr lang="en-US" sz="1400" dirty="0">
              <a:sym typeface="+mn-lt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3B211BA7-A4C4-0545-81C8-0DD9E0C1F0F1}"/>
              </a:ext>
            </a:extLst>
          </p:cNvPr>
          <p:cNvSpPr/>
          <p:nvPr/>
        </p:nvSpPr>
        <p:spPr>
          <a:xfrm>
            <a:off x="8145464" y="4957764"/>
            <a:ext cx="538163" cy="5937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TextBox 230">
            <a:extLst>
              <a:ext uri="{FF2B5EF4-FFF2-40B4-BE49-F238E27FC236}">
                <a16:creationId xmlns:a16="http://schemas.microsoft.com/office/drawing/2014/main" id="{FDAA847E-4287-C345-9778-9C942E66B132}"/>
              </a:ext>
            </a:extLst>
          </p:cNvPr>
          <p:cNvSpPr txBox="1"/>
          <p:nvPr/>
        </p:nvSpPr>
        <p:spPr bwMode="gray">
          <a:xfrm>
            <a:off x="8688389" y="2392252"/>
            <a:ext cx="1820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400" b="1" dirty="0"/>
              <a:t>41% on other P/C and life products</a:t>
            </a:r>
          </a:p>
        </p:txBody>
      </p:sp>
      <p:sp>
        <p:nvSpPr>
          <p:cNvPr id="27" name="TextBox 231">
            <a:extLst>
              <a:ext uri="{FF2B5EF4-FFF2-40B4-BE49-F238E27FC236}">
                <a16:creationId xmlns:a16="http://schemas.microsoft.com/office/drawing/2014/main" id="{12AE74C1-8CD3-704B-BD16-4B3905F0BE54}"/>
              </a:ext>
            </a:extLst>
          </p:cNvPr>
          <p:cNvSpPr txBox="1"/>
          <p:nvPr/>
        </p:nvSpPr>
        <p:spPr bwMode="gray">
          <a:xfrm>
            <a:off x="8688388" y="4335352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400" b="1" dirty="0"/>
              <a:t>23% on Nat Cat risks</a:t>
            </a:r>
          </a:p>
        </p:txBody>
      </p:sp>
      <p:sp>
        <p:nvSpPr>
          <p:cNvPr id="28" name="TextBox 232">
            <a:extLst>
              <a:ext uri="{FF2B5EF4-FFF2-40B4-BE49-F238E27FC236}">
                <a16:creationId xmlns:a16="http://schemas.microsoft.com/office/drawing/2014/main" id="{DDB80575-0F91-5943-9E2D-E4FF221D34E0}"/>
              </a:ext>
            </a:extLst>
          </p:cNvPr>
          <p:cNvSpPr txBox="1"/>
          <p:nvPr/>
        </p:nvSpPr>
        <p:spPr bwMode="gray">
          <a:xfrm>
            <a:off x="8688388" y="4876688"/>
            <a:ext cx="1741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400" b="1" dirty="0"/>
              <a:t>16% on cyber insurance and digital trends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64F8ECF2-18B8-D94A-AB4F-20F1020F4ADA}"/>
              </a:ext>
            </a:extLst>
          </p:cNvPr>
          <p:cNvSpPr/>
          <p:nvPr/>
        </p:nvSpPr>
        <p:spPr>
          <a:xfrm>
            <a:off x="8145464" y="4049713"/>
            <a:ext cx="538163" cy="8969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477F35-8BC0-4F20-8A0D-C6A18B85ACB7}"/>
              </a:ext>
            </a:extLst>
          </p:cNvPr>
          <p:cNvSpPr/>
          <p:nvPr/>
        </p:nvSpPr>
        <p:spPr>
          <a:xfrm>
            <a:off x="1468912" y="1514768"/>
            <a:ext cx="9509760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4AFD6FC-501F-884D-BB7A-8B73BBB99502}"/>
              </a:ext>
            </a:extLst>
          </p:cNvPr>
          <p:cNvGraphicFramePr/>
          <p:nvPr>
            <p:custDataLst>
              <p:tags r:id="rId15"/>
            </p:custDataLst>
          </p:nvPr>
        </p:nvGraphicFramePr>
        <p:xfrm>
          <a:off x="3916363" y="1559460"/>
          <a:ext cx="4173538" cy="410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0" name="Right Brace 29">
            <a:extLst>
              <a:ext uri="{FF2B5EF4-FFF2-40B4-BE49-F238E27FC236}">
                <a16:creationId xmlns:a16="http://schemas.microsoft.com/office/drawing/2014/main" id="{34851DD0-0FDF-3E42-BBA4-01C2290E11CC}"/>
              </a:ext>
            </a:extLst>
          </p:cNvPr>
          <p:cNvSpPr/>
          <p:nvPr/>
        </p:nvSpPr>
        <p:spPr>
          <a:xfrm>
            <a:off x="8142289" y="1703389"/>
            <a:ext cx="538163" cy="15843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528FFEA-6AE7-F54C-9D97-44E2AA599ED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806700" y="1693751"/>
            <a:ext cx="15176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CC63860-DB47-4EC1-911A-0FBDD91CB4A2}" type="datetime'''''I''''n''''''''''''''''''su''ran''ce ''''''Lawsui''''ts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Insurance Lawsuits</a:t>
            </a:fld>
            <a:endParaRPr lang="en-US" sz="1400" dirty="0">
              <a:sym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5C708C-7034-6740-8188-E5BCE16CCD86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848476" y="1542220"/>
            <a:ext cx="307975" cy="192088"/>
          </a:xfrm>
          <a:prstGeom prst="rect">
            <a:avLst/>
          </a:prstGeom>
          <a:solidFill>
            <a:srgbClr val="C30C3E"/>
          </a:solidFill>
          <a:ln>
            <a:noFill/>
          </a:ln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007BD8-A80B-4FE2-9DD2-8EE09C013096}" type="datetime'2''''''''''''''%'''''''''''''''">
              <a:rPr lang="en-US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en-US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5B46C3-2CC0-4400-B067-0F0A94EB5586}"/>
              </a:ext>
            </a:extLst>
          </p:cNvPr>
          <p:cNvSpPr/>
          <p:nvPr/>
        </p:nvSpPr>
        <p:spPr>
          <a:xfrm>
            <a:off x="1468911" y="5784838"/>
            <a:ext cx="9509760" cy="283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9ECD07-8C12-4A9F-A8B6-55FFBF04CF6E}"/>
              </a:ext>
            </a:extLst>
          </p:cNvPr>
          <p:cNvSpPr/>
          <p:nvPr/>
        </p:nvSpPr>
        <p:spPr>
          <a:xfrm>
            <a:off x="1446212" y="1029153"/>
            <a:ext cx="9536113" cy="5495472"/>
          </a:xfrm>
          <a:prstGeom prst="roundRect">
            <a:avLst>
              <a:gd name="adj" fmla="val 10774"/>
            </a:avLst>
          </a:prstGeom>
          <a:noFill/>
          <a:ln>
            <a:solidFill>
              <a:srgbClr val="337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D7F0B-1C5C-5C47-8589-F60A671DD5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59294" y="5708641"/>
            <a:ext cx="2032002" cy="258173"/>
          </a:xfrm>
        </p:spPr>
        <p:txBody>
          <a:bodyPr/>
          <a:lstStyle/>
          <a:p>
            <a:pPr algn="r"/>
            <a:r>
              <a:rPr lang="en-US" dirty="0"/>
              <a:t>*Source: Quid, HPS Analysis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C3ACEB0-07DC-49A2-8E47-0E0A6BBCE13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4C2C0A5D-4445-4C58-A512-342DE58B0E4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29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253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9ED911DA-7A4D-40B1-AD79-B9EB5262E2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21754" y="2690039"/>
            <a:ext cx="9160761" cy="8399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Economic Outlook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E8B37-A073-46FD-9A94-0A412863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E2C4FA-91B2-4FA7-A2B1-33CAF119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7F228F-410A-4FF9-BDB3-BF2EC3B0023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7F228F-410A-4FF9-BDB3-BF2EC3B00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AABB007A-E93B-4CEA-AE40-E0E3BBB69C7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EBA3A-275C-448B-90C6-00E67748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232326"/>
            <a:ext cx="10741856" cy="950976"/>
          </a:xfrm>
        </p:spPr>
        <p:txBody>
          <a:bodyPr>
            <a:normAutofit/>
          </a:bodyPr>
          <a:lstStyle/>
          <a:p>
            <a:r>
              <a:rPr lang="en-US" sz="2800" dirty="0"/>
              <a:t>Our priorities in 2019 continue to reflect industry and customer conversations focus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F7BEA6-49FA-4ABA-907C-C6E222AC0330}"/>
              </a:ext>
            </a:extLst>
          </p:cNvPr>
          <p:cNvGrpSpPr/>
          <p:nvPr/>
        </p:nvGrpSpPr>
        <p:grpSpPr>
          <a:xfrm>
            <a:off x="2132420" y="1669311"/>
            <a:ext cx="8436343" cy="4405919"/>
            <a:chOff x="1420038" y="1360322"/>
            <a:chExt cx="8647748" cy="4629848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49DAA4A-62EF-FE4F-BF60-F611F990E779}"/>
                </a:ext>
              </a:extLst>
            </p:cNvPr>
            <p:cNvCxnSpPr>
              <a:cxnSpLocks/>
            </p:cNvCxnSpPr>
            <p:nvPr/>
          </p:nvCxnSpPr>
          <p:spPr>
            <a:xfrm>
              <a:off x="1846076" y="3555071"/>
              <a:ext cx="5832254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4EE2CD9A-6378-4540-A687-0A7FC39390F5}"/>
                </a:ext>
              </a:extLst>
            </p:cNvPr>
            <p:cNvSpPr txBox="1"/>
            <p:nvPr/>
          </p:nvSpPr>
          <p:spPr bwMode="gray">
            <a:xfrm>
              <a:off x="3342717" y="2711618"/>
              <a:ext cx="15347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Political Risk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CC31025-72C8-F742-9F2C-D8BB7CB1A6CB}"/>
                </a:ext>
              </a:extLst>
            </p:cNvPr>
            <p:cNvSpPr txBox="1"/>
            <p:nvPr/>
          </p:nvSpPr>
          <p:spPr bwMode="gray">
            <a:xfrm>
              <a:off x="8262266" y="1364493"/>
              <a:ext cx="1565743" cy="31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b="1" dirty="0"/>
                <a:t>Audiences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732383AB-F298-A24F-A0EE-C0D145BD14F9}"/>
                </a:ext>
              </a:extLst>
            </p:cNvPr>
            <p:cNvGrpSpPr/>
            <p:nvPr/>
          </p:nvGrpSpPr>
          <p:grpSpPr>
            <a:xfrm>
              <a:off x="8374042" y="2586280"/>
              <a:ext cx="980553" cy="338554"/>
              <a:chOff x="7350594" y="2895061"/>
              <a:chExt cx="980553" cy="338554"/>
            </a:xfrm>
          </p:grpSpPr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565DF65D-4CE0-2D4F-B2D0-3EA3E6826F8B}"/>
                  </a:ext>
                </a:extLst>
              </p:cNvPr>
              <p:cNvSpPr txBox="1"/>
              <p:nvPr/>
            </p:nvSpPr>
            <p:spPr bwMode="gray">
              <a:xfrm>
                <a:off x="7721015" y="2895061"/>
                <a:ext cx="6101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/>
                  <a:t>B2G</a:t>
                </a: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66A05CA4-F1F0-1448-AB99-1760EDC5FC60}"/>
                  </a:ext>
                </a:extLst>
              </p:cNvPr>
              <p:cNvSpPr/>
              <p:nvPr/>
            </p:nvSpPr>
            <p:spPr>
              <a:xfrm>
                <a:off x="7350594" y="2901493"/>
                <a:ext cx="325690" cy="325690"/>
              </a:xfrm>
              <a:prstGeom prst="ellipse">
                <a:avLst/>
              </a:prstGeom>
              <a:solidFill>
                <a:srgbClr val="1340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1F537C34-74E5-6F44-A7B5-E8A5ECD6C385}"/>
                </a:ext>
              </a:extLst>
            </p:cNvPr>
            <p:cNvGrpSpPr/>
            <p:nvPr/>
          </p:nvGrpSpPr>
          <p:grpSpPr>
            <a:xfrm>
              <a:off x="8374042" y="2167647"/>
              <a:ext cx="982300" cy="344810"/>
              <a:chOff x="7425348" y="2489029"/>
              <a:chExt cx="982300" cy="344810"/>
            </a:xfrm>
          </p:grpSpPr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256A92D3-55B8-3248-9EA6-772D0A1A95E4}"/>
                  </a:ext>
                </a:extLst>
              </p:cNvPr>
              <p:cNvSpPr txBox="1"/>
              <p:nvPr/>
            </p:nvSpPr>
            <p:spPr bwMode="gray">
              <a:xfrm>
                <a:off x="7797516" y="2489029"/>
                <a:ext cx="6101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/>
                  <a:t>B2C</a:t>
                </a: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91BD1549-E10F-D443-BE5A-75EBAF4F24BA}"/>
                  </a:ext>
                </a:extLst>
              </p:cNvPr>
              <p:cNvSpPr/>
              <p:nvPr/>
            </p:nvSpPr>
            <p:spPr>
              <a:xfrm>
                <a:off x="7425348" y="2504655"/>
                <a:ext cx="329184" cy="329184"/>
              </a:xfrm>
              <a:prstGeom prst="ellipse">
                <a:avLst/>
              </a:prstGeom>
              <a:solidFill>
                <a:srgbClr val="F693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CE0C0E88-3912-404C-8115-925D0585327E}"/>
                </a:ext>
              </a:extLst>
            </p:cNvPr>
            <p:cNvGrpSpPr/>
            <p:nvPr/>
          </p:nvGrpSpPr>
          <p:grpSpPr>
            <a:xfrm>
              <a:off x="8374042" y="1772138"/>
              <a:ext cx="982300" cy="341564"/>
              <a:chOff x="7425348" y="2075762"/>
              <a:chExt cx="982300" cy="341564"/>
            </a:xfrm>
          </p:grpSpPr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BAAA0FA5-4985-1541-A5D2-2F16F6A165BC}"/>
                  </a:ext>
                </a:extLst>
              </p:cNvPr>
              <p:cNvSpPr txBox="1"/>
              <p:nvPr/>
            </p:nvSpPr>
            <p:spPr bwMode="gray">
              <a:xfrm>
                <a:off x="7797516" y="2078772"/>
                <a:ext cx="6101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/>
                  <a:t>B2B</a:t>
                </a: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90263200-CDBA-7047-B5D6-1BBC7B37F177}"/>
                  </a:ext>
                </a:extLst>
              </p:cNvPr>
              <p:cNvSpPr/>
              <p:nvPr/>
            </p:nvSpPr>
            <p:spPr>
              <a:xfrm>
                <a:off x="7425348" y="2075762"/>
                <a:ext cx="329184" cy="329184"/>
              </a:xfrm>
              <a:prstGeom prst="ellipse">
                <a:avLst/>
              </a:prstGeom>
              <a:solidFill>
                <a:srgbClr val="A6DC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2CD7D27B-2010-4941-AAD9-70E046274B8F}"/>
                </a:ext>
              </a:extLst>
            </p:cNvPr>
            <p:cNvSpPr txBox="1"/>
            <p:nvPr/>
          </p:nvSpPr>
          <p:spPr bwMode="gray">
            <a:xfrm>
              <a:off x="1827976" y="1360322"/>
              <a:ext cx="1201398" cy="355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/>
                <a:t>Inform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496E306-B151-D94D-984C-58FFAE138ABB}"/>
                </a:ext>
              </a:extLst>
            </p:cNvPr>
            <p:cNvSpPr txBox="1"/>
            <p:nvPr/>
          </p:nvSpPr>
          <p:spPr bwMode="gray">
            <a:xfrm>
              <a:off x="4752515" y="1360322"/>
              <a:ext cx="8214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/>
                <a:t>Own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E993216A-9997-B34E-BFC5-3BA8AE65EDB7}"/>
                </a:ext>
              </a:extLst>
            </p:cNvPr>
            <p:cNvSpPr txBox="1"/>
            <p:nvPr/>
          </p:nvSpPr>
          <p:spPr bwMode="gray">
            <a:xfrm>
              <a:off x="1846076" y="3560435"/>
              <a:ext cx="10922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/>
                <a:t>Manage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AF09827D-AC70-4D46-8ED6-A157F1943895}"/>
                </a:ext>
              </a:extLst>
            </p:cNvPr>
            <p:cNvSpPr txBox="1"/>
            <p:nvPr/>
          </p:nvSpPr>
          <p:spPr bwMode="gray">
            <a:xfrm>
              <a:off x="4752515" y="3560386"/>
              <a:ext cx="10922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/>
                <a:t>Elevate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3DABFF7-2D06-0B45-A984-C264DAD927D9}"/>
                </a:ext>
              </a:extLst>
            </p:cNvPr>
            <p:cNvSpPr txBox="1"/>
            <p:nvPr/>
          </p:nvSpPr>
          <p:spPr bwMode="gray">
            <a:xfrm rot="16200000">
              <a:off x="1273134" y="1578295"/>
              <a:ext cx="6323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High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EF65812-5460-0849-ABF8-F714B932D2BF}"/>
                </a:ext>
              </a:extLst>
            </p:cNvPr>
            <p:cNvSpPr txBox="1"/>
            <p:nvPr/>
          </p:nvSpPr>
          <p:spPr bwMode="gray">
            <a:xfrm>
              <a:off x="3242849" y="5655495"/>
              <a:ext cx="2986132" cy="31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/>
                <a:t>I.I.I. Opp/Risk</a:t>
              </a: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518A931-6619-0B41-A12F-F364F2A406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7205" y="1431390"/>
              <a:ext cx="578" cy="42030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7EF775E9-D9E3-3849-BE6F-4C90594163E9}"/>
                </a:ext>
              </a:extLst>
            </p:cNvPr>
            <p:cNvCxnSpPr>
              <a:cxnSpLocks/>
            </p:cNvCxnSpPr>
            <p:nvPr/>
          </p:nvCxnSpPr>
          <p:spPr>
            <a:xfrm>
              <a:off x="1837204" y="5630468"/>
              <a:ext cx="58411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8EC5A0D-A666-E548-A758-7261A30ED259}"/>
                </a:ext>
              </a:extLst>
            </p:cNvPr>
            <p:cNvSpPr txBox="1"/>
            <p:nvPr/>
          </p:nvSpPr>
          <p:spPr bwMode="gray">
            <a:xfrm rot="16200000">
              <a:off x="286780" y="3381832"/>
              <a:ext cx="26050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/>
                <a:t>Public Discussion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E9D2998-3540-C24F-BBB1-2397C835558B}"/>
                </a:ext>
              </a:extLst>
            </p:cNvPr>
            <p:cNvSpPr txBox="1"/>
            <p:nvPr/>
          </p:nvSpPr>
          <p:spPr bwMode="gray">
            <a:xfrm>
              <a:off x="7022929" y="5651616"/>
              <a:ext cx="7048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High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0B6D82AA-4BD2-B44F-922B-0CA54DFA3FF1}"/>
                </a:ext>
              </a:extLst>
            </p:cNvPr>
            <p:cNvSpPr txBox="1"/>
            <p:nvPr/>
          </p:nvSpPr>
          <p:spPr bwMode="gray">
            <a:xfrm>
              <a:off x="1837204" y="5651616"/>
              <a:ext cx="6116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Low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B2FA0FD6-F8C0-A047-B542-88B551E097B3}"/>
                </a:ext>
              </a:extLst>
            </p:cNvPr>
            <p:cNvSpPr txBox="1"/>
            <p:nvPr/>
          </p:nvSpPr>
          <p:spPr bwMode="gray">
            <a:xfrm rot="16200000">
              <a:off x="1291309" y="5167195"/>
              <a:ext cx="5960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Low</a:t>
              </a: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1FC3C7A6-0C2D-594C-A3A3-74176FC457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7767" y="1431389"/>
              <a:ext cx="0" cy="419144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C82C98F-0CE2-7C48-8E51-84833CAAC097}"/>
                </a:ext>
              </a:extLst>
            </p:cNvPr>
            <p:cNvSpPr txBox="1"/>
            <p:nvPr/>
          </p:nvSpPr>
          <p:spPr bwMode="gray">
            <a:xfrm>
              <a:off x="5388127" y="1903693"/>
              <a:ext cx="19761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Nat Cat Resilience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4808F25D-9598-9448-8A12-3BB802AD6D22}"/>
                </a:ext>
              </a:extLst>
            </p:cNvPr>
            <p:cNvGrpSpPr/>
            <p:nvPr/>
          </p:nvGrpSpPr>
          <p:grpSpPr>
            <a:xfrm rot="1414734">
              <a:off x="7346507" y="1907842"/>
              <a:ext cx="329184" cy="329184"/>
              <a:chOff x="4951850" y="2557714"/>
              <a:chExt cx="3072304" cy="3058824"/>
            </a:xfrm>
          </p:grpSpPr>
          <p:sp>
            <p:nvSpPr>
              <p:cNvPr id="201" name="Partial Circle 34">
                <a:extLst>
                  <a:ext uri="{FF2B5EF4-FFF2-40B4-BE49-F238E27FC236}">
                    <a16:creationId xmlns:a16="http://schemas.microsoft.com/office/drawing/2014/main" id="{AE69BCC8-3E29-0F45-964B-7DB1316CC5C9}"/>
                  </a:ext>
                </a:extLst>
              </p:cNvPr>
              <p:cNvSpPr/>
              <p:nvPr/>
            </p:nvSpPr>
            <p:spPr>
              <a:xfrm>
                <a:off x="4968788" y="2557720"/>
                <a:ext cx="3055366" cy="3055361"/>
              </a:xfrm>
              <a:prstGeom prst="pie">
                <a:avLst>
                  <a:gd name="adj1" fmla="val 7522725"/>
                  <a:gd name="adj2" fmla="val 14723024"/>
                </a:avLst>
              </a:prstGeom>
              <a:solidFill>
                <a:srgbClr val="1340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Partial Circle 35">
                <a:extLst>
                  <a:ext uri="{FF2B5EF4-FFF2-40B4-BE49-F238E27FC236}">
                    <a16:creationId xmlns:a16="http://schemas.microsoft.com/office/drawing/2014/main" id="{3CD0C165-938A-CD4C-8DCD-5389997E95A4}"/>
                  </a:ext>
                </a:extLst>
              </p:cNvPr>
              <p:cNvSpPr/>
              <p:nvPr/>
            </p:nvSpPr>
            <p:spPr>
              <a:xfrm rot="14420672">
                <a:off x="4958779" y="2557716"/>
                <a:ext cx="3055361" cy="3055358"/>
              </a:xfrm>
              <a:prstGeom prst="pie">
                <a:avLst>
                  <a:gd name="adj1" fmla="val 7522725"/>
                  <a:gd name="adj2" fmla="val 14723024"/>
                </a:avLst>
              </a:prstGeom>
              <a:solidFill>
                <a:srgbClr val="F693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Partial Circle 36">
                <a:extLst>
                  <a:ext uri="{FF2B5EF4-FFF2-40B4-BE49-F238E27FC236}">
                    <a16:creationId xmlns:a16="http://schemas.microsoft.com/office/drawing/2014/main" id="{108A6A47-3BA7-A046-B720-171A17EA757D}"/>
                  </a:ext>
                </a:extLst>
              </p:cNvPr>
              <p:cNvSpPr/>
              <p:nvPr/>
            </p:nvSpPr>
            <p:spPr>
              <a:xfrm rot="7297123">
                <a:off x="4951847" y="2561180"/>
                <a:ext cx="3055361" cy="3055356"/>
              </a:xfrm>
              <a:prstGeom prst="pie">
                <a:avLst>
                  <a:gd name="adj1" fmla="val 7398447"/>
                  <a:gd name="adj2" fmla="val 14723024"/>
                </a:avLst>
              </a:prstGeom>
              <a:solidFill>
                <a:srgbClr val="A6DC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A02A5B1A-E09A-6745-8FC1-2AC6DB82D6C6}"/>
                </a:ext>
              </a:extLst>
            </p:cNvPr>
            <p:cNvGrpSpPr/>
            <p:nvPr/>
          </p:nvGrpSpPr>
          <p:grpSpPr>
            <a:xfrm>
              <a:off x="2275914" y="4464050"/>
              <a:ext cx="1336897" cy="605493"/>
              <a:chOff x="1046722" y="4615208"/>
              <a:chExt cx="1336897" cy="605493"/>
            </a:xfrm>
          </p:grpSpPr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75589822-0531-9B42-9312-623FCF40A84D}"/>
                  </a:ext>
                </a:extLst>
              </p:cNvPr>
              <p:cNvSpPr txBox="1"/>
              <p:nvPr/>
            </p:nvSpPr>
            <p:spPr bwMode="gray">
              <a:xfrm>
                <a:off x="1046722" y="4626993"/>
                <a:ext cx="1146733" cy="593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/>
                  <a:t>Terror</a:t>
                </a:r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7A0F3859-EBB6-0D46-88D9-97676FCB8E78}"/>
                  </a:ext>
                </a:extLst>
              </p:cNvPr>
              <p:cNvGrpSpPr/>
              <p:nvPr/>
            </p:nvGrpSpPr>
            <p:grpSpPr>
              <a:xfrm>
                <a:off x="2054434" y="4615208"/>
                <a:ext cx="329185" cy="329184"/>
                <a:chOff x="2054434" y="4571716"/>
                <a:chExt cx="329185" cy="329184"/>
              </a:xfrm>
            </p:grpSpPr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D2CDAF44-B2FC-A240-A8EC-7D9A2E223F5B}"/>
                    </a:ext>
                  </a:extLst>
                </p:cNvPr>
                <p:cNvSpPr/>
                <p:nvPr/>
              </p:nvSpPr>
              <p:spPr>
                <a:xfrm>
                  <a:off x="2054434" y="4571716"/>
                  <a:ext cx="325690" cy="329184"/>
                </a:xfrm>
                <a:prstGeom prst="ellipse">
                  <a:avLst/>
                </a:prstGeom>
                <a:solidFill>
                  <a:srgbClr val="1340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" name="Chord 207">
                  <a:extLst>
                    <a:ext uri="{FF2B5EF4-FFF2-40B4-BE49-F238E27FC236}">
                      <a16:creationId xmlns:a16="http://schemas.microsoft.com/office/drawing/2014/main" id="{DBCAB4FB-BF4E-0041-B0D2-E739ECBA3AAC}"/>
                    </a:ext>
                  </a:extLst>
                </p:cNvPr>
                <p:cNvSpPr/>
                <p:nvPr/>
              </p:nvSpPr>
              <p:spPr>
                <a:xfrm rot="10800000">
                  <a:off x="2054435" y="4571716"/>
                  <a:ext cx="329184" cy="329184"/>
                </a:xfrm>
                <a:prstGeom prst="chord">
                  <a:avLst>
                    <a:gd name="adj1" fmla="val 5374434"/>
                    <a:gd name="adj2" fmla="val 16200000"/>
                  </a:avLst>
                </a:prstGeom>
                <a:solidFill>
                  <a:srgbClr val="A6DC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A5FAC96-EE4E-C74E-9C36-26CD4740C314}"/>
                </a:ext>
              </a:extLst>
            </p:cNvPr>
            <p:cNvGrpSpPr/>
            <p:nvPr/>
          </p:nvGrpSpPr>
          <p:grpSpPr>
            <a:xfrm>
              <a:off x="2969851" y="5006554"/>
              <a:ext cx="1240891" cy="329918"/>
              <a:chOff x="1325754" y="4490109"/>
              <a:chExt cx="1240891" cy="329918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ACB2F491-3BEC-A84A-915D-DC03D16D6B1F}"/>
                  </a:ext>
                </a:extLst>
              </p:cNvPr>
              <p:cNvSpPr/>
              <p:nvPr/>
            </p:nvSpPr>
            <p:spPr>
              <a:xfrm>
                <a:off x="2237461" y="4490843"/>
                <a:ext cx="329184" cy="329184"/>
              </a:xfrm>
              <a:prstGeom prst="ellipse">
                <a:avLst/>
              </a:prstGeom>
              <a:solidFill>
                <a:srgbClr val="A6DC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49EF11-2EF9-0D41-AB3E-DDCBE643ACF2}"/>
                  </a:ext>
                </a:extLst>
              </p:cNvPr>
              <p:cNvSpPr txBox="1"/>
              <p:nvPr/>
            </p:nvSpPr>
            <p:spPr bwMode="gray">
              <a:xfrm>
                <a:off x="1325754" y="4490109"/>
                <a:ext cx="1146733" cy="329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/>
                  <a:t>Fraud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0BBFC8CF-A1A6-6B4C-B772-49B6292F45E3}"/>
                </a:ext>
              </a:extLst>
            </p:cNvPr>
            <p:cNvGrpSpPr/>
            <p:nvPr/>
          </p:nvGrpSpPr>
          <p:grpSpPr>
            <a:xfrm>
              <a:off x="3156066" y="2703446"/>
              <a:ext cx="329184" cy="329184"/>
              <a:chOff x="1916818" y="2761163"/>
              <a:chExt cx="329184" cy="32918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EFCA3360-685A-1642-AB5C-A45495FD678E}"/>
                  </a:ext>
                </a:extLst>
              </p:cNvPr>
              <p:cNvSpPr/>
              <p:nvPr/>
            </p:nvSpPr>
            <p:spPr>
              <a:xfrm>
                <a:off x="1916818" y="2761163"/>
                <a:ext cx="329184" cy="329184"/>
              </a:xfrm>
              <a:prstGeom prst="ellipse">
                <a:avLst/>
              </a:prstGeom>
              <a:solidFill>
                <a:srgbClr val="A6DC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Chord 213">
                <a:extLst>
                  <a:ext uri="{FF2B5EF4-FFF2-40B4-BE49-F238E27FC236}">
                    <a16:creationId xmlns:a16="http://schemas.microsoft.com/office/drawing/2014/main" id="{D33E8241-5536-9447-BB4B-3BA6A25A6FEB}"/>
                  </a:ext>
                </a:extLst>
              </p:cNvPr>
              <p:cNvSpPr/>
              <p:nvPr/>
            </p:nvSpPr>
            <p:spPr>
              <a:xfrm>
                <a:off x="1916818" y="2761163"/>
                <a:ext cx="329184" cy="329184"/>
              </a:xfrm>
              <a:prstGeom prst="chord">
                <a:avLst>
                  <a:gd name="adj1" fmla="val 5374434"/>
                  <a:gd name="adj2" fmla="val 16200000"/>
                </a:avLst>
              </a:prstGeom>
              <a:solidFill>
                <a:srgbClr val="1340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746B75E3-470A-F749-B427-672805E28AC3}"/>
                </a:ext>
              </a:extLst>
            </p:cNvPr>
            <p:cNvGrpSpPr/>
            <p:nvPr/>
          </p:nvGrpSpPr>
          <p:grpSpPr>
            <a:xfrm>
              <a:off x="2991197" y="3813812"/>
              <a:ext cx="1728117" cy="572679"/>
              <a:chOff x="2031118" y="4157267"/>
              <a:chExt cx="1728117" cy="572679"/>
            </a:xfrm>
          </p:grpSpPr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DC31F779-8744-B54B-BF23-AD103FA9A22A}"/>
                  </a:ext>
                </a:extLst>
              </p:cNvPr>
              <p:cNvSpPr txBox="1"/>
              <p:nvPr/>
            </p:nvSpPr>
            <p:spPr bwMode="gray">
              <a:xfrm>
                <a:off x="2331181" y="4157267"/>
                <a:ext cx="1428054" cy="572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/>
                  <a:t>Home/Rental</a:t>
                </a: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6254DB6C-3FD0-0D44-A4A6-D2DDB42258B0}"/>
                  </a:ext>
                </a:extLst>
              </p:cNvPr>
              <p:cNvSpPr/>
              <p:nvPr/>
            </p:nvSpPr>
            <p:spPr>
              <a:xfrm>
                <a:off x="2031118" y="4164283"/>
                <a:ext cx="329184" cy="329184"/>
              </a:xfrm>
              <a:prstGeom prst="ellipse">
                <a:avLst/>
              </a:prstGeom>
              <a:solidFill>
                <a:srgbClr val="F693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F44DDB90-1F4A-DE44-BA32-76933CB038BD}"/>
                </a:ext>
              </a:extLst>
            </p:cNvPr>
            <p:cNvGrpSpPr/>
            <p:nvPr/>
          </p:nvGrpSpPr>
          <p:grpSpPr>
            <a:xfrm>
              <a:off x="5218030" y="4779805"/>
              <a:ext cx="1929284" cy="485607"/>
              <a:chOff x="1107778" y="4945508"/>
              <a:chExt cx="1929284" cy="485607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BB73C5E7-2AEE-C04E-8E20-04FE6C4861FC}"/>
                  </a:ext>
                </a:extLst>
              </p:cNvPr>
              <p:cNvGrpSpPr/>
              <p:nvPr/>
            </p:nvGrpSpPr>
            <p:grpSpPr>
              <a:xfrm>
                <a:off x="1109329" y="4945508"/>
                <a:ext cx="1927733" cy="485607"/>
                <a:chOff x="1109329" y="4945508"/>
                <a:chExt cx="1927733" cy="485607"/>
              </a:xfrm>
            </p:grpSpPr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0D19C156-A713-2F43-9454-4D728D339783}"/>
                    </a:ext>
                  </a:extLst>
                </p:cNvPr>
                <p:cNvSpPr txBox="1"/>
                <p:nvPr/>
              </p:nvSpPr>
              <p:spPr bwMode="gray">
                <a:xfrm>
                  <a:off x="1371565" y="4945508"/>
                  <a:ext cx="1665497" cy="485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600" dirty="0"/>
                    <a:t>Industry Talent</a:t>
                  </a:r>
                </a:p>
              </p:txBody>
            </p: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E6F38DC6-052D-1148-9130-18238BD22AD2}"/>
                    </a:ext>
                  </a:extLst>
                </p:cNvPr>
                <p:cNvGrpSpPr/>
                <p:nvPr/>
              </p:nvGrpSpPr>
              <p:grpSpPr>
                <a:xfrm>
                  <a:off x="1109329" y="4948298"/>
                  <a:ext cx="328351" cy="329241"/>
                  <a:chOff x="1109329" y="4948298"/>
                  <a:chExt cx="328351" cy="329241"/>
                </a:xfrm>
              </p:grpSpPr>
              <p:sp>
                <p:nvSpPr>
                  <p:cNvPr id="223" name="Partial Circle 208">
                    <a:extLst>
                      <a:ext uri="{FF2B5EF4-FFF2-40B4-BE49-F238E27FC236}">
                        <a16:creationId xmlns:a16="http://schemas.microsoft.com/office/drawing/2014/main" id="{E12EBC3D-CB1F-5649-8514-B70BC10D409C}"/>
                      </a:ext>
                    </a:extLst>
                  </p:cNvPr>
                  <p:cNvSpPr/>
                  <p:nvPr/>
                </p:nvSpPr>
                <p:spPr>
                  <a:xfrm rot="1414734">
                    <a:off x="1110311" y="4948728"/>
                    <a:ext cx="327369" cy="328811"/>
                  </a:xfrm>
                  <a:prstGeom prst="pie">
                    <a:avLst>
                      <a:gd name="adj1" fmla="val 7522725"/>
                      <a:gd name="adj2" fmla="val 14723024"/>
                    </a:avLst>
                  </a:prstGeom>
                  <a:solidFill>
                    <a:srgbClr val="13407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>
                    <a:spAutoFit/>
                  </a:bodyPr>
                  <a:lstStyle/>
                  <a:p>
                    <a:pPr algn="ctr">
                      <a:spcBef>
                        <a:spcPct val="20000"/>
                      </a:spcBef>
                    </a:pPr>
                    <a:endParaRPr lang="en-US" sz="20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4" name="Partial Circle 209">
                    <a:extLst>
                      <a:ext uri="{FF2B5EF4-FFF2-40B4-BE49-F238E27FC236}">
                        <a16:creationId xmlns:a16="http://schemas.microsoft.com/office/drawing/2014/main" id="{0F8B20D4-A216-B247-8513-DA7F8D0D8B04}"/>
                      </a:ext>
                    </a:extLst>
                  </p:cNvPr>
                  <p:cNvSpPr/>
                  <p:nvPr/>
                </p:nvSpPr>
                <p:spPr>
                  <a:xfrm rot="15835406">
                    <a:off x="1108607" y="4949020"/>
                    <a:ext cx="328811" cy="327368"/>
                  </a:xfrm>
                  <a:prstGeom prst="pie">
                    <a:avLst>
                      <a:gd name="adj1" fmla="val 7522725"/>
                      <a:gd name="adj2" fmla="val 14723024"/>
                    </a:avLst>
                  </a:prstGeom>
                  <a:solidFill>
                    <a:srgbClr val="F6932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>
                    <a:spAutoFit/>
                  </a:bodyPr>
                  <a:lstStyle/>
                  <a:p>
                    <a:pPr algn="ctr">
                      <a:spcBef>
                        <a:spcPct val="20000"/>
                      </a:spcBef>
                    </a:pPr>
                    <a:endParaRPr lang="en-US" sz="20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20" name="Partial Circle 210">
                <a:extLst>
                  <a:ext uri="{FF2B5EF4-FFF2-40B4-BE49-F238E27FC236}">
                    <a16:creationId xmlns:a16="http://schemas.microsoft.com/office/drawing/2014/main" id="{2FDA58CA-D4D4-9344-8CBB-D3CCF08E4937}"/>
                  </a:ext>
                </a:extLst>
              </p:cNvPr>
              <p:cNvSpPr/>
              <p:nvPr/>
            </p:nvSpPr>
            <p:spPr>
              <a:xfrm rot="8711857">
                <a:off x="1107778" y="4949065"/>
                <a:ext cx="328811" cy="327368"/>
              </a:xfrm>
              <a:prstGeom prst="pie">
                <a:avLst>
                  <a:gd name="adj1" fmla="val 7398447"/>
                  <a:gd name="adj2" fmla="val 14723024"/>
                </a:avLst>
              </a:prstGeom>
              <a:solidFill>
                <a:srgbClr val="A6DC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F1E293AB-8DDB-BF4D-A387-BE94C76E8298}"/>
                </a:ext>
              </a:extLst>
            </p:cNvPr>
            <p:cNvGrpSpPr/>
            <p:nvPr/>
          </p:nvGrpSpPr>
          <p:grpSpPr>
            <a:xfrm>
              <a:off x="4899271" y="3013410"/>
              <a:ext cx="1273608" cy="411480"/>
              <a:chOff x="4894054" y="3247975"/>
              <a:chExt cx="1273608" cy="411480"/>
            </a:xfrm>
          </p:grpSpPr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59F36AC1-C897-D441-96EC-29D954681657}"/>
                  </a:ext>
                </a:extLst>
              </p:cNvPr>
              <p:cNvSpPr txBox="1"/>
              <p:nvPr/>
            </p:nvSpPr>
            <p:spPr bwMode="gray">
              <a:xfrm>
                <a:off x="4894054" y="3293134"/>
                <a:ext cx="100917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/>
                  <a:t>Auto</a:t>
                </a:r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66158348-5365-E44F-80F8-355E1EA77119}"/>
                  </a:ext>
                </a:extLst>
              </p:cNvPr>
              <p:cNvGrpSpPr/>
              <p:nvPr/>
            </p:nvGrpSpPr>
            <p:grpSpPr>
              <a:xfrm>
                <a:off x="5756182" y="3247975"/>
                <a:ext cx="411480" cy="411480"/>
                <a:chOff x="5848940" y="2832471"/>
                <a:chExt cx="411480" cy="411480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7665C3AE-9655-7948-A235-74D4F5EC0368}"/>
                    </a:ext>
                  </a:extLst>
                </p:cNvPr>
                <p:cNvSpPr/>
                <p:nvPr/>
              </p:nvSpPr>
              <p:spPr>
                <a:xfrm>
                  <a:off x="5848940" y="2832471"/>
                  <a:ext cx="411480" cy="41148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b="1" dirty="0" err="1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912C8B6A-888C-4E4A-861F-234B5F42C0D8}"/>
                    </a:ext>
                  </a:extLst>
                </p:cNvPr>
                <p:cNvGrpSpPr/>
                <p:nvPr/>
              </p:nvGrpSpPr>
              <p:grpSpPr>
                <a:xfrm>
                  <a:off x="5889584" y="2873618"/>
                  <a:ext cx="330192" cy="329186"/>
                  <a:chOff x="5891647" y="2820512"/>
                  <a:chExt cx="330192" cy="329186"/>
                </a:xfrm>
              </p:grpSpPr>
              <p:sp>
                <p:nvSpPr>
                  <p:cNvPr id="230" name="Partial Circle 208">
                    <a:extLst>
                      <a:ext uri="{FF2B5EF4-FFF2-40B4-BE49-F238E27FC236}">
                        <a16:creationId xmlns:a16="http://schemas.microsoft.com/office/drawing/2014/main" id="{0BE12D92-3854-BD4C-99F3-389AB5CF195C}"/>
                      </a:ext>
                    </a:extLst>
                  </p:cNvPr>
                  <p:cNvSpPr/>
                  <p:nvPr/>
                </p:nvSpPr>
                <p:spPr>
                  <a:xfrm rot="1414734">
                    <a:off x="5892808" y="2820512"/>
                    <a:ext cx="327369" cy="328811"/>
                  </a:xfrm>
                  <a:prstGeom prst="pie">
                    <a:avLst>
                      <a:gd name="adj1" fmla="val 7522725"/>
                      <a:gd name="adj2" fmla="val 14723024"/>
                    </a:avLst>
                  </a:prstGeom>
                  <a:solidFill>
                    <a:srgbClr val="13407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>
                    <a:spAutoFit/>
                  </a:bodyPr>
                  <a:lstStyle/>
                  <a:p>
                    <a:pPr algn="ctr">
                      <a:spcBef>
                        <a:spcPct val="20000"/>
                      </a:spcBef>
                    </a:pPr>
                    <a:endParaRPr lang="en-US" sz="20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1" name="Partial Circle 209">
                    <a:extLst>
                      <a:ext uri="{FF2B5EF4-FFF2-40B4-BE49-F238E27FC236}">
                        <a16:creationId xmlns:a16="http://schemas.microsoft.com/office/drawing/2014/main" id="{F7B62B65-6E1A-374B-BD5F-714426ECCDDF}"/>
                      </a:ext>
                    </a:extLst>
                  </p:cNvPr>
                  <p:cNvSpPr/>
                  <p:nvPr/>
                </p:nvSpPr>
                <p:spPr>
                  <a:xfrm rot="15835406">
                    <a:off x="5893749" y="2821609"/>
                    <a:ext cx="328811" cy="327368"/>
                  </a:xfrm>
                  <a:prstGeom prst="pie">
                    <a:avLst>
                      <a:gd name="adj1" fmla="val 7522725"/>
                      <a:gd name="adj2" fmla="val 14723024"/>
                    </a:avLst>
                  </a:prstGeom>
                  <a:solidFill>
                    <a:srgbClr val="F6932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>
                    <a:spAutoFit/>
                  </a:bodyPr>
                  <a:lstStyle/>
                  <a:p>
                    <a:pPr algn="ctr">
                      <a:spcBef>
                        <a:spcPct val="20000"/>
                      </a:spcBef>
                    </a:pPr>
                    <a:endParaRPr lang="en-US" sz="20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2" name="Partial Circle 210">
                    <a:extLst>
                      <a:ext uri="{FF2B5EF4-FFF2-40B4-BE49-F238E27FC236}">
                        <a16:creationId xmlns:a16="http://schemas.microsoft.com/office/drawing/2014/main" id="{6C9157FF-93FC-3C46-A47D-9F41F12D068C}"/>
                      </a:ext>
                    </a:extLst>
                  </p:cNvPr>
                  <p:cNvSpPr/>
                  <p:nvPr/>
                </p:nvSpPr>
                <p:spPr>
                  <a:xfrm rot="8711857">
                    <a:off x="5891647" y="2821232"/>
                    <a:ext cx="328811" cy="327368"/>
                  </a:xfrm>
                  <a:prstGeom prst="pie">
                    <a:avLst>
                      <a:gd name="adj1" fmla="val 7398447"/>
                      <a:gd name="adj2" fmla="val 14723024"/>
                    </a:avLst>
                  </a:prstGeom>
                  <a:solidFill>
                    <a:srgbClr val="A6DCF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>
                    <a:spAutoFit/>
                  </a:bodyPr>
                  <a:lstStyle/>
                  <a:p>
                    <a:pPr algn="ctr">
                      <a:spcBef>
                        <a:spcPct val="20000"/>
                      </a:spcBef>
                    </a:pPr>
                    <a:endParaRPr lang="en-US" sz="20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CAB33F41-296B-3242-9040-C3E174674C11}"/>
                </a:ext>
              </a:extLst>
            </p:cNvPr>
            <p:cNvGrpSpPr/>
            <p:nvPr/>
          </p:nvGrpSpPr>
          <p:grpSpPr>
            <a:xfrm>
              <a:off x="6105622" y="2474798"/>
              <a:ext cx="1707855" cy="342227"/>
              <a:chOff x="3467929" y="2760518"/>
              <a:chExt cx="1707855" cy="342227"/>
            </a:xfrm>
          </p:grpSpPr>
          <p:sp>
            <p:nvSpPr>
              <p:cNvPr id="234" name="Partial Circle 208">
                <a:extLst>
                  <a:ext uri="{FF2B5EF4-FFF2-40B4-BE49-F238E27FC236}">
                    <a16:creationId xmlns:a16="http://schemas.microsoft.com/office/drawing/2014/main" id="{DC90A18C-24EC-B844-9C35-1C85865BE57A}"/>
                  </a:ext>
                </a:extLst>
              </p:cNvPr>
              <p:cNvSpPr/>
              <p:nvPr/>
            </p:nvSpPr>
            <p:spPr>
              <a:xfrm rot="1414734">
                <a:off x="3470462" y="2773934"/>
                <a:ext cx="327369" cy="328811"/>
              </a:xfrm>
              <a:prstGeom prst="pie">
                <a:avLst>
                  <a:gd name="adj1" fmla="val 7522725"/>
                  <a:gd name="adj2" fmla="val 14723024"/>
                </a:avLst>
              </a:prstGeom>
              <a:solidFill>
                <a:srgbClr val="1340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5CBA609F-74AA-DC4C-B37C-59FFAC13C702}"/>
                  </a:ext>
                </a:extLst>
              </p:cNvPr>
              <p:cNvGrpSpPr/>
              <p:nvPr/>
            </p:nvGrpSpPr>
            <p:grpSpPr>
              <a:xfrm>
                <a:off x="3467929" y="2760518"/>
                <a:ext cx="1707855" cy="341797"/>
                <a:chOff x="3467929" y="2760518"/>
                <a:chExt cx="1707855" cy="341797"/>
              </a:xfrm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A0294810-BFAE-BB44-B0E8-047C1A16EF27}"/>
                    </a:ext>
                  </a:extLst>
                </p:cNvPr>
                <p:cNvGrpSpPr/>
                <p:nvPr/>
              </p:nvGrpSpPr>
              <p:grpSpPr>
                <a:xfrm>
                  <a:off x="3469480" y="2760518"/>
                  <a:ext cx="1706304" cy="341797"/>
                  <a:chOff x="3469480" y="2760518"/>
                  <a:chExt cx="1706304" cy="341797"/>
                </a:xfrm>
              </p:grpSpPr>
              <p:sp>
                <p:nvSpPr>
                  <p:cNvPr id="238" name="TextBox 237">
                    <a:extLst>
                      <a:ext uri="{FF2B5EF4-FFF2-40B4-BE49-F238E27FC236}">
                        <a16:creationId xmlns:a16="http://schemas.microsoft.com/office/drawing/2014/main" id="{5C1DCECC-BF97-7045-A4E8-680527A36916}"/>
                      </a:ext>
                    </a:extLst>
                  </p:cNvPr>
                  <p:cNvSpPr txBox="1"/>
                  <p:nvPr/>
                </p:nvSpPr>
                <p:spPr bwMode="gray">
                  <a:xfrm>
                    <a:off x="3653559" y="2760518"/>
                    <a:ext cx="1522225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Cyber Risk</a:t>
                    </a:r>
                  </a:p>
                </p:txBody>
              </p:sp>
              <p:sp>
                <p:nvSpPr>
                  <p:cNvPr id="239" name="Partial Circle 209">
                    <a:extLst>
                      <a:ext uri="{FF2B5EF4-FFF2-40B4-BE49-F238E27FC236}">
                        <a16:creationId xmlns:a16="http://schemas.microsoft.com/office/drawing/2014/main" id="{D5A96BFF-742D-E442-8BAD-E8CC23F8DE61}"/>
                      </a:ext>
                    </a:extLst>
                  </p:cNvPr>
                  <p:cNvSpPr/>
                  <p:nvPr/>
                </p:nvSpPr>
                <p:spPr>
                  <a:xfrm rot="15835406">
                    <a:off x="3468758" y="2774226"/>
                    <a:ext cx="328811" cy="327368"/>
                  </a:xfrm>
                  <a:prstGeom prst="pie">
                    <a:avLst>
                      <a:gd name="adj1" fmla="val 7522725"/>
                      <a:gd name="adj2" fmla="val 14723024"/>
                    </a:avLst>
                  </a:prstGeom>
                  <a:solidFill>
                    <a:srgbClr val="F6932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>
                    <a:spAutoFit/>
                  </a:bodyPr>
                  <a:lstStyle/>
                  <a:p>
                    <a:pPr algn="ctr">
                      <a:spcBef>
                        <a:spcPct val="20000"/>
                      </a:spcBef>
                    </a:pPr>
                    <a:endParaRPr lang="en-US" sz="20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37" name="Partial Circle 210">
                  <a:extLst>
                    <a:ext uri="{FF2B5EF4-FFF2-40B4-BE49-F238E27FC236}">
                      <a16:creationId xmlns:a16="http://schemas.microsoft.com/office/drawing/2014/main" id="{B7597B95-8CB7-B84F-B588-41A8B31A9F5B}"/>
                    </a:ext>
                  </a:extLst>
                </p:cNvPr>
                <p:cNvSpPr/>
                <p:nvPr/>
              </p:nvSpPr>
              <p:spPr>
                <a:xfrm rot="8711857">
                  <a:off x="3467929" y="2774271"/>
                  <a:ext cx="328811" cy="327368"/>
                </a:xfrm>
                <a:prstGeom prst="pie">
                  <a:avLst>
                    <a:gd name="adj1" fmla="val 7398447"/>
                    <a:gd name="adj2" fmla="val 14723024"/>
                  </a:avLst>
                </a:prstGeom>
                <a:solidFill>
                  <a:srgbClr val="A6DC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3AAF4D2B-F0F0-AA4C-AC51-B1683B8B2FE9}"/>
                </a:ext>
              </a:extLst>
            </p:cNvPr>
            <p:cNvGrpSpPr/>
            <p:nvPr/>
          </p:nvGrpSpPr>
          <p:grpSpPr>
            <a:xfrm>
              <a:off x="2703593" y="1727406"/>
              <a:ext cx="2092628" cy="572679"/>
              <a:chOff x="4678886" y="4949428"/>
              <a:chExt cx="2092628" cy="572679"/>
            </a:xfrm>
          </p:grpSpPr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CC8A567B-7ED4-814C-A737-D528008BDBBB}"/>
                  </a:ext>
                </a:extLst>
              </p:cNvPr>
              <p:cNvSpPr txBox="1"/>
              <p:nvPr/>
            </p:nvSpPr>
            <p:spPr bwMode="gray">
              <a:xfrm>
                <a:off x="4971495" y="4949428"/>
                <a:ext cx="1800019" cy="572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/>
                  <a:t>Insurance As Economic Capital</a:t>
                </a:r>
              </a:p>
            </p:txBody>
          </p: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BB81195-3A45-8D4C-AED3-D5A21DA9C899}"/>
                  </a:ext>
                </a:extLst>
              </p:cNvPr>
              <p:cNvGrpSpPr/>
              <p:nvPr/>
            </p:nvGrpSpPr>
            <p:grpSpPr>
              <a:xfrm>
                <a:off x="4678886" y="5059511"/>
                <a:ext cx="329902" cy="329241"/>
                <a:chOff x="4678886" y="5059511"/>
                <a:chExt cx="329902" cy="329241"/>
              </a:xfrm>
            </p:grpSpPr>
            <p:sp>
              <p:nvSpPr>
                <p:cNvPr id="243" name="Partial Circle 208">
                  <a:extLst>
                    <a:ext uri="{FF2B5EF4-FFF2-40B4-BE49-F238E27FC236}">
                      <a16:creationId xmlns:a16="http://schemas.microsoft.com/office/drawing/2014/main" id="{78665652-3B80-4A40-81FD-6508F13F2C8B}"/>
                    </a:ext>
                  </a:extLst>
                </p:cNvPr>
                <p:cNvSpPr/>
                <p:nvPr/>
              </p:nvSpPr>
              <p:spPr>
                <a:xfrm rot="1414734">
                  <a:off x="4681419" y="5059941"/>
                  <a:ext cx="327369" cy="328811"/>
                </a:xfrm>
                <a:prstGeom prst="pie">
                  <a:avLst>
                    <a:gd name="adj1" fmla="val 7522725"/>
                    <a:gd name="adj2" fmla="val 14723024"/>
                  </a:avLst>
                </a:prstGeom>
                <a:solidFill>
                  <a:srgbClr val="1340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4" name="Partial Circle 209">
                  <a:extLst>
                    <a:ext uri="{FF2B5EF4-FFF2-40B4-BE49-F238E27FC236}">
                      <a16:creationId xmlns:a16="http://schemas.microsoft.com/office/drawing/2014/main" id="{F66B5822-BEC6-5A45-B2F3-CCB2555CB4EA}"/>
                    </a:ext>
                  </a:extLst>
                </p:cNvPr>
                <p:cNvSpPr/>
                <p:nvPr/>
              </p:nvSpPr>
              <p:spPr>
                <a:xfrm rot="15835406">
                  <a:off x="4679715" y="5060233"/>
                  <a:ext cx="328811" cy="327368"/>
                </a:xfrm>
                <a:prstGeom prst="pie">
                  <a:avLst>
                    <a:gd name="adj1" fmla="val 7522725"/>
                    <a:gd name="adj2" fmla="val 14723024"/>
                  </a:avLst>
                </a:prstGeom>
                <a:solidFill>
                  <a:srgbClr val="F693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" name="Partial Circle 210">
                  <a:extLst>
                    <a:ext uri="{FF2B5EF4-FFF2-40B4-BE49-F238E27FC236}">
                      <a16:creationId xmlns:a16="http://schemas.microsoft.com/office/drawing/2014/main" id="{D0396129-A9C3-6B48-94EA-26AC0D31C9FF}"/>
                    </a:ext>
                  </a:extLst>
                </p:cNvPr>
                <p:cNvSpPr/>
                <p:nvPr/>
              </p:nvSpPr>
              <p:spPr>
                <a:xfrm rot="8711857">
                  <a:off x="4678886" y="5060278"/>
                  <a:ext cx="328811" cy="327368"/>
                </a:xfrm>
                <a:prstGeom prst="pie">
                  <a:avLst>
                    <a:gd name="adj1" fmla="val 7398447"/>
                    <a:gd name="adj2" fmla="val 14723024"/>
                  </a:avLst>
                </a:prstGeom>
                <a:solidFill>
                  <a:srgbClr val="A6DC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12CB81CA-A1BA-2041-9411-16B216B77F6B}"/>
                </a:ext>
              </a:extLst>
            </p:cNvPr>
            <p:cNvGrpSpPr/>
            <p:nvPr/>
          </p:nvGrpSpPr>
          <p:grpSpPr>
            <a:xfrm>
              <a:off x="5761399" y="4041837"/>
              <a:ext cx="1520373" cy="411480"/>
              <a:chOff x="5179898" y="3907776"/>
              <a:chExt cx="1520373" cy="411480"/>
            </a:xfrm>
          </p:grpSpPr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9C84A99-7FEB-784B-B58B-F1E2EC8FE29A}"/>
                  </a:ext>
                </a:extLst>
              </p:cNvPr>
              <p:cNvSpPr txBox="1"/>
              <p:nvPr/>
            </p:nvSpPr>
            <p:spPr bwMode="gray">
              <a:xfrm>
                <a:off x="5555591" y="3960621"/>
                <a:ext cx="1144680" cy="312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/>
                  <a:t>Innovation</a:t>
                </a:r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E16454A5-EBC0-0044-B21B-173320057BC8}"/>
                  </a:ext>
                </a:extLst>
              </p:cNvPr>
              <p:cNvGrpSpPr/>
              <p:nvPr/>
            </p:nvGrpSpPr>
            <p:grpSpPr>
              <a:xfrm>
                <a:off x="5179898" y="3907776"/>
                <a:ext cx="411480" cy="411480"/>
                <a:chOff x="5203843" y="4649729"/>
                <a:chExt cx="411480" cy="411480"/>
              </a:xfrm>
            </p:grpSpPr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BDBDDE3C-AFA1-2542-9A3F-FE2B33546041}"/>
                    </a:ext>
                  </a:extLst>
                </p:cNvPr>
                <p:cNvSpPr/>
                <p:nvPr/>
              </p:nvSpPr>
              <p:spPr>
                <a:xfrm>
                  <a:off x="5203843" y="4649729"/>
                  <a:ext cx="411480" cy="41148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6BAB37BF-65B7-0040-9422-158BE9FA9690}"/>
                    </a:ext>
                  </a:extLst>
                </p:cNvPr>
                <p:cNvSpPr/>
                <p:nvPr/>
              </p:nvSpPr>
              <p:spPr>
                <a:xfrm>
                  <a:off x="5244991" y="4690877"/>
                  <a:ext cx="329184" cy="329184"/>
                </a:xfrm>
                <a:prstGeom prst="ellipse">
                  <a:avLst/>
                </a:prstGeom>
                <a:solidFill>
                  <a:srgbClr val="A6DC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19148291-5528-944D-8B85-C4A92204E9B6}"/>
                </a:ext>
              </a:extLst>
            </p:cNvPr>
            <p:cNvGrpSpPr/>
            <p:nvPr/>
          </p:nvGrpSpPr>
          <p:grpSpPr>
            <a:xfrm>
              <a:off x="2064854" y="2375433"/>
              <a:ext cx="1073057" cy="329184"/>
              <a:chOff x="-2617035" y="2475155"/>
              <a:chExt cx="1073057" cy="329184"/>
            </a:xfrm>
          </p:grpSpPr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BA6553F-9EF5-9640-9963-86500E62745C}"/>
                  </a:ext>
                </a:extLst>
              </p:cNvPr>
              <p:cNvSpPr txBox="1"/>
              <p:nvPr/>
            </p:nvSpPr>
            <p:spPr bwMode="gray">
              <a:xfrm>
                <a:off x="-2252218" y="2495465"/>
                <a:ext cx="708240" cy="280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/>
                  <a:t>Life</a:t>
                </a: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E6BC60C8-6EE3-7E42-BA37-C2B1674C5377}"/>
                  </a:ext>
                </a:extLst>
              </p:cNvPr>
              <p:cNvSpPr/>
              <p:nvPr/>
            </p:nvSpPr>
            <p:spPr>
              <a:xfrm>
                <a:off x="-2617035" y="2475155"/>
                <a:ext cx="329184" cy="329184"/>
              </a:xfrm>
              <a:prstGeom prst="ellipse">
                <a:avLst/>
              </a:prstGeom>
              <a:solidFill>
                <a:srgbClr val="A6DC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0820C567-0C8F-2B46-81AC-F9CF5705AD75}"/>
                </a:ext>
              </a:extLst>
            </p:cNvPr>
            <p:cNvGrpSpPr/>
            <p:nvPr/>
          </p:nvGrpSpPr>
          <p:grpSpPr>
            <a:xfrm>
              <a:off x="8374042" y="2918301"/>
              <a:ext cx="1693744" cy="584775"/>
              <a:chOff x="7349720" y="3197059"/>
              <a:chExt cx="1693744" cy="584775"/>
            </a:xfrm>
          </p:grpSpPr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1B1B73F6-E6D6-A04D-B130-FE0F8D964DA8}"/>
                  </a:ext>
                </a:extLst>
              </p:cNvPr>
              <p:cNvSpPr/>
              <p:nvPr/>
            </p:nvSpPr>
            <p:spPr>
              <a:xfrm>
                <a:off x="7349720" y="3324481"/>
                <a:ext cx="325690" cy="3256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9C7621A-349B-DC45-A7E5-2A9C4140B2F5}"/>
                  </a:ext>
                </a:extLst>
              </p:cNvPr>
              <p:cNvSpPr txBox="1"/>
              <p:nvPr/>
            </p:nvSpPr>
            <p:spPr bwMode="gray">
              <a:xfrm>
                <a:off x="7729052" y="3197059"/>
                <a:ext cx="131441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/>
                  <a:t>Strategic Initiative</a:t>
                </a:r>
              </a:p>
            </p:txBody>
          </p:sp>
        </p:grpSp>
      </p:grp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AD02421-43FA-4474-9BA7-5C16548DB802}"/>
              </a:ext>
            </a:extLst>
          </p:cNvPr>
          <p:cNvSpPr/>
          <p:nvPr/>
        </p:nvSpPr>
        <p:spPr>
          <a:xfrm>
            <a:off x="1944221" y="1376217"/>
            <a:ext cx="8555172" cy="4869712"/>
          </a:xfrm>
          <a:prstGeom prst="roundRect">
            <a:avLst>
              <a:gd name="adj" fmla="val 6706"/>
            </a:avLst>
          </a:prstGeom>
          <a:noFill/>
          <a:ln w="47625">
            <a:solidFill>
              <a:srgbClr val="337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EE45594-A845-40DB-B517-71F538420B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91" name="Slide Number Placeholder 1">
            <a:extLst>
              <a:ext uri="{FF2B5EF4-FFF2-40B4-BE49-F238E27FC236}">
                <a16:creationId xmlns:a16="http://schemas.microsoft.com/office/drawing/2014/main" id="{5AB52E16-C174-47E0-8829-AA59CD60FCD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30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9878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6634B3E-3482-4956-841E-007B255B0534}"/>
              </a:ext>
            </a:extLst>
          </p:cNvPr>
          <p:cNvSpPr/>
          <p:nvPr/>
        </p:nvSpPr>
        <p:spPr>
          <a:xfrm>
            <a:off x="2442635" y="5567665"/>
            <a:ext cx="96192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b="1" spc="300" dirty="0">
                <a:solidFill>
                  <a:srgbClr val="337DBE"/>
                </a:solidFill>
                <a:ea typeface="Calibri" panose="020F0502020204030204" pitchFamily="34" charset="0"/>
              </a:rPr>
              <a:t>Track, quantity and benchmark </a:t>
            </a:r>
            <a:r>
              <a:rPr lang="en-US" dirty="0">
                <a:solidFill>
                  <a:srgbClr val="337DBE"/>
                </a:solidFill>
                <a:latin typeface="+mj-lt"/>
                <a:ea typeface="Calibri" panose="020F0502020204030204" pitchFamily="34" charset="0"/>
              </a:rPr>
              <a:t>progress towards these goals through the</a:t>
            </a:r>
          </a:p>
          <a:p>
            <a:pPr marR="0" lv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solidFill>
                  <a:srgbClr val="337DBE"/>
                </a:solidFill>
                <a:latin typeface="+mj-lt"/>
                <a:ea typeface="Calibri" panose="020F0502020204030204" pitchFamily="34" charset="0"/>
              </a:rPr>
              <a:t>			                            I.I.I.’s insurance and resilience </a:t>
            </a:r>
            <a:r>
              <a:rPr lang="en-US" b="1" spc="300" dirty="0">
                <a:solidFill>
                  <a:srgbClr val="337DBE"/>
                </a:solidFill>
                <a:ea typeface="Calibri" panose="020F0502020204030204" pitchFamily="34" charset="0"/>
              </a:rPr>
              <a:t>models &amp; indices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379B53-3060-4B0E-A38D-65702CBDFE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59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43142" y="2033698"/>
            <a:ext cx="5667471" cy="320194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AA517AE-E926-4EE4-A798-3BB8501C649A}"/>
              </a:ext>
            </a:extLst>
          </p:cNvPr>
          <p:cNvSpPr/>
          <p:nvPr/>
        </p:nvSpPr>
        <p:spPr>
          <a:xfrm>
            <a:off x="5980456" y="1918560"/>
            <a:ext cx="5932297" cy="3432223"/>
          </a:xfrm>
          <a:prstGeom prst="roundRect">
            <a:avLst>
              <a:gd name="adj" fmla="val 10500"/>
            </a:avLst>
          </a:prstGeom>
          <a:noFill/>
          <a:ln w="365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60D15C-E360-4CE0-85D0-B877ADBBCB80}"/>
              </a:ext>
            </a:extLst>
          </p:cNvPr>
          <p:cNvSpPr/>
          <p:nvPr/>
        </p:nvSpPr>
        <p:spPr>
          <a:xfrm>
            <a:off x="518520" y="977094"/>
            <a:ext cx="934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Promote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resiliency through insurance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by empowering individuals, small businesses, and communities to develop a holistic approach to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managing extreme weather events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38EA5-254F-F842-8ED8-FA8E80A5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20" y="232327"/>
            <a:ext cx="11277600" cy="950976"/>
          </a:xfrm>
        </p:spPr>
        <p:txBody>
          <a:bodyPr/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Insurance For Resilience Coalition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4DEEF1-9BB8-436B-9C57-899F8A3029CE}"/>
              </a:ext>
            </a:extLst>
          </p:cNvPr>
          <p:cNvSpPr/>
          <p:nvPr/>
        </p:nvSpPr>
        <p:spPr>
          <a:xfrm>
            <a:off x="570366" y="1999375"/>
            <a:ext cx="11261568" cy="3244977"/>
          </a:xfrm>
          <a:prstGeom prst="roundRect">
            <a:avLst>
              <a:gd name="adj" fmla="val 7158"/>
            </a:avLst>
          </a:prstGeom>
          <a:noFill/>
          <a:ln>
            <a:solidFill>
              <a:srgbClr val="337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55B89795-02B8-467C-87A6-3414AE7D5E97}"/>
              </a:ext>
            </a:extLst>
          </p:cNvPr>
          <p:cNvSpPr txBox="1">
            <a:spLocks/>
          </p:cNvSpPr>
          <p:nvPr/>
        </p:nvSpPr>
        <p:spPr>
          <a:xfrm>
            <a:off x="635726" y="2097639"/>
            <a:ext cx="5507416" cy="30386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None/>
              <a:tabLst>
                <a:tab pos="2062163" algn="l"/>
              </a:tabLst>
            </a:pPr>
            <a:r>
              <a:rPr lang="en-US" sz="1600" b="1" dirty="0">
                <a:solidFill>
                  <a:srgbClr val="337DBE"/>
                </a:solidFill>
                <a:ea typeface="Times New Roman" panose="02020603050405020304" pitchFamily="18" charset="0"/>
              </a:rPr>
              <a:t>Help us</a:t>
            </a:r>
            <a:r>
              <a:rPr lang="en-US" sz="1600" dirty="0">
                <a:solidFill>
                  <a:srgbClr val="337DBE"/>
                </a:solidFill>
                <a:ea typeface="Times New Roman" panose="02020603050405020304" pitchFamily="18" charset="0"/>
              </a:rPr>
              <a:t> identify the best </a:t>
            </a:r>
            <a:r>
              <a:rPr lang="en-US" sz="1600" b="1" dirty="0">
                <a:solidFill>
                  <a:srgbClr val="337DBE"/>
                </a:solidFill>
                <a:ea typeface="Times New Roman" panose="02020603050405020304" pitchFamily="18" charset="0"/>
              </a:rPr>
              <a:t>aspirational + realistic</a:t>
            </a:r>
            <a:r>
              <a:rPr lang="en-US" sz="1600" dirty="0">
                <a:solidFill>
                  <a:srgbClr val="337DBE"/>
                </a:solidFill>
                <a:ea typeface="Times New Roman" panose="02020603050405020304" pitchFamily="18" charset="0"/>
              </a:rPr>
              <a:t> goals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tabLst>
                <a:tab pos="2062163" algn="l"/>
              </a:tabLst>
            </a:pPr>
            <a:endParaRPr lang="en-US" sz="1600" dirty="0">
              <a:solidFill>
                <a:srgbClr val="062B45"/>
              </a:solidFill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tabLst>
                <a:tab pos="2062163" algn="l"/>
              </a:tabLs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Directly contribute to hardening, retrofitting, and implementation of preemptive risk reduction strategies for </a:t>
            </a:r>
            <a:r>
              <a:rPr lang="en-US" sz="1600" b="1" dirty="0">
                <a:solidFill>
                  <a:srgbClr val="337DBE"/>
                </a:solidFill>
                <a:ea typeface="Times New Roman" panose="02020603050405020304" pitchFamily="18" charset="0"/>
              </a:rPr>
              <a:t>100,000 Households </a:t>
            </a:r>
            <a:endParaRPr lang="en-US" sz="1600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tabLst>
                <a:tab pos="457200" algn="l"/>
              </a:tabLst>
            </a:pPr>
            <a:endParaRPr lang="en-US" sz="1600" dirty="0">
              <a:solidFill>
                <a:srgbClr val="062B45"/>
              </a:solidFill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Directly contribute to decreasing the protection gap for extreme weather events by </a:t>
            </a:r>
            <a:r>
              <a:rPr lang="en-US" sz="16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$10 Billion</a:t>
            </a:r>
            <a:endParaRPr lang="en-US" sz="1600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tabLst>
                <a:tab pos="457200" algn="l"/>
              </a:tabLst>
            </a:pPr>
            <a:endParaRPr lang="en-US" sz="1600" dirty="0">
              <a:solidFill>
                <a:srgbClr val="062B45"/>
              </a:solidFill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Support vulnerable households by ensuring that at least </a:t>
            </a:r>
            <a:r>
              <a:rPr lang="en-US" sz="16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20% of impact</a:t>
            </a:r>
            <a:r>
              <a:rPr lang="en-US" sz="16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focuses on low-income communities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tabLst>
                <a:tab pos="457200" algn="l"/>
              </a:tabLst>
            </a:pPr>
            <a:endParaRPr lang="en-US" sz="1600" dirty="0">
              <a:solidFill>
                <a:srgbClr val="062B45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D82658-C9CC-4E1C-8F7F-2E6368FC9CC8}"/>
              </a:ext>
            </a:extLst>
          </p:cNvPr>
          <p:cNvSpPr/>
          <p:nvPr/>
        </p:nvSpPr>
        <p:spPr>
          <a:xfrm>
            <a:off x="6574975" y="2074409"/>
            <a:ext cx="5097350" cy="44236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Extreme Weather Events Defined As</a:t>
            </a:r>
          </a:p>
          <a:p>
            <a:pPr algn="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FLOODS </a:t>
            </a:r>
            <a:r>
              <a:rPr lang="en-US" sz="1100" dirty="0">
                <a:solidFill>
                  <a:schemeClr val="bg1"/>
                </a:solidFill>
                <a:cs typeface="Calibri" panose="020F0502020204030204" pitchFamily="34" charset="0"/>
              </a:rPr>
              <a:t>● </a:t>
            </a:r>
            <a:r>
              <a:rPr lang="en-US" sz="1100" dirty="0">
                <a:solidFill>
                  <a:schemeClr val="bg1"/>
                </a:solidFill>
              </a:rPr>
              <a:t>HURRICANES </a:t>
            </a:r>
            <a:r>
              <a:rPr lang="en-US" sz="1100" dirty="0">
                <a:solidFill>
                  <a:schemeClr val="bg1"/>
                </a:solidFill>
                <a:cs typeface="Calibri" panose="020F0502020204030204" pitchFamily="34" charset="0"/>
              </a:rPr>
              <a:t>●</a:t>
            </a:r>
            <a:r>
              <a:rPr lang="en-US" sz="1100" dirty="0">
                <a:solidFill>
                  <a:schemeClr val="bg1"/>
                </a:solidFill>
              </a:rPr>
              <a:t> TORNADOES </a:t>
            </a:r>
            <a:r>
              <a:rPr lang="en-US" sz="1100" dirty="0">
                <a:solidFill>
                  <a:schemeClr val="bg1"/>
                </a:solidFill>
                <a:cs typeface="Calibri" panose="020F0502020204030204" pitchFamily="34" charset="0"/>
              </a:rPr>
              <a:t>●</a:t>
            </a:r>
            <a:r>
              <a:rPr lang="en-US" sz="1100" dirty="0">
                <a:solidFill>
                  <a:schemeClr val="bg1"/>
                </a:solidFill>
              </a:rPr>
              <a:t> WILDFIRES </a:t>
            </a:r>
            <a:r>
              <a:rPr lang="en-US" sz="1100" dirty="0">
                <a:solidFill>
                  <a:schemeClr val="bg1"/>
                </a:solidFill>
                <a:cs typeface="Calibri" panose="020F0502020204030204" pitchFamily="34" charset="0"/>
              </a:rPr>
              <a:t>●</a:t>
            </a:r>
            <a:r>
              <a:rPr lang="en-US" sz="1100" dirty="0">
                <a:solidFill>
                  <a:schemeClr val="bg1"/>
                </a:solidFill>
              </a:rPr>
              <a:t> EARTHQUAKES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2B3441-47C6-4171-8FBD-A24345971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F42C7279-8CAC-42E7-9B06-40485CF9B27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31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68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7E222D-344C-4ADC-8742-CE10E6F5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Conclusion: Key Points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E798F-74AB-46AA-9C6E-E3281B363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13" y="1845563"/>
            <a:ext cx="12071350" cy="404164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  <a:spcBef>
                <a:spcPts val="900"/>
              </a:spcBef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latin typeface="+mj-lt"/>
              </a:rPr>
              <a:t>GDP is slowing and rates are going down</a:t>
            </a:r>
          </a:p>
          <a:p>
            <a:pPr lvl="1">
              <a:lnSpc>
                <a:spcPct val="100000"/>
              </a:lnSpc>
              <a:spcBef>
                <a:spcPts val="900"/>
              </a:spcBef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latin typeface="+mj-lt"/>
              </a:rPr>
              <a:t>Manufacturing may be running out of steam</a:t>
            </a:r>
          </a:p>
          <a:p>
            <a:pPr lvl="1">
              <a:lnSpc>
                <a:spcPct val="100000"/>
              </a:lnSpc>
              <a:spcBef>
                <a:spcPts val="900"/>
              </a:spcBef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latin typeface="+mj-lt"/>
              </a:rPr>
              <a:t>Services are doing well</a:t>
            </a:r>
          </a:p>
          <a:p>
            <a:pPr lvl="1">
              <a:lnSpc>
                <a:spcPct val="100000"/>
              </a:lnSpc>
              <a:spcBef>
                <a:spcPts val="900"/>
              </a:spcBef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latin typeface="+mj-lt"/>
              </a:rPr>
              <a:t>Wages are finally beating inflation</a:t>
            </a:r>
          </a:p>
          <a:p>
            <a:pPr marL="4635500" lvl="1">
              <a:lnSpc>
                <a:spcPct val="100000"/>
              </a:lnSpc>
              <a:spcBef>
                <a:spcPts val="900"/>
              </a:spcBef>
              <a:buClr>
                <a:schemeClr val="accent5">
                  <a:lumMod val="75000"/>
                </a:schemeClr>
              </a:buClr>
            </a:pPr>
            <a:endParaRPr lang="en-US" sz="2000" dirty="0">
              <a:latin typeface="+mj-lt"/>
            </a:endParaRPr>
          </a:p>
          <a:p>
            <a:pPr marL="4635500" lvl="1">
              <a:lnSpc>
                <a:spcPct val="100000"/>
              </a:lnSpc>
              <a:spcBef>
                <a:spcPts val="900"/>
              </a:spcBef>
              <a:buClr>
                <a:schemeClr val="accent5">
                  <a:lumMod val="75000"/>
                </a:schemeClr>
              </a:buClr>
            </a:pPr>
            <a:endParaRPr lang="en-US" sz="2000" dirty="0">
              <a:latin typeface="+mj-lt"/>
            </a:endParaRPr>
          </a:p>
          <a:p>
            <a:pPr marL="1993900" lvl="1">
              <a:lnSpc>
                <a:spcPct val="100000"/>
              </a:lnSpc>
              <a:spcBef>
                <a:spcPts val="900"/>
              </a:spcBef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latin typeface="+mj-lt"/>
              </a:rPr>
              <a:t>P/C industry follows economic growth cycles</a:t>
            </a:r>
          </a:p>
          <a:p>
            <a:pPr marL="1993900" lvl="1">
              <a:lnSpc>
                <a:spcPct val="100000"/>
              </a:lnSpc>
              <a:spcBef>
                <a:spcPts val="900"/>
              </a:spcBef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latin typeface="+mj-lt"/>
              </a:rPr>
              <a:t>Falling interest rates hurts investment income</a:t>
            </a:r>
          </a:p>
          <a:p>
            <a:pPr marL="1993900" lvl="1">
              <a:lnSpc>
                <a:spcPct val="100000"/>
              </a:lnSpc>
              <a:spcBef>
                <a:spcPts val="900"/>
              </a:spcBef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latin typeface="+mj-lt"/>
              </a:rPr>
              <a:t>Catastrophes drive results – and losses are up</a:t>
            </a:r>
          </a:p>
          <a:p>
            <a:pPr marL="1993900" lvl="1">
              <a:lnSpc>
                <a:spcPct val="100000"/>
              </a:lnSpc>
              <a:spcBef>
                <a:spcPts val="900"/>
              </a:spcBef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latin typeface="+mj-lt"/>
              </a:rPr>
              <a:t>Rates are drifting higher – but it’s not a hard market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en-US" sz="2000" b="1" dirty="0">
              <a:latin typeface="+mj-lt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en-US" sz="2000" b="1" dirty="0">
              <a:latin typeface="+mj-lt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endParaRPr lang="en-US" sz="2000" b="1" dirty="0">
              <a:latin typeface="+mj-lt"/>
            </a:endParaRPr>
          </a:p>
          <a:p>
            <a:endParaRPr lang="en-US" sz="2000" b="1" dirty="0">
              <a:latin typeface="+mj-lt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1B51E00-C17A-4086-838D-1C62ABD7B961}"/>
              </a:ext>
            </a:extLst>
          </p:cNvPr>
          <p:cNvSpPr txBox="1">
            <a:spLocks/>
          </p:cNvSpPr>
          <p:nvPr/>
        </p:nvSpPr>
        <p:spPr bwMode="gray">
          <a:xfrm>
            <a:off x="475488" y="1168312"/>
            <a:ext cx="5400656" cy="565107"/>
          </a:xfrm>
          <a:prstGeom prst="snip1Rect">
            <a:avLst>
              <a:gd name="adj" fmla="val 29185"/>
            </a:avLst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13716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+mn-lt"/>
              </a:rPr>
              <a:t>Economic growth likely to slow – but when?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3E7582B-A9EA-4414-89A9-F206432492C7}"/>
              </a:ext>
            </a:extLst>
          </p:cNvPr>
          <p:cNvSpPr txBox="1">
            <a:spLocks/>
          </p:cNvSpPr>
          <p:nvPr/>
        </p:nvSpPr>
        <p:spPr bwMode="gray">
          <a:xfrm flipH="1">
            <a:off x="1558977" y="3517004"/>
            <a:ext cx="6086422" cy="565107"/>
          </a:xfrm>
          <a:prstGeom prst="snip1Rect">
            <a:avLst>
              <a:gd name="adj" fmla="val 29185"/>
            </a:avLst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13716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+mn-lt"/>
              </a:rPr>
              <a:t>P/C Industry will continues to follow economic cycle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BAC89F-4A42-4347-BEFD-46F713905EBC}"/>
              </a:ext>
            </a:extLst>
          </p:cNvPr>
          <p:cNvSpPr/>
          <p:nvPr/>
        </p:nvSpPr>
        <p:spPr>
          <a:xfrm>
            <a:off x="8148257" y="4748438"/>
            <a:ext cx="34988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37DBE"/>
              </a:buClr>
            </a:pPr>
            <a:r>
              <a:rPr lang="en-US" altLang="en-US" sz="1600" spc="38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Michel Leonard, PhD, CBE</a:t>
            </a:r>
          </a:p>
          <a:p>
            <a:pPr>
              <a:buClr>
                <a:srgbClr val="337DBE"/>
              </a:buClr>
            </a:pPr>
            <a:r>
              <a:rPr lang="en-US" altLang="en-US" sz="1600" spc="38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Senior Economist &amp; Vice President</a:t>
            </a:r>
          </a:p>
          <a:p>
            <a:pPr>
              <a:buClr>
                <a:srgbClr val="337DBE"/>
              </a:buClr>
            </a:pPr>
            <a:r>
              <a:rPr lang="en-US" altLang="en-US" sz="1200" spc="38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110 William St, 18</a:t>
            </a:r>
            <a:r>
              <a:rPr lang="en-US" altLang="en-US" sz="1200" spc="38" baseline="30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th</a:t>
            </a:r>
            <a:r>
              <a:rPr lang="en-US" altLang="en-US" sz="1200" spc="38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 Floor</a:t>
            </a:r>
          </a:p>
          <a:p>
            <a:pPr>
              <a:buClr>
                <a:srgbClr val="337DBE"/>
              </a:buClr>
            </a:pPr>
            <a:r>
              <a:rPr lang="en-US" altLang="en-US" sz="1200" spc="38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New York, NY  10038</a:t>
            </a:r>
            <a:br>
              <a:rPr lang="en-US" altLang="en-US" sz="1200" spc="38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</a:br>
            <a:r>
              <a:rPr lang="en-US" altLang="en-US" sz="1200" spc="38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212.346.5518 </a:t>
            </a:r>
            <a:r>
              <a:rPr lang="en-US" altLang="en-US" sz="1200" spc="38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 </a:t>
            </a:r>
            <a:r>
              <a:rPr lang="en-US" altLang="en-US" sz="1200" spc="38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michell@iii.org </a:t>
            </a:r>
            <a:r>
              <a:rPr lang="en-US" altLang="en-US" sz="1200" spc="38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 </a:t>
            </a:r>
            <a:r>
              <a:rPr lang="en-US" altLang="en-US" sz="1200" spc="38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www.iii.org</a:t>
            </a:r>
            <a:endParaRPr lang="en-US" altLang="en-US" sz="1200" spc="38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C7A55E-22F4-4AC1-A8F9-5C5B3117B925}"/>
              </a:ext>
            </a:extLst>
          </p:cNvPr>
          <p:cNvSpPr/>
          <p:nvPr/>
        </p:nvSpPr>
        <p:spPr>
          <a:xfrm>
            <a:off x="475488" y="970790"/>
            <a:ext cx="7169912" cy="4916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80CC9F-C5C8-4E1C-B4E8-53C836E9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8FF0F9C4-F56C-4828-8572-F782389E8AA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32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225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2799EF-98C5-4E5C-9AB5-6974419E22D6}"/>
              </a:ext>
            </a:extLst>
          </p:cNvPr>
          <p:cNvSpPr/>
          <p:nvPr/>
        </p:nvSpPr>
        <p:spPr>
          <a:xfrm>
            <a:off x="9134856" y="2063608"/>
            <a:ext cx="3026664" cy="36005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E61CA7C3-817B-44D4-9782-9B0DC6D1D2EA}"/>
              </a:ext>
            </a:extLst>
          </p:cNvPr>
          <p:cNvSpPr txBox="1">
            <a:spLocks/>
          </p:cNvSpPr>
          <p:nvPr/>
        </p:nvSpPr>
        <p:spPr bwMode="gray">
          <a:xfrm>
            <a:off x="9134856" y="1325122"/>
            <a:ext cx="3054096" cy="753476"/>
          </a:xfrm>
          <a:prstGeom prst="snip1Rect">
            <a:avLst>
              <a:gd name="adj" fmla="val 29185"/>
            </a:avLst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Balance of Risks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1E43D970-8C37-44A7-B96F-8D68DB1A6034}"/>
              </a:ext>
            </a:extLst>
          </p:cNvPr>
          <p:cNvSpPr txBox="1">
            <a:spLocks/>
          </p:cNvSpPr>
          <p:nvPr/>
        </p:nvSpPr>
        <p:spPr bwMode="gray">
          <a:xfrm>
            <a:off x="6080760" y="1325122"/>
            <a:ext cx="3054096" cy="753476"/>
          </a:xfrm>
          <a:prstGeom prst="snip1Rect">
            <a:avLst>
              <a:gd name="adj" fmla="val 29185"/>
            </a:avLst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Political Risk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C105D6B-1A43-41AF-9842-F99D165F86D6}"/>
              </a:ext>
            </a:extLst>
          </p:cNvPr>
          <p:cNvSpPr txBox="1">
            <a:spLocks/>
          </p:cNvSpPr>
          <p:nvPr/>
        </p:nvSpPr>
        <p:spPr bwMode="gray">
          <a:xfrm>
            <a:off x="3044952" y="1325122"/>
            <a:ext cx="3054096" cy="753476"/>
          </a:xfrm>
          <a:prstGeom prst="snip1Rect">
            <a:avLst>
              <a:gd name="adj" fmla="val 29185"/>
            </a:avLst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Monetary Policy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0C83F65-A4AC-41F8-8031-DD23D9BE5E8C}"/>
              </a:ext>
            </a:extLst>
          </p:cNvPr>
          <p:cNvSpPr txBox="1">
            <a:spLocks/>
          </p:cNvSpPr>
          <p:nvPr/>
        </p:nvSpPr>
        <p:spPr bwMode="gray">
          <a:xfrm>
            <a:off x="0" y="1325122"/>
            <a:ext cx="3054096" cy="753476"/>
          </a:xfrm>
          <a:prstGeom prst="snip1Rect">
            <a:avLst>
              <a:gd name="adj" fmla="val 29185"/>
            </a:avLst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Growth &amp; Inflation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3D47D0-65B1-4313-98C8-18DB2F9ACFA9}"/>
              </a:ext>
            </a:extLst>
          </p:cNvPr>
          <p:cNvSpPr/>
          <p:nvPr/>
        </p:nvSpPr>
        <p:spPr>
          <a:xfrm>
            <a:off x="359339" y="2327889"/>
            <a:ext cx="25037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US: </a:t>
            </a:r>
            <a:r>
              <a:rPr lang="en-US" dirty="0"/>
              <a:t>Q2 numbers weaker than expected confirm negative trend.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Global:</a:t>
            </a:r>
            <a:r>
              <a:rPr lang="en-US" dirty="0"/>
              <a:t> GDP growth forecast for 2019 is  up from 3.0% in January to 3.2%.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B456F-88AD-436A-89BC-68072A67CD78}"/>
              </a:ext>
            </a:extLst>
          </p:cNvPr>
          <p:cNvSpPr/>
          <p:nvPr/>
        </p:nvSpPr>
        <p:spPr>
          <a:xfrm>
            <a:off x="3278610" y="2289770"/>
            <a:ext cx="19587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US: </a:t>
            </a:r>
            <a:r>
              <a:rPr lang="en-US" dirty="0"/>
              <a:t>Unusually fast policy turnaround creating instability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Global: </a:t>
            </a:r>
            <a:r>
              <a:rPr lang="en-US" dirty="0"/>
              <a:t>BoE, ECB signaling cuts. Russia, Turkey cutting. China on hold.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3EF74-E724-40CF-87F4-756666A09D32}"/>
              </a:ext>
            </a:extLst>
          </p:cNvPr>
          <p:cNvSpPr/>
          <p:nvPr/>
        </p:nvSpPr>
        <p:spPr>
          <a:xfrm>
            <a:off x="6095999" y="2262855"/>
            <a:ext cx="28478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US: </a:t>
            </a:r>
            <a:r>
              <a:rPr lang="en-US" dirty="0"/>
              <a:t>Electoral cycle will move center state.</a:t>
            </a:r>
          </a:p>
          <a:p>
            <a:pPr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Global: </a:t>
            </a:r>
            <a:r>
              <a:rPr lang="en-US" dirty="0"/>
              <a:t>Brexit, Hong Kong protests, and Iran risk underpriced. U.S. 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Industry Insight: </a:t>
            </a:r>
            <a:r>
              <a:rPr lang="en-US" dirty="0"/>
              <a:t>Political risk underwriters view more risks in 2019 than 2018 but losses are stable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7FD7D3-DBF9-467E-A15C-B0844436744C}"/>
              </a:ext>
            </a:extLst>
          </p:cNvPr>
          <p:cNvGrpSpPr/>
          <p:nvPr/>
        </p:nvGrpSpPr>
        <p:grpSpPr>
          <a:xfrm>
            <a:off x="9269832" y="2262855"/>
            <a:ext cx="3055830" cy="3228588"/>
            <a:chOff x="28136" y="358726"/>
            <a:chExt cx="2539877" cy="21939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1C336C1-93D2-4C77-8130-0B8FB86609D1}"/>
                </a:ext>
              </a:extLst>
            </p:cNvPr>
            <p:cNvGrpSpPr/>
            <p:nvPr/>
          </p:nvGrpSpPr>
          <p:grpSpPr>
            <a:xfrm>
              <a:off x="135252" y="358726"/>
              <a:ext cx="2432761" cy="1986865"/>
              <a:chOff x="135252" y="358726"/>
              <a:chExt cx="2432761" cy="198686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B4634D2-4747-46E6-917B-8681600F87F8}"/>
                  </a:ext>
                </a:extLst>
              </p:cNvPr>
              <p:cNvGrpSpPr/>
              <p:nvPr/>
            </p:nvGrpSpPr>
            <p:grpSpPr>
              <a:xfrm>
                <a:off x="722499" y="358726"/>
                <a:ext cx="542925" cy="893297"/>
                <a:chOff x="-352312" y="-7051"/>
                <a:chExt cx="542925" cy="894233"/>
              </a:xfrm>
            </p:grpSpPr>
            <p:sp>
              <p:nvSpPr>
                <p:cNvPr id="67" name="Down Arrow 47">
                  <a:extLst>
                    <a:ext uri="{FF2B5EF4-FFF2-40B4-BE49-F238E27FC236}">
                      <a16:creationId xmlns:a16="http://schemas.microsoft.com/office/drawing/2014/main" id="{D253D7AB-1A5B-4811-87B1-DF9EF7642A3D}"/>
                    </a:ext>
                  </a:extLst>
                </p:cNvPr>
                <p:cNvSpPr/>
                <p:nvPr/>
              </p:nvSpPr>
              <p:spPr>
                <a:xfrm>
                  <a:off x="-352312" y="1"/>
                  <a:ext cx="542925" cy="887181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68" name="Rounded Rectangle 51">
                  <a:extLst>
                    <a:ext uri="{FF2B5EF4-FFF2-40B4-BE49-F238E27FC236}">
                      <a16:creationId xmlns:a16="http://schemas.microsoft.com/office/drawing/2014/main" id="{774D1265-6D55-4506-9C04-CAD22E516621}"/>
                    </a:ext>
                  </a:extLst>
                </p:cNvPr>
                <p:cNvSpPr/>
                <p:nvPr/>
              </p:nvSpPr>
              <p:spPr>
                <a:xfrm>
                  <a:off x="-336896" y="-7051"/>
                  <a:ext cx="499403" cy="40093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>
                      <a:solidFill>
                        <a:srgbClr val="FF000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Political Risk</a:t>
                  </a:r>
                  <a:endParaRPr lang="en-US" sz="1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E1DC67D-39D8-4691-9029-46A90788F42E}"/>
                  </a:ext>
                </a:extLst>
              </p:cNvPr>
              <p:cNvGrpSpPr/>
              <p:nvPr/>
            </p:nvGrpSpPr>
            <p:grpSpPr>
              <a:xfrm>
                <a:off x="302835" y="1356164"/>
                <a:ext cx="542925" cy="989427"/>
                <a:chOff x="142422" y="-250614"/>
                <a:chExt cx="542925" cy="990520"/>
              </a:xfrm>
            </p:grpSpPr>
            <p:sp>
              <p:nvSpPr>
                <p:cNvPr id="65" name="Down Arrow 55">
                  <a:extLst>
                    <a:ext uri="{FF2B5EF4-FFF2-40B4-BE49-F238E27FC236}">
                      <a16:creationId xmlns:a16="http://schemas.microsoft.com/office/drawing/2014/main" id="{D9B2B214-B633-41D2-9CE3-BA89DB0F7021}"/>
                    </a:ext>
                  </a:extLst>
                </p:cNvPr>
                <p:cNvSpPr/>
                <p:nvPr/>
              </p:nvSpPr>
              <p:spPr>
                <a:xfrm rot="10800000">
                  <a:off x="142422" y="-250614"/>
                  <a:ext cx="542925" cy="969206"/>
                </a:xfrm>
                <a:prstGeom prst="downArrow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66" name="Rounded Rectangle 56">
                  <a:extLst>
                    <a:ext uri="{FF2B5EF4-FFF2-40B4-BE49-F238E27FC236}">
                      <a16:creationId xmlns:a16="http://schemas.microsoft.com/office/drawing/2014/main" id="{7513CB28-1494-4766-BA3A-D288642242E7}"/>
                    </a:ext>
                  </a:extLst>
                </p:cNvPr>
                <p:cNvSpPr/>
                <p:nvPr/>
              </p:nvSpPr>
              <p:spPr>
                <a:xfrm>
                  <a:off x="157841" y="338976"/>
                  <a:ext cx="499403" cy="40093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>
                      <a:solidFill>
                        <a:srgbClr val="00B05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Q2 GDP Inflation</a:t>
                  </a:r>
                  <a:endParaRPr lang="en-US" sz="1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FDE2B53-FBA0-41BA-BD8A-B30655ABA2F4}"/>
                  </a:ext>
                </a:extLst>
              </p:cNvPr>
              <p:cNvGrpSpPr/>
              <p:nvPr/>
            </p:nvGrpSpPr>
            <p:grpSpPr>
              <a:xfrm>
                <a:off x="135252" y="358726"/>
                <a:ext cx="542925" cy="766445"/>
                <a:chOff x="-179904" y="-7040"/>
                <a:chExt cx="542925" cy="766880"/>
              </a:xfrm>
            </p:grpSpPr>
            <p:sp>
              <p:nvSpPr>
                <p:cNvPr id="58" name="Down Arrow 61">
                  <a:extLst>
                    <a:ext uri="{FF2B5EF4-FFF2-40B4-BE49-F238E27FC236}">
                      <a16:creationId xmlns:a16="http://schemas.microsoft.com/office/drawing/2014/main" id="{E8AD6308-0C3A-4213-AF5A-BA561CDDB64A}"/>
                    </a:ext>
                  </a:extLst>
                </p:cNvPr>
                <p:cNvSpPr/>
                <p:nvPr/>
              </p:nvSpPr>
              <p:spPr>
                <a:xfrm>
                  <a:off x="-179904" y="0"/>
                  <a:ext cx="542925" cy="759840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60" name="Rounded Rectangle 62">
                  <a:extLst>
                    <a:ext uri="{FF2B5EF4-FFF2-40B4-BE49-F238E27FC236}">
                      <a16:creationId xmlns:a16="http://schemas.microsoft.com/office/drawing/2014/main" id="{7EEF8B69-F8DE-4E58-A5FF-5ACA81F2C691}"/>
                    </a:ext>
                  </a:extLst>
                </p:cNvPr>
                <p:cNvSpPr/>
                <p:nvPr/>
              </p:nvSpPr>
              <p:spPr>
                <a:xfrm>
                  <a:off x="-164478" y="-7040"/>
                  <a:ext cx="499403" cy="40093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dirty="0">
                      <a:solidFill>
                        <a:srgbClr val="FF000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Q1 GDP Inflation</a:t>
                  </a:r>
                  <a:endPara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D9120F8-0C33-4F79-82CC-961BF2CBD551}"/>
                  </a:ext>
                </a:extLst>
              </p:cNvPr>
              <p:cNvGrpSpPr/>
              <p:nvPr/>
            </p:nvGrpSpPr>
            <p:grpSpPr>
              <a:xfrm>
                <a:off x="976698" y="1468705"/>
                <a:ext cx="542925" cy="864860"/>
                <a:chOff x="119935" y="-139359"/>
                <a:chExt cx="542925" cy="865191"/>
              </a:xfrm>
            </p:grpSpPr>
            <p:sp>
              <p:nvSpPr>
                <p:cNvPr id="54" name="Down Arrow 132">
                  <a:extLst>
                    <a:ext uri="{FF2B5EF4-FFF2-40B4-BE49-F238E27FC236}">
                      <a16:creationId xmlns:a16="http://schemas.microsoft.com/office/drawing/2014/main" id="{878DD084-24A9-47C6-A458-785DB8DA1F70}"/>
                    </a:ext>
                  </a:extLst>
                </p:cNvPr>
                <p:cNvSpPr/>
                <p:nvPr/>
              </p:nvSpPr>
              <p:spPr>
                <a:xfrm rot="10800000">
                  <a:off x="119935" y="-139359"/>
                  <a:ext cx="542925" cy="857970"/>
                </a:xfrm>
                <a:prstGeom prst="downArrow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56" name="Rounded Rectangle 133">
                  <a:extLst>
                    <a:ext uri="{FF2B5EF4-FFF2-40B4-BE49-F238E27FC236}">
                      <a16:creationId xmlns:a16="http://schemas.microsoft.com/office/drawing/2014/main" id="{172E928D-5D48-4EC9-A9D9-7BF174A8BFE2}"/>
                    </a:ext>
                  </a:extLst>
                </p:cNvPr>
                <p:cNvSpPr/>
                <p:nvPr/>
              </p:nvSpPr>
              <p:spPr>
                <a:xfrm>
                  <a:off x="135354" y="324902"/>
                  <a:ext cx="499403" cy="40093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>
                      <a:solidFill>
                        <a:srgbClr val="00B05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Interest Rates</a:t>
                  </a:r>
                  <a:endParaRPr lang="en-US" sz="1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0AC6604-8C8B-4963-9166-8E21D6B0FE8B}"/>
                  </a:ext>
                </a:extLst>
              </p:cNvPr>
              <p:cNvCxnSpPr/>
              <p:nvPr/>
            </p:nvCxnSpPr>
            <p:spPr>
              <a:xfrm>
                <a:off x="153377" y="1208454"/>
                <a:ext cx="1401103" cy="219692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 Box 139">
                <a:extLst>
                  <a:ext uri="{FF2B5EF4-FFF2-40B4-BE49-F238E27FC236}">
                    <a16:creationId xmlns:a16="http://schemas.microsoft.com/office/drawing/2014/main" id="{D8D3572B-E5A2-4DE8-B5CF-DAE24D1DB148}"/>
                  </a:ext>
                </a:extLst>
              </p:cNvPr>
              <p:cNvSpPr txBox="1"/>
              <p:nvPr/>
            </p:nvSpPr>
            <p:spPr>
              <a:xfrm>
                <a:off x="1586071" y="1198055"/>
                <a:ext cx="981942" cy="92846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Skewed to  downside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DCFEDC3-8D8D-4A24-B5D1-3A6654ACFC48}"/>
                  </a:ext>
                </a:extLst>
              </p:cNvPr>
              <p:cNvCxnSpPr/>
              <p:nvPr/>
            </p:nvCxnSpPr>
            <p:spPr>
              <a:xfrm>
                <a:off x="146343" y="1159215"/>
                <a:ext cx="1400810" cy="219075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 Box 142">
              <a:extLst>
                <a:ext uri="{FF2B5EF4-FFF2-40B4-BE49-F238E27FC236}">
                  <a16:creationId xmlns:a16="http://schemas.microsoft.com/office/drawing/2014/main" id="{891D2825-549D-4451-9F89-7D4A2D0E0AB1}"/>
                </a:ext>
              </a:extLst>
            </p:cNvPr>
            <p:cNvSpPr txBox="1"/>
            <p:nvPr/>
          </p:nvSpPr>
          <p:spPr>
            <a:xfrm>
              <a:off x="28136" y="2377440"/>
              <a:ext cx="2286000" cy="17526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i="1">
                  <a:solidFill>
                    <a:srgbClr val="76717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Arrow length = impact on balance.</a:t>
              </a:r>
              <a:endPara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A2DB041B-8601-43E3-AB9D-A145B1456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72" name="Slide Number Placeholder 1">
            <a:extLst>
              <a:ext uri="{FF2B5EF4-FFF2-40B4-BE49-F238E27FC236}">
                <a16:creationId xmlns:a16="http://schemas.microsoft.com/office/drawing/2014/main" id="{E043A02B-91CD-4E26-B7D4-67ECEB1FC69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185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E5891CF-6DF7-49FB-805B-E267FD7D54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hink-cell Slide" r:id="rId12" imgW="216" imgH="216" progId="TCLayout.ActiveDocument.1">
                  <p:embed/>
                </p:oleObj>
              </mc:Choice>
              <mc:Fallback>
                <p:oleObj name="think-cell Slide" r:id="rId12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E5891CF-6DF7-49FB-805B-E267FD7D54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A8503C47-555D-4FB3-88B6-09D898D0AB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B4915-8617-4FA6-874A-F18A9AD2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U.S. GDP Forecasts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93944FA-C48E-4495-91C3-D433508E6EF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863014" y="5661026"/>
            <a:ext cx="3984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sym typeface="+mn-lt"/>
            </a:endParaRPr>
          </a:p>
        </p:txBody>
      </p:sp>
      <p:sp>
        <p:nvSpPr>
          <p:cNvPr id="185" name="Text Placeholder 2">
            <a:extLst>
              <a:ext uri="{FF2B5EF4-FFF2-40B4-BE49-F238E27FC236}">
                <a16:creationId xmlns:a16="http://schemas.microsoft.com/office/drawing/2014/main" id="{AF84B2AF-1B32-4B1D-B825-9CC420CCDF9A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786688" y="5661026"/>
            <a:ext cx="4206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sym typeface="+mn-lt"/>
            </a:endParaRPr>
          </a:p>
        </p:txBody>
      </p:sp>
      <p:sp>
        <p:nvSpPr>
          <p:cNvPr id="235" name="Text Placeholder 2">
            <a:extLst>
              <a:ext uri="{FF2B5EF4-FFF2-40B4-BE49-F238E27FC236}">
                <a16:creationId xmlns:a16="http://schemas.microsoft.com/office/drawing/2014/main" id="{3A188025-0253-490B-8F9B-72BD251FB88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037389" y="5859464"/>
            <a:ext cx="612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sym typeface="+mn-lt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40BDBF5C-60F6-48C1-9397-689F47EE5C8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981951" y="6046789"/>
            <a:ext cx="12033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sym typeface="+mn-lt"/>
            </a:endParaRPr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639AB2B9-2425-4169-A5CC-FF6F08D4B6F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981951" y="5859464"/>
            <a:ext cx="5699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68676D1-914B-44F5-81BC-787FA4C8D54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5989639" y="1508126"/>
            <a:ext cx="1825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sym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665C910-E72F-4056-9C81-FD7A73BF9D0C}"/>
              </a:ext>
            </a:extLst>
          </p:cNvPr>
          <p:cNvSpPr txBox="1"/>
          <p:nvPr/>
        </p:nvSpPr>
        <p:spPr>
          <a:xfrm>
            <a:off x="3935393" y="1813586"/>
            <a:ext cx="4661386" cy="2669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Real GDP Growth Forecasts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29EDB3-04A2-474B-A602-ADA926AC3A85}"/>
              </a:ext>
            </a:extLst>
          </p:cNvPr>
          <p:cNvSpPr txBox="1"/>
          <p:nvPr/>
        </p:nvSpPr>
        <p:spPr>
          <a:xfrm>
            <a:off x="5016005" y="7974297"/>
            <a:ext cx="4042768" cy="1936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000" dirty="0"/>
              <a:t>Source: Blue Chip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D3B4FE36-F621-614E-BB35-00E8DEB1F2DF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824346825"/>
              </p:ext>
            </p:extLst>
          </p:nvPr>
        </p:nvGraphicFramePr>
        <p:xfrm>
          <a:off x="527154" y="2408407"/>
          <a:ext cx="10270640" cy="409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DF529D44-945C-4AEB-9BA5-D784BC8741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9ECC3260-5BFA-4A34-B315-F8A5F3A6DE2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5</a:t>
            </a:fld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665D54-18D9-D94E-8D9D-22DF08E5EF0C}"/>
              </a:ext>
            </a:extLst>
          </p:cNvPr>
          <p:cNvSpPr txBox="1"/>
          <p:nvPr/>
        </p:nvSpPr>
        <p:spPr>
          <a:xfrm>
            <a:off x="473069" y="1958822"/>
            <a:ext cx="1835871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GDP Growth (%)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3603D-93E3-2C4F-9E85-5D916C436AD0}"/>
              </a:ext>
            </a:extLst>
          </p:cNvPr>
          <p:cNvSpPr txBox="1"/>
          <p:nvPr/>
        </p:nvSpPr>
        <p:spPr>
          <a:xfrm>
            <a:off x="10045752" y="5653284"/>
            <a:ext cx="1835871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 &amp; Quarters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B40ECA93-36CC-C044-AB87-500D007771B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1840" y="1004888"/>
            <a:ext cx="11066172" cy="5715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53 forecasts: consensus points to </a:t>
            </a:r>
            <a:r>
              <a:rPr lang="en-US" sz="1800" b="1" dirty="0">
                <a:solidFill>
                  <a:schemeClr val="bg1"/>
                </a:solidFill>
              </a:rPr>
              <a:t>slow growth </a:t>
            </a:r>
            <a:r>
              <a:rPr lang="en-US" sz="1800" dirty="0">
                <a:solidFill>
                  <a:schemeClr val="bg1"/>
                </a:solidFill>
              </a:rPr>
              <a:t>in the second half of 2019 and throughout 2020. 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4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331457" y="161612"/>
            <a:ext cx="11519458" cy="89381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Treasury Yields: A Long Downward Trend, 2006–2019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A121D53F-A72C-471E-B91B-2BE549640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92766"/>
              </p:ext>
            </p:extLst>
          </p:nvPr>
        </p:nvGraphicFramePr>
        <p:xfrm>
          <a:off x="1676669" y="1898509"/>
          <a:ext cx="8302625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7E9DF85-AB8C-4A7C-BA23-FDBFEF620C49}"/>
              </a:ext>
            </a:extLst>
          </p:cNvPr>
          <p:cNvSpPr txBox="1"/>
          <p:nvPr/>
        </p:nvSpPr>
        <p:spPr>
          <a:xfrm>
            <a:off x="9572672" y="4825545"/>
            <a:ext cx="733646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>
                <a:solidFill>
                  <a:srgbClr val="000000"/>
                </a:solidFill>
                <a:latin typeface="+mj-lt"/>
                <a:cs typeface="Calibri"/>
              </a:rPr>
              <a:t>2.54</a:t>
            </a:r>
            <a:r>
              <a:rPr lang="en-US" sz="1400" b="1" dirty="0"/>
              <a:t>%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06CF69D-2438-4364-8755-A9F0933E072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73068" y="1004693"/>
            <a:ext cx="11051525" cy="5715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FFFFFF"/>
                </a:solidFill>
                <a:cs typeface="Arial" charset="0"/>
              </a:rPr>
              <a:t>50% of P/C investments in 5+ year bonds = low bond returns for years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17A4A0D3-CEB2-4AD1-A129-CC8A2C8496F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6</a:t>
            </a:fld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1F22D-6B46-394E-A3C4-1CF25D41C811}"/>
              </a:ext>
            </a:extLst>
          </p:cNvPr>
          <p:cNvSpPr txBox="1"/>
          <p:nvPr/>
        </p:nvSpPr>
        <p:spPr>
          <a:xfrm>
            <a:off x="473069" y="1958822"/>
            <a:ext cx="1835871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Yield Rate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90436-46CD-8345-B217-102FA0635835}"/>
              </a:ext>
            </a:extLst>
          </p:cNvPr>
          <p:cNvSpPr txBox="1"/>
          <p:nvPr/>
        </p:nvSpPr>
        <p:spPr>
          <a:xfrm>
            <a:off x="9951980" y="5999879"/>
            <a:ext cx="1835871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 &amp; Quarters</a:t>
            </a:r>
          </a:p>
        </p:txBody>
      </p:sp>
    </p:spTree>
    <p:extLst>
      <p:ext uri="{BB962C8B-B14F-4D97-AF65-F5344CB8AC3E}">
        <p14:creationId xmlns:p14="http://schemas.microsoft.com/office/powerpoint/2010/main" val="147241745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0154" y="421058"/>
            <a:ext cx="11277600" cy="6371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Yield Forecasts 2019-2020</a:t>
            </a:r>
          </a:p>
        </p:txBody>
      </p:sp>
      <p:graphicFrame>
        <p:nvGraphicFramePr>
          <p:cNvPr id="7" name="Chart Placeholder 9">
            <a:extLst>
              <a:ext uri="{FF2B5EF4-FFF2-40B4-BE49-F238E27FC236}">
                <a16:creationId xmlns:a16="http://schemas.microsoft.com/office/drawing/2014/main" id="{0C691A00-2758-4E17-93B7-247BAF922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225907"/>
              </p:ext>
            </p:extLst>
          </p:nvPr>
        </p:nvGraphicFramePr>
        <p:xfrm>
          <a:off x="1861644" y="1703387"/>
          <a:ext cx="815340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B40911E5-98FD-4C08-95D5-9B983E41AD1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73069" y="1090438"/>
            <a:ext cx="9995234" cy="612949"/>
          </a:xfrm>
          <a:prstGeom prst="rect">
            <a:avLst/>
          </a:prstGeom>
          <a:gradFill rotWithShape="1">
            <a:gsLst>
              <a:gs pos="10000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bIns="64008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</a:rPr>
              <a:t>53 forecasts: No consensus on level or direction of interest rates in the next six quarters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5C8842B-094A-4344-B2D8-FF9FF877A7D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7</a:t>
            </a:fld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DCBC3-54B1-2047-B29D-8C96042C918C}"/>
              </a:ext>
            </a:extLst>
          </p:cNvPr>
          <p:cNvSpPr txBox="1"/>
          <p:nvPr/>
        </p:nvSpPr>
        <p:spPr>
          <a:xfrm>
            <a:off x="473069" y="1958822"/>
            <a:ext cx="1835871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Yield Rate (%)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7707D-5BDD-AE40-A20A-0B6738F34829}"/>
              </a:ext>
            </a:extLst>
          </p:cNvPr>
          <p:cNvSpPr txBox="1"/>
          <p:nvPr/>
        </p:nvSpPr>
        <p:spPr>
          <a:xfrm>
            <a:off x="10015044" y="5936815"/>
            <a:ext cx="1835871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Years &amp; Quarters</a:t>
            </a:r>
          </a:p>
        </p:txBody>
      </p:sp>
    </p:spTree>
    <p:extLst>
      <p:ext uri="{BB962C8B-B14F-4D97-AF65-F5344CB8AC3E}">
        <p14:creationId xmlns:p14="http://schemas.microsoft.com/office/powerpoint/2010/main" val="53131563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E5891CF-6DF7-49FB-805B-E267FD7D54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think-cell Slide" r:id="rId12" imgW="216" imgH="216" progId="TCLayout.ActiveDocument.1">
                  <p:embed/>
                </p:oleObj>
              </mc:Choice>
              <mc:Fallback>
                <p:oleObj name="think-cell Slide" r:id="rId12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E5891CF-6DF7-49FB-805B-E267FD7D54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A8503C47-555D-4FB3-88B6-09D898D0AB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B4915-8617-4FA6-874A-F18A9AD2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64" y="50706"/>
            <a:ext cx="11277600" cy="95097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Economic Indicators for the P/C Insurance Industry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332832-37CE-4F63-B8CC-FA7B7F475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33712"/>
              </p:ext>
            </p:extLst>
          </p:nvPr>
        </p:nvGraphicFramePr>
        <p:xfrm>
          <a:off x="703864" y="1011318"/>
          <a:ext cx="10897847" cy="494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284">
                  <a:extLst>
                    <a:ext uri="{9D8B030D-6E8A-4147-A177-3AD203B41FA5}">
                      <a16:colId xmlns:a16="http://schemas.microsoft.com/office/drawing/2014/main" val="638735400"/>
                    </a:ext>
                  </a:extLst>
                </a:gridCol>
                <a:gridCol w="1633927">
                  <a:extLst>
                    <a:ext uri="{9D8B030D-6E8A-4147-A177-3AD203B41FA5}">
                      <a16:colId xmlns:a16="http://schemas.microsoft.com/office/drawing/2014/main" val="985623964"/>
                    </a:ext>
                  </a:extLst>
                </a:gridCol>
                <a:gridCol w="1634849">
                  <a:extLst>
                    <a:ext uri="{9D8B030D-6E8A-4147-A177-3AD203B41FA5}">
                      <a16:colId xmlns:a16="http://schemas.microsoft.com/office/drawing/2014/main" val="512896321"/>
                    </a:ext>
                  </a:extLst>
                </a:gridCol>
                <a:gridCol w="3985787">
                  <a:extLst>
                    <a:ext uri="{9D8B030D-6E8A-4147-A177-3AD203B41FA5}">
                      <a16:colId xmlns:a16="http://schemas.microsoft.com/office/drawing/2014/main" val="4028749832"/>
                    </a:ext>
                  </a:extLst>
                </a:gridCol>
              </a:tblGrid>
              <a:tr h="878924">
                <a:tc>
                  <a:txBody>
                    <a:bodyPr/>
                    <a:lstStyle/>
                    <a:p>
                      <a:r>
                        <a:rPr lang="en-US" sz="1600" b="1" dirty="0"/>
                        <a:t>Economic Indicator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Q1 2019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Q2 2019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015334"/>
                  </a:ext>
                </a:extLst>
              </a:tr>
              <a:tr h="622571">
                <a:tc>
                  <a:txBody>
                    <a:bodyPr/>
                    <a:lstStyle/>
                    <a:p>
                      <a:r>
                        <a:rPr lang="en-US" sz="1600" dirty="0"/>
                        <a:t>Change in real GDP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1.3%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Uncertainty rising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3139369"/>
                  </a:ext>
                </a:extLst>
              </a:tr>
              <a:tr h="87892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Housing Unit Starts (millions of units) Actual 2018. Forecast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Q2 is Blue Chip median forecast for full year 2019: essentially flat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This is a weak indicator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790618"/>
                  </a:ext>
                </a:extLst>
              </a:tr>
              <a:tr h="87892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Employment Changes (thousands)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+500K per quarter is relatively strong Especially at this stage of cycle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7758541"/>
                  </a:ext>
                </a:extLst>
              </a:tr>
              <a:tr h="62257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Nonresidential Fixed Investment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Businesses are still investing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… but slowing due to increased uncertainty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701433"/>
                  </a:ext>
                </a:extLst>
              </a:tr>
              <a:tr h="62257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Hospital Services Price Increases (y-o-y)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Lowest level in last 20 years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… helps constrain BI claim severity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585589"/>
                  </a:ext>
                </a:extLst>
              </a:tr>
              <a:tr h="43726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10-Year Treasury Yield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 relief for insurer investment 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461359"/>
                  </a:ext>
                </a:extLst>
              </a:tr>
            </a:tbl>
          </a:graphicData>
        </a:graphic>
      </p:graphicFrame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93944FA-C48E-4495-91C3-D433508E6EF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863014" y="5661026"/>
            <a:ext cx="3984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sym typeface="+mn-lt"/>
            </a:endParaRP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C7547FA7-D95E-4563-953C-2AD6AB38C067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6719888" y="5661026"/>
            <a:ext cx="4206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sym typeface="+mn-lt"/>
            </a:endParaRPr>
          </a:p>
        </p:txBody>
      </p:sp>
      <p:sp>
        <p:nvSpPr>
          <p:cNvPr id="185" name="Text Placeholder 2">
            <a:extLst>
              <a:ext uri="{FF2B5EF4-FFF2-40B4-BE49-F238E27FC236}">
                <a16:creationId xmlns:a16="http://schemas.microsoft.com/office/drawing/2014/main" id="{AF84B2AF-1B32-4B1D-B825-9CC420CCDF9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786688" y="5661026"/>
            <a:ext cx="4206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sym typeface="+mn-lt"/>
            </a:endParaRPr>
          </a:p>
        </p:txBody>
      </p:sp>
      <p:sp>
        <p:nvSpPr>
          <p:cNvPr id="235" name="Text Placeholder 2">
            <a:extLst>
              <a:ext uri="{FF2B5EF4-FFF2-40B4-BE49-F238E27FC236}">
                <a16:creationId xmlns:a16="http://schemas.microsoft.com/office/drawing/2014/main" id="{3A188025-0253-490B-8F9B-72BD251FB88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037389" y="5859464"/>
            <a:ext cx="612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sym typeface="+mn-lt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40BDBF5C-60F6-48C1-9397-689F47EE5C88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981951" y="6046789"/>
            <a:ext cx="12033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sym typeface="+mn-lt"/>
            </a:endParaRPr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639AB2B9-2425-4169-A5CC-FF6F08D4B6F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981951" y="5859464"/>
            <a:ext cx="5699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68676D1-914B-44F5-81BC-787FA4C8D54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989639" y="1508126"/>
            <a:ext cx="1825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sym typeface="+mn-lt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9D57D36-D2BF-4CCF-A401-C3A828814CDA}"/>
              </a:ext>
            </a:extLst>
          </p:cNvPr>
          <p:cNvSpPr/>
          <p:nvPr/>
        </p:nvSpPr>
        <p:spPr>
          <a:xfrm rot="10800000">
            <a:off x="7210230" y="3710995"/>
            <a:ext cx="115215" cy="2304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CD1E2CC-BDFC-411A-BD7B-128D1FD8B511}"/>
              </a:ext>
            </a:extLst>
          </p:cNvPr>
          <p:cNvSpPr/>
          <p:nvPr/>
        </p:nvSpPr>
        <p:spPr>
          <a:xfrm rot="10800000">
            <a:off x="7200852" y="2867144"/>
            <a:ext cx="125120" cy="2456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A86BD5E-04D7-4FB4-B6DF-31137624F80B}"/>
              </a:ext>
            </a:extLst>
          </p:cNvPr>
          <p:cNvSpPr/>
          <p:nvPr/>
        </p:nvSpPr>
        <p:spPr>
          <a:xfrm>
            <a:off x="7175151" y="2083881"/>
            <a:ext cx="122836" cy="2502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rgbClr val="FF0000"/>
              </a:solidFill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BE718DB-8C52-4C8C-867A-09966DF3E793}"/>
              </a:ext>
            </a:extLst>
          </p:cNvPr>
          <p:cNvSpPr/>
          <p:nvPr/>
        </p:nvSpPr>
        <p:spPr>
          <a:xfrm>
            <a:off x="7219157" y="4951129"/>
            <a:ext cx="236960" cy="53966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rgbClr val="00B050"/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7456AC4-0ADE-47D6-AF76-30F105BBE4CF}"/>
              </a:ext>
            </a:extLst>
          </p:cNvPr>
          <p:cNvSpPr/>
          <p:nvPr/>
        </p:nvSpPr>
        <p:spPr>
          <a:xfrm>
            <a:off x="7310324" y="5653610"/>
            <a:ext cx="122836" cy="2502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39EF60-EA0B-4F2C-8B8C-6CC6B3A0EB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D8B0C494-AACD-4967-96BF-308647D4E02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1200" smtClean="0"/>
              <a:pPr algn="r"/>
              <a:t>8</a:t>
            </a:fld>
            <a:endParaRPr lang="en-US" sz="1200" dirty="0"/>
          </a:p>
        </p:txBody>
      </p:sp>
      <p:sp>
        <p:nvSpPr>
          <p:cNvPr id="25" name="Arrow: Down 19">
            <a:extLst>
              <a:ext uri="{FF2B5EF4-FFF2-40B4-BE49-F238E27FC236}">
                <a16:creationId xmlns:a16="http://schemas.microsoft.com/office/drawing/2014/main" id="{878782B0-9D73-AA4C-8975-AA7D73E88D7D}"/>
              </a:ext>
            </a:extLst>
          </p:cNvPr>
          <p:cNvSpPr/>
          <p:nvPr/>
        </p:nvSpPr>
        <p:spPr>
          <a:xfrm flipH="1">
            <a:off x="6062850" y="1231412"/>
            <a:ext cx="420688" cy="469631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8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9ED911DA-7A4D-40B1-AD79-B9EB5262E2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21754" y="2690039"/>
            <a:ext cx="9160761" cy="8399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P&amp;C Industry Performance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328E5-5C15-4732-ABCE-513D91D37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8" y="6435478"/>
            <a:ext cx="365760" cy="2743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5BF28-BBA9-4D18-819D-827D5E83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25F-0BF6-4668-84FE-A56E8084AC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BuPdRXQyGQRb3Ka_lk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gciP2uSyCJ_PBSco.2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kBsyraR32bBzJ8Lexp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Cs5cpSQnC.DQ6EKR..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nAXUBwSGS2ODoy1.Ts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X1IrQnSyW5tp8c2yTpU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UAzdSZTN.psLrTotxp_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M1tt9CRnmin0I1_609A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gBMkp_StOmJSEaI8ML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4wGq7tQ_OUAzWjY1s.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tW9INCR5OmS29iIoS_g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3y78IRRRSLJDeldAub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1fCwDnTHqRf30kQ8PxW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vkth.hRiKD7VK5FhtkD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3DhWxdQ9ORr6ikJhdgk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52PSKAQUK7PQcrb.VpD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btOUy1QaOQlQw3ptlrl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gciP2uSyCJ_PBSco.2w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WY.FPtR.6uIwwGSHgfk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6B..x9TzS.2AOkuIaR0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A.eXo.QcOSp023h8eGK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aYUH0zS9ygVtooS7Pm9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h1R6BpTX6i321YHu8qx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EJkm2WS1mEUfWoiv0F6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9gbGFyTOunBrPciRkdk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k2Ks_DQv.R8zfojsZr1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d83VpWQrOJPZegD001n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kBsyraR32bBzJ8LexpZ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aIyQ17QR2JRhWfTUCcu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nAXUBwSGS2ODoy1.Ts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X1IrQnSyW5tp8c2yTp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UAzdSZTN.psLrTotxp_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M1tt9CRnmin0I1_609A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gBMkp_StOmJSEaI8MLo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1591</Words>
  <Application>Microsoft Office PowerPoint</Application>
  <PresentationFormat>Widescreen</PresentationFormat>
  <Paragraphs>403</Paragraphs>
  <Slides>32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Arial Unicode MS</vt:lpstr>
      <vt:lpstr>Calibri</vt:lpstr>
      <vt:lpstr>Calibri Light</vt:lpstr>
      <vt:lpstr>Wingdings</vt:lpstr>
      <vt:lpstr>Wingdings 3</vt:lpstr>
      <vt:lpstr>Office Theme</vt:lpstr>
      <vt:lpstr>think-cell Slide</vt:lpstr>
      <vt:lpstr>Economic Update &amp; Emerging Industry Trends</vt:lpstr>
      <vt:lpstr>I.I.I. Mission Statement</vt:lpstr>
      <vt:lpstr>Economic Outlook</vt:lpstr>
      <vt:lpstr>PowerPoint Presentation</vt:lpstr>
      <vt:lpstr>U.S. GDP Forecasts</vt:lpstr>
      <vt:lpstr>Treasury Yields: A Long Downward Trend, 2006–2019</vt:lpstr>
      <vt:lpstr>Yield Forecasts 2019-2020</vt:lpstr>
      <vt:lpstr>Economic Indicators for the P/C Insurance Industry</vt:lpstr>
      <vt:lpstr>P&amp;C Industry Performance </vt:lpstr>
      <vt:lpstr>Net P/C Premium Written Growth vs. Nominal U.S. Economy </vt:lpstr>
      <vt:lpstr>Key Sources of P/C Insurer Profits</vt:lpstr>
      <vt:lpstr>P/C Underwriting Gains </vt:lpstr>
      <vt:lpstr>P/C Sources of Investment Gains and Losses</vt:lpstr>
      <vt:lpstr>P/C Insurer Portfolio Yields </vt:lpstr>
      <vt:lpstr>P/C Industry Combined Ratio</vt:lpstr>
      <vt:lpstr>P/C Industry Net Income After Taxes</vt:lpstr>
      <vt:lpstr>Commercial Rates</vt:lpstr>
      <vt:lpstr>All Commercial Lines Rate Changes </vt:lpstr>
      <vt:lpstr>Liability Rate Changes</vt:lpstr>
      <vt:lpstr>Property/Cyber Rate Changes</vt:lpstr>
      <vt:lpstr>Industry Trends </vt:lpstr>
      <vt:lpstr>Personal Auto: Combined Ratios</vt:lpstr>
      <vt:lpstr>Auto Direct Written Premium Growth:    Commercial vs. Private Passenger, 2008-2017</vt:lpstr>
      <vt:lpstr>Personal Auto: Road Safety</vt:lpstr>
      <vt:lpstr>Personal Auto: Marijuana Laws by State </vt:lpstr>
      <vt:lpstr>Health: Medical Inflation Moderating</vt:lpstr>
      <vt:lpstr>US Workers Comp DWP Growth</vt:lpstr>
      <vt:lpstr>Key I.I.I. Initiatives</vt:lpstr>
      <vt:lpstr>Insurance Industry News Cycle</vt:lpstr>
      <vt:lpstr>Our priorities in 2019 continue to reflect industry and customer conversations focus</vt:lpstr>
      <vt:lpstr>Insurance For Resilience Coalition</vt:lpstr>
      <vt:lpstr>Conclusion: Key Points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Leonard, Michel</dc:creator>
  <cp:lastModifiedBy>Lewis, Charlene</cp:lastModifiedBy>
  <cp:revision>32</cp:revision>
  <dcterms:created xsi:type="dcterms:W3CDTF">2019-08-05T15:10:32Z</dcterms:created>
  <dcterms:modified xsi:type="dcterms:W3CDTF">2019-08-07T11:58:57Z</dcterms:modified>
</cp:coreProperties>
</file>