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8" r:id="rId2"/>
    <p:sldId id="259" r:id="rId3"/>
    <p:sldId id="260" r:id="rId4"/>
    <p:sldId id="261" r:id="rId5"/>
    <p:sldId id="262" r:id="rId6"/>
    <p:sldId id="263" r:id="rId7"/>
    <p:sldId id="256" r:id="rId8"/>
    <p:sldId id="266" r:id="rId9"/>
    <p:sldId id="265" r:id="rId10"/>
    <p:sldId id="264"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ttuso, Melissa" initials="GM" lastIdx="2" clrIdx="0">
    <p:extLst>
      <p:ext uri="{19B8F6BF-5375-455C-9EA6-DF929625EA0E}">
        <p15:presenceInfo xmlns:p15="http://schemas.microsoft.com/office/powerpoint/2012/main" userId="4023b206-14fb-4fce-be46-7f7538805894" providerId="Windows Live"/>
      </p:ext>
    </p:extLst>
  </p:cmAuthor>
  <p:cmAuthor id="2" name="Ha, Jennifer" initials="HJ" lastIdx="2" clrIdx="1">
    <p:extLst>
      <p:ext uri="{19B8F6BF-5375-455C-9EA6-DF929625EA0E}">
        <p15:presenceInfo xmlns:p15="http://schemas.microsoft.com/office/powerpoint/2012/main" userId="S-1-12-1-188780858-1292973858-3532135066-2746142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500"/>
    <p:restoredTop sz="94645"/>
  </p:normalViewPr>
  <p:slideViewPr>
    <p:cSldViewPr snapToGrid="0" snapToObjects="1" showGuides="1">
      <p:cViewPr varScale="1">
        <p:scale>
          <a:sx n="148" d="100"/>
          <a:sy n="148" d="100"/>
        </p:scale>
        <p:origin x="13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26T08:49:57.024" idx="2">
    <p:pos x="10" y="10"/>
    <p:text>Tip one comes up after 3 seconds and each tip follows every 3 seconds.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4-26T08:49:24.635" idx="1">
    <p:pos x="2557" y="3446"/>
    <p:text>Click on each check box to bring up tip</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4-26T08:49:24.635" idx="1">
    <p:pos x="2557" y="3446"/>
    <p:text>Click on each check box to bring up tip</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2A4B-201C-1E4F-B0B2-7142758C7B01}"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60436E-E417-6942-977D-71C94BD7BEF6}" type="slidenum">
              <a:rPr lang="en-US" smtClean="0"/>
              <a:t>‹#›</a:t>
            </a:fld>
            <a:endParaRPr lang="en-US"/>
          </a:p>
        </p:txBody>
      </p:sp>
    </p:spTree>
    <p:extLst>
      <p:ext uri="{BB962C8B-B14F-4D97-AF65-F5344CB8AC3E}">
        <p14:creationId xmlns:p14="http://schemas.microsoft.com/office/powerpoint/2010/main" val="316523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one automatically appears after 3 seconds, followed every 3 seconds by another tip.</a:t>
            </a:r>
          </a:p>
        </p:txBody>
      </p:sp>
      <p:sp>
        <p:nvSpPr>
          <p:cNvPr id="4" name="Slide Number Placeholder 3"/>
          <p:cNvSpPr>
            <a:spLocks noGrp="1"/>
          </p:cNvSpPr>
          <p:nvPr>
            <p:ph type="sldNum" sz="quarter" idx="10"/>
          </p:nvPr>
        </p:nvSpPr>
        <p:spPr/>
        <p:txBody>
          <a:bodyPr/>
          <a:lstStyle/>
          <a:p>
            <a:fld id="{3360436E-E417-6942-977D-71C94BD7BEF6}" type="slidenum">
              <a:rPr lang="en-US" smtClean="0"/>
              <a:t>7</a:t>
            </a:fld>
            <a:endParaRPr lang="en-US"/>
          </a:p>
        </p:txBody>
      </p:sp>
    </p:spTree>
    <p:extLst>
      <p:ext uri="{BB962C8B-B14F-4D97-AF65-F5344CB8AC3E}">
        <p14:creationId xmlns:p14="http://schemas.microsoft.com/office/powerpoint/2010/main" val="155062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check box one at a time to make each tip appear.</a:t>
            </a:r>
          </a:p>
        </p:txBody>
      </p:sp>
      <p:sp>
        <p:nvSpPr>
          <p:cNvPr id="4" name="Slide Number Placeholder 3"/>
          <p:cNvSpPr>
            <a:spLocks noGrp="1"/>
          </p:cNvSpPr>
          <p:nvPr>
            <p:ph type="sldNum" sz="quarter" idx="10"/>
          </p:nvPr>
        </p:nvSpPr>
        <p:spPr/>
        <p:txBody>
          <a:bodyPr/>
          <a:lstStyle/>
          <a:p>
            <a:fld id="{3360436E-E417-6942-977D-71C94BD7BEF6}" type="slidenum">
              <a:rPr lang="en-US" smtClean="0"/>
              <a:t>8</a:t>
            </a:fld>
            <a:endParaRPr lang="en-US"/>
          </a:p>
        </p:txBody>
      </p:sp>
    </p:spTree>
    <p:extLst>
      <p:ext uri="{BB962C8B-B14F-4D97-AF65-F5344CB8AC3E}">
        <p14:creationId xmlns:p14="http://schemas.microsoft.com/office/powerpoint/2010/main" val="418286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check box one at a time to make each tip appear.</a:t>
            </a:r>
          </a:p>
        </p:txBody>
      </p:sp>
      <p:sp>
        <p:nvSpPr>
          <p:cNvPr id="4" name="Slide Number Placeholder 3"/>
          <p:cNvSpPr>
            <a:spLocks noGrp="1"/>
          </p:cNvSpPr>
          <p:nvPr>
            <p:ph type="sldNum" sz="quarter" idx="10"/>
          </p:nvPr>
        </p:nvSpPr>
        <p:spPr/>
        <p:txBody>
          <a:bodyPr/>
          <a:lstStyle/>
          <a:p>
            <a:fld id="{3360436E-E417-6942-977D-71C94BD7BEF6}" type="slidenum">
              <a:rPr lang="en-US" smtClean="0"/>
              <a:t>9</a:t>
            </a:fld>
            <a:endParaRPr lang="en-US"/>
          </a:p>
        </p:txBody>
      </p:sp>
    </p:spTree>
    <p:extLst>
      <p:ext uri="{BB962C8B-B14F-4D97-AF65-F5344CB8AC3E}">
        <p14:creationId xmlns:p14="http://schemas.microsoft.com/office/powerpoint/2010/main" val="1775148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CCA6F2-A291-BE4E-BB6D-018B48A1FF39}" type="slidenum">
              <a:rPr lang="en-US" smtClean="0"/>
              <a:t>‹#›</a:t>
            </a:fld>
            <a:endParaRPr lang="en-US"/>
          </a:p>
        </p:txBody>
      </p:sp>
      <p:pic>
        <p:nvPicPr>
          <p:cNvPr id="7" name="Picture 6">
            <a:extLst>
              <a:ext uri="{FF2B5EF4-FFF2-40B4-BE49-F238E27FC236}">
                <a16:creationId xmlns:a16="http://schemas.microsoft.com/office/drawing/2014/main" id="{5673B60C-1617-9044-8635-5B248D3633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65001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4017838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357376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19463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202170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405984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334636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218819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357932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380101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C850BF61-216D-3E4F-91CF-68E80B84A615}" type="datetimeFigureOut">
              <a:rPr lang="en-US" smtClean="0"/>
              <a:t>8/27/2018</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0CCA6F2-A291-BE4E-BB6D-018B48A1FF39}" type="slidenum">
              <a:rPr lang="en-US" smtClean="0"/>
              <a:t>‹#›</a:t>
            </a:fld>
            <a:endParaRPr lang="en-US"/>
          </a:p>
        </p:txBody>
      </p:sp>
    </p:spTree>
    <p:extLst>
      <p:ext uri="{BB962C8B-B14F-4D97-AF65-F5344CB8AC3E}">
        <p14:creationId xmlns:p14="http://schemas.microsoft.com/office/powerpoint/2010/main" val="113151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0CCA6F2-A291-BE4E-BB6D-018B48A1FF39}" type="slidenum">
              <a:rPr lang="en-US" smtClean="0"/>
              <a:t>‹#›</a:t>
            </a:fld>
            <a:endParaRPr lang="en-US"/>
          </a:p>
        </p:txBody>
      </p:sp>
    </p:spTree>
    <p:extLst>
      <p:ext uri="{BB962C8B-B14F-4D97-AF65-F5344CB8AC3E}">
        <p14:creationId xmlns:p14="http://schemas.microsoft.com/office/powerpoint/2010/main" val="806561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janetr@iii.or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mailto:Nicole.ganley@pciaa.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249B0F-847A-3C41-A930-22B7DD020E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3407" y="1580894"/>
            <a:ext cx="2240381" cy="1514331"/>
          </a:xfrm>
          <a:prstGeom prst="rect">
            <a:avLst/>
          </a:prstGeom>
        </p:spPr>
      </p:pic>
      <p:pic>
        <p:nvPicPr>
          <p:cNvPr id="5" name="Picture 4">
            <a:extLst>
              <a:ext uri="{FF2B5EF4-FFF2-40B4-BE49-F238E27FC236}">
                <a16:creationId xmlns:a16="http://schemas.microsoft.com/office/drawing/2014/main" id="{2CE684B3-901F-6240-AA5C-6D93CCCC21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53429" y="1809001"/>
            <a:ext cx="3578676" cy="1055111"/>
          </a:xfrm>
          <a:prstGeom prst="rect">
            <a:avLst/>
          </a:prstGeom>
        </p:spPr>
      </p:pic>
    </p:spTree>
    <p:extLst>
      <p:ext uri="{BB962C8B-B14F-4D97-AF65-F5344CB8AC3E}">
        <p14:creationId xmlns:p14="http://schemas.microsoft.com/office/powerpoint/2010/main" val="126402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D505-A7E7-D54F-84AA-22D4B56C31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D0C25139-715E-4259-8354-56AC34236700}"/>
              </a:ext>
            </a:extLst>
          </p:cNvPr>
          <p:cNvSpPr txBox="1"/>
          <p:nvPr/>
        </p:nvSpPr>
        <p:spPr>
          <a:xfrm>
            <a:off x="1111046" y="1553496"/>
            <a:ext cx="7905136" cy="2554545"/>
          </a:xfrm>
          <a:prstGeom prst="rect">
            <a:avLst/>
          </a:prstGeom>
          <a:noFill/>
        </p:spPr>
        <p:txBody>
          <a:bodyPr wrap="square" rtlCol="0">
            <a:spAutoFit/>
          </a:bodyPr>
          <a:lstStyle/>
          <a:p>
            <a:pPr algn="ctr"/>
            <a:r>
              <a:rPr lang="en-US" sz="2800" dirty="0"/>
              <a:t>Questions &amp; Answers</a:t>
            </a:r>
          </a:p>
          <a:p>
            <a:pPr algn="ctr"/>
            <a:endParaRPr lang="en-US" sz="2800" dirty="0"/>
          </a:p>
          <a:p>
            <a:pPr algn="ctr"/>
            <a:r>
              <a:rPr lang="en-US" sz="2800" dirty="0"/>
              <a:t>Keep in Touch with </a:t>
            </a:r>
            <a:r>
              <a:rPr lang="en-US" sz="2800" dirty="0">
                <a:solidFill>
                  <a:srgbClr val="FF0000"/>
                </a:solidFill>
              </a:rPr>
              <a:t>I.I.I. </a:t>
            </a:r>
            <a:r>
              <a:rPr lang="en-US" sz="2800" dirty="0"/>
              <a:t>&amp; PCI</a:t>
            </a:r>
          </a:p>
          <a:p>
            <a:pPr algn="ctr"/>
            <a:r>
              <a:rPr lang="en-US" sz="2800" dirty="0">
                <a:hlinkClick r:id="rId3"/>
              </a:rPr>
              <a:t>janetr@iii.org</a:t>
            </a:r>
            <a:endParaRPr lang="en-US" sz="2800" dirty="0"/>
          </a:p>
          <a:p>
            <a:pPr algn="ctr"/>
            <a:r>
              <a:rPr lang="en-US" sz="2800" dirty="0">
                <a:hlinkClick r:id="rId4"/>
              </a:rPr>
              <a:t>Nicole.ganley@pciaa.net</a:t>
            </a:r>
            <a:endParaRPr lang="en-US" sz="2800" dirty="0"/>
          </a:p>
          <a:p>
            <a:endParaRPr lang="en-US" sz="2000" dirty="0"/>
          </a:p>
        </p:txBody>
      </p:sp>
    </p:spTree>
    <p:extLst>
      <p:ext uri="{BB962C8B-B14F-4D97-AF65-F5344CB8AC3E}">
        <p14:creationId xmlns:p14="http://schemas.microsoft.com/office/powerpoint/2010/main" val="294988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D505-A7E7-D54F-84AA-22D4B56C31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47D6DABE-B2C8-4E3C-B98A-A137F1CB6ADC}"/>
              </a:ext>
            </a:extLst>
          </p:cNvPr>
          <p:cNvSpPr txBox="1"/>
          <p:nvPr/>
        </p:nvSpPr>
        <p:spPr>
          <a:xfrm>
            <a:off x="412955" y="894735"/>
            <a:ext cx="8268929" cy="3647152"/>
          </a:xfrm>
          <a:prstGeom prst="rect">
            <a:avLst/>
          </a:prstGeom>
          <a:noFill/>
        </p:spPr>
        <p:txBody>
          <a:bodyPr wrap="square" rtlCol="0">
            <a:spAutoFit/>
          </a:bodyPr>
          <a:lstStyle/>
          <a:p>
            <a:endParaRPr lang="en-US" dirty="0"/>
          </a:p>
          <a:p>
            <a:r>
              <a:rPr lang="en-US" sz="2400" b="1" dirty="0"/>
              <a:t>Insurance: A Crucial Financial Safety Net</a:t>
            </a:r>
          </a:p>
          <a:p>
            <a:endParaRPr lang="en-US" dirty="0"/>
          </a:p>
          <a:p>
            <a:pPr marL="285750" indent="-285750">
              <a:buFont typeface="Arial" panose="020B0604020202020204" pitchFamily="34" charset="0"/>
              <a:buChar char="•"/>
            </a:pPr>
            <a:r>
              <a:rPr lang="en-US" sz="1800" dirty="0"/>
              <a:t>Insurance drives economic growth by expediting recovery for policyholders.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As financial first responders, property/casualty insurers paid $414.6 billion in claims during 2017.</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California wildfire claims are estimated at $12 billion for 2017.</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It is too early to estimate 2018 wildfire costs.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Homeowners have options – rebuild or buy new.</a:t>
            </a:r>
          </a:p>
        </p:txBody>
      </p:sp>
    </p:spTree>
    <p:extLst>
      <p:ext uri="{BB962C8B-B14F-4D97-AF65-F5344CB8AC3E}">
        <p14:creationId xmlns:p14="http://schemas.microsoft.com/office/powerpoint/2010/main" val="372376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D505-A7E7-D54F-84AA-22D4B56C31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68F27F68-472A-4234-99B7-36F79655A2AB}"/>
              </a:ext>
            </a:extLst>
          </p:cNvPr>
          <p:cNvSpPr txBox="1"/>
          <p:nvPr/>
        </p:nvSpPr>
        <p:spPr>
          <a:xfrm>
            <a:off x="452284" y="786581"/>
            <a:ext cx="8042787" cy="3470181"/>
          </a:xfrm>
          <a:prstGeom prst="rect">
            <a:avLst/>
          </a:prstGeom>
          <a:noFill/>
        </p:spPr>
        <p:txBody>
          <a:bodyPr wrap="square" rtlCol="0">
            <a:spAutoFit/>
          </a:bodyPr>
          <a:lstStyle/>
          <a:p>
            <a:r>
              <a:rPr lang="en-US" sz="2400" b="1" dirty="0"/>
              <a:t>How the Claims Process Works – </a:t>
            </a:r>
          </a:p>
          <a:p>
            <a:r>
              <a:rPr lang="en-US" sz="2000" b="1" dirty="0"/>
              <a:t>Contact your agent or company to find out:</a:t>
            </a:r>
          </a:p>
          <a:p>
            <a:endParaRPr lang="en-US" dirty="0"/>
          </a:p>
          <a:p>
            <a:pPr marL="285750" indent="-285750">
              <a:buFont typeface="Arial" panose="020B0604020202020204" pitchFamily="34" charset="0"/>
              <a:buChar char="•"/>
            </a:pPr>
            <a:r>
              <a:rPr lang="en-US" sz="1800" dirty="0"/>
              <a:t>What’s covered under your homeowners policy – Fire is a covered loss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How to get ALE and temporary housing – Keep receipts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Coverage for property, contents, outbuildings and loss of use (Coverage A,B,C,D)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 timeline for the claims process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How to get estimates for rebuilding</a:t>
            </a:r>
          </a:p>
        </p:txBody>
      </p:sp>
    </p:spTree>
    <p:extLst>
      <p:ext uri="{BB962C8B-B14F-4D97-AF65-F5344CB8AC3E}">
        <p14:creationId xmlns:p14="http://schemas.microsoft.com/office/powerpoint/2010/main" val="256450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D505-A7E7-D54F-84AA-22D4B56C31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E7DD8FAE-9936-4AC8-B2EA-28FB1307D740}"/>
              </a:ext>
            </a:extLst>
          </p:cNvPr>
          <p:cNvSpPr txBox="1"/>
          <p:nvPr/>
        </p:nvSpPr>
        <p:spPr>
          <a:xfrm>
            <a:off x="599768" y="904568"/>
            <a:ext cx="8072283" cy="3752950"/>
          </a:xfrm>
          <a:prstGeom prst="rect">
            <a:avLst/>
          </a:prstGeom>
          <a:noFill/>
        </p:spPr>
        <p:txBody>
          <a:bodyPr wrap="square" rtlCol="0">
            <a:spAutoFit/>
          </a:bodyPr>
          <a:lstStyle/>
          <a:p>
            <a:r>
              <a:rPr lang="en-US" sz="2400" b="1" dirty="0"/>
              <a:t>Prepare for the adjuster’s visit:</a:t>
            </a:r>
          </a:p>
          <a:p>
            <a:pPr marL="285750" indent="-285750">
              <a:lnSpc>
                <a:spcPts val="2600"/>
              </a:lnSpc>
              <a:buFont typeface="Arial" panose="020B0604020202020204" pitchFamily="34" charset="0"/>
              <a:buChar char="•"/>
            </a:pPr>
            <a:r>
              <a:rPr lang="en-US" sz="1800" dirty="0"/>
              <a:t>Write down questions about the claims process</a:t>
            </a:r>
          </a:p>
          <a:p>
            <a:pPr marL="285750" indent="-285750">
              <a:lnSpc>
                <a:spcPts val="2600"/>
              </a:lnSpc>
              <a:buFont typeface="Arial" panose="020B0604020202020204" pitchFamily="34" charset="0"/>
              <a:buChar char="•"/>
            </a:pPr>
            <a:r>
              <a:rPr lang="en-US" sz="1800" dirty="0"/>
              <a:t>Give the adjuster pictures of your home and contents, or home inventory lists</a:t>
            </a:r>
          </a:p>
          <a:p>
            <a:pPr marL="285750" indent="-285750">
              <a:lnSpc>
                <a:spcPts val="2600"/>
              </a:lnSpc>
              <a:buFont typeface="Arial" panose="020B0604020202020204" pitchFamily="34" charset="0"/>
              <a:buChar char="•"/>
            </a:pPr>
            <a:r>
              <a:rPr lang="en-US" sz="1800" dirty="0"/>
              <a:t>Ask for resources that will help with the home inventory process</a:t>
            </a:r>
          </a:p>
          <a:p>
            <a:pPr marL="285750" indent="-285750">
              <a:lnSpc>
                <a:spcPts val="2600"/>
              </a:lnSpc>
              <a:buFont typeface="Arial" panose="020B0604020202020204" pitchFamily="34" charset="0"/>
              <a:buChar char="•"/>
            </a:pPr>
            <a:r>
              <a:rPr lang="en-US" sz="1800" dirty="0"/>
              <a:t>Get the adjuster’s contact information for follow-up questions</a:t>
            </a:r>
          </a:p>
          <a:p>
            <a:endParaRPr lang="en-US" sz="1800" dirty="0"/>
          </a:p>
          <a:p>
            <a:r>
              <a:rPr lang="en-US" sz="2400" b="1" dirty="0"/>
              <a:t>How Settlement is Determined:</a:t>
            </a:r>
          </a:p>
          <a:p>
            <a:pPr marL="285750" indent="-285750">
              <a:lnSpc>
                <a:spcPts val="2600"/>
              </a:lnSpc>
              <a:buFont typeface="Arial" panose="020B0604020202020204" pitchFamily="34" charset="0"/>
              <a:buChar char="•"/>
            </a:pPr>
            <a:r>
              <a:rPr lang="en-US" sz="1800" dirty="0"/>
              <a:t>Replacement cost or actual cash value</a:t>
            </a:r>
          </a:p>
          <a:p>
            <a:pPr marL="285750" indent="-285750">
              <a:lnSpc>
                <a:spcPts val="2600"/>
              </a:lnSpc>
              <a:buFont typeface="Arial" panose="020B0604020202020204" pitchFamily="34" charset="0"/>
              <a:buChar char="•"/>
            </a:pPr>
            <a:r>
              <a:rPr lang="en-US" sz="1800" dirty="0"/>
              <a:t>Extended replacement costs</a:t>
            </a:r>
          </a:p>
          <a:p>
            <a:pPr marL="285750" indent="-285750">
              <a:lnSpc>
                <a:spcPts val="2600"/>
              </a:lnSpc>
              <a:buFont typeface="Arial" panose="020B0604020202020204" pitchFamily="34" charset="0"/>
              <a:buChar char="•"/>
            </a:pPr>
            <a:r>
              <a:rPr lang="en-US" sz="1800" dirty="0"/>
              <a:t>Building code upgrade</a:t>
            </a:r>
          </a:p>
          <a:p>
            <a:pPr marL="285750" indent="-285750">
              <a:lnSpc>
                <a:spcPts val="2600"/>
              </a:lnSpc>
              <a:buFont typeface="Arial" panose="020B0604020202020204" pitchFamily="34" charset="0"/>
              <a:buChar char="•"/>
            </a:pPr>
            <a:r>
              <a:rPr lang="en-US" sz="1800" dirty="0"/>
              <a:t>Temporary living expenses - ALE</a:t>
            </a:r>
          </a:p>
        </p:txBody>
      </p:sp>
    </p:spTree>
    <p:extLst>
      <p:ext uri="{BB962C8B-B14F-4D97-AF65-F5344CB8AC3E}">
        <p14:creationId xmlns:p14="http://schemas.microsoft.com/office/powerpoint/2010/main" val="216616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D505-A7E7-D54F-84AA-22D4B56C31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1B4A5119-A38B-44D1-8C00-41FF3A95103D}"/>
              </a:ext>
            </a:extLst>
          </p:cNvPr>
          <p:cNvSpPr txBox="1"/>
          <p:nvPr/>
        </p:nvSpPr>
        <p:spPr>
          <a:xfrm>
            <a:off x="422787" y="1140542"/>
            <a:ext cx="8170607" cy="3370153"/>
          </a:xfrm>
          <a:prstGeom prst="rect">
            <a:avLst/>
          </a:prstGeom>
          <a:noFill/>
        </p:spPr>
        <p:txBody>
          <a:bodyPr wrap="square" rtlCol="0">
            <a:spAutoFit/>
          </a:bodyPr>
          <a:lstStyle/>
          <a:p>
            <a:r>
              <a:rPr lang="en-US" sz="2400" b="1" dirty="0"/>
              <a:t>How to Select a Contractor</a:t>
            </a:r>
          </a:p>
          <a:p>
            <a:endParaRPr lang="en-US" dirty="0"/>
          </a:p>
          <a:p>
            <a:pPr marL="285750" indent="-285750">
              <a:buFont typeface="Arial" panose="020B0604020202020204" pitchFamily="34" charset="0"/>
              <a:buChar char="•"/>
            </a:pPr>
            <a:r>
              <a:rPr lang="en-US" sz="1800" dirty="0"/>
              <a:t>Get written, detailed bids from licensed contractors</a:t>
            </a:r>
          </a:p>
          <a:p>
            <a:endParaRPr lang="en-US" sz="1800" dirty="0"/>
          </a:p>
          <a:p>
            <a:pPr marL="285750" indent="-285750">
              <a:buFont typeface="Arial" panose="020B0604020202020204" pitchFamily="34" charset="0"/>
              <a:buChar char="•"/>
            </a:pPr>
            <a:r>
              <a:rPr lang="en-US" sz="1800" dirty="0"/>
              <a:t>Check references and licenses with the California Contractors State License Board</a:t>
            </a:r>
          </a:p>
          <a:p>
            <a:endParaRPr lang="en-US" sz="1800" dirty="0"/>
          </a:p>
          <a:p>
            <a:pPr marL="285750" indent="-285750">
              <a:buFont typeface="Arial" panose="020B0604020202020204" pitchFamily="34" charset="0"/>
              <a:buChar char="•"/>
            </a:pPr>
            <a:r>
              <a:rPr lang="en-US" sz="1800" dirty="0"/>
              <a:t>Don’t feel pressured to sign a contract</a:t>
            </a:r>
          </a:p>
          <a:p>
            <a:endParaRPr lang="en-US" sz="1800" dirty="0"/>
          </a:p>
          <a:p>
            <a:pPr marL="285750" indent="-285750">
              <a:buFont typeface="Arial" panose="020B0604020202020204" pitchFamily="34" charset="0"/>
              <a:buChar char="•"/>
            </a:pPr>
            <a:r>
              <a:rPr lang="en-US" sz="1800" dirty="0"/>
              <a:t>Do NOT pay up front. Pay as work is completed and inspected</a:t>
            </a:r>
          </a:p>
          <a:p>
            <a:endParaRPr lang="en-US" sz="1800" dirty="0"/>
          </a:p>
          <a:p>
            <a:pPr marL="285750" indent="-285750">
              <a:buFont typeface="Arial" panose="020B0604020202020204" pitchFamily="34" charset="0"/>
              <a:buChar char="•"/>
            </a:pPr>
            <a:r>
              <a:rPr lang="en-US" sz="1800" dirty="0"/>
              <a:t>Use your insurer as resource to review bids</a:t>
            </a:r>
          </a:p>
          <a:p>
            <a:endParaRPr lang="en-US" dirty="0"/>
          </a:p>
        </p:txBody>
      </p:sp>
    </p:spTree>
    <p:extLst>
      <p:ext uri="{BB962C8B-B14F-4D97-AF65-F5344CB8AC3E}">
        <p14:creationId xmlns:p14="http://schemas.microsoft.com/office/powerpoint/2010/main" val="43875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7D505-A7E7-D54F-84AA-22D4B56C31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D0C25139-715E-4259-8354-56AC34236700}"/>
              </a:ext>
            </a:extLst>
          </p:cNvPr>
          <p:cNvSpPr txBox="1"/>
          <p:nvPr/>
        </p:nvSpPr>
        <p:spPr>
          <a:xfrm>
            <a:off x="540775" y="1120877"/>
            <a:ext cx="7905136" cy="2608406"/>
          </a:xfrm>
          <a:prstGeom prst="rect">
            <a:avLst/>
          </a:prstGeom>
          <a:noFill/>
        </p:spPr>
        <p:txBody>
          <a:bodyPr wrap="square" rtlCol="0">
            <a:spAutoFit/>
          </a:bodyPr>
          <a:lstStyle/>
          <a:p>
            <a:r>
              <a:rPr lang="en-US" sz="2400" b="1" dirty="0"/>
              <a:t>What to Expect</a:t>
            </a:r>
            <a:r>
              <a:rPr lang="en-US" sz="2400" dirty="0"/>
              <a:t> </a:t>
            </a:r>
          </a:p>
          <a:p>
            <a:endParaRPr lang="en-US" dirty="0"/>
          </a:p>
          <a:p>
            <a:pPr marL="285750" indent="-285750">
              <a:buFont typeface="Arial" panose="020B0604020202020204" pitchFamily="34" charset="0"/>
              <a:buChar char="•"/>
            </a:pPr>
            <a:r>
              <a:rPr lang="en-US" sz="1800" dirty="0"/>
              <a:t>Your mortgage will still need to be paid</a:t>
            </a:r>
          </a:p>
          <a:p>
            <a:endParaRPr lang="en-US" sz="1800" dirty="0"/>
          </a:p>
          <a:p>
            <a:pPr marL="285750" indent="-285750">
              <a:buFont typeface="Arial" panose="020B0604020202020204" pitchFamily="34" charset="0"/>
              <a:buChar char="•"/>
            </a:pPr>
            <a:r>
              <a:rPr lang="en-US" sz="1800" dirty="0"/>
              <a:t>You have two years to rebuild – extensions are available</a:t>
            </a:r>
          </a:p>
          <a:p>
            <a:endParaRPr lang="en-US" sz="1800" dirty="0"/>
          </a:p>
          <a:p>
            <a:pPr marL="285750" indent="-285750">
              <a:buFont typeface="Arial" panose="020B0604020202020204" pitchFamily="34" charset="0"/>
              <a:buChar char="•"/>
            </a:pPr>
            <a:r>
              <a:rPr lang="en-US" sz="1800" dirty="0"/>
              <a:t>Insurers will not non-renew the year following the loss</a:t>
            </a:r>
          </a:p>
          <a:p>
            <a:endParaRPr lang="en-US" sz="1800" dirty="0"/>
          </a:p>
          <a:p>
            <a:pPr marL="285750" indent="-285750">
              <a:buFont typeface="Arial" panose="020B0604020202020204" pitchFamily="34" charset="0"/>
              <a:buChar char="•"/>
            </a:pPr>
            <a:r>
              <a:rPr lang="en-US" sz="1800" dirty="0"/>
              <a:t>Timeline for payments</a:t>
            </a:r>
          </a:p>
        </p:txBody>
      </p:sp>
    </p:spTree>
    <p:extLst>
      <p:ext uri="{BB962C8B-B14F-4D97-AF65-F5344CB8AC3E}">
        <p14:creationId xmlns:p14="http://schemas.microsoft.com/office/powerpoint/2010/main" val="421352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9EF06E-2296-634C-B18B-2D0FD5106C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C9BD8784-258A-A845-8233-A769F361AA50}"/>
              </a:ext>
            </a:extLst>
          </p:cNvPr>
          <p:cNvSpPr txBox="1"/>
          <p:nvPr/>
        </p:nvSpPr>
        <p:spPr>
          <a:xfrm>
            <a:off x="442687" y="631370"/>
            <a:ext cx="3113313" cy="1785104"/>
          </a:xfrm>
          <a:prstGeom prst="rect">
            <a:avLst/>
          </a:prstGeom>
          <a:solidFill>
            <a:srgbClr val="FF0000"/>
          </a:solidFill>
          <a:effectLst>
            <a:outerShdw blurRad="50800" dist="38100" dir="8100000" algn="tr" rotWithShape="0">
              <a:prstClr val="black">
                <a:alpha val="40000"/>
              </a:prstClr>
            </a:outerShdw>
          </a:effectLst>
        </p:spPr>
        <p:txBody>
          <a:bodyPr wrap="square" rtlCol="0">
            <a:spAutoFit/>
          </a:bodyPr>
          <a:lstStyle/>
          <a:p>
            <a:pPr algn="ctr"/>
            <a:r>
              <a:rPr lang="en-US" sz="2000" b="1" dirty="0"/>
              <a:t>TIP 1: </a:t>
            </a:r>
            <a:br>
              <a:rPr lang="en-US" sz="1800" b="1" dirty="0">
                <a:solidFill>
                  <a:schemeClr val="bg1"/>
                </a:solidFill>
              </a:rPr>
            </a:br>
            <a:r>
              <a:rPr lang="en-US" sz="1800" dirty="0">
                <a:solidFill>
                  <a:schemeClr val="bg1"/>
                </a:solidFill>
              </a:rPr>
              <a:t>Video or photograph your electronics, appliances and workout equipment. </a:t>
            </a:r>
            <a:br>
              <a:rPr lang="en-US" sz="1800" dirty="0">
                <a:solidFill>
                  <a:schemeClr val="bg1"/>
                </a:solidFill>
              </a:rPr>
            </a:br>
            <a:r>
              <a:rPr lang="en-US" sz="1800" dirty="0">
                <a:solidFill>
                  <a:schemeClr val="bg1"/>
                </a:solidFill>
              </a:rPr>
              <a:t>Note the number of TVs, computers/tablets.</a:t>
            </a:r>
          </a:p>
        </p:txBody>
      </p:sp>
      <p:sp>
        <p:nvSpPr>
          <p:cNvPr id="4" name="TextBox 3">
            <a:extLst>
              <a:ext uri="{FF2B5EF4-FFF2-40B4-BE49-F238E27FC236}">
                <a16:creationId xmlns:a16="http://schemas.microsoft.com/office/drawing/2014/main" id="{D8443FAF-8ACC-B14A-8E33-5AA6E7AAE75A}"/>
              </a:ext>
            </a:extLst>
          </p:cNvPr>
          <p:cNvSpPr txBox="1"/>
          <p:nvPr/>
        </p:nvSpPr>
        <p:spPr>
          <a:xfrm>
            <a:off x="631370" y="2713297"/>
            <a:ext cx="2068285" cy="1508105"/>
          </a:xfrm>
          <a:prstGeom prst="rect">
            <a:avLst/>
          </a:prstGeom>
          <a:solidFill>
            <a:srgbClr val="FF0000"/>
          </a:solidFill>
          <a:effectLst>
            <a:outerShdw blurRad="50800" dist="38100" dir="5400000" algn="t" rotWithShape="0">
              <a:prstClr val="black">
                <a:alpha val="40000"/>
              </a:prstClr>
            </a:outerShdw>
          </a:effectLst>
        </p:spPr>
        <p:txBody>
          <a:bodyPr wrap="square" rtlCol="0">
            <a:spAutoFit/>
          </a:bodyPr>
          <a:lstStyle/>
          <a:p>
            <a:pPr algn="ctr"/>
            <a:r>
              <a:rPr lang="en-US" sz="2000" b="1" dirty="0"/>
              <a:t>TIP 2: </a:t>
            </a:r>
          </a:p>
          <a:p>
            <a:pPr algn="ctr"/>
            <a:r>
              <a:rPr lang="en-US" sz="1800" dirty="0">
                <a:solidFill>
                  <a:schemeClr val="bg1"/>
                </a:solidFill>
              </a:rPr>
              <a:t>Video or photograph contents of drawers and closets.</a:t>
            </a:r>
          </a:p>
        </p:txBody>
      </p:sp>
      <p:sp>
        <p:nvSpPr>
          <p:cNvPr id="6" name="TextBox 5">
            <a:extLst>
              <a:ext uri="{FF2B5EF4-FFF2-40B4-BE49-F238E27FC236}">
                <a16:creationId xmlns:a16="http://schemas.microsoft.com/office/drawing/2014/main" id="{1CC4BE48-D861-7F4F-8C40-9D81E4BD1896}"/>
              </a:ext>
            </a:extLst>
          </p:cNvPr>
          <p:cNvSpPr txBox="1"/>
          <p:nvPr/>
        </p:nvSpPr>
        <p:spPr>
          <a:xfrm>
            <a:off x="6473786" y="3193793"/>
            <a:ext cx="2325083" cy="1231106"/>
          </a:xfrm>
          <a:prstGeom prst="rect">
            <a:avLst/>
          </a:prstGeom>
          <a:solidFill>
            <a:srgbClr val="FF0000"/>
          </a:solidFill>
          <a:effectLst>
            <a:outerShdw blurRad="50800" dist="38100" dir="5400000" algn="t" rotWithShape="0">
              <a:prstClr val="black">
                <a:alpha val="40000"/>
              </a:prstClr>
            </a:outerShdw>
          </a:effectLst>
        </p:spPr>
        <p:txBody>
          <a:bodyPr wrap="square" rtlCol="0">
            <a:spAutoFit/>
          </a:bodyPr>
          <a:lstStyle/>
          <a:p>
            <a:pPr algn="ctr"/>
            <a:r>
              <a:rPr lang="en-US" sz="2000" b="1" dirty="0"/>
              <a:t>TIP 5:</a:t>
            </a:r>
            <a:r>
              <a:rPr lang="en-US" sz="1800" b="1" dirty="0">
                <a:solidFill>
                  <a:schemeClr val="bg1"/>
                </a:solidFill>
              </a:rPr>
              <a:t> </a:t>
            </a:r>
          </a:p>
          <a:p>
            <a:pPr algn="ctr"/>
            <a:r>
              <a:rPr lang="en-US" sz="1800" dirty="0">
                <a:solidFill>
                  <a:schemeClr val="bg1"/>
                </a:solidFill>
              </a:rPr>
              <a:t>Remember to video/photograph what is in your garage.</a:t>
            </a:r>
          </a:p>
        </p:txBody>
      </p:sp>
      <p:sp>
        <p:nvSpPr>
          <p:cNvPr id="7" name="TextBox 6">
            <a:extLst>
              <a:ext uri="{FF2B5EF4-FFF2-40B4-BE49-F238E27FC236}">
                <a16:creationId xmlns:a16="http://schemas.microsoft.com/office/drawing/2014/main" id="{215B08D7-7A22-3A41-99D8-BA89801C47EF}"/>
              </a:ext>
            </a:extLst>
          </p:cNvPr>
          <p:cNvSpPr txBox="1"/>
          <p:nvPr/>
        </p:nvSpPr>
        <p:spPr>
          <a:xfrm>
            <a:off x="4082143" y="786646"/>
            <a:ext cx="3113313" cy="1785104"/>
          </a:xfrm>
          <a:prstGeom prst="rect">
            <a:avLst/>
          </a:prstGeom>
          <a:solidFill>
            <a:srgbClr val="FF0000"/>
          </a:solidFill>
          <a:effectLst>
            <a:outerShdw blurRad="50800" dist="38100" dir="5400000" algn="t" rotWithShape="0">
              <a:prstClr val="black">
                <a:alpha val="40000"/>
              </a:prstClr>
            </a:outerShdw>
          </a:effectLst>
        </p:spPr>
        <p:txBody>
          <a:bodyPr wrap="square" rtlCol="0">
            <a:spAutoFit/>
          </a:bodyPr>
          <a:lstStyle/>
          <a:p>
            <a:pPr algn="ctr"/>
            <a:r>
              <a:rPr lang="en-US" sz="2000" b="1" dirty="0"/>
              <a:t>TIP 3:</a:t>
            </a:r>
            <a:r>
              <a:rPr lang="en-US" sz="2000" b="1" dirty="0">
                <a:solidFill>
                  <a:schemeClr val="bg1"/>
                </a:solidFill>
              </a:rPr>
              <a:t> </a:t>
            </a:r>
            <a:br>
              <a:rPr lang="en-US" sz="1800" b="1" dirty="0">
                <a:solidFill>
                  <a:schemeClr val="bg1"/>
                </a:solidFill>
              </a:rPr>
            </a:br>
            <a:r>
              <a:rPr lang="en-US" sz="1800" dirty="0">
                <a:solidFill>
                  <a:schemeClr val="bg1"/>
                </a:solidFill>
              </a:rPr>
              <a:t>Save receipts for major purchases. Store key documents in </a:t>
            </a:r>
            <a:r>
              <a:rPr lang="en-US" sz="1800" dirty="0"/>
              <a:t>fire-proof </a:t>
            </a:r>
            <a:r>
              <a:rPr lang="en-US" sz="1800" dirty="0">
                <a:solidFill>
                  <a:schemeClr val="bg1"/>
                </a:solidFill>
              </a:rPr>
              <a:t>case. Keep home inventory video offsite or in the cloud.</a:t>
            </a:r>
          </a:p>
        </p:txBody>
      </p:sp>
      <p:sp>
        <p:nvSpPr>
          <p:cNvPr id="8" name="TextBox 7">
            <a:extLst>
              <a:ext uri="{FF2B5EF4-FFF2-40B4-BE49-F238E27FC236}">
                <a16:creationId xmlns:a16="http://schemas.microsoft.com/office/drawing/2014/main" id="{A083E142-6816-F048-B3CD-31F589E1D4EF}"/>
              </a:ext>
            </a:extLst>
          </p:cNvPr>
          <p:cNvSpPr txBox="1"/>
          <p:nvPr/>
        </p:nvSpPr>
        <p:spPr>
          <a:xfrm>
            <a:off x="3233055" y="2937952"/>
            <a:ext cx="2895600" cy="1477328"/>
          </a:xfrm>
          <a:prstGeom prst="rect">
            <a:avLst/>
          </a:prstGeom>
          <a:solidFill>
            <a:srgbClr val="FF0000"/>
          </a:solidFill>
          <a:effectLst>
            <a:outerShdw blurRad="50800" dist="38100" dir="5400000" algn="t" rotWithShape="0">
              <a:prstClr val="black">
                <a:alpha val="40000"/>
              </a:prstClr>
            </a:outerShdw>
          </a:effectLst>
        </p:spPr>
        <p:txBody>
          <a:bodyPr wrap="square" rtlCol="0">
            <a:spAutoFit/>
          </a:bodyPr>
          <a:lstStyle/>
          <a:p>
            <a:pPr algn="ctr"/>
            <a:r>
              <a:rPr lang="en-US" sz="1800" b="1" dirty="0"/>
              <a:t>TIP 4:</a:t>
            </a:r>
            <a:br>
              <a:rPr lang="en-US" sz="1800" b="1" dirty="0">
                <a:solidFill>
                  <a:schemeClr val="bg1"/>
                </a:solidFill>
              </a:rPr>
            </a:br>
            <a:r>
              <a:rPr lang="en-US" sz="1800" dirty="0">
                <a:solidFill>
                  <a:schemeClr val="bg1"/>
                </a:solidFill>
              </a:rPr>
              <a:t>Describe your home’s contents in video. Include price paid, purchase year and location.</a:t>
            </a:r>
          </a:p>
        </p:txBody>
      </p:sp>
    </p:spTree>
    <p:extLst>
      <p:ext uri="{BB962C8B-B14F-4D97-AF65-F5344CB8AC3E}">
        <p14:creationId xmlns:p14="http://schemas.microsoft.com/office/powerpoint/2010/main" val="8548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FD44F-8F78-C549-9BD6-568CAAA3AF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F2BC5B04-9F66-3A48-9267-E6CA7207E253}"/>
              </a:ext>
            </a:extLst>
          </p:cNvPr>
          <p:cNvSpPr txBox="1"/>
          <p:nvPr/>
        </p:nvSpPr>
        <p:spPr>
          <a:xfrm>
            <a:off x="2362689" y="1078480"/>
            <a:ext cx="4309607" cy="2269852"/>
          </a:xfrm>
          <a:prstGeom prst="rect">
            <a:avLst/>
          </a:prstGeom>
          <a:solidFill>
            <a:schemeClr val="bg1"/>
          </a:solidFill>
        </p:spPr>
        <p:txBody>
          <a:bodyPr wrap="square" rtlCol="0">
            <a:spAutoFit/>
          </a:bodyPr>
          <a:lstStyle/>
          <a:p>
            <a:r>
              <a:rPr lang="en-US" sz="1600" b="1" dirty="0"/>
              <a:t>Conduct an annual review of your </a:t>
            </a:r>
          </a:p>
          <a:p>
            <a:r>
              <a:rPr lang="en-US" sz="1600" b="1" dirty="0"/>
              <a:t>insurance policy</a:t>
            </a:r>
          </a:p>
          <a:p>
            <a:r>
              <a:rPr lang="en-US" sz="1600" dirty="0"/>
              <a:t>Call your agent or insurance company to discuss your policy and coverage options. They can assist you in determining the type of policy you should have and the proper amount of coverage for your home. Consider the current construction costs for building new homes in your neighborhood. </a:t>
            </a:r>
          </a:p>
          <a:p>
            <a:endParaRPr lang="en-US" dirty="0"/>
          </a:p>
        </p:txBody>
      </p:sp>
      <p:sp>
        <p:nvSpPr>
          <p:cNvPr id="4" name="TextBox 3">
            <a:extLst>
              <a:ext uri="{FF2B5EF4-FFF2-40B4-BE49-F238E27FC236}">
                <a16:creationId xmlns:a16="http://schemas.microsoft.com/office/drawing/2014/main" id="{8C23D248-F170-E845-BE0A-90CB622FE769}"/>
              </a:ext>
            </a:extLst>
          </p:cNvPr>
          <p:cNvSpPr txBox="1"/>
          <p:nvPr/>
        </p:nvSpPr>
        <p:spPr>
          <a:xfrm>
            <a:off x="2381558" y="1078480"/>
            <a:ext cx="4271870" cy="1985159"/>
          </a:xfrm>
          <a:prstGeom prst="rect">
            <a:avLst/>
          </a:prstGeom>
          <a:solidFill>
            <a:schemeClr val="bg1"/>
          </a:solidFill>
        </p:spPr>
        <p:txBody>
          <a:bodyPr wrap="square" rtlCol="0">
            <a:spAutoFit/>
          </a:bodyPr>
          <a:lstStyle/>
          <a:p>
            <a:endParaRPr lang="en-US" dirty="0"/>
          </a:p>
          <a:p>
            <a:r>
              <a:rPr lang="en-US" sz="1600" b="1" dirty="0"/>
              <a:t>Report home improvements</a:t>
            </a:r>
          </a:p>
          <a:p>
            <a:r>
              <a:rPr lang="en-US" sz="1600" dirty="0"/>
              <a:t>Contact your agent or insurer to update your homeowners policy after home improvements or remodels. Insurance replaces like, kind and quality. If you update from linoleum to tile or add square footage, be sure to update your policy.</a:t>
            </a:r>
          </a:p>
          <a:p>
            <a:endParaRPr lang="en-US" dirty="0"/>
          </a:p>
        </p:txBody>
      </p:sp>
      <p:sp>
        <p:nvSpPr>
          <p:cNvPr id="3" name="TextBox 2">
            <a:extLst>
              <a:ext uri="{FF2B5EF4-FFF2-40B4-BE49-F238E27FC236}">
                <a16:creationId xmlns:a16="http://schemas.microsoft.com/office/drawing/2014/main" id="{A472756E-2E2D-9642-92F1-5D298A48B26E}"/>
              </a:ext>
            </a:extLst>
          </p:cNvPr>
          <p:cNvSpPr txBox="1"/>
          <p:nvPr/>
        </p:nvSpPr>
        <p:spPr>
          <a:xfrm>
            <a:off x="2362769" y="1145495"/>
            <a:ext cx="4302350" cy="2062103"/>
          </a:xfrm>
          <a:prstGeom prst="rect">
            <a:avLst/>
          </a:prstGeom>
          <a:solidFill>
            <a:schemeClr val="bg1"/>
          </a:solidFill>
        </p:spPr>
        <p:txBody>
          <a:bodyPr wrap="square" rtlCol="0">
            <a:spAutoFit/>
          </a:bodyPr>
          <a:lstStyle/>
          <a:p>
            <a:r>
              <a:rPr lang="en-US" sz="1600" b="1" dirty="0"/>
              <a:t>Know what your insurance policy covers</a:t>
            </a:r>
          </a:p>
          <a:p>
            <a:r>
              <a:rPr lang="en-US" sz="1600" dirty="0"/>
              <a:t>The details matter. Check whether your homeowners policy pays replacement cost or actual cash value for a covered loss. Actual cash value takes depreciation into account. The replacement cost is the amount necessary to rebuild the home with construction materials of like kind and quality. </a:t>
            </a:r>
          </a:p>
        </p:txBody>
      </p:sp>
      <p:sp>
        <p:nvSpPr>
          <p:cNvPr id="6" name="TextBox 5">
            <a:extLst>
              <a:ext uri="{FF2B5EF4-FFF2-40B4-BE49-F238E27FC236}">
                <a16:creationId xmlns:a16="http://schemas.microsoft.com/office/drawing/2014/main" id="{69580905-56A7-8547-A146-FE620FD13141}"/>
              </a:ext>
            </a:extLst>
          </p:cNvPr>
          <p:cNvSpPr txBox="1"/>
          <p:nvPr/>
        </p:nvSpPr>
        <p:spPr>
          <a:xfrm>
            <a:off x="2365751" y="1233641"/>
            <a:ext cx="4302350" cy="1985159"/>
          </a:xfrm>
          <a:prstGeom prst="rect">
            <a:avLst/>
          </a:prstGeom>
          <a:solidFill>
            <a:schemeClr val="bg1"/>
          </a:solidFill>
        </p:spPr>
        <p:txBody>
          <a:bodyPr wrap="square" rtlCol="0">
            <a:spAutoFit/>
          </a:bodyPr>
          <a:lstStyle/>
          <a:p>
            <a:br>
              <a:rPr lang="en-US" dirty="0"/>
            </a:br>
            <a:endParaRPr lang="en-US" dirty="0"/>
          </a:p>
          <a:p>
            <a:r>
              <a:rPr lang="en-US" sz="1600" b="1" dirty="0"/>
              <a:t>Get coverage if you rent</a:t>
            </a:r>
          </a:p>
          <a:p>
            <a:r>
              <a:rPr lang="en-US" sz="1600" dirty="0"/>
              <a:t>If you rent your home consider renters insurance. You can bundle renters with auto insurance. </a:t>
            </a:r>
          </a:p>
          <a:p>
            <a:endParaRPr lang="en-US" sz="1600" dirty="0"/>
          </a:p>
          <a:p>
            <a:endParaRPr lang="en-US" sz="1600" dirty="0"/>
          </a:p>
          <a:p>
            <a:r>
              <a:rPr lang="en-US" sz="1600" dirty="0"/>
              <a:t> </a:t>
            </a:r>
          </a:p>
        </p:txBody>
      </p:sp>
      <p:sp>
        <p:nvSpPr>
          <p:cNvPr id="7" name="TextBox 6">
            <a:extLst>
              <a:ext uri="{FF2B5EF4-FFF2-40B4-BE49-F238E27FC236}">
                <a16:creationId xmlns:a16="http://schemas.microsoft.com/office/drawing/2014/main" id="{56F3ADE2-92DA-4644-8DC2-98B56A345C24}"/>
              </a:ext>
            </a:extLst>
          </p:cNvPr>
          <p:cNvSpPr txBox="1"/>
          <p:nvPr/>
        </p:nvSpPr>
        <p:spPr>
          <a:xfrm>
            <a:off x="2375185" y="1244843"/>
            <a:ext cx="4280579" cy="2062103"/>
          </a:xfrm>
          <a:prstGeom prst="rect">
            <a:avLst/>
          </a:prstGeom>
          <a:solidFill>
            <a:schemeClr val="bg1"/>
          </a:solidFill>
        </p:spPr>
        <p:txBody>
          <a:bodyPr wrap="square" rtlCol="0">
            <a:spAutoFit/>
          </a:bodyPr>
          <a:lstStyle/>
          <a:p>
            <a:r>
              <a:rPr lang="en-US" sz="1600" b="1" dirty="0"/>
              <a:t>Maintain insurance </a:t>
            </a:r>
            <a:r>
              <a:rPr lang="en-US" sz="1600" dirty="0"/>
              <a:t> </a:t>
            </a:r>
          </a:p>
          <a:p>
            <a:r>
              <a:rPr lang="en-US" sz="1600" dirty="0"/>
              <a:t>If your home is paid off, make sure to maintain homeowners insurance. Don’t be caught after a fire with no way to rebuild your home. </a:t>
            </a:r>
          </a:p>
          <a:p>
            <a:endParaRPr lang="en-US" sz="1600" dirty="0"/>
          </a:p>
          <a:p>
            <a:r>
              <a:rPr lang="en-US" sz="1600" dirty="0"/>
              <a:t>Check with loved ones that have retired and paid off their mortgage to make sure they continue to carry homeowners insurance.</a:t>
            </a:r>
          </a:p>
        </p:txBody>
      </p:sp>
    </p:spTree>
    <p:extLst>
      <p:ext uri="{BB962C8B-B14F-4D97-AF65-F5344CB8AC3E}">
        <p14:creationId xmlns:p14="http://schemas.microsoft.com/office/powerpoint/2010/main" val="38362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CD72FF-D754-4D46-ADF9-F890273819DC}"/>
              </a:ext>
            </a:extLst>
          </p:cNvPr>
          <p:cNvGrpSpPr/>
          <p:nvPr/>
        </p:nvGrpSpPr>
        <p:grpSpPr>
          <a:xfrm>
            <a:off x="-800100" y="0"/>
            <a:ext cx="9944100" cy="5152396"/>
            <a:chOff x="-800100" y="-3804"/>
            <a:chExt cx="9944100" cy="5143500"/>
          </a:xfrm>
        </p:grpSpPr>
        <p:pic>
          <p:nvPicPr>
            <p:cNvPr id="9" name="Picture 8">
              <a:extLst>
                <a:ext uri="{FF2B5EF4-FFF2-40B4-BE49-F238E27FC236}">
                  <a16:creationId xmlns:a16="http://schemas.microsoft.com/office/drawing/2014/main" id="{10DFD44F-8F78-C549-9BD6-568CAAA3AFE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04"/>
              <a:ext cx="9144000" cy="5143500"/>
            </a:xfrm>
            <a:prstGeom prst="rect">
              <a:avLst/>
            </a:prstGeom>
          </p:spPr>
        </p:pic>
        <p:pic>
          <p:nvPicPr>
            <p:cNvPr id="8" name="Picture 7">
              <a:extLst>
                <a:ext uri="{FF2B5EF4-FFF2-40B4-BE49-F238E27FC236}">
                  <a16:creationId xmlns:a16="http://schemas.microsoft.com/office/drawing/2014/main" id="{12AFB852-0F4D-4F34-A457-3CD9C0B7343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677"/>
            <a:stretch/>
          </p:blipFill>
          <p:spPr>
            <a:xfrm>
              <a:off x="-800100" y="546101"/>
              <a:ext cx="9944100" cy="3810000"/>
            </a:xfrm>
            <a:prstGeom prst="rect">
              <a:avLst/>
            </a:prstGeom>
          </p:spPr>
        </p:pic>
      </p:grpSp>
      <p:sp>
        <p:nvSpPr>
          <p:cNvPr id="2" name="TextBox 1">
            <a:extLst>
              <a:ext uri="{FF2B5EF4-FFF2-40B4-BE49-F238E27FC236}">
                <a16:creationId xmlns:a16="http://schemas.microsoft.com/office/drawing/2014/main" id="{F2BC5B04-9F66-3A48-9267-E6CA7207E253}"/>
              </a:ext>
            </a:extLst>
          </p:cNvPr>
          <p:cNvSpPr txBox="1"/>
          <p:nvPr/>
        </p:nvSpPr>
        <p:spPr>
          <a:xfrm>
            <a:off x="850900" y="1253419"/>
            <a:ext cx="7632700" cy="2269852"/>
          </a:xfrm>
          <a:prstGeom prst="rect">
            <a:avLst/>
          </a:prstGeom>
          <a:solidFill>
            <a:srgbClr val="FFFFFF"/>
          </a:solidFill>
        </p:spPr>
        <p:txBody>
          <a:bodyPr wrap="square" rtlCol="0">
            <a:spAutoFit/>
          </a:bodyPr>
          <a:lstStyle/>
          <a:p>
            <a:r>
              <a:rPr lang="en-US" sz="2800" b="1" dirty="0"/>
              <a:t>Conduct an annual review of your insurance policy</a:t>
            </a:r>
          </a:p>
          <a:p>
            <a:r>
              <a:rPr lang="en-US" sz="2000" b="1" dirty="0">
                <a:solidFill>
                  <a:schemeClr val="accent2">
                    <a:lumMod val="75000"/>
                  </a:schemeClr>
                </a:solidFill>
              </a:rPr>
              <a:t>Call your agent or insurance company to discuss your policy and coverage options. They can assist you in determining the type of policy you should have and the proper amount of coverage for your home. Consider the current construction costs for building new homes in your neighborhood. </a:t>
            </a:r>
          </a:p>
          <a:p>
            <a:endParaRPr lang="en-US" dirty="0"/>
          </a:p>
        </p:txBody>
      </p:sp>
      <p:sp>
        <p:nvSpPr>
          <p:cNvPr id="4" name="TextBox 3">
            <a:extLst>
              <a:ext uri="{FF2B5EF4-FFF2-40B4-BE49-F238E27FC236}">
                <a16:creationId xmlns:a16="http://schemas.microsoft.com/office/drawing/2014/main" id="{8C23D248-F170-E845-BE0A-90CB622FE769}"/>
              </a:ext>
            </a:extLst>
          </p:cNvPr>
          <p:cNvSpPr txBox="1"/>
          <p:nvPr/>
        </p:nvSpPr>
        <p:spPr>
          <a:xfrm>
            <a:off x="850900" y="1246131"/>
            <a:ext cx="7632700" cy="1962076"/>
          </a:xfrm>
          <a:prstGeom prst="rect">
            <a:avLst/>
          </a:prstGeom>
          <a:solidFill>
            <a:srgbClr val="FFFFFF"/>
          </a:solidFill>
        </p:spPr>
        <p:txBody>
          <a:bodyPr wrap="square" rtlCol="0">
            <a:spAutoFit/>
          </a:bodyPr>
          <a:lstStyle/>
          <a:p>
            <a:r>
              <a:rPr lang="en-US" sz="2800" b="1" dirty="0"/>
              <a:t>Report home improvements</a:t>
            </a:r>
          </a:p>
          <a:p>
            <a:r>
              <a:rPr lang="en-US" sz="2000" b="1" dirty="0">
                <a:solidFill>
                  <a:schemeClr val="accent2">
                    <a:lumMod val="75000"/>
                  </a:schemeClr>
                </a:solidFill>
              </a:rPr>
              <a:t>Contact your agent or insurer to update your homeowners policy after home improvements or remodels. Insurance replaces with items of like, kind and quality. If you update from linoleum to tile or add square footage, be sure to update your policy.</a:t>
            </a:r>
          </a:p>
          <a:p>
            <a:endParaRPr lang="en-US" dirty="0"/>
          </a:p>
        </p:txBody>
      </p:sp>
      <p:sp>
        <p:nvSpPr>
          <p:cNvPr id="3" name="TextBox 2">
            <a:extLst>
              <a:ext uri="{FF2B5EF4-FFF2-40B4-BE49-F238E27FC236}">
                <a16:creationId xmlns:a16="http://schemas.microsoft.com/office/drawing/2014/main" id="{A472756E-2E2D-9642-92F1-5D298A48B26E}"/>
              </a:ext>
            </a:extLst>
          </p:cNvPr>
          <p:cNvSpPr txBox="1"/>
          <p:nvPr/>
        </p:nvSpPr>
        <p:spPr>
          <a:xfrm>
            <a:off x="850900" y="1237450"/>
            <a:ext cx="7632700" cy="2062103"/>
          </a:xfrm>
          <a:prstGeom prst="rect">
            <a:avLst/>
          </a:prstGeom>
          <a:solidFill>
            <a:srgbClr val="FFFFFF"/>
          </a:solidFill>
        </p:spPr>
        <p:txBody>
          <a:bodyPr wrap="square" rtlCol="0">
            <a:spAutoFit/>
          </a:bodyPr>
          <a:lstStyle/>
          <a:p>
            <a:r>
              <a:rPr lang="en-US" sz="2800" b="1" dirty="0"/>
              <a:t>Know what your insurance policy covers</a:t>
            </a:r>
          </a:p>
          <a:p>
            <a:r>
              <a:rPr lang="en-US" sz="2000" b="1" dirty="0">
                <a:solidFill>
                  <a:schemeClr val="accent2">
                    <a:lumMod val="75000"/>
                  </a:schemeClr>
                </a:solidFill>
              </a:rPr>
              <a:t>The details matter. Check whether your homeowners policy pays replacement cost or actual cash value for a covered loss. Actual cash value takes depreciation into account. The replacement cost is the amount necessary to rebuild the home with construction materials of like kind and quality. </a:t>
            </a:r>
          </a:p>
        </p:txBody>
      </p:sp>
      <p:sp>
        <p:nvSpPr>
          <p:cNvPr id="6" name="TextBox 5">
            <a:extLst>
              <a:ext uri="{FF2B5EF4-FFF2-40B4-BE49-F238E27FC236}">
                <a16:creationId xmlns:a16="http://schemas.microsoft.com/office/drawing/2014/main" id="{69580905-56A7-8547-A146-FE620FD13141}"/>
              </a:ext>
            </a:extLst>
          </p:cNvPr>
          <p:cNvSpPr txBox="1"/>
          <p:nvPr/>
        </p:nvSpPr>
        <p:spPr>
          <a:xfrm>
            <a:off x="850900" y="1259413"/>
            <a:ext cx="7632700" cy="1138773"/>
          </a:xfrm>
          <a:prstGeom prst="rect">
            <a:avLst/>
          </a:prstGeom>
          <a:solidFill>
            <a:srgbClr val="FFFFFF"/>
          </a:solidFill>
        </p:spPr>
        <p:txBody>
          <a:bodyPr wrap="square" rtlCol="0">
            <a:spAutoFit/>
          </a:bodyPr>
          <a:lstStyle/>
          <a:p>
            <a:r>
              <a:rPr lang="en-US" sz="2800" b="1" dirty="0"/>
              <a:t>Get coverage if you rent</a:t>
            </a:r>
          </a:p>
          <a:p>
            <a:r>
              <a:rPr lang="en-US" sz="2000" b="1" dirty="0">
                <a:solidFill>
                  <a:schemeClr val="accent2">
                    <a:lumMod val="75000"/>
                  </a:schemeClr>
                </a:solidFill>
              </a:rPr>
              <a:t>If you rent your home consider renters insurance. You can bundle renters with auto insurance. </a:t>
            </a:r>
          </a:p>
        </p:txBody>
      </p:sp>
      <p:sp>
        <p:nvSpPr>
          <p:cNvPr id="7" name="TextBox 6">
            <a:extLst>
              <a:ext uri="{FF2B5EF4-FFF2-40B4-BE49-F238E27FC236}">
                <a16:creationId xmlns:a16="http://schemas.microsoft.com/office/drawing/2014/main" id="{56F3ADE2-92DA-4644-8DC2-98B56A345C24}"/>
              </a:ext>
            </a:extLst>
          </p:cNvPr>
          <p:cNvSpPr txBox="1"/>
          <p:nvPr/>
        </p:nvSpPr>
        <p:spPr>
          <a:xfrm>
            <a:off x="850900" y="1213246"/>
            <a:ext cx="7632700" cy="2369880"/>
          </a:xfrm>
          <a:prstGeom prst="rect">
            <a:avLst/>
          </a:prstGeom>
          <a:solidFill>
            <a:srgbClr val="FFFFFF"/>
          </a:solidFill>
        </p:spPr>
        <p:txBody>
          <a:bodyPr wrap="square" rtlCol="0">
            <a:spAutoFit/>
          </a:bodyPr>
          <a:lstStyle/>
          <a:p>
            <a:r>
              <a:rPr lang="en-US" sz="2800" b="1" dirty="0"/>
              <a:t>Maintain insurance </a:t>
            </a:r>
            <a:r>
              <a:rPr lang="en-US" sz="2800" dirty="0"/>
              <a:t> </a:t>
            </a:r>
          </a:p>
          <a:p>
            <a:r>
              <a:rPr lang="en-US" sz="2000" b="1" dirty="0">
                <a:solidFill>
                  <a:schemeClr val="accent2">
                    <a:lumMod val="75000"/>
                  </a:schemeClr>
                </a:solidFill>
              </a:rPr>
              <a:t>If your home is paid off, make sure to maintain homeowners insurance. Don’t be caught after a fire with no way to rebuild your home. </a:t>
            </a:r>
          </a:p>
          <a:p>
            <a:endParaRPr lang="en-US" sz="2000" b="1" dirty="0">
              <a:solidFill>
                <a:schemeClr val="accent2">
                  <a:lumMod val="75000"/>
                </a:schemeClr>
              </a:solidFill>
            </a:endParaRPr>
          </a:p>
          <a:p>
            <a:r>
              <a:rPr lang="en-US" sz="2000" b="1" dirty="0">
                <a:solidFill>
                  <a:schemeClr val="accent2">
                    <a:lumMod val="75000"/>
                  </a:schemeClr>
                </a:solidFill>
              </a:rPr>
              <a:t>Check with loved ones that have retired and paid off their mortgage to make sure they continue to carry homeowners insurance.</a:t>
            </a:r>
          </a:p>
        </p:txBody>
      </p:sp>
    </p:spTree>
    <p:extLst>
      <p:ext uri="{BB962C8B-B14F-4D97-AF65-F5344CB8AC3E}">
        <p14:creationId xmlns:p14="http://schemas.microsoft.com/office/powerpoint/2010/main" val="279493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100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3" grpId="0" animBg="1"/>
      <p:bldP spid="3" grpId="1" animBg="1"/>
      <p:bldP spid="6" grpId="0" animBg="1"/>
      <p:bldP spid="6" grpId="1"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845</Words>
  <Application>Microsoft Office PowerPoint</Application>
  <PresentationFormat>On-screen Show (16:9)</PresentationFormat>
  <Paragraphs>103</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Gattuso, Melissa</dc:creator>
  <cp:lastModifiedBy>Lewis, Charlene</cp:lastModifiedBy>
  <cp:revision>37</cp:revision>
  <dcterms:created xsi:type="dcterms:W3CDTF">2018-04-25T20:30:22Z</dcterms:created>
  <dcterms:modified xsi:type="dcterms:W3CDTF">2018-08-27T17:25:23Z</dcterms:modified>
</cp:coreProperties>
</file>