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8.xml" ContentType="application/vnd.openxmlformats-officedocument.drawingml.chart+xml"/>
  <Override PartName="/ppt/notesSlides/notesSlide59.xml" ContentType="application/vnd.openxmlformats-officedocument.presentationml.notesSlide+xml"/>
  <Override PartName="/ppt/charts/chart9.xml" ContentType="application/vnd.openxmlformats-officedocument.drawingml.chart+xml"/>
  <Override PartName="/ppt/tags/tag12.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13.xml" ContentType="application/vnd.openxmlformats-officedocument.presentationml.tags+xml"/>
  <Override PartName="/ppt/notesSlides/notesSlide75.xml" ContentType="application/vnd.openxmlformats-officedocument.presentationml.notesSlide+xml"/>
  <Override PartName="/ppt/tags/tag14.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tags/tag15.xml" ContentType="application/vnd.openxmlformats-officedocument.presentationml.tags+xml"/>
  <Override PartName="/ppt/notesSlides/notesSlide84.xml" ContentType="application/vnd.openxmlformats-officedocument.presentationml.notesSlide+xml"/>
  <Override PartName="/ppt/tags/tag16.xml" ContentType="application/vnd.openxmlformats-officedocument.presentationml.tags+xml"/>
  <Override PartName="/ppt/notesSlides/notesSlide85.xml" ContentType="application/vnd.openxmlformats-officedocument.presentationml.notesSlide+xml"/>
  <Override PartName="/ppt/tags/tag17.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18.xml" ContentType="application/vnd.openxmlformats-officedocument.presentationml.tags+xml"/>
  <Override PartName="/ppt/notesSlides/notesSlide89.xml" ContentType="application/vnd.openxmlformats-officedocument.presentationml.notesSlide+xml"/>
  <Override PartName="/ppt/tags/tag19.xml" ContentType="application/vnd.openxmlformats-officedocument.presentationml.tags+xml"/>
  <Override PartName="/ppt/notesSlides/notesSlide90.xml" ContentType="application/vnd.openxmlformats-officedocument.presentationml.notesSlide+xml"/>
  <Override PartName="/ppt/tags/tag20.xml" ContentType="application/vnd.openxmlformats-officedocument.presentationml.tags+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charts/chart10.xml" ContentType="application/vnd.openxmlformats-officedocument.drawingml.chart+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87"/>
  </p:notesMasterIdLst>
  <p:handoutMasterIdLst>
    <p:handoutMasterId r:id="rId188"/>
  </p:handoutMasterIdLst>
  <p:sldIdLst>
    <p:sldId id="4301" r:id="rId2"/>
    <p:sldId id="4635" r:id="rId3"/>
    <p:sldId id="4818" r:id="rId4"/>
    <p:sldId id="4828" r:id="rId5"/>
    <p:sldId id="4829" r:id="rId6"/>
    <p:sldId id="4390" r:id="rId7"/>
    <p:sldId id="4518" r:id="rId8"/>
    <p:sldId id="4519" r:id="rId9"/>
    <p:sldId id="4908" r:id="rId10"/>
    <p:sldId id="4758" r:id="rId11"/>
    <p:sldId id="4830" r:id="rId12"/>
    <p:sldId id="4450" r:id="rId13"/>
    <p:sldId id="4446" r:id="rId14"/>
    <p:sldId id="4447" r:id="rId15"/>
    <p:sldId id="4442" r:id="rId16"/>
    <p:sldId id="4396" r:id="rId17"/>
    <p:sldId id="4630" r:id="rId18"/>
    <p:sldId id="4510" r:id="rId19"/>
    <p:sldId id="4833" r:id="rId20"/>
    <p:sldId id="4682" r:id="rId21"/>
    <p:sldId id="4834" r:id="rId22"/>
    <p:sldId id="4835" r:id="rId23"/>
    <p:sldId id="4685" r:id="rId24"/>
    <p:sldId id="4402" r:id="rId25"/>
    <p:sldId id="4632" r:id="rId26"/>
    <p:sldId id="4404" r:id="rId27"/>
    <p:sldId id="4441" r:id="rId28"/>
    <p:sldId id="4383" r:id="rId29"/>
    <p:sldId id="4384" r:id="rId30"/>
    <p:sldId id="4836" r:id="rId31"/>
    <p:sldId id="4251" r:id="rId32"/>
    <p:sldId id="4444" r:id="rId33"/>
    <p:sldId id="4443" r:id="rId34"/>
    <p:sldId id="4445" r:id="rId35"/>
    <p:sldId id="4406" r:id="rId36"/>
    <p:sldId id="4407" r:id="rId37"/>
    <p:sldId id="4408" r:id="rId38"/>
    <p:sldId id="4409" r:id="rId39"/>
    <p:sldId id="4846" r:id="rId40"/>
    <p:sldId id="4411" r:id="rId41"/>
    <p:sldId id="4412" r:id="rId42"/>
    <p:sldId id="4413" r:id="rId43"/>
    <p:sldId id="4293" r:id="rId44"/>
    <p:sldId id="4511" r:id="rId45"/>
    <p:sldId id="4906" r:id="rId46"/>
    <p:sldId id="4907" r:id="rId47"/>
    <p:sldId id="4686" r:id="rId48"/>
    <p:sldId id="4687" r:id="rId49"/>
    <p:sldId id="4688" r:id="rId50"/>
    <p:sldId id="4689" r:id="rId51"/>
    <p:sldId id="4690" r:id="rId52"/>
    <p:sldId id="4691" r:id="rId53"/>
    <p:sldId id="4692" r:id="rId54"/>
    <p:sldId id="4252" r:id="rId55"/>
    <p:sldId id="4808" r:id="rId56"/>
    <p:sldId id="4731" r:id="rId57"/>
    <p:sldId id="4734" r:id="rId58"/>
    <p:sldId id="4735" r:id="rId59"/>
    <p:sldId id="4736" r:id="rId60"/>
    <p:sldId id="4737" r:id="rId61"/>
    <p:sldId id="4738" r:id="rId62"/>
    <p:sldId id="4741" r:id="rId63"/>
    <p:sldId id="4739" r:id="rId64"/>
    <p:sldId id="4740" r:id="rId65"/>
    <p:sldId id="4742" r:id="rId66"/>
    <p:sldId id="4743" r:id="rId67"/>
    <p:sldId id="4744" r:id="rId68"/>
    <p:sldId id="4745" r:id="rId69"/>
    <p:sldId id="4746" r:id="rId70"/>
    <p:sldId id="4747" r:id="rId71"/>
    <p:sldId id="4748" r:id="rId72"/>
    <p:sldId id="4749" r:id="rId73"/>
    <p:sldId id="4750" r:id="rId74"/>
    <p:sldId id="4330" r:id="rId75"/>
    <p:sldId id="4331" r:id="rId76"/>
    <p:sldId id="4258" r:id="rId77"/>
    <p:sldId id="4693" r:id="rId78"/>
    <p:sldId id="4790" r:id="rId79"/>
    <p:sldId id="4791" r:id="rId80"/>
    <p:sldId id="4796" r:id="rId81"/>
    <p:sldId id="4797" r:id="rId82"/>
    <p:sldId id="4798" r:id="rId83"/>
    <p:sldId id="4799" r:id="rId84"/>
    <p:sldId id="4496" r:id="rId85"/>
    <p:sldId id="4621" r:id="rId86"/>
    <p:sldId id="4659" r:id="rId87"/>
    <p:sldId id="4909" r:id="rId88"/>
    <p:sldId id="4804" r:id="rId89"/>
    <p:sldId id="4805" r:id="rId90"/>
    <p:sldId id="4806" r:id="rId91"/>
    <p:sldId id="4807" r:id="rId92"/>
    <p:sldId id="4877" r:id="rId93"/>
    <p:sldId id="4469" r:id="rId94"/>
    <p:sldId id="4694" r:id="rId95"/>
    <p:sldId id="4817" r:id="rId96"/>
    <p:sldId id="4839" r:id="rId97"/>
    <p:sldId id="4623" r:id="rId98"/>
    <p:sldId id="4695" r:id="rId99"/>
    <p:sldId id="4696" r:id="rId100"/>
    <p:sldId id="4842" r:id="rId101"/>
    <p:sldId id="4550" r:id="rId102"/>
    <p:sldId id="4843" r:id="rId103"/>
    <p:sldId id="4698" r:id="rId104"/>
    <p:sldId id="4757" r:id="rId105"/>
    <p:sldId id="4840" r:id="rId106"/>
    <p:sldId id="4841" r:id="rId107"/>
    <p:sldId id="4844" r:id="rId108"/>
    <p:sldId id="4477" r:id="rId109"/>
    <p:sldId id="4910" r:id="rId110"/>
    <p:sldId id="4625" r:id="rId111"/>
    <p:sldId id="4626" r:id="rId112"/>
    <p:sldId id="4481" r:id="rId113"/>
    <p:sldId id="4482" r:id="rId114"/>
    <p:sldId id="3433" r:id="rId115"/>
    <p:sldId id="4618" r:id="rId116"/>
    <p:sldId id="4619" r:id="rId117"/>
    <p:sldId id="4699" r:id="rId118"/>
    <p:sldId id="4700" r:id="rId119"/>
    <p:sldId id="4095" r:id="rId120"/>
    <p:sldId id="2680" r:id="rId121"/>
    <p:sldId id="4725" r:id="rId122"/>
    <p:sldId id="4729" r:id="rId123"/>
    <p:sldId id="4726" r:id="rId124"/>
    <p:sldId id="4878" r:id="rId125"/>
    <p:sldId id="4879" r:id="rId126"/>
    <p:sldId id="4880" r:id="rId127"/>
    <p:sldId id="4876" r:id="rId128"/>
    <p:sldId id="4882" r:id="rId129"/>
    <p:sldId id="4883" r:id="rId130"/>
    <p:sldId id="4884" r:id="rId131"/>
    <p:sldId id="4885" r:id="rId132"/>
    <p:sldId id="4886" r:id="rId133"/>
    <p:sldId id="4887" r:id="rId134"/>
    <p:sldId id="4888" r:id="rId135"/>
    <p:sldId id="4889" r:id="rId136"/>
    <p:sldId id="4891" r:id="rId137"/>
    <p:sldId id="4892" r:id="rId138"/>
    <p:sldId id="4893" r:id="rId139"/>
    <p:sldId id="4894" r:id="rId140"/>
    <p:sldId id="4895" r:id="rId141"/>
    <p:sldId id="4896" r:id="rId142"/>
    <p:sldId id="4897" r:id="rId143"/>
    <p:sldId id="4898" r:id="rId144"/>
    <p:sldId id="4899" r:id="rId145"/>
    <p:sldId id="4900" r:id="rId146"/>
    <p:sldId id="4901" r:id="rId147"/>
    <p:sldId id="4902" r:id="rId148"/>
    <p:sldId id="4903" r:id="rId149"/>
    <p:sldId id="4904" r:id="rId150"/>
    <p:sldId id="4905" r:id="rId151"/>
    <p:sldId id="4852" r:id="rId152"/>
    <p:sldId id="4853" r:id="rId153"/>
    <p:sldId id="4854" r:id="rId154"/>
    <p:sldId id="4488" r:id="rId155"/>
    <p:sldId id="4858" r:id="rId156"/>
    <p:sldId id="4859" r:id="rId157"/>
    <p:sldId id="4860" r:id="rId158"/>
    <p:sldId id="4861" r:id="rId159"/>
    <p:sldId id="4862" r:id="rId160"/>
    <p:sldId id="4863" r:id="rId161"/>
    <p:sldId id="4864" r:id="rId162"/>
    <p:sldId id="4865" r:id="rId163"/>
    <p:sldId id="4866" r:id="rId164"/>
    <p:sldId id="4867" r:id="rId165"/>
    <p:sldId id="4868" r:id="rId166"/>
    <p:sldId id="4869" r:id="rId167"/>
    <p:sldId id="4870" r:id="rId168"/>
    <p:sldId id="4871" r:id="rId169"/>
    <p:sldId id="4872" r:id="rId170"/>
    <p:sldId id="4873" r:id="rId171"/>
    <p:sldId id="4874" r:id="rId172"/>
    <p:sldId id="4557" r:id="rId173"/>
    <p:sldId id="4580" r:id="rId174"/>
    <p:sldId id="4752" r:id="rId175"/>
    <p:sldId id="4753" r:id="rId176"/>
    <p:sldId id="4754" r:id="rId177"/>
    <p:sldId id="4755" r:id="rId178"/>
    <p:sldId id="4570" r:id="rId179"/>
    <p:sldId id="1445" r:id="rId180"/>
    <p:sldId id="1450" r:id="rId181"/>
    <p:sldId id="2652" r:id="rId182"/>
    <p:sldId id="2655" r:id="rId183"/>
    <p:sldId id="3228" r:id="rId184"/>
    <p:sldId id="4756" r:id="rId185"/>
    <p:sldId id="1136" r:id="rId18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354710352"/>
        <c:axId val="354707608"/>
      </c:barChart>
      <c:catAx>
        <c:axId val="35471035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4707608"/>
        <c:crossesAt val="0"/>
        <c:auto val="1"/>
        <c:lblAlgn val="ctr"/>
        <c:lblOffset val="20"/>
        <c:tickLblSkip val="1"/>
        <c:tickMarkSkip val="1"/>
        <c:noMultiLvlLbl val="0"/>
      </c:catAx>
      <c:valAx>
        <c:axId val="354707608"/>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35471035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Sheet1!$B$2:$B$68</c:f>
              <c:numCache>
                <c:formatCode>#0.0</c:formatCode>
                <c:ptCount val="67"/>
                <c:pt idx="0">
                  <c:v>156.5</c:v>
                </c:pt>
                <c:pt idx="1">
                  <c:v>156.4</c:v>
                </c:pt>
                <c:pt idx="2">
                  <c:v>156.69999999999999</c:v>
                </c:pt>
                <c:pt idx="3">
                  <c:v>157.6</c:v>
                </c:pt>
                <c:pt idx="4">
                  <c:v>158.69999999999999</c:v>
                </c:pt>
                <c:pt idx="5">
                  <c:v>158.1</c:v>
                </c:pt>
                <c:pt idx="6">
                  <c:v>158.4</c:v>
                </c:pt>
                <c:pt idx="7">
                  <c:v>159.69999999999999</c:v>
                </c:pt>
                <c:pt idx="8">
                  <c:v>160.19999999999999</c:v>
                </c:pt>
                <c:pt idx="9">
                  <c:v>161.5</c:v>
                </c:pt>
                <c:pt idx="10">
                  <c:v>161.4</c:v>
                </c:pt>
                <c:pt idx="11">
                  <c:v>161</c:v>
                </c:pt>
                <c:pt idx="12">
                  <c:v>162.69999999999999</c:v>
                </c:pt>
                <c:pt idx="13">
                  <c:v>164.3</c:v>
                </c:pt>
                <c:pt idx="14">
                  <c:v>166.6</c:v>
                </c:pt>
                <c:pt idx="15">
                  <c:v>169.2</c:v>
                </c:pt>
                <c:pt idx="16">
                  <c:v>170.1</c:v>
                </c:pt>
                <c:pt idx="17">
                  <c:v>171.2</c:v>
                </c:pt>
                <c:pt idx="18">
                  <c:v>172.6</c:v>
                </c:pt>
                <c:pt idx="19">
                  <c:v>174</c:v>
                </c:pt>
                <c:pt idx="20">
                  <c:v>176.6</c:v>
                </c:pt>
                <c:pt idx="21">
                  <c:v>178.2</c:v>
                </c:pt>
                <c:pt idx="22">
                  <c:v>178.7</c:v>
                </c:pt>
                <c:pt idx="23">
                  <c:v>180.6</c:v>
                </c:pt>
                <c:pt idx="24">
                  <c:v>181.3</c:v>
                </c:pt>
                <c:pt idx="25">
                  <c:v>182.3</c:v>
                </c:pt>
                <c:pt idx="26">
                  <c:v>184.7</c:v>
                </c:pt>
                <c:pt idx="27">
                  <c:v>185.2</c:v>
                </c:pt>
                <c:pt idx="28">
                  <c:v>186.2</c:v>
                </c:pt>
                <c:pt idx="29">
                  <c:v>187.8</c:v>
                </c:pt>
                <c:pt idx="30">
                  <c:v>188.6</c:v>
                </c:pt>
                <c:pt idx="31">
                  <c:v>189.3</c:v>
                </c:pt>
                <c:pt idx="32">
                  <c:v>189.4</c:v>
                </c:pt>
                <c:pt idx="33">
                  <c:v>189.4</c:v>
                </c:pt>
                <c:pt idx="34">
                  <c:v>190.5</c:v>
                </c:pt>
                <c:pt idx="35">
                  <c:v>192.2</c:v>
                </c:pt>
                <c:pt idx="36">
                  <c:v>193.1</c:v>
                </c:pt>
                <c:pt idx="37">
                  <c:v>194.6</c:v>
                </c:pt>
                <c:pt idx="38">
                  <c:v>194</c:v>
                </c:pt>
                <c:pt idx="39">
                  <c:v>193.8</c:v>
                </c:pt>
                <c:pt idx="40">
                  <c:v>193.1</c:v>
                </c:pt>
                <c:pt idx="41">
                  <c:v>192.5</c:v>
                </c:pt>
                <c:pt idx="42">
                  <c:v>193</c:v>
                </c:pt>
                <c:pt idx="43">
                  <c:v>193.4</c:v>
                </c:pt>
                <c:pt idx="44">
                  <c:v>193.3</c:v>
                </c:pt>
                <c:pt idx="45">
                  <c:v>193.1</c:v>
                </c:pt>
                <c:pt idx="46">
                  <c:v>194</c:v>
                </c:pt>
                <c:pt idx="47">
                  <c:v>194</c:v>
                </c:pt>
                <c:pt idx="48">
                  <c:v>194</c:v>
                </c:pt>
                <c:pt idx="49">
                  <c:v>195.4</c:v>
                </c:pt>
                <c:pt idx="50">
                  <c:v>193.7</c:v>
                </c:pt>
                <c:pt idx="51">
                  <c:v>194.6</c:v>
                </c:pt>
                <c:pt idx="52">
                  <c:v>196.4</c:v>
                </c:pt>
                <c:pt idx="53">
                  <c:v>197.6</c:v>
                </c:pt>
                <c:pt idx="54">
                  <c:v>198.6</c:v>
                </c:pt>
                <c:pt idx="55">
                  <c:v>198.4</c:v>
                </c:pt>
                <c:pt idx="56">
                  <c:v>199.4</c:v>
                </c:pt>
                <c:pt idx="57">
                  <c:v>201.5</c:v>
                </c:pt>
                <c:pt idx="58">
                  <c:v>201</c:v>
                </c:pt>
                <c:pt idx="59">
                  <c:v>201.2</c:v>
                </c:pt>
                <c:pt idx="60">
                  <c:v>199.4</c:v>
                </c:pt>
                <c:pt idx="61">
                  <c:v>197.6</c:v>
                </c:pt>
                <c:pt idx="62">
                  <c:v>197.7</c:v>
                </c:pt>
                <c:pt idx="63">
                  <c:v>194.4</c:v>
                </c:pt>
                <c:pt idx="64">
                  <c:v>194.2</c:v>
                </c:pt>
                <c:pt idx="65">
                  <c:v>193.3</c:v>
                </c:pt>
                <c:pt idx="66">
                  <c:v>193.8</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Sheet1!$C$2:$C$68</c:f>
              <c:numCache>
                <c:formatCode>0</c:formatCode>
                <c:ptCount val="67"/>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General">
                  <c:v>0</c:v>
                </c:pt>
                <c:pt idx="66" formatCode="General">
                  <c:v>0</c:v>
                </c:pt>
              </c:numCache>
            </c:numRef>
          </c:val>
        </c:ser>
        <c:dLbls>
          <c:showLegendKey val="0"/>
          <c:showVal val="0"/>
          <c:showCatName val="0"/>
          <c:showSerName val="0"/>
          <c:showPercent val="0"/>
          <c:showBubbleSize val="0"/>
        </c:dLbls>
        <c:gapWidth val="0"/>
        <c:axId val="334708088"/>
        <c:axId val="334710048"/>
      </c:barChart>
      <c:dateAx>
        <c:axId val="334708088"/>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334710048"/>
        <c:crossesAt val="0"/>
        <c:auto val="1"/>
        <c:lblOffset val="100"/>
        <c:baseTimeUnit val="months"/>
        <c:majorUnit val="2"/>
        <c:minorUnit val="1"/>
      </c:dateAx>
      <c:valAx>
        <c:axId val="33471004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334708088"/>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310248336"/>
        <c:axId val="310253040"/>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334710832"/>
        <c:axId val="310249120"/>
      </c:lineChart>
      <c:catAx>
        <c:axId val="334710832"/>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249120"/>
        <c:crosses val="autoZero"/>
        <c:auto val="0"/>
        <c:lblAlgn val="ctr"/>
        <c:lblOffset val="100"/>
        <c:noMultiLvlLbl val="0"/>
      </c:catAx>
      <c:valAx>
        <c:axId val="310249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4710832"/>
        <c:crosses val="autoZero"/>
        <c:crossBetween val="between"/>
      </c:valAx>
      <c:valAx>
        <c:axId val="310253040"/>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0248336"/>
        <c:crosses val="max"/>
        <c:crossBetween val="between"/>
      </c:valAx>
      <c:catAx>
        <c:axId val="310248336"/>
        <c:scaling>
          <c:orientation val="minMax"/>
        </c:scaling>
        <c:delete val="1"/>
        <c:axPos val="b"/>
        <c:numFmt formatCode="General" sourceLinked="1"/>
        <c:majorTickMark val="out"/>
        <c:minorTickMark val="none"/>
        <c:tickLblPos val="nextTo"/>
        <c:crossAx val="310253040"/>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354709176"/>
        <c:axId val="354709960"/>
      </c:barChart>
      <c:catAx>
        <c:axId val="354709176"/>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4709960"/>
        <c:crosses val="autoZero"/>
        <c:auto val="1"/>
        <c:lblAlgn val="ctr"/>
        <c:lblOffset val="20"/>
        <c:noMultiLvlLbl val="0"/>
      </c:catAx>
      <c:valAx>
        <c:axId val="354709960"/>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354709176"/>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96573808"/>
        <c:axId val="355467472"/>
      </c:barChart>
      <c:catAx>
        <c:axId val="196573808"/>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355467472"/>
        <c:crosses val="autoZero"/>
        <c:auto val="1"/>
        <c:lblAlgn val="ctr"/>
        <c:lblOffset val="20"/>
        <c:noMultiLvlLbl val="0"/>
      </c:catAx>
      <c:valAx>
        <c:axId val="355467472"/>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96573808"/>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1490</c:v>
                </c:pt>
              </c:numCache>
            </c:numRef>
          </c:val>
        </c:ser>
        <c:dLbls>
          <c:showLegendKey val="0"/>
          <c:showVal val="0"/>
          <c:showCatName val="0"/>
          <c:showSerName val="0"/>
          <c:showPercent val="0"/>
          <c:showBubbleSize val="0"/>
        </c:dLbls>
        <c:gapWidth val="75"/>
        <c:overlap val="-27"/>
        <c:axId val="327168328"/>
        <c:axId val="327168720"/>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20813.400000000001</c:v>
                </c:pt>
              </c:numCache>
            </c:numRef>
          </c:val>
          <c:smooth val="0"/>
        </c:ser>
        <c:dLbls>
          <c:showLegendKey val="0"/>
          <c:showVal val="0"/>
          <c:showCatName val="0"/>
          <c:showSerName val="0"/>
          <c:showPercent val="0"/>
          <c:showBubbleSize val="0"/>
        </c:dLbls>
        <c:marker val="1"/>
        <c:smooth val="0"/>
        <c:axId val="327168328"/>
        <c:axId val="327168720"/>
      </c:lineChart>
      <c:catAx>
        <c:axId val="327168328"/>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327168720"/>
        <c:crosses val="autoZero"/>
        <c:auto val="1"/>
        <c:lblAlgn val="ctr"/>
        <c:lblOffset val="100"/>
        <c:noMultiLvlLbl val="0"/>
      </c:catAx>
      <c:valAx>
        <c:axId val="327168720"/>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327168328"/>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327169112"/>
        <c:axId val="327167936"/>
      </c:barChart>
      <c:catAx>
        <c:axId val="327169112"/>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27167936"/>
        <c:crosses val="autoZero"/>
        <c:auto val="1"/>
        <c:lblAlgn val="ctr"/>
        <c:lblOffset val="20"/>
        <c:noMultiLvlLbl val="0"/>
      </c:catAx>
      <c:valAx>
        <c:axId val="327167936"/>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327169112"/>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327169504"/>
        <c:axId val="32717028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327169504"/>
        <c:axId val="327170288"/>
      </c:lineChart>
      <c:catAx>
        <c:axId val="32716950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327170288"/>
        <c:crosses val="autoZero"/>
        <c:auto val="0"/>
        <c:lblAlgn val="ctr"/>
        <c:lblOffset val="100"/>
        <c:tickLblSkip val="1"/>
        <c:noMultiLvlLbl val="0"/>
      </c:catAx>
      <c:valAx>
        <c:axId val="32717028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32716950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327173424"/>
        <c:axId val="32716754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327169896"/>
        <c:axId val="327171464"/>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327173424"/>
        <c:axId val="327167544"/>
      </c:lineChart>
      <c:catAx>
        <c:axId val="32717342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27167544"/>
        <c:crosses val="autoZero"/>
        <c:auto val="0"/>
        <c:lblAlgn val="ctr"/>
        <c:lblOffset val="100"/>
        <c:tickLblSkip val="1"/>
        <c:noMultiLvlLbl val="0"/>
      </c:catAx>
      <c:valAx>
        <c:axId val="32716754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27173424"/>
        <c:crosses val="autoZero"/>
        <c:crossBetween val="between"/>
        <c:majorUnit val="2"/>
      </c:valAx>
      <c:valAx>
        <c:axId val="327171464"/>
        <c:scaling>
          <c:orientation val="minMax"/>
          <c:max val="12"/>
          <c:min val="-10"/>
        </c:scaling>
        <c:delete val="0"/>
        <c:axPos val="r"/>
        <c:numFmt formatCode="General" sourceLinked="1"/>
        <c:majorTickMark val="none"/>
        <c:minorTickMark val="none"/>
        <c:tickLblPos val="none"/>
        <c:spPr>
          <a:ln>
            <a:noFill/>
          </a:ln>
        </c:spPr>
        <c:crossAx val="327169896"/>
        <c:crosses val="max"/>
        <c:crossBetween val="between"/>
        <c:majorUnit val="2"/>
      </c:valAx>
      <c:catAx>
        <c:axId val="327169896"/>
        <c:scaling>
          <c:orientation val="minMax"/>
        </c:scaling>
        <c:delete val="0"/>
        <c:axPos val="t"/>
        <c:numFmt formatCode="General" sourceLinked="1"/>
        <c:majorTickMark val="none"/>
        <c:minorTickMark val="none"/>
        <c:tickLblPos val="none"/>
        <c:spPr>
          <a:ln>
            <a:noFill/>
          </a:ln>
        </c:spPr>
        <c:crossAx val="327171464"/>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327172248"/>
        <c:axId val="327172640"/>
      </c:barChart>
      <c:catAx>
        <c:axId val="32717224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327172640"/>
        <c:crosses val="autoZero"/>
        <c:auto val="0"/>
        <c:lblAlgn val="ctr"/>
        <c:lblOffset val="100"/>
        <c:tickLblSkip val="1"/>
        <c:noMultiLvlLbl val="0"/>
      </c:catAx>
      <c:valAx>
        <c:axId val="327172640"/>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32717224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334705736"/>
        <c:axId val="334711224"/>
      </c:barChart>
      <c:catAx>
        <c:axId val="334705736"/>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334711224"/>
        <c:crosses val="autoZero"/>
        <c:auto val="0"/>
        <c:lblAlgn val="ctr"/>
        <c:lblOffset val="0"/>
        <c:tickLblSkip val="1"/>
        <c:tickMarkSkip val="1"/>
        <c:noMultiLvlLbl val="0"/>
      </c:catAx>
      <c:valAx>
        <c:axId val="334711224"/>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334705736"/>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9.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8/21/2015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10</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117</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118</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119</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120</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121</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123</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8364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124</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7931369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125</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84295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126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127</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129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130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131</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132</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896631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133</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134</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135</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12</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136</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137</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138</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141</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145</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146</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147</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148</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149</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150</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151</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154</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158</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159</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160</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161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162</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163</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164</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165</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166</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167</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168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169</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170</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171</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172</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173</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174</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175</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176</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177</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178</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179</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180</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182</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184</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123586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185</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384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25</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27</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44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54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55</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56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59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66</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70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71</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75</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76</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77</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78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79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7</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85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2085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86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87</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88</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89</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90</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91</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92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93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94</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8</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95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96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97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98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99</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100</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101</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103</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104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105</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9</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106</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107</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108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004886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110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111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112</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113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114</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115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02.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81.emf"/></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82.emf"/></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83.emf"/></Relationships>
</file>

<file path=ppt/slides/_rels/slide10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6.vml"/><Relationship Id="rId6" Type="http://schemas.openxmlformats.org/officeDocument/2006/relationships/hyperlink" Target="http://www.fema.gov/disasters" TargetMode="External"/><Relationship Id="rId5" Type="http://schemas.openxmlformats.org/officeDocument/2006/relationships/image" Target="../media/image84.emf"/><Relationship Id="rId4" Type="http://schemas.openxmlformats.org/officeDocument/2006/relationships/oleObject" Target="../embeddings/oleObject6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oleObject9.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7.vml"/><Relationship Id="rId6" Type="http://schemas.openxmlformats.org/officeDocument/2006/relationships/hyperlink" Target="http://www.fema.gov/news/disaster_totals_annual.fema" TargetMode="External"/><Relationship Id="rId5" Type="http://schemas.openxmlformats.org/officeDocument/2006/relationships/image" Target="../media/image85.emf"/><Relationship Id="rId4" Type="http://schemas.openxmlformats.org/officeDocument/2006/relationships/oleObject" Target="../embeddings/oleObject68.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8.vml"/><Relationship Id="rId6" Type="http://schemas.openxmlformats.org/officeDocument/2006/relationships/hyperlink" Target="http://www.fema.gov/news/disaster_totals_annual.fema" TargetMode="External"/><Relationship Id="rId5" Type="http://schemas.openxmlformats.org/officeDocument/2006/relationships/image" Target="../media/image86.emf"/><Relationship Id="rId4" Type="http://schemas.openxmlformats.org/officeDocument/2006/relationships/oleObject" Target="../embeddings/oleObject69.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7.emf"/><Relationship Id="rId4" Type="http://schemas.openxmlformats.org/officeDocument/2006/relationships/oleObject" Target="../embeddings/oleObject70.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8.emf"/><Relationship Id="rId4" Type="http://schemas.openxmlformats.org/officeDocument/2006/relationships/oleObject" Target="../embeddings/oleObject71.bin"/></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9.emf"/><Relationship Id="rId4" Type="http://schemas.openxmlformats.org/officeDocument/2006/relationships/oleObject" Target="../embeddings/oleObject72.bin"/></Relationships>
</file>

<file path=ppt/slides/_rels/slide116.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00.xml"/><Relationship Id="rId1" Type="http://schemas.openxmlformats.org/officeDocument/2006/relationships/slideLayout" Target="../slideLayouts/slideLayout6.xml"/><Relationship Id="rId4" Type="http://schemas.openxmlformats.org/officeDocument/2006/relationships/image" Target="../media/image90.emf"/></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1.emf"/><Relationship Id="rId4" Type="http://schemas.openxmlformats.org/officeDocument/2006/relationships/oleObject" Target="../embeddings/oleObject73.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3.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92.emf"/><Relationship Id="rId4" Type="http://schemas.openxmlformats.org/officeDocument/2006/relationships/oleObject" Target="../embeddings/oleObject74.bin"/></Relationships>
</file>

<file path=ppt/slides/_rels/slide11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4.emf"/><Relationship Id="rId4" Type="http://schemas.openxmlformats.org/officeDocument/2006/relationships/oleObject" Target="../embeddings/oleObject75.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vmlDrawing" Target="../drawings/vmlDrawing75.vml"/><Relationship Id="rId6" Type="http://schemas.openxmlformats.org/officeDocument/2006/relationships/hyperlink" Target="http://www.bls.gov/ces/home.htm" TargetMode="External"/><Relationship Id="rId5" Type="http://schemas.openxmlformats.org/officeDocument/2006/relationships/image" Target="../media/image95.emf"/><Relationship Id="rId4" Type="http://schemas.openxmlformats.org/officeDocument/2006/relationships/oleObject" Target="../embeddings/oleObject76.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96.emf"/><Relationship Id="rId4" Type="http://schemas.openxmlformats.org/officeDocument/2006/relationships/oleObject" Target="../embeddings/oleObject77.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7.emf"/><Relationship Id="rId4" Type="http://schemas.openxmlformats.org/officeDocument/2006/relationships/oleObject" Target="../embeddings/oleObject78.bin"/></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98.emf"/><Relationship Id="rId4" Type="http://schemas.openxmlformats.org/officeDocument/2006/relationships/oleObject" Target="../embeddings/oleObject79.bin"/></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hyperlink" Target="http://www.census.gov/construction/c30/c30index.html" TargetMode="External"/><Relationship Id="rId5" Type="http://schemas.openxmlformats.org/officeDocument/2006/relationships/image" Target="../media/image99.emf"/><Relationship Id="rId4" Type="http://schemas.openxmlformats.org/officeDocument/2006/relationships/oleObject" Target="../embeddings/oleObject80.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6.xml"/><Relationship Id="rId1" Type="http://schemas.openxmlformats.org/officeDocument/2006/relationships/vmlDrawing" Target="../drawings/vmlDrawing80.vml"/><Relationship Id="rId6" Type="http://schemas.openxmlformats.org/officeDocument/2006/relationships/hyperlink" Target="http://www.census.gov/construction/c30/c30index.html" TargetMode="External"/><Relationship Id="rId5" Type="http://schemas.openxmlformats.org/officeDocument/2006/relationships/image" Target="../media/image100.emf"/><Relationship Id="rId4" Type="http://schemas.openxmlformats.org/officeDocument/2006/relationships/oleObject" Target="../embeddings/oleObject81.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vmlDrawing" Target="../drawings/vmlDrawing81.vml"/><Relationship Id="rId6" Type="http://schemas.openxmlformats.org/officeDocument/2006/relationships/hyperlink" Target="http://www.census.gov/construction/c30/c30index.html" TargetMode="External"/><Relationship Id="rId5" Type="http://schemas.openxmlformats.org/officeDocument/2006/relationships/image" Target="../media/image101.emf"/><Relationship Id="rId4" Type="http://schemas.openxmlformats.org/officeDocument/2006/relationships/oleObject" Target="../embeddings/oleObject8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2.vml"/><Relationship Id="rId6" Type="http://schemas.openxmlformats.org/officeDocument/2006/relationships/hyperlink" Target="http://www.census.gov/construction/c30/c30index.html" TargetMode="External"/><Relationship Id="rId5" Type="http://schemas.openxmlformats.org/officeDocument/2006/relationships/image" Target="../media/image102.emf"/><Relationship Id="rId4" Type="http://schemas.openxmlformats.org/officeDocument/2006/relationships/oleObject" Target="../embeddings/oleObject83.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3.vml"/><Relationship Id="rId6" Type="http://schemas.openxmlformats.org/officeDocument/2006/relationships/hyperlink" Target="http://www.census.gov/construction/c30/historical_data.html" TargetMode="External"/><Relationship Id="rId5" Type="http://schemas.openxmlformats.org/officeDocument/2006/relationships/image" Target="../media/image103.emf"/><Relationship Id="rId4" Type="http://schemas.openxmlformats.org/officeDocument/2006/relationships/oleObject" Target="../embeddings/oleObject84.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4.vml"/><Relationship Id="rId5" Type="http://schemas.openxmlformats.org/officeDocument/2006/relationships/image" Target="../media/image104.emf"/><Relationship Id="rId4" Type="http://schemas.openxmlformats.org/officeDocument/2006/relationships/oleObject" Target="../embeddings/oleObject85.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5.vml"/><Relationship Id="rId5" Type="http://schemas.openxmlformats.org/officeDocument/2006/relationships/image" Target="../media/image105.emf"/><Relationship Id="rId4" Type="http://schemas.openxmlformats.org/officeDocument/2006/relationships/oleObject" Target="../embeddings/oleObject86.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6.vml"/><Relationship Id="rId5" Type="http://schemas.openxmlformats.org/officeDocument/2006/relationships/image" Target="../media/image106.emf"/><Relationship Id="rId4" Type="http://schemas.openxmlformats.org/officeDocument/2006/relationships/oleObject" Target="../embeddings/oleObject87.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7.emf"/><Relationship Id="rId4" Type="http://schemas.openxmlformats.org/officeDocument/2006/relationships/oleObject" Target="../embeddings/oleObject88.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88.vml"/><Relationship Id="rId6" Type="http://schemas.openxmlformats.org/officeDocument/2006/relationships/image" Target="../media/image108.emf"/><Relationship Id="rId5" Type="http://schemas.openxmlformats.org/officeDocument/2006/relationships/oleObject" Target="../embeddings/oleObject89.bin"/><Relationship Id="rId4" Type="http://schemas.openxmlformats.org/officeDocument/2006/relationships/hyperlink" Target="http://data.bls.gov/" TargetMode="Externa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7.xml"/><Relationship Id="rId1" Type="http://schemas.openxmlformats.org/officeDocument/2006/relationships/vmlDrawing" Target="../drawings/vmlDrawing89.vml"/><Relationship Id="rId5" Type="http://schemas.openxmlformats.org/officeDocument/2006/relationships/image" Target="../media/image109.emf"/><Relationship Id="rId4" Type="http://schemas.openxmlformats.org/officeDocument/2006/relationships/oleObject" Target="../embeddings/oleObject90.bin"/></Relationships>
</file>

<file path=ppt/slides/_rels/slide1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image" Target="../media/image110.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6.xml"/><Relationship Id="rId1" Type="http://schemas.openxmlformats.org/officeDocument/2006/relationships/vmlDrawing" Target="../drawings/vmlDrawing91.vml"/><Relationship Id="rId4" Type="http://schemas.openxmlformats.org/officeDocument/2006/relationships/image" Target="../media/image111.emf"/></Relationships>
</file>

<file path=ppt/slides/_rels/slide141.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23.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92.vml"/><Relationship Id="rId6" Type="http://schemas.openxmlformats.org/officeDocument/2006/relationships/hyperlink" Target="http://www.ism.ws/ismreport/mfgrob.cfm" TargetMode="External"/><Relationship Id="rId5" Type="http://schemas.openxmlformats.org/officeDocument/2006/relationships/image" Target="../media/image112.emf"/><Relationship Id="rId4" Type="http://schemas.openxmlformats.org/officeDocument/2006/relationships/oleObject" Target="../embeddings/oleObject93.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hyperlink" Target="http://www.census.gov/manufacturing/m3/" TargetMode="External"/><Relationship Id="rId5" Type="http://schemas.openxmlformats.org/officeDocument/2006/relationships/image" Target="../media/image113.emf"/><Relationship Id="rId4" Type="http://schemas.openxmlformats.org/officeDocument/2006/relationships/oleObject" Target="../embeddings/oleObject94.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14.emf"/><Relationship Id="rId4" Type="http://schemas.openxmlformats.org/officeDocument/2006/relationships/oleObject" Target="../embeddings/oleObject95.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5.vml"/><Relationship Id="rId6" Type="http://schemas.openxmlformats.org/officeDocument/2006/relationships/hyperlink" Target="http://data.bls.gov/" TargetMode="External"/><Relationship Id="rId5" Type="http://schemas.openxmlformats.org/officeDocument/2006/relationships/image" Target="../media/image115.emf"/><Relationship Id="rId4" Type="http://schemas.openxmlformats.org/officeDocument/2006/relationships/oleObject" Target="../embeddings/oleObject96.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6.vml"/><Relationship Id="rId6" Type="http://schemas.openxmlformats.org/officeDocument/2006/relationships/hyperlink" Target="http://www.census.gov/manufacturing/m3/" TargetMode="External"/><Relationship Id="rId5" Type="http://schemas.openxmlformats.org/officeDocument/2006/relationships/image" Target="../media/image116.emf"/><Relationship Id="rId4" Type="http://schemas.openxmlformats.org/officeDocument/2006/relationships/oleObject" Target="../embeddings/oleObject97.bin"/></Relationships>
</file>

<file path=ppt/slides/_rels/slide1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0.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1.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image" Target="../media/image117.emf"/><Relationship Id="rId5" Type="http://schemas.openxmlformats.org/officeDocument/2006/relationships/oleObject" Target="../embeddings/oleObject98.bin"/><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2.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98.vml"/><Relationship Id="rId6" Type="http://schemas.openxmlformats.org/officeDocument/2006/relationships/image" Target="../media/image118.emf"/><Relationship Id="rId5" Type="http://schemas.openxmlformats.org/officeDocument/2006/relationships/oleObject" Target="../embeddings/Microsoft_Excel_97-2003_Worksheet8.xls"/><Relationship Id="rId4" Type="http://schemas.openxmlformats.org/officeDocument/2006/relationships/oleObject" Target="../embeddings/oleObject99.bin"/></Relationships>
</file>

<file path=ppt/slides/_rels/slide15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7.xml"/><Relationship Id="rId1" Type="http://schemas.openxmlformats.org/officeDocument/2006/relationships/vmlDrawing" Target="../drawings/vmlDrawing99.vml"/><Relationship Id="rId5" Type="http://schemas.openxmlformats.org/officeDocument/2006/relationships/image" Target="../media/image119.emf"/><Relationship Id="rId4" Type="http://schemas.openxmlformats.org/officeDocument/2006/relationships/oleObject" Target="../embeddings/oleObject100.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7.xml"/><Relationship Id="rId1" Type="http://schemas.openxmlformats.org/officeDocument/2006/relationships/vmlDrawing" Target="../drawings/vmlDrawing100.vml"/><Relationship Id="rId5" Type="http://schemas.openxmlformats.org/officeDocument/2006/relationships/image" Target="../media/image120.emf"/><Relationship Id="rId4" Type="http://schemas.openxmlformats.org/officeDocument/2006/relationships/oleObject" Target="../embeddings/oleObject101.bin"/></Relationships>
</file>

<file path=ppt/slides/_rels/slide1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8" Type="http://schemas.openxmlformats.org/officeDocument/2006/relationships/image" Target="../media/image124.jpeg"/><Relationship Id="rId13" Type="http://schemas.openxmlformats.org/officeDocument/2006/relationships/image" Target="../media/image129.png"/><Relationship Id="rId3" Type="http://schemas.openxmlformats.org/officeDocument/2006/relationships/notesSlide" Target="../notesSlides/notesSlide137.xml"/><Relationship Id="rId7" Type="http://schemas.openxmlformats.org/officeDocument/2006/relationships/image" Target="../media/image123.png"/><Relationship Id="rId12" Type="http://schemas.openxmlformats.org/officeDocument/2006/relationships/image" Target="../media/image128.jpeg"/><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image" Target="../media/image122.jpeg"/><Relationship Id="rId11" Type="http://schemas.openxmlformats.org/officeDocument/2006/relationships/image" Target="../media/image127.png"/><Relationship Id="rId5" Type="http://schemas.openxmlformats.org/officeDocument/2006/relationships/image" Target="../media/image121.emf"/><Relationship Id="rId10" Type="http://schemas.openxmlformats.org/officeDocument/2006/relationships/image" Target="../media/image126.jpeg"/><Relationship Id="rId4" Type="http://schemas.openxmlformats.org/officeDocument/2006/relationships/oleObject" Target="../embeddings/oleObject102.bin"/><Relationship Id="rId9" Type="http://schemas.openxmlformats.org/officeDocument/2006/relationships/image" Target="../media/image125.png"/><Relationship Id="rId14" Type="http://schemas.openxmlformats.org/officeDocument/2006/relationships/image" Target="../media/image130.jpeg"/></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31.emf"/><Relationship Id="rId4" Type="http://schemas.openxmlformats.org/officeDocument/2006/relationships/oleObject" Target="../embeddings/oleObject103.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32.emf"/><Relationship Id="rId4" Type="http://schemas.openxmlformats.org/officeDocument/2006/relationships/oleObject" Target="../embeddings/oleObject104.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04.vml"/><Relationship Id="rId5" Type="http://schemas.openxmlformats.org/officeDocument/2006/relationships/image" Target="../media/image133.emf"/><Relationship Id="rId4" Type="http://schemas.openxmlformats.org/officeDocument/2006/relationships/oleObject" Target="../embeddings/oleObject105.bin"/></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05.vml"/><Relationship Id="rId5" Type="http://schemas.openxmlformats.org/officeDocument/2006/relationships/image" Target="../media/image134.emf"/><Relationship Id="rId4" Type="http://schemas.openxmlformats.org/officeDocument/2006/relationships/oleObject" Target="../embeddings/oleObject106.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35.emf"/><Relationship Id="rId4" Type="http://schemas.openxmlformats.org/officeDocument/2006/relationships/oleObject" Target="../embeddings/oleObject107.bin"/></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7.vml"/><Relationship Id="rId5" Type="http://schemas.openxmlformats.org/officeDocument/2006/relationships/image" Target="../media/image136.emf"/><Relationship Id="rId4" Type="http://schemas.openxmlformats.org/officeDocument/2006/relationships/oleObject" Target="../embeddings/oleObject108.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image" Target="../media/image137.emf"/><Relationship Id="rId4" Type="http://schemas.openxmlformats.org/officeDocument/2006/relationships/oleObject" Target="../embeddings/oleObject109.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09.vml"/><Relationship Id="rId5" Type="http://schemas.openxmlformats.org/officeDocument/2006/relationships/image" Target="../media/image138.emf"/><Relationship Id="rId4" Type="http://schemas.openxmlformats.org/officeDocument/2006/relationships/oleObject" Target="../embeddings/oleObject110.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0.vml"/><Relationship Id="rId5" Type="http://schemas.openxmlformats.org/officeDocument/2006/relationships/image" Target="../media/image139.emf"/><Relationship Id="rId4" Type="http://schemas.openxmlformats.org/officeDocument/2006/relationships/oleObject" Target="../embeddings/oleObject111.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1.vml"/><Relationship Id="rId5" Type="http://schemas.openxmlformats.org/officeDocument/2006/relationships/image" Target="../media/image140.emf"/><Relationship Id="rId4" Type="http://schemas.openxmlformats.org/officeDocument/2006/relationships/oleObject" Target="../embeddings/oleObject112.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41.emf"/><Relationship Id="rId4" Type="http://schemas.openxmlformats.org/officeDocument/2006/relationships/oleObject" Target="../embeddings/oleObject113.bin"/></Relationships>
</file>

<file path=ppt/slides/_rels/slide16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53.xml"/><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5.xml"/><Relationship Id="rId1" Type="http://schemas.openxmlformats.org/officeDocument/2006/relationships/slideLayout" Target="../slideLayouts/slideLayout7.xml"/><Relationship Id="rId4" Type="http://schemas.openxmlformats.org/officeDocument/2006/relationships/image" Target="../media/image143.jpg"/></Relationships>
</file>

<file path=ppt/slides/_rels/slide174.xml.rels><?xml version="1.0" encoding="UTF-8" standalone="yes"?>
<Relationships xmlns="http://schemas.openxmlformats.org/package/2006/relationships"><Relationship Id="rId3" Type="http://schemas.openxmlformats.org/officeDocument/2006/relationships/image" Target="../media/image144.jpg"/><Relationship Id="rId2" Type="http://schemas.openxmlformats.org/officeDocument/2006/relationships/notesSlide" Target="../notesSlides/notesSlide156.xml"/><Relationship Id="rId1" Type="http://schemas.openxmlformats.org/officeDocument/2006/relationships/slideLayout" Target="../slideLayouts/slideLayout2.xml"/><Relationship Id="rId4" Type="http://schemas.openxmlformats.org/officeDocument/2006/relationships/image" Target="../media/image145.png"/></Relationships>
</file>

<file path=ppt/slides/_rels/slide175.xml.rels><?xml version="1.0" encoding="UTF-8" standalone="yes"?>
<Relationships xmlns="http://schemas.openxmlformats.org/package/2006/relationships"><Relationship Id="rId3" Type="http://schemas.openxmlformats.org/officeDocument/2006/relationships/image" Target="../media/image146.jpg"/><Relationship Id="rId2" Type="http://schemas.openxmlformats.org/officeDocument/2006/relationships/notesSlide" Target="../notesSlides/notesSlide157.xml"/><Relationship Id="rId1" Type="http://schemas.openxmlformats.org/officeDocument/2006/relationships/slideLayout" Target="../slideLayouts/slideLayout7.xml"/><Relationship Id="rId6" Type="http://schemas.openxmlformats.org/officeDocument/2006/relationships/image" Target="../media/image149.jpg"/><Relationship Id="rId5" Type="http://schemas.openxmlformats.org/officeDocument/2006/relationships/image" Target="../media/image148.png"/><Relationship Id="rId4" Type="http://schemas.openxmlformats.org/officeDocument/2006/relationships/image" Target="../media/image147.png"/></Relationships>
</file>

<file path=ppt/slides/_rels/slide176.xml.rels><?xml version="1.0" encoding="UTF-8" standalone="yes"?>
<Relationships xmlns="http://schemas.openxmlformats.org/package/2006/relationships"><Relationship Id="rId3" Type="http://schemas.openxmlformats.org/officeDocument/2006/relationships/image" Target="../media/image150.jpg"/><Relationship Id="rId2" Type="http://schemas.openxmlformats.org/officeDocument/2006/relationships/notesSlide" Target="../notesSlides/notesSlide158.xml"/><Relationship Id="rId1" Type="http://schemas.openxmlformats.org/officeDocument/2006/relationships/slideLayout" Target="../slideLayouts/slideLayout6.xml"/><Relationship Id="rId5" Type="http://schemas.openxmlformats.org/officeDocument/2006/relationships/image" Target="../media/image152.png"/><Relationship Id="rId4" Type="http://schemas.openxmlformats.org/officeDocument/2006/relationships/image" Target="../media/image151.jpeg"/></Relationships>
</file>

<file path=ppt/slides/_rels/slide177.xml.rels><?xml version="1.0" encoding="UTF-8" standalone="yes"?>
<Relationships xmlns="http://schemas.openxmlformats.org/package/2006/relationships"><Relationship Id="rId3" Type="http://schemas.openxmlformats.org/officeDocument/2006/relationships/image" Target="../media/image153.jpeg"/><Relationship Id="rId2" Type="http://schemas.openxmlformats.org/officeDocument/2006/relationships/notesSlide" Target="../notesSlides/notesSlide159.xml"/><Relationship Id="rId1" Type="http://schemas.openxmlformats.org/officeDocument/2006/relationships/slideLayout" Target="../slideLayouts/slideLayout6.xml"/><Relationship Id="rId5" Type="http://schemas.openxmlformats.org/officeDocument/2006/relationships/image" Target="../media/image154.png"/><Relationship Id="rId4" Type="http://schemas.openxmlformats.org/officeDocument/2006/relationships/hyperlink" Target="http://www.propertydrone.org/" TargetMode="External"/></Relationships>
</file>

<file path=ppt/slides/_rels/slide178.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60.xml"/><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13.vml"/><Relationship Id="rId5" Type="http://schemas.openxmlformats.org/officeDocument/2006/relationships/image" Target="../media/image156.emf"/><Relationship Id="rId4" Type="http://schemas.openxmlformats.org/officeDocument/2006/relationships/oleObject" Target="../embeddings/oleObject114.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57.emf"/><Relationship Id="rId4" Type="http://schemas.openxmlformats.org/officeDocument/2006/relationships/oleObject" Target="../embeddings/oleObject115.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58.emf"/><Relationship Id="rId4" Type="http://schemas.openxmlformats.org/officeDocument/2006/relationships/oleObject" Target="../embeddings/oleObject116.bin"/></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0.xml"/><Relationship Id="rId1" Type="http://schemas.openxmlformats.org/officeDocument/2006/relationships/vmlDrawing" Target="../drawings/vmlDrawing23.vml"/><Relationship Id="rId6" Type="http://schemas.openxmlformats.org/officeDocument/2006/relationships/image" Target="../media/image27.emf"/><Relationship Id="rId5" Type="http://schemas.openxmlformats.org/officeDocument/2006/relationships/oleObject" Target="../embeddings/oleObject23.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24.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Microsoft_Excel_97-2003_Worksheet2.xls"/></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3.xls"/></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30.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image" Target="../media/image35.png"/><Relationship Id="rId4" Type="http://schemas.openxmlformats.org/officeDocument/2006/relationships/oleObject" Target="../embeddings/Microsoft_Excel_97-2003_Worksheet4.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39.emf"/></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4.vml"/><Relationship Id="rId5" Type="http://schemas.openxmlformats.org/officeDocument/2006/relationships/image" Target="../media/image40.emf"/><Relationship Id="rId4" Type="http://schemas.openxmlformats.org/officeDocument/2006/relationships/oleObject" Target="../embeddings/oleObject35.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image" Target="../media/image46.emf"/><Relationship Id="rId5" Type="http://schemas.openxmlformats.org/officeDocument/2006/relationships/oleObject" Target="../embeddings/oleObject41.bin"/><Relationship Id="rId4" Type="http://schemas.openxmlformats.org/officeDocument/2006/relationships/hyperlink" Target="http://research.stlouisfed.org/fred2/series/WASCUR"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hyperlink" Target="http://research.stlouisfed.org/fred2/series/WASCUR" TargetMode="Externa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5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51.emf"/><Relationship Id="rId4" Type="http://schemas.openxmlformats.org/officeDocument/2006/relationships/oleObject" Target="../embeddings/Microsoft_Excel_97-2003_Worksheet6.xls"/></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image" Target="../media/image54.emf"/><Relationship Id="rId4" Type="http://schemas.openxmlformats.org/officeDocument/2006/relationships/oleObject" Target="../embeddings/oleObject45.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5.vml"/><Relationship Id="rId4" Type="http://schemas.openxmlformats.org/officeDocument/2006/relationships/image" Target="../media/image55.emf"/></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image" Target="../media/image56.emf"/><Relationship Id="rId5" Type="http://schemas.openxmlformats.org/officeDocument/2006/relationships/oleObject" Target="../embeddings/Microsoft_Excel_97-2003_Worksheet7.xls"/><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image" Target="../media/image58.emf"/><Relationship Id="rId4" Type="http://schemas.openxmlformats.org/officeDocument/2006/relationships/oleObject" Target="../embeddings/oleObject48.bin"/></Relationships>
</file>

<file path=ppt/slides/_rels/slide7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48.vml"/><Relationship Id="rId4" Type="http://schemas.openxmlformats.org/officeDocument/2006/relationships/image" Target="../media/image5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60.emf"/></Relationships>
</file>

<file path=ppt/slides/_rels/slide7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50.vml"/><Relationship Id="rId6" Type="http://schemas.openxmlformats.org/officeDocument/2006/relationships/image" Target="../media/image61.emf"/><Relationship Id="rId5" Type="http://schemas.openxmlformats.org/officeDocument/2006/relationships/oleObject" Target="../embeddings/oleObject51.bin"/><Relationship Id="rId4" Type="http://schemas.openxmlformats.org/officeDocument/2006/relationships/notesSlide" Target="../notesSlides/notesSlide60.xml"/></Relationships>
</file>

<file path=ppt/slides/_rels/slide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1.vml"/><Relationship Id="rId5" Type="http://schemas.openxmlformats.org/officeDocument/2006/relationships/image" Target="../media/image62.emf"/><Relationship Id="rId4" Type="http://schemas.openxmlformats.org/officeDocument/2006/relationships/oleObject" Target="../embeddings/oleObject52.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4.emf"/><Relationship Id="rId4" Type="http://schemas.openxmlformats.org/officeDocument/2006/relationships/oleObject" Target="../embeddings/oleObject54.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image" Target="../media/image65.emf"/><Relationship Id="rId4" Type="http://schemas.openxmlformats.org/officeDocument/2006/relationships/oleObject" Target="../embeddings/oleObject55.bin"/></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66.emf"/><Relationship Id="rId4" Type="http://schemas.openxmlformats.org/officeDocument/2006/relationships/oleObject" Target="../embeddings/oleObject56.bin"/></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67.emf"/><Relationship Id="rId4" Type="http://schemas.openxmlformats.org/officeDocument/2006/relationships/oleObject" Target="../embeddings/oleObject57.bin"/></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68.emf"/><Relationship Id="rId4" Type="http://schemas.openxmlformats.org/officeDocument/2006/relationships/oleObject" Target="../embeddings/oleObject58.bin"/></Relationships>
</file>

<file path=ppt/slides/_rels/slide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image" Target="../media/image69.emf"/><Relationship Id="rId4" Type="http://schemas.openxmlformats.org/officeDocument/2006/relationships/oleObject" Target="../embeddings/oleObject59.bin"/></Relationships>
</file>

<file path=ppt/slides/_rels/slide8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71.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2.emf"/><Relationship Id="rId4" Type="http://schemas.openxmlformats.org/officeDocument/2006/relationships/oleObject" Target="../embeddings/oleObject60.bin"/></Relationships>
</file>

<file path=ppt/slides/_rels/slide8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3.emf"/><Relationship Id="rId4" Type="http://schemas.openxmlformats.org/officeDocument/2006/relationships/oleObject" Target="../embeddings/oleObject6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7.xml"/><Relationship Id="rId1" Type="http://schemas.openxmlformats.org/officeDocument/2006/relationships/vmlDrawing" Target="../drawings/vmlDrawing61.vml"/><Relationship Id="rId5" Type="http://schemas.openxmlformats.org/officeDocument/2006/relationships/image" Target="../media/image74.emf"/><Relationship Id="rId4" Type="http://schemas.openxmlformats.org/officeDocument/2006/relationships/oleObject" Target="../embeddings/oleObject62.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75.emf"/><Relationship Id="rId4" Type="http://schemas.openxmlformats.org/officeDocument/2006/relationships/oleObject" Target="../embeddings/oleObject63.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3.vml"/><Relationship Id="rId5" Type="http://schemas.openxmlformats.org/officeDocument/2006/relationships/image" Target="../media/image76.emf"/><Relationship Id="rId4" Type="http://schemas.openxmlformats.org/officeDocument/2006/relationships/oleObject" Target="../embeddings/oleObject64.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64.vml"/><Relationship Id="rId5" Type="http://schemas.openxmlformats.org/officeDocument/2006/relationships/image" Target="../media/image77.emf"/><Relationship Id="rId4" Type="http://schemas.openxmlformats.org/officeDocument/2006/relationships/oleObject" Target="../embeddings/oleObject65.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8.emf"/><Relationship Id="rId4" Type="http://schemas.openxmlformats.org/officeDocument/2006/relationships/oleObject" Target="../embeddings/oleObject66.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7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513097"/>
            <a:ext cx="9104313" cy="1243417"/>
          </a:xfrm>
          <a:ln/>
        </p:spPr>
        <p:txBody>
          <a:bodyPr/>
          <a:lstStyle/>
          <a:p>
            <a:r>
              <a:rPr lang="en-US" sz="4400" dirty="0" smtClean="0"/>
              <a:t>Overview &amp; Outlook for the    </a:t>
            </a:r>
            <a:br>
              <a:rPr lang="en-US" sz="4400" dirty="0" smtClean="0"/>
            </a:br>
            <a:r>
              <a:rPr lang="en-US" sz="4400" dirty="0" smtClean="0"/>
              <a:t>P&amp;C Insurance Industry</a:t>
            </a:r>
            <a:endParaRPr lang="en-US" sz="3400" i="1" dirty="0">
              <a:solidFill>
                <a:srgbClr val="00B0F0"/>
              </a:solidFill>
            </a:endParaRPr>
          </a:p>
        </p:txBody>
      </p:sp>
      <p:sp>
        <p:nvSpPr>
          <p:cNvPr id="94211" name="Rectangle 3"/>
          <p:cNvSpPr>
            <a:spLocks noGrp="1" noChangeArrowheads="1"/>
          </p:cNvSpPr>
          <p:nvPr>
            <p:ph type="subTitle" idx="1"/>
          </p:nvPr>
        </p:nvSpPr>
        <p:spPr>
          <a:xfrm>
            <a:off x="0" y="4001257"/>
            <a:ext cx="8952271" cy="1640449"/>
          </a:xfrm>
        </p:spPr>
        <p:txBody>
          <a:bodyPr/>
          <a:lstStyle/>
          <a:p>
            <a:pPr>
              <a:lnSpc>
                <a:spcPct val="80000"/>
              </a:lnSpc>
            </a:pPr>
            <a:r>
              <a:rPr lang="en-US" dirty="0" smtClean="0"/>
              <a:t>P/C Insurance Survey Group</a:t>
            </a:r>
          </a:p>
          <a:p>
            <a:pPr>
              <a:lnSpc>
                <a:spcPct val="80000"/>
              </a:lnSpc>
            </a:pPr>
            <a:r>
              <a:rPr lang="en-US" dirty="0" smtClean="0"/>
              <a:t> Chicago, IL</a:t>
            </a:r>
          </a:p>
          <a:p>
            <a:pPr>
              <a:lnSpc>
                <a:spcPct val="80000"/>
              </a:lnSpc>
            </a:pPr>
            <a:r>
              <a:rPr lang="en-US" dirty="0" smtClean="0"/>
              <a:t>August 24,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10</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2001–2015:Q1*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481" name="Chart" r:id="rId5" imgW="8534400" imgH="3638481" progId="MSGraph.Chart.8">
                  <p:embed followColorScheme="full"/>
                </p:oleObj>
              </mc:Choice>
              <mc:Fallback>
                <p:oleObj name="Chart" r:id="rId5" imgW="8534400" imgH="363848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100</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101</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102</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103</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105</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106</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107</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108</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108</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23176" name="Chart" r:id="rId4" imgW="8600977" imgH="4086121" progId="MSGraph.Chart.8">
                  <p:embed followColorScheme="full"/>
                </p:oleObj>
              </mc:Choice>
              <mc:Fallback>
                <p:oleObj name="Chart" r:id="rId4" imgW="8600977" imgH="408612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August 20</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2,238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35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109</a:t>
            </a:fld>
            <a:endParaRPr lang="en-US"/>
          </a:p>
        </p:txBody>
      </p:sp>
    </p:spTree>
    <p:extLst>
      <p:ext uri="{BB962C8B-B14F-4D97-AF65-F5344CB8AC3E}">
        <p14:creationId xmlns:p14="http://schemas.microsoft.com/office/powerpoint/2010/main" val="3463651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6939" name="Chart" r:id="rId4" imgW="5740227" imgH="2616015" progId="MSGraph.Chart.8">
                  <p:embed followColorScheme="full"/>
                </p:oleObj>
              </mc:Choice>
              <mc:Fallback>
                <p:oleObj name="Chart" r:id="rId4" imgW="5740227" imgH="2616015"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2013-15:Q1</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110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644476338"/>
              </p:ext>
            </p:extLst>
          </p:nvPr>
        </p:nvGraphicFramePr>
        <p:xfrm>
          <a:off x="46038" y="1854200"/>
          <a:ext cx="9055100" cy="4703763"/>
        </p:xfrm>
        <a:graphic>
          <a:graphicData uri="http://schemas.openxmlformats.org/presentationml/2006/ole">
            <mc:AlternateContent xmlns:mc="http://schemas.openxmlformats.org/markup-compatibility/2006">
              <mc:Choice xmlns:v="urn:schemas-microsoft-com:vml" Requires="v">
                <p:oleObj spid="_x0000_s28204233" name="Chart" r:id="rId4" imgW="5880039" imgH="3054512" progId="MSGraph.Chart.8">
                  <p:embed followColorScheme="full"/>
                </p:oleObj>
              </mc:Choice>
              <mc:Fallback>
                <p:oleObj name="Chart" r:id="rId4" imgW="5880039" imgH="3054512" progId="MSGraph.Chart.8">
                  <p:embed followColorScheme="full"/>
                  <p:pic>
                    <p:nvPicPr>
                      <p:cNvPr id="0" name=""/>
                      <p:cNvPicPr>
                        <a:picLocks noChangeAspect="1" noChangeArrowheads="1"/>
                      </p:cNvPicPr>
                      <p:nvPr/>
                    </p:nvPicPr>
                    <p:blipFill>
                      <a:blip r:embed="rId5"/>
                      <a:srcRect/>
                      <a:stretch>
                        <a:fillRect/>
                      </a:stretch>
                    </p:blipFill>
                    <p:spPr bwMode="auto">
                      <a:xfrm>
                        <a:off x="46038" y="1854200"/>
                        <a:ext cx="9055100"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26,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111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643735643"/>
              </p:ext>
            </p:extLst>
          </p:nvPr>
        </p:nvGraphicFramePr>
        <p:xfrm>
          <a:off x="26988" y="1792288"/>
          <a:ext cx="9051925" cy="4706937"/>
        </p:xfrm>
        <a:graphic>
          <a:graphicData uri="http://schemas.openxmlformats.org/presentationml/2006/ole">
            <mc:AlternateContent xmlns:mc="http://schemas.openxmlformats.org/markup-compatibility/2006">
              <mc:Choice xmlns:v="urn:schemas-microsoft-com:vml" Requires="v">
                <p:oleObj spid="_x0000_s28205257"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26988" y="1792288"/>
                        <a:ext cx="9051925"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26,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112</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336"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113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360"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115</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8</a:t>
            </a:r>
            <a:r>
              <a:rPr lang="en-US" sz="1100" dirty="0" smtClean="0"/>
              <a:t>/15;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2130383154"/>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116" name="Chart" r:id="rId4" imgW="5733985" imgH="2520835" progId="MSGraph.Chart.8">
                  <p:embed followColorScheme="full"/>
                </p:oleObj>
              </mc:Choice>
              <mc:Fallback>
                <p:oleObj name="Chart" r:id="rId4" imgW="5733985"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116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117</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01"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118</a:t>
            </a:fld>
            <a:endParaRPr lang="en-US" smtClean="0"/>
          </a:p>
        </p:txBody>
      </p:sp>
      <p:graphicFrame>
        <p:nvGraphicFramePr>
          <p:cNvPr id="2050" name="Object 3"/>
          <p:cNvGraphicFramePr>
            <a:graphicFrameLocks noGrp="1" noChangeAspect="1"/>
          </p:cNvGraphicFramePr>
          <p:nvPr>
            <p:ph idx="4294967295"/>
            <p:extLst/>
          </p:nvPr>
        </p:nvGraphicFramePr>
        <p:xfrm>
          <a:off x="0" y="1710062"/>
          <a:ext cx="9150350" cy="4722813"/>
        </p:xfrm>
        <a:graphic>
          <a:graphicData uri="http://schemas.openxmlformats.org/presentationml/2006/ole">
            <mc:AlternateContent xmlns:mc="http://schemas.openxmlformats.org/markup-compatibility/2006">
              <mc:Choice xmlns:v="urn:schemas-microsoft-com:vml" Requires="v">
                <p:oleObj spid="_x0000_s28265623"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10062"/>
                        <a:ext cx="9150350"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12</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39237374"/>
              </p:ext>
            </p:extLst>
          </p:nvPr>
        </p:nvGraphicFramePr>
        <p:xfrm>
          <a:off x="1588" y="1539875"/>
          <a:ext cx="9140825" cy="4727575"/>
        </p:xfrm>
        <a:graphic>
          <a:graphicData uri="http://schemas.openxmlformats.org/presentationml/2006/ole">
            <mc:AlternateContent xmlns:mc="http://schemas.openxmlformats.org/markup-compatibility/2006">
              <mc:Choice xmlns:v="urn:schemas-microsoft-com:vml" Requires="v">
                <p:oleObj spid="_x0000_s28095855"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588" y="1539875"/>
                        <a:ext cx="9140825" cy="472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120</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121</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4029485875"/>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126" name="Chart" r:id="rId4" imgW="4717846" imgH="3251108" progId="MSGraph.Chart.8">
                  <p:embed followColorScheme="full"/>
                </p:oleObj>
              </mc:Choice>
              <mc:Fallback>
                <p:oleObj name="Chart" r:id="rId4" imgW="4717846" imgH="3251108"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5.3% </a:t>
            </a:r>
            <a:r>
              <a:rPr lang="en-US" sz="1400" b="1" dirty="0">
                <a:solidFill>
                  <a:schemeClr val="bg1"/>
                </a:solidFill>
                <a:cs typeface="+mn-cs"/>
              </a:rPr>
              <a:t>in </a:t>
            </a:r>
            <a:r>
              <a:rPr lang="en-US" sz="1400" b="1" dirty="0" smtClean="0">
                <a:solidFill>
                  <a:schemeClr val="bg1"/>
                </a:solidFill>
                <a:cs typeface="+mn-cs"/>
              </a:rPr>
              <a:t>July</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July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121</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10.4% </a:t>
            </a:r>
            <a:r>
              <a:rPr lang="en-US" sz="1400" b="1" dirty="0">
                <a:solidFill>
                  <a:schemeClr val="bg1"/>
                </a:solidFill>
                <a:cs typeface="+mn-cs"/>
              </a:rPr>
              <a:t>in </a:t>
            </a:r>
            <a:r>
              <a:rPr lang="en-US" sz="1400" b="1" dirty="0" smtClean="0">
                <a:solidFill>
                  <a:schemeClr val="bg1"/>
                </a:solidFill>
                <a:cs typeface="+mn-cs"/>
              </a:rPr>
              <a:t>June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2984473300"/>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222"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122</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123</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269938509"/>
              </p:ext>
            </p:extLst>
          </p:nvPr>
        </p:nvGraphicFramePr>
        <p:xfrm>
          <a:off x="239713" y="1860550"/>
          <a:ext cx="8548687" cy="4408488"/>
        </p:xfrm>
        <a:graphic>
          <a:graphicData uri="http://schemas.openxmlformats.org/presentationml/2006/ole">
            <mc:AlternateContent xmlns:mc="http://schemas.openxmlformats.org/markup-compatibility/2006">
              <mc:Choice xmlns:v="urn:schemas-microsoft-com:vml" Requires="v">
                <p:oleObj spid="_x0000_s28288148" name="Chart" r:id="rId4" imgW="5492642" imgH="2832146" progId="MSGraph.Chart.8">
                  <p:embed followColorScheme="full"/>
                </p:oleObj>
              </mc:Choice>
              <mc:Fallback>
                <p:oleObj name="Chart" r:id="rId4" imgW="5492642" imgH="2832146" progId="MSGraph.Chart.8">
                  <p:embed followColorScheme="full"/>
                  <p:pic>
                    <p:nvPicPr>
                      <p:cNvPr id="0" name=""/>
                      <p:cNvPicPr>
                        <a:picLocks noChangeAspect="1" noChangeArrowheads="1"/>
                      </p:cNvPicPr>
                      <p:nvPr/>
                    </p:nvPicPr>
                    <p:blipFill>
                      <a:blip r:embed="rId5"/>
                      <a:srcRect/>
                      <a:stretch>
                        <a:fillRect/>
                      </a:stretch>
                    </p:blipFill>
                    <p:spPr bwMode="auto">
                      <a:xfrm>
                        <a:off x="239713" y="1860550"/>
                        <a:ext cx="8548687" cy="4408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(8/15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042541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124</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June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ext uri="{D42A27DB-BD31-4B8C-83A1-F6EECF244321}">
                <p14:modId xmlns:p14="http://schemas.microsoft.com/office/powerpoint/2010/main" val="4229989509"/>
              </p:ext>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397598"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June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019175"/>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 </a:t>
            </a:r>
            <a:r>
              <a:rPr lang="en-US" sz="1400" b="1" dirty="0">
                <a:solidFill>
                  <a:schemeClr val="bg1"/>
                </a:solidFill>
                <a:latin typeface="Arial" charset="0"/>
              </a:rPr>
              <a:t>21 states and the District of Columbia had over-the-month unemployment rate decreases, 12 states had increases, and 17 states had no change.</a:t>
            </a:r>
          </a:p>
        </p:txBody>
      </p:sp>
    </p:spTree>
    <p:extLst>
      <p:ext uri="{BB962C8B-B14F-4D97-AF65-F5344CB8AC3E}">
        <p14:creationId xmlns:p14="http://schemas.microsoft.com/office/powerpoint/2010/main" val="897868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125</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3156375721"/>
              </p:ext>
            </p:extLst>
          </p:nvPr>
        </p:nvGraphicFramePr>
        <p:xfrm>
          <a:off x="9525" y="1836738"/>
          <a:ext cx="9132888" cy="4733925"/>
        </p:xfrm>
        <a:graphic>
          <a:graphicData uri="http://schemas.openxmlformats.org/presentationml/2006/ole">
            <mc:AlternateContent xmlns:mc="http://schemas.openxmlformats.org/markup-compatibility/2006">
              <mc:Choice xmlns:v="urn:schemas-microsoft-com:vml" Requires="v">
                <p:oleObj spid="_x0000_s28398622"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9525" y="1836738"/>
                        <a:ext cx="913288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June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June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June</a:t>
            </a:r>
            <a:r>
              <a:rPr lang="en-US" sz="1400" b="1" dirty="0">
                <a:solidFill>
                  <a:schemeClr val="bg1"/>
                </a:solidFill>
                <a:latin typeface="Arial" charset="0"/>
              </a:rPr>
              <a:t>, 21 states and the District of Columbia had over-the-month unemployment rate decreases, 12 states had increases, and 17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3151721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127</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5945085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569"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127</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128</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39457615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645"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+13.7%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+8.0%</a:t>
            </a:r>
            <a:endParaRPr lang="en-US" sz="2400" b="1" u="sng" dirty="0">
              <a:solidFill>
                <a:srgbClr val="225A7A"/>
              </a:solidFill>
            </a:endParaRPr>
          </a:p>
        </p:txBody>
      </p:sp>
      <p:sp>
        <p:nvSpPr>
          <p:cNvPr id="12" name="AutoShape 9"/>
          <p:cNvSpPr>
            <a:spLocks noChangeArrowheads="1"/>
          </p:cNvSpPr>
          <p:nvPr/>
        </p:nvSpPr>
        <p:spPr bwMode="blackWhite">
          <a:xfrm>
            <a:off x="4218471" y="1917272"/>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129</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1192102"/>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669"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4459642" cy="1162877"/>
          </a:xfrm>
          <a:prstGeom prst="wedgeRectCallout">
            <a:avLst>
              <a:gd name="adj1" fmla="val -64251"/>
              <a:gd name="adj2" fmla="val 5454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761"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723687633"/>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693"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Amusement &amp; Recreation and Highway &amp; Street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131</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718"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132</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2498090770"/>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03741" name="Chart" r:id="rId4" imgW="5225916" imgH="2730315" progId="MSGraph.Chart.8">
                  <p:embed followColorScheme="full"/>
                </p:oleObj>
              </mc:Choice>
              <mc:Fallback>
                <p:oleObj name="Chart" r:id="rId4" imgW="5225916" imgH="2730315"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369038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133</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765"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134</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789"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134</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135</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813"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135</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136</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252060877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837"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137</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2003–July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26565400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861"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2015 totaled 6.383 million, an increase of 948,000 jobs or 17.4%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1.34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138</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884"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2426523177"/>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787" name="Chart" r:id="rId4" imgW="5880039" imgH="3047861" progId="MSGraph.Chart.8">
                  <p:embed followColorScheme="full"/>
                </p:oleObj>
              </mc:Choice>
              <mc:Fallback>
                <p:oleObj name="Chart" r:id="rId4" imgW="5880039" imgH="3047861"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908"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141</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2010—July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334347526"/>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251928" y="1292881"/>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4234"/>
              <a:gd name="adj2" fmla="val -97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3.8%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142</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1932"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144</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2956"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145</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5373011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3980"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146</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2010—July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334617763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004"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(+890,000 </a:t>
            </a:r>
            <a:r>
              <a:rPr lang="en-US" b="1" dirty="0">
                <a:solidFill>
                  <a:schemeClr val="bg1"/>
                </a:solidFill>
              </a:rPr>
              <a:t>or </a:t>
            </a:r>
            <a:r>
              <a:rPr lang="en-US" b="1" dirty="0" smtClean="0">
                <a:solidFill>
                  <a:schemeClr val="bg1"/>
                </a:solidFill>
              </a:rPr>
              <a:t>+7.8%)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147</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028"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147</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148</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148</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052"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149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076"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150</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150</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151</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151</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175"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199"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154</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Nonprofits Including Religious     Institutions Are Vulnerable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154</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280"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04"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157</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158</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328"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159</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352"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160</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161</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376"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162</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00"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163</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424"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164</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448"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165</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472"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166</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496"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167</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520"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168</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544"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169</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48657316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337" name="Chart" r:id="rId4" imgW="5619555" imgH="2431888" progId="MSGraph.Chart.8">
                  <p:embed followColorScheme="full"/>
                </p:oleObj>
              </mc:Choice>
              <mc:Fallback>
                <p:oleObj name="Chart" r:id="rId4" imgW="5619555" imgH="2431888"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170</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171</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173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173</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174</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175</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176</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177</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178</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179</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629"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180</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2024"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181</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984"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181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182</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056"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183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184</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70724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July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3659372012"/>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7963"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298"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1193007899"/>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8986"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2015:Q1.</a:t>
            </a:r>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74 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22</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2410192378"/>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370011"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2018,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(8/15 for 2015 and 2016; for 2017-2021 3/15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159"/>
              <a:gd name="adj2" fmla="val -39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74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3765361116"/>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345" name="Chart" r:id="rId4" imgW="5530924" imgH="2546188" progId="MSGraph.Chart.8">
                  <p:embed followColorScheme="full"/>
                </p:oleObj>
              </mc:Choice>
              <mc:Fallback>
                <p:oleObj name="Chart" r:id="rId4" imgW="5530924" imgH="254618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8/15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24</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946"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25</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1990-2015:Q1</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Q1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340363829"/>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387"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1994–2015:Q1</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978026622"/>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7996" name="Chart" r:id="rId4" imgW="5619555" imgH="2425654" progId="MSGraph.Chart.8">
                  <p:embed followColorScheme="full"/>
                </p:oleObj>
              </mc:Choice>
              <mc:Fallback>
                <p:oleObj name="Chart" r:id="rId4" imgW="5619555" imgH="2425654"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Q1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703822"/>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719"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August 10,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28</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1991–2015:Q1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2015:Q1 ROAS </a:t>
            </a:r>
            <a:r>
              <a:rPr lang="en-US" sz="1200" dirty="0">
                <a:solidFill>
                  <a:srgbClr val="000000"/>
                </a:solidFill>
              </a:rPr>
              <a:t>= </a:t>
            </a:r>
            <a:r>
              <a:rPr lang="en-US" sz="1200" dirty="0" smtClean="0">
                <a:solidFill>
                  <a:srgbClr val="000000"/>
                </a:solidFill>
              </a:rPr>
              <a:t>10.8%</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23221748"/>
              </p:ext>
            </p:extLst>
          </p:nvPr>
        </p:nvGraphicFramePr>
        <p:xfrm>
          <a:off x="257175" y="1627188"/>
          <a:ext cx="8701088" cy="4903787"/>
        </p:xfrm>
        <a:graphic>
          <a:graphicData uri="http://schemas.openxmlformats.org/presentationml/2006/ole">
            <mc:AlternateContent xmlns:mc="http://schemas.openxmlformats.org/markup-compatibility/2006">
              <mc:Choice xmlns:v="urn:schemas-microsoft-com:vml" Requires="v">
                <p:oleObj spid="_x0000_s28362843" name="Chart" r:id="rId5" imgW="5816791" imgH="3372058" progId="MSGraph.Chart.8">
                  <p:embed followColorScheme="full"/>
                </p:oleObj>
              </mc:Choice>
              <mc:Fallback>
                <p:oleObj name="Chart" r:id="rId5" imgW="5816791" imgH="3372058" progId="MSGraph.Chart.8">
                  <p:embed followColorScheme="full"/>
                  <p:pic>
                    <p:nvPicPr>
                      <p:cNvPr id="0" name=""/>
                      <p:cNvPicPr>
                        <a:picLocks noChangeArrowheads="1"/>
                      </p:cNvPicPr>
                      <p:nvPr/>
                    </p:nvPicPr>
                    <p:blipFill>
                      <a:blip r:embed="rId6"/>
                      <a:srcRect/>
                      <a:stretch>
                        <a:fillRect/>
                      </a:stretch>
                    </p:blipFill>
                    <p:spPr bwMode="auto">
                      <a:xfrm>
                        <a:off x="257175" y="1627188"/>
                        <a:ext cx="8701088" cy="490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354763" y="1532016"/>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96398" y="1387476"/>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153978907"/>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028"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3/31/15 stood at a near-record high $671.7B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660"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1975–2015:Q1*</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3</a:t>
            </a:r>
            <a:r>
              <a:rPr lang="en-US" sz="1100" dirty="0" smtClean="0"/>
              <a:t>/31/15.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3</a:t>
            </a:r>
            <a:r>
              <a:rPr lang="en-US" b="1" dirty="0" smtClean="0">
                <a:solidFill>
                  <a:srgbClr val="FFFFFF"/>
                </a:solidFill>
              </a:rPr>
              <a:t>/31/15,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3/31/15 </a:t>
            </a:r>
            <a:r>
              <a:rPr lang="en-US" sz="1600" b="1" dirty="0">
                <a:solidFill>
                  <a:schemeClr val="bg1"/>
                </a:solidFill>
              </a:rPr>
              <a:t>was </a:t>
            </a:r>
            <a:r>
              <a:rPr lang="en-US" sz="1600" b="1" dirty="0" smtClean="0">
                <a:solidFill>
                  <a:schemeClr val="bg1"/>
                </a:solidFill>
              </a:rPr>
              <a:t>a near-record $671.7, down 0.4% from the record $674.7 of 12/31/14 but up 53.7% ($234.6B)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738"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036"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082"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1997-2015:Q1</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877690687"/>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39</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10103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3906527074"/>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893"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2015:Q1</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8458"/>
              <a:gd name="adj2" fmla="val -1426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7982261" y="2307862"/>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2015:Q1 10.8%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130"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40</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538"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539"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43</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344850456"/>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084" name="Chart" r:id="rId4" imgW="5632454" imgH="2457658" progId="MSGraph.Chart.8">
                  <p:embed followColorScheme="full"/>
                </p:oleObj>
              </mc:Choice>
              <mc:Fallback>
                <p:oleObj name="Chart" r:id="rId4" imgW="5632454" imgH="2457658"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1990-2013); Conning (2014P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108"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1824888941"/>
              </p:ext>
            </p:extLst>
          </p:nvPr>
        </p:nvGraphicFramePr>
        <p:xfrm>
          <a:off x="206375" y="1619250"/>
          <a:ext cx="8766175" cy="4892675"/>
        </p:xfrm>
        <a:graphic>
          <a:graphicData uri="http://schemas.openxmlformats.org/presentationml/2006/ole">
            <mc:AlternateContent xmlns:mc="http://schemas.openxmlformats.org/markup-compatibility/2006">
              <mc:Choice xmlns:v="urn:schemas-microsoft-com:vml" Requires="v">
                <p:oleObj spid="_x0000_s28254367" name="Chart" r:id="rId3" imgW="5575447" imgH="3111454" progId="MSGraph.Chart.8">
                  <p:embed followColorScheme="full"/>
                </p:oleObj>
              </mc:Choice>
              <mc:Fallback>
                <p:oleObj name="Chart" r:id="rId3" imgW="5575447" imgH="3111454" progId="MSGraph.Chart.8">
                  <p:embed followColorScheme="full"/>
                  <p:pic>
                    <p:nvPicPr>
                      <p:cNvPr id="0" name=""/>
                      <p:cNvPicPr>
                        <a:picLocks noChangeAspect="1" noChangeArrowheads="1"/>
                      </p:cNvPicPr>
                      <p:nvPr/>
                    </p:nvPicPr>
                    <p:blipFill>
                      <a:blip r:embed="rId4"/>
                      <a:srcRect/>
                      <a:stretch>
                        <a:fillRect/>
                      </a:stretch>
                    </p:blipFill>
                    <p:spPr bwMode="auto">
                      <a:xfrm>
                        <a:off x="206375" y="1619250"/>
                        <a:ext cx="8766175" cy="4892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(1990-2014E); Conning (2015-17F)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1990-2017F*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improved in 2013/14 but higher cats, diminishing prior year reserves an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47</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256553394"/>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39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1990-2014E);Conning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581093940"/>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416"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1987–2015:Q1</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5915" name="Chart" r:id="rId4" imgW="5733985" imgH="3066981" progId="MSGraph.Chart.8">
                  <p:embed followColorScheme="full"/>
                </p:oleObj>
              </mc:Choice>
              <mc:Fallback>
                <p:oleObj name="Chart" r:id="rId4" imgW="5733985" imgH="3066981"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81548599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7440"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46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51</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49002910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490"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512"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54</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54</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55</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508"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55</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267"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56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290"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58</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59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98444014"/>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683"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341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2014 8.2%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314"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62</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65</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340"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362"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68</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387"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49017773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793"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2014</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70</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410"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71</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434"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458"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842"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76</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76</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77</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310480029"/>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534" name="Chart" r:id="rId4" imgW="5721502" imgH="3041627" progId="MSGraph.Chart.8">
                  <p:embed followColorScheme="full"/>
                </p:oleObj>
              </mc:Choice>
              <mc:Fallback>
                <p:oleObj name="Chart" r:id="rId4" imgW="5721502" imgH="3041627"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2015:Q1: 3.7%</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78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165"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79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188"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816"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309"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339331"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2490045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35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380"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84</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85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200136"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76668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86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87</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153"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88</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88</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89</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484"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9</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129"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40643"/>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92</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93</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93</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94</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2782206291"/>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556" name="Chart" r:id="rId4" imgW="5696119" imgH="2362061" progId="MSGraph.Chart.8">
                  <p:embed followColorScheme="full"/>
                </p:oleObj>
              </mc:Choice>
              <mc:Fallback>
                <p:oleObj name="Chart" r:id="rId4" imgW="5696119" imgH="2362061"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err="1" smtClean="0">
                <a:solidFill>
                  <a:srgbClr val="000000"/>
                </a:solidFill>
              </a:rPr>
              <a:t>AonBenfield</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$8.2B in insured CAT losses though 6/30/15, up slightly from $7.3B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94</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95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632"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96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097"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183"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98</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579"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99</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209163</TotalTime>
  <Words>14887</Words>
  <Application>Microsoft Office PowerPoint</Application>
  <PresentationFormat>On-screen Show (4:3)</PresentationFormat>
  <Paragraphs>2162</Paragraphs>
  <Slides>185</Slides>
  <Notes>166</Notes>
  <HiddenSlides>105</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185</vt:i4>
      </vt:variant>
    </vt:vector>
  </HeadingPairs>
  <TitlesOfParts>
    <vt:vector size="199" baseType="lpstr">
      <vt:lpstr>Arial Unicode MS</vt:lpstr>
      <vt:lpstr>ＭＳ ゴシック</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Overview &amp; Outlook for the     P&amp;C Insurance Industry</vt:lpstr>
      <vt:lpstr>PowerPoint Presentation</vt:lpstr>
      <vt:lpstr>P/C Industry Net Income After Taxes 1991–2015:Q1</vt:lpstr>
      <vt:lpstr>Profitability Peaks &amp; Troughs in the P/C Insurance Industry, 1975 – 2015:Q1</vt:lpstr>
      <vt:lpstr>ROE: Property/Casualty Insurance by Major Event, 1987–2015:Q1</vt:lpstr>
      <vt:lpstr>PowerPoint Presentation</vt:lpstr>
      <vt:lpstr>PowerPoint Presentation</vt:lpstr>
      <vt:lpstr>PowerPoint Presentation</vt:lpstr>
      <vt:lpstr>Distribution of Direct Premiums Written by Segment/Line, 2013</vt:lpstr>
      <vt:lpstr>P/C Insurance Industry  Combined Ratio, 2001–2015:Q1*</vt:lpstr>
      <vt:lpstr>A 100 Combined Ratio Isn’t What It Once Was: Investment Impact on ROEs</vt:lpstr>
      <vt:lpstr>Return on Net Worth (RNW) All Lines: 2004-2013 Average</vt:lpstr>
      <vt:lpstr>RNW All Lines by State, 2004-2013 Average: Highest 25 States</vt:lpstr>
      <vt:lpstr>PowerPoint Presentation</vt:lpstr>
      <vt:lpstr>PowerPoint Presentation</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Book Yield on Property/Casualty Insurance Invested Assets, 2007–2015*</vt:lpstr>
      <vt:lpstr>Interest Rate Forecasts: 2015 – 2021</vt:lpstr>
      <vt:lpstr>Annual Inflation Rates, (CPI-U, %), 1990–2016F</vt:lpstr>
      <vt:lpstr>PowerPoint Presentation</vt:lpstr>
      <vt:lpstr>P/C Insurer Net Realized  Capital Gains/Losses, 1990-2015:Q1</vt:lpstr>
      <vt:lpstr>Property/Casualty Insurance Industry Investment Gain: 1994–2015:Q11</vt:lpstr>
      <vt:lpstr>PowerPoint Presentation</vt:lpstr>
      <vt:lpstr>Distribution of Bond Maturities, P/C Insurance Industry, 2003-2013</vt:lpstr>
      <vt:lpstr>CAPITAL/CAPACITY </vt:lpstr>
      <vt:lpstr>Policyholder Surplus,  2006:Q4–2015:Q1</vt:lpstr>
      <vt:lpstr>US Policyholder Surplus: 1975–2015:Q1*</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1997-2015:Q1</vt:lpstr>
      <vt:lpstr>Largest Sponsors of ILS, Year-End 2014</vt:lpstr>
      <vt:lpstr>Reinsurance Pricing: Change in Rate on Line for Cat Business</vt:lpstr>
      <vt:lpstr>ILS Issuance by Trigger</vt:lpstr>
      <vt:lpstr>Questions Arising from Influence of Alternative Capital</vt:lpstr>
      <vt:lpstr>PowerPoint Presentation</vt:lpstr>
      <vt:lpstr>Private Passenger Auto Combined Ratio: 1993–2017F</vt:lpstr>
      <vt:lpstr>Homeowners Insurance Combined Ratio: 1990–2015F</vt:lpstr>
      <vt:lpstr>Commercial Lines Combined Ratio, 1990-2017F*</vt:lpstr>
      <vt:lpstr>Commercial Auto Combined Ratio: 1993–2015F</vt:lpstr>
      <vt:lpstr>Commercial Property Combined Ratio:  2007–2016F</vt:lpstr>
      <vt:lpstr>General Liability Combined Ratio:  2005–2015F</vt:lpstr>
      <vt:lpstr>Workers Compensation Combined Ratio: 1994–2014P</vt:lpstr>
      <vt:lpstr>Commercial Multi-Peril Combined Ratio: 1995–2015F</vt:lpstr>
      <vt:lpstr>Inland Marine Combined Ratio:  2004–2015F</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Net Premium Growth (All P/C Lines): Annual Change, 1971—2015:Q1</vt:lpstr>
      <vt:lpstr>Direct Premiums Written: Total P/C Percent Change by State, 2007-2014</vt:lpstr>
      <vt:lpstr>Direct Premiums Written: Total P/C Percent Change by State, 2007-2014</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Average Commercial Rate Change, All Lines, (1Q:2004–1Q:2015)</vt:lpstr>
      <vt:lpstr>Change in Commercial Rate Renewals, by Account Size: 1999:Q4 to 2015:Q1</vt:lpstr>
      <vt:lpstr>Monthly Change in Auto Insurance Prices, 1991–2015*</vt:lpstr>
      <vt:lpstr>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U.S. Insured Catastrophe Losses</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Loss Events in the US, 1980 – 2014 Overall and Insured Losses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The Strength of the Economy Will Influence P/C Insurer Growth Opportunities</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June 2015: Highest 25 States*</vt:lpstr>
      <vt:lpstr>PowerPoint Presentation</vt:lpstr>
      <vt:lpstr>CONSTRUCTION INDUSTRY OVERVIEW &amp; OUTLOOK</vt:lpstr>
      <vt:lpstr>Value of New Private Construction: Residential &amp; Nonresidential, 2003-2015*</vt:lpstr>
      <vt:lpstr>Value of Construction Put in Place,   June 2015 vs. June 2014*</vt:lpstr>
      <vt:lpstr>Value of Private Construction Put in Place, by Segment,  June 2015 vs. June 2014*</vt:lpstr>
      <vt:lpstr>Value of Public Construction Put in Place, by Segment,  June 2015 vs. June 2014*</vt:lpstr>
      <vt:lpstr>PowerPoint Presentation</vt:lpstr>
      <vt:lpstr>New Private Housing Starts, 1990-2021F</vt:lpstr>
      <vt:lpstr>U.S.: Pct. Of Private Housing Unit Starts In Multi-Unit Projects, 1990-2015</vt:lpstr>
      <vt:lpstr>Rental-Occupied Housing Units as % of Total Occupied Units, Quarterly, 1990:Q1-2015:Q1</vt:lpstr>
      <vt:lpstr>Rental Vacancy Rates, Quarterly, 1990:Q1-2015:Q1</vt:lpstr>
      <vt:lpstr>Construction Employment, Jan. 2010—July 2015*</vt:lpstr>
      <vt:lpstr>Construction Employment,  Jan. 2003–July 2015 </vt:lpstr>
      <vt:lpstr>ENERGY SECTOR: OIL &amp; GAS INDUSTRY FUTURE IS BRIGHT BUT VOLATILE</vt:lpstr>
      <vt:lpstr>U.S. Crude Oil Production, 2005-2016P</vt:lpstr>
      <vt:lpstr>U.S. Natural Gas Production, 2000-2013</vt:lpstr>
      <vt:lpstr>Employment in Oil &amp; Gas Extraction, Jan. 2010—July 2015*</vt:lpstr>
      <vt:lpstr>MANUFACTURING SECTOR OVERVIEW &amp; OUTLOOK</vt:lpstr>
      <vt:lpstr>PowerPoint Presentation</vt:lpstr>
      <vt:lpstr>Manufacturing Growth for Selected Sectors, 2015 vs. 2014*</vt:lpstr>
      <vt:lpstr>Auto/Light Truck Sales, 1999-2021F</vt:lpstr>
      <vt:lpstr>Manufacturing Employment, Jan. 2010—July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Profitability &amp; Politics</vt:lpstr>
      <vt:lpstr>PowerPoint Presentation</vt:lpstr>
      <vt:lpstr>PowerPoint Presentation</vt:lpstr>
      <vt:lpstr>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PowerPoint Presentation</vt:lpstr>
      <vt:lpstr>Media is Obsessed with Driverless Vehicles: Often Predicting the Demise of Auto Insurance</vt:lpstr>
      <vt:lpstr>On-Demand/Sharing/Peer-to-Peer Economy Impacts Many Lines of Insurance</vt:lpstr>
      <vt:lpstr>Labor on Demand: Huge Implications for    the US Economy, Workers &amp; Insurers</vt:lpstr>
      <vt:lpstr>Send in the Drones: Potential Rapid  Adoption in Industry; Media Loves It</vt:lpstr>
      <vt:lpstr>Proportion of  Businesses Interested in Buying Insurance Online</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4382</cp:revision>
  <cp:lastPrinted>2015-08-21T15:55:25Z</cp:lastPrinted>
  <dcterms:modified xsi:type="dcterms:W3CDTF">2015-08-21T19:38:02Z</dcterms:modified>
</cp:coreProperties>
</file>